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12192000" cy="6858000"/>
  <p:notesSz cx="7559675" cy="10691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066680" y="4156920"/>
            <a:ext cx="100580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220800" y="41569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1066680" y="41569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45" name="圖片 44"/>
          <p:cNvPicPr/>
          <p:nvPr/>
        </p:nvPicPr>
        <p:blipFill>
          <a:blip r:embed="rId2"/>
          <a:stretch/>
        </p:blipFill>
        <p:spPr>
          <a:xfrm>
            <a:off x="3631320" y="2102760"/>
            <a:ext cx="4928040" cy="3931560"/>
          </a:xfrm>
          <a:prstGeom prst="rect">
            <a:avLst/>
          </a:prstGeom>
          <a:ln>
            <a:noFill/>
          </a:ln>
        </p:spPr>
      </p:pic>
      <p:pic>
        <p:nvPicPr>
          <p:cNvPr id="46" name="圖片 45"/>
          <p:cNvPicPr/>
          <p:nvPr/>
        </p:nvPicPr>
        <p:blipFill>
          <a:blip r:embed="rId2"/>
          <a:stretch/>
        </p:blipFill>
        <p:spPr>
          <a:xfrm>
            <a:off x="3631320" y="2102760"/>
            <a:ext cx="4928040" cy="393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ubTitle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subTitle"/>
          </p:nvPr>
        </p:nvSpPr>
        <p:spPr>
          <a:xfrm>
            <a:off x="1066680" y="642600"/>
            <a:ext cx="10058040" cy="6357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1066680" y="41569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220800" y="41569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066680" y="4156920"/>
            <a:ext cx="100580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1066680" y="4156920"/>
            <a:ext cx="100580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220800" y="41569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1066680" y="41569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85" name="圖片 84"/>
          <p:cNvPicPr/>
          <p:nvPr/>
        </p:nvPicPr>
        <p:blipFill>
          <a:blip r:embed="rId2"/>
          <a:stretch/>
        </p:blipFill>
        <p:spPr>
          <a:xfrm>
            <a:off x="3631320" y="2102760"/>
            <a:ext cx="4928040" cy="3931560"/>
          </a:xfrm>
          <a:prstGeom prst="rect">
            <a:avLst/>
          </a:prstGeom>
          <a:ln>
            <a:noFill/>
          </a:ln>
        </p:spPr>
      </p:pic>
      <p:pic>
        <p:nvPicPr>
          <p:cNvPr id="86" name="圖片 85"/>
          <p:cNvPicPr/>
          <p:nvPr/>
        </p:nvPicPr>
        <p:blipFill>
          <a:blip r:embed="rId2"/>
          <a:stretch/>
        </p:blipFill>
        <p:spPr>
          <a:xfrm>
            <a:off x="3631320" y="2102760"/>
            <a:ext cx="4928040" cy="393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1066680" y="642600"/>
            <a:ext cx="10058040" cy="6357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066680" y="41569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3931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20800" y="41569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06668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20800" y="2103120"/>
            <a:ext cx="49082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1066680" y="4156920"/>
            <a:ext cx="10058040" cy="1875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stomShape 1" hidden="1"/>
          <p:cNvSpPr/>
          <p:nvPr/>
        </p:nvSpPr>
        <p:spPr>
          <a:xfrm>
            <a:off x="234720" y="237600"/>
            <a:ext cx="11722320" cy="6382080"/>
          </a:xfrm>
          <a:prstGeom prst="rect">
            <a:avLst/>
          </a:prstGeom>
          <a:solidFill>
            <a:schemeClr val="bg2"/>
          </a:solidFill>
          <a:ln w="6480">
            <a:noFill/>
          </a:ln>
          <a:effectLst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2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blipFill>
            <a:blip r:embed="rId14"/>
            <a:tile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1307880" y="1267560"/>
            <a:ext cx="9576000" cy="4307760"/>
          </a:xfrm>
          <a:prstGeom prst="rect">
            <a:avLst/>
          </a:prstGeom>
          <a:solidFill>
            <a:schemeClr val="bg1"/>
          </a:solidFill>
          <a:ln w="6480">
            <a:noFill/>
          </a:ln>
          <a:effectLst>
            <a:outerShdw blurRad="50800" algn="ctr" rotWithShape="0">
              <a:srgbClr val="000000">
                <a:alpha val="66000"/>
              </a:srgbClr>
            </a:outerShdw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1447920" y="1411560"/>
            <a:ext cx="9295920" cy="4034520"/>
          </a:xfrm>
          <a:prstGeom prst="rect">
            <a:avLst/>
          </a:prstGeom>
          <a:noFill/>
          <a:ln w="6480">
            <a:solidFill>
              <a:schemeClr val="tx1">
                <a:lumMod val="75000"/>
                <a:lumOff val="2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5135760" y="1267560"/>
            <a:ext cx="1919880" cy="731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Line 6"/>
          <p:cNvSpPr/>
          <p:nvPr/>
        </p:nvSpPr>
        <p:spPr>
          <a:xfrm>
            <a:off x="5249880" y="1267560"/>
            <a:ext cx="360" cy="640080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Line 7"/>
          <p:cNvSpPr/>
          <p:nvPr/>
        </p:nvSpPr>
        <p:spPr>
          <a:xfrm>
            <a:off x="6941520" y="1267560"/>
            <a:ext cx="360" cy="640080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Line 8"/>
          <p:cNvSpPr/>
          <p:nvPr/>
        </p:nvSpPr>
        <p:spPr>
          <a:xfrm>
            <a:off x="5249880" y="1912680"/>
            <a:ext cx="1691640" cy="360"/>
          </a:xfrm>
          <a:prstGeom prst="line">
            <a:avLst/>
          </a:prstGeom>
          <a:ln>
            <a:solidFill>
              <a:schemeClr val="tx1"/>
            </a:solidFill>
            <a:miter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PlaceHolder 9"/>
          <p:cNvSpPr>
            <a:spLocks noGrp="1"/>
          </p:cNvSpPr>
          <p:nvPr>
            <p:ph type="title"/>
          </p:nvPr>
        </p:nvSpPr>
        <p:spPr>
          <a:xfrm>
            <a:off x="1561680" y="2091240"/>
            <a:ext cx="9068400" cy="259056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72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按一下以編輯母片標題樣式</a:t>
            </a:r>
            <a:endParaRPr lang="en-US" sz="7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dt"/>
          </p:nvPr>
        </p:nvSpPr>
        <p:spPr>
          <a:xfrm>
            <a:off x="5318640" y="1341360"/>
            <a:ext cx="1554120" cy="52668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fld id="{486422BA-58C6-4986-89D8-F6BF1F393FDB}" type="datetime">
              <a:rPr lang="en-US" sz="13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5/4/2021</a:t>
            </a:fld>
            <a:endParaRPr lang="en-US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PlaceHolder 11"/>
          <p:cNvSpPr>
            <a:spLocks noGrp="1"/>
          </p:cNvSpPr>
          <p:nvPr>
            <p:ph type="ftr"/>
          </p:nvPr>
        </p:nvSpPr>
        <p:spPr>
          <a:xfrm>
            <a:off x="1454040" y="5211000"/>
            <a:ext cx="5905080" cy="228240"/>
          </a:xfrm>
          <a:prstGeom prst="rect">
            <a:avLst/>
          </a:prstGeom>
        </p:spPr>
        <p:txBody>
          <a:bodyPr anchor="b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PlaceHolder 12"/>
          <p:cNvSpPr>
            <a:spLocks noGrp="1"/>
          </p:cNvSpPr>
          <p:nvPr>
            <p:ph type="sldNum"/>
          </p:nvPr>
        </p:nvSpPr>
        <p:spPr>
          <a:xfrm>
            <a:off x="8606880" y="5212080"/>
            <a:ext cx="2111400" cy="2282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D7FC9DD5-1BF6-474A-A340-5C7259304B70}" type="slidenum">
              <a:rPr lang="en-US" sz="1000" b="0" strike="noStrike" spc="-1">
                <a:solidFill>
                  <a:srgbClr val="70707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" name="PlaceHolder 1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請按此一下，以編輯大綱文字格式。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234720" y="237600"/>
            <a:ext cx="11722320" cy="6382080"/>
          </a:xfrm>
          <a:prstGeom prst="rect">
            <a:avLst/>
          </a:prstGeom>
          <a:solidFill>
            <a:schemeClr val="bg2"/>
          </a:solidFill>
          <a:ln w="6480">
            <a:noFill/>
          </a:ln>
          <a:effectLst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1066680" y="642600"/>
            <a:ext cx="10058040" cy="13712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按一下以編輯母片標題樣式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1066680" y="2103120"/>
            <a:ext cx="10058040" cy="3931560"/>
          </a:xfrm>
          <a:prstGeom prst="rect">
            <a:avLst/>
          </a:prstGeom>
        </p:spPr>
        <p:txBody>
          <a:bodyPr/>
          <a:lstStyle/>
          <a:p>
            <a:pPr marL="182880" indent="-182520">
              <a:lnSpc>
                <a:spcPct val="100000"/>
              </a:lnSpc>
              <a:spcBef>
                <a:spcPts val="901"/>
              </a:spcBef>
              <a:buClr>
                <a:srgbClr val="262626"/>
              </a:buClr>
              <a:buFont typeface="Garamond"/>
              <a:buChar char="◦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編輯母片文字樣式</a:t>
            </a:r>
          </a:p>
          <a:p>
            <a:pPr marL="457200" lvl="1" indent="-18252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第二層</a:t>
            </a:r>
          </a:p>
          <a:p>
            <a:pPr marL="731520" lvl="2" indent="-18252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第三層</a:t>
            </a:r>
          </a:p>
          <a:p>
            <a:pPr marL="1005840" lvl="3" indent="-18252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第四層</a:t>
            </a:r>
          </a:p>
          <a:p>
            <a:pPr marL="1280160" lvl="4" indent="-182520">
              <a:lnSpc>
                <a:spcPct val="100000"/>
              </a:lnSpc>
              <a:spcBef>
                <a:spcPts val="499"/>
              </a:spcBef>
              <a:buClr>
                <a:srgbClr val="262626"/>
              </a:buClr>
              <a:buFont typeface="Garamond"/>
              <a:buChar char="◦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第五層</a:t>
            </a:r>
          </a:p>
        </p:txBody>
      </p:sp>
      <p:sp>
        <p:nvSpPr>
          <p:cNvPr id="50" name="PlaceHolder 4"/>
          <p:cNvSpPr>
            <a:spLocks noGrp="1"/>
          </p:cNvSpPr>
          <p:nvPr>
            <p:ph type="dt"/>
          </p:nvPr>
        </p:nvSpPr>
        <p:spPr>
          <a:xfrm>
            <a:off x="274320" y="6307560"/>
            <a:ext cx="2742840" cy="27396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21FEC615-FAC8-4DA9-BEE9-18FF3773C218}" type="datetime">
              <a:rPr lang="en-US" sz="10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5/4/2021</a:t>
            </a:fld>
            <a:endParaRPr lang="en-US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ftr"/>
          </p:nvPr>
        </p:nvSpPr>
        <p:spPr>
          <a:xfrm>
            <a:off x="3489840" y="6307560"/>
            <a:ext cx="5211720" cy="273960"/>
          </a:xfrm>
          <a:prstGeom prst="rect">
            <a:avLst/>
          </a:prstGeom>
        </p:spPr>
        <p:txBody>
          <a:bodyPr anchor="b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" name="PlaceHolder 6"/>
          <p:cNvSpPr>
            <a:spLocks noGrp="1"/>
          </p:cNvSpPr>
          <p:nvPr>
            <p:ph type="sldNum"/>
          </p:nvPr>
        </p:nvSpPr>
        <p:spPr>
          <a:xfrm>
            <a:off x="10469880" y="6307560"/>
            <a:ext cx="1462680" cy="27396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6AD630BB-8BFC-4F7E-BEF7-D9CEC5694818}" type="slidenum">
              <a:rPr lang="en-US" sz="10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‹#›</a:t>
            </a:fld>
            <a:endParaRPr lang="en-US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72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食品標章 知多少</a:t>
            </a:r>
            <a:endParaRPr lang="en-US" sz="7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88" name="Picture 2"/>
          <p:cNvPicPr/>
          <p:nvPr/>
        </p:nvPicPr>
        <p:blipFill>
          <a:blip r:embed="rId2"/>
          <a:stretch/>
        </p:blipFill>
        <p:spPr>
          <a:xfrm>
            <a:off x="10019160" y="1308600"/>
            <a:ext cx="776880" cy="1195920"/>
          </a:xfrm>
          <a:prstGeom prst="rect">
            <a:avLst/>
          </a:prstGeom>
          <a:ln>
            <a:noFill/>
          </a:ln>
        </p:spPr>
      </p:pic>
      <p:pic>
        <p:nvPicPr>
          <p:cNvPr id="89" name="Picture 3"/>
          <p:cNvPicPr/>
          <p:nvPr/>
        </p:nvPicPr>
        <p:blipFill>
          <a:blip r:embed="rId3"/>
          <a:stretch/>
        </p:blipFill>
        <p:spPr>
          <a:xfrm>
            <a:off x="1338480" y="4278960"/>
            <a:ext cx="1965960" cy="1255680"/>
          </a:xfrm>
          <a:prstGeom prst="rect">
            <a:avLst/>
          </a:prstGeom>
          <a:ln>
            <a:noFill/>
          </a:ln>
        </p:spPr>
      </p:pic>
      <p:pic>
        <p:nvPicPr>
          <p:cNvPr id="90" name="Picture 4"/>
          <p:cNvPicPr/>
          <p:nvPr/>
        </p:nvPicPr>
        <p:blipFill>
          <a:blip r:embed="rId4"/>
          <a:stretch/>
        </p:blipFill>
        <p:spPr>
          <a:xfrm>
            <a:off x="3470400" y="4349880"/>
            <a:ext cx="2037600" cy="1229040"/>
          </a:xfrm>
          <a:prstGeom prst="rect">
            <a:avLst/>
          </a:prstGeom>
          <a:ln>
            <a:noFill/>
          </a:ln>
        </p:spPr>
      </p:pic>
      <p:pic>
        <p:nvPicPr>
          <p:cNvPr id="91" name="Picture 5"/>
          <p:cNvPicPr/>
          <p:nvPr/>
        </p:nvPicPr>
        <p:blipFill>
          <a:blip r:embed="rId5"/>
          <a:srcRect l="6865" t="11390" r="4967" b="15126"/>
          <a:stretch/>
        </p:blipFill>
        <p:spPr>
          <a:xfrm>
            <a:off x="5788080" y="4341600"/>
            <a:ext cx="1386720" cy="1204920"/>
          </a:xfrm>
          <a:prstGeom prst="rect">
            <a:avLst/>
          </a:prstGeom>
          <a:ln>
            <a:noFill/>
          </a:ln>
        </p:spPr>
      </p:pic>
      <p:pic>
        <p:nvPicPr>
          <p:cNvPr id="92" name="Picture 6"/>
          <p:cNvPicPr/>
          <p:nvPr/>
        </p:nvPicPr>
        <p:blipFill>
          <a:blip r:embed="rId6"/>
          <a:stretch/>
        </p:blipFill>
        <p:spPr>
          <a:xfrm>
            <a:off x="7528680" y="4251600"/>
            <a:ext cx="1752120" cy="1310040"/>
          </a:xfrm>
          <a:prstGeom prst="rect">
            <a:avLst/>
          </a:prstGeom>
          <a:ln>
            <a:noFill/>
          </a:ln>
        </p:spPr>
      </p:pic>
      <p:pic>
        <p:nvPicPr>
          <p:cNvPr id="93" name="Picture 7"/>
          <p:cNvPicPr/>
          <p:nvPr/>
        </p:nvPicPr>
        <p:blipFill>
          <a:blip r:embed="rId7"/>
          <a:srcRect l="67657" t="10900" r="11536" b="50706"/>
          <a:stretch/>
        </p:blipFill>
        <p:spPr>
          <a:xfrm>
            <a:off x="9638640" y="4208040"/>
            <a:ext cx="1154160" cy="1370880"/>
          </a:xfrm>
          <a:prstGeom prst="rect">
            <a:avLst/>
          </a:prstGeom>
          <a:ln>
            <a:noFill/>
          </a:ln>
        </p:spPr>
      </p:pic>
      <p:pic>
        <p:nvPicPr>
          <p:cNvPr id="94" name="Picture 8"/>
          <p:cNvPicPr/>
          <p:nvPr/>
        </p:nvPicPr>
        <p:blipFill>
          <a:blip r:embed="rId8"/>
          <a:stretch/>
        </p:blipFill>
        <p:spPr>
          <a:xfrm>
            <a:off x="3966480" y="1294200"/>
            <a:ext cx="1694160" cy="1078920"/>
          </a:xfrm>
          <a:prstGeom prst="rect">
            <a:avLst/>
          </a:prstGeom>
          <a:ln>
            <a:noFill/>
          </a:ln>
        </p:spPr>
      </p:pic>
      <p:pic>
        <p:nvPicPr>
          <p:cNvPr id="95" name="Picture 9"/>
          <p:cNvPicPr/>
          <p:nvPr/>
        </p:nvPicPr>
        <p:blipFill>
          <a:blip r:embed="rId9"/>
          <a:stretch/>
        </p:blipFill>
        <p:spPr>
          <a:xfrm>
            <a:off x="6481800" y="1316880"/>
            <a:ext cx="1124640" cy="1079640"/>
          </a:xfrm>
          <a:prstGeom prst="rect">
            <a:avLst/>
          </a:prstGeom>
          <a:ln>
            <a:noFill/>
          </a:ln>
        </p:spPr>
      </p:pic>
      <p:pic>
        <p:nvPicPr>
          <p:cNvPr id="96" name="Picture 7"/>
          <p:cNvPicPr/>
          <p:nvPr/>
        </p:nvPicPr>
        <p:blipFill>
          <a:blip r:embed="rId7"/>
          <a:srcRect l="22854" t="10900" r="49946" b="50706"/>
          <a:stretch/>
        </p:blipFill>
        <p:spPr>
          <a:xfrm>
            <a:off x="8483040" y="1308600"/>
            <a:ext cx="1155240" cy="1049760"/>
          </a:xfrm>
          <a:prstGeom prst="rect">
            <a:avLst/>
          </a:prstGeom>
          <a:ln>
            <a:noFill/>
          </a:ln>
        </p:spPr>
      </p:pic>
      <p:pic>
        <p:nvPicPr>
          <p:cNvPr id="97" name="圖片 3"/>
          <p:cNvPicPr/>
          <p:nvPr/>
        </p:nvPicPr>
        <p:blipFill>
          <a:blip r:embed="rId10"/>
          <a:stretch/>
        </p:blipFill>
        <p:spPr>
          <a:xfrm>
            <a:off x="1382400" y="1328760"/>
            <a:ext cx="1878480" cy="117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1561680" y="2091240"/>
            <a:ext cx="916452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48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顯示產品在整個生命週期過程，直接與間接產生的溫室氣體排放量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碳足跡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116" name="內容版面配置區 3"/>
          <p:cNvPicPr/>
          <p:nvPr/>
        </p:nvPicPr>
        <p:blipFill>
          <a:blip r:embed="rId2"/>
          <a:stretch/>
        </p:blipFill>
        <p:spPr>
          <a:xfrm>
            <a:off x="219960" y="2014200"/>
            <a:ext cx="7385040" cy="4253400"/>
          </a:xfrm>
          <a:prstGeom prst="rect">
            <a:avLst/>
          </a:prstGeom>
          <a:ln>
            <a:noFill/>
          </a:ln>
        </p:spPr>
      </p:pic>
      <p:pic>
        <p:nvPicPr>
          <p:cNvPr id="117" name="圖片 4"/>
          <p:cNvPicPr/>
          <p:nvPr/>
        </p:nvPicPr>
        <p:blipFill>
          <a:blip r:embed="rId3"/>
          <a:stretch/>
        </p:blipFill>
        <p:spPr>
          <a:xfrm>
            <a:off x="7532640" y="1453680"/>
            <a:ext cx="4591440" cy="481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60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使用</a:t>
            </a:r>
            <a:r>
              <a:rPr lang="en-US" sz="6000" b="0" strike="noStrike" cap="all" spc="-97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在地食材</a:t>
            </a:r>
            <a:r>
              <a:rPr lang="en-US" sz="60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、安心的</a:t>
            </a:r>
            <a:r>
              <a:rPr lang="en-US" sz="6000" b="0" strike="noStrike" cap="all" spc="-97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自產自銷</a:t>
            </a:r>
            <a:r>
              <a:rPr lang="en-US" sz="60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優良食物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5811840" y="449280"/>
            <a:ext cx="5846400" cy="60040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日本糧食自給率約40%左右，為鼓勵國人多食用國內農產品，餐廳或居酒屋等使用國產或當地產物(穀物、菜、魚、肉）超過50%即可在印有「支持當地產物店」的綠燈籠上加★、60%即★★、由此類推，達 90%即有★★★★★</a:t>
            </a:r>
            <a:endParaRPr lang="en-US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121" name="內容版面配置區 3"/>
          <p:cNvPicPr/>
          <p:nvPr/>
        </p:nvPicPr>
        <p:blipFill>
          <a:blip r:embed="rId2"/>
          <a:stretch/>
        </p:blipFill>
        <p:spPr>
          <a:xfrm>
            <a:off x="376200" y="318600"/>
            <a:ext cx="4168800" cy="627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72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雨林聯盟認證</a:t>
            </a:r>
            <a:endParaRPr lang="en-US" sz="7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703440" y="642600"/>
            <a:ext cx="4730040" cy="54237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– </a:t>
            </a:r>
            <a:r>
              <a:rPr lang="en-US" sz="24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保護原始林,保留野生動物棲息地</a:t>
            </a:r>
            <a:r>
              <a:rPr lang="en-US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，重建再生林也因此使全球氣候穩定。</a:t>
            </a:r>
            <a:r>
              <a:t/>
            </a:r>
            <a:br/>
            <a:r>
              <a:t/>
            </a:r>
            <a:br/>
            <a:r>
              <a:rPr lang="en-US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– 確保給</a:t>
            </a:r>
            <a:r>
              <a:rPr lang="en-US" sz="24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農場工人有好的工作環境以及工資</a:t>
            </a:r>
            <a:r>
              <a:rPr lang="en-US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，並且協助教育體系，醫療保健以及提供農民及其家人較好的生活居住條件。</a:t>
            </a:r>
            <a:r>
              <a:t/>
            </a:r>
            <a:br/>
            <a:r>
              <a:t/>
            </a:r>
            <a:br/>
            <a:r>
              <a:rPr lang="en-US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– 協助農民管理好他們的土地，作成本控制，改善農作物品質，並經常性增加產量。</a:t>
            </a:r>
            <a:r>
              <a:t/>
            </a:r>
            <a:br/>
            <a:r>
              <a:t/>
            </a:r>
            <a:br/>
            <a:r>
              <a:rPr lang="en-US" sz="24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– 在熱帶地區的農場協助發展，並僱用當地員工作稽查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125" name="內容版面配置區 3"/>
          <p:cNvPicPr/>
          <p:nvPr/>
        </p:nvPicPr>
        <p:blipFill>
          <a:blip r:embed="rId2"/>
          <a:stretch/>
        </p:blipFill>
        <p:spPr>
          <a:xfrm>
            <a:off x="5625000" y="966960"/>
            <a:ext cx="5205240" cy="4773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6000" b="0" strike="noStrike" cap="all" spc="-97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滿足動物之五種自由</a:t>
            </a:r>
            <a:r>
              <a:rPr lang="en-US" sz="6000" b="0" strike="noStrike" cap="all" spc="-97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(Five freedoms)</a:t>
            </a:r>
            <a:r>
              <a:rPr lang="en-US" sz="6000" b="0" strike="noStrike" cap="all" spc="-97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之精神為目的</a:t>
            </a:r>
            <a:endParaRPr lang="en-US" sz="6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圖片 3"/>
          <p:cNvPicPr/>
          <p:nvPr/>
        </p:nvPicPr>
        <p:blipFill>
          <a:blip r:embed="rId2"/>
          <a:stretch/>
        </p:blipFill>
        <p:spPr>
          <a:xfrm>
            <a:off x="224280" y="230040"/>
            <a:ext cx="5510880" cy="5510880"/>
          </a:xfrm>
          <a:prstGeom prst="rect">
            <a:avLst/>
          </a:prstGeom>
          <a:ln>
            <a:noFill/>
          </a:ln>
        </p:spPr>
      </p:pic>
      <p:pic>
        <p:nvPicPr>
          <p:cNvPr id="129" name="圖片 4"/>
          <p:cNvPicPr/>
          <p:nvPr/>
        </p:nvPicPr>
        <p:blipFill>
          <a:blip r:embed="rId3"/>
          <a:stretch/>
        </p:blipFill>
        <p:spPr>
          <a:xfrm>
            <a:off x="5904956" y="153280"/>
            <a:ext cx="6061680" cy="5486040"/>
          </a:xfrm>
          <a:prstGeom prst="rect">
            <a:avLst/>
          </a:prstGeom>
          <a:ln>
            <a:noFill/>
          </a:ln>
        </p:spPr>
      </p:pic>
      <p:grpSp>
        <p:nvGrpSpPr>
          <p:cNvPr id="5" name="群組 4"/>
          <p:cNvGrpSpPr/>
          <p:nvPr/>
        </p:nvGrpSpPr>
        <p:grpSpPr>
          <a:xfrm>
            <a:off x="3367581" y="3814617"/>
            <a:ext cx="8599055" cy="2960255"/>
            <a:chOff x="1634836" y="3620654"/>
            <a:chExt cx="8599055" cy="2960255"/>
          </a:xfrm>
        </p:grpSpPr>
        <p:sp>
          <p:nvSpPr>
            <p:cNvPr id="3" name="書卷 (水平) 2"/>
            <p:cNvSpPr/>
            <p:nvPr/>
          </p:nvSpPr>
          <p:spPr>
            <a:xfrm>
              <a:off x="1634836" y="3620654"/>
              <a:ext cx="8599055" cy="2960255"/>
            </a:xfrm>
            <a:prstGeom prst="horizontalScroll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2725180" y="4124941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TW" sz="2400" dirty="0" smtClean="0">
                  <a:latin typeface="Book Antiqua" panose="02040602050305030304" pitchFamily="18" charset="0"/>
                  <a:ea typeface="標楷體" panose="03000509000000000000" pitchFamily="65" charset="-120"/>
                </a:rPr>
                <a:t>1. </a:t>
              </a:r>
              <a:r>
                <a:rPr lang="zh-TW" altLang="en-US" sz="2400" dirty="0" smtClean="0">
                  <a:latin typeface="Book Antiqua" panose="02040602050305030304" pitchFamily="18" charset="0"/>
                  <a:ea typeface="標楷體" panose="03000509000000000000" pitchFamily="65" charset="-120"/>
                </a:rPr>
                <a:t>免於缺乏營養、飢餓與乾渴之福利。</a:t>
              </a:r>
            </a:p>
            <a:p>
              <a:r>
                <a:rPr lang="en-US" altLang="zh-TW" sz="2400" dirty="0" smtClean="0">
                  <a:latin typeface="Book Antiqua" panose="02040602050305030304" pitchFamily="18" charset="0"/>
                  <a:ea typeface="標楷體" panose="03000509000000000000" pitchFamily="65" charset="-120"/>
                </a:rPr>
                <a:t>2. </a:t>
              </a:r>
              <a:r>
                <a:rPr lang="zh-TW" altLang="en-US" sz="2400" dirty="0" smtClean="0">
                  <a:latin typeface="Book Antiqua" panose="02040602050305030304" pitchFamily="18" charset="0"/>
                  <a:ea typeface="標楷體" panose="03000509000000000000" pitchFamily="65" charset="-120"/>
                </a:rPr>
                <a:t>免於疾病與傷害之福利。</a:t>
              </a:r>
            </a:p>
            <a:p>
              <a:r>
                <a:rPr lang="en-US" altLang="zh-TW" sz="2400" dirty="0" smtClean="0">
                  <a:latin typeface="Book Antiqua" panose="02040602050305030304" pitchFamily="18" charset="0"/>
                  <a:ea typeface="標楷體" panose="03000509000000000000" pitchFamily="65" charset="-120"/>
                </a:rPr>
                <a:t>3. </a:t>
              </a:r>
              <a:r>
                <a:rPr lang="zh-TW" altLang="en-US" sz="2400" dirty="0" smtClean="0">
                  <a:latin typeface="Book Antiqua" panose="02040602050305030304" pitchFamily="18" charset="0"/>
                  <a:ea typeface="標楷體" panose="03000509000000000000" pitchFamily="65" charset="-120"/>
                </a:rPr>
                <a:t>免於生理上及心理上不適之福利。</a:t>
              </a:r>
            </a:p>
            <a:p>
              <a:r>
                <a:rPr lang="en-US" altLang="zh-TW" sz="2400" dirty="0" smtClean="0">
                  <a:latin typeface="Book Antiqua" panose="02040602050305030304" pitchFamily="18" charset="0"/>
                  <a:ea typeface="標楷體" panose="03000509000000000000" pitchFamily="65" charset="-120"/>
                </a:rPr>
                <a:t>4. </a:t>
              </a:r>
              <a:r>
                <a:rPr lang="zh-TW" altLang="en-US" sz="2400" dirty="0" smtClean="0">
                  <a:latin typeface="Book Antiqua" panose="02040602050305030304" pitchFamily="18" charset="0"/>
                  <a:ea typeface="標楷體" panose="03000509000000000000" pitchFamily="65" charset="-120"/>
                </a:rPr>
                <a:t>免於恐懼與緊迫之福利。</a:t>
              </a:r>
            </a:p>
            <a:p>
              <a:r>
                <a:rPr lang="en-US" altLang="zh-TW" sz="2400" dirty="0" smtClean="0">
                  <a:latin typeface="Book Antiqua" panose="02040602050305030304" pitchFamily="18" charset="0"/>
                  <a:ea typeface="標楷體" panose="03000509000000000000" pitchFamily="65" charset="-120"/>
                </a:rPr>
                <a:t>5. </a:t>
              </a:r>
              <a:r>
                <a:rPr lang="zh-TW" altLang="en-US" sz="2400" dirty="0" smtClean="0">
                  <a:latin typeface="Book Antiqua" panose="02040602050305030304" pitchFamily="18" charset="0"/>
                  <a:ea typeface="標楷體" panose="03000509000000000000" pitchFamily="65" charset="-120"/>
                </a:rPr>
                <a:t>自然表現行為之福利。</a:t>
              </a:r>
              <a:endParaRPr lang="zh-TW" altLang="en-US" sz="2400" dirty="0">
                <a:latin typeface="Book Antiqua" panose="02040602050305030304" pitchFamily="18" charset="0"/>
                <a:ea typeface="標楷體" panose="03000509000000000000" pitchFamily="65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60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鳥類棲息地友善標章〈</a:t>
            </a:r>
            <a:r>
              <a:rPr lang="en-US" sz="48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Bird Friendly Habitat</a:t>
            </a:r>
            <a:r>
              <a:rPr lang="en-US" sz="60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〉</a:t>
            </a:r>
            <a:endParaRPr lang="en-US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1066680" y="642600"/>
            <a:ext cx="4111560" cy="5300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4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不僅是</a:t>
            </a:r>
            <a:r>
              <a:rPr lang="en-US" sz="4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有機的</a:t>
            </a:r>
            <a:r>
              <a:rPr lang="en-US" sz="4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，而且還生長在保護</a:t>
            </a:r>
            <a:r>
              <a:rPr lang="en-US" sz="4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生物多樣性</a:t>
            </a:r>
            <a:r>
              <a:rPr lang="en-US" sz="4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的環境中，並</a:t>
            </a:r>
            <a:r>
              <a:rPr lang="en-US" sz="4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保留了原生樹木</a:t>
            </a:r>
            <a:r>
              <a:rPr lang="en-US" sz="40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，使咖啡農場成為鳥類和其他野生動物的重要棲息地，</a:t>
            </a:r>
            <a:r>
              <a:rPr lang="en-US" sz="4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無破壞原始的生態環境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133" name="圖片 3"/>
          <p:cNvPicPr/>
          <p:nvPr/>
        </p:nvPicPr>
        <p:blipFill>
          <a:blip r:embed="rId2"/>
          <a:srcRect t="12318" b="12529"/>
          <a:stretch/>
        </p:blipFill>
        <p:spPr>
          <a:xfrm>
            <a:off x="6559920" y="369360"/>
            <a:ext cx="4535640" cy="6060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4400" b="0" strike="noStrike" cap="all" spc="-97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降低環境之污染</a:t>
            </a:r>
            <a:r>
              <a:rPr lang="en-US" sz="44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及</a:t>
            </a:r>
            <a:r>
              <a:rPr lang="en-US" sz="4400" b="0" strike="noStrike" cap="all" spc="-97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節省資源之消耗</a:t>
            </a:r>
            <a:r>
              <a:rPr lang="en-US" sz="44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，促進廢棄物之</a:t>
            </a:r>
            <a:r>
              <a:rPr lang="en-US" sz="4400" b="0" strike="noStrike" cap="all" spc="-97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減量及回收</a:t>
            </a:r>
            <a:r>
              <a:rPr lang="en-US" sz="44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再利用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99" name="TextShape 2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72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農產品身分證</a:t>
            </a:r>
            <a:endParaRPr lang="en-US" sz="7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內容版面配置區 3"/>
          <p:cNvPicPr/>
          <p:nvPr/>
        </p:nvPicPr>
        <p:blipFill>
          <a:blip r:embed="rId2"/>
          <a:stretch/>
        </p:blipFill>
        <p:spPr>
          <a:xfrm>
            <a:off x="750240" y="192960"/>
            <a:ext cx="4296240" cy="3676680"/>
          </a:xfrm>
          <a:prstGeom prst="rect">
            <a:avLst/>
          </a:prstGeom>
          <a:ln>
            <a:noFill/>
          </a:ln>
        </p:spPr>
      </p:pic>
      <p:pic>
        <p:nvPicPr>
          <p:cNvPr id="137" name="圖片 4"/>
          <p:cNvPicPr/>
          <p:nvPr/>
        </p:nvPicPr>
        <p:blipFill>
          <a:blip r:embed="rId3"/>
          <a:stretch/>
        </p:blipFill>
        <p:spPr>
          <a:xfrm>
            <a:off x="750240" y="3975480"/>
            <a:ext cx="4375440" cy="2640960"/>
          </a:xfrm>
          <a:prstGeom prst="rect">
            <a:avLst/>
          </a:prstGeom>
          <a:ln>
            <a:noFill/>
          </a:ln>
        </p:spPr>
      </p:pic>
      <p:pic>
        <p:nvPicPr>
          <p:cNvPr id="138" name="圖片 5"/>
          <p:cNvPicPr/>
          <p:nvPr/>
        </p:nvPicPr>
        <p:blipFill>
          <a:blip r:embed="rId4"/>
          <a:srcRect l="14291" r="13882"/>
          <a:stretch/>
        </p:blipFill>
        <p:spPr>
          <a:xfrm>
            <a:off x="7543800" y="3288240"/>
            <a:ext cx="3375720" cy="3231360"/>
          </a:xfrm>
          <a:prstGeom prst="rect">
            <a:avLst/>
          </a:prstGeom>
          <a:ln>
            <a:noFill/>
          </a:ln>
        </p:spPr>
      </p:pic>
      <p:sp>
        <p:nvSpPr>
          <p:cNvPr id="139" name="CustomShape 1"/>
          <p:cNvSpPr/>
          <p:nvPr/>
        </p:nvSpPr>
        <p:spPr>
          <a:xfrm>
            <a:off x="5126040" y="556200"/>
            <a:ext cx="609552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為農產品安全性、可追溯性及農業生產永續性為目標訂定驗證基準</a:t>
            </a:r>
            <a:endParaRPr lang="en-US" sz="3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Line 2"/>
          <p:cNvSpPr/>
          <p:nvPr/>
        </p:nvSpPr>
        <p:spPr>
          <a:xfrm flipH="1">
            <a:off x="7543800" y="3288240"/>
            <a:ext cx="3376080" cy="3231360"/>
          </a:xfrm>
          <a:prstGeom prst="line">
            <a:avLst/>
          </a:prstGeom>
          <a:ln w="76320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arn(inVertical)">
                                      <p:cBhvr additive="repl"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arn(inVertical)">
                                      <p:cBhvr additive="repl"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54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合乎宗教法規定的食物，稱為合法 食品。因為在處理的過程中，非常注意清潔衛生</a:t>
            </a:r>
            <a:endParaRPr lang="en-US" sz="5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8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清真認證</a:t>
            </a:r>
            <a:endParaRPr lang="en-US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144" name="內容版面配置區 3"/>
          <p:cNvPicPr/>
          <p:nvPr/>
        </p:nvPicPr>
        <p:blipFill>
          <a:blip r:embed="rId2"/>
          <a:srcRect r="34997"/>
          <a:stretch/>
        </p:blipFill>
        <p:spPr>
          <a:xfrm>
            <a:off x="354600" y="2014200"/>
            <a:ext cx="6113160" cy="3384000"/>
          </a:xfrm>
          <a:prstGeom prst="rect">
            <a:avLst/>
          </a:prstGeom>
          <a:ln>
            <a:noFill/>
          </a:ln>
        </p:spPr>
      </p:pic>
      <p:sp>
        <p:nvSpPr>
          <p:cNvPr id="145" name="CustomShape 2"/>
          <p:cNvSpPr/>
          <p:nvPr/>
        </p:nvSpPr>
        <p:spPr>
          <a:xfrm>
            <a:off x="6603120" y="281520"/>
            <a:ext cx="5257440" cy="618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在古蘭經中：「</a:t>
            </a:r>
            <a:r>
              <a:rPr lang="en-US" sz="2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禁止吃自死物、血液、豬肉以及誦非真主之名而宰殺的動物</a:t>
            </a: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」，但是海裡的動物和食物，是合法的。而猛禽，猛獸，或雜食骯髒的家畜及兩棲類（如青蛙、蟾蜍）以及龜、鱉、鱷魚也是不可食用的。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這些</a:t>
            </a:r>
            <a:r>
              <a:rPr lang="en-US" sz="2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禁止食（飲）用的物品的衍生物亦是被禁止的</a:t>
            </a: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，例如豬油、高湯、香腸等。另外，由於無論是合法可食或非法之動物的血液亦在禁止之列，故雞血、鴨血、豬血皆不可食用。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穆斯林常食用的家禽如雞、鴨、鵝，家畜有牛、羊、駱駝，而且必須經過依教法規定的宰殺程序。它的條件是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被宰殺的動物是健康活生的；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宰殺使用的器具是鋒利的</a:t>
            </a: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，可立即截斷頸靜脈血管，氣管和食道，使血液放出並立即死亡（減少它的痛苦）；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宰殺下刀時，誦讀真主之名</a:t>
            </a: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。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54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針對</a:t>
            </a:r>
            <a:r>
              <a:rPr lang="en-US" sz="5400" b="0" u="sng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海洋</a:t>
            </a:r>
            <a:r>
              <a:rPr lang="en-US" sz="54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漁業以及加工水產品的良好管理的供應鏈認證項目</a:t>
            </a:r>
            <a:endParaRPr lang="en-US" sz="5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40479" y="238320"/>
            <a:ext cx="6446647" cy="13712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MSC水產認證標章介紹</a:t>
            </a:r>
            <a:endParaRPr lang="en-US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149" name="內容版面配置區 8"/>
          <p:cNvPicPr/>
          <p:nvPr/>
        </p:nvPicPr>
        <p:blipFill>
          <a:blip r:embed="rId2"/>
          <a:srcRect t="12003"/>
          <a:stretch/>
        </p:blipFill>
        <p:spPr>
          <a:xfrm>
            <a:off x="240480" y="1274760"/>
            <a:ext cx="6968880" cy="2531880"/>
          </a:xfrm>
          <a:prstGeom prst="rect">
            <a:avLst/>
          </a:prstGeom>
          <a:ln>
            <a:noFill/>
          </a:ln>
        </p:spPr>
      </p:pic>
      <p:sp>
        <p:nvSpPr>
          <p:cNvPr id="150" name="CustomShape 2"/>
          <p:cNvSpPr/>
          <p:nvPr/>
        </p:nvSpPr>
        <p:spPr>
          <a:xfrm>
            <a:off x="7476480" y="2103120"/>
            <a:ext cx="3390480" cy="393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3"/>
          <p:cNvSpPr/>
          <p:nvPr/>
        </p:nvSpPr>
        <p:spPr>
          <a:xfrm>
            <a:off x="240480" y="3807000"/>
            <a:ext cx="4735800" cy="74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300" b="0" strike="noStrike" spc="-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ASC 養殖場認證</a:t>
            </a:r>
            <a:endParaRPr lang="en-US" sz="4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圖片 5"/>
          <p:cNvPicPr/>
          <p:nvPr/>
        </p:nvPicPr>
        <p:blipFill>
          <a:blip r:embed="rId3"/>
          <a:stretch/>
        </p:blipFill>
        <p:spPr>
          <a:xfrm>
            <a:off x="240480" y="4492800"/>
            <a:ext cx="4707360" cy="2259360"/>
          </a:xfrm>
          <a:prstGeom prst="rect">
            <a:avLst/>
          </a:prstGeom>
          <a:ln>
            <a:noFill/>
          </a:ln>
        </p:spPr>
      </p:pic>
      <p:pic>
        <p:nvPicPr>
          <p:cNvPr id="153" name="圖片 6"/>
          <p:cNvPicPr/>
          <p:nvPr/>
        </p:nvPicPr>
        <p:blipFill>
          <a:blip r:embed="rId4"/>
          <a:stretch/>
        </p:blipFill>
        <p:spPr>
          <a:xfrm>
            <a:off x="7347240" y="1160280"/>
            <a:ext cx="4171680" cy="5248080"/>
          </a:xfrm>
          <a:prstGeom prst="rect">
            <a:avLst/>
          </a:prstGeom>
          <a:ln>
            <a:noFill/>
          </a:ln>
        </p:spPr>
      </p:pic>
      <p:sp>
        <p:nvSpPr>
          <p:cNvPr id="154" name="CustomShape 4"/>
          <p:cNvSpPr/>
          <p:nvPr/>
        </p:nvSpPr>
        <p:spPr>
          <a:xfrm>
            <a:off x="6766200" y="400182"/>
            <a:ext cx="5333760" cy="74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 fontScale="47500" lnSpcReduction="20000"/>
          </a:bodyPr>
          <a:lstStyle/>
          <a:p>
            <a:pPr>
              <a:lnSpc>
                <a:spcPct val="90000"/>
              </a:lnSpc>
            </a:pPr>
            <a:r>
              <a:rPr lang="en-US" sz="7700" b="0" strike="noStrike" spc="-1" dirty="0" err="1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最佳水產養殖規範</a:t>
            </a:r>
            <a:r>
              <a:rPr lang="en-US" sz="77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 (BAP</a:t>
            </a:r>
            <a:r>
              <a:rPr lang="en-US" sz="4800" b="0" strike="noStrike" spc="-1" dirty="0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)</a:t>
            </a:r>
            <a:endParaRPr lang="en-US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54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直接用合理的價格直接收購付費給種植與生產的小農</a:t>
            </a:r>
            <a:endParaRPr lang="en-US" sz="5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內容版面配置區 3"/>
          <p:cNvPicPr/>
          <p:nvPr/>
        </p:nvPicPr>
        <p:blipFill>
          <a:blip r:embed="rId2"/>
          <a:stretch/>
        </p:blipFill>
        <p:spPr>
          <a:xfrm>
            <a:off x="1523880" y="254880"/>
            <a:ext cx="3408120" cy="5078520"/>
          </a:xfrm>
          <a:prstGeom prst="rect">
            <a:avLst/>
          </a:prstGeom>
          <a:ln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1772280" y="5333760"/>
            <a:ext cx="2911320" cy="10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公平交易-小農〈Fairtrade〉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9" name="圖片 5"/>
          <p:cNvPicPr/>
          <p:nvPr/>
        </p:nvPicPr>
        <p:blipFill>
          <a:blip r:embed="rId3"/>
          <a:stretch/>
        </p:blipFill>
        <p:spPr>
          <a:xfrm>
            <a:off x="6964560" y="254880"/>
            <a:ext cx="3133800" cy="5078520"/>
          </a:xfrm>
          <a:prstGeom prst="rect">
            <a:avLst/>
          </a:prstGeom>
          <a:ln>
            <a:noFill/>
          </a:ln>
        </p:spPr>
      </p:pic>
      <p:sp>
        <p:nvSpPr>
          <p:cNvPr id="160" name="CustomShape 2"/>
          <p:cNvSpPr/>
          <p:nvPr/>
        </p:nvSpPr>
        <p:spPr>
          <a:xfrm>
            <a:off x="6420600" y="5333760"/>
            <a:ext cx="422172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公平交易-咖啡農場〈Fair Trade Certified〉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內容版面配置區 3"/>
          <p:cNvPicPr/>
          <p:nvPr/>
        </p:nvPicPr>
        <p:blipFill>
          <a:blip r:embed="rId2"/>
          <a:stretch/>
        </p:blipFill>
        <p:spPr>
          <a:xfrm>
            <a:off x="3163680" y="160920"/>
            <a:ext cx="4882680" cy="6508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圖片 3"/>
          <p:cNvPicPr/>
          <p:nvPr/>
        </p:nvPicPr>
        <p:blipFill>
          <a:blip r:embed="rId2"/>
          <a:stretch/>
        </p:blipFill>
        <p:spPr>
          <a:xfrm>
            <a:off x="3534480" y="1438920"/>
            <a:ext cx="5125680" cy="2959560"/>
          </a:xfrm>
          <a:prstGeom prst="rect">
            <a:avLst/>
          </a:prstGeom>
          <a:ln>
            <a:noFill/>
          </a:ln>
        </p:spPr>
      </p:pic>
      <p:sp>
        <p:nvSpPr>
          <p:cNvPr id="163" name="TextShape 1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2000" b="0" strike="noStrike" spc="7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符合USDA(美國農業部)認證標準的產品都不含合成防腐劑、石化成分、噴灑農藥之農作物。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內容版面配置區 3"/>
          <p:cNvPicPr/>
          <p:nvPr/>
        </p:nvPicPr>
        <p:blipFill>
          <a:blip r:embed="rId2"/>
          <a:stretch/>
        </p:blipFill>
        <p:spPr>
          <a:xfrm>
            <a:off x="3525840" y="109800"/>
            <a:ext cx="4316760" cy="665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1562040" y="3985560"/>
            <a:ext cx="9070560" cy="1153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800" b="1" strike="noStrike" spc="7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ECOCERT(法國國際生態認證)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7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除了對產品成分內容有所規範以外，還規定成分必須能永續再生且為動物自然產出(例如，蜂蜜、牛奶等即為動物自然產出物)、產品包裝需為可回收或可降解的材料、製程需對環境友善。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圖片 3"/>
          <p:cNvPicPr/>
          <p:nvPr/>
        </p:nvPicPr>
        <p:blipFill>
          <a:blip r:embed="rId2"/>
          <a:stretch/>
        </p:blipFill>
        <p:spPr>
          <a:xfrm>
            <a:off x="3617280" y="1441800"/>
            <a:ext cx="4594320" cy="2543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圖片 3"/>
          <p:cNvPicPr/>
          <p:nvPr/>
        </p:nvPicPr>
        <p:blipFill>
          <a:blip r:embed="rId2"/>
          <a:srcRect b="36149"/>
          <a:stretch/>
        </p:blipFill>
        <p:spPr>
          <a:xfrm>
            <a:off x="2224440" y="1476360"/>
            <a:ext cx="5229000" cy="3151440"/>
          </a:xfrm>
          <a:prstGeom prst="rect">
            <a:avLst/>
          </a:prstGeom>
          <a:ln>
            <a:noFill/>
          </a:ln>
        </p:spPr>
      </p:pic>
      <p:sp>
        <p:nvSpPr>
          <p:cNvPr id="167" name="TextShape 1"/>
          <p:cNvSpPr txBox="1"/>
          <p:nvPr/>
        </p:nvSpPr>
        <p:spPr>
          <a:xfrm>
            <a:off x="1562040" y="4682160"/>
            <a:ext cx="9070560" cy="830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600" b="0" strike="noStrike" spc="7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VEGAN(全素主義標章) &amp; NON-CRUELTY(零殘忍標章)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7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ook Antiqua"/>
                <a:ea typeface="標楷體"/>
              </a:rPr>
              <a:t>此認證的目的在確保產品在製造過程中未使用動物成分、動物的間接衍生物、施行動物實驗等，主要應用於北美和澳紐地區。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8" name="圖片 4"/>
          <p:cNvPicPr/>
          <p:nvPr/>
        </p:nvPicPr>
        <p:blipFill>
          <a:blip r:embed="rId2"/>
          <a:srcRect t="63702" r="54436"/>
          <a:stretch/>
        </p:blipFill>
        <p:spPr>
          <a:xfrm>
            <a:off x="7453800" y="1476360"/>
            <a:ext cx="2044080" cy="1693800"/>
          </a:xfrm>
          <a:prstGeom prst="rect">
            <a:avLst/>
          </a:prstGeom>
          <a:ln>
            <a:noFill/>
          </a:ln>
        </p:spPr>
      </p:pic>
      <p:pic>
        <p:nvPicPr>
          <p:cNvPr id="169" name="圖片 5"/>
          <p:cNvPicPr/>
          <p:nvPr/>
        </p:nvPicPr>
        <p:blipFill>
          <a:blip r:embed="rId2"/>
          <a:srcRect l="49944" t="67773" r="3829"/>
          <a:stretch/>
        </p:blipFill>
        <p:spPr>
          <a:xfrm>
            <a:off x="7405920" y="3103560"/>
            <a:ext cx="2139120" cy="155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圖片 3"/>
          <p:cNvPicPr/>
          <p:nvPr/>
        </p:nvPicPr>
        <p:blipFill>
          <a:blip r:embed="rId2"/>
          <a:srcRect t="6166"/>
          <a:stretch/>
        </p:blipFill>
        <p:spPr>
          <a:xfrm>
            <a:off x="3965400" y="1467360"/>
            <a:ext cx="3771720" cy="3671640"/>
          </a:xfrm>
          <a:prstGeom prst="rect">
            <a:avLst/>
          </a:prstGeom>
          <a:ln>
            <a:noFill/>
          </a:ln>
        </p:spPr>
      </p:pic>
      <p:sp>
        <p:nvSpPr>
          <p:cNvPr id="171" name="TextShape 1"/>
          <p:cNvSpPr txBox="1"/>
          <p:nvPr/>
        </p:nvSpPr>
        <p:spPr>
          <a:xfrm>
            <a:off x="1544400" y="49107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2400" b="0" strike="noStrike" spc="77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深層海水自願性產品驗證標章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" name="圖片 3"/>
          <p:cNvPicPr/>
          <p:nvPr/>
        </p:nvPicPr>
        <p:blipFill>
          <a:blip r:embed="rId2"/>
          <a:stretch/>
        </p:blipFill>
        <p:spPr>
          <a:xfrm>
            <a:off x="3903840" y="1261800"/>
            <a:ext cx="4756680" cy="496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圖片 3"/>
          <p:cNvPicPr/>
          <p:nvPr/>
        </p:nvPicPr>
        <p:blipFill>
          <a:blip r:embed="rId2"/>
          <a:stretch/>
        </p:blipFill>
        <p:spPr>
          <a:xfrm>
            <a:off x="1582560" y="1467360"/>
            <a:ext cx="4555440" cy="3666960"/>
          </a:xfrm>
          <a:prstGeom prst="rect">
            <a:avLst/>
          </a:prstGeom>
          <a:ln>
            <a:noFill/>
          </a:ln>
        </p:spPr>
      </p:pic>
      <p:pic>
        <p:nvPicPr>
          <p:cNvPr id="175" name="圖片 4"/>
          <p:cNvPicPr/>
          <p:nvPr/>
        </p:nvPicPr>
        <p:blipFill>
          <a:blip r:embed="rId3"/>
          <a:srcRect b="1863"/>
          <a:stretch/>
        </p:blipFill>
        <p:spPr>
          <a:xfrm>
            <a:off x="6081840" y="1526040"/>
            <a:ext cx="4735800" cy="3537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圖片 3"/>
          <p:cNvPicPr/>
          <p:nvPr/>
        </p:nvPicPr>
        <p:blipFill>
          <a:blip r:embed="rId2"/>
          <a:stretch/>
        </p:blipFill>
        <p:spPr>
          <a:xfrm>
            <a:off x="1310040" y="378000"/>
            <a:ext cx="9583200" cy="6165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圖片 1"/>
          <p:cNvPicPr/>
          <p:nvPr/>
        </p:nvPicPr>
        <p:blipFill>
          <a:blip r:embed="rId2"/>
          <a:srcRect l="46509"/>
          <a:stretch/>
        </p:blipFill>
        <p:spPr>
          <a:xfrm>
            <a:off x="2857680" y="1315800"/>
            <a:ext cx="5820120" cy="407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2966040" y="2938320"/>
            <a:ext cx="6582240" cy="859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要吃得安心、更要吃得心安</a:t>
            </a:r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內容版面配置區 3"/>
          <p:cNvPicPr/>
          <p:nvPr/>
        </p:nvPicPr>
        <p:blipFill>
          <a:blip r:embed="rId2"/>
          <a:stretch/>
        </p:blipFill>
        <p:spPr>
          <a:xfrm>
            <a:off x="980280" y="230760"/>
            <a:ext cx="10089000" cy="656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1066680" y="642600"/>
            <a:ext cx="10058040" cy="1371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103" name="內容版面配置區 3"/>
          <p:cNvPicPr/>
          <p:nvPr/>
        </p:nvPicPr>
        <p:blipFill>
          <a:blip r:embed="rId2"/>
          <a:stretch/>
        </p:blipFill>
        <p:spPr>
          <a:xfrm>
            <a:off x="817560" y="110880"/>
            <a:ext cx="9099720" cy="6824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72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有機食品認證標章</a:t>
            </a:r>
            <a:endParaRPr lang="en-US" sz="7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內容版面配置區 3"/>
          <p:cNvPicPr/>
          <p:nvPr/>
        </p:nvPicPr>
        <p:blipFill>
          <a:blip r:embed="rId2"/>
          <a:srcRect l="6465" r="4307"/>
          <a:stretch/>
        </p:blipFill>
        <p:spPr>
          <a:xfrm>
            <a:off x="5152320" y="0"/>
            <a:ext cx="6919200" cy="6513840"/>
          </a:xfrm>
          <a:prstGeom prst="rect">
            <a:avLst/>
          </a:prstGeom>
          <a:ln>
            <a:noFill/>
          </a:ln>
        </p:spPr>
      </p:pic>
      <p:pic>
        <p:nvPicPr>
          <p:cNvPr id="107" name="圖片 4"/>
          <p:cNvPicPr/>
          <p:nvPr/>
        </p:nvPicPr>
        <p:blipFill>
          <a:blip r:embed="rId3"/>
          <a:stretch/>
        </p:blipFill>
        <p:spPr>
          <a:xfrm>
            <a:off x="0" y="0"/>
            <a:ext cx="4876560" cy="3114360"/>
          </a:xfrm>
          <a:prstGeom prst="rect">
            <a:avLst/>
          </a:prstGeom>
          <a:ln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1934280" y="3367440"/>
            <a:ext cx="2338560" cy="861120"/>
          </a:xfrm>
          <a:prstGeom prst="wedgeRoundRectCallout">
            <a:avLst>
              <a:gd name="adj1" fmla="val 16385"/>
              <a:gd name="adj2" fmla="val -136915"/>
              <a:gd name="adj3" fmla="val 16667"/>
            </a:avLst>
          </a:prstGeom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驗證機構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1562040" y="4682160"/>
            <a:ext cx="907056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1561680" y="2091240"/>
            <a:ext cx="9068400" cy="25905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83000"/>
              </a:lnSpc>
            </a:pPr>
            <a:r>
              <a:rPr lang="en-US" sz="7200" b="0" strike="noStrike" cap="all" spc="-97">
                <a:solidFill>
                  <a:srgbClr val="262626"/>
                </a:solidFill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國產乳製品標章</a:t>
            </a:r>
            <a:endParaRPr lang="en-US" sz="7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圖片 2"/>
          <p:cNvPicPr/>
          <p:nvPr/>
        </p:nvPicPr>
        <p:blipFill>
          <a:blip r:embed="rId2"/>
          <a:stretch/>
        </p:blipFill>
        <p:spPr>
          <a:xfrm>
            <a:off x="148680" y="161280"/>
            <a:ext cx="6820560" cy="4269600"/>
          </a:xfrm>
          <a:prstGeom prst="rect">
            <a:avLst/>
          </a:prstGeom>
          <a:ln>
            <a:noFill/>
          </a:ln>
        </p:spPr>
      </p:pic>
      <p:pic>
        <p:nvPicPr>
          <p:cNvPr id="112" name="圖片 4"/>
          <p:cNvPicPr/>
          <p:nvPr/>
        </p:nvPicPr>
        <p:blipFill>
          <a:blip r:embed="rId3"/>
          <a:srcRect l="5652" t="5703" r="5736" b="5483"/>
          <a:stretch/>
        </p:blipFill>
        <p:spPr>
          <a:xfrm>
            <a:off x="6989760" y="1642680"/>
            <a:ext cx="5201640" cy="521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肥皂</Template>
  <TotalTime>539</TotalTime>
  <Words>305</Words>
  <Application>Microsoft Office PowerPoint</Application>
  <PresentationFormat>寬螢幕</PresentationFormat>
  <Paragraphs>45</Paragraphs>
  <Slides>37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37</vt:i4>
      </vt:variant>
    </vt:vector>
  </HeadingPairs>
  <TitlesOfParts>
    <vt:vector size="48" baseType="lpstr">
      <vt:lpstr>標楷體</vt:lpstr>
      <vt:lpstr>Arial</vt:lpstr>
      <vt:lpstr>Book Antiqua</vt:lpstr>
      <vt:lpstr>Century Gothic</vt:lpstr>
      <vt:lpstr>DejaVu Sans</vt:lpstr>
      <vt:lpstr>Garamond</vt:lpstr>
      <vt:lpstr>Symbol</vt:lpstr>
      <vt:lpstr>Times New Roman</vt:lpstr>
      <vt:lpstr>Wingdings</vt:lpstr>
      <vt:lpstr>Office Theme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食品標章 知多少</dc:title>
  <dc:subject/>
  <dc:creator>Windows 使用者</dc:creator>
  <dc:description/>
  <cp:lastModifiedBy>Windows 使用者</cp:lastModifiedBy>
  <cp:revision>28</cp:revision>
  <dcterms:created xsi:type="dcterms:W3CDTF">2020-11-10T04:39:50Z</dcterms:created>
  <dcterms:modified xsi:type="dcterms:W3CDTF">2021-05-04T09:39:17Z</dcterms:modified>
  <dc:language>zh-TW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寬螢幕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37</vt:i4>
  </property>
</Properties>
</file>