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6"/>
  </p:notesMasterIdLst>
  <p:handoutMasterIdLst>
    <p:handoutMasterId r:id="rId167"/>
  </p:handoutMasterIdLst>
  <p:sldIdLst>
    <p:sldId id="256" r:id="rId2"/>
    <p:sldId id="257" r:id="rId3"/>
    <p:sldId id="596" r:id="rId4"/>
    <p:sldId id="262" r:id="rId5"/>
    <p:sldId id="259" r:id="rId6"/>
    <p:sldId id="1123" r:id="rId7"/>
    <p:sldId id="1124" r:id="rId8"/>
    <p:sldId id="701" r:id="rId9"/>
    <p:sldId id="1125" r:id="rId10"/>
    <p:sldId id="1126" r:id="rId11"/>
    <p:sldId id="1127" r:id="rId12"/>
    <p:sldId id="1157" r:id="rId13"/>
    <p:sldId id="1128" r:id="rId14"/>
    <p:sldId id="1116" r:id="rId15"/>
    <p:sldId id="1117" r:id="rId16"/>
    <p:sldId id="260" r:id="rId17"/>
    <p:sldId id="264" r:id="rId18"/>
    <p:sldId id="1129" r:id="rId19"/>
    <p:sldId id="1131" r:id="rId20"/>
    <p:sldId id="1132" r:id="rId21"/>
    <p:sldId id="1133" r:id="rId22"/>
    <p:sldId id="1134" r:id="rId23"/>
    <p:sldId id="1135" r:id="rId24"/>
    <p:sldId id="1130" r:id="rId25"/>
    <p:sldId id="1136" r:id="rId26"/>
    <p:sldId id="1137" r:id="rId27"/>
    <p:sldId id="1138" r:id="rId28"/>
    <p:sldId id="1139" r:id="rId29"/>
    <p:sldId id="1140" r:id="rId30"/>
    <p:sldId id="1141" r:id="rId31"/>
    <p:sldId id="1142" r:id="rId32"/>
    <p:sldId id="1143" r:id="rId33"/>
    <p:sldId id="1158" r:id="rId34"/>
    <p:sldId id="1144" r:id="rId35"/>
    <p:sldId id="1145" r:id="rId36"/>
    <p:sldId id="1146" r:id="rId37"/>
    <p:sldId id="1162" r:id="rId38"/>
    <p:sldId id="1147" r:id="rId39"/>
    <p:sldId id="1148" r:id="rId40"/>
    <p:sldId id="1149" r:id="rId41"/>
    <p:sldId id="1150" r:id="rId42"/>
    <p:sldId id="1151" r:id="rId43"/>
    <p:sldId id="1152" r:id="rId44"/>
    <p:sldId id="1160" r:id="rId45"/>
    <p:sldId id="1161" r:id="rId46"/>
    <p:sldId id="1159" r:id="rId47"/>
    <p:sldId id="1153" r:id="rId48"/>
    <p:sldId id="1154" r:id="rId49"/>
    <p:sldId id="1118" r:id="rId50"/>
    <p:sldId id="1119" r:id="rId51"/>
    <p:sldId id="261" r:id="rId52"/>
    <p:sldId id="970" r:id="rId53"/>
    <p:sldId id="1052" r:id="rId54"/>
    <p:sldId id="1053" r:id="rId55"/>
    <p:sldId id="960" r:id="rId56"/>
    <p:sldId id="961" r:id="rId57"/>
    <p:sldId id="1054" r:id="rId58"/>
    <p:sldId id="1055" r:id="rId59"/>
    <p:sldId id="1061" r:id="rId60"/>
    <p:sldId id="1057" r:id="rId61"/>
    <p:sldId id="1063" r:id="rId62"/>
    <p:sldId id="1058" r:id="rId63"/>
    <p:sldId id="1059" r:id="rId64"/>
    <p:sldId id="1060" r:id="rId65"/>
    <p:sldId id="974" r:id="rId66"/>
    <p:sldId id="975" r:id="rId67"/>
    <p:sldId id="1000" r:id="rId68"/>
    <p:sldId id="1001" r:id="rId69"/>
    <p:sldId id="1064" r:id="rId70"/>
    <p:sldId id="1114" r:id="rId71"/>
    <p:sldId id="1115" r:id="rId72"/>
    <p:sldId id="1065" r:id="rId73"/>
    <p:sldId id="1066" r:id="rId74"/>
    <p:sldId id="369" r:id="rId75"/>
    <p:sldId id="1067" r:id="rId76"/>
    <p:sldId id="1069" r:id="rId77"/>
    <p:sldId id="1070" r:id="rId78"/>
    <p:sldId id="1071" r:id="rId79"/>
    <p:sldId id="1072" r:id="rId80"/>
    <p:sldId id="1073" r:id="rId81"/>
    <p:sldId id="976" r:id="rId82"/>
    <p:sldId id="977" r:id="rId83"/>
    <p:sldId id="1002" r:id="rId84"/>
    <p:sldId id="1003" r:id="rId85"/>
    <p:sldId id="1004" r:id="rId86"/>
    <p:sldId id="1005" r:id="rId87"/>
    <p:sldId id="1074" r:id="rId88"/>
    <p:sldId id="1075" r:id="rId89"/>
    <p:sldId id="1076" r:id="rId90"/>
    <p:sldId id="1120" r:id="rId91"/>
    <p:sldId id="1077" r:id="rId92"/>
    <p:sldId id="1078" r:id="rId93"/>
    <p:sldId id="1081" r:id="rId94"/>
    <p:sldId id="1085" r:id="rId95"/>
    <p:sldId id="1086" r:id="rId96"/>
    <p:sldId id="1087" r:id="rId97"/>
    <p:sldId id="978" r:id="rId98"/>
    <p:sldId id="979" r:id="rId99"/>
    <p:sldId id="1006" r:id="rId100"/>
    <p:sldId id="1007" r:id="rId101"/>
    <p:sldId id="1008" r:id="rId102"/>
    <p:sldId id="1009" r:id="rId103"/>
    <p:sldId id="1011" r:id="rId104"/>
    <p:sldId id="1010" r:id="rId105"/>
    <p:sldId id="1088" r:id="rId106"/>
    <p:sldId id="1089" r:id="rId107"/>
    <p:sldId id="1090" r:id="rId108"/>
    <p:sldId id="1091" r:id="rId109"/>
    <p:sldId id="1092" r:id="rId110"/>
    <p:sldId id="1167" r:id="rId111"/>
    <p:sldId id="1168" r:id="rId112"/>
    <p:sldId id="1093" r:id="rId113"/>
    <p:sldId id="1094" r:id="rId114"/>
    <p:sldId id="1095" r:id="rId115"/>
    <p:sldId id="1096" r:id="rId116"/>
    <p:sldId id="1097" r:id="rId117"/>
    <p:sldId id="1098" r:id="rId118"/>
    <p:sldId id="1101" r:id="rId119"/>
    <p:sldId id="1099" r:id="rId120"/>
    <p:sldId id="1100" r:id="rId121"/>
    <p:sldId id="980" r:id="rId122"/>
    <p:sldId id="981" r:id="rId123"/>
    <p:sldId id="1012" r:id="rId124"/>
    <p:sldId id="1013" r:id="rId125"/>
    <p:sldId id="1112" r:id="rId126"/>
    <p:sldId id="1113" r:id="rId127"/>
    <p:sldId id="1103" r:id="rId128"/>
    <p:sldId id="1104" r:id="rId129"/>
    <p:sldId id="1111" r:id="rId130"/>
    <p:sldId id="1110" r:id="rId131"/>
    <p:sldId id="1108" r:id="rId132"/>
    <p:sldId id="1106" r:id="rId133"/>
    <p:sldId id="1109" r:id="rId134"/>
    <p:sldId id="982" r:id="rId135"/>
    <p:sldId id="983" r:id="rId136"/>
    <p:sldId id="1163" r:id="rId137"/>
    <p:sldId id="1164" r:id="rId138"/>
    <p:sldId id="1165" r:id="rId139"/>
    <p:sldId id="1166" r:id="rId140"/>
    <p:sldId id="1014" r:id="rId141"/>
    <p:sldId id="1015" r:id="rId142"/>
    <p:sldId id="1016" r:id="rId143"/>
    <p:sldId id="589" r:id="rId144"/>
    <p:sldId id="700" r:id="rId145"/>
    <p:sldId id="987" r:id="rId146"/>
    <p:sldId id="988" r:id="rId147"/>
    <p:sldId id="989" r:id="rId148"/>
    <p:sldId id="990" r:id="rId149"/>
    <p:sldId id="991" r:id="rId150"/>
    <p:sldId id="984" r:id="rId151"/>
    <p:sldId id="992" r:id="rId152"/>
    <p:sldId id="993" r:id="rId153"/>
    <p:sldId id="994" r:id="rId154"/>
    <p:sldId id="995" r:id="rId155"/>
    <p:sldId id="986" r:id="rId156"/>
    <p:sldId id="998" r:id="rId157"/>
    <p:sldId id="997" r:id="rId158"/>
    <p:sldId id="999" r:id="rId159"/>
    <p:sldId id="1121" r:id="rId160"/>
    <p:sldId id="1122" r:id="rId161"/>
    <p:sldId id="330" r:id="rId162"/>
    <p:sldId id="609" r:id="rId163"/>
    <p:sldId id="1155" r:id="rId164"/>
    <p:sldId id="1156" r:id="rId165"/>
  </p:sldIdLst>
  <p:sldSz cx="9144000" cy="5143500" type="screen16x9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51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軒誼 余" initials="軒誼" lastIdx="2" clrIdx="0"/>
  <p:cmAuthor id="2" name="L40[景柔]" initials="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2F5"/>
    <a:srgbClr val="DA2F00"/>
    <a:srgbClr val="0070C0"/>
    <a:srgbClr val="FFFFFF"/>
    <a:srgbClr val="FCEBE0"/>
    <a:srgbClr val="E27F3C"/>
    <a:srgbClr val="EF8B47"/>
    <a:srgbClr val="FF6060"/>
    <a:srgbClr val="75A1C9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6" autoAdjust="0"/>
    <p:restoredTop sz="92838" autoAdjust="0"/>
  </p:normalViewPr>
  <p:slideViewPr>
    <p:cSldViewPr snapToGrid="0" showGuides="1">
      <p:cViewPr varScale="1">
        <p:scale>
          <a:sx n="135" d="100"/>
          <a:sy n="135" d="100"/>
        </p:scale>
        <p:origin x="660" y="96"/>
      </p:cViewPr>
      <p:guideLst>
        <p:guide orient="horz" pos="1620"/>
        <p:guide pos="51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25536"/>
    </p:cViewPr>
  </p:sorterViewPr>
  <p:notesViewPr>
    <p:cSldViewPr snapToGrid="0">
      <p:cViewPr varScale="1">
        <p:scale>
          <a:sx n="115" d="100"/>
          <a:sy n="115" d="100"/>
        </p:scale>
        <p:origin x="2064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EB5EA06-B9BA-45E7-9C58-960FC895BD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FEAF812-ACD8-4C4C-8C39-EA232B5769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C4A14-B7A8-4D20-96EF-B57E34DD3963}" type="datetimeFigureOut">
              <a:rPr lang="zh-TW" altLang="en-US" smtClean="0"/>
              <a:t>2021/9/9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D876005-59A3-4809-BD29-12FD7D7AEE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2707F48-A815-4F56-B2D8-EA98EBA29E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DDA8D-4444-49B6-B2B0-6F69E55E87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975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B389A-1616-436F-BE24-362EAB43D5CE}" type="datetimeFigureOut">
              <a:rPr lang="zh-TW" altLang="en-US" smtClean="0"/>
              <a:t>2021/9/9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B32B4-9E3E-4428-8090-4FC0B50A63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181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圖片出處：雲門官網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https://www.cloudgate.org.tw/cgt/about/architecture-and-environment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734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0790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1869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1709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388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1038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/>
              <a:t>推薦觀看：</a:t>
            </a:r>
            <a:r>
              <a:rPr lang="zh-TW" altLang="en-US" dirty="0"/>
              <a:t>本片</a:t>
            </a:r>
            <a:r>
              <a:rPr lang="en-US" altLang="zh-TW" dirty="0"/>
              <a:t>11</a:t>
            </a:r>
            <a:r>
              <a:rPr lang="zh-TW" altLang="en-US" dirty="0"/>
              <a:t>分鐘，推薦可看</a:t>
            </a:r>
            <a:r>
              <a:rPr lang="en-US" altLang="zh-TW" dirty="0"/>
              <a:t>00</a:t>
            </a:r>
            <a:r>
              <a:rPr lang="zh-TW" altLang="en-US" dirty="0"/>
              <a:t>：</a:t>
            </a:r>
            <a:r>
              <a:rPr lang="en-US" altLang="zh-TW" dirty="0"/>
              <a:t>00</a:t>
            </a:r>
            <a:r>
              <a:rPr lang="zh-TW" altLang="en-US" dirty="0"/>
              <a:t>～</a:t>
            </a:r>
            <a:r>
              <a:rPr lang="en-US" altLang="zh-TW" dirty="0"/>
              <a:t>06</a:t>
            </a:r>
            <a:r>
              <a:rPr lang="zh-TW" altLang="en-US" dirty="0"/>
              <a:t>：</a:t>
            </a:r>
            <a:r>
              <a:rPr lang="en-US" altLang="zh-TW" dirty="0"/>
              <a:t>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影片出處：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華視新聞雜誌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EP2226</a:t>
            </a:r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4144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00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圖片出處：</a:t>
            </a:r>
            <a:r>
              <a:rPr lang="en-US" altLang="zh-TW" dirty="0"/>
              <a:t>https://kknews.cc/culture/ok929z6.html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476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圖片出處：</a:t>
            </a:r>
            <a:r>
              <a:rPr lang="en-US" altLang="zh-TW" dirty="0"/>
              <a:t>https://kknews.cc/culture/ok929z6.html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2062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推薦觀看：</a:t>
            </a:r>
            <a:endParaRPr lang="en-US" altLang="zh-TW" dirty="0"/>
          </a:p>
          <a:p>
            <a:r>
              <a:rPr lang="zh-TW" altLang="en-US" dirty="0"/>
              <a:t>本影片</a:t>
            </a:r>
            <a:r>
              <a:rPr lang="en-US" altLang="zh-TW" dirty="0"/>
              <a:t>10</a:t>
            </a:r>
            <a:r>
              <a:rPr lang="zh-TW" altLang="en-US" dirty="0"/>
              <a:t>分鐘，推薦全部觀看。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影片出處：天下雜誌。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下一站｜林懷民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青春住了林懷民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626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推薦觀看：</a:t>
            </a:r>
            <a:endParaRPr lang="en-US" altLang="zh-TW" dirty="0"/>
          </a:p>
          <a:p>
            <a:r>
              <a:rPr lang="zh-TW" altLang="en-US" dirty="0"/>
              <a:t>本影片</a:t>
            </a:r>
            <a:r>
              <a:rPr lang="en-US" altLang="zh-TW" dirty="0"/>
              <a:t>10</a:t>
            </a:r>
            <a:r>
              <a:rPr lang="zh-TW" altLang="en-US" dirty="0"/>
              <a:t>分鐘，推薦全部觀看。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影片出處：天下雜誌。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下一站｜林懷民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青春住了林懷民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9835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推薦觀看：</a:t>
            </a:r>
            <a:endParaRPr lang="en-US" altLang="zh-TW" dirty="0"/>
          </a:p>
          <a:p>
            <a:r>
              <a:rPr lang="zh-TW" altLang="en-US" dirty="0"/>
              <a:t>本影片</a:t>
            </a:r>
            <a:r>
              <a:rPr lang="en-US" altLang="zh-TW" dirty="0"/>
              <a:t>10</a:t>
            </a:r>
            <a:r>
              <a:rPr lang="zh-TW" altLang="en-US" dirty="0"/>
              <a:t>分鐘，推薦全部觀看。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影片出處：天下雜誌。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下一站｜林懷民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青春住了林懷民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934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推薦觀看：</a:t>
            </a:r>
            <a:endParaRPr lang="en-US" altLang="zh-TW" dirty="0"/>
          </a:p>
          <a:p>
            <a:r>
              <a:rPr lang="zh-TW" altLang="en-US" dirty="0"/>
              <a:t>本影片</a:t>
            </a:r>
            <a:r>
              <a:rPr lang="en-US" altLang="zh-TW" dirty="0"/>
              <a:t>10</a:t>
            </a:r>
            <a:r>
              <a:rPr lang="zh-TW" altLang="en-US" dirty="0"/>
              <a:t>分鐘，推薦全部觀看。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影片出處：天下雜誌。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下一站｜林懷民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青春住了林懷民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0060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推薦觀看：</a:t>
            </a:r>
            <a:endParaRPr lang="en-US" altLang="zh-TW" dirty="0"/>
          </a:p>
          <a:p>
            <a:r>
              <a:rPr lang="zh-TW" altLang="en-US" dirty="0"/>
              <a:t>本影片</a:t>
            </a:r>
            <a:r>
              <a:rPr lang="en-US" altLang="zh-TW" dirty="0"/>
              <a:t>24</a:t>
            </a:r>
            <a:r>
              <a:rPr lang="zh-TW" altLang="en-US" dirty="0"/>
              <a:t>分鐘，推薦觀看</a:t>
            </a:r>
            <a:r>
              <a:rPr lang="en-US" altLang="zh-TW" dirty="0"/>
              <a:t>00:00~00:57</a:t>
            </a:r>
            <a:r>
              <a:rPr lang="zh-TW" altLang="en-US" dirty="0"/>
              <a:t>、</a:t>
            </a:r>
            <a:r>
              <a:rPr lang="en-US" altLang="zh-TW" dirty="0"/>
              <a:t>17:48~22:44</a:t>
            </a:r>
            <a:r>
              <a:rPr lang="zh-TW" altLang="en-US" dirty="0"/>
              <a:t>兩個段落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影片出處：天下雜誌。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下一站｜林懷民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特別企劃 線上首映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0500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推薦觀看：</a:t>
            </a:r>
            <a:endParaRPr lang="en-US" altLang="zh-TW" dirty="0"/>
          </a:p>
          <a:p>
            <a:r>
              <a:rPr lang="zh-TW" altLang="en-US" dirty="0"/>
              <a:t>本影片</a:t>
            </a:r>
            <a:r>
              <a:rPr lang="en-US" altLang="zh-TW" dirty="0"/>
              <a:t>4:05</a:t>
            </a:r>
            <a:r>
              <a:rPr lang="zh-TW" altLang="en-US" dirty="0"/>
              <a:t>，可作為本課內容總結與複習，推薦全部觀看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影片出處：</a:t>
            </a:r>
            <a:r>
              <a:rPr lang="en-US" altLang="zh-TW" dirty="0"/>
              <a:t>《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鏡週刊 一鏡到底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時間的祕密 林懷民與雲門舞集的故事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74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" Target="../slides/slide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../slides/slide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51.xml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" Target="../slides/slide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51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../slides/slide14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1.xml"/><Relationship Id="rId3" Type="http://schemas.openxmlformats.org/officeDocument/2006/relationships/slide" Target="../slides/slide3.xml"/><Relationship Id="rId7" Type="http://schemas.openxmlformats.org/officeDocument/2006/relationships/slide" Target="../slides/slide5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61.xml"/><Relationship Id="rId5" Type="http://schemas.openxmlformats.org/officeDocument/2006/relationships/slide" Target="../slides/slide143.xml"/><Relationship Id="rId4" Type="http://schemas.openxmlformats.org/officeDocument/2006/relationships/slide" Target="../slides/slide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14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1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" Target="../slides/slide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" Target="../slides/slide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" Target="../slides/slide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../slides/slide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A98FE7B-9764-46BA-87D9-1CDA7D9877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092DCBEF-63C4-4297-82A8-96AA771C158D}"/>
              </a:ext>
            </a:extLst>
          </p:cNvPr>
          <p:cNvSpPr txBox="1"/>
          <p:nvPr userDrawn="1"/>
        </p:nvSpPr>
        <p:spPr>
          <a:xfrm>
            <a:off x="2478534" y="3008074"/>
            <a:ext cx="553998" cy="1109629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>
            <a:spAutoFit/>
          </a:bodyPr>
          <a:lstStyle>
            <a:defPPr>
              <a:defRPr lang="zh-TW"/>
            </a:defPPr>
            <a:lvl1pPr defTabSz="685732">
              <a:defRPr sz="3200">
                <a:solidFill>
                  <a:srgbClr val="857B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866" defTabSz="685732">
              <a:defRPr sz="1400"/>
            </a:lvl2pPr>
            <a:lvl3pPr marL="685732" defTabSz="685732">
              <a:defRPr sz="1400"/>
            </a:lvl3pPr>
            <a:lvl4pPr marL="1028598" defTabSz="685732">
              <a:defRPr sz="1400"/>
            </a:lvl4pPr>
            <a:lvl5pPr marL="1371464" defTabSz="685732">
              <a:defRPr sz="1400"/>
            </a:lvl5pPr>
            <a:lvl6pPr marL="1714331" defTabSz="685732">
              <a:defRPr sz="1400"/>
            </a:lvl6pPr>
            <a:lvl7pPr marL="2057195" defTabSz="685732">
              <a:defRPr sz="1400"/>
            </a:lvl7pPr>
            <a:lvl8pPr marL="2400060" defTabSz="685732">
              <a:defRPr sz="1400"/>
            </a:lvl8pPr>
            <a:lvl9pPr marL="2742926" defTabSz="685732">
              <a:defRPr sz="1400"/>
            </a:lvl9pPr>
          </a:lstStyle>
          <a:p>
            <a:pPr lvl="0" algn="dist"/>
            <a:r>
              <a:rPr lang="zh-TW" altLang="en-US" sz="2400" b="0" i="0" u="none" strike="noStrike" kern="1200" baseline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林懷民</a:t>
            </a:r>
            <a:endParaRPr lang="zh-CN" altLang="en-US" sz="2400" b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18C0B7-21A4-48A2-B264-34EF1C672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2936" y="940740"/>
            <a:ext cx="607837" cy="279378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6FDE02A-2CF5-472F-BDD6-26E0BED840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49" y="4571782"/>
            <a:ext cx="1105806" cy="381145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7E7AB9AC-A57A-466D-9E44-0051379B45DD}"/>
              </a:ext>
            </a:extLst>
          </p:cNvPr>
          <p:cNvGrpSpPr/>
          <p:nvPr userDrawn="1"/>
        </p:nvGrpSpPr>
        <p:grpSpPr>
          <a:xfrm>
            <a:off x="748389" y="508361"/>
            <a:ext cx="553998" cy="1018199"/>
            <a:chOff x="1113196" y="417906"/>
            <a:chExt cx="553998" cy="1018199"/>
          </a:xfrm>
        </p:grpSpPr>
        <p:sp>
          <p:nvSpPr>
            <p:cNvPr id="15" name="圓角矩形 2">
              <a:extLst>
                <a:ext uri="{FF2B5EF4-FFF2-40B4-BE49-F238E27FC236}">
                  <a16:creationId xmlns:a16="http://schemas.microsoft.com/office/drawing/2014/main" id="{B391F6BE-2631-4402-BECA-574F9BDB1D32}"/>
                </a:ext>
              </a:extLst>
            </p:cNvPr>
            <p:cNvSpPr/>
            <p:nvPr userDrawn="1"/>
          </p:nvSpPr>
          <p:spPr>
            <a:xfrm>
              <a:off x="1179548" y="417906"/>
              <a:ext cx="421293" cy="1018199"/>
            </a:xfrm>
            <a:prstGeom prst="round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13" b="1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37DE7339-8D50-4563-AFD1-F95604724B0A}"/>
                </a:ext>
              </a:extLst>
            </p:cNvPr>
            <p:cNvSpPr txBox="1"/>
            <p:nvPr userDrawn="1"/>
          </p:nvSpPr>
          <p:spPr>
            <a:xfrm>
              <a:off x="1113196" y="417906"/>
              <a:ext cx="553998" cy="1018199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 anchor="ctr">
              <a:spAutoFit/>
            </a:bodyPr>
            <a:lstStyle>
              <a:defPPr>
                <a:defRPr lang="zh-TW"/>
              </a:defPPr>
              <a:lvl1pPr marL="0" algn="l" defTabSz="685732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66" algn="l" defTabSz="685732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32" algn="l" defTabSz="685732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598" algn="l" defTabSz="685732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464" algn="l" defTabSz="685732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331" algn="l" defTabSz="685732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195" algn="l" defTabSz="685732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060" algn="l" defTabSz="685732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926" algn="l" defTabSz="685732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400" b="1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第二課</a:t>
              </a:r>
              <a:endParaRPr lang="zh-CN" altLang="en-US" sz="2400" b="1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70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題解隱藏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6CF0F499-2C37-478D-A1FB-5B857667FFDE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CC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525FB64-B8A8-40D0-9262-9F258AF084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7"/>
          <a:stretch/>
        </p:blipFill>
        <p:spPr>
          <a:xfrm>
            <a:off x="167258" y="-1"/>
            <a:ext cx="8809484" cy="488750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295FBAA-DC17-4CC3-B514-A47A9E3A7694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B790B018-D859-4405-B665-5FF658179ED9}"/>
              </a:ext>
            </a:extLst>
          </p:cNvPr>
          <p:cNvSpPr txBox="1"/>
          <p:nvPr userDrawn="1"/>
        </p:nvSpPr>
        <p:spPr>
          <a:xfrm>
            <a:off x="-1" y="875859"/>
            <a:ext cx="297518" cy="510993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題解</a:t>
            </a:r>
            <a:endParaRPr lang="zh-TW" altLang="en-US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CBC9DF7-4EBB-4DA9-9FB1-1B2528A251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18B2E22D-B6B8-4A92-AF19-BD72CD96928E}"/>
              </a:ext>
            </a:extLst>
          </p:cNvPr>
          <p:cNvGrpSpPr/>
          <p:nvPr userDrawn="1"/>
        </p:nvGrpSpPr>
        <p:grpSpPr>
          <a:xfrm>
            <a:off x="8147467" y="4119312"/>
            <a:ext cx="1420942" cy="1514975"/>
            <a:chOff x="7868195" y="3795852"/>
            <a:chExt cx="1846402" cy="1968590"/>
          </a:xfrm>
        </p:grpSpPr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47C5297A-755B-417D-92FE-4DB9BD70AE5C}"/>
                </a:ext>
              </a:extLst>
            </p:cNvPr>
            <p:cNvSpPr/>
            <p:nvPr userDrawn="1"/>
          </p:nvSpPr>
          <p:spPr>
            <a:xfrm>
              <a:off x="8007118" y="4056963"/>
              <a:ext cx="1707479" cy="17074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 descr="一張含有 個人, 運動, 舞者, 手 的圖片&#10;&#10;自動產生的描述">
              <a:extLst>
                <a:ext uri="{FF2B5EF4-FFF2-40B4-BE49-F238E27FC236}">
                  <a16:creationId xmlns:a16="http://schemas.microsoft.com/office/drawing/2014/main" id="{C65F7254-FCF1-48D4-8B79-FC493E2EDA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risscrossEtching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195" y="3795852"/>
              <a:ext cx="1173930" cy="1263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2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作者介紹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5C05C235-105D-4D2E-BA9F-E6AF95B36C33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A2D8A4-EBC4-42BC-A45B-A658E54194C5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2C0F8C-06D8-4783-860B-B79120F835AA}"/>
              </a:ext>
            </a:extLst>
          </p:cNvPr>
          <p:cNvSpPr txBox="1"/>
          <p:nvPr userDrawn="1"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BB2416B-C1A0-40FB-ABE6-ACA0E98222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sp>
        <p:nvSpPr>
          <p:cNvPr id="10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A2B510C-F025-4E3B-B2C8-031405E173AB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F77369C-3FCC-4DD7-8E88-224DCE0459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8127" y="4637024"/>
            <a:ext cx="579600" cy="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作者介紹隱藏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E141CA27-84C2-49CF-B32E-8502C6EBD770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CC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C606065-9DE1-47AE-A341-9EAE72032671}"/>
              </a:ext>
            </a:extLst>
          </p:cNvPr>
          <p:cNvSpPr/>
          <p:nvPr userDrawn="1"/>
        </p:nvSpPr>
        <p:spPr>
          <a:xfrm>
            <a:off x="170099" y="232797"/>
            <a:ext cx="8770150" cy="464400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kern="0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7F28177-7ECE-4936-99FB-BE3ADA2CAD2E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000BA560-B1A9-46F2-9940-4380FA35B054}"/>
              </a:ext>
            </a:extLst>
          </p:cNvPr>
          <p:cNvSpPr txBox="1"/>
          <p:nvPr userDrawn="1"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55054A5-5638-4E2A-AA06-76BF2C2F4F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sp>
        <p:nvSpPr>
          <p:cNvPr id="14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18789250-3395-4166-B33D-455820A343DC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5815606-0CD0-4874-A960-346C70E1ED6C}"/>
              </a:ext>
            </a:extLst>
          </p:cNvPr>
          <p:cNvGrpSpPr/>
          <p:nvPr userDrawn="1"/>
        </p:nvGrpSpPr>
        <p:grpSpPr>
          <a:xfrm>
            <a:off x="8147467" y="4119312"/>
            <a:ext cx="1420942" cy="1514975"/>
            <a:chOff x="7868195" y="3795852"/>
            <a:chExt cx="1846402" cy="1968590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323E4703-72C8-4C41-BC52-AD32BCC46A72}"/>
                </a:ext>
              </a:extLst>
            </p:cNvPr>
            <p:cNvSpPr/>
            <p:nvPr userDrawn="1"/>
          </p:nvSpPr>
          <p:spPr>
            <a:xfrm>
              <a:off x="8007118" y="4056963"/>
              <a:ext cx="1707479" cy="17074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片 18" descr="一張含有 個人, 運動, 舞者, 手 的圖片&#10;&#10;自動產生的描述">
              <a:extLst>
                <a:ext uri="{FF2B5EF4-FFF2-40B4-BE49-F238E27FC236}">
                  <a16:creationId xmlns:a16="http://schemas.microsoft.com/office/drawing/2014/main" id="{6671F9BF-0238-45F2-8CF3-C0FB34A51A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risscrossEtching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195" y="3795852"/>
              <a:ext cx="1173930" cy="1263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8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作者介紹隱藏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E141CA27-84C2-49CF-B32E-8502C6EBD770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CC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C606065-9DE1-47AE-A341-9EAE72032671}"/>
              </a:ext>
            </a:extLst>
          </p:cNvPr>
          <p:cNvSpPr/>
          <p:nvPr userDrawn="1"/>
        </p:nvSpPr>
        <p:spPr>
          <a:xfrm>
            <a:off x="170099" y="232797"/>
            <a:ext cx="8770150" cy="464400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kern="0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7F28177-7ECE-4936-99FB-BE3ADA2CAD2E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000BA560-B1A9-46F2-9940-4380FA35B054}"/>
              </a:ext>
            </a:extLst>
          </p:cNvPr>
          <p:cNvSpPr txBox="1"/>
          <p:nvPr userDrawn="1"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55054A5-5638-4E2A-AA06-76BF2C2F4F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sp>
        <p:nvSpPr>
          <p:cNvPr id="14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18789250-3395-4166-B33D-455820A343DC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42006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作者介紹隱藏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ACC2C208-EBDB-4015-932C-ADC56ED0CFEA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CC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E70C18B-E383-4C53-B02F-F6F5AFC4D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7"/>
          <a:stretch/>
        </p:blipFill>
        <p:spPr>
          <a:xfrm>
            <a:off x="167258" y="-1"/>
            <a:ext cx="8809484" cy="488750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295FBAA-DC17-4CC3-B514-A47A9E3A7694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144DB61-F892-460A-B334-E48E4D5E8D61}"/>
              </a:ext>
            </a:extLst>
          </p:cNvPr>
          <p:cNvSpPr txBox="1"/>
          <p:nvPr userDrawn="1"/>
        </p:nvSpPr>
        <p:spPr>
          <a:xfrm>
            <a:off x="-1" y="875859"/>
            <a:ext cx="297518" cy="915332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95674F5-0F66-434B-A1BB-37378DC6C7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CB3E28AE-4141-44FA-946C-F0818D57B78C}"/>
              </a:ext>
            </a:extLst>
          </p:cNvPr>
          <p:cNvGrpSpPr/>
          <p:nvPr userDrawn="1"/>
        </p:nvGrpSpPr>
        <p:grpSpPr>
          <a:xfrm>
            <a:off x="8147467" y="4119312"/>
            <a:ext cx="1420942" cy="1514975"/>
            <a:chOff x="7868195" y="3795852"/>
            <a:chExt cx="1846402" cy="1968590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0C713E20-CE03-4592-94A6-DCCB98725121}"/>
                </a:ext>
              </a:extLst>
            </p:cNvPr>
            <p:cNvSpPr/>
            <p:nvPr userDrawn="1"/>
          </p:nvSpPr>
          <p:spPr>
            <a:xfrm>
              <a:off x="8007118" y="4056963"/>
              <a:ext cx="1707479" cy="17074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圖片 17" descr="一張含有 個人, 運動, 舞者, 手 的圖片&#10;&#10;自動產生的描述">
              <a:extLst>
                <a:ext uri="{FF2B5EF4-FFF2-40B4-BE49-F238E27FC236}">
                  <a16:creationId xmlns:a16="http://schemas.microsoft.com/office/drawing/2014/main" id="{680D10DD-5473-4037-A331-6AD8CFCDD0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risscrossEtching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195" y="3795852"/>
              <a:ext cx="1173930" cy="1263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72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探究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266FEC8D-8779-477E-8C94-9B1D343D8014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D0A31463-1EAA-4AA5-A5D6-40650AE31E0C}"/>
              </a:ext>
            </a:extLst>
          </p:cNvPr>
          <p:cNvSpPr txBox="1"/>
          <p:nvPr userDrawn="1"/>
        </p:nvSpPr>
        <p:spPr>
          <a:xfrm>
            <a:off x="0" y="976566"/>
            <a:ext cx="297518" cy="915332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課文探究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FDB001B-2480-438A-86A3-E61668BC5B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sp>
        <p:nvSpPr>
          <p:cNvPr id="10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88971B32-0EAB-445D-810D-07BFEB3DD15D}"/>
              </a:ext>
            </a:extLst>
          </p:cNvPr>
          <p:cNvSpPr txBox="1"/>
          <p:nvPr userDrawn="1"/>
        </p:nvSpPr>
        <p:spPr>
          <a:xfrm>
            <a:off x="0" y="26184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85EBE3D-62C8-434E-BCCF-F6C46C3B54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8127" y="4637024"/>
            <a:ext cx="579600" cy="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探究隱藏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C55FBB09-99F7-45CD-A2C1-8AC3D8823EB8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CC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3FF8B4F-5427-40BF-8305-BF0F455B4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7"/>
          <a:stretch/>
        </p:blipFill>
        <p:spPr>
          <a:xfrm>
            <a:off x="167258" y="-1"/>
            <a:ext cx="8809484" cy="4887501"/>
          </a:xfrm>
          <a:prstGeom prst="rect">
            <a:avLst/>
          </a:prstGeom>
        </p:spPr>
      </p:pic>
      <p:sp>
        <p:nvSpPr>
          <p:cNvPr id="9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98C5A05F-4F05-4BDE-900E-F72F8FB9E5B9}"/>
              </a:ext>
            </a:extLst>
          </p:cNvPr>
          <p:cNvSpPr txBox="1"/>
          <p:nvPr userDrawn="1"/>
        </p:nvSpPr>
        <p:spPr>
          <a:xfrm>
            <a:off x="-1" y="875859"/>
            <a:ext cx="297518" cy="915332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課文探究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295FBAA-DC17-4CC3-B514-A47A9E3A7694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14FA612-ABDA-425E-8EF4-4211685B15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C6C36459-37A4-401E-A98F-0CF9A31FD663}"/>
              </a:ext>
            </a:extLst>
          </p:cNvPr>
          <p:cNvGrpSpPr/>
          <p:nvPr userDrawn="1"/>
        </p:nvGrpSpPr>
        <p:grpSpPr>
          <a:xfrm>
            <a:off x="8147467" y="4119312"/>
            <a:ext cx="1420942" cy="1514975"/>
            <a:chOff x="7868195" y="3795852"/>
            <a:chExt cx="1846402" cy="1968590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055AC539-FEC2-422F-8801-307D88B76EE3}"/>
                </a:ext>
              </a:extLst>
            </p:cNvPr>
            <p:cNvSpPr/>
            <p:nvPr userDrawn="1"/>
          </p:nvSpPr>
          <p:spPr>
            <a:xfrm>
              <a:off x="8007118" y="4056963"/>
              <a:ext cx="1707479" cy="17074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圖片 17" descr="一張含有 個人, 運動, 舞者, 手 的圖片&#10;&#10;自動產生的描述">
              <a:extLst>
                <a:ext uri="{FF2B5EF4-FFF2-40B4-BE49-F238E27FC236}">
                  <a16:creationId xmlns:a16="http://schemas.microsoft.com/office/drawing/2014/main" id="{BBC267C4-6698-4C9C-AD34-6F5881E5C4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risscrossEtching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195" y="3795852"/>
              <a:ext cx="1173930" cy="1263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08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課文探究隱藏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C55FBB09-99F7-45CD-A2C1-8AC3D8823EB8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CC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3FF8B4F-5427-40BF-8305-BF0F455B4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7"/>
          <a:stretch/>
        </p:blipFill>
        <p:spPr>
          <a:xfrm>
            <a:off x="167258" y="-1"/>
            <a:ext cx="8809484" cy="4887501"/>
          </a:xfrm>
          <a:prstGeom prst="rect">
            <a:avLst/>
          </a:prstGeom>
        </p:spPr>
      </p:pic>
      <p:sp>
        <p:nvSpPr>
          <p:cNvPr id="9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98C5A05F-4F05-4BDE-900E-F72F8FB9E5B9}"/>
              </a:ext>
            </a:extLst>
          </p:cNvPr>
          <p:cNvSpPr txBox="1"/>
          <p:nvPr userDrawn="1"/>
        </p:nvSpPr>
        <p:spPr>
          <a:xfrm>
            <a:off x="-1" y="875859"/>
            <a:ext cx="297518" cy="915332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課文探究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295FBAA-DC17-4CC3-B514-A47A9E3A7694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14FA612-ABDA-425E-8EF4-4211685B15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課文探究隱藏片(文意修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1BA1A4-C835-4273-B76B-9DB35C405ABB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CC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1D10878-D0BF-4CE7-9549-CC778A0743B8}"/>
              </a:ext>
            </a:extLst>
          </p:cNvPr>
          <p:cNvSpPr/>
          <p:nvPr userDrawn="1"/>
        </p:nvSpPr>
        <p:spPr>
          <a:xfrm>
            <a:off x="170099" y="232797"/>
            <a:ext cx="8770150" cy="464400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kern="0">
              <a:solidFill>
                <a:prstClr val="white"/>
              </a:solidFill>
            </a:endParaRP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0840E284-F8FD-4019-B97F-6F21196531B6}"/>
              </a:ext>
            </a:extLst>
          </p:cNvPr>
          <p:cNvSpPr txBox="1"/>
          <p:nvPr userDrawn="1"/>
        </p:nvSpPr>
        <p:spPr>
          <a:xfrm>
            <a:off x="0" y="1121710"/>
            <a:ext cx="297518" cy="915332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課文探究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69891E9E-DCC1-4B2A-8D89-39597996557C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629E104-B69D-4A8A-B6DE-A1CC8CF7A4B6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FEFCCB6-4B8F-4049-A90C-222E87702554}"/>
              </a:ext>
            </a:extLst>
          </p:cNvPr>
          <p:cNvGrpSpPr/>
          <p:nvPr userDrawn="1"/>
        </p:nvGrpSpPr>
        <p:grpSpPr>
          <a:xfrm>
            <a:off x="8147467" y="4119312"/>
            <a:ext cx="1420942" cy="1514975"/>
            <a:chOff x="7868195" y="3795852"/>
            <a:chExt cx="1846402" cy="1968590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175E46A8-0E9D-46C2-AFBE-B415A2B8F3EF}"/>
                </a:ext>
              </a:extLst>
            </p:cNvPr>
            <p:cNvSpPr/>
            <p:nvPr userDrawn="1"/>
          </p:nvSpPr>
          <p:spPr>
            <a:xfrm>
              <a:off x="8007118" y="4056963"/>
              <a:ext cx="1707479" cy="17074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片 9" descr="一張含有 個人, 運動, 舞者, 手 的圖片&#10;&#10;自動產生的描述">
              <a:extLst>
                <a:ext uri="{FF2B5EF4-FFF2-40B4-BE49-F238E27FC236}">
                  <a16:creationId xmlns:a16="http://schemas.microsoft.com/office/drawing/2014/main" id="{5A0E6480-7F23-4D02-B0F0-4D7C03271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195" y="3795852"/>
              <a:ext cx="1173930" cy="1263148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A7B911DA-CD95-482A-B073-F928F7B47A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9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課文探究隱藏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CE3D3975-336E-4A58-A805-91B289137BFD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CC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3F81671-9DAE-4794-86AA-91189EFCC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7"/>
          <a:stretch/>
        </p:blipFill>
        <p:spPr>
          <a:xfrm>
            <a:off x="167258" y="-1"/>
            <a:ext cx="8809484" cy="488750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295FBAA-DC17-4CC3-B514-A47A9E3A7694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EFD8A39-5077-431E-8E8B-835ABC238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sp>
        <p:nvSpPr>
          <p:cNvPr id="9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98C5A05F-4F05-4BDE-900E-F72F8FB9E5B9}"/>
              </a:ext>
            </a:extLst>
          </p:cNvPr>
          <p:cNvSpPr txBox="1"/>
          <p:nvPr userDrawn="1"/>
        </p:nvSpPr>
        <p:spPr>
          <a:xfrm>
            <a:off x="-1" y="875859"/>
            <a:ext cx="297518" cy="1120366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問題與討論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B003878E-AADA-479C-AEC6-50C3970A2649}"/>
              </a:ext>
            </a:extLst>
          </p:cNvPr>
          <p:cNvGrpSpPr/>
          <p:nvPr userDrawn="1"/>
        </p:nvGrpSpPr>
        <p:grpSpPr>
          <a:xfrm>
            <a:off x="8147467" y="4119312"/>
            <a:ext cx="1420942" cy="1514975"/>
            <a:chOff x="7868195" y="3795852"/>
            <a:chExt cx="1846402" cy="1968590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26B660D0-9FF3-4727-BB03-87ABFDDEFCCF}"/>
                </a:ext>
              </a:extLst>
            </p:cNvPr>
            <p:cNvSpPr/>
            <p:nvPr userDrawn="1"/>
          </p:nvSpPr>
          <p:spPr>
            <a:xfrm>
              <a:off x="8007118" y="4056963"/>
              <a:ext cx="1707479" cy="17074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圖片 17" descr="一張含有 個人, 運動, 舞者, 手 的圖片&#10;&#10;自動產生的描述">
              <a:extLst>
                <a:ext uri="{FF2B5EF4-FFF2-40B4-BE49-F238E27FC236}">
                  <a16:creationId xmlns:a16="http://schemas.microsoft.com/office/drawing/2014/main" id="{9B4C495F-E222-44C4-9063-2394F6F9E1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risscrossEtching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195" y="3795852"/>
              <a:ext cx="1173930" cy="1263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18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目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圖片 51">
            <a:extLst>
              <a:ext uri="{FF2B5EF4-FFF2-40B4-BE49-F238E27FC236}">
                <a16:creationId xmlns:a16="http://schemas.microsoft.com/office/drawing/2014/main" id="{596FBA80-E9F7-4939-9198-133A6AB842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89F7EE4-5BCC-4F8D-B645-FF84836D8D86}"/>
              </a:ext>
            </a:extLst>
          </p:cNvPr>
          <p:cNvSpPr/>
          <p:nvPr userDrawn="1"/>
        </p:nvSpPr>
        <p:spPr>
          <a:xfrm>
            <a:off x="513739" y="282340"/>
            <a:ext cx="8130109" cy="455093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4190A340-EF80-4ECB-ACD5-EC90BB5625DE}"/>
              </a:ext>
            </a:extLst>
          </p:cNvPr>
          <p:cNvSpPr/>
          <p:nvPr userDrawn="1"/>
        </p:nvSpPr>
        <p:spPr>
          <a:xfrm>
            <a:off x="455510" y="236584"/>
            <a:ext cx="8232980" cy="4653759"/>
          </a:xfrm>
          <a:prstGeom prst="rect">
            <a:avLst/>
          </a:prstGeom>
          <a:noFill/>
          <a:ln>
            <a:solidFill>
              <a:srgbClr val="EEEE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D63C156D-237F-4B61-A899-9E8817847F24}"/>
              </a:ext>
            </a:extLst>
          </p:cNvPr>
          <p:cNvSpPr txBox="1"/>
          <p:nvPr userDrawn="1"/>
        </p:nvSpPr>
        <p:spPr>
          <a:xfrm>
            <a:off x="1177819" y="488580"/>
            <a:ext cx="861774" cy="792089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目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C02B6645-3CAD-4CA6-9FF5-CFEF7CD8D0DF}"/>
              </a:ext>
            </a:extLst>
          </p:cNvPr>
          <p:cNvSpPr txBox="1"/>
          <p:nvPr userDrawn="1"/>
        </p:nvSpPr>
        <p:spPr>
          <a:xfrm>
            <a:off x="1177819" y="1560930"/>
            <a:ext cx="861774" cy="792089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次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0" name="矩形 39">
            <a:hlinkClick r:id="rId3" action="ppaction://hlinksldjump"/>
            <a:extLst>
              <a:ext uri="{FF2B5EF4-FFF2-40B4-BE49-F238E27FC236}">
                <a16:creationId xmlns:a16="http://schemas.microsoft.com/office/drawing/2014/main" id="{F0714A78-593F-4343-80C1-22C9DAA4DAA6}"/>
              </a:ext>
            </a:extLst>
          </p:cNvPr>
          <p:cNvSpPr/>
          <p:nvPr/>
        </p:nvSpPr>
        <p:spPr>
          <a:xfrm>
            <a:off x="2951346" y="586741"/>
            <a:ext cx="591095" cy="2884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1" name="直接连接符 12">
            <a:extLst>
              <a:ext uri="{FF2B5EF4-FFF2-40B4-BE49-F238E27FC236}">
                <a16:creationId xmlns:a16="http://schemas.microsoft.com/office/drawing/2014/main" id="{9A798A09-CCD7-4E19-835E-7B125984E2E3}"/>
              </a:ext>
            </a:extLst>
          </p:cNvPr>
          <p:cNvCxnSpPr/>
          <p:nvPr/>
        </p:nvCxnSpPr>
        <p:spPr>
          <a:xfrm>
            <a:off x="2972946" y="-287896"/>
            <a:ext cx="0" cy="3348372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443A0DE8-CEEE-4C8D-8C7D-7AF2259BF1A0}"/>
              </a:ext>
            </a:extLst>
          </p:cNvPr>
          <p:cNvSpPr txBox="1"/>
          <p:nvPr/>
        </p:nvSpPr>
        <p:spPr>
          <a:xfrm>
            <a:off x="2910886" y="1076240"/>
            <a:ext cx="677108" cy="2427611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 algn="dist"/>
            <a:r>
              <a:rPr lang="zh-TW" altLang="en-US" sz="3200" spc="400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r>
              <a:rPr lang="zh-TW" altLang="en-US" sz="3200" spc="4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前引導</a:t>
            </a:r>
            <a:endParaRPr lang="zh-CN" altLang="en-US" sz="3200" spc="4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 44">
            <a:hlinkClick r:id="rId3" action="ppaction://hlinksldjump"/>
            <a:extLst>
              <a:ext uri="{FF2B5EF4-FFF2-40B4-BE49-F238E27FC236}">
                <a16:creationId xmlns:a16="http://schemas.microsoft.com/office/drawing/2014/main" id="{CA3ACFA0-7B0A-40DB-967D-71271B75DFFE}"/>
              </a:ext>
            </a:extLst>
          </p:cNvPr>
          <p:cNvSpPr/>
          <p:nvPr/>
        </p:nvSpPr>
        <p:spPr>
          <a:xfrm>
            <a:off x="3017508" y="647840"/>
            <a:ext cx="463865" cy="428400"/>
          </a:xfrm>
          <a:prstGeom prst="rect">
            <a:avLst/>
          </a:prstGeom>
          <a:solidFill>
            <a:srgbClr val="75A1C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CN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0CE9F6BF-1ACD-4C17-9FE3-F200B476CB35}"/>
              </a:ext>
            </a:extLst>
          </p:cNvPr>
          <p:cNvGrpSpPr/>
          <p:nvPr userDrawn="1"/>
        </p:nvGrpSpPr>
        <p:grpSpPr>
          <a:xfrm>
            <a:off x="4741594" y="-287896"/>
            <a:ext cx="677108" cy="3791747"/>
            <a:chOff x="1658491" y="-741048"/>
            <a:chExt cx="677108" cy="3791747"/>
          </a:xfrm>
        </p:grpSpPr>
        <p:sp>
          <p:nvSpPr>
            <p:cNvPr id="87" name="矩形 86">
              <a:hlinkClick r:id="rId4" action="ppaction://hlinksldjump"/>
              <a:extLst>
                <a:ext uri="{FF2B5EF4-FFF2-40B4-BE49-F238E27FC236}">
                  <a16:creationId xmlns:a16="http://schemas.microsoft.com/office/drawing/2014/main" id="{F05AB86A-51DE-4106-943D-4941A66489DE}"/>
                </a:ext>
              </a:extLst>
            </p:cNvPr>
            <p:cNvSpPr/>
            <p:nvPr/>
          </p:nvSpPr>
          <p:spPr>
            <a:xfrm>
              <a:off x="1698951" y="133589"/>
              <a:ext cx="591095" cy="2884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88" name="直接连接符 12">
              <a:extLst>
                <a:ext uri="{FF2B5EF4-FFF2-40B4-BE49-F238E27FC236}">
                  <a16:creationId xmlns:a16="http://schemas.microsoft.com/office/drawing/2014/main" id="{E253872F-EA8E-49CA-AAE3-883B28EB8778}"/>
                </a:ext>
              </a:extLst>
            </p:cNvPr>
            <p:cNvCxnSpPr/>
            <p:nvPr/>
          </p:nvCxnSpPr>
          <p:spPr>
            <a:xfrm>
              <a:off x="1713351" y="-741048"/>
              <a:ext cx="0" cy="334837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021A192C-2702-4AAB-AB91-0540FCC1CCB0}"/>
                </a:ext>
              </a:extLst>
            </p:cNvPr>
            <p:cNvSpPr txBox="1"/>
            <p:nvPr/>
          </p:nvSpPr>
          <p:spPr>
            <a:xfrm>
              <a:off x="1658491" y="623088"/>
              <a:ext cx="677108" cy="2427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rtlCol="0" anchor="ctr">
              <a:spAutoFit/>
            </a:bodyPr>
            <a:lstStyle/>
            <a:p>
              <a:pPr algn="dist"/>
              <a:r>
                <a:rPr lang="zh-TW" altLang="en-US" sz="3200" spc="400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</a:t>
              </a:r>
              <a:r>
                <a:rPr lang="zh-TW" altLang="en-US" sz="3200" spc="4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者介紹</a:t>
              </a:r>
              <a:endParaRPr lang="zh-CN" altLang="en-US" sz="3200" spc="4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5" name="矩形 54">
            <a:hlinkClick r:id="rId3" action="ppaction://hlinksldjump"/>
            <a:extLst>
              <a:ext uri="{FF2B5EF4-FFF2-40B4-BE49-F238E27FC236}">
                <a16:creationId xmlns:a16="http://schemas.microsoft.com/office/drawing/2014/main" id="{A3DA3B19-86E2-4F54-AB3E-F018F4187C78}"/>
              </a:ext>
            </a:extLst>
          </p:cNvPr>
          <p:cNvSpPr/>
          <p:nvPr userDrawn="1"/>
        </p:nvSpPr>
        <p:spPr>
          <a:xfrm>
            <a:off x="4844405" y="646329"/>
            <a:ext cx="463865" cy="428400"/>
          </a:xfrm>
          <a:prstGeom prst="rect">
            <a:avLst/>
          </a:prstGeom>
          <a:solidFill>
            <a:srgbClr val="75A1C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３</a:t>
            </a:r>
            <a:endParaRPr lang="zh-CN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9" name="群組 98">
            <a:extLst>
              <a:ext uri="{FF2B5EF4-FFF2-40B4-BE49-F238E27FC236}">
                <a16:creationId xmlns:a16="http://schemas.microsoft.com/office/drawing/2014/main" id="{F6292F24-FFC5-4C9F-B284-B8407AE12352}"/>
              </a:ext>
            </a:extLst>
          </p:cNvPr>
          <p:cNvGrpSpPr/>
          <p:nvPr userDrawn="1"/>
        </p:nvGrpSpPr>
        <p:grpSpPr>
          <a:xfrm>
            <a:off x="6572302" y="-287896"/>
            <a:ext cx="677108" cy="4293839"/>
            <a:chOff x="1658491" y="-741048"/>
            <a:chExt cx="677108" cy="4293839"/>
          </a:xfrm>
        </p:grpSpPr>
        <p:sp>
          <p:nvSpPr>
            <p:cNvPr id="102" name="矩形 101">
              <a:hlinkClick r:id="rId5" action="ppaction://hlinksldjump"/>
              <a:extLst>
                <a:ext uri="{FF2B5EF4-FFF2-40B4-BE49-F238E27FC236}">
                  <a16:creationId xmlns:a16="http://schemas.microsoft.com/office/drawing/2014/main" id="{55533D5F-E0A4-4F76-B2C8-487570947943}"/>
                </a:ext>
              </a:extLst>
            </p:cNvPr>
            <p:cNvSpPr/>
            <p:nvPr/>
          </p:nvSpPr>
          <p:spPr>
            <a:xfrm>
              <a:off x="1698951" y="133588"/>
              <a:ext cx="591095" cy="3419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03" name="直接连接符 12">
              <a:extLst>
                <a:ext uri="{FF2B5EF4-FFF2-40B4-BE49-F238E27FC236}">
                  <a16:creationId xmlns:a16="http://schemas.microsoft.com/office/drawing/2014/main" id="{E58B4A4D-4AEB-4046-A378-689F7F9568CC}"/>
                </a:ext>
              </a:extLst>
            </p:cNvPr>
            <p:cNvCxnSpPr/>
            <p:nvPr/>
          </p:nvCxnSpPr>
          <p:spPr>
            <a:xfrm>
              <a:off x="1713351" y="-741048"/>
              <a:ext cx="0" cy="334837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6">
              <a:hlinkClick r:id="rId5" action="ppaction://hlinksldjump"/>
              <a:extLst>
                <a:ext uri="{FF2B5EF4-FFF2-40B4-BE49-F238E27FC236}">
                  <a16:creationId xmlns:a16="http://schemas.microsoft.com/office/drawing/2014/main" id="{F9C09F69-D75A-4381-A2A7-2154381E18EF}"/>
                </a:ext>
              </a:extLst>
            </p:cNvPr>
            <p:cNvSpPr txBox="1"/>
            <p:nvPr userDrawn="1"/>
          </p:nvSpPr>
          <p:spPr>
            <a:xfrm>
              <a:off x="1658491" y="623088"/>
              <a:ext cx="677108" cy="2883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rtlCol="0" anchor="ctr">
              <a:spAutoFit/>
            </a:bodyPr>
            <a:lstStyle/>
            <a:p>
              <a:pPr algn="dist"/>
              <a:r>
                <a:rPr lang="zh-TW" altLang="en-US" sz="3200" kern="1200" spc="400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問</a:t>
              </a:r>
              <a:r>
                <a:rPr lang="zh-TW" altLang="en-US" sz="3200" kern="1200" spc="4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題與討論</a:t>
              </a:r>
              <a:endParaRPr lang="zh-CN" altLang="en-US" sz="3200" kern="1200" spc="4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57" name="矩形 56">
            <a:hlinkClick r:id="rId3" action="ppaction://hlinksldjump"/>
            <a:extLst>
              <a:ext uri="{FF2B5EF4-FFF2-40B4-BE49-F238E27FC236}">
                <a16:creationId xmlns:a16="http://schemas.microsoft.com/office/drawing/2014/main" id="{3F6E206E-2E0D-4469-9675-26BF1D8C035E}"/>
              </a:ext>
            </a:extLst>
          </p:cNvPr>
          <p:cNvSpPr/>
          <p:nvPr userDrawn="1"/>
        </p:nvSpPr>
        <p:spPr>
          <a:xfrm>
            <a:off x="6674749" y="646329"/>
            <a:ext cx="463865" cy="428400"/>
          </a:xfrm>
          <a:prstGeom prst="rect">
            <a:avLst/>
          </a:prstGeom>
          <a:solidFill>
            <a:srgbClr val="75A1C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５</a:t>
            </a:r>
            <a:endParaRPr lang="zh-CN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C5A8A83B-8C65-40CE-A449-1D1C696F7831}"/>
              </a:ext>
            </a:extLst>
          </p:cNvPr>
          <p:cNvGrpSpPr/>
          <p:nvPr userDrawn="1"/>
        </p:nvGrpSpPr>
        <p:grpSpPr>
          <a:xfrm>
            <a:off x="7487658" y="1666143"/>
            <a:ext cx="677108" cy="3380740"/>
            <a:chOff x="2776036" y="1666143"/>
            <a:chExt cx="677108" cy="3380740"/>
          </a:xfrm>
        </p:grpSpPr>
        <p:sp>
          <p:nvSpPr>
            <p:cNvPr id="106" name="矩形 105">
              <a:hlinkClick r:id="rId6" action="ppaction://hlinksldjump"/>
              <a:extLst>
                <a:ext uri="{FF2B5EF4-FFF2-40B4-BE49-F238E27FC236}">
                  <a16:creationId xmlns:a16="http://schemas.microsoft.com/office/drawing/2014/main" id="{C30235E7-4230-4244-9216-511B243F6302}"/>
                </a:ext>
              </a:extLst>
            </p:cNvPr>
            <p:cNvSpPr/>
            <p:nvPr userDrawn="1"/>
          </p:nvSpPr>
          <p:spPr>
            <a:xfrm>
              <a:off x="2816496" y="1666143"/>
              <a:ext cx="591095" cy="2883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07" name="直接连接符 12">
              <a:extLst>
                <a:ext uri="{FF2B5EF4-FFF2-40B4-BE49-F238E27FC236}">
                  <a16:creationId xmlns:a16="http://schemas.microsoft.com/office/drawing/2014/main" id="{4236CBCE-BE6E-47BB-B898-845CF47094D9}"/>
                </a:ext>
              </a:extLst>
            </p:cNvPr>
            <p:cNvCxnSpPr/>
            <p:nvPr/>
          </p:nvCxnSpPr>
          <p:spPr>
            <a:xfrm>
              <a:off x="2830896" y="1698511"/>
              <a:ext cx="0" cy="334837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6">
              <a:hlinkClick r:id="rId6" action="ppaction://hlinksldjump"/>
              <a:extLst>
                <a:ext uri="{FF2B5EF4-FFF2-40B4-BE49-F238E27FC236}">
                  <a16:creationId xmlns:a16="http://schemas.microsoft.com/office/drawing/2014/main" id="{B656A3A5-D252-4298-A83F-4B62F697AACE}"/>
                </a:ext>
              </a:extLst>
            </p:cNvPr>
            <p:cNvSpPr txBox="1"/>
            <p:nvPr/>
          </p:nvSpPr>
          <p:spPr>
            <a:xfrm>
              <a:off x="2776036" y="2172686"/>
              <a:ext cx="677108" cy="2377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rtlCol="0" anchor="ctr">
              <a:spAutoFit/>
            </a:bodyPr>
            <a:lstStyle/>
            <a:p>
              <a:pPr algn="dist"/>
              <a:r>
                <a:rPr lang="zh-TW" altLang="en-US" sz="3200" spc="400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</a:t>
              </a:r>
              <a:r>
                <a:rPr lang="zh-TW" altLang="en-US" sz="3200" spc="4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後補充</a:t>
              </a:r>
              <a:endParaRPr lang="zh-CN" altLang="en-US" sz="3200" spc="4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9" name="矩形 58">
            <a:hlinkClick r:id="rId3" action="ppaction://hlinksldjump"/>
            <a:extLst>
              <a:ext uri="{FF2B5EF4-FFF2-40B4-BE49-F238E27FC236}">
                <a16:creationId xmlns:a16="http://schemas.microsoft.com/office/drawing/2014/main" id="{CF910478-B56D-4517-BD65-5601227511C7}"/>
              </a:ext>
            </a:extLst>
          </p:cNvPr>
          <p:cNvSpPr/>
          <p:nvPr userDrawn="1"/>
        </p:nvSpPr>
        <p:spPr>
          <a:xfrm>
            <a:off x="7595469" y="1739932"/>
            <a:ext cx="463865" cy="428400"/>
          </a:xfrm>
          <a:prstGeom prst="rect">
            <a:avLst/>
          </a:prstGeom>
          <a:solidFill>
            <a:srgbClr val="75A1C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６</a:t>
            </a:r>
            <a:endParaRPr lang="zh-CN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D189958F-591C-4DD6-AD03-84E9879FEA89}"/>
              </a:ext>
            </a:extLst>
          </p:cNvPr>
          <p:cNvGrpSpPr/>
          <p:nvPr userDrawn="1"/>
        </p:nvGrpSpPr>
        <p:grpSpPr>
          <a:xfrm>
            <a:off x="3826240" y="1666142"/>
            <a:ext cx="677108" cy="3349266"/>
            <a:chOff x="4611728" y="1666142"/>
            <a:chExt cx="677108" cy="3349266"/>
          </a:xfrm>
        </p:grpSpPr>
        <p:sp>
          <p:nvSpPr>
            <p:cNvPr id="47" name="矩形 46">
              <a:hlinkClick r:id="rId7" action="ppaction://hlinksldjump"/>
              <a:extLst>
                <a:ext uri="{FF2B5EF4-FFF2-40B4-BE49-F238E27FC236}">
                  <a16:creationId xmlns:a16="http://schemas.microsoft.com/office/drawing/2014/main" id="{4B80FD1D-7F89-4656-813D-60674700D3FE}"/>
                </a:ext>
              </a:extLst>
            </p:cNvPr>
            <p:cNvSpPr/>
            <p:nvPr/>
          </p:nvSpPr>
          <p:spPr>
            <a:xfrm>
              <a:off x="4652188" y="1666142"/>
              <a:ext cx="591095" cy="288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48" name="直接连接符 12">
              <a:extLst>
                <a:ext uri="{FF2B5EF4-FFF2-40B4-BE49-F238E27FC236}">
                  <a16:creationId xmlns:a16="http://schemas.microsoft.com/office/drawing/2014/main" id="{B8BCA36C-5948-4F8A-B1AD-FBEEA2BEC88F}"/>
                </a:ext>
              </a:extLst>
            </p:cNvPr>
            <p:cNvCxnSpPr/>
            <p:nvPr/>
          </p:nvCxnSpPr>
          <p:spPr>
            <a:xfrm>
              <a:off x="4666588" y="1667036"/>
              <a:ext cx="0" cy="334837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4B1284F7-7470-4520-9727-A15F7500FA75}"/>
                </a:ext>
              </a:extLst>
            </p:cNvPr>
            <p:cNvSpPr txBox="1"/>
            <p:nvPr/>
          </p:nvSpPr>
          <p:spPr>
            <a:xfrm>
              <a:off x="4611728" y="2163161"/>
              <a:ext cx="677108" cy="2427611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pPr algn="dist"/>
              <a:r>
                <a:rPr lang="zh-TW" altLang="en-US" sz="3200" spc="400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題</a:t>
              </a:r>
              <a:r>
                <a:rPr lang="zh-TW" altLang="en-US" sz="3200" spc="4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解</a:t>
              </a:r>
              <a:endParaRPr lang="zh-CN" altLang="en-US" sz="3200" spc="4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4" name="矩形 53">
            <a:hlinkClick r:id="rId3" action="ppaction://hlinksldjump"/>
            <a:extLst>
              <a:ext uri="{FF2B5EF4-FFF2-40B4-BE49-F238E27FC236}">
                <a16:creationId xmlns:a16="http://schemas.microsoft.com/office/drawing/2014/main" id="{7B86ABCC-E5A3-49D4-9E0D-35393BE22CF1}"/>
              </a:ext>
            </a:extLst>
          </p:cNvPr>
          <p:cNvSpPr/>
          <p:nvPr userDrawn="1"/>
        </p:nvSpPr>
        <p:spPr>
          <a:xfrm>
            <a:off x="3935074" y="1739932"/>
            <a:ext cx="463865" cy="428400"/>
          </a:xfrm>
          <a:prstGeom prst="rect">
            <a:avLst/>
          </a:prstGeom>
          <a:solidFill>
            <a:srgbClr val="75A1C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２</a:t>
            </a:r>
            <a:endParaRPr lang="zh-CN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78EDC139-42ED-4DD2-A20F-5E92A663325B}"/>
              </a:ext>
            </a:extLst>
          </p:cNvPr>
          <p:cNvGrpSpPr/>
          <p:nvPr userDrawn="1"/>
        </p:nvGrpSpPr>
        <p:grpSpPr>
          <a:xfrm>
            <a:off x="5656948" y="1666143"/>
            <a:ext cx="677108" cy="3380740"/>
            <a:chOff x="2776036" y="1666143"/>
            <a:chExt cx="677108" cy="3380740"/>
          </a:xfrm>
        </p:grpSpPr>
        <p:sp>
          <p:nvSpPr>
            <p:cNvPr id="91" name="矩形 90">
              <a:hlinkClick r:id="rId8" action="ppaction://hlinksldjump"/>
              <a:extLst>
                <a:ext uri="{FF2B5EF4-FFF2-40B4-BE49-F238E27FC236}">
                  <a16:creationId xmlns:a16="http://schemas.microsoft.com/office/drawing/2014/main" id="{FB090BC4-D3CF-4E61-89A4-BE2083AA0801}"/>
                </a:ext>
              </a:extLst>
            </p:cNvPr>
            <p:cNvSpPr/>
            <p:nvPr/>
          </p:nvSpPr>
          <p:spPr>
            <a:xfrm>
              <a:off x="2816496" y="1666143"/>
              <a:ext cx="591095" cy="2883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93" name="直接连接符 12">
              <a:extLst>
                <a:ext uri="{FF2B5EF4-FFF2-40B4-BE49-F238E27FC236}">
                  <a16:creationId xmlns:a16="http://schemas.microsoft.com/office/drawing/2014/main" id="{FAD7103B-7AF8-4F0D-95E3-3D9B1777B616}"/>
                </a:ext>
              </a:extLst>
            </p:cNvPr>
            <p:cNvCxnSpPr/>
            <p:nvPr/>
          </p:nvCxnSpPr>
          <p:spPr>
            <a:xfrm>
              <a:off x="2830896" y="1698511"/>
              <a:ext cx="0" cy="334837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6">
              <a:hlinkClick r:id="rId8" action="ppaction://hlinksldjump"/>
              <a:extLst>
                <a:ext uri="{FF2B5EF4-FFF2-40B4-BE49-F238E27FC236}">
                  <a16:creationId xmlns:a16="http://schemas.microsoft.com/office/drawing/2014/main" id="{ADF98F6C-2084-49FB-9D4E-962221231C16}"/>
                </a:ext>
              </a:extLst>
            </p:cNvPr>
            <p:cNvSpPr txBox="1"/>
            <p:nvPr/>
          </p:nvSpPr>
          <p:spPr>
            <a:xfrm>
              <a:off x="2776036" y="2172686"/>
              <a:ext cx="677108" cy="2377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rtlCol="0" anchor="ctr">
              <a:spAutoFit/>
            </a:bodyPr>
            <a:lstStyle/>
            <a:p>
              <a:pPr algn="dist"/>
              <a:r>
                <a:rPr lang="zh-TW" altLang="en-US" sz="3200" spc="400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</a:t>
              </a:r>
              <a:r>
                <a:rPr lang="zh-TW" altLang="en-US" sz="3200" spc="4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文探究</a:t>
              </a:r>
              <a:endParaRPr lang="zh-CN" altLang="en-US" sz="3200" spc="4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6" name="矩形 55">
            <a:hlinkClick r:id="rId3" action="ppaction://hlinksldjump"/>
            <a:extLst>
              <a:ext uri="{FF2B5EF4-FFF2-40B4-BE49-F238E27FC236}">
                <a16:creationId xmlns:a16="http://schemas.microsoft.com/office/drawing/2014/main" id="{2C80304E-F38C-444F-A458-0FC44C73D8FC}"/>
              </a:ext>
            </a:extLst>
          </p:cNvPr>
          <p:cNvSpPr/>
          <p:nvPr userDrawn="1"/>
        </p:nvSpPr>
        <p:spPr>
          <a:xfrm>
            <a:off x="5764762" y="1739932"/>
            <a:ext cx="463865" cy="428400"/>
          </a:xfrm>
          <a:prstGeom prst="rect">
            <a:avLst/>
          </a:prstGeom>
          <a:solidFill>
            <a:srgbClr val="75A1C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４</a:t>
            </a:r>
            <a:endParaRPr lang="zh-CN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50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課文探究隱藏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CE3D3975-336E-4A58-A805-91B289137BFD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CC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3F81671-9DAE-4794-86AA-91189EFCC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7"/>
          <a:stretch/>
        </p:blipFill>
        <p:spPr>
          <a:xfrm>
            <a:off x="167258" y="-1"/>
            <a:ext cx="8809484" cy="488750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295FBAA-DC17-4CC3-B514-A47A9E3A7694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EFD8A39-5077-431E-8E8B-835ABC238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sp>
        <p:nvSpPr>
          <p:cNvPr id="9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98C5A05F-4F05-4BDE-900E-F72F8FB9E5B9}"/>
              </a:ext>
            </a:extLst>
          </p:cNvPr>
          <p:cNvSpPr txBox="1"/>
          <p:nvPr userDrawn="1"/>
        </p:nvSpPr>
        <p:spPr>
          <a:xfrm>
            <a:off x="-1" y="875859"/>
            <a:ext cx="297518" cy="1120366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問題與討論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20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作者介紹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17F7A988-C5A6-4369-AA47-6040F52C02F5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A2D8A4-EBC4-42BC-A45B-A658E54194C5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03D2A82D-639D-4F79-902F-AE6292A906A2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182C0F8C-06D8-4783-860B-B79120F835AA}"/>
              </a:ext>
            </a:extLst>
          </p:cNvPr>
          <p:cNvSpPr txBox="1"/>
          <p:nvPr userDrawn="1"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課後補充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FB0AC64-B442-484B-A2CE-96CA701F68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8F4923B-FAD4-482A-9A18-AB5F5BE640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8127" y="4637024"/>
            <a:ext cx="579600" cy="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目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BE66671-579E-47BF-8A91-560D293B1AA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B1651DD-C9D6-4B47-9852-B49035FF164F}"/>
              </a:ext>
            </a:extLst>
          </p:cNvPr>
          <p:cNvSpPr/>
          <p:nvPr userDrawn="1"/>
        </p:nvSpPr>
        <p:spPr>
          <a:xfrm>
            <a:off x="418563" y="320868"/>
            <a:ext cx="8365074" cy="451913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kern="0">
              <a:solidFill>
                <a:prstClr val="white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16DE54E-8427-454A-9AFC-3AFF5FF364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83" y="4935215"/>
            <a:ext cx="522226" cy="179998"/>
          </a:xfrm>
          <a:prstGeom prst="rect">
            <a:avLst/>
          </a:prstGeom>
        </p:spPr>
      </p:pic>
      <p:sp>
        <p:nvSpPr>
          <p:cNvPr id="10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F3827C8B-153C-43DA-BCF1-013562225C9B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21667474-66A2-4FBA-9ACF-7412B3927394}"/>
              </a:ext>
            </a:extLst>
          </p:cNvPr>
          <p:cNvGrpSpPr/>
          <p:nvPr userDrawn="1"/>
        </p:nvGrpSpPr>
        <p:grpSpPr>
          <a:xfrm>
            <a:off x="6749143" y="2818216"/>
            <a:ext cx="2813420" cy="2803167"/>
            <a:chOff x="6749143" y="2818216"/>
            <a:chExt cx="2813420" cy="2803167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CCD0D84A-2AC4-4D0E-99AC-8736E66567C0}"/>
                </a:ext>
              </a:extLst>
            </p:cNvPr>
            <p:cNvSpPr/>
            <p:nvPr userDrawn="1"/>
          </p:nvSpPr>
          <p:spPr>
            <a:xfrm>
              <a:off x="6749143" y="2818216"/>
              <a:ext cx="2813420" cy="2803167"/>
            </a:xfrm>
            <a:prstGeom prst="ellipse">
              <a:avLst/>
            </a:prstGeom>
            <a:solidFill>
              <a:srgbClr val="F7F7F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A06FE49B-28DE-4863-9AC4-A28C42F1FB39}"/>
                </a:ext>
              </a:extLst>
            </p:cNvPr>
            <p:cNvSpPr/>
            <p:nvPr userDrawn="1"/>
          </p:nvSpPr>
          <p:spPr>
            <a:xfrm>
              <a:off x="7007658" y="3071604"/>
              <a:ext cx="2296391" cy="2296391"/>
            </a:xfrm>
            <a:prstGeom prst="ellipse">
              <a:avLst/>
            </a:prstGeom>
            <a:solidFill>
              <a:srgbClr val="F7F7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1409E674-C12B-4E81-B0E9-4608B986DE66}"/>
                </a:ext>
              </a:extLst>
            </p:cNvPr>
            <p:cNvSpPr/>
            <p:nvPr userDrawn="1"/>
          </p:nvSpPr>
          <p:spPr>
            <a:xfrm>
              <a:off x="7204442" y="3268388"/>
              <a:ext cx="1902823" cy="1902823"/>
            </a:xfrm>
            <a:prstGeom prst="ellipse">
              <a:avLst/>
            </a:prstGeom>
            <a:solidFill>
              <a:srgbClr val="EDEDE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EC57088-EFD2-4B06-8521-D0517E3D8B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4" t="2922" r="27233" b="2426"/>
            <a:stretch/>
          </p:blipFill>
          <p:spPr>
            <a:xfrm>
              <a:off x="7267579" y="3340461"/>
              <a:ext cx="1776548" cy="1758677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46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目錄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5153018-1A48-4EBC-BCD4-E95BE81EADA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11E847-392B-493A-8BC3-DCB013F14E59}"/>
              </a:ext>
            </a:extLst>
          </p:cNvPr>
          <p:cNvSpPr/>
          <p:nvPr userDrawn="1"/>
        </p:nvSpPr>
        <p:spPr>
          <a:xfrm>
            <a:off x="418563" y="320868"/>
            <a:ext cx="8365074" cy="451913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EEEEE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kern="0">
              <a:solidFill>
                <a:prstClr val="white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9CDE3E4-204B-437A-8632-660CEC3A8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83" y="4935215"/>
            <a:ext cx="522226" cy="179998"/>
          </a:xfrm>
          <a:prstGeom prst="rect">
            <a:avLst/>
          </a:prstGeom>
        </p:spPr>
      </p:pic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76BBFFFB-AA3C-44C1-9303-E6B9A68F2E98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861E582-C8EA-443A-85EF-A21BFD38C7E8}"/>
              </a:ext>
            </a:extLst>
          </p:cNvPr>
          <p:cNvGrpSpPr/>
          <p:nvPr userDrawn="1"/>
        </p:nvGrpSpPr>
        <p:grpSpPr>
          <a:xfrm>
            <a:off x="7503464" y="3505199"/>
            <a:ext cx="2059099" cy="2051595"/>
            <a:chOff x="6749143" y="2818216"/>
            <a:chExt cx="2813420" cy="2803167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63F0238F-6325-454D-B3C5-3E14BEC8B46A}"/>
                </a:ext>
              </a:extLst>
            </p:cNvPr>
            <p:cNvSpPr/>
            <p:nvPr userDrawn="1"/>
          </p:nvSpPr>
          <p:spPr>
            <a:xfrm>
              <a:off x="6749143" y="2818216"/>
              <a:ext cx="2813420" cy="2803167"/>
            </a:xfrm>
            <a:prstGeom prst="ellipse">
              <a:avLst/>
            </a:prstGeom>
            <a:solidFill>
              <a:srgbClr val="F7F7F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8CFED5D6-A593-4C0C-8CC9-D0A47F863382}"/>
                </a:ext>
              </a:extLst>
            </p:cNvPr>
            <p:cNvSpPr/>
            <p:nvPr userDrawn="1"/>
          </p:nvSpPr>
          <p:spPr>
            <a:xfrm>
              <a:off x="7007658" y="3071604"/>
              <a:ext cx="2296391" cy="2296391"/>
            </a:xfrm>
            <a:prstGeom prst="ellipse">
              <a:avLst/>
            </a:prstGeom>
            <a:solidFill>
              <a:srgbClr val="F7F7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EF1CDE56-DAEE-4E38-A1BD-F557B4F6783F}"/>
                </a:ext>
              </a:extLst>
            </p:cNvPr>
            <p:cNvSpPr/>
            <p:nvPr userDrawn="1"/>
          </p:nvSpPr>
          <p:spPr>
            <a:xfrm>
              <a:off x="7204442" y="3268388"/>
              <a:ext cx="1902823" cy="1902823"/>
            </a:xfrm>
            <a:prstGeom prst="ellipse">
              <a:avLst/>
            </a:prstGeom>
            <a:solidFill>
              <a:srgbClr val="EDEDE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4D4E30D-8C36-4A3D-8C70-AA26DF4464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4" t="2922" r="27233" b="2426"/>
            <a:stretch/>
          </p:blipFill>
          <p:spPr>
            <a:xfrm>
              <a:off x="7267579" y="3340461"/>
              <a:ext cx="1776548" cy="1758677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956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課前引導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4C764865-B007-4A12-83BA-0C538159E27B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A2D8A4-EBC4-42BC-A45B-A658E54194C5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6A5EFEE4-D4BF-43EB-9396-BCF8D2FBE5CC}"/>
              </a:ext>
            </a:extLst>
          </p:cNvPr>
          <p:cNvSpPr txBox="1"/>
          <p:nvPr userDrawn="1"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課前引導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90CDBC5-E44C-49D0-8AC1-1FCAA058C4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370E2AA6-C969-42C8-87C4-C1ACEC446E56}"/>
              </a:ext>
            </a:extLst>
          </p:cNvPr>
          <p:cNvSpPr txBox="1"/>
          <p:nvPr userDrawn="1"/>
        </p:nvSpPr>
        <p:spPr>
          <a:xfrm>
            <a:off x="-1047" y="40828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92C7A9A-E3D3-406C-8694-EA55B95E9A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9750" y="4637024"/>
            <a:ext cx="579600" cy="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題解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A22B828-0899-4956-A30A-63DDD3685D91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A2D8A4-EBC4-42BC-A45B-A658E54194C5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5219F2D4-0189-41AA-AAB5-63B1BD25A34B}"/>
              </a:ext>
            </a:extLst>
          </p:cNvPr>
          <p:cNvSpPr txBox="1"/>
          <p:nvPr userDrawn="1"/>
        </p:nvSpPr>
        <p:spPr>
          <a:xfrm>
            <a:off x="-1" y="1121710"/>
            <a:ext cx="297518" cy="510993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題解</a:t>
            </a:r>
            <a:endParaRPr lang="zh-TW" altLang="en-US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4376AE9-4736-4A9C-AE30-876FD7BA94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sp>
        <p:nvSpPr>
          <p:cNvPr id="17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CC2DA97C-E01C-4790-8518-848746BA829E}"/>
              </a:ext>
            </a:extLst>
          </p:cNvPr>
          <p:cNvSpPr txBox="1"/>
          <p:nvPr userDrawn="1"/>
        </p:nvSpPr>
        <p:spPr>
          <a:xfrm>
            <a:off x="-1047" y="40828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17D19A3-A2AF-4E7F-9CCF-AA458420C3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9750" y="4637024"/>
            <a:ext cx="579600" cy="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題解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EFC9030-24F0-40BB-BF51-5CC710C9431A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A2D8A4-EBC4-42BC-A45B-A658E54194C5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5219F2D4-0189-41AA-AAB5-63B1BD25A34B}"/>
              </a:ext>
            </a:extLst>
          </p:cNvPr>
          <p:cNvSpPr txBox="1"/>
          <p:nvPr userDrawn="1"/>
        </p:nvSpPr>
        <p:spPr>
          <a:xfrm>
            <a:off x="-1" y="1121710"/>
            <a:ext cx="297518" cy="510993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題解</a:t>
            </a:r>
            <a:endParaRPr lang="zh-TW" altLang="en-US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1C37C86-0026-4C2F-9A66-7A5563E830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36E8222A-90A0-46B7-A75B-9D3EA9E46767}"/>
              </a:ext>
            </a:extLst>
          </p:cNvPr>
          <p:cNvSpPr txBox="1"/>
          <p:nvPr userDrawn="1"/>
        </p:nvSpPr>
        <p:spPr>
          <a:xfrm>
            <a:off x="-1047" y="40828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AAA382E-AF49-4624-B7AB-8AF944C74F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9750" y="4637024"/>
            <a:ext cx="579600" cy="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題解隱藏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0377C3C7-A034-44AB-8359-2B38DC4F8B74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CC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6CB5F29-AB8F-4B5C-B439-66CBB8866499}"/>
              </a:ext>
            </a:extLst>
          </p:cNvPr>
          <p:cNvSpPr/>
          <p:nvPr userDrawn="1"/>
        </p:nvSpPr>
        <p:spPr>
          <a:xfrm>
            <a:off x="170099" y="232797"/>
            <a:ext cx="8770150" cy="464400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kern="0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7F28177-7ECE-4936-99FB-BE3ADA2CAD2E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40BA4A3C-DE19-4AAE-A0D6-A3A848EF5CCF}"/>
              </a:ext>
            </a:extLst>
          </p:cNvPr>
          <p:cNvSpPr txBox="1"/>
          <p:nvPr userDrawn="1"/>
        </p:nvSpPr>
        <p:spPr>
          <a:xfrm>
            <a:off x="-1" y="1121710"/>
            <a:ext cx="297518" cy="510993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題解</a:t>
            </a:r>
            <a:endParaRPr lang="zh-TW" altLang="en-US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BE704AB-B644-47E8-81AE-2B3138C6E2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818A7CEE-3D54-4800-A63C-6D33F75FB37C}"/>
              </a:ext>
            </a:extLst>
          </p:cNvPr>
          <p:cNvSpPr txBox="1"/>
          <p:nvPr userDrawn="1"/>
        </p:nvSpPr>
        <p:spPr>
          <a:xfrm>
            <a:off x="-1047" y="40828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CA66350A-BDFF-4FA5-BDB6-9AA74FF9DF36}"/>
              </a:ext>
            </a:extLst>
          </p:cNvPr>
          <p:cNvGrpSpPr/>
          <p:nvPr userDrawn="1"/>
        </p:nvGrpSpPr>
        <p:grpSpPr>
          <a:xfrm>
            <a:off x="8147467" y="4119312"/>
            <a:ext cx="1420942" cy="1514975"/>
            <a:chOff x="7868195" y="3795852"/>
            <a:chExt cx="1846402" cy="1968590"/>
          </a:xfrm>
        </p:grpSpPr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26AE3CC1-B9CD-40F2-9B9A-FD7BCBF0D0EF}"/>
                </a:ext>
              </a:extLst>
            </p:cNvPr>
            <p:cNvSpPr/>
            <p:nvPr userDrawn="1"/>
          </p:nvSpPr>
          <p:spPr>
            <a:xfrm>
              <a:off x="8007118" y="4056963"/>
              <a:ext cx="1707479" cy="17074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 descr="一張含有 個人, 運動, 舞者, 手 的圖片&#10;&#10;自動產生的描述">
              <a:extLst>
                <a:ext uri="{FF2B5EF4-FFF2-40B4-BE49-F238E27FC236}">
                  <a16:creationId xmlns:a16="http://schemas.microsoft.com/office/drawing/2014/main" id="{2E2FEE2E-BB3B-46BB-9022-E67CCD6118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risscrossEtching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195" y="3795852"/>
              <a:ext cx="1173930" cy="1263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題解隱藏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87E09042-023F-4F2D-B31F-43212E1E5B17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CC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5C74B9-C26E-467D-8CF2-9312CF6B845E}"/>
              </a:ext>
            </a:extLst>
          </p:cNvPr>
          <p:cNvSpPr/>
          <p:nvPr userDrawn="1"/>
        </p:nvSpPr>
        <p:spPr>
          <a:xfrm>
            <a:off x="170099" y="232797"/>
            <a:ext cx="8770150" cy="464400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kern="0">
              <a:solidFill>
                <a:prstClr val="white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CEBBDCE-ACA6-48CF-A3A9-7EFF087548D2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3EC5BB9C-46A3-417E-9D75-485AE8AF0B69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2DBCC"/>
          </a:solidFill>
          <a:ln w="6350">
            <a:solidFill>
              <a:srgbClr val="FFF8D5"/>
            </a:solidFill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77DBE86C-6419-4E81-B9B3-D8950B94A5EB}"/>
              </a:ext>
            </a:extLst>
          </p:cNvPr>
          <p:cNvSpPr txBox="1"/>
          <p:nvPr userDrawn="1"/>
        </p:nvSpPr>
        <p:spPr>
          <a:xfrm>
            <a:off x="-1" y="1121710"/>
            <a:ext cx="297518" cy="510993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題解</a:t>
            </a:r>
            <a:endParaRPr lang="zh-TW" altLang="en-US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2636F0CC-0B2C-4771-BB7E-DCAC21D347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929893"/>
            <a:ext cx="522229" cy="1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A1877-760A-4ECF-BBC8-FA126BCFA630}" type="datetimeFigureOut">
              <a:rPr lang="zh-TW" altLang="en-US" smtClean="0"/>
              <a:t>2021/9/9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27764-FDE0-4F3D-B366-5E93EE4D6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314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90" r:id="rId4"/>
    <p:sldLayoutId id="2147483678" r:id="rId5"/>
    <p:sldLayoutId id="2147483679" r:id="rId6"/>
    <p:sldLayoutId id="2147483685" r:id="rId7"/>
    <p:sldLayoutId id="2147483686" r:id="rId8"/>
    <p:sldLayoutId id="2147483687" r:id="rId9"/>
    <p:sldLayoutId id="2147483683" r:id="rId10"/>
    <p:sldLayoutId id="2147483680" r:id="rId11"/>
    <p:sldLayoutId id="2147483688" r:id="rId12"/>
    <p:sldLayoutId id="2147483695" r:id="rId13"/>
    <p:sldLayoutId id="2147483689" r:id="rId14"/>
    <p:sldLayoutId id="2147483675" r:id="rId15"/>
    <p:sldLayoutId id="2147483676" r:id="rId16"/>
    <p:sldLayoutId id="2147483693" r:id="rId17"/>
    <p:sldLayoutId id="2147483692" r:id="rId18"/>
    <p:sldLayoutId id="2147483677" r:id="rId19"/>
    <p:sldLayoutId id="2147483694" r:id="rId20"/>
    <p:sldLayoutId id="2147483684" r:id="rId2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slide" Target="slide1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101.xml"/><Relationship Id="rId4" Type="http://schemas.openxmlformats.org/officeDocument/2006/relationships/slide" Target="slide10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0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02.xml"/><Relationship Id="rId5" Type="http://schemas.openxmlformats.org/officeDocument/2006/relationships/slide" Target="slide104.xml"/><Relationship Id="rId4" Type="http://schemas.openxmlformats.org/officeDocument/2006/relationships/slide" Target="slide9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101.xml"/><Relationship Id="rId5" Type="http://schemas.openxmlformats.org/officeDocument/2006/relationships/slide" Target="slide103.xml"/><Relationship Id="rId4" Type="http://schemas.openxmlformats.org/officeDocument/2006/relationships/slide" Target="slide10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87.xml"/><Relationship Id="rId5" Type="http://schemas.openxmlformats.org/officeDocument/2006/relationships/slide" Target="slide102.xml"/><Relationship Id="rId4" Type="http://schemas.openxmlformats.org/officeDocument/2006/relationships/slide" Target="slide10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87.xml"/><Relationship Id="rId4" Type="http://schemas.openxmlformats.org/officeDocument/2006/relationships/slide" Target="slide10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96.xml"/><Relationship Id="rId2" Type="http://schemas.openxmlformats.org/officeDocument/2006/relationships/slide" Target="slide106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slide" Target="slide12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105.xml"/><Relationship Id="rId7" Type="http://schemas.openxmlformats.org/officeDocument/2006/relationships/slide" Target="slide123.xml"/><Relationship Id="rId2" Type="http://schemas.openxmlformats.org/officeDocument/2006/relationships/slide" Target="slide107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22.xml"/><Relationship Id="rId5" Type="http://schemas.openxmlformats.org/officeDocument/2006/relationships/slide" Target="slide121.xml"/><Relationship Id="rId4" Type="http://schemas.openxmlformats.org/officeDocument/2006/relationships/image" Target="../media/image3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slide" Target="slide10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slide" Target="slide121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slide" Target="slide123.xml"/><Relationship Id="rId3" Type="http://schemas.openxmlformats.org/officeDocument/2006/relationships/slide" Target="slide107.xml"/><Relationship Id="rId7" Type="http://schemas.openxmlformats.org/officeDocument/2006/relationships/slide" Target="slide122.xml"/><Relationship Id="rId2" Type="http://schemas.openxmlformats.org/officeDocument/2006/relationships/slide" Target="slide10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123.xml"/><Relationship Id="rId3" Type="http://schemas.openxmlformats.org/officeDocument/2006/relationships/slide" Target="slide108.xml"/><Relationship Id="rId7" Type="http://schemas.openxmlformats.org/officeDocument/2006/relationships/slide" Target="slide122.xml"/><Relationship Id="rId2" Type="http://schemas.openxmlformats.org/officeDocument/2006/relationships/slide" Target="slide11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109.xml"/><Relationship Id="rId2" Type="http://schemas.openxmlformats.org/officeDocument/2006/relationships/slide" Target="slide11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slide" Target="slide12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12.xml"/><Relationship Id="rId7" Type="http://schemas.openxmlformats.org/officeDocument/2006/relationships/slide" Target="slide123.xml"/><Relationship Id="rId2" Type="http://schemas.openxmlformats.org/officeDocument/2006/relationships/slide" Target="slide11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22.xml"/><Relationship Id="rId5" Type="http://schemas.openxmlformats.org/officeDocument/2006/relationships/slide" Target="slide121.xml"/><Relationship Id="rId4" Type="http://schemas.openxmlformats.org/officeDocument/2006/relationships/image" Target="../media/image3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slide" Target="slide11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slide" Target="slide12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114.xml"/><Relationship Id="rId7" Type="http://schemas.openxmlformats.org/officeDocument/2006/relationships/slide" Target="slide123.xml"/><Relationship Id="rId2" Type="http://schemas.openxmlformats.org/officeDocument/2006/relationships/slide" Target="slide116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22.xml"/><Relationship Id="rId5" Type="http://schemas.openxmlformats.org/officeDocument/2006/relationships/slide" Target="slide121.xml"/><Relationship Id="rId4" Type="http://schemas.openxmlformats.org/officeDocument/2006/relationships/image" Target="../media/image37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slide" Target="slide123.xml"/><Relationship Id="rId3" Type="http://schemas.openxmlformats.org/officeDocument/2006/relationships/slide" Target="slide115.xml"/><Relationship Id="rId7" Type="http://schemas.openxmlformats.org/officeDocument/2006/relationships/slide" Target="slide122.xml"/><Relationship Id="rId2" Type="http://schemas.openxmlformats.org/officeDocument/2006/relationships/slide" Target="slide117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116.xml"/><Relationship Id="rId7" Type="http://schemas.openxmlformats.org/officeDocument/2006/relationships/slide" Target="slide123.xml"/><Relationship Id="rId2" Type="http://schemas.openxmlformats.org/officeDocument/2006/relationships/slide" Target="slide11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22.xml"/><Relationship Id="rId5" Type="http://schemas.openxmlformats.org/officeDocument/2006/relationships/slide" Target="slide121.xml"/><Relationship Id="rId4" Type="http://schemas.openxmlformats.org/officeDocument/2006/relationships/slide" Target="slide1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1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117.xml"/><Relationship Id="rId2" Type="http://schemas.openxmlformats.org/officeDocument/2006/relationships/slide" Target="slide120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slide" Target="slide1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122.xml"/><Relationship Id="rId7" Type="http://schemas.openxmlformats.org/officeDocument/2006/relationships/image" Target="../media/image37.png"/><Relationship Id="rId2" Type="http://schemas.openxmlformats.org/officeDocument/2006/relationships/slide" Target="slide12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9.xml"/><Relationship Id="rId5" Type="http://schemas.openxmlformats.org/officeDocument/2006/relationships/slide" Target="slide125.xml"/><Relationship Id="rId4" Type="http://schemas.openxmlformats.org/officeDocument/2006/relationships/slide" Target="slide12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10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10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12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24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12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slide10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120.xml"/><Relationship Id="rId7" Type="http://schemas.openxmlformats.org/officeDocument/2006/relationships/slide" Target="slide140.xml"/><Relationship Id="rId2" Type="http://schemas.openxmlformats.org/officeDocument/2006/relationships/slide" Target="slide127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35.xml"/><Relationship Id="rId5" Type="http://schemas.openxmlformats.org/officeDocument/2006/relationships/slide" Target="slide134.xml"/><Relationship Id="rId4" Type="http://schemas.openxmlformats.org/officeDocument/2006/relationships/slide" Target="slide12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12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125.xml"/><Relationship Id="rId2" Type="http://schemas.openxmlformats.org/officeDocument/2006/relationships/slide" Target="slide12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40.xml"/><Relationship Id="rId5" Type="http://schemas.openxmlformats.org/officeDocument/2006/relationships/slide" Target="slide135.xml"/><Relationship Id="rId4" Type="http://schemas.openxmlformats.org/officeDocument/2006/relationships/slide" Target="slide13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127.xml"/><Relationship Id="rId2" Type="http://schemas.openxmlformats.org/officeDocument/2006/relationships/slide" Target="slide12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40.xml"/><Relationship Id="rId5" Type="http://schemas.openxmlformats.org/officeDocument/2006/relationships/slide" Target="slide135.xml"/><Relationship Id="rId4" Type="http://schemas.openxmlformats.org/officeDocument/2006/relationships/slide" Target="slide13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128.xml"/><Relationship Id="rId2" Type="http://schemas.openxmlformats.org/officeDocument/2006/relationships/slide" Target="slide130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40.xml"/><Relationship Id="rId5" Type="http://schemas.openxmlformats.org/officeDocument/2006/relationships/slide" Target="slide135.xml"/><Relationship Id="rId4" Type="http://schemas.openxmlformats.org/officeDocument/2006/relationships/slide" Target="slide1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129.xml"/><Relationship Id="rId7" Type="http://schemas.openxmlformats.org/officeDocument/2006/relationships/slide" Target="slide140.xml"/><Relationship Id="rId2" Type="http://schemas.openxmlformats.org/officeDocument/2006/relationships/slide" Target="slide13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35.xml"/><Relationship Id="rId5" Type="http://schemas.openxmlformats.org/officeDocument/2006/relationships/slide" Target="slide134.xml"/><Relationship Id="rId4" Type="http://schemas.openxmlformats.org/officeDocument/2006/relationships/image" Target="../media/image3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130.xml"/><Relationship Id="rId2" Type="http://schemas.openxmlformats.org/officeDocument/2006/relationships/slide" Target="slide13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40.xml"/><Relationship Id="rId5" Type="http://schemas.openxmlformats.org/officeDocument/2006/relationships/slide" Target="slide135.xml"/><Relationship Id="rId4" Type="http://schemas.openxmlformats.org/officeDocument/2006/relationships/slide" Target="slide13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131.xml"/><Relationship Id="rId2" Type="http://schemas.openxmlformats.org/officeDocument/2006/relationships/slide" Target="slide13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40.xml"/><Relationship Id="rId5" Type="http://schemas.openxmlformats.org/officeDocument/2006/relationships/slide" Target="slide135.xml"/><Relationship Id="rId4" Type="http://schemas.openxmlformats.org/officeDocument/2006/relationships/slide" Target="slide13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135.xml"/><Relationship Id="rId2" Type="http://schemas.openxmlformats.org/officeDocument/2006/relationships/slide" Target="slide13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slide" Target="slide132.xml"/><Relationship Id="rId4" Type="http://schemas.openxmlformats.org/officeDocument/2006/relationships/slide" Target="slide14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12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2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5" Type="http://schemas.openxmlformats.org/officeDocument/2006/relationships/slide" Target="slide6.xml"/><Relationship Id="rId4" Type="http://schemas.openxmlformats.org/officeDocument/2006/relationships/slide" Target="slide1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14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14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125.xml"/><Relationship Id="rId4" Type="http://schemas.openxmlformats.org/officeDocument/2006/relationships/slide" Target="slide14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150.xml"/><Relationship Id="rId2" Type="http://schemas.openxmlformats.org/officeDocument/2006/relationships/slide" Target="slide14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59.xml"/><Relationship Id="rId4" Type="http://schemas.openxmlformats.org/officeDocument/2006/relationships/slide" Target="slide15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144.xml"/><Relationship Id="rId7" Type="http://schemas.openxmlformats.org/officeDocument/2006/relationships/slide" Target="slide15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45.xml"/><Relationship Id="rId5" Type="http://schemas.openxmlformats.org/officeDocument/2006/relationships/slide" Target="slide155.xml"/><Relationship Id="rId4" Type="http://schemas.openxmlformats.org/officeDocument/2006/relationships/slide" Target="slide150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slide" Target="slide155.xml"/><Relationship Id="rId3" Type="http://schemas.openxmlformats.org/officeDocument/2006/relationships/image" Target="../media/image10.png"/><Relationship Id="rId7" Type="http://schemas.openxmlformats.org/officeDocument/2006/relationships/slide" Target="slide15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44.xml"/><Relationship Id="rId5" Type="http://schemas.openxmlformats.org/officeDocument/2006/relationships/slide" Target="slide146.xml"/><Relationship Id="rId4" Type="http://schemas.microsoft.com/office/2007/relationships/hdphoto" Target="../media/hdphoto2.wdp"/><Relationship Id="rId9" Type="http://schemas.openxmlformats.org/officeDocument/2006/relationships/slide" Target="slide159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slide" Target="slide159.xml"/><Relationship Id="rId3" Type="http://schemas.openxmlformats.org/officeDocument/2006/relationships/slide" Target="slide147.xml"/><Relationship Id="rId7" Type="http://schemas.openxmlformats.org/officeDocument/2006/relationships/slide" Target="slide15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0.xml"/><Relationship Id="rId5" Type="http://schemas.openxmlformats.org/officeDocument/2006/relationships/slide" Target="slide144.xml"/><Relationship Id="rId4" Type="http://schemas.openxmlformats.org/officeDocument/2006/relationships/slide" Target="slide145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slide" Target="slide150.xml"/><Relationship Id="rId3" Type="http://schemas.microsoft.com/office/2007/relationships/hdphoto" Target="../media/hdphoto2.wdp"/><Relationship Id="rId7" Type="http://schemas.openxmlformats.org/officeDocument/2006/relationships/slide" Target="slide14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46.xml"/><Relationship Id="rId5" Type="http://schemas.openxmlformats.org/officeDocument/2006/relationships/slide" Target="slide148.xml"/><Relationship Id="rId10" Type="http://schemas.openxmlformats.org/officeDocument/2006/relationships/slide" Target="slide159.xml"/><Relationship Id="rId4" Type="http://schemas.openxmlformats.org/officeDocument/2006/relationships/slide" Target="slide2.xml"/><Relationship Id="rId9" Type="http://schemas.openxmlformats.org/officeDocument/2006/relationships/slide" Target="slide155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slide" Target="slide159.xml"/><Relationship Id="rId3" Type="http://schemas.openxmlformats.org/officeDocument/2006/relationships/slide" Target="slide149.xml"/><Relationship Id="rId7" Type="http://schemas.openxmlformats.org/officeDocument/2006/relationships/slide" Target="slide15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0.xml"/><Relationship Id="rId5" Type="http://schemas.openxmlformats.org/officeDocument/2006/relationships/slide" Target="slide144.xml"/><Relationship Id="rId4" Type="http://schemas.openxmlformats.org/officeDocument/2006/relationships/slide" Target="slide14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148.xml"/><Relationship Id="rId7" Type="http://schemas.openxmlformats.org/officeDocument/2006/relationships/slide" Target="slide15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5.xml"/><Relationship Id="rId5" Type="http://schemas.openxmlformats.org/officeDocument/2006/relationships/slide" Target="slide150.xml"/><Relationship Id="rId4" Type="http://schemas.openxmlformats.org/officeDocument/2006/relationships/slide" Target="slide1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5" Type="http://schemas.openxmlformats.org/officeDocument/2006/relationships/slide" Target="slide6.xml"/><Relationship Id="rId4" Type="http://schemas.openxmlformats.org/officeDocument/2006/relationships/slide" Target="slide1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151.xml"/><Relationship Id="rId7" Type="http://schemas.openxmlformats.org/officeDocument/2006/relationships/slide" Target="slide15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5.xml"/><Relationship Id="rId5" Type="http://schemas.openxmlformats.org/officeDocument/2006/relationships/slide" Target="slide150.xml"/><Relationship Id="rId4" Type="http://schemas.openxmlformats.org/officeDocument/2006/relationships/slide" Target="slide14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152.xml"/><Relationship Id="rId7" Type="http://schemas.openxmlformats.org/officeDocument/2006/relationships/slide" Target="slide15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5.xml"/><Relationship Id="rId5" Type="http://schemas.openxmlformats.org/officeDocument/2006/relationships/slide" Target="slide144.xml"/><Relationship Id="rId4" Type="http://schemas.openxmlformats.org/officeDocument/2006/relationships/slide" Target="slide150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slide" Target="slide159.xml"/><Relationship Id="rId3" Type="http://schemas.openxmlformats.org/officeDocument/2006/relationships/slide" Target="slide153.xml"/><Relationship Id="rId7" Type="http://schemas.openxmlformats.org/officeDocument/2006/relationships/slide" Target="slide15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0.xml"/><Relationship Id="rId5" Type="http://schemas.openxmlformats.org/officeDocument/2006/relationships/slide" Target="slide144.xml"/><Relationship Id="rId4" Type="http://schemas.openxmlformats.org/officeDocument/2006/relationships/slide" Target="slide151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slide" Target="slide159.xml"/><Relationship Id="rId3" Type="http://schemas.openxmlformats.org/officeDocument/2006/relationships/slide" Target="slide144.xml"/><Relationship Id="rId7" Type="http://schemas.openxmlformats.org/officeDocument/2006/relationships/slide" Target="slide15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2.xml"/><Relationship Id="rId5" Type="http://schemas.openxmlformats.org/officeDocument/2006/relationships/slide" Target="slide154.xml"/><Relationship Id="rId4" Type="http://schemas.openxmlformats.org/officeDocument/2006/relationships/slide" Target="slide150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153.xml"/><Relationship Id="rId7" Type="http://schemas.openxmlformats.org/officeDocument/2006/relationships/slide" Target="slide15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5.xml"/><Relationship Id="rId5" Type="http://schemas.openxmlformats.org/officeDocument/2006/relationships/slide" Target="slide150.xml"/><Relationship Id="rId4" Type="http://schemas.openxmlformats.org/officeDocument/2006/relationships/slide" Target="slide14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156.xml"/><Relationship Id="rId7" Type="http://schemas.openxmlformats.org/officeDocument/2006/relationships/slide" Target="slide15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5.xml"/><Relationship Id="rId5" Type="http://schemas.openxmlformats.org/officeDocument/2006/relationships/slide" Target="slide150.xml"/><Relationship Id="rId4" Type="http://schemas.openxmlformats.org/officeDocument/2006/relationships/slide" Target="slide14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157.xml"/><Relationship Id="rId7" Type="http://schemas.openxmlformats.org/officeDocument/2006/relationships/slide" Target="slide15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0.xml"/><Relationship Id="rId5" Type="http://schemas.openxmlformats.org/officeDocument/2006/relationships/slide" Target="slide144.xml"/><Relationship Id="rId4" Type="http://schemas.openxmlformats.org/officeDocument/2006/relationships/slide" Target="slide155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slide" Target="slide159.xml"/><Relationship Id="rId3" Type="http://schemas.openxmlformats.org/officeDocument/2006/relationships/slide" Target="slide158.xml"/><Relationship Id="rId7" Type="http://schemas.openxmlformats.org/officeDocument/2006/relationships/slide" Target="slide15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0.xml"/><Relationship Id="rId5" Type="http://schemas.openxmlformats.org/officeDocument/2006/relationships/slide" Target="slide144.xml"/><Relationship Id="rId4" Type="http://schemas.openxmlformats.org/officeDocument/2006/relationships/slide" Target="slide15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157.xml"/><Relationship Id="rId7" Type="http://schemas.openxmlformats.org/officeDocument/2006/relationships/slide" Target="slide15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5.xml"/><Relationship Id="rId5" Type="http://schemas.openxmlformats.org/officeDocument/2006/relationships/slide" Target="slide150.xml"/><Relationship Id="rId4" Type="http://schemas.openxmlformats.org/officeDocument/2006/relationships/slide" Target="slide14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160.xml"/><Relationship Id="rId7" Type="http://schemas.openxmlformats.org/officeDocument/2006/relationships/slide" Target="slide15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5.xml"/><Relationship Id="rId5" Type="http://schemas.openxmlformats.org/officeDocument/2006/relationships/slide" Target="slide150.xml"/><Relationship Id="rId4" Type="http://schemas.openxmlformats.org/officeDocument/2006/relationships/slide" Target="slide1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3.xml"/><Relationship Id="rId4" Type="http://schemas.openxmlformats.org/officeDocument/2006/relationships/slide" Target="slide3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15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55.xml"/><Relationship Id="rId5" Type="http://schemas.openxmlformats.org/officeDocument/2006/relationships/slide" Target="slide150.xml"/><Relationship Id="rId4" Type="http://schemas.openxmlformats.org/officeDocument/2006/relationships/slide" Target="slide14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slide" Target="slide162.xml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16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TS0ZfFfkoM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62.xml"/><Relationship Id="rId5" Type="http://schemas.openxmlformats.org/officeDocument/2006/relationships/slide" Target="slide164.xml"/><Relationship Id="rId4" Type="http://schemas.openxmlformats.org/officeDocument/2006/relationships/image" Target="../media/image41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16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49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7.xml"/><Relationship Id="rId7" Type="http://schemas.openxmlformats.org/officeDocument/2006/relationships/slide" Target="slide21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0.xml"/><Relationship Id="rId5" Type="http://schemas.openxmlformats.org/officeDocument/2006/relationships/image" Target="../media/image17.pn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27.xml"/><Relationship Id="rId7" Type="http://schemas.openxmlformats.org/officeDocument/2006/relationships/image" Target="../media/image17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5" Type="http://schemas.openxmlformats.org/officeDocument/2006/relationships/slide" Target="slide30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slide" Target="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43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slide" Target="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slide" Target="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slide" Target="slide4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youtube.com/watch?v=r5KBzubjghU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2.xml"/><Relationship Id="rId5" Type="http://schemas.openxmlformats.org/officeDocument/2006/relationships/slide" Target="slide47.xml"/><Relationship Id="rId4" Type="http://schemas.openxmlformats.org/officeDocument/2006/relationships/image" Target="../media/image31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PskmPqErKqw" TargetMode="External"/><Relationship Id="rId5" Type="http://schemas.openxmlformats.org/officeDocument/2006/relationships/slide" Target="slide43.xml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dPW0pqgo_w&amp;t=18s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slide" Target="slide47.xml"/><Relationship Id="rId4" Type="http://schemas.openxmlformats.org/officeDocument/2006/relationships/image" Target="../media/image3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17.xml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17.xml"/><Relationship Id="rId4" Type="http://schemas.openxmlformats.org/officeDocument/2006/relationships/slide" Target="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7" Type="http://schemas.openxmlformats.org/officeDocument/2006/relationships/slide" Target="slide125.xml"/><Relationship Id="rId2" Type="http://schemas.openxmlformats.org/officeDocument/2006/relationships/slide" Target="slide5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5.xml"/><Relationship Id="rId5" Type="http://schemas.openxmlformats.org/officeDocument/2006/relationships/slide" Target="slide87.xml"/><Relationship Id="rId4" Type="http://schemas.openxmlformats.org/officeDocument/2006/relationships/slide" Target="slide6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slide" Target="slide56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6.xml"/><Relationship Id="rId5" Type="http://schemas.openxmlformats.org/officeDocument/2006/relationships/slide" Target="slide55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57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56.xml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54.xml"/><Relationship Id="rId7" Type="http://schemas.openxmlformats.org/officeDocument/2006/relationships/image" Target="../media/image38.png"/><Relationship Id="rId2" Type="http://schemas.openxmlformats.org/officeDocument/2006/relationships/slide" Target="slide5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11" Type="http://schemas.openxmlformats.org/officeDocument/2006/relationships/slide" Target="slide67.xml"/><Relationship Id="rId5" Type="http://schemas.openxmlformats.org/officeDocument/2006/relationships/image" Target="../media/image35.png"/><Relationship Id="rId10" Type="http://schemas.openxmlformats.org/officeDocument/2006/relationships/slide" Target="slide66.xml"/><Relationship Id="rId4" Type="http://schemas.openxmlformats.org/officeDocument/2006/relationships/image" Target="../media/image37.png"/><Relationship Id="rId9" Type="http://schemas.openxmlformats.org/officeDocument/2006/relationships/slide" Target="slide6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5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67.xml"/><Relationship Id="rId5" Type="http://schemas.openxmlformats.org/officeDocument/2006/relationships/slide" Target="slide66.xml"/><Relationship Id="rId4" Type="http://schemas.openxmlformats.org/officeDocument/2006/relationships/slide" Target="slide6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7" Type="http://schemas.openxmlformats.org/officeDocument/2006/relationships/slide" Target="slide67.xml"/><Relationship Id="rId2" Type="http://schemas.openxmlformats.org/officeDocument/2006/relationships/slide" Target="slide60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66.xml"/><Relationship Id="rId5" Type="http://schemas.openxmlformats.org/officeDocument/2006/relationships/slide" Target="slide65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slide" Target="slide59.xml"/><Relationship Id="rId7" Type="http://schemas.openxmlformats.org/officeDocument/2006/relationships/slide" Target="slide66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6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slide" Target="slide60.xml"/><Relationship Id="rId7" Type="http://schemas.openxmlformats.org/officeDocument/2006/relationships/slide" Target="slide66.xml"/><Relationship Id="rId2" Type="http://schemas.openxmlformats.org/officeDocument/2006/relationships/slide" Target="slide6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6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7" Type="http://schemas.openxmlformats.org/officeDocument/2006/relationships/slide" Target="slide67.xml"/><Relationship Id="rId2" Type="http://schemas.openxmlformats.org/officeDocument/2006/relationships/slide" Target="slide6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66.xml"/><Relationship Id="rId5" Type="http://schemas.openxmlformats.org/officeDocument/2006/relationships/slide" Target="slide65.xml"/><Relationship Id="rId4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slide" Target="slide6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67.xml"/><Relationship Id="rId5" Type="http://schemas.openxmlformats.org/officeDocument/2006/relationships/slide" Target="slide66.xml"/><Relationship Id="rId4" Type="http://schemas.openxmlformats.org/officeDocument/2006/relationships/slide" Target="slide6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7" Type="http://schemas.openxmlformats.org/officeDocument/2006/relationships/image" Target="../media/image37.png"/><Relationship Id="rId2" Type="http://schemas.openxmlformats.org/officeDocument/2006/relationships/slide" Target="slide6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63.xml"/><Relationship Id="rId5" Type="http://schemas.openxmlformats.org/officeDocument/2006/relationships/slide" Target="slide69.xml"/><Relationship Id="rId4" Type="http://schemas.openxmlformats.org/officeDocument/2006/relationships/slide" Target="slide6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5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82.xml"/><Relationship Id="rId3" Type="http://schemas.openxmlformats.org/officeDocument/2006/relationships/slide" Target="slide64.xml"/><Relationship Id="rId7" Type="http://schemas.openxmlformats.org/officeDocument/2006/relationships/slide" Target="slide81.xml"/><Relationship Id="rId2" Type="http://schemas.openxmlformats.org/officeDocument/2006/relationships/slide" Target="slide7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slide" Target="slide70.xml"/><Relationship Id="rId4" Type="http://schemas.openxmlformats.org/officeDocument/2006/relationships/image" Target="../media/image35.png"/><Relationship Id="rId9" Type="http://schemas.openxmlformats.org/officeDocument/2006/relationships/slide" Target="slide8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70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slide" Target="slide69.xml"/><Relationship Id="rId7" Type="http://schemas.openxmlformats.org/officeDocument/2006/relationships/slide" Target="slide82.xml"/><Relationship Id="rId2" Type="http://schemas.openxmlformats.org/officeDocument/2006/relationships/slide" Target="slide7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8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7" Type="http://schemas.openxmlformats.org/officeDocument/2006/relationships/slide" Target="slide83.xml"/><Relationship Id="rId2" Type="http://schemas.openxmlformats.org/officeDocument/2006/relationships/slide" Target="slide7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82.xml"/><Relationship Id="rId5" Type="http://schemas.openxmlformats.org/officeDocument/2006/relationships/slide" Target="slide81.xml"/><Relationship Id="rId4" Type="http://schemas.openxmlformats.org/officeDocument/2006/relationships/slide" Target="slide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slide" Target="slide76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83.xml"/><Relationship Id="rId5" Type="http://schemas.openxmlformats.org/officeDocument/2006/relationships/slide" Target="slide82.xml"/><Relationship Id="rId4" Type="http://schemas.openxmlformats.org/officeDocument/2006/relationships/slide" Target="slide8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83.xml"/><Relationship Id="rId5" Type="http://schemas.openxmlformats.org/officeDocument/2006/relationships/slide" Target="slide82.xml"/><Relationship Id="rId4" Type="http://schemas.openxmlformats.org/officeDocument/2006/relationships/slide" Target="slide8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7" Type="http://schemas.openxmlformats.org/officeDocument/2006/relationships/slide" Target="slide83.xml"/><Relationship Id="rId2" Type="http://schemas.openxmlformats.org/officeDocument/2006/relationships/slide" Target="slide7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82.xml"/><Relationship Id="rId5" Type="http://schemas.openxmlformats.org/officeDocument/2006/relationships/slide" Target="slide81.xml"/><Relationship Id="rId4" Type="http://schemas.openxmlformats.org/officeDocument/2006/relationships/image" Target="../media/image3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slide" Target="slide77.xml"/><Relationship Id="rId7" Type="http://schemas.openxmlformats.org/officeDocument/2006/relationships/slide" Target="slide82.xml"/><Relationship Id="rId2" Type="http://schemas.openxmlformats.org/officeDocument/2006/relationships/slide" Target="slide7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8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82.xml"/><Relationship Id="rId3" Type="http://schemas.openxmlformats.org/officeDocument/2006/relationships/slide" Target="slide78.xml"/><Relationship Id="rId7" Type="http://schemas.openxmlformats.org/officeDocument/2006/relationships/slide" Target="slide81.xml"/><Relationship Id="rId2" Type="http://schemas.openxmlformats.org/officeDocument/2006/relationships/slide" Target="slide8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slide" Target="slide8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7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82.xml"/><Relationship Id="rId7" Type="http://schemas.openxmlformats.org/officeDocument/2006/relationships/image" Target="../media/image37.png"/><Relationship Id="rId2" Type="http://schemas.openxmlformats.org/officeDocument/2006/relationships/slide" Target="slide8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79.xml"/><Relationship Id="rId5" Type="http://schemas.openxmlformats.org/officeDocument/2006/relationships/slide" Target="slide87.xml"/><Relationship Id="rId4" Type="http://schemas.openxmlformats.org/officeDocument/2006/relationships/slide" Target="slide83.xml"/><Relationship Id="rId9" Type="http://schemas.openxmlformats.org/officeDocument/2006/relationships/image" Target="../media/image3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8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84.xml"/><Relationship Id="rId4" Type="http://schemas.openxmlformats.org/officeDocument/2006/relationships/slide" Target="slide8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69.xml"/><Relationship Id="rId4" Type="http://schemas.openxmlformats.org/officeDocument/2006/relationships/slide" Target="slide85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98.xml"/><Relationship Id="rId3" Type="http://schemas.openxmlformats.org/officeDocument/2006/relationships/slide" Target="slide80.xml"/><Relationship Id="rId7" Type="http://schemas.openxmlformats.org/officeDocument/2006/relationships/slide" Target="slide97.xml"/><Relationship Id="rId2" Type="http://schemas.openxmlformats.org/officeDocument/2006/relationships/slide" Target="slide8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slide" Target="slide99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98.xml"/><Relationship Id="rId3" Type="http://schemas.openxmlformats.org/officeDocument/2006/relationships/slide" Target="slide87.xml"/><Relationship Id="rId7" Type="http://schemas.openxmlformats.org/officeDocument/2006/relationships/slide" Target="slide97.xml"/><Relationship Id="rId2" Type="http://schemas.openxmlformats.org/officeDocument/2006/relationships/slide" Target="slide8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Relationship Id="rId9" Type="http://schemas.openxmlformats.org/officeDocument/2006/relationships/slide" Target="slide99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3" Type="http://schemas.openxmlformats.org/officeDocument/2006/relationships/slide" Target="slide88.xml"/><Relationship Id="rId7" Type="http://schemas.openxmlformats.org/officeDocument/2006/relationships/slide" Target="slide98.xml"/><Relationship Id="rId2" Type="http://schemas.openxmlformats.org/officeDocument/2006/relationships/slide" Target="slide9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97.xml"/><Relationship Id="rId5" Type="http://schemas.openxmlformats.org/officeDocument/2006/relationships/slide" Target="slide90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3" Type="http://schemas.openxmlformats.org/officeDocument/2006/relationships/slide" Target="slide89.xml"/><Relationship Id="rId7" Type="http://schemas.openxmlformats.org/officeDocument/2006/relationships/slide" Target="slide98.xml"/><Relationship Id="rId2" Type="http://schemas.openxmlformats.org/officeDocument/2006/relationships/slide" Target="slide9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9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98.xml"/><Relationship Id="rId3" Type="http://schemas.openxmlformats.org/officeDocument/2006/relationships/slide" Target="slide91.xml"/><Relationship Id="rId7" Type="http://schemas.openxmlformats.org/officeDocument/2006/relationships/slide" Target="slide97.xml"/><Relationship Id="rId2" Type="http://schemas.openxmlformats.org/officeDocument/2006/relationships/slide" Target="slide9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Relationship Id="rId9" Type="http://schemas.openxmlformats.org/officeDocument/2006/relationships/slide" Target="slide9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7" Type="http://schemas.openxmlformats.org/officeDocument/2006/relationships/slide" Target="slide99.xml"/><Relationship Id="rId2" Type="http://schemas.openxmlformats.org/officeDocument/2006/relationships/slide" Target="slide9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98.xml"/><Relationship Id="rId5" Type="http://schemas.openxmlformats.org/officeDocument/2006/relationships/slide" Target="slide97.xml"/><Relationship Id="rId4" Type="http://schemas.openxmlformats.org/officeDocument/2006/relationships/image" Target="../media/image3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7" Type="http://schemas.openxmlformats.org/officeDocument/2006/relationships/slide" Target="slide99.xml"/><Relationship Id="rId2" Type="http://schemas.openxmlformats.org/officeDocument/2006/relationships/slide" Target="slide9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98.xml"/><Relationship Id="rId5" Type="http://schemas.openxmlformats.org/officeDocument/2006/relationships/slide" Target="slide97.xml"/><Relationship Id="rId4" Type="http://schemas.openxmlformats.org/officeDocument/2006/relationships/image" Target="../media/image3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98.xml"/><Relationship Id="rId3" Type="http://schemas.openxmlformats.org/officeDocument/2006/relationships/slide" Target="slide94.xml"/><Relationship Id="rId7" Type="http://schemas.openxmlformats.org/officeDocument/2006/relationships/slide" Target="slide97.xml"/><Relationship Id="rId2" Type="http://schemas.openxmlformats.org/officeDocument/2006/relationships/slide" Target="slide9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slide" Target="slide9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2" Type="http://schemas.openxmlformats.org/officeDocument/2006/relationships/slide" Target="slide97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95.xml"/><Relationship Id="rId5" Type="http://schemas.openxmlformats.org/officeDocument/2006/relationships/slide" Target="slide105.xml"/><Relationship Id="rId4" Type="http://schemas.openxmlformats.org/officeDocument/2006/relationships/slide" Target="slide9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8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8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100.xml"/><Relationship Id="rId4" Type="http://schemas.openxmlformats.org/officeDocument/2006/relationships/slide" Target="slide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1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D9A73E71-1076-48BA-BEC6-3C5F5AB0AA8A}"/>
              </a:ext>
            </a:extLst>
          </p:cNvPr>
          <p:cNvSpPr txBox="1"/>
          <p:nvPr/>
        </p:nvSpPr>
        <p:spPr>
          <a:xfrm>
            <a:off x="351698" y="391708"/>
            <a:ext cx="270501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寫作背景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E06A0B51-631D-476F-B8B5-30905FF25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491068"/>
              </p:ext>
            </p:extLst>
          </p:nvPr>
        </p:nvGraphicFramePr>
        <p:xfrm>
          <a:off x="434765" y="1090608"/>
          <a:ext cx="8313422" cy="3826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422">
                  <a:extLst>
                    <a:ext uri="{9D8B030D-6E8A-4147-A177-3AD203B41FA5}">
                      <a16:colId xmlns:a16="http://schemas.microsoft.com/office/drawing/2014/main" val="2309151277"/>
                    </a:ext>
                  </a:extLst>
                </a:gridCol>
                <a:gridCol w="7020000">
                  <a:extLst>
                    <a:ext uri="{9D8B030D-6E8A-4147-A177-3AD203B41FA5}">
                      <a16:colId xmlns:a16="http://schemas.microsoft.com/office/drawing/2014/main" val="1515670564"/>
                    </a:ext>
                  </a:extLst>
                </a:gridCol>
              </a:tblGrid>
              <a:tr h="54137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dirty="0">
                          <a:solidFill>
                            <a:srgbClr val="C06B3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4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800" b="1" kern="1200" dirty="0">
                          <a:solidFill>
                            <a:srgbClr val="DA2F00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</a:t>
                      </a:r>
                      <a:r>
                        <a:rPr lang="en-US" altLang="zh-TW" sz="2800" b="1" kern="1200" dirty="0" err="1">
                          <a:solidFill>
                            <a:srgbClr val="DA2F00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TED×Taipei</a:t>
                      </a:r>
                      <a:r>
                        <a:rPr lang="zh-TW" altLang="en-US" sz="2800" b="0" kern="120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 、林懷民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541370"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800" b="1" i="0" u="none" strike="noStrike" kern="1200" baseline="0" dirty="0">
                          <a:solidFill>
                            <a:srgbClr val="C06B3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事   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4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b="0" kern="1200" dirty="0">
                          <a:solidFill>
                            <a:srgbClr val="0070C0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演講</a:t>
                      </a:r>
                      <a:r>
                        <a:rPr lang="zh-TW" altLang="en-US" sz="2800" b="0" kern="120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主題「鼓勵年輕人參與社會」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462042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800" b="1" i="0" u="none" strike="noStrike" kern="1200" baseline="0" dirty="0">
                          <a:solidFill>
                            <a:srgbClr val="C06B3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4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kern="120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2013</a:t>
                      </a:r>
                      <a:r>
                        <a:rPr lang="zh-TW" altLang="en-US" sz="2800" b="0" kern="120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年</a:t>
                      </a:r>
                      <a:r>
                        <a:rPr lang="en-US" altLang="zh-TW" sz="2800" b="0" kern="120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9</a:t>
                      </a:r>
                      <a:r>
                        <a:rPr lang="zh-TW" altLang="en-US" sz="2800" b="0" kern="120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月</a:t>
                      </a:r>
                      <a:r>
                        <a:rPr lang="en-US" altLang="zh-TW" sz="2800" b="0" kern="120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29</a:t>
                      </a:r>
                      <a:r>
                        <a:rPr lang="zh-TW" altLang="en-US" sz="2800" b="0" kern="120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800" b="1" i="0" u="none" strike="noStrike" kern="1200" baseline="0" dirty="0">
                          <a:solidFill>
                            <a:srgbClr val="C06B3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內　容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4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zh-TW" altLang="en-US" sz="2800" b="0" kern="1200" spc="-100" baseline="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分享自己從草創雲門到享譽世界，</a:t>
                      </a:r>
                      <a:r>
                        <a:rPr lang="en-US" altLang="zh-TW" sz="2800" b="0" kern="1200" spc="-100" baseline="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40</a:t>
                      </a:r>
                      <a:r>
                        <a:rPr lang="zh-TW" altLang="en-US" sz="2800" b="0" kern="1200" spc="-100" baseline="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多年來遭遇困難、奮力應對的</a:t>
                      </a:r>
                      <a:r>
                        <a:rPr lang="zh-TW" altLang="en-US" sz="2800" b="0" kern="1200" spc="-100" baseline="0" dirty="0">
                          <a:solidFill>
                            <a:srgbClr val="0070C0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生命故事</a:t>
                      </a:r>
                      <a:r>
                        <a:rPr lang="zh-TW" altLang="en-US" sz="2800" b="0" kern="1200" spc="-100" baseline="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800" b="1" i="0" u="none" strike="noStrike" kern="1200" baseline="0" dirty="0">
                          <a:solidFill>
                            <a:srgbClr val="C06B3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目　的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4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zh-TW" altLang="en-US" sz="2800" b="0" kern="1200" spc="-100" baseline="0" dirty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鼓勵年輕人走出來，參與這個世界，參與這個時代的改變，參與自己的生命。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2B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0396"/>
                  </a:ext>
                </a:extLst>
              </a:tr>
            </a:tbl>
          </a:graphicData>
        </a:graphic>
      </p:graphicFrame>
      <p:sp>
        <p:nvSpPr>
          <p:cNvPr id="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B812E1ED-1463-4DFF-A1A7-B7FC90EEF4B1}"/>
              </a:ext>
            </a:extLst>
          </p:cNvPr>
          <p:cNvSpPr/>
          <p:nvPr/>
        </p:nvSpPr>
        <p:spPr>
          <a:xfrm>
            <a:off x="8586753" y="4499428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4D773B3C-16DA-4708-8308-14CEE010D96C}"/>
              </a:ext>
            </a:extLst>
          </p:cNvPr>
          <p:cNvSpPr/>
          <p:nvPr/>
        </p:nvSpPr>
        <p:spPr>
          <a:xfrm flipH="1">
            <a:off x="8144385" y="4499428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hlinkClick r:id="rId4" action="ppaction://hlinksldjump"/>
            <a:extLst>
              <a:ext uri="{FF2B5EF4-FFF2-40B4-BE49-F238E27FC236}">
                <a16:creationId xmlns:a16="http://schemas.microsoft.com/office/drawing/2014/main" id="{11770782-1F74-487E-B0BB-615530589F24}"/>
              </a:ext>
            </a:extLst>
          </p:cNvPr>
          <p:cNvSpPr/>
          <p:nvPr/>
        </p:nvSpPr>
        <p:spPr>
          <a:xfrm>
            <a:off x="1790700" y="1166499"/>
            <a:ext cx="2199317" cy="41545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17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一張含有 鏡 的圖片&#10;&#10;自動產生的描述">
            <a:hlinkClick r:id="rId4" action="ppaction://hlinksldjump"/>
            <a:extLst>
              <a:ext uri="{FF2B5EF4-FFF2-40B4-BE49-F238E27FC236}">
                <a16:creationId xmlns:a16="http://schemas.microsoft.com/office/drawing/2014/main" id="{22BF01ED-87BE-4EA0-978B-863E3F87B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882">
            <a:off x="3906965" y="1292537"/>
            <a:ext cx="166102" cy="225325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97CE724B-D896-4E1C-91FC-C820841143E2}"/>
              </a:ext>
            </a:extLst>
          </p:cNvPr>
          <p:cNvGrpSpPr/>
          <p:nvPr/>
        </p:nvGrpSpPr>
        <p:grpSpPr>
          <a:xfrm>
            <a:off x="4608543" y="2254673"/>
            <a:ext cx="3155557" cy="1789197"/>
            <a:chOff x="4660930" y="2769999"/>
            <a:chExt cx="3155557" cy="1789197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9B8469C6-67D1-40DA-B8DB-FBB109CA54F1}"/>
                </a:ext>
              </a:extLst>
            </p:cNvPr>
            <p:cNvSpPr/>
            <p:nvPr/>
          </p:nvSpPr>
          <p:spPr>
            <a:xfrm>
              <a:off x="4660930" y="2769999"/>
              <a:ext cx="3155557" cy="1555873"/>
            </a:xfrm>
            <a:prstGeom prst="roundRect">
              <a:avLst>
                <a:gd name="adj" fmla="val 626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TW" altLang="en-US" sz="2800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包含現場聽眾，以及籌辦</a:t>
              </a:r>
              <a:r>
                <a:rPr lang="en-US" altLang="zh-TW" sz="2800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TEDxTaipei</a:t>
              </a:r>
              <a:r>
                <a:rPr lang="zh-TW" altLang="en-US" sz="2800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的年輕策展人們。</a:t>
              </a:r>
            </a:p>
          </p:txBody>
        </p:sp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id="{26C1E1B5-D501-43C2-814E-FB088C9912DF}"/>
                </a:ext>
              </a:extLst>
            </p:cNvPr>
            <p:cNvSpPr/>
            <p:nvPr/>
          </p:nvSpPr>
          <p:spPr>
            <a:xfrm rot="10800000">
              <a:off x="4660931" y="4282971"/>
              <a:ext cx="389720" cy="276225"/>
            </a:xfrm>
            <a:prstGeom prst="triangle">
              <a:avLst>
                <a:gd name="adj" fmla="val 7566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111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林懷民為什麼停掉雲門？又為什麼說這是他一輩子最好的作品之一？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433752D-15BD-407D-B4D7-A9A9E2398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5035"/>
            <a:ext cx="8477289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endParaRPr lang="en-US" altLang="zh-TW" sz="2800" b="0" spc="-1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zh-TW" sz="2800" b="0" spc="-1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057E11E-CF13-4D78-B8EE-9A26324A7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433" y="1475035"/>
            <a:ext cx="8081049" cy="31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十多年來，每天工作十六小時以上，體力實在負荷不了。</a:t>
            </a:r>
            <a:endParaRPr lang="en-US" altLang="zh-TW" sz="2800" b="0" spc="-1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憂慮：過度勞累之下，他擔心自己無法持續創新，編出好舞作。他擔心舞團十多年來累積的聲望無法持續，擔心每天辛苦跳舞的舞者生計無所著落。基於以上種種原因，他決定停團，讓大夥休息、沉潛。</a:t>
            </a: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BF9F8442-9B28-4E9F-8C64-C71C21C55B8E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7【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4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63DBCFF-5145-4828-AC64-1043F8279F45}"/>
              </a:ext>
            </a:extLst>
          </p:cNvPr>
          <p:cNvSpPr txBox="1"/>
          <p:nvPr/>
        </p:nvSpPr>
        <p:spPr>
          <a:xfrm>
            <a:off x="2425144" y="115612"/>
            <a:ext cx="1872912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8【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5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88D9F61E-31E5-46B8-AA83-D9ACB05D12C9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C38CEB5F-C3E1-40E1-B305-93EB0BD52788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59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4CA36204-6B3A-4451-BC02-2129E981E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11" y="2037625"/>
            <a:ext cx="8477289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(1)</a:t>
            </a:r>
          </a:p>
          <a:p>
            <a:pPr>
              <a:lnSpc>
                <a:spcPct val="120000"/>
              </a:lnSpc>
            </a:pPr>
            <a:endParaRPr lang="en-US" altLang="zh-TW" sz="2800" b="0" spc="-1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zh-TW" sz="2800" b="0" spc="-1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(2)</a:t>
            </a:r>
            <a:endParaRPr lang="zh-TW" altLang="en-US" sz="2800" b="0" spc="-100" dirty="0">
              <a:solidFill>
                <a:srgbClr val="FF0000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6FCA63C-D56E-4BF0-A44B-67FE6A709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51" y="2037625"/>
            <a:ext cx="784482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正向、積極的處世觀：林懷民對於自己所做的決定，都會認真慎重執行，把事情處理到最好的情況，同時也會從正向觀點來看待自己的決定。</a:t>
            </a:r>
          </a:p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停止，是另一種前進：同時兼顧雲門和臺北藝術大學舞蹈系的林懷民，知道自己如果繼續這麼忙碌，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林懷民為什麼停掉雲門？又為什麼說這是他一輩子最好的作品之一？</a:t>
            </a:r>
          </a:p>
        </p:txBody>
      </p:sp>
      <p:sp>
        <p:nvSpPr>
          <p:cNvPr id="16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9CD955C-11DD-4360-8EA1-CBF834E2D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5035"/>
            <a:ext cx="8477289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Clr>
                <a:srgbClr val="FF0000"/>
              </a:buClr>
              <a:buFont typeface="+mj-lt"/>
              <a:buAutoNum type="arabicPeriod" startAt="2"/>
            </a:pPr>
            <a:r>
              <a:rPr lang="zh-TW" altLang="en-US" sz="2800" b="0" spc="-100" dirty="0">
                <a:solidFill>
                  <a:srgbClr val="FF0000"/>
                </a:solidFill>
              </a:rPr>
              <a:t>他這麼說可能有四個原因：</a:t>
            </a:r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0CA3AE20-A605-4DCC-8C06-7FBD8B1DE91A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7【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340B340-F28B-4ADE-9D7E-A7E9592044D0}"/>
              </a:ext>
            </a:extLst>
          </p:cNvPr>
          <p:cNvSpPr txBox="1"/>
          <p:nvPr/>
        </p:nvSpPr>
        <p:spPr>
          <a:xfrm>
            <a:off x="2425144" y="115612"/>
            <a:ext cx="1872912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8【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8" name="箭號: 向右 5">
            <a:hlinkClick r:id="rId6" action="ppaction://hlinksldjump"/>
            <a:extLst>
              <a:ext uri="{FF2B5EF4-FFF2-40B4-BE49-F238E27FC236}">
                <a16:creationId xmlns:a16="http://schemas.microsoft.com/office/drawing/2014/main" id="{194C1232-A25A-4615-AE05-31AB6F8E3811}"/>
              </a:ext>
            </a:extLst>
          </p:cNvPr>
          <p:cNvSpPr/>
          <p:nvPr/>
        </p:nvSpPr>
        <p:spPr>
          <a:xfrm>
            <a:off x="7913009" y="45660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6">
            <a:hlinkClick r:id="rId7" action="ppaction://hlinksldjump"/>
            <a:extLst>
              <a:ext uri="{FF2B5EF4-FFF2-40B4-BE49-F238E27FC236}">
                <a16:creationId xmlns:a16="http://schemas.microsoft.com/office/drawing/2014/main" id="{995ED401-D0DA-479D-A5B4-561D900EE59C}"/>
              </a:ext>
            </a:extLst>
          </p:cNvPr>
          <p:cNvSpPr/>
          <p:nvPr/>
        </p:nvSpPr>
        <p:spPr>
          <a:xfrm flipH="1">
            <a:off x="7505656" y="45660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14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56FCA63C-D56E-4BF0-A44B-67FE6A709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433" y="1475035"/>
            <a:ext cx="8081049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90525" indent="-9525"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可能無法編出更好的舞作。因此暫停雲門，才有餘力充實自我，為未來儲備精力。</a:t>
            </a:r>
            <a:endParaRPr lang="en-US" altLang="zh-TW" sz="2800" b="0" spc="-100" dirty="0">
              <a:solidFill>
                <a:srgbClr val="FF0000"/>
              </a:solidFill>
            </a:endParaRPr>
          </a:p>
          <a:p>
            <a:pPr marL="390525" indent="-390525">
              <a:lnSpc>
                <a:spcPct val="1200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(3)</a:t>
            </a:r>
            <a:r>
              <a:rPr lang="zh-TW" altLang="en-US" sz="2800" b="0" spc="-100" dirty="0">
                <a:solidFill>
                  <a:srgbClr val="FF0000"/>
                </a:solidFill>
              </a:rPr>
              <a:t>舞者實力沒有停滯，而是精進：雖然雲門暫停，但是林懷民安排資深舞者找工作，年輕舞者到美國學習。雲門的成員沒有停止成長，而是繼續前進，等待下一次上臺的機會，醞釀更好的演出。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林懷民為什麼停掉雲門？又為什麼說這是他一輩子最好的作品之一？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389D8903-9FEC-48E3-B270-2CDC0ACBB0AC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7【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770CC056-4335-446B-A89F-943430BDF718}"/>
              </a:ext>
            </a:extLst>
          </p:cNvPr>
          <p:cNvSpPr txBox="1"/>
          <p:nvPr/>
        </p:nvSpPr>
        <p:spPr>
          <a:xfrm>
            <a:off x="2425144" y="115612"/>
            <a:ext cx="1872912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8【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5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3CFE396F-E8E6-4F07-AC84-B52EE9E6338F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1DCF5606-8B39-47EA-87DB-80F773A562C3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3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4CA36204-6B3A-4451-BC02-2129E981E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11" y="1475035"/>
            <a:ext cx="8477289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(4)</a:t>
            </a:r>
            <a:endParaRPr lang="zh-TW" altLang="en-US" sz="2800" b="0" spc="-100" dirty="0">
              <a:solidFill>
                <a:srgbClr val="FF0000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6FCA63C-D56E-4BF0-A44B-67FE6A709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52" y="1475035"/>
            <a:ext cx="7783532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真誠面對自我，承認能力有限：唯有正視自己目前的狀況，才能更明白自己匱乏之處，也才會更清楚下一步該往哪裡走，不會只是虛耗體力，終至枯竭。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林懷民為什麼停掉雲門？又為什麼說這是他一輩子最好的作品之一？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389D8903-9FEC-48E3-B270-2CDC0ACBB0AC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7【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770CC056-4335-446B-A89F-943430BDF718}"/>
              </a:ext>
            </a:extLst>
          </p:cNvPr>
          <p:cNvSpPr txBox="1"/>
          <p:nvPr/>
        </p:nvSpPr>
        <p:spPr>
          <a:xfrm>
            <a:off x="2425144" y="115612"/>
            <a:ext cx="1872912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8【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7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75310DBA-0751-416B-843E-35C3EBEEEAF9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6">
            <a:hlinkClick r:id="rId5" action="ppaction://hlinksldjump"/>
            <a:extLst>
              <a:ext uri="{FF2B5EF4-FFF2-40B4-BE49-F238E27FC236}">
                <a16:creationId xmlns:a16="http://schemas.microsoft.com/office/drawing/2014/main" id="{03F99449-6B30-4A55-8FD6-29D5C5360D09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D5C85A2E-BA7F-4D99-A0BD-AD09E32A8351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762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6AAAE0F5-1F1B-4FFF-8FC4-CEF123AC4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5035"/>
            <a:ext cx="8477289" cy="14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他用兩年時間，執行暫停的計畫，安頓好舞者，然後才宣布解散。</a:t>
            </a:r>
            <a:endParaRPr lang="en-US" altLang="zh-TW" sz="2800" b="0" spc="-100" dirty="0">
              <a:solidFill>
                <a:srgbClr val="FF0000"/>
              </a:solidFill>
            </a:endParaRPr>
          </a:p>
          <a:p>
            <a:pPr marL="288000" indent="-288000">
              <a:lnSpc>
                <a:spcPct val="110000"/>
              </a:lnSpc>
              <a:buFont typeface="+mj-lt"/>
              <a:buAutoNum type="arabicPeriod"/>
            </a:pPr>
            <a:r>
              <a:rPr lang="en-US" altLang="zh-TW" sz="2800" b="0" spc="-100" dirty="0">
                <a:solidFill>
                  <a:srgbClr val="FF0000"/>
                </a:solidFill>
              </a:rPr>
              <a:t> </a:t>
            </a:r>
            <a:endParaRPr lang="zh-TW" altLang="en-US" sz="2800" b="0" spc="-100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雲門舞集一九八六年決定停辦，為何一九八八年才宣布？由此可看出林懷民的何種做事態度？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B3CC319B-6B94-45AF-835D-C5C0BCD58587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7【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B6FFC4DB-83AD-48FC-86DF-B6107A1BEB0C}"/>
              </a:ext>
            </a:extLst>
          </p:cNvPr>
          <p:cNvSpPr txBox="1"/>
          <p:nvPr/>
        </p:nvSpPr>
        <p:spPr>
          <a:xfrm>
            <a:off x="2425144" y="115612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8【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0CD332C-9FAE-4B41-8725-4B9A00205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11" y="2409825"/>
            <a:ext cx="8477289" cy="195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(1)</a:t>
            </a:r>
          </a:p>
          <a:p>
            <a:pPr>
              <a:lnSpc>
                <a:spcPct val="110000"/>
              </a:lnSpc>
            </a:pPr>
            <a:endParaRPr lang="en-US" altLang="zh-TW" sz="2800" b="0" spc="-100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endParaRPr lang="en-US" altLang="zh-TW" sz="2800" b="0" spc="-100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(2)</a:t>
            </a:r>
            <a:endParaRPr lang="zh-TW" altLang="en-US" sz="2800" b="0" spc="-100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1A8A827-5E0F-4E45-B67B-673375D41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51" y="2407920"/>
            <a:ext cx="7639089" cy="242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負責任、有擔當</a:t>
            </a:r>
            <a:r>
              <a:rPr lang="en-US" altLang="zh-TW" sz="2800" b="0" spc="-100" dirty="0">
                <a:solidFill>
                  <a:srgbClr val="FF0000"/>
                </a:solidFill>
              </a:rPr>
              <a:t>——</a:t>
            </a:r>
            <a:r>
              <a:rPr lang="zh-TW" altLang="en-US" sz="2800" b="0" spc="-100" dirty="0">
                <a:solidFill>
                  <a:srgbClr val="FF0000"/>
                </a:solidFill>
              </a:rPr>
              <a:t>費力幫舞者安排去處，或轉換工作、或進修。讓他們不至於因舞團停辦而陷入困境。</a:t>
            </a:r>
          </a:p>
          <a:p>
            <a:pPr>
              <a:lnSpc>
                <a:spcPct val="11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深謀遠慮</a:t>
            </a:r>
            <a:r>
              <a:rPr lang="en-US" altLang="zh-TW" sz="2800" b="0" spc="-100" dirty="0">
                <a:solidFill>
                  <a:srgbClr val="FF0000"/>
                </a:solidFill>
              </a:rPr>
              <a:t>——</a:t>
            </a:r>
            <a:r>
              <a:rPr lang="zh-TW" altLang="en-US" sz="2800" b="0" spc="-100" dirty="0">
                <a:solidFill>
                  <a:srgbClr val="FF0000"/>
                </a:solidFill>
              </a:rPr>
              <a:t>讓年輕舞者繼續深造，為日後的復出，預作準備。</a:t>
            </a:r>
          </a:p>
        </p:txBody>
      </p:sp>
      <p:sp>
        <p:nvSpPr>
          <p:cNvPr id="21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038C47F-5812-4FA5-8C53-0B3FD77CD561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90277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一九九○年，我從美國回到臺北第二天，一位計程車司機問我：雲門為什麼停掉了？我說，表演藝術在臺灣是很難生存的，我舉例說明我沒辦法突破的現實困境。司機先生表示他能理解，也很同情。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B58C9CC0-201A-4408-AC92-0B350A0A08C9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8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ACA58BA2-2CAE-4570-BE0E-3F19FA8E45F6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9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E1EAD357-E5B5-4E8A-94AE-5DEF9532F1D9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0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7BAB6B56-E133-4AF2-BE11-E04C9BB57343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1" name="文本框 328">
            <a:extLst>
              <a:ext uri="{FF2B5EF4-FFF2-40B4-BE49-F238E27FC236}">
                <a16:creationId xmlns:a16="http://schemas.microsoft.com/office/drawing/2014/main" id="{ABB427E1-AC67-401A-978D-85CFEA876F3A}"/>
              </a:ext>
            </a:extLst>
          </p:cNvPr>
          <p:cNvSpPr txBox="1"/>
          <p:nvPr/>
        </p:nvSpPr>
        <p:spPr>
          <a:xfrm>
            <a:off x="536921" y="131459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二六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207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CF70EC4-44A0-486B-A175-BFD3C19E4F49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但是我要下車前，他跟我說，林老師，在臺北這樣混亂的交通裡討生活，也不好過，每個行業都有艱難的地方。</a:t>
            </a:r>
          </a:p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他說：「臺灣需要有雲門舞集。」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440B776-CBBC-4CD8-8D89-249FB5730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714" y="2578524"/>
            <a:ext cx="51572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各行各業皆有辛酸，但大家仍舊堅持生活下去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，司機的話暗示林懷民雲門的表演應該要繼續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92EC1994-A4F3-4677-BA73-C29D49881A1C}"/>
              </a:ext>
            </a:extLst>
          </p:cNvPr>
          <p:cNvCxnSpPr>
            <a:cxnSpLocks/>
          </p:cNvCxnSpPr>
          <p:nvPr/>
        </p:nvCxnSpPr>
        <p:spPr>
          <a:xfrm>
            <a:off x="3687902" y="1654454"/>
            <a:ext cx="4899838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5ABF4A33-AE50-48E4-AAC9-F181078D4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902" y="1718842"/>
            <a:ext cx="609550" cy="298679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3FC3FD1A-3B9C-4B5A-BB3F-9B4711D95CAC}"/>
              </a:ext>
            </a:extLst>
          </p:cNvPr>
          <p:cNvCxnSpPr>
            <a:cxnSpLocks/>
          </p:cNvCxnSpPr>
          <p:nvPr/>
        </p:nvCxnSpPr>
        <p:spPr>
          <a:xfrm>
            <a:off x="457200" y="2571750"/>
            <a:ext cx="813054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A5DBF25-B6F4-4A71-AA54-4DDE48E9BAE4}"/>
              </a:ext>
            </a:extLst>
          </p:cNvPr>
          <p:cNvCxnSpPr>
            <a:cxnSpLocks/>
          </p:cNvCxnSpPr>
          <p:nvPr/>
        </p:nvCxnSpPr>
        <p:spPr>
          <a:xfrm>
            <a:off x="457200" y="3501390"/>
            <a:ext cx="323070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D4B4BB5-6B71-4995-97E8-9B0A12D12239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935F72E-929F-4C12-9C2C-A67FA506DA54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2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A84840DB-4AFC-435D-9745-991E71B48B00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3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ACFFB831-0E23-4E15-991F-DAFB7B9E1B42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4" name="文本框 328">
            <a:extLst>
              <a:ext uri="{FF2B5EF4-FFF2-40B4-BE49-F238E27FC236}">
                <a16:creationId xmlns:a16="http://schemas.microsoft.com/office/drawing/2014/main" id="{A2967029-AECA-4179-B006-1E4E799B6CD4}"/>
              </a:ext>
            </a:extLst>
          </p:cNvPr>
          <p:cNvSpPr txBox="1"/>
          <p:nvPr/>
        </p:nvSpPr>
        <p:spPr>
          <a:xfrm>
            <a:off x="536921" y="4084040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二七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29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723722" cy="4437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車子開走的時候，他大聲喊：「林老師加油！」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我站在路邊，萬分羞慚：我不僅背棄了出發時對自己的想像跟期待，背棄了許多支持雲門的人，也背棄年輕時覺得要去服務的基層民眾。</a:t>
            </a:r>
          </a:p>
          <a:p>
            <a:pPr algn="just">
              <a:lnSpc>
                <a:spcPct val="150000"/>
              </a:lnSpc>
            </a:pP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93BF7268-91D0-4803-B744-0E82DADD4AA2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04E0AA5F-C6AD-413F-9819-3926BEA8E4CA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09017F91-E000-43AF-A3E1-026438031834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2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89F4E6E-E58D-4AB2-9AB1-10254D7FEEEC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3" name="文本框 328">
            <a:extLst>
              <a:ext uri="{FF2B5EF4-FFF2-40B4-BE49-F238E27FC236}">
                <a16:creationId xmlns:a16="http://schemas.microsoft.com/office/drawing/2014/main" id="{B918DA9D-F59C-4328-B3E4-8B13A4E00B6E}"/>
              </a:ext>
            </a:extLst>
          </p:cNvPr>
          <p:cNvSpPr txBox="1"/>
          <p:nvPr/>
        </p:nvSpPr>
        <p:spPr>
          <a:xfrm>
            <a:off x="536921" y="131459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二八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本框 328">
            <a:extLst>
              <a:ext uri="{FF2B5EF4-FFF2-40B4-BE49-F238E27FC236}">
                <a16:creationId xmlns:a16="http://schemas.microsoft.com/office/drawing/2014/main" id="{1241BDAD-1A76-4850-AAE7-FF964CBBBCAC}"/>
              </a:ext>
            </a:extLst>
          </p:cNvPr>
          <p:cNvSpPr txBox="1"/>
          <p:nvPr/>
        </p:nvSpPr>
        <p:spPr>
          <a:xfrm>
            <a:off x="536921" y="2748058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二九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921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一九九一年，雲門復出。我發現，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雲門的暫停，成為復出後的雲門最大的資產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。離開雲門三年間，我在東南亞逛來逛去，豐富了視野。我們的技術總監到耶魯深造，行政總監到加州拿了</a:t>
            </a:r>
            <a:r>
              <a:rPr lang="en-US" altLang="zh-TW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MBA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257842" y="-616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48">
            <a:extLst>
              <a:ext uri="{FF2B5EF4-FFF2-40B4-BE49-F238E27FC236}">
                <a16:creationId xmlns:a16="http://schemas.microsoft.com/office/drawing/2014/main" id="{B8AA8D9D-DEFC-4F59-BF8D-1E09E1C6B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592" y="948180"/>
            <a:ext cx="8107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映襯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47A912D-F2A5-4263-A820-3DF5FB7162EE}"/>
              </a:ext>
            </a:extLst>
          </p:cNvPr>
          <p:cNvGrpSpPr/>
          <p:nvPr/>
        </p:nvGrpSpPr>
        <p:grpSpPr>
          <a:xfrm>
            <a:off x="6896376" y="971367"/>
            <a:ext cx="1055319" cy="1376055"/>
            <a:chOff x="-143326" y="4241561"/>
            <a:chExt cx="1055319" cy="1376055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A0BE45E-8135-44A3-8BB4-2E8FFC7CC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3326" y="4969616"/>
              <a:ext cx="128048" cy="648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C2C05492-DD7E-49F9-83B4-FCE327F98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862AF93F-06BE-4EE7-A62C-5DFE7474D246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7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70AD46DF-FB92-4048-85D3-894812E858A9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8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00EB0358-A1B3-4A54-8EFF-D1CF2EAC7E6A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9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7C1915BE-46AF-4EB3-9DD4-437381BE1178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4" name="文本框 328">
            <a:extLst>
              <a:ext uri="{FF2B5EF4-FFF2-40B4-BE49-F238E27FC236}">
                <a16:creationId xmlns:a16="http://schemas.microsoft.com/office/drawing/2014/main" id="{41725564-56C4-495A-97BF-38891B0D3A10}"/>
              </a:ext>
            </a:extLst>
          </p:cNvPr>
          <p:cNvSpPr txBox="1"/>
          <p:nvPr/>
        </p:nvSpPr>
        <p:spPr>
          <a:xfrm>
            <a:off x="536921" y="131459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三十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CCE4576-3BD1-4990-B30C-5C8FCA013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857" y="3846774"/>
            <a:ext cx="60905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雲門的領導群自我充實後，變得更有想法，也更為專業，已經準備好帶領雲門重新上路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4880A730-5B7D-44C3-BB9C-706A2E777BCF}"/>
              </a:ext>
            </a:extLst>
          </p:cNvPr>
          <p:cNvCxnSpPr>
            <a:cxnSpLocks/>
          </p:cNvCxnSpPr>
          <p:nvPr/>
        </p:nvCxnSpPr>
        <p:spPr>
          <a:xfrm>
            <a:off x="2482205" y="3094634"/>
            <a:ext cx="644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>
            <a:extLst>
              <a:ext uri="{FF2B5EF4-FFF2-40B4-BE49-F238E27FC236}">
                <a16:creationId xmlns:a16="http://schemas.microsoft.com/office/drawing/2014/main" id="{5226BE21-2AF1-40B0-9098-BF3317088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205" y="3143782"/>
            <a:ext cx="609550" cy="298679"/>
          </a:xfrm>
          <a:prstGeom prst="rect">
            <a:avLst/>
          </a:prstGeom>
        </p:spPr>
      </p:pic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07DEECE-9C56-4172-85A6-421408E74CD3}"/>
              </a:ext>
            </a:extLst>
          </p:cNvPr>
          <p:cNvCxnSpPr>
            <a:cxnSpLocks/>
          </p:cNvCxnSpPr>
          <p:nvPr/>
        </p:nvCxnSpPr>
        <p:spPr>
          <a:xfrm>
            <a:off x="449580" y="3849014"/>
            <a:ext cx="820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E58F6939-3FF9-4F1D-BFB8-3ED493A7CF39}"/>
              </a:ext>
            </a:extLst>
          </p:cNvPr>
          <p:cNvCxnSpPr>
            <a:cxnSpLocks/>
          </p:cNvCxnSpPr>
          <p:nvPr/>
        </p:nvCxnSpPr>
        <p:spPr>
          <a:xfrm>
            <a:off x="449580" y="4572363"/>
            <a:ext cx="180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4DE13789-C81B-4429-AF2F-BFA791C55B5F}"/>
              </a:ext>
            </a:extLst>
          </p:cNvPr>
          <p:cNvSpPr txBox="1"/>
          <p:nvPr/>
        </p:nvSpPr>
        <p:spPr>
          <a:xfrm>
            <a:off x="351698" y="457015"/>
            <a:ext cx="6971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200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作者與舞團的負責人藉由舞團的休息期間至世界各地遊覽與深造，</a:t>
            </a:r>
            <a:r>
              <a:rPr lang="zh-TW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累積更多專業知識，辦團心態也日趨成熟</a:t>
            </a:r>
            <a:endParaRPr lang="zh-TW" altLang="en-US" sz="22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31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0" grpId="0"/>
      <p:bldP spid="20" grpId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回到臺灣的時候，我們不再只是熱情的、「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頭殼壞去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」的年輕人，我們多了專業觀念，人也成熟了一點。最偉大的收穫是不同的心態：</a:t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解散都解散了，了不起再解散一次就完了，</a:t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有啥米好驚的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7620001" y="0"/>
            <a:ext cx="1524000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P.32~P.33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48">
            <a:extLst>
              <a:ext uri="{FF2B5EF4-FFF2-40B4-BE49-F238E27FC236}">
                <a16:creationId xmlns:a16="http://schemas.microsoft.com/office/drawing/2014/main" id="{EAF90B89-C683-45E4-946E-60FB43D4B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76" y="3860914"/>
            <a:ext cx="173418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飛白、激問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55F43C5-B2FF-4FC0-B884-DAF25083B729}"/>
              </a:ext>
            </a:extLst>
          </p:cNvPr>
          <p:cNvGrpSpPr/>
          <p:nvPr/>
        </p:nvGrpSpPr>
        <p:grpSpPr>
          <a:xfrm>
            <a:off x="411481" y="3884101"/>
            <a:ext cx="2520727" cy="648000"/>
            <a:chOff x="283395" y="4241561"/>
            <a:chExt cx="2520727" cy="64800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A4367F4F-85A4-47E1-B07F-90B410D61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074" y="4241561"/>
              <a:ext cx="128048" cy="648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4A041577-D472-4185-AF0D-F02FC3DE5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2507B0E3-118A-414E-8A5A-9A910A0B1901}"/>
              </a:ext>
            </a:extLst>
          </p:cNvPr>
          <p:cNvSpPr txBox="1"/>
          <p:nvPr/>
        </p:nvSpPr>
        <p:spPr>
          <a:xfrm>
            <a:off x="453371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7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001C3A94-B6D8-49F9-9BFD-8D5B040FA444}"/>
              </a:ext>
            </a:extLst>
          </p:cNvPr>
          <p:cNvSpPr txBox="1"/>
          <p:nvPr/>
        </p:nvSpPr>
        <p:spPr>
          <a:xfrm>
            <a:off x="520291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8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3BEE5243-5C99-4A0A-A994-3C1EF9D3578E}"/>
              </a:ext>
            </a:extLst>
          </p:cNvPr>
          <p:cNvSpPr txBox="1"/>
          <p:nvPr/>
        </p:nvSpPr>
        <p:spPr>
          <a:xfrm>
            <a:off x="587210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9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A85A22ED-49BB-4AE0-8448-A9D60BA4080A}"/>
              </a:ext>
            </a:extLst>
          </p:cNvPr>
          <p:cNvSpPr txBox="1"/>
          <p:nvPr/>
        </p:nvSpPr>
        <p:spPr>
          <a:xfrm>
            <a:off x="654130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0A99804-CE19-4864-9BEC-B5CEC1ED369A}"/>
              </a:ext>
            </a:extLst>
          </p:cNvPr>
          <p:cNvSpPr txBox="1"/>
          <p:nvPr/>
        </p:nvSpPr>
        <p:spPr>
          <a:xfrm>
            <a:off x="3501656" y="4184079"/>
            <a:ext cx="4615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kern="100">
                <a:solidFill>
                  <a:srgbClr val="DA2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sz="2200" b="1" kern="100">
                <a:solidFill>
                  <a:srgbClr val="DA2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演講的特點 </a:t>
            </a:r>
            <a:r>
              <a:rPr lang="en-US" altLang="zh-TW" sz="2200" b="1" kern="100">
                <a:solidFill>
                  <a:srgbClr val="DA2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</a:t>
            </a:r>
            <a:r>
              <a:rPr lang="zh-TW" altLang="zh-TW" sz="2200" b="1" kern="100">
                <a:solidFill>
                  <a:srgbClr val="DA2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不時以閩南語穿插其中，顯得親切生動</a:t>
            </a:r>
            <a:endParaRPr lang="zh-TW" altLang="en-US" sz="2200" b="1">
              <a:solidFill>
                <a:srgbClr val="DA2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64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2985A7C2-DD48-4C03-AFD4-B1A9937085AE}"/>
              </a:ext>
            </a:extLst>
          </p:cNvPr>
          <p:cNvSpPr txBox="1"/>
          <p:nvPr/>
        </p:nvSpPr>
        <p:spPr>
          <a:xfrm>
            <a:off x="351698" y="391708"/>
            <a:ext cx="334876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altLang="zh-TW" sz="3200" b="1" spc="400" dirty="0" err="1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TED×Taipei</a:t>
            </a:r>
            <a:endParaRPr lang="zh-TW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54E607-E40C-4D11-93B3-3BA395EF3CDD}"/>
              </a:ext>
            </a:extLst>
          </p:cNvPr>
          <p:cNvSpPr/>
          <p:nvPr/>
        </p:nvSpPr>
        <p:spPr>
          <a:xfrm>
            <a:off x="115614" y="2067711"/>
            <a:ext cx="8954814" cy="3038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800"/>
              </a:spcBef>
            </a:pP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TED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大會成立於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1984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年以「</a:t>
            </a:r>
            <a:r>
              <a:rPr lang="zh-TW" altLang="en-US" sz="26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優秀的思想可以改變人們對這個世界的看法，並促使人們反思自己的行為。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」為中心思想，並鼓勵各地民眾自發組織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TED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風格的活動，曾邀請各界專家，如科學家、音樂家、作家等，</a:t>
            </a:r>
            <a:r>
              <a:rPr lang="zh-TW" altLang="en-US" sz="2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以十八分鐘作一場演講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，分享自己的經驗或觀點。本課中的</a:t>
            </a:r>
            <a:r>
              <a:rPr lang="en-US" altLang="zh-TW" sz="26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TED×Taipei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即屬於此類</a:t>
            </a:r>
            <a:r>
              <a:rPr lang="zh-TW" altLang="en-US" sz="2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自發組織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4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ADBB49E5-A1FA-4ADB-A9D4-609A5449B31F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CD744D0-6AF1-440B-A78B-D6B73128AB39}"/>
              </a:ext>
            </a:extLst>
          </p:cNvPr>
          <p:cNvSpPr/>
          <p:nvPr/>
        </p:nvSpPr>
        <p:spPr>
          <a:xfrm>
            <a:off x="332648" y="981245"/>
            <a:ext cx="8387488" cy="56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即是</a:t>
            </a:r>
            <a:r>
              <a:rPr lang="en-US" altLang="zh-TW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echnology, </a:t>
            </a:r>
            <a:r>
              <a:rPr lang="en-US" altLang="zh-TW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ntertainment, </a:t>
            </a:r>
            <a:r>
              <a:rPr lang="en-US" altLang="zh-TW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esign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的縮寫。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EA33D22-9FE9-45CA-A174-F1F8FDD975F6}"/>
              </a:ext>
            </a:extLst>
          </p:cNvPr>
          <p:cNvSpPr/>
          <p:nvPr/>
        </p:nvSpPr>
        <p:spPr>
          <a:xfrm>
            <a:off x="1175609" y="1505120"/>
            <a:ext cx="1877153" cy="56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800"/>
              </a:spcBef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1179B88-1DB1-4D7F-A81C-98534DEDEA79}"/>
              </a:ext>
            </a:extLst>
          </p:cNvPr>
          <p:cNvSpPr/>
          <p:nvPr/>
        </p:nvSpPr>
        <p:spPr>
          <a:xfrm>
            <a:off x="3276603" y="1505120"/>
            <a:ext cx="2357438" cy="56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800"/>
              </a:spcBef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娛樂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510FF62-2AB9-4977-A022-1B1CF7FB2DB9}"/>
              </a:ext>
            </a:extLst>
          </p:cNvPr>
          <p:cNvSpPr/>
          <p:nvPr/>
        </p:nvSpPr>
        <p:spPr>
          <a:xfrm>
            <a:off x="5800725" y="1505120"/>
            <a:ext cx="1209675" cy="56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800"/>
              </a:spcBef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367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739E66E-292E-4C23-B181-856889B5109C}"/>
              </a:ext>
            </a:extLst>
          </p:cNvPr>
          <p:cNvSpPr txBox="1"/>
          <p:nvPr/>
        </p:nvSpPr>
        <p:spPr>
          <a:xfrm>
            <a:off x="276448" y="85061"/>
            <a:ext cx="8782492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ts val="400"/>
              </a:spcBef>
              <a:spcAft>
                <a:spcPts val="0"/>
              </a:spcAft>
              <a:buSzPts val="1200"/>
            </a:pPr>
            <a:r>
              <a:rPr lang="zh-TW" altLang="en-US" sz="22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*</a:t>
            </a:r>
            <a:r>
              <a:rPr lang="zh-TW" altLang="zh-TW" sz="22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行文中把語文中的</a:t>
            </a:r>
            <a:r>
              <a:rPr lang="zh-TW" altLang="zh-TW" sz="2200" u="none" strike="noStrike" kern="100">
                <a:ln>
                  <a:noFill/>
                </a:ln>
                <a:solidFill>
                  <a:srgbClr val="3772F5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方言、俚語、口吃、錯別，故意加以記錄或援用的修辭方法，叫做「飛白」</a:t>
            </a:r>
            <a:r>
              <a:rPr lang="zh-TW" altLang="zh-TW" sz="22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，例如：林懷民〈雲裡找門〉一文中的「頭殼壞去」、「有啥米好驚」、「暗煞煞」皆屬之</a:t>
            </a:r>
            <a:r>
              <a:rPr lang="zh-TW" altLang="en-US" sz="22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200" u="none" strike="noStrike" kern="100">
              <a:ln>
                <a:noFill/>
              </a:ln>
              <a:effectLst>
                <a:outerShdw sx="0" sy="0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just" fontAlgn="base">
              <a:spcBef>
                <a:spcPts val="400"/>
              </a:spcBef>
              <a:spcAft>
                <a:spcPts val="0"/>
              </a:spcAft>
              <a:buSzPts val="1200"/>
            </a:pPr>
            <a:r>
              <a:rPr lang="en-US" altLang="zh-TW" sz="22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(A)</a:t>
            </a:r>
            <a:r>
              <a:rPr lang="zh-TW" altLang="zh-TW" sz="22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范進唯唯連聲，叫「渾家」把腸子煮了，燙起酒來</a:t>
            </a:r>
            <a:r>
              <a:rPr lang="zh-TW" altLang="zh-TW" sz="22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</a:t>
            </a:r>
            <a:endParaRPr lang="en-US" altLang="zh-TW" sz="2200" u="none" strike="noStrike">
              <a:ln>
                <a:noFill/>
              </a:ln>
              <a:effectLst>
                <a:outerShdw sx="0" sy="0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just" fontAlgn="base">
              <a:spcBef>
                <a:spcPts val="400"/>
              </a:spcBef>
              <a:spcAft>
                <a:spcPts val="0"/>
              </a:spcAft>
              <a:buSzPts val="1200"/>
            </a:pPr>
            <a:r>
              <a:rPr lang="en-US" altLang="zh-TW" sz="22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(B)</a:t>
            </a:r>
            <a:r>
              <a:rPr lang="zh-TW" altLang="zh-TW" sz="22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劉姥姥道：去了金的，又是銀的，到底不及「俺們」那個伏手</a:t>
            </a:r>
            <a:r>
              <a:rPr lang="zh-TW" altLang="zh-TW" sz="22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</a:t>
            </a:r>
            <a:endParaRPr lang="en-US" altLang="zh-TW" sz="2200" u="none" strike="noStrike">
              <a:ln>
                <a:noFill/>
              </a:ln>
              <a:effectLst>
                <a:outerShdw sx="0" sy="0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just" fontAlgn="base">
              <a:spcBef>
                <a:spcPts val="400"/>
              </a:spcBef>
              <a:spcAft>
                <a:spcPts val="0"/>
              </a:spcAft>
              <a:buSzPts val="1200"/>
            </a:pPr>
            <a:r>
              <a:rPr lang="en-US" altLang="zh-TW" sz="22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2200"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</a:t>
            </a:r>
            <a:r>
              <a:rPr lang="en-US" altLang="zh-TW" sz="22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22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就算買賣，就是有錢的「交關」，不是白要，亦不能說是贈與</a:t>
            </a:r>
            <a:r>
              <a:rPr lang="zh-TW" altLang="zh-TW" sz="22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</a:t>
            </a:r>
            <a:endParaRPr lang="en-US" altLang="zh-TW" sz="2200" u="none" strike="noStrike">
              <a:ln>
                <a:noFill/>
              </a:ln>
              <a:effectLst>
                <a:outerShdw sx="0" sy="0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just" fontAlgn="base">
              <a:spcBef>
                <a:spcPts val="400"/>
              </a:spcBef>
              <a:spcAft>
                <a:spcPts val="0"/>
              </a:spcAft>
              <a:buSzPts val="1200"/>
            </a:pPr>
            <a:r>
              <a:rPr lang="en-US" altLang="zh-TW" sz="22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(D)</a:t>
            </a:r>
            <a:r>
              <a:rPr lang="zh-TW" altLang="zh-TW" sz="22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哥兒已經到第三本《詩經》，什麼「呦呦鹿鳴，荷葉浮萍」。小的不敢撒謊</a:t>
            </a:r>
            <a:r>
              <a:rPr lang="zh-TW" altLang="zh-TW" sz="22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</a:t>
            </a:r>
          </a:p>
          <a:p>
            <a:pPr marL="539750" indent="-539750" algn="just" fontAlgn="ctr"/>
            <a:r>
              <a:rPr lang="zh-TW" altLang="zh-TW" sz="22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解析</a:t>
            </a:r>
            <a:r>
              <a:rPr lang="en-US" altLang="zh-TW" sz="22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(A)</a:t>
            </a:r>
            <a:r>
              <a:rPr lang="zh-TW" altLang="zh-TW" sz="2200" kern="100">
                <a:solidFill>
                  <a:srgbClr val="3772F5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援用方言：「渾家」指古人謙稱自己妻子</a:t>
            </a:r>
            <a:r>
              <a:rPr lang="zh-TW" altLang="zh-TW" sz="2200" kern="1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的一種說法。吳敬梓〈范進中舉〉</a:t>
            </a:r>
            <a:r>
              <a:rPr lang="en-US" altLang="zh-TW" sz="2200" kern="1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(B)</a:t>
            </a:r>
            <a:r>
              <a:rPr lang="zh-TW" altLang="zh-TW" sz="2200" kern="1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援用方言：</a:t>
            </a:r>
            <a:r>
              <a:rPr lang="zh-TW" altLang="zh-TW" sz="2200" kern="100">
                <a:solidFill>
                  <a:srgbClr val="3772F5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「俺」是北方方言，意思為「我」或「我們」</a:t>
            </a:r>
            <a:r>
              <a:rPr lang="zh-TW" altLang="zh-TW" sz="2200" kern="1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。曹雪芹〈劉姥姥進大觀園〉</a:t>
            </a:r>
            <a:r>
              <a:rPr lang="zh-TW" altLang="zh-TW" sz="22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sz="22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(C)</a:t>
            </a:r>
            <a:r>
              <a:rPr lang="zh-TW" altLang="zh-TW" sz="2200" kern="100">
                <a:solidFill>
                  <a:srgbClr val="3772F5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援用方言：「交關」是閩南語，指交易</a:t>
            </a:r>
            <a:r>
              <a:rPr lang="zh-TW" altLang="zh-TW" sz="2200" kern="1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。賴河〈一桿「稱仔」〉</a:t>
            </a:r>
            <a:r>
              <a:rPr lang="zh-TW" altLang="zh-TW" sz="22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sz="22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(D)</a:t>
            </a:r>
            <a:r>
              <a:rPr lang="zh-TW" altLang="zh-TW" sz="2200" kern="100">
                <a:solidFill>
                  <a:srgbClr val="3772F5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援用錯別</a:t>
            </a:r>
            <a:r>
              <a:rPr lang="zh-TW" altLang="zh-TW" sz="2200" kern="1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：「呦呦鹿鳴，荷葉浮萍」，正確的原詩應是：「呦呦鹿鳴，食野之苹」。曹雪芹《紅樓夢》</a:t>
            </a:r>
            <a:r>
              <a:rPr lang="zh-TW" altLang="zh-TW" sz="2200"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endParaRPr lang="zh-TW" altLang="zh-TW" sz="220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851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9D67B5F-59D3-4EF1-9C3E-AB506EA33D47}"/>
              </a:ext>
            </a:extLst>
          </p:cNvPr>
          <p:cNvSpPr txBox="1"/>
          <p:nvPr/>
        </p:nvSpPr>
        <p:spPr>
          <a:xfrm>
            <a:off x="574158" y="326065"/>
            <a:ext cx="8009861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zh-TW" sz="22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《詩經</a:t>
            </a:r>
            <a:r>
              <a:rPr lang="en-US" altLang="zh-TW" sz="22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200" b="0" i="0">
                <a:solidFill>
                  <a:srgbClr val="0F0F0F"/>
                </a:solidFill>
                <a:effectLst/>
                <a:latin typeface="ËÎÌå"/>
              </a:rPr>
              <a:t>鹿鳴</a:t>
            </a:r>
            <a:r>
              <a:rPr lang="zh-TW" altLang="zh-TW" sz="22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r>
              <a:rPr lang="zh-TW" altLang="en-US" sz="2200" b="0" i="0">
                <a:solidFill>
                  <a:srgbClr val="3772F5"/>
                </a:solidFill>
                <a:effectLst/>
                <a:latin typeface="ËÎÌå"/>
              </a:rPr>
              <a:t>呦呦</a:t>
            </a:r>
            <a:r>
              <a:rPr lang="zh-TW" altLang="en-US" sz="2200">
                <a:solidFill>
                  <a:srgbClr val="3772F5"/>
                </a:solidFill>
                <a:latin typeface="ËÎÌå"/>
              </a:rPr>
              <a:t>一ㄡ</a:t>
            </a:r>
            <a:r>
              <a:rPr lang="zh-TW" altLang="en-US" sz="2200" b="0" i="0">
                <a:solidFill>
                  <a:srgbClr val="3772F5"/>
                </a:solidFill>
                <a:effectLst/>
                <a:latin typeface="ËÎÌå"/>
              </a:rPr>
              <a:t>鹿鳴，食野之苹。我有嘉賓，鼓瑟吹笙</a:t>
            </a:r>
            <a:r>
              <a:rPr lang="zh-TW" altLang="en-US" sz="2200" b="0" i="0">
                <a:solidFill>
                  <a:srgbClr val="0F0F0F"/>
                </a:solidFill>
                <a:effectLst/>
                <a:latin typeface="ËÎÌå"/>
              </a:rPr>
              <a:t>。吹笙鼓簧，承筐是將。人之好我，示我周行。</a:t>
            </a:r>
            <a:endParaRPr lang="en-US" altLang="zh-TW" sz="2200" b="0" i="0">
              <a:solidFill>
                <a:srgbClr val="0F0F0F"/>
              </a:solidFill>
              <a:effectLst/>
              <a:latin typeface="ËÎÌå"/>
            </a:endParaRPr>
          </a:p>
          <a:p>
            <a:pPr algn="just"/>
            <a:r>
              <a:rPr lang="zh-TW" altLang="en-US" sz="2200" b="0" i="0">
                <a:solidFill>
                  <a:srgbClr val="0F0F0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一羣鹿兒呦呦叫，在那原野吃艾蒿。我有一批好賓客</a:t>
            </a:r>
            <a:r>
              <a:rPr lang="en-US" altLang="zh-TW" sz="2200" b="0" i="0">
                <a:solidFill>
                  <a:srgbClr val="0F0F0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200" b="0" i="0">
                <a:solidFill>
                  <a:srgbClr val="0F0F0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彈琴吹笙奏樂調。一吹笙管振簧片，捧筐獻禮禮周到。人們待我真友善，指示大道樂遵照。</a:t>
            </a:r>
            <a:endParaRPr lang="en-US" altLang="zh-TW" sz="2200" b="0" i="0">
              <a:solidFill>
                <a:srgbClr val="0F0F0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200">
                <a:solidFill>
                  <a:srgbClr val="3772F5"/>
                </a:solidFill>
              </a:rPr>
              <a:t>周代宴饗之禮</a:t>
            </a:r>
            <a:r>
              <a:rPr lang="en-US" altLang="zh-TW" sz="2200">
                <a:solidFill>
                  <a:srgbClr val="3772F5"/>
                </a:solidFill>
              </a:rPr>
              <a:t>——</a:t>
            </a:r>
            <a:r>
              <a:rPr lang="zh-TW" altLang="en-US" sz="2200">
                <a:solidFill>
                  <a:srgbClr val="3772F5"/>
                </a:solidFill>
              </a:rPr>
              <a:t>包括賓主關係、宴樂概況，可以有一個大概的瞭解</a:t>
            </a:r>
            <a:r>
              <a:rPr lang="zh-TW" altLang="en-US" sz="2200"/>
              <a:t>。</a:t>
            </a:r>
            <a:endParaRPr lang="en-US" altLang="zh-TW" sz="2200"/>
          </a:p>
          <a:p>
            <a:pPr algn="just"/>
            <a:r>
              <a:rPr lang="zh-TW" altLang="en-US" sz="2200"/>
              <a:t>此詩原是</a:t>
            </a:r>
            <a:r>
              <a:rPr lang="zh-TW" altLang="en-US" sz="2200">
                <a:solidFill>
                  <a:srgbClr val="3772F5"/>
                </a:solidFill>
              </a:rPr>
              <a:t>君王宴請群臣時所唱</a:t>
            </a:r>
            <a:r>
              <a:rPr lang="zh-TW" altLang="en-US" sz="2200"/>
              <a:t>，後來逐漸推廣到民間，在鄉人的宴會上也可唱。朱熹這一推測該是符合事實的，直到東漢末年</a:t>
            </a:r>
            <a:r>
              <a:rPr lang="zh-TW" altLang="en-US" sz="2200">
                <a:solidFill>
                  <a:srgbClr val="3772F5"/>
                </a:solidFill>
              </a:rPr>
              <a:t>曹操作</a:t>
            </a:r>
            <a:r>
              <a:rPr lang="en-US" altLang="zh-TW" sz="2200">
                <a:solidFill>
                  <a:srgbClr val="3772F5"/>
                </a:solidFill>
              </a:rPr>
              <a:t>《</a:t>
            </a:r>
            <a:r>
              <a:rPr lang="zh-TW" altLang="en-US" sz="2200">
                <a:solidFill>
                  <a:srgbClr val="3772F5"/>
                </a:solidFill>
              </a:rPr>
              <a:t>短歌行</a:t>
            </a:r>
            <a:r>
              <a:rPr lang="en-US" altLang="zh-TW" sz="2200">
                <a:solidFill>
                  <a:srgbClr val="3772F5"/>
                </a:solidFill>
              </a:rPr>
              <a:t>》</a:t>
            </a:r>
            <a:r>
              <a:rPr lang="zh-TW" altLang="en-US" sz="2200"/>
              <a:t>，還引用了</a:t>
            </a:r>
            <a:r>
              <a:rPr lang="zh-TW" altLang="en-US" sz="2200">
                <a:solidFill>
                  <a:srgbClr val="3772F5"/>
                </a:solidFill>
              </a:rPr>
              <a:t>此詩首章前四句，表示了渴求賢才的願望</a:t>
            </a:r>
            <a:r>
              <a:rPr lang="zh-TW" altLang="en-US" sz="2200"/>
              <a:t>，說明千餘年後此詩還有一定的影響。</a:t>
            </a:r>
          </a:p>
        </p:txBody>
      </p:sp>
    </p:spTree>
    <p:extLst>
      <p:ext uri="{BB962C8B-B14F-4D97-AF65-F5344CB8AC3E}">
        <p14:creationId xmlns:p14="http://schemas.microsoft.com/office/powerpoint/2010/main" val="38192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復出的雲門希望朝著永續的方向來經營。這時臺灣經濟已經發展到一個程度，企業界開始具體贊助雲門，舞團得以穩定發展。舞者持續進步。我不再急躁，編出比較好的作品。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今天，創團的四十年後，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P.33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4AD19706-4D36-4745-8BA9-9014F2686641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3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B371AFE-ED73-470E-9D3F-9B5F8CA7E83B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4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F14630B9-C6EC-4954-98BF-AA3A7B8E238E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82A83376-D20F-46D5-A297-3EF7805B4A8F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16" name="文本框 328">
            <a:extLst>
              <a:ext uri="{FF2B5EF4-FFF2-40B4-BE49-F238E27FC236}">
                <a16:creationId xmlns:a16="http://schemas.microsoft.com/office/drawing/2014/main" id="{1B553430-7160-4524-BC75-E04469FB2653}"/>
              </a:ext>
            </a:extLst>
          </p:cNvPr>
          <p:cNvSpPr txBox="1"/>
          <p:nvPr/>
        </p:nvSpPr>
        <p:spPr>
          <a:xfrm>
            <a:off x="536921" y="131459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三一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本框 328">
            <a:extLst>
              <a:ext uri="{FF2B5EF4-FFF2-40B4-BE49-F238E27FC236}">
                <a16:creationId xmlns:a16="http://schemas.microsoft.com/office/drawing/2014/main" id="{2EBF5C04-C067-4998-9E56-44E2F36F2DED}"/>
              </a:ext>
            </a:extLst>
          </p:cNvPr>
          <p:cNvSpPr txBox="1"/>
          <p:nvPr/>
        </p:nvSpPr>
        <p:spPr>
          <a:xfrm>
            <a:off x="536921" y="4195320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三二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52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雲門長年海外巡演，雲門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深入偏鄉小城演出，在大學駐校。在國泰金控的支持下，雲門每年舉辦免費戶外公演，每一場觀眾至少三萬，有時到八萬人。這是全世界最大的一個舞蹈演出。觀眾這麼多，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P.33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23F1277-8CDE-4341-84C8-BE94ECB9F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235" y="436907"/>
            <a:ext cx="49715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始終不忘初衷，將表演帶入社區，為學生、為基層民眾而表演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C653DFDF-CC30-4D01-8CC0-0AAE3DA15C82}"/>
              </a:ext>
            </a:extLst>
          </p:cNvPr>
          <p:cNvCxnSpPr>
            <a:cxnSpLocks/>
          </p:cNvCxnSpPr>
          <p:nvPr/>
        </p:nvCxnSpPr>
        <p:spPr>
          <a:xfrm>
            <a:off x="4128125" y="1631594"/>
            <a:ext cx="480417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BEC81D90-958E-4AA9-BAEE-D5CF78EC4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125" y="1673122"/>
            <a:ext cx="609550" cy="298679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FCBF1E8-EA5A-432F-8306-C66C0605A426}"/>
              </a:ext>
            </a:extLst>
          </p:cNvPr>
          <p:cNvCxnSpPr>
            <a:cxnSpLocks/>
          </p:cNvCxnSpPr>
          <p:nvPr/>
        </p:nvCxnSpPr>
        <p:spPr>
          <a:xfrm>
            <a:off x="417185" y="2370734"/>
            <a:ext cx="2074555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84AF916-1439-45E9-B743-24670F66D3FE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6E0E5A32-597F-405D-926B-CC419DF9D224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9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326BD399-851C-4103-B063-2CA28C782980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0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0F74CB6F-3590-4BA5-9B5C-C7CEF4500F13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17801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2960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說明了社會對精神生活的需求有這麼大，我覺得我們要做得更好。演出時觀眾秩序井然，離開的時候，廣場上沒有一張紙屑。臺灣人這麼棒！我們要做得更好！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7620000" y="0"/>
            <a:ext cx="1524001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P.33~P.34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6C57D719-EADA-4417-8CA8-6B38B7D52022}"/>
              </a:ext>
            </a:extLst>
          </p:cNvPr>
          <p:cNvSpPr txBox="1"/>
          <p:nvPr/>
        </p:nvSpPr>
        <p:spPr>
          <a:xfrm>
            <a:off x="453371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3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05947BCA-BBD4-44A6-A73E-2CE005B5D9EF}"/>
              </a:ext>
            </a:extLst>
          </p:cNvPr>
          <p:cNvSpPr txBox="1"/>
          <p:nvPr/>
        </p:nvSpPr>
        <p:spPr>
          <a:xfrm>
            <a:off x="520291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4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2B4FBA0F-EBB7-4D51-877F-4C726DAA96B1}"/>
              </a:ext>
            </a:extLst>
          </p:cNvPr>
          <p:cNvSpPr txBox="1"/>
          <p:nvPr/>
        </p:nvSpPr>
        <p:spPr>
          <a:xfrm>
            <a:off x="587210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D811372-D2EF-42C6-81EF-34680F030095}"/>
              </a:ext>
            </a:extLst>
          </p:cNvPr>
          <p:cNvSpPr txBox="1"/>
          <p:nvPr/>
        </p:nvSpPr>
        <p:spPr>
          <a:xfrm>
            <a:off x="654130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34815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在國外常常有人問我，你們離開臺北，到南部、到臺東演出，是不是推出比較「通俗」的節目？不是，一樣的節目也在紐約、倫敦、莫斯科、巴黎上演，因為臺灣人就是這麼的棒！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本框 328">
            <a:extLst>
              <a:ext uri="{FF2B5EF4-FFF2-40B4-BE49-F238E27FC236}">
                <a16:creationId xmlns:a16="http://schemas.microsoft.com/office/drawing/2014/main" id="{6D685E3A-AEB3-4704-B695-BBB10C8BB600}"/>
              </a:ext>
            </a:extLst>
          </p:cNvPr>
          <p:cNvSpPr txBox="1"/>
          <p:nvPr/>
        </p:nvSpPr>
        <p:spPr>
          <a:xfrm>
            <a:off x="536921" y="1299720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三三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23F1277-8CDE-4341-84C8-BE94ECB9F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21" y="3944477"/>
            <a:ext cx="76983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國外人士認為，藝術品味存在城鄉差距。林懷民的精緻舞蹈藝術，卻能全民共賞，展現了臺灣人的審美能力</a:t>
            </a: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653DFDF-CC30-4D01-8CC0-0AAE3DA15C82}"/>
              </a:ext>
            </a:extLst>
          </p:cNvPr>
          <p:cNvCxnSpPr>
            <a:cxnSpLocks/>
          </p:cNvCxnSpPr>
          <p:nvPr/>
        </p:nvCxnSpPr>
        <p:spPr>
          <a:xfrm>
            <a:off x="1287133" y="1656052"/>
            <a:ext cx="741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BEC81D90-958E-4AA9-BAEE-D5CF78EC4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133" y="1697580"/>
            <a:ext cx="609550" cy="298679"/>
          </a:xfrm>
          <a:prstGeom prst="rect">
            <a:avLst/>
          </a:prstGeom>
        </p:spPr>
      </p:pic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C653DFDF-CC30-4D01-8CC0-0AAE3DA15C82}"/>
              </a:ext>
            </a:extLst>
          </p:cNvPr>
          <p:cNvCxnSpPr>
            <a:cxnSpLocks/>
          </p:cNvCxnSpPr>
          <p:nvPr/>
        </p:nvCxnSpPr>
        <p:spPr>
          <a:xfrm>
            <a:off x="458458" y="2379952"/>
            <a:ext cx="817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C653DFDF-CC30-4D01-8CC0-0AAE3DA15C82}"/>
              </a:ext>
            </a:extLst>
          </p:cNvPr>
          <p:cNvCxnSpPr>
            <a:cxnSpLocks/>
          </p:cNvCxnSpPr>
          <p:nvPr/>
        </p:nvCxnSpPr>
        <p:spPr>
          <a:xfrm>
            <a:off x="457200" y="3094327"/>
            <a:ext cx="817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C653DFDF-CC30-4D01-8CC0-0AAE3DA15C82}"/>
              </a:ext>
            </a:extLst>
          </p:cNvPr>
          <p:cNvCxnSpPr>
            <a:cxnSpLocks/>
          </p:cNvCxnSpPr>
          <p:nvPr/>
        </p:nvCxnSpPr>
        <p:spPr>
          <a:xfrm>
            <a:off x="457200" y="3865852"/>
            <a:ext cx="817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73CD5D31-5801-4EC4-A9B9-CE609FB91CF5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0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28A5A7FE-6901-4707-AE21-936C2277C763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1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43719FF9-A3AE-4C24-905F-E0561540A349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2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8E74CBC3-294E-4F0B-9017-B61B5A76470C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1844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871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九○年代以後，國際上越來越肯定我是一個世界ㄧ流的編舞家，也給了我不少獎項。我必須說，我是這幾十萬觀眾訓練出來的。為什麼呢？因為天下沒有不好的觀眾，只有不好的演出。在戶外幾萬人的場合，如果你不能拿出讓他們目不轉睛的作品，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48">
            <a:extLst>
              <a:ext uri="{FF2B5EF4-FFF2-40B4-BE49-F238E27FC236}">
                <a16:creationId xmlns:a16="http://schemas.microsoft.com/office/drawing/2014/main" id="{B26B1300-91D5-4B13-874B-903757DFC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9882" y="2159518"/>
            <a:ext cx="62859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提問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539F488-F69A-4A0B-8818-52D28AB7B16A}"/>
              </a:ext>
            </a:extLst>
          </p:cNvPr>
          <p:cNvGrpSpPr/>
          <p:nvPr/>
        </p:nvGrpSpPr>
        <p:grpSpPr>
          <a:xfrm>
            <a:off x="1188024" y="2182705"/>
            <a:ext cx="7201961" cy="1949115"/>
            <a:chOff x="-6289968" y="4241561"/>
            <a:chExt cx="7201961" cy="1949115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8287236-C7FE-4BD7-A5A2-DCE466057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89968" y="5542676"/>
              <a:ext cx="128048" cy="648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4D78AE76-0365-4E2E-A39F-DD1DBEF16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73CD5D31-5801-4EC4-A9B9-CE609FB91CF5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7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28A5A7FE-6901-4707-AE21-936C2277C763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8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43719FF9-A3AE-4C24-905F-E0561540A349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9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8E74CBC3-294E-4F0B-9017-B61B5A76470C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0" name="文本框 328">
            <a:extLst>
              <a:ext uri="{FF2B5EF4-FFF2-40B4-BE49-F238E27FC236}">
                <a16:creationId xmlns:a16="http://schemas.microsoft.com/office/drawing/2014/main" id="{7D40C90E-2BAB-4E28-8820-E22D55D14486}"/>
              </a:ext>
            </a:extLst>
          </p:cNvPr>
          <p:cNvSpPr txBox="1"/>
          <p:nvPr/>
        </p:nvSpPr>
        <p:spPr>
          <a:xfrm>
            <a:off x="536921" y="1223520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三四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53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小朋友就開始鬧，大人就走掉，秩序就亂了。如何讓觀眾坐在那裡安靜看舞，是我最大的挑戰。我想，戶外演出幾萬名觀眾通過的作品，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紐約時報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也要買單！是的，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我是這些普羅觀眾訓練出來的編舞家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92242" y="4853976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94069" y="486381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hlinkClick r:id="rId4" action="ppaction://hlinksldjump"/>
            <a:extLst>
              <a:ext uri="{FF2B5EF4-FFF2-40B4-BE49-F238E27FC236}">
                <a16:creationId xmlns:a16="http://schemas.microsoft.com/office/drawing/2014/main" id="{774A20DE-B98A-4936-A9FB-55CF9ACCC911}"/>
              </a:ext>
            </a:extLst>
          </p:cNvPr>
          <p:cNvSpPr/>
          <p:nvPr/>
        </p:nvSpPr>
        <p:spPr>
          <a:xfrm>
            <a:off x="851808" y="3420439"/>
            <a:ext cx="1620882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B72BCC67-16A2-4623-9868-CAED397364F1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E5B9E42-3B2A-4836-AB76-17197E1389BD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6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7D3C082C-DA22-49C4-93CB-09747E742E58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7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3AD31C82-1A96-4E78-BBF8-4C92DF2AE5DE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6DB4BE3-0B22-4D68-B7D0-D8C7ED1D76E6}"/>
              </a:ext>
            </a:extLst>
          </p:cNvPr>
          <p:cNvSpPr txBox="1"/>
          <p:nvPr/>
        </p:nvSpPr>
        <p:spPr>
          <a:xfrm>
            <a:off x="4910768" y="3888761"/>
            <a:ext cx="32748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編舞家的實力是藉由次次</a:t>
            </a:r>
            <a:r>
              <a:rPr lang="zh-TW" altLang="zh-TW" sz="2200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完成</a:t>
            </a:r>
            <a:r>
              <a:rPr lang="zh-TW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戶外演出</a:t>
            </a:r>
            <a:r>
              <a:rPr lang="zh-TW" altLang="zh-TW" sz="2200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時</a:t>
            </a:r>
            <a:r>
              <a:rPr lang="zh-TW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幾萬名觀眾的肯定所訓練而成</a:t>
            </a:r>
            <a:endParaRPr lang="zh-TW" altLang="en-US" sz="22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665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11768" y="358446"/>
            <a:ext cx="8338489" cy="541174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altLang="zh-TW" sz="3000" b="1" spc="4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000" b="1" spc="400" dirty="0">
                <a:latin typeface="標楷體" panose="03000509000000000000" pitchFamily="65" charset="-120"/>
                <a:ea typeface="標楷體" panose="03000509000000000000" pitchFamily="65" charset="-120"/>
              </a:rPr>
              <a:t>紐約時報</a:t>
            </a:r>
            <a:r>
              <a:rPr lang="en-US" altLang="zh-TW" sz="3000" b="1" spc="4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3000" b="1" spc="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977E69C-F720-4E4C-BCD6-7772D2BF4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68" y="899620"/>
            <a:ext cx="8338489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美國的一份報紙（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The New York Times</a:t>
            </a: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，簡寫為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NYT</a:t>
            </a: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NYTimes</a:t>
            </a: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），總部設在紐約，曾獲得一百三十項以上的普立茲獎（美國新聞界最高榮譽）。讀者眾多，具有全球影響力</a:t>
            </a:r>
          </a:p>
        </p:txBody>
      </p:sp>
      <p:sp>
        <p:nvSpPr>
          <p:cNvPr id="2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FE6017ED-7548-4DFE-BD7D-575594947073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56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8137C8E6-E5F4-4F59-ADF3-C2896CC93E6C}"/>
              </a:ext>
            </a:extLst>
          </p:cNvPr>
          <p:cNvSpPr/>
          <p:nvPr/>
        </p:nvSpPr>
        <p:spPr>
          <a:xfrm>
            <a:off x="351698" y="817793"/>
            <a:ext cx="8340544" cy="3834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今年四月，我參加大甲媽祖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遶境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。神轎在溪州ㄧ個小廟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駐駕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，早上三點鐘，暗煞煞的，一位農村婦人從人群走出來，拉住我的手，用臺語跟我說：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6DE7393-5AFE-455D-9FCC-B7DAB5DE8879}"/>
              </a:ext>
            </a:extLst>
          </p:cNvPr>
          <p:cNvSpPr/>
          <p:nvPr/>
        </p:nvSpPr>
        <p:spPr>
          <a:xfrm>
            <a:off x="6148634" y="1234297"/>
            <a:ext cx="842246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9F007B6-252B-48E0-8D4A-94EA33984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634" y="1660887"/>
            <a:ext cx="2543608" cy="44627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也可以作「繞」境</a:t>
            </a:r>
          </a:p>
        </p:txBody>
      </p:sp>
      <p:sp>
        <p:nvSpPr>
          <p:cNvPr id="15" name="文字方塊 48">
            <a:extLst>
              <a:ext uri="{FF2B5EF4-FFF2-40B4-BE49-F238E27FC236}">
                <a16:creationId xmlns:a16="http://schemas.microsoft.com/office/drawing/2014/main" id="{E70CB54A-4711-4FCF-8EB0-4A8C8CB84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775" y="2696370"/>
            <a:ext cx="5535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飛白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05616BC-C719-43AE-88EA-62124A5E5902}"/>
              </a:ext>
            </a:extLst>
          </p:cNvPr>
          <p:cNvGrpSpPr/>
          <p:nvPr/>
        </p:nvGrpSpPr>
        <p:grpSpPr>
          <a:xfrm>
            <a:off x="6726472" y="2586492"/>
            <a:ext cx="902194" cy="77212"/>
            <a:chOff x="6291753" y="2356495"/>
            <a:chExt cx="902194" cy="77212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D0413947-DBAD-485B-B3D7-5F7E81B2FC4A}"/>
                </a:ext>
              </a:extLst>
            </p:cNvPr>
            <p:cNvSpPr/>
            <p:nvPr/>
          </p:nvSpPr>
          <p:spPr>
            <a:xfrm>
              <a:off x="6291753" y="2356495"/>
              <a:ext cx="77212" cy="77212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237E5CAC-2DEB-458D-AD1C-A4DDA7B2EA73}"/>
                </a:ext>
              </a:extLst>
            </p:cNvPr>
            <p:cNvSpPr/>
            <p:nvPr/>
          </p:nvSpPr>
          <p:spPr>
            <a:xfrm>
              <a:off x="6704244" y="2356495"/>
              <a:ext cx="77212" cy="77212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3A287562-AFD7-4EA2-BAF9-969A4A2F8380}"/>
                </a:ext>
              </a:extLst>
            </p:cNvPr>
            <p:cNvSpPr/>
            <p:nvPr/>
          </p:nvSpPr>
          <p:spPr>
            <a:xfrm>
              <a:off x="7116735" y="2356495"/>
              <a:ext cx="77212" cy="77212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2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618B297C-5DAE-45B1-9368-7C78734A5707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2EC647AB-08D2-423B-AE3F-78F7F63961D1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C4ACB2D5-21F0-4F1C-9AC3-F194D8448E7B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9CE87DD-1333-4558-A9C0-716B0AC4C526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7" name="文本框 328">
            <a:extLst>
              <a:ext uri="{FF2B5EF4-FFF2-40B4-BE49-F238E27FC236}">
                <a16:creationId xmlns:a16="http://schemas.microsoft.com/office/drawing/2014/main" id="{1498A50D-ABEF-4132-8028-27C6BFB776BB}"/>
              </a:ext>
            </a:extLst>
          </p:cNvPr>
          <p:cNvSpPr txBox="1"/>
          <p:nvPr/>
        </p:nvSpPr>
        <p:spPr>
          <a:xfrm>
            <a:off x="536921" y="131459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三五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6DE7393-5AFE-455D-9FCC-B7DAB5DE8879}"/>
              </a:ext>
            </a:extLst>
          </p:cNvPr>
          <p:cNvSpPr/>
          <p:nvPr/>
        </p:nvSpPr>
        <p:spPr>
          <a:xfrm>
            <a:off x="2879229" y="2159902"/>
            <a:ext cx="842246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9F007B6-252B-48E0-8D4A-94EA33984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329" y="2586492"/>
            <a:ext cx="2957970" cy="44627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指媽祖鑾駕在此停留</a:t>
            </a:r>
          </a:p>
        </p:txBody>
      </p:sp>
    </p:spTree>
    <p:extLst>
      <p:ext uri="{BB962C8B-B14F-4D97-AF65-F5344CB8AC3E}">
        <p14:creationId xmlns:p14="http://schemas.microsoft.com/office/powerpoint/2010/main" val="328215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/>
      <p:bldP spid="15" grpId="1"/>
      <p:bldP spid="20" grpId="0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1F159FF-C07B-4E8A-938D-D7DEF7CBC1D5}"/>
              </a:ext>
            </a:extLst>
          </p:cNvPr>
          <p:cNvSpPr txBox="1"/>
          <p:nvPr/>
        </p:nvSpPr>
        <p:spPr>
          <a:xfrm>
            <a:off x="422623" y="291993"/>
            <a:ext cx="855232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zh-TW" b="0" i="0" dirty="0">
                <a:solidFill>
                  <a:srgbClr val="767676"/>
                </a:solidFill>
                <a:effectLst/>
                <a:latin typeface="Arial" panose="020B0604020202020204" pitchFamily="34" charset="0"/>
              </a:rPr>
              <a:t>2015/11/22 21:55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〔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即時新聞／綜合報導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〕TED Talk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近年來極受歡迎，今年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月在台灣更舉辦了「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TED x Taipei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」演講活動，然而卻有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TED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講師踢爆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，一張演講門票竟要</a:t>
            </a:r>
            <a:r>
              <a:rPr lang="en-US" altLang="zh-TW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4800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元，質疑</a:t>
            </a:r>
            <a:r>
              <a:rPr lang="en-US" altLang="zh-TW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TED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已淪為資本主義的商業模式。</a:t>
            </a:r>
          </a:p>
          <a:p>
            <a:pPr algn="just" fontAlgn="base"/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據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《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台灣醒報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》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報導，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今年「</a:t>
            </a:r>
            <a:r>
              <a:rPr lang="en-US" altLang="zh-TW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TED x Taipei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」活動邀請到</a:t>
            </a:r>
            <a:r>
              <a:rPr lang="en-US" altLang="zh-TW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30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名講者，共吸引了超過</a:t>
            </a:r>
            <a:r>
              <a:rPr lang="en-US" altLang="zh-TW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2000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名觀眾購票。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然而講者之一的香港記者張翠容卻不滿表示，沒有講師費，算是義務勞動，但連一頓飯、紀念品都沒有。她更指出，</a:t>
            </a:r>
            <a:r>
              <a:rPr lang="en-US" altLang="zh-TW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TED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標榜是公益活動而獲得贊助、透過志工維持活動秩序，為何一張門票還要</a:t>
            </a:r>
            <a:r>
              <a:rPr lang="en-US" altLang="zh-TW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4800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元？</a:t>
            </a:r>
          </a:p>
          <a:p>
            <a:pPr algn="just" fontAlgn="base"/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張翠容說，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TED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頂著知識的光環吸引群眾，她也很認同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「</a:t>
            </a:r>
            <a:r>
              <a:rPr lang="en-US" altLang="zh-TW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18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分鐘改變世界」的理念，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但她不希望看到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TED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變成資本主義的商業模式或「知識直銷」，他覺得公益活動應該要收支更透明。</a:t>
            </a:r>
          </a:p>
          <a:p>
            <a:pPr algn="just" fontAlgn="base"/>
            <a:r>
              <a:rPr lang="en-US" altLang="zh-TW" b="0" i="0" dirty="0" err="1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TED×Taipei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創辦人，同時也是國民黨不分區立委提名人的許毓仁回應到，</a:t>
            </a:r>
            <a:r>
              <a:rPr lang="en-US" altLang="zh-TW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TED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雖然收費偏高，但也有提供高畫質直播，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他也強調，相較於美國年會一場要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8000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美元（約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26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萬元台幣）的門票以便宜許多。他表示，「開創這個平台並非要營利，而是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希望把影響力和典範做出來，希望每個上台分享的故事都能感動別人。」</a:t>
            </a:r>
            <a:r>
              <a:rPr lang="zh-TW" altLang="en-US" b="0" i="0" dirty="0">
                <a:effectLst/>
                <a:latin typeface="Arial" panose="020B0604020202020204" pitchFamily="34" charset="0"/>
              </a:rPr>
              <a:t>而對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於招待講者不周，許毓仁則表示，以後會改進。</a:t>
            </a:r>
          </a:p>
        </p:txBody>
      </p:sp>
    </p:spTree>
    <p:extLst>
      <p:ext uri="{BB962C8B-B14F-4D97-AF65-F5344CB8AC3E}">
        <p14:creationId xmlns:p14="http://schemas.microsoft.com/office/powerpoint/2010/main" val="33722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5F366C1-818C-4AE3-A73D-FDDDD208AE5E}"/>
              </a:ext>
            </a:extLst>
          </p:cNvPr>
          <p:cNvSpPr/>
          <p:nvPr/>
        </p:nvSpPr>
        <p:spPr>
          <a:xfrm>
            <a:off x="351698" y="817793"/>
            <a:ext cx="8340544" cy="3834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「林先生，多謝你美麗的藝術。」這一句話，從基層的朋友口中講出來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！我覺得，啊</a:t>
            </a:r>
            <a:r>
              <a:rPr lang="en-US" altLang="zh-TW" sz="3200" spc="-510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四十年的辛苦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能夠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求魚得魚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，能夠這樣子的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白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掉頭髮，真是一件幸福的事。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3E6B665-C760-4615-8FEB-66FA9B2C6494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A743A12-875D-40E7-A1F8-56A8A0E723FA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85A9985-C393-49CF-BB4F-4AFEEF422AF3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514E270B-72FB-476D-9426-4E02B8AB7FC2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7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50C9AFC-9934-4F4D-B87E-2F1D5342C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8" y="4456983"/>
            <a:ext cx="6539427" cy="7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得到基層民眾的肯定，不僅一償林懷民的宿願，</a:t>
            </a:r>
            <a:endParaRPr lang="en-US" altLang="zh-TW" sz="2400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600"/>
              </a:lnSpc>
            </a:pP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更代表他實踐了父母的教誨「服務人群」</a:t>
            </a:r>
            <a:endParaRPr lang="en-US" altLang="zh-TW" sz="2400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4C1339BA-658C-4135-8DC1-AC8AFD3D10BB}"/>
              </a:ext>
            </a:extLst>
          </p:cNvPr>
          <p:cNvCxnSpPr>
            <a:cxnSpLocks/>
          </p:cNvCxnSpPr>
          <p:nvPr/>
        </p:nvCxnSpPr>
        <p:spPr>
          <a:xfrm>
            <a:off x="5354945" y="2599334"/>
            <a:ext cx="3232795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CAA59AAA-7CED-4593-A1AD-C65C5239E5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945" y="2640862"/>
            <a:ext cx="609550" cy="298679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C7401543-1972-41D6-B933-1E6872E0144E}"/>
              </a:ext>
            </a:extLst>
          </p:cNvPr>
          <p:cNvCxnSpPr>
            <a:cxnSpLocks/>
          </p:cNvCxnSpPr>
          <p:nvPr/>
        </p:nvCxnSpPr>
        <p:spPr>
          <a:xfrm>
            <a:off x="464820" y="3513734"/>
            <a:ext cx="812292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454965F-8934-409D-A382-F8FAABEF0E20}"/>
              </a:ext>
            </a:extLst>
          </p:cNvPr>
          <p:cNvCxnSpPr>
            <a:cxnSpLocks/>
          </p:cNvCxnSpPr>
          <p:nvPr/>
        </p:nvCxnSpPr>
        <p:spPr>
          <a:xfrm>
            <a:off x="464820" y="4450994"/>
            <a:ext cx="525018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2B41217B-217D-44EA-BA4B-D71DD8012F4A}"/>
              </a:ext>
            </a:extLst>
          </p:cNvPr>
          <p:cNvSpPr/>
          <p:nvPr/>
        </p:nvSpPr>
        <p:spPr>
          <a:xfrm>
            <a:off x="451758" y="3998001"/>
            <a:ext cx="387797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DA049D7-F7AE-4067-8A96-7BB148D4B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" y="3548339"/>
            <a:ext cx="3131820" cy="44627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做動詞用，指頭髮變白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6DE7393-5AFE-455D-9FCC-B7DAB5DE8879}"/>
              </a:ext>
            </a:extLst>
          </p:cNvPr>
          <p:cNvSpPr/>
          <p:nvPr/>
        </p:nvSpPr>
        <p:spPr>
          <a:xfrm>
            <a:off x="4121999" y="3074301"/>
            <a:ext cx="1678726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9F007B6-252B-48E0-8D4A-94EA33984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906" y="3541759"/>
            <a:ext cx="4104000" cy="44627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如願以償。一般作「求仁得仁」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51F5BA3-4ADE-4C96-95AB-218A28FE52FE}"/>
              </a:ext>
            </a:extLst>
          </p:cNvPr>
          <p:cNvSpPr txBox="1"/>
          <p:nvPr/>
        </p:nvSpPr>
        <p:spPr>
          <a:xfrm>
            <a:off x="999460" y="226245"/>
            <a:ext cx="3848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4.</a:t>
            </a:r>
            <a:r>
              <a:rPr lang="zh-TW" altLang="en-US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演講的特點 </a:t>
            </a:r>
            <a:r>
              <a:rPr lang="en-US" altLang="zh-TW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</a:t>
            </a:r>
            <a:r>
              <a:rPr lang="zh-TW" altLang="en-US" sz="2200" b="1" kern="1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</a:t>
            </a:r>
            <a:r>
              <a:rPr lang="zh-TW" altLang="zh-TW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小人物互動故事</a:t>
            </a:r>
            <a:r>
              <a:rPr lang="zh-TW" altLang="en-US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來</a:t>
            </a:r>
            <a:r>
              <a:rPr lang="zh-TW" altLang="zh-TW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增強演講的情感渲染力</a:t>
            </a:r>
            <a:endParaRPr lang="zh-TW" altLang="en-US" sz="2200" b="1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205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0" grpId="0" animBg="1"/>
      <p:bldP spid="21" grpId="0" animBg="1"/>
      <p:bldP spid="21" grpId="1" animBg="1"/>
      <p:bldP spid="19" grpId="0" animBg="1"/>
      <p:bldP spid="24" grpId="0" animBg="1"/>
      <p:bldP spid="24" grpId="1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0" y="115613"/>
            <a:ext cx="4140000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386832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A836F04E-F8A9-463C-A20F-8055CA11869D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F161D77-6837-4784-AC15-AE600C2B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70" y="1131652"/>
            <a:ext cx="7887750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說明雲門復出的契機。</a:t>
            </a:r>
          </a:p>
        </p:txBody>
      </p:sp>
    </p:spTree>
    <p:extLst>
      <p:ext uri="{BB962C8B-B14F-4D97-AF65-F5344CB8AC3E}">
        <p14:creationId xmlns:p14="http://schemas.microsoft.com/office/powerpoint/2010/main" val="13678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0" y="115613"/>
            <a:ext cx="4140000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386832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F161D77-6837-4784-AC15-AE600C2B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8481907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計程車司機的鼓勵、四散各地的同事學成歸來、林懷民充電飽足，共同匯聚成雲門復出的動力。復出之後，雲門朝向</a:t>
            </a:r>
            <a:r>
              <a:rPr lang="zh-TW" altLang="en-US" sz="2800" b="0" dirty="0">
                <a:solidFill>
                  <a:srgbClr val="3772F5"/>
                </a:solidFill>
              </a:rPr>
              <a:t>永續的方向</a:t>
            </a:r>
            <a:r>
              <a:rPr lang="zh-TW" altLang="en-US" sz="2800" b="0" dirty="0"/>
              <a:t>走，表演的場所更大，各界支援的資金更多，也獲得基層民眾的肯定。</a:t>
            </a:r>
          </a:p>
        </p:txBody>
      </p:sp>
      <p:sp>
        <p:nvSpPr>
          <p:cNvPr id="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F1B3827D-7D71-4E34-B2EA-5447707B294A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17842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復出後的雲門相較於昔日的雲門，有哪些改變？</a:t>
            </a:r>
            <a:endParaRPr lang="en-US" altLang="zh-TW" sz="2800" b="0" dirty="0"/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1331674-1023-4717-8572-B8C6A38111A9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9【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228FE0B-13E0-4A89-B3D5-9FD65F699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096"/>
            <a:ext cx="8477289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雲門暫停期間，林懷民四處流浪，疲憊的心靈得到充實。舞者們各自進修，不論是專業素養、心態、眼界各方面都有所突破。相較於昔日，雲門有以下的改變：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0748E1F-9D77-4774-8C17-6C2C68B69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482478"/>
              </p:ext>
            </p:extLst>
          </p:nvPr>
        </p:nvGraphicFramePr>
        <p:xfrm>
          <a:off x="473749" y="2553815"/>
          <a:ext cx="8280000" cy="2160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131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2727960">
                  <a:extLst>
                    <a:ext uri="{9D8B030D-6E8A-4147-A177-3AD203B41FA5}">
                      <a16:colId xmlns:a16="http://schemas.microsoft.com/office/drawing/2014/main" val="636784142"/>
                    </a:ext>
                  </a:extLst>
                </a:gridCol>
                <a:gridCol w="3937909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endParaRPr lang="zh-TW" altLang="en-US" sz="2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昔日雲門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復出後的雲門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644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kern="1200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團長團員特質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熱情、衝勁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3772F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更專業、成熟、理性，視野更廣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644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kern="1200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募款情況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募款不易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3772F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企業主動贊助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69230"/>
                  </a:ext>
                </a:extLst>
              </a:tr>
            </a:tbl>
          </a:graphicData>
        </a:graphic>
      </p:graphicFrame>
      <p:grpSp>
        <p:nvGrpSpPr>
          <p:cNvPr id="13" name="群組 12">
            <a:extLst>
              <a:ext uri="{FF2B5EF4-FFF2-40B4-BE49-F238E27FC236}">
                <a16:creationId xmlns:a16="http://schemas.microsoft.com/office/drawing/2014/main" id="{965D5842-F7ED-40C6-8A10-6C141F5EE466}"/>
              </a:ext>
            </a:extLst>
          </p:cNvPr>
          <p:cNvGrpSpPr/>
          <p:nvPr/>
        </p:nvGrpSpPr>
        <p:grpSpPr>
          <a:xfrm>
            <a:off x="8147467" y="4119312"/>
            <a:ext cx="1420942" cy="1514975"/>
            <a:chOff x="7868195" y="3795852"/>
            <a:chExt cx="1846402" cy="1968590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D7C4726B-E0A7-4A36-80DC-084191BED8E2}"/>
                </a:ext>
              </a:extLst>
            </p:cNvPr>
            <p:cNvSpPr/>
            <p:nvPr userDrawn="1"/>
          </p:nvSpPr>
          <p:spPr>
            <a:xfrm>
              <a:off x="8007118" y="4056963"/>
              <a:ext cx="1707479" cy="17074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 descr="一張含有 個人, 運動, 舞者, 手 的圖片&#10;&#10;自動產生的描述">
              <a:extLst>
                <a:ext uri="{FF2B5EF4-FFF2-40B4-BE49-F238E27FC236}">
                  <a16:creationId xmlns:a16="http://schemas.microsoft.com/office/drawing/2014/main" id="{4ED8F832-8D28-4107-A95F-B0650B204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195" y="3795852"/>
              <a:ext cx="1173930" cy="1263148"/>
            </a:xfrm>
            <a:prstGeom prst="rect">
              <a:avLst/>
            </a:prstGeom>
          </p:spPr>
        </p:pic>
      </p:grpSp>
      <p:sp>
        <p:nvSpPr>
          <p:cNvPr id="11" name="箭號: 向右 5">
            <a:hlinkClick r:id="rId6" action="ppaction://hlinksldjump"/>
            <a:extLst>
              <a:ext uri="{FF2B5EF4-FFF2-40B4-BE49-F238E27FC236}">
                <a16:creationId xmlns:a16="http://schemas.microsoft.com/office/drawing/2014/main" id="{55EBEE2B-1B8D-42C8-A8EA-B2B53C4D2AD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6">
            <a:extLst>
              <a:ext uri="{FF2B5EF4-FFF2-40B4-BE49-F238E27FC236}">
                <a16:creationId xmlns:a16="http://schemas.microsoft.com/office/drawing/2014/main" id="{B2AC1E1C-A0F7-4B5E-90CF-4A1F2E877C86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87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復出後的雲門相較於昔日的雲門，有哪些改變？</a:t>
            </a:r>
            <a:endParaRPr lang="en-US" altLang="zh-TW" sz="2800" b="0" dirty="0"/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1331674-1023-4717-8572-B8C6A38111A9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9【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0748E1F-9D77-4774-8C17-6C2C68B69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941323"/>
              </p:ext>
            </p:extLst>
          </p:nvPr>
        </p:nvGraphicFramePr>
        <p:xfrm>
          <a:off x="473749" y="956956"/>
          <a:ext cx="8280000" cy="3229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131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2727960">
                  <a:extLst>
                    <a:ext uri="{9D8B030D-6E8A-4147-A177-3AD203B41FA5}">
                      <a16:colId xmlns:a16="http://schemas.microsoft.com/office/drawing/2014/main" val="636784142"/>
                    </a:ext>
                  </a:extLst>
                </a:gridCol>
                <a:gridCol w="3937909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endParaRPr lang="zh-TW" altLang="en-US" sz="2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昔日雲門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復出後的雲門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644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kern="1200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表演場域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劇場表演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3772F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拓展到偏鄉、學校及戶外公演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878017"/>
                  </a:ext>
                </a:extLst>
              </a:tr>
              <a:tr h="6644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kern="1200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經營方向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努力求生存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3772F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永續發展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555202"/>
                  </a:ext>
                </a:extLst>
              </a:tr>
              <a:tr h="6644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kern="1200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團長心理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背負沉重壓力，怕無法維持舞團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3772F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變得更勇敢，不畏懼各種考驗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133371"/>
                  </a:ext>
                </a:extLst>
              </a:tr>
            </a:tbl>
          </a:graphicData>
        </a:graphic>
      </p:graphicFrame>
      <p:sp>
        <p:nvSpPr>
          <p:cNvPr id="1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3E3B66F7-5DCC-49DB-A9C8-9EA1E8371C5A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E0EA2191-FB1B-4368-B868-D7438F1AC950}"/>
              </a:ext>
            </a:extLst>
          </p:cNvPr>
          <p:cNvGrpSpPr/>
          <p:nvPr/>
        </p:nvGrpSpPr>
        <p:grpSpPr>
          <a:xfrm>
            <a:off x="8147467" y="4119312"/>
            <a:ext cx="1420942" cy="1514975"/>
            <a:chOff x="7868195" y="3795852"/>
            <a:chExt cx="1846402" cy="1968590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7ABD5BC7-4153-4B7C-ABE6-6BE1F6AA9316}"/>
                </a:ext>
              </a:extLst>
            </p:cNvPr>
            <p:cNvSpPr/>
            <p:nvPr userDrawn="1"/>
          </p:nvSpPr>
          <p:spPr>
            <a:xfrm>
              <a:off x="8007118" y="4056963"/>
              <a:ext cx="1707479" cy="17074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 descr="一張含有 個人, 運動, 舞者, 手 的圖片&#10;&#10;自動產生的描述">
              <a:extLst>
                <a:ext uri="{FF2B5EF4-FFF2-40B4-BE49-F238E27FC236}">
                  <a16:creationId xmlns:a16="http://schemas.microsoft.com/office/drawing/2014/main" id="{86E24B3E-7527-4ED0-98EE-A8D4FAF7F5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risscrossEtching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195" y="3795852"/>
              <a:ext cx="1173930" cy="1263148"/>
            </a:xfrm>
            <a:prstGeom prst="rect">
              <a:avLst/>
            </a:prstGeom>
          </p:spPr>
        </p:pic>
      </p:grpSp>
      <p:sp>
        <p:nvSpPr>
          <p:cNvPr id="10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9C39020C-73F4-43CA-BB3F-50B2CD50EAC0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729CB7B8-FD4C-4B76-A516-E1706A393801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454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E38EF5EB-19AB-4AD8-89EF-433FC548629D}"/>
              </a:ext>
            </a:extLst>
          </p:cNvPr>
          <p:cNvSpPr/>
          <p:nvPr/>
        </p:nvSpPr>
        <p:spPr>
          <a:xfrm>
            <a:off x="351698" y="817793"/>
            <a:ext cx="8340544" cy="3834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幾年前，我到印度菩提迦 耶朝聖。那是佛祖得道的地方。大覺寺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菩提樹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枝葉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扶疏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，各國信徒虔誠禮拜。廟關門的時候，我跟著人群走出來，突然後面有人問我：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6EDDB38-E855-40D3-B6B1-7D802A13557A}"/>
              </a:ext>
            </a:extLst>
          </p:cNvPr>
          <p:cNvSpPr/>
          <p:nvPr/>
        </p:nvSpPr>
        <p:spPr>
          <a:xfrm>
            <a:off x="6983142" y="2150009"/>
            <a:ext cx="842246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1C13121-1AA8-4A6D-9449-2116BA060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778" y="2587669"/>
            <a:ext cx="3445635" cy="44627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形容植物枝葉繁茂的樣子</a:t>
            </a:r>
          </a:p>
        </p:txBody>
      </p:sp>
      <p:sp>
        <p:nvSpPr>
          <p:cNvPr id="14" name="矩形 13">
            <a:hlinkClick r:id="rId4" action="ppaction://hlinksldjump"/>
            <a:extLst>
              <a:ext uri="{FF2B5EF4-FFF2-40B4-BE49-F238E27FC236}">
                <a16:creationId xmlns:a16="http://schemas.microsoft.com/office/drawing/2014/main" id="{7A0CF429-09FA-4FE5-A7E2-3406884694FB}"/>
              </a:ext>
            </a:extLst>
          </p:cNvPr>
          <p:cNvSpPr/>
          <p:nvPr/>
        </p:nvSpPr>
        <p:spPr>
          <a:xfrm>
            <a:off x="4939665" y="2150009"/>
            <a:ext cx="1253541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87A204D7-3D58-4D72-A84C-03934E10E0B1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9F7981A5-20F5-4B0A-8538-DCD4ABF744CD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7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B893B22E-8A61-40F6-B95D-A717F810665F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8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7CA73091-8ADA-4EF8-BA6E-B41D1DB8494D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19" name="文本框 328">
            <a:extLst>
              <a:ext uri="{FF2B5EF4-FFF2-40B4-BE49-F238E27FC236}">
                <a16:creationId xmlns:a16="http://schemas.microsoft.com/office/drawing/2014/main" id="{489FF1F5-ECCA-4D88-B4BB-00F694509766}"/>
              </a:ext>
            </a:extLst>
          </p:cNvPr>
          <p:cNvSpPr txBox="1"/>
          <p:nvPr/>
        </p:nvSpPr>
        <p:spPr>
          <a:xfrm>
            <a:off x="536921" y="131459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三六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E53B7F7-20CD-44D8-B796-F22BA9710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004" y="1225419"/>
            <a:ext cx="392020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ㄐㄧㄚ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99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3" grpId="1" animBg="1"/>
      <p:bldP spid="1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11768" y="358446"/>
            <a:ext cx="8338489" cy="541174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zh-TW" altLang="en-US" sz="3000" b="1" spc="400" dirty="0">
                <a:latin typeface="標楷體" panose="03000509000000000000" pitchFamily="65" charset="-120"/>
                <a:ea typeface="標楷體" panose="03000509000000000000" pitchFamily="65" charset="-120"/>
              </a:rPr>
              <a:t>菩提樹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977E69C-F720-4E4C-BCD6-7772D2BF4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68" y="899620"/>
            <a:ext cx="8520464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植物名，有二種。第一種為桑科榕屬，喬木。葉子長形而尾端尖銳，邊緣呈波浪狀。果實扁圓形，也稱為「覺樹」、「思惟樹」。第二種為田麻科菩提樹屬，落葉喬木。葉子像心臟的形狀，開黃褐色的花，而後結果。果實可以做念佛珠。相傳佛陀釋迦牟尼在印度 菩提迦耶的菩提樹下悟道</a:t>
            </a:r>
          </a:p>
        </p:txBody>
      </p:sp>
      <p:sp>
        <p:nvSpPr>
          <p:cNvPr id="2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FE6017ED-7548-4DFE-BD7D-575594947073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72660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「你是臺灣來的嗎？」我回頭一看，是位喇 嘛 ，卻說著一口漂亮的普通話。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我請他到路邊的茶座去喝茶。他告訴我，他是山東人，為了想當喇嘛，用幾年的時間流浪，一路打工，終於到了拉薩，在廟裡頭幫忙。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00C9C9D7-B175-4C5F-8065-CFD43DEEA3F9}"/>
              </a:ext>
            </a:extLst>
          </p:cNvPr>
          <p:cNvGrpSpPr/>
          <p:nvPr/>
        </p:nvGrpSpPr>
        <p:grpSpPr>
          <a:xfrm>
            <a:off x="8511708" y="1192062"/>
            <a:ext cx="601122" cy="457785"/>
            <a:chOff x="6047357" y="3267875"/>
            <a:chExt cx="601122" cy="457785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87E2B8A4-5146-4082-B08D-63C291C19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0818" y="3267875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ˇ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BEA8A2E-1434-4F4F-B8B0-61F63BF770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7357" y="3325550"/>
              <a:ext cx="3920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zh-TW" altLang="en-US" sz="1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ㄌㄚ</a:t>
              </a:r>
              <a:endPara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2837FEA-2C1B-4726-89C8-42B2B75632DC}"/>
              </a:ext>
            </a:extLst>
          </p:cNvPr>
          <p:cNvGrpSpPr/>
          <p:nvPr/>
        </p:nvGrpSpPr>
        <p:grpSpPr>
          <a:xfrm>
            <a:off x="762168" y="1748907"/>
            <a:ext cx="489186" cy="640023"/>
            <a:chOff x="6047357" y="3085637"/>
            <a:chExt cx="489186" cy="640023"/>
          </a:xfrm>
        </p:grpSpPr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BBA2FF7-49EF-4389-9FC9-6ABFB1E30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8882" y="3085637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˙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12EF29DE-B087-49E9-A2C4-210AD59B6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7357" y="3325550"/>
              <a:ext cx="3920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zh-TW" altLang="en-US" sz="1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ㄇㄚ</a:t>
              </a:r>
              <a:endPara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B11090E-24EC-4A01-A3EC-5DE9C1E21A13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3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E40AA4A7-0BC0-490E-B4A1-CAA794D04CDD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4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1FB117A2-129F-45C3-9974-61EDA5958C99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F9F887E6-FD3F-4CE2-B442-925E057B3604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6" name="文本框 328">
            <a:extLst>
              <a:ext uri="{FF2B5EF4-FFF2-40B4-BE49-F238E27FC236}">
                <a16:creationId xmlns:a16="http://schemas.microsoft.com/office/drawing/2014/main" id="{D0DA0881-935A-4664-BE31-FEE512917530}"/>
              </a:ext>
            </a:extLst>
          </p:cNvPr>
          <p:cNvSpPr txBox="1"/>
          <p:nvPr/>
        </p:nvSpPr>
        <p:spPr>
          <a:xfrm>
            <a:off x="536921" y="275457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三七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221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E38EF5EB-19AB-4AD8-89EF-433FC548629D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>
                <a:latin typeface="標楷體" panose="03000509000000000000" pitchFamily="65" charset="-120"/>
                <a:ea typeface="標楷體" panose="03000509000000000000" pitchFamily="65" charset="-120"/>
              </a:rPr>
              <a:t>後來，</a:t>
            </a:r>
            <a:r>
              <a:rPr lang="zh-TW" altLang="en-US" sz="3200" u="sng">
                <a:latin typeface="標楷體" panose="03000509000000000000" pitchFamily="65" charset="-120"/>
                <a:ea typeface="標楷體" panose="03000509000000000000" pitchFamily="65" charset="-120"/>
              </a:rPr>
              <a:t>他想見達賴喇嘛，就從拉薩往尼泊爾走，到了邊界被解放軍捉回去關了一年。放出來，他繼續走，又被捉回去關了一年多</a:t>
            </a:r>
            <a:r>
              <a:rPr lang="zh-TW" altLang="en-US" sz="32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第三次，他偷渡成功，抵達印度，見到了達賴喇嘛。　　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F59F603C-E8A4-4AD0-8BA7-0C9A37B71FB6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732ACFA1-B3C8-402C-BB1C-9D446763F0C3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F0C2FE3A-DEF5-4D64-A4DF-FB5B5C86DE3E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E8CD3378-3B0F-4067-BDED-B4F27F34ECE1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94E2905-0367-49EA-B101-9DDBE54C387F}"/>
              </a:ext>
            </a:extLst>
          </p:cNvPr>
          <p:cNvSpPr txBox="1"/>
          <p:nvPr/>
        </p:nvSpPr>
        <p:spPr>
          <a:xfrm>
            <a:off x="509837" y="3572540"/>
            <a:ext cx="6109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實踐理想的堅定正如林懷民長年來對舞團的堅持</a:t>
            </a:r>
            <a:endParaRPr lang="zh-TW" altLang="en-US" sz="22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67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E38EF5EB-19AB-4AD8-89EF-433FC548629D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我問他，那你現在想做什麼？他說，我想回西藏。那不是又要被捉起來關嗎？他說：「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在哪裡都是一樣的。」離開他之後，我回過頭，看到他把茶座的桌子清一清，躺下去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5753B072-989F-4414-880C-D6940C79C50F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1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55D1B30-56AC-4895-A7E7-5F82E0C44CA0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2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2AFA3A70-F7D6-4219-AB0C-D1E5B3463EF0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29BC142-30E6-454C-9EA6-3A6E09B5D2B3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5" name="文本框 328">
            <a:extLst>
              <a:ext uri="{FF2B5EF4-FFF2-40B4-BE49-F238E27FC236}">
                <a16:creationId xmlns:a16="http://schemas.microsoft.com/office/drawing/2014/main" id="{F4A693DE-561E-4BC9-8929-DFAC64AD434E}"/>
              </a:ext>
            </a:extLst>
          </p:cNvPr>
          <p:cNvSpPr txBox="1"/>
          <p:nvPr/>
        </p:nvSpPr>
        <p:spPr>
          <a:xfrm>
            <a:off x="536921" y="131459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三八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8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D9A73E71-1076-48BA-BEC6-3C5F5AB0AA8A}"/>
              </a:ext>
            </a:extLst>
          </p:cNvPr>
          <p:cNvSpPr txBox="1"/>
          <p:nvPr/>
        </p:nvSpPr>
        <p:spPr>
          <a:xfrm>
            <a:off x="351698" y="391708"/>
            <a:ext cx="270501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寫作特色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A566E8F-9005-4BE5-BC90-CF466392593F}"/>
              </a:ext>
            </a:extLst>
          </p:cNvPr>
          <p:cNvSpPr/>
          <p:nvPr/>
        </p:nvSpPr>
        <p:spPr>
          <a:xfrm>
            <a:off x="2290003" y="1324145"/>
            <a:ext cx="6296750" cy="107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點出演講內容與雲門相關</a:t>
            </a:r>
          </a:p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比喻作者不斷面臨挑戰的人生處境</a:t>
            </a:r>
          </a:p>
        </p:txBody>
      </p:sp>
      <p:sp>
        <p:nvSpPr>
          <p:cNvPr id="8" name="箭號: 向右 5">
            <a:extLst>
              <a:ext uri="{FF2B5EF4-FFF2-40B4-BE49-F238E27FC236}">
                <a16:creationId xmlns:a16="http://schemas.microsoft.com/office/drawing/2014/main" id="{B812E1ED-1463-4DFF-A1A7-B7FC90EEF4B1}"/>
              </a:ext>
            </a:extLst>
          </p:cNvPr>
          <p:cNvSpPr/>
          <p:nvPr/>
        </p:nvSpPr>
        <p:spPr>
          <a:xfrm>
            <a:off x="8586753" y="4499428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6">
            <a:hlinkClick r:id="rId2" action="ppaction://hlinksldjump"/>
            <a:extLst>
              <a:ext uri="{FF2B5EF4-FFF2-40B4-BE49-F238E27FC236}">
                <a16:creationId xmlns:a16="http://schemas.microsoft.com/office/drawing/2014/main" id="{4D773B3C-16DA-4708-8308-14CEE010D96C}"/>
              </a:ext>
            </a:extLst>
          </p:cNvPr>
          <p:cNvSpPr/>
          <p:nvPr/>
        </p:nvSpPr>
        <p:spPr>
          <a:xfrm flipH="1">
            <a:off x="8144385" y="4499428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872C8F1-4B90-40CA-84EB-78F0E7059FF4}"/>
              </a:ext>
            </a:extLst>
          </p:cNvPr>
          <p:cNvSpPr/>
          <p:nvPr/>
        </p:nvSpPr>
        <p:spPr>
          <a:xfrm>
            <a:off x="750506" y="1360082"/>
            <a:ext cx="1407719" cy="1007780"/>
          </a:xfrm>
          <a:prstGeom prst="roundRect">
            <a:avLst>
              <a:gd name="adj" fmla="val 626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 目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64F7082-0ADB-4918-B5B9-642ECB7AE5E0}"/>
              </a:ext>
            </a:extLst>
          </p:cNvPr>
          <p:cNvSpPr/>
          <p:nvPr/>
        </p:nvSpPr>
        <p:spPr>
          <a:xfrm>
            <a:off x="2290003" y="2679321"/>
            <a:ext cx="6296750" cy="107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敘事誠摯感人，語言素樸生動</a:t>
            </a:r>
          </a:p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適時</a:t>
            </a: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穿插方言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，營造親切活潑的氣氛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4AE3217-78A1-4FAE-A0C2-1A15EC1FFE7F}"/>
              </a:ext>
            </a:extLst>
          </p:cNvPr>
          <p:cNvSpPr/>
          <p:nvPr/>
        </p:nvSpPr>
        <p:spPr>
          <a:xfrm>
            <a:off x="750506" y="2715258"/>
            <a:ext cx="1407719" cy="1007780"/>
          </a:xfrm>
          <a:prstGeom prst="roundRect">
            <a:avLst>
              <a:gd name="adj" fmla="val 626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 容</a:t>
            </a:r>
          </a:p>
        </p:txBody>
      </p:sp>
    </p:spTree>
    <p:extLst>
      <p:ext uri="{BB962C8B-B14F-4D97-AF65-F5344CB8AC3E}">
        <p14:creationId xmlns:p14="http://schemas.microsoft.com/office/powerpoint/2010/main" val="6408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E38EF5EB-19AB-4AD8-89EF-433FC548629D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袈裟一披，要睡覺了，在樹下，印度ㄧ月的寒冬裡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真的「在哪裡都是一樣的」！他是我的上師。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EEC5765-18B8-4EF2-8636-FD5604827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5782" y="3516630"/>
            <a:ext cx="69465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與喇嘛的談話使林懷民</a:t>
            </a:r>
            <a:r>
              <a:rPr lang="zh-TW" altLang="en-US" sz="240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有了醒悟。</a:t>
            </a:r>
            <a:endParaRPr lang="en-US" altLang="zh-TW" sz="240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作者以喇嘛經歷說明</a:t>
            </a:r>
            <a:r>
              <a:rPr lang="zh-TW" altLang="en-US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實踐夢想的態度</a:t>
            </a:r>
            <a:r>
              <a:rPr lang="zh-TW" altLang="en-US" sz="240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應有：</a:t>
            </a:r>
            <a:r>
              <a:rPr lang="zh-TW" altLang="en-US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用心堅定、心無罣礙、降低欲望</a:t>
            </a:r>
            <a:r>
              <a:rPr lang="zh-TW" altLang="en-US" sz="240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等，同時也與自己的經歷相呼應　</a:t>
            </a:r>
            <a:endParaRPr lang="zh-TW" altLang="en-US" sz="2400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0C95317-E35D-4D1D-A4BA-229EF6D588AD}"/>
              </a:ext>
            </a:extLst>
          </p:cNvPr>
          <p:cNvCxnSpPr>
            <a:cxnSpLocks/>
          </p:cNvCxnSpPr>
          <p:nvPr/>
        </p:nvCxnSpPr>
        <p:spPr>
          <a:xfrm>
            <a:off x="1263005" y="3513734"/>
            <a:ext cx="7317115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B2FA809C-720F-4C26-85B5-4D4641B43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05" y="3593362"/>
            <a:ext cx="609550" cy="298679"/>
          </a:xfrm>
          <a:prstGeom prst="rect">
            <a:avLst/>
          </a:prstGeom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66521907-7AFD-45EF-A99C-678D3DBAD4CD}"/>
              </a:ext>
            </a:extLst>
          </p:cNvPr>
          <p:cNvCxnSpPr>
            <a:cxnSpLocks/>
          </p:cNvCxnSpPr>
          <p:nvPr/>
        </p:nvCxnSpPr>
        <p:spPr>
          <a:xfrm>
            <a:off x="455285" y="4435754"/>
            <a:ext cx="382915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93E2FA4-274C-4D4F-9D33-8E735F43129C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2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863D0DC4-29EC-469D-8001-B68DCDBDE836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3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E926D84A-0743-47DB-ADCE-6E62E94AC5C2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4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D61C3BDA-D226-4794-AD9C-BC042B8D43F0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5" name="文本框 328">
            <a:extLst>
              <a:ext uri="{FF2B5EF4-FFF2-40B4-BE49-F238E27FC236}">
                <a16:creationId xmlns:a16="http://schemas.microsoft.com/office/drawing/2014/main" id="{C8EAEB12-D89B-48A9-BEF8-AE0377BAC3BF}"/>
              </a:ext>
            </a:extLst>
          </p:cNvPr>
          <p:cNvSpPr txBox="1"/>
          <p:nvPr/>
        </p:nvSpPr>
        <p:spPr>
          <a:xfrm>
            <a:off x="536921" y="315843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三九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B3D5A33-3CB7-4F44-971B-982667395ACE}"/>
              </a:ext>
            </a:extLst>
          </p:cNvPr>
          <p:cNvSpPr txBox="1"/>
          <p:nvPr/>
        </p:nvSpPr>
        <p:spPr>
          <a:xfrm>
            <a:off x="1631551" y="1811082"/>
            <a:ext cx="7160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心無罣礙的修行如林懷民從不戀棧外在聲譽，只為雲門勤懇努力</a:t>
            </a:r>
            <a:endParaRPr lang="zh-TW" altLang="en-US" sz="22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59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F769AB6-3C99-4FD1-BCC3-11CE87CDE838}"/>
              </a:ext>
            </a:extLst>
          </p:cNvPr>
          <p:cNvSpPr/>
          <p:nvPr/>
        </p:nvSpPr>
        <p:spPr>
          <a:xfrm>
            <a:off x="351698" y="817793"/>
            <a:ext cx="8340544" cy="3834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原來把慾望降到最低，誠心把自己交給一個憧 憬 ，沒有不可能的事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。年輕的時候去撞擊，去認識自己，反省、檢討、修正，再往前走，應該可以走出ㄧ條路吧！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P.37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37CC40C-26F9-4539-AD2A-A7914EA3C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759" y="2139819"/>
            <a:ext cx="392020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ㄔㄨㄥ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379DFBF-2074-4888-BBC6-E45D1ACDF4AF}"/>
              </a:ext>
            </a:extLst>
          </p:cNvPr>
          <p:cNvGrpSpPr/>
          <p:nvPr/>
        </p:nvGrpSpPr>
        <p:grpSpPr>
          <a:xfrm>
            <a:off x="1777979" y="2139819"/>
            <a:ext cx="596837" cy="481799"/>
            <a:chOff x="7867881" y="1192800"/>
            <a:chExt cx="596837" cy="481799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5C62E426-6806-4CBF-9B9C-9C7A7CE02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7057" y="1208309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ˇ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5E53B7F7-20CD-44D8-B796-F22BA9710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8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zh-TW" altLang="en-US" sz="1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ㄐㄧㄥ</a:t>
              </a:r>
              <a:endPara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9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7416D04-8D98-4E80-9551-0D87E2DD9C60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2538BACA-EDC8-436B-95F5-91D840401E27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1661C17F-82CC-4E72-BEA5-721430176962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2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C93B293C-F902-48EE-83F1-690E0AA7DD01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3" name="文本框 328">
            <a:extLst>
              <a:ext uri="{FF2B5EF4-FFF2-40B4-BE49-F238E27FC236}">
                <a16:creationId xmlns:a16="http://schemas.microsoft.com/office/drawing/2014/main" id="{E97B8008-9E38-4591-9823-FFC155E25343}"/>
              </a:ext>
            </a:extLst>
          </p:cNvPr>
          <p:cNvSpPr txBox="1"/>
          <p:nvPr/>
        </p:nvSpPr>
        <p:spPr>
          <a:xfrm>
            <a:off x="536921" y="131459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四十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29D5EE7-E005-4700-8555-2F640F125724}"/>
              </a:ext>
            </a:extLst>
          </p:cNvPr>
          <p:cNvSpPr txBox="1"/>
          <p:nvPr/>
        </p:nvSpPr>
        <p:spPr>
          <a:xfrm>
            <a:off x="1552780" y="490811"/>
            <a:ext cx="7139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喇嘛降低欲望的生命態度，如同林懷民不曾希冀從雲門致富，而是將全副心力投注於舞團</a:t>
            </a:r>
            <a:endParaRPr lang="zh-TW" altLang="en-US" sz="22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87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P.37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F757DFA-4152-40FD-A21E-521AEAFE7098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是的，夢想可以實現，除非你給自己製造障礙。</a:t>
            </a:r>
          </a:p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今天很高興見到很多年輕朋友。我這個白頭髮的人講的，也許是另外一個時代的故事。</a:t>
            </a:r>
          </a:p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每個時代都有它的限制。</a:t>
            </a:r>
          </a:p>
        </p:txBody>
      </p:sp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37B08358-AC0D-469B-B89B-F791F361BE5B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778BAD1-EB0B-4E5B-8D64-86625264F101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DA4A5392-060A-45E0-B736-0BCBB3D2A0EF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B060E819-F7A5-49CF-935D-39E4C8C38C08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17" name="文本框 328">
            <a:extLst>
              <a:ext uri="{FF2B5EF4-FFF2-40B4-BE49-F238E27FC236}">
                <a16:creationId xmlns:a16="http://schemas.microsoft.com/office/drawing/2014/main" id="{5F33B594-EE9E-4FAA-9F8F-5D3F54CE581B}"/>
              </a:ext>
            </a:extLst>
          </p:cNvPr>
          <p:cNvSpPr txBox="1"/>
          <p:nvPr/>
        </p:nvSpPr>
        <p:spPr>
          <a:xfrm>
            <a:off x="536921" y="222879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四一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25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AD83B8E-F69A-4A76-AF50-150FDAC93AD5}"/>
              </a:ext>
            </a:extLst>
          </p:cNvPr>
          <p:cNvSpPr/>
          <p:nvPr/>
        </p:nvSpPr>
        <p:spPr>
          <a:xfrm>
            <a:off x="351698" y="598579"/>
            <a:ext cx="8340544" cy="3575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然而，那些限制也可能是你主觀的認定，不一定是外界加諸於你的。我想告訴大家，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年輕的另外一個名字叫做「勇敢」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，不要害怕！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</a:p>
        </p:txBody>
      </p:sp>
      <p:sp>
        <p:nvSpPr>
          <p:cNvPr id="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3E6B665-C760-4615-8FEB-66FA9B2C6494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A743A12-875D-40E7-A1F8-56A8A0E723FA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85A9985-C393-49CF-BB4F-4AFEEF422AF3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514E270B-72FB-476D-9426-4E02B8AB7FC2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7" name="箭號: 向右 5"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215700" y="4876312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7F7F7"/>
              </a:solidFill>
            </a:endParaRPr>
          </a:p>
        </p:txBody>
      </p:sp>
      <p:sp>
        <p:nvSpPr>
          <p:cNvPr id="8" name="箭號: 向右 6">
            <a:hlinkClick r:id="rId5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7856135" y="4876312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P.37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CC8CE2C-BC0C-4D21-AB46-57D0D8981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830" y="1658344"/>
            <a:ext cx="6946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可能是畫地自限，不見得真的是外在的阻礙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D3A4F1A4-6F4D-4EC1-A64E-82074666438F}"/>
              </a:ext>
            </a:extLst>
          </p:cNvPr>
          <p:cNvCxnSpPr>
            <a:cxnSpLocks/>
          </p:cNvCxnSpPr>
          <p:nvPr/>
        </p:nvCxnSpPr>
        <p:spPr>
          <a:xfrm>
            <a:off x="1636668" y="1655448"/>
            <a:ext cx="709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1E0108E9-5C63-478E-BAC3-4CE673022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193" y="1735076"/>
            <a:ext cx="609550" cy="298679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1C15381D-D2FB-413D-94ED-FEEAFA788185}"/>
              </a:ext>
            </a:extLst>
          </p:cNvPr>
          <p:cNvCxnSpPr>
            <a:cxnSpLocks/>
          </p:cNvCxnSpPr>
          <p:nvPr/>
        </p:nvCxnSpPr>
        <p:spPr>
          <a:xfrm>
            <a:off x="436518" y="2882268"/>
            <a:ext cx="367066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FE8D4DD9-1E25-4712-ACFD-2568D9C17829}"/>
              </a:ext>
            </a:extLst>
          </p:cNvPr>
          <p:cNvSpPr txBox="1"/>
          <p:nvPr/>
        </p:nvSpPr>
        <p:spPr>
          <a:xfrm>
            <a:off x="45000" y="4105004"/>
            <a:ext cx="8914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呼應第</a:t>
            </a:r>
            <a:r>
              <a:rPr lang="zh-TW" altLang="en-US" sz="2200" kern="1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十四</a:t>
            </a:r>
            <a:r>
              <a:rPr lang="zh-TW" altLang="en-US" sz="2200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小段概念</a:t>
            </a:r>
            <a:r>
              <a:rPr lang="zh-TW" altLang="en-US" sz="2200" b="1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zh-TW" altLang="zh-TW" sz="2200" b="1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我原是一個寫小說的年輕人，突然必須走出書房，走出排練室，去跟人家訴求，請人家幫忙。因為雲門，我走出來了</a:t>
            </a:r>
            <a:r>
              <a:rPr lang="zh-TW" altLang="en-US" sz="2200" b="1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endParaRPr lang="en-US" altLang="zh-TW" sz="2200" b="1" kern="100">
              <a:solidFill>
                <a:schemeClr val="accent6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200" b="1" kern="1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2200" b="1" kern="1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人生有無限可能，非指</a:t>
            </a:r>
            <a:r>
              <a:rPr lang="zh-TW" altLang="en-US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超越年紀的限制</a:t>
            </a:r>
            <a:endParaRPr lang="zh-TW" altLang="en-US" sz="22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74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0" y="115613"/>
            <a:ext cx="4140000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386832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A836F04E-F8A9-463C-A20F-8055CA11869D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F161D77-6837-4784-AC15-AE600C2B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70" y="1131652"/>
            <a:ext cx="7887750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人生沒有任何的限制。</a:t>
            </a:r>
          </a:p>
        </p:txBody>
      </p:sp>
    </p:spTree>
    <p:extLst>
      <p:ext uri="{BB962C8B-B14F-4D97-AF65-F5344CB8AC3E}">
        <p14:creationId xmlns:p14="http://schemas.microsoft.com/office/powerpoint/2010/main" val="16928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0" y="115613"/>
            <a:ext cx="4140000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386832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F161D77-6837-4784-AC15-AE600C2B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8481907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以喇嘛的例子說明人應降低慾望，在年輕時可以儘量認識自己、多方嘗試。年輕應該充滿勇氣，不要為自己的人生設限。</a:t>
            </a:r>
          </a:p>
        </p:txBody>
      </p:sp>
      <p:sp>
        <p:nvSpPr>
          <p:cNvPr id="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1AD931C2-0C41-4B2D-B241-715582BD077E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209813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3E23910-0F02-4135-A495-301465D32665}"/>
              </a:ext>
            </a:extLst>
          </p:cNvPr>
          <p:cNvSpPr txBox="1"/>
          <p:nvPr/>
        </p:nvSpPr>
        <p:spPr>
          <a:xfrm>
            <a:off x="304800" y="120502"/>
            <a:ext cx="8534399" cy="4750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ts val="400"/>
              </a:spcBef>
              <a:spcAft>
                <a:spcPts val="0"/>
              </a:spcAft>
              <a:buSzPts val="1200"/>
            </a:pPr>
            <a:r>
              <a:rPr lang="zh-TW" altLang="en-US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</a:t>
            </a:r>
            <a:r>
              <a:rPr lang="zh-TW" altLang="zh-TW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文章法結構：</a:t>
            </a:r>
            <a:r>
              <a:rPr lang="zh-TW" altLang="zh-TW" sz="26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</a:t>
            </a:r>
            <a:endParaRPr lang="en-US" altLang="zh-TW" sz="2600">
              <a:effectLst>
                <a:outerShdw sx="0" sy="0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just" fontAlgn="base">
              <a:spcBef>
                <a:spcPts val="400"/>
              </a:spcBef>
              <a:spcAft>
                <a:spcPts val="0"/>
              </a:spcAft>
              <a:buSzPts val="1200"/>
            </a:pPr>
            <a:r>
              <a:rPr lang="en-US" altLang="zh-TW" sz="2600" kern="100"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zh-TW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以「</a:t>
            </a:r>
            <a:r>
              <a:rPr lang="zh-TW" altLang="en-US" sz="2600" kern="100">
                <a:solidFill>
                  <a:srgbClr val="FF0000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順序</a:t>
            </a:r>
            <a:r>
              <a:rPr lang="zh-TW" altLang="zh-TW" sz="2600" u="none" strike="noStrike" kern="100">
                <a:ln>
                  <a:noFill/>
                </a:ln>
                <a:solidFill>
                  <a:srgbClr val="FF0000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法</a:t>
            </a:r>
            <a:r>
              <a:rPr lang="zh-TW" altLang="zh-TW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」方式</a:t>
            </a:r>
            <a:r>
              <a:rPr lang="zh-TW" altLang="en-US" sz="2600" kern="100"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陳述雲門舞集的創團過程與波折</a:t>
            </a:r>
            <a:endParaRPr lang="en-US" altLang="zh-TW" sz="2600" u="none" strike="noStrike" kern="100">
              <a:ln>
                <a:noFill/>
              </a:ln>
              <a:effectLst>
                <a:outerShdw sx="0" sy="0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just" fontAlgn="base">
              <a:spcBef>
                <a:spcPts val="400"/>
              </a:spcBef>
              <a:spcAft>
                <a:spcPts val="0"/>
              </a:spcAft>
              <a:buSzPts val="1200"/>
            </a:pPr>
            <a:r>
              <a:rPr lang="en-US" altLang="zh-TW" sz="2600" kern="100"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sz="2600" kern="100"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以「</a:t>
            </a:r>
            <a:r>
              <a:rPr lang="zh-TW" altLang="en-US" sz="2600" kern="100">
                <a:solidFill>
                  <a:srgbClr val="FF0000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第一人稱</a:t>
            </a:r>
            <a:r>
              <a:rPr lang="zh-TW" altLang="en-US" sz="2600" kern="100"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」為視角</a:t>
            </a:r>
            <a:endParaRPr lang="en-US" altLang="zh-TW" sz="2600" kern="100">
              <a:effectLst>
                <a:outerShdw sx="0" sy="0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just" fontAlgn="base">
              <a:spcBef>
                <a:spcPts val="400"/>
              </a:spcBef>
              <a:spcAft>
                <a:spcPts val="0"/>
              </a:spcAft>
              <a:buSzPts val="1200"/>
            </a:pPr>
            <a:r>
              <a:rPr lang="en-US" altLang="zh-TW" sz="2600" kern="100"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zh-TW" sz="2600" u="none" strike="noStrike" kern="100">
                <a:ln>
                  <a:noFill/>
                </a:ln>
                <a:solidFill>
                  <a:srgbClr val="3772F5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各個</a:t>
            </a:r>
            <a:r>
              <a:rPr lang="zh-TW" altLang="en-US" sz="2600" u="none" strike="noStrike" kern="100">
                <a:ln>
                  <a:noFill/>
                </a:ln>
                <a:solidFill>
                  <a:srgbClr val="3772F5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</a:t>
            </a:r>
            <a:r>
              <a:rPr lang="zh-TW" altLang="zh-TW" sz="2600" u="none" strike="noStrike" kern="100">
                <a:ln>
                  <a:noFill/>
                </a:ln>
                <a:solidFill>
                  <a:srgbClr val="3772F5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段落</a:t>
            </a:r>
            <a:r>
              <a:rPr lang="en-US" altLang="zh-TW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六大段落</a:t>
            </a:r>
            <a:r>
              <a:rPr lang="en-US" altLang="zh-TW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皆有提及作者</a:t>
            </a:r>
            <a:r>
              <a:rPr lang="zh-TW" altLang="zh-TW" sz="2600" u="none" strike="noStrike" kern="100">
                <a:ln>
                  <a:noFill/>
                </a:ln>
                <a:solidFill>
                  <a:srgbClr val="3772F5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自身的生命經驗</a:t>
            </a:r>
            <a:r>
              <a:rPr lang="zh-TW" altLang="zh-TW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</a:t>
            </a:r>
            <a:r>
              <a:rPr lang="zh-TW" altLang="en-US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佐</a:t>
            </a:r>
            <a:r>
              <a:rPr lang="zh-TW" altLang="zh-TW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證不同的論點</a:t>
            </a:r>
            <a:r>
              <a:rPr lang="zh-TW" altLang="en-US" sz="2600" kern="100"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，藉</a:t>
            </a:r>
            <a:r>
              <a:rPr lang="zh-TW" altLang="en-US" sz="2600" kern="100">
                <a:solidFill>
                  <a:srgbClr val="3772F5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由</a:t>
            </a:r>
            <a:r>
              <a:rPr lang="zh-TW" altLang="en-US" sz="2600" u="none" strike="noStrike" kern="100">
                <a:ln>
                  <a:noFill/>
                </a:ln>
                <a:solidFill>
                  <a:srgbClr val="3772F5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自身經歷拉近與聽眾距離</a:t>
            </a:r>
            <a:r>
              <a:rPr lang="zh-TW" altLang="en-US" sz="26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，並以活潑生動語言強化演說效果</a:t>
            </a:r>
            <a:endParaRPr lang="en-US" altLang="zh-TW" sz="2600" u="none" strike="noStrike" kern="100">
              <a:ln>
                <a:noFill/>
              </a:ln>
              <a:effectLst>
                <a:outerShdw sx="0" sy="0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just" fontAlgn="base">
              <a:spcBef>
                <a:spcPts val="400"/>
              </a:spcBef>
              <a:spcAft>
                <a:spcPts val="0"/>
              </a:spcAft>
              <a:buSzPts val="1200"/>
            </a:pPr>
            <a:r>
              <a:rPr lang="en-US" altLang="zh-TW" sz="26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4.</a:t>
            </a:r>
            <a:r>
              <a:rPr lang="zh-TW" altLang="en-US" sz="26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文體種類：通篇以</a:t>
            </a:r>
            <a:r>
              <a:rPr lang="zh-TW" altLang="en-US" sz="2600" u="none" strike="noStrike">
                <a:ln>
                  <a:noFill/>
                </a:ln>
                <a:solidFill>
                  <a:srgbClr val="3772F5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記敘抒情</a:t>
            </a:r>
            <a:r>
              <a:rPr lang="zh-TW" altLang="en-US" sz="26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為主軸，行文間也偶有穿插</a:t>
            </a:r>
            <a:r>
              <a:rPr lang="zh-TW" altLang="en-US" sz="2600" u="none" strike="noStrike">
                <a:ln>
                  <a:noFill/>
                </a:ln>
                <a:solidFill>
                  <a:srgbClr val="3772F5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議論</a:t>
            </a:r>
            <a:r>
              <a:rPr lang="zh-TW" altLang="en-US" sz="26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的成分</a:t>
            </a:r>
            <a:r>
              <a:rPr lang="zh-TW" altLang="zh-TW" sz="2600" u="none" strike="noStrike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</a:t>
            </a:r>
            <a:endParaRPr lang="en-US" altLang="zh-TW" sz="2600" kern="100">
              <a:effectLst>
                <a:outerShdw sx="0" sy="0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just" fontAlgn="base">
              <a:spcBef>
                <a:spcPts val="400"/>
              </a:spcBef>
              <a:spcAft>
                <a:spcPts val="0"/>
              </a:spcAft>
              <a:buSzPts val="1200"/>
            </a:pPr>
            <a:r>
              <a:rPr lang="en-US" altLang="zh-TW" sz="2600" kern="100"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5.</a:t>
            </a:r>
            <a:r>
              <a:rPr lang="zh-TW" altLang="en-US" sz="2600" kern="100"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演講以「雲裡找門」為題，一方面點出演講內容是雲門舞集創辦迄今的經過。一方面也暗示多年來他所踏出的每一步，都是在雲霧迷茫中開創前程</a:t>
            </a:r>
            <a:endParaRPr lang="en-US" altLang="zh-TW" sz="2600" kern="100">
              <a:effectLst>
                <a:outerShdw sx="0" sy="0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0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3E74DD2-A742-4C79-9FBA-026892630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295442"/>
              </p:ext>
            </p:extLst>
          </p:nvPr>
        </p:nvGraphicFramePr>
        <p:xfrm>
          <a:off x="290622" y="779722"/>
          <a:ext cx="8853377" cy="4019815"/>
        </p:xfrm>
        <a:graphic>
          <a:graphicData uri="http://schemas.openxmlformats.org/drawingml/2006/table">
            <a:tbl>
              <a:tblPr firstRow="1" firstCol="1" bandRow="1"/>
              <a:tblGrid>
                <a:gridCol w="304801">
                  <a:extLst>
                    <a:ext uri="{9D8B030D-6E8A-4147-A177-3AD203B41FA5}">
                      <a16:colId xmlns:a16="http://schemas.microsoft.com/office/drawing/2014/main" val="1196653087"/>
                    </a:ext>
                  </a:extLst>
                </a:gridCol>
                <a:gridCol w="4345172">
                  <a:extLst>
                    <a:ext uri="{9D8B030D-6E8A-4147-A177-3AD203B41FA5}">
                      <a16:colId xmlns:a16="http://schemas.microsoft.com/office/drawing/2014/main" val="1240082731"/>
                    </a:ext>
                  </a:extLst>
                </a:gridCol>
                <a:gridCol w="4203404">
                  <a:extLst>
                    <a:ext uri="{9D8B030D-6E8A-4147-A177-3AD203B41FA5}">
                      <a16:colId xmlns:a16="http://schemas.microsoft.com/office/drawing/2014/main" val="831814367"/>
                    </a:ext>
                  </a:extLst>
                </a:gridCol>
              </a:tblGrid>
              <a:tr h="342841">
                <a:tc>
                  <a:txBody>
                    <a:bodyPr/>
                    <a:lstStyle/>
                    <a:p>
                      <a:pPr algn="ctr" fontAlgn="ctr" hangingPunct="0"/>
                      <a:r>
                        <a:rPr lang="en-US" sz="2200" b="1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 </a:t>
                      </a:r>
                      <a:endParaRPr lang="zh-TW" sz="22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滾動軌跡</a:t>
                      </a:r>
                      <a:endParaRPr lang="zh-TW" sz="21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人生意義</a:t>
                      </a:r>
                      <a:endParaRPr lang="zh-TW" sz="21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993301"/>
                  </a:ext>
                </a:extLst>
              </a:tr>
              <a:tr h="614088">
                <a:tc>
                  <a:txBody>
                    <a:bodyPr/>
                    <a:lstStyle/>
                    <a:p>
                      <a:pPr algn="ctr" fontAlgn="ctr" hangingPunct="0"/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A</a:t>
                      </a:r>
                      <a:endParaRPr lang="zh-TW" sz="22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sz="2100" kern="100">
                          <a:solidFill>
                            <a:srgbClr val="3772F5"/>
                          </a:solidFill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在不同領域間的滾動</a:t>
                      </a:r>
                      <a:r>
                        <a:rPr lang="zh-TW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：小說→法律→新聞→英文→舞蹈</a:t>
                      </a:r>
                      <a:endParaRPr lang="zh-TW" sz="21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不斷尋找人生志業所在</a:t>
                      </a:r>
                      <a:endParaRPr lang="zh-TW" sz="21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20932"/>
                  </a:ext>
                </a:extLst>
              </a:tr>
              <a:tr h="640315">
                <a:tc>
                  <a:txBody>
                    <a:bodyPr/>
                    <a:lstStyle/>
                    <a:p>
                      <a:pPr algn="ctr" fontAlgn="ctr" hangingPunct="0"/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B</a:t>
                      </a:r>
                      <a:endParaRPr lang="zh-TW" sz="22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sz="2100" kern="100">
                          <a:solidFill>
                            <a:srgbClr val="3772F5"/>
                          </a:solidFill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在不同身分間滾動</a:t>
                      </a:r>
                      <a:r>
                        <a:rPr lang="zh-TW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：大學教師、舞者、素人編舞家、舞團領管理者、系主任</a:t>
                      </a:r>
                      <a:endParaRPr lang="zh-TW" sz="21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不斷學習新知、累積豐富經驗，成為全方位跨領域人才</a:t>
                      </a:r>
                      <a:endParaRPr lang="zh-TW" sz="21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849138"/>
                  </a:ext>
                </a:extLst>
              </a:tr>
              <a:tr h="666307">
                <a:tc>
                  <a:txBody>
                    <a:bodyPr/>
                    <a:lstStyle/>
                    <a:p>
                      <a:pPr algn="ctr" fontAlgn="ctr" hangingPunct="0"/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C</a:t>
                      </a:r>
                      <a:endParaRPr lang="zh-TW" sz="22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sz="2100" kern="100">
                          <a:solidFill>
                            <a:srgbClr val="3772F5"/>
                          </a:solidFill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具有開創性的勇氣</a:t>
                      </a:r>
                      <a:r>
                        <a:rPr lang="zh-TW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：創辦國內第一個職業舞團、及第一個大學舞蹈系</a:t>
                      </a:r>
                      <a:endParaRPr lang="zh-TW" sz="21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創舞團，為臺灣現代舞開創表演舞臺；創舞蹈系，培養舞蹈人才</a:t>
                      </a:r>
                      <a:endParaRPr lang="zh-TW" sz="21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823204"/>
                  </a:ext>
                </a:extLst>
              </a:tr>
              <a:tr h="701749">
                <a:tc>
                  <a:txBody>
                    <a:bodyPr/>
                    <a:lstStyle/>
                    <a:p>
                      <a:pPr algn="ctr" fontAlgn="ctr" hangingPunct="0"/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D</a:t>
                      </a:r>
                      <a:endParaRPr lang="zh-TW" sz="22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100" kern="100">
                          <a:solidFill>
                            <a:srgbClr val="3772F5"/>
                          </a:solidFill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勇於面對自身不足</a:t>
                      </a:r>
                      <a:r>
                        <a:rPr lang="zh-TW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：在雲門舞集處於盛名之際喊停團</a:t>
                      </a:r>
                      <a:endParaRPr lang="zh-TW" sz="21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喊停舞團，</a:t>
                      </a:r>
                      <a:r>
                        <a:rPr lang="zh-TW" altLang="en-US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虛心面對自身的不足為了沉潛再出發</a:t>
                      </a:r>
                      <a:endParaRPr lang="zh-TW" sz="21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88445"/>
                  </a:ext>
                </a:extLst>
              </a:tr>
              <a:tr h="1028523">
                <a:tc>
                  <a:txBody>
                    <a:bodyPr/>
                    <a:lstStyle/>
                    <a:p>
                      <a:pPr algn="ctr" fontAlgn="ctr" hangingPunct="0"/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E</a:t>
                      </a:r>
                      <a:endParaRPr lang="zh-TW" sz="22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 hangingPunct="0"/>
                      <a:r>
                        <a:rPr lang="zh-TW" sz="2100" kern="100">
                          <a:solidFill>
                            <a:srgbClr val="3772F5"/>
                          </a:solidFill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求新求變的實驗精神</a:t>
                      </a:r>
                      <a:r>
                        <a:rPr lang="zh-TW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：把在頂級劇場演出的精緻舞蹈，原封不動搬到偏鄉小城演出</a:t>
                      </a:r>
                      <a:endParaRPr lang="zh-TW" sz="21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sz="2100" kern="100">
                          <a:effectLst/>
                          <a:latin typeface="Times New Roman" panose="02020603050405020304" pitchFamily="18" charset="0"/>
                          <a:ea typeface="細明體" panose="02020509000000000000" pitchFamily="49" charset="-120"/>
                        </a:rPr>
                        <a:t>不計成本偏鄉小城演出，是為了實踐文化平權，人人能看表演。不負初心地為人群服務</a:t>
                      </a:r>
                      <a:endParaRPr lang="zh-TW" sz="2100"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490242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A526D7-4F6F-4574-8561-C3385570E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57" y="0"/>
            <a:ext cx="87230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TW" altLang="zh-TW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〈雲裡找門〉一文開頭林懷民以</a:t>
            </a:r>
            <a:r>
              <a:rPr kumimoji="0" lang="zh-TW" altLang="zh-TW" sz="2400" b="0" i="0" u="none" strike="noStrike" cap="none" normalizeH="0" baseline="0">
                <a:ln>
                  <a:noFill/>
                </a:ln>
                <a:solidFill>
                  <a:srgbClr val="3772F5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「一顆滾動的石頭」</a:t>
            </a:r>
            <a:r>
              <a:rPr kumimoji="0" lang="zh-TW" altLang="zh-TW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來形容自己。從文本中處處可見其</a:t>
            </a:r>
            <a:r>
              <a:rPr kumimoji="0" lang="zh-TW" altLang="zh-TW" sz="2400" b="0" i="0" u="none" strike="noStrike" cap="none" normalizeH="0" baseline="0">
                <a:ln>
                  <a:noFill/>
                </a:ln>
                <a:solidFill>
                  <a:srgbClr val="3772F5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滾動的軌跡</a:t>
            </a:r>
            <a:r>
              <a:rPr kumimoji="0" lang="zh-TW" altLang="zh-TW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與對其</a:t>
            </a:r>
            <a:r>
              <a:rPr kumimoji="0" lang="zh-TW" altLang="zh-TW" sz="2400" b="0" i="0" u="none" strike="noStrike" cap="none" normalizeH="0" baseline="0">
                <a:ln>
                  <a:noFill/>
                </a:ln>
                <a:solidFill>
                  <a:srgbClr val="3772F5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人生的意義</a:t>
            </a:r>
            <a:r>
              <a:rPr kumimoji="0" lang="zh-TW" altLang="zh-TW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endParaRPr kumimoji="0" lang="zh-TW" altLang="zh-TW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00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51EE510-DFE2-4AAF-9A32-8A69F9EE8EE8}"/>
              </a:ext>
            </a:extLst>
          </p:cNvPr>
          <p:cNvSpPr txBox="1"/>
          <p:nvPr/>
        </p:nvSpPr>
        <p:spPr>
          <a:xfrm>
            <a:off x="262270" y="1"/>
            <a:ext cx="8704521" cy="4630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24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*</a:t>
            </a:r>
            <a:r>
              <a:rPr lang="zh-TW" altLang="zh-TW" sz="24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下列古典詩詞曲的歌詠內容與「舞蹈」相關的是：　</a:t>
            </a:r>
            <a:r>
              <a:rPr lang="en-US" altLang="zh-TW" sz="24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(A)</a:t>
            </a:r>
            <a:r>
              <a:rPr lang="zh-TW" altLang="zh-TW" sz="24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低身鏘玉佩，舉袖拂羅衣。對檐疑燕起，映雪似花飛　</a:t>
            </a:r>
            <a:r>
              <a:rPr lang="en-US" altLang="zh-TW" sz="24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(B)</a:t>
            </a:r>
            <a:r>
              <a:rPr lang="zh-TW" altLang="zh-TW" sz="24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蜀僧抱綠綺，西下峨眉峰。為我一揮手，如聽萬壑松　</a:t>
            </a:r>
            <a:r>
              <a:rPr lang="en-US" altLang="zh-TW" sz="24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r>
              <a:rPr lang="zh-TW" altLang="zh-TW" sz="24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虹裳霞帔步搖冠，鈿瓔纍纍佩珊珊。娉婷似不任羅綺，顧聽樂懸行復止　</a:t>
            </a:r>
            <a:r>
              <a:rPr lang="en-US" altLang="zh-TW" sz="24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(D)</a:t>
            </a:r>
            <a:r>
              <a:rPr lang="zh-TW" altLang="zh-TW" sz="24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乍入霓裳促遍。逞盈盈、漸催檀板。慢垂霞袖，急趨蓮步，進退奇容千變。算何止、傾國傾城，暫回眸、萬人斷腸　</a:t>
            </a:r>
            <a:r>
              <a:rPr lang="en-US" altLang="zh-TW" sz="24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(E)</a:t>
            </a:r>
            <a:r>
              <a:rPr lang="zh-TW" altLang="zh-TW" sz="2400" kern="10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鳳髻蟠空，裊娜腰肢溫更柔。輕移蓮步，漢宮飛燕舊風流。謾催鼉鼓品《梁州》，鷓鴣飛起春羅袖。錦纏頭，劉郎錯認風前柳</a:t>
            </a:r>
            <a:endParaRPr lang="en-US" altLang="zh-TW" sz="2400" kern="10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en-US" altLang="zh-TW" sz="2400" kern="100">
              <a:latin typeface="Times New Roman" panose="02020603050405020304" pitchFamily="18" charset="0"/>
              <a:ea typeface="細明體" panose="02020509000000000000" pitchFamily="49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400" b="1">
                <a:solidFill>
                  <a:srgbClr val="FF0000"/>
                </a:solidFill>
              </a:rPr>
              <a:t>解答 　</a:t>
            </a:r>
            <a:r>
              <a:rPr lang="en-US" altLang="zh-TW" sz="2400" b="1">
                <a:solidFill>
                  <a:srgbClr val="FF0000"/>
                </a:solidFill>
              </a:rPr>
              <a:t>ACDE</a:t>
            </a:r>
            <a:r>
              <a:rPr lang="zh-TW" altLang="en-US" sz="2400" b="1">
                <a:solidFill>
                  <a:srgbClr val="FF0000"/>
                </a:solidFill>
              </a:rPr>
              <a:t>　</a:t>
            </a:r>
            <a:r>
              <a:rPr lang="zh-TW" altLang="en-US" sz="2400">
                <a:solidFill>
                  <a:srgbClr val="FF0000"/>
                </a:solidFill>
              </a:rPr>
              <a:t>　</a:t>
            </a:r>
            <a:r>
              <a:rPr lang="en-US" altLang="zh-TW" sz="2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(A)</a:t>
            </a:r>
            <a:r>
              <a:rPr lang="zh-TW" altLang="en-US" sz="2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唐代 蕭德言</a:t>
            </a:r>
            <a:r>
              <a:rPr lang="en-US" altLang="zh-TW" sz="2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2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詠舞</a:t>
            </a:r>
            <a:r>
              <a:rPr lang="en-US" altLang="zh-TW" sz="2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en-US" altLang="zh-TW" sz="240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(B)</a:t>
            </a:r>
            <a:r>
              <a:rPr lang="zh-TW" altLang="zh-TW" sz="2400" kern="10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為歌詠音樂之詩。李白〈聽蜀僧濬彈琴〉。</a:t>
            </a:r>
            <a:r>
              <a:rPr lang="en-US" altLang="zh-TW" sz="240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(C)</a:t>
            </a:r>
            <a:r>
              <a:rPr lang="zh-TW" altLang="zh-TW" sz="2400" kern="10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白居易〈霓裳羽衣舞歌〉。</a:t>
            </a:r>
            <a:r>
              <a:rPr lang="en-US" altLang="zh-TW" sz="240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(D)</a:t>
            </a:r>
            <a:r>
              <a:rPr lang="zh-TW" altLang="zh-TW" sz="2400" kern="10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柳永〈柳腰輕．英英妙舞腰肢軟〉白樸〈駐馬聽．舞〉。</a:t>
            </a:r>
            <a:endParaRPr lang="zh-TW" altLang="en-US" sz="24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34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415F9A3-489C-4C0C-88BD-C75C2334F92F}"/>
              </a:ext>
            </a:extLst>
          </p:cNvPr>
          <p:cNvSpPr txBox="1"/>
          <p:nvPr/>
        </p:nvSpPr>
        <p:spPr>
          <a:xfrm>
            <a:off x="241005" y="163033"/>
            <a:ext cx="863363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90488" algn="just" fontAlgn="ctr">
              <a:tabLst>
                <a:tab pos="1007745" algn="l"/>
              </a:tabLst>
            </a:pPr>
            <a:r>
              <a:rPr lang="zh-TW" altLang="zh-TW" sz="18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 解析 　</a:t>
            </a:r>
            <a:r>
              <a:rPr lang="en-US" altLang="zh-TW" sz="18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(A)</a:t>
            </a:r>
            <a:r>
              <a:rPr lang="zh-TW" altLang="en-US" sz="18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唐代 </a:t>
            </a:r>
            <a:r>
              <a:rPr lang="zh-TW" altLang="zh-TW" sz="1800" kern="1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蕭德言〈詠舞〉。語譯：她彎下身子身上的玉佩搖晃發出了清脆聲響。身著絲質的舞衣舉起衣袖拂過。動人的舞姿就好像屋簷上輕盈的燕子飛過，又像雪地裡映照著那飄飛的花朵</a:t>
            </a:r>
            <a:r>
              <a:rPr lang="zh-TW" altLang="zh-TW" sz="18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　</a:t>
            </a:r>
            <a:r>
              <a:rPr lang="en-US" altLang="zh-TW" sz="18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(B)</a:t>
            </a:r>
            <a:r>
              <a:rPr lang="zh-TW" altLang="zh-TW" sz="1800" kern="1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為歌詠音樂之詩。李白〈聽蜀僧濬彈琴〉。語譯：蜀地的僧人濬懷抱一張綠綺琴，他來自位於西面的峨眉峰。輕輕把手一揮，琴上就傳出了如群山幽谷的松濤聲般美妙的樂音</a:t>
            </a:r>
            <a:r>
              <a:rPr lang="zh-TW" altLang="zh-TW" sz="18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　</a:t>
            </a:r>
            <a:r>
              <a:rPr lang="en-US" altLang="zh-TW" sz="18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(C)</a:t>
            </a:r>
            <a:r>
              <a:rPr lang="zh-TW" altLang="zh-TW" sz="1800" kern="1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白居易〈霓裳羽衣舞歌〉。語譯：她身穿彩色如虹的裙子、繡著回雲流霞的披肩，舞步流轉，頭飾也因此搖晃，精緻飾物繁多，玉佩相擊作響。舞態輕巧美好，絲綢衣服似不能承受。舞蹈開始前按著音樂節拍，舞步欲行猶止，顧盼徘迴不前</a:t>
            </a:r>
            <a:r>
              <a:rPr lang="zh-TW" altLang="zh-TW" sz="18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　</a:t>
            </a:r>
            <a:r>
              <a:rPr lang="en-US" altLang="zh-TW" sz="18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(D)</a:t>
            </a:r>
            <a:r>
              <a:rPr lang="zh-TW" altLang="zh-TW" sz="1800" kern="1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柳永〈柳腰輕．英英妙舞腰肢軟〉。語譯：突然轉入《霓裳羽衣曲》中節奏急促的段落，她更加施展出儀態美好的身段，依著檀板聲而舞。一會兒慢慢垂下廣袖，一會兒又急踩舞步，進退之間儀態萬千，表情豐富有致、嫵媚優雅。何止容貌絕美，突然回頭的一剎那，更足以令萬人傾倒</a:t>
            </a:r>
            <a:r>
              <a:rPr lang="zh-TW" altLang="zh-TW" sz="18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　</a:t>
            </a:r>
            <a:r>
              <a:rPr lang="en-US" altLang="zh-TW" sz="18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(E)</a:t>
            </a:r>
            <a:r>
              <a:rPr lang="zh-TW" altLang="zh-TW" sz="1800" kern="1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白樸〈駐馬聽．舞〉。語譯：鳳凰形的髮髻盤成空花樣，婀娜腰肢舞動顯得溫潤柔美。輕輕地變換舞步，像漢朝趙飛燕那般美豔迷人。黿鼓疾疾響動演奏著《梁州》舞曲，隨曲身轉翻飛那繡著鷓鴣的春羅衣袖。送上錦緞纏頭，觀看者劉郎竟錯認成風中搖曳的春柳</a:t>
            </a:r>
            <a:r>
              <a:rPr lang="zh-TW" altLang="zh-TW" sz="180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細明體" panose="02020509000000000000" pitchFamily="49" charset="-120"/>
              </a:rPr>
              <a:t>　</a:t>
            </a:r>
            <a:endParaRPr lang="zh-TW" altLang="zh-TW" sz="1600">
              <a:effectLst/>
              <a:latin typeface="Times New Roman" panose="02020603050405020304" pitchFamily="18" charset="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557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題目「雲裡找門」有何涵義？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970"/>
            <a:ext cx="8477289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有「在雲霧中尋找出路」的意思。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91A5E18-43CA-4B0A-AB66-3E38611C5139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F11F9046-42B6-42AF-ABE4-711664E3D10D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B60E8B3E-7779-4133-81DB-31DCCBB5D66E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216891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本大段提到一位喇嘛的人生故事，演講者有何用意？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1331674-1023-4717-8572-B8C6A38111A9}"/>
              </a:ext>
            </a:extLst>
          </p:cNvPr>
          <p:cNvSpPr txBox="1"/>
          <p:nvPr/>
        </p:nvSpPr>
        <p:spPr>
          <a:xfrm>
            <a:off x="460712" y="115613"/>
            <a:ext cx="1970067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10【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228FE0B-13E0-4A89-B3D5-9FD65F699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096"/>
            <a:ext cx="8477289" cy="263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這則喇嘛故事，具有形式上與內涵上的作用。</a:t>
            </a:r>
            <a:endParaRPr lang="en-US" altLang="zh-TW" sz="2800" b="0" spc="-100" dirty="0">
              <a:solidFill>
                <a:srgbClr val="FF0000"/>
              </a:solidFill>
            </a:endParaRP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形式上：林懷民以這位喇嘛的故事，來為演講收尾，引出他對年輕人的鼓勵與期勉。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內涵上：林懷民以此來說明實踐夢想應有的態度，同時也與自己的經歷相呼應：</a:t>
            </a:r>
            <a:endParaRPr lang="en-US" altLang="zh-TW" sz="2800" b="0" spc="-100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69716D7-A2A4-43B6-8CCE-27EDB04A9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11" y="3587944"/>
            <a:ext cx="8477289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(1)</a:t>
            </a:r>
          </a:p>
          <a:p>
            <a:pPr>
              <a:lnSpc>
                <a:spcPct val="120000"/>
              </a:lnSpc>
            </a:pPr>
            <a:endParaRPr lang="en-US" altLang="zh-TW" sz="2800" b="0" spc="-100" dirty="0">
              <a:solidFill>
                <a:srgbClr val="FF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D72CC77-F7B3-434F-9C01-ECB254DD0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51" y="3587944"/>
            <a:ext cx="7783531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實踐理想，須用心堅定：這位山東人為實踐當喇嘛的夢想，打工、流浪。為了見到達賴喇嘛</a:t>
            </a:r>
          </a:p>
        </p:txBody>
      </p:sp>
      <p:sp>
        <p:nvSpPr>
          <p:cNvPr id="13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19F5B2AD-34E8-4072-AAE1-9AF899D12216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6">
            <a:extLst>
              <a:ext uri="{FF2B5EF4-FFF2-40B4-BE49-F238E27FC236}">
                <a16:creationId xmlns:a16="http://schemas.microsoft.com/office/drawing/2014/main" id="{7B79E109-9DDD-4522-9096-B518AEEF870E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17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本大段提到一位喇嘛的人生故事，演講者有何用意？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E9018B8-A33E-4C60-8B79-6AB8D8629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51" y="957096"/>
            <a:ext cx="7783532" cy="371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一再被抓、被監禁，仍不氣餒，最終成功。正如林懷民自己，四十年來艱辛努力，只為不負初心。</a:t>
            </a:r>
          </a:p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心無罣礙，無處不自在：這位喇嘛費盡千辛萬苦到達印度，又要冒著被抓、被監禁的危險，回到西藏。坐牢、流浪、印度、西藏，不論在哪裡，不論處於何種境況，他總是寧靜的過著他的修行生活。正如林懷民自己，不論得到什麼讚美或批評，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5BD943D-EE57-4AFD-8B2E-B4F3C723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11" y="1949644"/>
            <a:ext cx="8477289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(2)</a:t>
            </a:r>
          </a:p>
          <a:p>
            <a:pPr>
              <a:lnSpc>
                <a:spcPct val="120000"/>
              </a:lnSpc>
            </a:pPr>
            <a:endParaRPr lang="en-US" altLang="zh-TW" sz="2800" b="0" spc="-100" dirty="0">
              <a:solidFill>
                <a:srgbClr val="FF0000"/>
              </a:solidFill>
            </a:endParaRPr>
          </a:p>
        </p:txBody>
      </p:sp>
      <p:sp>
        <p:nvSpPr>
          <p:cNvPr id="1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57CE00C9-301D-4267-90F4-609534DED1B3}"/>
              </a:ext>
            </a:extLst>
          </p:cNvPr>
          <p:cNvSpPr txBox="1"/>
          <p:nvPr/>
        </p:nvSpPr>
        <p:spPr>
          <a:xfrm>
            <a:off x="460712" y="115613"/>
            <a:ext cx="1970067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10【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5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9F01840E-456B-4833-B0B0-110BC5626776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BE7BBFB8-BCBC-4F2F-8489-A61DF49B8488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24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本大段提到一位喇嘛的人生故事，演講者有何用意？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E9018B8-A33E-4C60-8B79-6AB8D8629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51" y="957096"/>
            <a:ext cx="7783532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他始終勤勤懇懇在舞蹈的路上做自己。</a:t>
            </a:r>
          </a:p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降低慾望，人生沒有不可能：喇嘛在樹下一躺，袈裟一披，就能睡覺。林懷民從創辦雲門開始，就知道自己這一輩子可能不會擁有自己的房子。降低了生活慾望，全副心力投注在雲門，所以才能求魚得魚，化不可能為可能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5BD943D-EE57-4AFD-8B2E-B4F3C723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11" y="1482919"/>
            <a:ext cx="8477289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(3)</a:t>
            </a:r>
          </a:p>
          <a:p>
            <a:pPr>
              <a:lnSpc>
                <a:spcPct val="120000"/>
              </a:lnSpc>
            </a:pPr>
            <a:endParaRPr lang="en-US" altLang="zh-TW" sz="2800" b="0" spc="-100" dirty="0">
              <a:solidFill>
                <a:srgbClr val="FF0000"/>
              </a:solidFill>
            </a:endParaRPr>
          </a:p>
        </p:txBody>
      </p:sp>
      <p:sp>
        <p:nvSpPr>
          <p:cNvPr id="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111B4C0C-4E70-469C-BCAA-873F37C109D4}"/>
              </a:ext>
            </a:extLst>
          </p:cNvPr>
          <p:cNvSpPr txBox="1"/>
          <p:nvPr/>
        </p:nvSpPr>
        <p:spPr>
          <a:xfrm>
            <a:off x="460712" y="115613"/>
            <a:ext cx="1970067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10【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8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09C32FEC-D585-44C5-9642-98715AA0ABFC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AD1DC089-6DBB-4861-A121-E16D2B3A3DAD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AB2CB5AC-8C14-45DA-9567-F52250A69A07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6533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5675933-06D7-4D4C-896E-B603D7C461D9}"/>
              </a:ext>
            </a:extLst>
          </p:cNvPr>
          <p:cNvGrpSpPr/>
          <p:nvPr/>
        </p:nvGrpSpPr>
        <p:grpSpPr>
          <a:xfrm>
            <a:off x="2762610" y="1389399"/>
            <a:ext cx="3618781" cy="718885"/>
            <a:chOff x="1323975" y="1828800"/>
            <a:chExt cx="3618781" cy="71888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822CEC3-76E3-4686-9237-64C448588883}"/>
                </a:ext>
              </a:extLst>
            </p:cNvPr>
            <p:cNvSpPr/>
            <p:nvPr/>
          </p:nvSpPr>
          <p:spPr>
            <a:xfrm>
              <a:off x="1323975" y="1828800"/>
              <a:ext cx="700088" cy="718885"/>
            </a:xfrm>
            <a:prstGeom prst="rect">
              <a:avLst/>
            </a:prstGeom>
            <a:solidFill>
              <a:srgbClr val="75A1C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endParaRPr lang="zh-CN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2122410C-47BF-441D-9A67-1ABB6B31ECDB}"/>
                </a:ext>
              </a:extLst>
            </p:cNvPr>
            <p:cNvSpPr txBox="1"/>
            <p:nvPr/>
          </p:nvSpPr>
          <p:spPr>
            <a:xfrm>
              <a:off x="2143125" y="1834299"/>
              <a:ext cx="27996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問題與討論</a:t>
              </a:r>
            </a:p>
          </p:txBody>
        </p:sp>
      </p:grpSp>
      <p:sp>
        <p:nvSpPr>
          <p:cNvPr id="5" name="矩形 4">
            <a:hlinkClick r:id="rId2" action="ppaction://hlinksldjump"/>
            <a:extLst>
              <a:ext uri="{FF2B5EF4-FFF2-40B4-BE49-F238E27FC236}">
                <a16:creationId xmlns:a16="http://schemas.microsoft.com/office/drawing/2014/main" id="{B99042FE-4419-44FC-925F-F2D41C6D278A}"/>
              </a:ext>
            </a:extLst>
          </p:cNvPr>
          <p:cNvSpPr/>
          <p:nvPr/>
        </p:nvSpPr>
        <p:spPr>
          <a:xfrm>
            <a:off x="2470378" y="2517160"/>
            <a:ext cx="700088" cy="718885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CN" altLang="en-US" sz="4000" dirty="0">
              <a:solidFill>
                <a:srgbClr val="213C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hlinkClick r:id="rId3" action="ppaction://hlinksldjump"/>
            <a:extLst>
              <a:ext uri="{FF2B5EF4-FFF2-40B4-BE49-F238E27FC236}">
                <a16:creationId xmlns:a16="http://schemas.microsoft.com/office/drawing/2014/main" id="{06607848-19CF-488B-98B1-707A10460FC1}"/>
              </a:ext>
            </a:extLst>
          </p:cNvPr>
          <p:cNvSpPr/>
          <p:nvPr/>
        </p:nvSpPr>
        <p:spPr>
          <a:xfrm>
            <a:off x="3638097" y="2517160"/>
            <a:ext cx="700088" cy="718885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CN" altLang="en-US" sz="4000" dirty="0">
              <a:solidFill>
                <a:srgbClr val="213C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hlinkClick r:id="rId4" action="ppaction://hlinksldjump"/>
            <a:extLst>
              <a:ext uri="{FF2B5EF4-FFF2-40B4-BE49-F238E27FC236}">
                <a16:creationId xmlns:a16="http://schemas.microsoft.com/office/drawing/2014/main" id="{7F5242DB-EBC3-4E8C-823E-F3BB62AFC1E0}"/>
              </a:ext>
            </a:extLst>
          </p:cNvPr>
          <p:cNvSpPr/>
          <p:nvPr/>
        </p:nvSpPr>
        <p:spPr>
          <a:xfrm>
            <a:off x="4805816" y="2517160"/>
            <a:ext cx="700088" cy="718885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CN" altLang="en-US" sz="4000" dirty="0">
              <a:solidFill>
                <a:srgbClr val="213C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hlinkClick r:id="rId5" action="ppaction://hlinksldjump"/>
            <a:extLst>
              <a:ext uri="{FF2B5EF4-FFF2-40B4-BE49-F238E27FC236}">
                <a16:creationId xmlns:a16="http://schemas.microsoft.com/office/drawing/2014/main" id="{6D11E2C8-89A7-4360-A609-45731B84930A}"/>
              </a:ext>
            </a:extLst>
          </p:cNvPr>
          <p:cNvSpPr/>
          <p:nvPr/>
        </p:nvSpPr>
        <p:spPr>
          <a:xfrm>
            <a:off x="5973535" y="2517160"/>
            <a:ext cx="700088" cy="718885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CN" altLang="en-US" sz="4000" dirty="0">
              <a:solidFill>
                <a:srgbClr val="213C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18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557E48-2A62-478A-8B2C-5EF6801B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77288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演講一開始，林懷民以「一顆滾動的石頭」形容自己。從本文中，你看到哪些滾動的軌跡？對他的人生具有什麼意義？</a:t>
            </a: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91A5E18-43CA-4B0A-AB66-3E38611C5139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F11F9046-42B6-42AF-ABE4-711664E3D10D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5B9BE89-B614-4544-881C-211563552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992099"/>
            <a:ext cx="8477289" cy="236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ts val="36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林懷民的滾動，不是喜新厭舊的追逐變動，而是不斷進化。早期的輾轉，是為了尋找適合自己的位置；創辦雲門後的滾動，是在原有基礎上開拓新境。即便暫停雲門、流浪沉潛，也是為了汲取能量。所以他能創造潮流、引領時代。其滾動軌跡與意義，分析如下：</a:t>
            </a:r>
          </a:p>
        </p:txBody>
      </p:sp>
      <p:sp>
        <p:nvSpPr>
          <p:cNvPr id="1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0227D513-0B69-41FB-95BE-A6FD9FD96661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2" name="箭號: 向右 5">
            <a:hlinkClick r:id="rId6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76478F8E-BFB3-4FB1-964D-0752A92CAFE1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558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238CF09C-C4E0-41F9-A7C9-F10A43171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147682"/>
              </p:ext>
            </p:extLst>
          </p:nvPr>
        </p:nvGraphicFramePr>
        <p:xfrm>
          <a:off x="473749" y="2107759"/>
          <a:ext cx="8280000" cy="2007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98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3372120">
                  <a:extLst>
                    <a:ext uri="{9D8B030D-6E8A-4147-A177-3AD203B41FA5}">
                      <a16:colId xmlns:a16="http://schemas.microsoft.com/office/drawing/2014/main" val="636784142"/>
                    </a:ext>
                  </a:extLst>
                </a:gridCol>
                <a:gridCol w="4492882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endParaRPr lang="zh-TW" altLang="en-US" sz="2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滾動軌跡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人生意義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644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TW" sz="28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</a:t>
                      </a:r>
                      <a:endParaRPr lang="zh-TW" altLang="en-US" sz="2800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不斷跨域滾動：小說→法律→新聞→英文→舞蹈。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不斷尋找人生志業所在。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</a:tbl>
          </a:graphicData>
        </a:graphic>
      </p:graphicFrame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35AC9A45-EC10-41CE-B2DF-EF0DE47B1613}"/>
              </a:ext>
            </a:extLst>
          </p:cNvPr>
          <p:cNvGrpSpPr/>
          <p:nvPr/>
        </p:nvGrpSpPr>
        <p:grpSpPr>
          <a:xfrm>
            <a:off x="8147467" y="4119312"/>
            <a:ext cx="1420942" cy="1514975"/>
            <a:chOff x="7868195" y="3795852"/>
            <a:chExt cx="1846402" cy="1968590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82162B72-1731-4794-9EA4-0F94D1E3D919}"/>
                </a:ext>
              </a:extLst>
            </p:cNvPr>
            <p:cNvSpPr/>
            <p:nvPr userDrawn="1"/>
          </p:nvSpPr>
          <p:spPr>
            <a:xfrm>
              <a:off x="8007118" y="4056963"/>
              <a:ext cx="1707479" cy="17074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圖片 25" descr="一張含有 個人, 運動, 舞者, 手 的圖片&#10;&#10;自動產生的描述">
              <a:extLst>
                <a:ext uri="{FF2B5EF4-FFF2-40B4-BE49-F238E27FC236}">
                  <a16:creationId xmlns:a16="http://schemas.microsoft.com/office/drawing/2014/main" id="{27C23BC6-93F1-487A-9D29-03CB7293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195" y="3795852"/>
              <a:ext cx="1173930" cy="1263148"/>
            </a:xfrm>
            <a:prstGeom prst="rect">
              <a:avLst/>
            </a:prstGeom>
          </p:spPr>
        </p:pic>
      </p:grpSp>
      <p:sp>
        <p:nvSpPr>
          <p:cNvPr id="12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9557E48-2A62-478A-8B2C-5EF6801B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77288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演講一開始，林懷民以「一顆滾動的石頭」形容自己。從本文中，你看到哪些滾動的軌跡？對他的人生具有什麼意義？</a:t>
            </a:r>
          </a:p>
        </p:txBody>
      </p: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6C3CEB15-5A3A-473A-B424-4BAD159E34A8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8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DA32BDBC-0256-4846-A117-0A3E2A7BE218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9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9087ABBC-10D2-47AA-B155-3CBE2F80CFA7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27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74E4C18F-B57D-4E47-816B-0E9C2A56D490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658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238CF09C-C4E0-41F9-A7C9-F10A43171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09710"/>
              </p:ext>
            </p:extLst>
          </p:nvPr>
        </p:nvGraphicFramePr>
        <p:xfrm>
          <a:off x="473749" y="523826"/>
          <a:ext cx="8280000" cy="354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98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3372120">
                  <a:extLst>
                    <a:ext uri="{9D8B030D-6E8A-4147-A177-3AD203B41FA5}">
                      <a16:colId xmlns:a16="http://schemas.microsoft.com/office/drawing/2014/main" val="636784142"/>
                    </a:ext>
                  </a:extLst>
                </a:gridCol>
                <a:gridCol w="4492882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endParaRPr lang="zh-TW" altLang="en-US" sz="2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滾動軌跡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人生意義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endParaRPr lang="zh-TW" altLang="en-US" sz="2800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不同身分間滾動：大學教師、舞者、素人編舞家、舞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團領導、系主任、流浪者、享譽國際編舞家</a:t>
                      </a:r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……</a:t>
                      </a: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在重重阻難中尋求出路，不斷學習新知，擔任不同職務。累積了豐富經驗、成為全方位跨領域人才。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363042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C278E10-A643-4E6A-8F3C-9834AD7FDF8D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213098FF-6F5D-4C68-9B43-FADD88823E6A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5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37D70EA5-8A46-499A-B301-A695D4DAB4C5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6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728F9DF0-CB7D-4280-956B-FAEDDBDA26B3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91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238CF09C-C4E0-41F9-A7C9-F10A43171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232432"/>
              </p:ext>
            </p:extLst>
          </p:nvPr>
        </p:nvGraphicFramePr>
        <p:xfrm>
          <a:off x="473749" y="523826"/>
          <a:ext cx="8280000" cy="4056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98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3372120">
                  <a:extLst>
                    <a:ext uri="{9D8B030D-6E8A-4147-A177-3AD203B41FA5}">
                      <a16:colId xmlns:a16="http://schemas.microsoft.com/office/drawing/2014/main" val="636784142"/>
                    </a:ext>
                  </a:extLst>
                </a:gridCol>
                <a:gridCol w="4492882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endParaRPr lang="zh-TW" altLang="en-US" sz="2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滾動軌跡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人生意義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3.</a:t>
                      </a:r>
                      <a:endParaRPr lang="zh-TW" altLang="en-US" sz="2800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不停創新求變：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(1)</a:t>
                      </a: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創辦國內第一個職業舞團。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(2)</a:t>
                      </a: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創辦第一個大學舞蹈系。</a:t>
                      </a:r>
                      <a:endParaRPr lang="en-US" altLang="zh-TW" sz="28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(3)</a:t>
                      </a: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在國際頂級劇院演出的精緻舞蹈。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創新求變，是能量的積累，是深謀遠慮的行動，也是實踐夢想的利器。創舞團，為臺灣現代舞開創表演舞臺；創舞蹈系，培養舞蹈人才；喊停舞團，是為了沉潛再出發；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795248"/>
                  </a:ext>
                </a:extLst>
              </a:tr>
            </a:tbl>
          </a:graphicData>
        </a:graphic>
      </p:graphicFrame>
      <p:grpSp>
        <p:nvGrpSpPr>
          <p:cNvPr id="21" name="群組 20">
            <a:extLst>
              <a:ext uri="{FF2B5EF4-FFF2-40B4-BE49-F238E27FC236}">
                <a16:creationId xmlns:a16="http://schemas.microsoft.com/office/drawing/2014/main" id="{EAC2866D-470E-4A32-B035-6F269DC7CFEA}"/>
              </a:ext>
            </a:extLst>
          </p:cNvPr>
          <p:cNvGrpSpPr/>
          <p:nvPr/>
        </p:nvGrpSpPr>
        <p:grpSpPr>
          <a:xfrm>
            <a:off x="8147467" y="4119312"/>
            <a:ext cx="1420942" cy="1514975"/>
            <a:chOff x="7868195" y="3795852"/>
            <a:chExt cx="1846402" cy="1968590"/>
          </a:xfrm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62EFB5F4-62ED-4D96-A5E6-56CC25219312}"/>
                </a:ext>
              </a:extLst>
            </p:cNvPr>
            <p:cNvSpPr/>
            <p:nvPr userDrawn="1"/>
          </p:nvSpPr>
          <p:spPr>
            <a:xfrm>
              <a:off x="8007118" y="4056963"/>
              <a:ext cx="1707479" cy="17074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圖片 22" descr="一張含有 個人, 運動, 舞者, 手 的圖片&#10;&#10;自動產生的描述">
              <a:extLst>
                <a:ext uri="{FF2B5EF4-FFF2-40B4-BE49-F238E27FC236}">
                  <a16:creationId xmlns:a16="http://schemas.microsoft.com/office/drawing/2014/main" id="{F56AC04D-F2BF-4C70-9103-E1296A9AF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195" y="3795852"/>
              <a:ext cx="1173930" cy="1263148"/>
            </a:xfrm>
            <a:prstGeom prst="rect">
              <a:avLst/>
            </a:prstGeom>
          </p:spPr>
        </p:pic>
      </p:grpSp>
      <p:sp>
        <p:nvSpPr>
          <p:cNvPr id="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741478B3-904D-4F06-8B4B-46AC8294BD17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5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49F55DD7-B3C6-4FC8-981C-9BE074034903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6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FE6AFD86-199A-4058-ABC4-9A5BDE997C50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24" name="文本框 328">
            <a:hlinkClick r:id="rId10" action="ppaction://hlinksldjump"/>
            <a:extLst>
              <a:ext uri="{FF2B5EF4-FFF2-40B4-BE49-F238E27FC236}">
                <a16:creationId xmlns:a16="http://schemas.microsoft.com/office/drawing/2014/main" id="{65FD943F-EFA1-4B43-A3E3-CE25CC734CD6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23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238CF09C-C4E0-41F9-A7C9-F10A43171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092822"/>
              </p:ext>
            </p:extLst>
          </p:nvPr>
        </p:nvGraphicFramePr>
        <p:xfrm>
          <a:off x="473749" y="523826"/>
          <a:ext cx="8280000" cy="354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98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3372120">
                  <a:extLst>
                    <a:ext uri="{9D8B030D-6E8A-4147-A177-3AD203B41FA5}">
                      <a16:colId xmlns:a16="http://schemas.microsoft.com/office/drawing/2014/main" val="636784142"/>
                    </a:ext>
                  </a:extLst>
                </a:gridCol>
                <a:gridCol w="4492882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endParaRPr lang="zh-TW" altLang="en-US" sz="2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滾動軌跡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人生意義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3.</a:t>
                      </a:r>
                      <a:endParaRPr lang="zh-TW" altLang="en-US" sz="2800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(4)</a:t>
                      </a: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雲門盛名之際喊停團。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(5)</a:t>
                      </a: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頂級劇場演出的精緻舞蹈，原封不動搬到偏鄉小城演出</a:t>
                      </a:r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……</a:t>
                      </a: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不計成本偏鄉小城演出，是為了實踐文化平權，人人能看表演。</a:t>
                      </a:r>
                      <a:endParaRPr lang="en-US" altLang="zh-TW" sz="2800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「跳臺灣人的舞，給臺灣人欣賞」是他的夢想，他不斷創新求變，是為了不負初心。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795248"/>
                  </a:ext>
                </a:extLst>
              </a:tr>
            </a:tbl>
          </a:graphicData>
        </a:graphic>
      </p:graphicFrame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0A350706-C6EC-43E8-A26D-78D69D659FC5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BCEC7579-79EF-441E-9853-E8598BBB6F90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5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581E0C9F-EE4E-4ADC-A1C8-8DD368B29FD8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6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691F39BC-006A-4561-AC47-D8C538B75456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0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5B9BE89-B614-4544-881C-211563552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413206"/>
            <a:ext cx="8477289" cy="98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ts val="36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這些從不歇止的滾動，使林懷民的生命展現無窮的動能，造就他在舞蹈界無與倫比的偉大成就。</a:t>
            </a:r>
          </a:p>
        </p:txBody>
      </p:sp>
      <p:sp>
        <p:nvSpPr>
          <p:cNvPr id="12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B238F158-431E-437A-958B-88DB54DAA6CE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3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450D4DD9-2014-41EE-A23C-2FF5EC6893F0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DEDF02BD-F3E8-4A6C-A76E-68D5440946B2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6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45E5C682-64A1-473E-9E42-535A10A0E89B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67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林懷民以「雲門」為舞團的名稱，寓意為何？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970"/>
            <a:ext cx="8477289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zh-TW" altLang="en-US" sz="2800" b="0" spc="-100" dirty="0">
                <a:solidFill>
                  <a:srgbClr val="FF0000"/>
                </a:solidFill>
              </a:rPr>
              <a:t>寄託著承繼古代文化之美，開拓現代舞藝術的宏願。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91A5E18-43CA-4B0A-AB66-3E38611C5139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F11F9046-42B6-42AF-ABE4-711664E3D10D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8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01B0FD88-3D4A-4138-AB1C-338D792357FA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5029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256A8677-2F8D-422D-A5E1-E1E7B776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3047"/>
            <a:ext cx="847728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ts val="36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專家曾提出</a:t>
            </a:r>
            <a:r>
              <a:rPr lang="en-US" altLang="zh-TW" sz="2800" b="0" spc="-100" dirty="0">
                <a:solidFill>
                  <a:srgbClr val="FF0000"/>
                </a:solidFill>
              </a:rPr>
              <a:t>TED</a:t>
            </a:r>
            <a:r>
              <a:rPr lang="zh-TW" altLang="en-US" sz="2800" b="0" spc="-100" dirty="0">
                <a:solidFill>
                  <a:srgbClr val="FF0000"/>
                </a:solidFill>
              </a:rPr>
              <a:t>演說成功的祕訣，包括：感動自己的內容、與聽眾展開對話、提供聽眾沒聽過的資訊、設計令人驚喜的橋段、幽默、演講重點勿繁多、運用多重感官體驗、展現現真實自我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2800" b="0" spc="-100" dirty="0">
                <a:solidFill>
                  <a:srgbClr val="FF0000"/>
                </a:solidFill>
              </a:rPr>
              <a:t>等，這些技巧，林懷民的演講幾乎都具備了。教師在引導學生討論此題答案時，不妨提醒學生，未來參加大學申請面試時，可以適度運用</a:t>
            </a:r>
            <a:br>
              <a:rPr lang="en-US" altLang="zh-TW" sz="2800" b="0" spc="-100" dirty="0">
                <a:solidFill>
                  <a:srgbClr val="FF0000"/>
                </a:solidFill>
              </a:rPr>
            </a:br>
            <a:r>
              <a:rPr lang="zh-TW" altLang="en-US" sz="2800" b="0" spc="-100" dirty="0">
                <a:solidFill>
                  <a:srgbClr val="FF0000"/>
                </a:solidFill>
              </a:rPr>
              <a:t>這些祕訣。</a:t>
            </a:r>
          </a:p>
        </p:txBody>
      </p:sp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557E48-2A62-478A-8B2C-5EF6801B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178753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成功的演說，首要關鍵是觸動聽眾的心靈。林懷民演講的哪些內容讓你感動？為什麼？</a:t>
            </a: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8DF806C1-4B64-49CB-8A4D-2F7F60DB7F9A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2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98518CF-755A-4E46-BF54-54DC04B71B67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A8867970-3F8E-4DDB-9FEA-CCACB77B1BCE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3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891B7936-8CAA-417A-A912-C6ED5C0F6368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03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557E48-2A62-478A-8B2C-5EF6801B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178753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成功的演說，首要關鍵是觸動聽眾的心靈。林懷民演講的哪些內容讓你感動？為什麼？</a:t>
            </a: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56A8677-2F8D-422D-A5E1-E1E7B776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3047"/>
            <a:ext cx="8477289" cy="282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ts val="36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分享親身經歷不說大道理：整場演講幾乎都是演說者的親身故事，即便末尾講述道理，也是從故事而來。訴說這些故事時，林懷民的語氣滿懷感情，令人動容。</a:t>
            </a:r>
          </a:p>
          <a:p>
            <a:pPr marL="288000" indent="-288000">
              <a:lnSpc>
                <a:spcPts val="36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謙虛低調，展現大師風範：林懷民在講述到國際間對他的讚譽及自己的成就時，用語十分低調委婉，這份謙遜情操，令人感佩。</a:t>
            </a:r>
          </a:p>
        </p:txBody>
      </p:sp>
      <p:sp>
        <p:nvSpPr>
          <p:cNvPr id="11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00CFE783-D8AE-449A-BFEC-CBC865D4E1D6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4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F894465-7523-49AB-8F62-0E862A335968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E3B6FF12-6A18-469E-A2BB-8E5BC6C9C9D8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5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7FD96805-D8AB-43FB-AA9A-3D75E6D6946E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5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557E48-2A62-478A-8B2C-5EF6801B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178753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成功的演說，首要關鍵是觸動聽眾的心靈。林懷民演講的哪些內容讓你感動？為什麼？</a:t>
            </a: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56A8677-2F8D-422D-A5E1-E1E7B776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3047"/>
            <a:ext cx="8477289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ts val="3600"/>
              </a:lnSpc>
              <a:buClr>
                <a:srgbClr val="FF0000"/>
              </a:buClr>
              <a:buFont typeface="+mj-lt"/>
              <a:buAutoNum type="arabicPeriod" startAt="3"/>
            </a:pPr>
            <a:r>
              <a:rPr lang="zh-TW" altLang="en-US" sz="2800" b="0" spc="-100" dirty="0">
                <a:solidFill>
                  <a:srgbClr val="FF0000"/>
                </a:solidFill>
              </a:rPr>
              <a:t>四十年勤奮、不忘初衷：四十年來，有時工作十八至二十小時，年逾六十，仍然每日工作十六小時。這份積極努力，令人望塵莫及。更令人感動的是，長時間的辛勞奔波，不是為了自己的名利富貴，一切努力都是為了臺灣的舞蹈界。</a:t>
            </a:r>
          </a:p>
        </p:txBody>
      </p:sp>
      <p:sp>
        <p:nvSpPr>
          <p:cNvPr id="11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5FB82C4A-D1BA-423B-8992-721DEF138B63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4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F199CA9E-0D9A-4226-8575-63997E855704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3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03708F4C-EA61-4997-B846-7C172C72F83D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5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30BAB731-92DF-4687-AF19-F51A969E158B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39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557E48-2A62-478A-8B2C-5EF6801B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178753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成功的演說，首要關鍵是觸動聽眾的心靈。林懷民演講的哪些內容讓你感動？為什麼？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56A8677-2F8D-422D-A5E1-E1E7B776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3047"/>
            <a:ext cx="847728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ts val="3600"/>
              </a:lnSpc>
              <a:buClr>
                <a:srgbClr val="FF0000"/>
              </a:buClr>
              <a:buFont typeface="+mj-lt"/>
              <a:buAutoNum type="arabicPeriod" startAt="4"/>
            </a:pPr>
            <a:r>
              <a:rPr lang="zh-TW" altLang="en-US" sz="2800" b="0" spc="-100" dirty="0">
                <a:solidFill>
                  <a:srgbClr val="FF0000"/>
                </a:solidFill>
              </a:rPr>
              <a:t>所述故事富含情感或哲思，觸動人心：林懷民演說中提及的故事，例如父母的擔憂，與計程車司機的對話，與農村老婦的互動，在印度遇見的喇嘛的故事，都能打動人心，引發深思。</a:t>
            </a:r>
            <a:endParaRPr lang="en-US" altLang="zh-TW" sz="2800" b="0" spc="-100" dirty="0">
              <a:solidFill>
                <a:srgbClr val="FF0000"/>
              </a:solidFill>
            </a:endParaRPr>
          </a:p>
          <a:p>
            <a:pPr marL="288000" indent="-288000">
              <a:lnSpc>
                <a:spcPts val="3600"/>
              </a:lnSpc>
              <a:buClr>
                <a:srgbClr val="FF0000"/>
              </a:buClr>
              <a:buFont typeface="+mj-lt"/>
              <a:buAutoNum type="arabicPeriod" startAt="4"/>
            </a:pPr>
            <a:r>
              <a:rPr lang="zh-TW" altLang="en-US" sz="2800" b="0" spc="-100" dirty="0">
                <a:solidFill>
                  <a:srgbClr val="FF0000"/>
                </a:solidFill>
              </a:rPr>
              <a:t>誠懇不失幽默的語氣，易引發共鳴：演說中，林懷民真誠訴說自己面臨的困境、心情及努力過程，頗能引起聽眾的同理心。又不時以幽默語氣調侃自己，</a:t>
            </a:r>
          </a:p>
        </p:txBody>
      </p:sp>
      <p:sp>
        <p:nvSpPr>
          <p:cNvPr id="1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82A9778-36C3-40C3-BCD2-E67C5B5217A8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4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C1E4527-38C2-4050-929C-631C0405A68D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2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642244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642244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3AFB4CE5-614B-43D2-B232-50668EEAD0CD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5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79EB47E3-ED05-4604-AC97-A297D5C3788E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19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557E48-2A62-478A-8B2C-5EF6801B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178753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成功的演說，首要關鍵是觸動聽眾的心靈。林懷民演講的哪些內容讓你感動？為什麼？</a:t>
            </a:r>
          </a:p>
        </p:txBody>
      </p:sp>
      <p:sp>
        <p:nvSpPr>
          <p:cNvPr id="12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56A8677-2F8D-422D-A5E1-E1E7B776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3047"/>
            <a:ext cx="847728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8000" indent="-288000">
              <a:lnSpc>
                <a:spcPts val="3600"/>
              </a:lnSpc>
              <a:buClr>
                <a:srgbClr val="FF0000"/>
              </a:buClr>
              <a:buFont typeface="+mj-lt"/>
              <a:buAutoNum type="arabicPeriod" startAt="4"/>
              <a:defRPr sz="2800" b="0" spc="-1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5750" indent="9525">
              <a:buNone/>
            </a:pPr>
            <a:r>
              <a:rPr lang="zh-TW" altLang="en-US" dirty="0"/>
              <a:t>例如：說自己創辦雲門是闖了個大禍，這些幽默能活潑氣氛，拉近他與聽眾的距離。</a:t>
            </a:r>
            <a:endParaRPr lang="en-US" altLang="zh-TW" dirty="0"/>
          </a:p>
          <a:p>
            <a:pPr>
              <a:buFont typeface="+mj-lt"/>
              <a:buAutoNum type="arabicPeriod" startAt="6"/>
            </a:pPr>
            <a:r>
              <a:rPr lang="zh-TW" altLang="en-US" dirty="0"/>
              <a:t>肢體、眼神、表情，皆具感染力：演講中，林懷民的身體微微向前，眼神矍鑠堅定，沉著表情，清亮嗓音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dirty="0"/>
              <a:t>。這些肢體語言，具有很大感染力，令人不由得沉浸在他的演講中。</a:t>
            </a:r>
          </a:p>
        </p:txBody>
      </p:sp>
      <p:sp>
        <p:nvSpPr>
          <p:cNvPr id="11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A72B52CC-7B79-4239-B7E6-0EB80F60ADDB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9BDB31D2-D1B2-4CF6-BABA-3B12F83494A2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FF525942-B405-4421-9DF9-F094961D537D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5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B693497C-CE7D-4AA5-8480-271840E79FF6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04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BBB359DD-8F8E-4265-BFF2-BB8DD60C0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75" y="2513139"/>
            <a:ext cx="8161708" cy="236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ts val="36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(1)</a:t>
            </a:r>
            <a:r>
              <a:rPr lang="zh-TW" altLang="en-US" sz="2800" b="0" spc="-100" dirty="0">
                <a:solidFill>
                  <a:srgbClr val="FF0000"/>
                </a:solidFill>
              </a:rPr>
              <a:t>堅持自己理念：即便與主流價值觀不同，也不懼怕。</a:t>
            </a:r>
            <a:r>
              <a:rPr lang="en-US" altLang="zh-TW" sz="2800" b="0" spc="-100" dirty="0">
                <a:solidFill>
                  <a:srgbClr val="FF0000"/>
                </a:solidFill>
              </a:rPr>
              <a:t>(2)</a:t>
            </a:r>
            <a:r>
              <a:rPr lang="zh-TW" altLang="en-US" sz="2800" b="0" spc="-100" dirty="0">
                <a:solidFill>
                  <a:srgbClr val="FF0000"/>
                </a:solidFill>
              </a:rPr>
              <a:t>勇於跳脫舒適圈：脫離安逸，才能激發自己的潛力，創造新境界。</a:t>
            </a:r>
            <a:endParaRPr lang="en-US" altLang="zh-TW" sz="2800" b="0" spc="-100" dirty="0">
              <a:solidFill>
                <a:srgbClr val="FF0000"/>
              </a:solidFill>
            </a:endParaRPr>
          </a:p>
          <a:p>
            <a:pPr>
              <a:lnSpc>
                <a:spcPts val="36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(3)</a:t>
            </a:r>
            <a:r>
              <a:rPr lang="zh-TW" altLang="en-US" sz="2800" b="0" spc="-100" dirty="0">
                <a:solidFill>
                  <a:srgbClr val="FF0000"/>
                </a:solidFill>
              </a:rPr>
              <a:t>敢於開創，敢於喊停：臺灣沒有現代舞團，他敢</a:t>
            </a:r>
            <a:endParaRPr lang="en-US" altLang="zh-TW" sz="2800" b="0" spc="-100" dirty="0">
              <a:solidFill>
                <a:srgbClr val="FF0000"/>
              </a:solidFill>
            </a:endParaRPr>
          </a:p>
          <a:p>
            <a:pPr>
              <a:lnSpc>
                <a:spcPts val="36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於創立；雲門享盛名，他敢於喊停。</a:t>
            </a:r>
          </a:p>
        </p:txBody>
      </p:sp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557E48-2A62-478A-8B2C-5EF6801B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178753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林懷民說：「年輕的另外一個名字叫做</a:t>
            </a:r>
            <a:r>
              <a:rPr lang="en-US" altLang="zh-TW" sz="2800" b="0" dirty="0"/>
              <a:t>『</a:t>
            </a:r>
            <a:r>
              <a:rPr lang="zh-TW" altLang="en-US" sz="2800" b="0" dirty="0"/>
              <a:t>勇敢</a:t>
            </a:r>
            <a:r>
              <a:rPr lang="en-US" altLang="zh-TW" sz="2800" b="0" dirty="0"/>
              <a:t>』</a:t>
            </a:r>
            <a:r>
              <a:rPr lang="zh-TW" altLang="en-US" sz="2800" b="0" dirty="0"/>
              <a:t>。」林懷民的勇敢是什麼？年輕還有其他名字嗎？請說說你的看法。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5B9BE89-B614-4544-881C-211563552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992099"/>
            <a:ext cx="8477289" cy="5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ts val="36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林懷民的勇敢，可能是：</a:t>
            </a: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169D6B68-FED1-47B8-B228-B76B4C298C40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F0C47A72-A2E5-404C-9CF7-A55B5037693B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20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9340FC8B-4E16-4116-9AB9-C9C6D2923DF0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21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0E92ED15-530D-4212-B4D3-6588FD558304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02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181F4884-619A-46C7-A8FF-F9B4CE4B7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3854651"/>
            <a:ext cx="84772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ts val="3600"/>
              </a:lnSpc>
              <a:buClr>
                <a:srgbClr val="FF0000"/>
              </a:buClr>
              <a:buFont typeface="+mj-lt"/>
              <a:buAutoNum type="arabicPeriod" startAt="2"/>
            </a:pPr>
            <a:r>
              <a:rPr lang="zh-TW" altLang="en-US" sz="2800" b="0" spc="-100" dirty="0">
                <a:solidFill>
                  <a:srgbClr val="FF0000"/>
                </a:solidFill>
              </a:rPr>
              <a:t>除了「勇敢」，我覺得年輕的名字還可以是「負責」。從小學到現在，我經常看到有些同學</a:t>
            </a:r>
          </a:p>
        </p:txBody>
      </p:sp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557E48-2A62-478A-8B2C-5EF6801B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178753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林懷民說：「年輕的另外一個名字叫做</a:t>
            </a:r>
            <a:r>
              <a:rPr lang="en-US" altLang="zh-TW" sz="2800" b="0" dirty="0"/>
              <a:t>『</a:t>
            </a:r>
            <a:r>
              <a:rPr lang="zh-TW" altLang="en-US" sz="2800" b="0" dirty="0"/>
              <a:t>勇敢</a:t>
            </a:r>
            <a:r>
              <a:rPr lang="en-US" altLang="zh-TW" sz="2800" b="0" dirty="0"/>
              <a:t>』</a:t>
            </a:r>
            <a:r>
              <a:rPr lang="zh-TW" altLang="en-US" sz="2800" b="0" dirty="0"/>
              <a:t>。」林懷民的勇敢是什麼？年輕還有其他名字嗎？請說說你的看法。</a:t>
            </a: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BB359DD-8F8E-4265-BFF2-BB8DD60C0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75" y="1992099"/>
            <a:ext cx="8161708" cy="190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ts val="36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(4)</a:t>
            </a:r>
            <a:r>
              <a:rPr lang="zh-TW" altLang="en-US" sz="2800" b="0" spc="-100" dirty="0">
                <a:solidFill>
                  <a:srgbClr val="FF0000"/>
                </a:solidFill>
              </a:rPr>
              <a:t>不懷疑自己，不羨慕他人：當他在國際間享有盛名時，面對國內困窘的舞蹈環境，他從來不曾想過要去國外發展。而是埋頭苦幹，努力尋找舞團永續發展之路。</a:t>
            </a:r>
            <a:endParaRPr lang="en-US" altLang="zh-TW" sz="2800" b="0" spc="-100" dirty="0">
              <a:solidFill>
                <a:srgbClr val="FF0000"/>
              </a:solidFill>
            </a:endParaRPr>
          </a:p>
        </p:txBody>
      </p:sp>
      <p:sp>
        <p:nvSpPr>
          <p:cNvPr id="1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B13E951-A118-44F0-BD76-4B0CE0BFA0F6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20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7F4D0071-AEAF-4D48-A162-19ABCFD02148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93A2A63-9787-410A-85F8-CDFF4B511670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21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0716FBB1-7794-4670-8E8F-6A2099F68985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34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CA22878-5C1F-4170-909B-6ED703204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178753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林懷民說：「年輕的另外一個名字叫做</a:t>
            </a:r>
            <a:r>
              <a:rPr lang="en-US" altLang="zh-TW" sz="2800" b="0" dirty="0"/>
              <a:t>『</a:t>
            </a:r>
            <a:r>
              <a:rPr lang="zh-TW" altLang="en-US" sz="2800" b="0" dirty="0"/>
              <a:t>勇敢</a:t>
            </a:r>
            <a:r>
              <a:rPr lang="en-US" altLang="zh-TW" sz="2800" b="0" dirty="0"/>
              <a:t>』</a:t>
            </a:r>
            <a:r>
              <a:rPr lang="zh-TW" altLang="en-US" sz="2800" b="0" dirty="0"/>
              <a:t>。」林懷民的勇敢是什麼？年輕還有其他名字嗎？請說說你的看法。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81CCD9F-BD0D-488E-9D44-0F726CB9E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85" y="1992099"/>
            <a:ext cx="8115022" cy="236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ts val="36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掃除時間不打掃，作業總是缺交，答應老師、同學的事，常常丟三落四而受責備，生活過得一塌糊塗，每天都很不快樂。所以「負責」這件事，是年輕人最基本的品格。對自己負責，對他人負責，生活才能充實、和諧。</a:t>
            </a:r>
          </a:p>
        </p:txBody>
      </p:sp>
      <p:sp>
        <p:nvSpPr>
          <p:cNvPr id="2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625D77C2-94E0-419F-A9A8-F399A58CEA36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2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180C627F-06CC-4B99-AE6F-1957AE739A6B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4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22288577-85CE-40B9-A045-9A004F2B27BA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5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EE3D09A2-1A44-47DB-B9F5-9928A73E8B56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74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CA22878-5C1F-4170-909B-6ED703204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178753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林懷民說：「年輕的另外一個名字叫做</a:t>
            </a:r>
            <a:r>
              <a:rPr lang="en-US" altLang="zh-TW" sz="2800" b="0" dirty="0"/>
              <a:t>『</a:t>
            </a:r>
            <a:r>
              <a:rPr lang="zh-TW" altLang="en-US" sz="2800" b="0" dirty="0"/>
              <a:t>勇敢</a:t>
            </a:r>
            <a:r>
              <a:rPr lang="en-US" altLang="zh-TW" sz="2800" b="0" dirty="0"/>
              <a:t>』</a:t>
            </a:r>
            <a:r>
              <a:rPr lang="zh-TW" altLang="en-US" sz="2800" b="0" dirty="0"/>
              <a:t>。」林懷民的勇敢是什麼？年輕還有其他名字嗎？請說說你的看法。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F09ABF0-A9F0-46A7-A1C6-67C038461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57" y="1992099"/>
            <a:ext cx="817875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ts val="36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（年輕的另一個名字還可以是熱情、信心、夢想、歡笑、積累、嘗試、愛、冒險、衝衝衝、勤奮、自由、奉獻</a:t>
            </a:r>
            <a:r>
              <a:rPr lang="en-US" altLang="zh-TW" sz="2800" b="0" spc="-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2800" b="0" spc="-100" dirty="0">
                <a:solidFill>
                  <a:srgbClr val="FF0000"/>
                </a:solidFill>
              </a:rPr>
              <a:t>等）。</a:t>
            </a:r>
          </a:p>
        </p:txBody>
      </p:sp>
      <p:sp>
        <p:nvSpPr>
          <p:cNvPr id="19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D09D65D-3F75-4DA4-B555-2F0632AE1682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21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BAE881E8-3CC1-464C-A393-2EC0B1AD5EDE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4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B6B406F-EF35-4752-95C9-62E34B1676B7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5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95B260D7-3393-4FB6-A203-65C24B306B4B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557E48-2A62-478A-8B2C-5EF6801B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178753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捨棄大學教師的安穩工作，林懷民轉行投入眾人不看好的舞蹈界。當你在做生涯規劃時，一條是安穩路途，另一條是風險較高，但卻是你喜歡的道路，你會選擇什麼？原因為何？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5B9BE89-B614-4544-881C-211563552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2509164"/>
            <a:ext cx="8477289" cy="236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ts val="36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我會選擇安穩的一條路：我從來不是大膽的人，在貧困中成長的我，習慣選擇穩妥的路。林懷民教年輕人要勇敢，我會勇敢去開拓我的人生，當我努力在我擅長的領域站穩腳步時，我也會向林懷民一樣，試著</a:t>
            </a:r>
            <a:br>
              <a:rPr lang="en-US" altLang="zh-TW" sz="2800" b="0" spc="-100" dirty="0">
                <a:solidFill>
                  <a:srgbClr val="FF0000"/>
                </a:solidFill>
              </a:rPr>
            </a:br>
            <a:r>
              <a:rPr lang="zh-TW" altLang="en-US" sz="2800" b="0" spc="-100" dirty="0">
                <a:solidFill>
                  <a:srgbClr val="FF0000"/>
                </a:solidFill>
              </a:rPr>
              <a:t>回饋社會，為群眾服務。</a:t>
            </a: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0EAF2578-C882-4F39-BFE1-EFC54C469C5C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9676B9B1-7CB0-4B29-A2A8-2B8F3B7453E0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20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A17C831-051B-4BF3-B363-FBBAC487BA46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21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6F8EC7DA-46A4-438C-B791-64560A604A10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14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727AE001-CBD0-45A1-8156-1291FB3FB724}"/>
              </a:ext>
            </a:extLst>
          </p:cNvPr>
          <p:cNvGrpSpPr/>
          <p:nvPr/>
        </p:nvGrpSpPr>
        <p:grpSpPr>
          <a:xfrm>
            <a:off x="3066196" y="721058"/>
            <a:ext cx="3011607" cy="646331"/>
            <a:chOff x="1462816" y="1834299"/>
            <a:chExt cx="3011607" cy="64633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EAE754D-69BF-4CDC-9318-14737BE386DF}"/>
                </a:ext>
              </a:extLst>
            </p:cNvPr>
            <p:cNvSpPr/>
            <p:nvPr/>
          </p:nvSpPr>
          <p:spPr>
            <a:xfrm>
              <a:off x="1462816" y="1865076"/>
              <a:ext cx="565795" cy="584776"/>
            </a:xfrm>
            <a:prstGeom prst="rect">
              <a:avLst/>
            </a:prstGeom>
            <a:solidFill>
              <a:srgbClr val="75A1C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CN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F45E7798-DC65-4EC9-A6C9-8225B9A97F63}"/>
                </a:ext>
              </a:extLst>
            </p:cNvPr>
            <p:cNvSpPr txBox="1"/>
            <p:nvPr/>
          </p:nvSpPr>
          <p:spPr>
            <a:xfrm>
              <a:off x="2143125" y="1834299"/>
              <a:ext cx="2331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作者介紹</a:t>
              </a:r>
            </a:p>
          </p:txBody>
        </p:sp>
      </p:grpSp>
      <p:sp>
        <p:nvSpPr>
          <p:cNvPr id="6" name="TextBox 6">
            <a:hlinkClick r:id="rId2" action="ppaction://hlinksldjump"/>
            <a:extLst>
              <a:ext uri="{FF2B5EF4-FFF2-40B4-BE49-F238E27FC236}">
                <a16:creationId xmlns:a16="http://schemas.microsoft.com/office/drawing/2014/main" id="{73727A7D-D156-44C5-A73A-6FC7B4AB8B59}"/>
              </a:ext>
            </a:extLst>
          </p:cNvPr>
          <p:cNvSpPr txBox="1"/>
          <p:nvPr/>
        </p:nvSpPr>
        <p:spPr>
          <a:xfrm>
            <a:off x="1449790" y="1610409"/>
            <a:ext cx="2419350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89B542B-700E-4ECD-9C97-3AC21A5FD9B9}"/>
              </a:ext>
            </a:extLst>
          </p:cNvPr>
          <p:cNvSpPr/>
          <p:nvPr/>
        </p:nvSpPr>
        <p:spPr>
          <a:xfrm>
            <a:off x="832512" y="1689968"/>
            <a:ext cx="463865" cy="428540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1E20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BE27498-D267-4233-988D-787AB5359DC1}"/>
              </a:ext>
            </a:extLst>
          </p:cNvPr>
          <p:cNvSpPr/>
          <p:nvPr/>
        </p:nvSpPr>
        <p:spPr>
          <a:xfrm>
            <a:off x="832512" y="1761363"/>
            <a:ext cx="463865" cy="282868"/>
          </a:xfrm>
          <a:prstGeom prst="rect">
            <a:avLst/>
          </a:prstGeom>
          <a:solidFill>
            <a:srgbClr val="EEEE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1E2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CN" altLang="en-US" sz="2800" dirty="0">
              <a:solidFill>
                <a:srgbClr val="1E20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092B7274-9257-469B-9A74-ECD370BE7AD0}"/>
              </a:ext>
            </a:extLst>
          </p:cNvPr>
          <p:cNvSpPr txBox="1"/>
          <p:nvPr/>
        </p:nvSpPr>
        <p:spPr>
          <a:xfrm>
            <a:off x="1449789" y="2387300"/>
            <a:ext cx="361989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重要生平事蹟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02108FB-A90B-4CA4-B4BC-DA07FAE26228}"/>
              </a:ext>
            </a:extLst>
          </p:cNvPr>
          <p:cNvSpPr/>
          <p:nvPr/>
        </p:nvSpPr>
        <p:spPr>
          <a:xfrm>
            <a:off x="832512" y="2466859"/>
            <a:ext cx="463865" cy="428540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1E20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2507FB9-FEE7-4627-A7D2-BC66AA4786D2}"/>
              </a:ext>
            </a:extLst>
          </p:cNvPr>
          <p:cNvSpPr/>
          <p:nvPr/>
        </p:nvSpPr>
        <p:spPr>
          <a:xfrm>
            <a:off x="832512" y="2538254"/>
            <a:ext cx="463865" cy="282868"/>
          </a:xfrm>
          <a:prstGeom prst="rect">
            <a:avLst/>
          </a:prstGeom>
          <a:solidFill>
            <a:srgbClr val="EEEE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1E2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２</a:t>
            </a:r>
            <a:endParaRPr lang="zh-CN" altLang="en-US" sz="2800" dirty="0">
              <a:solidFill>
                <a:srgbClr val="1E20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6">
            <a:hlinkClick r:id="rId4" action="ppaction://hlinksldjump"/>
            <a:extLst>
              <a:ext uri="{FF2B5EF4-FFF2-40B4-BE49-F238E27FC236}">
                <a16:creationId xmlns:a16="http://schemas.microsoft.com/office/drawing/2014/main" id="{56269D54-BC5E-4395-A438-BFF1D3CA54D1}"/>
              </a:ext>
            </a:extLst>
          </p:cNvPr>
          <p:cNvSpPr txBox="1"/>
          <p:nvPr/>
        </p:nvSpPr>
        <p:spPr>
          <a:xfrm>
            <a:off x="1449789" y="3164191"/>
            <a:ext cx="361989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評價與地位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693D31C-9C09-430D-96BA-AE1D98F35D05}"/>
              </a:ext>
            </a:extLst>
          </p:cNvPr>
          <p:cNvSpPr/>
          <p:nvPr/>
        </p:nvSpPr>
        <p:spPr>
          <a:xfrm>
            <a:off x="832512" y="3243750"/>
            <a:ext cx="463865" cy="428540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1E20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AD12472-3AB6-42BD-99CD-964F990FB2EB}"/>
              </a:ext>
            </a:extLst>
          </p:cNvPr>
          <p:cNvSpPr/>
          <p:nvPr/>
        </p:nvSpPr>
        <p:spPr>
          <a:xfrm>
            <a:off x="832512" y="3315145"/>
            <a:ext cx="463865" cy="282868"/>
          </a:xfrm>
          <a:prstGeom prst="rect">
            <a:avLst/>
          </a:prstGeom>
          <a:solidFill>
            <a:srgbClr val="EEEE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1E2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CN" altLang="en-US" sz="2800" dirty="0">
              <a:solidFill>
                <a:srgbClr val="1E20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6">
            <a:hlinkClick r:id="rId5" action="ppaction://hlinksldjump"/>
            <a:extLst>
              <a:ext uri="{FF2B5EF4-FFF2-40B4-BE49-F238E27FC236}">
                <a16:creationId xmlns:a16="http://schemas.microsoft.com/office/drawing/2014/main" id="{C4779685-C4D5-4D0E-B682-CFB6F27838A0}"/>
              </a:ext>
            </a:extLst>
          </p:cNvPr>
          <p:cNvSpPr txBox="1"/>
          <p:nvPr/>
        </p:nvSpPr>
        <p:spPr>
          <a:xfrm>
            <a:off x="1449789" y="3941082"/>
            <a:ext cx="441874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您所不知道的林懷民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2B2616D-F320-4199-B54B-B3E3CC36A7EC}"/>
              </a:ext>
            </a:extLst>
          </p:cNvPr>
          <p:cNvSpPr/>
          <p:nvPr/>
        </p:nvSpPr>
        <p:spPr>
          <a:xfrm>
            <a:off x="832512" y="4020641"/>
            <a:ext cx="463865" cy="428540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1E20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9C156D5-EB50-4A7F-AD91-F607D823F8EA}"/>
              </a:ext>
            </a:extLst>
          </p:cNvPr>
          <p:cNvSpPr/>
          <p:nvPr/>
        </p:nvSpPr>
        <p:spPr>
          <a:xfrm>
            <a:off x="832512" y="4092036"/>
            <a:ext cx="463865" cy="282868"/>
          </a:xfrm>
          <a:prstGeom prst="rect">
            <a:avLst/>
          </a:prstGeom>
          <a:solidFill>
            <a:srgbClr val="EEEE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1E2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CN" altLang="en-US" sz="2800" dirty="0">
              <a:solidFill>
                <a:srgbClr val="1E20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6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B787B1A-B6C8-4A73-B577-15928346152B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35A3CCFD-3ED2-4A66-B941-A3431E7FBC0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09345D14-3705-4536-B3D2-B0BF609D4A9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3C54E12-731F-4AAB-965E-F7A92A7D3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424821"/>
            <a:ext cx="8477289" cy="329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ts val="3600"/>
              </a:lnSpc>
              <a:buClr>
                <a:srgbClr val="FF0000"/>
              </a:buClr>
              <a:buFont typeface="+mj-lt"/>
              <a:buAutoNum type="arabicPeriod" startAt="2"/>
            </a:pPr>
            <a:r>
              <a:rPr lang="zh-TW" altLang="en-US" sz="2800" b="0" spc="-100" dirty="0">
                <a:solidFill>
                  <a:srgbClr val="FF0000"/>
                </a:solidFill>
              </a:rPr>
              <a:t>我會選擇有風險，但是自己喜歡的一條路：林懷民的故事，激發了我的勇氣。我喜歡音樂，但是沒受過科班訓練，靠自學學會彈吉他、譜曲、寫歌詞。父母告訴我，家裡經濟狀況，無法栽培我走上這條路，未來可能找不到工作，會餓肚子。但是我不怕，我的生活慾望不多，只要能做自己喜歡的事，粗茶淡飯我也甘之如飴。</a:t>
            </a:r>
          </a:p>
        </p:txBody>
      </p:sp>
      <p:sp>
        <p:nvSpPr>
          <p:cNvPr id="18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B86C7431-B512-4A34-A75A-E3DF45747A7B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3DAC406-70C5-4F30-AE32-BDDEF18FD452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F2F71E9A-042B-4DCE-88A9-2BF4F5A7D3B8}"/>
              </a:ext>
            </a:extLst>
          </p:cNvPr>
          <p:cNvSpPr txBox="1"/>
          <p:nvPr/>
        </p:nvSpPr>
        <p:spPr>
          <a:xfrm>
            <a:off x="2077499" y="115613"/>
            <a:ext cx="736716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20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80E62B4D-97AE-477D-AF31-7CC673F33494}"/>
              </a:ext>
            </a:extLst>
          </p:cNvPr>
          <p:cNvSpPr txBox="1"/>
          <p:nvPr/>
        </p:nvSpPr>
        <p:spPr>
          <a:xfrm>
            <a:off x="2885892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19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727AE001-CBD0-45A1-8156-1291FB3FB724}"/>
              </a:ext>
            </a:extLst>
          </p:cNvPr>
          <p:cNvGrpSpPr/>
          <p:nvPr/>
        </p:nvGrpSpPr>
        <p:grpSpPr>
          <a:xfrm>
            <a:off x="1262309" y="1852865"/>
            <a:ext cx="3707927" cy="718885"/>
            <a:chOff x="1323975" y="1828800"/>
            <a:chExt cx="3707927" cy="71888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EAE754D-69BF-4CDC-9318-14737BE386DF}"/>
                </a:ext>
              </a:extLst>
            </p:cNvPr>
            <p:cNvSpPr/>
            <p:nvPr/>
          </p:nvSpPr>
          <p:spPr>
            <a:xfrm>
              <a:off x="1323975" y="1828800"/>
              <a:ext cx="700088" cy="718885"/>
            </a:xfrm>
            <a:prstGeom prst="rect">
              <a:avLst/>
            </a:prstGeom>
            <a:solidFill>
              <a:srgbClr val="75A1C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endParaRPr lang="zh-CN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F45E7798-DC65-4EC9-A6C9-8225B9A97F63}"/>
                </a:ext>
              </a:extLst>
            </p:cNvPr>
            <p:cNvSpPr txBox="1"/>
            <p:nvPr/>
          </p:nvSpPr>
          <p:spPr>
            <a:xfrm>
              <a:off x="2143125" y="1834299"/>
              <a:ext cx="28887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課後補充</a:t>
              </a:r>
            </a:p>
          </p:txBody>
        </p:sp>
      </p:grpSp>
      <p:sp>
        <p:nvSpPr>
          <p:cNvPr id="7" name="TextBox 6">
            <a:hlinkClick r:id="rId2" action="ppaction://hlinksldjump"/>
            <a:extLst>
              <a:ext uri="{FF2B5EF4-FFF2-40B4-BE49-F238E27FC236}">
                <a16:creationId xmlns:a16="http://schemas.microsoft.com/office/drawing/2014/main" id="{9C08B5A4-A1E5-4CC4-81EA-208F25CA7240}"/>
              </a:ext>
            </a:extLst>
          </p:cNvPr>
          <p:cNvSpPr txBox="1"/>
          <p:nvPr/>
        </p:nvSpPr>
        <p:spPr>
          <a:xfrm>
            <a:off x="2081459" y="2671650"/>
            <a:ext cx="451667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年輕人的困境</a:t>
            </a:r>
          </a:p>
        </p:txBody>
      </p:sp>
    </p:spTree>
    <p:extLst>
      <p:ext uri="{BB962C8B-B14F-4D97-AF65-F5344CB8AC3E}">
        <p14:creationId xmlns:p14="http://schemas.microsoft.com/office/powerpoint/2010/main" val="36168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>
            <a:extLst>
              <a:ext uri="{FF2B5EF4-FFF2-40B4-BE49-F238E27FC236}">
                <a16:creationId xmlns:a16="http://schemas.microsoft.com/office/drawing/2014/main" id="{9FBF40F1-F6F3-41E0-9C67-E3993501C4CC}"/>
              </a:ext>
            </a:extLst>
          </p:cNvPr>
          <p:cNvSpPr/>
          <p:nvPr/>
        </p:nvSpPr>
        <p:spPr>
          <a:xfrm>
            <a:off x="6786473" y="947763"/>
            <a:ext cx="1797295" cy="1797295"/>
          </a:xfrm>
          <a:prstGeom prst="ellipse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DC5D5D46-7FDD-4D96-A572-4B025C1D2CBE}"/>
              </a:ext>
            </a:extLst>
          </p:cNvPr>
          <p:cNvSpPr/>
          <p:nvPr/>
        </p:nvSpPr>
        <p:spPr>
          <a:xfrm>
            <a:off x="5817704" y="1439873"/>
            <a:ext cx="1760528" cy="1760528"/>
          </a:xfrm>
          <a:prstGeom prst="ellipse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7" y="391708"/>
            <a:ext cx="529145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年輕人的困境</a:t>
            </a: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4FBFD687-4D2C-4202-AEDB-6756559DEE1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extLst>
              <a:ext uri="{FF2B5EF4-FFF2-40B4-BE49-F238E27FC236}">
                <a16:creationId xmlns:a16="http://schemas.microsoft.com/office/drawing/2014/main" id="{8411ACE4-5106-4A01-A127-BF56D9F827F9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6FF0F28-98DE-4CFE-A115-E10657D2240B}"/>
              </a:ext>
            </a:extLst>
          </p:cNvPr>
          <p:cNvSpPr/>
          <p:nvPr/>
        </p:nvSpPr>
        <p:spPr>
          <a:xfrm>
            <a:off x="351700" y="976483"/>
            <a:ext cx="817324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24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從林懷民早期的小說到本課</a:t>
            </a:r>
            <a:b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雲裡找門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，林懷民始終</a:t>
            </a:r>
            <a:b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關懷年輕人的處境。</a:t>
            </a:r>
            <a:b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8000" indent="-288000">
              <a:lnSpc>
                <a:spcPct val="120000"/>
              </a:lnSpc>
              <a:spcBef>
                <a:spcPts val="24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生活在這個世代，你知道你可能會遭遇到什麼樣的困境嗎？又該如何去面對呢？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A811518-14FD-4F4F-AAA2-CD47FE0E63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0" y="860005"/>
            <a:ext cx="2384846" cy="2384846"/>
          </a:xfrm>
          <a:prstGeom prst="rect">
            <a:avLst/>
          </a:prstGeom>
          <a:effectLst>
            <a:outerShdw blurRad="12700" dist="38100" dir="2700000" algn="tl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8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橢圓 19">
            <a:extLst>
              <a:ext uri="{FF2B5EF4-FFF2-40B4-BE49-F238E27FC236}">
                <a16:creationId xmlns:a16="http://schemas.microsoft.com/office/drawing/2014/main" id="{11FD0543-6FF9-4976-96E4-99AC4667DF4A}"/>
              </a:ext>
            </a:extLst>
          </p:cNvPr>
          <p:cNvSpPr/>
          <p:nvPr/>
        </p:nvSpPr>
        <p:spPr>
          <a:xfrm>
            <a:off x="4490984" y="2257549"/>
            <a:ext cx="1797295" cy="1797295"/>
          </a:xfrm>
          <a:prstGeom prst="ellipse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hlinkClick r:id="rId3"/>
            <a:extLst>
              <a:ext uri="{FF2B5EF4-FFF2-40B4-BE49-F238E27FC236}">
                <a16:creationId xmlns:a16="http://schemas.microsoft.com/office/drawing/2014/main" id="{E5243584-3169-4B35-8731-468B3B7734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5964" r="3974" b="3388"/>
          <a:stretch/>
        </p:blipFill>
        <p:spPr>
          <a:xfrm>
            <a:off x="5323129" y="2019299"/>
            <a:ext cx="3367572" cy="1924051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7" y="391708"/>
            <a:ext cx="529145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年輕人的困境</a:t>
            </a:r>
          </a:p>
        </p:txBody>
      </p:sp>
      <p:sp>
        <p:nvSpPr>
          <p:cNvPr id="12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4FBFD687-4D2C-4202-AEDB-6756559DEE1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8411ACE4-5106-4A01-A127-BF56D9F827F9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 descr="一張含有 監視器, 螢幕, 坐, 電腦 的圖片&#10;&#10;自動產生的描述">
            <a:hlinkClick r:id="rId3"/>
            <a:extLst>
              <a:ext uri="{FF2B5EF4-FFF2-40B4-BE49-F238E27FC236}">
                <a16:creationId xmlns:a16="http://schemas.microsoft.com/office/drawing/2014/main" id="{B777AB20-DCBD-4EE3-906F-71382B516E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582" y="1937170"/>
            <a:ext cx="3542664" cy="240458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544CF46-3E66-4869-BC51-3DEE984CBE5E}"/>
              </a:ext>
            </a:extLst>
          </p:cNvPr>
          <p:cNvSpPr/>
          <p:nvPr/>
        </p:nvSpPr>
        <p:spPr>
          <a:xfrm>
            <a:off x="351700" y="1124369"/>
            <a:ext cx="5037932" cy="56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對年輕人低薪問題做具體描述。</a:t>
            </a:r>
          </a:p>
        </p:txBody>
      </p:sp>
    </p:spTree>
    <p:extLst>
      <p:ext uri="{BB962C8B-B14F-4D97-AF65-F5344CB8AC3E}">
        <p14:creationId xmlns:p14="http://schemas.microsoft.com/office/powerpoint/2010/main" val="29337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橢圓 10">
            <a:extLst>
              <a:ext uri="{FF2B5EF4-FFF2-40B4-BE49-F238E27FC236}">
                <a16:creationId xmlns:a16="http://schemas.microsoft.com/office/drawing/2014/main" id="{6A4BF32E-1122-423C-82C0-FB5D5C042AD7}"/>
              </a:ext>
            </a:extLst>
          </p:cNvPr>
          <p:cNvSpPr/>
          <p:nvPr/>
        </p:nvSpPr>
        <p:spPr>
          <a:xfrm>
            <a:off x="7559337" y="574993"/>
            <a:ext cx="965605" cy="965605"/>
          </a:xfrm>
          <a:prstGeom prst="ellipse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B7B194C5-844A-4DAB-BFEE-97BDD23598D1}"/>
              </a:ext>
            </a:extLst>
          </p:cNvPr>
          <p:cNvSpPr/>
          <p:nvPr/>
        </p:nvSpPr>
        <p:spPr>
          <a:xfrm>
            <a:off x="5182589" y="574993"/>
            <a:ext cx="965605" cy="965605"/>
          </a:xfrm>
          <a:prstGeom prst="ellipse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5E3C2523-8600-4EA0-9982-AD7C1C013C11}"/>
              </a:ext>
            </a:extLst>
          </p:cNvPr>
          <p:cNvSpPr/>
          <p:nvPr/>
        </p:nvSpPr>
        <p:spPr>
          <a:xfrm>
            <a:off x="6767087" y="574993"/>
            <a:ext cx="965605" cy="965605"/>
          </a:xfrm>
          <a:prstGeom prst="ellipse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0017EA37-4E05-4BEF-BC50-BFA9B8FFEAEB}"/>
              </a:ext>
            </a:extLst>
          </p:cNvPr>
          <p:cNvSpPr/>
          <p:nvPr/>
        </p:nvSpPr>
        <p:spPr>
          <a:xfrm>
            <a:off x="5974838" y="574993"/>
            <a:ext cx="965605" cy="965605"/>
          </a:xfrm>
          <a:prstGeom prst="ellipse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3964AAA-DDDF-4A8D-A674-FCE52B2AC0DC}"/>
              </a:ext>
            </a:extLst>
          </p:cNvPr>
          <p:cNvSpPr/>
          <p:nvPr/>
        </p:nvSpPr>
        <p:spPr>
          <a:xfrm>
            <a:off x="351697" y="2968024"/>
            <a:ext cx="8462103" cy="159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2400"/>
              </a:spcBef>
              <a:buClr>
                <a:schemeClr val="tx1"/>
              </a:buClr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面對可預期的低薪困境，唯一的方法是提升自己的專業，讓自己不會輕易被取代。你認為有哪些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具體作法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能讓自己的競爭力提升呢？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7" y="391708"/>
            <a:ext cx="529145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你的技能值多少錢？</a:t>
            </a:r>
          </a:p>
        </p:txBody>
      </p:sp>
      <p:sp>
        <p:nvSpPr>
          <p:cNvPr id="12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4FBFD687-4D2C-4202-AEDB-6756559DEE1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8411ACE4-5106-4A01-A127-BF56D9F827F9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544CF46-3E66-4869-BC51-3DEE984CBE5E}"/>
              </a:ext>
            </a:extLst>
          </p:cNvPr>
          <p:cNvSpPr/>
          <p:nvPr/>
        </p:nvSpPr>
        <p:spPr>
          <a:xfrm>
            <a:off x="496126" y="1669878"/>
            <a:ext cx="8173243" cy="107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2400"/>
              </a:spcBef>
              <a:buClr>
                <a:schemeClr val="tx1"/>
              </a:buClr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利用人力銀行網頁，輸入你擁有的技能，</a:t>
            </a:r>
            <a:b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看看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能找到多少工作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薪水又是多少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6" name="圖片 5" descr="一張含有 玩具, 布偶 的圖片&#10;&#10;自動產生的描述">
            <a:extLst>
              <a:ext uri="{FF2B5EF4-FFF2-40B4-BE49-F238E27FC236}">
                <a16:creationId xmlns:a16="http://schemas.microsoft.com/office/drawing/2014/main" id="{80366D20-4F05-4075-A254-21EB0CDCE3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42"/>
          <a:stretch/>
        </p:blipFill>
        <p:spPr>
          <a:xfrm>
            <a:off x="5116882" y="445713"/>
            <a:ext cx="3338512" cy="1079655"/>
          </a:xfrm>
          <a:prstGeom prst="rect">
            <a:avLst/>
          </a:prstGeom>
          <a:effectLst>
            <a:outerShdw blurRad="12700" dist="38100" dir="2700000" algn="tl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A748AC10-47AD-4704-BA9A-32A8B8795CED}"/>
              </a:ext>
            </a:extLst>
          </p:cNvPr>
          <p:cNvCxnSpPr/>
          <p:nvPr/>
        </p:nvCxnSpPr>
        <p:spPr>
          <a:xfrm>
            <a:off x="477074" y="2867025"/>
            <a:ext cx="8317674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69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橢圓 13">
            <a:extLst>
              <a:ext uri="{FF2B5EF4-FFF2-40B4-BE49-F238E27FC236}">
                <a16:creationId xmlns:a16="http://schemas.microsoft.com/office/drawing/2014/main" id="{0E53C1CB-9487-4AF0-9207-16825F874E15}"/>
              </a:ext>
            </a:extLst>
          </p:cNvPr>
          <p:cNvSpPr/>
          <p:nvPr/>
        </p:nvSpPr>
        <p:spPr>
          <a:xfrm>
            <a:off x="6607409" y="1795857"/>
            <a:ext cx="719847" cy="719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AFE2DFB9-4021-4E4A-A62C-647C358504BE}"/>
              </a:ext>
            </a:extLst>
          </p:cNvPr>
          <p:cNvSpPr/>
          <p:nvPr/>
        </p:nvSpPr>
        <p:spPr>
          <a:xfrm>
            <a:off x="7987186" y="847896"/>
            <a:ext cx="990824" cy="99082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4463190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作者簡介：林懷民</a:t>
            </a:r>
          </a:p>
        </p:txBody>
      </p:sp>
      <p:sp>
        <p:nvSpPr>
          <p:cNvPr id="12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A03BCF8-64F5-4E66-B522-5116FB2BCB38}"/>
              </a:ext>
            </a:extLst>
          </p:cNvPr>
          <p:cNvSpPr/>
          <p:nvPr/>
        </p:nvSpPr>
        <p:spPr>
          <a:xfrm>
            <a:off x="351700" y="1279683"/>
            <a:ext cx="8173242" cy="3119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林懷民，嘉義人，民國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年出生。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畢業於政治大學新聞學系，</a:t>
            </a:r>
            <a:b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美國愛荷華大學藝術碩士。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曾任雲門舞集藝術總監、臺北藝術大學舞蹈系系主任、研究所所長。現已退休。</a:t>
            </a:r>
          </a:p>
        </p:txBody>
      </p:sp>
      <p:pic>
        <p:nvPicPr>
          <p:cNvPr id="4" name="圖片 3" descr="一張含有 個人, 牆, 男人, 室內 的圖片&#10;&#10;自動產生的描述">
            <a:extLst>
              <a:ext uri="{FF2B5EF4-FFF2-40B4-BE49-F238E27FC236}">
                <a16:creationId xmlns:a16="http://schemas.microsoft.com/office/drawing/2014/main" id="{E2023C2C-8178-445C-9380-D3328D672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5" y="684095"/>
            <a:ext cx="1538557" cy="2017501"/>
          </a:xfrm>
          <a:custGeom>
            <a:avLst/>
            <a:gdLst>
              <a:gd name="connsiteX0" fmla="*/ 0 w 1538557"/>
              <a:gd name="connsiteY0" fmla="*/ 195366 h 2017501"/>
              <a:gd name="connsiteX1" fmla="*/ 195366 w 1538557"/>
              <a:gd name="connsiteY1" fmla="*/ 0 h 2017501"/>
              <a:gd name="connsiteX2" fmla="*/ 746322 w 1538557"/>
              <a:gd name="connsiteY2" fmla="*/ 0 h 2017501"/>
              <a:gd name="connsiteX3" fmla="*/ 1343191 w 1538557"/>
              <a:gd name="connsiteY3" fmla="*/ 0 h 2017501"/>
              <a:gd name="connsiteX4" fmla="*/ 1538557 w 1538557"/>
              <a:gd name="connsiteY4" fmla="*/ 195366 h 2017501"/>
              <a:gd name="connsiteX5" fmla="*/ 1538557 w 1538557"/>
              <a:gd name="connsiteY5" fmla="*/ 721355 h 2017501"/>
              <a:gd name="connsiteX6" fmla="*/ 1538557 w 1538557"/>
              <a:gd name="connsiteY6" fmla="*/ 1231076 h 2017501"/>
              <a:gd name="connsiteX7" fmla="*/ 1538557 w 1538557"/>
              <a:gd name="connsiteY7" fmla="*/ 1822135 h 2017501"/>
              <a:gd name="connsiteX8" fmla="*/ 1343191 w 1538557"/>
              <a:gd name="connsiteY8" fmla="*/ 2017501 h 2017501"/>
              <a:gd name="connsiteX9" fmla="*/ 746322 w 1538557"/>
              <a:gd name="connsiteY9" fmla="*/ 2017501 h 2017501"/>
              <a:gd name="connsiteX10" fmla="*/ 195366 w 1538557"/>
              <a:gd name="connsiteY10" fmla="*/ 2017501 h 2017501"/>
              <a:gd name="connsiteX11" fmla="*/ 0 w 1538557"/>
              <a:gd name="connsiteY11" fmla="*/ 1822135 h 2017501"/>
              <a:gd name="connsiteX12" fmla="*/ 0 w 1538557"/>
              <a:gd name="connsiteY12" fmla="*/ 1312414 h 2017501"/>
              <a:gd name="connsiteX13" fmla="*/ 0 w 1538557"/>
              <a:gd name="connsiteY13" fmla="*/ 737622 h 2017501"/>
              <a:gd name="connsiteX14" fmla="*/ 0 w 1538557"/>
              <a:gd name="connsiteY14" fmla="*/ 195366 h 201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8557" h="2017501" fill="none" extrusionOk="0">
                <a:moveTo>
                  <a:pt x="0" y="195366"/>
                </a:moveTo>
                <a:cubicBezTo>
                  <a:pt x="-14291" y="74295"/>
                  <a:pt x="90048" y="-13434"/>
                  <a:pt x="195366" y="0"/>
                </a:cubicBezTo>
                <a:cubicBezTo>
                  <a:pt x="418688" y="23695"/>
                  <a:pt x="578911" y="14639"/>
                  <a:pt x="746322" y="0"/>
                </a:cubicBezTo>
                <a:cubicBezTo>
                  <a:pt x="913733" y="-14639"/>
                  <a:pt x="1222222" y="16627"/>
                  <a:pt x="1343191" y="0"/>
                </a:cubicBezTo>
                <a:cubicBezTo>
                  <a:pt x="1446060" y="-1868"/>
                  <a:pt x="1544811" y="107379"/>
                  <a:pt x="1538557" y="195366"/>
                </a:cubicBezTo>
                <a:cubicBezTo>
                  <a:pt x="1548564" y="455866"/>
                  <a:pt x="1517992" y="510892"/>
                  <a:pt x="1538557" y="721355"/>
                </a:cubicBezTo>
                <a:cubicBezTo>
                  <a:pt x="1559122" y="931818"/>
                  <a:pt x="1514366" y="1063178"/>
                  <a:pt x="1538557" y="1231076"/>
                </a:cubicBezTo>
                <a:cubicBezTo>
                  <a:pt x="1562748" y="1398974"/>
                  <a:pt x="1510954" y="1679916"/>
                  <a:pt x="1538557" y="1822135"/>
                </a:cubicBezTo>
                <a:cubicBezTo>
                  <a:pt x="1532291" y="1915260"/>
                  <a:pt x="1467944" y="2026821"/>
                  <a:pt x="1343191" y="2017501"/>
                </a:cubicBezTo>
                <a:cubicBezTo>
                  <a:pt x="1124296" y="2001553"/>
                  <a:pt x="970073" y="1987895"/>
                  <a:pt x="746322" y="2017501"/>
                </a:cubicBezTo>
                <a:cubicBezTo>
                  <a:pt x="522571" y="2047107"/>
                  <a:pt x="464125" y="2025905"/>
                  <a:pt x="195366" y="2017501"/>
                </a:cubicBezTo>
                <a:cubicBezTo>
                  <a:pt x="68821" y="2033378"/>
                  <a:pt x="-14974" y="1952268"/>
                  <a:pt x="0" y="1822135"/>
                </a:cubicBezTo>
                <a:cubicBezTo>
                  <a:pt x="13169" y="1677623"/>
                  <a:pt x="23020" y="1521079"/>
                  <a:pt x="0" y="1312414"/>
                </a:cubicBezTo>
                <a:cubicBezTo>
                  <a:pt x="-23020" y="1103749"/>
                  <a:pt x="9153" y="963324"/>
                  <a:pt x="0" y="737622"/>
                </a:cubicBezTo>
                <a:cubicBezTo>
                  <a:pt x="-9153" y="511920"/>
                  <a:pt x="26454" y="384342"/>
                  <a:pt x="0" y="195366"/>
                </a:cubicBezTo>
                <a:close/>
              </a:path>
              <a:path w="1538557" h="2017501" stroke="0" extrusionOk="0">
                <a:moveTo>
                  <a:pt x="0" y="195366"/>
                </a:moveTo>
                <a:cubicBezTo>
                  <a:pt x="8371" y="70834"/>
                  <a:pt x="101977" y="5914"/>
                  <a:pt x="195366" y="0"/>
                </a:cubicBezTo>
                <a:cubicBezTo>
                  <a:pt x="421565" y="1315"/>
                  <a:pt x="530379" y="-2737"/>
                  <a:pt x="780757" y="0"/>
                </a:cubicBezTo>
                <a:cubicBezTo>
                  <a:pt x="1031135" y="2737"/>
                  <a:pt x="1208640" y="-6763"/>
                  <a:pt x="1343191" y="0"/>
                </a:cubicBezTo>
                <a:cubicBezTo>
                  <a:pt x="1452729" y="-3057"/>
                  <a:pt x="1550281" y="91403"/>
                  <a:pt x="1538557" y="195366"/>
                </a:cubicBezTo>
                <a:cubicBezTo>
                  <a:pt x="1537425" y="423621"/>
                  <a:pt x="1559123" y="583960"/>
                  <a:pt x="1538557" y="770158"/>
                </a:cubicBezTo>
                <a:cubicBezTo>
                  <a:pt x="1517991" y="956356"/>
                  <a:pt x="1519680" y="1105027"/>
                  <a:pt x="1538557" y="1296146"/>
                </a:cubicBezTo>
                <a:cubicBezTo>
                  <a:pt x="1557434" y="1487265"/>
                  <a:pt x="1531664" y="1586992"/>
                  <a:pt x="1538557" y="1822135"/>
                </a:cubicBezTo>
                <a:cubicBezTo>
                  <a:pt x="1537540" y="1924145"/>
                  <a:pt x="1440311" y="2040062"/>
                  <a:pt x="1343191" y="2017501"/>
                </a:cubicBezTo>
                <a:cubicBezTo>
                  <a:pt x="1142812" y="2012475"/>
                  <a:pt x="1060366" y="1999481"/>
                  <a:pt x="792235" y="2017501"/>
                </a:cubicBezTo>
                <a:cubicBezTo>
                  <a:pt x="524104" y="2035521"/>
                  <a:pt x="368427" y="2045189"/>
                  <a:pt x="195366" y="2017501"/>
                </a:cubicBezTo>
                <a:cubicBezTo>
                  <a:pt x="81101" y="2000624"/>
                  <a:pt x="6552" y="1931090"/>
                  <a:pt x="0" y="1822135"/>
                </a:cubicBezTo>
                <a:cubicBezTo>
                  <a:pt x="-9097" y="1643124"/>
                  <a:pt x="-8488" y="1547641"/>
                  <a:pt x="0" y="1328682"/>
                </a:cubicBezTo>
                <a:cubicBezTo>
                  <a:pt x="8488" y="1109723"/>
                  <a:pt x="-24489" y="1037116"/>
                  <a:pt x="0" y="753890"/>
                </a:cubicBezTo>
                <a:cubicBezTo>
                  <a:pt x="24489" y="470664"/>
                  <a:pt x="21859" y="349276"/>
                  <a:pt x="0" y="195366"/>
                </a:cubicBezTo>
                <a:close/>
              </a:path>
            </a:pathLst>
          </a:custGeom>
          <a:ln w="19050">
            <a:solidFill>
              <a:srgbClr val="E2B08E"/>
            </a:solidFill>
            <a:extLst>
              <a:ext uri="{C807C97D-BFC1-408E-A445-0C87EB9F89A2}">
                <ask:lineSketchStyleProps xmlns:ask="http://schemas.microsoft.com/office/drawing/2018/sketchyshapes" sd="3011606718">
                  <a:prstGeom prst="roundRect">
                    <a:avLst>
                      <a:gd name="adj" fmla="val 1269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9522203D-0315-4B8A-B91B-6A92436C1740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</p:spTree>
    <p:extLst>
      <p:ext uri="{BB962C8B-B14F-4D97-AF65-F5344CB8AC3E}">
        <p14:creationId xmlns:p14="http://schemas.microsoft.com/office/powerpoint/2010/main" val="339624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4463190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重要生平事蹟</a:t>
            </a:r>
          </a:p>
        </p:txBody>
      </p:sp>
      <p:sp>
        <p:nvSpPr>
          <p:cNvPr id="12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A03BCF8-64F5-4E66-B522-5116FB2BCB38}"/>
              </a:ext>
            </a:extLst>
          </p:cNvPr>
          <p:cNvSpPr/>
          <p:nvPr/>
        </p:nvSpPr>
        <p:spPr>
          <a:xfrm>
            <a:off x="351700" y="976483"/>
            <a:ext cx="8173242" cy="2565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林懷民，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出身嘉義新港望族 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年出生 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從小喜愛文學、舞蹈  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的林懷民，大學出版</a:t>
            </a:r>
            <a:r>
              <a:rPr lang="zh-TW" altLang="en-US" sz="3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小說集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，深受文壇矚目。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留美期間 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，一面攻讀學位，一面研習現代舞。</a:t>
            </a:r>
          </a:p>
        </p:txBody>
      </p:sp>
      <p:sp>
        <p:nvSpPr>
          <p:cNvPr id="9" name="矩形: 圓角 8">
            <a:hlinkClick r:id="rId4" action="ppaction://hlinksldjump"/>
            <a:extLst>
              <a:ext uri="{FF2B5EF4-FFF2-40B4-BE49-F238E27FC236}">
                <a16:creationId xmlns:a16="http://schemas.microsoft.com/office/drawing/2014/main" id="{F2D3D1A7-6A6E-4B66-AA43-EB1A3AD4B3C3}"/>
              </a:ext>
            </a:extLst>
          </p:cNvPr>
          <p:cNvSpPr/>
          <p:nvPr/>
        </p:nvSpPr>
        <p:spPr>
          <a:xfrm>
            <a:off x="2190751" y="1076977"/>
            <a:ext cx="3208966" cy="41545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17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 descr="一張含有 鏡 的圖片&#10;&#10;自動產生的描述">
            <a:hlinkClick r:id="rId4" action="ppaction://hlinksldjump"/>
            <a:extLst>
              <a:ext uri="{FF2B5EF4-FFF2-40B4-BE49-F238E27FC236}">
                <a16:creationId xmlns:a16="http://schemas.microsoft.com/office/drawing/2014/main" id="{8D30B49E-E7EB-4EED-BDB3-9CCE7FA755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882">
            <a:off x="5316664" y="1203015"/>
            <a:ext cx="166102" cy="225325"/>
          </a:xfrm>
          <a:prstGeom prst="rect">
            <a:avLst/>
          </a:prstGeom>
        </p:spPr>
      </p:pic>
      <p:sp>
        <p:nvSpPr>
          <p:cNvPr id="15" name="矩形: 圓角 14">
            <a:hlinkClick r:id="rId6" action="ppaction://hlinksldjump"/>
            <a:extLst>
              <a:ext uri="{FF2B5EF4-FFF2-40B4-BE49-F238E27FC236}">
                <a16:creationId xmlns:a16="http://schemas.microsoft.com/office/drawing/2014/main" id="{6668AE64-67F2-453A-8819-7C451E3E87BB}"/>
              </a:ext>
            </a:extLst>
          </p:cNvPr>
          <p:cNvSpPr/>
          <p:nvPr/>
        </p:nvSpPr>
        <p:spPr>
          <a:xfrm>
            <a:off x="5729288" y="1076977"/>
            <a:ext cx="2505954" cy="41545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17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一張含有 鏡 的圖片&#10;&#10;自動產生的描述">
            <a:hlinkClick r:id="rId6" action="ppaction://hlinksldjump"/>
            <a:extLst>
              <a:ext uri="{FF2B5EF4-FFF2-40B4-BE49-F238E27FC236}">
                <a16:creationId xmlns:a16="http://schemas.microsoft.com/office/drawing/2014/main" id="{311BB0F1-C0D9-4F07-BFAF-2F9D72C04D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882">
            <a:off x="8152189" y="1203015"/>
            <a:ext cx="166102" cy="225325"/>
          </a:xfrm>
          <a:prstGeom prst="rect">
            <a:avLst/>
          </a:prstGeom>
        </p:spPr>
      </p:pic>
      <p:sp>
        <p:nvSpPr>
          <p:cNvPr id="17" name="矩形: 圓角 16">
            <a:hlinkClick r:id="rId7" action="ppaction://hlinksldjump"/>
            <a:extLst>
              <a:ext uri="{FF2B5EF4-FFF2-40B4-BE49-F238E27FC236}">
                <a16:creationId xmlns:a16="http://schemas.microsoft.com/office/drawing/2014/main" id="{68043467-301E-442F-AC5D-E0A2F813ECB6}"/>
              </a:ext>
            </a:extLst>
          </p:cNvPr>
          <p:cNvSpPr/>
          <p:nvPr/>
        </p:nvSpPr>
        <p:spPr>
          <a:xfrm>
            <a:off x="695325" y="1784206"/>
            <a:ext cx="3553704" cy="41545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17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 descr="一張含有 鏡 的圖片&#10;&#10;自動產生的描述">
            <a:hlinkClick r:id="rId7" action="ppaction://hlinksldjump"/>
            <a:extLst>
              <a:ext uri="{FF2B5EF4-FFF2-40B4-BE49-F238E27FC236}">
                <a16:creationId xmlns:a16="http://schemas.microsoft.com/office/drawing/2014/main" id="{9CB74737-5D2C-4F4D-B2CE-620305332B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882">
            <a:off x="4165976" y="1910244"/>
            <a:ext cx="166102" cy="225325"/>
          </a:xfrm>
          <a:prstGeom prst="rect">
            <a:avLst/>
          </a:prstGeom>
        </p:spPr>
      </p:pic>
      <p:sp>
        <p:nvSpPr>
          <p:cNvPr id="19" name="矩形: 圓角 18">
            <a:hlinkClick r:id="rId8" action="ppaction://hlinksldjump"/>
            <a:extLst>
              <a:ext uri="{FF2B5EF4-FFF2-40B4-BE49-F238E27FC236}">
                <a16:creationId xmlns:a16="http://schemas.microsoft.com/office/drawing/2014/main" id="{FB288BBB-CF26-4BEB-80A6-E4174A74CA6C}"/>
              </a:ext>
            </a:extLst>
          </p:cNvPr>
          <p:cNvSpPr/>
          <p:nvPr/>
        </p:nvSpPr>
        <p:spPr>
          <a:xfrm>
            <a:off x="695325" y="3030574"/>
            <a:ext cx="1648704" cy="41545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17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 descr="一張含有 鏡 的圖片&#10;&#10;自動產生的描述">
            <a:hlinkClick r:id="rId8" action="ppaction://hlinksldjump"/>
            <a:extLst>
              <a:ext uri="{FF2B5EF4-FFF2-40B4-BE49-F238E27FC236}">
                <a16:creationId xmlns:a16="http://schemas.microsoft.com/office/drawing/2014/main" id="{1C865DA8-C150-4701-8619-AD1783BD72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882">
            <a:off x="2260976" y="3156612"/>
            <a:ext cx="166102" cy="2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7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8" y="391708"/>
            <a:ext cx="4463190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出身嘉義新港望族</a:t>
            </a:r>
          </a:p>
        </p:txBody>
      </p:sp>
      <p:sp>
        <p:nvSpPr>
          <p:cNvPr id="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F7414C2-70E7-4C89-B2E9-2C54E739632E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9E008CC-8E95-49CD-831A-0BC21C8413CF}"/>
              </a:ext>
            </a:extLst>
          </p:cNvPr>
          <p:cNvSpPr/>
          <p:nvPr/>
        </p:nvSpPr>
        <p:spPr>
          <a:xfrm>
            <a:off x="443184" y="2028824"/>
            <a:ext cx="2624136" cy="2547937"/>
          </a:xfrm>
          <a:prstGeom prst="roundRect">
            <a:avLst>
              <a:gd name="adj" fmla="val 2691"/>
            </a:avLst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60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清朝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秀才</a:t>
            </a:r>
          </a:p>
          <a:p>
            <a:pPr marL="2160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組詩社、推廣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地方教育</a:t>
            </a:r>
          </a:p>
          <a:p>
            <a:pPr marL="2160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組織壯丁保衛新港</a:t>
            </a:r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853B5162-EA5E-4798-9ABE-108388606685}"/>
              </a:ext>
            </a:extLst>
          </p:cNvPr>
          <p:cNvSpPr/>
          <p:nvPr/>
        </p:nvSpPr>
        <p:spPr>
          <a:xfrm>
            <a:off x="443183" y="1124120"/>
            <a:ext cx="2624135" cy="981078"/>
          </a:xfrm>
          <a:prstGeom prst="round2SameRect">
            <a:avLst>
              <a:gd name="adj1" fmla="val 11033"/>
              <a:gd name="adj2" fmla="val 0"/>
            </a:avLst>
          </a:prstGeom>
          <a:solidFill>
            <a:srgbClr val="EF8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曾祖父</a:t>
            </a:r>
            <a:b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林維朝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5183580-09C3-4C73-AA32-7549CF5FECEB}"/>
              </a:ext>
            </a:extLst>
          </p:cNvPr>
          <p:cNvSpPr/>
          <p:nvPr/>
        </p:nvSpPr>
        <p:spPr>
          <a:xfrm>
            <a:off x="3542868" y="2028824"/>
            <a:ext cx="2457449" cy="2547937"/>
          </a:xfrm>
          <a:prstGeom prst="roundRect">
            <a:avLst>
              <a:gd name="adj" fmla="val 2691"/>
            </a:avLst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60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留日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名醫</a:t>
            </a:r>
          </a:p>
          <a:p>
            <a:pPr marL="2160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精通詩文及醫學，美稱「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詩人良醫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  <a:p>
            <a:pPr marL="2160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常進行義診</a:t>
            </a:r>
          </a:p>
        </p:txBody>
      </p:sp>
      <p:sp>
        <p:nvSpPr>
          <p:cNvPr id="7" name="矩形: 圓角化同側角落 6">
            <a:extLst>
              <a:ext uri="{FF2B5EF4-FFF2-40B4-BE49-F238E27FC236}">
                <a16:creationId xmlns:a16="http://schemas.microsoft.com/office/drawing/2014/main" id="{A0BA7357-08DA-4E94-897A-F41E927E33B6}"/>
              </a:ext>
            </a:extLst>
          </p:cNvPr>
          <p:cNvSpPr/>
          <p:nvPr/>
        </p:nvSpPr>
        <p:spPr>
          <a:xfrm>
            <a:off x="3542868" y="1124120"/>
            <a:ext cx="2457449" cy="981078"/>
          </a:xfrm>
          <a:prstGeom prst="round2SameRect">
            <a:avLst>
              <a:gd name="adj1" fmla="val 11033"/>
              <a:gd name="adj2" fmla="val 0"/>
            </a:avLst>
          </a:prstGeom>
          <a:solidFill>
            <a:srgbClr val="EF8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祖父</a:t>
            </a:r>
            <a:b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林開泰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1258873-B295-45B6-8888-4092EBBC3412}"/>
              </a:ext>
            </a:extLst>
          </p:cNvPr>
          <p:cNvSpPr/>
          <p:nvPr/>
        </p:nvSpPr>
        <p:spPr>
          <a:xfrm>
            <a:off x="6475869" y="2028824"/>
            <a:ext cx="2224948" cy="2547937"/>
          </a:xfrm>
          <a:prstGeom prst="roundRect">
            <a:avLst>
              <a:gd name="adj" fmla="val 2691"/>
            </a:avLst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60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知名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政治家</a:t>
            </a:r>
          </a:p>
          <a:p>
            <a:pPr marL="2160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首任嘉義縣縣長，官至內政部長、總統府資政</a:t>
            </a:r>
          </a:p>
        </p:txBody>
      </p:sp>
      <p:sp>
        <p:nvSpPr>
          <p:cNvPr id="9" name="矩形: 圓角化同側角落 8">
            <a:extLst>
              <a:ext uri="{FF2B5EF4-FFF2-40B4-BE49-F238E27FC236}">
                <a16:creationId xmlns:a16="http://schemas.microsoft.com/office/drawing/2014/main" id="{E534E1DA-BAFD-420A-92A7-6A14D264A4C7}"/>
              </a:ext>
            </a:extLst>
          </p:cNvPr>
          <p:cNvSpPr/>
          <p:nvPr/>
        </p:nvSpPr>
        <p:spPr>
          <a:xfrm>
            <a:off x="6475869" y="1124120"/>
            <a:ext cx="2224948" cy="981078"/>
          </a:xfrm>
          <a:prstGeom prst="round2SameRect">
            <a:avLst>
              <a:gd name="adj1" fmla="val 11033"/>
              <a:gd name="adj2" fmla="val 0"/>
            </a:avLst>
          </a:prstGeom>
          <a:solidFill>
            <a:srgbClr val="EF8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父親</a:t>
            </a:r>
            <a:b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林金生</a:t>
            </a:r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DFAF329B-4632-4626-B447-51E35345E3C9}"/>
              </a:ext>
            </a:extLst>
          </p:cNvPr>
          <p:cNvSpPr/>
          <p:nvPr/>
        </p:nvSpPr>
        <p:spPr>
          <a:xfrm rot="5400000">
            <a:off x="3050298" y="2673850"/>
            <a:ext cx="509587" cy="305392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4098BA6D-1102-4E41-ABA5-7AC102F2726B}"/>
              </a:ext>
            </a:extLst>
          </p:cNvPr>
          <p:cNvSpPr/>
          <p:nvPr/>
        </p:nvSpPr>
        <p:spPr>
          <a:xfrm rot="5400000">
            <a:off x="5983299" y="2673849"/>
            <a:ext cx="509587" cy="305392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2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19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7" y="391708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年生，</a:t>
            </a:r>
            <a:r>
              <a:rPr lang="zh-TW" altLang="en-US" sz="3200" b="1" spc="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經歷</a:t>
            </a:r>
            <a:r>
              <a:rPr lang="en-US" altLang="zh-TW" sz="3200" b="1" spc="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228</a:t>
            </a:r>
            <a:r>
              <a:rPr lang="zh-TW" altLang="en-US" sz="3200" b="1" spc="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事件</a:t>
            </a:r>
          </a:p>
        </p:txBody>
      </p:sp>
      <p:sp>
        <p:nvSpPr>
          <p:cNvPr id="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F7414C2-70E7-4C89-B2E9-2C54E739632E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C2F5883-D3BE-4C75-8025-13F893B554CD}"/>
              </a:ext>
            </a:extLst>
          </p:cNvPr>
          <p:cNvSpPr/>
          <p:nvPr/>
        </p:nvSpPr>
        <p:spPr>
          <a:xfrm>
            <a:off x="351700" y="976483"/>
            <a:ext cx="8025538" cy="3520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林懷民出生後九天，臺灣爆發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二二八事件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，家族中的一位堂叔因此失蹤。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他在成長過程中，屢屢察覺大人們閃閃躲躲、隱晦的談論，因此二二八事件在他幼年心中留下印象，也融入他日後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作品的主題</a:t>
            </a:r>
            <a:r>
              <a:rPr lang="en-US" altLang="zh-TW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(《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家族合唱</a:t>
            </a:r>
            <a:r>
              <a:rPr lang="en-US" altLang="zh-TW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》)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之中。</a:t>
            </a:r>
          </a:p>
        </p:txBody>
      </p:sp>
    </p:spTree>
    <p:extLst>
      <p:ext uri="{BB962C8B-B14F-4D97-AF65-F5344CB8AC3E}">
        <p14:creationId xmlns:p14="http://schemas.microsoft.com/office/powerpoint/2010/main" val="25020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7" y="391708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從小喜愛舞蹈</a:t>
            </a:r>
          </a:p>
        </p:txBody>
      </p:sp>
      <p:sp>
        <p:nvSpPr>
          <p:cNvPr id="6" name="圖案 5">
            <a:extLst>
              <a:ext uri="{FF2B5EF4-FFF2-40B4-BE49-F238E27FC236}">
                <a16:creationId xmlns:a16="http://schemas.microsoft.com/office/drawing/2014/main" id="{C5E2BA3F-7D53-4306-96F0-021AC717E79A}"/>
              </a:ext>
            </a:extLst>
          </p:cNvPr>
          <p:cNvSpPr/>
          <p:nvPr/>
        </p:nvSpPr>
        <p:spPr>
          <a:xfrm>
            <a:off x="544094" y="556260"/>
            <a:ext cx="7304354" cy="4030980"/>
          </a:xfrm>
          <a:prstGeom prst="swooshArrow">
            <a:avLst>
              <a:gd name="adj1" fmla="val 18860"/>
              <a:gd name="adj2" fmla="val 23810"/>
            </a:avLst>
          </a:prstGeom>
          <a:solidFill>
            <a:srgbClr val="FCEBE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3398B9C3-BD97-4F49-8A65-AD82B40524FE}"/>
              </a:ext>
            </a:extLst>
          </p:cNvPr>
          <p:cNvSpPr/>
          <p:nvPr/>
        </p:nvSpPr>
        <p:spPr>
          <a:xfrm rot="21250798">
            <a:off x="1290440" y="3512800"/>
            <a:ext cx="142709" cy="1343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手繪多邊形: 圖案 7">
            <a:extLst>
              <a:ext uri="{FF2B5EF4-FFF2-40B4-BE49-F238E27FC236}">
                <a16:creationId xmlns:a16="http://schemas.microsoft.com/office/drawing/2014/main" id="{4A1E06AB-6E84-490D-A3E3-F34C66B3AF5B}"/>
              </a:ext>
            </a:extLst>
          </p:cNvPr>
          <p:cNvSpPr/>
          <p:nvPr/>
        </p:nvSpPr>
        <p:spPr>
          <a:xfrm>
            <a:off x="1439592" y="3436837"/>
            <a:ext cx="4137280" cy="1077080"/>
          </a:xfrm>
          <a:custGeom>
            <a:avLst/>
            <a:gdLst>
              <a:gd name="connsiteX0" fmla="*/ 0 w 1216189"/>
              <a:gd name="connsiteY0" fmla="*/ 0 h 942808"/>
              <a:gd name="connsiteX1" fmla="*/ 1216189 w 1216189"/>
              <a:gd name="connsiteY1" fmla="*/ 0 h 942808"/>
              <a:gd name="connsiteX2" fmla="*/ 1216189 w 1216189"/>
              <a:gd name="connsiteY2" fmla="*/ 942808 h 942808"/>
              <a:gd name="connsiteX3" fmla="*/ 0 w 1216189"/>
              <a:gd name="connsiteY3" fmla="*/ 942808 h 942808"/>
              <a:gd name="connsiteX4" fmla="*/ 0 w 1216189"/>
              <a:gd name="connsiteY4" fmla="*/ 0 h 94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189" h="942808">
                <a:moveTo>
                  <a:pt x="0" y="0"/>
                </a:moveTo>
                <a:lnTo>
                  <a:pt x="1216189" y="0"/>
                </a:lnTo>
                <a:lnTo>
                  <a:pt x="1216189" y="942808"/>
                </a:lnTo>
                <a:lnTo>
                  <a:pt x="0" y="9428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911" tIns="0" rIns="0" bIns="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ts val="600"/>
              </a:spcBef>
              <a:buNone/>
            </a:pPr>
            <a:r>
              <a:rPr lang="zh-TW" altLang="en-US" sz="30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五歲</a:t>
            </a:r>
            <a:endParaRPr lang="en-US" altLang="zh-TW" sz="3000" b="1" kern="12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defTabSz="622300">
              <a:lnSpc>
                <a:spcPct val="90000"/>
              </a:lnSpc>
              <a:spcBef>
                <a:spcPts val="600"/>
              </a:spcBef>
              <a:buNone/>
            </a:pPr>
            <a:r>
              <a:rPr lang="zh-TW" altLang="en-US" sz="3000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電影中的舞蹈成為啟蒙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366666A4-653D-46F5-A90B-A5AD9CADCAEC}"/>
              </a:ext>
            </a:extLst>
          </p:cNvPr>
          <p:cNvSpPr/>
          <p:nvPr/>
        </p:nvSpPr>
        <p:spPr>
          <a:xfrm rot="21250798">
            <a:off x="2470739" y="2555294"/>
            <a:ext cx="260184" cy="2448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40B4FD-7687-425D-A523-7F52DFB9B3AC}"/>
              </a:ext>
            </a:extLst>
          </p:cNvPr>
          <p:cNvSpPr/>
          <p:nvPr/>
        </p:nvSpPr>
        <p:spPr>
          <a:xfrm>
            <a:off x="2667993" y="2552809"/>
            <a:ext cx="6339373" cy="1190377"/>
          </a:xfrm>
          <a:prstGeom prst="rect">
            <a:avLst/>
          </a:pr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993" tIns="0" rIns="0" bIns="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ts val="600"/>
              </a:spcBef>
              <a:buNone/>
            </a:pPr>
            <a:r>
              <a:rPr lang="zh-TW" altLang="en-US" sz="30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小五</a:t>
            </a:r>
            <a:endParaRPr lang="en-US" altLang="zh-TW" sz="3000" b="1" kern="12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defTabSz="622300">
              <a:lnSpc>
                <a:spcPct val="90000"/>
              </a:lnSpc>
              <a:spcBef>
                <a:spcPts val="600"/>
              </a:spcBef>
              <a:buNone/>
            </a:pPr>
            <a:r>
              <a:rPr lang="zh-TW" altLang="en-US" sz="3000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參加民族舞蹈</a:t>
            </a:r>
            <a:r>
              <a:rPr lang="en-US" altLang="zh-TW" sz="3000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牧童舞</a:t>
            </a:r>
            <a:r>
              <a:rPr lang="en-US" altLang="zh-TW" sz="3000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</a:t>
            </a:r>
            <a:r>
              <a:rPr lang="zh-TW" altLang="en-US" sz="3000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賽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得第二名</a:t>
            </a:r>
            <a:endPara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1A5BD462-0922-4315-BB6B-FCE5785BA4CC}"/>
              </a:ext>
            </a:extLst>
          </p:cNvPr>
          <p:cNvSpPr/>
          <p:nvPr/>
        </p:nvSpPr>
        <p:spPr>
          <a:xfrm rot="21250798">
            <a:off x="4101936" y="1834740"/>
            <a:ext cx="359829" cy="33868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5E71E81-A520-4ECC-B5C5-573F5317F082}"/>
              </a:ext>
            </a:extLst>
          </p:cNvPr>
          <p:cNvSpPr/>
          <p:nvPr/>
        </p:nvSpPr>
        <p:spPr>
          <a:xfrm>
            <a:off x="4355363" y="1721621"/>
            <a:ext cx="2664711" cy="562765"/>
          </a:xfrm>
          <a:prstGeom prst="rect">
            <a:avLst/>
          </a:pr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9778" tIns="0" rIns="0" bIns="0" numCol="1" spcCol="1270" anchor="ctr" anchorCtr="0">
            <a:noAutofit/>
          </a:bodyPr>
          <a:lstStyle/>
          <a:p>
            <a:pPr marL="0" lvl="0" indent="0" algn="l" defTabSz="622300"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0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從此愛上舞蹈</a:t>
            </a:r>
          </a:p>
        </p:txBody>
      </p:sp>
      <p:sp>
        <p:nvSpPr>
          <p:cNvPr id="13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B48A42A8-D64B-4AEC-AF0B-E54E06E65971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6">
            <a:extLst>
              <a:ext uri="{FF2B5EF4-FFF2-40B4-BE49-F238E27FC236}">
                <a16:creationId xmlns:a16="http://schemas.microsoft.com/office/drawing/2014/main" id="{3C4BB912-C1FC-4D71-8441-8027224A8980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187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7" y="391708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從小熱愛文學</a:t>
            </a:r>
          </a:p>
        </p:txBody>
      </p:sp>
      <p:sp>
        <p:nvSpPr>
          <p:cNvPr id="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F7414C2-70E7-4C89-B2E9-2C54E739632E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6" name="圖案 5">
            <a:extLst>
              <a:ext uri="{FF2B5EF4-FFF2-40B4-BE49-F238E27FC236}">
                <a16:creationId xmlns:a16="http://schemas.microsoft.com/office/drawing/2014/main" id="{C5E2BA3F-7D53-4306-96F0-021AC717E79A}"/>
              </a:ext>
            </a:extLst>
          </p:cNvPr>
          <p:cNvSpPr/>
          <p:nvPr/>
        </p:nvSpPr>
        <p:spPr>
          <a:xfrm>
            <a:off x="544094" y="556260"/>
            <a:ext cx="7304354" cy="4030980"/>
          </a:xfrm>
          <a:prstGeom prst="swooshArrow">
            <a:avLst>
              <a:gd name="adj1" fmla="val 18860"/>
              <a:gd name="adj2" fmla="val 23810"/>
            </a:avLst>
          </a:prstGeom>
          <a:solidFill>
            <a:srgbClr val="FCEBE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3398B9C3-BD97-4F49-8A65-AD82B40524FE}"/>
              </a:ext>
            </a:extLst>
          </p:cNvPr>
          <p:cNvSpPr/>
          <p:nvPr/>
        </p:nvSpPr>
        <p:spPr>
          <a:xfrm rot="21250798">
            <a:off x="1290440" y="3512800"/>
            <a:ext cx="142709" cy="1343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手繪多邊形: 圖案 7">
            <a:extLst>
              <a:ext uri="{FF2B5EF4-FFF2-40B4-BE49-F238E27FC236}">
                <a16:creationId xmlns:a16="http://schemas.microsoft.com/office/drawing/2014/main" id="{4A1E06AB-6E84-490D-A3E3-F34C66B3AF5B}"/>
              </a:ext>
            </a:extLst>
          </p:cNvPr>
          <p:cNvSpPr/>
          <p:nvPr/>
        </p:nvSpPr>
        <p:spPr>
          <a:xfrm>
            <a:off x="1439592" y="3436837"/>
            <a:ext cx="5238644" cy="1077080"/>
          </a:xfrm>
          <a:custGeom>
            <a:avLst/>
            <a:gdLst>
              <a:gd name="connsiteX0" fmla="*/ 0 w 1216189"/>
              <a:gd name="connsiteY0" fmla="*/ 0 h 942808"/>
              <a:gd name="connsiteX1" fmla="*/ 1216189 w 1216189"/>
              <a:gd name="connsiteY1" fmla="*/ 0 h 942808"/>
              <a:gd name="connsiteX2" fmla="*/ 1216189 w 1216189"/>
              <a:gd name="connsiteY2" fmla="*/ 942808 h 942808"/>
              <a:gd name="connsiteX3" fmla="*/ 0 w 1216189"/>
              <a:gd name="connsiteY3" fmla="*/ 942808 h 942808"/>
              <a:gd name="connsiteX4" fmla="*/ 0 w 1216189"/>
              <a:gd name="connsiteY4" fmla="*/ 0 h 94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189" h="942808">
                <a:moveTo>
                  <a:pt x="0" y="0"/>
                </a:moveTo>
                <a:lnTo>
                  <a:pt x="1216189" y="0"/>
                </a:lnTo>
                <a:lnTo>
                  <a:pt x="1216189" y="942808"/>
                </a:lnTo>
                <a:lnTo>
                  <a:pt x="0" y="9428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911" tIns="0" rIns="0" bIns="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zh-TW" sz="28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8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</a:p>
          <a:p>
            <a:pPr marL="0" lvl="0" indent="0" algn="l" defTabSz="622300">
              <a:lnSpc>
                <a:spcPct val="90000"/>
              </a:lnSpc>
              <a:spcBef>
                <a:spcPts val="600"/>
              </a:spcBef>
              <a:buNone/>
            </a:pPr>
            <a:r>
              <a:rPr lang="zh-TW" altLang="en-US" sz="2800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作品登上聯合報副刊，</a:t>
            </a:r>
            <a:br>
              <a:rPr lang="en-US" altLang="zh-TW" sz="2800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主編</a:t>
            </a:r>
            <a:r>
              <a:rPr lang="zh-TW" altLang="en-US" sz="28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林海音</a:t>
            </a:r>
            <a:r>
              <a:rPr lang="zh-TW" altLang="en-US" sz="2800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鼓勵他繼續創作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366666A4-653D-46F5-A90B-A5AD9CADCAEC}"/>
              </a:ext>
            </a:extLst>
          </p:cNvPr>
          <p:cNvSpPr/>
          <p:nvPr/>
        </p:nvSpPr>
        <p:spPr>
          <a:xfrm rot="21250798">
            <a:off x="2470739" y="2555294"/>
            <a:ext cx="260184" cy="2448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40B4FD-7687-425D-A523-7F52DFB9B3AC}"/>
              </a:ext>
            </a:extLst>
          </p:cNvPr>
          <p:cNvSpPr/>
          <p:nvPr/>
        </p:nvSpPr>
        <p:spPr>
          <a:xfrm>
            <a:off x="2667994" y="2552809"/>
            <a:ext cx="4010242" cy="1190377"/>
          </a:xfrm>
          <a:prstGeom prst="rect">
            <a:avLst/>
          </a:pr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993" tIns="0" rIns="0" bIns="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ts val="600"/>
              </a:spcBef>
              <a:buNone/>
            </a:pPr>
            <a:r>
              <a:rPr lang="zh-TW" altLang="en-US" sz="28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從此天天投稿、寫小說，考上政治大學法律系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1A5BD462-0922-4315-BB6B-FCE5785BA4CC}"/>
              </a:ext>
            </a:extLst>
          </p:cNvPr>
          <p:cNvSpPr/>
          <p:nvPr/>
        </p:nvSpPr>
        <p:spPr>
          <a:xfrm rot="21250798">
            <a:off x="4101936" y="1834740"/>
            <a:ext cx="359829" cy="33868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5E71E81-A520-4ECC-B5C5-573F5317F082}"/>
              </a:ext>
            </a:extLst>
          </p:cNvPr>
          <p:cNvSpPr/>
          <p:nvPr/>
        </p:nvSpPr>
        <p:spPr>
          <a:xfrm>
            <a:off x="4399378" y="1297746"/>
            <a:ext cx="4210952" cy="562765"/>
          </a:xfrm>
          <a:prstGeom prst="rect">
            <a:avLst/>
          </a:pr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9778" tIns="0" rIns="0" bIns="0" numCol="1" spcCol="1270" anchor="ctr" anchorCtr="0">
            <a:noAutofit/>
          </a:bodyPr>
          <a:lstStyle/>
          <a:p>
            <a:pPr marL="0" lvl="0" indent="0" algn="l" defTabSz="622300"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0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大學期間</a:t>
            </a:r>
            <a:br>
              <a:rPr lang="en-US" altLang="zh-TW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轉系新聞系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出版</a:t>
            </a: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小說集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變形虹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蟬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</p:txBody>
      </p:sp>
      <p:sp>
        <p:nvSpPr>
          <p:cNvPr id="13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A5AFF165-80C9-4604-A486-16E5BDF6164A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07D6DCBB-5EA0-4EA8-87FD-8EFAB99DEF27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5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8" y="248423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留美期間</a:t>
            </a:r>
          </a:p>
        </p:txBody>
      </p:sp>
      <p:sp>
        <p:nvSpPr>
          <p:cNvPr id="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F7414C2-70E7-4C89-B2E9-2C54E739632E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C2F5883-D3BE-4C75-8025-13F893B554CD}"/>
              </a:ext>
            </a:extLst>
          </p:cNvPr>
          <p:cNvSpPr/>
          <p:nvPr/>
        </p:nvSpPr>
        <p:spPr>
          <a:xfrm>
            <a:off x="351698" y="722910"/>
            <a:ext cx="8667589" cy="4074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文學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的愛好，他</a:t>
            </a:r>
            <a:r>
              <a:rPr lang="zh-TW" altLang="en-US" sz="3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轉學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到愛荷華大學</a:t>
            </a:r>
            <a:r>
              <a:rPr lang="zh-TW" altLang="en-US" sz="3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英文系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小說創作班，</a:t>
            </a:r>
            <a:r>
              <a:rPr lang="zh-TW" altLang="en-US" sz="3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取得藝術碩士學位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8000" indent="-288000" algn="just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舞蹈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的夢想，他正式在愛荷華學舞，也赴紐約瑪莎．葛蘭姆以及模斯．康寧漢舞蹈學校研習現代舞。由於家裡並不支持，</a:t>
            </a:r>
            <a:r>
              <a:rPr lang="zh-TW" altLang="en-US" sz="3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沒有家庭的奧援，學舞成為一件奢侈的興趣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。林懷民暑假便</a:t>
            </a:r>
            <a:r>
              <a:rPr lang="zh-TW" altLang="en-US" sz="3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努力打工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，只為</a:t>
            </a:r>
            <a:r>
              <a:rPr lang="zh-TW" altLang="en-US" sz="3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存錢學舞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3830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427945" y="147672"/>
            <a:ext cx="4463190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重要生平事蹟</a:t>
            </a:r>
          </a:p>
        </p:txBody>
      </p:sp>
      <p:sp>
        <p:nvSpPr>
          <p:cNvPr id="12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A03BCF8-64F5-4E66-B522-5116FB2BCB38}"/>
              </a:ext>
            </a:extLst>
          </p:cNvPr>
          <p:cNvSpPr/>
          <p:nvPr/>
        </p:nvSpPr>
        <p:spPr>
          <a:xfrm>
            <a:off x="351699" y="976483"/>
            <a:ext cx="8580595" cy="4043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返國後 </a:t>
            </a:r>
            <a:r>
              <a:rPr lang="zh-TW" altLang="en-US" sz="26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創辦「雲門舞集」 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。林懷民沒參加過任何職業舞團，但是他堅持，臺灣該有一個自己的舞團，可以到學校、社區跳給大家看。這個</a:t>
            </a:r>
            <a:r>
              <a:rPr lang="zh-TW" altLang="en-US" sz="26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臺灣首支職業舞團、華人社會第一個現代舞團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，往後</a:t>
            </a:r>
            <a:r>
              <a:rPr lang="zh-TW" altLang="en-US" sz="26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四十多年間創造近二百齣舞作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6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躍上全球兩百多個舞臺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他融合</a:t>
            </a:r>
            <a:r>
              <a:rPr lang="zh-TW" altLang="en-US" sz="26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東西方舞蹈技巧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6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劇場觀念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，編創許多經典舞作，對臺灣現代表演藝術影響極大，也備受國際肯定，被譽為</a:t>
            </a:r>
            <a:r>
              <a:rPr lang="zh-TW" altLang="en-US" sz="2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二十世紀偉大編舞家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6" name="矩形: 圓角 5">
            <a:hlinkClick r:id="rId4" action="ppaction://hlinksldjump"/>
            <a:extLst>
              <a:ext uri="{FF2B5EF4-FFF2-40B4-BE49-F238E27FC236}">
                <a16:creationId xmlns:a16="http://schemas.microsoft.com/office/drawing/2014/main" id="{EB84D0D8-B865-4B3B-96DB-D2B17FDDC1A7}"/>
              </a:ext>
            </a:extLst>
          </p:cNvPr>
          <p:cNvSpPr/>
          <p:nvPr/>
        </p:nvSpPr>
        <p:spPr>
          <a:xfrm>
            <a:off x="1717342" y="1024487"/>
            <a:ext cx="2931498" cy="41545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17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 descr="一張含有 鏡 的圖片&#10;&#10;自動產生的描述">
            <a:hlinkClick r:id="rId4" action="ppaction://hlinksldjump"/>
            <a:extLst>
              <a:ext uri="{FF2B5EF4-FFF2-40B4-BE49-F238E27FC236}">
                <a16:creationId xmlns:a16="http://schemas.microsoft.com/office/drawing/2014/main" id="{DB478052-DA07-4D94-9F21-DA23B0B152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882">
            <a:off x="4453341" y="1247228"/>
            <a:ext cx="166102" cy="2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3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7" y="391708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創辦「雲門舞集」動機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C2F5883-D3BE-4C75-8025-13F893B554CD}"/>
              </a:ext>
            </a:extLst>
          </p:cNvPr>
          <p:cNvSpPr/>
          <p:nvPr/>
        </p:nvSpPr>
        <p:spPr>
          <a:xfrm>
            <a:off x="351700" y="976483"/>
            <a:ext cx="8025538" cy="3520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「貢獻家庭」之庭訓</a:t>
            </a:r>
            <a:br>
              <a:rPr lang="zh-TW" altLang="en-US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出身書香門第，從小就被叮囑要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貢獻社會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留美期間</a:t>
            </a:r>
            <a:b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他親眼見證青年服務社會</a:t>
            </a:r>
            <a:r>
              <a:rPr lang="zh-TW" altLang="en-US" sz="3000">
                <a:latin typeface="微軟正黑體" panose="020B0604030504040204" pitchFamily="34" charset="-120"/>
                <a:ea typeface="微軟正黑體" panose="020B0604030504040204" pitchFamily="34" charset="-120"/>
              </a:rPr>
              <a:t>熱潮、臺灣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退出聯合國等事件，</a:t>
            </a:r>
            <a:r>
              <a:rPr lang="zh-TW" altLang="en-US" sz="3000">
                <a:latin typeface="微軟正黑體" panose="020B0604030504040204" pitchFamily="34" charset="-120"/>
                <a:ea typeface="微軟正黑體" panose="020B0604030504040204" pitchFamily="34" charset="-120"/>
              </a:rPr>
              <a:t>燃起為臺灣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行動的心志，而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舞蹈也正是參與社會的一種切入口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EC2B418-BF2B-49AD-A0CA-6C3EFC265785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6">
            <a:extLst>
              <a:ext uri="{FF2B5EF4-FFF2-40B4-BE49-F238E27FC236}">
                <a16:creationId xmlns:a16="http://schemas.microsoft.com/office/drawing/2014/main" id="{7B7E4BEC-9540-4092-8105-E0329EFC23C4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951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7" y="391708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「雲門舞集」大事記</a:t>
            </a:r>
          </a:p>
        </p:txBody>
      </p:sp>
      <p:sp>
        <p:nvSpPr>
          <p:cNvPr id="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F7414C2-70E7-4C89-B2E9-2C54E739632E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BFD1C03E-4EFB-4DAE-B649-F9431EF2DA4F}"/>
              </a:ext>
            </a:extLst>
          </p:cNvPr>
          <p:cNvSpPr/>
          <p:nvPr/>
        </p:nvSpPr>
        <p:spPr>
          <a:xfrm>
            <a:off x="1174429" y="1116013"/>
            <a:ext cx="6795142" cy="3262312"/>
          </a:xfrm>
          <a:prstGeom prst="rightArrow">
            <a:avLst>
              <a:gd name="adj1" fmla="val 60511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矩形: 圓角 6">
            <a:hlinkClick r:id="rId3" action="ppaction://hlinksldjump"/>
            <a:extLst>
              <a:ext uri="{FF2B5EF4-FFF2-40B4-BE49-F238E27FC236}">
                <a16:creationId xmlns:a16="http://schemas.microsoft.com/office/drawing/2014/main" id="{BD507727-6A00-42EC-BB45-7423361DF8A3}"/>
              </a:ext>
            </a:extLst>
          </p:cNvPr>
          <p:cNvSpPr/>
          <p:nvPr/>
        </p:nvSpPr>
        <p:spPr>
          <a:xfrm>
            <a:off x="604393" y="1999854"/>
            <a:ext cx="1804144" cy="1494630"/>
          </a:xfrm>
          <a:prstGeom prst="roundRect">
            <a:avLst>
              <a:gd name="adj" fmla="val 10719"/>
            </a:avLst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0" rIns="108000" bIns="25200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sz="28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1988</a:t>
            </a:r>
            <a:r>
              <a:rPr lang="zh-TW" altLang="en-US" sz="28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年雲門無限期暫停</a:t>
            </a:r>
          </a:p>
        </p:txBody>
      </p:sp>
      <p:sp>
        <p:nvSpPr>
          <p:cNvPr id="8" name="矩形: 圓角 7">
            <a:hlinkClick r:id="rId4" action="ppaction://hlinksldjump"/>
            <a:extLst>
              <a:ext uri="{FF2B5EF4-FFF2-40B4-BE49-F238E27FC236}">
                <a16:creationId xmlns:a16="http://schemas.microsoft.com/office/drawing/2014/main" id="{F709C1AE-5AF8-40CC-959F-101FDE126AEF}"/>
              </a:ext>
            </a:extLst>
          </p:cNvPr>
          <p:cNvSpPr/>
          <p:nvPr/>
        </p:nvSpPr>
        <p:spPr>
          <a:xfrm>
            <a:off x="2656563" y="1987550"/>
            <a:ext cx="1804144" cy="1494630"/>
          </a:xfrm>
          <a:prstGeom prst="roundRect">
            <a:avLst>
              <a:gd name="adj" fmla="val 8170"/>
            </a:avLst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0" rIns="108000" bIns="25200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sz="28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1991</a:t>
            </a:r>
            <a:r>
              <a:rPr lang="zh-TW" altLang="en-US" sz="28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年雲門復出及永續</a:t>
            </a:r>
          </a:p>
        </p:txBody>
      </p:sp>
      <p:sp>
        <p:nvSpPr>
          <p:cNvPr id="9" name="矩形: 圓角 8">
            <a:hlinkClick r:id="rId5" action="ppaction://hlinksldjump"/>
            <a:extLst>
              <a:ext uri="{FF2B5EF4-FFF2-40B4-BE49-F238E27FC236}">
                <a16:creationId xmlns:a16="http://schemas.microsoft.com/office/drawing/2014/main" id="{3D75827D-5EA3-4ECD-9F8A-2431498AFFD7}"/>
              </a:ext>
            </a:extLst>
          </p:cNvPr>
          <p:cNvSpPr/>
          <p:nvPr/>
        </p:nvSpPr>
        <p:spPr>
          <a:xfrm>
            <a:off x="4683291" y="1987550"/>
            <a:ext cx="1804144" cy="1494630"/>
          </a:xfrm>
          <a:prstGeom prst="roundRect">
            <a:avLst>
              <a:gd name="adj" fmla="val 7745"/>
            </a:avLst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0" rIns="108000" bIns="25200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sz="28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2008</a:t>
            </a:r>
            <a:r>
              <a:rPr lang="zh-TW" altLang="en-US" sz="28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年大火燒毀雲門舞集</a:t>
            </a:r>
            <a:endParaRPr lang="en-US" altLang="zh-TW" sz="2800" b="1" kern="12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>
            <a:hlinkClick r:id="rId6" action="ppaction://hlinksldjump"/>
            <a:extLst>
              <a:ext uri="{FF2B5EF4-FFF2-40B4-BE49-F238E27FC236}">
                <a16:creationId xmlns:a16="http://schemas.microsoft.com/office/drawing/2014/main" id="{BD30BA0C-B3CF-401C-A56A-DA7F36CFD84B}"/>
              </a:ext>
            </a:extLst>
          </p:cNvPr>
          <p:cNvSpPr/>
          <p:nvPr/>
        </p:nvSpPr>
        <p:spPr>
          <a:xfrm>
            <a:off x="6710020" y="1987550"/>
            <a:ext cx="1804144" cy="1494630"/>
          </a:xfrm>
          <a:prstGeom prst="roundRect">
            <a:avLst>
              <a:gd name="adj" fmla="val 9444"/>
            </a:avLst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0" rIns="108000" bIns="25200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sz="28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8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年退休</a:t>
            </a:r>
            <a:endParaRPr lang="en-US" altLang="zh-TW" sz="2800" b="1" kern="12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 descr="一張含有 鏡 的圖片&#10;&#10;自動產生的描述">
            <a:hlinkClick r:id="rId6" action="ppaction://hlinksldjump"/>
            <a:extLst>
              <a:ext uri="{FF2B5EF4-FFF2-40B4-BE49-F238E27FC236}">
                <a16:creationId xmlns:a16="http://schemas.microsoft.com/office/drawing/2014/main" id="{822C47C1-A932-4EE2-A605-00943BF882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882">
            <a:off x="7540798" y="3192098"/>
            <a:ext cx="304854" cy="413549"/>
          </a:xfrm>
          <a:prstGeom prst="rect">
            <a:avLst/>
          </a:prstGeom>
        </p:spPr>
      </p:pic>
      <p:pic>
        <p:nvPicPr>
          <p:cNvPr id="14" name="圖片 13" descr="一張含有 鏡 的圖片&#10;&#10;自動產生的描述">
            <a:hlinkClick r:id="rId5" action="ppaction://hlinksldjump"/>
            <a:extLst>
              <a:ext uri="{FF2B5EF4-FFF2-40B4-BE49-F238E27FC236}">
                <a16:creationId xmlns:a16="http://schemas.microsoft.com/office/drawing/2014/main" id="{2621B695-0501-4EEE-8D81-8BF5E24E6E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882">
            <a:off x="5481788" y="3179916"/>
            <a:ext cx="304854" cy="413549"/>
          </a:xfrm>
          <a:prstGeom prst="rect">
            <a:avLst/>
          </a:prstGeom>
        </p:spPr>
      </p:pic>
      <p:pic>
        <p:nvPicPr>
          <p:cNvPr id="15" name="圖片 14" descr="一張含有 鏡 的圖片&#10;&#10;自動產生的描述">
            <a:hlinkClick r:id="rId4" action="ppaction://hlinksldjump"/>
            <a:extLst>
              <a:ext uri="{FF2B5EF4-FFF2-40B4-BE49-F238E27FC236}">
                <a16:creationId xmlns:a16="http://schemas.microsoft.com/office/drawing/2014/main" id="{200F682E-29A8-40B9-9101-F0ED21CD20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882">
            <a:off x="3478090" y="3275405"/>
            <a:ext cx="304854" cy="413549"/>
          </a:xfrm>
          <a:prstGeom prst="rect">
            <a:avLst/>
          </a:prstGeom>
        </p:spPr>
      </p:pic>
      <p:pic>
        <p:nvPicPr>
          <p:cNvPr id="16" name="圖片 15" descr="一張含有 鏡 的圖片&#10;&#10;自動產生的描述">
            <a:hlinkClick r:id="rId3" action="ppaction://hlinksldjump"/>
            <a:extLst>
              <a:ext uri="{FF2B5EF4-FFF2-40B4-BE49-F238E27FC236}">
                <a16:creationId xmlns:a16="http://schemas.microsoft.com/office/drawing/2014/main" id="{6D40EE76-5D39-4C2E-8ABD-D0C07842D7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882">
            <a:off x="1608317" y="3275405"/>
            <a:ext cx="304854" cy="413549"/>
          </a:xfrm>
          <a:prstGeom prst="rect">
            <a:avLst/>
          </a:prstGeom>
        </p:spPr>
      </p:pic>
      <p:sp>
        <p:nvSpPr>
          <p:cNvPr id="13" name="箭號: 向右 5">
            <a:extLst>
              <a:ext uri="{FF2B5EF4-FFF2-40B4-BE49-F238E27FC236}">
                <a16:creationId xmlns:a16="http://schemas.microsoft.com/office/drawing/2014/main" id="{7831593A-4062-4DD5-9581-12E75E4E87F0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8" action="ppaction://hlinksldjump"/>
            <a:extLst>
              <a:ext uri="{FF2B5EF4-FFF2-40B4-BE49-F238E27FC236}">
                <a16:creationId xmlns:a16="http://schemas.microsoft.com/office/drawing/2014/main" id="{2AA22954-C5DB-43E8-A1A0-1337BCA21E9B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20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7" y="391708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2-1.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雲門無限期暫停</a:t>
            </a:r>
          </a:p>
        </p:txBody>
      </p:sp>
      <p:sp>
        <p:nvSpPr>
          <p:cNvPr id="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F7414C2-70E7-4C89-B2E9-2C54E739632E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F6392D0-1C49-4E2C-81FD-07CDEB0EB6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75" l="6285" r="89665">
                        <a14:foregroundMark x1="14665" y1="48500" x2="6285" y2="72000"/>
                        <a14:foregroundMark x1="6285" y1="72000" x2="9916" y2="74625"/>
                        <a14:foregroundMark x1="25978" y1="93000" x2="51117" y2="93375"/>
                        <a14:foregroundMark x1="21927" y1="36500" x2="31145" y2="45750"/>
                        <a14:foregroundMark x1="31145" y1="45750" x2="41620" y2="45625"/>
                        <a14:foregroundMark x1="15223" y1="46750" x2="46648" y2="43000"/>
                        <a14:foregroundMark x1="46648" y1="43000" x2="46089" y2="45000"/>
                        <a14:foregroundMark x1="14804" y1="40875" x2="34358" y2="45750"/>
                        <a14:foregroundMark x1="14665" y1="39375" x2="42598" y2="36500"/>
                        <a14:foregroundMark x1="42598" y1="36500" x2="29609" y2="42125"/>
                        <a14:foregroundMark x1="29609" y1="42125" x2="50528" y2="42560"/>
                        <a14:foregroundMark x1="23324" y1="97375" x2="39385" y2="97375"/>
                        <a14:foregroundMark x1="39385" y1="97375" x2="57542" y2="96625"/>
                        <a14:foregroundMark x1="20810" y1="35625" x2="32821" y2="38375"/>
                        <a14:foregroundMark x1="38966" y1="34875" x2="38827" y2="38750"/>
                        <a14:backgroundMark x1="50838" y1="42125" x2="52514" y2="42125"/>
                        <a14:backgroundMark x1="51816" y1="42750" x2="55866" y2="4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46" r="29846"/>
          <a:stretch/>
        </p:blipFill>
        <p:spPr>
          <a:xfrm>
            <a:off x="3818797" y="2931786"/>
            <a:ext cx="1860550" cy="1992886"/>
          </a:xfrm>
          <a:prstGeom prst="rect">
            <a:avLst/>
          </a:prstGeom>
          <a:effectLst>
            <a:outerShdw blurRad="12700" dist="38100" dir="2700000" algn="tl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F04C9875-2A1E-456C-A7FD-CBF06CCEA6B9}"/>
              </a:ext>
            </a:extLst>
          </p:cNvPr>
          <p:cNvSpPr/>
          <p:nvPr/>
        </p:nvSpPr>
        <p:spPr>
          <a:xfrm>
            <a:off x="694992" y="2758906"/>
            <a:ext cx="2552700" cy="1992886"/>
          </a:xfrm>
          <a:prstGeom prst="ellipse">
            <a:avLst/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DE45CFAC-DC60-41B7-A23C-480B10EFED13}"/>
              </a:ext>
            </a:extLst>
          </p:cNvPr>
          <p:cNvSpPr/>
          <p:nvPr/>
        </p:nvSpPr>
        <p:spPr>
          <a:xfrm>
            <a:off x="3116589" y="3743910"/>
            <a:ext cx="298450" cy="322836"/>
          </a:xfrm>
          <a:prstGeom prst="ellipse">
            <a:avLst/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FFCCE614-EE86-4960-BE75-99F2E0D1724C}"/>
              </a:ext>
            </a:extLst>
          </p:cNvPr>
          <p:cNvSpPr/>
          <p:nvPr/>
        </p:nvSpPr>
        <p:spPr>
          <a:xfrm>
            <a:off x="3538685" y="3798718"/>
            <a:ext cx="174804" cy="164086"/>
          </a:xfrm>
          <a:prstGeom prst="ellipse">
            <a:avLst/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074C281E-7351-4B46-BB5F-1E332140ABE7}"/>
              </a:ext>
            </a:extLst>
          </p:cNvPr>
          <p:cNvSpPr/>
          <p:nvPr/>
        </p:nvSpPr>
        <p:spPr>
          <a:xfrm>
            <a:off x="1930564" y="986982"/>
            <a:ext cx="2417908" cy="1887654"/>
          </a:xfrm>
          <a:prstGeom prst="ellipse">
            <a:avLst/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72951C59-2645-453D-8B2D-52BA8E064E88}"/>
              </a:ext>
            </a:extLst>
          </p:cNvPr>
          <p:cNvSpPr/>
          <p:nvPr/>
        </p:nvSpPr>
        <p:spPr>
          <a:xfrm>
            <a:off x="3605539" y="2606282"/>
            <a:ext cx="298450" cy="322836"/>
          </a:xfrm>
          <a:prstGeom prst="ellipse">
            <a:avLst/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9AD2155F-4BBD-474F-96A2-07A6ABAC6D01}"/>
              </a:ext>
            </a:extLst>
          </p:cNvPr>
          <p:cNvSpPr/>
          <p:nvPr/>
        </p:nvSpPr>
        <p:spPr>
          <a:xfrm>
            <a:off x="3900838" y="2941818"/>
            <a:ext cx="174804" cy="164086"/>
          </a:xfrm>
          <a:prstGeom prst="ellipse">
            <a:avLst/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09C2CF8D-00E2-4A64-A642-8396B74E2A67}"/>
              </a:ext>
            </a:extLst>
          </p:cNvPr>
          <p:cNvSpPr/>
          <p:nvPr/>
        </p:nvSpPr>
        <p:spPr>
          <a:xfrm>
            <a:off x="4491632" y="891265"/>
            <a:ext cx="2417908" cy="1887654"/>
          </a:xfrm>
          <a:prstGeom prst="ellipse">
            <a:avLst/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7081EC67-7426-4D72-96B3-2F10C88E0CAB}"/>
              </a:ext>
            </a:extLst>
          </p:cNvPr>
          <p:cNvSpPr/>
          <p:nvPr/>
        </p:nvSpPr>
        <p:spPr>
          <a:xfrm>
            <a:off x="5489502" y="2570617"/>
            <a:ext cx="298450" cy="322836"/>
          </a:xfrm>
          <a:prstGeom prst="ellipse">
            <a:avLst/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FA768F28-C5A3-4CBC-A922-1C990B332034}"/>
              </a:ext>
            </a:extLst>
          </p:cNvPr>
          <p:cNvSpPr/>
          <p:nvPr/>
        </p:nvSpPr>
        <p:spPr>
          <a:xfrm>
            <a:off x="5420323" y="2958434"/>
            <a:ext cx="174804" cy="164086"/>
          </a:xfrm>
          <a:prstGeom prst="ellipse">
            <a:avLst/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B1DAA307-C2AD-4139-8914-484789E4AA34}"/>
              </a:ext>
            </a:extLst>
          </p:cNvPr>
          <p:cNvSpPr/>
          <p:nvPr/>
        </p:nvSpPr>
        <p:spPr>
          <a:xfrm>
            <a:off x="6060469" y="2606282"/>
            <a:ext cx="2552700" cy="1992886"/>
          </a:xfrm>
          <a:prstGeom prst="ellipse">
            <a:avLst/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43114E9B-28BF-46E2-A444-544C58674313}"/>
              </a:ext>
            </a:extLst>
          </p:cNvPr>
          <p:cNvSpPr/>
          <p:nvPr/>
        </p:nvSpPr>
        <p:spPr>
          <a:xfrm>
            <a:off x="5967658" y="3591286"/>
            <a:ext cx="298450" cy="322836"/>
          </a:xfrm>
          <a:prstGeom prst="ellipse">
            <a:avLst/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7B9BF95B-8C5A-4D96-89DA-E50359BCF1B9}"/>
              </a:ext>
            </a:extLst>
          </p:cNvPr>
          <p:cNvSpPr/>
          <p:nvPr/>
        </p:nvSpPr>
        <p:spPr>
          <a:xfrm>
            <a:off x="5692702" y="3716675"/>
            <a:ext cx="174804" cy="164086"/>
          </a:xfrm>
          <a:prstGeom prst="ellipse">
            <a:avLst/>
          </a:prstGeom>
          <a:solidFill>
            <a:srgbClr val="FCEBE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A3F1F50-870F-483C-806B-EB3E0E67E143}"/>
              </a:ext>
            </a:extLst>
          </p:cNvPr>
          <p:cNvSpPr txBox="1"/>
          <p:nvPr/>
        </p:nvSpPr>
        <p:spPr>
          <a:xfrm flipH="1">
            <a:off x="888108" y="3098381"/>
            <a:ext cx="2038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雲門的工作、編舞、發薪水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ACDC67B-493A-4B16-A059-672CC9740DC0}"/>
              </a:ext>
            </a:extLst>
          </p:cNvPr>
          <p:cNvSpPr txBox="1"/>
          <p:nvPr/>
        </p:nvSpPr>
        <p:spPr>
          <a:xfrm flipH="1">
            <a:off x="2120088" y="1262038"/>
            <a:ext cx="2038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北藝大舞蹈系的教學和工作繁忙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311278F0-5B37-4160-9A94-94F54304E971}"/>
              </a:ext>
            </a:extLst>
          </p:cNvPr>
          <p:cNvSpPr txBox="1"/>
          <p:nvPr/>
        </p:nvSpPr>
        <p:spPr>
          <a:xfrm flipH="1">
            <a:off x="4852497" y="1147289"/>
            <a:ext cx="16961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臺灣人沉迷大家樂和股票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1058EDF-D388-4012-95C2-09A940050FF3}"/>
              </a:ext>
            </a:extLst>
          </p:cNvPr>
          <p:cNvSpPr txBox="1"/>
          <p:nvPr/>
        </p:nvSpPr>
        <p:spPr>
          <a:xfrm flipH="1">
            <a:off x="6559714" y="3112324"/>
            <a:ext cx="1696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腳受傷</a:t>
            </a:r>
          </a:p>
          <a:p>
            <a:r>
              <a:rPr lang="zh-TW" altLang="en-US" sz="28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無法上臺</a:t>
            </a:r>
            <a:endParaRPr lang="zh-TW" altLang="en-US" sz="28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BDE37C0F-E481-4075-BCAF-0AF3B8A31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176">
            <a:off x="4505918" y="2518908"/>
            <a:ext cx="774101" cy="711457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1044623" y="1350116"/>
            <a:ext cx="6829862" cy="3408618"/>
            <a:chOff x="1044623" y="1229056"/>
            <a:chExt cx="6829862" cy="3408618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AFEFAE8A-56A8-4B4F-A8D5-8C89E4057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4623" y="1229056"/>
              <a:ext cx="6829862" cy="3408618"/>
            </a:xfrm>
            <a:prstGeom prst="rect">
              <a:avLst/>
            </a:prstGeom>
          </p:spPr>
        </p:pic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4F39F747-0D9E-45F4-945A-5CCED18F8E6C}"/>
                </a:ext>
              </a:extLst>
            </p:cNvPr>
            <p:cNvSpPr txBox="1"/>
            <p:nvPr/>
          </p:nvSpPr>
          <p:spPr>
            <a:xfrm flipH="1">
              <a:off x="1431216" y="1534121"/>
              <a:ext cx="6056675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3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花兩年時間做好準備，</a:t>
              </a:r>
            </a:p>
            <a:p>
              <a:pPr algn="ctr">
                <a:lnSpc>
                  <a:spcPct val="150000"/>
                </a:lnSpc>
              </a:pPr>
              <a:r>
                <a:rPr lang="zh-TW" altLang="en-US" sz="3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成立</a:t>
              </a:r>
              <a:r>
                <a:rPr lang="en-US" altLang="zh-TW" sz="3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15</a:t>
              </a:r>
              <a:r>
                <a:rPr lang="zh-TW" altLang="en-US" sz="3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年的雲門舞集，</a:t>
              </a:r>
              <a:r>
                <a:rPr lang="en-US" altLang="zh-TW" sz="3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1988</a:t>
              </a:r>
              <a:r>
                <a:rPr lang="zh-TW" altLang="en-US" sz="3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年底，宣布無限期暫停！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69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7" y="391708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2-2.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雲門復出及永續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C2F5883-D3BE-4C75-8025-13F893B554CD}"/>
              </a:ext>
            </a:extLst>
          </p:cNvPr>
          <p:cNvSpPr/>
          <p:nvPr/>
        </p:nvSpPr>
        <p:spPr>
          <a:xfrm>
            <a:off x="351700" y="976483"/>
            <a:ext cx="802553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1991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計程車司機的鼓勵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，讓林懷民發現雲門舞集是臺灣人共同的夢，於是他重新舞動雲門。</a:t>
            </a: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同時，因為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社會觀念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的逐漸開放、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群眾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的支持、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的報導，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資助等因素，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資金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不再困窘。雲門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2(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附團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也順勢成立。</a:t>
            </a:r>
          </a:p>
        </p:txBody>
      </p:sp>
      <p:sp>
        <p:nvSpPr>
          <p:cNvPr id="5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FB28F604-E9FA-4547-AAC1-E7E6D6E37A66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6">
            <a:extLst>
              <a:ext uri="{FF2B5EF4-FFF2-40B4-BE49-F238E27FC236}">
                <a16:creationId xmlns:a16="http://schemas.microsoft.com/office/drawing/2014/main" id="{A754E238-7B86-4BFA-A5B4-BD0488049326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21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7" y="391708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2-2.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雲門復出及永續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C2F5883-D3BE-4C75-8025-13F893B554CD}"/>
              </a:ext>
            </a:extLst>
          </p:cNvPr>
          <p:cNvSpPr/>
          <p:nvPr/>
        </p:nvSpPr>
        <p:spPr>
          <a:xfrm>
            <a:off x="351700" y="976483"/>
            <a:ext cx="8258630" cy="1858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國泰金控決定每年贊助雲門舞集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免費戶外公演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雲門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每年到偏鄉小城、高中、大學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校園巡迴演出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72C85758-CD78-4FBF-A6AE-084347CE3DBC}"/>
              </a:ext>
            </a:extLst>
          </p:cNvPr>
          <p:cNvCxnSpPr/>
          <p:nvPr/>
        </p:nvCxnSpPr>
        <p:spPr>
          <a:xfrm>
            <a:off x="428624" y="2882117"/>
            <a:ext cx="8100000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箭號: 向下 5">
            <a:extLst>
              <a:ext uri="{FF2B5EF4-FFF2-40B4-BE49-F238E27FC236}">
                <a16:creationId xmlns:a16="http://schemas.microsoft.com/office/drawing/2014/main" id="{A0D19B64-B2D5-451D-BDDA-0EAEF56645B2}"/>
              </a:ext>
            </a:extLst>
          </p:cNvPr>
          <p:cNvSpPr/>
          <p:nvPr/>
        </p:nvSpPr>
        <p:spPr>
          <a:xfrm>
            <a:off x="4310062" y="2882117"/>
            <a:ext cx="523875" cy="53346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59AB290-B622-4591-8158-01764C30C66F}"/>
              </a:ext>
            </a:extLst>
          </p:cNvPr>
          <p:cNvSpPr txBox="1"/>
          <p:nvPr/>
        </p:nvSpPr>
        <p:spPr>
          <a:xfrm flipH="1">
            <a:off x="1158519" y="3472736"/>
            <a:ext cx="6826959" cy="7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雲門永續經營之路的前景，逐漸成形。</a:t>
            </a:r>
          </a:p>
        </p:txBody>
      </p:sp>
      <p:pic>
        <p:nvPicPr>
          <p:cNvPr id="9" name="圖片 8" descr="一張含有 燈 的圖片&#10;&#10;自動產生的描述">
            <a:extLst>
              <a:ext uri="{FF2B5EF4-FFF2-40B4-BE49-F238E27FC236}">
                <a16:creationId xmlns:a16="http://schemas.microsoft.com/office/drawing/2014/main" id="{6C707E03-DA22-4538-AFFB-BDE4FFDF35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2"/>
          <a:stretch/>
        </p:blipFill>
        <p:spPr>
          <a:xfrm rot="19134873">
            <a:off x="501973" y="3765387"/>
            <a:ext cx="759091" cy="1095879"/>
          </a:xfrm>
          <a:prstGeom prst="rect">
            <a:avLst/>
          </a:prstGeom>
        </p:spPr>
      </p:pic>
      <p:pic>
        <p:nvPicPr>
          <p:cNvPr id="11" name="圖片 10" descr="一張含有 燈 的圖片&#10;&#10;自動產生的描述">
            <a:extLst>
              <a:ext uri="{FF2B5EF4-FFF2-40B4-BE49-F238E27FC236}">
                <a16:creationId xmlns:a16="http://schemas.microsoft.com/office/drawing/2014/main" id="{4EE3AAFC-E1E1-4D18-A16E-8DCE586B5B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2"/>
          <a:stretch/>
        </p:blipFill>
        <p:spPr>
          <a:xfrm rot="8309164">
            <a:off x="7688452" y="2877171"/>
            <a:ext cx="759091" cy="1095879"/>
          </a:xfrm>
          <a:prstGeom prst="rect">
            <a:avLst/>
          </a:prstGeom>
        </p:spPr>
      </p:pic>
      <p:sp>
        <p:nvSpPr>
          <p:cNvPr id="10" name="箭號: 向右 5">
            <a:extLst>
              <a:ext uri="{FF2B5EF4-FFF2-40B4-BE49-F238E27FC236}">
                <a16:creationId xmlns:a16="http://schemas.microsoft.com/office/drawing/2014/main" id="{A66FA95F-4167-4982-827C-AC2EA6E66715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853BFD6A-8544-4B5F-A068-2E591B29BF60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430EBBA-5DA8-4AA5-B3FA-A4B8DF3AE9FB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38344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6DC27CBF-7CFA-40B4-A135-D1505BD15AF7}"/>
              </a:ext>
            </a:extLst>
          </p:cNvPr>
          <p:cNvGrpSpPr/>
          <p:nvPr/>
        </p:nvGrpSpPr>
        <p:grpSpPr>
          <a:xfrm>
            <a:off x="2795587" y="1828800"/>
            <a:ext cx="3552825" cy="965700"/>
            <a:chOff x="1323975" y="1828800"/>
            <a:chExt cx="3552825" cy="9657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747BCCA-3C9D-4548-AEE1-415A9F367F67}"/>
                </a:ext>
              </a:extLst>
            </p:cNvPr>
            <p:cNvSpPr/>
            <p:nvPr/>
          </p:nvSpPr>
          <p:spPr>
            <a:xfrm>
              <a:off x="1323975" y="1828800"/>
              <a:ext cx="940450" cy="965700"/>
            </a:xfrm>
            <a:prstGeom prst="rect">
              <a:avLst/>
            </a:prstGeom>
            <a:solidFill>
              <a:srgbClr val="75A1C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CN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43383AFE-7C7F-4509-9F33-C806A21E3B1B}"/>
                </a:ext>
              </a:extLst>
            </p:cNvPr>
            <p:cNvSpPr txBox="1"/>
            <p:nvPr/>
          </p:nvSpPr>
          <p:spPr>
            <a:xfrm>
              <a:off x="2457450" y="1957707"/>
              <a:ext cx="24193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課前引導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13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7" y="391708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2-3.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大火燒毀雲門舞集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C2F5883-D3BE-4C75-8025-13F893B554CD}"/>
              </a:ext>
            </a:extLst>
          </p:cNvPr>
          <p:cNvSpPr/>
          <p:nvPr/>
        </p:nvSpPr>
        <p:spPr>
          <a:xfrm>
            <a:off x="351700" y="976483"/>
            <a:ext cx="82586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2008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年農曆初五，淡水</a:t>
            </a:r>
            <a:r>
              <a:rPr lang="zh-TW" altLang="en-US" sz="3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八里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雲門排練場大火，那些獨一無二的布景、道具和資料，全部付之一炬。這場大火，同樣也燒出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表演團隊缺乏場地的問題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。但是林懷民認為</a:t>
            </a:r>
            <a:r>
              <a:rPr lang="zh-TW" altLang="en-US" sz="3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在人生中，什麼都可以被拿走，只有夢想不能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07A79112-5F61-4042-9D53-C28CE8055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54" y="3434161"/>
            <a:ext cx="2584081" cy="1453545"/>
          </a:xfrm>
          <a:prstGeom prst="roundRect">
            <a:avLst>
              <a:gd name="adj" fmla="val 7056"/>
            </a:avLst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4D85672-8572-4EF9-B2B7-80F6BFE5E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24" y="3473921"/>
            <a:ext cx="1541870" cy="1708150"/>
          </a:xfrm>
          <a:prstGeom prst="rect">
            <a:avLst/>
          </a:prstGeom>
          <a:effectLst>
            <a:outerShdw blurRad="12700" dist="38100" dir="2700000" algn="tl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</p:pic>
      <p:sp>
        <p:nvSpPr>
          <p:cNvPr id="8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39B37879-B230-404E-8859-64B29DA6784C}"/>
              </a:ext>
            </a:extLst>
          </p:cNvPr>
          <p:cNvSpPr/>
          <p:nvPr/>
        </p:nvSpPr>
        <p:spPr>
          <a:xfrm>
            <a:off x="8637762" y="4602144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6">
            <a:extLst>
              <a:ext uri="{FF2B5EF4-FFF2-40B4-BE49-F238E27FC236}">
                <a16:creationId xmlns:a16="http://schemas.microsoft.com/office/drawing/2014/main" id="{64F030A3-AD85-48D4-A3B3-4584B2111188}"/>
              </a:ext>
            </a:extLst>
          </p:cNvPr>
          <p:cNvSpPr/>
          <p:nvPr/>
        </p:nvSpPr>
        <p:spPr>
          <a:xfrm flipH="1">
            <a:off x="8320630" y="4642798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01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7" y="391708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2-3.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大火燒毀雲門舞集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C2F5883-D3BE-4C75-8025-13F893B554CD}"/>
              </a:ext>
            </a:extLst>
          </p:cNvPr>
          <p:cNvSpPr/>
          <p:nvPr/>
        </p:nvSpPr>
        <p:spPr>
          <a:xfrm>
            <a:off x="351700" y="976483"/>
            <a:ext cx="825863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林懷民沒有被這場挫折擊倒，反而發誓要竭盡心力解決舞蹈表演的場地問題。</a:t>
            </a: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雲門在各方幫助之下，重建新的練舞場，並在林懷民的奔走訴求、許多人</a:t>
            </a:r>
            <a:b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的支持與幫助之下；</a:t>
            </a:r>
            <a:r>
              <a:rPr lang="en-US" altLang="zh-TW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年後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新的雲門劇場在</a:t>
            </a:r>
            <a:r>
              <a:rPr lang="zh-TW" altLang="en-US" sz="3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淡水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落成。</a:t>
            </a: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293E5B76-D15E-4345-90D1-E9E24A35F27C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3E4F560A-6499-4D28-9644-D880989D09A9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36064FFB-179F-4379-BEF0-2A23E3597C11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C028D12-4CFB-4829-BE5F-5F4483805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1485" y="2885375"/>
            <a:ext cx="2932430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7" y="391708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2-4.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退休</a:t>
            </a:r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3200" b="1" spc="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把機會讓給年輕人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C2F5883-D3BE-4C75-8025-13F893B554CD}"/>
              </a:ext>
            </a:extLst>
          </p:cNvPr>
          <p:cNvSpPr/>
          <p:nvPr/>
        </p:nvSpPr>
        <p:spPr>
          <a:xfrm>
            <a:off x="351700" y="976483"/>
            <a:ext cx="5933839" cy="336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林懷民於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年從藝術總監職位退休。他曾說：「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我不想讓雲門變成</a:t>
            </a:r>
            <a:r>
              <a:rPr lang="zh-TW" altLang="en-US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博物館式的舞團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，編舞若編到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90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歲，太辛苦，在我手上多幾個舞，或是少幾個舞，已不再重要，</a:t>
            </a:r>
            <a:r>
              <a:rPr lang="zh-TW" altLang="en-US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就讓年輕人接手吧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6C394C99-BD46-4FCB-9027-8B706BBBAC22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7DE2604-C93C-4E0A-A45F-FB8B67DC5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380" y="1176716"/>
            <a:ext cx="2727831" cy="34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8B62C24-9C28-47AC-A90B-C4A19578E5EA}"/>
              </a:ext>
            </a:extLst>
          </p:cNvPr>
          <p:cNvSpPr txBox="1"/>
          <p:nvPr/>
        </p:nvSpPr>
        <p:spPr>
          <a:xfrm>
            <a:off x="351697" y="391708"/>
            <a:ext cx="7663597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2-4.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退休</a:t>
            </a:r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3200" b="1" spc="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把機會讓給年輕人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C2F5883-D3BE-4C75-8025-13F893B554CD}"/>
              </a:ext>
            </a:extLst>
          </p:cNvPr>
          <p:cNvSpPr/>
          <p:nvPr/>
        </p:nvSpPr>
        <p:spPr>
          <a:xfrm>
            <a:off x="351701" y="976483"/>
            <a:ext cx="5050176" cy="3520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年起，雲門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的藝術總監</a:t>
            </a:r>
            <a:r>
              <a:rPr lang="zh-TW" altLang="en-US" sz="30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鄭宗龍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接棒雲門。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數位資深舞者也將跟隨林懷民離開雲門。沒有林懷民的雲門會變得怎麼樣？林懷民回答：「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會更年輕。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6C394C99-BD46-4FCB-9027-8B706BBBAC22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7DE2604-C93C-4E0A-A45F-FB8B67DC5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029" y="1154187"/>
            <a:ext cx="3207714" cy="316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C0F967A-05F9-4439-9EC8-AAB767E32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900" y="1624709"/>
            <a:ext cx="2469094" cy="1883827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E0232D6D-D83C-4715-94C9-5B348E7E3751}"/>
              </a:ext>
            </a:extLst>
          </p:cNvPr>
          <p:cNvSpPr/>
          <p:nvPr/>
        </p:nvSpPr>
        <p:spPr>
          <a:xfrm>
            <a:off x="630203" y="1627804"/>
            <a:ext cx="2463558" cy="1883746"/>
          </a:xfrm>
          <a:prstGeom prst="roundRect">
            <a:avLst>
              <a:gd name="adj" fmla="val 9185"/>
            </a:avLst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B6EB198-4531-4C3A-85F2-9F7DE969A2F5}"/>
              </a:ext>
            </a:extLst>
          </p:cNvPr>
          <p:cNvSpPr/>
          <p:nvPr/>
        </p:nvSpPr>
        <p:spPr>
          <a:xfrm>
            <a:off x="3340221" y="1627804"/>
            <a:ext cx="2463558" cy="1883746"/>
          </a:xfrm>
          <a:prstGeom prst="roundRect">
            <a:avLst>
              <a:gd name="adj" fmla="val 9185"/>
            </a:avLst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4463190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評價與地位</a:t>
            </a: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4691BC8-3F0F-4FBC-8C57-18021A9F22E2}"/>
              </a:ext>
            </a:extLst>
          </p:cNvPr>
          <p:cNvSpPr/>
          <p:nvPr/>
        </p:nvSpPr>
        <p:spPr>
          <a:xfrm>
            <a:off x="351698" y="1227754"/>
            <a:ext cx="2965329" cy="2043111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8638" t="7139" r="27748" b="3891"/>
            </a:stretch>
          </a:blipFill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C1D4C6B-88AB-4069-80A1-8145B9B562E1}"/>
              </a:ext>
            </a:extLst>
          </p:cNvPr>
          <p:cNvSpPr/>
          <p:nvPr/>
        </p:nvSpPr>
        <p:spPr>
          <a:xfrm>
            <a:off x="3084910" y="1227754"/>
            <a:ext cx="2965329" cy="2043111"/>
          </a:xfrm>
          <a:prstGeom prst="roundRect">
            <a:avLst/>
          </a:prstGeom>
          <a:blipFill dpi="0" rotWithShape="1">
            <a:blip r:embed="rId6"/>
            <a:srcRect/>
            <a:stretch>
              <a:fillRect l="26527" t="3740" r="26527" b="492"/>
            </a:stretch>
          </a:blipFill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矩形: 圓角化同側角落 4">
            <a:extLst>
              <a:ext uri="{FF2B5EF4-FFF2-40B4-BE49-F238E27FC236}">
                <a16:creationId xmlns:a16="http://schemas.microsoft.com/office/drawing/2014/main" id="{F0D3B83A-9AC1-403A-896E-9ABD473740FE}"/>
              </a:ext>
            </a:extLst>
          </p:cNvPr>
          <p:cNvSpPr/>
          <p:nvPr/>
        </p:nvSpPr>
        <p:spPr>
          <a:xfrm rot="10800000">
            <a:off x="630202" y="3386582"/>
            <a:ext cx="2454707" cy="702818"/>
          </a:xfrm>
          <a:prstGeom prst="round2SameRect">
            <a:avLst>
              <a:gd name="adj1" fmla="val 22536"/>
              <a:gd name="adj2" fmla="val 0"/>
            </a:avLst>
          </a:prstGeom>
          <a:solidFill>
            <a:srgbClr val="E2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6563A784-CE63-4635-B59E-32FA6CE47FE1}"/>
              </a:ext>
            </a:extLst>
          </p:cNvPr>
          <p:cNvSpPr txBox="1"/>
          <p:nvPr/>
        </p:nvSpPr>
        <p:spPr>
          <a:xfrm>
            <a:off x="630201" y="3445603"/>
            <a:ext cx="24779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 說</a:t>
            </a:r>
          </a:p>
        </p:txBody>
      </p:sp>
      <p:sp>
        <p:nvSpPr>
          <p:cNvPr id="18" name="矩形: 圓角化同側角落 17">
            <a:extLst>
              <a:ext uri="{FF2B5EF4-FFF2-40B4-BE49-F238E27FC236}">
                <a16:creationId xmlns:a16="http://schemas.microsoft.com/office/drawing/2014/main" id="{208A81B4-035D-4FA0-9B5F-16CBDE84B178}"/>
              </a:ext>
            </a:extLst>
          </p:cNvPr>
          <p:cNvSpPr/>
          <p:nvPr/>
        </p:nvSpPr>
        <p:spPr>
          <a:xfrm rot="10800000">
            <a:off x="3340221" y="3386582"/>
            <a:ext cx="2454707" cy="702818"/>
          </a:xfrm>
          <a:prstGeom prst="round2SameRect">
            <a:avLst>
              <a:gd name="adj1" fmla="val 22536"/>
              <a:gd name="adj2" fmla="val 0"/>
            </a:avLst>
          </a:prstGeom>
          <a:solidFill>
            <a:srgbClr val="E2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08FF4100-8E24-400D-83A0-AB3C8AFFBBF9}"/>
              </a:ext>
            </a:extLst>
          </p:cNvPr>
          <p:cNvSpPr txBox="1"/>
          <p:nvPr/>
        </p:nvSpPr>
        <p:spPr>
          <a:xfrm>
            <a:off x="3340220" y="3445603"/>
            <a:ext cx="24779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散 文</a:t>
            </a:r>
          </a:p>
        </p:txBody>
      </p:sp>
      <p:sp>
        <p:nvSpPr>
          <p:cNvPr id="20" name="矩形: 圓角化同側角落 19">
            <a:extLst>
              <a:ext uri="{FF2B5EF4-FFF2-40B4-BE49-F238E27FC236}">
                <a16:creationId xmlns:a16="http://schemas.microsoft.com/office/drawing/2014/main" id="{AE33D145-46ED-46D3-96B8-2B63E2351DC2}"/>
              </a:ext>
            </a:extLst>
          </p:cNvPr>
          <p:cNvSpPr/>
          <p:nvPr/>
        </p:nvSpPr>
        <p:spPr>
          <a:xfrm rot="10800000">
            <a:off x="6059094" y="3386582"/>
            <a:ext cx="2454707" cy="702818"/>
          </a:xfrm>
          <a:prstGeom prst="round2SameRect">
            <a:avLst>
              <a:gd name="adj1" fmla="val 22536"/>
              <a:gd name="adj2" fmla="val 0"/>
            </a:avLst>
          </a:prstGeom>
          <a:solidFill>
            <a:srgbClr val="E27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C5533AC2-ADC7-4B66-B0D1-337D602174E8}"/>
              </a:ext>
            </a:extLst>
          </p:cNvPr>
          <p:cNvSpPr txBox="1"/>
          <p:nvPr/>
        </p:nvSpPr>
        <p:spPr>
          <a:xfrm>
            <a:off x="6059093" y="3445603"/>
            <a:ext cx="24779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藝術領域</a:t>
            </a:r>
          </a:p>
        </p:txBody>
      </p:sp>
    </p:spTree>
    <p:extLst>
      <p:ext uri="{BB962C8B-B14F-4D97-AF65-F5344CB8AC3E}">
        <p14:creationId xmlns:p14="http://schemas.microsoft.com/office/powerpoint/2010/main" val="35945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53760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小說　</a:t>
            </a:r>
            <a:r>
              <a:rPr lang="en-US" altLang="zh-TW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變形虹</a:t>
            </a:r>
            <a:r>
              <a:rPr lang="en-US" altLang="zh-TW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蟬</a:t>
            </a:r>
            <a:r>
              <a:rPr lang="en-US" altLang="zh-TW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E4323C94-0C66-4A34-AF54-D6509DFC6839}"/>
              </a:ext>
            </a:extLst>
          </p:cNvPr>
          <p:cNvSpPr/>
          <p:nvPr/>
        </p:nvSpPr>
        <p:spPr>
          <a:xfrm rot="5400000">
            <a:off x="1504950" y="566620"/>
            <a:ext cx="279400" cy="23495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2911A7A-E49E-4CCA-B911-A33975456644}"/>
              </a:ext>
            </a:extLst>
          </p:cNvPr>
          <p:cNvSpPr/>
          <p:nvPr/>
        </p:nvSpPr>
        <p:spPr>
          <a:xfrm>
            <a:off x="2290003" y="1219691"/>
            <a:ext cx="6161847" cy="211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描寫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1960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年代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年輕人的迷失、虛無、寂寞、漂泊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偏重人物的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心理、意識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，對當時年輕人的精神面貌，刻劃十分傳神。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EB88BF67-58F2-47BF-8FC5-02424BEEF469}"/>
              </a:ext>
            </a:extLst>
          </p:cNvPr>
          <p:cNvSpPr/>
          <p:nvPr/>
        </p:nvSpPr>
        <p:spPr>
          <a:xfrm>
            <a:off x="750506" y="1219691"/>
            <a:ext cx="1407719" cy="2113784"/>
          </a:xfrm>
          <a:prstGeom prst="roundRect">
            <a:avLst>
              <a:gd name="adj" fmla="val 626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 題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9BACECA-6976-44F7-BE23-FD3727B18279}"/>
              </a:ext>
            </a:extLst>
          </p:cNvPr>
          <p:cNvSpPr/>
          <p:nvPr/>
        </p:nvSpPr>
        <p:spPr>
          <a:xfrm>
            <a:off x="2290003" y="3494676"/>
            <a:ext cx="6161847" cy="107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年輕人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生活方式和人生理想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71119BD1-986A-415D-A9BB-875A67ADFD22}"/>
              </a:ext>
            </a:extLst>
          </p:cNvPr>
          <p:cNvSpPr/>
          <p:nvPr/>
        </p:nvSpPr>
        <p:spPr>
          <a:xfrm>
            <a:off x="750506" y="3530613"/>
            <a:ext cx="1407719" cy="1007780"/>
          </a:xfrm>
          <a:prstGeom prst="roundRect">
            <a:avLst>
              <a:gd name="adj" fmla="val 626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</a:t>
            </a:r>
            <a:b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思想</a:t>
            </a:r>
          </a:p>
        </p:txBody>
      </p:sp>
    </p:spTree>
    <p:extLst>
      <p:ext uri="{BB962C8B-B14F-4D97-AF65-F5344CB8AC3E}">
        <p14:creationId xmlns:p14="http://schemas.microsoft.com/office/powerpoint/2010/main" val="32458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53760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小說　</a:t>
            </a:r>
            <a:r>
              <a:rPr lang="en-US" altLang="zh-TW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變形虹</a:t>
            </a:r>
            <a:r>
              <a:rPr lang="en-US" altLang="zh-TW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蟬</a:t>
            </a:r>
            <a:r>
              <a:rPr lang="en-US" altLang="zh-TW" sz="3200" b="1" spc="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E4323C94-0C66-4A34-AF54-D6509DFC6839}"/>
              </a:ext>
            </a:extLst>
          </p:cNvPr>
          <p:cNvSpPr/>
          <p:nvPr/>
        </p:nvSpPr>
        <p:spPr>
          <a:xfrm rot="5400000">
            <a:off x="1504950" y="566620"/>
            <a:ext cx="279400" cy="23495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977139-DF29-4135-AAFB-1579E6E0DE07}"/>
              </a:ext>
            </a:extLst>
          </p:cNvPr>
          <p:cNvSpPr/>
          <p:nvPr/>
        </p:nvSpPr>
        <p:spPr>
          <a:xfrm>
            <a:off x="351700" y="976483"/>
            <a:ext cx="8258630" cy="2412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雖然，創辦雲門之後，林懷民便不再創作小說。但這兩本小說仍十分經典。</a:t>
            </a: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尤其是</a:t>
            </a:r>
            <a:r>
              <a:rPr lang="en-US" altLang="zh-TW" sz="30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蟬</a:t>
            </a:r>
            <a:r>
              <a:rPr lang="en-US" altLang="zh-TW" sz="30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，更被</a:t>
            </a:r>
            <a:r>
              <a:rPr lang="zh-TW" altLang="en-US" sz="30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收藏入荷蘭萊頓大學亞洲圖書館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中，亦曾由導演</a:t>
            </a:r>
            <a:r>
              <a:rPr lang="zh-TW" altLang="en-US" sz="3000" u="sng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李國修</a:t>
            </a:r>
            <a:r>
              <a:rPr lang="zh-TW" altLang="en-US" sz="30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改編成為舞臺劇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267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77C8DE0-8AE6-49D0-9F3D-8A4486BF1D2B}"/>
              </a:ext>
            </a:extLst>
          </p:cNvPr>
          <p:cNvSpPr txBox="1"/>
          <p:nvPr/>
        </p:nvSpPr>
        <p:spPr>
          <a:xfrm>
            <a:off x="230520" y="-53787"/>
            <a:ext cx="891347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en-US" altLang="zh-TW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《</a:t>
            </a:r>
            <a:r>
              <a:rPr lang="zh-TW" altLang="en-US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蟬</a:t>
            </a:r>
            <a:r>
              <a:rPr lang="en-US" altLang="zh-TW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》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本書分為：穿紅襯衫的男孩、虹外虹、逝者、蟬與辭鄉五部，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五個不同的愛情故事、五個從死寂而平庸生活中尋找真實自我的過程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。</a:t>
            </a:r>
          </a:p>
          <a:p>
            <a:pPr algn="l" latinLnBrk="0"/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其中，＜蟬＞是林懷民三十多年前轟動一時的作品，也是奠定林懷民在文壇地位的一部作品。故事描寫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幾個大學生在同窗時期的夢想、對未來的憧憬、相處的情誼與不經世事的輕狂。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內容敘述年輕人對生與死的困惑，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對同性異性情感的懵懂不安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，對現實社會不滿的吶喊，還有好朋友死亡帶來的震撼悲傷等等情節緊湊、充滿張力的校園故事。</a:t>
            </a:r>
          </a:p>
          <a:p>
            <a:pPr algn="l" latinLnBrk="0"/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林懷民鮮活地描寫了三十年前西門町的一群年輕人，儘管時代遞換，書中對年輕人的心理描繪讀來仍絲絲入扣。年輕人的苦悶藏在內心，原因有許多，諸如社會背景、家庭環境、教育制度、經濟壓力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 .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等等都是。林懷民也曾年輕，他瞭解年輕人在喧囂都市中聽到蟬鳴的悸動、瞭解他們在漆黑的舞廳中撈取墮落的苦悶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……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。所以在這部小說中林懷民描寫諸多抽煙、喝酒、游泳、約會、戲沙、跳舞、同性戀以吞服安眠藥的場景，在這些男女混雜、龍蛇難分的歡樂場合中，作者毫不保留地把那一代年輕人的生活型態公諸於世，既不誇張，也不粉飾。</a:t>
            </a:r>
          </a:p>
          <a:p>
            <a:pPr algn="l" latinLnBrk="0"/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這是一部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台灣同志文學的發軔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,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也是當代文學中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,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最早觸及同志問題以及</a:t>
            </a:r>
            <a:r>
              <a:rPr lang="en-US" altLang="zh-TW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60</a:t>
            </a:r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年代年輕人物的生命史觀的小說。與今天的年輕世代比較時，除了閱讀的興味外，我們更可貼切的看到各世代的差異和相似之處。</a:t>
            </a:r>
          </a:p>
          <a:p>
            <a:pPr algn="l" latinLnBrk="0"/>
            <a:r>
              <a:rPr lang="zh-TW" alt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＜穿紅襯衫的男孩＞＜虹外虹＞＜逝者＞與＜辭鄉＞同樣描寫年輕人的故事，分別描述與親人、朋友相聚別離的感嘆、追求理想時的心高氣盛與豪情、面對愛情時的羞赧與不安，人物性格強烈而分明，一如舞蹈般華麗而深刻。</a:t>
            </a:r>
          </a:p>
        </p:txBody>
      </p:sp>
    </p:spTree>
    <p:extLst>
      <p:ext uri="{BB962C8B-B14F-4D97-AF65-F5344CB8AC3E}">
        <p14:creationId xmlns:p14="http://schemas.microsoft.com/office/powerpoint/2010/main" val="393418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53760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散文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2911A7A-E49E-4CCA-B911-A33975456644}"/>
              </a:ext>
            </a:extLst>
          </p:cNvPr>
          <p:cNvSpPr/>
          <p:nvPr/>
        </p:nvSpPr>
        <p:spPr>
          <a:xfrm>
            <a:off x="2290003" y="1219691"/>
            <a:ext cx="6161847" cy="107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海外學舞生涯、主持舞團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回憶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8000" indent="-2880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現代舞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代表人物、發展的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介紹與評點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EB88BF67-58F2-47BF-8FC5-02424BEEF469}"/>
              </a:ext>
            </a:extLst>
          </p:cNvPr>
          <p:cNvSpPr/>
          <p:nvPr/>
        </p:nvSpPr>
        <p:spPr>
          <a:xfrm>
            <a:off x="750506" y="1219691"/>
            <a:ext cx="1407719" cy="1008000"/>
          </a:xfrm>
          <a:prstGeom prst="roundRect">
            <a:avLst>
              <a:gd name="adj" fmla="val 626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 題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9BACECA-6976-44F7-BE23-FD3727B18279}"/>
              </a:ext>
            </a:extLst>
          </p:cNvPr>
          <p:cNvSpPr/>
          <p:nvPr/>
        </p:nvSpPr>
        <p:spPr>
          <a:xfrm>
            <a:off x="2290003" y="2450959"/>
            <a:ext cx="6352592" cy="2630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一如他的舞蹈，行雲流水。</a:t>
            </a:r>
          </a:p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行文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簡扼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，少有長篇描寫或刻意的細緻描摹，但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流利明快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 富含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形象與動態之美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以寥寥數句清楚詮述概念、事件。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71119BD1-986A-415D-A9BB-875A67ADFD22}"/>
              </a:ext>
            </a:extLst>
          </p:cNvPr>
          <p:cNvSpPr/>
          <p:nvPr/>
        </p:nvSpPr>
        <p:spPr>
          <a:xfrm>
            <a:off x="750506" y="2450959"/>
            <a:ext cx="1407719" cy="2113200"/>
          </a:xfrm>
          <a:prstGeom prst="roundRect">
            <a:avLst>
              <a:gd name="adj" fmla="val 626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</a:t>
            </a:r>
            <a:b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思想</a:t>
            </a:r>
          </a:p>
        </p:txBody>
      </p:sp>
    </p:spTree>
    <p:extLst>
      <p:ext uri="{BB962C8B-B14F-4D97-AF65-F5344CB8AC3E}">
        <p14:creationId xmlns:p14="http://schemas.microsoft.com/office/powerpoint/2010/main" val="347606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53760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散文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09E16F0-6714-412A-8FC1-89E8008B5610}"/>
              </a:ext>
            </a:extLst>
          </p:cNvPr>
          <p:cNvSpPr/>
          <p:nvPr/>
        </p:nvSpPr>
        <p:spPr>
          <a:xfrm>
            <a:off x="351699" y="976483"/>
            <a:ext cx="8580595" cy="3520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林懷民寫作「倚舞臺立就」，往往數十分鐘便能完成一篇文章。</a:t>
            </a:r>
            <a:r>
              <a:rPr lang="zh-TW" altLang="en-US" sz="30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理性、感性兼具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</a:t>
            </a:r>
            <a:r>
              <a:rPr lang="zh-TW" altLang="en-US" sz="30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冷靜筆調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敘說人間現象，透顯出現實世界的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荒謬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，以及意在言外的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無奈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林懷民用他的散文，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訴說舞蹈、推廣舞蹈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，用舞蹈訴說他的所思所想，文學與舞蹈，相得益彰。</a:t>
            </a:r>
          </a:p>
        </p:txBody>
      </p:sp>
    </p:spTree>
    <p:extLst>
      <p:ext uri="{BB962C8B-B14F-4D97-AF65-F5344CB8AC3E}">
        <p14:creationId xmlns:p14="http://schemas.microsoft.com/office/powerpoint/2010/main" val="41702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2594BD-FD32-49FE-ABFB-2AEFDF9F11D5}"/>
              </a:ext>
            </a:extLst>
          </p:cNvPr>
          <p:cNvSpPr/>
          <p:nvPr/>
        </p:nvSpPr>
        <p:spPr>
          <a:xfrm>
            <a:off x="351699" y="1124369"/>
            <a:ext cx="7218771" cy="107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面對生涯抉擇，有人跟隨群眾前往的方向，也有人執意行走荒徑。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2A1749A-0A51-4BAF-9EF8-3F76ED73CE81}"/>
              </a:ext>
            </a:extLst>
          </p:cNvPr>
          <p:cNvSpPr txBox="1"/>
          <p:nvPr/>
        </p:nvSpPr>
        <p:spPr>
          <a:xfrm>
            <a:off x="351698" y="391708"/>
            <a:ext cx="2060576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課前引導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430C89C-F03D-44A0-A427-DA10471B6D37}"/>
              </a:ext>
            </a:extLst>
          </p:cNvPr>
          <p:cNvSpPr/>
          <p:nvPr/>
        </p:nvSpPr>
        <p:spPr>
          <a:xfrm>
            <a:off x="351699" y="3923330"/>
            <a:ext cx="829323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800" spc="-7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聽聽林懷民分享他一路行來的箇中滋味。</a:t>
            </a:r>
            <a:endParaRPr lang="en-US" altLang="zh-TW" sz="2800" spc="-7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2918C98-0B54-4475-A02C-B73736EB5E86}"/>
              </a:ext>
            </a:extLst>
          </p:cNvPr>
          <p:cNvSpPr/>
          <p:nvPr/>
        </p:nvSpPr>
        <p:spPr>
          <a:xfrm>
            <a:off x="707232" y="2381195"/>
            <a:ext cx="7729537" cy="1364964"/>
          </a:xfrm>
          <a:custGeom>
            <a:avLst/>
            <a:gdLst>
              <a:gd name="connsiteX0" fmla="*/ 0 w 7729537"/>
              <a:gd name="connsiteY0" fmla="*/ 170348 h 1364964"/>
              <a:gd name="connsiteX1" fmla="*/ 170348 w 7729537"/>
              <a:gd name="connsiteY1" fmla="*/ 0 h 1364964"/>
              <a:gd name="connsiteX2" fmla="*/ 620396 w 7729537"/>
              <a:gd name="connsiteY2" fmla="*/ 0 h 1364964"/>
              <a:gd name="connsiteX3" fmla="*/ 1439885 w 7729537"/>
              <a:gd name="connsiteY3" fmla="*/ 0 h 1364964"/>
              <a:gd name="connsiteX4" fmla="*/ 2037710 w 7729537"/>
              <a:gd name="connsiteY4" fmla="*/ 0 h 1364964"/>
              <a:gd name="connsiteX5" fmla="*/ 2487757 w 7729537"/>
              <a:gd name="connsiteY5" fmla="*/ 0 h 1364964"/>
              <a:gd name="connsiteX6" fmla="*/ 3011693 w 7729537"/>
              <a:gd name="connsiteY6" fmla="*/ 0 h 1364964"/>
              <a:gd name="connsiteX7" fmla="*/ 3535629 w 7729537"/>
              <a:gd name="connsiteY7" fmla="*/ 0 h 1364964"/>
              <a:gd name="connsiteX8" fmla="*/ 3985677 w 7729537"/>
              <a:gd name="connsiteY8" fmla="*/ 0 h 1364964"/>
              <a:gd name="connsiteX9" fmla="*/ 4509613 w 7729537"/>
              <a:gd name="connsiteY9" fmla="*/ 0 h 1364964"/>
              <a:gd name="connsiteX10" fmla="*/ 5033549 w 7729537"/>
              <a:gd name="connsiteY10" fmla="*/ 0 h 1364964"/>
              <a:gd name="connsiteX11" fmla="*/ 5853038 w 7729537"/>
              <a:gd name="connsiteY11" fmla="*/ 0 h 1364964"/>
              <a:gd name="connsiteX12" fmla="*/ 6598640 w 7729537"/>
              <a:gd name="connsiteY12" fmla="*/ 0 h 1364964"/>
              <a:gd name="connsiteX13" fmla="*/ 7559189 w 7729537"/>
              <a:gd name="connsiteY13" fmla="*/ 0 h 1364964"/>
              <a:gd name="connsiteX14" fmla="*/ 7729537 w 7729537"/>
              <a:gd name="connsiteY14" fmla="*/ 170348 h 1364964"/>
              <a:gd name="connsiteX15" fmla="*/ 7729537 w 7729537"/>
              <a:gd name="connsiteY15" fmla="*/ 702967 h 1364964"/>
              <a:gd name="connsiteX16" fmla="*/ 7729537 w 7729537"/>
              <a:gd name="connsiteY16" fmla="*/ 1194616 h 1364964"/>
              <a:gd name="connsiteX17" fmla="*/ 7559189 w 7729537"/>
              <a:gd name="connsiteY17" fmla="*/ 1364964 h 1364964"/>
              <a:gd name="connsiteX18" fmla="*/ 6961365 w 7729537"/>
              <a:gd name="connsiteY18" fmla="*/ 1364964 h 1364964"/>
              <a:gd name="connsiteX19" fmla="*/ 6289652 w 7729537"/>
              <a:gd name="connsiteY19" fmla="*/ 1364964 h 1364964"/>
              <a:gd name="connsiteX20" fmla="*/ 5617939 w 7729537"/>
              <a:gd name="connsiteY20" fmla="*/ 1364964 h 1364964"/>
              <a:gd name="connsiteX21" fmla="*/ 5094003 w 7729537"/>
              <a:gd name="connsiteY21" fmla="*/ 1364964 h 1364964"/>
              <a:gd name="connsiteX22" fmla="*/ 4496179 w 7729537"/>
              <a:gd name="connsiteY22" fmla="*/ 1364964 h 1364964"/>
              <a:gd name="connsiteX23" fmla="*/ 3676689 w 7729537"/>
              <a:gd name="connsiteY23" fmla="*/ 1364964 h 1364964"/>
              <a:gd name="connsiteX24" fmla="*/ 3004976 w 7729537"/>
              <a:gd name="connsiteY24" fmla="*/ 1364964 h 1364964"/>
              <a:gd name="connsiteX25" fmla="*/ 2333263 w 7729537"/>
              <a:gd name="connsiteY25" fmla="*/ 1364964 h 1364964"/>
              <a:gd name="connsiteX26" fmla="*/ 1661550 w 7729537"/>
              <a:gd name="connsiteY26" fmla="*/ 1364964 h 1364964"/>
              <a:gd name="connsiteX27" fmla="*/ 1137614 w 7729537"/>
              <a:gd name="connsiteY27" fmla="*/ 1364964 h 1364964"/>
              <a:gd name="connsiteX28" fmla="*/ 170348 w 7729537"/>
              <a:gd name="connsiteY28" fmla="*/ 1364964 h 1364964"/>
              <a:gd name="connsiteX29" fmla="*/ 0 w 7729537"/>
              <a:gd name="connsiteY29" fmla="*/ 1194616 h 1364964"/>
              <a:gd name="connsiteX30" fmla="*/ 0 w 7729537"/>
              <a:gd name="connsiteY30" fmla="*/ 692725 h 1364964"/>
              <a:gd name="connsiteX31" fmla="*/ 0 w 7729537"/>
              <a:gd name="connsiteY31" fmla="*/ 170348 h 136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29537" h="1364964" fill="none" extrusionOk="0">
                <a:moveTo>
                  <a:pt x="0" y="170348"/>
                </a:moveTo>
                <a:cubicBezTo>
                  <a:pt x="-9903" y="63540"/>
                  <a:pt x="90248" y="15093"/>
                  <a:pt x="170348" y="0"/>
                </a:cubicBezTo>
                <a:cubicBezTo>
                  <a:pt x="318543" y="3383"/>
                  <a:pt x="475488" y="9868"/>
                  <a:pt x="620396" y="0"/>
                </a:cubicBezTo>
                <a:cubicBezTo>
                  <a:pt x="765304" y="-9868"/>
                  <a:pt x="1235370" y="6516"/>
                  <a:pt x="1439885" y="0"/>
                </a:cubicBezTo>
                <a:cubicBezTo>
                  <a:pt x="1644400" y="-6516"/>
                  <a:pt x="1739076" y="-20278"/>
                  <a:pt x="2037710" y="0"/>
                </a:cubicBezTo>
                <a:cubicBezTo>
                  <a:pt x="2336345" y="20278"/>
                  <a:pt x="2320811" y="306"/>
                  <a:pt x="2487757" y="0"/>
                </a:cubicBezTo>
                <a:cubicBezTo>
                  <a:pt x="2654703" y="-306"/>
                  <a:pt x="2898677" y="14549"/>
                  <a:pt x="3011693" y="0"/>
                </a:cubicBezTo>
                <a:cubicBezTo>
                  <a:pt x="3124709" y="-14549"/>
                  <a:pt x="3307263" y="-11858"/>
                  <a:pt x="3535629" y="0"/>
                </a:cubicBezTo>
                <a:cubicBezTo>
                  <a:pt x="3763995" y="11858"/>
                  <a:pt x="3822234" y="-2431"/>
                  <a:pt x="3985677" y="0"/>
                </a:cubicBezTo>
                <a:cubicBezTo>
                  <a:pt x="4149120" y="2431"/>
                  <a:pt x="4400425" y="-19450"/>
                  <a:pt x="4509613" y="0"/>
                </a:cubicBezTo>
                <a:cubicBezTo>
                  <a:pt x="4618801" y="19450"/>
                  <a:pt x="4848997" y="6481"/>
                  <a:pt x="5033549" y="0"/>
                </a:cubicBezTo>
                <a:cubicBezTo>
                  <a:pt x="5218101" y="-6481"/>
                  <a:pt x="5593465" y="15018"/>
                  <a:pt x="5853038" y="0"/>
                </a:cubicBezTo>
                <a:cubicBezTo>
                  <a:pt x="6112611" y="-15018"/>
                  <a:pt x="6263405" y="2946"/>
                  <a:pt x="6598640" y="0"/>
                </a:cubicBezTo>
                <a:cubicBezTo>
                  <a:pt x="6933875" y="-2946"/>
                  <a:pt x="7203467" y="-13573"/>
                  <a:pt x="7559189" y="0"/>
                </a:cubicBezTo>
                <a:cubicBezTo>
                  <a:pt x="7654653" y="4317"/>
                  <a:pt x="7745057" y="64269"/>
                  <a:pt x="7729537" y="170348"/>
                </a:cubicBezTo>
                <a:cubicBezTo>
                  <a:pt x="7727017" y="365151"/>
                  <a:pt x="7730686" y="567807"/>
                  <a:pt x="7729537" y="702967"/>
                </a:cubicBezTo>
                <a:cubicBezTo>
                  <a:pt x="7728388" y="838127"/>
                  <a:pt x="7741707" y="1076854"/>
                  <a:pt x="7729537" y="1194616"/>
                </a:cubicBezTo>
                <a:cubicBezTo>
                  <a:pt x="7710734" y="1297313"/>
                  <a:pt x="7647489" y="1384462"/>
                  <a:pt x="7559189" y="1364964"/>
                </a:cubicBezTo>
                <a:cubicBezTo>
                  <a:pt x="7307609" y="1394744"/>
                  <a:pt x="7166124" y="1365573"/>
                  <a:pt x="6961365" y="1364964"/>
                </a:cubicBezTo>
                <a:cubicBezTo>
                  <a:pt x="6756606" y="1364355"/>
                  <a:pt x="6439888" y="1363675"/>
                  <a:pt x="6289652" y="1364964"/>
                </a:cubicBezTo>
                <a:cubicBezTo>
                  <a:pt x="6139416" y="1366253"/>
                  <a:pt x="5797130" y="1382331"/>
                  <a:pt x="5617939" y="1364964"/>
                </a:cubicBezTo>
                <a:cubicBezTo>
                  <a:pt x="5438748" y="1347597"/>
                  <a:pt x="5265328" y="1353069"/>
                  <a:pt x="5094003" y="1364964"/>
                </a:cubicBezTo>
                <a:cubicBezTo>
                  <a:pt x="4922678" y="1376859"/>
                  <a:pt x="4698418" y="1343197"/>
                  <a:pt x="4496179" y="1364964"/>
                </a:cubicBezTo>
                <a:cubicBezTo>
                  <a:pt x="4293940" y="1386731"/>
                  <a:pt x="3882553" y="1404941"/>
                  <a:pt x="3676689" y="1364964"/>
                </a:cubicBezTo>
                <a:cubicBezTo>
                  <a:pt x="3470825" y="1324988"/>
                  <a:pt x="3151240" y="1359035"/>
                  <a:pt x="3004976" y="1364964"/>
                </a:cubicBezTo>
                <a:cubicBezTo>
                  <a:pt x="2858712" y="1370893"/>
                  <a:pt x="2578595" y="1351719"/>
                  <a:pt x="2333263" y="1364964"/>
                </a:cubicBezTo>
                <a:cubicBezTo>
                  <a:pt x="2087931" y="1378209"/>
                  <a:pt x="1990407" y="1373469"/>
                  <a:pt x="1661550" y="1364964"/>
                </a:cubicBezTo>
                <a:cubicBezTo>
                  <a:pt x="1332693" y="1356459"/>
                  <a:pt x="1297329" y="1358404"/>
                  <a:pt x="1137614" y="1364964"/>
                </a:cubicBezTo>
                <a:cubicBezTo>
                  <a:pt x="977899" y="1371524"/>
                  <a:pt x="404491" y="1358408"/>
                  <a:pt x="170348" y="1364964"/>
                </a:cubicBezTo>
                <a:cubicBezTo>
                  <a:pt x="74782" y="1352740"/>
                  <a:pt x="2014" y="1287736"/>
                  <a:pt x="0" y="1194616"/>
                </a:cubicBezTo>
                <a:cubicBezTo>
                  <a:pt x="14027" y="993353"/>
                  <a:pt x="-9705" y="854249"/>
                  <a:pt x="0" y="692725"/>
                </a:cubicBezTo>
                <a:cubicBezTo>
                  <a:pt x="9705" y="531201"/>
                  <a:pt x="-3499" y="410901"/>
                  <a:pt x="0" y="170348"/>
                </a:cubicBezTo>
                <a:close/>
              </a:path>
              <a:path w="7729537" h="1364964" stroke="0" extrusionOk="0">
                <a:moveTo>
                  <a:pt x="0" y="170348"/>
                </a:moveTo>
                <a:cubicBezTo>
                  <a:pt x="17355" y="80928"/>
                  <a:pt x="91551" y="2676"/>
                  <a:pt x="170348" y="0"/>
                </a:cubicBezTo>
                <a:cubicBezTo>
                  <a:pt x="333501" y="-11970"/>
                  <a:pt x="633633" y="-17265"/>
                  <a:pt x="768172" y="0"/>
                </a:cubicBezTo>
                <a:cubicBezTo>
                  <a:pt x="902711" y="17265"/>
                  <a:pt x="1299249" y="-8075"/>
                  <a:pt x="1513774" y="0"/>
                </a:cubicBezTo>
                <a:cubicBezTo>
                  <a:pt x="1728299" y="8075"/>
                  <a:pt x="1992651" y="-10288"/>
                  <a:pt x="2259375" y="0"/>
                </a:cubicBezTo>
                <a:cubicBezTo>
                  <a:pt x="2526099" y="10288"/>
                  <a:pt x="2647715" y="26069"/>
                  <a:pt x="2783311" y="0"/>
                </a:cubicBezTo>
                <a:cubicBezTo>
                  <a:pt x="2918907" y="-26069"/>
                  <a:pt x="3130954" y="-23191"/>
                  <a:pt x="3455024" y="0"/>
                </a:cubicBezTo>
                <a:cubicBezTo>
                  <a:pt x="3779094" y="23191"/>
                  <a:pt x="3851543" y="18050"/>
                  <a:pt x="3978960" y="0"/>
                </a:cubicBezTo>
                <a:cubicBezTo>
                  <a:pt x="4106377" y="-18050"/>
                  <a:pt x="4455495" y="-10508"/>
                  <a:pt x="4650672" y="0"/>
                </a:cubicBezTo>
                <a:cubicBezTo>
                  <a:pt x="4845849" y="10508"/>
                  <a:pt x="4961317" y="-15411"/>
                  <a:pt x="5174608" y="0"/>
                </a:cubicBezTo>
                <a:cubicBezTo>
                  <a:pt x="5387899" y="15411"/>
                  <a:pt x="5518171" y="5630"/>
                  <a:pt x="5624656" y="0"/>
                </a:cubicBezTo>
                <a:cubicBezTo>
                  <a:pt x="5731141" y="-5630"/>
                  <a:pt x="5934752" y="8878"/>
                  <a:pt x="6222480" y="0"/>
                </a:cubicBezTo>
                <a:cubicBezTo>
                  <a:pt x="6510208" y="-8878"/>
                  <a:pt x="6487768" y="4472"/>
                  <a:pt x="6746416" y="0"/>
                </a:cubicBezTo>
                <a:cubicBezTo>
                  <a:pt x="7005064" y="-4472"/>
                  <a:pt x="7167854" y="-28794"/>
                  <a:pt x="7559189" y="0"/>
                </a:cubicBezTo>
                <a:cubicBezTo>
                  <a:pt x="7647023" y="-4638"/>
                  <a:pt x="7737165" y="86512"/>
                  <a:pt x="7729537" y="170348"/>
                </a:cubicBezTo>
                <a:cubicBezTo>
                  <a:pt x="7710876" y="391617"/>
                  <a:pt x="7748785" y="416988"/>
                  <a:pt x="7729537" y="651754"/>
                </a:cubicBezTo>
                <a:cubicBezTo>
                  <a:pt x="7710289" y="886520"/>
                  <a:pt x="7709762" y="1083677"/>
                  <a:pt x="7729537" y="1194616"/>
                </a:cubicBezTo>
                <a:cubicBezTo>
                  <a:pt x="7743517" y="1276502"/>
                  <a:pt x="7659449" y="1382252"/>
                  <a:pt x="7559189" y="1364964"/>
                </a:cubicBezTo>
                <a:cubicBezTo>
                  <a:pt x="7239946" y="1334937"/>
                  <a:pt x="7082764" y="1348077"/>
                  <a:pt x="6813588" y="1364964"/>
                </a:cubicBezTo>
                <a:cubicBezTo>
                  <a:pt x="6544412" y="1381851"/>
                  <a:pt x="6348748" y="1366712"/>
                  <a:pt x="6215763" y="1364964"/>
                </a:cubicBezTo>
                <a:cubicBezTo>
                  <a:pt x="6082778" y="1363216"/>
                  <a:pt x="5604041" y="1345043"/>
                  <a:pt x="5396274" y="1364964"/>
                </a:cubicBezTo>
                <a:cubicBezTo>
                  <a:pt x="5188507" y="1384885"/>
                  <a:pt x="4893788" y="1356717"/>
                  <a:pt x="4724561" y="1364964"/>
                </a:cubicBezTo>
                <a:cubicBezTo>
                  <a:pt x="4555334" y="1373211"/>
                  <a:pt x="4423651" y="1389981"/>
                  <a:pt x="4126736" y="1364964"/>
                </a:cubicBezTo>
                <a:cubicBezTo>
                  <a:pt x="3829822" y="1339947"/>
                  <a:pt x="3569527" y="1334295"/>
                  <a:pt x="3381135" y="1364964"/>
                </a:cubicBezTo>
                <a:cubicBezTo>
                  <a:pt x="3192743" y="1395633"/>
                  <a:pt x="3080355" y="1341755"/>
                  <a:pt x="2783311" y="1364964"/>
                </a:cubicBezTo>
                <a:cubicBezTo>
                  <a:pt x="2486267" y="1388173"/>
                  <a:pt x="2355709" y="1395782"/>
                  <a:pt x="2111598" y="1364964"/>
                </a:cubicBezTo>
                <a:cubicBezTo>
                  <a:pt x="1867487" y="1334146"/>
                  <a:pt x="1762533" y="1384802"/>
                  <a:pt x="1661550" y="1364964"/>
                </a:cubicBezTo>
                <a:cubicBezTo>
                  <a:pt x="1560567" y="1345126"/>
                  <a:pt x="1223326" y="1386009"/>
                  <a:pt x="915949" y="1364964"/>
                </a:cubicBezTo>
                <a:cubicBezTo>
                  <a:pt x="608572" y="1343919"/>
                  <a:pt x="404925" y="1387560"/>
                  <a:pt x="170348" y="1364964"/>
                </a:cubicBezTo>
                <a:cubicBezTo>
                  <a:pt x="87668" y="1374626"/>
                  <a:pt x="9474" y="1288554"/>
                  <a:pt x="0" y="1194616"/>
                </a:cubicBezTo>
                <a:cubicBezTo>
                  <a:pt x="15952" y="1081960"/>
                  <a:pt x="12681" y="879820"/>
                  <a:pt x="0" y="692725"/>
                </a:cubicBezTo>
                <a:cubicBezTo>
                  <a:pt x="-12681" y="505630"/>
                  <a:pt x="1916" y="317765"/>
                  <a:pt x="0" y="170348"/>
                </a:cubicBezTo>
                <a:close/>
              </a:path>
            </a:pathLst>
          </a:custGeom>
          <a:solidFill>
            <a:srgbClr val="FBF4EF"/>
          </a:solidFill>
          <a:ln w="19050">
            <a:solidFill>
              <a:srgbClr val="F2DBCC"/>
            </a:solidFill>
            <a:extLst>
              <a:ext uri="{C807C97D-BFC1-408E-A445-0C87EB9F89A2}">
                <ask:lineSketchStyleProps xmlns:ask="http://schemas.microsoft.com/office/drawing/2018/sketchyshapes" sd="1996626018">
                  <a:prstGeom prst="roundRect">
                    <a:avLst>
                      <a:gd name="adj" fmla="val 124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A8A53ED-CB50-4646-B1A1-671AA655B39E}"/>
              </a:ext>
            </a:extLst>
          </p:cNvPr>
          <p:cNvSpPr/>
          <p:nvPr/>
        </p:nvSpPr>
        <p:spPr>
          <a:xfrm>
            <a:off x="2427287" y="2523849"/>
            <a:ext cx="4289426" cy="107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每條道路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各有甘苦得失</a:t>
            </a:r>
            <a:r>
              <a:rPr lang="zh-TW" altLang="en-US" sz="2800" b="1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en-US" altLang="zh-TW" sz="2800" b="1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就看</a:t>
            </a:r>
            <a:r>
              <a:rPr lang="zh-TW" altLang="en-US" sz="28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自己如何堅持</a:t>
            </a:r>
          </a:p>
        </p:txBody>
      </p:sp>
      <p:pic>
        <p:nvPicPr>
          <p:cNvPr id="8" name="圖片 7" descr="一張含有 文字, 向量圖形 的圖片&#10;&#10;自動產生的描述">
            <a:extLst>
              <a:ext uri="{FF2B5EF4-FFF2-40B4-BE49-F238E27FC236}">
                <a16:creationId xmlns:a16="http://schemas.microsoft.com/office/drawing/2014/main" id="{AF6FE1E5-985D-4363-A79B-6E61899FC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9" y="2204024"/>
            <a:ext cx="1542150" cy="1656000"/>
          </a:xfrm>
          <a:prstGeom prst="rect">
            <a:avLst/>
          </a:prstGeom>
          <a:effectLst>
            <a:outerShdw blurRad="12700" dist="38100" dir="2700000" algn="tl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</p:pic>
      <p:pic>
        <p:nvPicPr>
          <p:cNvPr id="13" name="圖片 12" descr="一張含有 文字, 玩具, 布偶, 向量圖形 的圖片&#10;&#10;自動產生的描述">
            <a:extLst>
              <a:ext uri="{FF2B5EF4-FFF2-40B4-BE49-F238E27FC236}">
                <a16:creationId xmlns:a16="http://schemas.microsoft.com/office/drawing/2014/main" id="{0BD8E470-3A10-4B13-9045-7C1820F51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89" y="2240677"/>
            <a:ext cx="1542150" cy="1656000"/>
          </a:xfrm>
          <a:prstGeom prst="rect">
            <a:avLst/>
          </a:prstGeom>
          <a:effectLst>
            <a:outerShdw blurRad="12700" dist="38100" dir="2700000" algn="tl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96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53760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散文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09E16F0-6714-412A-8FC1-89E8008B5610}"/>
              </a:ext>
            </a:extLst>
          </p:cNvPr>
          <p:cNvSpPr/>
          <p:nvPr/>
        </p:nvSpPr>
        <p:spPr>
          <a:xfrm>
            <a:off x="351699" y="976483"/>
            <a:ext cx="8580595" cy="2258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詩人</a:t>
            </a:r>
            <a:r>
              <a:rPr lang="zh-TW" altLang="en-US" sz="3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楊照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說：</a:t>
            </a:r>
            <a:b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我們還是要慶幸：林懷民真能寫！要是當年他沒有本事</a:t>
            </a:r>
            <a:r>
              <a:rPr lang="zh-TW" altLang="en-US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寫這麼好的文章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雲門</a:t>
            </a:r>
            <a:r>
              <a:rPr lang="en-US" altLang="zh-TW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 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不可能</a:t>
            </a:r>
            <a:r>
              <a:rPr lang="zh-TW" altLang="en-US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走那麼遠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也不可能成為一個「</a:t>
            </a:r>
            <a:r>
              <a:rPr lang="zh-TW" altLang="en-US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en-US" altLang="zh-TW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雲門</a:t>
            </a:r>
            <a:r>
              <a:rPr lang="en-US" altLang="zh-TW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30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的社會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166783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9" y="23663"/>
            <a:ext cx="53760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藝術領域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09E16F0-6714-412A-8FC1-89E8008B5610}"/>
              </a:ext>
            </a:extLst>
          </p:cNvPr>
          <p:cNvSpPr/>
          <p:nvPr/>
        </p:nvSpPr>
        <p:spPr>
          <a:xfrm>
            <a:off x="340666" y="608438"/>
            <a:ext cx="8661672" cy="4335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林懷民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創辦「雲門舞集」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，帶動了臺灣現代表演藝術的發展。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8000" indent="-288000" algn="just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多年來，雲門在舞臺上呈現許多經典舞作，取材於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古典文學</a:t>
            </a:r>
            <a:r>
              <a:rPr lang="en-US" altLang="zh-TW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九歌、紅樓夢</a:t>
            </a:r>
            <a:r>
              <a:rPr lang="en-US" altLang="zh-TW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、民間故事</a:t>
            </a:r>
            <a:r>
              <a:rPr lang="en-US" altLang="zh-TW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廖添丁、白蛇傳</a:t>
            </a:r>
            <a:r>
              <a:rPr lang="en-US" altLang="zh-TW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、臺灣歷史</a:t>
            </a:r>
            <a:r>
              <a:rPr lang="en-US" altLang="zh-TW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關於島嶼</a:t>
            </a:r>
            <a:r>
              <a:rPr lang="en-US" altLang="zh-TW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、社會現象</a:t>
            </a:r>
            <a:r>
              <a:rPr lang="en-US" altLang="zh-TW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薪傳、流浪者之歌</a:t>
            </a:r>
            <a:r>
              <a:rPr lang="en-US" altLang="zh-TW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的衍化發揮，乃至前衛觀念的嘗試，舞碼豐富精良，被全世界公認是一流的頂尖舞團。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雲門的成就，也就是林懷民的成就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2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205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53760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藝術領域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09E16F0-6714-412A-8FC1-89E8008B5610}"/>
              </a:ext>
            </a:extLst>
          </p:cNvPr>
          <p:cNvSpPr/>
          <p:nvPr/>
        </p:nvSpPr>
        <p:spPr>
          <a:xfrm>
            <a:off x="351699" y="976483"/>
            <a:ext cx="8580595" cy="3972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defTabSz="3136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紐約時報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：「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林懷民輝煌成功地</a:t>
            </a:r>
            <a:r>
              <a:rPr lang="zh-TW" altLang="en-US" sz="28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融合東西舞蹈技巧與劇場觀念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  <a:p>
            <a:pPr marL="288000" indent="-288000" defTabSz="38544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香港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南華早報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：「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林懷民是</a:t>
            </a:r>
            <a:r>
              <a:rPr lang="zh-TW" altLang="en-US" sz="28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亞洲的巨人、二十世紀偉大編舞家之一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  <a:p>
            <a:pPr marL="288000" indent="-288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年獲頒有「現代舞諾貝爾獎」美譽的「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美國舞蹈節終身成就獎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」。亦於聯合國教科文組織，代表全球舞蹈人士發表獻詞。</a:t>
            </a:r>
          </a:p>
        </p:txBody>
      </p:sp>
      <p:sp>
        <p:nvSpPr>
          <p:cNvPr id="12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40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6586984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您所不知道的林懷民</a:t>
            </a:r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贈送門票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69B1A7E-ED2B-4439-82FD-D27FE6F895B2}"/>
              </a:ext>
            </a:extLst>
          </p:cNvPr>
          <p:cNvSpPr/>
          <p:nvPr/>
        </p:nvSpPr>
        <p:spPr>
          <a:xfrm>
            <a:off x="351699" y="1124369"/>
            <a:ext cx="8580595" cy="314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8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懷民曾與朋友到西門町貼海報，繞了一下午，只有一家皮鞋店願意張貼。朋友生氣地說社會不支持藝術，林懷民回應他「憑什麼每個人都得掛自己的海報？如果皮鞋店將他的海報送到你家，你掛不掛？」有人願意張貼，林懷民就很開心，並贈送老闆雲門演出的門票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E344F7-4A72-4379-9219-312A4160A5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08" y="4564743"/>
            <a:ext cx="4806950" cy="4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6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484093" y="179349"/>
            <a:ext cx="7883544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您所不知道的林懷民</a:t>
            </a:r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不准解散雲門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69B1A7E-ED2B-4439-82FD-D27FE6F895B2}"/>
              </a:ext>
            </a:extLst>
          </p:cNvPr>
          <p:cNvSpPr/>
          <p:nvPr/>
        </p:nvSpPr>
        <p:spPr>
          <a:xfrm>
            <a:off x="399571" y="929767"/>
            <a:ext cx="8243024" cy="366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8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古典戲曲專家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俞大綱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總是以「多了一張票」為理由，帶著林懷民看京劇，並且為他講解當中的結構與文學典故。後來林懷民在俞大綱的書房裡，因為承受不住諸項事務沉重的壓力，向俞大綱表示想解散雲門舞集。俞大綱嚴肅地說：「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你還年輕，一定要做下去。我年紀一大把了，仍然支持著你們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。」講到後來，甚至拍桌子說：「不准解散。」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E344F7-4A72-4379-9219-312A4160A5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08" y="4564743"/>
            <a:ext cx="4806950" cy="4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39957" y="369917"/>
            <a:ext cx="7883544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您所不知道的林懷民</a:t>
            </a:r>
            <a:r>
              <a:rPr lang="en-US" altLang="zh-TW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不准解散雲門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69B1A7E-ED2B-4439-82FD-D27FE6F895B2}"/>
              </a:ext>
            </a:extLst>
          </p:cNvPr>
          <p:cNvSpPr/>
          <p:nvPr/>
        </p:nvSpPr>
        <p:spPr>
          <a:xfrm>
            <a:off x="445675" y="1313970"/>
            <a:ext cx="7007838" cy="211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8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林懷民曾說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</a:t>
            </a:r>
            <a:r>
              <a:rPr lang="zh-TW" altLang="en-US" sz="2800" u="sng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俞大綱</a:t>
            </a:r>
            <a:r>
              <a:rPr lang="zh-TW" altLang="en-US" sz="28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老師的啟發，不會有雲門的誕生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。前輩的厚愛、勉勵、教誨與期待，讓林懷民的藝術陶養中包涵了中國古典戲曲的養分，雲門舞集更是一直堅持至今。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E344F7-4A72-4379-9219-312A4160A5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74" y="4340957"/>
            <a:ext cx="4806950" cy="4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2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hlinkClick r:id="rId3"/>
            <a:extLst>
              <a:ext uri="{FF2B5EF4-FFF2-40B4-BE49-F238E27FC236}">
                <a16:creationId xmlns:a16="http://schemas.microsoft.com/office/drawing/2014/main" id="{8B9CA5F1-2C89-4FA8-B800-6B4F91C06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9" b="10901"/>
          <a:stretch/>
        </p:blipFill>
        <p:spPr>
          <a:xfrm>
            <a:off x="5455503" y="1244601"/>
            <a:ext cx="3413248" cy="191135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53760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您所不知道的林懷民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一張含有 監視器, 螢幕, 坐, 電腦 的圖片&#10;&#10;自動產生的描述">
            <a:hlinkClick r:id="rId3"/>
            <a:extLst>
              <a:ext uri="{FF2B5EF4-FFF2-40B4-BE49-F238E27FC236}">
                <a16:creationId xmlns:a16="http://schemas.microsoft.com/office/drawing/2014/main" id="{DE9E1BDB-BBD8-4C61-BD58-608806CD80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631" y="1168820"/>
            <a:ext cx="3542664" cy="240458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69B1A7E-ED2B-4439-82FD-D27FE6F895B2}"/>
              </a:ext>
            </a:extLst>
          </p:cNvPr>
          <p:cNvSpPr/>
          <p:nvPr/>
        </p:nvSpPr>
        <p:spPr>
          <a:xfrm>
            <a:off x="351700" y="1124369"/>
            <a:ext cx="5037932" cy="211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此影片為天下雜誌訪問雲門的微紀錄片，可以看到旁人眼中的林懷民，最後再用林懷民本人的訴說結尾。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E344F7-4A72-4379-9219-312A4160A54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935723"/>
            <a:ext cx="4806950" cy="4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08E4428-F763-492C-9E1C-B7CA06C82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" b="13639"/>
          <a:stretch/>
        </p:blipFill>
        <p:spPr>
          <a:xfrm>
            <a:off x="5467350" y="1231901"/>
            <a:ext cx="3371850" cy="19685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53760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您所不知道的林懷民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5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一張含有 監視器, 螢幕, 坐, 電腦 的圖片&#10;&#10;自動產生的描述">
            <a:hlinkClick r:id="rId6"/>
            <a:extLst>
              <a:ext uri="{FF2B5EF4-FFF2-40B4-BE49-F238E27FC236}">
                <a16:creationId xmlns:a16="http://schemas.microsoft.com/office/drawing/2014/main" id="{DE9E1BDB-BBD8-4C61-BD58-608806CD80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631" y="1168820"/>
            <a:ext cx="3542664" cy="240458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69B1A7E-ED2B-4439-82FD-D27FE6F895B2}"/>
              </a:ext>
            </a:extLst>
          </p:cNvPr>
          <p:cNvSpPr/>
          <p:nvPr/>
        </p:nvSpPr>
        <p:spPr>
          <a:xfrm>
            <a:off x="351700" y="1124369"/>
            <a:ext cx="5037932" cy="159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推薦觀看影片最前面林懷民講自己懶惰、愛吃泡麵；以及最後面他對自己及創作的陳述。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E344F7-4A72-4379-9219-312A4160A54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935723"/>
            <a:ext cx="4806950" cy="4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hlinkClick r:id="rId3"/>
            <a:extLst>
              <a:ext uri="{FF2B5EF4-FFF2-40B4-BE49-F238E27FC236}">
                <a16:creationId xmlns:a16="http://schemas.microsoft.com/office/drawing/2014/main" id="{E9BCA23A-7157-4B33-9CDA-E84BBE2211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 b="7905"/>
          <a:stretch/>
        </p:blipFill>
        <p:spPr>
          <a:xfrm>
            <a:off x="5461000" y="1244600"/>
            <a:ext cx="3409950" cy="194945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596AEA7F-10EB-46E3-88DC-703C7BC49684}"/>
              </a:ext>
            </a:extLst>
          </p:cNvPr>
          <p:cNvSpPr txBox="1"/>
          <p:nvPr/>
        </p:nvSpPr>
        <p:spPr>
          <a:xfrm>
            <a:off x="351698" y="391708"/>
            <a:ext cx="537600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您所不知道的林懷民</a:t>
            </a:r>
            <a:endParaRPr lang="zh-TW" altLang="en-US" sz="3200" b="1" spc="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箭號: 向右 5">
            <a:extLst>
              <a:ext uri="{FF2B5EF4-FFF2-40B4-BE49-F238E27FC236}">
                <a16:creationId xmlns:a16="http://schemas.microsoft.com/office/drawing/2014/main" id="{706E9AF5-8DBD-47C5-890A-A504A05A3BE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5" action="ppaction://hlinksldjump"/>
            <a:extLst>
              <a:ext uri="{FF2B5EF4-FFF2-40B4-BE49-F238E27FC236}">
                <a16:creationId xmlns:a16="http://schemas.microsoft.com/office/drawing/2014/main" id="{1AF2F0FB-713F-4C1C-BA45-64FE91C570D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一張含有 監視器, 螢幕, 坐, 電腦 的圖片&#10;&#10;自動產生的描述">
            <a:hlinkClick r:id="rId3"/>
            <a:extLst>
              <a:ext uri="{FF2B5EF4-FFF2-40B4-BE49-F238E27FC236}">
                <a16:creationId xmlns:a16="http://schemas.microsoft.com/office/drawing/2014/main" id="{DE9E1BDB-BBD8-4C61-BD58-608806CD80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631" y="1168820"/>
            <a:ext cx="3542664" cy="240458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69B1A7E-ED2B-4439-82FD-D27FE6F895B2}"/>
              </a:ext>
            </a:extLst>
          </p:cNvPr>
          <p:cNvSpPr/>
          <p:nvPr/>
        </p:nvSpPr>
        <p:spPr>
          <a:xfrm>
            <a:off x="351700" y="1124369"/>
            <a:ext cx="5037932" cy="107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簡述林懷民從創辦雲門到如今的歷程。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E344F7-4A72-4379-9219-312A4160A5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935723"/>
            <a:ext cx="4806950" cy="4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林懷民的編舞有何特色？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970"/>
            <a:ext cx="8477289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融合東西方舞蹈技巧與劇場觀念，編創許多經典舞作。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91A5E18-43CA-4B0A-AB66-3E38611C5139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F11F9046-42B6-42AF-ABE4-711664E3D10D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  <p:sp>
        <p:nvSpPr>
          <p:cNvPr id="1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B60E8B3E-7779-4133-81DB-31DCCBB5D66E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85837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:a16="http://schemas.microsoft.com/office/drawing/2014/main" id="{B2C058B7-B9F7-48B9-9CE6-D91E1D829EFE}"/>
              </a:ext>
            </a:extLst>
          </p:cNvPr>
          <p:cNvGrpSpPr/>
          <p:nvPr/>
        </p:nvGrpSpPr>
        <p:grpSpPr>
          <a:xfrm>
            <a:off x="1620638" y="1178257"/>
            <a:ext cx="3011607" cy="646331"/>
            <a:chOff x="1462816" y="1834299"/>
            <a:chExt cx="3011607" cy="64633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534AF99-816D-4EAB-BC06-590A1B4ACC28}"/>
                </a:ext>
              </a:extLst>
            </p:cNvPr>
            <p:cNvSpPr/>
            <p:nvPr/>
          </p:nvSpPr>
          <p:spPr>
            <a:xfrm>
              <a:off x="1462816" y="1865076"/>
              <a:ext cx="565795" cy="584776"/>
            </a:xfrm>
            <a:prstGeom prst="rect">
              <a:avLst/>
            </a:prstGeom>
            <a:solidFill>
              <a:srgbClr val="75A1C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CN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1ED66390-E610-4726-88F7-AECFDF78E7ED}"/>
                </a:ext>
              </a:extLst>
            </p:cNvPr>
            <p:cNvSpPr txBox="1"/>
            <p:nvPr/>
          </p:nvSpPr>
          <p:spPr>
            <a:xfrm>
              <a:off x="2143125" y="1834299"/>
              <a:ext cx="2331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題　解</a:t>
              </a:r>
            </a:p>
          </p:txBody>
        </p:sp>
      </p:grpSp>
      <p:sp>
        <p:nvSpPr>
          <p:cNvPr id="25" name="TextBox 6">
            <a:hlinkClick r:id="rId2" action="ppaction://hlinksldjump"/>
            <a:extLst>
              <a:ext uri="{FF2B5EF4-FFF2-40B4-BE49-F238E27FC236}">
                <a16:creationId xmlns:a16="http://schemas.microsoft.com/office/drawing/2014/main" id="{655B4A72-9DA8-4BB7-BA4B-5DCE50CC9924}"/>
              </a:ext>
            </a:extLst>
          </p:cNvPr>
          <p:cNvSpPr txBox="1"/>
          <p:nvPr/>
        </p:nvSpPr>
        <p:spPr>
          <a:xfrm>
            <a:off x="2237916" y="2433368"/>
            <a:ext cx="2419350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解題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0285169-7A7D-4973-B63F-EB9A2D9A6227}"/>
              </a:ext>
            </a:extLst>
          </p:cNvPr>
          <p:cNvSpPr/>
          <p:nvPr/>
        </p:nvSpPr>
        <p:spPr>
          <a:xfrm>
            <a:off x="1620638" y="2512927"/>
            <a:ext cx="463865" cy="428540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715E4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1795178-38B0-4F80-9F2A-A0F1BEC4202D}"/>
              </a:ext>
            </a:extLst>
          </p:cNvPr>
          <p:cNvSpPr/>
          <p:nvPr/>
        </p:nvSpPr>
        <p:spPr>
          <a:xfrm>
            <a:off x="1620638" y="2584322"/>
            <a:ext cx="463865" cy="282868"/>
          </a:xfrm>
          <a:prstGeom prst="rect">
            <a:avLst/>
          </a:prstGeom>
          <a:solidFill>
            <a:srgbClr val="EEEE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CN" altLang="en-US" sz="2800" dirty="0">
              <a:solidFill>
                <a:srgbClr val="213C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4B777B25-68FE-4E34-AEF6-F4672792375A}"/>
              </a:ext>
            </a:extLst>
          </p:cNvPr>
          <p:cNvSpPr txBox="1"/>
          <p:nvPr/>
        </p:nvSpPr>
        <p:spPr>
          <a:xfrm>
            <a:off x="2237915" y="3186501"/>
            <a:ext cx="361989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寫作背景</a:t>
            </a:r>
            <a:endParaRPr lang="zh-CN" altLang="en-US" sz="3200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217AC93-A8BF-41D1-9E5A-B786EFC1E83E}"/>
              </a:ext>
            </a:extLst>
          </p:cNvPr>
          <p:cNvSpPr/>
          <p:nvPr/>
        </p:nvSpPr>
        <p:spPr>
          <a:xfrm>
            <a:off x="1620638" y="3266060"/>
            <a:ext cx="463865" cy="428540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715E4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4510A4F-E681-4BF6-8BBB-2F799DAABFFC}"/>
              </a:ext>
            </a:extLst>
          </p:cNvPr>
          <p:cNvSpPr/>
          <p:nvPr/>
        </p:nvSpPr>
        <p:spPr>
          <a:xfrm>
            <a:off x="1620638" y="3337455"/>
            <a:ext cx="463865" cy="282868"/>
          </a:xfrm>
          <a:prstGeom prst="rect">
            <a:avLst/>
          </a:prstGeom>
          <a:solidFill>
            <a:srgbClr val="EEEE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２</a:t>
            </a:r>
            <a:endParaRPr lang="zh-CN" altLang="en-US" sz="2800" dirty="0">
              <a:solidFill>
                <a:srgbClr val="213C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410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林懷民的小說與散文創作有何特色？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970"/>
            <a:ext cx="8477289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小說以年輕人追尋理想為主題，刻劃傳神。</a:t>
            </a:r>
            <a:endParaRPr lang="en-US" altLang="zh-TW" sz="2800" b="0" spc="-100" dirty="0">
              <a:solidFill>
                <a:srgbClr val="FF0000"/>
              </a:solidFill>
            </a:endParaRPr>
          </a:p>
          <a:p>
            <a:pPr marL="288000" indent="-288000">
              <a:lnSpc>
                <a:spcPct val="12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散文多寫舞蹈生涯，敘事簡潔，富含形象與動態之美。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91A5E18-43CA-4B0A-AB66-3E38611C5139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F11F9046-42B6-42AF-ABE4-711664E3D10D}"/>
              </a:ext>
            </a:extLst>
          </p:cNvPr>
          <p:cNvSpPr txBox="1"/>
          <p:nvPr/>
        </p:nvSpPr>
        <p:spPr>
          <a:xfrm>
            <a:off x="1269106" y="115613"/>
            <a:ext cx="736716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  <p:sp>
        <p:nvSpPr>
          <p:cNvPr id="1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B60E8B3E-7779-4133-81DB-31DCCBB5D66E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26604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1644BEFB-D393-416D-9283-DC8174921488}"/>
              </a:ext>
            </a:extLst>
          </p:cNvPr>
          <p:cNvGrpSpPr/>
          <p:nvPr/>
        </p:nvGrpSpPr>
        <p:grpSpPr>
          <a:xfrm>
            <a:off x="757215" y="490875"/>
            <a:ext cx="2948574" cy="584775"/>
            <a:chOff x="1228752" y="895344"/>
            <a:chExt cx="2948574" cy="58477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EAE754D-69BF-4CDC-9318-14737BE386DF}"/>
                </a:ext>
              </a:extLst>
            </p:cNvPr>
            <p:cNvSpPr/>
            <p:nvPr/>
          </p:nvSpPr>
          <p:spPr>
            <a:xfrm>
              <a:off x="1228752" y="948018"/>
              <a:ext cx="463865" cy="479427"/>
            </a:xfrm>
            <a:prstGeom prst="rect">
              <a:avLst/>
            </a:prstGeom>
            <a:solidFill>
              <a:srgbClr val="75A1C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CN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F45E7798-DC65-4EC9-A6C9-8225B9A97F63}"/>
                </a:ext>
              </a:extLst>
            </p:cNvPr>
            <p:cNvSpPr txBox="1"/>
            <p:nvPr/>
          </p:nvSpPr>
          <p:spPr>
            <a:xfrm>
              <a:off x="1846028" y="895344"/>
              <a:ext cx="23312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課文探究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A82C912-74F4-431A-81E2-E20D29D44425}"/>
              </a:ext>
            </a:extLst>
          </p:cNvPr>
          <p:cNvGrpSpPr/>
          <p:nvPr/>
        </p:nvGrpSpPr>
        <p:grpSpPr>
          <a:xfrm>
            <a:off x="757215" y="1303212"/>
            <a:ext cx="7304898" cy="461665"/>
            <a:chOff x="757215" y="1366826"/>
            <a:chExt cx="7304898" cy="461665"/>
          </a:xfrm>
        </p:grpSpPr>
        <p:sp>
          <p:nvSpPr>
            <p:cNvPr id="6" name="TextBox 6">
              <a:hlinkClick r:id="rId2" action="ppaction://hlinksldjump"/>
              <a:extLst>
                <a:ext uri="{FF2B5EF4-FFF2-40B4-BE49-F238E27FC236}">
                  <a16:creationId xmlns:a16="http://schemas.microsoft.com/office/drawing/2014/main" id="{73727A7D-D156-44C5-A73A-6FC7B4AB8B59}"/>
                </a:ext>
              </a:extLst>
            </p:cNvPr>
            <p:cNvSpPr txBox="1"/>
            <p:nvPr/>
          </p:nvSpPr>
          <p:spPr>
            <a:xfrm>
              <a:off x="1374493" y="1366826"/>
              <a:ext cx="6687620" cy="46166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各位朋友大家好，我是林懷民。</a:t>
              </a:r>
              <a:r>
                <a:rPr lang="en-US" altLang="zh-TW" sz="2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……</a:t>
              </a:r>
              <a:endParaRPr lang="zh-TW" altLang="en-US" sz="2400" dirty="0">
                <a:solidFill>
                  <a:srgbClr val="231815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9B542B-700E-4ECD-9C97-3AC21A5FD9B9}"/>
                </a:ext>
              </a:extLst>
            </p:cNvPr>
            <p:cNvSpPr/>
            <p:nvPr/>
          </p:nvSpPr>
          <p:spPr>
            <a:xfrm>
              <a:off x="757215" y="1384831"/>
              <a:ext cx="463865" cy="428540"/>
            </a:xfrm>
            <a:prstGeom prst="rect">
              <a:avLst/>
            </a:prstGeom>
            <a:solidFill>
              <a:srgbClr val="EEEEE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1E2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BE27498-D267-4233-988D-787AB5359DC1}"/>
                </a:ext>
              </a:extLst>
            </p:cNvPr>
            <p:cNvSpPr/>
            <p:nvPr/>
          </p:nvSpPr>
          <p:spPr>
            <a:xfrm>
              <a:off x="757215" y="1456226"/>
              <a:ext cx="463865" cy="282868"/>
            </a:xfrm>
            <a:prstGeom prst="rect">
              <a:avLst/>
            </a:prstGeom>
            <a:solidFill>
              <a:srgbClr val="EEEEE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endParaRPr lang="zh-CN" altLang="en-US" sz="2000" b="1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6AD96A0-E66B-4692-8A20-E97743076537}"/>
              </a:ext>
            </a:extLst>
          </p:cNvPr>
          <p:cNvGrpSpPr/>
          <p:nvPr/>
        </p:nvGrpSpPr>
        <p:grpSpPr>
          <a:xfrm>
            <a:off x="757215" y="1883592"/>
            <a:ext cx="6722799" cy="461665"/>
            <a:chOff x="757215" y="2156513"/>
            <a:chExt cx="6722799" cy="461665"/>
          </a:xfrm>
        </p:grpSpPr>
        <p:sp>
          <p:nvSpPr>
            <p:cNvPr id="10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092B7274-9257-469B-9A74-ECD370BE7AD0}"/>
                </a:ext>
              </a:extLst>
            </p:cNvPr>
            <p:cNvSpPr txBox="1"/>
            <p:nvPr/>
          </p:nvSpPr>
          <p:spPr>
            <a:xfrm>
              <a:off x="1374491" y="2156513"/>
              <a:ext cx="6105523" cy="46166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>
              <a:defPPr>
                <a:defRPr lang="en-US"/>
              </a:defPPr>
              <a:lvl1pPr>
                <a:defRPr sz="320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sz="2400" dirty="0"/>
                <a:t>雲門是臺灣第一個職業舞團，</a:t>
              </a:r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02108FB-A90B-4CA4-B4BC-DA07FAE26228}"/>
                </a:ext>
              </a:extLst>
            </p:cNvPr>
            <p:cNvSpPr/>
            <p:nvPr/>
          </p:nvSpPr>
          <p:spPr>
            <a:xfrm>
              <a:off x="757215" y="2174518"/>
              <a:ext cx="463865" cy="428540"/>
            </a:xfrm>
            <a:prstGeom prst="rect">
              <a:avLst/>
            </a:prstGeom>
            <a:solidFill>
              <a:srgbClr val="EEEEE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1E2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2507FB9-FEE7-4627-A7D2-BC66AA4786D2}"/>
                </a:ext>
              </a:extLst>
            </p:cNvPr>
            <p:cNvSpPr/>
            <p:nvPr/>
          </p:nvSpPr>
          <p:spPr>
            <a:xfrm>
              <a:off x="757215" y="2245913"/>
              <a:ext cx="463865" cy="282868"/>
            </a:xfrm>
            <a:prstGeom prst="rect">
              <a:avLst/>
            </a:prstGeom>
            <a:solidFill>
              <a:srgbClr val="EEEEE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endParaRPr lang="zh-CN" altLang="en-US" sz="2000" b="1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91C15AB9-7532-49E9-8D70-84AA7128BA9C}"/>
              </a:ext>
            </a:extLst>
          </p:cNvPr>
          <p:cNvGrpSpPr/>
          <p:nvPr/>
        </p:nvGrpSpPr>
        <p:grpSpPr>
          <a:xfrm>
            <a:off x="757215" y="2463972"/>
            <a:ext cx="7091385" cy="461665"/>
            <a:chOff x="757215" y="2946200"/>
            <a:chExt cx="7091385" cy="461665"/>
          </a:xfrm>
        </p:grpSpPr>
        <p:sp>
          <p:nvSpPr>
            <p:cNvPr id="14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F21E8B5-3939-4872-8CF5-72D77383DEAD}"/>
                </a:ext>
              </a:extLst>
            </p:cNvPr>
            <p:cNvSpPr txBox="1"/>
            <p:nvPr/>
          </p:nvSpPr>
          <p:spPr>
            <a:xfrm>
              <a:off x="1374492" y="2946200"/>
              <a:ext cx="6474108" cy="46166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>
              <a:defPPr>
                <a:defRPr lang="en-US"/>
              </a:defPPr>
              <a:lvl1pPr>
                <a:defRPr sz="320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sz="2400" dirty="0"/>
                <a:t>臺中演完，我們搬到中山堂作臺北首演，</a:t>
              </a:r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67EB3C3-88B9-463C-A14F-2A4437F98E91}"/>
                </a:ext>
              </a:extLst>
            </p:cNvPr>
            <p:cNvSpPr/>
            <p:nvPr/>
          </p:nvSpPr>
          <p:spPr>
            <a:xfrm>
              <a:off x="757215" y="2964205"/>
              <a:ext cx="463865" cy="428540"/>
            </a:xfrm>
            <a:prstGeom prst="rect">
              <a:avLst/>
            </a:prstGeom>
            <a:solidFill>
              <a:srgbClr val="EEEEE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1E2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DFB42A8-B58A-4724-AA5D-5490DEC962CB}"/>
                </a:ext>
              </a:extLst>
            </p:cNvPr>
            <p:cNvSpPr/>
            <p:nvPr/>
          </p:nvSpPr>
          <p:spPr>
            <a:xfrm>
              <a:off x="757215" y="3035600"/>
              <a:ext cx="463865" cy="282868"/>
            </a:xfrm>
            <a:prstGeom prst="rect">
              <a:avLst/>
            </a:prstGeom>
            <a:solidFill>
              <a:srgbClr val="EEEEE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</a:t>
              </a:r>
              <a:endParaRPr lang="zh-CN" altLang="en-US" sz="2000" b="1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D3451428-70C6-4C84-9916-08691DB2ED53}"/>
              </a:ext>
            </a:extLst>
          </p:cNvPr>
          <p:cNvGrpSpPr/>
          <p:nvPr/>
        </p:nvGrpSpPr>
        <p:grpSpPr>
          <a:xfrm>
            <a:off x="757215" y="3044352"/>
            <a:ext cx="7304898" cy="461665"/>
            <a:chOff x="757215" y="1366826"/>
            <a:chExt cx="7304898" cy="461665"/>
          </a:xfrm>
        </p:grpSpPr>
        <p:sp>
          <p:nvSpPr>
            <p:cNvPr id="19" name="TextBox 6">
              <a:hlinkClick r:id="rId5" action="ppaction://hlinksldjump"/>
              <a:extLst>
                <a:ext uri="{FF2B5EF4-FFF2-40B4-BE49-F238E27FC236}">
                  <a16:creationId xmlns:a16="http://schemas.microsoft.com/office/drawing/2014/main" id="{91B14CC9-F6DC-426A-8693-264808646FE8}"/>
                </a:ext>
              </a:extLst>
            </p:cNvPr>
            <p:cNvSpPr txBox="1"/>
            <p:nvPr/>
          </p:nvSpPr>
          <p:spPr>
            <a:xfrm>
              <a:off x="1374493" y="1366826"/>
              <a:ext cx="6687620" cy="46166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然而，雲門舞集在一九八八年宣布暫停。</a:t>
              </a:r>
              <a:r>
                <a:rPr lang="en-US" altLang="zh-TW" sz="2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……</a:t>
              </a:r>
              <a:endParaRPr lang="zh-TW" altLang="en-US" sz="2400" dirty="0">
                <a:solidFill>
                  <a:srgbClr val="231815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7D01C4C-58E8-423B-950F-85CC8B29749C}"/>
                </a:ext>
              </a:extLst>
            </p:cNvPr>
            <p:cNvSpPr/>
            <p:nvPr/>
          </p:nvSpPr>
          <p:spPr>
            <a:xfrm>
              <a:off x="757215" y="1384831"/>
              <a:ext cx="463865" cy="428540"/>
            </a:xfrm>
            <a:prstGeom prst="rect">
              <a:avLst/>
            </a:prstGeom>
            <a:solidFill>
              <a:srgbClr val="EEEEE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1E2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D2E820B-CBC2-4D9D-9D3F-D1F1F5E262E5}"/>
                </a:ext>
              </a:extLst>
            </p:cNvPr>
            <p:cNvSpPr/>
            <p:nvPr/>
          </p:nvSpPr>
          <p:spPr>
            <a:xfrm>
              <a:off x="757215" y="1456226"/>
              <a:ext cx="463865" cy="282868"/>
            </a:xfrm>
            <a:prstGeom prst="rect">
              <a:avLst/>
            </a:prstGeom>
            <a:solidFill>
              <a:srgbClr val="EEEEE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四</a:t>
              </a:r>
              <a:endParaRPr lang="zh-CN" altLang="en-US" sz="2000" b="1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1B97E1BD-4C16-4388-8C72-A1FF92F3480F}"/>
              </a:ext>
            </a:extLst>
          </p:cNvPr>
          <p:cNvGrpSpPr/>
          <p:nvPr/>
        </p:nvGrpSpPr>
        <p:grpSpPr>
          <a:xfrm>
            <a:off x="757215" y="3624732"/>
            <a:ext cx="7251042" cy="461665"/>
            <a:chOff x="757215" y="2156513"/>
            <a:chExt cx="7251042" cy="461665"/>
          </a:xfrm>
        </p:grpSpPr>
        <p:sp>
          <p:nvSpPr>
            <p:cNvPr id="23" name="TextBox 6">
              <a:hlinkClick r:id="rId6" action="ppaction://hlinksldjump"/>
              <a:extLst>
                <a:ext uri="{FF2B5EF4-FFF2-40B4-BE49-F238E27FC236}">
                  <a16:creationId xmlns:a16="http://schemas.microsoft.com/office/drawing/2014/main" id="{5D632B8F-DA5A-40B4-A10E-0323BB3A104D}"/>
                </a:ext>
              </a:extLst>
            </p:cNvPr>
            <p:cNvSpPr txBox="1"/>
            <p:nvPr/>
          </p:nvSpPr>
          <p:spPr>
            <a:xfrm>
              <a:off x="1374491" y="2156513"/>
              <a:ext cx="6633766" cy="46166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>
              <a:defPPr>
                <a:defRPr lang="en-US"/>
              </a:defPPr>
              <a:lvl1pPr>
                <a:defRPr sz="320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sz="2400" dirty="0"/>
                <a:t>一九九○年，我從美國回到臺北第二天，</a:t>
              </a:r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A687DBC-9372-48EB-BAC6-8ACBA039CDF8}"/>
                </a:ext>
              </a:extLst>
            </p:cNvPr>
            <p:cNvSpPr/>
            <p:nvPr/>
          </p:nvSpPr>
          <p:spPr>
            <a:xfrm>
              <a:off x="757215" y="2174518"/>
              <a:ext cx="463865" cy="428540"/>
            </a:xfrm>
            <a:prstGeom prst="rect">
              <a:avLst/>
            </a:prstGeom>
            <a:solidFill>
              <a:srgbClr val="EEEEE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1E2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7CD30C8-8D40-4F3B-B085-263125AE2F2F}"/>
                </a:ext>
              </a:extLst>
            </p:cNvPr>
            <p:cNvSpPr/>
            <p:nvPr/>
          </p:nvSpPr>
          <p:spPr>
            <a:xfrm>
              <a:off x="757215" y="2245913"/>
              <a:ext cx="463865" cy="282868"/>
            </a:xfrm>
            <a:prstGeom prst="rect">
              <a:avLst/>
            </a:prstGeom>
            <a:solidFill>
              <a:srgbClr val="EEEEE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五</a:t>
              </a:r>
              <a:endParaRPr lang="zh-CN" altLang="en-US" sz="2000" b="1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CE5E3EAB-CDC4-4D2B-99AA-28D3688669D3}"/>
              </a:ext>
            </a:extLst>
          </p:cNvPr>
          <p:cNvGrpSpPr/>
          <p:nvPr/>
        </p:nvGrpSpPr>
        <p:grpSpPr>
          <a:xfrm>
            <a:off x="757215" y="4205110"/>
            <a:ext cx="6587191" cy="461665"/>
            <a:chOff x="757215" y="2946200"/>
            <a:chExt cx="6587191" cy="461665"/>
          </a:xfrm>
        </p:grpSpPr>
        <p:sp>
          <p:nvSpPr>
            <p:cNvPr id="2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D2A201F8-7C3D-4B35-AD51-33791A58FA81}"/>
                </a:ext>
              </a:extLst>
            </p:cNvPr>
            <p:cNvSpPr txBox="1"/>
            <p:nvPr/>
          </p:nvSpPr>
          <p:spPr>
            <a:xfrm>
              <a:off x="1374492" y="2946200"/>
              <a:ext cx="5969914" cy="46166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>
              <a:defPPr>
                <a:defRPr lang="en-US"/>
              </a:defPPr>
              <a:lvl1pPr>
                <a:defRPr sz="320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sz="2400" dirty="0"/>
                <a:t>幾年前，我到印度菩提迦耶朝聖。</a:t>
              </a:r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883162A-2C2F-46B4-92BC-DCCB706CAB32}"/>
                </a:ext>
              </a:extLst>
            </p:cNvPr>
            <p:cNvSpPr/>
            <p:nvPr/>
          </p:nvSpPr>
          <p:spPr>
            <a:xfrm>
              <a:off x="757215" y="2964205"/>
              <a:ext cx="463865" cy="428540"/>
            </a:xfrm>
            <a:prstGeom prst="rect">
              <a:avLst/>
            </a:prstGeom>
            <a:solidFill>
              <a:srgbClr val="EEEEE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1E2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83D787B-4700-4353-9FA7-5310BB458072}"/>
                </a:ext>
              </a:extLst>
            </p:cNvPr>
            <p:cNvSpPr/>
            <p:nvPr/>
          </p:nvSpPr>
          <p:spPr>
            <a:xfrm>
              <a:off x="757215" y="3035600"/>
              <a:ext cx="463865" cy="282868"/>
            </a:xfrm>
            <a:prstGeom prst="rect">
              <a:avLst/>
            </a:prstGeom>
            <a:solidFill>
              <a:srgbClr val="EEEEE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rgbClr val="213C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六</a:t>
              </a:r>
              <a:endParaRPr lang="zh-CN" altLang="en-US" sz="2000" b="1" dirty="0">
                <a:solidFill>
                  <a:srgbClr val="213C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1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BEEF5714-666D-4A90-80E0-1D18202747F6}"/>
              </a:ext>
            </a:extLst>
          </p:cNvPr>
          <p:cNvSpPr/>
          <p:nvPr/>
        </p:nvSpPr>
        <p:spPr>
          <a:xfrm>
            <a:off x="351697" y="817793"/>
            <a:ext cx="8525603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各位朋友大家好，我是林懷民。</a:t>
            </a:r>
          </a:p>
          <a:p>
            <a:pPr algn="just">
              <a:lnSpc>
                <a:spcPct val="19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我覺得自己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一顆滾動的石頭，永遠在東張西望，希望看到一個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更明亮的太陽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。如果明天和今天完全一樣的話，我肯定是不要起床的。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394598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48">
            <a:extLst>
              <a:ext uri="{FF2B5EF4-FFF2-40B4-BE49-F238E27FC236}">
                <a16:creationId xmlns:a16="http://schemas.microsoft.com/office/drawing/2014/main" id="{8A96029B-D7E4-48E9-9314-6C59C2974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913" y="1874137"/>
            <a:ext cx="62859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隱喻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5E119A3-5D69-4105-BEFC-AA3341C03586}"/>
              </a:ext>
            </a:extLst>
          </p:cNvPr>
          <p:cNvGrpSpPr/>
          <p:nvPr/>
        </p:nvGrpSpPr>
        <p:grpSpPr>
          <a:xfrm>
            <a:off x="1345418" y="1897324"/>
            <a:ext cx="628598" cy="1569963"/>
            <a:chOff x="283395" y="4241561"/>
            <a:chExt cx="628598" cy="1569963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DEBE986-2DC3-4B0C-BE04-E5E1588D6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65" y="5163524"/>
              <a:ext cx="128048" cy="64800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6D00861-2AEB-4698-84B0-8D8F2104E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10CA491-F567-46B9-AF82-3B02C100B216}"/>
              </a:ext>
            </a:extLst>
          </p:cNvPr>
          <p:cNvCxnSpPr>
            <a:cxnSpLocks/>
          </p:cNvCxnSpPr>
          <p:nvPr/>
        </p:nvCxnSpPr>
        <p:spPr>
          <a:xfrm>
            <a:off x="7551420" y="3508178"/>
            <a:ext cx="119634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6F8F70BE-274C-47EA-9EF6-BA49F40AF65B}"/>
              </a:ext>
            </a:extLst>
          </p:cNvPr>
          <p:cNvCxnSpPr>
            <a:cxnSpLocks/>
          </p:cNvCxnSpPr>
          <p:nvPr/>
        </p:nvCxnSpPr>
        <p:spPr>
          <a:xfrm>
            <a:off x="450858" y="4452042"/>
            <a:ext cx="829690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328">
            <a:extLst>
              <a:ext uri="{FF2B5EF4-FFF2-40B4-BE49-F238E27FC236}">
                <a16:creationId xmlns:a16="http://schemas.microsoft.com/office/drawing/2014/main" id="{CB59D745-AAD4-408C-B029-A05390FFFAE6}"/>
              </a:ext>
            </a:extLst>
          </p:cNvPr>
          <p:cNvSpPr txBox="1"/>
          <p:nvPr/>
        </p:nvSpPr>
        <p:spPr>
          <a:xfrm>
            <a:off x="536921" y="131884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一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本框 328">
            <a:extLst>
              <a:ext uri="{FF2B5EF4-FFF2-40B4-BE49-F238E27FC236}">
                <a16:creationId xmlns:a16="http://schemas.microsoft.com/office/drawing/2014/main" id="{E7DF70D4-7F72-45D9-A24A-C72B6EDEC789}"/>
              </a:ext>
            </a:extLst>
          </p:cNvPr>
          <p:cNvSpPr txBox="1"/>
          <p:nvPr/>
        </p:nvSpPr>
        <p:spPr>
          <a:xfrm>
            <a:off x="536921" y="223324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5104901-67B1-458F-891B-22D68FF5A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738" y="2688995"/>
            <a:ext cx="538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盼望有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更新奇、不同的事物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來吸引自己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42F141CD-33A5-45E8-9CBE-0749FC94E2B2}"/>
              </a:ext>
            </a:extLst>
          </p:cNvPr>
          <p:cNvCxnSpPr>
            <a:cxnSpLocks/>
          </p:cNvCxnSpPr>
          <p:nvPr/>
        </p:nvCxnSpPr>
        <p:spPr>
          <a:xfrm>
            <a:off x="2100733" y="3507484"/>
            <a:ext cx="5016347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圖片 26">
            <a:extLst>
              <a:ext uri="{FF2B5EF4-FFF2-40B4-BE49-F238E27FC236}">
                <a16:creationId xmlns:a16="http://schemas.microsoft.com/office/drawing/2014/main" id="{1F0F5938-B06E-4BF4-98B1-D92B5A4AB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733" y="3579492"/>
            <a:ext cx="609550" cy="298679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034E2226-BF43-4D9B-B866-C29484EB7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24" y="4456229"/>
            <a:ext cx="3350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不喜歡一成不變的生活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F1B8B233-7DFA-4C09-8CD2-F38DA6E1D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420" y="3579492"/>
            <a:ext cx="609550" cy="298679"/>
          </a:xfrm>
          <a:prstGeom prst="rect">
            <a:avLst/>
          </a:prstGeom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95F0C3E0-1EF8-4AAD-8F03-6375F50CB967}"/>
              </a:ext>
            </a:extLst>
          </p:cNvPr>
          <p:cNvCxnSpPr>
            <a:cxnSpLocks/>
          </p:cNvCxnSpPr>
          <p:nvPr/>
        </p:nvCxnSpPr>
        <p:spPr>
          <a:xfrm>
            <a:off x="7124700" y="2598177"/>
            <a:ext cx="16764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D1F7977-74D0-4C97-B7E6-F7DBB3FBE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592" y="1724934"/>
            <a:ext cx="35448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表示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好奇與想要多方嘗試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D4D21D08-24DD-4693-B639-B3AAD8DF8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645" y="2669491"/>
            <a:ext cx="609550" cy="298679"/>
          </a:xfrm>
          <a:prstGeom prst="rect">
            <a:avLst/>
          </a:prstGeom>
        </p:spPr>
      </p:pic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CBFFEFF9-06F5-4FF2-9E5E-FF17E471DB98}"/>
              </a:ext>
            </a:extLst>
          </p:cNvPr>
          <p:cNvCxnSpPr>
            <a:cxnSpLocks/>
          </p:cNvCxnSpPr>
          <p:nvPr/>
        </p:nvCxnSpPr>
        <p:spPr>
          <a:xfrm>
            <a:off x="424333" y="3507484"/>
            <a:ext cx="1235384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21CE7C18-6FA8-41D4-9DB4-10ADFE5E813A}"/>
              </a:ext>
            </a:extLst>
          </p:cNvPr>
          <p:cNvSpPr txBox="1"/>
          <p:nvPr/>
        </p:nvSpPr>
        <p:spPr>
          <a:xfrm>
            <a:off x="6732096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0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14552F6B-5521-4FB5-97DB-5B229072406B}"/>
              </a:ext>
            </a:extLst>
          </p:cNvPr>
          <p:cNvSpPr txBox="1"/>
          <p:nvPr/>
        </p:nvSpPr>
        <p:spPr>
          <a:xfrm>
            <a:off x="7401291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8" name="文字方塊 48">
            <a:extLst>
              <a:ext uri="{FF2B5EF4-FFF2-40B4-BE49-F238E27FC236}">
                <a16:creationId xmlns:a16="http://schemas.microsoft.com/office/drawing/2014/main" id="{9B5B602B-164D-4391-BE57-837E80F5B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159" y="3529090"/>
            <a:ext cx="8175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借喻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03440B0C-1A57-4F84-9C87-D0555D990E2F}"/>
              </a:ext>
            </a:extLst>
          </p:cNvPr>
          <p:cNvGrpSpPr/>
          <p:nvPr/>
        </p:nvGrpSpPr>
        <p:grpSpPr>
          <a:xfrm>
            <a:off x="3780413" y="3154144"/>
            <a:ext cx="3390164" cy="648000"/>
            <a:chOff x="1254573" y="4222726"/>
            <a:chExt cx="3390164" cy="648000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705C1325-3A0F-4F93-8F5D-90B27D3CD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573" y="4222726"/>
              <a:ext cx="628598" cy="648000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58F02F8F-7E4A-4D83-AC77-9245D62A2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689" y="4222726"/>
              <a:ext cx="128048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2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5" grpId="0"/>
      <p:bldP spid="25" grpId="1"/>
      <p:bldP spid="29" grpId="0"/>
      <p:bldP spid="29" grpId="1"/>
      <p:bldP spid="32" grpId="0"/>
      <p:bldP spid="32" grpId="1"/>
      <p:bldP spid="28" grpId="0"/>
      <p:bldP spid="28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BEEF5714-666D-4A90-80E0-1D18202747F6}"/>
              </a:ext>
            </a:extLst>
          </p:cNvPr>
          <p:cNvSpPr/>
          <p:nvPr/>
        </p:nvSpPr>
        <p:spPr>
          <a:xfrm>
            <a:off x="351697" y="817793"/>
            <a:ext cx="8525603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大學聯考，我進了政大念</a:t>
            </a:r>
            <a:r>
              <a:rPr lang="zh-TW" altLang="en-US" sz="32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法律系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，一年後轉到</a:t>
            </a:r>
            <a:r>
              <a:rPr lang="zh-TW" altLang="en-US" sz="32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新聞系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。後來到美國繼續念新聞，一個學期之後轉到</a:t>
            </a:r>
            <a:r>
              <a:rPr lang="zh-TW" altLang="en-US" sz="32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英文系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的「作家工作坊」，同時開始</a:t>
            </a:r>
            <a:r>
              <a:rPr lang="zh-TW" altLang="en-US" sz="32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學現代舞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394598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本框 328">
            <a:extLst>
              <a:ext uri="{FF2B5EF4-FFF2-40B4-BE49-F238E27FC236}">
                <a16:creationId xmlns:a16="http://schemas.microsoft.com/office/drawing/2014/main" id="{B57866E0-648C-41F4-93EE-E0FEB30DF9E8}"/>
              </a:ext>
            </a:extLst>
          </p:cNvPr>
          <p:cNvSpPr txBox="1"/>
          <p:nvPr/>
        </p:nvSpPr>
        <p:spPr>
          <a:xfrm>
            <a:off x="536921" y="131884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75BE9E1-DA69-4A1D-BD72-72F6C3C30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449" y="477936"/>
            <a:ext cx="78507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呼應「是一顆</a:t>
            </a:r>
            <a:r>
              <a:rPr lang="zh-TW" altLang="en-US" sz="24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滾動的石頭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，我永遠在</a:t>
            </a:r>
            <a:r>
              <a:rPr lang="zh-TW" altLang="en-US" sz="24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東張西望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，希望</a:t>
            </a:r>
            <a:r>
              <a:rPr lang="zh-TW" altLang="en-US" sz="24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看到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</a:t>
            </a:r>
            <a:r>
              <a:rPr lang="zh-TW" altLang="en-US" sz="24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更明亮的太陽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400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68BE45E5-208D-4CCD-AB13-2B68EA29C725}"/>
              </a:ext>
            </a:extLst>
          </p:cNvPr>
          <p:cNvCxnSpPr>
            <a:cxnSpLocks/>
          </p:cNvCxnSpPr>
          <p:nvPr/>
        </p:nvCxnSpPr>
        <p:spPr>
          <a:xfrm>
            <a:off x="1257865" y="1659571"/>
            <a:ext cx="7520375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圖片 37">
            <a:extLst>
              <a:ext uri="{FF2B5EF4-FFF2-40B4-BE49-F238E27FC236}">
                <a16:creationId xmlns:a16="http://schemas.microsoft.com/office/drawing/2014/main" id="{BED317A5-54F3-44A0-8E86-DC63F3272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865" y="1742127"/>
            <a:ext cx="609550" cy="298679"/>
          </a:xfrm>
          <a:prstGeom prst="rect">
            <a:avLst/>
          </a:prstGeom>
        </p:spPr>
      </p:pic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EDC0F12E-CB25-4849-BDF7-133B5BAEC7C9}"/>
              </a:ext>
            </a:extLst>
          </p:cNvPr>
          <p:cNvCxnSpPr>
            <a:cxnSpLocks/>
          </p:cNvCxnSpPr>
          <p:nvPr/>
        </p:nvCxnSpPr>
        <p:spPr>
          <a:xfrm>
            <a:off x="441960" y="2586990"/>
            <a:ext cx="833628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F9077F18-F8DC-4D6D-913E-1583DECF25EE}"/>
              </a:ext>
            </a:extLst>
          </p:cNvPr>
          <p:cNvCxnSpPr>
            <a:cxnSpLocks/>
          </p:cNvCxnSpPr>
          <p:nvPr/>
        </p:nvCxnSpPr>
        <p:spPr>
          <a:xfrm>
            <a:off x="441960" y="3516630"/>
            <a:ext cx="833628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53F4CC48-DA4C-4EDA-922B-0DB6E683BE11}"/>
              </a:ext>
            </a:extLst>
          </p:cNvPr>
          <p:cNvCxnSpPr>
            <a:cxnSpLocks/>
          </p:cNvCxnSpPr>
          <p:nvPr/>
        </p:nvCxnSpPr>
        <p:spPr>
          <a:xfrm>
            <a:off x="441960" y="4446270"/>
            <a:ext cx="202692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145AE652-997D-4BAA-8F14-B75724012E46}"/>
              </a:ext>
            </a:extLst>
          </p:cNvPr>
          <p:cNvSpPr txBox="1"/>
          <p:nvPr/>
        </p:nvSpPr>
        <p:spPr>
          <a:xfrm>
            <a:off x="6732096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87B5084-6A37-43CE-9F69-CAC993C64B55}"/>
              </a:ext>
            </a:extLst>
          </p:cNvPr>
          <p:cNvSpPr txBox="1"/>
          <p:nvPr/>
        </p:nvSpPr>
        <p:spPr>
          <a:xfrm>
            <a:off x="7401291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946596B-C6B8-4011-9EA2-3D6271CCE87F}"/>
              </a:ext>
            </a:extLst>
          </p:cNvPr>
          <p:cNvSpPr txBox="1"/>
          <p:nvPr/>
        </p:nvSpPr>
        <p:spPr>
          <a:xfrm>
            <a:off x="2863702" y="3707220"/>
            <a:ext cx="5914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在不同領域間的滾動</a:t>
            </a:r>
            <a:r>
              <a:rPr lang="zh-TW" altLang="en-US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不斷尋找人生志業所在</a:t>
            </a:r>
            <a:endParaRPr lang="zh-TW" altLang="en-US" sz="22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3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BEEF5714-666D-4A90-80E0-1D18202747F6}"/>
              </a:ext>
            </a:extLst>
          </p:cNvPr>
          <p:cNvSpPr/>
          <p:nvPr/>
        </p:nvSpPr>
        <p:spPr>
          <a:xfrm>
            <a:off x="351697" y="817793"/>
            <a:ext cx="8525603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二十五歲那年，我回到政大教書，大概是最年輕的講師。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第二年，我給自己闖了個大禍：我創辦了雲門舞集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394598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本框 328">
            <a:extLst>
              <a:ext uri="{FF2B5EF4-FFF2-40B4-BE49-F238E27FC236}">
                <a16:creationId xmlns:a16="http://schemas.microsoft.com/office/drawing/2014/main" id="{B57866E0-648C-41F4-93EE-E0FEB30DF9E8}"/>
              </a:ext>
            </a:extLst>
          </p:cNvPr>
          <p:cNvSpPr txBox="1"/>
          <p:nvPr/>
        </p:nvSpPr>
        <p:spPr>
          <a:xfrm>
            <a:off x="536921" y="316625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四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82A2712C-6CCC-42DE-A082-55305E7DED7A}"/>
              </a:ext>
            </a:extLst>
          </p:cNvPr>
          <p:cNvSpPr txBox="1"/>
          <p:nvPr/>
        </p:nvSpPr>
        <p:spPr>
          <a:xfrm>
            <a:off x="6732096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3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503326E-2DC1-45B2-BD8D-6D27276EE129}"/>
              </a:ext>
            </a:extLst>
          </p:cNvPr>
          <p:cNvSpPr txBox="1"/>
          <p:nvPr/>
        </p:nvSpPr>
        <p:spPr>
          <a:xfrm>
            <a:off x="7401291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88DE6F-9869-42BB-A730-7F277CEAB9F5}"/>
              </a:ext>
            </a:extLst>
          </p:cNvPr>
          <p:cNvSpPr txBox="1"/>
          <p:nvPr/>
        </p:nvSpPr>
        <p:spPr>
          <a:xfrm>
            <a:off x="2849526" y="3671777"/>
            <a:ext cx="5727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演講的特點 </a:t>
            </a:r>
            <a:r>
              <a:rPr lang="en-US" altLang="zh-TW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以驚人之語引發聽眾的好奇心</a:t>
            </a:r>
            <a:endParaRPr lang="zh-TW" altLang="en-US" sz="2200" b="1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50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0" y="115613"/>
            <a:ext cx="4140000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386832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A836F04E-F8A9-463C-A20F-8055CA11869D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F161D77-6837-4784-AC15-AE600C2B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70" y="1131652"/>
            <a:ext cx="7887750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創辦雲門舞集的</a:t>
            </a:r>
            <a:r>
              <a:rPr lang="zh-TW" altLang="en-US" sz="2800" b="0"/>
              <a:t>緣起。</a:t>
            </a:r>
            <a:endParaRPr lang="en-US" altLang="zh-TW" sz="2800" b="0"/>
          </a:p>
          <a:p>
            <a:pPr>
              <a:lnSpc>
                <a:spcPct val="120000"/>
              </a:lnSpc>
            </a:pPr>
            <a:r>
              <a:rPr lang="zh-TW" altLang="en-US" sz="2800" b="0"/>
              <a:t>*本課</a:t>
            </a:r>
            <a:r>
              <a:rPr lang="zh-TW" altLang="zh-TW" sz="2800" b="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</a:t>
            </a:r>
            <a:r>
              <a:rPr lang="zh-TW" altLang="zh-TW" sz="28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2800" kern="100">
                <a:solidFill>
                  <a:srgbClr val="FF0000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順敘</a:t>
            </a:r>
            <a:r>
              <a:rPr lang="zh-TW" altLang="zh-TW" sz="2800" u="none" strike="noStrike" kern="100">
                <a:ln>
                  <a:noFill/>
                </a:ln>
                <a:solidFill>
                  <a:srgbClr val="FF0000"/>
                </a:solidFill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法</a:t>
            </a:r>
            <a:r>
              <a:rPr lang="zh-TW" altLang="zh-TW" sz="280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zh-TW" altLang="zh-TW" sz="2800" b="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方式</a:t>
            </a:r>
            <a:r>
              <a:rPr lang="zh-TW" altLang="en-US" sz="2800" b="0" u="none" strike="noStrike" kern="10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書寫</a:t>
            </a:r>
            <a:r>
              <a:rPr lang="zh-TW" altLang="en-US" sz="2800" b="0"/>
              <a:t>。</a:t>
            </a:r>
            <a:endParaRPr lang="zh-TW" alt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1386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0" y="115613"/>
            <a:ext cx="4140000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386832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F161D77-6837-4784-AC15-AE600C2B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8481907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先剖析自己</a:t>
            </a:r>
            <a:r>
              <a:rPr lang="zh-TW" altLang="en-US" sz="2800" b="0" dirty="0">
                <a:solidFill>
                  <a:srgbClr val="3772F5"/>
                </a:solidFill>
              </a:rPr>
              <a:t>好奇</a:t>
            </a:r>
            <a:r>
              <a:rPr lang="zh-TW" altLang="en-US" sz="2800" b="0" dirty="0"/>
              <a:t>的個性以及</a:t>
            </a:r>
            <a:r>
              <a:rPr lang="zh-TW" altLang="en-US" sz="2800" b="0" dirty="0">
                <a:solidFill>
                  <a:srgbClr val="3772F5"/>
                </a:solidFill>
              </a:rPr>
              <a:t>涉獵諸多領域</a:t>
            </a:r>
            <a:r>
              <a:rPr lang="zh-TW" altLang="en-US" sz="2800" b="0" dirty="0"/>
              <a:t>的特質（法律、新聞、文學、舞蹈），再延伸至創辦了雲門舞集，暗示</a:t>
            </a:r>
            <a:r>
              <a:rPr lang="zh-TW" altLang="en-US" sz="2800" b="0" dirty="0">
                <a:solidFill>
                  <a:srgbClr val="3772F5"/>
                </a:solidFill>
              </a:rPr>
              <a:t>此項挑戰一直延續至今</a:t>
            </a:r>
            <a:r>
              <a:rPr lang="zh-TW" altLang="en-US" sz="2800" b="0" dirty="0"/>
              <a:t>，也督促著自己必須</a:t>
            </a:r>
            <a:r>
              <a:rPr lang="zh-TW" altLang="en-US" sz="2800" b="0" dirty="0">
                <a:solidFill>
                  <a:srgbClr val="3772F5"/>
                </a:solidFill>
              </a:rPr>
              <a:t>不斷地學習</a:t>
            </a:r>
            <a:r>
              <a:rPr lang="zh-TW" altLang="en-US" sz="2800" b="0" dirty="0"/>
              <a:t>。</a:t>
            </a:r>
          </a:p>
        </p:txBody>
      </p:sp>
      <p:sp>
        <p:nvSpPr>
          <p:cNvPr id="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6B0EC2F-D94E-4B6B-9889-84E50265F1A0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25728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>
            <a:extLst>
              <a:ext uri="{FF2B5EF4-FFF2-40B4-BE49-F238E27FC236}">
                <a16:creationId xmlns:a16="http://schemas.microsoft.com/office/drawing/2014/main" id="{C7F14773-8E28-44CA-AFD9-4089E2293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985" y="4678024"/>
            <a:ext cx="72519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朋友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對於林懷民的決定覺得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不可置信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EEF5714-666D-4A90-80E0-1D18202747F6}"/>
              </a:ext>
            </a:extLst>
          </p:cNvPr>
          <p:cNvSpPr/>
          <p:nvPr/>
        </p:nvSpPr>
        <p:spPr>
          <a:xfrm>
            <a:off x="351697" y="817793"/>
            <a:ext cx="8525603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雲門是臺灣第一個職業舞團，在這之前沒有人以藝術性舞蹈表演安身立命。大家嚇了一跳：這個年輕作家寫得很好，怎麼變成這個樣子？我的朋友說我的頭殼壞去！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328">
            <a:extLst>
              <a:ext uri="{FF2B5EF4-FFF2-40B4-BE49-F238E27FC236}">
                <a16:creationId xmlns:a16="http://schemas.microsoft.com/office/drawing/2014/main" id="{D5945846-4B7C-4354-9477-56C028FD7158}"/>
              </a:ext>
            </a:extLst>
          </p:cNvPr>
          <p:cNvSpPr txBox="1"/>
          <p:nvPr/>
        </p:nvSpPr>
        <p:spPr>
          <a:xfrm>
            <a:off x="536921" y="131884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五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EE45A86-CCF4-4BB2-8BAB-CF726C6DD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028" y="3531191"/>
            <a:ext cx="7251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大家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疑惑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一位前途看好的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新銳作家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會選藝術性舞蹈作為職業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8B19804-5AD5-4D34-B30C-EB6CACDEBFC3}"/>
              </a:ext>
            </a:extLst>
          </p:cNvPr>
          <p:cNvCxnSpPr>
            <a:cxnSpLocks/>
          </p:cNvCxnSpPr>
          <p:nvPr/>
        </p:nvCxnSpPr>
        <p:spPr>
          <a:xfrm>
            <a:off x="1282478" y="3522724"/>
            <a:ext cx="750338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21EE3CF4-D92E-4BED-B560-D93EBC3E9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478" y="3594732"/>
            <a:ext cx="609550" cy="298679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227FCEE0-EDDA-43B6-83B4-C1FB16FEDB2E}"/>
              </a:ext>
            </a:extLst>
          </p:cNvPr>
          <p:cNvCxnSpPr>
            <a:cxnSpLocks/>
          </p:cNvCxnSpPr>
          <p:nvPr/>
        </p:nvCxnSpPr>
        <p:spPr>
          <a:xfrm>
            <a:off x="421418" y="4442967"/>
            <a:ext cx="43202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48">
            <a:extLst>
              <a:ext uri="{FF2B5EF4-FFF2-40B4-BE49-F238E27FC236}">
                <a16:creationId xmlns:a16="http://schemas.microsoft.com/office/drawing/2014/main" id="{461FB548-0415-44C6-AACE-EB875EAFE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882" y="2800351"/>
            <a:ext cx="62859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激問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0D6DC400-2E98-4CF4-8F42-2D3441B55E65}"/>
              </a:ext>
            </a:extLst>
          </p:cNvPr>
          <p:cNvGrpSpPr/>
          <p:nvPr/>
        </p:nvGrpSpPr>
        <p:grpSpPr>
          <a:xfrm>
            <a:off x="781319" y="2823538"/>
            <a:ext cx="1042666" cy="1591234"/>
            <a:chOff x="-130673" y="4241561"/>
            <a:chExt cx="1042666" cy="1591234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B376D6B5-A469-4D5C-A312-CE4A6EB9B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673" y="5184795"/>
              <a:ext cx="128048" cy="648000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44AFC951-FDEA-433F-A222-BA4B7511C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5A0A790B-05F0-45C0-8708-3096BEDCD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238" y="4516036"/>
            <a:ext cx="609550" cy="298679"/>
          </a:xfrm>
          <a:prstGeom prst="rect">
            <a:avLst/>
          </a:prstGeom>
        </p:spPr>
      </p:pic>
      <p:sp>
        <p:nvSpPr>
          <p:cNvPr id="29" name="文字方塊 48">
            <a:extLst>
              <a:ext uri="{FF2B5EF4-FFF2-40B4-BE49-F238E27FC236}">
                <a16:creationId xmlns:a16="http://schemas.microsoft.com/office/drawing/2014/main" id="{9B5B602B-164D-4391-BE57-837E80F5B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434" y="4431243"/>
            <a:ext cx="8175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飛白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3440B0C-1A57-4F84-9C87-D0555D990E2F}"/>
              </a:ext>
            </a:extLst>
          </p:cNvPr>
          <p:cNvGrpSpPr/>
          <p:nvPr/>
        </p:nvGrpSpPr>
        <p:grpSpPr>
          <a:xfrm>
            <a:off x="4075688" y="4039969"/>
            <a:ext cx="1713764" cy="672492"/>
            <a:chOff x="1254573" y="4222726"/>
            <a:chExt cx="1713764" cy="672492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705C1325-3A0F-4F93-8F5D-90B27D3CD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573" y="4247218"/>
              <a:ext cx="628598" cy="648000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58F02F8F-7E4A-4D83-AC77-9245D62A2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289" y="4222726"/>
              <a:ext cx="128048" cy="648000"/>
            </a:xfrm>
            <a:prstGeom prst="rect">
              <a:avLst/>
            </a:prstGeom>
          </p:spPr>
        </p:pic>
      </p:grp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F781796D-57DD-46F4-89B6-2A82D8B0A492}"/>
              </a:ext>
            </a:extLst>
          </p:cNvPr>
          <p:cNvCxnSpPr>
            <a:cxnSpLocks/>
          </p:cNvCxnSpPr>
          <p:nvPr/>
        </p:nvCxnSpPr>
        <p:spPr>
          <a:xfrm>
            <a:off x="1267238" y="4444028"/>
            <a:ext cx="4522214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9CDB4049-74B2-472A-90A5-37DE2A315CE0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4" name="文本框 328">
            <a:hlinkClick r:id="rId10" action="ppaction://hlinksldjump"/>
            <a:extLst>
              <a:ext uri="{FF2B5EF4-FFF2-40B4-BE49-F238E27FC236}">
                <a16:creationId xmlns:a16="http://schemas.microsoft.com/office/drawing/2014/main" id="{29F0600F-C116-4527-86B4-F2B1F537EF21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5" name="文本框 328">
            <a:hlinkClick r:id="rId11" action="ppaction://hlinksldjump"/>
            <a:extLst>
              <a:ext uri="{FF2B5EF4-FFF2-40B4-BE49-F238E27FC236}">
                <a16:creationId xmlns:a16="http://schemas.microsoft.com/office/drawing/2014/main" id="{96EB7DCE-B23D-4809-A28E-A526A96C1100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6" name="文本框 328">
            <a:hlinkClick r:id="rId11" action="ppaction://hlinksldjump"/>
            <a:extLst>
              <a:ext uri="{FF2B5EF4-FFF2-40B4-BE49-F238E27FC236}">
                <a16:creationId xmlns:a16="http://schemas.microsoft.com/office/drawing/2014/main" id="{D6070F4B-BA6F-44C4-A9DC-B12ED44EC5DA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14707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20" grpId="0"/>
      <p:bldP spid="20" grpId="1"/>
      <p:bldP spid="29" grpId="0"/>
      <p:bldP spid="29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BEEF5714-666D-4A90-80E0-1D18202747F6}"/>
              </a:ext>
            </a:extLst>
          </p:cNvPr>
          <p:cNvSpPr/>
          <p:nvPr/>
        </p:nvSpPr>
        <p:spPr>
          <a:xfrm>
            <a:off x="351697" y="817793"/>
            <a:ext cx="8525603" cy="3834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我的父親跟我說過一句話：「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舞蹈家是所有藝術家裡面最偉大的，因為他用身體來表達，最辛苦也最艱難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。」但是，他也說：「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跳舞可能是一個乞丐的行業啦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！」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本框 328">
            <a:extLst>
              <a:ext uri="{FF2B5EF4-FFF2-40B4-BE49-F238E27FC236}">
                <a16:creationId xmlns:a16="http://schemas.microsoft.com/office/drawing/2014/main" id="{D9B87B1C-3EBB-442D-9450-ACA4D829A6AF}"/>
              </a:ext>
            </a:extLst>
          </p:cNvPr>
          <p:cNvSpPr txBox="1"/>
          <p:nvPr/>
        </p:nvSpPr>
        <p:spPr>
          <a:xfrm>
            <a:off x="536921" y="131884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六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A5A6AC4B-DE7A-42A0-AAAA-FE9D640B9E7E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66F8AC20-D355-4F19-BB77-3C6C607EAC06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866B319C-01B1-442E-BD70-167CB943D5D2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0A056F86-F3F9-42D6-82A5-553E4014F521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31228" y="3457903"/>
            <a:ext cx="7031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藉父親的畫側重說明</a:t>
            </a:r>
            <a:r>
              <a:rPr lang="zh-TW" altLang="en-US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舞蹈家的偉大和艱難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61545" y="4456386"/>
            <a:ext cx="3921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會有</a:t>
            </a:r>
            <a:r>
              <a:rPr lang="zh-TW" altLang="en-US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維持生計的問題</a:t>
            </a:r>
          </a:p>
        </p:txBody>
      </p:sp>
    </p:spTree>
    <p:extLst>
      <p:ext uri="{BB962C8B-B14F-4D97-AF65-F5344CB8AC3E}">
        <p14:creationId xmlns:p14="http://schemas.microsoft.com/office/powerpoint/2010/main" val="303786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DC1AFFB-C91E-4320-962E-BB198A79EC5B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十年前，母親過世之後，我們在她的遺物裡面發現一本用我名字存款的存摺，裡面有一百多萬。原來，三十年過去了，她始終在擔心，這個兒子有一天會餓死，所以她省吃儉用，幫我存了這筆錢，其他的兄弟都沒有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本框 328">
            <a:extLst>
              <a:ext uri="{FF2B5EF4-FFF2-40B4-BE49-F238E27FC236}">
                <a16:creationId xmlns:a16="http://schemas.microsoft.com/office/drawing/2014/main" id="{D9B87B1C-3EBB-442D-9450-ACA4D829A6AF}"/>
              </a:ext>
            </a:extLst>
          </p:cNvPr>
          <p:cNvSpPr txBox="1"/>
          <p:nvPr/>
        </p:nvSpPr>
        <p:spPr>
          <a:xfrm>
            <a:off x="536921" y="131884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七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3EC6CC2-BDAB-46F9-94F7-ABACDFBA0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812" y="775266"/>
            <a:ext cx="3548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母親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對孩子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的擔憂與關愛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DE8BE892-F0F5-4531-B4A1-5EB7F439D546}"/>
              </a:ext>
            </a:extLst>
          </p:cNvPr>
          <p:cNvCxnSpPr>
            <a:cxnSpLocks/>
          </p:cNvCxnSpPr>
          <p:nvPr/>
        </p:nvCxnSpPr>
        <p:spPr>
          <a:xfrm>
            <a:off x="5755418" y="1635864"/>
            <a:ext cx="2849495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F3C09AC1-8BEE-4CA2-B1E9-5181A5CD0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418" y="1669772"/>
            <a:ext cx="609550" cy="298679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40D6B13-8F70-4D93-96C7-7C6D5DB3F037}"/>
              </a:ext>
            </a:extLst>
          </p:cNvPr>
          <p:cNvCxnSpPr>
            <a:cxnSpLocks/>
          </p:cNvCxnSpPr>
          <p:nvPr/>
        </p:nvCxnSpPr>
        <p:spPr>
          <a:xfrm>
            <a:off x="436658" y="2367384"/>
            <a:ext cx="8168255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6E460589-EF53-406C-A743-C3A0270A325E}"/>
              </a:ext>
            </a:extLst>
          </p:cNvPr>
          <p:cNvCxnSpPr>
            <a:cxnSpLocks/>
          </p:cNvCxnSpPr>
          <p:nvPr/>
        </p:nvCxnSpPr>
        <p:spPr>
          <a:xfrm>
            <a:off x="436658" y="3106524"/>
            <a:ext cx="119402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4A7743F-C500-4541-A404-9BE851B55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765" y="4571509"/>
            <a:ext cx="44631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母親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始終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不相信跳舞能維持生計</a:t>
            </a: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814B1E8A-AA90-4C3E-A0E1-C8733A53ED8B}"/>
              </a:ext>
            </a:extLst>
          </p:cNvPr>
          <p:cNvCxnSpPr>
            <a:cxnSpLocks/>
          </p:cNvCxnSpPr>
          <p:nvPr/>
        </p:nvCxnSpPr>
        <p:spPr>
          <a:xfrm>
            <a:off x="6111375" y="3096999"/>
            <a:ext cx="2849495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片 23">
            <a:extLst>
              <a:ext uri="{FF2B5EF4-FFF2-40B4-BE49-F238E27FC236}">
                <a16:creationId xmlns:a16="http://schemas.microsoft.com/office/drawing/2014/main" id="{5A3AADE1-9CD7-46F4-89CF-3230CAF34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375" y="3130907"/>
            <a:ext cx="609550" cy="298679"/>
          </a:xfrm>
          <a:prstGeom prst="rect">
            <a:avLst/>
          </a:prstGeom>
        </p:spPr>
      </p:pic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CAD1A860-F262-45C2-8B30-DC0C0EDB4690}"/>
              </a:ext>
            </a:extLst>
          </p:cNvPr>
          <p:cNvCxnSpPr>
            <a:cxnSpLocks/>
          </p:cNvCxnSpPr>
          <p:nvPr/>
        </p:nvCxnSpPr>
        <p:spPr>
          <a:xfrm>
            <a:off x="436658" y="4569927"/>
            <a:ext cx="608606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67B87BC9-B006-4EF9-A74C-8F9502877758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6DB9A17B-7E2C-4B9B-A6A7-584EE1CBCBC6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9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1396368B-9946-4501-80D6-AC14C2D24177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0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E5E83FE4-373E-4417-BE7B-456AAD153F1A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AD1A860-F262-45C2-8B30-DC0C0EDB4690}"/>
              </a:ext>
            </a:extLst>
          </p:cNvPr>
          <p:cNvCxnSpPr>
            <a:cxnSpLocks/>
          </p:cNvCxnSpPr>
          <p:nvPr/>
        </p:nvCxnSpPr>
        <p:spPr>
          <a:xfrm>
            <a:off x="436658" y="3855552"/>
            <a:ext cx="817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09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9CFF5C9-0167-41A7-8662-929EF6F8E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81" y="965393"/>
            <a:ext cx="4714874" cy="1023429"/>
          </a:xfrm>
          <a:prstGeom prst="rect">
            <a:avLst/>
          </a:prstGeo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D1BC4D98-05D4-452C-AF7F-E24749B087DB}"/>
              </a:ext>
            </a:extLst>
          </p:cNvPr>
          <p:cNvCxnSpPr>
            <a:cxnSpLocks/>
          </p:cNvCxnSpPr>
          <p:nvPr/>
        </p:nvCxnSpPr>
        <p:spPr>
          <a:xfrm>
            <a:off x="2083594" y="2136968"/>
            <a:ext cx="1095375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5E2EE044-96C4-4B70-9573-1F1834504D16}"/>
              </a:ext>
            </a:extLst>
          </p:cNvPr>
          <p:cNvCxnSpPr>
            <a:cxnSpLocks/>
          </p:cNvCxnSpPr>
          <p:nvPr/>
        </p:nvCxnSpPr>
        <p:spPr>
          <a:xfrm>
            <a:off x="5929311" y="2136968"/>
            <a:ext cx="1095375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左中括弧 7">
            <a:extLst>
              <a:ext uri="{FF2B5EF4-FFF2-40B4-BE49-F238E27FC236}">
                <a16:creationId xmlns:a16="http://schemas.microsoft.com/office/drawing/2014/main" id="{80DE6790-424D-431F-8D05-5EEC0DD77FA5}"/>
              </a:ext>
            </a:extLst>
          </p:cNvPr>
          <p:cNvSpPr/>
          <p:nvPr/>
        </p:nvSpPr>
        <p:spPr>
          <a:xfrm rot="16200000">
            <a:off x="4381757" y="398907"/>
            <a:ext cx="349531" cy="3850482"/>
          </a:xfrm>
          <a:prstGeom prst="leftBracket">
            <a:avLst>
              <a:gd name="adj" fmla="val 7101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E03B508-D87F-47B7-80EC-15FCC4C280DE}"/>
              </a:ext>
            </a:extLst>
          </p:cNvPr>
          <p:cNvSpPr/>
          <p:nvPr/>
        </p:nvSpPr>
        <p:spPr>
          <a:xfrm>
            <a:off x="4070722" y="2511327"/>
            <a:ext cx="997791" cy="596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3000" spc="-150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雲門</a:t>
            </a:r>
          </a:p>
        </p:txBody>
      </p:sp>
      <p:sp>
        <p:nvSpPr>
          <p:cNvPr id="10" name="箭號: 向下 9">
            <a:extLst>
              <a:ext uri="{FF2B5EF4-FFF2-40B4-BE49-F238E27FC236}">
                <a16:creationId xmlns:a16="http://schemas.microsoft.com/office/drawing/2014/main" id="{1C2BCEE8-6106-4D94-BDB6-102F2BE4577D}"/>
              </a:ext>
            </a:extLst>
          </p:cNvPr>
          <p:cNvSpPr/>
          <p:nvPr/>
        </p:nvSpPr>
        <p:spPr>
          <a:xfrm>
            <a:off x="4414836" y="3107452"/>
            <a:ext cx="309562" cy="47452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714ECD8-EA10-4632-AA6E-BF7CB07CC8EE}"/>
              </a:ext>
            </a:extLst>
          </p:cNvPr>
          <p:cNvSpPr/>
          <p:nvPr/>
        </p:nvSpPr>
        <p:spPr>
          <a:xfrm>
            <a:off x="430306" y="3581981"/>
            <a:ext cx="7853082" cy="1150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3000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在雲霧中找尋出路，</a:t>
            </a:r>
            <a:endParaRPr lang="en-US" altLang="zh-TW" sz="3000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3000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含有「明知不可為而為之，勇往直前」精神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2D3A23FF-DFE3-4C0D-B56D-039DFA71368C}"/>
              </a:ext>
            </a:extLst>
          </p:cNvPr>
          <p:cNvSpPr txBox="1"/>
          <p:nvPr/>
        </p:nvSpPr>
        <p:spPr>
          <a:xfrm>
            <a:off x="351698" y="391708"/>
            <a:ext cx="119044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解題</a:t>
            </a:r>
          </a:p>
        </p:txBody>
      </p:sp>
      <p:sp>
        <p:nvSpPr>
          <p:cNvPr id="14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298D95FB-C8DA-401C-B238-5836F126B211}"/>
              </a:ext>
            </a:extLst>
          </p:cNvPr>
          <p:cNvSpPr/>
          <p:nvPr/>
        </p:nvSpPr>
        <p:spPr>
          <a:xfrm>
            <a:off x="8586753" y="4499428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6">
            <a:extLst>
              <a:ext uri="{FF2B5EF4-FFF2-40B4-BE49-F238E27FC236}">
                <a16:creationId xmlns:a16="http://schemas.microsoft.com/office/drawing/2014/main" id="{469EE370-0D0F-4371-9CA0-FD71DAAD9FE5}"/>
              </a:ext>
            </a:extLst>
          </p:cNvPr>
          <p:cNvSpPr/>
          <p:nvPr/>
        </p:nvSpPr>
        <p:spPr>
          <a:xfrm flipH="1">
            <a:off x="8144385" y="4499428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7D9D4508-D5E2-4791-BE32-73442AF8F5D6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</p:spTree>
    <p:extLst>
      <p:ext uri="{BB962C8B-B14F-4D97-AF65-F5344CB8AC3E}">
        <p14:creationId xmlns:p14="http://schemas.microsoft.com/office/powerpoint/2010/main" val="37576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BEEF5714-666D-4A90-80E0-1D18202747F6}"/>
              </a:ext>
            </a:extLst>
          </p:cNvPr>
          <p:cNvSpPr/>
          <p:nvPr/>
        </p:nvSpPr>
        <p:spPr>
          <a:xfrm>
            <a:off x="351697" y="817793"/>
            <a:ext cx="8525603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為什麼去做這個事呢？從小，</a:t>
            </a:r>
            <a:r>
              <a:rPr lang="zh-TW" altLang="en-US" sz="32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我的父母親要求我們要服務人群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。我在六○年代成長，那是年輕人的時代：</a:t>
            </a: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披頭四、嬉皮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、年輕人反戰，爭人權。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本框 328">
            <a:extLst>
              <a:ext uri="{FF2B5EF4-FFF2-40B4-BE49-F238E27FC236}">
                <a16:creationId xmlns:a16="http://schemas.microsoft.com/office/drawing/2014/main" id="{D9B87B1C-3EBB-442D-9450-ACA4D829A6AF}"/>
              </a:ext>
            </a:extLst>
          </p:cNvPr>
          <p:cNvSpPr txBox="1"/>
          <p:nvPr/>
        </p:nvSpPr>
        <p:spPr>
          <a:xfrm>
            <a:off x="536921" y="131884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八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48">
            <a:extLst>
              <a:ext uri="{FF2B5EF4-FFF2-40B4-BE49-F238E27FC236}">
                <a16:creationId xmlns:a16="http://schemas.microsoft.com/office/drawing/2014/main" id="{57EF1CBC-6364-47A3-B91C-0B0CB3B1E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870" y="946958"/>
            <a:ext cx="56687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提問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75A70CD-D30D-4999-AC61-1770582256A7}"/>
              </a:ext>
            </a:extLst>
          </p:cNvPr>
          <p:cNvGrpSpPr/>
          <p:nvPr/>
        </p:nvGrpSpPr>
        <p:grpSpPr>
          <a:xfrm>
            <a:off x="1266375" y="970145"/>
            <a:ext cx="3014670" cy="1601605"/>
            <a:chOff x="283395" y="4241561"/>
            <a:chExt cx="3014670" cy="1601605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94E2B49-487C-4608-A0B6-1873FCA6C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017" y="5195166"/>
              <a:ext cx="128048" cy="648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A4C3881-15CE-4A55-BE2E-7A6F7F86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8010DCE-01D0-4EC5-ADEF-E7FCCB137A34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7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6496AE09-65CB-422E-9705-B46105F1DF0B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8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966C7ACD-15C4-4F21-8719-DDDDF95CC1EB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9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9E326B4C-A063-471A-8E48-55C0F3C111AA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6013D4A-5313-4D11-B260-082EA47FAFCE}"/>
              </a:ext>
            </a:extLst>
          </p:cNvPr>
          <p:cNvSpPr txBox="1"/>
          <p:nvPr/>
        </p:nvSpPr>
        <p:spPr>
          <a:xfrm>
            <a:off x="266700" y="2658676"/>
            <a:ext cx="6987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作者創辦舞團之因 </a:t>
            </a:r>
            <a:r>
              <a:rPr lang="en-US" altLang="zh-TW" sz="2200" b="1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:1. </a:t>
            </a:r>
            <a:r>
              <a:rPr lang="zh-TW" altLang="en-US" sz="2200" b="1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父母教誨</a:t>
            </a:r>
            <a:endParaRPr lang="zh-TW" altLang="en-US" sz="2200" dirty="0">
              <a:solidFill>
                <a:srgbClr val="3772F5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A2416CB-1365-4823-9B4F-B84194F7FCBE}"/>
              </a:ext>
            </a:extLst>
          </p:cNvPr>
          <p:cNvSpPr txBox="1"/>
          <p:nvPr/>
        </p:nvSpPr>
        <p:spPr>
          <a:xfrm>
            <a:off x="4847134" y="3511976"/>
            <a:ext cx="1474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音譯</a:t>
            </a:r>
          </a:p>
        </p:txBody>
      </p:sp>
    </p:spTree>
    <p:extLst>
      <p:ext uri="{BB962C8B-B14F-4D97-AF65-F5344CB8AC3E}">
        <p14:creationId xmlns:p14="http://schemas.microsoft.com/office/powerpoint/2010/main" val="13339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03A93AAE-6576-477D-9201-63757DF651E2}"/>
              </a:ext>
            </a:extLst>
          </p:cNvPr>
          <p:cNvSpPr/>
          <p:nvPr/>
        </p:nvSpPr>
        <p:spPr>
          <a:xfrm>
            <a:off x="351698" y="598579"/>
            <a:ext cx="8340544" cy="3575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金恩博士說：「我有一個夢。」那是民權運動的一個高潮。</a:t>
            </a:r>
            <a:r>
              <a:rPr lang="zh-TW" altLang="en-US" sz="3200" dirty="0">
                <a:solidFill>
                  <a:srgbClr val="3772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六○年代教我們：年輕人有責任，而且有能力來改變這個社會，改變世界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48">
            <a:extLst>
              <a:ext uri="{FF2B5EF4-FFF2-40B4-BE49-F238E27FC236}">
                <a16:creationId xmlns:a16="http://schemas.microsoft.com/office/drawing/2014/main" id="{795B09DB-73CC-4A6C-94C1-816408ACF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532" y="946958"/>
            <a:ext cx="17734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>
                <a:solidFill>
                  <a:srgbClr val="C74932"/>
                </a:solidFill>
                <a:ea typeface="微軟正黑體" panose="020B0604030504040204" pitchFamily="34" charset="-120"/>
              </a:rPr>
              <a:t>引用</a:t>
            </a:r>
            <a:r>
              <a:rPr lang="en-US" altLang="zh-TW" sz="2100" b="1">
                <a:solidFill>
                  <a:srgbClr val="C74932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sz="2100" b="1">
                <a:solidFill>
                  <a:srgbClr val="C74932"/>
                </a:solidFill>
                <a:ea typeface="微軟正黑體" panose="020B0604030504040204" pitchFamily="34" charset="-120"/>
              </a:rPr>
              <a:t>明引</a:t>
            </a:r>
            <a:r>
              <a:rPr lang="en-US" altLang="zh-TW" sz="2100" b="1">
                <a:solidFill>
                  <a:srgbClr val="C74932"/>
                </a:solidFill>
                <a:ea typeface="微軟正黑體" panose="020B0604030504040204" pitchFamily="34" charset="-120"/>
              </a:rPr>
              <a:t>)</a:t>
            </a:r>
            <a:endParaRPr lang="zh-TW" altLang="en-US" sz="2100" b="1" dirty="0">
              <a:solidFill>
                <a:srgbClr val="C74932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4594DF1-0CCA-42F8-B7BD-340B719ABFF3}"/>
              </a:ext>
            </a:extLst>
          </p:cNvPr>
          <p:cNvGrpSpPr/>
          <p:nvPr/>
        </p:nvGrpSpPr>
        <p:grpSpPr>
          <a:xfrm>
            <a:off x="406038" y="970145"/>
            <a:ext cx="5750250" cy="648000"/>
            <a:chOff x="283395" y="4241561"/>
            <a:chExt cx="5750250" cy="64800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9DB86FB-3032-47AB-8904-CF3CDB84F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597" y="4241561"/>
              <a:ext cx="128048" cy="648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7F32E31F-6C00-4AAA-A05E-98E42BBB1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2F42A6C9-FD84-40EA-9D7A-229FF952C88B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7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71F20894-D6E3-4A10-801E-A8BFCF228076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8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AF992DE9-CD87-4BFA-808A-8361195DD1E7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9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C2B494D1-999B-44C1-BD06-3574CD8F7D77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0" name="文字方塊 48">
            <a:extLst>
              <a:ext uri="{FF2B5EF4-FFF2-40B4-BE49-F238E27FC236}">
                <a16:creationId xmlns:a16="http://schemas.microsoft.com/office/drawing/2014/main" id="{57EF1CBC-6364-47A3-B91C-0B0CB3B1E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6495" y="2166158"/>
            <a:ext cx="106598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人性化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575A70CD-D30D-4999-AC61-1770582256A7}"/>
              </a:ext>
            </a:extLst>
          </p:cNvPr>
          <p:cNvGrpSpPr/>
          <p:nvPr/>
        </p:nvGrpSpPr>
        <p:grpSpPr>
          <a:xfrm>
            <a:off x="2838000" y="2189345"/>
            <a:ext cx="3014670" cy="658630"/>
            <a:chOff x="283395" y="4241561"/>
            <a:chExt cx="3014670" cy="658630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B94E2B49-487C-4608-A0B6-1873FCA6C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017" y="4252191"/>
              <a:ext cx="128048" cy="648000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6A4C3881-15CE-4A55-BE2E-7A6F7F86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87DDED17-14AE-4DB7-AB0E-B3228C5B11F2}"/>
              </a:ext>
            </a:extLst>
          </p:cNvPr>
          <p:cNvSpPr txBox="1"/>
          <p:nvPr/>
        </p:nvSpPr>
        <p:spPr>
          <a:xfrm>
            <a:off x="2937520" y="2937171"/>
            <a:ext cx="4091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作者創辦舞團之因 </a:t>
            </a:r>
            <a:r>
              <a:rPr lang="en-US" altLang="zh-TW" sz="2200" b="1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2.</a:t>
            </a:r>
            <a:r>
              <a:rPr lang="zh-TW" altLang="en-US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時代背景</a:t>
            </a:r>
            <a:endParaRPr lang="zh-TW" altLang="en-US" sz="2200" b="1" dirty="0">
              <a:solidFill>
                <a:srgbClr val="3772F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35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0" grpId="0"/>
      <p:bldP spid="20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78FA2D9D-7DBA-46CD-BBC3-EAAD6FE9DAC8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我回到臺灣的時候，遇到一些很愛跳舞的女孩子。我就想，臺灣人很愛看跳舞，可是沒有自己的職業舞團，我們來成立自己的舞團吧！那個時候，我們心裡想的舞臺不在紐約、倫敦、巴黎、莫斯科，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本框 328">
            <a:extLst>
              <a:ext uri="{FF2B5EF4-FFF2-40B4-BE49-F238E27FC236}">
                <a16:creationId xmlns:a16="http://schemas.microsoft.com/office/drawing/2014/main" id="{D9B87B1C-3EBB-442D-9450-ACA4D829A6AF}"/>
              </a:ext>
            </a:extLst>
          </p:cNvPr>
          <p:cNvSpPr txBox="1"/>
          <p:nvPr/>
        </p:nvSpPr>
        <p:spPr>
          <a:xfrm>
            <a:off x="536921" y="131884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九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A1736D6-AAC3-4B37-81A8-2272DB607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866" y="841939"/>
            <a:ext cx="3141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創立雲門舞集的初衷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C2039A19-A838-45DF-8367-A9DF1211D43A}"/>
              </a:ext>
            </a:extLst>
          </p:cNvPr>
          <p:cNvCxnSpPr>
            <a:cxnSpLocks/>
          </p:cNvCxnSpPr>
          <p:nvPr/>
        </p:nvCxnSpPr>
        <p:spPr>
          <a:xfrm>
            <a:off x="1274858" y="1635864"/>
            <a:ext cx="731288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AB0DC954-C4AF-4D34-AB59-BDC3F4036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858" y="1669772"/>
            <a:ext cx="609550" cy="298679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3C66D51A-076A-4B88-8992-FD8661591FA5}"/>
              </a:ext>
            </a:extLst>
          </p:cNvPr>
          <p:cNvCxnSpPr>
            <a:cxnSpLocks/>
          </p:cNvCxnSpPr>
          <p:nvPr/>
        </p:nvCxnSpPr>
        <p:spPr>
          <a:xfrm>
            <a:off x="434340" y="2367384"/>
            <a:ext cx="81534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FD3C21D6-DF78-4BBC-8A02-A09384A8744B}"/>
              </a:ext>
            </a:extLst>
          </p:cNvPr>
          <p:cNvCxnSpPr>
            <a:cxnSpLocks/>
          </p:cNvCxnSpPr>
          <p:nvPr/>
        </p:nvCxnSpPr>
        <p:spPr>
          <a:xfrm>
            <a:off x="434340" y="3098904"/>
            <a:ext cx="81534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B8C29051-6074-4EF8-8100-F4BF37128D7A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81A3625A-DC30-4259-913B-D13368FD3B56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4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BEE4BBFF-EA28-4D4C-BDF0-637E06902051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5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ACC828DA-CAAC-45B7-A74D-B4B8F5F35EBC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A888DF9-18A9-41A1-8BBB-0FE162BD213A}"/>
              </a:ext>
            </a:extLst>
          </p:cNvPr>
          <p:cNvSpPr txBox="1"/>
          <p:nvPr/>
        </p:nvSpPr>
        <p:spPr>
          <a:xfrm>
            <a:off x="4671892" y="540161"/>
            <a:ext cx="4541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作者創辦舞團之因 </a:t>
            </a:r>
            <a:r>
              <a:rPr lang="en-US" altLang="zh-TW" sz="2200" b="1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3.</a:t>
            </a:r>
            <a:r>
              <a:rPr lang="zh-TW" altLang="en-US" sz="2200" b="1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個人興趣</a:t>
            </a:r>
            <a:r>
              <a:rPr lang="en-US" altLang="zh-TW" sz="22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喜歡跳舞，也認識一群志同道合的人</a:t>
            </a:r>
            <a:r>
              <a:rPr lang="en-US" altLang="zh-TW" sz="22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200" dirty="0">
              <a:solidFill>
                <a:srgbClr val="3772F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40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CB1E19D-C9C4-4960-87DF-707A64193239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ㄧ心一意只想到學校為學生演出，到社區為民眾表演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父親的提醒使我從一開始就知道，這輩子可能買不起自己的房子。但是，「頭殼壞去了」，就做吧！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本框 328">
            <a:extLst>
              <a:ext uri="{FF2B5EF4-FFF2-40B4-BE49-F238E27FC236}">
                <a16:creationId xmlns:a16="http://schemas.microsoft.com/office/drawing/2014/main" id="{D9B87B1C-3EBB-442D-9450-ACA4D829A6AF}"/>
              </a:ext>
            </a:extLst>
          </p:cNvPr>
          <p:cNvSpPr txBox="1"/>
          <p:nvPr/>
        </p:nvSpPr>
        <p:spPr>
          <a:xfrm>
            <a:off x="536921" y="2761778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9330D13C-4142-4D5D-8505-5269D48BAC3D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B814A5A-C0A5-4740-B80C-B56ABE4567AC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01553D3B-4EC4-44E3-B5BA-506CDCFCAF7D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D2A811F0-2D0C-47B6-8CDE-E2769E477C3E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CC66DD9-C1E6-40B8-A11F-BA784298B7AA}"/>
              </a:ext>
            </a:extLst>
          </p:cNvPr>
          <p:cNvSpPr txBox="1"/>
          <p:nvPr/>
        </p:nvSpPr>
        <p:spPr>
          <a:xfrm>
            <a:off x="2129935" y="1687033"/>
            <a:ext cx="6250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強調舞團的</a:t>
            </a:r>
            <a:r>
              <a:rPr lang="zh-TW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創辦初衷</a:t>
            </a:r>
            <a:r>
              <a:rPr lang="zh-TW" altLang="zh-TW" sz="2200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乃</a:t>
            </a:r>
            <a:r>
              <a:rPr lang="zh-TW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是為了更多普羅大眾</a:t>
            </a:r>
            <a:r>
              <a:rPr lang="zh-TW" altLang="zh-TW" sz="2200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表演</a:t>
            </a:r>
            <a:endParaRPr lang="zh-TW" altLang="en-US" sz="220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696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2088A9B-823D-4708-BABE-1409EC996106}"/>
              </a:ext>
            </a:extLst>
          </p:cNvPr>
          <p:cNvSpPr/>
          <p:nvPr/>
        </p:nvSpPr>
        <p:spPr>
          <a:xfrm>
            <a:off x="351698" y="598579"/>
            <a:ext cx="8340544" cy="3575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一九七三年九月二十九日，雲門舞集在臺中中興堂創團首演。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早上我忽然發現，今天正是雲門創團首演的四十週年紀念日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3E6B665-C760-4615-8FEB-66FA9B2C6494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A743A12-875D-40E7-A1F8-56A8A0E723FA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85A9985-C393-49CF-BB4F-4AFEEF422AF3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514E270B-72FB-476D-9426-4E02B8AB7FC2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7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本框 328">
            <a:extLst>
              <a:ext uri="{FF2B5EF4-FFF2-40B4-BE49-F238E27FC236}">
                <a16:creationId xmlns:a16="http://schemas.microsoft.com/office/drawing/2014/main" id="{D9B87B1C-3EBB-442D-9450-ACA4D829A6AF}"/>
              </a:ext>
            </a:extLst>
          </p:cNvPr>
          <p:cNvSpPr txBox="1"/>
          <p:nvPr/>
        </p:nvSpPr>
        <p:spPr>
          <a:xfrm>
            <a:off x="536921" y="131884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十一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EBA6A04-B11A-42AE-B004-1D42C0F2F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8" y="4125903"/>
            <a:ext cx="3548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一做就堅持了四十年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EFCB5FB0-9746-4A6B-97A6-606117180DC6}"/>
              </a:ext>
            </a:extLst>
          </p:cNvPr>
          <p:cNvCxnSpPr>
            <a:cxnSpLocks/>
          </p:cNvCxnSpPr>
          <p:nvPr/>
        </p:nvCxnSpPr>
        <p:spPr>
          <a:xfrm>
            <a:off x="7391435" y="2870304"/>
            <a:ext cx="1196305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D9DCF1ED-00B1-4ABF-B266-C47C381D7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692" y="2943960"/>
            <a:ext cx="609550" cy="298679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01187D53-FD69-4969-AF72-B2A2870B560F}"/>
              </a:ext>
            </a:extLst>
          </p:cNvPr>
          <p:cNvCxnSpPr>
            <a:cxnSpLocks/>
          </p:cNvCxnSpPr>
          <p:nvPr/>
        </p:nvCxnSpPr>
        <p:spPr>
          <a:xfrm>
            <a:off x="449615" y="4112364"/>
            <a:ext cx="6004525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805EF0E0-BE85-4C9D-911F-A44E15219DC6}"/>
              </a:ext>
            </a:extLst>
          </p:cNvPr>
          <p:cNvSpPr txBox="1"/>
          <p:nvPr/>
        </p:nvSpPr>
        <p:spPr>
          <a:xfrm>
            <a:off x="3551275" y="2909133"/>
            <a:ext cx="4074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演講的特點 </a:t>
            </a:r>
            <a:r>
              <a:rPr lang="en-US" altLang="zh-TW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200" b="1" kern="10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以時間的巧合拉近與聽眾的距離</a:t>
            </a:r>
            <a:endParaRPr lang="zh-TW" altLang="en-US" sz="2200" b="1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63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0" y="115613"/>
            <a:ext cx="4140000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386832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A836F04E-F8A9-463C-A20F-8055CA11869D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F161D77-6837-4784-AC15-AE600C2B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70" y="1131652"/>
            <a:ext cx="788775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親友們對於創辦雲門的態度。</a:t>
            </a:r>
          </a:p>
        </p:txBody>
      </p:sp>
    </p:spTree>
    <p:extLst>
      <p:ext uri="{BB962C8B-B14F-4D97-AF65-F5344CB8AC3E}">
        <p14:creationId xmlns:p14="http://schemas.microsoft.com/office/powerpoint/2010/main" val="298714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0" y="115613"/>
            <a:ext cx="4140000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386832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F161D77-6837-4784-AC15-AE600C2B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8481907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先說明親友反對林懷民以舞蹈為職業的原因：</a:t>
            </a:r>
            <a:r>
              <a:rPr lang="zh-TW" altLang="en-US" sz="2800" b="0" dirty="0">
                <a:solidFill>
                  <a:srgbClr val="3772F5"/>
                </a:solidFill>
              </a:rPr>
              <a:t>因為擔心他的生計</a:t>
            </a:r>
            <a:r>
              <a:rPr lang="zh-TW" altLang="en-US" sz="2800" b="0" dirty="0"/>
              <a:t>。</a:t>
            </a:r>
            <a:endParaRPr lang="en-US" altLang="zh-TW" sz="2800" b="0" dirty="0"/>
          </a:p>
          <a:p>
            <a:pPr>
              <a:lnSpc>
                <a:spcPct val="120000"/>
              </a:lnSpc>
            </a:pPr>
            <a:r>
              <a:rPr lang="zh-TW" altLang="en-US" sz="2800" b="0" dirty="0"/>
              <a:t>再敘述自己堅持下去的原因：因為父母教誨林懷民要</a:t>
            </a:r>
            <a:r>
              <a:rPr lang="zh-TW" altLang="en-US" sz="2800" b="0" dirty="0">
                <a:solidFill>
                  <a:srgbClr val="3772F5"/>
                </a:solidFill>
              </a:rPr>
              <a:t>服務人群</a:t>
            </a:r>
            <a:r>
              <a:rPr lang="zh-TW" altLang="en-US" sz="2800" b="0" dirty="0"/>
              <a:t>，讓他想藉由跳舞來</a:t>
            </a:r>
            <a:r>
              <a:rPr lang="zh-TW" altLang="en-US" sz="2800" b="0" dirty="0">
                <a:solidFill>
                  <a:srgbClr val="3772F5"/>
                </a:solidFill>
              </a:rPr>
              <a:t>改變社會</a:t>
            </a:r>
            <a:r>
              <a:rPr lang="zh-TW" altLang="en-US" sz="2800" b="0" dirty="0"/>
              <a:t>。</a:t>
            </a:r>
          </a:p>
        </p:txBody>
      </p:sp>
      <p:sp>
        <p:nvSpPr>
          <p:cNvPr id="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6BE24405-4DDA-447B-951D-3C96250D4F32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12435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根據第二大段內容，分析林懷民創辦舞團的原因為何？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970"/>
            <a:ext cx="8477289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時代背景：六○年代國際間興起一股年輕人改變世界的風潮，林懷民成長於當時，受到激盪，心中充滿奉獻社會的理想。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父母教誨：小時候，林懷民的父母親便要求小孩必須具有服務人群的觀念。長大後，看到臺灣沒有自己的舞團，便想為臺灣創辦一個屬於臺灣人自己的舞團。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1331674-1023-4717-8572-B8C6A38111A9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5【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1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7BD006F5-D32E-4127-BB08-F74A01EA5C8E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6">
            <a:extLst>
              <a:ext uri="{FF2B5EF4-FFF2-40B4-BE49-F238E27FC236}">
                <a16:creationId xmlns:a16="http://schemas.microsoft.com/office/drawing/2014/main" id="{3D7509E2-26B6-4CEE-BEDC-84BCDEA36557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140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根據第二大段內容，分析林懷民創辦舞團的原因為何？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970"/>
            <a:ext cx="8477289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Clr>
                <a:srgbClr val="FF0000"/>
              </a:buClr>
              <a:buFont typeface="+mj-lt"/>
              <a:buAutoNum type="arabicPeriod" startAt="3"/>
            </a:pPr>
            <a:r>
              <a:rPr lang="zh-TW" altLang="en-US" sz="2800" b="0" spc="-100" dirty="0">
                <a:solidFill>
                  <a:srgbClr val="FF0000"/>
                </a:solidFill>
              </a:rPr>
              <a:t>個人興趣：林懷民喜歡跳舞，也認識一群志同道合</a:t>
            </a:r>
            <a:br>
              <a:rPr lang="en-US" altLang="zh-TW" sz="2800" b="0" spc="-100" dirty="0">
                <a:solidFill>
                  <a:srgbClr val="FF0000"/>
                </a:solidFill>
              </a:rPr>
            </a:br>
            <a:r>
              <a:rPr lang="zh-TW" altLang="en-US" sz="2800" b="0" spc="-100" dirty="0">
                <a:solidFill>
                  <a:srgbClr val="FF0000"/>
                </a:solidFill>
              </a:rPr>
              <a:t>的人，於是一起組團跳舞。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1331674-1023-4717-8572-B8C6A38111A9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5【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7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E3CA399F-C3DB-4309-A60B-6974681D52D8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7ECEA2CC-B27F-4397-BF3E-9930C4F394E4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B60E8B3E-7779-4133-81DB-31DCCBB5D66E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3347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765AD39-F1EE-47AD-8069-D403F650E689}"/>
              </a:ext>
            </a:extLst>
          </p:cNvPr>
          <p:cNvSpPr/>
          <p:nvPr/>
        </p:nvSpPr>
        <p:spPr>
          <a:xfrm>
            <a:off x="351698" y="955800"/>
            <a:ext cx="8340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臺中演完，我們搬到中山堂作臺北首演，居然賣掉三千多張票，外面還有</a:t>
            </a:r>
            <a:r>
              <a:rPr lang="zh-TW" altLang="en-US" sz="3200" dirty="0">
                <a:solidFill>
                  <a:srgbClr val="FF6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黃牛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。大家都非常高興。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我卻有三個月的精神崩潰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。因為雲門是臺灣第一個職業舞團，社會沒有前例可循，沒有這樣的生態，ㄧ切要自己摸索學習。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P.27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本框 328">
            <a:extLst>
              <a:ext uri="{FF2B5EF4-FFF2-40B4-BE49-F238E27FC236}">
                <a16:creationId xmlns:a16="http://schemas.microsoft.com/office/drawing/2014/main" id="{D9B87B1C-3EBB-442D-9450-ACA4D829A6AF}"/>
              </a:ext>
            </a:extLst>
          </p:cNvPr>
          <p:cNvSpPr txBox="1"/>
          <p:nvPr/>
        </p:nvSpPr>
        <p:spPr>
          <a:xfrm>
            <a:off x="536921" y="131884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48">
            <a:extLst>
              <a:ext uri="{FF2B5EF4-FFF2-40B4-BE49-F238E27FC236}">
                <a16:creationId xmlns:a16="http://schemas.microsoft.com/office/drawing/2014/main" id="{57EF1CBC-6364-47A3-B91C-0B0CB3B1E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125" y="1675285"/>
            <a:ext cx="56687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映襯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75A70CD-D30D-4999-AC61-1770582256A7}"/>
              </a:ext>
            </a:extLst>
          </p:cNvPr>
          <p:cNvGrpSpPr/>
          <p:nvPr/>
        </p:nvGrpSpPr>
        <p:grpSpPr>
          <a:xfrm>
            <a:off x="6916172" y="1698472"/>
            <a:ext cx="1032056" cy="1388245"/>
            <a:chOff x="-120063" y="4241561"/>
            <a:chExt cx="1032056" cy="1388245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94E2B49-487C-4608-A0B6-1873FCA6C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0063" y="4981806"/>
              <a:ext cx="128048" cy="648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A4C3881-15CE-4A55-BE2E-7A6F7F86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2079708-0A75-4BD7-ABF1-D76DBD923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49" y="2334128"/>
            <a:ext cx="5936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演出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門票銷售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情況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超乎想像</a:t>
            </a:r>
            <a:r>
              <a:rPr lang="zh-TW" altLang="en-US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的好</a:t>
            </a:r>
            <a:endParaRPr lang="zh-TW" altLang="en-US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A596AA06-FA1B-4A62-ABFB-8E6BD70CB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7195"/>
            <a:ext cx="609550" cy="298679"/>
          </a:xfrm>
          <a:prstGeom prst="rect">
            <a:avLst/>
          </a:prstGeom>
        </p:spPr>
      </p:pic>
      <p:sp>
        <p:nvSpPr>
          <p:cNvPr id="22" name="文字方塊 48">
            <a:extLst>
              <a:ext uri="{FF2B5EF4-FFF2-40B4-BE49-F238E27FC236}">
                <a16:creationId xmlns:a16="http://schemas.microsoft.com/office/drawing/2014/main" id="{99410047-46F7-408C-BCD5-16A089C95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97" y="1594226"/>
            <a:ext cx="75488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借代</a:t>
            </a:r>
            <a:endParaRPr lang="en-US" altLang="zh-TW" sz="2100" b="1" dirty="0">
              <a:solidFill>
                <a:srgbClr val="C74932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03CF97BF-4BA1-445D-9E78-022CDD5A8EA4}"/>
              </a:ext>
            </a:extLst>
          </p:cNvPr>
          <p:cNvGrpSpPr/>
          <p:nvPr/>
        </p:nvGrpSpPr>
        <p:grpSpPr>
          <a:xfrm>
            <a:off x="6317520" y="1859229"/>
            <a:ext cx="483094" cy="77212"/>
            <a:chOff x="6291753" y="2356495"/>
            <a:chExt cx="483094" cy="77212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2F2E184B-6E96-49C3-9114-B30E2A29E3F5}"/>
                </a:ext>
              </a:extLst>
            </p:cNvPr>
            <p:cNvSpPr/>
            <p:nvPr/>
          </p:nvSpPr>
          <p:spPr>
            <a:xfrm>
              <a:off x="6291753" y="2356495"/>
              <a:ext cx="77212" cy="77212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FB1ACBA3-2724-4074-B784-52F9A0D286C5}"/>
                </a:ext>
              </a:extLst>
            </p:cNvPr>
            <p:cNvSpPr/>
            <p:nvPr/>
          </p:nvSpPr>
          <p:spPr>
            <a:xfrm>
              <a:off x="6697635" y="2356495"/>
              <a:ext cx="77212" cy="77212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6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081D969B-28BA-4590-B9C0-71B39EFC58B6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7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0CA25E05-3653-4C08-B630-DF90D4D6B1CE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9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1C7BBAEB-E58B-4926-9629-F68D71F211CD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0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C86EE203-DA1C-40B2-BB78-11FA2B2E24EA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31" name="文本框 328">
            <a:hlinkClick r:id="rId10" action="ppaction://hlinksldjump"/>
            <a:extLst>
              <a:ext uri="{FF2B5EF4-FFF2-40B4-BE49-F238E27FC236}">
                <a16:creationId xmlns:a16="http://schemas.microsoft.com/office/drawing/2014/main" id="{77005A78-ABA4-4ADB-BA25-3517721340DA}"/>
              </a:ext>
            </a:extLst>
          </p:cNvPr>
          <p:cNvSpPr txBox="1"/>
          <p:nvPr/>
        </p:nvSpPr>
        <p:spPr>
          <a:xfrm>
            <a:off x="6646425" y="2366609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BC362E2-D005-4496-AA20-EDD64F341493}"/>
              </a:ext>
            </a:extLst>
          </p:cNvPr>
          <p:cNvCxnSpPr>
            <a:cxnSpLocks/>
          </p:cNvCxnSpPr>
          <p:nvPr/>
        </p:nvCxnSpPr>
        <p:spPr>
          <a:xfrm>
            <a:off x="451758" y="2361712"/>
            <a:ext cx="653912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82CA047E-A476-4C85-8E4E-C982960450AF}"/>
              </a:ext>
            </a:extLst>
          </p:cNvPr>
          <p:cNvSpPr txBox="1"/>
          <p:nvPr/>
        </p:nvSpPr>
        <p:spPr>
          <a:xfrm>
            <a:off x="2504995" y="3086718"/>
            <a:ext cx="38897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因為想到舞團的下一步</a:t>
            </a:r>
            <a:r>
              <a:rPr lang="en-US" altLang="zh-TW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1 - 6</a:t>
            </a:r>
            <a:endParaRPr lang="zh-TW" altLang="en-US" sz="2200" b="1" dirty="0">
              <a:solidFill>
                <a:srgbClr val="3772F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96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7" grpId="0"/>
      <p:bldP spid="17" grpId="1"/>
      <p:bldP spid="22" grpId="0"/>
      <p:bldP spid="22" grpId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9CFF5C9-0167-41A7-8662-929EF6F8E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81" y="965393"/>
            <a:ext cx="4714874" cy="1023429"/>
          </a:xfrm>
          <a:prstGeom prst="rect">
            <a:avLst/>
          </a:prstGeo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D1BC4D98-05D4-452C-AF7F-E24749B087DB}"/>
              </a:ext>
            </a:extLst>
          </p:cNvPr>
          <p:cNvCxnSpPr>
            <a:cxnSpLocks/>
          </p:cNvCxnSpPr>
          <p:nvPr/>
        </p:nvCxnSpPr>
        <p:spPr>
          <a:xfrm>
            <a:off x="2083593" y="2136968"/>
            <a:ext cx="2340000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5E2EE044-96C4-4B70-9573-1F1834504D16}"/>
              </a:ext>
            </a:extLst>
          </p:cNvPr>
          <p:cNvCxnSpPr>
            <a:cxnSpLocks/>
          </p:cNvCxnSpPr>
          <p:nvPr/>
        </p:nvCxnSpPr>
        <p:spPr>
          <a:xfrm>
            <a:off x="4729160" y="2136968"/>
            <a:ext cx="2340000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06F316E1-C447-4203-BD7D-E646DE99039B}"/>
              </a:ext>
            </a:extLst>
          </p:cNvPr>
          <p:cNvSpPr txBox="1"/>
          <p:nvPr/>
        </p:nvSpPr>
        <p:spPr>
          <a:xfrm>
            <a:off x="351698" y="391708"/>
            <a:ext cx="119044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解題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4D8B9E5C-6366-43DD-8154-DF58F52D81C0}"/>
              </a:ext>
            </a:extLst>
          </p:cNvPr>
          <p:cNvSpPr/>
          <p:nvPr/>
        </p:nvSpPr>
        <p:spPr>
          <a:xfrm>
            <a:off x="400070" y="2480129"/>
            <a:ext cx="4071895" cy="1910896"/>
          </a:xfrm>
          <a:prstGeom prst="roundRect">
            <a:avLst>
              <a:gd name="adj" fmla="val 478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3FA9A0FD-4E83-462F-A4F4-B20D684FB4F3}"/>
              </a:ext>
            </a:extLst>
          </p:cNvPr>
          <p:cNvSpPr/>
          <p:nvPr/>
        </p:nvSpPr>
        <p:spPr>
          <a:xfrm>
            <a:off x="3054872" y="2247899"/>
            <a:ext cx="389720" cy="276225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239979B-7FA7-450E-BEB9-68F33546CE2F}"/>
              </a:ext>
            </a:extLst>
          </p:cNvPr>
          <p:cNvSpPr/>
          <p:nvPr/>
        </p:nvSpPr>
        <p:spPr>
          <a:xfrm>
            <a:off x="4729160" y="2480129"/>
            <a:ext cx="3869920" cy="1910896"/>
          </a:xfrm>
          <a:prstGeom prst="roundRect">
            <a:avLst>
              <a:gd name="adj" fmla="val 478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D23EF33-F0E8-414F-A81D-E24DEEB68293}"/>
              </a:ext>
            </a:extLst>
          </p:cNvPr>
          <p:cNvSpPr/>
          <p:nvPr/>
        </p:nvSpPr>
        <p:spPr>
          <a:xfrm>
            <a:off x="5699409" y="2243136"/>
            <a:ext cx="389720" cy="276225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A589A1-BC8F-42DF-B82D-77498F93A68D}"/>
              </a:ext>
            </a:extLst>
          </p:cNvPr>
          <p:cNvSpPr/>
          <p:nvPr/>
        </p:nvSpPr>
        <p:spPr>
          <a:xfrm>
            <a:off x="400070" y="2514595"/>
            <a:ext cx="3959614" cy="190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altLang="zh-TW" sz="28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指雲霧。 </a:t>
            </a:r>
            <a:r>
              <a:rPr lang="en-US" altLang="zh-TW" sz="28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指空間的高度與廣度。</a:t>
            </a:r>
            <a:r>
              <a:rPr lang="zh-TW" altLang="en-US" sz="2800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暗喻發展過程中充滿艱辛，往往面臨無路可走的</a:t>
            </a:r>
            <a:r>
              <a:rPr lang="zh-TW" altLang="en-US" sz="2800" spc="-1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困窘處境</a:t>
            </a:r>
            <a:r>
              <a:rPr lang="zh-TW" altLang="en-US" sz="2800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03DB543-40EB-41DB-B2E0-ECA810C8C4A1}"/>
              </a:ext>
            </a:extLst>
          </p:cNvPr>
          <p:cNvSpPr/>
          <p:nvPr/>
        </p:nvSpPr>
        <p:spPr>
          <a:xfrm>
            <a:off x="4793069" y="2494411"/>
            <a:ext cx="3869920" cy="190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2800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暗喻林懷民屢挫屢勇，不斷思索、闖蕩，為雲門，也為臺灣的現代舞蹈</a:t>
            </a:r>
            <a:r>
              <a:rPr lang="zh-TW" altLang="en-US" sz="2800" spc="-1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尋找永續發展的方向</a:t>
            </a:r>
            <a:r>
              <a:rPr lang="zh-TW" altLang="en-US" sz="2800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EAE357D-4640-46AC-8E4C-08B98FAE21EF}"/>
              </a:ext>
            </a:extLst>
          </p:cNvPr>
          <p:cNvSpPr txBox="1"/>
          <p:nvPr/>
        </p:nvSpPr>
        <p:spPr>
          <a:xfrm>
            <a:off x="544920" y="4391025"/>
            <a:ext cx="7930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-100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以此為演講的題目，有「激勵年輕人勇於跨出舒適圈」的涵義。雲裡，象徵困難的前路，也代表誓言追尋的高遠目標。</a:t>
            </a:r>
          </a:p>
        </p:txBody>
      </p:sp>
    </p:spTree>
    <p:extLst>
      <p:ext uri="{BB962C8B-B14F-4D97-AF65-F5344CB8AC3E}">
        <p14:creationId xmlns:p14="http://schemas.microsoft.com/office/powerpoint/2010/main" val="12708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-4" y="115613"/>
            <a:ext cx="5524504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5221029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義辨：黃牛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404040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6CFEE1B-3440-4EB7-AC1E-AB496A5E0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195063"/>
              </p:ext>
            </p:extLst>
          </p:nvPr>
        </p:nvGraphicFramePr>
        <p:xfrm>
          <a:off x="466227" y="916165"/>
          <a:ext cx="8279999" cy="2803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570">
                  <a:extLst>
                    <a:ext uri="{9D8B030D-6E8A-4147-A177-3AD203B41FA5}">
                      <a16:colId xmlns:a16="http://schemas.microsoft.com/office/drawing/2014/main" val="2158500756"/>
                    </a:ext>
                  </a:extLst>
                </a:gridCol>
                <a:gridCol w="3944183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3572246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詞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86841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黃牛</a:t>
                      </a:r>
                      <a:endParaRPr lang="en-US" altLang="zh-TW" sz="280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一種專門在車站或戲院等處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壟斷票據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再以高價售出而從中獲利的人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居然賣掉三千多張票，外面還有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黃牛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100557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altLang="zh-TW" sz="280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替人</a:t>
                      </a:r>
                      <a:r>
                        <a:rPr lang="zh-TW" altLang="en-US" sz="2800" kern="1200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賄賂關說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而</a:t>
                      </a:r>
                      <a:r>
                        <a:rPr lang="zh-TW" altLang="en-US" sz="2800" kern="1200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牟取利益的人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司法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黃牛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也是造成司法不公的原因之一。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631634"/>
                  </a:ext>
                </a:extLst>
              </a:tr>
            </a:tbl>
          </a:graphicData>
        </a:graphic>
      </p:graphicFrame>
      <p:sp>
        <p:nvSpPr>
          <p:cNvPr id="10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A129E5CB-F6F0-40C4-9E41-F6BD1F91C0CE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extLst>
              <a:ext uri="{FF2B5EF4-FFF2-40B4-BE49-F238E27FC236}">
                <a16:creationId xmlns:a16="http://schemas.microsoft.com/office/drawing/2014/main" id="{B59CA653-9792-4426-B7CA-AEC172689254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14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-4" y="115613"/>
            <a:ext cx="5524504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5221029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義辨：黃牛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404040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5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4170F9D6-F865-4B27-B425-495417ED02B1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6CFEE1B-3440-4EB7-AC1E-AB496A5E0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695505"/>
              </p:ext>
            </p:extLst>
          </p:nvPr>
        </p:nvGraphicFramePr>
        <p:xfrm>
          <a:off x="466227" y="916165"/>
          <a:ext cx="8279999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570">
                  <a:extLst>
                    <a:ext uri="{9D8B030D-6E8A-4147-A177-3AD203B41FA5}">
                      <a16:colId xmlns:a16="http://schemas.microsoft.com/office/drawing/2014/main" val="2158500756"/>
                    </a:ext>
                  </a:extLst>
                </a:gridCol>
                <a:gridCol w="3944183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3572246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詞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6444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黃牛</a:t>
                      </a:r>
                      <a:endParaRPr lang="en-US" altLang="zh-TW" sz="280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8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爽約，說話不算話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他下次再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黃牛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，大家就不會再找他一起同組報告了。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51895"/>
                  </a:ext>
                </a:extLst>
              </a:tr>
            </a:tbl>
          </a:graphicData>
        </a:graphic>
      </p:graphicFrame>
      <p:sp>
        <p:nvSpPr>
          <p:cNvPr id="10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A9C873C4-6472-4FE9-9CF0-CD4F4159A6D3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4EC2FA15-919D-40F2-BC80-AA6618E2EE34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69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7A3D0EB8-326A-4D3A-BAB3-ACAFBDD0EEFB}"/>
              </a:ext>
            </a:extLst>
          </p:cNvPr>
          <p:cNvSpPr/>
          <p:nvPr/>
        </p:nvSpPr>
        <p:spPr>
          <a:xfrm>
            <a:off x="351698" y="955800"/>
            <a:ext cx="8340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更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要命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的是，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我只學過一點舞蹈，只會跳一點點，我也沒編過幾個舞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，下面要怎麼辦？從那時起，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我開始認真的自學編舞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這麼多年來，我從舞者的身上看到、瞭解到什麼叫做身體，什麼叫做動作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7620001" y="0"/>
            <a:ext cx="1524000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P.27~P.28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本框 328">
            <a:extLst>
              <a:ext uri="{FF2B5EF4-FFF2-40B4-BE49-F238E27FC236}">
                <a16:creationId xmlns:a16="http://schemas.microsoft.com/office/drawing/2014/main" id="{D9B87B1C-3EBB-442D-9450-ACA4D829A6AF}"/>
              </a:ext>
            </a:extLst>
          </p:cNvPr>
          <p:cNvSpPr txBox="1"/>
          <p:nvPr/>
        </p:nvSpPr>
        <p:spPr>
          <a:xfrm>
            <a:off x="536921" y="349816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十三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文字方塊 48">
            <a:extLst>
              <a:ext uri="{FF2B5EF4-FFF2-40B4-BE49-F238E27FC236}">
                <a16:creationId xmlns:a16="http://schemas.microsoft.com/office/drawing/2014/main" id="{E80192E8-C35E-4ADC-BECF-7D098F816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032" y="1610513"/>
            <a:ext cx="8175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懸問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4B667981-281C-4534-BF7A-9CB21C191D4A}"/>
              </a:ext>
            </a:extLst>
          </p:cNvPr>
          <p:cNvGrpSpPr/>
          <p:nvPr/>
        </p:nvGrpSpPr>
        <p:grpSpPr>
          <a:xfrm>
            <a:off x="412286" y="1235567"/>
            <a:ext cx="7017284" cy="1410000"/>
            <a:chOff x="1254573" y="4222726"/>
            <a:chExt cx="7017284" cy="1410000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E3766ADC-444D-4305-893C-D82FF7C3B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573" y="4222726"/>
              <a:ext cx="628598" cy="648000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9C677292-96A0-43F7-B2A5-F59F3A53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809" y="4984726"/>
              <a:ext cx="128048" cy="648000"/>
            </a:xfrm>
            <a:prstGeom prst="rect">
              <a:avLst/>
            </a:prstGeom>
          </p:spPr>
        </p:pic>
      </p:grpSp>
      <p:sp>
        <p:nvSpPr>
          <p:cNvPr id="2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90C28450-B612-4459-93C8-8B80A0387DCD}"/>
              </a:ext>
            </a:extLst>
          </p:cNvPr>
          <p:cNvSpPr txBox="1"/>
          <p:nvPr/>
        </p:nvSpPr>
        <p:spPr>
          <a:xfrm>
            <a:off x="45260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9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A8E79BAA-7D8E-4BC0-A8F9-7CF87E5710EB}"/>
              </a:ext>
            </a:extLst>
          </p:cNvPr>
          <p:cNvSpPr txBox="1"/>
          <p:nvPr/>
        </p:nvSpPr>
        <p:spPr>
          <a:xfrm>
            <a:off x="51952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0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217A81A5-910D-454E-8102-A186D04485A3}"/>
              </a:ext>
            </a:extLst>
          </p:cNvPr>
          <p:cNvSpPr txBox="1"/>
          <p:nvPr/>
        </p:nvSpPr>
        <p:spPr>
          <a:xfrm>
            <a:off x="58644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1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54FF9CBC-3AB9-4969-94DA-740A66D85ACD}"/>
              </a:ext>
            </a:extLst>
          </p:cNvPr>
          <p:cNvSpPr txBox="1"/>
          <p:nvPr/>
        </p:nvSpPr>
        <p:spPr>
          <a:xfrm>
            <a:off x="65336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1880E19-335C-4F9A-920D-5813B7BFF372}"/>
              </a:ext>
            </a:extLst>
          </p:cNvPr>
          <p:cNvSpPr/>
          <p:nvPr/>
        </p:nvSpPr>
        <p:spPr>
          <a:xfrm>
            <a:off x="849739" y="1211437"/>
            <a:ext cx="817516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CDDC10E-3A97-4033-9868-3233CBBDE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39" y="764450"/>
            <a:ext cx="5741562" cy="44627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要人的性命，使人死亡。比喻非常痛苦難耐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6DF1F19-3AC0-41F3-BF47-FDD1F7A0E165}"/>
              </a:ext>
            </a:extLst>
          </p:cNvPr>
          <p:cNvSpPr txBox="1"/>
          <p:nvPr/>
        </p:nvSpPr>
        <p:spPr>
          <a:xfrm>
            <a:off x="1667255" y="1582650"/>
            <a:ext cx="7646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spc="-10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三個月的精神崩潰</a:t>
            </a:r>
            <a:r>
              <a:rPr lang="en-US" altLang="zh-TW" sz="2200" b="1" spc="-10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200" b="1" spc="-10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是因為想到舞團的下一步</a:t>
            </a:r>
            <a:r>
              <a:rPr lang="en-US" altLang="zh-TW" sz="2200" b="1" spc="-10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1</a:t>
            </a:r>
            <a:r>
              <a:rPr lang="en-US" altLang="zh-TW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en-US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舞團沒有編舞家</a:t>
            </a:r>
            <a:endParaRPr lang="zh-TW" altLang="en-US" sz="2200" b="1" dirty="0">
              <a:solidFill>
                <a:srgbClr val="3772F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19CEA49-9012-46F8-9A14-75831B14F551}"/>
              </a:ext>
            </a:extLst>
          </p:cNvPr>
          <p:cNvSpPr txBox="1"/>
          <p:nvPr/>
        </p:nvSpPr>
        <p:spPr>
          <a:xfrm>
            <a:off x="1436913" y="4564743"/>
            <a:ext cx="49177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舞團只有舞者，沒有其他專業人員</a:t>
            </a:r>
            <a:endParaRPr lang="zh-TW" altLang="en-US" sz="2200" b="1" dirty="0">
              <a:solidFill>
                <a:srgbClr val="3772F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A2E1080-0384-451C-92AD-A9B649434898}"/>
              </a:ext>
            </a:extLst>
          </p:cNvPr>
          <p:cNvSpPr txBox="1"/>
          <p:nvPr/>
        </p:nvSpPr>
        <p:spPr>
          <a:xfrm>
            <a:off x="3717940" y="3064545"/>
            <a:ext cx="24376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如何精進舞蹈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9531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2" grpId="0" animBg="1"/>
      <p:bldP spid="33" grpId="0" animBg="1"/>
      <p:bldP spid="33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512D1A21-5E77-46F6-835F-F6A5822D91D3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我在演出的場合，從觀眾的反應來學習怎麼樣編出有效溝通的舞。但是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雲門的工作不僅是編舞而已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。七○年代、八○年代，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我管人事、行政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還要出去</a:t>
            </a:r>
            <a:r>
              <a:rPr lang="zh-TW" altLang="en-US" sz="3200" u="sng" dirty="0">
                <a:solidFill>
                  <a:srgbClr val="FF6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募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款，維繫舞團的生存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。出去跟人伸手要錢，對我來講是有點艱難的事情。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7D4950FA-2100-4725-9015-826FDCB61BA6}"/>
              </a:ext>
            </a:extLst>
          </p:cNvPr>
          <p:cNvSpPr txBox="1"/>
          <p:nvPr/>
        </p:nvSpPr>
        <p:spPr>
          <a:xfrm>
            <a:off x="2949072" y="3120847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sp>
        <p:nvSpPr>
          <p:cNvPr id="1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DD64165-6025-469F-9D55-FB5A511C0E69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B0EB68C2-C189-45F5-A9AA-478C3C2DD7E3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8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6141E2BD-81CB-4C0B-8A7F-A14FAB7F463D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9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6134BFBC-0644-45E4-91C6-A18B08FA30B5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5FF7556-CA7C-49D3-A8E7-74212A9048E4}"/>
              </a:ext>
            </a:extLst>
          </p:cNvPr>
          <p:cNvSpPr txBox="1"/>
          <p:nvPr/>
        </p:nvSpPr>
        <p:spPr>
          <a:xfrm>
            <a:off x="4802520" y="2327493"/>
            <a:ext cx="2693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如何管理人事</a:t>
            </a:r>
            <a:endParaRPr lang="zh-TW" altLang="en-US" sz="2200" b="1" dirty="0">
              <a:solidFill>
                <a:srgbClr val="3772F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9B88CD7-B55C-48D9-BE74-0776D1C2EDA2}"/>
              </a:ext>
            </a:extLst>
          </p:cNvPr>
          <p:cNvSpPr txBox="1"/>
          <p:nvPr/>
        </p:nvSpPr>
        <p:spPr>
          <a:xfrm>
            <a:off x="1882588" y="3830406"/>
            <a:ext cx="1728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經費來源</a:t>
            </a:r>
            <a:endParaRPr lang="zh-TW" altLang="en-US" sz="2200" b="1" dirty="0">
              <a:solidFill>
                <a:srgbClr val="3772F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36CBEEA-0587-44A1-B305-EAB74A04D45D}"/>
              </a:ext>
            </a:extLst>
          </p:cNvPr>
          <p:cNvSpPr txBox="1"/>
          <p:nvPr/>
        </p:nvSpPr>
        <p:spPr>
          <a:xfrm>
            <a:off x="3888121" y="811020"/>
            <a:ext cx="2220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200" b="1" spc="-100" dirty="0">
                <a:solidFill>
                  <a:srgbClr val="3772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如何抓住觀眾</a:t>
            </a:r>
            <a:endParaRPr lang="zh-TW" altLang="en-US" sz="2200" b="1" dirty="0">
              <a:solidFill>
                <a:srgbClr val="3772F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61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-4" y="115613"/>
            <a:ext cx="5074923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1" y="162891"/>
            <a:ext cx="4763830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字辨：募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404040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09FDAB76-4466-40C9-82F2-88465D194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107225"/>
              </p:ext>
            </p:extLst>
          </p:nvPr>
        </p:nvGraphicFramePr>
        <p:xfrm>
          <a:off x="465070" y="916165"/>
          <a:ext cx="8280000" cy="3625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618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1539289">
                  <a:extLst>
                    <a:ext uri="{9D8B030D-6E8A-4147-A177-3AD203B41FA5}">
                      <a16:colId xmlns:a16="http://schemas.microsoft.com/office/drawing/2014/main" val="1379560426"/>
                    </a:ext>
                  </a:extLst>
                </a:gridCol>
                <a:gridCol w="5871093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377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形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3752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solidFill>
                            <a:srgbClr val="3772F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募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72F5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ㄇㄨˋ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募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款、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募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兵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595088"/>
                  </a:ext>
                </a:extLst>
              </a:tr>
              <a:tr h="63752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暮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ㄇㄨˋ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暮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、薄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暮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982524"/>
                  </a:ext>
                </a:extLst>
              </a:tr>
              <a:tr h="63752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慕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kern="1200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ㄇㄨˋ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羨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慕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、仰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慕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094581"/>
                  </a:ext>
                </a:extLst>
              </a:tr>
              <a:tr h="63752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幕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kern="12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ㄇㄨˋ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謝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幕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、布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幕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21152"/>
                  </a:ext>
                </a:extLst>
              </a:tr>
              <a:tr h="63752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kern="1200" dirty="0">
                          <a:solidFill>
                            <a:srgbClr val="00B05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ㄇㄛˋ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驀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然回首。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287397"/>
                  </a:ext>
                </a:extLst>
              </a:tr>
            </a:tbl>
          </a:graphicData>
        </a:graphic>
      </p:graphicFrame>
      <p:sp>
        <p:nvSpPr>
          <p:cNvPr id="15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4170F9D6-F865-4B27-B425-495417ED02B1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7234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喔，我爸爸說過了，這可能是個乞丐的行業！</a:t>
            </a:r>
          </a:p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我原是一個寫小說的年輕人，突然必須走出書房，走出排練室，去跟人家訴求，請人家幫忙。因為雲門，我走出來了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，就像現在從這個紅框框走出來。那是一個很棒的事情，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328">
            <a:extLst>
              <a:ext uri="{FF2B5EF4-FFF2-40B4-BE49-F238E27FC236}">
                <a16:creationId xmlns:a16="http://schemas.microsoft.com/office/drawing/2014/main" id="{FC941A52-4709-4327-8F67-185BC4C6BDBC}"/>
              </a:ext>
            </a:extLst>
          </p:cNvPr>
          <p:cNvSpPr txBox="1"/>
          <p:nvPr/>
        </p:nvSpPr>
        <p:spPr>
          <a:xfrm>
            <a:off x="536921" y="205798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十四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43CFB52-490F-4FEA-B15C-4FD1EB9E6D33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4F8F1971-D738-4E8E-9026-B3327FC3DAC2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297460AE-D860-40BD-8B5A-04998AAD3BB5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B8705FDA-B005-4530-BA04-228BF641BF8F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31F6C97-7C38-4743-87B5-832DFD066220}"/>
              </a:ext>
            </a:extLst>
          </p:cNvPr>
          <p:cNvSpPr txBox="1"/>
          <p:nvPr/>
        </p:nvSpPr>
        <p:spPr>
          <a:xfrm>
            <a:off x="536921" y="3818368"/>
            <a:ext cx="7580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呼應末段 </a:t>
            </a:r>
            <a:r>
              <a:rPr lang="en-US" altLang="zh-TW" sz="22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2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年輕的另外一個名字叫做「勇敢」，不要害怕！</a:t>
            </a:r>
          </a:p>
        </p:txBody>
      </p:sp>
    </p:spTree>
    <p:extLst>
      <p:ext uri="{BB962C8B-B14F-4D97-AF65-F5344CB8AC3E}">
        <p14:creationId xmlns:p14="http://schemas.microsoft.com/office/powerpoint/2010/main" val="207052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我跟很多人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打了照面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，開始認識很多人。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被拒絕的時候，我坦然。我十四歲開始寫小說，常常被退稿，所以被拒絕不覺得很受傷。但是，有人願意幫助你的時候，要非常珍惜，那是一輩子的恩情。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71E420B-EF82-4633-9B46-D694BC1EC9E6}"/>
              </a:ext>
            </a:extLst>
          </p:cNvPr>
          <p:cNvSpPr/>
          <p:nvPr/>
        </p:nvSpPr>
        <p:spPr>
          <a:xfrm>
            <a:off x="2491499" y="1226677"/>
            <a:ext cx="1623301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5309491-4BC7-40A9-BB34-9E2D9412B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1499" y="780401"/>
            <a:ext cx="3985501" cy="44627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正面相遇。照面，面對面相遇</a:t>
            </a:r>
          </a:p>
        </p:txBody>
      </p:sp>
      <p:sp>
        <p:nvSpPr>
          <p:cNvPr id="14" name="文本框 328">
            <a:extLst>
              <a:ext uri="{FF2B5EF4-FFF2-40B4-BE49-F238E27FC236}">
                <a16:creationId xmlns:a16="http://schemas.microsoft.com/office/drawing/2014/main" id="{6FEFD579-5C07-4B4A-B481-27C0D3827F60}"/>
              </a:ext>
            </a:extLst>
          </p:cNvPr>
          <p:cNvSpPr txBox="1"/>
          <p:nvPr/>
        </p:nvSpPr>
        <p:spPr>
          <a:xfrm>
            <a:off x="536921" y="205798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十五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B5253460-639C-4DB9-A459-7607AFEC8EAD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929019E7-10E2-4A3A-A6BF-F6E366919DE6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05F2700-5824-44D9-B234-EC1A208DF2C6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B1B3D121-D53B-4473-861A-C54AC17963BB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5620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因為人家來找我做什麼的時候，我也不一定會答應。同時也要意識到那些協助和鼓勵後面的期待。我就用這樣的心情繼續走，有時一天工作到十八小時、二十小時。到今天為止，我差不多每天工作十六個小時。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E5C945-7ECD-4CAE-A9F1-E2EE3B10E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536" y="1602608"/>
            <a:ext cx="35374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以同理心感恩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別人的幫助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80E4832-2245-4C40-831A-B5CC1FFA8725}"/>
              </a:ext>
            </a:extLst>
          </p:cNvPr>
          <p:cNvCxnSpPr>
            <a:cxnSpLocks/>
          </p:cNvCxnSpPr>
          <p:nvPr/>
        </p:nvCxnSpPr>
        <p:spPr>
          <a:xfrm>
            <a:off x="451758" y="1630192"/>
            <a:ext cx="813598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0D1D929A-41A1-408B-A5BA-453C672D7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58" y="1671720"/>
            <a:ext cx="609550" cy="298679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7CFBE3A2-271B-487B-81ED-89FE2B2D6D78}"/>
              </a:ext>
            </a:extLst>
          </p:cNvPr>
          <p:cNvCxnSpPr>
            <a:cxnSpLocks/>
          </p:cNvCxnSpPr>
          <p:nvPr/>
        </p:nvCxnSpPr>
        <p:spPr>
          <a:xfrm>
            <a:off x="451758" y="2361712"/>
            <a:ext cx="80554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EA1E689-EE47-455B-82D1-7EF4517A9B0B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C9C00F24-938C-4D30-8F09-0927E578C6EB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9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DAC17E0D-271D-458F-B780-36218BEAB53F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0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545116EE-BA87-4DBA-B25F-04C5778D4CB1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10638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不只是創作，我要學習生活，學習怎樣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變頭腦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去創作，其他的事情也要照顧到。為什麼呢？因為，我手頭上捧著許多舞者的青春。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當他們的同班同學畢業後，開了舞蹈社，買了汽車，付了頭期款住進公寓大樓的時候，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P.29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48">
            <a:extLst>
              <a:ext uri="{FF2B5EF4-FFF2-40B4-BE49-F238E27FC236}">
                <a16:creationId xmlns:a16="http://schemas.microsoft.com/office/drawing/2014/main" id="{9D2B8B0E-530A-4A5A-987F-88D2E16B8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502" y="2417787"/>
            <a:ext cx="181479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>
                <a:solidFill>
                  <a:srgbClr val="C74932"/>
                </a:solidFill>
                <a:ea typeface="微軟正黑體" panose="020B0604030504040204" pitchFamily="34" charset="-120"/>
              </a:rPr>
              <a:t>形象化</a:t>
            </a:r>
            <a:r>
              <a:rPr lang="en-US" altLang="zh-TW" sz="2100" b="1">
                <a:solidFill>
                  <a:srgbClr val="C74932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sz="2100" b="1">
                <a:solidFill>
                  <a:srgbClr val="C74932"/>
                </a:solidFill>
                <a:ea typeface="微軟正黑體" panose="020B0604030504040204" pitchFamily="34" charset="-120"/>
              </a:rPr>
              <a:t>物性</a:t>
            </a:r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化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F4EDAEA-77FA-4E5F-9CE1-565A0DE62786}"/>
              </a:ext>
            </a:extLst>
          </p:cNvPr>
          <p:cNvGrpSpPr/>
          <p:nvPr/>
        </p:nvGrpSpPr>
        <p:grpSpPr>
          <a:xfrm>
            <a:off x="2416995" y="2440974"/>
            <a:ext cx="5430210" cy="651326"/>
            <a:chOff x="283395" y="4241561"/>
            <a:chExt cx="5430210" cy="651326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12C495E-F44A-44A8-9AFB-DDBE3F459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557" y="4244887"/>
              <a:ext cx="128048" cy="648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6AB1937-108C-478F-BEAC-9A54D8776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16" name="文字方塊 48">
            <a:extLst>
              <a:ext uri="{FF2B5EF4-FFF2-40B4-BE49-F238E27FC236}">
                <a16:creationId xmlns:a16="http://schemas.microsoft.com/office/drawing/2014/main" id="{1864F764-BE5D-4128-BCC5-BBEDD37BF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039" y="3149307"/>
            <a:ext cx="8107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排比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5835ECF-955C-4162-B049-1DE068FDF0A2}"/>
              </a:ext>
            </a:extLst>
          </p:cNvPr>
          <p:cNvGrpSpPr/>
          <p:nvPr/>
        </p:nvGrpSpPr>
        <p:grpSpPr>
          <a:xfrm>
            <a:off x="6089544" y="3172494"/>
            <a:ext cx="1282754" cy="1384629"/>
            <a:chOff x="283395" y="4241561"/>
            <a:chExt cx="1282754" cy="1384629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71795A64-D781-49DF-BEA9-4300D9E2E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101" y="4978190"/>
              <a:ext cx="128048" cy="64800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07377F40-FCDD-4A00-B8B3-8B1F7575D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20" name="文本框 328">
            <a:extLst>
              <a:ext uri="{FF2B5EF4-FFF2-40B4-BE49-F238E27FC236}">
                <a16:creationId xmlns:a16="http://schemas.microsoft.com/office/drawing/2014/main" id="{08D0A43E-E334-43FA-99DE-A30BF770D692}"/>
              </a:ext>
            </a:extLst>
          </p:cNvPr>
          <p:cNvSpPr txBox="1"/>
          <p:nvPr/>
        </p:nvSpPr>
        <p:spPr>
          <a:xfrm>
            <a:off x="536921" y="130360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十六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本框 328">
            <a:extLst>
              <a:ext uri="{FF2B5EF4-FFF2-40B4-BE49-F238E27FC236}">
                <a16:creationId xmlns:a16="http://schemas.microsoft.com/office/drawing/2014/main" id="{E4DA86F8-DDE0-4978-8D90-AFE25A5F3DA8}"/>
              </a:ext>
            </a:extLst>
          </p:cNvPr>
          <p:cNvSpPr txBox="1"/>
          <p:nvPr/>
        </p:nvSpPr>
        <p:spPr>
          <a:xfrm>
            <a:off x="536921" y="349649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十七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F0697F1A-9F23-44AA-9705-5619FD43C812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3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2B4876B6-39A9-46DA-88B9-C977E82E6EE1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4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1A343910-0DA5-4514-822D-7B4B26D2E581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5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60F61EDE-FE15-4DB6-B46A-E45F4DA5DDAD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1880E19-335C-4F9A-920D-5813B7BFF372}"/>
              </a:ext>
            </a:extLst>
          </p:cNvPr>
          <p:cNvSpPr/>
          <p:nvPr/>
        </p:nvSpPr>
        <p:spPr>
          <a:xfrm>
            <a:off x="8177105" y="1210726"/>
            <a:ext cx="496087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CDDC10E-3A97-4033-9868-3233CBBDE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9" y="671806"/>
            <a:ext cx="3788795" cy="44627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指突破既有思維，力求創新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1880E19-335C-4F9A-920D-5813B7BFF372}"/>
              </a:ext>
            </a:extLst>
          </p:cNvPr>
          <p:cNvSpPr/>
          <p:nvPr/>
        </p:nvSpPr>
        <p:spPr>
          <a:xfrm>
            <a:off x="396881" y="1932534"/>
            <a:ext cx="917569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822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6" grpId="1"/>
      <p:bldP spid="26" grpId="0" animBg="1"/>
      <p:bldP spid="27" grpId="0" animBg="1"/>
      <p:bldP spid="27" grpId="1" animBg="1"/>
      <p:bldP spid="2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雲門的舞者，像世界各國的職業舞者，一天八小時跳舞，工作非常辛苦，收入非常微薄。</a:t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我不能辜負他們，要給他們有好的舞跳，有很棒的舞臺給他們表演。對幫助雲門的人，我也不能辜負他們的期待。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P.29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48">
            <a:extLst>
              <a:ext uri="{FF2B5EF4-FFF2-40B4-BE49-F238E27FC236}">
                <a16:creationId xmlns:a16="http://schemas.microsoft.com/office/drawing/2014/main" id="{8798A0A7-612A-46CB-9D26-F563F7A18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930" y="1663407"/>
            <a:ext cx="8107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映襯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7E57A2E-8361-44B3-B399-CAE38913A363}"/>
              </a:ext>
            </a:extLst>
          </p:cNvPr>
          <p:cNvGrpSpPr/>
          <p:nvPr/>
        </p:nvGrpSpPr>
        <p:grpSpPr>
          <a:xfrm>
            <a:off x="2508435" y="1686594"/>
            <a:ext cx="5726807" cy="651326"/>
            <a:chOff x="283395" y="4241561"/>
            <a:chExt cx="5726807" cy="651326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5D09A1B-1C40-4512-902A-A6FE7ADA4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54" y="4244887"/>
              <a:ext cx="128048" cy="648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9E52A2A1-DAF1-40CC-A7EA-8EE90FF9D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01F5FD4-3B96-49E6-B291-B1E0B1FF0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994" y="3876527"/>
            <a:ext cx="35374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對雲門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的舞者與幫助雲門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人都有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責任</a:t>
            </a: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68FF93B2-874C-4088-AA85-940717D8C9FD}"/>
              </a:ext>
            </a:extLst>
          </p:cNvPr>
          <p:cNvCxnSpPr>
            <a:cxnSpLocks/>
          </p:cNvCxnSpPr>
          <p:nvPr/>
        </p:nvCxnSpPr>
        <p:spPr>
          <a:xfrm>
            <a:off x="451758" y="3094622"/>
            <a:ext cx="813598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521D57E5-6DBB-4F58-BA67-BB785AB24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58" y="3136150"/>
            <a:ext cx="609550" cy="298679"/>
          </a:xfrm>
          <a:prstGeom prst="rect">
            <a:avLst/>
          </a:prstGeom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8FD98902-9715-49F0-AEE0-75F51CA32999}"/>
              </a:ext>
            </a:extLst>
          </p:cNvPr>
          <p:cNvCxnSpPr>
            <a:cxnSpLocks/>
          </p:cNvCxnSpPr>
          <p:nvPr/>
        </p:nvCxnSpPr>
        <p:spPr>
          <a:xfrm>
            <a:off x="451758" y="3831709"/>
            <a:ext cx="813598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C868123C-88B4-4437-A359-76B5075418F1}"/>
              </a:ext>
            </a:extLst>
          </p:cNvPr>
          <p:cNvCxnSpPr>
            <a:cxnSpLocks/>
          </p:cNvCxnSpPr>
          <p:nvPr/>
        </p:nvCxnSpPr>
        <p:spPr>
          <a:xfrm>
            <a:off x="451758" y="4563592"/>
            <a:ext cx="366304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F8483F78-15C3-404B-A851-0457F8AD59DD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2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4B7DA07B-C9AE-4ADA-9303-F49DAE7EB6C6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3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04965740-64C1-4545-A4FA-22B930BADA9C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4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0D3EFC0E-C761-4FC0-A231-49789E8F5C8A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2518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D9A73E71-1076-48BA-BEC6-3C5F5AB0AA8A}"/>
              </a:ext>
            </a:extLst>
          </p:cNvPr>
          <p:cNvSpPr txBox="1"/>
          <p:nvPr/>
        </p:nvSpPr>
        <p:spPr>
          <a:xfrm>
            <a:off x="351698" y="391708"/>
            <a:ext cx="270501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寫作背景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A566E8F-9005-4BE5-BC90-CF466392593F}"/>
              </a:ext>
            </a:extLst>
          </p:cNvPr>
          <p:cNvSpPr/>
          <p:nvPr/>
        </p:nvSpPr>
        <p:spPr>
          <a:xfrm>
            <a:off x="351700" y="976483"/>
            <a:ext cx="5053738" cy="1150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雲門舞集創辦於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1973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年，是</a:t>
            </a:r>
            <a:r>
              <a:rPr lang="zh-TW" altLang="en-US" sz="3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臺灣第一個職業舞團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ECA3948-BDB3-46DA-BB82-7D151FCA2F99}"/>
              </a:ext>
            </a:extLst>
          </p:cNvPr>
          <p:cNvSpPr/>
          <p:nvPr/>
        </p:nvSpPr>
        <p:spPr>
          <a:xfrm>
            <a:off x="351698" y="2379095"/>
            <a:ext cx="8082387" cy="1704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雲門 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3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黃帝時的祭典舞蹈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，舞團以此為名，</a:t>
            </a:r>
            <a:r>
              <a:rPr lang="en-US" altLang="zh-TW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寓意</a:t>
            </a:r>
            <a:r>
              <a:rPr lang="en-US" altLang="zh-TW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寄託著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承繼古代文化之美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開拓現代舞藝術的宏願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B812E1ED-1463-4DFF-A1A7-B7FC90EEF4B1}"/>
              </a:ext>
            </a:extLst>
          </p:cNvPr>
          <p:cNvSpPr/>
          <p:nvPr/>
        </p:nvSpPr>
        <p:spPr>
          <a:xfrm>
            <a:off x="8586753" y="4499428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4D773B3C-16DA-4708-8308-14CEE010D96C}"/>
              </a:ext>
            </a:extLst>
          </p:cNvPr>
          <p:cNvSpPr/>
          <p:nvPr/>
        </p:nvSpPr>
        <p:spPr>
          <a:xfrm flipH="1">
            <a:off x="8144385" y="4499428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AA0F905A-13F3-49D2-9903-CD62E7B67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3549" y="1140204"/>
            <a:ext cx="1790536" cy="822679"/>
          </a:xfrm>
          <a:prstGeom prst="rect">
            <a:avLst/>
          </a:prstGeom>
        </p:spPr>
      </p:pic>
      <p:sp>
        <p:nvSpPr>
          <p:cNvPr id="11" name="矩形: 圓角 10">
            <a:hlinkClick r:id="rId6" action="ppaction://hlinksldjump"/>
            <a:extLst>
              <a:ext uri="{FF2B5EF4-FFF2-40B4-BE49-F238E27FC236}">
                <a16:creationId xmlns:a16="http://schemas.microsoft.com/office/drawing/2014/main" id="{EF92CDF2-6BF5-4C65-8AAF-6A584FB344A1}"/>
              </a:ext>
            </a:extLst>
          </p:cNvPr>
          <p:cNvSpPr/>
          <p:nvPr/>
        </p:nvSpPr>
        <p:spPr>
          <a:xfrm>
            <a:off x="723900" y="2476188"/>
            <a:ext cx="989642" cy="41545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17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 descr="一張含有 鏡 的圖片&#10;&#10;自動產生的描述">
            <a:hlinkClick r:id="rId6" action="ppaction://hlinksldjump"/>
            <a:extLst>
              <a:ext uri="{FF2B5EF4-FFF2-40B4-BE49-F238E27FC236}">
                <a16:creationId xmlns:a16="http://schemas.microsoft.com/office/drawing/2014/main" id="{CDC15CD4-64E8-45CE-96CB-EE676FD218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882">
            <a:off x="1630490" y="2602226"/>
            <a:ext cx="166102" cy="2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5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3E6B665-C760-4615-8FEB-66FA9B2C6494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A743A12-875D-40E7-A1F8-56A8A0E723FA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85A9985-C393-49CF-BB4F-4AFEEF422AF3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514E270B-72FB-476D-9426-4E02B8AB7FC2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7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P.29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1ED6976-7A36-4E49-9721-B0924466AE56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更重要的，我覺得我不應該背棄年輕時出發的那一點點頭殼壞去的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那樣一個想像，</a:t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我必須證明我頭殼沒有壞去，我要證明是其他人的頭殼壞去。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0A58EB9-8E32-48FE-ABF7-A9AF53FBE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808" y="464624"/>
            <a:ext cx="46061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強調</a:t>
            </a:r>
            <a:r>
              <a:rPr lang="zh-TW" altLang="en-US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</a:t>
            </a: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身體力行</a:t>
            </a: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突破</a:t>
            </a: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現實</a:t>
            </a:r>
            <a:r>
              <a:rPr lang="zh-TW" altLang="en-US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困境</a:t>
            </a: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堅持</a:t>
            </a: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創辦舞團的</a:t>
            </a:r>
            <a:r>
              <a:rPr lang="zh-TW" altLang="en-US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初衷</a:t>
            </a:r>
            <a:endParaRPr lang="zh-TW" altLang="en-US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B6B0AE17-C04D-4CA2-9277-DC3BAA9D377E}"/>
              </a:ext>
            </a:extLst>
          </p:cNvPr>
          <p:cNvCxnSpPr>
            <a:cxnSpLocks/>
          </p:cNvCxnSpPr>
          <p:nvPr/>
        </p:nvCxnSpPr>
        <p:spPr>
          <a:xfrm>
            <a:off x="3309258" y="1660672"/>
            <a:ext cx="527086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50DFAA5A-710B-49D8-B0EE-77DC4E60CA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58" y="1725060"/>
            <a:ext cx="609550" cy="298679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206E3B35-BEF1-45D7-A4FD-89DA008DC9F7}"/>
              </a:ext>
            </a:extLst>
          </p:cNvPr>
          <p:cNvCxnSpPr>
            <a:cxnSpLocks/>
          </p:cNvCxnSpPr>
          <p:nvPr/>
        </p:nvCxnSpPr>
        <p:spPr>
          <a:xfrm>
            <a:off x="396868" y="2586990"/>
            <a:ext cx="777177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48">
            <a:extLst>
              <a:ext uri="{FF2B5EF4-FFF2-40B4-BE49-F238E27FC236}">
                <a16:creationId xmlns:a16="http://schemas.microsoft.com/office/drawing/2014/main" id="{65D83120-9F05-4194-8C8F-3082B0E2A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533" y="2819457"/>
            <a:ext cx="8107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映襯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7D61F99C-4C00-439E-8A13-74289B6CA465}"/>
              </a:ext>
            </a:extLst>
          </p:cNvPr>
          <p:cNvGrpSpPr/>
          <p:nvPr/>
        </p:nvGrpSpPr>
        <p:grpSpPr>
          <a:xfrm>
            <a:off x="406038" y="2842644"/>
            <a:ext cx="2556887" cy="1573346"/>
            <a:chOff x="283395" y="4241561"/>
            <a:chExt cx="2556887" cy="1573346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68A210A-6460-4856-8893-311B717B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234" y="5166907"/>
              <a:ext cx="128048" cy="64800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ABE6B892-0D37-4B33-8810-1D91BCFD3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22" name="文本框 328">
            <a:extLst>
              <a:ext uri="{FF2B5EF4-FFF2-40B4-BE49-F238E27FC236}">
                <a16:creationId xmlns:a16="http://schemas.microsoft.com/office/drawing/2014/main" id="{75B13260-5156-465C-BB9B-F8FF041B3CC9}"/>
              </a:ext>
            </a:extLst>
          </p:cNvPr>
          <p:cNvSpPr txBox="1"/>
          <p:nvPr/>
        </p:nvSpPr>
        <p:spPr>
          <a:xfrm>
            <a:off x="536921" y="130360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十八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476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8" grpId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0" y="115613"/>
            <a:ext cx="4140000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386832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A836F04E-F8A9-463C-A20F-8055CA11869D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F161D77-6837-4784-AC15-AE600C2B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70" y="1131652"/>
            <a:ext cx="7887750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草創雲門的艱辛與負擔。</a:t>
            </a:r>
          </a:p>
        </p:txBody>
      </p:sp>
    </p:spTree>
    <p:extLst>
      <p:ext uri="{BB962C8B-B14F-4D97-AF65-F5344CB8AC3E}">
        <p14:creationId xmlns:p14="http://schemas.microsoft.com/office/powerpoint/2010/main" val="185500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0" y="115613"/>
            <a:ext cx="4140000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386832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F161D77-6837-4784-AC15-AE600C2B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8481907" cy="263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說明</a:t>
            </a:r>
            <a:r>
              <a:rPr lang="zh-TW" altLang="en-US" sz="2800" b="0" dirty="0">
                <a:solidFill>
                  <a:srgbClr val="3772F5"/>
                </a:solidFill>
              </a:rPr>
              <a:t>藝術工作者不為人知的辛酸</a:t>
            </a:r>
            <a:r>
              <a:rPr lang="zh-TW" altLang="en-US" sz="2800" b="0" dirty="0"/>
              <a:t>。</a:t>
            </a:r>
            <a:r>
              <a:rPr lang="zh-TW" altLang="en-US" sz="2800" b="0" dirty="0">
                <a:solidFill>
                  <a:srgbClr val="FF0000"/>
                </a:solidFill>
              </a:rPr>
              <a:t>首演</a:t>
            </a:r>
            <a:r>
              <a:rPr lang="zh-TW" altLang="en-US" sz="2800" b="0">
                <a:solidFill>
                  <a:srgbClr val="FF0000"/>
                </a:solidFill>
              </a:rPr>
              <a:t>的成功</a:t>
            </a:r>
            <a:r>
              <a:rPr lang="en-US" altLang="zh-TW" sz="2800" b="0">
                <a:solidFill>
                  <a:srgbClr val="FF0000"/>
                </a:solidFill>
              </a:rPr>
              <a:t>(</a:t>
            </a:r>
            <a:r>
              <a:rPr lang="zh-TW" altLang="en-US" sz="2800" b="0">
                <a:solidFill>
                  <a:srgbClr val="FF0000"/>
                </a:solidFill>
              </a:rPr>
              <a:t>首演告捷</a:t>
            </a:r>
            <a:r>
              <a:rPr lang="en-US" altLang="zh-TW" sz="2800" b="0">
                <a:solidFill>
                  <a:srgbClr val="FF0000"/>
                </a:solidFill>
              </a:rPr>
              <a:t>)</a:t>
            </a:r>
            <a:r>
              <a:rPr lang="zh-TW" altLang="en-US" sz="2800" b="0"/>
              <a:t>為</a:t>
            </a:r>
            <a:r>
              <a:rPr lang="zh-TW" altLang="en-US" sz="2800" b="0" dirty="0"/>
              <a:t>林懷民帶來更多壓力。在兼顧諸多瑣事的過程中，林懷民感受到他對舞者、對贊助雲門者均有責任，因此</a:t>
            </a:r>
            <a:r>
              <a:rPr lang="zh-TW" altLang="en-US" sz="2800" b="0" dirty="0">
                <a:solidFill>
                  <a:srgbClr val="3772F5"/>
                </a:solidFill>
              </a:rPr>
              <a:t>在實</a:t>
            </a:r>
          </a:p>
          <a:p>
            <a:pPr>
              <a:lnSpc>
                <a:spcPct val="120000"/>
              </a:lnSpc>
            </a:pPr>
            <a:r>
              <a:rPr lang="zh-TW" altLang="en-US" sz="2800" b="0" dirty="0">
                <a:solidFill>
                  <a:srgbClr val="3772F5"/>
                </a:solidFill>
              </a:rPr>
              <a:t>際生活與精神層面均形成沉重負擔</a:t>
            </a:r>
            <a:r>
              <a:rPr lang="zh-TW" altLang="en-US" sz="2800" b="0" dirty="0"/>
              <a:t>。</a:t>
            </a:r>
          </a:p>
        </p:txBody>
      </p:sp>
      <p:sp>
        <p:nvSpPr>
          <p:cNvPr id="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1B9DEE7-137F-4509-A2CE-8C3229062C0C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14742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第三大段提到，雲門演出門票熱銷，大家都很高興，為何林懷民卻陷入煩惱之中？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3071754"/>
            <a:ext cx="8477289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舞團沒有編舞家：為了不辜負群眾的支持，舞團勢必要推出更好的舞作，但誰來編舞？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1331674-1023-4717-8572-B8C6A38111A9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6【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228FE0B-13E0-4A89-B3D5-9FD65F699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5035"/>
            <a:ext cx="8477289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創立舞團，原本只想到學校、社區，跳給學生、居民欣賞。首演告捷，眾人歡欣雀躍。林懷民想到的卻是舞團的下一步。他所煩惱的事大抵如下：</a:t>
            </a:r>
          </a:p>
        </p:txBody>
      </p:sp>
      <p:sp>
        <p:nvSpPr>
          <p:cNvPr id="8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2D681C79-09B8-4498-8D76-85CE4224E0F6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extLst>
              <a:ext uri="{FF2B5EF4-FFF2-40B4-BE49-F238E27FC236}">
                <a16:creationId xmlns:a16="http://schemas.microsoft.com/office/drawing/2014/main" id="{F6D4953B-916F-4BC4-91A4-4A161D7D0CC6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90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第三大段提到，雲門演出門票熱銷，大家都很高興，為何林懷民卻陷入煩惱之中？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BE4A32E-EF3F-447A-AD62-2D8E467A9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5035"/>
            <a:ext cx="8477289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Clr>
                <a:srgbClr val="FF0000"/>
              </a:buClr>
              <a:buFont typeface="+mj-lt"/>
              <a:buAutoNum type="arabicPeriod" startAt="2"/>
            </a:pPr>
            <a:r>
              <a:rPr lang="zh-TW" altLang="en-US" sz="2800" b="0" spc="-100" dirty="0">
                <a:solidFill>
                  <a:srgbClr val="FF0000"/>
                </a:solidFill>
              </a:rPr>
              <a:t>舞團只有舞者，沒有其他專業人員：舞團若要持續運作，燈光、布景、服裝、舞臺設計</a:t>
            </a:r>
            <a:r>
              <a:rPr lang="en-US" altLang="zh-TW" sz="2800" b="0" spc="-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2800" b="0" spc="-100" dirty="0">
                <a:solidFill>
                  <a:srgbClr val="FF0000"/>
                </a:solidFill>
              </a:rPr>
              <a:t>等各方面專業人才從何而來？</a:t>
            </a:r>
          </a:p>
          <a:p>
            <a:pPr marL="288000" indent="-288000">
              <a:lnSpc>
                <a:spcPct val="120000"/>
              </a:lnSpc>
              <a:buClr>
                <a:srgbClr val="FF0000"/>
              </a:buClr>
              <a:buFont typeface="+mj-lt"/>
              <a:buAutoNum type="arabicPeriod" startAt="2"/>
            </a:pPr>
            <a:r>
              <a:rPr lang="zh-TW" altLang="en-US" sz="2800" b="0" spc="-100" dirty="0">
                <a:solidFill>
                  <a:srgbClr val="FF0000"/>
                </a:solidFill>
              </a:rPr>
              <a:t>如何管理人事：團員們都是一群還在校園、或甫出校園的年輕人，尚未經過職場歷練，如何管理、陪伴、訓練？</a:t>
            </a:r>
          </a:p>
        </p:txBody>
      </p:sp>
      <p:sp>
        <p:nvSpPr>
          <p:cNvPr id="1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687DD1E5-4167-446A-B968-388A72D07066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6【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2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5DF28CBF-15F8-45B5-9670-5C8A14A0BBA4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82F41109-A71F-4D76-BA2A-48ABFD8041AF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780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第三大段提到，雲門演出門票熱銷，大家都很高興，為何林懷民卻陷入煩惱之中？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BE4A32E-EF3F-447A-AD62-2D8E467A9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5035"/>
            <a:ext cx="8477289" cy="263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Clr>
                <a:srgbClr val="FF0000"/>
              </a:buClr>
              <a:buFont typeface="+mj-lt"/>
              <a:buAutoNum type="arabicPeriod" startAt="4"/>
            </a:pPr>
            <a:r>
              <a:rPr lang="zh-TW" altLang="en-US" sz="2800" b="0" spc="-100" dirty="0">
                <a:solidFill>
                  <a:srgbClr val="FF0000"/>
                </a:solidFill>
              </a:rPr>
              <a:t>經費哪裡來：雲門是一支職業舞團，團員們以跳舞維生，人事薪資及各種費用，從何而來？</a:t>
            </a:r>
          </a:p>
          <a:p>
            <a:pPr marL="288000" indent="-288000">
              <a:lnSpc>
                <a:spcPct val="120000"/>
              </a:lnSpc>
              <a:buClr>
                <a:srgbClr val="FF0000"/>
              </a:buClr>
              <a:buFont typeface="+mj-lt"/>
              <a:buAutoNum type="arabicPeriod" startAt="4"/>
            </a:pPr>
            <a:r>
              <a:rPr lang="zh-TW" altLang="en-US" sz="2800" b="0" spc="-100" dirty="0">
                <a:solidFill>
                  <a:srgbClr val="FF0000"/>
                </a:solidFill>
              </a:rPr>
              <a:t>如何抓住觀眾：在此之前，臺灣沒有現代舞團，首演叫好叫座，也許是民眾對新事物的好奇心，如何長期抓住觀眾的心，並吸引更多觀眾群呢？</a:t>
            </a:r>
          </a:p>
        </p:txBody>
      </p:sp>
      <p:sp>
        <p:nvSpPr>
          <p:cNvPr id="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85AD88AF-682F-4A20-AF8E-27C1AF154ACA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6【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0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0BBF3FBF-7C0C-42C8-87A4-EB89FCF80BBF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5" action="ppaction://hlinksldjump"/>
            <a:extLst>
              <a:ext uri="{FF2B5EF4-FFF2-40B4-BE49-F238E27FC236}">
                <a16:creationId xmlns:a16="http://schemas.microsoft.com/office/drawing/2014/main" id="{20B9D9EA-E609-456D-8569-56507AC71932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76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第三大段提到，雲門演出門票熱銷，大家都很高興，為何林懷民卻陷入煩惱之中？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BE4A32E-EF3F-447A-AD62-2D8E467A9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5035"/>
            <a:ext cx="8477289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Clr>
                <a:srgbClr val="FF0000"/>
              </a:buClr>
              <a:buFont typeface="+mj-lt"/>
              <a:buAutoNum type="arabicPeriod" startAt="6"/>
            </a:pPr>
            <a:r>
              <a:rPr lang="zh-TW" altLang="en-US" sz="2800" b="0" spc="-100" dirty="0">
                <a:solidFill>
                  <a:srgbClr val="FF0000"/>
                </a:solidFill>
              </a:rPr>
              <a:t>如何精進舞蹈：舞者們，包括林懷民自己，對現代舞都只是初學者。如何精進舞技、加強訓練，讓舞作更精緻成熟？</a:t>
            </a:r>
          </a:p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凡此種種，都是林懷民瞻望前途，所憂慮之事。</a:t>
            </a:r>
          </a:p>
        </p:txBody>
      </p:sp>
      <p:sp>
        <p:nvSpPr>
          <p:cNvPr id="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5960115F-3A2C-487B-9BDF-763E10EF83C1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6【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0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C950D20D-0D55-4258-898F-14608DBBB96B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3F2C613F-C7F1-4D00-9E50-4F6783C176D5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6DC7F116-D73C-4398-9266-563B9B94D9FB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03600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F4534E93-0B0E-4818-8C91-57753E8544F4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然而，雲門舞集在一九八八年宣布暫停。</a:t>
            </a:r>
          </a:p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我一出了學校進入社會，就進入雲門這個很奇怪的行業。我好像住在一個洗衣機裡面，迴旋，攪動著。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7620001" y="0"/>
            <a:ext cx="1524000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P.29~P.30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328">
            <a:extLst>
              <a:ext uri="{FF2B5EF4-FFF2-40B4-BE49-F238E27FC236}">
                <a16:creationId xmlns:a16="http://schemas.microsoft.com/office/drawing/2014/main" id="{A747D4D2-062C-4F77-8E41-822B2BE9CDAA}"/>
              </a:ext>
            </a:extLst>
          </p:cNvPr>
          <p:cNvSpPr txBox="1"/>
          <p:nvPr/>
        </p:nvSpPr>
        <p:spPr>
          <a:xfrm>
            <a:off x="536921" y="130360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十九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本框 328">
            <a:extLst>
              <a:ext uri="{FF2B5EF4-FFF2-40B4-BE49-F238E27FC236}">
                <a16:creationId xmlns:a16="http://schemas.microsoft.com/office/drawing/2014/main" id="{3E3FAC1C-C0C2-4449-AAA4-DC1F6F4703F0}"/>
              </a:ext>
            </a:extLst>
          </p:cNvPr>
          <p:cNvSpPr txBox="1"/>
          <p:nvPr/>
        </p:nvSpPr>
        <p:spPr>
          <a:xfrm>
            <a:off x="536921" y="2225624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二十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48">
            <a:extLst>
              <a:ext uri="{FF2B5EF4-FFF2-40B4-BE49-F238E27FC236}">
                <a16:creationId xmlns:a16="http://schemas.microsoft.com/office/drawing/2014/main" id="{3C50DAC3-963D-405C-9DED-CD35DEE58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793" y="2819457"/>
            <a:ext cx="8107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明喻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2849A2D-F154-45B3-8101-B71CD227839C}"/>
              </a:ext>
            </a:extLst>
          </p:cNvPr>
          <p:cNvGrpSpPr/>
          <p:nvPr/>
        </p:nvGrpSpPr>
        <p:grpSpPr>
          <a:xfrm>
            <a:off x="2827257" y="2842644"/>
            <a:ext cx="1049639" cy="1573346"/>
            <a:chOff x="-137646" y="4241561"/>
            <a:chExt cx="1049639" cy="1573346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8127F7BF-A1A7-416B-BDC5-76ADA4E19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646" y="5166907"/>
              <a:ext cx="128048" cy="64800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0CA4EB90-6521-495A-A89C-4E80A5D02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218244E-4367-4EA4-829A-C8CE2415A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036" y="3497417"/>
            <a:ext cx="3024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過著不停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忙碌的生活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3B9C8C47-1A07-4CD3-9086-1C3F2D38ECB4}"/>
              </a:ext>
            </a:extLst>
          </p:cNvPr>
          <p:cNvCxnSpPr>
            <a:cxnSpLocks/>
          </p:cNvCxnSpPr>
          <p:nvPr/>
        </p:nvCxnSpPr>
        <p:spPr>
          <a:xfrm>
            <a:off x="3309258" y="3502141"/>
            <a:ext cx="527086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>
            <a:extLst>
              <a:ext uri="{FF2B5EF4-FFF2-40B4-BE49-F238E27FC236}">
                <a16:creationId xmlns:a16="http://schemas.microsoft.com/office/drawing/2014/main" id="{99EB9706-8F27-4783-AAB5-45468E37A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58" y="3566529"/>
            <a:ext cx="609550" cy="298679"/>
          </a:xfrm>
          <a:prstGeom prst="rect">
            <a:avLst/>
          </a:prstGeom>
        </p:spPr>
      </p:pic>
      <p:sp>
        <p:nvSpPr>
          <p:cNvPr id="22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E639F441-BF3B-4A07-86AF-1D0EBA2D9A00}"/>
              </a:ext>
            </a:extLst>
          </p:cNvPr>
          <p:cNvSpPr txBox="1"/>
          <p:nvPr/>
        </p:nvSpPr>
        <p:spPr>
          <a:xfrm>
            <a:off x="453371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3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B7B12564-F731-4B88-A846-B15F174F0763}"/>
              </a:ext>
            </a:extLst>
          </p:cNvPr>
          <p:cNvSpPr txBox="1"/>
          <p:nvPr/>
        </p:nvSpPr>
        <p:spPr>
          <a:xfrm>
            <a:off x="520291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4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E8155451-DC7A-48E7-BDBE-0CF3A1B7C7F5}"/>
              </a:ext>
            </a:extLst>
          </p:cNvPr>
          <p:cNvSpPr txBox="1"/>
          <p:nvPr/>
        </p:nvSpPr>
        <p:spPr>
          <a:xfrm>
            <a:off x="587210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5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EC553BC9-77AF-4550-B0ED-76102B917997}"/>
              </a:ext>
            </a:extLst>
          </p:cNvPr>
          <p:cNvSpPr txBox="1"/>
          <p:nvPr/>
        </p:nvSpPr>
        <p:spPr>
          <a:xfrm>
            <a:off x="654130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3B9C8C47-1A07-4CD3-9086-1C3F2D38ECB4}"/>
              </a:ext>
            </a:extLst>
          </p:cNvPr>
          <p:cNvCxnSpPr>
            <a:cxnSpLocks/>
          </p:cNvCxnSpPr>
          <p:nvPr/>
        </p:nvCxnSpPr>
        <p:spPr>
          <a:xfrm>
            <a:off x="425811" y="4456674"/>
            <a:ext cx="248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43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/>
      <p:bldP spid="19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403BD4B0-806D-4514-835C-2D8CDE6A3FB6}"/>
              </a:ext>
            </a:extLst>
          </p:cNvPr>
          <p:cNvSpPr/>
          <p:nvPr/>
        </p:nvSpPr>
        <p:spPr>
          <a:xfrm>
            <a:off x="351698" y="598579"/>
            <a:ext cx="8340544" cy="3575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快樂嗎？沒有想過，但大概還可以活下去吧！我是這樣想的。我一直把自己當做雲門的一個小齒輪。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P.30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E3625EB-3947-45C7-846C-A34A2FD95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445" y="2929575"/>
            <a:ext cx="42467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認為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自己只是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雲門的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工作人員之一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因為大家共同努力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，雲門才能持續運轉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0567D073-FABE-4C5B-BDB0-9964E5CFC18B}"/>
              </a:ext>
            </a:extLst>
          </p:cNvPr>
          <p:cNvCxnSpPr>
            <a:cxnSpLocks/>
          </p:cNvCxnSpPr>
          <p:nvPr/>
        </p:nvCxnSpPr>
        <p:spPr>
          <a:xfrm>
            <a:off x="3309258" y="2884921"/>
            <a:ext cx="527086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>
            <a:extLst>
              <a:ext uri="{FF2B5EF4-FFF2-40B4-BE49-F238E27FC236}">
                <a16:creationId xmlns:a16="http://schemas.microsoft.com/office/drawing/2014/main" id="{8F57CFFA-F8BB-450F-8A2C-B804E6805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58" y="2949309"/>
            <a:ext cx="609550" cy="298679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A2779057-3EBD-40CF-88FC-87A7E00B9E9E}"/>
              </a:ext>
            </a:extLst>
          </p:cNvPr>
          <p:cNvCxnSpPr>
            <a:cxnSpLocks/>
          </p:cNvCxnSpPr>
          <p:nvPr/>
        </p:nvCxnSpPr>
        <p:spPr>
          <a:xfrm>
            <a:off x="426720" y="4089817"/>
            <a:ext cx="124968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48">
            <a:extLst>
              <a:ext uri="{FF2B5EF4-FFF2-40B4-BE49-F238E27FC236}">
                <a16:creationId xmlns:a16="http://schemas.microsoft.com/office/drawing/2014/main" id="{99EB5B3A-8902-44EA-AB02-D2D32807A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36" y="953702"/>
            <a:ext cx="8107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提問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CF97DAEA-749D-4D5B-9D19-1471442EA2A6}"/>
              </a:ext>
            </a:extLst>
          </p:cNvPr>
          <p:cNvGrpSpPr/>
          <p:nvPr/>
        </p:nvGrpSpPr>
        <p:grpSpPr>
          <a:xfrm>
            <a:off x="421041" y="976889"/>
            <a:ext cx="7870315" cy="648000"/>
            <a:chOff x="283395" y="4241561"/>
            <a:chExt cx="7870315" cy="648000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EC995362-9E1B-452C-BF6A-679166601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662" y="4241561"/>
              <a:ext cx="128048" cy="648000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CF928A82-DDDF-4010-A6D0-0538B3601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24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2E72C086-62FC-45EA-982B-BA14D8E8BA9B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5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951442D7-2919-4305-8684-F0AE851033B2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6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5D9F7E97-1878-46BF-AB72-DAA7630FFFA7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7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8934BEDB-24A5-45D0-A859-00F0EB41FCAE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20162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0" grpId="0"/>
      <p:bldP spid="20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P.30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5E20FD3-FE0B-48D1-8CAD-5462AD4AB7EE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報紙上刊登的林懷民和得獎的林懷民，不會跟我一起回家。我過我的日子，我做我的工作。如果我把自己膨脹得很大的話，也許臺灣容不下我，也許我會離開臺灣。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473521D-60C5-4B7E-84E2-C86D02644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492" y="486909"/>
            <a:ext cx="51390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能一直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沉浸在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外界的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讚美與榮耀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還是要謙虛地生活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與工作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87AA0CB-FAC3-410D-8812-706243A27E37}"/>
              </a:ext>
            </a:extLst>
          </p:cNvPr>
          <p:cNvCxnSpPr>
            <a:cxnSpLocks/>
          </p:cNvCxnSpPr>
          <p:nvPr/>
        </p:nvCxnSpPr>
        <p:spPr>
          <a:xfrm>
            <a:off x="1251858" y="1642861"/>
            <a:ext cx="732826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6B380E50-32CF-4E17-B246-644313769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858" y="1707249"/>
            <a:ext cx="609550" cy="298679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998BF970-F36A-4789-81B0-20BFE0879967}"/>
              </a:ext>
            </a:extLst>
          </p:cNvPr>
          <p:cNvCxnSpPr>
            <a:cxnSpLocks/>
          </p:cNvCxnSpPr>
          <p:nvPr/>
        </p:nvCxnSpPr>
        <p:spPr>
          <a:xfrm>
            <a:off x="449580" y="2571750"/>
            <a:ext cx="813054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32DE6D6D-D8A0-4B24-84CA-7C6CAAC746B4}"/>
              </a:ext>
            </a:extLst>
          </p:cNvPr>
          <p:cNvCxnSpPr>
            <a:cxnSpLocks/>
          </p:cNvCxnSpPr>
          <p:nvPr/>
        </p:nvCxnSpPr>
        <p:spPr>
          <a:xfrm>
            <a:off x="449580" y="3509010"/>
            <a:ext cx="381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01B18FB-75A9-4935-B680-7B46123F32BA}"/>
              </a:ext>
            </a:extLst>
          </p:cNvPr>
          <p:cNvCxnSpPr>
            <a:cxnSpLocks/>
          </p:cNvCxnSpPr>
          <p:nvPr/>
        </p:nvCxnSpPr>
        <p:spPr>
          <a:xfrm>
            <a:off x="1251858" y="3513734"/>
            <a:ext cx="7328262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>
            <a:hlinkClick r:id="rId5" action="ppaction://hlinksldjump"/>
            <a:extLst>
              <a:ext uri="{FF2B5EF4-FFF2-40B4-BE49-F238E27FC236}">
                <a16:creationId xmlns:a16="http://schemas.microsoft.com/office/drawing/2014/main" id="{AB794C6C-9AF7-4C8E-B584-71FD383EB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858" y="3578122"/>
            <a:ext cx="609550" cy="298679"/>
          </a:xfrm>
          <a:prstGeom prst="rect">
            <a:avLst/>
          </a:prstGeom>
        </p:spPr>
      </p:pic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1481EF7-BDD3-43BD-9F01-29046A982AF3}"/>
              </a:ext>
            </a:extLst>
          </p:cNvPr>
          <p:cNvCxnSpPr>
            <a:cxnSpLocks/>
          </p:cNvCxnSpPr>
          <p:nvPr/>
        </p:nvCxnSpPr>
        <p:spPr>
          <a:xfrm>
            <a:off x="449580" y="4431030"/>
            <a:ext cx="527304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328">
            <a:extLst>
              <a:ext uri="{FF2B5EF4-FFF2-40B4-BE49-F238E27FC236}">
                <a16:creationId xmlns:a16="http://schemas.microsoft.com/office/drawing/2014/main" id="{CB58680F-7C9A-4B65-BBC3-FB8E03E0132E}"/>
              </a:ext>
            </a:extLst>
          </p:cNvPr>
          <p:cNvSpPr txBox="1"/>
          <p:nvPr/>
        </p:nvSpPr>
        <p:spPr>
          <a:xfrm>
            <a:off x="536921" y="1313389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二一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13888AE5-AE8C-4112-BD19-78F0E427E45E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7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4434BBC9-2D93-431A-81D1-59D6ADFABF88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8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3FD67956-9DDA-4FDB-885D-EBB65F3292CF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9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2DE8DFFB-94CB-4835-A50E-2FB76374878C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6B54DA1-6ABC-431D-8CC5-E0AA6951E9D1}"/>
              </a:ext>
            </a:extLst>
          </p:cNvPr>
          <p:cNvSpPr txBox="1"/>
          <p:nvPr/>
        </p:nvSpPr>
        <p:spPr>
          <a:xfrm>
            <a:off x="760719" y="4411748"/>
            <a:ext cx="7474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倘若</a:t>
            </a:r>
            <a:r>
              <a:rPr lang="zh-TW" altLang="en-US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因成名而驕傲自滿</a:t>
            </a:r>
            <a:r>
              <a:rPr lang="zh-TW" altLang="en-US" sz="22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，可能會覺得當時的臺灣容不下我，可能</a:t>
            </a:r>
            <a:r>
              <a:rPr lang="zh-TW" altLang="en-US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會到國外追求更輝煌的</a:t>
            </a:r>
            <a:r>
              <a:rPr lang="zh-TW" altLang="en-US" sz="22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r>
              <a:rPr lang="zh-TW" altLang="en-US" sz="220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2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勿因成名而驕傲自滿</a:t>
            </a:r>
            <a:r>
              <a:rPr lang="en-US" altLang="zh-TW" sz="22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140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2985A7C2-DD48-4C03-AFD4-B1A9937085AE}"/>
              </a:ext>
            </a:extLst>
          </p:cNvPr>
          <p:cNvSpPr txBox="1"/>
          <p:nvPr/>
        </p:nvSpPr>
        <p:spPr>
          <a:xfrm>
            <a:off x="351698" y="391708"/>
            <a:ext cx="270501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雲門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54E607-E40C-4D11-93B3-3BA395EF3CDD}"/>
              </a:ext>
            </a:extLst>
          </p:cNvPr>
          <p:cNvSpPr/>
          <p:nvPr/>
        </p:nvSpPr>
        <p:spPr>
          <a:xfrm>
            <a:off x="351700" y="976483"/>
            <a:ext cx="7825513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相傳為黃帝時期的樂舞名稱，</a:t>
            </a:r>
            <a:r>
              <a:rPr lang="zh-TW" altLang="en-US" sz="3000" b="1" dirty="0">
                <a:solidFill>
                  <a:srgbClr val="DA2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歌頌黃帝創造萬物、團結人民、盛德如雲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8000" indent="-2880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雲門，即</a:t>
            </a:r>
            <a:r>
              <a:rPr lang="zh-TW" altLang="en-US" sz="3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天門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3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古時黃帝所統領部族的圖騰為「雲」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，所以官職多以四種顏色的「雲」來命名，比如：青雲氏、縉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紅色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雲氏、白雲氏、黑雲氏。</a:t>
            </a:r>
          </a:p>
        </p:txBody>
      </p:sp>
      <p:sp>
        <p:nvSpPr>
          <p:cNvPr id="4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ADBB49E5-A1FA-4ADB-A9D4-609A5449B31F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036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11768" y="358446"/>
            <a:ext cx="8338489" cy="99001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zh-TW" altLang="en-US" sz="3000" b="1" spc="4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如果我把自己膨脹得很大的話，也許臺灣容不下我，也許我會離開臺灣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977E69C-F720-4E4C-BCD6-7772D2BF4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68" y="1347295"/>
            <a:ext cx="8338489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倘若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因成名而驕傲自滿</a:t>
            </a:r>
            <a:r>
              <a:rPr lang="zh-TW" altLang="en-US" sz="28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，可能會覺得當時的臺灣容不下我，可能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會到國外追求更輝煌的成功</a:t>
            </a:r>
            <a:r>
              <a:rPr lang="zh-TW" altLang="en-US" sz="28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2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FE6017ED-7548-4DFE-BD7D-575594947073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4189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P.30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C580F9E-57BA-4870-8B3F-B09311BFFEB4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我不能管外國藝術家是怎樣工作、生活，我們在臺灣，在這樣的時代，這樣的環境工作，就得這樣往前走。我是個小齒輪，我就這樣的工作，但是齒輪也會有疲倦的時候。</a:t>
            </a:r>
          </a:p>
        </p:txBody>
      </p:sp>
      <p:sp>
        <p:nvSpPr>
          <p:cNvPr id="13" name="文字方塊 48">
            <a:extLst>
              <a:ext uri="{FF2B5EF4-FFF2-40B4-BE49-F238E27FC236}">
                <a16:creationId xmlns:a16="http://schemas.microsoft.com/office/drawing/2014/main" id="{389ECEEF-B0F7-434C-925F-3F6FE895E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36" y="2812982"/>
            <a:ext cx="8107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隱喻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AD40D7AD-DC42-457B-9A95-BF4B1E2319FE}"/>
              </a:ext>
            </a:extLst>
          </p:cNvPr>
          <p:cNvGrpSpPr/>
          <p:nvPr/>
        </p:nvGrpSpPr>
        <p:grpSpPr>
          <a:xfrm>
            <a:off x="3240441" y="2836169"/>
            <a:ext cx="2589416" cy="648000"/>
            <a:chOff x="283395" y="4241561"/>
            <a:chExt cx="2589416" cy="648000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1E02D13-55EF-48E3-AC7D-B70F4E6C1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763" y="4241561"/>
              <a:ext cx="128048" cy="648000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C17EDF4-42C9-4D70-97AC-AD723A0B9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21" name="文字方塊 48">
            <a:extLst>
              <a:ext uri="{FF2B5EF4-FFF2-40B4-BE49-F238E27FC236}">
                <a16:creationId xmlns:a16="http://schemas.microsoft.com/office/drawing/2014/main" id="{CE75AECD-8737-4173-AD78-5959828C4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516" y="4544712"/>
            <a:ext cx="5535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借喻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EB413306-F10A-4094-B4B8-869AE5D1FEC7}"/>
              </a:ext>
            </a:extLst>
          </p:cNvPr>
          <p:cNvGrpSpPr/>
          <p:nvPr/>
        </p:nvGrpSpPr>
        <p:grpSpPr>
          <a:xfrm>
            <a:off x="2224762" y="4425707"/>
            <a:ext cx="513574" cy="77212"/>
            <a:chOff x="6291753" y="2356495"/>
            <a:chExt cx="513574" cy="77212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1D6024E2-AED7-44C9-A6EA-334EFE84A2D2}"/>
                </a:ext>
              </a:extLst>
            </p:cNvPr>
            <p:cNvSpPr/>
            <p:nvPr/>
          </p:nvSpPr>
          <p:spPr>
            <a:xfrm>
              <a:off x="6291753" y="2356495"/>
              <a:ext cx="77212" cy="77212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BD1D6AB1-AFF0-413C-A222-FD65A894E006}"/>
                </a:ext>
              </a:extLst>
            </p:cNvPr>
            <p:cNvSpPr/>
            <p:nvPr/>
          </p:nvSpPr>
          <p:spPr>
            <a:xfrm>
              <a:off x="6728115" y="2356495"/>
              <a:ext cx="77212" cy="77212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2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ED2BD11F-87CA-4661-8927-8DC6D29C4F5F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6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2758D3CC-B4EC-44F4-B7A7-FFD7AF41EC12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7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717DCAE1-7959-463E-9788-10F684F0C792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8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83F6879B-4040-491D-BE7C-26C008A11E1A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272507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1" grpId="0"/>
      <p:bldP spid="21" grpId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P.30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6935D94-2542-491C-A39E-CF9BF106E39B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一九八三年我創辦了北藝大舞蹈系，雲門與舞蹈系，我過著蠟燭兩頭燒的日子。同時，我必須面對資深舞者的前途。當年餓著肚子一起跳舞，一起創團的舞者，有幾位結了婚，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B8DA937-609E-4A65-95B0-7A995F6C2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278" y="2579370"/>
            <a:ext cx="45216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同時要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兼顧舞團與舞蹈系的工作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554CA989-C8F0-4C96-B1A3-13355BDA1037}"/>
              </a:ext>
            </a:extLst>
          </p:cNvPr>
          <p:cNvCxnSpPr>
            <a:cxnSpLocks/>
          </p:cNvCxnSpPr>
          <p:nvPr/>
        </p:nvCxnSpPr>
        <p:spPr>
          <a:xfrm>
            <a:off x="2477500" y="2584094"/>
            <a:ext cx="449814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1BAE2866-D3A7-4DA9-9E86-E4EA3809F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500" y="2648482"/>
            <a:ext cx="609550" cy="298679"/>
          </a:xfrm>
          <a:prstGeom prst="rect">
            <a:avLst/>
          </a:prstGeom>
        </p:spPr>
      </p:pic>
      <p:sp>
        <p:nvSpPr>
          <p:cNvPr id="17" name="文字方塊 48">
            <a:extLst>
              <a:ext uri="{FF2B5EF4-FFF2-40B4-BE49-F238E27FC236}">
                <a16:creationId xmlns:a16="http://schemas.microsoft.com/office/drawing/2014/main" id="{15EC954D-D090-44D5-A86C-B405C463C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518" y="1897176"/>
            <a:ext cx="8107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略喻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25B1246-8B93-4860-BD76-0827DD8838E7}"/>
              </a:ext>
            </a:extLst>
          </p:cNvPr>
          <p:cNvGrpSpPr/>
          <p:nvPr/>
        </p:nvGrpSpPr>
        <p:grpSpPr>
          <a:xfrm>
            <a:off x="2417023" y="1920363"/>
            <a:ext cx="4622641" cy="648000"/>
            <a:chOff x="283395" y="4241561"/>
            <a:chExt cx="4622641" cy="648000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CE427CA-DE84-4837-AF86-A07238577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7988" y="4241561"/>
              <a:ext cx="128048" cy="64800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C0B17F66-E6E6-4DBB-9B55-458290B87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21" name="文本框 328">
            <a:extLst>
              <a:ext uri="{FF2B5EF4-FFF2-40B4-BE49-F238E27FC236}">
                <a16:creationId xmlns:a16="http://schemas.microsoft.com/office/drawing/2014/main" id="{C0848608-1B50-406E-8EF1-FFC6001C4C06}"/>
              </a:ext>
            </a:extLst>
          </p:cNvPr>
          <p:cNvSpPr txBox="1"/>
          <p:nvPr/>
        </p:nvSpPr>
        <p:spPr>
          <a:xfrm>
            <a:off x="536921" y="1313389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二二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5C4281F6-0F89-430E-B631-35360A2242D5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3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5DA54BD0-347E-4615-BC0B-C87ABD716874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4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235CED9A-C078-4851-A1E6-44120A9809E9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5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9FADE0C2-9D5B-4565-BA91-F3A7D79B5D26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8668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7" grpId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042DB7-4891-460B-A84A-2F8AD09419C6}"/>
              </a:ext>
            </a:extLst>
          </p:cNvPr>
          <p:cNvSpPr/>
          <p:nvPr/>
        </p:nvSpPr>
        <p:spPr>
          <a:xfrm>
            <a:off x="351698" y="955800"/>
            <a:ext cx="8340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有孩子了，我不知道如何安頓他們的下半生。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我也要面對我自己：如果繼續這麼忙碌，還能編出更好的舞嗎？</a:t>
            </a:r>
          </a:p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一九八六年，我覺得力竭，決定把雲門停掉。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00090" y="0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7620001" y="0"/>
            <a:ext cx="1524000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P.30~P.31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E9024A6-8FDE-45F5-9604-87579342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730" y="3857116"/>
            <a:ext cx="37880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呼應前文的「我過著蠟燭兩頭燒的日子」</a:t>
            </a:r>
            <a:endParaRPr lang="en-US" altLang="zh-TW" sz="2400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6B7630D-D721-446C-BE4B-53C04164EE70}"/>
              </a:ext>
            </a:extLst>
          </p:cNvPr>
          <p:cNvCxnSpPr>
            <a:cxnSpLocks/>
          </p:cNvCxnSpPr>
          <p:nvPr/>
        </p:nvCxnSpPr>
        <p:spPr>
          <a:xfrm>
            <a:off x="3727180" y="3849878"/>
            <a:ext cx="200306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553C7106-DFDB-42D8-B358-5E06F883F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180" y="3914266"/>
            <a:ext cx="609550" cy="298679"/>
          </a:xfrm>
          <a:prstGeom prst="rect">
            <a:avLst/>
          </a:prstGeom>
        </p:spPr>
      </p:pic>
      <p:sp>
        <p:nvSpPr>
          <p:cNvPr id="20" name="文本框 328">
            <a:extLst>
              <a:ext uri="{FF2B5EF4-FFF2-40B4-BE49-F238E27FC236}">
                <a16:creationId xmlns:a16="http://schemas.microsoft.com/office/drawing/2014/main" id="{7D46DD76-6AF4-498E-8F71-64F95AE74229}"/>
              </a:ext>
            </a:extLst>
          </p:cNvPr>
          <p:cNvSpPr txBox="1"/>
          <p:nvPr/>
        </p:nvSpPr>
        <p:spPr>
          <a:xfrm>
            <a:off x="536921" y="3497500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二三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967E4ADD-8AAF-417C-A043-64B9AD97E5D3}"/>
              </a:ext>
            </a:extLst>
          </p:cNvPr>
          <p:cNvSpPr txBox="1"/>
          <p:nvPr/>
        </p:nvSpPr>
        <p:spPr>
          <a:xfrm>
            <a:off x="45260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2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70BF077D-4BC2-4E19-9C43-CA804DFE529C}"/>
              </a:ext>
            </a:extLst>
          </p:cNvPr>
          <p:cNvSpPr txBox="1"/>
          <p:nvPr/>
        </p:nvSpPr>
        <p:spPr>
          <a:xfrm>
            <a:off x="51952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3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57423D37-5C42-4DFA-BDFA-B5EFFB6F12EC}"/>
              </a:ext>
            </a:extLst>
          </p:cNvPr>
          <p:cNvSpPr txBox="1"/>
          <p:nvPr/>
        </p:nvSpPr>
        <p:spPr>
          <a:xfrm>
            <a:off x="58644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4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5E393B04-E797-4C46-B4CF-15E43170F2C8}"/>
              </a:ext>
            </a:extLst>
          </p:cNvPr>
          <p:cNvSpPr txBox="1"/>
          <p:nvPr/>
        </p:nvSpPr>
        <p:spPr>
          <a:xfrm>
            <a:off x="65336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49092EA-814C-4E02-AD3A-BE8A16ED4D3A}"/>
              </a:ext>
            </a:extLst>
          </p:cNvPr>
          <p:cNvSpPr txBox="1"/>
          <p:nvPr/>
        </p:nvSpPr>
        <p:spPr>
          <a:xfrm>
            <a:off x="351698" y="436070"/>
            <a:ext cx="8870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</a:t>
            </a:r>
            <a:r>
              <a:rPr lang="en-US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22</a:t>
            </a:r>
            <a:r>
              <a:rPr lang="zh-TW" altLang="en-US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段 </a:t>
            </a:r>
            <a:r>
              <a:rPr lang="en-US" altLang="zh-TW" sz="2200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</a:t>
            </a:r>
            <a:r>
              <a:rPr lang="zh-TW" altLang="zh-TW" sz="2200" kern="100">
                <a:solidFill>
                  <a:schemeClr val="accent6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因為作者在過度憂勞下擔心自己無法持續創新、編出好舞作而延續舞團聲望，又顧念舞者的生計問題，決定先暫時沉潛並精進實力</a:t>
            </a:r>
            <a:endParaRPr lang="zh-TW" altLang="en-US" sz="220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8FFE3F8-D95A-4B78-914F-796310842D39}"/>
              </a:ext>
            </a:extLst>
          </p:cNvPr>
          <p:cNvSpPr txBox="1"/>
          <p:nvPr/>
        </p:nvSpPr>
        <p:spPr>
          <a:xfrm>
            <a:off x="3848986" y="2417144"/>
            <a:ext cx="40829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200" b="1" kern="10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最能體現「抉擇與掙扎」意義</a:t>
            </a:r>
            <a:endParaRPr lang="zh-TW" altLang="en-US" sz="22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5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763097" y="4857938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372764" y="4890601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C580F9E-57BA-4870-8B3F-B09311BFFEB4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我們用兩年的時間執行暫停的計畫，安頓資深的舞者，讓他們找到新的工作，安排年輕舞者到美國繼續學習。</a:t>
            </a:r>
          </a:p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八八年宣布暫停的時候，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D0BC7BE-FF89-4F62-BE7E-FAAB1C954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6971" y="2602298"/>
            <a:ext cx="578607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呼應前文「安頓他們的下半生」，這是林懷民對舞者負起的責任。</a:t>
            </a:r>
            <a:endParaRPr lang="en-US" altLang="zh-TW" sz="2400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負責任、有擔當 </a:t>
            </a:r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深謀遠慮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701A8278-98B0-47AD-A5F4-9A2F676E7D46}"/>
              </a:ext>
            </a:extLst>
          </p:cNvPr>
          <p:cNvCxnSpPr>
            <a:cxnSpLocks/>
          </p:cNvCxnSpPr>
          <p:nvPr/>
        </p:nvCxnSpPr>
        <p:spPr>
          <a:xfrm>
            <a:off x="443450" y="1654454"/>
            <a:ext cx="8199145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圖片 26">
            <a:extLst>
              <a:ext uri="{FF2B5EF4-FFF2-40B4-BE49-F238E27FC236}">
                <a16:creationId xmlns:a16="http://schemas.microsoft.com/office/drawing/2014/main" id="{560C25DF-887A-44A0-BB49-EB9C19B8E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50" y="1718842"/>
            <a:ext cx="609550" cy="298679"/>
          </a:xfrm>
          <a:prstGeom prst="rect">
            <a:avLst/>
          </a:prstGeom>
        </p:spPr>
      </p:pic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8319EBE5-FFD0-4B3A-B99E-A24D697E5004}"/>
              </a:ext>
            </a:extLst>
          </p:cNvPr>
          <p:cNvCxnSpPr>
            <a:cxnSpLocks/>
          </p:cNvCxnSpPr>
          <p:nvPr/>
        </p:nvCxnSpPr>
        <p:spPr>
          <a:xfrm>
            <a:off x="443450" y="2595524"/>
            <a:ext cx="8199145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3ED39EED-0573-41EA-8F7F-D8FFC09CB01A}"/>
              </a:ext>
            </a:extLst>
          </p:cNvPr>
          <p:cNvCxnSpPr>
            <a:cxnSpLocks/>
          </p:cNvCxnSpPr>
          <p:nvPr/>
        </p:nvCxnSpPr>
        <p:spPr>
          <a:xfrm>
            <a:off x="443450" y="3517544"/>
            <a:ext cx="281791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328">
            <a:extLst>
              <a:ext uri="{FF2B5EF4-FFF2-40B4-BE49-F238E27FC236}">
                <a16:creationId xmlns:a16="http://schemas.microsoft.com/office/drawing/2014/main" id="{07FEEF52-EE67-4164-8EEE-CA88891AE0DC}"/>
              </a:ext>
            </a:extLst>
          </p:cNvPr>
          <p:cNvSpPr txBox="1"/>
          <p:nvPr/>
        </p:nvSpPr>
        <p:spPr>
          <a:xfrm>
            <a:off x="536921" y="4076420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二四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6CA11CE3-874E-4ABA-8477-26932AF281EE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2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BA53E226-5239-43D2-950A-EEA961957A68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3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AFB3E969-FE4F-4B00-8966-D3BEB848C20E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4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3BF3FF42-2837-482A-82E9-E9B9521B6B81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174564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C580F9E-57BA-4870-8B3F-B09311BFFEB4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社會有很多惋惜的聲音。可是，</a:t>
            </a:r>
            <a:r>
              <a:rPr lang="zh-TW" altLang="en-US" sz="3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我覺得把雲門停掉，是我一輩子最好的作品之一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。因為你面對了，反省了，你知道你不行，就停下來充實自己，再想下面該怎麼走。</a:t>
            </a:r>
          </a:p>
        </p:txBody>
      </p:sp>
      <p:sp>
        <p:nvSpPr>
          <p:cNvPr id="11" name="文字方塊 48">
            <a:extLst>
              <a:ext uri="{FF2B5EF4-FFF2-40B4-BE49-F238E27FC236}">
                <a16:creationId xmlns:a16="http://schemas.microsoft.com/office/drawing/2014/main" id="{2E4E235D-4E0E-4AFA-BE34-6BDC75CD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396" y="952296"/>
            <a:ext cx="8107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映襯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EDD0819-C793-4AE2-95FD-81BE27F313AC}"/>
              </a:ext>
            </a:extLst>
          </p:cNvPr>
          <p:cNvGrpSpPr/>
          <p:nvPr/>
        </p:nvGrpSpPr>
        <p:grpSpPr>
          <a:xfrm>
            <a:off x="6088901" y="975483"/>
            <a:ext cx="628598" cy="1581027"/>
            <a:chOff x="283395" y="4241561"/>
            <a:chExt cx="628598" cy="1581027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3FB1324-EDFF-4BE8-AC7C-24B97E86A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88" y="5174588"/>
              <a:ext cx="128048" cy="648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792A4667-813B-496F-AB4C-909181444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5" y="4241561"/>
              <a:ext cx="628598" cy="648000"/>
            </a:xfrm>
            <a:prstGeom prst="rect">
              <a:avLst/>
            </a:prstGeom>
          </p:spPr>
        </p:pic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19D2061-912B-45AA-9C3D-3E3F9C80E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8" y="3524250"/>
            <a:ext cx="45216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坦承自己的極限與不足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D4285AB2-EF68-4FB9-BD62-B23EFAC5B571}"/>
              </a:ext>
            </a:extLst>
          </p:cNvPr>
          <p:cNvCxnSpPr>
            <a:cxnSpLocks/>
          </p:cNvCxnSpPr>
          <p:nvPr/>
        </p:nvCxnSpPr>
        <p:spPr>
          <a:xfrm>
            <a:off x="6990880" y="2584094"/>
            <a:ext cx="159686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>
            <a:extLst>
              <a:ext uri="{FF2B5EF4-FFF2-40B4-BE49-F238E27FC236}">
                <a16:creationId xmlns:a16="http://schemas.microsoft.com/office/drawing/2014/main" id="{025DCB31-53AF-47F5-ADD9-CD9479107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880" y="2648482"/>
            <a:ext cx="609550" cy="298679"/>
          </a:xfrm>
          <a:prstGeom prst="rect">
            <a:avLst/>
          </a:prstGeom>
        </p:spPr>
      </p:pic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679D04A0-E0C8-411A-AF2F-89C94B2823C5}"/>
              </a:ext>
            </a:extLst>
          </p:cNvPr>
          <p:cNvCxnSpPr>
            <a:cxnSpLocks/>
          </p:cNvCxnSpPr>
          <p:nvPr/>
        </p:nvCxnSpPr>
        <p:spPr>
          <a:xfrm>
            <a:off x="452920" y="3509924"/>
            <a:ext cx="528494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780A3C82-B1EB-474B-A7F7-E4075CBC7700}"/>
              </a:ext>
            </a:extLst>
          </p:cNvPr>
          <p:cNvCxnSpPr>
            <a:cxnSpLocks/>
          </p:cNvCxnSpPr>
          <p:nvPr/>
        </p:nvCxnSpPr>
        <p:spPr>
          <a:xfrm>
            <a:off x="475780" y="4439564"/>
            <a:ext cx="44204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430CEE39-9028-4B91-BCE7-143A610A5EF1}"/>
              </a:ext>
            </a:extLst>
          </p:cNvPr>
          <p:cNvCxnSpPr>
            <a:cxnSpLocks/>
          </p:cNvCxnSpPr>
          <p:nvPr/>
        </p:nvCxnSpPr>
        <p:spPr>
          <a:xfrm>
            <a:off x="6173231" y="3518294"/>
            <a:ext cx="2414509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B236295-7D03-4E34-B1FA-E2208D6B3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8" y="4449333"/>
            <a:ext cx="6639182" cy="7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暫停不是結束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而是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為下一段人生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儲備能量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600"/>
              </a:lnSpc>
            </a:pP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尋找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再度出發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的方向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B4EEB792-AE09-4CEA-A2AE-13C982BD94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231" y="3599533"/>
            <a:ext cx="609550" cy="298679"/>
          </a:xfrm>
          <a:prstGeom prst="rect">
            <a:avLst/>
          </a:prstGeom>
        </p:spPr>
      </p:pic>
      <p:sp>
        <p:nvSpPr>
          <p:cNvPr id="34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B7250F2C-58D5-4186-982C-2DA801677F36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5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65707A4F-4094-42E5-8D90-997C34A09B11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6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8141BB75-84F2-4CA8-B5C8-5F66F9CBC0C5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8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31D90C36-9FBA-41D7-9CB6-5AFE761467B1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0616966-408E-48E3-888D-DA0C3E7CA77D}"/>
              </a:ext>
            </a:extLst>
          </p:cNvPr>
          <p:cNvSpPr txBox="1"/>
          <p:nvPr/>
        </p:nvSpPr>
        <p:spPr>
          <a:xfrm>
            <a:off x="760719" y="0"/>
            <a:ext cx="44268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b="1" spc="-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100" b="1" spc="-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正向、積極的處世觀</a:t>
            </a:r>
            <a:endParaRPr lang="en-US" altLang="zh-TW" sz="2100" b="1" spc="-1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100" b="1" spc="-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100" b="1" spc="-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停止，是另一種前進</a:t>
            </a:r>
            <a:endParaRPr lang="en-US" altLang="zh-TW" sz="2100" b="1" spc="-1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舞者實力沒有停滯，而是精進</a:t>
            </a:r>
            <a:endParaRPr lang="en-US" altLang="zh-TW" sz="21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真誠面對自我，承認能力有限</a:t>
            </a:r>
          </a:p>
        </p:txBody>
      </p:sp>
    </p:spTree>
    <p:extLst>
      <p:ext uri="{BB962C8B-B14F-4D97-AF65-F5344CB8AC3E}">
        <p14:creationId xmlns:p14="http://schemas.microsoft.com/office/powerpoint/2010/main" val="37341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0" grpId="0"/>
      <p:bldP spid="20" grpId="1"/>
      <p:bldP spid="32" grpId="0"/>
      <p:bldP spid="32" grpId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2960523-5BAC-4414-AB69-59521241704D}"/>
              </a:ext>
            </a:extLst>
          </p:cNvPr>
          <p:cNvSpPr txBox="1"/>
          <p:nvPr/>
        </p:nvSpPr>
        <p:spPr>
          <a:xfrm>
            <a:off x="351698" y="226245"/>
            <a:ext cx="59503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3E6B665-C760-4615-8FEB-66FA9B2C6494}"/>
              </a:ext>
            </a:extLst>
          </p:cNvPr>
          <p:cNvSpPr txBox="1"/>
          <p:nvPr/>
        </p:nvSpPr>
        <p:spPr>
          <a:xfrm>
            <a:off x="4983295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A743A12-875D-40E7-A1F8-56A8A0E723FA}"/>
              </a:ext>
            </a:extLst>
          </p:cNvPr>
          <p:cNvSpPr txBox="1"/>
          <p:nvPr/>
        </p:nvSpPr>
        <p:spPr>
          <a:xfrm>
            <a:off x="5652490" y="115613"/>
            <a:ext cx="595035" cy="279767"/>
          </a:xfrm>
          <a:prstGeom prst="rect">
            <a:avLst/>
          </a:prstGeom>
          <a:solidFill>
            <a:srgbClr val="75A1C9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85A9985-C393-49CF-BB4F-4AFEEF422AF3}"/>
              </a:ext>
            </a:extLst>
          </p:cNvPr>
          <p:cNvSpPr txBox="1"/>
          <p:nvPr/>
        </p:nvSpPr>
        <p:spPr>
          <a:xfrm>
            <a:off x="632168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514E270B-72FB-476D-9426-4E02B8AB7FC2}"/>
              </a:ext>
            </a:extLst>
          </p:cNvPr>
          <p:cNvSpPr txBox="1"/>
          <p:nvPr/>
        </p:nvSpPr>
        <p:spPr>
          <a:xfrm>
            <a:off x="6990880" y="115613"/>
            <a:ext cx="101010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7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E9263436-F1B5-4F0B-84C0-9C5BA69EE51D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61C6B3D2-13E9-4E1A-8405-4D8647EC2112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5901F02-1D52-48AF-A1F7-9A46DB5EB947}"/>
              </a:ext>
            </a:extLst>
          </p:cNvPr>
          <p:cNvSpPr/>
          <p:nvPr/>
        </p:nvSpPr>
        <p:spPr>
          <a:xfrm>
            <a:off x="8065827" y="0"/>
            <a:ext cx="107817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P.31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C580F9E-57BA-4870-8B3F-B09311BFFEB4}"/>
              </a:ext>
            </a:extLst>
          </p:cNvPr>
          <p:cNvSpPr/>
          <p:nvPr/>
        </p:nvSpPr>
        <p:spPr>
          <a:xfrm>
            <a:off x="351698" y="817793"/>
            <a:ext cx="8340544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宣布暫停時，雲門有八國的邀約，從來沒有這麼多，但不必惋惜。因為八國巡演只不過是坐更多次的飛機，回到臺北下飛機時，一樣是沒有錢、人更累，所以就停掉了。</a:t>
            </a:r>
          </a:p>
        </p:txBody>
      </p:sp>
      <p:sp>
        <p:nvSpPr>
          <p:cNvPr id="20" name="文本框 328">
            <a:extLst>
              <a:ext uri="{FF2B5EF4-FFF2-40B4-BE49-F238E27FC236}">
                <a16:creationId xmlns:a16="http://schemas.microsoft.com/office/drawing/2014/main" id="{2219B894-7C88-4175-9E47-86C33D609725}"/>
              </a:ext>
            </a:extLst>
          </p:cNvPr>
          <p:cNvSpPr txBox="1"/>
          <p:nvPr/>
        </p:nvSpPr>
        <p:spPr>
          <a:xfrm>
            <a:off x="536921" y="1314591"/>
            <a:ext cx="616845" cy="279767"/>
          </a:xfrm>
          <a:prstGeom prst="roundRect">
            <a:avLst/>
          </a:prstGeom>
          <a:solidFill>
            <a:srgbClr val="7195B3"/>
          </a:solidFill>
          <a:ln w="63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二五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76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0" y="115613"/>
            <a:ext cx="4140000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386832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A836F04E-F8A9-463C-A20F-8055CA11869D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F161D77-6837-4784-AC15-AE600C2B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70" y="1131652"/>
            <a:ext cx="7887750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暫停雲門的心路歷程。</a:t>
            </a:r>
          </a:p>
        </p:txBody>
      </p:sp>
    </p:spTree>
    <p:extLst>
      <p:ext uri="{BB962C8B-B14F-4D97-AF65-F5344CB8AC3E}">
        <p14:creationId xmlns:p14="http://schemas.microsoft.com/office/powerpoint/2010/main" val="254961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010DB4D-178B-4441-A10E-C5014E902221}"/>
              </a:ext>
            </a:extLst>
          </p:cNvPr>
          <p:cNvSpPr/>
          <p:nvPr/>
        </p:nvSpPr>
        <p:spPr>
          <a:xfrm>
            <a:off x="0" y="115613"/>
            <a:ext cx="4140000" cy="688426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A07DAE-854D-4826-88E2-B7E00448B831}"/>
              </a:ext>
            </a:extLst>
          </p:cNvPr>
          <p:cNvSpPr txBox="1"/>
          <p:nvPr/>
        </p:nvSpPr>
        <p:spPr>
          <a:xfrm>
            <a:off x="250130" y="162891"/>
            <a:ext cx="386832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第四大段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860543D-0702-4CF0-80AD-3E77999574D3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F161D77-6837-4784-AC15-AE600C2B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8481907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說明暫停雲門的原因是因為太忙碌。</a:t>
            </a:r>
            <a:r>
              <a:rPr lang="zh-TW" altLang="en-US" sz="2800" b="0" dirty="0">
                <a:solidFill>
                  <a:srgbClr val="3772F5"/>
                </a:solidFill>
              </a:rPr>
              <a:t>暫停，才有時間自我反省、計畫未來、安頓舞者</a:t>
            </a:r>
            <a:r>
              <a:rPr lang="zh-TW" altLang="en-US" sz="2800" b="0" dirty="0"/>
              <a:t>。也為後文雲門復出埋下伏筆。</a:t>
            </a:r>
          </a:p>
        </p:txBody>
      </p:sp>
      <p:sp>
        <p:nvSpPr>
          <p:cNvPr id="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F7759C57-D8D8-4230-8885-8F7F5846B326}"/>
              </a:ext>
            </a:extLst>
          </p:cNvPr>
          <p:cNvSpPr txBox="1"/>
          <p:nvPr/>
        </p:nvSpPr>
        <p:spPr>
          <a:xfrm>
            <a:off x="8015295" y="115613"/>
            <a:ext cx="595035" cy="279767"/>
          </a:xfrm>
          <a:prstGeom prst="rect">
            <a:avLst/>
          </a:prstGeom>
          <a:solidFill>
            <a:srgbClr val="75A1C9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0042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林懷民為什麼停掉雲門？又為什麼說這是他一輩子最好的作品之一？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5035"/>
            <a:ext cx="8477289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停掉原因：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2DBCC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1331674-1023-4717-8572-B8C6A38111A9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7【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433752D-15BD-407D-B4D7-A9A9E2398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11" y="2037625"/>
            <a:ext cx="8477289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(1)</a:t>
            </a:r>
          </a:p>
          <a:p>
            <a:pPr>
              <a:lnSpc>
                <a:spcPct val="120000"/>
              </a:lnSpc>
            </a:pPr>
            <a:endParaRPr lang="en-US" altLang="zh-TW" sz="2800" b="0" spc="-1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zh-TW" sz="2800" b="0" spc="-1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TW" sz="2800" b="0" spc="-100" dirty="0">
                <a:solidFill>
                  <a:srgbClr val="FF0000"/>
                </a:solidFill>
              </a:rPr>
              <a:t>(2)</a:t>
            </a:r>
            <a:endParaRPr lang="zh-TW" altLang="en-US" sz="2800" b="0" spc="-100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057E11E-CF13-4D78-B8EE-9A26324A7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51" y="2037625"/>
            <a:ext cx="778353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心疲：十多年來，林懷民像住在洗衣機裡不斷攪動，人事、募款、訓練、編舞</a:t>
            </a:r>
            <a:r>
              <a:rPr lang="en-US" altLang="zh-TW" sz="2800" b="0" spc="-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2800" b="0" spc="-100" dirty="0">
                <a:solidFill>
                  <a:srgbClr val="FF0000"/>
                </a:solidFill>
              </a:rPr>
              <a:t>各方面壓力壓得他透不過氣。</a:t>
            </a:r>
          </a:p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力竭：為培育臺灣舞蹈人才，他創辦北藝大舞蹈系，教學與行政，工作繁重，還要帶領舞團。</a:t>
            </a:r>
          </a:p>
        </p:txBody>
      </p:sp>
      <p:sp>
        <p:nvSpPr>
          <p:cNvPr id="1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C15E679A-450D-4A5B-8825-3A35844426FA}"/>
              </a:ext>
            </a:extLst>
          </p:cNvPr>
          <p:cNvSpPr txBox="1"/>
          <p:nvPr/>
        </p:nvSpPr>
        <p:spPr>
          <a:xfrm>
            <a:off x="2425144" y="115612"/>
            <a:ext cx="1872912" cy="279767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8【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3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FB3867B9-9F03-4C75-A3D2-68815CA8FA27}"/>
              </a:ext>
            </a:extLst>
          </p:cNvPr>
          <p:cNvSpPr/>
          <p:nvPr/>
        </p:nvSpPr>
        <p:spPr>
          <a:xfrm>
            <a:off x="7913009" y="4459363"/>
            <a:ext cx="289700" cy="285562"/>
          </a:xfrm>
          <a:prstGeom prst="rightArrow">
            <a:avLst/>
          </a:prstGeom>
          <a:solidFill>
            <a:srgbClr val="75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6">
            <a:extLst>
              <a:ext uri="{FF2B5EF4-FFF2-40B4-BE49-F238E27FC236}">
                <a16:creationId xmlns:a16="http://schemas.microsoft.com/office/drawing/2014/main" id="{5E21C253-C45F-4710-AEAA-6054E8D19490}"/>
              </a:ext>
            </a:extLst>
          </p:cNvPr>
          <p:cNvSpPr/>
          <p:nvPr/>
        </p:nvSpPr>
        <p:spPr>
          <a:xfrm flipH="1">
            <a:off x="7505656" y="4459363"/>
            <a:ext cx="289700" cy="285562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23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11490</TotalTime>
  <Words>13936</Words>
  <Application>Microsoft Office PowerPoint</Application>
  <PresentationFormat>如螢幕大小 (16:9)</PresentationFormat>
  <Paragraphs>1234</Paragraphs>
  <Slides>164</Slides>
  <Notes>16</Notes>
  <HiddenSlides>29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164</vt:i4>
      </vt:variant>
    </vt:vector>
  </HeadingPairs>
  <TitlesOfParts>
    <vt:vector size="175" baseType="lpstr">
      <vt:lpstr>ËÎÌå</vt:lpstr>
      <vt:lpstr>微軟正黑體</vt:lpstr>
      <vt:lpstr>微軟正黑體 Light</vt:lpstr>
      <vt:lpstr>新細明體</vt:lpstr>
      <vt:lpstr>標楷體</vt:lpstr>
      <vt:lpstr>Arial</vt:lpstr>
      <vt:lpstr>Calibri</vt:lpstr>
      <vt:lpstr>Calibri Light</vt:lpstr>
      <vt:lpstr>Helvetica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軒誼 余</dc:creator>
  <cp:lastModifiedBy>張惠雯</cp:lastModifiedBy>
  <cp:revision>2821</cp:revision>
  <cp:lastPrinted>2020-11-27T04:11:02Z</cp:lastPrinted>
  <dcterms:created xsi:type="dcterms:W3CDTF">2019-10-12T01:08:41Z</dcterms:created>
  <dcterms:modified xsi:type="dcterms:W3CDTF">2021-09-09T13:31:23Z</dcterms:modified>
</cp:coreProperties>
</file>