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5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B77E0-8A3D-4469-8075-C29A22D819D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41CA39B-1AF6-4556-BE12-DA76414062BA}" type="pres">
      <dgm:prSet presAssocID="{42EB77E0-8A3D-4469-8075-C29A22D819D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8AC5B98-3DBB-4490-B288-EFACDE0F0BC8}" type="presOf" srcId="{42EB77E0-8A3D-4469-8075-C29A22D819DF}" destId="{D41CA39B-1AF6-4556-BE12-DA76414062BA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4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36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674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3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26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06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28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4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8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17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9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8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8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00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4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63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4C7672-68EE-41FA-8239-7D5F4AD98F7D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F317E7-FD13-41C7-BC7A-24369C1719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92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7" Type="http://schemas.openxmlformats.org/officeDocument/2006/relationships/image" Target="../media/image36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fif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5E0BA7-05CE-45C8-99DB-73DE0A55F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/>
              <a:t>青春任我行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2463DE-853A-413F-91C2-40554CEFD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7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CD4C2DCB-53E9-4F82-A9CE-289EB857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solidFill>
                  <a:srgbClr val="262626"/>
                </a:solidFill>
              </a:rPr>
              <a:t>青春期還有哪些變化</a:t>
            </a:r>
            <a:r>
              <a:rPr lang="en-US" altLang="zh-TW" sz="4800" dirty="0">
                <a:solidFill>
                  <a:srgbClr val="262626"/>
                </a:solidFill>
              </a:rPr>
              <a:t>…</a:t>
            </a: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1B09376E-BCDE-4EB1-B504-888B73A33E3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44" y="1104568"/>
            <a:ext cx="6226086" cy="466758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70804ED8-88D3-4D50-AA26-5EF0BE8AC756}"/>
              </a:ext>
            </a:extLst>
          </p:cNvPr>
          <p:cNvSpPr/>
          <p:nvPr/>
        </p:nvSpPr>
        <p:spPr>
          <a:xfrm>
            <a:off x="8613310" y="2898426"/>
            <a:ext cx="1348318" cy="455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1"/>
                </a:solidFill>
                <a:latin typeface="+mj-ea"/>
                <a:ea typeface="+mj-ea"/>
              </a:rPr>
              <a:t>*寬肩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0B918BFC-ADE4-49D1-88C1-59689DDE3983}"/>
              </a:ext>
            </a:extLst>
          </p:cNvPr>
          <p:cNvSpPr/>
          <p:nvPr/>
        </p:nvSpPr>
        <p:spPr>
          <a:xfrm>
            <a:off x="8646364" y="3357801"/>
            <a:ext cx="1331000" cy="4557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1"/>
                </a:solidFill>
                <a:latin typeface="+mj-ea"/>
                <a:ea typeface="+mj-ea"/>
              </a:rPr>
              <a:t>*粗腰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BC50FB7-1243-4855-B4D3-9D8FECAB988A}"/>
              </a:ext>
            </a:extLst>
          </p:cNvPr>
          <p:cNvSpPr/>
          <p:nvPr/>
        </p:nvSpPr>
        <p:spPr>
          <a:xfrm>
            <a:off x="8515350" y="4276164"/>
            <a:ext cx="2080932" cy="6126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1"/>
                </a:solidFill>
                <a:latin typeface="+mj-ea"/>
                <a:ea typeface="+mj-ea"/>
              </a:rPr>
              <a:t>*肌肉發達</a:t>
            </a:r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45A9B542-220B-447A-9342-62321EEE27FF}"/>
              </a:ext>
            </a:extLst>
          </p:cNvPr>
          <p:cNvSpPr/>
          <p:nvPr/>
        </p:nvSpPr>
        <p:spPr>
          <a:xfrm>
            <a:off x="8194687" y="1108791"/>
            <a:ext cx="2532012" cy="809241"/>
          </a:xfrm>
          <a:prstGeom prst="wedgeEllipseCallout">
            <a:avLst>
              <a:gd name="adj1" fmla="val -124749"/>
              <a:gd name="adj2" fmla="val 5717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tx1"/>
                </a:solidFill>
                <a:latin typeface="+mj-ea"/>
                <a:ea typeface="+mj-ea"/>
              </a:rPr>
              <a:t>*青春痘</a:t>
            </a:r>
          </a:p>
        </p:txBody>
      </p:sp>
    </p:spTree>
    <p:extLst>
      <p:ext uri="{BB962C8B-B14F-4D97-AF65-F5344CB8AC3E}">
        <p14:creationId xmlns:p14="http://schemas.microsoft.com/office/powerpoint/2010/main" val="372908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54D061-9CE4-4AD1-A21A-80703A1F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600" dirty="0"/>
              <a:t>只要青春不要痘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AA7653-3014-4237-BEB9-C1446C1A0C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41898" r="20832" b="33541"/>
          <a:stretch/>
        </p:blipFill>
        <p:spPr bwMode="auto">
          <a:xfrm>
            <a:off x="2098040" y="1138237"/>
            <a:ext cx="1766570" cy="79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 descr="一張含有 領帶, 穿著, 服飾, 個人 的圖片&#10;&#10;自動產生的描述">
            <a:extLst>
              <a:ext uri="{FF2B5EF4-FFF2-40B4-BE49-F238E27FC236}">
                <a16:creationId xmlns:a16="http://schemas.microsoft.com/office/drawing/2014/main" id="{64A115D4-FB93-4F27-BB83-B531410D9B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23862"/>
          <a:stretch/>
        </p:blipFill>
        <p:spPr bwMode="auto">
          <a:xfrm>
            <a:off x="924877" y="2554498"/>
            <a:ext cx="2542223" cy="2398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一張含有 個人, 男人, 室內, 擺姿勢 的圖片&#10;&#10;自動產生的描述">
            <a:extLst>
              <a:ext uri="{FF2B5EF4-FFF2-40B4-BE49-F238E27FC236}">
                <a16:creationId xmlns:a16="http://schemas.microsoft.com/office/drawing/2014/main" id="{DA6EF8D7-ED7C-4E03-81CC-D66BE066E5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2" y="2554498"/>
            <a:ext cx="2127883" cy="2398502"/>
          </a:xfrm>
          <a:prstGeom prst="rect">
            <a:avLst/>
          </a:prstGeom>
        </p:spPr>
      </p:pic>
      <p:pic>
        <p:nvPicPr>
          <p:cNvPr id="7" name="圖片 6" descr="一張含有 個人, 服飾, 簾, 擺姿勢 的圖片&#10;&#10;自動產生的描述">
            <a:extLst>
              <a:ext uri="{FF2B5EF4-FFF2-40B4-BE49-F238E27FC236}">
                <a16:creationId xmlns:a16="http://schemas.microsoft.com/office/drawing/2014/main" id="{CB886C3E-E7CB-462F-940A-A9E86C471FA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r="25474" b="35308"/>
          <a:stretch/>
        </p:blipFill>
        <p:spPr bwMode="auto">
          <a:xfrm>
            <a:off x="6347459" y="3191346"/>
            <a:ext cx="2400300" cy="2627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一張含有 文字, 紅色, 假髮 的圖片&#10;&#10;自動產生的描述">
            <a:extLst>
              <a:ext uri="{FF2B5EF4-FFF2-40B4-BE49-F238E27FC236}">
                <a16:creationId xmlns:a16="http://schemas.microsoft.com/office/drawing/2014/main" id="{6FB07993-2F13-4A11-AD78-B20F923E95B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 bwMode="auto">
          <a:xfrm>
            <a:off x="8642983" y="3175496"/>
            <a:ext cx="2253615" cy="2658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193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9FC83C-C7C7-4436-8523-4AFBD076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58" y="982132"/>
            <a:ext cx="8269939" cy="1303867"/>
          </a:xfrm>
        </p:spPr>
        <p:txBody>
          <a:bodyPr/>
          <a:lstStyle/>
          <a:p>
            <a:r>
              <a:rPr lang="zh-TW" altLang="en-US" dirty="0"/>
              <a:t>為什麼會有青春痘？？？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DAA15E-7213-4EC8-8750-DF9BF2DEF5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41898" r="20832" b="33541"/>
          <a:stretch/>
        </p:blipFill>
        <p:spPr bwMode="auto">
          <a:xfrm>
            <a:off x="1840865" y="1138237"/>
            <a:ext cx="1766570" cy="79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69DF222-05EA-4802-9429-E823105B53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25571" r="10137" b="19672"/>
          <a:stretch/>
        </p:blipFill>
        <p:spPr bwMode="auto">
          <a:xfrm>
            <a:off x="3028950" y="2581274"/>
            <a:ext cx="5600699" cy="3552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812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0D47FD-BED4-4AE5-A14D-07603CB6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如何預防青春痘？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3893DF-4932-4529-B3BE-16CEA884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542" y="3274108"/>
            <a:ext cx="2604246" cy="75104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j-ea"/>
                <a:ea typeface="+mj-ea"/>
              </a:rPr>
              <a:t>二不四要</a:t>
            </a:r>
          </a:p>
        </p:txBody>
      </p:sp>
    </p:spTree>
    <p:extLst>
      <p:ext uri="{BB962C8B-B14F-4D97-AF65-F5344CB8AC3E}">
        <p14:creationId xmlns:p14="http://schemas.microsoft.com/office/powerpoint/2010/main" val="28028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 descr="一張含有 文字, 蔬菜, 胡椒, 辣胡椒 的圖片&#10;&#10;自動產生的描述">
            <a:extLst>
              <a:ext uri="{FF2B5EF4-FFF2-40B4-BE49-F238E27FC236}">
                <a16:creationId xmlns:a16="http://schemas.microsoft.com/office/drawing/2014/main" id="{15D9A554-E355-45C4-905D-3F057D6D9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r="-1" b="-1"/>
          <a:stretch/>
        </p:blipFill>
        <p:spPr>
          <a:xfrm>
            <a:off x="196731" y="175147"/>
            <a:ext cx="3792174" cy="3174339"/>
          </a:xfrm>
          <a:prstGeom prst="rect">
            <a:avLst/>
          </a:prstGeom>
        </p:spPr>
      </p:pic>
      <p:pic>
        <p:nvPicPr>
          <p:cNvPr id="13" name="圖片 12" descr="一張含有 箭 的圖片&#10;&#10;自動產生的描述">
            <a:extLst>
              <a:ext uri="{FF2B5EF4-FFF2-40B4-BE49-F238E27FC236}">
                <a16:creationId xmlns:a16="http://schemas.microsoft.com/office/drawing/2014/main" id="{7CEA5E9A-30EA-41E0-9124-214B470463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1" b="30038"/>
          <a:stretch/>
        </p:blipFill>
        <p:spPr>
          <a:xfrm>
            <a:off x="4209091" y="175147"/>
            <a:ext cx="3792174" cy="3174339"/>
          </a:xfrm>
          <a:prstGeom prst="rect">
            <a:avLst/>
          </a:prstGeom>
        </p:spPr>
      </p:pic>
      <p:pic>
        <p:nvPicPr>
          <p:cNvPr id="5" name="圖片 4" descr="一張含有 杯子, 桌, 食物, 咖啡 的圖片&#10;&#10;自動產生的描述">
            <a:extLst>
              <a:ext uri="{FF2B5EF4-FFF2-40B4-BE49-F238E27FC236}">
                <a16:creationId xmlns:a16="http://schemas.microsoft.com/office/drawing/2014/main" id="{D7728D8B-3CDE-4E74-A41E-56BDD7E25D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r="-1" b="-1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3" name="圖片 2" descr="一張含有 碗盤 的圖片&#10;&#10;自動產生的描述">
            <a:extLst>
              <a:ext uri="{FF2B5EF4-FFF2-40B4-BE49-F238E27FC236}">
                <a16:creationId xmlns:a16="http://schemas.microsoft.com/office/drawing/2014/main" id="{BD42BD3D-C20C-4DD6-872A-8BE1E8373D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13600" b="-1"/>
          <a:stretch/>
        </p:blipFill>
        <p:spPr>
          <a:xfrm>
            <a:off x="191088" y="3508511"/>
            <a:ext cx="3792174" cy="3171426"/>
          </a:xfrm>
          <a:prstGeom prst="rect">
            <a:avLst/>
          </a:prstGeom>
        </p:spPr>
      </p:pic>
      <p:pic>
        <p:nvPicPr>
          <p:cNvPr id="11" name="圖片 10" descr="一張含有 盤, 桌, 食物, 室內 的圖片&#10;&#10;自動產生的描述">
            <a:extLst>
              <a:ext uri="{FF2B5EF4-FFF2-40B4-BE49-F238E27FC236}">
                <a16:creationId xmlns:a16="http://schemas.microsoft.com/office/drawing/2014/main" id="{0795691D-8739-4754-9292-84834CAD3E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r="3" b="3"/>
          <a:stretch/>
        </p:blipFill>
        <p:spPr>
          <a:xfrm>
            <a:off x="4203448" y="3508511"/>
            <a:ext cx="3792174" cy="3171426"/>
          </a:xfrm>
          <a:prstGeom prst="rect">
            <a:avLst/>
          </a:prstGeom>
        </p:spPr>
      </p:pic>
      <p:pic>
        <p:nvPicPr>
          <p:cNvPr id="9" name="圖片 8" descr="一張含有 室外 的圖片&#10;&#10;自動產生的描述">
            <a:extLst>
              <a:ext uri="{FF2B5EF4-FFF2-40B4-BE49-F238E27FC236}">
                <a16:creationId xmlns:a16="http://schemas.microsoft.com/office/drawing/2014/main" id="{65A067CD-6AF6-42C6-B1CC-4C60216946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6936" b="3"/>
          <a:stretch/>
        </p:blipFill>
        <p:spPr>
          <a:xfrm>
            <a:off x="8188574" y="3508511"/>
            <a:ext cx="3792174" cy="3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9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9D52AF7-9972-4827-8204-BA3699BAF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963"/>
          <a:stretch/>
        </p:blipFill>
        <p:spPr>
          <a:xfrm>
            <a:off x="471944" y="555217"/>
            <a:ext cx="4268712" cy="3339221"/>
          </a:xfrm>
          <a:prstGeom prst="rect">
            <a:avLst/>
          </a:prstGeom>
        </p:spPr>
      </p:pic>
      <p:pic>
        <p:nvPicPr>
          <p:cNvPr id="5" name="圖片 4" descr="一張含有 文字, 美工圖案 的圖片&#10;&#10;自動產生的描述">
            <a:extLst>
              <a:ext uri="{FF2B5EF4-FFF2-40B4-BE49-F238E27FC236}">
                <a16:creationId xmlns:a16="http://schemas.microsoft.com/office/drawing/2014/main" id="{57F15FBA-8563-4B87-A701-5BE8DBAE9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r="26129" b="3"/>
          <a:stretch/>
        </p:blipFill>
        <p:spPr>
          <a:xfrm>
            <a:off x="477507" y="4074019"/>
            <a:ext cx="2048359" cy="2226786"/>
          </a:xfrm>
          <a:prstGeom prst="rect">
            <a:avLst/>
          </a:prstGeom>
        </p:spPr>
      </p:pic>
      <p:pic>
        <p:nvPicPr>
          <p:cNvPr id="3" name="圖片 2" descr="一張含有 箭 的圖片&#10;&#10;自動產生的描述">
            <a:extLst>
              <a:ext uri="{FF2B5EF4-FFF2-40B4-BE49-F238E27FC236}">
                <a16:creationId xmlns:a16="http://schemas.microsoft.com/office/drawing/2014/main" id="{B65F7377-87B8-40A2-BF45-B13C677DFD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" r="4" b="21560"/>
          <a:stretch/>
        </p:blipFill>
        <p:spPr>
          <a:xfrm>
            <a:off x="2686733" y="4072045"/>
            <a:ext cx="2053923" cy="2228761"/>
          </a:xfrm>
          <a:prstGeom prst="rect">
            <a:avLst/>
          </a:prstGeom>
        </p:spPr>
      </p:pic>
      <p:pic>
        <p:nvPicPr>
          <p:cNvPr id="7" name="圖片 6" descr="一張含有 甜點 的圖片&#10;&#10;自動產生的描述">
            <a:extLst>
              <a:ext uri="{FF2B5EF4-FFF2-40B4-BE49-F238E27FC236}">
                <a16:creationId xmlns:a16="http://schemas.microsoft.com/office/drawing/2014/main" id="{C2D50B34-CA86-411E-9134-E51CC4307F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r="12881" b="1"/>
          <a:stretch/>
        </p:blipFill>
        <p:spPr>
          <a:xfrm>
            <a:off x="4933183" y="555218"/>
            <a:ext cx="6786873" cy="5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5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個人 的圖片&#10;&#10;自動產生的描述">
            <a:extLst>
              <a:ext uri="{FF2B5EF4-FFF2-40B4-BE49-F238E27FC236}">
                <a16:creationId xmlns:a16="http://schemas.microsoft.com/office/drawing/2014/main" id="{B13D4D25-DA59-4805-B966-1024B38CB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10796" b="-1"/>
          <a:stretch/>
        </p:blipFill>
        <p:spPr>
          <a:xfrm>
            <a:off x="196731" y="175147"/>
            <a:ext cx="3792174" cy="317433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0FBD116-59E6-4B17-8E63-FA1744E64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 r="3551" b="1"/>
          <a:stretch/>
        </p:blipFill>
        <p:spPr>
          <a:xfrm>
            <a:off x="8021360" y="3409948"/>
            <a:ext cx="3792174" cy="31743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EC35EE0-6DD8-4A68-8D23-FDB08CA21B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r="-1" b="-1"/>
          <a:stretch/>
        </p:blipFill>
        <p:spPr>
          <a:xfrm>
            <a:off x="4145252" y="175147"/>
            <a:ext cx="3792174" cy="3174339"/>
          </a:xfrm>
          <a:prstGeom prst="rect">
            <a:avLst/>
          </a:prstGeom>
        </p:spPr>
      </p:pic>
      <p:pic>
        <p:nvPicPr>
          <p:cNvPr id="3" name="圖片 2" descr="一張含有 箭 的圖片&#10;&#10;自動產生的描述">
            <a:extLst>
              <a:ext uri="{FF2B5EF4-FFF2-40B4-BE49-F238E27FC236}">
                <a16:creationId xmlns:a16="http://schemas.microsoft.com/office/drawing/2014/main" id="{F3545A7E-BD10-4F7B-AF54-D959BD9796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r="-1" b="7850"/>
          <a:stretch/>
        </p:blipFill>
        <p:spPr>
          <a:xfrm>
            <a:off x="191088" y="3508511"/>
            <a:ext cx="3792174" cy="3171426"/>
          </a:xfrm>
          <a:prstGeom prst="rect">
            <a:avLst/>
          </a:prstGeom>
        </p:spPr>
      </p:pic>
      <p:pic>
        <p:nvPicPr>
          <p:cNvPr id="13" name="圖片 12" descr="一張含有 窗戶, 室內, 小 的圖片&#10;&#10;自動產生的描述">
            <a:extLst>
              <a:ext uri="{FF2B5EF4-FFF2-40B4-BE49-F238E27FC236}">
                <a16:creationId xmlns:a16="http://schemas.microsoft.com/office/drawing/2014/main" id="{5326E137-2C35-4B3B-821D-CEF2D2156B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r="8941" b="-1"/>
          <a:stretch/>
        </p:blipFill>
        <p:spPr>
          <a:xfrm>
            <a:off x="4203448" y="3508511"/>
            <a:ext cx="3792174" cy="3171426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FD2D3DFE-147A-4D91-ADF6-504BB5512D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9" r="-1" b="-1"/>
          <a:stretch/>
        </p:blipFill>
        <p:spPr>
          <a:xfrm>
            <a:off x="8021360" y="178060"/>
            <a:ext cx="3792174" cy="3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0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1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1" name="Straight Connector 37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39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41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43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5" name="Picture 45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AA35EE9-4CE3-40DC-847C-DBEE77EA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>
                <a:solidFill>
                  <a:srgbClr val="262626"/>
                </a:solidFill>
              </a:rPr>
              <a:t>正確洗臉</a:t>
            </a:r>
            <a:r>
              <a:rPr lang="en-US" altLang="zh-TW" dirty="0">
                <a:solidFill>
                  <a:srgbClr val="262626"/>
                </a:solidFill>
              </a:rPr>
              <a:t>7</a:t>
            </a:r>
            <a:r>
              <a:rPr lang="zh-TW" altLang="en-US" dirty="0">
                <a:solidFill>
                  <a:srgbClr val="262626"/>
                </a:solidFill>
              </a:rPr>
              <a:t>步驟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EF37907E-6301-4E43-908A-BDBC04AB4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1" y="1410208"/>
            <a:ext cx="5059726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4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62C4B6-6343-4624-BE11-286BCA18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249" y="935830"/>
            <a:ext cx="6629398" cy="1303867"/>
          </a:xfrm>
        </p:spPr>
        <p:txBody>
          <a:bodyPr/>
          <a:lstStyle/>
          <a:p>
            <a:r>
              <a:rPr lang="zh-TW" altLang="en-US" dirty="0"/>
              <a:t>洗面乳怎麼挑？</a:t>
            </a:r>
          </a:p>
        </p:txBody>
      </p:sp>
      <p:pic>
        <p:nvPicPr>
          <p:cNvPr id="5" name="內容版面配置區 4" descr="一張含有 美工圖案 的圖片&#10;&#10;自動產生的描述">
            <a:extLst>
              <a:ext uri="{FF2B5EF4-FFF2-40B4-BE49-F238E27FC236}">
                <a16:creationId xmlns:a16="http://schemas.microsoft.com/office/drawing/2014/main" id="{ED41A07A-97A9-49F4-B782-E5E959D14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6" y="868034"/>
            <a:ext cx="1211263" cy="1211263"/>
          </a:xfrm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CA942812-A6AD-42BA-BF27-B983B982E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10138"/>
              </p:ext>
            </p:extLst>
          </p:nvPr>
        </p:nvGraphicFramePr>
        <p:xfrm>
          <a:off x="1066798" y="2337592"/>
          <a:ext cx="10219765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688">
                  <a:extLst>
                    <a:ext uri="{9D8B030D-6E8A-4147-A177-3AD203B41FA5}">
                      <a16:colId xmlns:a16="http://schemas.microsoft.com/office/drawing/2014/main" val="4253719467"/>
                    </a:ext>
                  </a:extLst>
                </a:gridCol>
                <a:gridCol w="7150077">
                  <a:extLst>
                    <a:ext uri="{9D8B030D-6E8A-4147-A177-3AD203B41FA5}">
                      <a16:colId xmlns:a16="http://schemas.microsoft.com/office/drawing/2014/main" val="3938192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類型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醫師破解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53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美白洗面乳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美白成分偏酸性，洗面乳偏鹼性，功效存疑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5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抗痘洗面乳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抑菌成份含量低，接觸時間短，功效不大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5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去角質洗面乳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過度去角質，細菌容易入侵，反而造成皮膚發炎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70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保濕洗面乳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洗臉時保濕成分就被沖掉，皮膚吸收效果有限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1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40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9B288C-74F8-4E8C-8197-BBF3A16D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13826"/>
            <a:ext cx="9601196" cy="2971303"/>
          </a:xfrm>
        </p:spPr>
        <p:txBody>
          <a:bodyPr>
            <a:normAutofit/>
          </a:bodyPr>
          <a:lstStyle/>
          <a:p>
            <a:pPr algn="l"/>
            <a:r>
              <a:rPr lang="zh-TW" altLang="en-US" b="0" i="0" dirty="0">
                <a:solidFill>
                  <a:srgbClr val="000000"/>
                </a:solidFill>
                <a:effectLst/>
                <a:latin typeface="Noto Sans TC"/>
              </a:rPr>
              <a:t>簡單的挑選原則：洗完臉後感覺乾爽，但不緊繃、不乾澀，代表它就是適合你的洗面乳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626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6BA629A-7BDA-49DF-8D88-8C60221D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97" y="1703195"/>
            <a:ext cx="3013658" cy="19592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solidFill>
                  <a:srgbClr val="262626"/>
                </a:solidFill>
              </a:rPr>
              <a:t>青春期</a:t>
            </a:r>
            <a:br>
              <a:rPr lang="en-US" altLang="zh-TW" sz="4800" dirty="0">
                <a:solidFill>
                  <a:srgbClr val="262626"/>
                </a:solidFill>
              </a:rPr>
            </a:br>
            <a:r>
              <a:rPr lang="en-US" altLang="zh-TW" sz="4800" dirty="0">
                <a:solidFill>
                  <a:srgbClr val="262626"/>
                </a:solidFill>
              </a:rPr>
              <a:t>(</a:t>
            </a:r>
            <a:r>
              <a:rPr lang="zh-TW" altLang="en-US" sz="4800" dirty="0">
                <a:solidFill>
                  <a:srgbClr val="262626"/>
                </a:solidFill>
              </a:rPr>
              <a:t>男生篇</a:t>
            </a:r>
            <a:r>
              <a:rPr lang="en-US" altLang="zh-TW" sz="4800" dirty="0">
                <a:solidFill>
                  <a:srgbClr val="262626"/>
                </a:solidFill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31DB3A-BDFB-49D3-ABBF-6437ECE9A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5"/>
          <a:stretch/>
        </p:blipFill>
        <p:spPr>
          <a:xfrm>
            <a:off x="4275346" y="860279"/>
            <a:ext cx="6648597" cy="513565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1F68851F-1B98-45FD-8E01-10A7A41DECC9}"/>
              </a:ext>
            </a:extLst>
          </p:cNvPr>
          <p:cNvSpPr/>
          <p:nvPr/>
        </p:nvSpPr>
        <p:spPr>
          <a:xfrm>
            <a:off x="4480237" y="1125386"/>
            <a:ext cx="6310032" cy="2020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4000"/>
              </a:lnSpc>
            </a:pPr>
            <a:r>
              <a:rPr lang="zh-TW" sz="3600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性成熟自我檢查</a:t>
            </a:r>
            <a:endParaRPr lang="zh-TW" sz="3600" kern="100" dirty="0">
              <a:solidFill>
                <a:srgbClr val="FF0000"/>
              </a:solidFill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zh-TW" sz="3600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男孩一般在</a:t>
            </a:r>
            <a:r>
              <a:rPr lang="en-US" sz="3600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sz="3600" kern="100" dirty="0">
                <a:solidFill>
                  <a:srgbClr val="FF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歲左右睪丸開始成長</a:t>
            </a:r>
            <a:endParaRPr lang="zh-TW" sz="3600" kern="100" dirty="0">
              <a:solidFill>
                <a:srgbClr val="FF0000"/>
              </a:solidFill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45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線條畫 的圖片&#10;&#10;自動產生的描述">
            <a:extLst>
              <a:ext uri="{FF2B5EF4-FFF2-40B4-BE49-F238E27FC236}">
                <a16:creationId xmlns:a16="http://schemas.microsoft.com/office/drawing/2014/main" id="{B1C6F78F-91AE-4098-B639-CE0FEF636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8217"/>
          <a:stretch/>
        </p:blipFill>
        <p:spPr>
          <a:xfrm>
            <a:off x="2378468" y="609600"/>
            <a:ext cx="6642574" cy="55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8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46F24C-AF9D-42C3-BB0F-01676FEA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青春期的煩惱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C383547-1529-4279-A05D-1F92E13A1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23399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橢圓 2">
            <a:extLst>
              <a:ext uri="{FF2B5EF4-FFF2-40B4-BE49-F238E27FC236}">
                <a16:creationId xmlns:a16="http://schemas.microsoft.com/office/drawing/2014/main" id="{3D762EB5-BA31-4ABF-B9D5-F416E6BD9C8C}"/>
              </a:ext>
            </a:extLst>
          </p:cNvPr>
          <p:cNvSpPr/>
          <p:nvPr/>
        </p:nvSpPr>
        <p:spPr>
          <a:xfrm>
            <a:off x="1340224" y="1634065"/>
            <a:ext cx="2232212" cy="1267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想戀愛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588FD65-C8EB-40A7-BD9E-EF5D489A9AC1}"/>
              </a:ext>
            </a:extLst>
          </p:cNvPr>
          <p:cNvSpPr/>
          <p:nvPr/>
        </p:nvSpPr>
        <p:spPr>
          <a:xfrm>
            <a:off x="6905063" y="4439551"/>
            <a:ext cx="2424954" cy="1267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運動輸別人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5E16E09-4AEB-41E0-A918-41D6A57E9919}"/>
              </a:ext>
            </a:extLst>
          </p:cNvPr>
          <p:cNvSpPr/>
          <p:nvPr/>
        </p:nvSpPr>
        <p:spPr>
          <a:xfrm>
            <a:off x="8408890" y="1634064"/>
            <a:ext cx="2801471" cy="1267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青春痘長不停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CD1359D-05A3-4E4B-BEEA-5E51FCA70CA1}"/>
              </a:ext>
            </a:extLst>
          </p:cNvPr>
          <p:cNvSpPr/>
          <p:nvPr/>
        </p:nvSpPr>
        <p:spPr>
          <a:xfrm>
            <a:off x="1523996" y="3296185"/>
            <a:ext cx="2232212" cy="1267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身材太胖</a:t>
            </a:r>
            <a:r>
              <a:rPr lang="en-US" altLang="zh-TW" sz="3600" dirty="0"/>
              <a:t>/</a:t>
            </a:r>
            <a:r>
              <a:rPr lang="zh-TW" altLang="en-US" sz="3600" dirty="0"/>
              <a:t>矮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793703E-43D2-47DA-8857-ECC5AEBA43B3}"/>
              </a:ext>
            </a:extLst>
          </p:cNvPr>
          <p:cNvSpPr/>
          <p:nvPr/>
        </p:nvSpPr>
        <p:spPr>
          <a:xfrm>
            <a:off x="3301252" y="4457614"/>
            <a:ext cx="2523564" cy="1399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總是睡不飽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94E9A23-880B-4307-A237-23016A20D496}"/>
              </a:ext>
            </a:extLst>
          </p:cNvPr>
          <p:cNvSpPr/>
          <p:nvPr/>
        </p:nvSpPr>
        <p:spPr>
          <a:xfrm>
            <a:off x="8751791" y="3155194"/>
            <a:ext cx="2232212" cy="1267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長相不滿意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38D2F28-3D4F-4C94-9BB4-569129F05046}"/>
              </a:ext>
            </a:extLst>
          </p:cNvPr>
          <p:cNvSpPr/>
          <p:nvPr/>
        </p:nvSpPr>
        <p:spPr>
          <a:xfrm>
            <a:off x="3926536" y="2795494"/>
            <a:ext cx="2232212" cy="1267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胸部大小</a:t>
            </a: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68DC1FCC-CC70-476B-8207-B61836448569}"/>
              </a:ext>
            </a:extLst>
          </p:cNvPr>
          <p:cNvSpPr/>
          <p:nvPr/>
        </p:nvSpPr>
        <p:spPr>
          <a:xfrm>
            <a:off x="6295462" y="2795494"/>
            <a:ext cx="2232212" cy="1267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夢遺</a:t>
            </a:r>
          </a:p>
        </p:txBody>
      </p:sp>
    </p:spTree>
    <p:extLst>
      <p:ext uri="{BB962C8B-B14F-4D97-AF65-F5344CB8AC3E}">
        <p14:creationId xmlns:p14="http://schemas.microsoft.com/office/powerpoint/2010/main" val="41607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6BA629A-7BDA-49DF-8D88-8C60221D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9" y="2015310"/>
            <a:ext cx="3467134" cy="1790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solidFill>
                  <a:srgbClr val="262626"/>
                </a:solidFill>
              </a:rPr>
              <a:t>青春期</a:t>
            </a:r>
            <a:br>
              <a:rPr lang="en-US" altLang="zh-TW" sz="4800" dirty="0">
                <a:solidFill>
                  <a:srgbClr val="262626"/>
                </a:solidFill>
              </a:rPr>
            </a:br>
            <a:r>
              <a:rPr lang="en-US" altLang="zh-TW" sz="4800" dirty="0">
                <a:solidFill>
                  <a:srgbClr val="262626"/>
                </a:solidFill>
              </a:rPr>
              <a:t>(</a:t>
            </a:r>
            <a:r>
              <a:rPr lang="zh-TW" altLang="en-US" sz="4800" dirty="0">
                <a:solidFill>
                  <a:srgbClr val="262626"/>
                </a:solidFill>
              </a:rPr>
              <a:t>男生篇</a:t>
            </a:r>
            <a:r>
              <a:rPr lang="en-US" altLang="zh-TW" sz="4800" dirty="0">
                <a:solidFill>
                  <a:srgbClr val="262626"/>
                </a:solidFill>
              </a:rPr>
              <a:t>)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45BC24C-5EFB-473F-8615-02159D90625E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 b="41908"/>
          <a:stretch/>
        </p:blipFill>
        <p:spPr bwMode="auto">
          <a:xfrm>
            <a:off x="5092597" y="1481668"/>
            <a:ext cx="6110340" cy="4263900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1F68851F-1B98-45FD-8E01-10A7A41DECC9}"/>
              </a:ext>
            </a:extLst>
          </p:cNvPr>
          <p:cNvSpPr/>
          <p:nvPr/>
        </p:nvSpPr>
        <p:spPr>
          <a:xfrm>
            <a:off x="4684952" y="1338233"/>
            <a:ext cx="4437290" cy="865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500"/>
              </a:lnSpc>
            </a:pPr>
            <a:r>
              <a:rPr lang="zh-TW" altLang="en-US" sz="3600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長出喉結，聲音變粗</a:t>
            </a:r>
            <a:endParaRPr lang="zh-TW" sz="36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3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6BA629A-7BDA-49DF-8D88-8C60221D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9" y="2015310"/>
            <a:ext cx="3467134" cy="1790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solidFill>
                  <a:srgbClr val="262626"/>
                </a:solidFill>
              </a:rPr>
              <a:t>青春期</a:t>
            </a:r>
            <a:br>
              <a:rPr lang="en-US" altLang="zh-TW" sz="4800" dirty="0">
                <a:solidFill>
                  <a:srgbClr val="262626"/>
                </a:solidFill>
              </a:rPr>
            </a:br>
            <a:r>
              <a:rPr lang="en-US" altLang="zh-TW" sz="4800" dirty="0">
                <a:solidFill>
                  <a:srgbClr val="262626"/>
                </a:solidFill>
              </a:rPr>
              <a:t>(</a:t>
            </a:r>
            <a:r>
              <a:rPr lang="zh-TW" altLang="en-US" sz="4800" dirty="0">
                <a:solidFill>
                  <a:srgbClr val="262626"/>
                </a:solidFill>
              </a:rPr>
              <a:t>男生篇</a:t>
            </a:r>
            <a:r>
              <a:rPr lang="en-US" altLang="zh-TW" sz="4800" dirty="0">
                <a:solidFill>
                  <a:srgbClr val="262626"/>
                </a:solidFill>
              </a:rPr>
              <a:t>)</a:t>
            </a:r>
          </a:p>
        </p:txBody>
      </p:sp>
      <p:pic>
        <p:nvPicPr>
          <p:cNvPr id="19" name="圖片 18" descr="一張含有 文字 的圖片&#10;&#10;自動產生的描述">
            <a:extLst>
              <a:ext uri="{FF2B5EF4-FFF2-40B4-BE49-F238E27FC236}">
                <a16:creationId xmlns:a16="http://schemas.microsoft.com/office/drawing/2014/main" id="{1FA01D30-9964-41C1-9EC5-77EC75DB72A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2"/>
          <a:stretch/>
        </p:blipFill>
        <p:spPr bwMode="auto">
          <a:xfrm>
            <a:off x="4589929" y="1084729"/>
            <a:ext cx="6613008" cy="4752555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1F68851F-1B98-45FD-8E01-10A7A41DECC9}"/>
              </a:ext>
            </a:extLst>
          </p:cNvPr>
          <p:cNvSpPr/>
          <p:nvPr/>
        </p:nvSpPr>
        <p:spPr>
          <a:xfrm>
            <a:off x="5236751" y="1331326"/>
            <a:ext cx="4965083" cy="865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500"/>
              </a:lnSpc>
            </a:pPr>
            <a:r>
              <a:rPr lang="zh-TW" altLang="en-US" sz="3600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長出鬍鬚</a:t>
            </a:r>
            <a:r>
              <a:rPr lang="zh-TW" altLang="en-US" sz="36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、胸毛、腋毛</a:t>
            </a:r>
            <a:endParaRPr lang="zh-TW" sz="36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6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6BA629A-7BDA-49DF-8D88-8C60221D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9" y="2015310"/>
            <a:ext cx="3467134" cy="1790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solidFill>
                  <a:srgbClr val="262626"/>
                </a:solidFill>
              </a:rPr>
              <a:t>青春期</a:t>
            </a:r>
            <a:br>
              <a:rPr lang="en-US" altLang="zh-TW" sz="4800" dirty="0">
                <a:solidFill>
                  <a:srgbClr val="262626"/>
                </a:solidFill>
              </a:rPr>
            </a:br>
            <a:r>
              <a:rPr lang="en-US" altLang="zh-TW" sz="4800" dirty="0">
                <a:solidFill>
                  <a:srgbClr val="262626"/>
                </a:solidFill>
              </a:rPr>
              <a:t>(</a:t>
            </a:r>
            <a:r>
              <a:rPr lang="zh-TW" altLang="en-US" sz="4800" dirty="0">
                <a:solidFill>
                  <a:srgbClr val="262626"/>
                </a:solidFill>
              </a:rPr>
              <a:t>男生篇</a:t>
            </a:r>
            <a:r>
              <a:rPr lang="en-US" altLang="zh-TW" sz="4800" dirty="0">
                <a:solidFill>
                  <a:srgbClr val="262626"/>
                </a:solidFill>
              </a:rPr>
              <a:t>)</a:t>
            </a:r>
          </a:p>
        </p:txBody>
      </p:sp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698132AF-6CF1-451F-B687-68937726340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5"/>
          <a:stretch/>
        </p:blipFill>
        <p:spPr bwMode="auto">
          <a:xfrm>
            <a:off x="3939890" y="751574"/>
            <a:ext cx="6722538" cy="4452217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1F68851F-1B98-45FD-8E01-10A7A41DECC9}"/>
              </a:ext>
            </a:extLst>
          </p:cNvPr>
          <p:cNvSpPr/>
          <p:nvPr/>
        </p:nvSpPr>
        <p:spPr>
          <a:xfrm>
            <a:off x="5194685" y="974528"/>
            <a:ext cx="3635405" cy="865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500"/>
              </a:lnSpc>
            </a:pPr>
            <a:r>
              <a:rPr lang="zh-TW" altLang="en-US" sz="36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陰毛開始生長</a:t>
            </a:r>
            <a:endParaRPr lang="zh-TW" sz="36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" name="圖片 17" descr="一張含有 文字, 白板 的圖片&#10;&#10;自動產生的描述">
            <a:extLst>
              <a:ext uri="{FF2B5EF4-FFF2-40B4-BE49-F238E27FC236}">
                <a16:creationId xmlns:a16="http://schemas.microsoft.com/office/drawing/2014/main" id="{88EF20BB-9EE5-419E-BD4B-32320697CD77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r="5371" b="53073"/>
          <a:stretch/>
        </p:blipFill>
        <p:spPr bwMode="auto">
          <a:xfrm>
            <a:off x="8191766" y="4237792"/>
            <a:ext cx="3392208" cy="2013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460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6BA629A-7BDA-49DF-8D88-8C60221D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9" y="2015310"/>
            <a:ext cx="3467134" cy="1790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solidFill>
                  <a:srgbClr val="262626"/>
                </a:solidFill>
              </a:rPr>
              <a:t>青春期</a:t>
            </a:r>
            <a:br>
              <a:rPr lang="en-US" altLang="zh-TW" sz="4800" dirty="0">
                <a:solidFill>
                  <a:srgbClr val="262626"/>
                </a:solidFill>
              </a:rPr>
            </a:br>
            <a:r>
              <a:rPr lang="en-US" altLang="zh-TW" sz="4800" dirty="0">
                <a:solidFill>
                  <a:srgbClr val="262626"/>
                </a:solidFill>
              </a:rPr>
              <a:t>(</a:t>
            </a:r>
            <a:r>
              <a:rPr lang="zh-TW" altLang="en-US" sz="4800" dirty="0">
                <a:solidFill>
                  <a:srgbClr val="262626"/>
                </a:solidFill>
              </a:rPr>
              <a:t>男生篇</a:t>
            </a:r>
            <a:r>
              <a:rPr lang="en-US" altLang="zh-TW" sz="4800" dirty="0">
                <a:solidFill>
                  <a:srgbClr val="262626"/>
                </a:solidFill>
              </a:rPr>
              <a:t>)</a:t>
            </a:r>
          </a:p>
        </p:txBody>
      </p:sp>
      <p:pic>
        <p:nvPicPr>
          <p:cNvPr id="17" name="圖片 16" descr="一張含有 文字, 白板 的圖片&#10;&#10;自動產生的描述">
            <a:extLst>
              <a:ext uri="{FF2B5EF4-FFF2-40B4-BE49-F238E27FC236}">
                <a16:creationId xmlns:a16="http://schemas.microsoft.com/office/drawing/2014/main" id="{0B54A24F-7DAF-40F8-A63E-268E2856EEF0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50056" r="12776"/>
          <a:stretch/>
        </p:blipFill>
        <p:spPr bwMode="auto">
          <a:xfrm>
            <a:off x="4631912" y="1098018"/>
            <a:ext cx="6517985" cy="4848225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1F68851F-1B98-45FD-8E01-10A7A41DECC9}"/>
              </a:ext>
            </a:extLst>
          </p:cNvPr>
          <p:cNvSpPr/>
          <p:nvPr/>
        </p:nvSpPr>
        <p:spPr>
          <a:xfrm>
            <a:off x="4785404" y="1634926"/>
            <a:ext cx="3898648" cy="18190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4000"/>
              </a:lnSpc>
            </a:pPr>
            <a:r>
              <a:rPr lang="en-US" altLang="zh-TW" sz="36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12-18</a:t>
            </a:r>
            <a:r>
              <a:rPr lang="zh-TW" altLang="en-US" sz="36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歲，陰莖變長、變粗</a:t>
            </a:r>
            <a:endParaRPr lang="zh-TW" sz="36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8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6BA629A-7BDA-49DF-8D88-8C60221D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9" y="2015310"/>
            <a:ext cx="3467134" cy="1790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solidFill>
                  <a:srgbClr val="262626"/>
                </a:solidFill>
              </a:rPr>
              <a:t>青春期</a:t>
            </a:r>
            <a:br>
              <a:rPr lang="en-US" altLang="zh-TW" sz="4800" dirty="0">
                <a:solidFill>
                  <a:srgbClr val="262626"/>
                </a:solidFill>
              </a:rPr>
            </a:br>
            <a:r>
              <a:rPr lang="en-US" altLang="zh-TW" sz="4800" dirty="0">
                <a:solidFill>
                  <a:srgbClr val="262626"/>
                </a:solidFill>
              </a:rPr>
              <a:t>(</a:t>
            </a:r>
            <a:r>
              <a:rPr lang="zh-TW" altLang="en-US" sz="4800" dirty="0">
                <a:solidFill>
                  <a:srgbClr val="262626"/>
                </a:solidFill>
              </a:rPr>
              <a:t>男生篇</a:t>
            </a:r>
            <a:r>
              <a:rPr lang="en-US" altLang="zh-TW" sz="4800" dirty="0">
                <a:solidFill>
                  <a:srgbClr val="262626"/>
                </a:solidFill>
              </a:rPr>
              <a:t>)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C60B383-74FB-4DCE-8B1E-6B762DFA716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6" r="4492"/>
          <a:stretch/>
        </p:blipFill>
        <p:spPr bwMode="auto">
          <a:xfrm>
            <a:off x="4725492" y="1784188"/>
            <a:ext cx="6363163" cy="3680882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1F68851F-1B98-45FD-8E01-10A7A41DECC9}"/>
              </a:ext>
            </a:extLst>
          </p:cNvPr>
          <p:cNvSpPr/>
          <p:nvPr/>
        </p:nvSpPr>
        <p:spPr>
          <a:xfrm>
            <a:off x="4959747" y="1014553"/>
            <a:ext cx="5672393" cy="20351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sz="3600" kern="100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陰囊的顏色開始變深，精子逐漸生成</a:t>
            </a:r>
            <a:endParaRPr lang="zh-TW" sz="36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2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0" name="Picture 4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6BA629A-7BDA-49DF-8D88-8C60221D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9" y="2015310"/>
            <a:ext cx="3467134" cy="1790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dirty="0">
                <a:solidFill>
                  <a:srgbClr val="262626"/>
                </a:solidFill>
              </a:rPr>
              <a:t>青春期</a:t>
            </a:r>
            <a:br>
              <a:rPr lang="en-US" altLang="zh-TW" sz="4800" dirty="0">
                <a:solidFill>
                  <a:srgbClr val="262626"/>
                </a:solidFill>
              </a:rPr>
            </a:br>
            <a:r>
              <a:rPr lang="en-US" altLang="zh-TW" sz="4800" dirty="0">
                <a:solidFill>
                  <a:srgbClr val="262626"/>
                </a:solidFill>
              </a:rPr>
              <a:t>(</a:t>
            </a:r>
            <a:r>
              <a:rPr lang="zh-TW" altLang="en-US" sz="4800" dirty="0">
                <a:solidFill>
                  <a:srgbClr val="262626"/>
                </a:solidFill>
              </a:rPr>
              <a:t>男生篇</a:t>
            </a:r>
            <a:r>
              <a:rPr lang="en-US" altLang="zh-TW" sz="4800" dirty="0">
                <a:solidFill>
                  <a:srgbClr val="262626"/>
                </a:solidFill>
              </a:rPr>
              <a:t>)</a:t>
            </a:r>
          </a:p>
        </p:txBody>
      </p:sp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331E892D-9E95-451E-B0BF-14E9593947A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7216" r="3784" b="10305"/>
          <a:stretch/>
        </p:blipFill>
        <p:spPr bwMode="auto">
          <a:xfrm>
            <a:off x="4996573" y="1334333"/>
            <a:ext cx="5842334" cy="4456788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1F68851F-1B98-45FD-8E01-10A7A41DECC9}"/>
              </a:ext>
            </a:extLst>
          </p:cNvPr>
          <p:cNvSpPr/>
          <p:nvPr/>
        </p:nvSpPr>
        <p:spPr>
          <a:xfrm>
            <a:off x="4835013" y="1081866"/>
            <a:ext cx="6165453" cy="16337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sz="36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龜頭向前伸展，暴露在包皮外</a:t>
            </a:r>
            <a:endParaRPr lang="zh-TW" sz="36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4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850AD6-07E7-4915-ABD2-9ED81EB3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自我檢查看過來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E80BE7-8C17-42AC-A5C1-895DFB21DC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28938" y="2543176"/>
            <a:ext cx="6334124" cy="34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8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268</TotalTime>
  <Words>272</Words>
  <Application>Microsoft Office PowerPoint</Application>
  <PresentationFormat>寬螢幕</PresentationFormat>
  <Paragraphs>48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Noto Sans TC</vt:lpstr>
      <vt:lpstr>微軟正黑體</vt:lpstr>
      <vt:lpstr>Arial</vt:lpstr>
      <vt:lpstr>Garamond</vt:lpstr>
      <vt:lpstr>有機</vt:lpstr>
      <vt:lpstr>青春任我行</vt:lpstr>
      <vt:lpstr>青春期 (男生篇)</vt:lpstr>
      <vt:lpstr>青春期 (男生篇)</vt:lpstr>
      <vt:lpstr>青春期 (男生篇)</vt:lpstr>
      <vt:lpstr>青春期 (男生篇)</vt:lpstr>
      <vt:lpstr>青春期 (男生篇)</vt:lpstr>
      <vt:lpstr>青春期 (男生篇)</vt:lpstr>
      <vt:lpstr>青春期 (男生篇)</vt:lpstr>
      <vt:lpstr>自我檢查看過來</vt:lpstr>
      <vt:lpstr>青春期還有哪些變化…</vt:lpstr>
      <vt:lpstr>只要青春不要痘</vt:lpstr>
      <vt:lpstr>為什麼會有青春痘？？？</vt:lpstr>
      <vt:lpstr>如何預防青春痘？</vt:lpstr>
      <vt:lpstr>PowerPoint 簡報</vt:lpstr>
      <vt:lpstr>PowerPoint 簡報</vt:lpstr>
      <vt:lpstr>PowerPoint 簡報</vt:lpstr>
      <vt:lpstr>正確洗臉7步驟</vt:lpstr>
      <vt:lpstr>洗面乳怎麼挑？</vt:lpstr>
      <vt:lpstr>簡單的挑選原則：洗完臉後感覺乾爽，但不緊繃、不乾澀，代表它就是適合你的洗面乳</vt:lpstr>
      <vt:lpstr>PowerPoint 簡報</vt:lpstr>
      <vt:lpstr>青春期的煩惱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青春任我行</dc:title>
  <dc:creator>戀鷹 呂</dc:creator>
  <cp:lastModifiedBy>戀鷹 呂</cp:lastModifiedBy>
  <cp:revision>25</cp:revision>
  <dcterms:created xsi:type="dcterms:W3CDTF">2021-09-10T07:49:51Z</dcterms:created>
  <dcterms:modified xsi:type="dcterms:W3CDTF">2021-09-11T01:23:03Z</dcterms:modified>
</cp:coreProperties>
</file>