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  <p:sldMasterId id="2147484043" r:id="rId2"/>
  </p:sldMasterIdLst>
  <p:notesMasterIdLst>
    <p:notesMasterId r:id="rId25"/>
  </p:notesMasterIdLst>
  <p:sldIdLst>
    <p:sldId id="421" r:id="rId3"/>
    <p:sldId id="360" r:id="rId4"/>
    <p:sldId id="373" r:id="rId5"/>
    <p:sldId id="409" r:id="rId6"/>
    <p:sldId id="418" r:id="rId7"/>
    <p:sldId id="419" r:id="rId8"/>
    <p:sldId id="412" r:id="rId9"/>
    <p:sldId id="420" r:id="rId10"/>
    <p:sldId id="276" r:id="rId11"/>
    <p:sldId id="285" r:id="rId12"/>
    <p:sldId id="422" r:id="rId13"/>
    <p:sldId id="423" r:id="rId14"/>
    <p:sldId id="268" r:id="rId15"/>
    <p:sldId id="424" r:id="rId16"/>
    <p:sldId id="427" r:id="rId17"/>
    <p:sldId id="425" r:id="rId18"/>
    <p:sldId id="431" r:id="rId19"/>
    <p:sldId id="407" r:id="rId20"/>
    <p:sldId id="428" r:id="rId21"/>
    <p:sldId id="429" r:id="rId22"/>
    <p:sldId id="430" r:id="rId23"/>
    <p:sldId id="416" r:id="rId24"/>
  </p:sldIdLst>
  <p:sldSz cx="9144000" cy="6858000" type="screen4x3"/>
  <p:notesSz cx="6858000" cy="9144000"/>
  <p:custDataLst>
    <p:tags r:id="rId26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B76"/>
    <a:srgbClr val="FF7C80"/>
    <a:srgbClr val="9966FF"/>
    <a:srgbClr val="FF6699"/>
    <a:srgbClr val="F3948D"/>
    <a:srgbClr val="F29694"/>
    <a:srgbClr val="FF9FBF"/>
    <a:srgbClr val="F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9091" autoAdjust="0"/>
  </p:normalViewPr>
  <p:slideViewPr>
    <p:cSldViewPr>
      <p:cViewPr varScale="1">
        <p:scale>
          <a:sx n="98" d="100"/>
          <a:sy n="98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FCD9866-DA92-459B-B6E2-3C273101A970}" type="datetimeFigureOut">
              <a:rPr lang="zh-TW" altLang="en-US"/>
              <a:pPr>
                <a:defRPr/>
              </a:pPr>
              <a:t>2021/7/28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6AC189-2C48-4913-9256-D4363EEA466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976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photos/%E5%8F%B6-%E7%BB%BF%E8%89%B2-%E7%89%B9%E5%86%99-%E9%9D%99%E8%84%89-%E8%83%8C%E6%99%AF-1631181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illustrations/%E5%88%97%E8%A1%A8-%E5%9B%BE%E6%A0%87-%E7%AC%A6%E5%8F%B7-%E7%BA%B8-%E8%BF%B9%E8%B1%A1-2389219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photos/%E7%BB%93%E6%9D%9F-%E6%9C%80%E5%90%8E-%E4%BB%A5%E4%B8%8A-%E4%BF%A1%E4%BB%B6-3408301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90B844-21A4-49E5-879A-9CAA3849EBA1}" type="slidenum">
              <a:rPr lang="zh-TW" altLang="en-US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免費圖片出處</a:t>
            </a:r>
            <a:br>
              <a:rPr lang="en-US" altLang="zh-TW" dirty="0"/>
            </a:br>
            <a:r>
              <a:rPr lang="en-US" altLang="zh-TW" dirty="0"/>
              <a:t>1.</a:t>
            </a:r>
            <a:r>
              <a:rPr lang="zh-TW" altLang="en-US" dirty="0"/>
              <a:t>葉脈</a:t>
            </a:r>
            <a:br>
              <a:rPr lang="en-US" altLang="zh-TW" dirty="0"/>
            </a:br>
            <a:r>
              <a:rPr lang="en-US" altLang="zh-TW" dirty="0">
                <a:hlinkClick r:id="rId3"/>
              </a:rPr>
              <a:t>https://pixabay.com/zh/photos/%E5%8F%B6-%E7%BB%BF%E8%89%B2-%E7%89%B9%E5%86%99-%E9%9D%99%E8%84%89-%E8%83%8C%E6%99%AF-1631181/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90BCE5-8864-4529-ACD1-4807F13D57AB}" type="slidenum">
              <a:rPr lang="zh-TW" altLang="en-US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除了生物的生命現象與生存適應情形之外，科學家也好奇組成生物體的基本單位為何？自從顯微鏡問世後，科學家開始能進一步觀察生物體內的微小構造。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免費圖片來源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en-US" altLang="zh-TW" dirty="0"/>
              <a:t>1.</a:t>
            </a:r>
            <a:r>
              <a:rPr lang="zh-TW" altLang="en-US" dirty="0"/>
              <a:t>顯微鏡 </a:t>
            </a:r>
            <a:r>
              <a:rPr lang="en-US" altLang="zh-TW" dirty="0"/>
              <a:t>:  </a:t>
            </a:r>
            <a:br>
              <a:rPr lang="en-US" altLang="zh-TW" dirty="0"/>
            </a:br>
            <a:r>
              <a:rPr lang="en-US" altLang="zh-TW" dirty="0"/>
              <a:t>https://pixabay.com/zh/vectors/microscope-science-magnify-149816/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2. </a:t>
            </a:r>
            <a:r>
              <a:rPr lang="zh-TW" altLang="en-US" dirty="0"/>
              <a:t>蒼蠅</a:t>
            </a:r>
            <a:endParaRPr lang="en-US" altLang="zh-TW" dirty="0"/>
          </a:p>
          <a:p>
            <a:r>
              <a:rPr lang="en-US" altLang="zh-TW" dirty="0"/>
              <a:t>https://pixabay.com/zh/photos/green-bottle-blowfly-pest-insect-5132315/</a:t>
            </a:r>
          </a:p>
          <a:p>
            <a:endParaRPr lang="zh-TW" altLang="en-US" dirty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3871F-4C71-42F9-A77C-164F45156238}" type="slidenum">
              <a:rPr lang="zh-TW" altLang="en-US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早在 </a:t>
            </a:r>
            <a:r>
              <a:rPr lang="en-US" altLang="zh-TW" dirty="0"/>
              <a:t>300 </a:t>
            </a:r>
            <a:r>
              <a:rPr lang="zh-TW" altLang="en-US" dirty="0"/>
              <a:t>多年前，英國科學家虎克（</a:t>
            </a:r>
            <a:r>
              <a:rPr lang="en-US" altLang="zh-TW" dirty="0"/>
              <a:t>Robert Hooke, 1635 </a:t>
            </a:r>
            <a:r>
              <a:rPr lang="zh-TW" altLang="en-US" dirty="0"/>
              <a:t>～ </a:t>
            </a:r>
            <a:r>
              <a:rPr lang="en-US" altLang="zh-TW" dirty="0"/>
              <a:t>1703</a:t>
            </a:r>
            <a:r>
              <a:rPr lang="zh-TW" altLang="en-US" dirty="0"/>
              <a:t>）便曾利用自製的顯微鏡觀察從樹皮切下的軟木片，看見許多方格狀的構造（圖 </a:t>
            </a:r>
            <a:r>
              <a:rPr lang="en-US" altLang="zh-TW" dirty="0"/>
              <a:t>1-6</a:t>
            </a:r>
            <a:r>
              <a:rPr lang="zh-TW" altLang="en-US" dirty="0"/>
              <a:t>），並將這些格狀構造稱為細胞（</a:t>
            </a:r>
            <a:r>
              <a:rPr lang="en-US" altLang="zh-TW" dirty="0"/>
              <a:t>cell</a:t>
            </a:r>
            <a:r>
              <a:rPr lang="zh-TW" altLang="en-US" dirty="0"/>
              <a:t>）。 </a:t>
            </a: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47483B-1AAA-4C60-B5AE-E21CD548EF7E}" type="slidenum">
              <a:rPr lang="zh-TW" altLang="en-US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雖然虎克觀察到的影像，是植物細胞死亡後所留下的構造，但他是第一位描述生物細胞的科學家，開展了生物學重要的一頁。隨後，許多科學家的發現，也陸續證實動、植物皆由細胞所組成，確認「細胞是生物體構造與功能的基本單位」。</a:t>
            </a:r>
          </a:p>
          <a:p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圖片出處 </a:t>
            </a:r>
            <a:r>
              <a:rPr lang="en-US" altLang="zh-TW" dirty="0"/>
              <a:t>:</a:t>
            </a:r>
            <a:r>
              <a:rPr lang="zh-TW" altLang="en-US" dirty="0"/>
              <a:t> 課本</a:t>
            </a:r>
            <a:r>
              <a:rPr lang="en-US" altLang="zh-TW" dirty="0"/>
              <a:t>P.33</a:t>
            </a:r>
            <a:endParaRPr lang="zh-TW" altLang="en-US" dirty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65FE58-81E4-4518-AE74-6FE3B7B92A1E}" type="slidenum">
              <a:rPr lang="zh-TW" altLang="en-US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C189-2C48-4913-9256-D4363EEA466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25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免費圖片來源</a:t>
            </a:r>
            <a:r>
              <a:rPr lang="en-US" altLang="zh-TW"/>
              <a:t>:</a:t>
            </a:r>
            <a:br>
              <a:rPr lang="en-US" altLang="zh-TW"/>
            </a:br>
            <a:r>
              <a:rPr lang="en-US" altLang="zh-TW"/>
              <a:t>1.LIST:</a:t>
            </a:r>
            <a:br>
              <a:rPr lang="en-US" altLang="zh-TW"/>
            </a:br>
            <a:r>
              <a:rPr lang="en-US" altLang="zh-TW">
                <a:hlinkClick r:id="rId3"/>
              </a:rPr>
              <a:t>https://pixabay.com/zh/illustrations/%E5%88%97%E8%A1%A8-%E5%9B%BE%E6%A0%87-%E7%AC%A6%E5%8F%B7-%E7%BA%B8-%E8%BF%B9%E8%B1%A1-2389219/</a:t>
            </a:r>
            <a:endParaRPr lang="zh-TW" altLang="en-US"/>
          </a:p>
          <a:p>
            <a:endParaRPr lang="zh-TW" altLang="en-US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EFAC58-56C5-486C-AE2A-57F99EB86150}" type="slidenum">
              <a:rPr lang="zh-TW" altLang="en-US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免費圖片出處</a:t>
            </a:r>
            <a:br>
              <a:rPr lang="en-US" altLang="zh-TW"/>
            </a:br>
            <a:br>
              <a:rPr lang="en-US" altLang="zh-TW"/>
            </a:br>
            <a:r>
              <a:rPr lang="en-US" altLang="zh-TW"/>
              <a:t>END</a:t>
            </a:r>
            <a:r>
              <a:rPr lang="zh-TW" altLang="en-US"/>
              <a:t> </a:t>
            </a:r>
            <a:br>
              <a:rPr lang="en-US" altLang="zh-TW"/>
            </a:br>
            <a:r>
              <a:rPr lang="en-US" altLang="zh-TW">
                <a:hlinkClick r:id="rId3"/>
              </a:rPr>
              <a:t>https://pixabay.com/zh/photos/%E7%BB%93%E6%9D%9F-%E6%9C%80%E5%90%8E-%E4%BB%A5%E4%B8%8A-%E4%BF%A1%E4%BB%B6-3408301/</a:t>
            </a:r>
            <a:endParaRPr lang="zh-TW" altLang="en-US"/>
          </a:p>
          <a:p>
            <a:endParaRPr lang="zh-TW" altLang="en-US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22809-EBEE-4433-B4B9-D2C69117C21E}" type="slidenum">
              <a:rPr lang="zh-TW" altLang="en-US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96CAF6B-B949-4E1E-B01E-6CFE0074E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86" y="0"/>
            <a:ext cx="2807214" cy="515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96CAF6B-B949-4E1E-B01E-6CFE0074E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86" y="0"/>
            <a:ext cx="2807214" cy="515113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E75DA6-BF31-401E-877A-27E42A078BF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08" y="6316899"/>
            <a:ext cx="432817" cy="432000"/>
          </a:xfrm>
          <a:prstGeom prst="rect">
            <a:avLst/>
          </a:prstGeom>
        </p:spPr>
      </p:pic>
      <p:pic>
        <p:nvPicPr>
          <p:cNvPr id="6" name="圖片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0E927A-C3DB-49FF-BCAB-972F8863A8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903" y="6323355"/>
            <a:ext cx="428979" cy="43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96CAF6B-B949-4E1E-B01E-6CFE0074E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86" y="0"/>
            <a:ext cx="2807214" cy="515113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7FCADA-5D48-45B2-B646-3AA7F9E4E4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903" y="6323355"/>
            <a:ext cx="428979" cy="43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123DE06-8D04-4C98-9770-E5E1DD724B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07220" y="0"/>
            <a:ext cx="739784" cy="4697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zh-TW" altLang="en-US" dirty="0"/>
          </a:p>
        </p:txBody>
      </p:sp>
      <p:pic>
        <p:nvPicPr>
          <p:cNvPr id="7" name="圖片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E75DA6-BF31-401E-877A-27E42A078BFD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08" y="6316899"/>
            <a:ext cx="432817" cy="43200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329AF96-E1D0-4002-8B90-E94BD39A2001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578" y="6309120"/>
            <a:ext cx="432000" cy="43200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4689C2-7D2E-4B93-B706-538F09B16C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903" y="6323355"/>
            <a:ext cx="428979" cy="43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01199E9-E639-4F63-97F4-214101F3E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86" y="0"/>
            <a:ext cx="2807214" cy="515113"/>
          </a:xfrm>
          <a:prstGeom prst="rect">
            <a:avLst/>
          </a:prstGeom>
        </p:spPr>
      </p:pic>
      <p:pic>
        <p:nvPicPr>
          <p:cNvPr id="3" name="圖片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9C6B1B5-C55A-43F8-BB26-437A4810CA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903" y="6323355"/>
            <a:ext cx="428979" cy="432000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E75DA6-BF31-401E-877A-27E42A078BF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08" y="6316899"/>
            <a:ext cx="43281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8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文字方塊 8"/>
          <p:cNvSpPr txBox="1">
            <a:spLocks noChangeArrowheads="1"/>
          </p:cNvSpPr>
          <p:nvPr userDrawn="1"/>
        </p:nvSpPr>
        <p:spPr bwMode="auto">
          <a:xfrm>
            <a:off x="6935788" y="44450"/>
            <a:ext cx="11112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搭配頁碼 </a:t>
            </a:r>
            <a:r>
              <a:rPr lang="en-US" altLang="zh-TW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lang="zh-TW" altLang="en-US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329AF96-E1D0-4002-8B90-E94BD39A2001}"/>
              </a:ext>
            </a:extLst>
          </p:cNvPr>
          <p:cNvPicPr preferRelativeResize="0"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578" y="6309120"/>
            <a:ext cx="432000" cy="4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98" r:id="rId2"/>
    <p:sldLayoutId id="2147484200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D5BF6D5-9038-47B4-89E6-64B5466202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304" y="0"/>
            <a:ext cx="1841128" cy="485949"/>
          </a:xfrm>
          <a:prstGeom prst="rect">
            <a:avLst/>
          </a:prstGeom>
        </p:spPr>
      </p:pic>
      <p:sp>
        <p:nvSpPr>
          <p:cNvPr id="6" name="文字方塊 8">
            <a:extLst>
              <a:ext uri="{FF2B5EF4-FFF2-40B4-BE49-F238E27FC236}">
                <a16:creationId xmlns:a16="http://schemas.microsoft.com/office/drawing/2014/main" id="{0A26154A-CC2F-46DF-9724-7BD780EE3F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83017" y="35332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defRPr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搭配課本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762DCE3-B29F-43F4-BA16-3A04427D0D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" y="6418360"/>
            <a:ext cx="1526662" cy="439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7&#19978;1-2&#29983;&#21629;&#29694;&#35937;&#33287;&#29983;&#29289;&#22280;-&#35506;&#26412;PPT.pptx" TargetMode="External"/><Relationship Id="rId13" Type="http://schemas.openxmlformats.org/officeDocument/2006/relationships/hyperlink" Target="7&#19978;ch1&#31185;&#23416;&#28459;&#36938;-&#35506;&#26412;PPT.pptx" TargetMode="External"/><Relationship Id="rId3" Type="http://schemas.openxmlformats.org/officeDocument/2006/relationships/image" Target="../media/image7.jpeg"/><Relationship Id="rId7" Type="http://schemas.openxmlformats.org/officeDocument/2006/relationships/hyperlink" Target="7&#19978;1-1&#25506;&#31350;&#33258;&#28982;&#30340;&#26041;&#27861;-&#35506;&#26412;PPT.pptx" TargetMode="External"/><Relationship Id="rId12" Type="http://schemas.openxmlformats.org/officeDocument/2006/relationships/hyperlink" Target="7&#19978;ch1&#29983;&#27963;&#24773;&#22659;&#23567;&#21127;&#22580;-&#35506;&#26412;PPT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hyperlink" Target="../02-1&#27963;&#21205;&#32000;&#37636;&#31807;-&#23526;&#39511;PPT/7&#19978;&#27963;&#21205;1-2&#32048;&#32990;&#30340;&#35264;&#23519;-&#27963;&#21205;&#32000;&#37636;&#31807;PPT.pptx" TargetMode="External"/><Relationship Id="rId5" Type="http://schemas.openxmlformats.org/officeDocument/2006/relationships/image" Target="../media/image8.png"/><Relationship Id="rId10" Type="http://schemas.openxmlformats.org/officeDocument/2006/relationships/hyperlink" Target="7&#19978;1-4&#32048;&#32990;&#30340;&#24418;&#24907;&#33287;&#27083;&#36896;-&#35506;&#26412;PPT.pptx" TargetMode="External"/><Relationship Id="rId4" Type="http://schemas.openxmlformats.org/officeDocument/2006/relationships/image" Target="../media/image3.png"/><Relationship Id="rId9" Type="http://schemas.openxmlformats.org/officeDocument/2006/relationships/hyperlink" Target="../02-1&#27963;&#21205;&#32000;&#37636;&#31807;-&#23526;&#39511;PPT/7&#19978;&#27963;&#21205;1-1&#35264;&#23519;&#29983;&#29289;&#30340;&#24037;&#20855;-&#27963;&#21205;&#32000;&#37636;&#31807;PPT.pptx" TargetMode="External"/><Relationship Id="rId14" Type="http://schemas.openxmlformats.org/officeDocument/2006/relationships/hyperlink" Target="../02-2&#27963;&#21205;&#32000;&#37636;&#31807;-&#32244;&#32722;&#38988;PPT/7&#19978;ch1&#32244;&#32722;&#38988;-&#27963;&#21205;&#32000;&#37636;&#31807;PPT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UifbhpOX9g0?list=PLXB1nfq4ZSLkMx7wL-y70CB1AbDZiNbQ2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.qq.nani.cool/teacher/?range=1101jna7qqp21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eo/&#25945;&#23416;&#21205;&#30059;/7&#19978;CH1_3&#21069;&#35328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4Uv6F5h3Bk?list=PLXB1nfq4ZSLkMx7wL-y70CB1AbDZiNbQ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02-1&#27963;&#21205;&#32000;&#37636;&#31807;-&#23526;&#39511;PPT/7&#19978;&#27963;&#21205;1-1&#35264;&#23519;&#29983;&#29289;&#30340;&#24037;&#20855;-&#27963;&#21205;&#32000;&#37636;&#31807;PPT.ppt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youtu.be/7reBPZIShS4?list=PLXB1nfq4ZSLkMx7wL-y70CB1AbDZiNbQ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../../../video/&#25945;&#23416;&#24433;&#29255;/7&#19978;CH1&#35079;&#24335;&#39023;&#24494;&#37857;&#30340;&#20351;&#29992;&#26041;&#24335;.mp4" TargetMode="Externa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B7E36693-9666-4D36-BF81-6F9CBC9F0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r="8684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8B7FDDD-78E9-4ADD-A71C-9C8915BB997A}"/>
              </a:ext>
            </a:extLst>
          </p:cNvPr>
          <p:cNvSpPr/>
          <p:nvPr/>
        </p:nvSpPr>
        <p:spPr>
          <a:xfrm>
            <a:off x="321256" y="-27384"/>
            <a:ext cx="4047544" cy="68853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AF37C8FD-3F0A-4B63-BD0E-644F53F77BA9}"/>
              </a:ext>
            </a:extLst>
          </p:cNvPr>
          <p:cNvCxnSpPr>
            <a:cxnSpLocks/>
          </p:cNvCxnSpPr>
          <p:nvPr/>
        </p:nvCxnSpPr>
        <p:spPr>
          <a:xfrm>
            <a:off x="395536" y="2204864"/>
            <a:ext cx="379931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圖片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8AFCCC-4987-44D8-BB07-32133707BFA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4" y="6309120"/>
            <a:ext cx="43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圖片 11">
            <a:extLst>
              <a:ext uri="{FF2B5EF4-FFF2-40B4-BE49-F238E27FC236}">
                <a16:creationId xmlns:a16="http://schemas.microsoft.com/office/drawing/2014/main" id="{4901F1FF-CE7A-48CF-9384-512A9F020F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3950" y="-6648"/>
            <a:ext cx="2940050" cy="5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圖片 2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A12CF1A-EA0A-4DDC-BA4D-396DD2FBD578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578" y="6309120"/>
            <a:ext cx="432000" cy="43200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FC833255-D1E6-4083-885B-5DC198F8B716}"/>
              </a:ext>
            </a:extLst>
          </p:cNvPr>
          <p:cNvSpPr/>
          <p:nvPr/>
        </p:nvSpPr>
        <p:spPr>
          <a:xfrm>
            <a:off x="321256" y="2411737"/>
            <a:ext cx="41067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  <a:cs typeface="Arial" panose="020B0604020202020204" pitchFamily="34" charset="0"/>
                <a:hlinkClick r:id="rId7" action="ppaction://hlinkpres?slideindex=1&amp;slidetitle="/>
              </a:rPr>
              <a:t>1-1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  <a:cs typeface="Arial" panose="020B0604020202020204" pitchFamily="34" charset="0"/>
                <a:hlinkClick r:id="rId7" action="ppaction://hlinkpres?slideindex=1&amp;slidetitle="/>
              </a:rPr>
              <a:t> 探究自然的方法</a:t>
            </a:r>
            <a:endParaRPr lang="zh-TW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solidFill>
                <a:schemeClr val="bg1">
                  <a:lumMod val="65000"/>
                </a:schemeClr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8" action="ppaction://hlinkpres?slideindex=1&amp;slidetitle="/>
              </a:rPr>
              <a:t>1-2 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8" action="ppaction://hlinkpres?slideindex=1&amp;slidetitle="/>
              </a:rPr>
              <a:t>生命現象與生物圈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1-3 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生物體的基本單位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</a:rPr>
              <a:t>      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9" action="ppaction://hlinkpres?slideindex=1&amp;slidetitle="/>
              </a:rPr>
              <a:t>活動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9" action="ppaction://hlinkpres?slideindex=1&amp;slidetitle="/>
              </a:rPr>
              <a:t>1-1 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9" action="ppaction://hlinkpres?slideindex=1&amp;slidetitle="/>
              </a:rPr>
              <a:t>觀察生物的工具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0" action="ppaction://hlinkpres?slideindex=1&amp;slidetitle="/>
              </a:rPr>
              <a:t>1-4 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0" action="ppaction://hlinkpres?slideindex=1&amp;slidetitle="/>
              </a:rPr>
              <a:t>細胞的形態與構造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</a:rPr>
              <a:t>      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1" action="ppaction://hlinkpres?slideindex=1&amp;slidetitle="/>
              </a:rPr>
              <a:t>活動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1" action="ppaction://hlinkpres?slideindex=1&amp;slidetitle="/>
              </a:rPr>
              <a:t>1-2 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1" action="ppaction://hlinkpres?slideindex=1&amp;slidetitle="/>
              </a:rPr>
              <a:t>細胞的觀察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1" action="ppaction://hlinkpres?slideindex=1&amp;slidetitle="/>
              </a:rPr>
              <a:t> 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2" action="ppaction://hlinkpres?slideindex=1&amp;slidetitle="/>
              </a:rPr>
              <a:t>生活情境小劇場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2" action="ppaction://hlinkpres?slideindex=1&amp;slidetitle="/>
              </a:rPr>
              <a:t>-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2" action="ppaction://hlinkpres?slideindex=1&amp;slidetitle="/>
              </a:rPr>
              <a:t>「生命」是什麼？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3" action="ppaction://hlinkpres?slideindex=1&amp;slidetitle="/>
              </a:rPr>
              <a:t>科學漫遊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3" action="ppaction://hlinkpres?slideindex=1&amp;slidetitle="/>
              </a:rPr>
              <a:t>-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3" action="ppaction://hlinkpres?slideindex=1&amp;slidetitle="/>
              </a:rPr>
              <a:t>細胞的發現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4" action="ppaction://hlinkpres?slideindex=1&amp;slidetitle="/>
              </a:rPr>
              <a:t>第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4" action="ppaction://hlinkpres?slideindex=1&amp;slidetitle="/>
              </a:rPr>
              <a:t>1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4" action="ppaction://hlinkpres?slideindex=1&amp;slidetitle="/>
              </a:rPr>
              <a:t>章習題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2FF0204-F05B-4C4A-85AF-6D4D42607130}"/>
              </a:ext>
            </a:extLst>
          </p:cNvPr>
          <p:cNvSpPr/>
          <p:nvPr/>
        </p:nvSpPr>
        <p:spPr>
          <a:xfrm>
            <a:off x="323528" y="235349"/>
            <a:ext cx="4003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 hangingPunct="0">
              <a:spcBef>
                <a:spcPts val="100"/>
              </a:spcBef>
              <a:defRPr/>
            </a:pPr>
            <a:r>
              <a:rPr lang="zh-TW" altLang="en-US" sz="2800" b="1" spc="10" dirty="0">
                <a:solidFill>
                  <a:srgbClr val="F37A75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800" b="1" spc="10" dirty="0">
                <a:solidFill>
                  <a:srgbClr val="F37A75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800" b="1" spc="10" dirty="0">
                <a:solidFill>
                  <a:srgbClr val="F37A75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章</a:t>
            </a:r>
            <a:r>
              <a:rPr lang="en-US" altLang="zh-TW" sz="2800" b="1" spc="10" dirty="0">
                <a:solidFill>
                  <a:srgbClr val="F37A75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800" b="1" spc="10" dirty="0">
                <a:solidFill>
                  <a:srgbClr val="F37A75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生命的發現</a:t>
            </a:r>
            <a:endParaRPr lang="en-US" altLang="zh-TW" sz="2800" b="1" spc="10" dirty="0">
              <a:solidFill>
                <a:srgbClr val="F37A75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C100101-951B-4E69-9693-3E57B68565EF}"/>
              </a:ext>
            </a:extLst>
          </p:cNvPr>
          <p:cNvSpPr/>
          <p:nvPr/>
        </p:nvSpPr>
        <p:spPr>
          <a:xfrm>
            <a:off x="321256" y="797663"/>
            <a:ext cx="4003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1-3</a:t>
            </a:r>
          </a:p>
          <a:p>
            <a:pPr lvl="0"/>
            <a:r>
              <a:rPr lang="zh-TW" altLang="en-US" sz="36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生物體的基本單位</a:t>
            </a:r>
          </a:p>
        </p:txBody>
      </p:sp>
    </p:spTree>
    <p:extLst>
      <p:ext uri="{BB962C8B-B14F-4D97-AF65-F5344CB8AC3E}">
        <p14:creationId xmlns:p14="http://schemas.microsoft.com/office/powerpoint/2010/main" val="12069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251520" y="401322"/>
            <a:ext cx="4176000" cy="80423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Times New Roman"/>
                <a:ea typeface="微軟正黑體"/>
              </a:rPr>
              <a:t>放大物體影像的構造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軟正黑體"/>
              <a:cs typeface="+mn-cs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AC06A5-2A05-4931-9EB5-F0F7168601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23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084"/>
            <a:ext cx="3276600" cy="24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84" y="1359749"/>
            <a:ext cx="3276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3894147"/>
            <a:ext cx="3300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目鏡鏡頭愈            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倍率愈大 </a:t>
            </a:r>
          </a:p>
        </p:txBody>
      </p:sp>
      <p:sp>
        <p:nvSpPr>
          <p:cNvPr id="7" name="矩形 6"/>
          <p:cNvSpPr/>
          <p:nvPr/>
        </p:nvSpPr>
        <p:spPr>
          <a:xfrm>
            <a:off x="4613494" y="3817841"/>
            <a:ext cx="3377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物鏡鏡頭愈             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倍率愈大 </a:t>
            </a:r>
          </a:p>
        </p:txBody>
      </p:sp>
      <p:sp>
        <p:nvSpPr>
          <p:cNvPr id="18" name="矩形: 圓角 25">
            <a:extLst>
              <a:ext uri="{FF2B5EF4-FFF2-40B4-BE49-F238E27FC236}">
                <a16:creationId xmlns:a16="http://schemas.microsoft.com/office/drawing/2014/main" id="{BAAB4BC5-4446-4AE1-9903-B23018B8D70B}"/>
              </a:ext>
            </a:extLst>
          </p:cNvPr>
          <p:cNvSpPr/>
          <p:nvPr/>
        </p:nvSpPr>
        <p:spPr>
          <a:xfrm>
            <a:off x="2411760" y="3869246"/>
            <a:ext cx="792088" cy="511466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b="1" dirty="0"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短   </a:t>
            </a:r>
          </a:p>
        </p:txBody>
      </p:sp>
      <p:sp>
        <p:nvSpPr>
          <p:cNvPr id="19" name="矩形: 圓角 25">
            <a:extLst>
              <a:ext uri="{FF2B5EF4-FFF2-40B4-BE49-F238E27FC236}">
                <a16:creationId xmlns:a16="http://schemas.microsoft.com/office/drawing/2014/main" id="{BAAB4BC5-4446-4AE1-9903-B23018B8D70B}"/>
              </a:ext>
            </a:extLst>
          </p:cNvPr>
          <p:cNvSpPr/>
          <p:nvPr/>
        </p:nvSpPr>
        <p:spPr>
          <a:xfrm>
            <a:off x="6660232" y="3810431"/>
            <a:ext cx="792088" cy="511466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b="1" dirty="0"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長</a:t>
            </a:r>
          </a:p>
        </p:txBody>
      </p:sp>
      <p:sp>
        <p:nvSpPr>
          <p:cNvPr id="8" name="矩形 7"/>
          <p:cNvSpPr/>
          <p:nvPr/>
        </p:nvSpPr>
        <p:spPr>
          <a:xfrm>
            <a:off x="251520" y="5327630"/>
            <a:ext cx="7454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放大倍率 ＝目鏡倍率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 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物鏡倍率</a:t>
            </a:r>
          </a:p>
        </p:txBody>
      </p:sp>
    </p:spTree>
    <p:extLst>
      <p:ext uri="{BB962C8B-B14F-4D97-AF65-F5344CB8AC3E}">
        <p14:creationId xmlns:p14="http://schemas.microsoft.com/office/powerpoint/2010/main" val="14931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/>
        </p:blipFill>
        <p:spPr bwMode="auto">
          <a:xfrm>
            <a:off x="357332" y="4578445"/>
            <a:ext cx="3656826" cy="192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251520" y="401322"/>
            <a:ext cx="4176000" cy="80423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Times New Roman"/>
                <a:ea typeface="微軟正黑體"/>
              </a:rPr>
              <a:t>調整視野清晰度的構造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軟正黑體"/>
              <a:cs typeface="+mn-cs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AC06A5-2A05-4931-9EB5-F0F7168601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23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3528" y="3645024"/>
            <a:ext cx="5763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可調整標本和物鏡的距離，使影像清晰</a:t>
            </a:r>
          </a:p>
        </p:txBody>
      </p:sp>
      <p:sp>
        <p:nvSpPr>
          <p:cNvPr id="7" name="矩形 6"/>
          <p:cNvSpPr/>
          <p:nvPr/>
        </p:nvSpPr>
        <p:spPr>
          <a:xfrm>
            <a:off x="334579" y="4116781"/>
            <a:ext cx="7301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粗調節輪調整範圍較            ，細調節輪調整範圍較</a:t>
            </a:r>
          </a:p>
        </p:txBody>
      </p:sp>
      <p:sp>
        <p:nvSpPr>
          <p:cNvPr id="18" name="矩形: 圓角 25">
            <a:extLst>
              <a:ext uri="{FF2B5EF4-FFF2-40B4-BE49-F238E27FC236}">
                <a16:creationId xmlns:a16="http://schemas.microsoft.com/office/drawing/2014/main" id="{BAAB4BC5-4446-4AE1-9903-B23018B8D70B}"/>
              </a:ext>
            </a:extLst>
          </p:cNvPr>
          <p:cNvSpPr/>
          <p:nvPr/>
        </p:nvSpPr>
        <p:spPr>
          <a:xfrm>
            <a:off x="3654118" y="4077072"/>
            <a:ext cx="792088" cy="511466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b="1" dirty="0"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大   </a:t>
            </a:r>
          </a:p>
        </p:txBody>
      </p:sp>
      <p:sp>
        <p:nvSpPr>
          <p:cNvPr id="19" name="矩形: 圓角 25">
            <a:extLst>
              <a:ext uri="{FF2B5EF4-FFF2-40B4-BE49-F238E27FC236}">
                <a16:creationId xmlns:a16="http://schemas.microsoft.com/office/drawing/2014/main" id="{BAAB4BC5-4446-4AE1-9903-B23018B8D70B}"/>
              </a:ext>
            </a:extLst>
          </p:cNvPr>
          <p:cNvSpPr/>
          <p:nvPr/>
        </p:nvSpPr>
        <p:spPr>
          <a:xfrm>
            <a:off x="7596336" y="4085825"/>
            <a:ext cx="792088" cy="511466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b="1" dirty="0"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37333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699792" y="6033838"/>
            <a:ext cx="4532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部分機型的粗、細調節輪合一</a:t>
            </a:r>
          </a:p>
        </p:txBody>
      </p:sp>
    </p:spTree>
    <p:extLst>
      <p:ext uri="{BB962C8B-B14F-4D97-AF65-F5344CB8AC3E}">
        <p14:creationId xmlns:p14="http://schemas.microsoft.com/office/powerpoint/2010/main" val="8717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251520" y="401322"/>
            <a:ext cx="4176000" cy="80423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Times New Roman"/>
                <a:ea typeface="微軟正黑體"/>
              </a:rPr>
              <a:t>調整視野亮度的構造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軟正黑體"/>
              <a:cs typeface="+mn-cs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AC06A5-2A05-4931-9EB5-F0F7168601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23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3528" y="3645024"/>
            <a:ext cx="2685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光源：提供光線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" y="1412775"/>
            <a:ext cx="5991622" cy="229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376389" y="3645024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光圈：調節光線強弱。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251520" y="4106689"/>
            <a:ext cx="8197690" cy="2285147"/>
            <a:chOff x="251520" y="4106689"/>
            <a:chExt cx="8197690" cy="2285147"/>
          </a:xfrm>
        </p:grpSpPr>
        <p:sp>
          <p:nvSpPr>
            <p:cNvPr id="13" name="矩形 12"/>
            <p:cNvSpPr/>
            <p:nvPr/>
          </p:nvSpPr>
          <p:spPr>
            <a:xfrm>
              <a:off x="4416298" y="5671243"/>
              <a:ext cx="4032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部分機型的光源為反光鏡</a:t>
              </a: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520" y="4106689"/>
              <a:ext cx="3959976" cy="228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4040068" y="4623519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反光鏡</a:t>
              </a:r>
            </a:p>
          </p:txBody>
        </p:sp>
        <p:cxnSp>
          <p:nvCxnSpPr>
            <p:cNvPr id="15" name="肘形接點 14"/>
            <p:cNvCxnSpPr>
              <a:cxnSpLocks/>
            </p:cNvCxnSpPr>
            <p:nvPr/>
          </p:nvCxnSpPr>
          <p:spPr>
            <a:xfrm flipV="1">
              <a:off x="3285547" y="4869160"/>
              <a:ext cx="782397" cy="1"/>
            </a:xfrm>
            <a:prstGeom prst="bentConnector3">
              <a:avLst>
                <a:gd name="adj1" fmla="val 52259"/>
              </a:avLst>
            </a:prstGeom>
            <a:ln w="12700">
              <a:solidFill>
                <a:schemeClr val="tx1"/>
              </a:solidFill>
              <a:headEnd type="oval"/>
              <a:tailEnd type="none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66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1" b="95718" l="9950" r="89959">
                        <a14:foregroundMark x1="13297" y1="82765" x2="13297" y2="82765"/>
                        <a14:foregroundMark x1="28152" y1="93033" x2="28152" y2="93033"/>
                        <a14:foregroundMark x1="85190" y1="87010" x2="85190" y2="87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194"/>
            <a:ext cx="5402491" cy="68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50632" y="798784"/>
            <a:ext cx="3586316" cy="1406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眼焦調整器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調整一眼焦距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06023" y="3549"/>
            <a:ext cx="4957611" cy="710648"/>
            <a:chOff x="253367" y="6154960"/>
            <a:chExt cx="4957611" cy="71064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38010" y="6218104"/>
              <a:ext cx="522154" cy="491439"/>
            </a:xfrm>
            <a:prstGeom prst="rect">
              <a:avLst/>
            </a:prstGeom>
          </p:spPr>
        </p:pic>
        <p:sp>
          <p:nvSpPr>
            <p:cNvPr id="7" name="標題 1"/>
            <p:cNvSpPr txBox="1">
              <a:spLocks/>
            </p:cNvSpPr>
            <p:nvPr/>
          </p:nvSpPr>
          <p:spPr>
            <a:xfrm>
              <a:off x="738129" y="6154960"/>
              <a:ext cx="4472849" cy="71064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j-cs"/>
                </a:rPr>
                <a:t>解剖顯微鏡的構造與功能</a:t>
              </a:r>
            </a:p>
          </p:txBody>
        </p:sp>
      </p:grpSp>
      <p:sp>
        <p:nvSpPr>
          <p:cNvPr id="9" name="標題 1"/>
          <p:cNvSpPr txBox="1">
            <a:spLocks/>
          </p:cNvSpPr>
          <p:nvPr/>
        </p:nvSpPr>
        <p:spPr>
          <a:xfrm>
            <a:off x="250632" y="1734645"/>
            <a:ext cx="3586316" cy="1694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眼距調整器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調整目鏡之間距離</a:t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</a:b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250632" y="3456610"/>
            <a:ext cx="3586316" cy="9805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物鏡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放大物體影像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250632" y="4320706"/>
            <a:ext cx="3586316" cy="9805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上光源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提供光線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51520" y="5616850"/>
            <a:ext cx="1928142" cy="9805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載物板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放置觀測物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015593" y="836712"/>
            <a:ext cx="2906943" cy="1406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目鏡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放大物體影像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345578" y="1700808"/>
            <a:ext cx="2906943" cy="1406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調節輪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移動鏡體，使影像清晰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6757928" y="3789040"/>
            <a:ext cx="2469943" cy="6130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鏡柱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cxnSp>
        <p:nvCxnSpPr>
          <p:cNvPr id="19" name="肘形接點 18"/>
          <p:cNvCxnSpPr/>
          <p:nvPr/>
        </p:nvCxnSpPr>
        <p:spPr>
          <a:xfrm>
            <a:off x="2263372" y="1003707"/>
            <a:ext cx="2203373" cy="1707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/>
          <p:cNvCxnSpPr/>
          <p:nvPr/>
        </p:nvCxnSpPr>
        <p:spPr>
          <a:xfrm flipV="1">
            <a:off x="2263372" y="1555794"/>
            <a:ext cx="1876580" cy="36103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接點 28"/>
          <p:cNvCxnSpPr/>
          <p:nvPr/>
        </p:nvCxnSpPr>
        <p:spPr>
          <a:xfrm>
            <a:off x="2263372" y="1916832"/>
            <a:ext cx="2345577" cy="182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接點 32"/>
          <p:cNvCxnSpPr>
            <a:cxnSpLocks/>
          </p:cNvCxnSpPr>
          <p:nvPr/>
        </p:nvCxnSpPr>
        <p:spPr>
          <a:xfrm>
            <a:off x="1145484" y="3720149"/>
            <a:ext cx="2748710" cy="1270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接點 34"/>
          <p:cNvCxnSpPr/>
          <p:nvPr/>
        </p:nvCxnSpPr>
        <p:spPr>
          <a:xfrm flipV="1">
            <a:off x="1619672" y="4167584"/>
            <a:ext cx="2640661" cy="3415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接點 41"/>
          <p:cNvCxnSpPr>
            <a:cxnSpLocks/>
          </p:cNvCxnSpPr>
          <p:nvPr/>
        </p:nvCxnSpPr>
        <p:spPr>
          <a:xfrm>
            <a:off x="1535962" y="5804351"/>
            <a:ext cx="2217276" cy="11573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肘形接點 43"/>
          <p:cNvCxnSpPr/>
          <p:nvPr/>
        </p:nvCxnSpPr>
        <p:spPr>
          <a:xfrm rot="5400000" flipH="1" flipV="1">
            <a:off x="5584978" y="2346289"/>
            <a:ext cx="1187782" cy="333417"/>
          </a:xfrm>
          <a:prstGeom prst="bentConnector3">
            <a:avLst>
              <a:gd name="adj1" fmla="val 100129"/>
            </a:avLst>
          </a:prstGeom>
          <a:ln w="12700">
            <a:solidFill>
              <a:schemeClr val="tx1"/>
            </a:solidFill>
            <a:headEnd type="oval"/>
            <a:tailEnd type="non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 flipH="1">
            <a:off x="5364088" y="1032975"/>
            <a:ext cx="651505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15" idx="1"/>
          </p:cNvCxnSpPr>
          <p:nvPr/>
        </p:nvCxnSpPr>
        <p:spPr>
          <a:xfrm flipH="1" flipV="1">
            <a:off x="6004353" y="4093741"/>
            <a:ext cx="753575" cy="183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4FFC81-B6BB-48B6-A4C0-84814DA268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26</a:t>
            </a:r>
            <a:endParaRPr lang="zh-TW" altLang="en-US" dirty="0"/>
          </a:p>
        </p:txBody>
      </p:sp>
      <p:sp>
        <p:nvSpPr>
          <p:cNvPr id="30" name="標題 1"/>
          <p:cNvSpPr txBox="1">
            <a:spLocks/>
          </p:cNvSpPr>
          <p:nvPr/>
        </p:nvSpPr>
        <p:spPr>
          <a:xfrm>
            <a:off x="6757927" y="4677636"/>
            <a:ext cx="2469943" cy="6130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光源開關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cxnSp>
        <p:nvCxnSpPr>
          <p:cNvPr id="31" name="直線接點 30"/>
          <p:cNvCxnSpPr>
            <a:stCxn id="30" idx="1"/>
          </p:cNvCxnSpPr>
          <p:nvPr/>
        </p:nvCxnSpPr>
        <p:spPr>
          <a:xfrm flipH="1" flipV="1">
            <a:off x="6004352" y="4982337"/>
            <a:ext cx="753575" cy="183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標題 1"/>
          <p:cNvSpPr txBox="1">
            <a:spLocks/>
          </p:cNvSpPr>
          <p:nvPr/>
        </p:nvSpPr>
        <p:spPr>
          <a:xfrm>
            <a:off x="6782577" y="5399581"/>
            <a:ext cx="2469943" cy="6130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鏡座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cxnSp>
        <p:nvCxnSpPr>
          <p:cNvPr id="34" name="直線接點 33"/>
          <p:cNvCxnSpPr>
            <a:stCxn id="32" idx="1"/>
          </p:cNvCxnSpPr>
          <p:nvPr/>
        </p:nvCxnSpPr>
        <p:spPr>
          <a:xfrm flipH="1" flipV="1">
            <a:off x="6029002" y="5704282"/>
            <a:ext cx="753575" cy="183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標題 1"/>
          <p:cNvSpPr txBox="1">
            <a:spLocks/>
          </p:cNvSpPr>
          <p:nvPr/>
        </p:nvSpPr>
        <p:spPr>
          <a:xfrm>
            <a:off x="251520" y="2924944"/>
            <a:ext cx="3586316" cy="9805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倍率調整輪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cxnSp>
        <p:nvCxnSpPr>
          <p:cNvPr id="40" name="肘形接點 32"/>
          <p:cNvCxnSpPr>
            <a:cxnSpLocks/>
          </p:cNvCxnSpPr>
          <p:nvPr/>
        </p:nvCxnSpPr>
        <p:spPr>
          <a:xfrm>
            <a:off x="2263372" y="3201183"/>
            <a:ext cx="1559917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標題 1"/>
          <p:cNvSpPr txBox="1">
            <a:spLocks/>
          </p:cNvSpPr>
          <p:nvPr/>
        </p:nvSpPr>
        <p:spPr>
          <a:xfrm>
            <a:off x="251520" y="5157192"/>
            <a:ext cx="3586316" cy="9805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固定夾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cxnSp>
        <p:nvCxnSpPr>
          <p:cNvPr id="62" name="肘形接點 61"/>
          <p:cNvCxnSpPr/>
          <p:nvPr/>
        </p:nvCxnSpPr>
        <p:spPr>
          <a:xfrm flipV="1">
            <a:off x="1535962" y="5040115"/>
            <a:ext cx="3220528" cy="35946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圓角 3">
            <a:hlinkClick r:id="rId5"/>
            <a:extLst>
              <a:ext uri="{FF2B5EF4-FFF2-40B4-BE49-F238E27FC236}">
                <a16:creationId xmlns:a16="http://schemas.microsoft.com/office/drawing/2014/main" id="{3F2F303A-1E93-4617-8666-5BD40631DB22}"/>
              </a:ext>
            </a:extLst>
          </p:cNvPr>
          <p:cNvSpPr/>
          <p:nvPr/>
        </p:nvSpPr>
        <p:spPr>
          <a:xfrm>
            <a:off x="4811443" y="6411183"/>
            <a:ext cx="1116000" cy="324000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150CAA1-5B40-4DFB-A3F6-D35E8250D516}"/>
              </a:ext>
            </a:extLst>
          </p:cNvPr>
          <p:cNvSpPr/>
          <p:nvPr/>
        </p:nvSpPr>
        <p:spPr>
          <a:xfrm>
            <a:off x="5882006" y="6399224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解剖顯微鏡操作</a:t>
            </a:r>
          </a:p>
        </p:txBody>
      </p:sp>
    </p:spTree>
    <p:extLst>
      <p:ext uri="{BB962C8B-B14F-4D97-AF65-F5344CB8AC3E}">
        <p14:creationId xmlns:p14="http://schemas.microsoft.com/office/powerpoint/2010/main" val="28616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0" grpId="0"/>
      <p:bldP spid="32" grpId="0"/>
      <p:bldP spid="3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251520" y="401322"/>
            <a:ext cx="4176000" cy="80423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Times New Roman"/>
                <a:ea typeface="微軟正黑體"/>
              </a:rPr>
              <a:t>載物板的種類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軟正黑體"/>
              <a:cs typeface="+mn-cs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AC06A5-2A05-4931-9EB5-F0F7168601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26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3528" y="3967116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建議觀測物為淺色時使用</a:t>
            </a:r>
          </a:p>
        </p:txBody>
      </p:sp>
      <p:sp>
        <p:nvSpPr>
          <p:cNvPr id="7" name="矩形 6"/>
          <p:cNvSpPr/>
          <p:nvPr/>
        </p:nvSpPr>
        <p:spPr>
          <a:xfrm>
            <a:off x="3203848" y="396711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建議觀測物為深色時使用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8712968" cy="25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6012160" y="3967536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可透光，利用下光源觀測時使用</a:t>
            </a:r>
          </a:p>
        </p:txBody>
      </p:sp>
    </p:spTree>
    <p:extLst>
      <p:ext uri="{BB962C8B-B14F-4D97-AF65-F5344CB8AC3E}">
        <p14:creationId xmlns:p14="http://schemas.microsoft.com/office/powerpoint/2010/main" val="22436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"/>
          <a:stretch/>
        </p:blipFill>
        <p:spPr bwMode="auto">
          <a:xfrm>
            <a:off x="226807" y="1052736"/>
            <a:ext cx="4993265" cy="20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184576" y="1538789"/>
            <a:ext cx="4067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放大倍率 ＝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目鏡倍率 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物鏡倍率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251520" y="260648"/>
            <a:ext cx="4176000" cy="80423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Times New Roman"/>
                <a:ea typeface="微軟正黑體"/>
              </a:rPr>
              <a:t>放大物體影像的構造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軟正黑體"/>
              <a:cs typeface="+mn-cs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AC06A5-2A05-4931-9EB5-F0F7168601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27</a:t>
            </a:r>
            <a:endParaRPr lang="zh-TW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16966"/>
            <a:ext cx="5256584" cy="185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323528" y="3068960"/>
            <a:ext cx="4176000" cy="80423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Times New Roman"/>
                <a:ea typeface="微軟正黑體"/>
              </a:rPr>
              <a:t>放大物體影像的構造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軟正黑體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528" y="5733256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調整右眼焦距，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使雙眼焦距一致。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203848" y="573325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調整目鏡距離，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使雙眼視野重合。</a:t>
            </a:r>
          </a:p>
        </p:txBody>
      </p:sp>
    </p:spTree>
    <p:extLst>
      <p:ext uri="{BB962C8B-B14F-4D97-AF65-F5344CB8AC3E}">
        <p14:creationId xmlns:p14="http://schemas.microsoft.com/office/powerpoint/2010/main" val="18361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251520" y="401322"/>
            <a:ext cx="4176000" cy="80423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Times New Roman"/>
                <a:ea typeface="微軟正黑體"/>
              </a:rPr>
              <a:t>調整視野清晰度的構造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軟正黑體"/>
              <a:cs typeface="+mn-cs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AC06A5-2A05-4931-9EB5-F0F7168601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27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19872" y="263691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移動鏡體，調整物鏡與載物板間的距離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r="4664" b="5811"/>
          <a:stretch/>
        </p:blipFill>
        <p:spPr bwMode="auto">
          <a:xfrm>
            <a:off x="395536" y="1337386"/>
            <a:ext cx="2954748" cy="20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 11"/>
          <p:cNvSpPr/>
          <p:nvPr/>
        </p:nvSpPr>
        <p:spPr>
          <a:xfrm>
            <a:off x="251520" y="3501008"/>
            <a:ext cx="4176000" cy="80423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  <a:latin typeface="Times New Roman"/>
                <a:ea typeface="微軟正黑體"/>
              </a:rPr>
              <a:t>調整視野亮度的構造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軟正黑體"/>
              <a:cs typeface="+mn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"/>
          <a:stretch/>
        </p:blipFill>
        <p:spPr bwMode="auto">
          <a:xfrm>
            <a:off x="251519" y="4403234"/>
            <a:ext cx="6048673" cy="20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676745" y="211779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調節輪</a:t>
            </a:r>
          </a:p>
        </p:txBody>
      </p:sp>
      <p:cxnSp>
        <p:nvCxnSpPr>
          <p:cNvPr id="15" name="肘形接點 14"/>
          <p:cNvCxnSpPr>
            <a:cxnSpLocks/>
          </p:cNvCxnSpPr>
          <p:nvPr/>
        </p:nvCxnSpPr>
        <p:spPr>
          <a:xfrm flipV="1">
            <a:off x="2922224" y="2363432"/>
            <a:ext cx="782397" cy="1"/>
          </a:xfrm>
          <a:prstGeom prst="bentConnector3">
            <a:avLst>
              <a:gd name="adj1" fmla="val 52259"/>
            </a:avLst>
          </a:prstGeom>
          <a:ln w="12700">
            <a:solidFill>
              <a:schemeClr val="tx1"/>
            </a:solidFill>
            <a:headEnd type="oval"/>
            <a:tailEnd type="non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C:\Users\user\2019霞霞霞\CASE\南一國中製作PPT\CC0圖片\列表1_CC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54868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137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8"/>
          <p:cNvSpPr/>
          <p:nvPr/>
        </p:nvSpPr>
        <p:spPr>
          <a:xfrm>
            <a:off x="251520" y="270545"/>
            <a:ext cx="2678113" cy="638175"/>
          </a:xfrm>
          <a:prstGeom prst="roundRect">
            <a:avLst/>
          </a:prstGeom>
          <a:solidFill>
            <a:srgbClr val="F3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重點整理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55853"/>
              </p:ext>
            </p:extLst>
          </p:nvPr>
        </p:nvGraphicFramePr>
        <p:xfrm>
          <a:off x="539552" y="2420888"/>
          <a:ext cx="8175852" cy="179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60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發現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zh-TW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95536" y="1699067"/>
            <a:ext cx="5080648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lnSpc>
                <a:spcPts val="4600"/>
              </a:lnSpc>
              <a:spcBef>
                <a:spcPts val="500"/>
              </a:spcBef>
              <a:defRPr/>
            </a:pPr>
            <a:r>
              <a:rPr lang="en-US" altLang="zh-TW" sz="3200" spc="2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spc="2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細胞的發現與特色</a:t>
            </a:r>
            <a:endParaRPr lang="en-US" altLang="zh-TW" sz="3200" spc="2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36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A64FA4-95D3-4711-9F1B-5239161A0614}"/>
              </a:ext>
            </a:extLst>
          </p:cNvPr>
          <p:cNvSpPr/>
          <p:nvPr/>
        </p:nvSpPr>
        <p:spPr>
          <a:xfrm>
            <a:off x="251520" y="1124744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F37B76"/>
                </a:solidFill>
                <a:ea typeface="微軟正黑體" pitchFamily="34" charset="-120"/>
                <a:cs typeface="Arial" pitchFamily="34" charset="0"/>
              </a:rPr>
              <a:t>1-3 </a:t>
            </a:r>
            <a:r>
              <a:rPr lang="zh-TW" altLang="en-US" sz="3600" b="1" dirty="0">
                <a:solidFill>
                  <a:srgbClr val="F37B76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生物體的基本單位</a:t>
            </a:r>
          </a:p>
        </p:txBody>
      </p:sp>
      <p:sp>
        <p:nvSpPr>
          <p:cNvPr id="4" name="矩形 3"/>
          <p:cNvSpPr/>
          <p:nvPr/>
        </p:nvSpPr>
        <p:spPr>
          <a:xfrm>
            <a:off x="1786632" y="2432916"/>
            <a:ext cx="6889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虎克自製顯微鏡觀察軟木塞，將所看見一格一格的構造，稱之為「細胞」</a:t>
            </a:r>
          </a:p>
        </p:txBody>
      </p:sp>
      <p:sp>
        <p:nvSpPr>
          <p:cNvPr id="13" name="矩形 12"/>
          <p:cNvSpPr/>
          <p:nvPr/>
        </p:nvSpPr>
        <p:spPr>
          <a:xfrm>
            <a:off x="1792860" y="3564305"/>
            <a:ext cx="624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生物體構造與功能的基本單位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8"/>
          <p:cNvSpPr/>
          <p:nvPr/>
        </p:nvSpPr>
        <p:spPr>
          <a:xfrm>
            <a:off x="251520" y="270545"/>
            <a:ext cx="2678113" cy="638175"/>
          </a:xfrm>
          <a:prstGeom prst="roundRect">
            <a:avLst/>
          </a:prstGeom>
          <a:solidFill>
            <a:srgbClr val="F3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重點整理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99909"/>
              </p:ext>
            </p:extLst>
          </p:nvPr>
        </p:nvGraphicFramePr>
        <p:xfrm>
          <a:off x="539552" y="2420888"/>
          <a:ext cx="8204154" cy="243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3200" b="1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複式顯微鏡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解剖顯微鏡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觀測物與</a:t>
                      </a:r>
                    </a:p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影像關係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zh-TW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成像</a:t>
                      </a:r>
                      <a:endParaRPr kumimoji="1" lang="en-US" altLang="zh-TW" sz="3200" b="1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95535" y="1699067"/>
            <a:ext cx="704678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lnSpc>
                <a:spcPts val="4600"/>
              </a:lnSpc>
              <a:spcBef>
                <a:spcPts val="500"/>
              </a:spcBef>
              <a:defRPr/>
            </a:pPr>
            <a:r>
              <a:rPr lang="en-US" altLang="zh-TW" sz="3200" spc="2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spc="2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複式顯微鏡與解剖顯微鏡的比較</a:t>
            </a:r>
            <a:endParaRPr lang="en-US" altLang="zh-TW" sz="3200" spc="2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36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A64FA4-95D3-4711-9F1B-5239161A0614}"/>
              </a:ext>
            </a:extLst>
          </p:cNvPr>
          <p:cNvSpPr/>
          <p:nvPr/>
        </p:nvSpPr>
        <p:spPr>
          <a:xfrm>
            <a:off x="251520" y="1124744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F37B76"/>
                </a:solidFill>
                <a:ea typeface="微軟正黑體" pitchFamily="34" charset="-120"/>
                <a:cs typeface="Arial" pitchFamily="34" charset="0"/>
              </a:rPr>
              <a:t>1-3 </a:t>
            </a:r>
            <a:r>
              <a:rPr lang="zh-TW" altLang="en-US" sz="3600" b="1" dirty="0">
                <a:solidFill>
                  <a:srgbClr val="F37B76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生物體的基本單位</a:t>
            </a:r>
          </a:p>
        </p:txBody>
      </p:sp>
      <p:sp>
        <p:nvSpPr>
          <p:cNvPr id="4" name="矩形 3"/>
          <p:cNvSpPr/>
          <p:nvPr/>
        </p:nvSpPr>
        <p:spPr>
          <a:xfrm>
            <a:off x="3059832" y="3068960"/>
            <a:ext cx="2172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上下顛倒、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左右相反</a:t>
            </a:r>
          </a:p>
        </p:txBody>
      </p:sp>
      <p:sp>
        <p:nvSpPr>
          <p:cNvPr id="13" name="矩形 12"/>
          <p:cNvSpPr/>
          <p:nvPr/>
        </p:nvSpPr>
        <p:spPr>
          <a:xfrm>
            <a:off x="3059832" y="4212376"/>
            <a:ext cx="1950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平面反像</a:t>
            </a:r>
          </a:p>
        </p:txBody>
      </p:sp>
      <p:sp>
        <p:nvSpPr>
          <p:cNvPr id="14" name="矩形 13"/>
          <p:cNvSpPr/>
          <p:nvPr/>
        </p:nvSpPr>
        <p:spPr>
          <a:xfrm>
            <a:off x="6294502" y="3057337"/>
            <a:ext cx="2172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與觀測物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方向相同</a:t>
            </a:r>
          </a:p>
        </p:txBody>
      </p:sp>
      <p:sp>
        <p:nvSpPr>
          <p:cNvPr id="16" name="矩形 15"/>
          <p:cNvSpPr/>
          <p:nvPr/>
        </p:nvSpPr>
        <p:spPr>
          <a:xfrm>
            <a:off x="6294502" y="4212377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立體正像</a:t>
            </a:r>
          </a:p>
        </p:txBody>
      </p:sp>
    </p:spTree>
    <p:extLst>
      <p:ext uri="{BB962C8B-B14F-4D97-AF65-F5344CB8AC3E}">
        <p14:creationId xmlns:p14="http://schemas.microsoft.com/office/powerpoint/2010/main" val="25519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/>
          <p:cNvSpPr/>
          <p:nvPr/>
        </p:nvSpPr>
        <p:spPr>
          <a:xfrm>
            <a:off x="1359991" y="548680"/>
            <a:ext cx="6956425" cy="1333659"/>
          </a:xfrm>
          <a:prstGeom prst="roundRect">
            <a:avLst>
              <a:gd name="adj" fmla="val 8691"/>
            </a:avLst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Bef>
                <a:spcPts val="500"/>
              </a:spcBef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生物圈中有各種生物，那生物體又是由什麼組成的？</a:t>
            </a:r>
          </a:p>
        </p:txBody>
      </p:sp>
      <p:pic>
        <p:nvPicPr>
          <p:cNvPr id="12291" name="圖片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404664"/>
            <a:ext cx="1193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21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"/>
          <a:stretch/>
        </p:blipFill>
        <p:spPr bwMode="auto">
          <a:xfrm>
            <a:off x="1355606" y="1882339"/>
            <a:ext cx="4955328" cy="44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8"/>
          <p:cNvSpPr/>
          <p:nvPr/>
        </p:nvSpPr>
        <p:spPr>
          <a:xfrm>
            <a:off x="251520" y="270545"/>
            <a:ext cx="2678113" cy="638175"/>
          </a:xfrm>
          <a:prstGeom prst="roundRect">
            <a:avLst/>
          </a:prstGeom>
          <a:solidFill>
            <a:srgbClr val="F3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重點整理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75898"/>
              </p:ext>
            </p:extLst>
          </p:nvPr>
        </p:nvGraphicFramePr>
        <p:xfrm>
          <a:off x="539552" y="2420888"/>
          <a:ext cx="8204154" cy="354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3200" b="1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低倍率物鏡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高倍率物鏡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物鏡長度</a:t>
                      </a:r>
                      <a:endParaRPr kumimoji="1" lang="en-US" altLang="zh-TW" sz="3200" b="1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視野範圍大小</a:t>
                      </a:r>
                      <a:endParaRPr kumimoji="1" lang="en-US" altLang="zh-TW" sz="3200" b="1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視野亮度</a:t>
                      </a:r>
                      <a:endParaRPr kumimoji="1" lang="en-US" altLang="zh-TW" sz="3200" b="1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使用光圈</a:t>
                      </a:r>
                      <a:endParaRPr kumimoji="1" lang="en-US" altLang="zh-TW" sz="3200" b="1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95535" y="1699067"/>
            <a:ext cx="8369043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lnSpc>
                <a:spcPts val="4600"/>
              </a:lnSpc>
              <a:spcBef>
                <a:spcPts val="500"/>
              </a:spcBef>
              <a:defRPr/>
            </a:pPr>
            <a:r>
              <a:rPr lang="en-US" altLang="zh-TW" sz="3200" spc="2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200" spc="2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複式顯微鏡下，高、低倍率物鏡比較</a:t>
            </a:r>
            <a:endParaRPr lang="en-US" altLang="zh-TW" sz="3200" spc="2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36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A64FA4-95D3-4711-9F1B-5239161A0614}"/>
              </a:ext>
            </a:extLst>
          </p:cNvPr>
          <p:cNvSpPr/>
          <p:nvPr/>
        </p:nvSpPr>
        <p:spPr>
          <a:xfrm>
            <a:off x="251520" y="1124744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F37B76"/>
                </a:solidFill>
                <a:ea typeface="微軟正黑體" pitchFamily="34" charset="-120"/>
                <a:cs typeface="Arial" pitchFamily="34" charset="0"/>
              </a:rPr>
              <a:t>1-3 </a:t>
            </a:r>
            <a:r>
              <a:rPr lang="zh-TW" altLang="en-US" sz="3600" b="1" dirty="0">
                <a:solidFill>
                  <a:srgbClr val="F37B76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生物體的基本單位</a:t>
            </a:r>
          </a:p>
        </p:txBody>
      </p:sp>
      <p:sp>
        <p:nvSpPr>
          <p:cNvPr id="16" name="矩形 15"/>
          <p:cNvSpPr/>
          <p:nvPr/>
        </p:nvSpPr>
        <p:spPr>
          <a:xfrm>
            <a:off x="6228184" y="3140968"/>
            <a:ext cx="2536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</a:p>
        </p:txBody>
      </p:sp>
      <p:sp>
        <p:nvSpPr>
          <p:cNvPr id="17" name="矩形 16"/>
          <p:cNvSpPr/>
          <p:nvPr/>
        </p:nvSpPr>
        <p:spPr>
          <a:xfrm>
            <a:off x="3347864" y="314096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</a:p>
        </p:txBody>
      </p:sp>
      <p:sp>
        <p:nvSpPr>
          <p:cNvPr id="18" name="矩形 17"/>
          <p:cNvSpPr/>
          <p:nvPr/>
        </p:nvSpPr>
        <p:spPr>
          <a:xfrm>
            <a:off x="6228184" y="3861048"/>
            <a:ext cx="2536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窄小</a:t>
            </a:r>
          </a:p>
        </p:txBody>
      </p:sp>
      <p:sp>
        <p:nvSpPr>
          <p:cNvPr id="19" name="矩形 18"/>
          <p:cNvSpPr/>
          <p:nvPr/>
        </p:nvSpPr>
        <p:spPr>
          <a:xfrm>
            <a:off x="3347864" y="386104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寬廣</a:t>
            </a:r>
          </a:p>
        </p:txBody>
      </p:sp>
      <p:sp>
        <p:nvSpPr>
          <p:cNvPr id="20" name="矩形 19"/>
          <p:cNvSpPr/>
          <p:nvPr/>
        </p:nvSpPr>
        <p:spPr>
          <a:xfrm>
            <a:off x="6228184" y="4581128"/>
            <a:ext cx="2536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暗</a:t>
            </a:r>
          </a:p>
        </p:txBody>
      </p:sp>
      <p:sp>
        <p:nvSpPr>
          <p:cNvPr id="21" name="矩形 20"/>
          <p:cNvSpPr/>
          <p:nvPr/>
        </p:nvSpPr>
        <p:spPr>
          <a:xfrm>
            <a:off x="3347864" y="458112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亮</a:t>
            </a:r>
          </a:p>
        </p:txBody>
      </p:sp>
      <p:sp>
        <p:nvSpPr>
          <p:cNvPr id="22" name="矩形 21"/>
          <p:cNvSpPr/>
          <p:nvPr/>
        </p:nvSpPr>
        <p:spPr>
          <a:xfrm>
            <a:off x="6228184" y="5301208"/>
            <a:ext cx="2536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sp>
        <p:nvSpPr>
          <p:cNvPr id="23" name="矩形 22"/>
          <p:cNvSpPr/>
          <p:nvPr/>
        </p:nvSpPr>
        <p:spPr>
          <a:xfrm>
            <a:off x="3347864" y="530120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11066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8"/>
          <p:cNvSpPr/>
          <p:nvPr/>
        </p:nvSpPr>
        <p:spPr>
          <a:xfrm>
            <a:off x="251520" y="270545"/>
            <a:ext cx="2678113" cy="638175"/>
          </a:xfrm>
          <a:prstGeom prst="roundRect">
            <a:avLst/>
          </a:prstGeom>
          <a:solidFill>
            <a:srgbClr val="F3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重點整理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22261"/>
              </p:ext>
            </p:extLst>
          </p:nvPr>
        </p:nvGraphicFramePr>
        <p:xfrm>
          <a:off x="539552" y="2420888"/>
          <a:ext cx="8204154" cy="209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3200" b="1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低倍率物鏡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高倍率物鏡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影像大小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kern="1200" spc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調節輪使用</a:t>
                      </a:r>
                      <a:endParaRPr kumimoji="1" lang="en-US" altLang="zh-TW" sz="3200" b="1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zh-TW" altLang="en-US" sz="3200" b="0" kern="1200" spc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95535" y="1699067"/>
            <a:ext cx="8369043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lnSpc>
                <a:spcPts val="4600"/>
              </a:lnSpc>
              <a:spcBef>
                <a:spcPts val="500"/>
              </a:spcBef>
              <a:defRPr/>
            </a:pPr>
            <a:r>
              <a:rPr lang="en-US" altLang="zh-TW" sz="3200" spc="2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200" spc="2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複式顯微鏡下，高、低倍率物鏡比較</a:t>
            </a:r>
            <a:endParaRPr lang="en-US" altLang="zh-TW" sz="3200" spc="2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36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A64FA4-95D3-4711-9F1B-5239161A0614}"/>
              </a:ext>
            </a:extLst>
          </p:cNvPr>
          <p:cNvSpPr/>
          <p:nvPr/>
        </p:nvSpPr>
        <p:spPr>
          <a:xfrm>
            <a:off x="251520" y="1124744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F37B76"/>
                </a:solidFill>
                <a:ea typeface="微軟正黑體" pitchFamily="34" charset="-120"/>
                <a:cs typeface="Arial" pitchFamily="34" charset="0"/>
              </a:rPr>
              <a:t>1-3 </a:t>
            </a:r>
            <a:r>
              <a:rPr lang="zh-TW" altLang="en-US" sz="3600" b="1" dirty="0">
                <a:solidFill>
                  <a:srgbClr val="F37B76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生物體的基本單位</a:t>
            </a:r>
          </a:p>
        </p:txBody>
      </p:sp>
      <p:sp>
        <p:nvSpPr>
          <p:cNvPr id="16" name="矩形 15"/>
          <p:cNvSpPr/>
          <p:nvPr/>
        </p:nvSpPr>
        <p:spPr>
          <a:xfrm>
            <a:off x="6228184" y="3140968"/>
            <a:ext cx="2536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sp>
        <p:nvSpPr>
          <p:cNvPr id="17" name="矩形 16"/>
          <p:cNvSpPr/>
          <p:nvPr/>
        </p:nvSpPr>
        <p:spPr>
          <a:xfrm>
            <a:off x="3347864" y="314096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</a:p>
        </p:txBody>
      </p:sp>
      <p:sp>
        <p:nvSpPr>
          <p:cNvPr id="18" name="矩形 17"/>
          <p:cNvSpPr/>
          <p:nvPr/>
        </p:nvSpPr>
        <p:spPr>
          <a:xfrm>
            <a:off x="6228184" y="3861048"/>
            <a:ext cx="2536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細調節輪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47864" y="386104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先粗再細</a:t>
            </a:r>
          </a:p>
        </p:txBody>
      </p:sp>
      <p:sp>
        <p:nvSpPr>
          <p:cNvPr id="12" name="矩形: 圓角 11">
            <a:hlinkClick r:id="rId2"/>
            <a:extLst>
              <a:ext uri="{FF2B5EF4-FFF2-40B4-BE49-F238E27FC236}">
                <a16:creationId xmlns:a16="http://schemas.microsoft.com/office/drawing/2014/main" id="{D168B59B-F978-4FDD-99CF-7876743EABF7}"/>
              </a:ext>
            </a:extLst>
          </p:cNvPr>
          <p:cNvSpPr/>
          <p:nvPr/>
        </p:nvSpPr>
        <p:spPr>
          <a:xfrm>
            <a:off x="3203848" y="385092"/>
            <a:ext cx="1136739" cy="409080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QQ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快答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user\2019霞霞霞\CASE\南一國中製作PPT\CC0圖片\end-C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285875"/>
            <a:ext cx="6826250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521" y="548680"/>
            <a:ext cx="432048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ts val="4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發明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顯微鏡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21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27584" y="1230918"/>
            <a:ext cx="792088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600"/>
              </a:lnSpc>
              <a:spcBef>
                <a:spcPts val="500"/>
              </a:spcBef>
            </a:pP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科學家可以觀察生物體的微小構造</a:t>
            </a:r>
            <a:endParaRPr lang="en-US" altLang="zh-TW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hlinkClick r:id="rId3" action="ppaction://hlinkfile"/>
            <a:extLst>
              <a:ext uri="{FF2B5EF4-FFF2-40B4-BE49-F238E27FC236}">
                <a16:creationId xmlns:a16="http://schemas.microsoft.com/office/drawing/2014/main" id="{1DFA2870-C9D4-4444-9B34-600A27BD274D}"/>
              </a:ext>
            </a:extLst>
          </p:cNvPr>
          <p:cNvSpPr/>
          <p:nvPr/>
        </p:nvSpPr>
        <p:spPr>
          <a:xfrm>
            <a:off x="8135123" y="906918"/>
            <a:ext cx="684000" cy="324000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動畫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AA2922-21A2-44BF-AEC2-A09DE830219E}"/>
              </a:ext>
            </a:extLst>
          </p:cNvPr>
          <p:cNvSpPr/>
          <p:nvPr/>
        </p:nvSpPr>
        <p:spPr>
          <a:xfrm>
            <a:off x="8062587" y="586987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1-3</a:t>
            </a:r>
            <a:r>
              <a:rPr lang="zh-TW" altLang="en-US" sz="1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前言</a:t>
            </a:r>
          </a:p>
        </p:txBody>
      </p:sp>
      <p:pic>
        <p:nvPicPr>
          <p:cNvPr id="1026" name="Picture 2" descr="绿色的瓶子, 绿头苍蝇, 害虫, 昆虫, 丑陋, 毛, Carrion-飞, 滋扰, 眼睛, 关闭, 小, 微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2" t="10189" r="12945"/>
          <a:stretch/>
        </p:blipFill>
        <p:spPr bwMode="auto">
          <a:xfrm>
            <a:off x="3668930" y="1921878"/>
            <a:ext cx="4719494" cy="471949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827584" y="2544960"/>
            <a:ext cx="2378364" cy="3620344"/>
            <a:chOff x="827584" y="2544960"/>
            <a:chExt cx="2378364" cy="3620344"/>
          </a:xfrm>
        </p:grpSpPr>
        <p:pic>
          <p:nvPicPr>
            <p:cNvPr id="1028" name="Picture 4" descr="显微镜, 科学, 放大, 实验室, 镜头, 放大镜, 变焦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544960"/>
              <a:ext cx="2378364" cy="3620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橢圓 3"/>
            <p:cNvSpPr/>
            <p:nvPr/>
          </p:nvSpPr>
          <p:spPr>
            <a:xfrm>
              <a:off x="1835696" y="5085184"/>
              <a:ext cx="72008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627784" y="5749805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顯微鏡下的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蒼蠅頭部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44008" y="1343562"/>
            <a:ext cx="4177606" cy="1808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ts val="4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zh-TW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科學家</a:t>
            </a:r>
            <a:r>
              <a:rPr lang="zh-TW" altLang="en-US" sz="36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虎克</a:t>
            </a:r>
            <a:r>
              <a:rPr lang="zh-TW" altLang="en-US" sz="3200" dirty="0"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（</a:t>
            </a:r>
            <a:r>
              <a:rPr lang="en-US" altLang="zh-TW" sz="3200" dirty="0"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Robert Hooke, 1635 </a:t>
            </a:r>
            <a:r>
              <a:rPr lang="zh-TW" altLang="en-US" sz="3200" dirty="0"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～ </a:t>
            </a:r>
            <a:r>
              <a:rPr lang="en-US" altLang="zh-TW" sz="3200" dirty="0"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1703</a:t>
            </a:r>
            <a:r>
              <a:rPr lang="zh-TW" altLang="en-US" sz="3200" dirty="0"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）</a:t>
            </a:r>
            <a:endParaRPr lang="en-US" altLang="zh-TW" sz="3200" dirty="0"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21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CD7D8AF-3157-426D-AC89-E56B7BAA140E}"/>
              </a:ext>
            </a:extLst>
          </p:cNvPr>
          <p:cNvSpPr/>
          <p:nvPr/>
        </p:nvSpPr>
        <p:spPr>
          <a:xfrm>
            <a:off x="784264" y="5847655"/>
            <a:ext cx="3859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虎克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自製顯微鏡示意圖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CD7D8AF-3157-426D-AC89-E56B7BAA140E}"/>
              </a:ext>
            </a:extLst>
          </p:cNvPr>
          <p:cNvSpPr/>
          <p:nvPr/>
        </p:nvSpPr>
        <p:spPr>
          <a:xfrm>
            <a:off x="5004048" y="4746943"/>
            <a:ext cx="3113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>
                <a:solidFill>
                  <a:srgbClr val="FF7C80"/>
                </a:solidFill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1-6</a:t>
            </a:r>
          </a:p>
          <a:p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虎克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利用顯微鏡觀察軟木薄片與手繪紀錄</a:t>
            </a:r>
          </a:p>
        </p:txBody>
      </p:sp>
      <p:sp>
        <p:nvSpPr>
          <p:cNvPr id="22" name="橢圓 21"/>
          <p:cNvSpPr/>
          <p:nvPr/>
        </p:nvSpPr>
        <p:spPr>
          <a:xfrm>
            <a:off x="823635" y="5881108"/>
            <a:ext cx="360000" cy="360000"/>
          </a:xfrm>
          <a:prstGeom prst="ellipse">
            <a:avLst/>
          </a:prstGeom>
          <a:solidFill>
            <a:srgbClr val="F3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Arial" pitchFamily="34" charset="0"/>
                <a:cs typeface="Arial" pitchFamily="34" charset="0"/>
              </a:rPr>
              <a:t>A</a:t>
            </a:r>
            <a:endParaRPr lang="zh-TW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: 圓角 3">
            <a:hlinkClick r:id="rId3"/>
            <a:extLst>
              <a:ext uri="{FF2B5EF4-FFF2-40B4-BE49-F238E27FC236}">
                <a16:creationId xmlns:a16="http://schemas.microsoft.com/office/drawing/2014/main" id="{61CC86E5-D0B5-4FD4-BBB4-BF35413DA3C2}"/>
              </a:ext>
            </a:extLst>
          </p:cNvPr>
          <p:cNvSpPr/>
          <p:nvPr/>
        </p:nvSpPr>
        <p:spPr>
          <a:xfrm>
            <a:off x="7145527" y="916805"/>
            <a:ext cx="1116000" cy="324000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2E436A-BBD0-4E58-905E-FC9281485D18}"/>
              </a:ext>
            </a:extLst>
          </p:cNvPr>
          <p:cNvSpPr/>
          <p:nvPr/>
        </p:nvSpPr>
        <p:spPr>
          <a:xfrm>
            <a:off x="6444208" y="609028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ヒラギノ角ゴ ProN"/>
              </a:rPr>
              <a:t>細胞發現與細胞學說的科學史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97" y1="2496" x2="98116" y2="99376"/>
                        <a14:foregroundMark x1="76027" y1="1404" x2="3767" y2="98284"/>
                        <a14:foregroundMark x1="8048" y1="49610" x2="91781" y2="63651"/>
                        <a14:foregroundMark x1="47089" y1="15133" x2="42295" y2="97036"/>
                        <a14:foregroundMark x1="45205" y1="63963" x2="70890" y2="72543"/>
                        <a14:foregroundMark x1="15753" y1="82995" x2="93836" y2="72855"/>
                        <a14:foregroundMark x1="48801" y1="32605" x2="61473" y2="89080"/>
                        <a14:foregroundMark x1="44692" y1="68799" x2="94007" y2="64899"/>
                        <a14:foregroundMark x1="87158" y1="38534" x2="97260" y2="79095"/>
                        <a14:foregroundMark x1="85788" y1="31357" x2="99829" y2="80655"/>
                        <a14:foregroundMark x1="83904" y1="1872" x2="86130" y2="30109"/>
                        <a14:foregroundMark x1="86301" y1="18565" x2="88185" y2="32137"/>
                        <a14:backgroundMark x1="90068" y1="1092" x2="84932" y2="11076"/>
                        <a14:backgroundMark x1="85274" y1="10608" x2="99829" y2="78315"/>
                        <a14:backgroundMark x1="90068" y1="1248" x2="99486" y2="1248"/>
                        <a14:backgroundMark x1="99144" y1="1716" x2="99829" y2="6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4" y="566520"/>
            <a:ext cx="4787863" cy="52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46210B0-CD34-4198-94D2-D73579B2B822}"/>
              </a:ext>
            </a:extLst>
          </p:cNvPr>
          <p:cNvSpPr/>
          <p:nvPr/>
        </p:nvSpPr>
        <p:spPr>
          <a:xfrm>
            <a:off x="4572000" y="3451473"/>
            <a:ext cx="3070071" cy="640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ts val="4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自製顯微鏡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user\2019霞霞霞\CASE\南一國中製作PPT\課本圖檔png\課本圖檔png\01第一章-20190709\01第一章\1-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548680"/>
            <a:ext cx="4069084" cy="4147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4714874" y="548680"/>
            <a:ext cx="4177606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>
              <a:lnSpc>
                <a:spcPts val="4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zh-TW" altLang="en-US" sz="36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虎克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觀察軟木薄片，看見格狀構造稱為　　</a:t>
            </a:r>
            <a:r>
              <a:rPr lang="zh-TW" altLang="en-US" sz="3600" b="1" dirty="0">
                <a:solidFill>
                  <a:srgbClr val="0070C0"/>
                </a:solidFill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（</a:t>
            </a:r>
            <a:r>
              <a:rPr lang="en-US" altLang="zh-TW" sz="3600" b="1" dirty="0">
                <a:solidFill>
                  <a:srgbClr val="0070C0"/>
                </a:solidFill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cell</a:t>
            </a:r>
            <a:r>
              <a:rPr lang="zh-TW" altLang="en-US" sz="3600" b="1" dirty="0">
                <a:solidFill>
                  <a:srgbClr val="0070C0"/>
                </a:solidFill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）</a:t>
            </a:r>
            <a:endParaRPr lang="en-US" altLang="zh-TW" sz="3600" b="1" dirty="0">
              <a:solidFill>
                <a:srgbClr val="0070C0"/>
              </a:solidFill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3" name="矩形: 圓角 3"/>
          <p:cNvSpPr/>
          <p:nvPr/>
        </p:nvSpPr>
        <p:spPr>
          <a:xfrm>
            <a:off x="5712486" y="3781167"/>
            <a:ext cx="3185154" cy="1952089"/>
          </a:xfrm>
          <a:prstGeom prst="roundRect">
            <a:avLst>
              <a:gd name="adj" fmla="val 8691"/>
            </a:avLst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Bef>
                <a:spcPts val="500"/>
              </a:spcBef>
            </a:pPr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這些一格一格的就是細胞本身嗎？</a:t>
            </a:r>
          </a:p>
        </p:txBody>
      </p:sp>
      <p:pic>
        <p:nvPicPr>
          <p:cNvPr id="14" name="圖片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92562"/>
            <a:ext cx="1193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21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CD7D8AF-3157-426D-AC89-E56B7BAA140E}"/>
              </a:ext>
            </a:extLst>
          </p:cNvPr>
          <p:cNvSpPr/>
          <p:nvPr/>
        </p:nvSpPr>
        <p:spPr>
          <a:xfrm>
            <a:off x="971600" y="4941168"/>
            <a:ext cx="299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>
                <a:solidFill>
                  <a:srgbClr val="FF7C80"/>
                </a:solidFill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1-6</a:t>
            </a:r>
          </a:p>
          <a:p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虎克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觀察軟木薄片的手繪影像紀錄</a:t>
            </a:r>
          </a:p>
        </p:txBody>
      </p:sp>
      <p:sp>
        <p:nvSpPr>
          <p:cNvPr id="20" name="橢圓 19"/>
          <p:cNvSpPr/>
          <p:nvPr/>
        </p:nvSpPr>
        <p:spPr>
          <a:xfrm>
            <a:off x="1979712" y="4974621"/>
            <a:ext cx="360000" cy="360000"/>
          </a:xfrm>
          <a:prstGeom prst="ellipse">
            <a:avLst/>
          </a:prstGeom>
          <a:solidFill>
            <a:srgbClr val="F3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Arial" pitchFamily="34" charset="0"/>
                <a:cs typeface="Arial" pitchFamily="34" charset="0"/>
              </a:rPr>
              <a:t>B</a:t>
            </a:r>
            <a:endParaRPr lang="zh-TW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: 圓角 25">
            <a:extLst>
              <a:ext uri="{FF2B5EF4-FFF2-40B4-BE49-F238E27FC236}">
                <a16:creationId xmlns:a16="http://schemas.microsoft.com/office/drawing/2014/main" id="{BAAB4BC5-4446-4AE1-9903-B23018B8D70B}"/>
              </a:ext>
            </a:extLst>
          </p:cNvPr>
          <p:cNvSpPr/>
          <p:nvPr/>
        </p:nvSpPr>
        <p:spPr>
          <a:xfrm>
            <a:off x="6825527" y="1774656"/>
            <a:ext cx="1224136" cy="511466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b="1" dirty="0"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細胞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66828" y="1513902"/>
            <a:ext cx="4176464" cy="1230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ts val="4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zh-TW" altLang="en-US" sz="36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虎克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觀察到的這些格狀構造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21</a:t>
            </a:r>
            <a:endParaRPr lang="zh-TW" altLang="en-US" dirty="0"/>
          </a:p>
        </p:txBody>
      </p:sp>
      <p:pic>
        <p:nvPicPr>
          <p:cNvPr id="23" name="Picture 2" descr="C:\Users\user\2019霞霞霞\CASE\南一國中製作PPT\課本圖檔png\課本圖檔png\01第一章-20190709\01第一章\1-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548680"/>
            <a:ext cx="4069084" cy="4147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2CD7D8AF-3157-426D-AC89-E56B7BAA140E}"/>
              </a:ext>
            </a:extLst>
          </p:cNvPr>
          <p:cNvSpPr/>
          <p:nvPr/>
        </p:nvSpPr>
        <p:spPr>
          <a:xfrm>
            <a:off x="971600" y="4941168"/>
            <a:ext cx="299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>
                <a:solidFill>
                  <a:srgbClr val="FF7C80"/>
                </a:solidFill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t>1-6</a:t>
            </a:r>
          </a:p>
          <a:p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虎克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觀察軟木薄片的手繪影像紀錄</a:t>
            </a:r>
          </a:p>
        </p:txBody>
      </p:sp>
      <p:sp>
        <p:nvSpPr>
          <p:cNvPr id="25" name="橢圓 24"/>
          <p:cNvSpPr/>
          <p:nvPr/>
        </p:nvSpPr>
        <p:spPr>
          <a:xfrm>
            <a:off x="1979712" y="4974621"/>
            <a:ext cx="360000" cy="360000"/>
          </a:xfrm>
          <a:prstGeom prst="ellipse">
            <a:avLst/>
          </a:prstGeom>
          <a:solidFill>
            <a:srgbClr val="F3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zh-TW" alt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0844" y="2708920"/>
            <a:ext cx="403244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444500" eaLnBrk="1">
              <a:lnSpc>
                <a:spcPts val="4600"/>
              </a:lnSpc>
              <a:spcBef>
                <a:spcPts val="500"/>
              </a:spcBef>
            </a:pP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其實是</a:t>
            </a:r>
            <a: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植物細胞死亡後所留下的構造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（細胞壁）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520" y="548680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ts val="4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zh-TW" altLang="en-US" sz="36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虎克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是第一位描述生物細胞的科學家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ts val="4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之後科學家陸續證實動、植物皆由細胞所組成，確認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「細胞是生物體構造與功能的基本單位」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ts val="46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最後形成了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細胞學說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21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D89C06-E061-4174-ACC5-040B1C03A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4147"/>
          <a:stretch/>
        </p:blipFill>
        <p:spPr>
          <a:xfrm>
            <a:off x="2195736" y="3633442"/>
            <a:ext cx="3369740" cy="289190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8192E3E-5A2B-4011-90F0-37F7F26213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63250" y="2694093"/>
            <a:ext cx="3529230" cy="3515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3DF29E5-4213-4B97-877D-53E0EE8DCC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22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064E1C5-E258-4014-90F0-2166A6E1AE87}"/>
              </a:ext>
            </a:extLst>
          </p:cNvPr>
          <p:cNvSpPr/>
          <p:nvPr/>
        </p:nvSpPr>
        <p:spPr>
          <a:xfrm>
            <a:off x="974021" y="2579195"/>
            <a:ext cx="4493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37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觀察生物的工具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F294B02-9697-4207-8D79-FF10B65DE388}"/>
              </a:ext>
            </a:extLst>
          </p:cNvPr>
          <p:cNvSpPr/>
          <p:nvPr/>
        </p:nvSpPr>
        <p:spPr>
          <a:xfrm>
            <a:off x="971601" y="1844824"/>
            <a:ext cx="2232248" cy="638175"/>
          </a:xfrm>
          <a:prstGeom prst="roundRect">
            <a:avLst/>
          </a:prstGeom>
          <a:solidFill>
            <a:srgbClr val="F3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活動</a:t>
            </a:r>
            <a:r>
              <a:rPr lang="en-US" altLang="zh-TW" sz="44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1-1</a:t>
            </a:r>
            <a:endParaRPr lang="zh-TW" altLang="en-US" sz="44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71BB17D-5788-4B1D-B5DB-E3E65DA63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559" y="2689931"/>
            <a:ext cx="609524" cy="609524"/>
          </a:xfrm>
          <a:prstGeom prst="rect">
            <a:avLst/>
          </a:prstGeom>
        </p:spPr>
      </p:pic>
      <p:sp>
        <p:nvSpPr>
          <p:cNvPr id="9" name="矩形 8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6182ECB0-6F05-49EB-B403-58C1A896C996}"/>
              </a:ext>
            </a:extLst>
          </p:cNvPr>
          <p:cNvSpPr/>
          <p:nvPr/>
        </p:nvSpPr>
        <p:spPr>
          <a:xfrm>
            <a:off x="755576" y="1720673"/>
            <a:ext cx="5760640" cy="2085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45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100000" l="9902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4" y="332656"/>
            <a:ext cx="4265802" cy="639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3275856" y="1073592"/>
            <a:ext cx="986921" cy="699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鏡筒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815429" y="1487576"/>
            <a:ext cx="1935622" cy="814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旋轉盤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更換物鏡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876239" y="2227460"/>
            <a:ext cx="2816970" cy="9805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物鏡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放大物體影像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35496" y="3101968"/>
            <a:ext cx="2122909" cy="9805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玻片夾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固定玻片</a:t>
            </a: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1194666" y="3816650"/>
            <a:ext cx="1793158" cy="9805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載物臺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放置標本</a:t>
            </a: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6345577" y="654768"/>
            <a:ext cx="2906943" cy="1406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目鏡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放大物體影像</a:t>
            </a: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6311108" y="2631614"/>
            <a:ext cx="2783333" cy="1444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粗調節輪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大幅調整標本和物鏡的距離，使影像清晰</a:t>
            </a: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6840255" y="5589240"/>
            <a:ext cx="1108084" cy="6130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鏡座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cxnSp>
        <p:nvCxnSpPr>
          <p:cNvPr id="21" name="肘形接點 20"/>
          <p:cNvCxnSpPr>
            <a:cxnSpLocks/>
          </p:cNvCxnSpPr>
          <p:nvPr/>
        </p:nvCxnSpPr>
        <p:spPr>
          <a:xfrm>
            <a:off x="4121667" y="1329959"/>
            <a:ext cx="986921" cy="2695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接點 21"/>
          <p:cNvCxnSpPr>
            <a:cxnSpLocks/>
          </p:cNvCxnSpPr>
          <p:nvPr/>
        </p:nvCxnSpPr>
        <p:spPr>
          <a:xfrm>
            <a:off x="3096228" y="1762464"/>
            <a:ext cx="1040137" cy="955247"/>
          </a:xfrm>
          <a:prstGeom prst="bentConnector3">
            <a:avLst>
              <a:gd name="adj1" fmla="val 96647"/>
            </a:avLst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>
            <a:cxnSpLocks/>
          </p:cNvCxnSpPr>
          <p:nvPr/>
        </p:nvCxnSpPr>
        <p:spPr>
          <a:xfrm>
            <a:off x="1835696" y="2419298"/>
            <a:ext cx="2088232" cy="68267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接點 24"/>
          <p:cNvCxnSpPr>
            <a:cxnSpLocks/>
          </p:cNvCxnSpPr>
          <p:nvPr/>
        </p:nvCxnSpPr>
        <p:spPr>
          <a:xfrm>
            <a:off x="1259632" y="3353837"/>
            <a:ext cx="2664296" cy="36319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接點 25"/>
          <p:cNvCxnSpPr>
            <a:cxnSpLocks/>
          </p:cNvCxnSpPr>
          <p:nvPr/>
        </p:nvCxnSpPr>
        <p:spPr>
          <a:xfrm flipV="1">
            <a:off x="2384215" y="3861050"/>
            <a:ext cx="1323689" cy="14401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/>
          <p:cNvCxnSpPr/>
          <p:nvPr/>
        </p:nvCxnSpPr>
        <p:spPr>
          <a:xfrm rot="5400000" flipH="1" flipV="1">
            <a:off x="5421770" y="3296890"/>
            <a:ext cx="1344052" cy="434621"/>
          </a:xfrm>
          <a:prstGeom prst="bentConnector3">
            <a:avLst>
              <a:gd name="adj1" fmla="val 99984"/>
            </a:avLst>
          </a:prstGeom>
          <a:ln w="12700">
            <a:solidFill>
              <a:schemeClr val="tx1"/>
            </a:solidFill>
            <a:headEnd type="oval"/>
            <a:tailEnd type="non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5580112" y="851031"/>
            <a:ext cx="7560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標題 1"/>
          <p:cNvSpPr txBox="1">
            <a:spLocks/>
          </p:cNvSpPr>
          <p:nvPr/>
        </p:nvSpPr>
        <p:spPr>
          <a:xfrm>
            <a:off x="6804248" y="4171927"/>
            <a:ext cx="2156742" cy="14173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細調節輪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小幅調整標本和物鏡的距離，使影像清晰</a:t>
            </a:r>
          </a:p>
        </p:txBody>
      </p:sp>
      <p:cxnSp>
        <p:nvCxnSpPr>
          <p:cNvPr id="47" name="肘形接點 46"/>
          <p:cNvCxnSpPr>
            <a:cxnSpLocks/>
          </p:cNvCxnSpPr>
          <p:nvPr/>
        </p:nvCxnSpPr>
        <p:spPr>
          <a:xfrm flipV="1">
            <a:off x="5580112" y="4436327"/>
            <a:ext cx="1260143" cy="6066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oval"/>
            <a:tailEnd type="non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標題 1"/>
          <p:cNvSpPr txBox="1">
            <a:spLocks/>
          </p:cNvSpPr>
          <p:nvPr/>
        </p:nvSpPr>
        <p:spPr>
          <a:xfrm>
            <a:off x="266125" y="4437112"/>
            <a:ext cx="2371169" cy="76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光圈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調節通過的光線</a:t>
            </a:r>
          </a:p>
        </p:txBody>
      </p:sp>
      <p:cxnSp>
        <p:nvCxnSpPr>
          <p:cNvPr id="68" name="肘形接點 67"/>
          <p:cNvCxnSpPr>
            <a:cxnSpLocks/>
          </p:cNvCxnSpPr>
          <p:nvPr/>
        </p:nvCxnSpPr>
        <p:spPr>
          <a:xfrm flipV="1">
            <a:off x="1115616" y="4082470"/>
            <a:ext cx="2500680" cy="587354"/>
          </a:xfrm>
          <a:prstGeom prst="bentConnector3">
            <a:avLst>
              <a:gd name="adj1" fmla="val 99999"/>
            </a:avLst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標題 1"/>
          <p:cNvSpPr txBox="1">
            <a:spLocks/>
          </p:cNvSpPr>
          <p:nvPr/>
        </p:nvSpPr>
        <p:spPr>
          <a:xfrm>
            <a:off x="1336493" y="5401196"/>
            <a:ext cx="4459643" cy="12681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光源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cxnSp>
        <p:nvCxnSpPr>
          <p:cNvPr id="90" name="肘形接點 89"/>
          <p:cNvCxnSpPr>
            <a:cxnSpLocks/>
          </p:cNvCxnSpPr>
          <p:nvPr/>
        </p:nvCxnSpPr>
        <p:spPr>
          <a:xfrm rot="5400000" flipH="1" flipV="1">
            <a:off x="5750604" y="1914967"/>
            <a:ext cx="774100" cy="469092"/>
          </a:xfrm>
          <a:prstGeom prst="bentConnector3">
            <a:avLst>
              <a:gd name="adj1" fmla="val 100625"/>
            </a:avLst>
          </a:prstGeom>
          <a:ln w="12700">
            <a:solidFill>
              <a:schemeClr val="tx1"/>
            </a:solidFill>
            <a:headEnd type="oval"/>
            <a:tailEnd type="non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/>
          <p:cNvGrpSpPr/>
          <p:nvPr/>
        </p:nvGrpSpPr>
        <p:grpSpPr>
          <a:xfrm>
            <a:off x="36326" y="6496"/>
            <a:ext cx="4448144" cy="1009116"/>
            <a:chOff x="294438" y="6014188"/>
            <a:chExt cx="4448144" cy="1009116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294438" y="6107035"/>
              <a:ext cx="344250" cy="324000"/>
            </a:xfrm>
            <a:prstGeom prst="rect">
              <a:avLst/>
            </a:prstGeom>
          </p:spPr>
        </p:pic>
        <p:sp>
          <p:nvSpPr>
            <p:cNvPr id="13" name="標題 1"/>
            <p:cNvSpPr txBox="1">
              <a:spLocks/>
            </p:cNvSpPr>
            <p:nvPr/>
          </p:nvSpPr>
          <p:spPr>
            <a:xfrm>
              <a:off x="542072" y="6014188"/>
              <a:ext cx="4200510" cy="1009116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/>
                  <a:cs typeface="+mj-cs"/>
                </a:rPr>
                <a:t>複式顯微鏡的構造與功能</a:t>
              </a:r>
              <a:b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/>
                  <a:cs typeface="+mj-cs"/>
                </a:rPr>
              </a:b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/>
                  <a:cs typeface="+mj-cs"/>
                </a:rPr>
                <a:t>※ 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/>
                  <a:cs typeface="+mj-cs"/>
                </a:rPr>
                <a:t>我們通常以「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/>
                  <a:cs typeface="+mj-cs"/>
                </a:rPr>
                <a:t>×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/>
                  <a:cs typeface="+mj-cs"/>
                </a:rPr>
                <a:t>」代表顯微鏡的放大倍率，例如：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/>
                  <a:cs typeface="+mj-cs"/>
                </a:rPr>
                <a:t>4×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/>
                  <a:cs typeface="+mj-cs"/>
                </a:rPr>
                <a:t>的物鏡代表放大倍率為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/>
                  <a:cs typeface="+mj-cs"/>
                </a:rPr>
                <a:t>4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/>
                  <a:cs typeface="+mj-cs"/>
                </a:rPr>
                <a:t>倍。</a:t>
              </a:r>
            </a:p>
          </p:txBody>
        </p:sp>
      </p:grpSp>
      <p:sp>
        <p:nvSpPr>
          <p:cNvPr id="37" name="標題 1"/>
          <p:cNvSpPr txBox="1">
            <a:spLocks/>
          </p:cNvSpPr>
          <p:nvPr/>
        </p:nvSpPr>
        <p:spPr>
          <a:xfrm>
            <a:off x="6372200" y="1556792"/>
            <a:ext cx="936787" cy="6130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鏡臂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cxnSp>
        <p:nvCxnSpPr>
          <p:cNvPr id="38" name="肘形接點 37"/>
          <p:cNvCxnSpPr>
            <a:cxnSpLocks/>
          </p:cNvCxnSpPr>
          <p:nvPr/>
        </p:nvCxnSpPr>
        <p:spPr>
          <a:xfrm flipV="1">
            <a:off x="6084168" y="5877272"/>
            <a:ext cx="782397" cy="1"/>
          </a:xfrm>
          <a:prstGeom prst="bentConnector3">
            <a:avLst>
              <a:gd name="adj1" fmla="val 52259"/>
            </a:avLst>
          </a:prstGeom>
          <a:ln w="12700">
            <a:solidFill>
              <a:schemeClr val="tx1"/>
            </a:solidFill>
            <a:headEnd type="oval"/>
            <a:tailEnd type="non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336636F-7497-4960-BDD5-21AC07B790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23</a:t>
            </a:r>
            <a:endParaRPr lang="zh-TW" altLang="en-US" dirty="0"/>
          </a:p>
        </p:txBody>
      </p:sp>
      <p:sp>
        <p:nvSpPr>
          <p:cNvPr id="31" name="矩形: 圓角 30">
            <a:hlinkClick r:id="rId6" action="ppaction://hlinkfile"/>
            <a:extLst>
              <a:ext uri="{FF2B5EF4-FFF2-40B4-BE49-F238E27FC236}">
                <a16:creationId xmlns:a16="http://schemas.microsoft.com/office/drawing/2014/main" id="{3A7D852A-0BB5-4E73-A680-FD6E7E85604D}"/>
              </a:ext>
            </a:extLst>
          </p:cNvPr>
          <p:cNvSpPr/>
          <p:nvPr/>
        </p:nvSpPr>
        <p:spPr>
          <a:xfrm>
            <a:off x="4484470" y="109597"/>
            <a:ext cx="684000" cy="324000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影片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6D41A0-54E6-458F-8D96-0744C9F9E552}"/>
              </a:ext>
            </a:extLst>
          </p:cNvPr>
          <p:cNvSpPr/>
          <p:nvPr/>
        </p:nvSpPr>
        <p:spPr>
          <a:xfrm>
            <a:off x="5120257" y="128402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複式顯微鏡的使用方式</a:t>
            </a:r>
          </a:p>
        </p:txBody>
      </p:sp>
      <p:cxnSp>
        <p:nvCxnSpPr>
          <p:cNvPr id="61" name="肘形接點 60"/>
          <p:cNvCxnSpPr>
            <a:cxnSpLocks/>
          </p:cNvCxnSpPr>
          <p:nvPr/>
        </p:nvCxnSpPr>
        <p:spPr>
          <a:xfrm flipV="1">
            <a:off x="2158405" y="5042979"/>
            <a:ext cx="1977960" cy="546262"/>
          </a:xfrm>
          <a:prstGeom prst="bentConnector3">
            <a:avLst>
              <a:gd name="adj1" fmla="val 41981"/>
            </a:avLst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標題 1"/>
          <p:cNvSpPr txBox="1">
            <a:spLocks/>
          </p:cNvSpPr>
          <p:nvPr/>
        </p:nvSpPr>
        <p:spPr>
          <a:xfrm>
            <a:off x="1336493" y="6094955"/>
            <a:ext cx="4459643" cy="12681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971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光源調整鈕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ED7971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cxnSp>
        <p:nvCxnSpPr>
          <p:cNvPr id="66" name="肘形接點 65"/>
          <p:cNvCxnSpPr>
            <a:cxnSpLocks/>
          </p:cNvCxnSpPr>
          <p:nvPr/>
        </p:nvCxnSpPr>
        <p:spPr>
          <a:xfrm flipV="1">
            <a:off x="3275856" y="5895780"/>
            <a:ext cx="2160240" cy="41354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圓角 3">
            <a:hlinkClick r:id="rId7"/>
            <a:extLst>
              <a:ext uri="{FF2B5EF4-FFF2-40B4-BE49-F238E27FC236}">
                <a16:creationId xmlns:a16="http://schemas.microsoft.com/office/drawing/2014/main" id="{5CDA370D-12F0-4740-B910-4D07F981565C}"/>
              </a:ext>
            </a:extLst>
          </p:cNvPr>
          <p:cNvSpPr/>
          <p:nvPr/>
        </p:nvSpPr>
        <p:spPr>
          <a:xfrm>
            <a:off x="4824152" y="6434875"/>
            <a:ext cx="1116000" cy="324000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9803305-168D-4666-A270-A97007660789}"/>
              </a:ext>
            </a:extLst>
          </p:cNvPr>
          <p:cNvSpPr/>
          <p:nvPr/>
        </p:nvSpPr>
        <p:spPr>
          <a:xfrm>
            <a:off x="5873118" y="6442987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複式顯微鏡操作</a:t>
            </a:r>
          </a:p>
        </p:txBody>
      </p:sp>
    </p:spTree>
    <p:extLst>
      <p:ext uri="{BB962C8B-B14F-4D97-AF65-F5344CB8AC3E}">
        <p14:creationId xmlns:p14="http://schemas.microsoft.com/office/powerpoint/2010/main" val="33243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46" grpId="0"/>
      <p:bldP spid="67" grpId="0"/>
      <p:bldP spid="85" grpId="0"/>
      <p:bldP spid="37" grpId="0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自然PPT"/>
  <p:tag name="ISPRING_FIRST_PUBLISH" val="1"/>
</p:tagLst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國中自然(一)PPT版型</Template>
  <TotalTime>13925</TotalTime>
  <Words>1221</Words>
  <Application>Microsoft Office PowerPoint</Application>
  <PresentationFormat>如螢幕大小 (4:3)</PresentationFormat>
  <Paragraphs>215</Paragraphs>
  <Slides>22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微軟正黑體</vt:lpstr>
      <vt:lpstr>Arial</vt:lpstr>
      <vt:lpstr>Calibri</vt:lpstr>
      <vt:lpstr>Calibri Light</vt:lpstr>
      <vt:lpstr>Times New Roman</vt:lpstr>
      <vt:lpstr>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南一書局</dc:creator>
  <cp:lastModifiedBy>YU</cp:lastModifiedBy>
  <cp:revision>42</cp:revision>
  <dcterms:created xsi:type="dcterms:W3CDTF">2016-06-01T01:40:28Z</dcterms:created>
  <dcterms:modified xsi:type="dcterms:W3CDTF">2021-07-28T11:24:34Z</dcterms:modified>
</cp:coreProperties>
</file>