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8" r:id="rId2"/>
    <p:sldId id="340" r:id="rId3"/>
    <p:sldId id="369" r:id="rId4"/>
    <p:sldId id="370" r:id="rId5"/>
    <p:sldId id="371" r:id="rId6"/>
    <p:sldId id="372" r:id="rId7"/>
    <p:sldId id="344" r:id="rId8"/>
    <p:sldId id="349" r:id="rId9"/>
    <p:sldId id="373" r:id="rId10"/>
    <p:sldId id="374" r:id="rId11"/>
    <p:sldId id="375" r:id="rId12"/>
    <p:sldId id="396" r:id="rId13"/>
    <p:sldId id="397" r:id="rId14"/>
    <p:sldId id="377" r:id="rId15"/>
    <p:sldId id="399" r:id="rId16"/>
    <p:sldId id="378" r:id="rId17"/>
    <p:sldId id="398" r:id="rId18"/>
    <p:sldId id="401" r:id="rId19"/>
    <p:sldId id="382" r:id="rId20"/>
    <p:sldId id="383" r:id="rId21"/>
    <p:sldId id="381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45" r:id="rId30"/>
    <p:sldId id="339" r:id="rId31"/>
    <p:sldId id="391" r:id="rId32"/>
    <p:sldId id="346" r:id="rId33"/>
    <p:sldId id="347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ia" initials="Gai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781BD"/>
    <a:srgbClr val="F48472"/>
    <a:srgbClr val="F3F3F4"/>
    <a:srgbClr val="FFFAF5"/>
    <a:srgbClr val="FFFAE6"/>
    <a:srgbClr val="FFF0C5"/>
    <a:srgbClr val="00B59E"/>
    <a:srgbClr val="E7E7E9"/>
    <a:srgbClr val="F69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5255" autoAdjust="0"/>
  </p:normalViewPr>
  <p:slideViewPr>
    <p:cSldViewPr>
      <p:cViewPr varScale="1">
        <p:scale>
          <a:sx n="61" d="100"/>
          <a:sy n="61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C0B1B-C3CF-4955-8F11-278BDD5C4030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6F15F-D1A3-40D1-B003-231C73C85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93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參考答案：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看待壓力的角度，會影響自己的情緒和行為，當自己有負向想法時，心情不好也比較無法解決問題。若保持樂觀、積極的態度，就不會讓事情困擾自己太久。當自己能轉換思考模式時，比較不容易生氣和難過，壓力也變得較小，並能以客觀一點的方法解決問題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01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27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參考答案：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我喜歡木頭類型的香氣，例如：檀香之類的。比較能夠放鬆。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76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參考答案：</a:t>
            </a:r>
            <a:endParaRPr lang="en-US" altLang="zh-TW" dirty="0"/>
          </a:p>
          <a:p>
            <a:r>
              <a:rPr lang="zh-TW" altLang="en-US" dirty="0"/>
              <a:t>柑橘類型的香氣，也是我們家很常用來放鬆和消除疲勞的香氣。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37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359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參考答案：</a:t>
            </a:r>
            <a:endParaRPr lang="en-US" altLang="zh-TW" dirty="0"/>
          </a:p>
          <a:p>
            <a:r>
              <a:rPr lang="zh-TW" altLang="en-US" dirty="0"/>
              <a:t>我覺得定時的運動舒展是最好的方式，起來動一動，即使十分鐘也都很有減壓效果。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71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參考答案：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可以找同學一起進行，互相提醒比較能堅持下去。每個人適合的減壓 方式不一樣，要挑自己適合的進行。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64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參考答案：</a:t>
            </a:r>
            <a:endParaRPr lang="en-US" altLang="zh-TW"/>
          </a:p>
          <a:p>
            <a:r>
              <a:rPr lang="zh-TW" altLang="en-US" dirty="0"/>
              <a:t>面對壓力時，能中止自己負面想法的策略，讓自己不那麼難受，去思考解決的方法。我選擇去運動，不管是打球或是散步，都可以讓自己感受到愉快的心情，這樣思緒會更清晰。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75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08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471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57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19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67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316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參考答案：</a:t>
            </a:r>
            <a:endParaRPr lang="en-US" altLang="zh-TW" dirty="0"/>
          </a:p>
          <a:p>
            <a:r>
              <a:rPr lang="zh-TW" altLang="en-US" dirty="0"/>
              <a:t>我會透過畫畫來紓解壓力。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40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F15F-D1A3-40D1-B003-231C73C85C9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71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1">
            <a:extLst>
              <a:ext uri="{FF2B5EF4-FFF2-40B4-BE49-F238E27FC236}">
                <a16:creationId xmlns:a16="http://schemas.microsoft.com/office/drawing/2014/main" id="{57A61912-2B1F-42F4-84DC-FD5DFB7F6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5333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sz="2800"/>
            </a:lvl2pPr>
          </a:lstStyle>
          <a:p>
            <a:pPr lvl="1"/>
            <a:r>
              <a:rPr lang="zh-TW" altLang="en-US" dirty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209352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F4E4B1B-B9F3-4E0E-84D1-920E5BD34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747464"/>
            <a:ext cx="3060000" cy="279246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547EBF9-E475-4288-888B-F038E4B6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908720"/>
            <a:ext cx="7886700" cy="72008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3488C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8" name="圖片 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70C0FC1-3351-44B7-A430-BAE7B2BF8E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3783" y="44624"/>
            <a:ext cx="362713" cy="362713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60979C-DB50-4F54-8C7C-073101027E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380447"/>
            <a:ext cx="432817" cy="432817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600B509-FEEC-424D-8CA0-E23CDC943E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pic>
        <p:nvPicPr>
          <p:cNvPr id="11" name="圖片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9893B9-E5B6-4BD5-8798-38F9B43936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6329123"/>
            <a:ext cx="432817" cy="432817"/>
          </a:xfrm>
          <a:prstGeom prst="rect">
            <a:avLst/>
          </a:prstGeom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A38637CF-724B-4B3E-9939-0CE50F9AC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36" y="2924944"/>
            <a:ext cx="7740912" cy="383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6B0FDEB-5F23-4B6D-B1BC-3640CCC43C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238" y="0"/>
            <a:ext cx="4669543" cy="528984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E14C18F-C364-47F9-A127-8700319B5EBA}"/>
              </a:ext>
            </a:extLst>
          </p:cNvPr>
          <p:cNvSpPr txBox="1"/>
          <p:nvPr userDrawn="1"/>
        </p:nvSpPr>
        <p:spPr>
          <a:xfrm>
            <a:off x="6935271" y="968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搭配頁碼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17">
            <a:extLst>
              <a:ext uri="{FF2B5EF4-FFF2-40B4-BE49-F238E27FC236}">
                <a16:creationId xmlns:a16="http://schemas.microsoft.com/office/drawing/2014/main" id="{5F771455-A763-4AD2-AAE8-FF96058B1F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68344" y="44624"/>
            <a:ext cx="10795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TW" dirty="0"/>
              <a:t>P.</a:t>
            </a:r>
            <a:r>
              <a:rPr lang="zh-TW" altLang="en-US" dirty="0"/>
              <a:t>課本頁數</a:t>
            </a:r>
          </a:p>
        </p:txBody>
      </p:sp>
    </p:spTree>
    <p:extLst>
      <p:ext uri="{BB962C8B-B14F-4D97-AF65-F5344CB8AC3E}">
        <p14:creationId xmlns:p14="http://schemas.microsoft.com/office/powerpoint/2010/main" val="178983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F4E4B1B-B9F3-4E0E-84D1-920E5BD34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4538" y="-747464"/>
            <a:ext cx="3059987" cy="279246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547EBF9-E475-4288-888B-F038E4B6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908720"/>
            <a:ext cx="7886700" cy="72008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3488C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B450320-5611-4075-B3C1-7CBE28C5CC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3783" y="44624"/>
            <a:ext cx="362713" cy="362713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8A51D4E-E2ED-45F7-B2B7-004C62A639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380447"/>
            <a:ext cx="432817" cy="432817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BCE20E1-27A7-4E32-8322-2D74E1ED9C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C51B04-5354-435B-A662-D5E499163D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6329123"/>
            <a:ext cx="432817" cy="432817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75BB04F-C2F7-4D87-84DF-F6C4E16B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36" y="2924944"/>
            <a:ext cx="7740912" cy="383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6B0FDEB-5F23-4B6D-B1BC-3640CCC43C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238" y="0"/>
            <a:ext cx="4669543" cy="52898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E14C18F-C364-47F9-A127-8700319B5EBA}"/>
              </a:ext>
            </a:extLst>
          </p:cNvPr>
          <p:cNvSpPr txBox="1"/>
          <p:nvPr userDrawn="1"/>
        </p:nvSpPr>
        <p:spPr>
          <a:xfrm>
            <a:off x="6935271" y="968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搭配頁碼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17">
            <a:extLst>
              <a:ext uri="{FF2B5EF4-FFF2-40B4-BE49-F238E27FC236}">
                <a16:creationId xmlns:a16="http://schemas.microsoft.com/office/drawing/2014/main" id="{5F771455-A763-4AD2-AAE8-FF96058B1F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68344" y="44624"/>
            <a:ext cx="10795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TW" dirty="0"/>
              <a:t>P.</a:t>
            </a:r>
            <a:r>
              <a:rPr lang="zh-TW" altLang="en-US" dirty="0"/>
              <a:t>課本頁數</a:t>
            </a:r>
          </a:p>
        </p:txBody>
      </p:sp>
    </p:spTree>
    <p:extLst>
      <p:ext uri="{BB962C8B-B14F-4D97-AF65-F5344CB8AC3E}">
        <p14:creationId xmlns:p14="http://schemas.microsoft.com/office/powerpoint/2010/main" val="111261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F4E4B1B-B9F3-4E0E-84D1-920E5BD34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4538" y="-747464"/>
            <a:ext cx="3059987" cy="279246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547EBF9-E475-4288-888B-F038E4B6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908720"/>
            <a:ext cx="7886700" cy="72008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3488C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95D555A-C4D3-4407-99D0-907955B630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3783" y="44624"/>
            <a:ext cx="362713" cy="362713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BB83A3F-8885-436C-ABED-6AD19D7665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380447"/>
            <a:ext cx="432817" cy="432817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9620C57-25A9-4E32-B1FC-FF27D79F5E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9257FA-C49E-405E-B7EF-0EFE828F86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6329123"/>
            <a:ext cx="432817" cy="432817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82A6785A-BE14-4296-A16F-750DB9013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36" y="2924944"/>
            <a:ext cx="7740912" cy="383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6B0FDEB-5F23-4B6D-B1BC-3640CCC43C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238" y="0"/>
            <a:ext cx="4669543" cy="52898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E14C18F-C364-47F9-A127-8700319B5EBA}"/>
              </a:ext>
            </a:extLst>
          </p:cNvPr>
          <p:cNvSpPr txBox="1"/>
          <p:nvPr userDrawn="1"/>
        </p:nvSpPr>
        <p:spPr>
          <a:xfrm>
            <a:off x="6935271" y="968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搭配頁碼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17">
            <a:extLst>
              <a:ext uri="{FF2B5EF4-FFF2-40B4-BE49-F238E27FC236}">
                <a16:creationId xmlns:a16="http://schemas.microsoft.com/office/drawing/2014/main" id="{5F771455-A763-4AD2-AAE8-FF96058B1F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68344" y="44624"/>
            <a:ext cx="10795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TW" dirty="0"/>
              <a:t>P.</a:t>
            </a:r>
            <a:r>
              <a:rPr lang="zh-TW" altLang="en-US" dirty="0"/>
              <a:t>課本頁數</a:t>
            </a:r>
          </a:p>
        </p:txBody>
      </p:sp>
    </p:spTree>
    <p:extLst>
      <p:ext uri="{BB962C8B-B14F-4D97-AF65-F5344CB8AC3E}">
        <p14:creationId xmlns:p14="http://schemas.microsoft.com/office/powerpoint/2010/main" val="148578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7EBF9-E475-4288-888B-F038E4B6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908720"/>
            <a:ext cx="7886700" cy="72008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3488C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95D555A-C4D3-4407-99D0-907955B63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3783" y="44624"/>
            <a:ext cx="362713" cy="362713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BB83A3F-8885-436C-ABED-6AD19D7665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380447"/>
            <a:ext cx="432817" cy="432817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9620C57-25A9-4E32-B1FC-FF27D79F5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9257FA-C49E-405E-B7EF-0EFE828F86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6329123"/>
            <a:ext cx="432817" cy="432817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82A6785A-BE14-4296-A16F-750DB9013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36" y="2924944"/>
            <a:ext cx="7740912" cy="383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F4E4B1B-B9F3-4E0E-84D1-920E5BD34C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4544" y="-747464"/>
            <a:ext cx="3059987" cy="279246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 t="35244"/>
          <a:stretch>
            <a:fillRect/>
          </a:stretch>
        </p:blipFill>
        <p:spPr bwMode="auto">
          <a:xfrm>
            <a:off x="1566000" y="1062000"/>
            <a:ext cx="730731" cy="66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6B0FDEB-5F23-4B6D-B1BC-3640CCC43C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238" y="0"/>
            <a:ext cx="4669543" cy="52898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E14C18F-C364-47F9-A127-8700319B5EBA}"/>
              </a:ext>
            </a:extLst>
          </p:cNvPr>
          <p:cNvSpPr txBox="1"/>
          <p:nvPr userDrawn="1"/>
        </p:nvSpPr>
        <p:spPr>
          <a:xfrm>
            <a:off x="6935271" y="968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搭配頁碼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17">
            <a:extLst>
              <a:ext uri="{FF2B5EF4-FFF2-40B4-BE49-F238E27FC236}">
                <a16:creationId xmlns:a16="http://schemas.microsoft.com/office/drawing/2014/main" id="{5F771455-A763-4AD2-AAE8-FF96058B1F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68344" y="44624"/>
            <a:ext cx="10795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TW" dirty="0"/>
              <a:t>P.</a:t>
            </a:r>
            <a:r>
              <a:rPr lang="zh-TW" altLang="en-US" dirty="0"/>
              <a:t>課本頁數</a:t>
            </a:r>
          </a:p>
        </p:txBody>
      </p:sp>
    </p:spTree>
    <p:extLst>
      <p:ext uri="{BB962C8B-B14F-4D97-AF65-F5344CB8AC3E}">
        <p14:creationId xmlns:p14="http://schemas.microsoft.com/office/powerpoint/2010/main" val="148578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95D555A-C4D3-4407-99D0-907955B63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3783" y="44624"/>
            <a:ext cx="362713" cy="362713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BB83A3F-8885-436C-ABED-6AD19D7665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380447"/>
            <a:ext cx="432817" cy="432817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9620C57-25A9-4E32-B1FC-FF27D79F5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9257FA-C49E-405E-B7EF-0EFE828F86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6329123"/>
            <a:ext cx="432817" cy="432817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42683DE2-2B95-4481-917A-98D37D5C0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12" y="764704"/>
            <a:ext cx="810095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6B0FDEB-5F23-4B6D-B1BC-3640CCC43C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238" y="0"/>
            <a:ext cx="4669543" cy="52898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E14C18F-C364-47F9-A127-8700319B5EBA}"/>
              </a:ext>
            </a:extLst>
          </p:cNvPr>
          <p:cNvSpPr txBox="1"/>
          <p:nvPr userDrawn="1"/>
        </p:nvSpPr>
        <p:spPr>
          <a:xfrm>
            <a:off x="6935271" y="968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搭配頁碼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17">
            <a:extLst>
              <a:ext uri="{FF2B5EF4-FFF2-40B4-BE49-F238E27FC236}">
                <a16:creationId xmlns:a16="http://schemas.microsoft.com/office/drawing/2014/main" id="{5F771455-A763-4AD2-AAE8-FF96058B1F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68344" y="44624"/>
            <a:ext cx="10795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TW" dirty="0"/>
              <a:t>P.</a:t>
            </a:r>
            <a:r>
              <a:rPr lang="zh-TW" altLang="en-US" dirty="0"/>
              <a:t>課本頁數</a:t>
            </a:r>
          </a:p>
        </p:txBody>
      </p:sp>
    </p:spTree>
    <p:extLst>
      <p:ext uri="{BB962C8B-B14F-4D97-AF65-F5344CB8AC3E}">
        <p14:creationId xmlns:p14="http://schemas.microsoft.com/office/powerpoint/2010/main" val="28181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95D555A-C4D3-4407-99D0-907955B63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3783" y="44624"/>
            <a:ext cx="362713" cy="362713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BB83A3F-8885-436C-ABED-6AD19D7665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380447"/>
            <a:ext cx="432817" cy="432817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9620C57-25A9-4E32-B1FC-FF27D79F5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42683DE2-2B95-4481-917A-98D37D5C0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12" y="764704"/>
            <a:ext cx="810095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6B0FDEB-5F23-4B6D-B1BC-3640CCC43C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238" y="0"/>
            <a:ext cx="4669543" cy="52898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E14C18F-C364-47F9-A127-8700319B5EBA}"/>
              </a:ext>
            </a:extLst>
          </p:cNvPr>
          <p:cNvSpPr txBox="1"/>
          <p:nvPr userDrawn="1"/>
        </p:nvSpPr>
        <p:spPr>
          <a:xfrm>
            <a:off x="6935271" y="968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搭配頁碼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17">
            <a:extLst>
              <a:ext uri="{FF2B5EF4-FFF2-40B4-BE49-F238E27FC236}">
                <a16:creationId xmlns:a16="http://schemas.microsoft.com/office/drawing/2014/main" id="{5F771455-A763-4AD2-AAE8-FF96058B1F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68344" y="44624"/>
            <a:ext cx="10795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TW" dirty="0"/>
              <a:t>P.</a:t>
            </a:r>
            <a:r>
              <a:rPr lang="zh-TW" altLang="en-US" dirty="0"/>
              <a:t>課本頁數</a:t>
            </a:r>
          </a:p>
        </p:txBody>
      </p:sp>
    </p:spTree>
    <p:extLst>
      <p:ext uri="{BB962C8B-B14F-4D97-AF65-F5344CB8AC3E}">
        <p14:creationId xmlns:p14="http://schemas.microsoft.com/office/powerpoint/2010/main" val="357074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95D555A-C4D3-4407-99D0-907955B63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3783" y="44624"/>
            <a:ext cx="362713" cy="362713"/>
          </a:xfrm>
          <a:prstGeom prst="rect">
            <a:avLst/>
          </a:prstGeom>
        </p:spPr>
      </p:pic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74E843B2-C8C4-49D9-B6FB-6683D513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12" y="764704"/>
            <a:ext cx="810095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6B0FDEB-5F23-4B6D-B1BC-3640CCC43C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238" y="0"/>
            <a:ext cx="4669543" cy="52898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E14C18F-C364-47F9-A127-8700319B5EBA}"/>
              </a:ext>
            </a:extLst>
          </p:cNvPr>
          <p:cNvSpPr txBox="1"/>
          <p:nvPr userDrawn="1"/>
        </p:nvSpPr>
        <p:spPr>
          <a:xfrm>
            <a:off x="6935271" y="968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搭配頁碼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17">
            <a:extLst>
              <a:ext uri="{FF2B5EF4-FFF2-40B4-BE49-F238E27FC236}">
                <a16:creationId xmlns:a16="http://schemas.microsoft.com/office/drawing/2014/main" id="{5F771455-A763-4AD2-AAE8-FF96058B1F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68344" y="44624"/>
            <a:ext cx="10795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TW" dirty="0"/>
              <a:t>P.</a:t>
            </a:r>
            <a:r>
              <a:rPr lang="zh-TW" altLang="en-US" dirty="0"/>
              <a:t>課本頁數</a:t>
            </a:r>
          </a:p>
        </p:txBody>
      </p:sp>
    </p:spTree>
    <p:extLst>
      <p:ext uri="{BB962C8B-B14F-4D97-AF65-F5344CB8AC3E}">
        <p14:creationId xmlns:p14="http://schemas.microsoft.com/office/powerpoint/2010/main" val="351244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10C4DFF-1411-47EF-98E2-BF29E268AF3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512" y="764704"/>
            <a:ext cx="810095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192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1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3" r:id="rId6"/>
    <p:sldLayoutId id="2147483657" r:id="rId7"/>
    <p:sldLayoutId id="2147483654" r:id="rId8"/>
    <p:sldLayoutId id="214748365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30.xml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b="59361"/>
          <a:stretch>
            <a:fillRect/>
          </a:stretch>
        </p:blipFill>
        <p:spPr bwMode="auto">
          <a:xfrm>
            <a:off x="1331640" y="604068"/>
            <a:ext cx="6447085" cy="24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3C54FF2-3B77-4221-BD0B-448A1DC0BE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52"/>
          <a:stretch/>
        </p:blipFill>
        <p:spPr>
          <a:xfrm>
            <a:off x="5732430" y="0"/>
            <a:ext cx="2944026" cy="528984"/>
          </a:xfrm>
          <a:prstGeom prst="rect">
            <a:avLst/>
          </a:prstGeom>
        </p:spPr>
      </p:pic>
      <p:pic>
        <p:nvPicPr>
          <p:cNvPr id="5" name="圖片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025F7A7-D719-4D5F-9217-C8A08F376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3783" y="44624"/>
            <a:ext cx="362713" cy="362713"/>
          </a:xfrm>
          <a:prstGeom prst="rect">
            <a:avLst/>
          </a:prstGeom>
        </p:spPr>
      </p:pic>
      <p:pic>
        <p:nvPicPr>
          <p:cNvPr id="6" name="圖片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0A33E3-9D4D-45A9-B927-FC1DF8F770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B85FA3-3268-4085-A8BA-E784A08135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631" y="6329123"/>
            <a:ext cx="432817" cy="43281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3054558"/>
            <a:ext cx="6072674" cy="36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>
            <a:hlinkClick r:id="rId8" action="ppaction://hlinksldjump"/>
            <a:extLst>
              <a:ext uri="{FF2B5EF4-FFF2-40B4-BE49-F238E27FC236}">
                <a16:creationId xmlns:a16="http://schemas.microsoft.com/office/drawing/2014/main" id="{72B77864-EDED-4490-A512-3DEAC2969DD8}"/>
              </a:ext>
            </a:extLst>
          </p:cNvPr>
          <p:cNvSpPr/>
          <p:nvPr/>
        </p:nvSpPr>
        <p:spPr>
          <a:xfrm>
            <a:off x="1691679" y="4006200"/>
            <a:ext cx="5970487" cy="6469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hlinkClick r:id="rId9" action="ppaction://hlinksldjump"/>
            <a:extLst>
              <a:ext uri="{FF2B5EF4-FFF2-40B4-BE49-F238E27FC236}">
                <a16:creationId xmlns:a16="http://schemas.microsoft.com/office/drawing/2014/main" id="{7B4988BE-4E67-4D51-AB69-2226F59DFB68}"/>
              </a:ext>
            </a:extLst>
          </p:cNvPr>
          <p:cNvSpPr/>
          <p:nvPr/>
        </p:nvSpPr>
        <p:spPr>
          <a:xfrm>
            <a:off x="1691680" y="4654271"/>
            <a:ext cx="5832648" cy="6469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hlinkClick r:id="rId10" action="ppaction://hlinksldjump"/>
            <a:extLst>
              <a:ext uri="{FF2B5EF4-FFF2-40B4-BE49-F238E27FC236}">
                <a16:creationId xmlns:a16="http://schemas.microsoft.com/office/drawing/2014/main" id="{4A45C1E0-5316-4E68-8985-B3F85E31688E}"/>
              </a:ext>
            </a:extLst>
          </p:cNvPr>
          <p:cNvSpPr/>
          <p:nvPr/>
        </p:nvSpPr>
        <p:spPr>
          <a:xfrm>
            <a:off x="1691680" y="5325486"/>
            <a:ext cx="5832648" cy="6469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hlinkClick r:id="rId11" action="ppaction://hlinksldjump"/>
            <a:extLst>
              <a:ext uri="{FF2B5EF4-FFF2-40B4-BE49-F238E27FC236}">
                <a16:creationId xmlns:a16="http://schemas.microsoft.com/office/drawing/2014/main" id="{80DD7AA4-D54D-4CDF-AEDA-7BBFD9AC78F7}"/>
              </a:ext>
            </a:extLst>
          </p:cNvPr>
          <p:cNvSpPr/>
          <p:nvPr/>
        </p:nvSpPr>
        <p:spPr>
          <a:xfrm>
            <a:off x="1691679" y="6022424"/>
            <a:ext cx="5970487" cy="6396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39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rgbClr val="EBF7F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P.35</a:t>
            </a:r>
            <a:endParaRPr lang="zh-TW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E6976D6F-2FAE-4520-822E-C7849D479EE4}"/>
              </a:ext>
            </a:extLst>
          </p:cNvPr>
          <p:cNvGrpSpPr/>
          <p:nvPr/>
        </p:nvGrpSpPr>
        <p:grpSpPr>
          <a:xfrm>
            <a:off x="494598" y="1657524"/>
            <a:ext cx="8013663" cy="4651796"/>
            <a:chOff x="1178086" y="1657524"/>
            <a:chExt cx="6528379" cy="4651796"/>
          </a:xfrm>
        </p:grpSpPr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6F5474D8-A43A-4CE2-935C-66BFD39BC708}"/>
                </a:ext>
              </a:extLst>
            </p:cNvPr>
            <p:cNvSpPr/>
            <p:nvPr/>
          </p:nvSpPr>
          <p:spPr>
            <a:xfrm>
              <a:off x="1178086" y="1657524"/>
              <a:ext cx="6516938" cy="4651796"/>
            </a:xfrm>
            <a:prstGeom prst="roundRect">
              <a:avLst>
                <a:gd name="adj" fmla="val 61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: 圓角化同側角落 13">
              <a:extLst>
                <a:ext uri="{FF2B5EF4-FFF2-40B4-BE49-F238E27FC236}">
                  <a16:creationId xmlns:a16="http://schemas.microsoft.com/office/drawing/2014/main" id="{091254ED-4712-4C70-8529-56BE550742E8}"/>
                </a:ext>
              </a:extLst>
            </p:cNvPr>
            <p:cNvSpPr/>
            <p:nvPr/>
          </p:nvSpPr>
          <p:spPr>
            <a:xfrm>
              <a:off x="1178087" y="1657524"/>
              <a:ext cx="6528378" cy="726481"/>
            </a:xfrm>
            <a:prstGeom prst="round2SameRect">
              <a:avLst>
                <a:gd name="adj1" fmla="val 42726"/>
                <a:gd name="adj2" fmla="val 0"/>
              </a:avLst>
            </a:prstGeom>
            <a:solidFill>
              <a:srgbClr val="F4847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41687E1D-1AFD-4FD3-A95D-564238D043B2}"/>
              </a:ext>
            </a:extLst>
          </p:cNvPr>
          <p:cNvSpPr/>
          <p:nvPr/>
        </p:nvSpPr>
        <p:spPr>
          <a:xfrm>
            <a:off x="72088" y="1294283"/>
            <a:ext cx="1423237" cy="726481"/>
          </a:xfrm>
          <a:prstGeom prst="roundRect">
            <a:avLst>
              <a:gd name="adj" fmla="val 35600"/>
            </a:avLst>
          </a:prstGeom>
          <a:solidFill>
            <a:srgbClr val="278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66A58B7-511C-4F9F-BC81-C0C9C459A1E0}"/>
              </a:ext>
            </a:extLst>
          </p:cNvPr>
          <p:cNvSpPr/>
          <p:nvPr/>
        </p:nvSpPr>
        <p:spPr>
          <a:xfrm>
            <a:off x="1509368" y="1796019"/>
            <a:ext cx="2808312" cy="43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抒發情緒的方式：</a:t>
            </a:r>
            <a:endParaRPr lang="zh-TW" alt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圓角矩形 4">
            <a:extLst>
              <a:ext uri="{FF2B5EF4-FFF2-40B4-BE49-F238E27FC236}">
                <a16:creationId xmlns:a16="http://schemas.microsoft.com/office/drawing/2014/main" id="{4DF87DBE-E9B8-4181-9316-E427AED22E7D}"/>
              </a:ext>
            </a:extLst>
          </p:cNvPr>
          <p:cNvSpPr/>
          <p:nvPr/>
        </p:nvSpPr>
        <p:spPr>
          <a:xfrm>
            <a:off x="899592" y="2618832"/>
            <a:ext cx="2700352" cy="7865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000">
                <a:solidFill>
                  <a:srgbClr val="EF5339"/>
                </a:solidFill>
              </a:rPr>
              <a:t>❶ 宣洩內容</a:t>
            </a:r>
            <a:endParaRPr lang="en-US" altLang="zh-TW" sz="2000">
              <a:solidFill>
                <a:srgbClr val="EF5339"/>
              </a:solidFill>
            </a:endParaRPr>
          </a:p>
          <a:p>
            <a:r>
              <a:rPr lang="zh-TW" altLang="en-US" sz="2000">
                <a:solidFill>
                  <a:srgbClr val="EF5339"/>
                </a:solidFill>
              </a:rPr>
              <a:t>（</a:t>
            </a:r>
            <a:r>
              <a:rPr lang="zh-TW" altLang="en-US" sz="2000" dirty="0">
                <a:solidFill>
                  <a:srgbClr val="EF5339"/>
                </a:solidFill>
              </a:rPr>
              <a:t>想講什麼就</a:t>
            </a:r>
            <a:r>
              <a:rPr lang="zh-TW" altLang="en-US" sz="2000">
                <a:solidFill>
                  <a:srgbClr val="EF5339"/>
                </a:solidFill>
              </a:rPr>
              <a:t>講什麼） </a:t>
            </a:r>
            <a:endParaRPr lang="zh-TW" altLang="en-US" sz="2000" dirty="0">
              <a:solidFill>
                <a:srgbClr val="EF5339"/>
              </a:solidFill>
            </a:endParaRPr>
          </a:p>
        </p:txBody>
      </p:sp>
      <p:sp>
        <p:nvSpPr>
          <p:cNvPr id="17" name="圓角矩形 4">
            <a:extLst>
              <a:ext uri="{FF2B5EF4-FFF2-40B4-BE49-F238E27FC236}">
                <a16:creationId xmlns:a16="http://schemas.microsoft.com/office/drawing/2014/main" id="{AE3A80DC-1AF5-4AD3-AF03-D1FE2AF424D1}"/>
              </a:ext>
            </a:extLst>
          </p:cNvPr>
          <p:cNvSpPr/>
          <p:nvPr/>
        </p:nvSpPr>
        <p:spPr>
          <a:xfrm>
            <a:off x="4864325" y="2606359"/>
            <a:ext cx="2480035" cy="7464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000">
                <a:solidFill>
                  <a:srgbClr val="EF5339"/>
                </a:solidFill>
              </a:rPr>
              <a:t>❷ 肯定自己</a:t>
            </a:r>
            <a:endParaRPr lang="en-US" altLang="zh-TW" sz="2000">
              <a:solidFill>
                <a:srgbClr val="EF5339"/>
              </a:solidFill>
            </a:endParaRPr>
          </a:p>
          <a:p>
            <a:r>
              <a:rPr lang="zh-TW" altLang="en-US" sz="2000">
                <a:solidFill>
                  <a:srgbClr val="EF5339"/>
                </a:solidFill>
              </a:rPr>
              <a:t>（接納自己的狀態）</a:t>
            </a:r>
            <a:endParaRPr lang="zh-TW" altLang="en-US" sz="2000" dirty="0">
              <a:solidFill>
                <a:srgbClr val="EF5339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3511954"/>
            <a:ext cx="320440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200" dirty="0">
                <a:solidFill>
                  <a:schemeClr val="accent4"/>
                </a:solidFill>
              </a:rPr>
              <a:t>儘管你是我的好朋友，但也不能說話這麼不禮貌，真是個</a:t>
            </a:r>
            <a:r>
              <a:rPr lang="zh-TW" altLang="en-US" sz="2200">
                <a:solidFill>
                  <a:schemeClr val="accent4"/>
                </a:solidFill>
              </a:rPr>
              <a:t>自大無禮</a:t>
            </a:r>
            <a:r>
              <a:rPr lang="zh-TW" altLang="en-US" sz="2200" dirty="0">
                <a:solidFill>
                  <a:schemeClr val="accent4"/>
                </a:solidFill>
              </a:rPr>
              <a:t>的人，討厭鬼！</a:t>
            </a:r>
          </a:p>
        </p:txBody>
      </p:sp>
      <p:sp>
        <p:nvSpPr>
          <p:cNvPr id="7" name="矩形 6"/>
          <p:cNvSpPr/>
          <p:nvPr/>
        </p:nvSpPr>
        <p:spPr>
          <a:xfrm>
            <a:off x="4832538" y="3511954"/>
            <a:ext cx="3285314" cy="126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200" dirty="0">
                <a:solidFill>
                  <a:schemeClr val="accent4"/>
                </a:solidFill>
              </a:rPr>
              <a:t>就算你不理我，我依然接受</a:t>
            </a:r>
            <a:r>
              <a:rPr lang="zh-TW" altLang="en-US" sz="2200">
                <a:solidFill>
                  <a:schemeClr val="accent4"/>
                </a:solidFill>
              </a:rPr>
              <a:t>我自己</a:t>
            </a:r>
            <a:r>
              <a:rPr lang="zh-TW" altLang="en-US" sz="2200" dirty="0">
                <a:solidFill>
                  <a:schemeClr val="accent4"/>
                </a:solidFill>
              </a:rPr>
              <a:t>，我知道我是講義氣的人。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4FE7FC94-5C13-4D06-ABC4-458C4A76B090}"/>
              </a:ext>
            </a:extLst>
          </p:cNvPr>
          <p:cNvGrpSpPr/>
          <p:nvPr/>
        </p:nvGrpSpPr>
        <p:grpSpPr>
          <a:xfrm>
            <a:off x="107504" y="188640"/>
            <a:ext cx="4536504" cy="523220"/>
            <a:chOff x="467544" y="5475478"/>
            <a:chExt cx="4536504" cy="523220"/>
          </a:xfrm>
        </p:grpSpPr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AFED0CD8-8526-479B-84C5-19518D82656A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1C601F2F-7B07-4693-8A60-92CC082449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6C07CE5-BCCE-4CA7-BAD3-366552B92C70}"/>
                </a:ext>
              </a:extLst>
            </p:cNvPr>
            <p:cNvSpPr/>
            <p:nvPr/>
          </p:nvSpPr>
          <p:spPr>
            <a:xfrm>
              <a:off x="935544" y="5475478"/>
              <a:ext cx="4068504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2700" b="1">
                  <a:solidFill>
                    <a:srgbClr val="3488C9"/>
                  </a:solidFill>
                  <a:latin typeface="文鼎中特圓U射."/>
                </a:rPr>
                <a:t>STOP</a:t>
              </a:r>
              <a:r>
                <a:rPr lang="zh-TW" altLang="en-US" sz="2700" b="1">
                  <a:solidFill>
                    <a:srgbClr val="3488C9"/>
                  </a:solidFill>
                  <a:latin typeface="文鼎中特圓U射."/>
                </a:rPr>
                <a:t>！有不同的可能</a:t>
              </a:r>
              <a:endParaRPr lang="zh-TW" altLang="en-US" sz="2700" b="1" dirty="0">
                <a:solidFill>
                  <a:srgbClr val="3488C9"/>
                </a:solidFill>
              </a:endParaRPr>
            </a:p>
          </p:txBody>
        </p:sp>
      </p:grpSp>
      <p:pic>
        <p:nvPicPr>
          <p:cNvPr id="25" name="圖片 24">
            <a:extLst>
              <a:ext uri="{FF2B5EF4-FFF2-40B4-BE49-F238E27FC236}">
                <a16:creationId xmlns:a16="http://schemas.microsoft.com/office/drawing/2014/main" id="{BC9DA19E-FBFF-4491-BC7C-7D9A2D12F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t="11819" r="19626"/>
          <a:stretch/>
        </p:blipFill>
        <p:spPr>
          <a:xfrm flipH="1">
            <a:off x="6876255" y="4653136"/>
            <a:ext cx="1340015" cy="233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rgbClr val="EBF7F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P.36</a:t>
            </a:r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935EB1A9-A13B-40A7-BC17-5C4699A54CDA}"/>
              </a:ext>
            </a:extLst>
          </p:cNvPr>
          <p:cNvGrpSpPr/>
          <p:nvPr/>
        </p:nvGrpSpPr>
        <p:grpSpPr>
          <a:xfrm>
            <a:off x="494598" y="1127944"/>
            <a:ext cx="8013663" cy="5541415"/>
            <a:chOff x="1178086" y="1657523"/>
            <a:chExt cx="6528379" cy="5541415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C5B4DFF6-F756-4780-AB84-7C05975D51A8}"/>
                </a:ext>
              </a:extLst>
            </p:cNvPr>
            <p:cNvSpPr/>
            <p:nvPr/>
          </p:nvSpPr>
          <p:spPr>
            <a:xfrm>
              <a:off x="1178086" y="1657523"/>
              <a:ext cx="6516938" cy="5541415"/>
            </a:xfrm>
            <a:prstGeom prst="roundRect">
              <a:avLst>
                <a:gd name="adj" fmla="val 61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: 圓角化同側角落 11">
              <a:extLst>
                <a:ext uri="{FF2B5EF4-FFF2-40B4-BE49-F238E27FC236}">
                  <a16:creationId xmlns:a16="http://schemas.microsoft.com/office/drawing/2014/main" id="{F961EE7B-0183-4C6E-9BA1-766935CE4D99}"/>
                </a:ext>
              </a:extLst>
            </p:cNvPr>
            <p:cNvSpPr/>
            <p:nvPr/>
          </p:nvSpPr>
          <p:spPr>
            <a:xfrm>
              <a:off x="1178087" y="1657524"/>
              <a:ext cx="6528378" cy="726481"/>
            </a:xfrm>
            <a:prstGeom prst="round2SameRect">
              <a:avLst>
                <a:gd name="adj1" fmla="val 42726"/>
                <a:gd name="adj2" fmla="val 0"/>
              </a:avLst>
            </a:prstGeom>
            <a:solidFill>
              <a:srgbClr val="F4847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011B2386-F5D5-4BA8-9FCD-43E77AB32B37}"/>
              </a:ext>
            </a:extLst>
          </p:cNvPr>
          <p:cNvSpPr/>
          <p:nvPr/>
        </p:nvSpPr>
        <p:spPr>
          <a:xfrm>
            <a:off x="72088" y="764704"/>
            <a:ext cx="1423237" cy="726481"/>
          </a:xfrm>
          <a:prstGeom prst="roundRect">
            <a:avLst>
              <a:gd name="adj" fmla="val 35600"/>
            </a:avLst>
          </a:prstGeom>
          <a:solidFill>
            <a:srgbClr val="278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8EAADF2-41FA-4AB6-916B-027EDCF4D14D}"/>
              </a:ext>
            </a:extLst>
          </p:cNvPr>
          <p:cNvGrpSpPr/>
          <p:nvPr/>
        </p:nvGrpSpPr>
        <p:grpSpPr>
          <a:xfrm>
            <a:off x="107504" y="188640"/>
            <a:ext cx="4536504" cy="523220"/>
            <a:chOff x="467544" y="5475478"/>
            <a:chExt cx="4536504" cy="523220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DEFF2DCF-AEAF-410C-B2B7-799C3CC1D419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C93879CA-9D53-4423-9A0B-4187ED644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A76B42B-30D2-46D3-A93F-1E0F551B8528}"/>
                </a:ext>
              </a:extLst>
            </p:cNvPr>
            <p:cNvSpPr/>
            <p:nvPr/>
          </p:nvSpPr>
          <p:spPr>
            <a:xfrm>
              <a:off x="935544" y="5475478"/>
              <a:ext cx="4068504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2700" b="1">
                  <a:solidFill>
                    <a:srgbClr val="3488C9"/>
                  </a:solidFill>
                  <a:latin typeface="文鼎中特圓U射."/>
                </a:rPr>
                <a:t>STOP</a:t>
              </a:r>
              <a:r>
                <a:rPr lang="zh-TW" altLang="en-US" sz="2700" b="1">
                  <a:solidFill>
                    <a:srgbClr val="3488C9"/>
                  </a:solidFill>
                  <a:latin typeface="文鼎中特圓U射."/>
                </a:rPr>
                <a:t>！有不同的可能</a:t>
              </a:r>
              <a:endParaRPr lang="zh-TW" altLang="en-US" sz="2700" b="1" dirty="0">
                <a:solidFill>
                  <a:srgbClr val="3488C9"/>
                </a:solidFill>
              </a:endParaRPr>
            </a:p>
          </p:txBody>
        </p: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82651110-271D-4DB4-8EAE-D7952B18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67" y="4247111"/>
            <a:ext cx="1711728" cy="206220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8CF10DD-2894-4CAF-8DEC-6BDF3627DCC1}"/>
              </a:ext>
            </a:extLst>
          </p:cNvPr>
          <p:cNvSpPr/>
          <p:nvPr/>
        </p:nvSpPr>
        <p:spPr>
          <a:xfrm>
            <a:off x="1495325" y="1275001"/>
            <a:ext cx="6998892" cy="43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進行漸進式肌肉放鬆</a:t>
            </a:r>
            <a:endParaRPr lang="zh-TW" alt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0E329FDD-3DB8-46E8-958D-8866819B84AB}"/>
              </a:ext>
            </a:extLst>
          </p:cNvPr>
          <p:cNvGrpSpPr/>
          <p:nvPr/>
        </p:nvGrpSpPr>
        <p:grpSpPr>
          <a:xfrm>
            <a:off x="783705" y="2070609"/>
            <a:ext cx="7426353" cy="4238711"/>
            <a:chOff x="783705" y="2071269"/>
            <a:chExt cx="8422131" cy="4166043"/>
          </a:xfrm>
        </p:grpSpPr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9C048997-67BA-4D3F-9668-D54C42177B2B}"/>
                </a:ext>
              </a:extLst>
            </p:cNvPr>
            <p:cNvSpPr/>
            <p:nvPr/>
          </p:nvSpPr>
          <p:spPr>
            <a:xfrm>
              <a:off x="783705" y="2071269"/>
              <a:ext cx="2659805" cy="4166043"/>
            </a:xfrm>
            <a:prstGeom prst="roundRect">
              <a:avLst/>
            </a:prstGeom>
            <a:noFill/>
            <a:ln>
              <a:solidFill>
                <a:srgbClr val="BED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8709F889-40DA-4C1B-B70F-D6F6EE91057A}"/>
                </a:ext>
              </a:extLst>
            </p:cNvPr>
            <p:cNvSpPr/>
            <p:nvPr/>
          </p:nvSpPr>
          <p:spPr>
            <a:xfrm>
              <a:off x="3664868" y="2071269"/>
              <a:ext cx="2659805" cy="4166043"/>
            </a:xfrm>
            <a:prstGeom prst="roundRect">
              <a:avLst/>
            </a:prstGeom>
            <a:noFill/>
            <a:ln>
              <a:solidFill>
                <a:srgbClr val="BED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E3531CD1-F108-4558-B29F-EDDC96B90236}"/>
                </a:ext>
              </a:extLst>
            </p:cNvPr>
            <p:cNvSpPr/>
            <p:nvPr/>
          </p:nvSpPr>
          <p:spPr>
            <a:xfrm>
              <a:off x="6546031" y="2071269"/>
              <a:ext cx="2659805" cy="4166043"/>
            </a:xfrm>
            <a:prstGeom prst="roundRect">
              <a:avLst/>
            </a:prstGeom>
            <a:noFill/>
            <a:ln>
              <a:solidFill>
                <a:srgbClr val="BED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01BD2469-9464-4FDF-84EC-D10339FE6F13}"/>
              </a:ext>
            </a:extLst>
          </p:cNvPr>
          <p:cNvSpPr/>
          <p:nvPr/>
        </p:nvSpPr>
        <p:spPr>
          <a:xfrm>
            <a:off x="822487" y="2229815"/>
            <a:ext cx="2217571" cy="13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400" b="1">
                <a:solidFill>
                  <a:srgbClr val="F48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2400" b="1">
                <a:solidFill>
                  <a:srgbClr val="F48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下巴貼胸</a:t>
            </a:r>
            <a:endParaRPr lang="en-US" altLang="zh-TW" sz="2400" b="1">
              <a:solidFill>
                <a:srgbClr val="F48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>
                <a:solidFill>
                  <a:schemeClr val="tx1"/>
                </a:solidFill>
              </a:rPr>
              <a:t>頭前傾，下巴往胸部方向靠近，</a:t>
            </a:r>
            <a:r>
              <a:rPr lang="zh-TW" altLang="en-US" b="1">
                <a:solidFill>
                  <a:srgbClr val="5BBC5F"/>
                </a:solidFill>
              </a:rPr>
              <a:t>頸部</a:t>
            </a:r>
            <a:r>
              <a:rPr lang="zh-TW" altLang="en-US">
                <a:solidFill>
                  <a:schemeClr val="tx1"/>
                </a:solidFill>
              </a:rPr>
              <a:t>緊繃，再放鬆。</a:t>
            </a:r>
            <a:endParaRPr lang="zh-TW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21FBC69-1BC0-4B16-868A-2AE47BBA5948}"/>
              </a:ext>
            </a:extLst>
          </p:cNvPr>
          <p:cNvSpPr/>
          <p:nvPr/>
        </p:nvSpPr>
        <p:spPr>
          <a:xfrm>
            <a:off x="3451974" y="2229815"/>
            <a:ext cx="2217571" cy="13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400" b="1">
                <a:solidFill>
                  <a:srgbClr val="F48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2400" b="1">
                <a:solidFill>
                  <a:srgbClr val="F48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上背夾緊</a:t>
            </a:r>
            <a:endParaRPr lang="en-US" altLang="zh-TW" sz="2400" b="1">
              <a:solidFill>
                <a:srgbClr val="F48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>
                <a:solidFill>
                  <a:schemeClr val="tx1"/>
                </a:solidFill>
              </a:rPr>
              <a:t>兩邊肩膀往後，將</a:t>
            </a:r>
            <a:r>
              <a:rPr lang="zh-TW" altLang="en-US" b="1">
                <a:solidFill>
                  <a:srgbClr val="5BBC5F"/>
                </a:solidFill>
              </a:rPr>
              <a:t>背部</a:t>
            </a:r>
            <a:r>
              <a:rPr lang="zh-TW" altLang="en-US">
                <a:solidFill>
                  <a:schemeClr val="tx1"/>
                </a:solidFill>
              </a:rPr>
              <a:t>夾緊，再放鬆。</a:t>
            </a:r>
            <a:endParaRPr lang="zh-TW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F77A9B41-3838-4079-8417-7D5AF1E4A5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r="2147"/>
          <a:stretch/>
        </p:blipFill>
        <p:spPr>
          <a:xfrm>
            <a:off x="6300191" y="4233600"/>
            <a:ext cx="1584177" cy="2062209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4417E35D-918E-4D81-9D91-FA20D8F99A64}"/>
              </a:ext>
            </a:extLst>
          </p:cNvPr>
          <p:cNvSpPr/>
          <p:nvPr/>
        </p:nvSpPr>
        <p:spPr>
          <a:xfrm>
            <a:off x="5999508" y="2229815"/>
            <a:ext cx="2217571" cy="13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400" b="1">
                <a:solidFill>
                  <a:srgbClr val="F48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2400" b="1">
                <a:solidFill>
                  <a:srgbClr val="F48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深吸擴胸</a:t>
            </a:r>
            <a:endParaRPr lang="en-US" altLang="zh-TW" sz="2400" b="1">
              <a:solidFill>
                <a:srgbClr val="F48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>
                <a:solidFill>
                  <a:schemeClr val="tx1"/>
                </a:solidFill>
              </a:rPr>
              <a:t>深吸一口氣到</a:t>
            </a:r>
            <a:r>
              <a:rPr lang="zh-TW" altLang="en-US" b="1">
                <a:solidFill>
                  <a:srgbClr val="5BBC5F"/>
                </a:solidFill>
              </a:rPr>
              <a:t>胸部</a:t>
            </a:r>
            <a:r>
              <a:rPr lang="zh-TW" altLang="en-US">
                <a:solidFill>
                  <a:schemeClr val="tx1"/>
                </a:solidFill>
              </a:rPr>
              <a:t>，再閉氣十秒後恢復自然呼吸。</a:t>
            </a:r>
            <a:endParaRPr lang="zh-TW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26BDD623-7246-46CD-8DD3-382C2B606E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6"/>
          <a:stretch/>
        </p:blipFill>
        <p:spPr>
          <a:xfrm>
            <a:off x="3774202" y="4428000"/>
            <a:ext cx="1603325" cy="1869469"/>
          </a:xfrm>
          <a:custGeom>
            <a:avLst/>
            <a:gdLst>
              <a:gd name="connsiteX0" fmla="*/ 0 w 1603325"/>
              <a:gd name="connsiteY0" fmla="*/ 0 h 2062209"/>
              <a:gd name="connsiteX1" fmla="*/ 1603325 w 1603325"/>
              <a:gd name="connsiteY1" fmla="*/ 0 h 2062209"/>
              <a:gd name="connsiteX2" fmla="*/ 1603325 w 1603325"/>
              <a:gd name="connsiteY2" fmla="*/ 2062209 h 2062209"/>
              <a:gd name="connsiteX3" fmla="*/ 0 w 1603325"/>
              <a:gd name="connsiteY3" fmla="*/ 2062209 h 2062209"/>
              <a:gd name="connsiteX4" fmla="*/ 0 w 1603325"/>
              <a:gd name="connsiteY4" fmla="*/ 1400139 h 2062209"/>
              <a:gd name="connsiteX5" fmla="*/ 92824 w 1603325"/>
              <a:gd name="connsiteY5" fmla="*/ 1400139 h 2062209"/>
              <a:gd name="connsiteX6" fmla="*/ 92824 w 1603325"/>
              <a:gd name="connsiteY6" fmla="*/ 897132 h 2062209"/>
              <a:gd name="connsiteX7" fmla="*/ 42760 w 1603325"/>
              <a:gd name="connsiteY7" fmla="*/ 847068 h 2062209"/>
              <a:gd name="connsiteX8" fmla="*/ 0 w 1603325"/>
              <a:gd name="connsiteY8" fmla="*/ 847068 h 206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25" h="2062209">
                <a:moveTo>
                  <a:pt x="0" y="0"/>
                </a:moveTo>
                <a:lnTo>
                  <a:pt x="1603325" y="0"/>
                </a:lnTo>
                <a:lnTo>
                  <a:pt x="1603325" y="2062209"/>
                </a:lnTo>
                <a:lnTo>
                  <a:pt x="0" y="2062209"/>
                </a:lnTo>
                <a:lnTo>
                  <a:pt x="0" y="1400139"/>
                </a:lnTo>
                <a:lnTo>
                  <a:pt x="92824" y="1400139"/>
                </a:lnTo>
                <a:lnTo>
                  <a:pt x="92824" y="897132"/>
                </a:lnTo>
                <a:cubicBezTo>
                  <a:pt x="92824" y="869482"/>
                  <a:pt x="70410" y="847068"/>
                  <a:pt x="42760" y="847068"/>
                </a:cubicBezTo>
                <a:lnTo>
                  <a:pt x="0" y="847068"/>
                </a:lnTo>
                <a:close/>
              </a:path>
            </a:pathLst>
          </a:cu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39129835-0DAC-4F9A-9A75-FF0C9FA631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61795" y="3326823"/>
            <a:ext cx="1018884" cy="1368152"/>
          </a:xfrm>
          <a:custGeom>
            <a:avLst/>
            <a:gdLst>
              <a:gd name="connsiteX0" fmla="*/ 0 w 1083559"/>
              <a:gd name="connsiteY0" fmla="*/ 0 h 1454997"/>
              <a:gd name="connsiteX1" fmla="*/ 1083559 w 1083559"/>
              <a:gd name="connsiteY1" fmla="*/ 0 h 1454997"/>
              <a:gd name="connsiteX2" fmla="*/ 1083559 w 1083559"/>
              <a:gd name="connsiteY2" fmla="*/ 1261277 h 1454997"/>
              <a:gd name="connsiteX3" fmla="*/ 673732 w 1083559"/>
              <a:gd name="connsiteY3" fmla="*/ 1454997 h 1454997"/>
              <a:gd name="connsiteX4" fmla="*/ 0 w 1083559"/>
              <a:gd name="connsiteY4" fmla="*/ 1454997 h 145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59" h="1454997">
                <a:moveTo>
                  <a:pt x="0" y="0"/>
                </a:moveTo>
                <a:lnTo>
                  <a:pt x="1083559" y="0"/>
                </a:lnTo>
                <a:lnTo>
                  <a:pt x="1083559" y="1261277"/>
                </a:lnTo>
                <a:lnTo>
                  <a:pt x="673732" y="1454997"/>
                </a:lnTo>
                <a:lnTo>
                  <a:pt x="0" y="1454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114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rgbClr val="EBF7F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P.36</a:t>
            </a:r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935EB1A9-A13B-40A7-BC17-5C4699A54CDA}"/>
              </a:ext>
            </a:extLst>
          </p:cNvPr>
          <p:cNvGrpSpPr/>
          <p:nvPr/>
        </p:nvGrpSpPr>
        <p:grpSpPr>
          <a:xfrm>
            <a:off x="494598" y="1127944"/>
            <a:ext cx="8013663" cy="5541415"/>
            <a:chOff x="1178086" y="1657523"/>
            <a:chExt cx="6528379" cy="5541415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C5B4DFF6-F756-4780-AB84-7C05975D51A8}"/>
                </a:ext>
              </a:extLst>
            </p:cNvPr>
            <p:cNvSpPr/>
            <p:nvPr/>
          </p:nvSpPr>
          <p:spPr>
            <a:xfrm>
              <a:off x="1178086" y="1657523"/>
              <a:ext cx="6516938" cy="5541415"/>
            </a:xfrm>
            <a:prstGeom prst="roundRect">
              <a:avLst>
                <a:gd name="adj" fmla="val 61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: 圓角化同側角落 11">
              <a:extLst>
                <a:ext uri="{FF2B5EF4-FFF2-40B4-BE49-F238E27FC236}">
                  <a16:creationId xmlns:a16="http://schemas.microsoft.com/office/drawing/2014/main" id="{F961EE7B-0183-4C6E-9BA1-766935CE4D99}"/>
                </a:ext>
              </a:extLst>
            </p:cNvPr>
            <p:cNvSpPr/>
            <p:nvPr/>
          </p:nvSpPr>
          <p:spPr>
            <a:xfrm>
              <a:off x="1178087" y="1657524"/>
              <a:ext cx="6528378" cy="726481"/>
            </a:xfrm>
            <a:prstGeom prst="round2SameRect">
              <a:avLst>
                <a:gd name="adj1" fmla="val 42726"/>
                <a:gd name="adj2" fmla="val 0"/>
              </a:avLst>
            </a:prstGeom>
            <a:solidFill>
              <a:srgbClr val="F4847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011B2386-F5D5-4BA8-9FCD-43E77AB32B37}"/>
              </a:ext>
            </a:extLst>
          </p:cNvPr>
          <p:cNvSpPr/>
          <p:nvPr/>
        </p:nvSpPr>
        <p:spPr>
          <a:xfrm>
            <a:off x="72088" y="764704"/>
            <a:ext cx="1423237" cy="726481"/>
          </a:xfrm>
          <a:prstGeom prst="roundRect">
            <a:avLst>
              <a:gd name="adj" fmla="val 35600"/>
            </a:avLst>
          </a:prstGeom>
          <a:solidFill>
            <a:srgbClr val="278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8EAADF2-41FA-4AB6-916B-027EDCF4D14D}"/>
              </a:ext>
            </a:extLst>
          </p:cNvPr>
          <p:cNvGrpSpPr/>
          <p:nvPr/>
        </p:nvGrpSpPr>
        <p:grpSpPr>
          <a:xfrm>
            <a:off x="107504" y="188640"/>
            <a:ext cx="4536504" cy="523220"/>
            <a:chOff x="467544" y="5475478"/>
            <a:chExt cx="4536504" cy="523220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DEFF2DCF-AEAF-410C-B2B7-799C3CC1D419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C93879CA-9D53-4423-9A0B-4187ED644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A76B42B-30D2-46D3-A93F-1E0F551B8528}"/>
                </a:ext>
              </a:extLst>
            </p:cNvPr>
            <p:cNvSpPr/>
            <p:nvPr/>
          </p:nvSpPr>
          <p:spPr>
            <a:xfrm>
              <a:off x="935544" y="5475478"/>
              <a:ext cx="4068504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2700" b="1">
                  <a:solidFill>
                    <a:srgbClr val="3488C9"/>
                  </a:solidFill>
                  <a:latin typeface="文鼎中特圓U射."/>
                </a:rPr>
                <a:t>STOP</a:t>
              </a:r>
              <a:r>
                <a:rPr lang="zh-TW" altLang="en-US" sz="2700" b="1">
                  <a:solidFill>
                    <a:srgbClr val="3488C9"/>
                  </a:solidFill>
                  <a:latin typeface="文鼎中特圓U射."/>
                </a:rPr>
                <a:t>！有不同的可能</a:t>
              </a:r>
              <a:endParaRPr lang="zh-TW" altLang="en-US" sz="2700" b="1" dirty="0">
                <a:solidFill>
                  <a:srgbClr val="3488C9"/>
                </a:solidFill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F8CF10DD-2894-4CAF-8DEC-6BDF3627DCC1}"/>
              </a:ext>
            </a:extLst>
          </p:cNvPr>
          <p:cNvSpPr/>
          <p:nvPr/>
        </p:nvSpPr>
        <p:spPr>
          <a:xfrm>
            <a:off x="1495325" y="1275001"/>
            <a:ext cx="6998892" cy="43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進行漸進式肌肉放鬆</a:t>
            </a:r>
            <a:endParaRPr lang="zh-TW" alt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0E329FDD-3DB8-46E8-958D-8866819B84AB}"/>
              </a:ext>
            </a:extLst>
          </p:cNvPr>
          <p:cNvGrpSpPr/>
          <p:nvPr/>
        </p:nvGrpSpPr>
        <p:grpSpPr>
          <a:xfrm>
            <a:off x="783705" y="2070609"/>
            <a:ext cx="7426353" cy="4238711"/>
            <a:chOff x="783705" y="2071269"/>
            <a:chExt cx="8422131" cy="4166043"/>
          </a:xfrm>
        </p:grpSpPr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9C048997-67BA-4D3F-9668-D54C42177B2B}"/>
                </a:ext>
              </a:extLst>
            </p:cNvPr>
            <p:cNvSpPr/>
            <p:nvPr/>
          </p:nvSpPr>
          <p:spPr>
            <a:xfrm>
              <a:off x="783705" y="2071269"/>
              <a:ext cx="2659805" cy="4166043"/>
            </a:xfrm>
            <a:prstGeom prst="roundRect">
              <a:avLst/>
            </a:prstGeom>
            <a:noFill/>
            <a:ln>
              <a:solidFill>
                <a:srgbClr val="BED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8709F889-40DA-4C1B-B70F-D6F6EE91057A}"/>
                </a:ext>
              </a:extLst>
            </p:cNvPr>
            <p:cNvSpPr/>
            <p:nvPr/>
          </p:nvSpPr>
          <p:spPr>
            <a:xfrm>
              <a:off x="3664868" y="2071269"/>
              <a:ext cx="2659805" cy="4166043"/>
            </a:xfrm>
            <a:prstGeom prst="roundRect">
              <a:avLst/>
            </a:prstGeom>
            <a:noFill/>
            <a:ln>
              <a:solidFill>
                <a:srgbClr val="BED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E3531CD1-F108-4558-B29F-EDDC96B90236}"/>
                </a:ext>
              </a:extLst>
            </p:cNvPr>
            <p:cNvSpPr/>
            <p:nvPr/>
          </p:nvSpPr>
          <p:spPr>
            <a:xfrm>
              <a:off x="6546031" y="2071269"/>
              <a:ext cx="2659805" cy="4166043"/>
            </a:xfrm>
            <a:prstGeom prst="roundRect">
              <a:avLst/>
            </a:prstGeom>
            <a:noFill/>
            <a:ln>
              <a:solidFill>
                <a:srgbClr val="BED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01BD2469-9464-4FDF-84EC-D10339FE6F13}"/>
              </a:ext>
            </a:extLst>
          </p:cNvPr>
          <p:cNvSpPr/>
          <p:nvPr/>
        </p:nvSpPr>
        <p:spPr>
          <a:xfrm>
            <a:off x="822487" y="2229815"/>
            <a:ext cx="2217571" cy="13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400" b="1">
                <a:solidFill>
                  <a:srgbClr val="F48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zh-TW" altLang="en-US" sz="2400" b="1">
                <a:solidFill>
                  <a:srgbClr val="F48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腹部縮緊</a:t>
            </a:r>
            <a:endParaRPr lang="en-US" altLang="zh-TW" sz="2400" b="1">
              <a:solidFill>
                <a:srgbClr val="F48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>
                <a:solidFill>
                  <a:schemeClr val="tx1"/>
                </a:solidFill>
              </a:rPr>
              <a:t>吸氣將</a:t>
            </a:r>
            <a:r>
              <a:rPr lang="zh-TW" altLang="en-US" b="1">
                <a:solidFill>
                  <a:srgbClr val="5BBC5F"/>
                </a:solidFill>
              </a:rPr>
              <a:t>腹部</a:t>
            </a:r>
            <a:r>
              <a:rPr lang="zh-TW" altLang="en-US">
                <a:solidFill>
                  <a:schemeClr val="tx1"/>
                </a:solidFill>
              </a:rPr>
              <a:t>用力向內縮緊，再放鬆。</a:t>
            </a:r>
            <a:endParaRPr lang="zh-TW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21FBC69-1BC0-4B16-868A-2AE47BBA5948}"/>
              </a:ext>
            </a:extLst>
          </p:cNvPr>
          <p:cNvSpPr/>
          <p:nvPr/>
        </p:nvSpPr>
        <p:spPr>
          <a:xfrm>
            <a:off x="3451974" y="2229815"/>
            <a:ext cx="2217571" cy="13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400" b="1">
                <a:solidFill>
                  <a:srgbClr val="F48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zh-TW" altLang="en-US" sz="2400" b="1">
                <a:solidFill>
                  <a:srgbClr val="F48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雙腿前伸</a:t>
            </a:r>
            <a:endParaRPr lang="en-US" altLang="zh-TW" sz="2400" b="1">
              <a:solidFill>
                <a:srgbClr val="F48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>
                <a:solidFill>
                  <a:schemeClr val="tx1"/>
                </a:solidFill>
              </a:rPr>
              <a:t>將雙腿腳板往前伸並打直，</a:t>
            </a:r>
            <a:r>
              <a:rPr lang="zh-TW" altLang="en-US" b="1">
                <a:solidFill>
                  <a:srgbClr val="5BBC5F"/>
                </a:solidFill>
              </a:rPr>
              <a:t>大腿</a:t>
            </a:r>
            <a:r>
              <a:rPr lang="zh-TW" altLang="en-US">
                <a:solidFill>
                  <a:schemeClr val="tx1"/>
                </a:solidFill>
              </a:rPr>
              <a:t>用力，再放鬆。</a:t>
            </a:r>
            <a:endParaRPr lang="zh-TW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F77A9B41-3838-4079-8417-7D5AF1E4A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85" y="4005064"/>
            <a:ext cx="1725791" cy="2270961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4417E35D-918E-4D81-9D91-FA20D8F99A64}"/>
              </a:ext>
            </a:extLst>
          </p:cNvPr>
          <p:cNvSpPr/>
          <p:nvPr/>
        </p:nvSpPr>
        <p:spPr>
          <a:xfrm>
            <a:off x="5999508" y="2229815"/>
            <a:ext cx="2217571" cy="13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400" b="1">
                <a:solidFill>
                  <a:srgbClr val="F48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zh-TW" altLang="en-US" sz="2400" b="1">
                <a:solidFill>
                  <a:srgbClr val="F48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腳掌上揚</a:t>
            </a:r>
            <a:endParaRPr lang="en-US" altLang="zh-TW" sz="2400" b="1">
              <a:solidFill>
                <a:srgbClr val="F48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>
                <a:solidFill>
                  <a:schemeClr val="tx1"/>
                </a:solidFill>
              </a:rPr>
              <a:t>腳掌用力往上翹起，收緊</a:t>
            </a:r>
            <a:r>
              <a:rPr lang="zh-TW" altLang="en-US" b="1">
                <a:solidFill>
                  <a:srgbClr val="5BBC5F"/>
                </a:solidFill>
              </a:rPr>
              <a:t>小腿</a:t>
            </a:r>
            <a:r>
              <a:rPr lang="zh-TW" altLang="en-US">
                <a:solidFill>
                  <a:schemeClr val="tx1"/>
                </a:solidFill>
              </a:rPr>
              <a:t>，再放鬆。</a:t>
            </a:r>
            <a:endParaRPr lang="zh-TW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82651110-271D-4DB4-8EAE-D7952B189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5" y="3855661"/>
            <a:ext cx="1374497" cy="259078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B23EFE30-928B-4986-B937-22A906E6A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66351"/>
            <a:ext cx="1899912" cy="22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4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rgbClr val="EBF7F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P.36</a:t>
            </a:r>
            <a:endParaRPr lang="zh-TW" altLang="en-US" dirty="0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8C86D65C-7C3B-4C3D-9816-D24628680791}"/>
              </a:ext>
            </a:extLst>
          </p:cNvPr>
          <p:cNvSpPr/>
          <p:nvPr/>
        </p:nvSpPr>
        <p:spPr>
          <a:xfrm>
            <a:off x="1178086" y="2060848"/>
            <a:ext cx="7282346" cy="28555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D71748A-A221-4E90-B102-7A1F79A3B321}"/>
              </a:ext>
            </a:extLst>
          </p:cNvPr>
          <p:cNvSpPr/>
          <p:nvPr/>
        </p:nvSpPr>
        <p:spPr>
          <a:xfrm>
            <a:off x="755576" y="1697607"/>
            <a:ext cx="1423237" cy="726481"/>
          </a:xfrm>
          <a:prstGeom prst="roundRect">
            <a:avLst>
              <a:gd name="adj" fmla="val 35600"/>
            </a:avLst>
          </a:prstGeom>
          <a:solidFill>
            <a:srgbClr val="278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78CA5385-86D2-4E0E-A39E-38DE3F5D5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9" y="3046828"/>
            <a:ext cx="1036463" cy="103646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D7408A6-A44F-4BCB-ADB0-538C55F81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52" y="3997786"/>
            <a:ext cx="5892971" cy="361997"/>
          </a:xfrm>
          <a:prstGeom prst="rect">
            <a:avLst/>
          </a:prstGeom>
        </p:spPr>
      </p:pic>
      <p:sp>
        <p:nvSpPr>
          <p:cNvPr id="21" name="圓角矩形 14">
            <a:extLst>
              <a:ext uri="{FF2B5EF4-FFF2-40B4-BE49-F238E27FC236}">
                <a16:creationId xmlns:a16="http://schemas.microsoft.com/office/drawing/2014/main" id="{5FB6B312-6AE5-4906-AFB3-BFA91440D202}"/>
              </a:ext>
            </a:extLst>
          </p:cNvPr>
          <p:cNvSpPr/>
          <p:nvPr/>
        </p:nvSpPr>
        <p:spPr>
          <a:xfrm>
            <a:off x="1386672" y="2519582"/>
            <a:ext cx="6065647" cy="15637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000">
                <a:solidFill>
                  <a:schemeClr val="tx1"/>
                </a:solidFill>
              </a:rPr>
              <a:t>放鬆練習時，我出現什麼樣的念頭？ </a:t>
            </a:r>
            <a:endParaRPr lang="en-US" altLang="zh-TW" sz="2000">
              <a:solidFill>
                <a:schemeClr val="tx1"/>
              </a:solidFill>
            </a:endParaRPr>
          </a:p>
          <a:p>
            <a:pPr algn="just"/>
            <a:r>
              <a:rPr lang="zh-TW" altLang="en-US" sz="2000">
                <a:solidFill>
                  <a:schemeClr val="accent4"/>
                </a:solidFill>
              </a:rPr>
              <a:t>有一種消氣的感覺，事情好像也沒那麼嚴重。</a:t>
            </a:r>
            <a:endParaRPr lang="en-US" altLang="zh-TW" sz="2000">
              <a:solidFill>
                <a:schemeClr val="accent4"/>
              </a:solidFill>
            </a:endParaRPr>
          </a:p>
          <a:p>
            <a:pPr algn="just"/>
            <a:endParaRPr lang="en-US" altLang="zh-TW" sz="200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zh-TW" altLang="en-US" sz="2000">
                <a:solidFill>
                  <a:schemeClr val="tx1"/>
                </a:solidFill>
              </a:rPr>
              <a:t>用</a:t>
            </a:r>
            <a:r>
              <a:rPr lang="en-US" altLang="zh-TW" sz="2000">
                <a:solidFill>
                  <a:schemeClr val="tx1"/>
                </a:solidFill>
              </a:rPr>
              <a:t>0~10</a:t>
            </a:r>
            <a:r>
              <a:rPr lang="zh-TW" altLang="en-US" sz="2000">
                <a:solidFill>
                  <a:schemeClr val="tx1"/>
                </a:solidFill>
              </a:rPr>
              <a:t>分為最大壓力事件的情緒強度評分：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536171EB-39EF-4810-BA15-72A42E30DEC6}"/>
              </a:ext>
            </a:extLst>
          </p:cNvPr>
          <p:cNvGrpSpPr/>
          <p:nvPr/>
        </p:nvGrpSpPr>
        <p:grpSpPr>
          <a:xfrm>
            <a:off x="107504" y="188640"/>
            <a:ext cx="4536504" cy="523220"/>
            <a:chOff x="467544" y="5475478"/>
            <a:chExt cx="4536504" cy="523220"/>
          </a:xfrm>
        </p:grpSpPr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BBF4E0FA-9223-4F46-BEBD-AB4E2377A05F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5B3FF235-B543-4559-B2E7-C8C5753CA8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5C68B40-06EF-4A12-BB96-FAAC8ABE453A}"/>
                </a:ext>
              </a:extLst>
            </p:cNvPr>
            <p:cNvSpPr/>
            <p:nvPr/>
          </p:nvSpPr>
          <p:spPr>
            <a:xfrm>
              <a:off x="935544" y="5475478"/>
              <a:ext cx="4068504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2700" b="1">
                  <a:solidFill>
                    <a:srgbClr val="3488C9"/>
                  </a:solidFill>
                  <a:latin typeface="文鼎中特圓U射."/>
                </a:rPr>
                <a:t>STOP</a:t>
              </a:r>
              <a:r>
                <a:rPr lang="zh-TW" altLang="en-US" sz="2700" b="1">
                  <a:solidFill>
                    <a:srgbClr val="3488C9"/>
                  </a:solidFill>
                  <a:latin typeface="文鼎中特圓U射."/>
                </a:rPr>
                <a:t>！有不同的可能</a:t>
              </a:r>
              <a:endParaRPr lang="zh-TW" altLang="en-US" sz="2700" b="1" dirty="0">
                <a:solidFill>
                  <a:srgbClr val="3488C9"/>
                </a:solidFill>
              </a:endParaRPr>
            </a:p>
          </p:txBody>
        </p:sp>
      </p:grpSp>
      <p:pic>
        <p:nvPicPr>
          <p:cNvPr id="28" name="圖片 27">
            <a:extLst>
              <a:ext uri="{FF2B5EF4-FFF2-40B4-BE49-F238E27FC236}">
                <a16:creationId xmlns:a16="http://schemas.microsoft.com/office/drawing/2014/main" id="{3CDAD900-696C-4D44-9BB1-97F93EFC3E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52"/>
          <a:stretch/>
        </p:blipFill>
        <p:spPr>
          <a:xfrm>
            <a:off x="4004239" y="0"/>
            <a:ext cx="2944026" cy="52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D01F9AC3-5FED-4648-ACFB-269888BE72EE}"/>
              </a:ext>
            </a:extLst>
          </p:cNvPr>
          <p:cNvGrpSpPr/>
          <p:nvPr/>
        </p:nvGrpSpPr>
        <p:grpSpPr>
          <a:xfrm>
            <a:off x="588037" y="1171701"/>
            <a:ext cx="8154932" cy="2833363"/>
            <a:chOff x="467544" y="980728"/>
            <a:chExt cx="8154932" cy="2833363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CA559C-3CD2-466B-9406-267B0F5C60AB}"/>
                </a:ext>
              </a:extLst>
            </p:cNvPr>
            <p:cNvSpPr/>
            <p:nvPr/>
          </p:nvSpPr>
          <p:spPr>
            <a:xfrm>
              <a:off x="467544" y="1559361"/>
              <a:ext cx="8048875" cy="2254730"/>
            </a:xfrm>
            <a:prstGeom prst="rect">
              <a:avLst/>
            </a:prstGeom>
            <a:solidFill>
              <a:srgbClr val="FEF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zh-TW" altLang="en-US" dirty="0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9D740AD8-5870-4764-B824-54DD0D0C652E}"/>
                </a:ext>
              </a:extLst>
            </p:cNvPr>
            <p:cNvGrpSpPr/>
            <p:nvPr/>
          </p:nvGrpSpPr>
          <p:grpSpPr>
            <a:xfrm>
              <a:off x="467544" y="980728"/>
              <a:ext cx="1620000" cy="599756"/>
              <a:chOff x="3743865" y="3139683"/>
              <a:chExt cx="1620000" cy="599756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F284D6C7-8D8C-4B35-B431-2FB25DF34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3865" y="3139683"/>
                <a:ext cx="1620000" cy="578633"/>
              </a:xfrm>
              <a:prstGeom prst="rect">
                <a:avLst/>
              </a:prstGeom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7C59562-9E52-499A-A47E-88AEA755A341}"/>
                  </a:ext>
                </a:extLst>
              </p:cNvPr>
              <p:cNvSpPr/>
              <p:nvPr/>
            </p:nvSpPr>
            <p:spPr>
              <a:xfrm>
                <a:off x="3906120" y="3216219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文鼎中特圓7.."/>
                  </a:rPr>
                  <a:t>想一想</a:t>
                </a:r>
                <a:endParaRPr lang="zh-TW" altLang="en-US" b="1" dirty="0">
                  <a:solidFill>
                    <a:schemeClr val="bg1"/>
                  </a:solidFill>
                  <a:latin typeface="文鼎中特圓7.."/>
                </a:endParaRPr>
              </a:p>
            </p:txBody>
          </p:sp>
        </p:grpSp>
        <p:sp>
          <p:nvSpPr>
            <p:cNvPr id="32" name="內容版面配置區 16">
              <a:extLst>
                <a:ext uri="{FF2B5EF4-FFF2-40B4-BE49-F238E27FC236}">
                  <a16:creationId xmlns:a16="http://schemas.microsoft.com/office/drawing/2014/main" id="{7AEB99CC-C2A9-4000-A018-16500D9CFDED}"/>
                </a:ext>
              </a:extLst>
            </p:cNvPr>
            <p:cNvSpPr txBox="1">
              <a:spLocks/>
            </p:cNvSpPr>
            <p:nvPr/>
          </p:nvSpPr>
          <p:spPr>
            <a:xfrm>
              <a:off x="521524" y="1770247"/>
              <a:ext cx="8100952" cy="1904569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/>
                <a:t>1. </a:t>
              </a:r>
              <a:r>
                <a:rPr lang="zh-TW" altLang="en-US"/>
                <a:t>經由「</a:t>
              </a:r>
              <a:r>
                <a:rPr lang="en-US" altLang="zh-TW"/>
                <a:t>STOP</a:t>
              </a:r>
              <a:r>
                <a:rPr lang="zh-TW" altLang="en-US"/>
                <a:t>！有</a:t>
              </a:r>
              <a:r>
                <a:rPr lang="zh-TW" altLang="en-US" dirty="0"/>
                <a:t>不同的可能」的體驗後，你的情緒和想法有何改變？ </a:t>
              </a:r>
              <a:endParaRPr lang="en-US" altLang="zh-TW" dirty="0"/>
            </a:p>
            <a:p>
              <a:r>
                <a:rPr lang="en-US" altLang="zh-TW"/>
                <a:t>2. </a:t>
              </a:r>
              <a:r>
                <a:rPr lang="zh-TW" altLang="en-US"/>
                <a:t>在</a:t>
              </a:r>
              <a:r>
                <a:rPr lang="zh-TW" altLang="en-US" dirty="0"/>
                <a:t>面對壓力時，你覺得中止負面想法和情緒有何幫助？ </a:t>
              </a:r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F5CD391A-ECF1-4A12-AD8C-513F8B28D712}"/>
              </a:ext>
            </a:extLst>
          </p:cNvPr>
          <p:cNvGrpSpPr/>
          <p:nvPr/>
        </p:nvGrpSpPr>
        <p:grpSpPr>
          <a:xfrm>
            <a:off x="698784" y="4366546"/>
            <a:ext cx="3518619" cy="2230806"/>
            <a:chOff x="1442380" y="4749458"/>
            <a:chExt cx="2476200" cy="1880587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3CE270-3629-44A9-A597-33C908DC9D98}"/>
                </a:ext>
              </a:extLst>
            </p:cNvPr>
            <p:cNvSpPr/>
            <p:nvPr/>
          </p:nvSpPr>
          <p:spPr>
            <a:xfrm>
              <a:off x="1619672" y="4749458"/>
              <a:ext cx="2088232" cy="1621517"/>
            </a:xfrm>
            <a:prstGeom prst="rect">
              <a:avLst/>
            </a:prstGeom>
            <a:solidFill>
              <a:srgbClr val="FEBD94"/>
            </a:solidFill>
            <a:ln w="76200">
              <a:solidFill>
                <a:srgbClr val="F583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2800" dirty="0">
                  <a:solidFill>
                    <a:schemeClr val="tx1"/>
                  </a:solidFill>
                </a:rPr>
                <a:t>經由練習，能將負面的</a:t>
              </a:r>
              <a:r>
                <a:rPr lang="zh-TW" altLang="en-US" sz="2800">
                  <a:solidFill>
                    <a:schemeClr val="tx1"/>
                  </a:solidFill>
                </a:rPr>
                <a:t>想法和情緒</a:t>
              </a:r>
              <a:r>
                <a:rPr lang="zh-TW" altLang="en-US" sz="2800" dirty="0">
                  <a:solidFill>
                    <a:schemeClr val="tx1"/>
                  </a:solidFill>
                </a:rPr>
                <a:t>轉為正面。</a:t>
              </a: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2BC523AE-6859-4674-A086-5509E48A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380" y="6381328"/>
              <a:ext cx="2476200" cy="248717"/>
            </a:xfrm>
            <a:prstGeom prst="rect">
              <a:avLst/>
            </a:prstGeom>
          </p:spPr>
        </p:pic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BE57F4C6-1A63-4F53-8924-F920B2C43C6E}"/>
              </a:ext>
            </a:extLst>
          </p:cNvPr>
          <p:cNvGrpSpPr/>
          <p:nvPr/>
        </p:nvGrpSpPr>
        <p:grpSpPr>
          <a:xfrm>
            <a:off x="4469650" y="4366546"/>
            <a:ext cx="3702750" cy="2166524"/>
            <a:chOff x="1442380" y="4653136"/>
            <a:chExt cx="2476200" cy="1976909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B0F775D-276A-49A2-81A6-75283E28E603}"/>
                </a:ext>
              </a:extLst>
            </p:cNvPr>
            <p:cNvSpPr/>
            <p:nvPr/>
          </p:nvSpPr>
          <p:spPr>
            <a:xfrm>
              <a:off x="1619672" y="4653136"/>
              <a:ext cx="2088232" cy="17178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rgbClr val="368AC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2800" dirty="0">
                  <a:solidFill>
                    <a:schemeClr val="tx1"/>
                  </a:solidFill>
                </a:rPr>
                <a:t>能更冷靜去面對問題、</a:t>
              </a:r>
              <a:r>
                <a:rPr lang="zh-TW" altLang="en-US" sz="2800">
                  <a:solidFill>
                    <a:schemeClr val="tx1"/>
                  </a:solidFill>
                </a:rPr>
                <a:t>自己情緒能</a:t>
              </a:r>
              <a:r>
                <a:rPr lang="zh-TW" altLang="en-US" sz="2800" dirty="0">
                  <a:solidFill>
                    <a:schemeClr val="tx1"/>
                  </a:solidFill>
                </a:rPr>
                <a:t>更平穩時，壓力就會變小。</a:t>
              </a:r>
            </a:p>
          </p:txBody>
        </p:sp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7E2B4F2F-5A61-47B3-8449-0947936C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380" y="6381328"/>
              <a:ext cx="2476200" cy="248717"/>
            </a:xfrm>
            <a:prstGeom prst="rect">
              <a:avLst/>
            </a:prstGeom>
          </p:spPr>
        </p:pic>
      </p:grpSp>
      <p:sp>
        <p:nvSpPr>
          <p:cNvPr id="21" name="內容版面配置區 11"/>
          <p:cNvSpPr>
            <a:spLocks noGrp="1"/>
          </p:cNvSpPr>
          <p:nvPr>
            <p:ph sz="quarter" idx="10"/>
          </p:nvPr>
        </p:nvSpPr>
        <p:spPr>
          <a:xfrm>
            <a:off x="7668344" y="44624"/>
            <a:ext cx="1079500" cy="503237"/>
          </a:xfrm>
        </p:spPr>
        <p:txBody>
          <a:bodyPr/>
          <a:lstStyle/>
          <a:p>
            <a:r>
              <a:rPr lang="en-US" altLang="zh-TW"/>
              <a:t>P.36</a:t>
            </a:r>
            <a:endParaRPr lang="zh-TW" altLang="en-US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99F9A667-970B-41A6-BBFE-3BD0305AE892}"/>
              </a:ext>
            </a:extLst>
          </p:cNvPr>
          <p:cNvGrpSpPr/>
          <p:nvPr/>
        </p:nvGrpSpPr>
        <p:grpSpPr>
          <a:xfrm>
            <a:off x="107504" y="188640"/>
            <a:ext cx="4536504" cy="523220"/>
            <a:chOff x="467544" y="5475478"/>
            <a:chExt cx="4536504" cy="523220"/>
          </a:xfrm>
        </p:grpSpPr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BE76F020-AACB-4F4C-9F48-DA873F1AD25C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6141860A-4163-45C2-9D4B-7A8716B0D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B4BE0C3-A21B-47E3-A98C-9710CBD74A9D}"/>
                </a:ext>
              </a:extLst>
            </p:cNvPr>
            <p:cNvSpPr/>
            <p:nvPr/>
          </p:nvSpPr>
          <p:spPr>
            <a:xfrm>
              <a:off x="935544" y="5475478"/>
              <a:ext cx="4068504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2700" b="1">
                  <a:solidFill>
                    <a:srgbClr val="3488C9"/>
                  </a:solidFill>
                  <a:latin typeface="文鼎中特圓U射."/>
                </a:rPr>
                <a:t>STOP</a:t>
              </a:r>
              <a:r>
                <a:rPr lang="zh-TW" altLang="en-US" sz="2700" b="1">
                  <a:solidFill>
                    <a:srgbClr val="3488C9"/>
                  </a:solidFill>
                  <a:latin typeface="文鼎中特圓U射."/>
                </a:rPr>
                <a:t>！有不同的可能</a:t>
              </a:r>
              <a:endParaRPr lang="zh-TW" altLang="en-US" sz="2700" b="1" dirty="0">
                <a:solidFill>
                  <a:srgbClr val="3488C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03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F0C5"/>
          </a:fgClr>
          <a:bgClr>
            <a:srgbClr val="FFFAE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18080DD2-1B13-46FB-BD43-F2DF086A9C46}"/>
              </a:ext>
            </a:extLst>
          </p:cNvPr>
          <p:cNvGrpSpPr/>
          <p:nvPr/>
        </p:nvGrpSpPr>
        <p:grpSpPr>
          <a:xfrm flipH="1">
            <a:off x="206974" y="1272771"/>
            <a:ext cx="8647161" cy="4316469"/>
            <a:chOff x="206974" y="1272771"/>
            <a:chExt cx="8647161" cy="4316469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E9289622-0F75-4C47-B531-13EA9064B2BE}"/>
                </a:ext>
              </a:extLst>
            </p:cNvPr>
            <p:cNvSpPr/>
            <p:nvPr/>
          </p:nvSpPr>
          <p:spPr>
            <a:xfrm>
              <a:off x="629484" y="1636012"/>
              <a:ext cx="7282346" cy="39532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BE06CDE6-63B5-4661-A6C8-F99DD209DF12}"/>
                </a:ext>
              </a:extLst>
            </p:cNvPr>
            <p:cNvSpPr/>
            <p:nvPr/>
          </p:nvSpPr>
          <p:spPr>
            <a:xfrm>
              <a:off x="206974" y="1272771"/>
              <a:ext cx="1610134" cy="726481"/>
            </a:xfrm>
            <a:prstGeom prst="roundRect">
              <a:avLst>
                <a:gd name="adj" fmla="val 35600"/>
              </a:avLst>
            </a:prstGeom>
            <a:solidFill>
              <a:srgbClr val="E4A13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張鈞甯</a:t>
              </a:r>
              <a:endParaRPr lang="zh-TW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6982AC37-8CE8-4ADC-B34A-5C43834EA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4" t="5219" r="19922" b="20728"/>
            <a:stretch/>
          </p:blipFill>
          <p:spPr>
            <a:xfrm flipH="1">
              <a:off x="6156176" y="1689421"/>
              <a:ext cx="2697959" cy="3179739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P.37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61484" y="71507"/>
            <a:ext cx="4536504" cy="584775"/>
            <a:chOff x="467544" y="5475478"/>
            <a:chExt cx="4536504" cy="584775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名人減壓祕笈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075505" y="2023623"/>
            <a:ext cx="4973563" cy="295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>
                <a:solidFill>
                  <a:srgbClr val="EF5339"/>
                </a:solidFill>
              </a:rPr>
              <a:t>才華洋溢的百變女演員</a:t>
            </a:r>
            <a:endParaRPr lang="en-US" altLang="zh-TW" sz="2400" b="1">
              <a:solidFill>
                <a:srgbClr val="EF5339"/>
              </a:solidFill>
            </a:endParaRPr>
          </a:p>
          <a:p>
            <a:pPr algn="just"/>
            <a:endParaRPr lang="en-US" altLang="zh-TW" sz="2400">
              <a:solidFill>
                <a:schemeClr val="tx1"/>
              </a:solidFill>
            </a:endParaRPr>
          </a:p>
          <a:p>
            <a:pPr algn="just"/>
            <a:r>
              <a:rPr lang="zh-TW" altLang="en-US" sz="2400">
                <a:solidFill>
                  <a:schemeClr val="tx1"/>
                </a:solidFill>
              </a:rPr>
              <a:t>在馬拉松訓練的過程中，發現跑步能夠釋放壓力，因而愛上這項運動。並透過閱讀、健康規律的作息，堅持著生活中的好習慣。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06B0CA-A0CF-44D6-8B79-473586D3B7A5}"/>
              </a:ext>
            </a:extLst>
          </p:cNvPr>
          <p:cNvSpPr/>
          <p:nvPr/>
        </p:nvSpPr>
        <p:spPr>
          <a:xfrm>
            <a:off x="1555953" y="5232401"/>
            <a:ext cx="29523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zh-TW" altLang="en-US">
                <a:solidFill>
                  <a:schemeClr val="tx1"/>
                </a:solidFill>
              </a:rPr>
              <a:t>攝影╱黃保慧，聯合知識庫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7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F0C5"/>
          </a:fgClr>
          <a:bgClr>
            <a:srgbClr val="FFFAE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P.37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61484" y="71507"/>
            <a:ext cx="4536504" cy="584775"/>
            <a:chOff x="467544" y="5475478"/>
            <a:chExt cx="4536504" cy="584775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名人減壓祕笈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9289622-0F75-4C47-B531-13EA9064B2BE}"/>
              </a:ext>
            </a:extLst>
          </p:cNvPr>
          <p:cNvSpPr/>
          <p:nvPr/>
        </p:nvSpPr>
        <p:spPr>
          <a:xfrm>
            <a:off x="629484" y="1636012"/>
            <a:ext cx="7282346" cy="39532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E06CDE6-63B5-4661-A6C8-F99DD209DF12}"/>
              </a:ext>
            </a:extLst>
          </p:cNvPr>
          <p:cNvSpPr/>
          <p:nvPr/>
        </p:nvSpPr>
        <p:spPr>
          <a:xfrm>
            <a:off x="206974" y="1272771"/>
            <a:ext cx="1610134" cy="726481"/>
          </a:xfrm>
          <a:prstGeom prst="roundRect">
            <a:avLst>
              <a:gd name="adj" fmla="val 35600"/>
            </a:avLst>
          </a:prstGeom>
          <a:solidFill>
            <a:srgbClr val="A2CF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曾雅妮</a:t>
            </a:r>
            <a:endParaRPr lang="zh-TW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D4B2E64-2568-405F-AEFA-CAC973678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9" t="2993" r="755" b="2275"/>
          <a:stretch/>
        </p:blipFill>
        <p:spPr>
          <a:xfrm>
            <a:off x="6084168" y="1902007"/>
            <a:ext cx="2952328" cy="30391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7584" y="2023624"/>
            <a:ext cx="4973563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 dirty="0">
                <a:solidFill>
                  <a:srgbClr val="EF5339"/>
                </a:solidFill>
              </a:rPr>
              <a:t>最年輕的高爾夫球五大賽冠軍</a:t>
            </a:r>
            <a:endParaRPr lang="en-US" altLang="zh-TW" sz="2400" b="1" dirty="0">
              <a:solidFill>
                <a:srgbClr val="EF5339"/>
              </a:solidFill>
            </a:endParaRPr>
          </a:p>
          <a:p>
            <a:pPr algn="just"/>
            <a:endParaRPr lang="en-US" altLang="zh-TW" sz="2400" dirty="0">
              <a:solidFill>
                <a:schemeClr val="tx1"/>
              </a:solidFill>
            </a:endParaRPr>
          </a:p>
          <a:p>
            <a:pPr algn="just"/>
            <a:r>
              <a:rPr lang="zh-TW" altLang="en-US" sz="2400" dirty="0">
                <a:solidFill>
                  <a:schemeClr val="tx1"/>
                </a:solidFill>
              </a:rPr>
              <a:t>面對比賽壓力時，唱歌是最佳紓壓法寶。</a:t>
            </a:r>
            <a:r>
              <a:rPr lang="zh-TW" altLang="en-US" sz="2400">
                <a:solidFill>
                  <a:schemeClr val="tx1"/>
                </a:solidFill>
              </a:rPr>
              <a:t>有些選手比賽</a:t>
            </a:r>
            <a:r>
              <a:rPr lang="zh-TW" altLang="en-US" sz="2400" dirty="0">
                <a:solidFill>
                  <a:schemeClr val="tx1"/>
                </a:solidFill>
              </a:rPr>
              <a:t>結束和寵物玩，也是另一種紓壓的管道。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06B0CA-A0CF-44D6-8B79-473586D3B7A5}"/>
              </a:ext>
            </a:extLst>
          </p:cNvPr>
          <p:cNvSpPr/>
          <p:nvPr/>
        </p:nvSpPr>
        <p:spPr>
          <a:xfrm>
            <a:off x="4690006" y="5256370"/>
            <a:ext cx="29523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zh-TW" altLang="en-US">
                <a:solidFill>
                  <a:schemeClr val="tx1"/>
                </a:solidFill>
              </a:rPr>
              <a:t>攝影╱陳正興，聯合知識庫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09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F0C5"/>
          </a:fgClr>
          <a:bgClr>
            <a:srgbClr val="FFFAE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CB6F987C-0CC6-4A9A-AC81-DB0081513775}"/>
              </a:ext>
            </a:extLst>
          </p:cNvPr>
          <p:cNvGrpSpPr/>
          <p:nvPr/>
        </p:nvGrpSpPr>
        <p:grpSpPr>
          <a:xfrm flipH="1">
            <a:off x="206974" y="1272771"/>
            <a:ext cx="8841948" cy="4316469"/>
            <a:chOff x="206974" y="1272771"/>
            <a:chExt cx="8841948" cy="4316469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E9289622-0F75-4C47-B531-13EA9064B2BE}"/>
                </a:ext>
              </a:extLst>
            </p:cNvPr>
            <p:cNvSpPr/>
            <p:nvPr/>
          </p:nvSpPr>
          <p:spPr>
            <a:xfrm>
              <a:off x="629484" y="1636012"/>
              <a:ext cx="7282346" cy="39532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BE06CDE6-63B5-4661-A6C8-F99DD209DF12}"/>
                </a:ext>
              </a:extLst>
            </p:cNvPr>
            <p:cNvSpPr/>
            <p:nvPr/>
          </p:nvSpPr>
          <p:spPr>
            <a:xfrm>
              <a:off x="206974" y="1272771"/>
              <a:ext cx="1610134" cy="726481"/>
            </a:xfrm>
            <a:prstGeom prst="roundRect">
              <a:avLst>
                <a:gd name="adj" fmla="val 35600"/>
              </a:avLst>
            </a:prstGeom>
            <a:solidFill>
              <a:srgbClr val="C9403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阿滴</a:t>
              </a:r>
              <a:endParaRPr lang="zh-TW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6982AC37-8CE8-4ADC-B34A-5C43834EA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2" t="6080" r="12498" b="13777"/>
            <a:stretch/>
          </p:blipFill>
          <p:spPr>
            <a:xfrm>
              <a:off x="6287766" y="1700808"/>
              <a:ext cx="2761156" cy="3452373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P.37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61484" y="71507"/>
            <a:ext cx="4536504" cy="584775"/>
            <a:chOff x="467544" y="5475478"/>
            <a:chExt cx="4536504" cy="584775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名人減壓祕笈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059832" y="2023623"/>
            <a:ext cx="4973563" cy="3277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>
                <a:solidFill>
                  <a:srgbClr val="EF5339"/>
                </a:solidFill>
              </a:rPr>
              <a:t>超人氣百萬 </a:t>
            </a:r>
            <a:r>
              <a:rPr lang="en-US" altLang="zh-TW" sz="2400" b="1">
                <a:solidFill>
                  <a:srgbClr val="EF5339"/>
                </a:solidFill>
              </a:rPr>
              <a:t>YouTuber </a:t>
            </a:r>
          </a:p>
          <a:p>
            <a:pPr algn="just"/>
            <a:endParaRPr lang="en-US" altLang="zh-TW" sz="2400">
              <a:solidFill>
                <a:schemeClr val="tx1"/>
              </a:solidFill>
            </a:endParaRPr>
          </a:p>
          <a:p>
            <a:r>
              <a:rPr lang="zh-TW" altLang="en-US" sz="2400">
                <a:solidFill>
                  <a:schemeClr val="tx1"/>
                </a:solidFill>
              </a:rPr>
              <a:t>身為</a:t>
            </a:r>
            <a:r>
              <a:rPr lang="zh-TW" altLang="en-US" sz="2400" u="sng">
                <a:solidFill>
                  <a:schemeClr val="tx1"/>
                </a:solidFill>
              </a:rPr>
              <a:t>臺灣</a:t>
            </a:r>
            <a:r>
              <a:rPr lang="zh-TW" altLang="en-US" sz="2400">
                <a:solidFill>
                  <a:schemeClr val="tx1"/>
                </a:solidFill>
              </a:rPr>
              <a:t>最具代表性的</a:t>
            </a:r>
            <a:r>
              <a:rPr lang="en-US" altLang="zh-TW" sz="2400">
                <a:solidFill>
                  <a:schemeClr val="tx1"/>
                </a:solidFill>
              </a:rPr>
              <a:t>YouTuber </a:t>
            </a:r>
            <a:r>
              <a:rPr lang="zh-TW" altLang="en-US" sz="2400">
                <a:solidFill>
                  <a:schemeClr val="tx1"/>
                </a:solidFill>
              </a:rPr>
              <a:t>之一，被許多人關注和檢視，當生活中出現許多壓力時，也會適時尋求心理諮商師的協助，配合建議調養身心。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91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F0C5"/>
          </a:fgClr>
          <a:bgClr>
            <a:srgbClr val="FFFAE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P.37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61484" y="71507"/>
            <a:ext cx="4536504" cy="584775"/>
            <a:chOff x="467544" y="5475478"/>
            <a:chExt cx="4536504" cy="584775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名人減壓祕笈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9289622-0F75-4C47-B531-13EA9064B2BE}"/>
              </a:ext>
            </a:extLst>
          </p:cNvPr>
          <p:cNvSpPr/>
          <p:nvPr/>
        </p:nvSpPr>
        <p:spPr>
          <a:xfrm>
            <a:off x="629484" y="1636012"/>
            <a:ext cx="7282346" cy="39532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E06CDE6-63B5-4661-A6C8-F99DD209DF12}"/>
              </a:ext>
            </a:extLst>
          </p:cNvPr>
          <p:cNvSpPr/>
          <p:nvPr/>
        </p:nvSpPr>
        <p:spPr>
          <a:xfrm>
            <a:off x="206974" y="1272771"/>
            <a:ext cx="1610134" cy="726481"/>
          </a:xfrm>
          <a:prstGeom prst="roundRect">
            <a:avLst>
              <a:gd name="adj" fmla="val 35600"/>
            </a:avLst>
          </a:prstGeom>
          <a:solidFill>
            <a:srgbClr val="87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楊定一</a:t>
            </a:r>
            <a:endParaRPr lang="zh-TW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D4B2E64-2568-405F-AEFA-CAC973678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07" y="1902007"/>
            <a:ext cx="2794450" cy="30391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7584" y="2023624"/>
            <a:ext cx="4973563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>
                <a:solidFill>
                  <a:srgbClr val="EF5339"/>
                </a:solidFill>
              </a:rPr>
              <a:t>科學研究出身、喜歡運動的企業家</a:t>
            </a:r>
            <a:endParaRPr lang="en-US" altLang="zh-TW" sz="2400" b="1">
              <a:solidFill>
                <a:srgbClr val="EF5339"/>
              </a:solidFill>
            </a:endParaRPr>
          </a:p>
          <a:p>
            <a:pPr algn="just"/>
            <a:endParaRPr lang="en-US" altLang="zh-TW" sz="2400">
              <a:solidFill>
                <a:schemeClr val="tx1"/>
              </a:solidFill>
            </a:endParaRPr>
          </a:p>
          <a:p>
            <a:r>
              <a:rPr lang="zh-TW" altLang="en-US" sz="2400">
                <a:solidFill>
                  <a:schemeClr val="tx1"/>
                </a:solidFill>
              </a:rPr>
              <a:t>每天花五分鐘作呼吸練習，吐出壓力、吸入平靜，幫自己輕鬆解壓。</a:t>
            </a:r>
            <a:endParaRPr lang="zh-TW" altLang="en-US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17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D01F9AC3-5FED-4648-ACFB-269888BE72EE}"/>
              </a:ext>
            </a:extLst>
          </p:cNvPr>
          <p:cNvGrpSpPr/>
          <p:nvPr/>
        </p:nvGrpSpPr>
        <p:grpSpPr>
          <a:xfrm>
            <a:off x="467544" y="980728"/>
            <a:ext cx="8048875" cy="1944216"/>
            <a:chOff x="467544" y="980728"/>
            <a:chExt cx="8048875" cy="1944216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CA559C-3CD2-466B-9406-267B0F5C60AB}"/>
                </a:ext>
              </a:extLst>
            </p:cNvPr>
            <p:cNvSpPr/>
            <p:nvPr/>
          </p:nvSpPr>
          <p:spPr>
            <a:xfrm>
              <a:off x="467544" y="1559361"/>
              <a:ext cx="8048875" cy="1365583"/>
            </a:xfrm>
            <a:prstGeom prst="rect">
              <a:avLst/>
            </a:prstGeom>
            <a:solidFill>
              <a:srgbClr val="FEF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zh-TW" altLang="en-US" dirty="0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9D740AD8-5870-4764-B824-54DD0D0C652E}"/>
                </a:ext>
              </a:extLst>
            </p:cNvPr>
            <p:cNvGrpSpPr/>
            <p:nvPr/>
          </p:nvGrpSpPr>
          <p:grpSpPr>
            <a:xfrm>
              <a:off x="467544" y="980728"/>
              <a:ext cx="1620000" cy="599756"/>
              <a:chOff x="3743865" y="3139683"/>
              <a:chExt cx="1620000" cy="599756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F284D6C7-8D8C-4B35-B431-2FB25DF34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3865" y="3139683"/>
                <a:ext cx="1620000" cy="578633"/>
              </a:xfrm>
              <a:prstGeom prst="rect">
                <a:avLst/>
              </a:prstGeom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7C59562-9E52-499A-A47E-88AEA755A341}"/>
                  </a:ext>
                </a:extLst>
              </p:cNvPr>
              <p:cNvSpPr/>
              <p:nvPr/>
            </p:nvSpPr>
            <p:spPr>
              <a:xfrm>
                <a:off x="3906120" y="3216219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文鼎中特圓7.."/>
                  </a:rPr>
                  <a:t>想一想</a:t>
                </a:r>
                <a:endParaRPr lang="zh-TW" altLang="en-US" b="1" dirty="0">
                  <a:solidFill>
                    <a:schemeClr val="bg1"/>
                  </a:solidFill>
                  <a:latin typeface="文鼎中特圓7.."/>
                </a:endParaRPr>
              </a:p>
            </p:txBody>
          </p:sp>
        </p:grpSp>
        <p:sp>
          <p:nvSpPr>
            <p:cNvPr id="32" name="內容版面配置區 16">
              <a:extLst>
                <a:ext uri="{FF2B5EF4-FFF2-40B4-BE49-F238E27FC236}">
                  <a16:creationId xmlns:a16="http://schemas.microsoft.com/office/drawing/2014/main" id="{7AEB99CC-C2A9-4000-A018-16500D9CFDED}"/>
                </a:ext>
              </a:extLst>
            </p:cNvPr>
            <p:cNvSpPr txBox="1">
              <a:spLocks/>
            </p:cNvSpPr>
            <p:nvPr/>
          </p:nvSpPr>
          <p:spPr>
            <a:xfrm>
              <a:off x="521524" y="1770247"/>
              <a:ext cx="7506860" cy="101068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/>
                <a:t>1.</a:t>
              </a:r>
              <a:r>
                <a:rPr lang="zh-TW" altLang="en-US"/>
                <a:t> 小組</a:t>
              </a:r>
              <a:r>
                <a:rPr lang="zh-TW" altLang="en-US" dirty="0"/>
                <a:t>討論時，是如何歸類他們的</a:t>
              </a:r>
              <a:r>
                <a:rPr lang="zh-TW" altLang="en-US"/>
                <a:t>減壓方法？為什麼</a:t>
              </a:r>
              <a:r>
                <a:rPr lang="zh-TW" altLang="en-US" dirty="0"/>
                <a:t>？ </a:t>
              </a:r>
              <a:endParaRPr lang="en-US" altLang="zh-TW" dirty="0"/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F5CD391A-ECF1-4A12-AD8C-513F8B28D712}"/>
              </a:ext>
            </a:extLst>
          </p:cNvPr>
          <p:cNvGrpSpPr/>
          <p:nvPr/>
        </p:nvGrpSpPr>
        <p:grpSpPr>
          <a:xfrm>
            <a:off x="752728" y="3521441"/>
            <a:ext cx="7254344" cy="2881139"/>
            <a:chOff x="1442380" y="4749458"/>
            <a:chExt cx="2476200" cy="1880587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3CE270-3629-44A9-A597-33C908DC9D98}"/>
                </a:ext>
              </a:extLst>
            </p:cNvPr>
            <p:cNvSpPr/>
            <p:nvPr/>
          </p:nvSpPr>
          <p:spPr>
            <a:xfrm>
              <a:off x="1619672" y="4749458"/>
              <a:ext cx="2088232" cy="1621517"/>
            </a:xfrm>
            <a:prstGeom prst="rect">
              <a:avLst/>
            </a:prstGeom>
            <a:solidFill>
              <a:srgbClr val="FEBD94"/>
            </a:solidFill>
            <a:ln w="76200">
              <a:solidFill>
                <a:srgbClr val="F583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2800">
                  <a:solidFill>
                    <a:schemeClr val="tx1"/>
                  </a:solidFill>
                </a:rPr>
                <a:t>運動（打球</a:t>
              </a:r>
              <a:r>
                <a:rPr lang="zh-TW" altLang="en-US" sz="2800" dirty="0">
                  <a:solidFill>
                    <a:schemeClr val="tx1"/>
                  </a:solidFill>
                </a:rPr>
                <a:t>、</a:t>
              </a:r>
              <a:r>
                <a:rPr lang="zh-TW" altLang="en-US" sz="2800">
                  <a:solidFill>
                    <a:schemeClr val="tx1"/>
                  </a:solidFill>
                </a:rPr>
                <a:t>跑馬拉松）、求助他人（就醫</a:t>
              </a:r>
              <a:r>
                <a:rPr lang="zh-TW" altLang="en-US" sz="2800" dirty="0">
                  <a:solidFill>
                    <a:schemeClr val="tx1"/>
                  </a:solidFill>
                </a:rPr>
                <a:t>、找</a:t>
              </a:r>
              <a:r>
                <a:rPr lang="zh-TW" altLang="en-US" sz="2800">
                  <a:solidFill>
                    <a:schemeClr val="tx1"/>
                  </a:solidFill>
                </a:rPr>
                <a:t>朋友聊）、保持</a:t>
              </a:r>
              <a:r>
                <a:rPr lang="zh-TW" altLang="en-US" sz="2800" dirty="0">
                  <a:solidFill>
                    <a:schemeClr val="tx1"/>
                  </a:solidFill>
                </a:rPr>
                <a:t>心情愉快</a:t>
              </a:r>
              <a:r>
                <a:rPr lang="zh-TW" altLang="en-US" sz="2800">
                  <a:solidFill>
                    <a:schemeClr val="tx1"/>
                  </a:solidFill>
                </a:rPr>
                <a:t>或平靜（和</a:t>
              </a:r>
              <a:r>
                <a:rPr lang="zh-TW" altLang="en-US" sz="2800" dirty="0">
                  <a:solidFill>
                    <a:schemeClr val="tx1"/>
                  </a:solidFill>
                </a:rPr>
                <a:t>寵物玩</a:t>
              </a:r>
              <a:r>
                <a:rPr lang="zh-TW" altLang="en-US" sz="2800">
                  <a:solidFill>
                    <a:schemeClr val="tx1"/>
                  </a:solidFill>
                </a:rPr>
                <a:t>、深呼吸）、看書；覺得</a:t>
              </a:r>
              <a:r>
                <a:rPr lang="zh-TW" altLang="en-US" sz="2800" dirty="0">
                  <a:solidFill>
                    <a:schemeClr val="tx1"/>
                  </a:solidFill>
                </a:rPr>
                <a:t>這些性質比較接近！！</a:t>
              </a: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2BC523AE-6859-4674-A086-5509E48A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380" y="6381328"/>
              <a:ext cx="2476200" cy="248717"/>
            </a:xfrm>
            <a:prstGeom prst="rect">
              <a:avLst/>
            </a:prstGeom>
          </p:spPr>
        </p:pic>
      </p:grpSp>
      <p:sp>
        <p:nvSpPr>
          <p:cNvPr id="21" name="內容版面配置區 11"/>
          <p:cNvSpPr>
            <a:spLocks noGrp="1"/>
          </p:cNvSpPr>
          <p:nvPr>
            <p:ph sz="quarter" idx="10"/>
          </p:nvPr>
        </p:nvSpPr>
        <p:spPr>
          <a:xfrm>
            <a:off x="7668344" y="44624"/>
            <a:ext cx="1079500" cy="503237"/>
          </a:xfrm>
        </p:spPr>
        <p:txBody>
          <a:bodyPr/>
          <a:lstStyle/>
          <a:p>
            <a:r>
              <a:rPr lang="en-US" altLang="zh-TW"/>
              <a:t>P.37</a:t>
            </a:r>
            <a:endParaRPr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A26B708C-5008-4452-B149-E0F6F284841A}"/>
              </a:ext>
            </a:extLst>
          </p:cNvPr>
          <p:cNvGrpSpPr/>
          <p:nvPr/>
        </p:nvGrpSpPr>
        <p:grpSpPr>
          <a:xfrm>
            <a:off x="161484" y="71507"/>
            <a:ext cx="4536504" cy="584775"/>
            <a:chOff x="467544" y="5475478"/>
            <a:chExt cx="4536504" cy="584775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766DB86D-767D-41A6-A324-42CD6C830FD0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5CFE951F-3E1E-4862-AED5-35FF56E54B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3B073EF-AFF1-459C-8A03-0581F5109DE5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名人減壓祕笈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減壓妙點子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63536" y="2779807"/>
            <a:ext cx="7884308" cy="1585297"/>
          </a:xfrm>
        </p:spPr>
        <p:txBody>
          <a:bodyPr/>
          <a:lstStyle/>
          <a:p>
            <a:r>
              <a:rPr lang="zh-TW" altLang="en-US"/>
              <a:t>　　壓力</a:t>
            </a:r>
            <a:r>
              <a:rPr lang="zh-TW" altLang="en-US" dirty="0"/>
              <a:t>是避不掉</a:t>
            </a:r>
            <a:r>
              <a:rPr lang="zh-TW" altLang="en-US"/>
              <a:t>的，但</a:t>
            </a:r>
            <a:r>
              <a:rPr lang="zh-TW" altLang="en-US" dirty="0"/>
              <a:t>可以透過覺察壓力</a:t>
            </a:r>
            <a:r>
              <a:rPr lang="zh-TW" altLang="en-US"/>
              <a:t>警訊，提高</a:t>
            </a:r>
            <a:r>
              <a:rPr lang="zh-TW" altLang="en-US" dirty="0"/>
              <a:t>抗</a:t>
            </a:r>
            <a:r>
              <a:rPr lang="zh-TW" altLang="en-US"/>
              <a:t>壓力，與</a:t>
            </a:r>
            <a:r>
              <a:rPr lang="zh-TW" altLang="en-US" dirty="0"/>
              <a:t>壓力和平共處</a:t>
            </a:r>
            <a:r>
              <a:rPr lang="zh-TW" altLang="en-US"/>
              <a:t>， 其中</a:t>
            </a:r>
            <a:r>
              <a:rPr lang="zh-TW" altLang="en-US" dirty="0"/>
              <a:t>看待壓力事件的</a:t>
            </a:r>
            <a:r>
              <a:rPr lang="zh-TW" altLang="en-US"/>
              <a:t>方式，是</a:t>
            </a:r>
            <a:r>
              <a:rPr lang="zh-TW" altLang="en-US" dirty="0"/>
              <a:t>影響壓力指數的關鍵。</a:t>
            </a:r>
            <a:endParaRPr lang="en-US" altLang="zh-TW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P.34</a:t>
            </a:r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863536" y="2132856"/>
            <a:ext cx="4536504" cy="584775"/>
            <a:chOff x="467544" y="5475478"/>
            <a:chExt cx="4536504" cy="584775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啟動減壓關鍵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95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D01F9AC3-5FED-4648-ACFB-269888BE72EE}"/>
              </a:ext>
            </a:extLst>
          </p:cNvPr>
          <p:cNvGrpSpPr/>
          <p:nvPr/>
        </p:nvGrpSpPr>
        <p:grpSpPr>
          <a:xfrm>
            <a:off x="467544" y="980728"/>
            <a:ext cx="8154932" cy="1944216"/>
            <a:chOff x="467544" y="980728"/>
            <a:chExt cx="8154932" cy="1944216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CA559C-3CD2-466B-9406-267B0F5C60AB}"/>
                </a:ext>
              </a:extLst>
            </p:cNvPr>
            <p:cNvSpPr/>
            <p:nvPr/>
          </p:nvSpPr>
          <p:spPr>
            <a:xfrm>
              <a:off x="467544" y="1559361"/>
              <a:ext cx="8048875" cy="1365583"/>
            </a:xfrm>
            <a:prstGeom prst="rect">
              <a:avLst/>
            </a:prstGeom>
            <a:solidFill>
              <a:srgbClr val="FEF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zh-TW" altLang="en-US" dirty="0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9D740AD8-5870-4764-B824-54DD0D0C652E}"/>
                </a:ext>
              </a:extLst>
            </p:cNvPr>
            <p:cNvGrpSpPr/>
            <p:nvPr/>
          </p:nvGrpSpPr>
          <p:grpSpPr>
            <a:xfrm>
              <a:off x="467544" y="980728"/>
              <a:ext cx="1620000" cy="599756"/>
              <a:chOff x="3743865" y="3139683"/>
              <a:chExt cx="1620000" cy="599756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F284D6C7-8D8C-4B35-B431-2FB25DF34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3865" y="3139683"/>
                <a:ext cx="1620000" cy="578633"/>
              </a:xfrm>
              <a:prstGeom prst="rect">
                <a:avLst/>
              </a:prstGeom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7C59562-9E52-499A-A47E-88AEA755A341}"/>
                  </a:ext>
                </a:extLst>
              </p:cNvPr>
              <p:cNvSpPr/>
              <p:nvPr/>
            </p:nvSpPr>
            <p:spPr>
              <a:xfrm>
                <a:off x="3906120" y="3216219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文鼎中特圓7.."/>
                  </a:rPr>
                  <a:t>想一想</a:t>
                </a:r>
                <a:endParaRPr lang="zh-TW" altLang="en-US" b="1" dirty="0">
                  <a:solidFill>
                    <a:schemeClr val="bg1"/>
                  </a:solidFill>
                  <a:latin typeface="文鼎中特圓7.."/>
                </a:endParaRPr>
              </a:p>
            </p:txBody>
          </p:sp>
        </p:grpSp>
        <p:sp>
          <p:nvSpPr>
            <p:cNvPr id="32" name="內容版面配置區 16">
              <a:extLst>
                <a:ext uri="{FF2B5EF4-FFF2-40B4-BE49-F238E27FC236}">
                  <a16:creationId xmlns:a16="http://schemas.microsoft.com/office/drawing/2014/main" id="{7AEB99CC-C2A9-4000-A018-16500D9CFDED}"/>
                </a:ext>
              </a:extLst>
            </p:cNvPr>
            <p:cNvSpPr txBox="1">
              <a:spLocks/>
            </p:cNvSpPr>
            <p:nvPr/>
          </p:nvSpPr>
          <p:spPr>
            <a:xfrm>
              <a:off x="521524" y="1770247"/>
              <a:ext cx="8100952" cy="93867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/>
                <a:t>2. </a:t>
              </a:r>
              <a:r>
                <a:rPr lang="zh-TW" altLang="en-US"/>
                <a:t>除了</a:t>
              </a:r>
              <a:r>
                <a:rPr lang="zh-TW" altLang="en-US" dirty="0"/>
                <a:t>小組討論歸類的方法外，你還有哪些獨特、有效的減壓方法</a:t>
              </a:r>
              <a:r>
                <a:rPr lang="zh-TW" altLang="en-US"/>
                <a:t>呢？為什麼</a:t>
              </a:r>
              <a:r>
                <a:rPr lang="zh-TW" altLang="en-US" dirty="0"/>
                <a:t>？ </a:t>
              </a:r>
              <a:endParaRPr lang="en-US" altLang="zh-TW" dirty="0"/>
            </a:p>
          </p:txBody>
        </p: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BE57F4C6-1A63-4F53-8924-F920B2C43C6E}"/>
              </a:ext>
            </a:extLst>
          </p:cNvPr>
          <p:cNvGrpSpPr/>
          <p:nvPr/>
        </p:nvGrpSpPr>
        <p:grpSpPr>
          <a:xfrm>
            <a:off x="1518509" y="3645024"/>
            <a:ext cx="5946944" cy="2742119"/>
            <a:chOff x="1442380" y="4653136"/>
            <a:chExt cx="2476200" cy="1976909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B0F775D-276A-49A2-81A6-75283E28E603}"/>
                </a:ext>
              </a:extLst>
            </p:cNvPr>
            <p:cNvSpPr/>
            <p:nvPr/>
          </p:nvSpPr>
          <p:spPr>
            <a:xfrm>
              <a:off x="1619672" y="4653136"/>
              <a:ext cx="2088232" cy="17178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rgbClr val="368AC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zh-TW" altLang="en-US" sz="2800" dirty="0">
                  <a:solidFill>
                    <a:schemeClr val="tx1"/>
                  </a:solidFill>
                </a:rPr>
                <a:t>我覺得睡覺也是一個很好的減壓方法，可以讓自己暫時離開這個時空！！</a:t>
              </a:r>
            </a:p>
          </p:txBody>
        </p:sp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7E2B4F2F-5A61-47B3-8449-0947936C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380" y="6381328"/>
              <a:ext cx="2476200" cy="248717"/>
            </a:xfrm>
            <a:prstGeom prst="rect">
              <a:avLst/>
            </a:prstGeom>
          </p:spPr>
        </p:pic>
      </p:grpSp>
      <p:sp>
        <p:nvSpPr>
          <p:cNvPr id="21" name="內容版面配置區 11"/>
          <p:cNvSpPr>
            <a:spLocks noGrp="1"/>
          </p:cNvSpPr>
          <p:nvPr>
            <p:ph sz="quarter" idx="10"/>
          </p:nvPr>
        </p:nvSpPr>
        <p:spPr>
          <a:xfrm>
            <a:off x="7668344" y="44624"/>
            <a:ext cx="1079500" cy="503237"/>
          </a:xfrm>
        </p:spPr>
        <p:txBody>
          <a:bodyPr/>
          <a:lstStyle/>
          <a:p>
            <a:r>
              <a:rPr lang="en-US" altLang="zh-TW"/>
              <a:t>P.37</a:t>
            </a:r>
            <a:endParaRPr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6165111C-6D26-475D-B492-61AC8861AB00}"/>
              </a:ext>
            </a:extLst>
          </p:cNvPr>
          <p:cNvGrpSpPr/>
          <p:nvPr/>
        </p:nvGrpSpPr>
        <p:grpSpPr>
          <a:xfrm>
            <a:off x="161484" y="71507"/>
            <a:ext cx="4536504" cy="584775"/>
            <a:chOff x="467544" y="5475478"/>
            <a:chExt cx="4536504" cy="584775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3572C40B-7E57-4E73-BA3C-89A516E2DB50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7213ECB4-2809-4678-A757-7EAFEA6F5B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74FC4B8-3782-44B1-8736-41585BE205A7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名人減壓祕笈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1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D01F9AC3-5FED-4648-ACFB-269888BE72EE}"/>
              </a:ext>
            </a:extLst>
          </p:cNvPr>
          <p:cNvGrpSpPr/>
          <p:nvPr/>
        </p:nvGrpSpPr>
        <p:grpSpPr>
          <a:xfrm>
            <a:off x="467544" y="980728"/>
            <a:ext cx="8280300" cy="1584176"/>
            <a:chOff x="467544" y="980728"/>
            <a:chExt cx="8280300" cy="1584176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CA559C-3CD2-466B-9406-267B0F5C60AB}"/>
                </a:ext>
              </a:extLst>
            </p:cNvPr>
            <p:cNvSpPr/>
            <p:nvPr/>
          </p:nvSpPr>
          <p:spPr>
            <a:xfrm>
              <a:off x="467544" y="1559362"/>
              <a:ext cx="8280300" cy="1005542"/>
            </a:xfrm>
            <a:prstGeom prst="rect">
              <a:avLst/>
            </a:prstGeom>
            <a:solidFill>
              <a:srgbClr val="FEF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zh-TW" altLang="en-US" dirty="0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9D740AD8-5870-4764-B824-54DD0D0C652E}"/>
                </a:ext>
              </a:extLst>
            </p:cNvPr>
            <p:cNvGrpSpPr/>
            <p:nvPr/>
          </p:nvGrpSpPr>
          <p:grpSpPr>
            <a:xfrm>
              <a:off x="467544" y="980728"/>
              <a:ext cx="1620000" cy="599756"/>
              <a:chOff x="3743865" y="3139683"/>
              <a:chExt cx="1620000" cy="599756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F284D6C7-8D8C-4B35-B431-2FB25DF34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3865" y="3139683"/>
                <a:ext cx="1620000" cy="578633"/>
              </a:xfrm>
              <a:prstGeom prst="rect">
                <a:avLst/>
              </a:prstGeom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7C59562-9E52-499A-A47E-88AEA755A341}"/>
                  </a:ext>
                </a:extLst>
              </p:cNvPr>
              <p:cNvSpPr/>
              <p:nvPr/>
            </p:nvSpPr>
            <p:spPr>
              <a:xfrm>
                <a:off x="3906120" y="3216219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文鼎中特圓7.."/>
                  </a:rPr>
                  <a:t>想一想</a:t>
                </a:r>
                <a:endParaRPr lang="zh-TW" altLang="en-US" b="1" dirty="0">
                  <a:solidFill>
                    <a:schemeClr val="bg1"/>
                  </a:solidFill>
                  <a:latin typeface="文鼎中特圓7.."/>
                </a:endParaRPr>
              </a:p>
            </p:txBody>
          </p:sp>
        </p:grpSp>
        <p:sp>
          <p:nvSpPr>
            <p:cNvPr id="32" name="內容版面配置區 16">
              <a:extLst>
                <a:ext uri="{FF2B5EF4-FFF2-40B4-BE49-F238E27FC236}">
                  <a16:creationId xmlns:a16="http://schemas.microsoft.com/office/drawing/2014/main" id="{7AEB99CC-C2A9-4000-A018-16500D9CFDED}"/>
                </a:ext>
              </a:extLst>
            </p:cNvPr>
            <p:cNvSpPr txBox="1">
              <a:spLocks/>
            </p:cNvSpPr>
            <p:nvPr/>
          </p:nvSpPr>
          <p:spPr>
            <a:xfrm>
              <a:off x="521524" y="1770247"/>
              <a:ext cx="8100952" cy="57863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dirty="0"/>
                <a:t>3.</a:t>
              </a:r>
              <a:r>
                <a:rPr lang="zh-TW" altLang="en-US" dirty="0"/>
                <a:t>閱讀「名人減壓祕笈」後，你</a:t>
              </a:r>
              <a:r>
                <a:rPr lang="zh-TW" altLang="en-US"/>
                <a:t>有何收穫</a:t>
              </a:r>
              <a:r>
                <a:rPr lang="zh-TW" altLang="en-US" dirty="0"/>
                <a:t>？為什麼？</a:t>
              </a:r>
            </a:p>
          </p:txBody>
        </p: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FD606642-4C90-46DB-AA0F-CB8D13A26088}"/>
              </a:ext>
            </a:extLst>
          </p:cNvPr>
          <p:cNvGrpSpPr/>
          <p:nvPr/>
        </p:nvGrpSpPr>
        <p:grpSpPr>
          <a:xfrm>
            <a:off x="499820" y="3068960"/>
            <a:ext cx="7888604" cy="3636640"/>
            <a:chOff x="5396352" y="2538644"/>
            <a:chExt cx="2880320" cy="2759995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5BF7091-3B91-444A-BF3B-6E9E225C9F35}"/>
                </a:ext>
              </a:extLst>
            </p:cNvPr>
            <p:cNvSpPr/>
            <p:nvPr/>
          </p:nvSpPr>
          <p:spPr>
            <a:xfrm>
              <a:off x="5573644" y="2538644"/>
              <a:ext cx="2487004" cy="2460336"/>
            </a:xfrm>
            <a:prstGeom prst="rect">
              <a:avLst/>
            </a:prstGeom>
            <a:solidFill>
              <a:srgbClr val="ABD29D"/>
            </a:solidFill>
            <a:ln w="76200">
              <a:solidFill>
                <a:srgbClr val="4EB04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zh-TW" altLang="en-US" sz="2800" dirty="0">
                  <a:solidFill>
                    <a:schemeClr val="tx1"/>
                  </a:solidFill>
                </a:rPr>
                <a:t>發現原來不是只有自己有壓力，要懂得調適不要被壓力擊倒，例如： </a:t>
              </a:r>
              <a:endParaRPr lang="en-US" altLang="zh-TW" sz="2800" dirty="0">
                <a:solidFill>
                  <a:schemeClr val="tx1"/>
                </a:solidFill>
              </a:endParaRPr>
            </a:p>
            <a:p>
              <a:pPr marL="514350" indent="-514350" algn="just">
                <a:buAutoNum type="arabicPeriod"/>
              </a:pPr>
              <a:r>
                <a:rPr lang="zh-TW" altLang="en-US" sz="2800" dirty="0">
                  <a:solidFill>
                    <a:schemeClr val="tx1"/>
                  </a:solidFill>
                </a:rPr>
                <a:t>不要鑽牛角尖，可以先深呼吸後，暫停去做別的事，轉移自己的注意力。 </a:t>
              </a:r>
              <a:endParaRPr lang="en-US" altLang="zh-TW" sz="2800" dirty="0">
                <a:solidFill>
                  <a:schemeClr val="tx1"/>
                </a:solidFill>
              </a:endParaRPr>
            </a:p>
            <a:p>
              <a:pPr marL="514350" indent="-514350" algn="just">
                <a:buAutoNum type="arabicPeriod"/>
              </a:pPr>
              <a:r>
                <a:rPr lang="zh-TW" altLang="en-US" sz="2800" dirty="0">
                  <a:solidFill>
                    <a:schemeClr val="tx1"/>
                  </a:solidFill>
                </a:rPr>
                <a:t>吃些點心，讓自己心情變好。 </a:t>
              </a:r>
              <a:endParaRPr lang="en-US" altLang="zh-TW" sz="2800" dirty="0">
                <a:solidFill>
                  <a:schemeClr val="tx1"/>
                </a:solidFill>
              </a:endParaRPr>
            </a:p>
            <a:p>
              <a:pPr marL="514350" indent="-514350" algn="just">
                <a:buAutoNum type="arabicPeriod"/>
              </a:pPr>
              <a:r>
                <a:rPr lang="zh-TW" altLang="en-US" sz="2800" dirty="0">
                  <a:solidFill>
                    <a:schemeClr val="tx1"/>
                  </a:solidFill>
                </a:rPr>
                <a:t>去打球，發洩體力和負面情緒。</a:t>
              </a:r>
              <a:endParaRPr lang="en-US" altLang="zh-TW" sz="2800" dirty="0">
                <a:solidFill>
                  <a:schemeClr val="tx1"/>
                </a:solidFill>
              </a:endParaRPr>
            </a:p>
            <a:p>
              <a:pPr marL="514350" indent="-514350" algn="just">
                <a:buAutoNum type="arabicPeriod"/>
              </a:pPr>
              <a:r>
                <a:rPr lang="zh-TW" altLang="en-US" sz="2800" dirty="0">
                  <a:solidFill>
                    <a:schemeClr val="tx1"/>
                  </a:solidFill>
                </a:rPr>
                <a:t>去唱歌，療癒自己的心情。</a:t>
              </a:r>
            </a:p>
          </p:txBody>
        </p:sp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5F2CDEEF-1B17-4C9E-B26F-8F6E358AA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352" y="5009331"/>
              <a:ext cx="2880320" cy="289308"/>
            </a:xfrm>
            <a:prstGeom prst="rect">
              <a:avLst/>
            </a:prstGeom>
          </p:spPr>
        </p:pic>
      </p:grpSp>
      <p:sp>
        <p:nvSpPr>
          <p:cNvPr id="21" name="內容版面配置區 11"/>
          <p:cNvSpPr>
            <a:spLocks noGrp="1"/>
          </p:cNvSpPr>
          <p:nvPr>
            <p:ph sz="quarter" idx="10"/>
          </p:nvPr>
        </p:nvSpPr>
        <p:spPr>
          <a:xfrm>
            <a:off x="7668344" y="44624"/>
            <a:ext cx="1079500" cy="503237"/>
          </a:xfrm>
        </p:spPr>
        <p:txBody>
          <a:bodyPr/>
          <a:lstStyle/>
          <a:p>
            <a:r>
              <a:rPr lang="en-US" altLang="zh-TW"/>
              <a:t>P.37</a:t>
            </a:r>
            <a:endParaRPr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6310C55D-E482-469B-A6C4-8FD8D4A04D78}"/>
              </a:ext>
            </a:extLst>
          </p:cNvPr>
          <p:cNvGrpSpPr/>
          <p:nvPr/>
        </p:nvGrpSpPr>
        <p:grpSpPr>
          <a:xfrm>
            <a:off x="161484" y="71507"/>
            <a:ext cx="4536504" cy="584775"/>
            <a:chOff x="467544" y="5475478"/>
            <a:chExt cx="4536504" cy="584775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DFE9D626-F6A1-49B3-9ED4-481F7559AF24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DC40FC16-97FC-42E5-8A5A-D38B4A2F1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C75F989-0CFE-4CFD-984B-2359A6D72BB8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名人減壓祕笈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C2462230-0C78-4F80-8D92-4747F8F26645}"/>
              </a:ext>
            </a:extLst>
          </p:cNvPr>
          <p:cNvGrpSpPr/>
          <p:nvPr/>
        </p:nvGrpSpPr>
        <p:grpSpPr>
          <a:xfrm>
            <a:off x="179512" y="116632"/>
            <a:ext cx="4536504" cy="584775"/>
            <a:chOff x="467544" y="5475478"/>
            <a:chExt cx="4536504" cy="584775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D3C49F14-0E94-4D05-9540-629801E00605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1730570F-262C-4A1C-8711-0058A550C8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50CEC06-C7FC-43E1-A11E-40A6F380EAB3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聞香放鬆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sp>
        <p:nvSpPr>
          <p:cNvPr id="13" name="內容版面配置區 11"/>
          <p:cNvSpPr>
            <a:spLocks noGrp="1"/>
          </p:cNvSpPr>
          <p:nvPr>
            <p:ph sz="quarter" idx="10"/>
          </p:nvPr>
        </p:nvSpPr>
        <p:spPr>
          <a:xfrm>
            <a:off x="7668344" y="44624"/>
            <a:ext cx="1079500" cy="503237"/>
          </a:xfrm>
        </p:spPr>
        <p:txBody>
          <a:bodyPr/>
          <a:lstStyle/>
          <a:p>
            <a:r>
              <a:rPr lang="en-US" altLang="zh-TW"/>
              <a:t>P.38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21773" y="711465"/>
            <a:ext cx="83260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/>
              <a:t>　　應用感官紓壓有許多方法，嗅覺是常被使用的一種，例如：氣體香精。透過聞香可以協助我們身體放鬆，進而影響情緒。讓我們藉著下列活動，找尋適合自己放鬆的氣味吧！</a:t>
            </a:r>
            <a:endParaRPr lang="zh-TW" altLang="en-US" sz="2800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081A832-867F-4496-9041-B996F58C0274}"/>
              </a:ext>
            </a:extLst>
          </p:cNvPr>
          <p:cNvGrpSpPr/>
          <p:nvPr/>
        </p:nvGrpSpPr>
        <p:grpSpPr>
          <a:xfrm>
            <a:off x="323528" y="2852936"/>
            <a:ext cx="8118928" cy="3672408"/>
            <a:chOff x="755576" y="3916391"/>
            <a:chExt cx="8118928" cy="367240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FC4C65E-B085-4105-82FF-085667BB982F}"/>
                </a:ext>
              </a:extLst>
            </p:cNvPr>
            <p:cNvSpPr/>
            <p:nvPr/>
          </p:nvSpPr>
          <p:spPr>
            <a:xfrm>
              <a:off x="755576" y="4185055"/>
              <a:ext cx="8118928" cy="3403744"/>
            </a:xfrm>
            <a:prstGeom prst="rect">
              <a:avLst/>
            </a:prstGeom>
            <a:solidFill>
              <a:srgbClr val="E9F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zh-TW" altLang="en-US" sz="2800" dirty="0"/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A713CEFD-EC00-44B1-8B6B-D5455D696CA6}"/>
                </a:ext>
              </a:extLst>
            </p:cNvPr>
            <p:cNvGrpSpPr/>
            <p:nvPr/>
          </p:nvGrpSpPr>
          <p:grpSpPr>
            <a:xfrm>
              <a:off x="755576" y="3916391"/>
              <a:ext cx="3168353" cy="615392"/>
              <a:chOff x="2419235" y="1254861"/>
              <a:chExt cx="3168353" cy="615392"/>
            </a:xfrm>
          </p:grpSpPr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DC40F86B-746F-4F37-9630-A9E1B3F28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9235" y="1254861"/>
                <a:ext cx="3168353" cy="615392"/>
              </a:xfrm>
              <a:prstGeom prst="rect">
                <a:avLst/>
              </a:prstGeom>
            </p:spPr>
          </p:pic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07DCB4F-A8FD-4B9F-8A62-AFA7EDEACA8A}"/>
                  </a:ext>
                </a:extLst>
              </p:cNvPr>
              <p:cNvSpPr/>
              <p:nvPr/>
            </p:nvSpPr>
            <p:spPr>
              <a:xfrm>
                <a:off x="2427288" y="1268760"/>
                <a:ext cx="25971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文鼎中特圓7.."/>
                  </a:rPr>
                  <a:t>活動說明</a:t>
                </a:r>
                <a:r>
                  <a:rPr lang="zh-TW" altLang="en-US" b="1" dirty="0">
                    <a:solidFill>
                      <a:schemeClr val="bg1"/>
                    </a:solidFill>
                    <a:latin typeface="文鼎中特圓7.."/>
                  </a:rPr>
                  <a:t>（範例） </a:t>
                </a:r>
              </a:p>
            </p:txBody>
          </p:sp>
        </p:grpSp>
        <p:sp>
          <p:nvSpPr>
            <p:cNvPr id="17" name="內容版面配置區 1">
              <a:extLst>
                <a:ext uri="{FF2B5EF4-FFF2-40B4-BE49-F238E27FC236}">
                  <a16:creationId xmlns:a16="http://schemas.microsoft.com/office/drawing/2014/main" id="{2ACA316D-346C-44B8-8576-BD8E9B43002B}"/>
                </a:ext>
              </a:extLst>
            </p:cNvPr>
            <p:cNvSpPr txBox="1">
              <a:spLocks/>
            </p:cNvSpPr>
            <p:nvPr/>
          </p:nvSpPr>
          <p:spPr>
            <a:xfrm>
              <a:off x="827584" y="4524548"/>
              <a:ext cx="8046920" cy="2867599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eriod"/>
              </a:pPr>
              <a:r>
                <a:rPr lang="zh-TW" altLang="en-US"/>
                <a:t>組長領取不同編號的聞香袋，保持距離聞氣味。</a:t>
              </a:r>
              <a:endParaRPr lang="en-US" altLang="zh-TW"/>
            </a:p>
            <a:p>
              <a:pPr marL="514350" indent="-514350">
                <a:buFont typeface="+mj-lt"/>
                <a:buAutoNum type="arabicPeriod"/>
              </a:pPr>
              <a:r>
                <a:rPr lang="zh-TW" altLang="en-US"/>
                <a:t>一分鐘後，各組統一將聞香袋往下一組傳，體驗不同的氣味。 </a:t>
              </a:r>
              <a:endParaRPr lang="en-US" altLang="zh-TW"/>
            </a:p>
            <a:p>
              <a:pPr marL="514350" indent="-514350">
                <a:buFont typeface="+mj-lt"/>
                <a:buAutoNum type="arabicPeriod"/>
              </a:pPr>
              <a:r>
                <a:rPr lang="zh-TW" altLang="en-US"/>
                <a:t>每人寫下自己對不同編號聞香袋的感受及想法。 </a:t>
              </a:r>
              <a:endParaRPr lang="en-US" altLang="zh-TW"/>
            </a:p>
            <a:p>
              <a:pPr marL="514350" indent="-514350" algn="just">
                <a:buFont typeface="+mj-lt"/>
                <a:buAutoNum type="arabicPeriod"/>
              </a:pPr>
              <a:r>
                <a:rPr lang="zh-TW" altLang="en-US"/>
                <a:t>進行小組討論，並上臺分享每個編號的「氣味」、「感受或想法」。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4596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P.38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C2462230-0C78-4F80-8D92-4747F8F26645}"/>
              </a:ext>
            </a:extLst>
          </p:cNvPr>
          <p:cNvGrpSpPr/>
          <p:nvPr/>
        </p:nvGrpSpPr>
        <p:grpSpPr>
          <a:xfrm>
            <a:off x="179512" y="116632"/>
            <a:ext cx="4536504" cy="584775"/>
            <a:chOff x="467544" y="5475478"/>
            <a:chExt cx="4536504" cy="584775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D3C49F14-0E94-4D05-9540-629801E00605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1730570F-262C-4A1C-8711-0058A550C8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50CEC06-C7FC-43E1-A11E-40A6F380EAB3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聞香放鬆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BC05192-90DC-4F05-86DB-BDF3675233CE}"/>
              </a:ext>
            </a:extLst>
          </p:cNvPr>
          <p:cNvGrpSpPr/>
          <p:nvPr/>
        </p:nvGrpSpPr>
        <p:grpSpPr>
          <a:xfrm>
            <a:off x="233512" y="980729"/>
            <a:ext cx="8226920" cy="3240359"/>
            <a:chOff x="283594" y="2564905"/>
            <a:chExt cx="8474521" cy="3337882"/>
          </a:xfrm>
        </p:grpSpPr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CD4D315F-5E23-4ADB-AEE6-AE41E50DC560}"/>
                </a:ext>
              </a:extLst>
            </p:cNvPr>
            <p:cNvSpPr/>
            <p:nvPr/>
          </p:nvSpPr>
          <p:spPr>
            <a:xfrm>
              <a:off x="647512" y="2564905"/>
              <a:ext cx="8110603" cy="3337882"/>
            </a:xfrm>
            <a:prstGeom prst="roundRect">
              <a:avLst>
                <a:gd name="adj" fmla="val 8201"/>
              </a:avLst>
            </a:prstGeom>
            <a:solidFill>
              <a:srgbClr val="E7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: 圓角化同側角落 16">
              <a:extLst>
                <a:ext uri="{FF2B5EF4-FFF2-40B4-BE49-F238E27FC236}">
                  <a16:creationId xmlns:a16="http://schemas.microsoft.com/office/drawing/2014/main" id="{ACD256D8-F3B1-4AD3-9F46-39E6858F5C72}"/>
                </a:ext>
              </a:extLst>
            </p:cNvPr>
            <p:cNvSpPr/>
            <p:nvPr/>
          </p:nvSpPr>
          <p:spPr>
            <a:xfrm rot="16200000">
              <a:off x="-65519" y="3463065"/>
              <a:ext cx="1062144" cy="363918"/>
            </a:xfrm>
            <a:prstGeom prst="round2SameRect">
              <a:avLst>
                <a:gd name="adj1" fmla="val 30066"/>
                <a:gd name="adj2" fmla="val 0"/>
              </a:avLst>
            </a:prstGeom>
            <a:solidFill>
              <a:srgbClr val="F69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sz="2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範例</a:t>
              </a:r>
            </a:p>
          </p:txBody>
        </p:sp>
        <p:sp>
          <p:nvSpPr>
            <p:cNvPr id="19" name="內容版面配置區 4">
              <a:extLst>
                <a:ext uri="{FF2B5EF4-FFF2-40B4-BE49-F238E27FC236}">
                  <a16:creationId xmlns:a16="http://schemas.microsoft.com/office/drawing/2014/main" id="{03F908A0-1CF7-4962-B6EE-03B8ABFD3DBD}"/>
                </a:ext>
              </a:extLst>
            </p:cNvPr>
            <p:cNvSpPr txBox="1">
              <a:spLocks/>
            </p:cNvSpPr>
            <p:nvPr/>
          </p:nvSpPr>
          <p:spPr>
            <a:xfrm>
              <a:off x="912943" y="2793027"/>
              <a:ext cx="7548472" cy="288723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b="1"/>
                <a:t>當我有點煩躁時⋯⋯</a:t>
              </a:r>
              <a:r>
                <a:rPr lang="en-US" altLang="zh-TW" b="1"/>
                <a:t> </a:t>
              </a:r>
            </a:p>
            <a:p>
              <a:r>
                <a:rPr lang="zh-TW" altLang="en-US"/>
                <a:t>氣味：</a:t>
              </a:r>
              <a:endParaRPr lang="en-US" altLang="zh-TW"/>
            </a:p>
            <a:p>
              <a:r>
                <a:rPr lang="zh-TW" altLang="en-US" b="1">
                  <a:solidFill>
                    <a:schemeClr val="accent4"/>
                  </a:solidFill>
                </a:rPr>
                <a:t>淡淡的花香味 </a:t>
              </a:r>
              <a:endParaRPr lang="en-US" altLang="zh-TW" b="1">
                <a:solidFill>
                  <a:schemeClr val="accent4"/>
                </a:solidFill>
              </a:endParaRPr>
            </a:p>
            <a:p>
              <a:r>
                <a:rPr lang="zh-TW" altLang="en-US"/>
                <a:t>感受或想法： </a:t>
              </a:r>
              <a:endParaRPr lang="en-US" altLang="zh-TW"/>
            </a:p>
            <a:p>
              <a:r>
                <a:rPr lang="zh-TW" altLang="en-US" b="1">
                  <a:solidFill>
                    <a:schemeClr val="accent4"/>
                  </a:solidFill>
                </a:rPr>
                <a:t>感覺很溫暖，好像被媽媽擁抱、 好有安全感。</a:t>
              </a:r>
              <a:endParaRPr lang="zh-TW" altLang="en-US" b="1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44" y="3789040"/>
            <a:ext cx="203166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94959" y="978255"/>
            <a:ext cx="3871706" cy="2376264"/>
          </a:xfrm>
          <a:prstGeom prst="roundRect">
            <a:avLst>
              <a:gd name="adj" fmla="val 7952"/>
            </a:avLst>
          </a:prstGeom>
          <a:solidFill>
            <a:srgbClr val="FFFFCC"/>
          </a:solidFill>
        </p:spPr>
        <p:txBody>
          <a:bodyPr/>
          <a:lstStyle/>
          <a:p>
            <a:r>
              <a:rPr lang="zh-TW" altLang="en-US"/>
              <a:t>氣味</a:t>
            </a:r>
            <a:r>
              <a:rPr lang="zh-TW" altLang="en-US" dirty="0"/>
              <a:t>：</a:t>
            </a:r>
            <a:endParaRPr lang="en-US" altLang="zh-TW" dirty="0"/>
          </a:p>
          <a:p>
            <a:endParaRPr lang="en-US" altLang="zh-TW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dirty="0"/>
              <a:t>感受或想法： </a:t>
            </a:r>
            <a:endParaRPr lang="en-US" altLang="zh-TW" dirty="0"/>
          </a:p>
          <a:p>
            <a:endParaRPr lang="zh-TW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P.38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C2462230-0C78-4F80-8D92-4747F8F26645}"/>
              </a:ext>
            </a:extLst>
          </p:cNvPr>
          <p:cNvGrpSpPr/>
          <p:nvPr/>
        </p:nvGrpSpPr>
        <p:grpSpPr>
          <a:xfrm>
            <a:off x="179512" y="116632"/>
            <a:ext cx="4536504" cy="584775"/>
            <a:chOff x="467544" y="5475478"/>
            <a:chExt cx="4536504" cy="584775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D3C49F14-0E94-4D05-9540-629801E00605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1730570F-262C-4A1C-8711-0058A550C8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50CEC06-C7FC-43E1-A11E-40A6F380EAB3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聞香放鬆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34" y="3779948"/>
            <a:ext cx="2046138" cy="3107356"/>
          </a:xfrm>
          <a:prstGeom prst="rect">
            <a:avLst/>
          </a:prstGeom>
        </p:spPr>
      </p:pic>
      <p:sp>
        <p:nvSpPr>
          <p:cNvPr id="13" name="內容版面配置區 1">
            <a:extLst>
              <a:ext uri="{FF2B5EF4-FFF2-40B4-BE49-F238E27FC236}">
                <a16:creationId xmlns:a16="http://schemas.microsoft.com/office/drawing/2014/main" id="{B416D19C-0CE1-471F-A479-1F7432BCFFEC}"/>
              </a:ext>
            </a:extLst>
          </p:cNvPr>
          <p:cNvSpPr txBox="1">
            <a:spLocks/>
          </p:cNvSpPr>
          <p:nvPr/>
        </p:nvSpPr>
        <p:spPr>
          <a:xfrm>
            <a:off x="4797305" y="975772"/>
            <a:ext cx="3871706" cy="2376264"/>
          </a:xfrm>
          <a:prstGeom prst="roundRect">
            <a:avLst>
              <a:gd name="adj" fmla="val 7952"/>
            </a:avLst>
          </a:prstGeom>
          <a:solidFill>
            <a:srgbClr val="FFFFCC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/>
              <a:t>氣味：</a:t>
            </a:r>
            <a:endParaRPr lang="en-US" altLang="zh-TW"/>
          </a:p>
          <a:p>
            <a:endParaRPr lang="en-US" altLang="zh-TW" b="1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/>
              <a:t>感受或想法： </a:t>
            </a:r>
            <a:endParaRPr lang="en-US" altLang="zh-TW"/>
          </a:p>
          <a:p>
            <a:endParaRPr lang="zh-TW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內容版面配置區 1">
            <a:extLst>
              <a:ext uri="{FF2B5EF4-FFF2-40B4-BE49-F238E27FC236}">
                <a16:creationId xmlns:a16="http://schemas.microsoft.com/office/drawing/2014/main" id="{977B0E17-1539-4EC9-B6BE-01497A631645}"/>
              </a:ext>
            </a:extLst>
          </p:cNvPr>
          <p:cNvSpPr txBox="1">
            <a:spLocks/>
          </p:cNvSpPr>
          <p:nvPr/>
        </p:nvSpPr>
        <p:spPr>
          <a:xfrm>
            <a:off x="494959" y="3704860"/>
            <a:ext cx="3871706" cy="2376264"/>
          </a:xfrm>
          <a:prstGeom prst="roundRect">
            <a:avLst>
              <a:gd name="adj" fmla="val 7952"/>
            </a:avLst>
          </a:prstGeom>
          <a:solidFill>
            <a:srgbClr val="FFFFCC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/>
              <a:t>氣味：</a:t>
            </a:r>
            <a:endParaRPr lang="en-US" altLang="zh-TW"/>
          </a:p>
          <a:p>
            <a:endParaRPr lang="en-US" altLang="zh-TW" b="1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/>
              <a:t>感受或想法： </a:t>
            </a:r>
            <a:endParaRPr lang="en-US" altLang="zh-TW"/>
          </a:p>
          <a:p>
            <a:endParaRPr lang="zh-TW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8A2B0ACD-B6E0-4532-8AD6-02D3C759A8D5}"/>
              </a:ext>
            </a:extLst>
          </p:cNvPr>
          <p:cNvGrpSpPr/>
          <p:nvPr/>
        </p:nvGrpSpPr>
        <p:grpSpPr>
          <a:xfrm>
            <a:off x="2541067" y="2309860"/>
            <a:ext cx="3651196" cy="2940173"/>
            <a:chOff x="2541067" y="2309860"/>
            <a:chExt cx="3651196" cy="2940173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734CFC13-C675-49D4-B52A-49495FCE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067" y="2309860"/>
              <a:ext cx="3651196" cy="2940173"/>
            </a:xfrm>
            <a:prstGeom prst="rect">
              <a:avLst/>
            </a:prstGeom>
          </p:spPr>
        </p:pic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97DFDB4E-0686-49E0-9643-5EEA1062BB4B}"/>
                </a:ext>
              </a:extLst>
            </p:cNvPr>
            <p:cNvSpPr/>
            <p:nvPr/>
          </p:nvSpPr>
          <p:spPr>
            <a:xfrm>
              <a:off x="2987569" y="3959930"/>
              <a:ext cx="1012388" cy="394316"/>
            </a:xfrm>
            <a:prstGeom prst="roundRect">
              <a:avLst>
                <a:gd name="adj" fmla="val 35600"/>
              </a:avLst>
            </a:prstGeom>
            <a:solidFill>
              <a:srgbClr val="00B59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編號</a:t>
              </a:r>
              <a:r>
                <a:rPr lang="en-US" altLang="zh-TW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11463C95-240D-4DA7-9879-B07FCEC678DB}"/>
                </a:ext>
              </a:extLst>
            </p:cNvPr>
            <p:cNvSpPr/>
            <p:nvPr/>
          </p:nvSpPr>
          <p:spPr>
            <a:xfrm>
              <a:off x="3927047" y="4472306"/>
              <a:ext cx="1012388" cy="394316"/>
            </a:xfrm>
            <a:prstGeom prst="roundRect">
              <a:avLst>
                <a:gd name="adj" fmla="val 35600"/>
              </a:avLst>
            </a:prstGeom>
            <a:solidFill>
              <a:srgbClr val="00B59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編號</a:t>
              </a:r>
              <a:r>
                <a:rPr lang="en-US" altLang="zh-TW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69834885-0281-4A30-921B-88F2BA3C569F}"/>
                </a:ext>
              </a:extLst>
            </p:cNvPr>
            <p:cNvSpPr/>
            <p:nvPr/>
          </p:nvSpPr>
          <p:spPr>
            <a:xfrm>
              <a:off x="4912755" y="4018960"/>
              <a:ext cx="1012388" cy="394316"/>
            </a:xfrm>
            <a:prstGeom prst="roundRect">
              <a:avLst>
                <a:gd name="adj" fmla="val 35600"/>
              </a:avLst>
            </a:prstGeom>
            <a:solidFill>
              <a:srgbClr val="00B59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編號</a:t>
              </a:r>
              <a:r>
                <a:rPr lang="en-US" altLang="zh-TW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973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79512" y="116632"/>
            <a:ext cx="4536504" cy="584775"/>
            <a:chOff x="467544" y="5475478"/>
            <a:chExt cx="4536504" cy="584775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聞香放鬆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D01F9AC3-5FED-4648-ACFB-269888BE72EE}"/>
              </a:ext>
            </a:extLst>
          </p:cNvPr>
          <p:cNvGrpSpPr/>
          <p:nvPr/>
        </p:nvGrpSpPr>
        <p:grpSpPr>
          <a:xfrm>
            <a:off x="467544" y="980728"/>
            <a:ext cx="8048875" cy="2558298"/>
            <a:chOff x="467544" y="980728"/>
            <a:chExt cx="8048875" cy="2558298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CA559C-3CD2-466B-9406-267B0F5C60AB}"/>
                </a:ext>
              </a:extLst>
            </p:cNvPr>
            <p:cNvSpPr/>
            <p:nvPr/>
          </p:nvSpPr>
          <p:spPr>
            <a:xfrm>
              <a:off x="467544" y="1559362"/>
              <a:ext cx="8048875" cy="1979664"/>
            </a:xfrm>
            <a:prstGeom prst="rect">
              <a:avLst/>
            </a:prstGeom>
            <a:solidFill>
              <a:srgbClr val="FEF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zh-TW" altLang="en-US" dirty="0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9D740AD8-5870-4764-B824-54DD0D0C652E}"/>
                </a:ext>
              </a:extLst>
            </p:cNvPr>
            <p:cNvGrpSpPr/>
            <p:nvPr/>
          </p:nvGrpSpPr>
          <p:grpSpPr>
            <a:xfrm>
              <a:off x="467544" y="980728"/>
              <a:ext cx="1620000" cy="599756"/>
              <a:chOff x="3743865" y="3139683"/>
              <a:chExt cx="1620000" cy="599756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F284D6C7-8D8C-4B35-B431-2FB25DF34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3865" y="3139683"/>
                <a:ext cx="1620000" cy="578633"/>
              </a:xfrm>
              <a:prstGeom prst="rect">
                <a:avLst/>
              </a:prstGeom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7C59562-9E52-499A-A47E-88AEA755A341}"/>
                  </a:ext>
                </a:extLst>
              </p:cNvPr>
              <p:cNvSpPr/>
              <p:nvPr/>
            </p:nvSpPr>
            <p:spPr>
              <a:xfrm>
                <a:off x="3906120" y="3216219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文鼎中特圓7.."/>
                  </a:rPr>
                  <a:t>想一想</a:t>
                </a:r>
                <a:endParaRPr lang="zh-TW" altLang="en-US" b="1" dirty="0">
                  <a:solidFill>
                    <a:schemeClr val="bg1"/>
                  </a:solidFill>
                  <a:latin typeface="文鼎中特圓7.."/>
                </a:endParaRPr>
              </a:p>
            </p:txBody>
          </p:sp>
        </p:grpSp>
        <p:sp>
          <p:nvSpPr>
            <p:cNvPr id="32" name="內容版面配置區 16">
              <a:extLst>
                <a:ext uri="{FF2B5EF4-FFF2-40B4-BE49-F238E27FC236}">
                  <a16:creationId xmlns:a16="http://schemas.microsoft.com/office/drawing/2014/main" id="{7AEB99CC-C2A9-4000-A018-16500D9CFDED}"/>
                </a:ext>
              </a:extLst>
            </p:cNvPr>
            <p:cNvSpPr txBox="1">
              <a:spLocks/>
            </p:cNvSpPr>
            <p:nvPr/>
          </p:nvSpPr>
          <p:spPr>
            <a:xfrm>
              <a:off x="521524" y="1770247"/>
              <a:ext cx="7722884" cy="151473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/>
                <a:t>1. </a:t>
              </a:r>
              <a:r>
                <a:rPr lang="zh-TW" altLang="en-US"/>
                <a:t>同樣</a:t>
              </a:r>
              <a:r>
                <a:rPr lang="zh-TW" altLang="en-US" dirty="0"/>
                <a:t>的氣味對每個人的感受或想法是否相同？為什麼？ </a:t>
              </a:r>
              <a:endParaRPr lang="en-US" altLang="zh-TW" dirty="0"/>
            </a:p>
            <a:p>
              <a:r>
                <a:rPr lang="en-US" altLang="zh-TW"/>
                <a:t>2. </a:t>
              </a:r>
              <a:r>
                <a:rPr lang="zh-TW" altLang="en-US"/>
                <a:t>經由</a:t>
              </a:r>
              <a:r>
                <a:rPr lang="zh-TW" altLang="en-US" dirty="0"/>
                <a:t>聞香活動，你最喜歡哪種氣味？</a:t>
              </a:r>
              <a:r>
                <a:rPr lang="zh-TW" altLang="en-US"/>
                <a:t>為什麼？</a:t>
              </a:r>
              <a:endParaRPr lang="en-US" altLang="zh-TW" dirty="0"/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F5CD391A-ECF1-4A12-AD8C-513F8B28D712}"/>
              </a:ext>
            </a:extLst>
          </p:cNvPr>
          <p:cNvGrpSpPr/>
          <p:nvPr/>
        </p:nvGrpSpPr>
        <p:grpSpPr>
          <a:xfrm>
            <a:off x="233512" y="4255368"/>
            <a:ext cx="4122504" cy="2109794"/>
            <a:chOff x="1442380" y="4749458"/>
            <a:chExt cx="2476200" cy="1880587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3CE270-3629-44A9-A597-33C908DC9D98}"/>
                </a:ext>
              </a:extLst>
            </p:cNvPr>
            <p:cNvSpPr/>
            <p:nvPr/>
          </p:nvSpPr>
          <p:spPr>
            <a:xfrm>
              <a:off x="1619672" y="4749458"/>
              <a:ext cx="2088232" cy="1621517"/>
            </a:xfrm>
            <a:prstGeom prst="rect">
              <a:avLst/>
            </a:prstGeom>
            <a:solidFill>
              <a:srgbClr val="FEBD94"/>
            </a:solidFill>
            <a:ln w="76200">
              <a:solidFill>
                <a:srgbClr val="F583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zh-TW" altLang="en-US" sz="2800" dirty="0">
                  <a:solidFill>
                    <a:schemeClr val="tx1"/>
                  </a:solidFill>
                </a:rPr>
                <a:t>不一樣，每一個人的經驗</a:t>
              </a:r>
              <a:r>
                <a:rPr lang="zh-TW" altLang="en-US" sz="2800">
                  <a:solidFill>
                    <a:schemeClr val="tx1"/>
                  </a:solidFill>
                </a:rPr>
                <a:t>、喜好不同</a:t>
              </a:r>
              <a:r>
                <a:rPr lang="zh-TW" altLang="en-US" sz="2800" dirty="0">
                  <a:solidFill>
                    <a:schemeClr val="tx1"/>
                  </a:solidFill>
                </a:rPr>
                <a:t>。</a:t>
              </a: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2BC523AE-6859-4674-A086-5509E48A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380" y="6381328"/>
              <a:ext cx="2476200" cy="248717"/>
            </a:xfrm>
            <a:prstGeom prst="rect">
              <a:avLst/>
            </a:prstGeom>
          </p:spPr>
        </p:pic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BE57F4C6-1A63-4F53-8924-F920B2C43C6E}"/>
              </a:ext>
            </a:extLst>
          </p:cNvPr>
          <p:cNvGrpSpPr/>
          <p:nvPr/>
        </p:nvGrpSpPr>
        <p:grpSpPr>
          <a:xfrm>
            <a:off x="4491980" y="4264374"/>
            <a:ext cx="3896443" cy="2100787"/>
            <a:chOff x="1442380" y="4653136"/>
            <a:chExt cx="2476200" cy="1976909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B0F775D-276A-49A2-81A6-75283E28E603}"/>
                </a:ext>
              </a:extLst>
            </p:cNvPr>
            <p:cNvSpPr/>
            <p:nvPr/>
          </p:nvSpPr>
          <p:spPr>
            <a:xfrm>
              <a:off x="1619672" y="4653136"/>
              <a:ext cx="2088232" cy="17178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rgbClr val="368AC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2800" dirty="0">
                  <a:solidFill>
                    <a:schemeClr val="tx1"/>
                  </a:solidFill>
                </a:rPr>
                <a:t>第二種，聞起來讓我感到舒服！！</a:t>
              </a:r>
            </a:p>
          </p:txBody>
        </p:sp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7E2B4F2F-5A61-47B3-8449-0947936C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380" y="6381328"/>
              <a:ext cx="2476200" cy="248717"/>
            </a:xfrm>
            <a:prstGeom prst="rect">
              <a:avLst/>
            </a:prstGeom>
          </p:spPr>
        </p:pic>
      </p:grpSp>
      <p:sp>
        <p:nvSpPr>
          <p:cNvPr id="28" name="內容版面配置區 2"/>
          <p:cNvSpPr>
            <a:spLocks noGrp="1"/>
          </p:cNvSpPr>
          <p:nvPr>
            <p:ph sz="quarter" idx="10"/>
          </p:nvPr>
        </p:nvSpPr>
        <p:spPr>
          <a:xfrm>
            <a:off x="7668344" y="44624"/>
            <a:ext cx="1079500" cy="503237"/>
          </a:xfrm>
        </p:spPr>
        <p:txBody>
          <a:bodyPr/>
          <a:lstStyle/>
          <a:p>
            <a:r>
              <a:rPr lang="en-US" altLang="zh-TW"/>
              <a:t>P.38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21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79512" y="116632"/>
            <a:ext cx="4536504" cy="584775"/>
            <a:chOff x="467544" y="5475478"/>
            <a:chExt cx="4536504" cy="584775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聞香放鬆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D01F9AC3-5FED-4648-ACFB-269888BE72EE}"/>
              </a:ext>
            </a:extLst>
          </p:cNvPr>
          <p:cNvGrpSpPr/>
          <p:nvPr/>
        </p:nvGrpSpPr>
        <p:grpSpPr>
          <a:xfrm>
            <a:off x="467544" y="980728"/>
            <a:ext cx="8048875" cy="2016224"/>
            <a:chOff x="467544" y="980728"/>
            <a:chExt cx="8048875" cy="2016224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CA559C-3CD2-466B-9406-267B0F5C60AB}"/>
                </a:ext>
              </a:extLst>
            </p:cNvPr>
            <p:cNvSpPr/>
            <p:nvPr/>
          </p:nvSpPr>
          <p:spPr>
            <a:xfrm>
              <a:off x="467544" y="1559361"/>
              <a:ext cx="8048875" cy="1437591"/>
            </a:xfrm>
            <a:prstGeom prst="rect">
              <a:avLst/>
            </a:prstGeom>
            <a:solidFill>
              <a:srgbClr val="FEF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zh-TW" altLang="en-US" dirty="0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9D740AD8-5870-4764-B824-54DD0D0C652E}"/>
                </a:ext>
              </a:extLst>
            </p:cNvPr>
            <p:cNvGrpSpPr/>
            <p:nvPr/>
          </p:nvGrpSpPr>
          <p:grpSpPr>
            <a:xfrm>
              <a:off x="467544" y="980728"/>
              <a:ext cx="1620000" cy="599756"/>
              <a:chOff x="3743865" y="3139683"/>
              <a:chExt cx="1620000" cy="599756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F284D6C7-8D8C-4B35-B431-2FB25DF34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3865" y="3139683"/>
                <a:ext cx="1620000" cy="578633"/>
              </a:xfrm>
              <a:prstGeom prst="rect">
                <a:avLst/>
              </a:prstGeom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7C59562-9E52-499A-A47E-88AEA755A341}"/>
                  </a:ext>
                </a:extLst>
              </p:cNvPr>
              <p:cNvSpPr/>
              <p:nvPr/>
            </p:nvSpPr>
            <p:spPr>
              <a:xfrm>
                <a:off x="3906120" y="3216219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文鼎中特圓7.."/>
                  </a:rPr>
                  <a:t>想一想</a:t>
                </a:r>
                <a:endParaRPr lang="zh-TW" altLang="en-US" b="1" dirty="0">
                  <a:solidFill>
                    <a:schemeClr val="bg1"/>
                  </a:solidFill>
                  <a:latin typeface="文鼎中特圓7.."/>
                </a:endParaRPr>
              </a:p>
            </p:txBody>
          </p:sp>
        </p:grpSp>
        <p:sp>
          <p:nvSpPr>
            <p:cNvPr id="32" name="內容版面配置區 16">
              <a:extLst>
                <a:ext uri="{FF2B5EF4-FFF2-40B4-BE49-F238E27FC236}">
                  <a16:creationId xmlns:a16="http://schemas.microsoft.com/office/drawing/2014/main" id="{7AEB99CC-C2A9-4000-A018-16500D9CFDED}"/>
                </a:ext>
              </a:extLst>
            </p:cNvPr>
            <p:cNvSpPr txBox="1">
              <a:spLocks/>
            </p:cNvSpPr>
            <p:nvPr/>
          </p:nvSpPr>
          <p:spPr>
            <a:xfrm>
              <a:off x="521524" y="1770247"/>
              <a:ext cx="7794892" cy="101068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/>
                <a:t>3. </a:t>
              </a:r>
              <a:r>
                <a:rPr lang="zh-TW" altLang="en-US"/>
                <a:t>當</a:t>
              </a:r>
              <a:r>
                <a:rPr lang="zh-TW" altLang="en-US" dirty="0"/>
                <a:t>你壓力來襲時，除了體驗的氣味外，還有哪些氣味可以幫助自己平復</a:t>
              </a:r>
              <a:r>
                <a:rPr lang="zh-TW" altLang="en-US"/>
                <a:t>情緒？為什麼</a:t>
              </a:r>
              <a:r>
                <a:rPr lang="zh-TW" altLang="en-US" dirty="0"/>
                <a:t>？</a:t>
              </a:r>
            </a:p>
          </p:txBody>
        </p: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FD606642-4C90-46DB-AA0F-CB8D13A26088}"/>
              </a:ext>
            </a:extLst>
          </p:cNvPr>
          <p:cNvGrpSpPr/>
          <p:nvPr/>
        </p:nvGrpSpPr>
        <p:grpSpPr>
          <a:xfrm>
            <a:off x="2177644" y="3761938"/>
            <a:ext cx="4788712" cy="2206806"/>
            <a:chOff x="5396352" y="2538644"/>
            <a:chExt cx="2880320" cy="2759995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5BF7091-3B91-444A-BF3B-6E9E225C9F35}"/>
                </a:ext>
              </a:extLst>
            </p:cNvPr>
            <p:cNvSpPr/>
            <p:nvPr/>
          </p:nvSpPr>
          <p:spPr>
            <a:xfrm>
              <a:off x="5573644" y="2538644"/>
              <a:ext cx="2487004" cy="2460336"/>
            </a:xfrm>
            <a:prstGeom prst="rect">
              <a:avLst/>
            </a:prstGeom>
            <a:solidFill>
              <a:srgbClr val="ABD29D"/>
            </a:solidFill>
            <a:ln w="76200">
              <a:solidFill>
                <a:srgbClr val="4EB04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2800" dirty="0">
                  <a:solidFill>
                    <a:schemeClr val="tx1"/>
                  </a:solidFill>
                </a:rPr>
                <a:t>薰衣草的香味，因為可以幫助緩解緊張情緒和緩解焦慮。</a:t>
              </a:r>
            </a:p>
          </p:txBody>
        </p:sp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5F2CDEEF-1B17-4C9E-B26F-8F6E358AA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352" y="5009331"/>
              <a:ext cx="2880320" cy="289308"/>
            </a:xfrm>
            <a:prstGeom prst="rect">
              <a:avLst/>
            </a:prstGeom>
          </p:spPr>
        </p:pic>
      </p:grpSp>
      <p:sp>
        <p:nvSpPr>
          <p:cNvPr id="28" name="內容版面配置區 2"/>
          <p:cNvSpPr>
            <a:spLocks noGrp="1"/>
          </p:cNvSpPr>
          <p:nvPr>
            <p:ph sz="quarter" idx="10"/>
          </p:nvPr>
        </p:nvSpPr>
        <p:spPr>
          <a:xfrm>
            <a:off x="7668344" y="44624"/>
            <a:ext cx="1079500" cy="503237"/>
          </a:xfrm>
        </p:spPr>
        <p:txBody>
          <a:bodyPr/>
          <a:lstStyle/>
          <a:p>
            <a:r>
              <a:rPr lang="en-US" altLang="zh-TW"/>
              <a:t>P.38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94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F0C5"/>
          </a:fgClr>
          <a:bgClr>
            <a:srgbClr val="FFFAE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　　請</a:t>
            </a:r>
            <a:r>
              <a:rPr lang="zh-TW" altLang="en-US" dirty="0"/>
              <a:t>同學從這麼多方法中，找到適合自己的減壓</a:t>
            </a:r>
            <a:r>
              <a:rPr lang="zh-TW" altLang="en-US"/>
              <a:t>方式。其實</a:t>
            </a:r>
            <a:r>
              <a:rPr lang="zh-TW" altLang="en-US" dirty="0"/>
              <a:t>壓力管理的目標是維持適當的</a:t>
            </a:r>
            <a:r>
              <a:rPr lang="zh-TW" altLang="en-US"/>
              <a:t>壓力，並且</a:t>
            </a:r>
            <a:r>
              <a:rPr lang="zh-TW" altLang="en-US" dirty="0"/>
              <a:t>以「減少壓力的傷害效果」</a:t>
            </a:r>
            <a:r>
              <a:rPr lang="zh-TW" altLang="en-US"/>
              <a:t>為主！</a:t>
            </a:r>
            <a:endParaRPr lang="en-US" altLang="zh-TW"/>
          </a:p>
          <a:p>
            <a:r>
              <a:rPr lang="zh-TW" altLang="en-US"/>
              <a:t>　　練習學會「自我控制」，而不是任由他人或生活環境，讓我們一起找到適合自己的減壓策略，喚回清爽好心情！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79512" y="116632"/>
            <a:ext cx="4536504" cy="584775"/>
            <a:chOff x="467544" y="5475478"/>
            <a:chExt cx="4536504" cy="584775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減壓自助吧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sp>
        <p:nvSpPr>
          <p:cNvPr id="8" name="內容版面配置區 2"/>
          <p:cNvSpPr>
            <a:spLocks noGrp="1"/>
          </p:cNvSpPr>
          <p:nvPr>
            <p:ph sz="quarter" idx="10"/>
          </p:nvPr>
        </p:nvSpPr>
        <p:spPr>
          <a:xfrm>
            <a:off x="7668344" y="44624"/>
            <a:ext cx="1079500" cy="503237"/>
          </a:xfrm>
        </p:spPr>
        <p:txBody>
          <a:bodyPr/>
          <a:lstStyle/>
          <a:p>
            <a:r>
              <a:rPr lang="en-US" altLang="zh-TW"/>
              <a:t>P.39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17032"/>
            <a:ext cx="4104456" cy="30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56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F0C5"/>
          </a:fgClr>
          <a:bgClr>
            <a:srgbClr val="FFFAE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10" y="547861"/>
            <a:ext cx="6591156" cy="63101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P.39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79512" y="116632"/>
            <a:ext cx="4536504" cy="584775"/>
            <a:chOff x="467544" y="5475478"/>
            <a:chExt cx="4536504" cy="584775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減壓自助吧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697344" y="1129802"/>
            <a:ext cx="1686900" cy="984885"/>
          </a:xfrm>
          <a:custGeom>
            <a:avLst/>
            <a:gdLst>
              <a:gd name="connsiteX0" fmla="*/ 0 w 1682351"/>
              <a:gd name="connsiteY0" fmla="*/ 0 h 984885"/>
              <a:gd name="connsiteX1" fmla="*/ 1682351 w 1682351"/>
              <a:gd name="connsiteY1" fmla="*/ 0 h 984885"/>
              <a:gd name="connsiteX2" fmla="*/ 1682351 w 1682351"/>
              <a:gd name="connsiteY2" fmla="*/ 984885 h 984885"/>
              <a:gd name="connsiteX3" fmla="*/ 0 w 1682351"/>
              <a:gd name="connsiteY3" fmla="*/ 984885 h 984885"/>
              <a:gd name="connsiteX4" fmla="*/ 0 w 1682351"/>
              <a:gd name="connsiteY4" fmla="*/ 0 h 984885"/>
              <a:gd name="connsiteX0" fmla="*/ 0 w 1682351"/>
              <a:gd name="connsiteY0" fmla="*/ 0 h 984885"/>
              <a:gd name="connsiteX1" fmla="*/ 1682351 w 1682351"/>
              <a:gd name="connsiteY1" fmla="*/ 0 h 984885"/>
              <a:gd name="connsiteX2" fmla="*/ 1682351 w 1682351"/>
              <a:gd name="connsiteY2" fmla="*/ 984885 h 984885"/>
              <a:gd name="connsiteX3" fmla="*/ 13647 w 1682351"/>
              <a:gd name="connsiteY3" fmla="*/ 957590 h 984885"/>
              <a:gd name="connsiteX4" fmla="*/ 0 w 1682351"/>
              <a:gd name="connsiteY4" fmla="*/ 0 h 984885"/>
              <a:gd name="connsiteX0" fmla="*/ 21466 w 1703817"/>
              <a:gd name="connsiteY0" fmla="*/ 0 h 984885"/>
              <a:gd name="connsiteX1" fmla="*/ 1703817 w 1703817"/>
              <a:gd name="connsiteY1" fmla="*/ 0 h 984885"/>
              <a:gd name="connsiteX2" fmla="*/ 1703817 w 1703817"/>
              <a:gd name="connsiteY2" fmla="*/ 984885 h 984885"/>
              <a:gd name="connsiteX3" fmla="*/ 35113 w 1703817"/>
              <a:gd name="connsiteY3" fmla="*/ 957590 h 984885"/>
              <a:gd name="connsiteX4" fmla="*/ 21466 w 1703817"/>
              <a:gd name="connsiteY4" fmla="*/ 0 h 984885"/>
              <a:gd name="connsiteX0" fmla="*/ 21466 w 1703817"/>
              <a:gd name="connsiteY0" fmla="*/ 0 h 971237"/>
              <a:gd name="connsiteX1" fmla="*/ 1703817 w 1703817"/>
              <a:gd name="connsiteY1" fmla="*/ 0 h 971237"/>
              <a:gd name="connsiteX2" fmla="*/ 1690169 w 1703817"/>
              <a:gd name="connsiteY2" fmla="*/ 971237 h 971237"/>
              <a:gd name="connsiteX3" fmla="*/ 35113 w 1703817"/>
              <a:gd name="connsiteY3" fmla="*/ 957590 h 971237"/>
              <a:gd name="connsiteX4" fmla="*/ 21466 w 1703817"/>
              <a:gd name="connsiteY4" fmla="*/ 0 h 971237"/>
              <a:gd name="connsiteX0" fmla="*/ 0 w 1682351"/>
              <a:gd name="connsiteY0" fmla="*/ 0 h 984886"/>
              <a:gd name="connsiteX1" fmla="*/ 1682351 w 1682351"/>
              <a:gd name="connsiteY1" fmla="*/ 0 h 984886"/>
              <a:gd name="connsiteX2" fmla="*/ 1668703 w 1682351"/>
              <a:gd name="connsiteY2" fmla="*/ 971237 h 984886"/>
              <a:gd name="connsiteX3" fmla="*/ 68238 w 1682351"/>
              <a:gd name="connsiteY3" fmla="*/ 984886 h 984886"/>
              <a:gd name="connsiteX4" fmla="*/ 0 w 1682351"/>
              <a:gd name="connsiteY4" fmla="*/ 0 h 984886"/>
              <a:gd name="connsiteX0" fmla="*/ 0 w 1682351"/>
              <a:gd name="connsiteY0" fmla="*/ 0 h 971238"/>
              <a:gd name="connsiteX1" fmla="*/ 1682351 w 1682351"/>
              <a:gd name="connsiteY1" fmla="*/ 0 h 971238"/>
              <a:gd name="connsiteX2" fmla="*/ 1668703 w 1682351"/>
              <a:gd name="connsiteY2" fmla="*/ 971237 h 971238"/>
              <a:gd name="connsiteX3" fmla="*/ 177420 w 1682351"/>
              <a:gd name="connsiteY3" fmla="*/ 971238 h 971238"/>
              <a:gd name="connsiteX4" fmla="*/ 0 w 1682351"/>
              <a:gd name="connsiteY4" fmla="*/ 0 h 971238"/>
              <a:gd name="connsiteX0" fmla="*/ 4549 w 1686900"/>
              <a:gd name="connsiteY0" fmla="*/ 0 h 971238"/>
              <a:gd name="connsiteX1" fmla="*/ 1686900 w 1686900"/>
              <a:gd name="connsiteY1" fmla="*/ 0 h 971238"/>
              <a:gd name="connsiteX2" fmla="*/ 1673252 w 1686900"/>
              <a:gd name="connsiteY2" fmla="*/ 971237 h 971238"/>
              <a:gd name="connsiteX3" fmla="*/ 181969 w 1686900"/>
              <a:gd name="connsiteY3" fmla="*/ 971238 h 971238"/>
              <a:gd name="connsiteX4" fmla="*/ 4549 w 1686900"/>
              <a:gd name="connsiteY4" fmla="*/ 0 h 97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900" h="971238">
                <a:moveTo>
                  <a:pt x="4549" y="0"/>
                </a:moveTo>
                <a:lnTo>
                  <a:pt x="1686900" y="0"/>
                </a:lnTo>
                <a:lnTo>
                  <a:pt x="1673252" y="971237"/>
                </a:lnTo>
                <a:lnTo>
                  <a:pt x="181969" y="971238"/>
                </a:lnTo>
                <a:cubicBezTo>
                  <a:pt x="-54592" y="488268"/>
                  <a:pt x="9098" y="319197"/>
                  <a:pt x="4549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/>
              <a:t>我可以怎麼做？</a:t>
            </a:r>
          </a:p>
          <a:p>
            <a:r>
              <a:rPr lang="zh-TW" altLang="en-US" sz="1400">
                <a:solidFill>
                  <a:schemeClr val="accent4"/>
                </a:solidFill>
              </a:rPr>
              <a:t>輕音樂、避免聽搖滾等易引起情緒起伏的音樂。</a:t>
            </a:r>
            <a:endParaRPr lang="zh-TW" altLang="en-US" sz="1400" dirty="0">
              <a:solidFill>
                <a:schemeClr val="accent4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91367" y="2620874"/>
            <a:ext cx="1751314" cy="553998"/>
          </a:xfrm>
          <a:custGeom>
            <a:avLst/>
            <a:gdLst>
              <a:gd name="connsiteX0" fmla="*/ 0 w 1708953"/>
              <a:gd name="connsiteY0" fmla="*/ 0 h 830997"/>
              <a:gd name="connsiteX1" fmla="*/ 1708953 w 1708953"/>
              <a:gd name="connsiteY1" fmla="*/ 0 h 830997"/>
              <a:gd name="connsiteX2" fmla="*/ 1708953 w 1708953"/>
              <a:gd name="connsiteY2" fmla="*/ 830997 h 830997"/>
              <a:gd name="connsiteX3" fmla="*/ 0 w 1708953"/>
              <a:gd name="connsiteY3" fmla="*/ 830997 h 830997"/>
              <a:gd name="connsiteX4" fmla="*/ 0 w 1708953"/>
              <a:gd name="connsiteY4" fmla="*/ 0 h 830997"/>
              <a:gd name="connsiteX0" fmla="*/ 112039 w 1820992"/>
              <a:gd name="connsiteY0" fmla="*/ 0 h 830997"/>
              <a:gd name="connsiteX1" fmla="*/ 1820992 w 1820992"/>
              <a:gd name="connsiteY1" fmla="*/ 0 h 830997"/>
              <a:gd name="connsiteX2" fmla="*/ 1820992 w 1820992"/>
              <a:gd name="connsiteY2" fmla="*/ 830997 h 830997"/>
              <a:gd name="connsiteX3" fmla="*/ 112039 w 1820992"/>
              <a:gd name="connsiteY3" fmla="*/ 830997 h 830997"/>
              <a:gd name="connsiteX4" fmla="*/ 0 w 1820992"/>
              <a:gd name="connsiteY4" fmla="*/ 439944 h 830997"/>
              <a:gd name="connsiteX5" fmla="*/ 112039 w 1820992"/>
              <a:gd name="connsiteY5" fmla="*/ 0 h 830997"/>
              <a:gd name="connsiteX0" fmla="*/ 112039 w 1820992"/>
              <a:gd name="connsiteY0" fmla="*/ 0 h 912883"/>
              <a:gd name="connsiteX1" fmla="*/ 1820992 w 1820992"/>
              <a:gd name="connsiteY1" fmla="*/ 0 h 912883"/>
              <a:gd name="connsiteX2" fmla="*/ 1820992 w 1820992"/>
              <a:gd name="connsiteY2" fmla="*/ 830997 h 912883"/>
              <a:gd name="connsiteX3" fmla="*/ 180278 w 1820992"/>
              <a:gd name="connsiteY3" fmla="*/ 912883 h 912883"/>
              <a:gd name="connsiteX4" fmla="*/ 0 w 1820992"/>
              <a:gd name="connsiteY4" fmla="*/ 439944 h 912883"/>
              <a:gd name="connsiteX5" fmla="*/ 112039 w 1820992"/>
              <a:gd name="connsiteY5" fmla="*/ 0 h 912883"/>
              <a:gd name="connsiteX0" fmla="*/ 112039 w 1820992"/>
              <a:gd name="connsiteY0" fmla="*/ 0 h 912883"/>
              <a:gd name="connsiteX1" fmla="*/ 1820992 w 1820992"/>
              <a:gd name="connsiteY1" fmla="*/ 0 h 912883"/>
              <a:gd name="connsiteX2" fmla="*/ 1616275 w 1820992"/>
              <a:gd name="connsiteY2" fmla="*/ 830997 h 912883"/>
              <a:gd name="connsiteX3" fmla="*/ 180278 w 1820992"/>
              <a:gd name="connsiteY3" fmla="*/ 912883 h 912883"/>
              <a:gd name="connsiteX4" fmla="*/ 0 w 1820992"/>
              <a:gd name="connsiteY4" fmla="*/ 439944 h 912883"/>
              <a:gd name="connsiteX5" fmla="*/ 112039 w 1820992"/>
              <a:gd name="connsiteY5" fmla="*/ 0 h 912883"/>
              <a:gd name="connsiteX0" fmla="*/ 112039 w 1711810"/>
              <a:gd name="connsiteY0" fmla="*/ 0 h 912883"/>
              <a:gd name="connsiteX1" fmla="*/ 1711810 w 1711810"/>
              <a:gd name="connsiteY1" fmla="*/ 68238 h 912883"/>
              <a:gd name="connsiteX2" fmla="*/ 1616275 w 1711810"/>
              <a:gd name="connsiteY2" fmla="*/ 830997 h 912883"/>
              <a:gd name="connsiteX3" fmla="*/ 180278 w 1711810"/>
              <a:gd name="connsiteY3" fmla="*/ 912883 h 912883"/>
              <a:gd name="connsiteX4" fmla="*/ 0 w 1711810"/>
              <a:gd name="connsiteY4" fmla="*/ 439944 h 912883"/>
              <a:gd name="connsiteX5" fmla="*/ 112039 w 1711810"/>
              <a:gd name="connsiteY5" fmla="*/ 0 h 912883"/>
              <a:gd name="connsiteX0" fmla="*/ 112039 w 1751314"/>
              <a:gd name="connsiteY0" fmla="*/ 0 h 912883"/>
              <a:gd name="connsiteX1" fmla="*/ 1711810 w 1751314"/>
              <a:gd name="connsiteY1" fmla="*/ 68238 h 912883"/>
              <a:gd name="connsiteX2" fmla="*/ 1616275 w 1751314"/>
              <a:gd name="connsiteY2" fmla="*/ 830997 h 912883"/>
              <a:gd name="connsiteX3" fmla="*/ 180278 w 1751314"/>
              <a:gd name="connsiteY3" fmla="*/ 912883 h 912883"/>
              <a:gd name="connsiteX4" fmla="*/ 0 w 1751314"/>
              <a:gd name="connsiteY4" fmla="*/ 439944 h 912883"/>
              <a:gd name="connsiteX5" fmla="*/ 112039 w 1751314"/>
              <a:gd name="connsiteY5" fmla="*/ 0 h 91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314" h="912883">
                <a:moveTo>
                  <a:pt x="112039" y="0"/>
                </a:moveTo>
                <a:lnTo>
                  <a:pt x="1711810" y="68238"/>
                </a:lnTo>
                <a:cubicBezTo>
                  <a:pt x="1830090" y="472617"/>
                  <a:pt x="1648120" y="576744"/>
                  <a:pt x="1616275" y="830997"/>
                </a:cubicBezTo>
                <a:lnTo>
                  <a:pt x="180278" y="912883"/>
                </a:lnTo>
                <a:cubicBezTo>
                  <a:pt x="174776" y="791630"/>
                  <a:pt x="5502" y="561197"/>
                  <a:pt x="0" y="439944"/>
                </a:cubicBezTo>
                <a:lnTo>
                  <a:pt x="112039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我可以怎麼做？</a:t>
            </a:r>
            <a:endParaRPr lang="en-US" altLang="zh-TW" sz="1600" dirty="0"/>
          </a:p>
          <a:p>
            <a:r>
              <a:rPr lang="zh-TW" altLang="en-US" sz="1400" dirty="0">
                <a:solidFill>
                  <a:schemeClr val="accent4"/>
                </a:solidFill>
              </a:rPr>
              <a:t>吃一小塊巧克力。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723678" y="1099483"/>
            <a:ext cx="1708953" cy="553998"/>
          </a:xfrm>
          <a:custGeom>
            <a:avLst/>
            <a:gdLst>
              <a:gd name="connsiteX0" fmla="*/ 0 w 1708953"/>
              <a:gd name="connsiteY0" fmla="*/ 0 h 830997"/>
              <a:gd name="connsiteX1" fmla="*/ 1708953 w 1708953"/>
              <a:gd name="connsiteY1" fmla="*/ 0 h 830997"/>
              <a:gd name="connsiteX2" fmla="*/ 1708953 w 1708953"/>
              <a:gd name="connsiteY2" fmla="*/ 830997 h 830997"/>
              <a:gd name="connsiteX3" fmla="*/ 0 w 1708953"/>
              <a:gd name="connsiteY3" fmla="*/ 830997 h 830997"/>
              <a:gd name="connsiteX4" fmla="*/ 0 w 1708953"/>
              <a:gd name="connsiteY4" fmla="*/ 0 h 830997"/>
              <a:gd name="connsiteX0" fmla="*/ 0 w 1708953"/>
              <a:gd name="connsiteY0" fmla="*/ 0 h 830997"/>
              <a:gd name="connsiteX1" fmla="*/ 1708953 w 1708953"/>
              <a:gd name="connsiteY1" fmla="*/ 0 h 830997"/>
              <a:gd name="connsiteX2" fmla="*/ 1708953 w 1708953"/>
              <a:gd name="connsiteY2" fmla="*/ 830997 h 830997"/>
              <a:gd name="connsiteX3" fmla="*/ 109182 w 1708953"/>
              <a:gd name="connsiteY3" fmla="*/ 817349 h 830997"/>
              <a:gd name="connsiteX4" fmla="*/ 0 w 1708953"/>
              <a:gd name="connsiteY4" fmla="*/ 0 h 830997"/>
              <a:gd name="connsiteX0" fmla="*/ 0 w 1708953"/>
              <a:gd name="connsiteY0" fmla="*/ 0 h 830997"/>
              <a:gd name="connsiteX1" fmla="*/ 1708953 w 1708953"/>
              <a:gd name="connsiteY1" fmla="*/ 0 h 830997"/>
              <a:gd name="connsiteX2" fmla="*/ 1708953 w 1708953"/>
              <a:gd name="connsiteY2" fmla="*/ 830997 h 830997"/>
              <a:gd name="connsiteX3" fmla="*/ 109182 w 1708953"/>
              <a:gd name="connsiteY3" fmla="*/ 817349 h 830997"/>
              <a:gd name="connsiteX4" fmla="*/ 0 w 1708953"/>
              <a:gd name="connsiteY4" fmla="*/ 0 h 830997"/>
              <a:gd name="connsiteX0" fmla="*/ 0 w 1708953"/>
              <a:gd name="connsiteY0" fmla="*/ 0 h 830997"/>
              <a:gd name="connsiteX1" fmla="*/ 1708953 w 1708953"/>
              <a:gd name="connsiteY1" fmla="*/ 0 h 830997"/>
              <a:gd name="connsiteX2" fmla="*/ 1708953 w 1708953"/>
              <a:gd name="connsiteY2" fmla="*/ 830997 h 830997"/>
              <a:gd name="connsiteX3" fmla="*/ 177421 w 1708953"/>
              <a:gd name="connsiteY3" fmla="*/ 790053 h 830997"/>
              <a:gd name="connsiteX4" fmla="*/ 0 w 1708953"/>
              <a:gd name="connsiteY4" fmla="*/ 0 h 830997"/>
              <a:gd name="connsiteX0" fmla="*/ 0 w 1708953"/>
              <a:gd name="connsiteY0" fmla="*/ 0 h 817349"/>
              <a:gd name="connsiteX1" fmla="*/ 1708953 w 1708953"/>
              <a:gd name="connsiteY1" fmla="*/ 0 h 817349"/>
              <a:gd name="connsiteX2" fmla="*/ 1572475 w 1708953"/>
              <a:gd name="connsiteY2" fmla="*/ 817349 h 817349"/>
              <a:gd name="connsiteX3" fmla="*/ 177421 w 1708953"/>
              <a:gd name="connsiteY3" fmla="*/ 790053 h 817349"/>
              <a:gd name="connsiteX4" fmla="*/ 0 w 1708953"/>
              <a:gd name="connsiteY4" fmla="*/ 0 h 81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953" h="817349">
                <a:moveTo>
                  <a:pt x="0" y="0"/>
                </a:moveTo>
                <a:lnTo>
                  <a:pt x="1708953" y="0"/>
                </a:lnTo>
                <a:lnTo>
                  <a:pt x="1572475" y="817349"/>
                </a:lnTo>
                <a:lnTo>
                  <a:pt x="177421" y="790053"/>
                </a:lnTo>
                <a:cubicBezTo>
                  <a:pt x="45493" y="503955"/>
                  <a:pt x="36394" y="27245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我可以怎麼做？</a:t>
            </a:r>
            <a:endParaRPr lang="en-US" altLang="zh-TW" sz="1600" dirty="0"/>
          </a:p>
          <a:p>
            <a:r>
              <a:rPr lang="zh-TW" altLang="en-US" sz="1400" dirty="0">
                <a:solidFill>
                  <a:schemeClr val="accent4"/>
                </a:solidFill>
              </a:rPr>
              <a:t>聞蘋果香味放鬆。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959391" y="4649462"/>
            <a:ext cx="1708953" cy="553998"/>
          </a:xfrm>
          <a:custGeom>
            <a:avLst/>
            <a:gdLst>
              <a:gd name="connsiteX0" fmla="*/ 0 w 1708953"/>
              <a:gd name="connsiteY0" fmla="*/ 0 h 584775"/>
              <a:gd name="connsiteX1" fmla="*/ 1708953 w 1708953"/>
              <a:gd name="connsiteY1" fmla="*/ 0 h 584775"/>
              <a:gd name="connsiteX2" fmla="*/ 1708953 w 1708953"/>
              <a:gd name="connsiteY2" fmla="*/ 584775 h 584775"/>
              <a:gd name="connsiteX3" fmla="*/ 0 w 1708953"/>
              <a:gd name="connsiteY3" fmla="*/ 584775 h 584775"/>
              <a:gd name="connsiteX4" fmla="*/ 0 w 1708953"/>
              <a:gd name="connsiteY4" fmla="*/ 0 h 584775"/>
              <a:gd name="connsiteX0" fmla="*/ 0 w 1708953"/>
              <a:gd name="connsiteY0" fmla="*/ 13648 h 598423"/>
              <a:gd name="connsiteX1" fmla="*/ 1640714 w 1708953"/>
              <a:gd name="connsiteY1" fmla="*/ 0 h 598423"/>
              <a:gd name="connsiteX2" fmla="*/ 1708953 w 1708953"/>
              <a:gd name="connsiteY2" fmla="*/ 598423 h 598423"/>
              <a:gd name="connsiteX3" fmla="*/ 0 w 1708953"/>
              <a:gd name="connsiteY3" fmla="*/ 598423 h 598423"/>
              <a:gd name="connsiteX4" fmla="*/ 0 w 1708953"/>
              <a:gd name="connsiteY4" fmla="*/ 13648 h 598423"/>
              <a:gd name="connsiteX0" fmla="*/ 54591 w 1708953"/>
              <a:gd name="connsiteY0" fmla="*/ 13648 h 598423"/>
              <a:gd name="connsiteX1" fmla="*/ 1640714 w 1708953"/>
              <a:gd name="connsiteY1" fmla="*/ 0 h 598423"/>
              <a:gd name="connsiteX2" fmla="*/ 1708953 w 1708953"/>
              <a:gd name="connsiteY2" fmla="*/ 598423 h 598423"/>
              <a:gd name="connsiteX3" fmla="*/ 0 w 1708953"/>
              <a:gd name="connsiteY3" fmla="*/ 598423 h 598423"/>
              <a:gd name="connsiteX4" fmla="*/ 54591 w 1708953"/>
              <a:gd name="connsiteY4" fmla="*/ 13648 h 59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953" h="598423">
                <a:moveTo>
                  <a:pt x="54591" y="13648"/>
                </a:moveTo>
                <a:lnTo>
                  <a:pt x="1640714" y="0"/>
                </a:lnTo>
                <a:lnTo>
                  <a:pt x="1708953" y="598423"/>
                </a:lnTo>
                <a:lnTo>
                  <a:pt x="0" y="598423"/>
                </a:lnTo>
                <a:lnTo>
                  <a:pt x="54591" y="13648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我可以怎麼做？</a:t>
            </a:r>
            <a:endParaRPr lang="en-US" altLang="zh-TW" sz="1600" dirty="0"/>
          </a:p>
          <a:p>
            <a:r>
              <a:rPr lang="zh-TW" altLang="en-US" sz="1400" dirty="0">
                <a:solidFill>
                  <a:schemeClr val="accent4"/>
                </a:solidFill>
              </a:rPr>
              <a:t>運動伸展。 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707904" y="5589240"/>
            <a:ext cx="17089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我可以怎麼做？</a:t>
            </a:r>
            <a:endParaRPr lang="en-US" altLang="zh-TW" sz="1600" dirty="0"/>
          </a:p>
          <a:p>
            <a:r>
              <a:rPr lang="zh-TW" altLang="en-US" sz="1400" dirty="0">
                <a:solidFill>
                  <a:schemeClr val="accent4"/>
                </a:solidFill>
              </a:rPr>
              <a:t>中斷負面想法。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259632" y="2652594"/>
            <a:ext cx="17089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我可以怎麼做？</a:t>
            </a:r>
            <a:endParaRPr lang="en-US" altLang="zh-TW" sz="1600" dirty="0"/>
          </a:p>
          <a:p>
            <a:r>
              <a:rPr lang="zh-TW" altLang="en-US" sz="1400" dirty="0">
                <a:solidFill>
                  <a:schemeClr val="accent4"/>
                </a:solidFill>
              </a:rPr>
              <a:t>閱讀勵志文章。</a:t>
            </a:r>
          </a:p>
        </p:txBody>
      </p:sp>
    </p:spTree>
    <p:extLst>
      <p:ext uri="{BB962C8B-B14F-4D97-AF65-F5344CB8AC3E}">
        <p14:creationId xmlns:p14="http://schemas.microsoft.com/office/powerpoint/2010/main" val="1515566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79512" y="116632"/>
            <a:ext cx="4536504" cy="584775"/>
            <a:chOff x="467544" y="5475478"/>
            <a:chExt cx="4536504" cy="584775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減壓自助吧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873A984E-31B5-4E2C-92D8-995FEECDFFA2}"/>
              </a:ext>
            </a:extLst>
          </p:cNvPr>
          <p:cNvGrpSpPr/>
          <p:nvPr/>
        </p:nvGrpSpPr>
        <p:grpSpPr>
          <a:xfrm>
            <a:off x="413512" y="1125334"/>
            <a:ext cx="8344918" cy="2265832"/>
            <a:chOff x="547562" y="1052736"/>
            <a:chExt cx="8344918" cy="2265832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0EA61CBF-3D90-425C-9D27-AF74393E07F5}"/>
                </a:ext>
              </a:extLst>
            </p:cNvPr>
            <p:cNvGrpSpPr/>
            <p:nvPr/>
          </p:nvGrpSpPr>
          <p:grpSpPr>
            <a:xfrm>
              <a:off x="547562" y="1052736"/>
              <a:ext cx="8344918" cy="2217640"/>
              <a:chOff x="671960" y="2579512"/>
              <a:chExt cx="8344918" cy="2217640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7D12192-033C-4E56-AD66-2F9A5923FFE0}"/>
                  </a:ext>
                </a:extLst>
              </p:cNvPr>
              <p:cNvSpPr/>
              <p:nvPr/>
            </p:nvSpPr>
            <p:spPr>
              <a:xfrm>
                <a:off x="671960" y="3212976"/>
                <a:ext cx="8344918" cy="1584176"/>
              </a:xfrm>
              <a:prstGeom prst="rect">
                <a:avLst/>
              </a:prstGeom>
              <a:solidFill>
                <a:srgbClr val="FBF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zh-TW" altLang="en-US" dirty="0"/>
              </a:p>
            </p:txBody>
          </p:sp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D5BD7A63-A69E-4335-8785-8659A2540E29}"/>
                  </a:ext>
                </a:extLst>
              </p:cNvPr>
              <p:cNvGrpSpPr/>
              <p:nvPr/>
            </p:nvGrpSpPr>
            <p:grpSpPr>
              <a:xfrm>
                <a:off x="671960" y="2579512"/>
                <a:ext cx="2460109" cy="715437"/>
                <a:chOff x="23659" y="3825824"/>
                <a:chExt cx="2460109" cy="715437"/>
              </a:xfrm>
            </p:grpSpPr>
            <p:pic>
              <p:nvPicPr>
                <p:cNvPr id="10" name="圖片 9">
                  <a:extLst>
                    <a:ext uri="{FF2B5EF4-FFF2-40B4-BE49-F238E27FC236}">
                      <a16:creationId xmlns:a16="http://schemas.microsoft.com/office/drawing/2014/main" id="{DC752436-A72E-4AAA-A684-5DED61BF1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59" y="3825824"/>
                  <a:ext cx="2460109" cy="715437"/>
                </a:xfrm>
                <a:prstGeom prst="rect">
                  <a:avLst/>
                </a:prstGeom>
              </p:spPr>
            </p:pic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7C59562-9E52-499A-A47E-88AEA755A341}"/>
                    </a:ext>
                  </a:extLst>
                </p:cNvPr>
                <p:cNvSpPr/>
                <p:nvPr/>
              </p:nvSpPr>
              <p:spPr>
                <a:xfrm>
                  <a:off x="107504" y="3985900"/>
                  <a:ext cx="187743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b="1" dirty="0">
                      <a:solidFill>
                        <a:schemeClr val="bg1"/>
                      </a:solidFill>
                      <a:latin typeface="文鼎中特圓7.."/>
                    </a:rPr>
                    <a:t>省思</a:t>
                  </a:r>
                  <a:r>
                    <a:rPr lang="zh-TW" altLang="en-US" sz="2000" b="1" dirty="0">
                      <a:solidFill>
                        <a:schemeClr val="bg1"/>
                      </a:solidFill>
                      <a:latin typeface="文鼎中特圓7.."/>
                    </a:rPr>
                    <a:t>與</a:t>
                  </a:r>
                  <a:r>
                    <a:rPr lang="zh-TW" altLang="en-US" sz="2800" b="1" dirty="0">
                      <a:solidFill>
                        <a:schemeClr val="bg1"/>
                      </a:solidFill>
                      <a:latin typeface="文鼎中特圓7.."/>
                    </a:rPr>
                    <a:t>回饋</a:t>
                  </a:r>
                  <a:endParaRPr lang="zh-TW" altLang="en-US" b="1" dirty="0">
                    <a:solidFill>
                      <a:schemeClr val="bg1"/>
                    </a:solidFill>
                    <a:latin typeface="文鼎中特圓7.."/>
                  </a:endParaRPr>
                </a:p>
              </p:txBody>
            </p:sp>
          </p:grpSp>
        </p:grpSp>
        <p:sp>
          <p:nvSpPr>
            <p:cNvPr id="21" name="內容版面配置區 15">
              <a:extLst>
                <a:ext uri="{FF2B5EF4-FFF2-40B4-BE49-F238E27FC236}">
                  <a16:creationId xmlns:a16="http://schemas.microsoft.com/office/drawing/2014/main" id="{B01C79B3-482B-4649-B9F8-DD51F45C0E7B}"/>
                </a:ext>
              </a:extLst>
            </p:cNvPr>
            <p:cNvSpPr txBox="1">
              <a:spLocks/>
            </p:cNvSpPr>
            <p:nvPr/>
          </p:nvSpPr>
          <p:spPr>
            <a:xfrm>
              <a:off x="665540" y="1845106"/>
              <a:ext cx="8082304" cy="147346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TW" altLang="en-US" dirty="0"/>
                <a:t>減壓策略百百種，可以從改變想法或飲食方式，也可以直接面對問題加以解決。練習過不同的減壓策略後，哪些減壓策略最適合自己呢？為什麼？</a:t>
              </a: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31F3791A-A397-4DBA-89E2-11B2E464BC1E}"/>
              </a:ext>
            </a:extLst>
          </p:cNvPr>
          <p:cNvGrpSpPr/>
          <p:nvPr/>
        </p:nvGrpSpPr>
        <p:grpSpPr>
          <a:xfrm>
            <a:off x="1405697" y="3976438"/>
            <a:ext cx="5904656" cy="2548906"/>
            <a:chOff x="2468500" y="5390086"/>
            <a:chExt cx="6850720" cy="236175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C5BD72B-DED0-4F97-BE51-80196E46DEED}"/>
                </a:ext>
              </a:extLst>
            </p:cNvPr>
            <p:cNvSpPr/>
            <p:nvPr/>
          </p:nvSpPr>
          <p:spPr>
            <a:xfrm>
              <a:off x="2900548" y="5390086"/>
              <a:ext cx="5904656" cy="2008216"/>
            </a:xfrm>
            <a:prstGeom prst="rect">
              <a:avLst/>
            </a:prstGeom>
            <a:solidFill>
              <a:srgbClr val="4EB04B">
                <a:alpha val="96000"/>
              </a:srgbClr>
            </a:solidFill>
            <a:ln w="136525">
              <a:solidFill>
                <a:srgbClr val="4EB04B">
                  <a:alpha val="5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zh-TW" altLang="en-US" sz="2800" dirty="0">
                  <a:solidFill>
                    <a:schemeClr val="tx1"/>
                  </a:solidFill>
                </a:rPr>
                <a:t>我覺得是“身：運動伸展”這個策略，運動可以讓自己暫時轉移注意力，再加上我自己平常就很喜歡運動。</a:t>
              </a:r>
            </a:p>
          </p:txBody>
        </p:sp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88CB98B4-DAA4-4D5E-993D-566953CC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500" y="7398302"/>
              <a:ext cx="6850720" cy="353543"/>
            </a:xfrm>
            <a:prstGeom prst="rect">
              <a:avLst/>
            </a:prstGeom>
          </p:spPr>
        </p:pic>
      </p:grpSp>
      <p:sp>
        <p:nvSpPr>
          <p:cNvPr id="16" name="內容版面配置區 11"/>
          <p:cNvSpPr>
            <a:spLocks noGrp="1"/>
          </p:cNvSpPr>
          <p:nvPr>
            <p:ph sz="quarter" idx="10"/>
          </p:nvPr>
        </p:nvSpPr>
        <p:spPr>
          <a:xfrm>
            <a:off x="7668344" y="44624"/>
            <a:ext cx="1079500" cy="503237"/>
          </a:xfrm>
        </p:spPr>
        <p:txBody>
          <a:bodyPr/>
          <a:lstStyle/>
          <a:p>
            <a:r>
              <a:rPr lang="en-US" altLang="zh-TW"/>
              <a:t>P.39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47512" y="764704"/>
            <a:ext cx="8100952" cy="1574646"/>
          </a:xfrm>
        </p:spPr>
        <p:txBody>
          <a:bodyPr/>
          <a:lstStyle/>
          <a:p>
            <a:r>
              <a:rPr lang="zh-TW" altLang="en-US"/>
              <a:t>　　請</a:t>
            </a:r>
            <a:r>
              <a:rPr lang="zh-TW" altLang="en-US" dirty="0"/>
              <a:t>看下列事件圖，寫出自己對事件的想法，</a:t>
            </a:r>
            <a:endParaRPr lang="en-US" altLang="zh-TW" dirty="0"/>
          </a:p>
          <a:p>
            <a:r>
              <a:rPr lang="zh-TW" altLang="en-US" dirty="0"/>
              <a:t>並勾選、分析自己的思考</a:t>
            </a:r>
            <a:r>
              <a:rPr lang="zh-TW" altLang="en-US"/>
              <a:t>模式。與</a:t>
            </a:r>
            <a:r>
              <a:rPr lang="zh-TW" altLang="en-US" dirty="0"/>
              <a:t>小組討論面對壓力</a:t>
            </a:r>
            <a:r>
              <a:rPr lang="zh-TW" altLang="en-US"/>
              <a:t>時，不同</a:t>
            </a:r>
            <a:r>
              <a:rPr lang="zh-TW" altLang="en-US" dirty="0"/>
              <a:t>的「思考模式」所造成的影響為何？</a:t>
            </a:r>
          </a:p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P.34</a:t>
            </a:r>
            <a:endParaRPr lang="en-US" altLang="zh-TW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07504" y="188640"/>
            <a:ext cx="4536504" cy="584775"/>
            <a:chOff x="467544" y="5475478"/>
            <a:chExt cx="4536504" cy="584775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啟動減壓關鍵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AF695452-69A2-4B7D-8C6A-71D545F4A348}"/>
              </a:ext>
            </a:extLst>
          </p:cNvPr>
          <p:cNvGrpSpPr/>
          <p:nvPr/>
        </p:nvGrpSpPr>
        <p:grpSpPr>
          <a:xfrm>
            <a:off x="15280" y="2584046"/>
            <a:ext cx="3706456" cy="3240360"/>
            <a:chOff x="283594" y="2564904"/>
            <a:chExt cx="3818007" cy="3337883"/>
          </a:xfrm>
        </p:grpSpPr>
        <p:sp>
          <p:nvSpPr>
            <p:cNvPr id="2" name="矩形: 圓角化同側角落 1">
              <a:extLst>
                <a:ext uri="{FF2B5EF4-FFF2-40B4-BE49-F238E27FC236}">
                  <a16:creationId xmlns:a16="http://schemas.microsoft.com/office/drawing/2014/main" id="{7BC5B855-6240-4607-BC42-559602431E5C}"/>
                </a:ext>
              </a:extLst>
            </p:cNvPr>
            <p:cNvSpPr/>
            <p:nvPr/>
          </p:nvSpPr>
          <p:spPr>
            <a:xfrm>
              <a:off x="647512" y="2564905"/>
              <a:ext cx="3454089" cy="3337882"/>
            </a:xfrm>
            <a:prstGeom prst="round2SameRect">
              <a:avLst>
                <a:gd name="adj1" fmla="val 8902"/>
                <a:gd name="adj2" fmla="val 0"/>
              </a:avLst>
            </a:prstGeom>
            <a:solidFill>
              <a:srgbClr val="FDF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: 圓角化同側角落 11">
              <a:extLst>
                <a:ext uri="{FF2B5EF4-FFF2-40B4-BE49-F238E27FC236}">
                  <a16:creationId xmlns:a16="http://schemas.microsoft.com/office/drawing/2014/main" id="{D467C1B4-C15E-4A02-BC3C-22083963614F}"/>
                </a:ext>
              </a:extLst>
            </p:cNvPr>
            <p:cNvSpPr/>
            <p:nvPr/>
          </p:nvSpPr>
          <p:spPr>
            <a:xfrm>
              <a:off x="647512" y="2564904"/>
              <a:ext cx="3454089" cy="730210"/>
            </a:xfrm>
            <a:prstGeom prst="round2SameRect">
              <a:avLst>
                <a:gd name="adj1" fmla="val 30066"/>
                <a:gd name="adj2" fmla="val 0"/>
              </a:avLst>
            </a:prstGeom>
            <a:solidFill>
              <a:srgbClr val="DFE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: 圓角化同側角落 12">
              <a:extLst>
                <a:ext uri="{FF2B5EF4-FFF2-40B4-BE49-F238E27FC236}">
                  <a16:creationId xmlns:a16="http://schemas.microsoft.com/office/drawing/2014/main" id="{BF5F409A-0470-4AF1-ACD5-1FCB91E46311}"/>
                </a:ext>
              </a:extLst>
            </p:cNvPr>
            <p:cNvSpPr/>
            <p:nvPr/>
          </p:nvSpPr>
          <p:spPr>
            <a:xfrm rot="16200000">
              <a:off x="-65519" y="3463065"/>
              <a:ext cx="1062144" cy="363918"/>
            </a:xfrm>
            <a:prstGeom prst="round2SameRect">
              <a:avLst>
                <a:gd name="adj1" fmla="val 30066"/>
                <a:gd name="adj2" fmla="val 0"/>
              </a:avLst>
            </a:prstGeom>
            <a:solidFill>
              <a:srgbClr val="90CC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sz="2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範例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D78278E-D1B9-4FB2-B3B6-7043D2E8F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79" y="3281114"/>
              <a:ext cx="3403521" cy="2607673"/>
            </a:xfrm>
            <a:prstGeom prst="rect">
              <a:avLst/>
            </a:prstGeom>
          </p:spPr>
        </p:pic>
        <p:sp>
          <p:nvSpPr>
            <p:cNvPr id="14" name="內容版面配置區 4">
              <a:extLst>
                <a:ext uri="{FF2B5EF4-FFF2-40B4-BE49-F238E27FC236}">
                  <a16:creationId xmlns:a16="http://schemas.microsoft.com/office/drawing/2014/main" id="{AB86A737-F79A-4319-95A3-8246AE552383}"/>
                </a:ext>
              </a:extLst>
            </p:cNvPr>
            <p:cNvSpPr txBox="1">
              <a:spLocks/>
            </p:cNvSpPr>
            <p:nvPr/>
          </p:nvSpPr>
          <p:spPr>
            <a:xfrm>
              <a:off x="1196538" y="2708393"/>
              <a:ext cx="2502798" cy="5615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/>
                <a:t>1. </a:t>
              </a:r>
              <a:r>
                <a:rPr lang="zh-TW" altLang="en-US" sz="2400"/>
                <a:t>和好朋友吵架</a:t>
              </a:r>
              <a:endParaRPr lang="zh-TW" altLang="en-US" sz="2400" dirty="0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38EBC80F-8215-4424-9697-675C6E7B653B}"/>
              </a:ext>
            </a:extLst>
          </p:cNvPr>
          <p:cNvGrpSpPr/>
          <p:nvPr/>
        </p:nvGrpSpPr>
        <p:grpSpPr>
          <a:xfrm>
            <a:off x="3841460" y="2584046"/>
            <a:ext cx="2596525" cy="3240360"/>
            <a:chOff x="647512" y="2564904"/>
            <a:chExt cx="2674671" cy="3337883"/>
          </a:xfrm>
        </p:grpSpPr>
        <p:sp>
          <p:nvSpPr>
            <p:cNvPr id="19" name="矩形: 圓角化同側角落 18">
              <a:extLst>
                <a:ext uri="{FF2B5EF4-FFF2-40B4-BE49-F238E27FC236}">
                  <a16:creationId xmlns:a16="http://schemas.microsoft.com/office/drawing/2014/main" id="{3BEC3441-ED8E-4DFE-8552-0AE1E39C993D}"/>
                </a:ext>
              </a:extLst>
            </p:cNvPr>
            <p:cNvSpPr/>
            <p:nvPr/>
          </p:nvSpPr>
          <p:spPr>
            <a:xfrm>
              <a:off x="647512" y="2564905"/>
              <a:ext cx="2627805" cy="3337882"/>
            </a:xfrm>
            <a:prstGeom prst="round2SameRect">
              <a:avLst>
                <a:gd name="adj1" fmla="val 8902"/>
                <a:gd name="adj2" fmla="val 0"/>
              </a:avLst>
            </a:prstGeom>
            <a:solidFill>
              <a:srgbClr val="FDF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: 圓角化同側角落 19">
              <a:extLst>
                <a:ext uri="{FF2B5EF4-FFF2-40B4-BE49-F238E27FC236}">
                  <a16:creationId xmlns:a16="http://schemas.microsoft.com/office/drawing/2014/main" id="{1E374ABA-6C1D-4E4B-B676-2726FB54E146}"/>
                </a:ext>
              </a:extLst>
            </p:cNvPr>
            <p:cNvSpPr/>
            <p:nvPr/>
          </p:nvSpPr>
          <p:spPr>
            <a:xfrm>
              <a:off x="647512" y="2564904"/>
              <a:ext cx="2627805" cy="730210"/>
            </a:xfrm>
            <a:prstGeom prst="round2SameRect">
              <a:avLst>
                <a:gd name="adj1" fmla="val 30066"/>
                <a:gd name="adj2" fmla="val 0"/>
              </a:avLst>
            </a:prstGeom>
            <a:solidFill>
              <a:srgbClr val="DFE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840F7538-6C81-4EFB-ADF8-DA9053907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44" y="3290089"/>
              <a:ext cx="2607673" cy="2607673"/>
            </a:xfrm>
            <a:prstGeom prst="rect">
              <a:avLst/>
            </a:prstGeom>
          </p:spPr>
        </p:pic>
        <p:sp>
          <p:nvSpPr>
            <p:cNvPr id="23" name="內容版面配置區 4">
              <a:extLst>
                <a:ext uri="{FF2B5EF4-FFF2-40B4-BE49-F238E27FC236}">
                  <a16:creationId xmlns:a16="http://schemas.microsoft.com/office/drawing/2014/main" id="{6DB72789-C83E-43A4-8C3D-D26E6102A2FE}"/>
                </a:ext>
              </a:extLst>
            </p:cNvPr>
            <p:cNvSpPr txBox="1">
              <a:spLocks/>
            </p:cNvSpPr>
            <p:nvPr/>
          </p:nvSpPr>
          <p:spPr>
            <a:xfrm>
              <a:off x="714510" y="2645200"/>
              <a:ext cx="2607673" cy="5615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/>
                <a:t>2. </a:t>
              </a:r>
              <a:r>
                <a:rPr lang="zh-TW" altLang="en-US" sz="2400"/>
                <a:t>父母期待太高</a:t>
              </a:r>
              <a:endParaRPr lang="zh-TW" altLang="en-US" sz="2400" dirty="0"/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D8EAD60C-E826-402E-B04D-A4450EDDE440}"/>
              </a:ext>
            </a:extLst>
          </p:cNvPr>
          <p:cNvGrpSpPr/>
          <p:nvPr/>
        </p:nvGrpSpPr>
        <p:grpSpPr>
          <a:xfrm>
            <a:off x="6557710" y="2575334"/>
            <a:ext cx="2632725" cy="3240360"/>
            <a:chOff x="647512" y="2564904"/>
            <a:chExt cx="2711960" cy="3337883"/>
          </a:xfrm>
        </p:grpSpPr>
        <p:sp>
          <p:nvSpPr>
            <p:cNvPr id="25" name="矩形: 圓角化同側角落 24">
              <a:extLst>
                <a:ext uri="{FF2B5EF4-FFF2-40B4-BE49-F238E27FC236}">
                  <a16:creationId xmlns:a16="http://schemas.microsoft.com/office/drawing/2014/main" id="{27EADD7B-E4E6-42B0-96C0-12143070929A}"/>
                </a:ext>
              </a:extLst>
            </p:cNvPr>
            <p:cNvSpPr/>
            <p:nvPr/>
          </p:nvSpPr>
          <p:spPr>
            <a:xfrm>
              <a:off x="647512" y="2564905"/>
              <a:ext cx="2627805" cy="3337882"/>
            </a:xfrm>
            <a:prstGeom prst="round2SameRect">
              <a:avLst>
                <a:gd name="adj1" fmla="val 8902"/>
                <a:gd name="adj2" fmla="val 0"/>
              </a:avLst>
            </a:prstGeom>
            <a:solidFill>
              <a:srgbClr val="FDF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: 圓角化同側角落 25">
              <a:extLst>
                <a:ext uri="{FF2B5EF4-FFF2-40B4-BE49-F238E27FC236}">
                  <a16:creationId xmlns:a16="http://schemas.microsoft.com/office/drawing/2014/main" id="{078AA535-2F43-410C-943C-55C22D43B9B8}"/>
                </a:ext>
              </a:extLst>
            </p:cNvPr>
            <p:cNvSpPr/>
            <p:nvPr/>
          </p:nvSpPr>
          <p:spPr>
            <a:xfrm>
              <a:off x="647512" y="2564904"/>
              <a:ext cx="2627805" cy="730210"/>
            </a:xfrm>
            <a:prstGeom prst="round2SameRect">
              <a:avLst>
                <a:gd name="adj1" fmla="val 30066"/>
                <a:gd name="adj2" fmla="val 0"/>
              </a:avLst>
            </a:prstGeom>
            <a:solidFill>
              <a:srgbClr val="DFE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95B6661B-23F3-4F35-8AEF-9296E6E27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44" y="3295808"/>
              <a:ext cx="2607673" cy="2596235"/>
            </a:xfrm>
            <a:prstGeom prst="rect">
              <a:avLst/>
            </a:prstGeom>
          </p:spPr>
        </p:pic>
        <p:sp>
          <p:nvSpPr>
            <p:cNvPr id="28" name="內容版面配置區 4">
              <a:extLst>
                <a:ext uri="{FF2B5EF4-FFF2-40B4-BE49-F238E27FC236}">
                  <a16:creationId xmlns:a16="http://schemas.microsoft.com/office/drawing/2014/main" id="{CE3C0B05-CE1B-4CF3-BE0A-A3ADFCC20B06}"/>
                </a:ext>
              </a:extLst>
            </p:cNvPr>
            <p:cNvSpPr txBox="1">
              <a:spLocks/>
            </p:cNvSpPr>
            <p:nvPr/>
          </p:nvSpPr>
          <p:spPr>
            <a:xfrm>
              <a:off x="751799" y="2719390"/>
              <a:ext cx="2607673" cy="5615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200"/>
                <a:t>3. </a:t>
              </a:r>
              <a:r>
                <a:rPr lang="zh-TW" altLang="en-US" sz="2200"/>
                <a:t>想讀書靜不下心</a:t>
              </a:r>
              <a:endParaRPr lang="zh-TW" alt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3837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「抗壓執行」有夠讚！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844651"/>
              </p:ext>
            </p:extLst>
          </p:nvPr>
        </p:nvGraphicFramePr>
        <p:xfrm>
          <a:off x="863600" y="2924944"/>
          <a:ext cx="7596832" cy="267585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02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7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日期 </a:t>
                      </a:r>
                    </a:p>
                  </a:txBody>
                  <a:tcPr anchor="ctr">
                    <a:solidFill>
                      <a:srgbClr val="F484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>
                          <a:solidFill>
                            <a:schemeClr val="accent4"/>
                          </a:solidFill>
                        </a:rPr>
                        <a:t>12/5 </a:t>
                      </a:r>
                      <a:endParaRPr lang="zh-TW" altLang="en-US" sz="24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壓力情境 </a:t>
                      </a:r>
                    </a:p>
                  </a:txBody>
                  <a:tcPr anchor="ctr">
                    <a:solidFill>
                      <a:srgbClr val="F484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chemeClr val="accent4"/>
                          </a:solidFill>
                        </a:rPr>
                        <a:t>我對數學沒興趣也不拿手，但父母希望</a:t>
                      </a:r>
                      <a:r>
                        <a:rPr lang="zh-TW" altLang="en-US" sz="2400">
                          <a:solidFill>
                            <a:schemeClr val="accent4"/>
                          </a:solidFill>
                        </a:rPr>
                        <a:t>我考</a:t>
                      </a:r>
                      <a:r>
                        <a:rPr lang="en-US" altLang="zh-TW" sz="2400">
                          <a:solidFill>
                            <a:schemeClr val="accent4"/>
                          </a:solidFill>
                        </a:rPr>
                        <a:t>90</a:t>
                      </a:r>
                      <a:r>
                        <a:rPr lang="zh-TW" altLang="en-US" sz="2400">
                          <a:solidFill>
                            <a:schemeClr val="accent4"/>
                          </a:solidFill>
                        </a:rPr>
                        <a:t>分</a:t>
                      </a:r>
                      <a:r>
                        <a:rPr lang="zh-TW" altLang="en-US" sz="2400" dirty="0">
                          <a:solidFill>
                            <a:schemeClr val="accent4"/>
                          </a:solidFill>
                        </a:rPr>
                        <a:t>，我常常達不到標準。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當下</a:t>
                      </a:r>
                      <a:r>
                        <a:rPr lang="zh-TW" altLang="en-US" sz="2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的身心狀況 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484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chemeClr val="accent4"/>
                          </a:solidFill>
                        </a:rPr>
                        <a:t>看到數學題目就會心跳加速，覺得頭有點痛。 </a:t>
                      </a:r>
                    </a:p>
                  </a:txBody>
                  <a:tcPr anchor="ctr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內容版面配置區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P.40</a:t>
            </a:r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C2462230-0C78-4F80-8D92-4747F8F26645}"/>
              </a:ext>
            </a:extLst>
          </p:cNvPr>
          <p:cNvGrpSpPr/>
          <p:nvPr/>
        </p:nvGrpSpPr>
        <p:grpSpPr>
          <a:xfrm>
            <a:off x="863600" y="2132856"/>
            <a:ext cx="4536504" cy="584775"/>
            <a:chOff x="467544" y="5475478"/>
            <a:chExt cx="4536504" cy="584775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D3C49F14-0E94-4D05-9540-629801E00605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1730570F-262C-4A1C-8711-0058A550C8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50CEC06-C7FC-43E1-A11E-40A6F380EAB3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抗壓 </a:t>
              </a:r>
              <a:r>
                <a:rPr lang="en-US" altLang="zh-TW" sz="3200" b="1" dirty="0">
                  <a:solidFill>
                    <a:srgbClr val="3488C9"/>
                  </a:solidFill>
                  <a:latin typeface="文鼎中特圓U射."/>
                </a:rPr>
                <a:t>Try </a:t>
              </a:r>
              <a:r>
                <a:rPr lang="en-US" altLang="zh-TW" sz="3200" b="1" dirty="0" err="1">
                  <a:solidFill>
                    <a:srgbClr val="3488C9"/>
                  </a:solidFill>
                  <a:latin typeface="文鼎中特圓U射."/>
                </a:rPr>
                <a:t>Try</a:t>
              </a:r>
              <a:r>
                <a:rPr lang="en-US" altLang="zh-TW" sz="3200" b="1" dirty="0">
                  <a:solidFill>
                    <a:srgbClr val="3488C9"/>
                  </a:solidFill>
                  <a:latin typeface="文鼎中特圓U射."/>
                </a:rPr>
                <a:t> </a:t>
              </a:r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看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791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338453"/>
              </p:ext>
            </p:extLst>
          </p:nvPr>
        </p:nvGraphicFramePr>
        <p:xfrm>
          <a:off x="646832" y="908720"/>
          <a:ext cx="7579536" cy="5486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97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使用策略 </a:t>
                      </a:r>
                    </a:p>
                  </a:txBody>
                  <a:tcPr marL="95697" marR="95697" anchor="ctr">
                    <a:solidFill>
                      <a:srgbClr val="F48472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TW" altLang="en-US" sz="2400" b="0" dirty="0">
                          <a:solidFill>
                            <a:srgbClr val="8781BD"/>
                          </a:solidFill>
                        </a:rPr>
                        <a:t>與壓力共處：透過深呼吸，運用漸進式放鬆</a:t>
                      </a:r>
                      <a:r>
                        <a:rPr lang="zh-TW" altLang="en-US" sz="2400" b="0">
                          <a:solidFill>
                            <a:srgbClr val="8781BD"/>
                          </a:solidFill>
                        </a:rPr>
                        <a:t>，搭配聽</a:t>
                      </a:r>
                      <a:r>
                        <a:rPr lang="zh-TW" altLang="en-US" sz="2400" b="0" dirty="0">
                          <a:solidFill>
                            <a:srgbClr val="8781BD"/>
                          </a:solidFill>
                        </a:rPr>
                        <a:t>音樂，讓心情恢復平靜。</a:t>
                      </a:r>
                      <a:endParaRPr lang="en-US" altLang="zh-TW" sz="2400" b="0" dirty="0">
                        <a:solidFill>
                          <a:srgbClr val="8781BD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TW" altLang="en-US" sz="2400" b="0" dirty="0">
                          <a:solidFill>
                            <a:srgbClr val="8781BD"/>
                          </a:solidFill>
                        </a:rPr>
                        <a:t>增加自我功能：安排多一點的時間來練習或</a:t>
                      </a:r>
                      <a:r>
                        <a:rPr lang="zh-TW" altLang="en-US" sz="2400" b="0">
                          <a:solidFill>
                            <a:srgbClr val="8781BD"/>
                          </a:solidFill>
                        </a:rPr>
                        <a:t>請教師長</a:t>
                      </a:r>
                      <a:r>
                        <a:rPr lang="zh-TW" altLang="en-US" sz="2400" b="0" dirty="0">
                          <a:solidFill>
                            <a:srgbClr val="8781BD"/>
                          </a:solidFill>
                        </a:rPr>
                        <a:t>，提升自己的數學能力。 </a:t>
                      </a:r>
                      <a:endParaRPr lang="en-US" altLang="zh-TW" sz="2400" b="0" dirty="0">
                        <a:solidFill>
                          <a:srgbClr val="8781BD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TW" altLang="en-US" sz="2400" b="0" dirty="0">
                          <a:solidFill>
                            <a:srgbClr val="8781BD"/>
                          </a:solidFill>
                        </a:rPr>
                        <a:t>正向思考模式：自己還有很大的進步空間，</a:t>
                      </a:r>
                      <a:r>
                        <a:rPr lang="zh-TW" altLang="en-US" sz="2400" b="0">
                          <a:solidFill>
                            <a:srgbClr val="8781BD"/>
                          </a:solidFill>
                        </a:rPr>
                        <a:t>再加油下次</a:t>
                      </a:r>
                      <a:r>
                        <a:rPr lang="zh-TW" altLang="en-US" sz="2400" b="0" dirty="0">
                          <a:solidFill>
                            <a:srgbClr val="8781BD"/>
                          </a:solidFill>
                        </a:rPr>
                        <a:t>一定會考更好。 </a:t>
                      </a:r>
                    </a:p>
                  </a:txBody>
                  <a:tcPr marL="95697" marR="9569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011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效果檢視或</a:t>
                      </a:r>
                      <a:endParaRPr lang="en-US" altLang="zh-TW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dist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困難 </a:t>
                      </a:r>
                    </a:p>
                  </a:txBody>
                  <a:tcPr marL="95697" marR="95697" anchor="ctr">
                    <a:solidFill>
                      <a:srgbClr val="F484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rgbClr val="8781BD"/>
                          </a:solidFill>
                        </a:rPr>
                        <a:t>好像對數學比較沒有那麼排斥了。 </a:t>
                      </a:r>
                    </a:p>
                  </a:txBody>
                  <a:tcPr marL="95697" marR="95697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49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調整的作法 </a:t>
                      </a:r>
                    </a:p>
                  </a:txBody>
                  <a:tcPr marL="95697" marR="95697" anchor="ctr">
                    <a:solidFill>
                      <a:srgbClr val="F484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rgbClr val="8781BD"/>
                          </a:solidFill>
                        </a:rPr>
                        <a:t>處理好情緒以後，試著先找到最大的壓力源頭，再來針對問題調整。</a:t>
                      </a:r>
                    </a:p>
                  </a:txBody>
                  <a:tcPr marL="95697" marR="95697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rgbClr val="F48472"/>
                          </a:solidFill>
                        </a:rPr>
                        <a:t>同學回饋</a:t>
                      </a:r>
                      <a:r>
                        <a:rPr lang="zh-TW" altLang="en-US" sz="2400" b="1">
                          <a:solidFill>
                            <a:srgbClr val="F48472"/>
                          </a:solidFill>
                        </a:rPr>
                        <a:t>區：</a:t>
                      </a:r>
                      <a:endParaRPr lang="en-US" altLang="zh-TW" sz="2400" b="1">
                        <a:solidFill>
                          <a:srgbClr val="F48472"/>
                        </a:solidFill>
                      </a:endParaRPr>
                    </a:p>
                    <a:p>
                      <a:pPr algn="l"/>
                      <a:endParaRPr lang="zh-TW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5697" marR="95697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95697" marR="9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內容版面配置區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P.40</a:t>
            </a:r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C2462230-0C78-4F80-8D92-4747F8F26645}"/>
              </a:ext>
            </a:extLst>
          </p:cNvPr>
          <p:cNvGrpSpPr/>
          <p:nvPr/>
        </p:nvGrpSpPr>
        <p:grpSpPr>
          <a:xfrm>
            <a:off x="395536" y="72867"/>
            <a:ext cx="4536504" cy="584775"/>
            <a:chOff x="467544" y="5475478"/>
            <a:chExt cx="4536504" cy="584775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D3C49F14-0E94-4D05-9540-629801E00605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1730570F-262C-4A1C-8711-0058A550C8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50CEC06-C7FC-43E1-A11E-40A6F380EAB3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抗壓 </a:t>
              </a:r>
              <a:r>
                <a:rPr lang="en-US" altLang="zh-TW" sz="3200" b="1" dirty="0">
                  <a:solidFill>
                    <a:srgbClr val="3488C9"/>
                  </a:solidFill>
                  <a:latin typeface="文鼎中特圓U射."/>
                </a:rPr>
                <a:t>Try </a:t>
              </a:r>
              <a:r>
                <a:rPr lang="en-US" altLang="zh-TW" sz="3200" b="1" dirty="0" err="1">
                  <a:solidFill>
                    <a:srgbClr val="3488C9"/>
                  </a:solidFill>
                  <a:latin typeface="文鼎中特圓U射."/>
                </a:rPr>
                <a:t>Try</a:t>
              </a:r>
              <a:r>
                <a:rPr lang="en-US" altLang="zh-TW" sz="3200" b="1" dirty="0">
                  <a:solidFill>
                    <a:srgbClr val="3488C9"/>
                  </a:solidFill>
                  <a:latin typeface="文鼎中特圓U射."/>
                </a:rPr>
                <a:t> </a:t>
              </a:r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看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F7127BF3-1C6E-4288-B23C-D46A85EF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/>
          <a:stretch/>
        </p:blipFill>
        <p:spPr>
          <a:xfrm>
            <a:off x="6586134" y="5229200"/>
            <a:ext cx="1943093" cy="163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39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79512" y="116632"/>
            <a:ext cx="4536504" cy="584775"/>
            <a:chOff x="467544" y="5475478"/>
            <a:chExt cx="4536504" cy="584775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抗壓 </a:t>
              </a:r>
              <a:r>
                <a:rPr lang="en-US" altLang="zh-TW" sz="3200" b="1" dirty="0">
                  <a:solidFill>
                    <a:srgbClr val="3488C9"/>
                  </a:solidFill>
                  <a:latin typeface="文鼎中特圓U射."/>
                </a:rPr>
                <a:t>Try </a:t>
              </a:r>
              <a:r>
                <a:rPr lang="en-US" altLang="zh-TW" sz="3200" b="1" dirty="0" err="1">
                  <a:solidFill>
                    <a:srgbClr val="3488C9"/>
                  </a:solidFill>
                  <a:latin typeface="文鼎中特圓U射."/>
                </a:rPr>
                <a:t>Try</a:t>
              </a:r>
              <a:r>
                <a:rPr lang="en-US" altLang="zh-TW" sz="3200" b="1" dirty="0">
                  <a:solidFill>
                    <a:srgbClr val="3488C9"/>
                  </a:solidFill>
                  <a:latin typeface="文鼎中特圓U射."/>
                </a:rPr>
                <a:t> </a:t>
              </a:r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看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D01F9AC3-5FED-4648-ACFB-269888BE72EE}"/>
              </a:ext>
            </a:extLst>
          </p:cNvPr>
          <p:cNvGrpSpPr/>
          <p:nvPr/>
        </p:nvGrpSpPr>
        <p:grpSpPr>
          <a:xfrm>
            <a:off x="467544" y="980728"/>
            <a:ext cx="8154932" cy="2683152"/>
            <a:chOff x="467544" y="980728"/>
            <a:chExt cx="8154932" cy="268315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CA559C-3CD2-466B-9406-267B0F5C60AB}"/>
                </a:ext>
              </a:extLst>
            </p:cNvPr>
            <p:cNvSpPr/>
            <p:nvPr/>
          </p:nvSpPr>
          <p:spPr>
            <a:xfrm>
              <a:off x="467544" y="1559361"/>
              <a:ext cx="8048875" cy="2104519"/>
            </a:xfrm>
            <a:prstGeom prst="rect">
              <a:avLst/>
            </a:prstGeom>
            <a:solidFill>
              <a:srgbClr val="FEF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zh-TW" altLang="en-US" dirty="0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9D740AD8-5870-4764-B824-54DD0D0C652E}"/>
                </a:ext>
              </a:extLst>
            </p:cNvPr>
            <p:cNvGrpSpPr/>
            <p:nvPr/>
          </p:nvGrpSpPr>
          <p:grpSpPr>
            <a:xfrm>
              <a:off x="467544" y="980728"/>
              <a:ext cx="1620000" cy="599756"/>
              <a:chOff x="3743865" y="3139683"/>
              <a:chExt cx="1620000" cy="599756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F284D6C7-8D8C-4B35-B431-2FB25DF34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3865" y="3139683"/>
                <a:ext cx="1620000" cy="578633"/>
              </a:xfrm>
              <a:prstGeom prst="rect">
                <a:avLst/>
              </a:prstGeom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7C59562-9E52-499A-A47E-88AEA755A341}"/>
                  </a:ext>
                </a:extLst>
              </p:cNvPr>
              <p:cNvSpPr/>
              <p:nvPr/>
            </p:nvSpPr>
            <p:spPr>
              <a:xfrm>
                <a:off x="3906120" y="3216219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文鼎中特圓7.."/>
                  </a:rPr>
                  <a:t>想一想</a:t>
                </a:r>
                <a:endParaRPr lang="zh-TW" altLang="en-US" b="1" dirty="0">
                  <a:solidFill>
                    <a:schemeClr val="bg1"/>
                  </a:solidFill>
                  <a:latin typeface="文鼎中特圓7.."/>
                </a:endParaRPr>
              </a:p>
            </p:txBody>
          </p:sp>
        </p:grpSp>
        <p:sp>
          <p:nvSpPr>
            <p:cNvPr id="32" name="內容版面配置區 16">
              <a:extLst>
                <a:ext uri="{FF2B5EF4-FFF2-40B4-BE49-F238E27FC236}">
                  <a16:creationId xmlns:a16="http://schemas.microsoft.com/office/drawing/2014/main" id="{7AEB99CC-C2A9-4000-A018-16500D9CFDED}"/>
                </a:ext>
              </a:extLst>
            </p:cNvPr>
            <p:cNvSpPr txBox="1">
              <a:spLocks/>
            </p:cNvSpPr>
            <p:nvPr/>
          </p:nvSpPr>
          <p:spPr>
            <a:xfrm>
              <a:off x="521524" y="1770247"/>
              <a:ext cx="8100952" cy="57863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dirty="0"/>
                <a:t>1.</a:t>
              </a:r>
              <a:r>
                <a:rPr lang="zh-TW" altLang="en-US" dirty="0"/>
                <a:t>面對壓力最重要的第一步是什麼？ 為什麼？ </a:t>
              </a:r>
              <a:endParaRPr lang="en-US" altLang="zh-TW" dirty="0"/>
            </a:p>
            <a:p>
              <a:r>
                <a:rPr lang="en-US" altLang="zh-TW" dirty="0"/>
                <a:t>2.</a:t>
              </a:r>
              <a:r>
                <a:rPr lang="zh-TW" altLang="en-US" dirty="0"/>
                <a:t>經過一週執行及小組分享後， 你要如何調整自己的減壓策略？為什麼？</a:t>
              </a:r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F5CD391A-ECF1-4A12-AD8C-513F8B28D712}"/>
              </a:ext>
            </a:extLst>
          </p:cNvPr>
          <p:cNvGrpSpPr/>
          <p:nvPr/>
        </p:nvGrpSpPr>
        <p:grpSpPr>
          <a:xfrm>
            <a:off x="233512" y="4138521"/>
            <a:ext cx="4266480" cy="2170799"/>
            <a:chOff x="1442380" y="4749458"/>
            <a:chExt cx="2476200" cy="1880587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3CE270-3629-44A9-A597-33C908DC9D98}"/>
                </a:ext>
              </a:extLst>
            </p:cNvPr>
            <p:cNvSpPr/>
            <p:nvPr/>
          </p:nvSpPr>
          <p:spPr>
            <a:xfrm>
              <a:off x="1619672" y="4749458"/>
              <a:ext cx="2088232" cy="1621517"/>
            </a:xfrm>
            <a:prstGeom prst="rect">
              <a:avLst/>
            </a:prstGeom>
            <a:solidFill>
              <a:srgbClr val="FEBD94"/>
            </a:solidFill>
            <a:ln w="76200">
              <a:solidFill>
                <a:srgbClr val="F583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2800" dirty="0">
                  <a:solidFill>
                    <a:schemeClr val="tx1"/>
                  </a:solidFill>
                </a:rPr>
                <a:t>要先讓自己冷靜後，覺察</a:t>
              </a:r>
              <a:r>
                <a:rPr lang="zh-TW" altLang="en-US" sz="2800">
                  <a:solidFill>
                    <a:schemeClr val="tx1"/>
                  </a:solidFill>
                </a:rPr>
                <a:t>壓力源和</a:t>
              </a:r>
              <a:r>
                <a:rPr lang="zh-TW" altLang="en-US" sz="2800" dirty="0">
                  <a:solidFill>
                    <a:schemeClr val="tx1"/>
                  </a:solidFill>
                </a:rPr>
                <a:t>自己的想法，才能找到適合的解決方法。</a:t>
              </a: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2BC523AE-6859-4674-A086-5509E48A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380" y="6381328"/>
              <a:ext cx="2476200" cy="248717"/>
            </a:xfrm>
            <a:prstGeom prst="rect">
              <a:avLst/>
            </a:prstGeom>
          </p:spPr>
        </p:pic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BE57F4C6-1A63-4F53-8924-F920B2C43C6E}"/>
              </a:ext>
            </a:extLst>
          </p:cNvPr>
          <p:cNvGrpSpPr/>
          <p:nvPr/>
        </p:nvGrpSpPr>
        <p:grpSpPr>
          <a:xfrm>
            <a:off x="4572000" y="4138522"/>
            <a:ext cx="3799493" cy="2131484"/>
            <a:chOff x="1442380" y="4653136"/>
            <a:chExt cx="2476200" cy="1976909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B0F775D-276A-49A2-81A6-75283E28E603}"/>
                </a:ext>
              </a:extLst>
            </p:cNvPr>
            <p:cNvSpPr/>
            <p:nvPr/>
          </p:nvSpPr>
          <p:spPr>
            <a:xfrm>
              <a:off x="1619672" y="4653136"/>
              <a:ext cx="2088232" cy="17178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rgbClr val="368AC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2800" dirty="0">
                  <a:solidFill>
                    <a:schemeClr val="tx1"/>
                  </a:solidFill>
                </a:rPr>
                <a:t>可以找同學一起進行，互相提醒比較</a:t>
              </a:r>
              <a:r>
                <a:rPr lang="zh-TW" altLang="en-US" sz="2800">
                  <a:solidFill>
                    <a:schemeClr val="tx1"/>
                  </a:solidFill>
                </a:rPr>
                <a:t>能堅持</a:t>
              </a:r>
              <a:r>
                <a:rPr lang="zh-TW" altLang="en-US" sz="2800" dirty="0">
                  <a:solidFill>
                    <a:schemeClr val="tx1"/>
                  </a:solidFill>
                </a:rPr>
                <a:t>下去。</a:t>
              </a:r>
            </a:p>
          </p:txBody>
        </p:sp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7E2B4F2F-5A61-47B3-8449-0947936C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380" y="6381328"/>
              <a:ext cx="2476200" cy="248717"/>
            </a:xfrm>
            <a:prstGeom prst="rect">
              <a:avLst/>
            </a:prstGeom>
          </p:spPr>
        </p:pic>
      </p:grpSp>
      <p:sp>
        <p:nvSpPr>
          <p:cNvPr id="21" name="內容版面配置區 11"/>
          <p:cNvSpPr>
            <a:spLocks noGrp="1"/>
          </p:cNvSpPr>
          <p:nvPr>
            <p:ph sz="quarter" idx="10"/>
          </p:nvPr>
        </p:nvSpPr>
        <p:spPr>
          <a:xfrm>
            <a:off x="7668344" y="44624"/>
            <a:ext cx="1079500" cy="503237"/>
          </a:xfrm>
        </p:spPr>
        <p:txBody>
          <a:bodyPr/>
          <a:lstStyle/>
          <a:p>
            <a:r>
              <a:rPr lang="en-US" altLang="zh-TW"/>
              <a:t>P.40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62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79512" y="116632"/>
            <a:ext cx="4536504" cy="584775"/>
            <a:chOff x="467544" y="5475478"/>
            <a:chExt cx="4536504" cy="584775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抗壓 </a:t>
              </a:r>
              <a:r>
                <a:rPr lang="en-US" altLang="zh-TW" sz="3200" b="1" dirty="0">
                  <a:solidFill>
                    <a:srgbClr val="3488C9"/>
                  </a:solidFill>
                  <a:latin typeface="文鼎中特圓U射."/>
                </a:rPr>
                <a:t>Try </a:t>
              </a:r>
              <a:r>
                <a:rPr lang="en-US" altLang="zh-TW" sz="3200" b="1" dirty="0" err="1">
                  <a:solidFill>
                    <a:srgbClr val="3488C9"/>
                  </a:solidFill>
                  <a:latin typeface="文鼎中特圓U射."/>
                </a:rPr>
                <a:t>Try</a:t>
              </a:r>
              <a:r>
                <a:rPr lang="en-US" altLang="zh-TW" sz="3200" b="1" dirty="0">
                  <a:solidFill>
                    <a:srgbClr val="3488C9"/>
                  </a:solidFill>
                  <a:latin typeface="文鼎中特圓U射."/>
                </a:rPr>
                <a:t> </a:t>
              </a:r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看</a:t>
              </a:r>
              <a:endParaRPr lang="zh-TW" altLang="en-US" sz="3200" b="1" dirty="0">
                <a:solidFill>
                  <a:srgbClr val="3488C9"/>
                </a:solidFill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873A984E-31B5-4E2C-92D8-995FEECDFFA2}"/>
              </a:ext>
            </a:extLst>
          </p:cNvPr>
          <p:cNvGrpSpPr/>
          <p:nvPr/>
        </p:nvGrpSpPr>
        <p:grpSpPr>
          <a:xfrm>
            <a:off x="547562" y="1052736"/>
            <a:ext cx="8048875" cy="2684170"/>
            <a:chOff x="547562" y="1052736"/>
            <a:chExt cx="8048875" cy="2684170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0EA61CBF-3D90-425C-9D27-AF74393E07F5}"/>
                </a:ext>
              </a:extLst>
            </p:cNvPr>
            <p:cNvGrpSpPr/>
            <p:nvPr/>
          </p:nvGrpSpPr>
          <p:grpSpPr>
            <a:xfrm>
              <a:off x="547562" y="1052736"/>
              <a:ext cx="8048875" cy="2684170"/>
              <a:chOff x="671960" y="2579512"/>
              <a:chExt cx="8048875" cy="2684170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7D12192-033C-4E56-AD66-2F9A5923FFE0}"/>
                  </a:ext>
                </a:extLst>
              </p:cNvPr>
              <p:cNvSpPr/>
              <p:nvPr/>
            </p:nvSpPr>
            <p:spPr>
              <a:xfrm>
                <a:off x="671960" y="3212975"/>
                <a:ext cx="8048875" cy="2050707"/>
              </a:xfrm>
              <a:prstGeom prst="rect">
                <a:avLst/>
              </a:prstGeom>
              <a:solidFill>
                <a:srgbClr val="FBF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zh-TW" altLang="en-US" dirty="0"/>
              </a:p>
            </p:txBody>
          </p:sp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D5BD7A63-A69E-4335-8785-8659A2540E29}"/>
                  </a:ext>
                </a:extLst>
              </p:cNvPr>
              <p:cNvGrpSpPr/>
              <p:nvPr/>
            </p:nvGrpSpPr>
            <p:grpSpPr>
              <a:xfrm>
                <a:off x="671960" y="2579512"/>
                <a:ext cx="2460109" cy="715437"/>
                <a:chOff x="23659" y="3825824"/>
                <a:chExt cx="2460109" cy="715437"/>
              </a:xfrm>
            </p:grpSpPr>
            <p:pic>
              <p:nvPicPr>
                <p:cNvPr id="10" name="圖片 9">
                  <a:extLst>
                    <a:ext uri="{FF2B5EF4-FFF2-40B4-BE49-F238E27FC236}">
                      <a16:creationId xmlns:a16="http://schemas.microsoft.com/office/drawing/2014/main" id="{DC752436-A72E-4AAA-A684-5DED61BF1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59" y="3825824"/>
                  <a:ext cx="2460109" cy="715437"/>
                </a:xfrm>
                <a:prstGeom prst="rect">
                  <a:avLst/>
                </a:prstGeom>
              </p:spPr>
            </p:pic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7C59562-9E52-499A-A47E-88AEA755A341}"/>
                    </a:ext>
                  </a:extLst>
                </p:cNvPr>
                <p:cNvSpPr/>
                <p:nvPr/>
              </p:nvSpPr>
              <p:spPr>
                <a:xfrm>
                  <a:off x="107504" y="3985900"/>
                  <a:ext cx="187743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b="1" dirty="0">
                      <a:solidFill>
                        <a:schemeClr val="bg1"/>
                      </a:solidFill>
                      <a:latin typeface="文鼎中特圓7.."/>
                    </a:rPr>
                    <a:t>省思</a:t>
                  </a:r>
                  <a:r>
                    <a:rPr lang="zh-TW" altLang="en-US" sz="2000" b="1" dirty="0">
                      <a:solidFill>
                        <a:schemeClr val="bg1"/>
                      </a:solidFill>
                      <a:latin typeface="文鼎中特圓7.."/>
                    </a:rPr>
                    <a:t>與</a:t>
                  </a:r>
                  <a:r>
                    <a:rPr lang="zh-TW" altLang="en-US" sz="2800" b="1" dirty="0">
                      <a:solidFill>
                        <a:schemeClr val="bg1"/>
                      </a:solidFill>
                      <a:latin typeface="文鼎中特圓7.."/>
                    </a:rPr>
                    <a:t>回饋</a:t>
                  </a:r>
                  <a:endParaRPr lang="zh-TW" altLang="en-US" b="1" dirty="0">
                    <a:solidFill>
                      <a:schemeClr val="bg1"/>
                    </a:solidFill>
                    <a:latin typeface="文鼎中特圓7.."/>
                  </a:endParaRPr>
                </a:p>
              </p:txBody>
            </p:sp>
          </p:grpSp>
        </p:grpSp>
        <p:sp>
          <p:nvSpPr>
            <p:cNvPr id="21" name="內容版面配置區 15">
              <a:extLst>
                <a:ext uri="{FF2B5EF4-FFF2-40B4-BE49-F238E27FC236}">
                  <a16:creationId xmlns:a16="http://schemas.microsoft.com/office/drawing/2014/main" id="{B01C79B3-482B-4649-B9F8-DD51F45C0E7B}"/>
                </a:ext>
              </a:extLst>
            </p:cNvPr>
            <p:cNvSpPr txBox="1">
              <a:spLocks/>
            </p:cNvSpPr>
            <p:nvPr/>
          </p:nvSpPr>
          <p:spPr>
            <a:xfrm>
              <a:off x="665540" y="1845106"/>
              <a:ext cx="7876840" cy="147346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dirty="0"/>
                <a:t>經過「抗壓達人秀」從覺察壓力反應、練習不同減壓策略和執行活動，讓我們在面對壓力時有何幫助？自己會持續選擇何種減壓策略運用在生活中？為什麼？</a:t>
              </a: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31F3791A-A397-4DBA-89E2-11B2E464BC1E}"/>
              </a:ext>
            </a:extLst>
          </p:cNvPr>
          <p:cNvGrpSpPr/>
          <p:nvPr/>
        </p:nvGrpSpPr>
        <p:grpSpPr>
          <a:xfrm>
            <a:off x="437745" y="3895813"/>
            <a:ext cx="7776864" cy="2818464"/>
            <a:chOff x="2468500" y="5390086"/>
            <a:chExt cx="6850720" cy="236175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C5BD72B-DED0-4F97-BE51-80196E46DEED}"/>
                </a:ext>
              </a:extLst>
            </p:cNvPr>
            <p:cNvSpPr/>
            <p:nvPr/>
          </p:nvSpPr>
          <p:spPr>
            <a:xfrm>
              <a:off x="2900548" y="5390086"/>
              <a:ext cx="5904656" cy="2008216"/>
            </a:xfrm>
            <a:prstGeom prst="rect">
              <a:avLst/>
            </a:prstGeom>
            <a:solidFill>
              <a:srgbClr val="4EB04B">
                <a:alpha val="96000"/>
              </a:srgbClr>
            </a:solidFill>
            <a:ln w="136525">
              <a:solidFill>
                <a:srgbClr val="4EB04B">
                  <a:alpha val="5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2800" dirty="0">
                  <a:solidFill>
                    <a:schemeClr val="tx1"/>
                  </a:solidFill>
                </a:rPr>
                <a:t>可以知道各種減壓策略，在不同的情境下，就</a:t>
              </a:r>
              <a:r>
                <a:rPr lang="zh-TW" altLang="en-US" sz="2800">
                  <a:solidFill>
                    <a:schemeClr val="tx1"/>
                  </a:solidFill>
                </a:rPr>
                <a:t>能選擇不同的方法</a:t>
              </a:r>
              <a:r>
                <a:rPr lang="zh-TW" altLang="en-US" sz="2800" dirty="0">
                  <a:solidFill>
                    <a:schemeClr val="tx1"/>
                  </a:solidFill>
                </a:rPr>
                <a:t>來試看看。</a:t>
              </a:r>
              <a:endParaRPr lang="en-US" altLang="zh-TW" sz="2800" dirty="0">
                <a:solidFill>
                  <a:schemeClr val="tx1"/>
                </a:solidFill>
              </a:endParaRPr>
            </a:p>
            <a:p>
              <a:r>
                <a:rPr lang="zh-TW" altLang="en-US" sz="2800">
                  <a:solidFill>
                    <a:schemeClr val="tx1"/>
                  </a:solidFill>
                </a:rPr>
                <a:t>選擇</a:t>
              </a:r>
              <a:r>
                <a:rPr lang="zh-TW" altLang="en-US" sz="2800" dirty="0">
                  <a:solidFill>
                    <a:schemeClr val="tx1"/>
                  </a:solidFill>
                </a:rPr>
                <a:t>去運動，不管是打球或是散步，都</a:t>
              </a:r>
              <a:r>
                <a:rPr lang="zh-TW" altLang="en-US" sz="2800">
                  <a:solidFill>
                    <a:schemeClr val="tx1"/>
                  </a:solidFill>
                </a:rPr>
                <a:t>可以讓自己</a:t>
              </a:r>
              <a:r>
                <a:rPr lang="zh-TW" altLang="en-US" sz="2800" dirty="0">
                  <a:solidFill>
                    <a:schemeClr val="tx1"/>
                  </a:solidFill>
                </a:rPr>
                <a:t>感受到愉快的心情，這樣思緒會更清晰。</a:t>
              </a:r>
            </a:p>
          </p:txBody>
        </p:sp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88CB98B4-DAA4-4D5E-993D-566953CC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500" y="7398302"/>
              <a:ext cx="6850720" cy="353543"/>
            </a:xfrm>
            <a:prstGeom prst="rect">
              <a:avLst/>
            </a:prstGeom>
          </p:spPr>
        </p:pic>
      </p:grp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2757A23-4DA8-4D23-A9DB-5D5356497D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P.40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41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47512" y="908720"/>
            <a:ext cx="8100952" cy="367240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TW" altLang="en-US"/>
              <a:t>正</a:t>
            </a:r>
            <a:r>
              <a:rPr lang="zh-TW" altLang="en-US" dirty="0"/>
              <a:t>向、積極：覺得事情是一時的， 會想到辦法來</a:t>
            </a:r>
            <a:r>
              <a:rPr lang="zh-TW" altLang="en-US"/>
              <a:t>處理。</a:t>
            </a:r>
            <a:endParaRPr lang="en-US" altLang="zh-TW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zh-TW" altLang="en-US"/>
              <a:t>外在化：常認為事情和自己沒關係， 都是別人的問題。 </a:t>
            </a:r>
            <a:endParaRPr lang="en-US" altLang="zh-TW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zh-TW" altLang="en-US"/>
              <a:t>個人化：一切的問題，都是自己造成的。 </a:t>
            </a:r>
            <a:endParaRPr lang="en-US" altLang="zh-TW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zh-TW" altLang="en-US"/>
              <a:t>窄化思考：只接受自己想要的訊息，無法客觀、全面察覺事實。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P.34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07504" y="188640"/>
            <a:ext cx="4536504" cy="584775"/>
            <a:chOff x="467544" y="5475478"/>
            <a:chExt cx="4536504" cy="584775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啟動減壓關鍵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P.34</a:t>
            </a:r>
            <a:endParaRPr lang="zh-TW" alt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7B727B7B-7E6A-43F4-BBED-19D9FB70F514}"/>
              </a:ext>
            </a:extLst>
          </p:cNvPr>
          <p:cNvGrpSpPr/>
          <p:nvPr/>
        </p:nvGrpSpPr>
        <p:grpSpPr>
          <a:xfrm>
            <a:off x="107504" y="756592"/>
            <a:ext cx="3706456" cy="3240360"/>
            <a:chOff x="283594" y="2564904"/>
            <a:chExt cx="3818007" cy="3337883"/>
          </a:xfrm>
        </p:grpSpPr>
        <p:sp>
          <p:nvSpPr>
            <p:cNvPr id="13" name="矩形: 圓角化同側角落 12">
              <a:extLst>
                <a:ext uri="{FF2B5EF4-FFF2-40B4-BE49-F238E27FC236}">
                  <a16:creationId xmlns:a16="http://schemas.microsoft.com/office/drawing/2014/main" id="{D0C2BE60-B46F-4D40-9A53-8D08B451BBB9}"/>
                </a:ext>
              </a:extLst>
            </p:cNvPr>
            <p:cNvSpPr/>
            <p:nvPr/>
          </p:nvSpPr>
          <p:spPr>
            <a:xfrm>
              <a:off x="647512" y="2564905"/>
              <a:ext cx="3454089" cy="3337882"/>
            </a:xfrm>
            <a:prstGeom prst="round2SameRect">
              <a:avLst>
                <a:gd name="adj1" fmla="val 8902"/>
                <a:gd name="adj2" fmla="val 0"/>
              </a:avLst>
            </a:prstGeom>
            <a:solidFill>
              <a:srgbClr val="FDF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: 圓角化同側角落 13">
              <a:extLst>
                <a:ext uri="{FF2B5EF4-FFF2-40B4-BE49-F238E27FC236}">
                  <a16:creationId xmlns:a16="http://schemas.microsoft.com/office/drawing/2014/main" id="{01560806-477F-4BAC-88D0-3859E878CA7E}"/>
                </a:ext>
              </a:extLst>
            </p:cNvPr>
            <p:cNvSpPr/>
            <p:nvPr/>
          </p:nvSpPr>
          <p:spPr>
            <a:xfrm>
              <a:off x="647512" y="2564904"/>
              <a:ext cx="3454089" cy="730210"/>
            </a:xfrm>
            <a:prstGeom prst="round2SameRect">
              <a:avLst>
                <a:gd name="adj1" fmla="val 30066"/>
                <a:gd name="adj2" fmla="val 0"/>
              </a:avLst>
            </a:prstGeom>
            <a:solidFill>
              <a:srgbClr val="DFE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: 圓角化同側角落 14">
              <a:extLst>
                <a:ext uri="{FF2B5EF4-FFF2-40B4-BE49-F238E27FC236}">
                  <a16:creationId xmlns:a16="http://schemas.microsoft.com/office/drawing/2014/main" id="{004EF752-CE6A-4439-A9FC-3B26E1EA91B3}"/>
                </a:ext>
              </a:extLst>
            </p:cNvPr>
            <p:cNvSpPr/>
            <p:nvPr/>
          </p:nvSpPr>
          <p:spPr>
            <a:xfrm rot="16200000">
              <a:off x="-65519" y="3463065"/>
              <a:ext cx="1062144" cy="363918"/>
            </a:xfrm>
            <a:prstGeom prst="round2SameRect">
              <a:avLst>
                <a:gd name="adj1" fmla="val 30066"/>
                <a:gd name="adj2" fmla="val 0"/>
              </a:avLst>
            </a:prstGeom>
            <a:solidFill>
              <a:srgbClr val="90CC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sz="2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範例</a:t>
              </a:r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AA6272E-860B-458A-A7D9-56D6D5267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79" y="3281114"/>
              <a:ext cx="3403521" cy="2607673"/>
            </a:xfrm>
            <a:prstGeom prst="rect">
              <a:avLst/>
            </a:prstGeom>
          </p:spPr>
        </p:pic>
        <p:sp>
          <p:nvSpPr>
            <p:cNvPr id="17" name="內容版面配置區 4">
              <a:extLst>
                <a:ext uri="{FF2B5EF4-FFF2-40B4-BE49-F238E27FC236}">
                  <a16:creationId xmlns:a16="http://schemas.microsoft.com/office/drawing/2014/main" id="{D7D92205-BE4E-4CD3-AF0B-954B998FCBAC}"/>
                </a:ext>
              </a:extLst>
            </p:cNvPr>
            <p:cNvSpPr txBox="1">
              <a:spLocks/>
            </p:cNvSpPr>
            <p:nvPr/>
          </p:nvSpPr>
          <p:spPr>
            <a:xfrm>
              <a:off x="1196538" y="2708393"/>
              <a:ext cx="2502798" cy="5615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/>
                <a:t>1. </a:t>
              </a:r>
              <a:r>
                <a:rPr lang="zh-TW" altLang="en-US" sz="2400"/>
                <a:t>和好朋友吵架</a:t>
              </a:r>
              <a:endParaRPr lang="zh-TW" altLang="en-US" sz="2400" dirty="0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80BF4752-92B1-4088-B744-333655C68D9A}"/>
              </a:ext>
            </a:extLst>
          </p:cNvPr>
          <p:cNvSpPr/>
          <p:nvPr/>
        </p:nvSpPr>
        <p:spPr>
          <a:xfrm>
            <a:off x="107503" y="3954762"/>
            <a:ext cx="8640341" cy="2700000"/>
          </a:xfrm>
          <a:prstGeom prst="rect">
            <a:avLst/>
          </a:prstGeom>
          <a:solidFill>
            <a:srgbClr val="E5EFFA"/>
          </a:solidFill>
          <a:ln>
            <a:solidFill>
              <a:srgbClr val="328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7504" y="4048163"/>
            <a:ext cx="4213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  <a:tabLst>
                <a:tab pos="441325" algn="l"/>
              </a:tabLst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</a:rPr>
              <a:t>正向、積極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：覺得事情是一時的， 會想到辦法來</a:t>
            </a:r>
            <a:r>
              <a:rPr lang="zh-TW" altLang="en-US" sz="2000">
                <a:solidFill>
                  <a:schemeClr val="accent1">
                    <a:lumMod val="75000"/>
                  </a:schemeClr>
                </a:solidFill>
              </a:rPr>
              <a:t>處理。</a:t>
            </a:r>
            <a:endParaRPr lang="en-US" altLang="zh-TW" sz="20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  <a:tabLst>
                <a:tab pos="441325" algn="l"/>
              </a:tabLst>
            </a:pPr>
            <a:r>
              <a:rPr lang="zh-TW" altLang="en-US" sz="2000" b="1">
                <a:solidFill>
                  <a:schemeClr val="accent1">
                    <a:lumMod val="75000"/>
                  </a:schemeClr>
                </a:solidFill>
              </a:rPr>
              <a:t>外在化</a:t>
            </a:r>
            <a:r>
              <a:rPr lang="zh-TW" altLang="en-US" sz="2000">
                <a:solidFill>
                  <a:schemeClr val="accent1">
                    <a:lumMod val="75000"/>
                  </a:schemeClr>
                </a:solidFill>
              </a:rPr>
              <a:t>：常認為事情和自己沒關係， 都是別人的問題。  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000" indent="-342000"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</a:rPr>
              <a:t>個人化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：一切的問題，都是自己造成的。 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000" indent="-342000">
              <a:buFont typeface="Wingdings" panose="05000000000000000000" pitchFamily="2" charset="2"/>
              <a:buChar char="p"/>
            </a:pPr>
            <a:r>
              <a:rPr lang="zh-TW" altLang="en-US" sz="2000" b="1">
                <a:solidFill>
                  <a:schemeClr val="accent1">
                    <a:lumMod val="75000"/>
                  </a:schemeClr>
                </a:solidFill>
              </a:rPr>
              <a:t>窄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</a:rPr>
              <a:t>化思考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：只接受自己想要的訊息，無法客觀、全面察覺事實。</a:t>
            </a:r>
          </a:p>
        </p:txBody>
      </p:sp>
      <p:sp>
        <p:nvSpPr>
          <p:cNvPr id="7" name="矩形 6"/>
          <p:cNvSpPr/>
          <p:nvPr/>
        </p:nvSpPr>
        <p:spPr>
          <a:xfrm>
            <a:off x="4591830" y="4048162"/>
            <a:ext cx="4120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000" dirty="0">
                <a:solidFill>
                  <a:schemeClr val="accent4"/>
                </a:solidFill>
              </a:rPr>
              <a:t>可能溝通上有些誤會，等我們情緒冷靜點，再好好找方法</a:t>
            </a:r>
            <a:r>
              <a:rPr lang="zh-TW" altLang="en-US" sz="2000">
                <a:solidFill>
                  <a:schemeClr val="accent4"/>
                </a:solidFill>
              </a:rPr>
              <a:t>解決。</a:t>
            </a:r>
            <a:endParaRPr lang="en-US" altLang="zh-TW" sz="2000">
              <a:solidFill>
                <a:schemeClr val="accent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000">
                <a:solidFill>
                  <a:schemeClr val="accent4"/>
                </a:solidFill>
              </a:rPr>
              <a:t>都是他的問題，這次一定要他先道歉，真讓人生氣。 </a:t>
            </a:r>
            <a:endParaRPr lang="en-US" altLang="zh-TW" sz="2000" dirty="0">
              <a:solidFill>
                <a:schemeClr val="accent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000" dirty="0">
                <a:solidFill>
                  <a:schemeClr val="accent4"/>
                </a:solidFill>
              </a:rPr>
              <a:t>都是我自己的問題，才會讓他</a:t>
            </a:r>
            <a:r>
              <a:rPr lang="zh-TW" altLang="en-US" sz="2000">
                <a:solidFill>
                  <a:schemeClr val="accent4"/>
                </a:solidFill>
              </a:rPr>
              <a:t>不高興</a:t>
            </a:r>
            <a:r>
              <a:rPr lang="zh-TW" altLang="en-US" sz="2000" dirty="0">
                <a:solidFill>
                  <a:schemeClr val="accent4"/>
                </a:solidFill>
              </a:rPr>
              <a:t>，我覺得好難過。 </a:t>
            </a:r>
            <a:endParaRPr lang="en-US" altLang="zh-TW" sz="2000" dirty="0">
              <a:solidFill>
                <a:schemeClr val="accent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000">
                <a:solidFill>
                  <a:schemeClr val="accent4"/>
                </a:solidFill>
              </a:rPr>
              <a:t>這</a:t>
            </a:r>
            <a:r>
              <a:rPr lang="zh-TW" altLang="en-US" sz="2000" dirty="0">
                <a:solidFill>
                  <a:schemeClr val="accent4"/>
                </a:solidFill>
              </a:rPr>
              <a:t>件事沒辦法解決，感覺真沒希望。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08E2701B-6114-4BAA-82C0-EF4CE4044A53}"/>
              </a:ext>
            </a:extLst>
          </p:cNvPr>
          <p:cNvGrpSpPr/>
          <p:nvPr/>
        </p:nvGrpSpPr>
        <p:grpSpPr>
          <a:xfrm>
            <a:off x="107504" y="188640"/>
            <a:ext cx="4536504" cy="584775"/>
            <a:chOff x="467544" y="5475478"/>
            <a:chExt cx="4536504" cy="584775"/>
          </a:xfrm>
        </p:grpSpPr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C8CB974E-01CE-4CAC-8B19-C3F30E3FE261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C706C65A-6441-4DB8-BE7D-23B003773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44078BD-8B1F-4BF7-91E4-F04EA486D10A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啟動減壓關鍵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033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P.34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07504" y="188640"/>
            <a:ext cx="4536504" cy="584775"/>
            <a:chOff x="467544" y="5475478"/>
            <a:chExt cx="4536504" cy="584775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啟動減壓關鍵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0850142-9EAE-4A98-88D1-1A8CE33E0931}"/>
              </a:ext>
            </a:extLst>
          </p:cNvPr>
          <p:cNvGrpSpPr/>
          <p:nvPr/>
        </p:nvGrpSpPr>
        <p:grpSpPr>
          <a:xfrm>
            <a:off x="1001341" y="841590"/>
            <a:ext cx="2596525" cy="3240360"/>
            <a:chOff x="647512" y="2564904"/>
            <a:chExt cx="2674671" cy="3337883"/>
          </a:xfrm>
        </p:grpSpPr>
        <p:sp>
          <p:nvSpPr>
            <p:cNvPr id="13" name="矩形: 圓角化同側角落 12">
              <a:extLst>
                <a:ext uri="{FF2B5EF4-FFF2-40B4-BE49-F238E27FC236}">
                  <a16:creationId xmlns:a16="http://schemas.microsoft.com/office/drawing/2014/main" id="{4D191C29-B811-4D09-9EDC-80E3AC181FB9}"/>
                </a:ext>
              </a:extLst>
            </p:cNvPr>
            <p:cNvSpPr/>
            <p:nvPr/>
          </p:nvSpPr>
          <p:spPr>
            <a:xfrm>
              <a:off x="647512" y="2564905"/>
              <a:ext cx="2627805" cy="3337882"/>
            </a:xfrm>
            <a:prstGeom prst="round2SameRect">
              <a:avLst>
                <a:gd name="adj1" fmla="val 8902"/>
                <a:gd name="adj2" fmla="val 0"/>
              </a:avLst>
            </a:prstGeom>
            <a:solidFill>
              <a:srgbClr val="FDF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: 圓角化同側角落 13">
              <a:extLst>
                <a:ext uri="{FF2B5EF4-FFF2-40B4-BE49-F238E27FC236}">
                  <a16:creationId xmlns:a16="http://schemas.microsoft.com/office/drawing/2014/main" id="{DD23B5EF-0B44-4D1B-9BDB-7E30EFC75BD3}"/>
                </a:ext>
              </a:extLst>
            </p:cNvPr>
            <p:cNvSpPr/>
            <p:nvPr/>
          </p:nvSpPr>
          <p:spPr>
            <a:xfrm>
              <a:off x="647512" y="2564904"/>
              <a:ext cx="2627805" cy="730210"/>
            </a:xfrm>
            <a:prstGeom prst="round2SameRect">
              <a:avLst>
                <a:gd name="adj1" fmla="val 30066"/>
                <a:gd name="adj2" fmla="val 0"/>
              </a:avLst>
            </a:prstGeom>
            <a:solidFill>
              <a:srgbClr val="DFE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2534E9A-F9BB-421D-A733-D172D8074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44" y="3290089"/>
              <a:ext cx="2607673" cy="2607673"/>
            </a:xfrm>
            <a:prstGeom prst="rect">
              <a:avLst/>
            </a:prstGeom>
          </p:spPr>
        </p:pic>
        <p:sp>
          <p:nvSpPr>
            <p:cNvPr id="16" name="內容版面配置區 4">
              <a:extLst>
                <a:ext uri="{FF2B5EF4-FFF2-40B4-BE49-F238E27FC236}">
                  <a16:creationId xmlns:a16="http://schemas.microsoft.com/office/drawing/2014/main" id="{351D7192-EC8B-419C-B667-92876BC815BE}"/>
                </a:ext>
              </a:extLst>
            </p:cNvPr>
            <p:cNvSpPr txBox="1">
              <a:spLocks/>
            </p:cNvSpPr>
            <p:nvPr/>
          </p:nvSpPr>
          <p:spPr>
            <a:xfrm>
              <a:off x="714510" y="2645200"/>
              <a:ext cx="2607673" cy="5615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/>
                <a:t>2. </a:t>
              </a:r>
              <a:r>
                <a:rPr lang="zh-TW" altLang="en-US" sz="2400"/>
                <a:t>父母期待太高</a:t>
              </a:r>
              <a:endParaRPr lang="zh-TW" altLang="en-US" sz="2400" dirty="0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CC133CD-9D30-411A-B90A-441EF192ACD5}"/>
              </a:ext>
            </a:extLst>
          </p:cNvPr>
          <p:cNvGrpSpPr/>
          <p:nvPr/>
        </p:nvGrpSpPr>
        <p:grpSpPr>
          <a:xfrm>
            <a:off x="5096133" y="836712"/>
            <a:ext cx="2632725" cy="3240360"/>
            <a:chOff x="647512" y="2564904"/>
            <a:chExt cx="2711960" cy="3337883"/>
          </a:xfrm>
        </p:grpSpPr>
        <p:sp>
          <p:nvSpPr>
            <p:cNvPr id="18" name="矩形: 圓角化同側角落 17">
              <a:extLst>
                <a:ext uri="{FF2B5EF4-FFF2-40B4-BE49-F238E27FC236}">
                  <a16:creationId xmlns:a16="http://schemas.microsoft.com/office/drawing/2014/main" id="{614F8317-A43D-4B8E-BEE7-5C0CF1A611E0}"/>
                </a:ext>
              </a:extLst>
            </p:cNvPr>
            <p:cNvSpPr/>
            <p:nvPr/>
          </p:nvSpPr>
          <p:spPr>
            <a:xfrm>
              <a:off x="647512" y="2564905"/>
              <a:ext cx="2627805" cy="3337882"/>
            </a:xfrm>
            <a:prstGeom prst="round2SameRect">
              <a:avLst>
                <a:gd name="adj1" fmla="val 8902"/>
                <a:gd name="adj2" fmla="val 0"/>
              </a:avLst>
            </a:prstGeom>
            <a:solidFill>
              <a:srgbClr val="FDF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: 圓角化同側角落 18">
              <a:extLst>
                <a:ext uri="{FF2B5EF4-FFF2-40B4-BE49-F238E27FC236}">
                  <a16:creationId xmlns:a16="http://schemas.microsoft.com/office/drawing/2014/main" id="{70D0E5DF-9A25-4120-A944-A20F542709CC}"/>
                </a:ext>
              </a:extLst>
            </p:cNvPr>
            <p:cNvSpPr/>
            <p:nvPr/>
          </p:nvSpPr>
          <p:spPr>
            <a:xfrm>
              <a:off x="647512" y="2564904"/>
              <a:ext cx="2627805" cy="730210"/>
            </a:xfrm>
            <a:prstGeom prst="round2SameRect">
              <a:avLst>
                <a:gd name="adj1" fmla="val 30066"/>
                <a:gd name="adj2" fmla="val 0"/>
              </a:avLst>
            </a:prstGeom>
            <a:solidFill>
              <a:srgbClr val="DFE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3E36664D-CB55-4A3D-A782-F74A66C5A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44" y="3295808"/>
              <a:ext cx="2607673" cy="2596235"/>
            </a:xfrm>
            <a:prstGeom prst="rect">
              <a:avLst/>
            </a:prstGeom>
          </p:spPr>
        </p:pic>
        <p:sp>
          <p:nvSpPr>
            <p:cNvPr id="21" name="內容版面配置區 4">
              <a:extLst>
                <a:ext uri="{FF2B5EF4-FFF2-40B4-BE49-F238E27FC236}">
                  <a16:creationId xmlns:a16="http://schemas.microsoft.com/office/drawing/2014/main" id="{4C70A9DB-B341-4E2F-A5A6-81B6A9D0857A}"/>
                </a:ext>
              </a:extLst>
            </p:cNvPr>
            <p:cNvSpPr txBox="1">
              <a:spLocks/>
            </p:cNvSpPr>
            <p:nvPr/>
          </p:nvSpPr>
          <p:spPr>
            <a:xfrm>
              <a:off x="751799" y="2719390"/>
              <a:ext cx="2607673" cy="5615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200"/>
                <a:t>3. </a:t>
              </a:r>
              <a:r>
                <a:rPr lang="zh-TW" altLang="en-US" sz="2200"/>
                <a:t>想讀書靜不下心</a:t>
              </a:r>
              <a:endParaRPr lang="zh-TW" altLang="en-US" sz="2200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4499992" y="4066641"/>
            <a:ext cx="3816424" cy="2601899"/>
          </a:xfrm>
          <a:prstGeom prst="rect">
            <a:avLst/>
          </a:prstGeom>
          <a:solidFill>
            <a:srgbClr val="E5EFFA"/>
          </a:solidFill>
          <a:ln>
            <a:solidFill>
              <a:srgbClr val="328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寫出自己的想法：</a:t>
            </a: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正向、積極 </a:t>
            </a: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外在化 </a:t>
            </a: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個人化 </a:t>
            </a: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窄化思考</a:t>
            </a: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4084879"/>
            <a:ext cx="3816424" cy="2583661"/>
          </a:xfrm>
          <a:prstGeom prst="rect">
            <a:avLst/>
          </a:prstGeom>
          <a:solidFill>
            <a:srgbClr val="E5EFFA"/>
          </a:solidFill>
          <a:ln>
            <a:solidFill>
              <a:srgbClr val="328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寫出自己</a:t>
            </a:r>
            <a:r>
              <a:rPr lang="zh-TW" altLang="en-US" sz="2200">
                <a:solidFill>
                  <a:schemeClr val="accent1">
                    <a:lumMod val="75000"/>
                  </a:schemeClr>
                </a:solidFill>
                <a:latin typeface="+mn-ea"/>
              </a:rPr>
              <a:t>的想法：</a:t>
            </a:r>
            <a:endParaRPr lang="en-US" altLang="zh-TW" sz="220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082675" algn="l"/>
              </a:tabLst>
            </a:pPr>
            <a:endParaRPr lang="en-US" altLang="zh-TW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正向、積極 </a:t>
            </a: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外在化 </a:t>
            </a: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個人化 </a:t>
            </a: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窄化思考</a:t>
            </a: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0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D01F9AC3-5FED-4648-ACFB-269888BE72EE}"/>
              </a:ext>
            </a:extLst>
          </p:cNvPr>
          <p:cNvGrpSpPr/>
          <p:nvPr/>
        </p:nvGrpSpPr>
        <p:grpSpPr>
          <a:xfrm>
            <a:off x="467544" y="980728"/>
            <a:ext cx="8048875" cy="2150913"/>
            <a:chOff x="467544" y="980728"/>
            <a:chExt cx="8048875" cy="2150913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CA559C-3CD2-466B-9406-267B0F5C60AB}"/>
                </a:ext>
              </a:extLst>
            </p:cNvPr>
            <p:cNvSpPr/>
            <p:nvPr/>
          </p:nvSpPr>
          <p:spPr>
            <a:xfrm>
              <a:off x="467544" y="1559361"/>
              <a:ext cx="8048875" cy="1572280"/>
            </a:xfrm>
            <a:prstGeom prst="rect">
              <a:avLst/>
            </a:prstGeom>
            <a:solidFill>
              <a:srgbClr val="FEF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zh-TW" altLang="en-US" dirty="0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9D740AD8-5870-4764-B824-54DD0D0C652E}"/>
                </a:ext>
              </a:extLst>
            </p:cNvPr>
            <p:cNvGrpSpPr/>
            <p:nvPr/>
          </p:nvGrpSpPr>
          <p:grpSpPr>
            <a:xfrm>
              <a:off x="467544" y="980728"/>
              <a:ext cx="1620000" cy="599756"/>
              <a:chOff x="3743865" y="3139683"/>
              <a:chExt cx="1620000" cy="599756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F284D6C7-8D8C-4B35-B431-2FB25DF34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3865" y="3139683"/>
                <a:ext cx="1620000" cy="578633"/>
              </a:xfrm>
              <a:prstGeom prst="rect">
                <a:avLst/>
              </a:prstGeom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7C59562-9E52-499A-A47E-88AEA755A341}"/>
                  </a:ext>
                </a:extLst>
              </p:cNvPr>
              <p:cNvSpPr/>
              <p:nvPr/>
            </p:nvSpPr>
            <p:spPr>
              <a:xfrm>
                <a:off x="3906120" y="3216219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文鼎中特圓7.."/>
                  </a:rPr>
                  <a:t>想一想</a:t>
                </a:r>
                <a:endParaRPr lang="zh-TW" altLang="en-US" b="1" dirty="0">
                  <a:solidFill>
                    <a:schemeClr val="bg1"/>
                  </a:solidFill>
                  <a:latin typeface="文鼎中特圓7.."/>
                </a:endParaRPr>
              </a:p>
            </p:txBody>
          </p:sp>
        </p:grpSp>
        <p:sp>
          <p:nvSpPr>
            <p:cNvPr id="32" name="內容版面配置區 16">
              <a:extLst>
                <a:ext uri="{FF2B5EF4-FFF2-40B4-BE49-F238E27FC236}">
                  <a16:creationId xmlns:a16="http://schemas.microsoft.com/office/drawing/2014/main" id="{7AEB99CC-C2A9-4000-A018-16500D9CFDED}"/>
                </a:ext>
              </a:extLst>
            </p:cNvPr>
            <p:cNvSpPr txBox="1">
              <a:spLocks/>
            </p:cNvSpPr>
            <p:nvPr/>
          </p:nvSpPr>
          <p:spPr>
            <a:xfrm>
              <a:off x="511222" y="1606152"/>
              <a:ext cx="8005197" cy="1525489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/>
                <a:t>1.</a:t>
              </a:r>
              <a:r>
                <a:rPr lang="zh-TW" altLang="en-US"/>
                <a:t> 察覺</a:t>
              </a:r>
              <a:r>
                <a:rPr lang="zh-TW" altLang="en-US" dirty="0"/>
                <a:t>自己的思考模式後，對於你面對壓力有何幫助？ </a:t>
              </a:r>
              <a:endParaRPr lang="en-US" altLang="zh-TW" dirty="0"/>
            </a:p>
            <a:p>
              <a:r>
                <a:rPr lang="en-US" altLang="zh-TW"/>
                <a:t>2.</a:t>
              </a:r>
              <a:r>
                <a:rPr lang="zh-TW" altLang="en-US"/>
                <a:t> 自己</a:t>
              </a:r>
              <a:r>
                <a:rPr lang="zh-TW" altLang="en-US" dirty="0"/>
                <a:t>哪一個部分的想法是需要調整的？為什麼？</a:t>
              </a:r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F5CD391A-ECF1-4A12-AD8C-513F8B28D712}"/>
              </a:ext>
            </a:extLst>
          </p:cNvPr>
          <p:cNvGrpSpPr/>
          <p:nvPr/>
        </p:nvGrpSpPr>
        <p:grpSpPr>
          <a:xfrm>
            <a:off x="107504" y="3494319"/>
            <a:ext cx="3888432" cy="3295488"/>
            <a:chOff x="1442380" y="4749458"/>
            <a:chExt cx="2476200" cy="1880587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3CE270-3629-44A9-A597-33C908DC9D98}"/>
                </a:ext>
              </a:extLst>
            </p:cNvPr>
            <p:cNvSpPr/>
            <p:nvPr/>
          </p:nvSpPr>
          <p:spPr>
            <a:xfrm>
              <a:off x="1619672" y="4749458"/>
              <a:ext cx="2088232" cy="1621517"/>
            </a:xfrm>
            <a:prstGeom prst="rect">
              <a:avLst/>
            </a:prstGeom>
            <a:solidFill>
              <a:srgbClr val="FEBD94"/>
            </a:solidFill>
            <a:ln w="76200">
              <a:solidFill>
                <a:srgbClr val="F583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2800" dirty="0">
                  <a:solidFill>
                    <a:schemeClr val="tx1"/>
                  </a:solidFill>
                </a:rPr>
                <a:t>看待壓力的角度，會影響自己的情緒</a:t>
              </a:r>
              <a:r>
                <a:rPr lang="zh-TW" altLang="en-US" sz="2800">
                  <a:solidFill>
                    <a:schemeClr val="tx1"/>
                  </a:solidFill>
                </a:rPr>
                <a:t>和行為</a:t>
              </a:r>
              <a:r>
                <a:rPr lang="zh-TW" altLang="en-US" sz="2800" dirty="0">
                  <a:solidFill>
                    <a:schemeClr val="tx1"/>
                  </a:solidFill>
                </a:rPr>
                <a:t>，因為當自己有負向想法時，會讓心情不好，比較無法解決問題。</a:t>
              </a: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2BC523AE-6859-4674-A086-5509E48A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380" y="6381328"/>
              <a:ext cx="2476200" cy="248717"/>
            </a:xfrm>
            <a:prstGeom prst="rect">
              <a:avLst/>
            </a:prstGeom>
          </p:spPr>
        </p:pic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BE57F4C6-1A63-4F53-8924-F920B2C43C6E}"/>
              </a:ext>
            </a:extLst>
          </p:cNvPr>
          <p:cNvGrpSpPr/>
          <p:nvPr/>
        </p:nvGrpSpPr>
        <p:grpSpPr>
          <a:xfrm>
            <a:off x="4068462" y="3494319"/>
            <a:ext cx="4447958" cy="3295487"/>
            <a:chOff x="1481205" y="4653137"/>
            <a:chExt cx="2476200" cy="1976908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B0F775D-276A-49A2-81A6-75283E28E603}"/>
                </a:ext>
              </a:extLst>
            </p:cNvPr>
            <p:cNvSpPr/>
            <p:nvPr/>
          </p:nvSpPr>
          <p:spPr>
            <a:xfrm>
              <a:off x="1606110" y="4653137"/>
              <a:ext cx="2226390" cy="17178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rgbClr val="368AC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2800" dirty="0">
                  <a:solidFill>
                    <a:schemeClr val="tx1"/>
                  </a:solidFill>
                </a:rPr>
                <a:t>發現自己有些思考的盲點，容易鑽牛角尖，和自己或別人過不去，也許可以換個角度或是更客觀的想法看事情，壓力也不全然是不好的。</a:t>
              </a:r>
              <a:endParaRPr lang="en-US" altLang="zh-TW" sz="2800" dirty="0">
                <a:solidFill>
                  <a:schemeClr val="tx1"/>
                </a:solidFill>
              </a:endParaRPr>
            </a:p>
            <a:p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7E2B4F2F-5A61-47B3-8449-0947936C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205" y="6381328"/>
              <a:ext cx="2476200" cy="248717"/>
            </a:xfrm>
            <a:prstGeom prst="rect">
              <a:avLst/>
            </a:prstGeom>
          </p:spPr>
        </p:pic>
      </p:grpSp>
      <p:sp>
        <p:nvSpPr>
          <p:cNvPr id="21" name="內容版面配置區 11"/>
          <p:cNvSpPr>
            <a:spLocks noGrp="1"/>
          </p:cNvSpPr>
          <p:nvPr>
            <p:ph sz="quarter" idx="10"/>
          </p:nvPr>
        </p:nvSpPr>
        <p:spPr>
          <a:xfrm>
            <a:off x="7668344" y="44624"/>
            <a:ext cx="1079500" cy="503237"/>
          </a:xfrm>
        </p:spPr>
        <p:txBody>
          <a:bodyPr/>
          <a:lstStyle/>
          <a:p>
            <a:r>
              <a:rPr lang="en-US" altLang="zh-TW"/>
              <a:t>P.34</a:t>
            </a:r>
            <a:endParaRPr lang="zh-TW" altLang="en-US" dirty="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63FAF9DF-22F1-404D-BAB5-DB8F817CBBB2}"/>
              </a:ext>
            </a:extLst>
          </p:cNvPr>
          <p:cNvGrpSpPr/>
          <p:nvPr/>
        </p:nvGrpSpPr>
        <p:grpSpPr>
          <a:xfrm>
            <a:off x="107504" y="188640"/>
            <a:ext cx="4536504" cy="584775"/>
            <a:chOff x="467544" y="5475478"/>
            <a:chExt cx="4536504" cy="584775"/>
          </a:xfrm>
        </p:grpSpPr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4E406819-3591-4429-87E5-5E9D437615A2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4B18E198-0227-4D64-9878-3BF6185E5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6FE004D-A850-4A5E-A71F-13F2C910B81D}"/>
                </a:ext>
              </a:extLst>
            </p:cNvPr>
            <p:cNvSpPr/>
            <p:nvPr/>
          </p:nvSpPr>
          <p:spPr>
            <a:xfrm>
              <a:off x="935544" y="5475478"/>
              <a:ext cx="4068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3488C9"/>
                  </a:solidFill>
                  <a:latin typeface="文鼎中特圓U射."/>
                </a:rPr>
                <a:t>啟動減壓關鍵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5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rgbClr val="EBF7F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5E00DFFA-A0D0-4FCC-9A13-0C395540E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9"/>
          <a:stretch/>
        </p:blipFill>
        <p:spPr>
          <a:xfrm>
            <a:off x="1" y="0"/>
            <a:ext cx="9144000" cy="3296878"/>
          </a:xfrm>
          <a:prstGeom prst="rect">
            <a:avLst/>
          </a:prstGeom>
        </p:spPr>
      </p:pic>
      <p:sp>
        <p:nvSpPr>
          <p:cNvPr id="13" name="內容版面配置區 11"/>
          <p:cNvSpPr>
            <a:spLocks noGrp="1"/>
          </p:cNvSpPr>
          <p:nvPr>
            <p:ph idx="1"/>
          </p:nvPr>
        </p:nvSpPr>
        <p:spPr>
          <a:xfrm>
            <a:off x="593532" y="938415"/>
            <a:ext cx="7218828" cy="2219231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algn="just"/>
            <a:r>
              <a:rPr lang="zh-TW" altLang="en-US"/>
              <a:t>　　當</a:t>
            </a:r>
            <a:r>
              <a:rPr lang="zh-TW" altLang="en-US" dirty="0"/>
              <a:t>我們在壓力下，容易在負面的想法中打轉，產生</a:t>
            </a:r>
            <a:r>
              <a:rPr lang="zh-TW" altLang="en-US"/>
              <a:t>負面情緒</a:t>
            </a:r>
            <a:r>
              <a:rPr lang="zh-TW" altLang="en-US" dirty="0"/>
              <a:t>，面對這樣的情形，你通當會如何處理呢？適時的中斷</a:t>
            </a:r>
            <a:r>
              <a:rPr lang="zh-TW" altLang="en-US"/>
              <a:t>負面想法</a:t>
            </a:r>
            <a:r>
              <a:rPr lang="zh-TW" altLang="en-US" dirty="0"/>
              <a:t>，讓自己能從不同面向思考，結果就會有不同的可能出現！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P.35</a:t>
            </a:r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32CE603-7882-4CB5-9E5A-CA3512B6A53F}"/>
              </a:ext>
            </a:extLst>
          </p:cNvPr>
          <p:cNvGrpSpPr/>
          <p:nvPr/>
        </p:nvGrpSpPr>
        <p:grpSpPr>
          <a:xfrm>
            <a:off x="107504" y="188640"/>
            <a:ext cx="4536504" cy="523220"/>
            <a:chOff x="467544" y="5475478"/>
            <a:chExt cx="4536504" cy="523220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0F0552F4-2DA9-444C-9B46-DAFDBC2BD41D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00907E58-9485-4698-A1B1-B34A33070C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F720CD1-260B-43F5-997A-456EDCA5A893}"/>
                </a:ext>
              </a:extLst>
            </p:cNvPr>
            <p:cNvSpPr/>
            <p:nvPr/>
          </p:nvSpPr>
          <p:spPr>
            <a:xfrm>
              <a:off x="935544" y="5475478"/>
              <a:ext cx="40685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700" b="1">
                  <a:ln>
                    <a:solidFill>
                      <a:schemeClr val="bg1"/>
                    </a:solidFill>
                  </a:ln>
                  <a:solidFill>
                    <a:srgbClr val="3488C9"/>
                  </a:solidFill>
                  <a:latin typeface="文鼎中特圓U射."/>
                </a:rPr>
                <a:t>STOP</a:t>
              </a:r>
              <a:r>
                <a:rPr lang="zh-TW" altLang="en-US" sz="2700" b="1">
                  <a:ln>
                    <a:solidFill>
                      <a:schemeClr val="bg1"/>
                    </a:solidFill>
                  </a:ln>
                  <a:solidFill>
                    <a:srgbClr val="3488C9"/>
                  </a:solidFill>
                  <a:latin typeface="文鼎中特圓U射."/>
                </a:rPr>
                <a:t>！有不同的可能</a:t>
              </a:r>
              <a:endParaRPr lang="zh-TW" altLang="en-US" sz="2700" b="1" dirty="0">
                <a:ln>
                  <a:solidFill>
                    <a:schemeClr val="bg1"/>
                  </a:solidFill>
                </a:ln>
                <a:solidFill>
                  <a:srgbClr val="3488C9"/>
                </a:solidFill>
              </a:endParaRPr>
            </a:p>
          </p:txBody>
        </p:sp>
      </p:grpSp>
      <p:pic>
        <p:nvPicPr>
          <p:cNvPr id="17" name="圖片 16">
            <a:extLst>
              <a:ext uri="{FF2B5EF4-FFF2-40B4-BE49-F238E27FC236}">
                <a16:creationId xmlns:a16="http://schemas.microsoft.com/office/drawing/2014/main" id="{B1081640-9E88-4E7C-937D-D17877403F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52"/>
          <a:stretch/>
        </p:blipFill>
        <p:spPr>
          <a:xfrm>
            <a:off x="4004239" y="0"/>
            <a:ext cx="2944026" cy="528984"/>
          </a:xfrm>
          <a:prstGeom prst="rect">
            <a:avLst/>
          </a:prstGeom>
        </p:spPr>
      </p:pic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B767807D-4FC5-420D-B5B9-E9EAB4E7B76B}"/>
              </a:ext>
            </a:extLst>
          </p:cNvPr>
          <p:cNvSpPr/>
          <p:nvPr/>
        </p:nvSpPr>
        <p:spPr>
          <a:xfrm>
            <a:off x="1178086" y="3706309"/>
            <a:ext cx="6516938" cy="28555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5EBC370A-EBC5-47C3-8B09-FD88E2BCD6F9}"/>
              </a:ext>
            </a:extLst>
          </p:cNvPr>
          <p:cNvSpPr/>
          <p:nvPr/>
        </p:nvSpPr>
        <p:spPr>
          <a:xfrm>
            <a:off x="755576" y="3343068"/>
            <a:ext cx="1423237" cy="726481"/>
          </a:xfrm>
          <a:prstGeom prst="roundRect">
            <a:avLst>
              <a:gd name="adj" fmla="val 35600"/>
            </a:avLst>
          </a:prstGeom>
          <a:solidFill>
            <a:srgbClr val="278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386672" y="4069549"/>
            <a:ext cx="6065647" cy="2281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/>
                </a:solidFill>
              </a:rPr>
              <a:t>請寫出你最有壓力的事件： </a:t>
            </a:r>
            <a:endParaRPr lang="en-US" altLang="zh-TW" sz="2000" dirty="0">
              <a:solidFill>
                <a:schemeClr val="tx1"/>
              </a:solidFill>
            </a:endParaRPr>
          </a:p>
          <a:p>
            <a:pPr>
              <a:tabLst>
                <a:tab pos="174625" algn="l"/>
              </a:tabLst>
            </a:pPr>
            <a:r>
              <a:rPr lang="zh-TW" altLang="en-US" sz="2000" dirty="0">
                <a:solidFill>
                  <a:schemeClr val="accent4"/>
                </a:solidFill>
              </a:rPr>
              <a:t>昨天和</a:t>
            </a:r>
            <a:r>
              <a:rPr lang="zh-TW" altLang="en-US" sz="2000" u="sng" dirty="0">
                <a:solidFill>
                  <a:schemeClr val="accent4"/>
                </a:solidFill>
              </a:rPr>
              <a:t>阿玫</a:t>
            </a:r>
            <a:r>
              <a:rPr lang="zh-TW" altLang="en-US" sz="2000" dirty="0">
                <a:solidFill>
                  <a:schemeClr val="accent4"/>
                </a:solidFill>
              </a:rPr>
              <a:t>吵架，彼此不講話。 </a:t>
            </a:r>
            <a:endParaRPr lang="en-US" altLang="zh-TW" sz="2000" dirty="0">
              <a:solidFill>
                <a:schemeClr val="accent4"/>
              </a:solidFill>
            </a:endParaRPr>
          </a:p>
          <a:p>
            <a:endParaRPr lang="en-US" altLang="zh-TW" sz="2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TW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2000" dirty="0">
                <a:solidFill>
                  <a:schemeClr val="tx1"/>
                </a:solidFill>
              </a:rPr>
              <a:t>（陳述最好要具體而明確，例如：「何時」、「何人 參與」、「身體有何感覺」等。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F9499F3F-05C2-43B6-A477-3C731CBDF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9" y="4692289"/>
            <a:ext cx="1036463" cy="103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rgbClr val="EBF7F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/>
              <a:t>P.35</a:t>
            </a:r>
            <a:endParaRPr lang="zh-TW" altLang="en-US" dirty="0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8C86D65C-7C3B-4C3D-9816-D24628680791}"/>
              </a:ext>
            </a:extLst>
          </p:cNvPr>
          <p:cNvSpPr/>
          <p:nvPr/>
        </p:nvSpPr>
        <p:spPr>
          <a:xfrm>
            <a:off x="1178086" y="2589702"/>
            <a:ext cx="7282346" cy="28555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D71748A-A221-4E90-B102-7A1F79A3B321}"/>
              </a:ext>
            </a:extLst>
          </p:cNvPr>
          <p:cNvSpPr/>
          <p:nvPr/>
        </p:nvSpPr>
        <p:spPr>
          <a:xfrm>
            <a:off x="755576" y="2226461"/>
            <a:ext cx="1423237" cy="726481"/>
          </a:xfrm>
          <a:prstGeom prst="roundRect">
            <a:avLst>
              <a:gd name="adj" fmla="val 35600"/>
            </a:avLst>
          </a:prstGeom>
          <a:solidFill>
            <a:srgbClr val="278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78CA5385-86D2-4E0E-A39E-38DE3F5D5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9" y="3575682"/>
            <a:ext cx="1036463" cy="103646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D7408A6-A44F-4BCB-ADB0-538C55F81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760665"/>
            <a:ext cx="5923979" cy="361997"/>
          </a:xfrm>
          <a:prstGeom prst="rect">
            <a:avLst/>
          </a:prstGeom>
        </p:spPr>
      </p:pic>
      <p:sp>
        <p:nvSpPr>
          <p:cNvPr id="21" name="圓角矩形 14">
            <a:extLst>
              <a:ext uri="{FF2B5EF4-FFF2-40B4-BE49-F238E27FC236}">
                <a16:creationId xmlns:a16="http://schemas.microsoft.com/office/drawing/2014/main" id="{5FB6B312-6AE5-4906-AFB3-BFA91440D202}"/>
              </a:ext>
            </a:extLst>
          </p:cNvPr>
          <p:cNvSpPr/>
          <p:nvPr/>
        </p:nvSpPr>
        <p:spPr>
          <a:xfrm>
            <a:off x="1386672" y="2816449"/>
            <a:ext cx="6065647" cy="2281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>
                <a:solidFill>
                  <a:schemeClr val="tx1"/>
                </a:solidFill>
              </a:rPr>
              <a:t>這個壓力事件給你的情緒感受是什麼？ </a:t>
            </a:r>
            <a:endParaRPr lang="en-US" altLang="zh-TW" sz="2000">
              <a:solidFill>
                <a:schemeClr val="tx1"/>
              </a:solidFill>
            </a:endParaRPr>
          </a:p>
          <a:p>
            <a:r>
              <a:rPr lang="zh-TW" altLang="en-US" sz="2000">
                <a:solidFill>
                  <a:schemeClr val="accent4"/>
                </a:solidFill>
              </a:rPr>
              <a:t>覺得生氣、委曲。</a:t>
            </a:r>
            <a:endParaRPr lang="en-US" altLang="zh-TW" sz="2000">
              <a:solidFill>
                <a:schemeClr val="accent4"/>
              </a:solidFill>
            </a:endParaRPr>
          </a:p>
          <a:p>
            <a:endParaRPr lang="en-US" altLang="zh-TW" sz="200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TW" sz="200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2000">
                <a:solidFill>
                  <a:schemeClr val="tx1"/>
                </a:solidFill>
              </a:rPr>
              <a:t>用</a:t>
            </a:r>
            <a:r>
              <a:rPr lang="en-US" altLang="zh-TW" sz="2000">
                <a:solidFill>
                  <a:schemeClr val="tx1"/>
                </a:solidFill>
              </a:rPr>
              <a:t>0~10</a:t>
            </a:r>
            <a:r>
              <a:rPr lang="zh-TW" altLang="en-US" sz="2000">
                <a:solidFill>
                  <a:schemeClr val="tx1"/>
                </a:solidFill>
              </a:rPr>
              <a:t>分為最大壓力事件的情緒強度評分：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536171EB-39EF-4810-BA15-72A42E30DEC6}"/>
              </a:ext>
            </a:extLst>
          </p:cNvPr>
          <p:cNvGrpSpPr/>
          <p:nvPr/>
        </p:nvGrpSpPr>
        <p:grpSpPr>
          <a:xfrm>
            <a:off x="107504" y="188640"/>
            <a:ext cx="4536504" cy="523220"/>
            <a:chOff x="467544" y="5475478"/>
            <a:chExt cx="4536504" cy="523220"/>
          </a:xfrm>
        </p:grpSpPr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BBF4E0FA-9223-4F46-BEBD-AB4E2377A05F}"/>
                </a:ext>
              </a:extLst>
            </p:cNvPr>
            <p:cNvSpPr/>
            <p:nvPr/>
          </p:nvSpPr>
          <p:spPr>
            <a:xfrm>
              <a:off x="467544" y="5517232"/>
              <a:ext cx="468000" cy="468000"/>
            </a:xfrm>
            <a:prstGeom prst="ellipse">
              <a:avLst/>
            </a:prstGeom>
            <a:solidFill>
              <a:srgbClr val="ACC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5B3FF235-B543-4559-B2E7-C8C5753CA8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44" y="5571232"/>
              <a:ext cx="360000" cy="360000"/>
            </a:xfrm>
            <a:prstGeom prst="ellipse">
              <a:avLst/>
            </a:prstGeom>
            <a:solidFill>
              <a:srgbClr val="368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5C68B40-06EF-4A12-BB96-FAAC8ABE453A}"/>
                </a:ext>
              </a:extLst>
            </p:cNvPr>
            <p:cNvSpPr/>
            <p:nvPr/>
          </p:nvSpPr>
          <p:spPr>
            <a:xfrm>
              <a:off x="935544" y="5475478"/>
              <a:ext cx="4068504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2700" b="1">
                  <a:solidFill>
                    <a:srgbClr val="3488C9"/>
                  </a:solidFill>
                  <a:latin typeface="文鼎中特圓U射."/>
                </a:rPr>
                <a:t>STOP</a:t>
              </a:r>
              <a:r>
                <a:rPr lang="zh-TW" altLang="en-US" sz="2700" b="1">
                  <a:solidFill>
                    <a:srgbClr val="3488C9"/>
                  </a:solidFill>
                  <a:latin typeface="文鼎中特圓U射."/>
                </a:rPr>
                <a:t>！有不同的可能</a:t>
              </a:r>
              <a:endParaRPr lang="zh-TW" altLang="en-US" sz="2700" b="1" dirty="0">
                <a:solidFill>
                  <a:srgbClr val="3488C9"/>
                </a:solidFill>
              </a:endParaRPr>
            </a:p>
          </p:txBody>
        </p:sp>
      </p:grpSp>
      <p:pic>
        <p:nvPicPr>
          <p:cNvPr id="28" name="圖片 27">
            <a:extLst>
              <a:ext uri="{FF2B5EF4-FFF2-40B4-BE49-F238E27FC236}">
                <a16:creationId xmlns:a16="http://schemas.microsoft.com/office/drawing/2014/main" id="{3CDAD900-696C-4D44-9BB1-97F93EFC3E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52"/>
          <a:stretch/>
        </p:blipFill>
        <p:spPr>
          <a:xfrm>
            <a:off x="4004239" y="0"/>
            <a:ext cx="2944026" cy="528984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6B89BADB-B4BF-468E-A831-DDEB18DD14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6410" r="17597" b="11401"/>
          <a:stretch/>
        </p:blipFill>
        <p:spPr>
          <a:xfrm>
            <a:off x="6419990" y="404664"/>
            <a:ext cx="1860206" cy="22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-Trebuchet M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2554</Words>
  <Application>Microsoft Office PowerPoint</Application>
  <PresentationFormat>如螢幕大小 (4:3)</PresentationFormat>
  <Paragraphs>290</Paragraphs>
  <Slides>33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2" baseType="lpstr">
      <vt:lpstr>文鼎中特圓7..</vt:lpstr>
      <vt:lpstr>文鼎中特圓U射.</vt:lpstr>
      <vt:lpstr>微軟正黑體</vt:lpstr>
      <vt:lpstr>Arial</vt:lpstr>
      <vt:lpstr>Calibri</vt:lpstr>
      <vt:lpstr>Garamond</vt:lpstr>
      <vt:lpstr>Trebuchet MS</vt:lpstr>
      <vt:lpstr>Wingdings</vt:lpstr>
      <vt:lpstr>Office 佈景主題</vt:lpstr>
      <vt:lpstr>PowerPoint 簡報</vt:lpstr>
      <vt:lpstr>減壓妙點子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「抗壓執行」有夠讚！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tpmedia12a</dc:creator>
  <cp:lastModifiedBy>余旭豐</cp:lastModifiedBy>
  <cp:revision>399</cp:revision>
  <dcterms:created xsi:type="dcterms:W3CDTF">2018-05-01T09:00:58Z</dcterms:created>
  <dcterms:modified xsi:type="dcterms:W3CDTF">2021-09-27T07:44:52Z</dcterms:modified>
</cp:coreProperties>
</file>