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handoutMasterIdLst>
    <p:handoutMasterId r:id="rId15"/>
  </p:handoutMasterIdLst>
  <p:sldIdLst>
    <p:sldId id="256" r:id="rId2"/>
    <p:sldId id="270" r:id="rId3"/>
    <p:sldId id="271" r:id="rId4"/>
    <p:sldId id="277" r:id="rId5"/>
    <p:sldId id="272" r:id="rId6"/>
    <p:sldId id="281" r:id="rId7"/>
    <p:sldId id="280" r:id="rId8"/>
    <p:sldId id="282" r:id="rId9"/>
    <p:sldId id="283" r:id="rId10"/>
    <p:sldId id="284" r:id="rId11"/>
    <p:sldId id="285" r:id="rId12"/>
    <p:sldId id="28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98432BB-731D-4820-9D6A-E5ED0FF7FE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D7FCE68-7083-427B-B905-941350692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9AEC5-6745-4D88-B042-9468E21E664C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0252E88-E5DF-428E-819D-81EA74F627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5F53B1D-EE16-4410-8D0F-08EAE8AFC6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755A9-F56C-44B0-A9CB-162B2175B3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78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00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89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1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87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45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78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26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63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59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02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93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06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1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6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13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77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BD73-F02F-4F7D-9AED-3FB1D0BDB1D6}" type="datetimeFigureOut">
              <a:rPr lang="zh-TW" altLang="en-US" smtClean="0"/>
              <a:t>2021/4/21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9DCC9E-C467-40E0-B6CF-354B02E37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8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BCC824-0B0A-4F31-B8CF-687B403D0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70" y="2780222"/>
            <a:ext cx="9366087" cy="1297555"/>
          </a:xfrm>
          <a:noFill/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活動二</a:t>
            </a:r>
            <a:r>
              <a:rPr lang="en-US" altLang="zh-TW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智慧停車場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FA69947-9A1E-46E7-B4B8-3BE4BF532D0F}"/>
              </a:ext>
            </a:extLst>
          </p:cNvPr>
          <p:cNvSpPr txBox="1"/>
          <p:nvPr/>
        </p:nvSpPr>
        <p:spPr>
          <a:xfrm>
            <a:off x="4180116" y="6019863"/>
            <a:ext cx="758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/>
              <a:t>(</a:t>
            </a:r>
            <a:r>
              <a:rPr lang="zh-TW" altLang="en-US" sz="3600" dirty="0"/>
              <a:t>八年級 資</a:t>
            </a:r>
            <a:r>
              <a:rPr lang="en-US" altLang="zh-TW" sz="3600" dirty="0"/>
              <a:t>P-IV-3 </a:t>
            </a:r>
            <a:r>
              <a:rPr lang="zh-TW" altLang="en-US" sz="3600" dirty="0"/>
              <a:t>陣列程式設計實作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2128F4BC-5CB7-4140-B59C-CA0D90D9A734}"/>
              </a:ext>
            </a:extLst>
          </p:cNvPr>
          <p:cNvSpPr txBox="1">
            <a:spLocks/>
          </p:cNvSpPr>
          <p:nvPr/>
        </p:nvSpPr>
        <p:spPr>
          <a:xfrm>
            <a:off x="537424" y="514971"/>
            <a:ext cx="6202741" cy="1096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科博館探索之旅</a:t>
            </a:r>
            <a:endParaRPr lang="zh-TW" alt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07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E6193E-4264-4B42-93B5-152A934D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任務解析</a:t>
            </a:r>
            <a:r>
              <a:rPr lang="en-US" altLang="zh-TW" dirty="0"/>
              <a:t>(3)-</a:t>
            </a:r>
            <a:r>
              <a:rPr lang="zh-TW" altLang="en-US" dirty="0"/>
              <a:t>刪除離開的車號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DBDEE46-B28C-4051-9918-509D8A848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12218"/>
            <a:ext cx="5215321" cy="2961382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896B8A8-9850-45AC-A805-6444E8AD3A28}"/>
              </a:ext>
            </a:extLst>
          </p:cNvPr>
          <p:cNvSpPr txBox="1"/>
          <p:nvPr/>
        </p:nvSpPr>
        <p:spPr>
          <a:xfrm>
            <a:off x="2588127" y="2892848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i="1" dirty="0">
                <a:solidFill>
                  <a:srgbClr val="FF0000"/>
                </a:solidFill>
              </a:rPr>
              <a:t>VS</a:t>
            </a:r>
            <a:endParaRPr lang="zh-TW" altLang="en-US" sz="4000" b="1" i="1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7D4CD05-CF8A-44F5-8D9A-5CC403C2F6C5}"/>
              </a:ext>
            </a:extLst>
          </p:cNvPr>
          <p:cNvSpPr/>
          <p:nvPr/>
        </p:nvSpPr>
        <p:spPr>
          <a:xfrm rot="1585878">
            <a:off x="5852182" y="1543871"/>
            <a:ext cx="204213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3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zh-TW" altLang="en-US" sz="23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5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635047-D711-41C8-9B88-161291F0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任務解析</a:t>
            </a:r>
            <a:r>
              <a:rPr lang="en-US" altLang="zh-TW" dirty="0"/>
              <a:t>(4)&amp;(5)-</a:t>
            </a:r>
            <a:r>
              <a:rPr lang="zh-TW" altLang="en-US" dirty="0"/>
              <a:t>查詢空位及車號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7689FC8-7E24-49AE-9CF4-B69D3518C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5" y="1781590"/>
            <a:ext cx="5004845" cy="2897541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D674469-763A-44A2-9083-A4C05FA01581}"/>
              </a:ext>
            </a:extLst>
          </p:cNvPr>
          <p:cNvSpPr/>
          <p:nvPr/>
        </p:nvSpPr>
        <p:spPr>
          <a:xfrm rot="1585878">
            <a:off x="5618502" y="2539892"/>
            <a:ext cx="204213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怎麼使用</a:t>
            </a:r>
            <a:r>
              <a:rPr lang="en-US" altLang="zh-TW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zh-TW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91C81F-76D7-4015-BC4A-BC1BA5AE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42" y="237485"/>
            <a:ext cx="9960186" cy="1200329"/>
          </a:xfrm>
        </p:spPr>
        <p:txBody>
          <a:bodyPr>
            <a:normAutofit/>
          </a:bodyPr>
          <a:lstStyle/>
          <a:p>
            <a:r>
              <a:rPr lang="zh-TW" altLang="en-US" dirty="0"/>
              <a:t>進階加分解析</a:t>
            </a:r>
            <a:r>
              <a:rPr lang="en-US" altLang="zh-TW" dirty="0"/>
              <a:t>-</a:t>
            </a:r>
            <a:br>
              <a:rPr lang="en-US" altLang="zh-TW" dirty="0"/>
            </a:br>
            <a:r>
              <a:rPr lang="zh-TW" altLang="en-US" sz="3200" dirty="0"/>
              <a:t>逐一檢查</a:t>
            </a:r>
            <a:r>
              <a:rPr lang="en-US" altLang="zh-TW" sz="3200" dirty="0"/>
              <a:t>/</a:t>
            </a:r>
            <a:r>
              <a:rPr lang="zh-TW" altLang="en-US" sz="3200" dirty="0"/>
              <a:t>使用每一筆資料的方法</a:t>
            </a:r>
            <a:endParaRPr lang="zh-TW" altLang="en-US" dirty="0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03A7A1C9-60F3-4E54-B68C-ED06D498395C}"/>
              </a:ext>
            </a:extLst>
          </p:cNvPr>
          <p:cNvSpPr/>
          <p:nvPr/>
        </p:nvSpPr>
        <p:spPr>
          <a:xfrm>
            <a:off x="4637987" y="3497344"/>
            <a:ext cx="2168165" cy="499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928B39A-7413-4DD5-8D44-45805957825E}"/>
              </a:ext>
            </a:extLst>
          </p:cNvPr>
          <p:cNvSpPr txBox="1"/>
          <p:nvPr/>
        </p:nvSpPr>
        <p:spPr>
          <a:xfrm>
            <a:off x="4543994" y="2714920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如何使用迴圈與變數</a:t>
            </a:r>
            <a:endParaRPr lang="en-US" altLang="zh-TW" dirty="0"/>
          </a:p>
          <a:p>
            <a:r>
              <a:rPr lang="zh-TW" altLang="en-US" dirty="0"/>
              <a:t>來縮短程式，並變得</a:t>
            </a:r>
            <a:endParaRPr lang="en-US" altLang="zh-TW" dirty="0"/>
          </a:p>
          <a:p>
            <a:r>
              <a:rPr lang="zh-TW" altLang="en-US" dirty="0"/>
              <a:t>有擴展性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86EF54B-F7D2-4E79-AD0A-4C17A11FCCE7}"/>
              </a:ext>
            </a:extLst>
          </p:cNvPr>
          <p:cNvSpPr txBox="1"/>
          <p:nvPr/>
        </p:nvSpPr>
        <p:spPr>
          <a:xfrm>
            <a:off x="6735276" y="1140643"/>
            <a:ext cx="477939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5000" dirty="0"/>
              <a:t>?</a:t>
            </a:r>
            <a:endParaRPr lang="zh-TW" altLang="en-US" sz="35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AB90E17-E456-4852-80CD-BAB08189BF64}"/>
              </a:ext>
            </a:extLst>
          </p:cNvPr>
          <p:cNvSpPr txBox="1"/>
          <p:nvPr/>
        </p:nvSpPr>
        <p:spPr>
          <a:xfrm>
            <a:off x="4637987" y="4486913"/>
            <a:ext cx="24160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* </a:t>
            </a:r>
            <a:r>
              <a:rPr lang="zh-TW" altLang="en-US" dirty="0"/>
              <a:t>重複的次數可以使用</a:t>
            </a:r>
            <a:endParaRPr lang="en-US" altLang="zh-TW" dirty="0"/>
          </a:p>
          <a:p>
            <a:r>
              <a:rPr lang="zh-TW" altLang="en-US" dirty="0"/>
              <a:t>清單的長度。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EF2A30C-F04F-4AE7-9DE5-74B2BF9D0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98" y="5173445"/>
            <a:ext cx="1666875" cy="400050"/>
          </a:xfrm>
          <a:prstGeom prst="rect">
            <a:avLst/>
          </a:prstGeom>
        </p:spPr>
      </p:pic>
      <p:pic>
        <p:nvPicPr>
          <p:cNvPr id="9" name="內容版面配置區 10">
            <a:extLst>
              <a:ext uri="{FF2B5EF4-FFF2-40B4-BE49-F238E27FC236}">
                <a16:creationId xmlns:a16="http://schemas.microsoft.com/office/drawing/2014/main" id="{99E149E9-A400-4B98-97A2-FACB2B263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9" y="1343350"/>
            <a:ext cx="3935426" cy="5558791"/>
          </a:xfrm>
        </p:spPr>
      </p:pic>
    </p:spTree>
    <p:extLst>
      <p:ext uri="{BB962C8B-B14F-4D97-AF65-F5344CB8AC3E}">
        <p14:creationId xmlns:p14="http://schemas.microsoft.com/office/powerpoint/2010/main" val="348975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903D23-AF9C-4F79-B9E0-41C63943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指標與重複結構    </a:t>
            </a:r>
            <a:r>
              <a:rPr lang="en-US" altLang="zh-TW" dirty="0"/>
              <a:t>(</a:t>
            </a:r>
            <a:r>
              <a:rPr lang="zh-TW" altLang="en-US" dirty="0"/>
              <a:t>作業進階加分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599AE4-EFD6-4449-AFB0-31C4EC798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9012"/>
            <a:ext cx="8596668" cy="4528948"/>
          </a:xfrm>
        </p:spPr>
        <p:txBody>
          <a:bodyPr/>
          <a:lstStyle/>
          <a:p>
            <a:r>
              <a:rPr lang="zh-TW" altLang="en-US" dirty="0"/>
              <a:t>指標 </a:t>
            </a:r>
            <a:r>
              <a:rPr lang="en-US" altLang="zh-TW" dirty="0" err="1"/>
              <a:t>i</a:t>
            </a:r>
            <a:r>
              <a:rPr lang="zh-TW" altLang="en-US" dirty="0"/>
              <a:t>，從</a:t>
            </a:r>
            <a:r>
              <a:rPr lang="en-US" altLang="zh-TW" dirty="0"/>
              <a:t>1</a:t>
            </a:r>
            <a:r>
              <a:rPr lang="zh-TW" altLang="en-US" dirty="0"/>
              <a:t>開始，逐</a:t>
            </a:r>
            <a:r>
              <a:rPr lang="en-US" altLang="zh-TW" dirty="0"/>
              <a:t>1</a:t>
            </a:r>
            <a:r>
              <a:rPr lang="zh-TW" altLang="en-US" dirty="0"/>
              <a:t>增加到</a:t>
            </a:r>
            <a:r>
              <a:rPr lang="en-US" altLang="zh-TW" dirty="0"/>
              <a:t>6</a:t>
            </a:r>
          </a:p>
          <a:p>
            <a:endParaRPr lang="zh-TW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537F376-0929-451B-B0AD-3A2EDD21E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87219"/>
              </p:ext>
            </p:extLst>
          </p:nvPr>
        </p:nvGraphicFramePr>
        <p:xfrm>
          <a:off x="1113534" y="1690936"/>
          <a:ext cx="696685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97533857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92040976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8131408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902108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64920759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3636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 = 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 = 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 = 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 = 4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 = 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 = 6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450947"/>
                  </a:ext>
                </a:extLst>
              </a:tr>
            </a:tbl>
          </a:graphicData>
        </a:graphic>
      </p:graphicFrame>
      <p:sp>
        <p:nvSpPr>
          <p:cNvPr id="5" name="箭號: 弧形右彎 4">
            <a:extLst>
              <a:ext uri="{FF2B5EF4-FFF2-40B4-BE49-F238E27FC236}">
                <a16:creationId xmlns:a16="http://schemas.microsoft.com/office/drawing/2014/main" id="{481862C0-30C8-4C5B-98FB-C70CF1AE58B1}"/>
              </a:ext>
            </a:extLst>
          </p:cNvPr>
          <p:cNvSpPr/>
          <p:nvPr/>
        </p:nvSpPr>
        <p:spPr>
          <a:xfrm rot="15910400">
            <a:off x="2041306" y="1770404"/>
            <a:ext cx="256614" cy="980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箭號: 弧形右彎 5">
            <a:extLst>
              <a:ext uri="{FF2B5EF4-FFF2-40B4-BE49-F238E27FC236}">
                <a16:creationId xmlns:a16="http://schemas.microsoft.com/office/drawing/2014/main" id="{5FBFE755-7D07-4015-B4B0-B2F808699F64}"/>
              </a:ext>
            </a:extLst>
          </p:cNvPr>
          <p:cNvSpPr/>
          <p:nvPr/>
        </p:nvSpPr>
        <p:spPr>
          <a:xfrm rot="15910400">
            <a:off x="3440588" y="1801224"/>
            <a:ext cx="256614" cy="980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箭號: 弧形右彎 6">
            <a:extLst>
              <a:ext uri="{FF2B5EF4-FFF2-40B4-BE49-F238E27FC236}">
                <a16:creationId xmlns:a16="http://schemas.microsoft.com/office/drawing/2014/main" id="{C7351D4C-AEDB-4E89-9EDE-D10612C95354}"/>
              </a:ext>
            </a:extLst>
          </p:cNvPr>
          <p:cNvSpPr/>
          <p:nvPr/>
        </p:nvSpPr>
        <p:spPr>
          <a:xfrm rot="15910400">
            <a:off x="4679663" y="1788680"/>
            <a:ext cx="256614" cy="980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箭號: 弧形右彎 7">
            <a:extLst>
              <a:ext uri="{FF2B5EF4-FFF2-40B4-BE49-F238E27FC236}">
                <a16:creationId xmlns:a16="http://schemas.microsoft.com/office/drawing/2014/main" id="{BDBC6840-113E-4311-A80E-0DBA834344FC}"/>
              </a:ext>
            </a:extLst>
          </p:cNvPr>
          <p:cNvSpPr/>
          <p:nvPr/>
        </p:nvSpPr>
        <p:spPr>
          <a:xfrm rot="15910400">
            <a:off x="5832019" y="1801223"/>
            <a:ext cx="256614" cy="980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箭號: 弧形右彎 8">
            <a:extLst>
              <a:ext uri="{FF2B5EF4-FFF2-40B4-BE49-F238E27FC236}">
                <a16:creationId xmlns:a16="http://schemas.microsoft.com/office/drawing/2014/main" id="{E9F4984C-41D2-44C6-8917-F25EBDDF5C44}"/>
              </a:ext>
            </a:extLst>
          </p:cNvPr>
          <p:cNvSpPr/>
          <p:nvPr/>
        </p:nvSpPr>
        <p:spPr>
          <a:xfrm rot="15910400">
            <a:off x="6976685" y="1800284"/>
            <a:ext cx="256614" cy="980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箭號: 弧形右彎 9">
            <a:extLst>
              <a:ext uri="{FF2B5EF4-FFF2-40B4-BE49-F238E27FC236}">
                <a16:creationId xmlns:a16="http://schemas.microsoft.com/office/drawing/2014/main" id="{B5B3A170-8F34-48DB-AC38-7AEB576EE7C3}"/>
              </a:ext>
            </a:extLst>
          </p:cNvPr>
          <p:cNvSpPr/>
          <p:nvPr/>
        </p:nvSpPr>
        <p:spPr>
          <a:xfrm rot="15910400">
            <a:off x="8172370" y="1770403"/>
            <a:ext cx="256614" cy="980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E232604-4AB4-48E3-87E4-12444D3A3976}"/>
              </a:ext>
            </a:extLst>
          </p:cNvPr>
          <p:cNvSpPr txBox="1"/>
          <p:nvPr/>
        </p:nvSpPr>
        <p:spPr>
          <a:xfrm>
            <a:off x="1744900" y="2411315"/>
            <a:ext cx="79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使用</a:t>
            </a:r>
            <a:r>
              <a:rPr lang="en-US" altLang="zh-TW" dirty="0"/>
              <a:t>1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加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986BF82-5159-4014-91E6-60AF3D9CA4EB}"/>
              </a:ext>
            </a:extLst>
          </p:cNvPr>
          <p:cNvSpPr txBox="1"/>
          <p:nvPr/>
        </p:nvSpPr>
        <p:spPr>
          <a:xfrm>
            <a:off x="2962528" y="2438167"/>
            <a:ext cx="79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使用</a:t>
            </a:r>
            <a:r>
              <a:rPr lang="en-US" altLang="zh-TW" dirty="0"/>
              <a:t>2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加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7B6C092-D5BA-464C-9649-C6333AD0FCDC}"/>
              </a:ext>
            </a:extLst>
          </p:cNvPr>
          <p:cNvSpPr txBox="1"/>
          <p:nvPr/>
        </p:nvSpPr>
        <p:spPr>
          <a:xfrm>
            <a:off x="4221021" y="2471075"/>
            <a:ext cx="79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使用</a:t>
            </a:r>
            <a:r>
              <a:rPr lang="en-US" altLang="zh-TW" dirty="0"/>
              <a:t>3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加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06F160E-E0EB-4553-8A50-B5FF527723AD}"/>
              </a:ext>
            </a:extLst>
          </p:cNvPr>
          <p:cNvSpPr txBox="1"/>
          <p:nvPr/>
        </p:nvSpPr>
        <p:spPr>
          <a:xfrm>
            <a:off x="5505325" y="2444627"/>
            <a:ext cx="79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使用</a:t>
            </a:r>
            <a:r>
              <a:rPr lang="en-US" altLang="zh-TW" dirty="0"/>
              <a:t>4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加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18D35E7-27CC-4E35-BF44-7D2B43050478}"/>
              </a:ext>
            </a:extLst>
          </p:cNvPr>
          <p:cNvSpPr txBox="1"/>
          <p:nvPr/>
        </p:nvSpPr>
        <p:spPr>
          <a:xfrm>
            <a:off x="6757015" y="2413156"/>
            <a:ext cx="79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使用</a:t>
            </a:r>
            <a:r>
              <a:rPr lang="en-US" altLang="zh-TW" dirty="0"/>
              <a:t>5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加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4C2EC1A-2C16-4A1A-B0EB-C6798C9C27A8}"/>
              </a:ext>
            </a:extLst>
          </p:cNvPr>
          <p:cNvSpPr txBox="1"/>
          <p:nvPr/>
        </p:nvSpPr>
        <p:spPr>
          <a:xfrm>
            <a:off x="7904751" y="2411315"/>
            <a:ext cx="79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使用</a:t>
            </a:r>
            <a:r>
              <a:rPr lang="en-US" altLang="zh-TW" dirty="0"/>
              <a:t>6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加</a:t>
            </a:r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95773127-8566-45DC-9C5A-649379EBD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0" y="3338447"/>
            <a:ext cx="3281852" cy="205651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94E80B38-CCD1-4302-AF96-9C8CD235D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373587"/>
            <a:ext cx="1999257" cy="1922690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16F2C1AA-7BC7-4256-8675-3C06D0ACB191}"/>
              </a:ext>
            </a:extLst>
          </p:cNvPr>
          <p:cNvSpPr txBox="1"/>
          <p:nvPr/>
        </p:nvSpPr>
        <p:spPr>
          <a:xfrm>
            <a:off x="1643373" y="4813121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i="1" dirty="0">
                <a:solidFill>
                  <a:srgbClr val="FF0000"/>
                </a:solidFill>
              </a:rPr>
              <a:t>VS</a:t>
            </a:r>
            <a:endParaRPr lang="zh-TW" alt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09C9C11-6B54-472C-951B-B78220311999}"/>
              </a:ext>
            </a:extLst>
          </p:cNvPr>
          <p:cNvSpPr txBox="1"/>
          <p:nvPr/>
        </p:nvSpPr>
        <p:spPr>
          <a:xfrm>
            <a:off x="1368958" y="5823757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比較這</a:t>
            </a:r>
            <a:r>
              <a:rPr lang="en-US" altLang="zh-TW" dirty="0"/>
              <a:t>2</a:t>
            </a:r>
            <a:r>
              <a:rPr lang="zh-TW" altLang="en-US" dirty="0"/>
              <a:t>個程式，執行結果</a:t>
            </a:r>
            <a:endParaRPr lang="en-US" altLang="zh-TW" dirty="0"/>
          </a:p>
          <a:p>
            <a:r>
              <a:rPr lang="zh-TW" altLang="en-US" dirty="0"/>
              <a:t>有什麼不同？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491B9542-5FC5-487E-8E1D-EA2288368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77" y="3989671"/>
            <a:ext cx="4319617" cy="2738026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68323400-534C-46A8-9FF1-70E669A99620}"/>
              </a:ext>
            </a:extLst>
          </p:cNvPr>
          <p:cNvSpPr txBox="1"/>
          <p:nvPr/>
        </p:nvSpPr>
        <p:spPr>
          <a:xfrm>
            <a:off x="6459476" y="3361610"/>
            <a:ext cx="3994525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</a:rPr>
              <a:t>我們要比較第 </a:t>
            </a:r>
            <a:r>
              <a:rPr lang="en-US" altLang="zh-TW" sz="2000" dirty="0" err="1">
                <a:solidFill>
                  <a:schemeClr val="bg1"/>
                </a:solidFill>
              </a:rPr>
              <a:t>i</a:t>
            </a:r>
            <a:r>
              <a:rPr lang="en-US" altLang="zh-TW" sz="2000" dirty="0">
                <a:solidFill>
                  <a:schemeClr val="bg1"/>
                </a:solidFill>
              </a:rPr>
              <a:t> </a:t>
            </a:r>
            <a:r>
              <a:rPr lang="zh-TW" altLang="en-US" sz="2000" dirty="0">
                <a:solidFill>
                  <a:schemeClr val="bg1"/>
                </a:solidFill>
              </a:rPr>
              <a:t>項是否為</a:t>
            </a:r>
            <a:r>
              <a:rPr lang="en-US" altLang="zh-TW" sz="2000" dirty="0">
                <a:solidFill>
                  <a:schemeClr val="bg1"/>
                </a:solidFill>
              </a:rPr>
              <a:t>”</a:t>
            </a:r>
            <a:r>
              <a:rPr lang="zh-TW" altLang="en-US" sz="2000" dirty="0">
                <a:solidFill>
                  <a:schemeClr val="bg1"/>
                </a:solidFill>
              </a:rPr>
              <a:t>空</a:t>
            </a:r>
            <a:r>
              <a:rPr lang="en-US" altLang="zh-TW" sz="2000" dirty="0">
                <a:solidFill>
                  <a:schemeClr val="bg1"/>
                </a:solidFill>
              </a:rPr>
              <a:t>”</a:t>
            </a:r>
            <a:r>
              <a:rPr lang="zh-TW" altLang="en-US" sz="2000" dirty="0">
                <a:solidFill>
                  <a:schemeClr val="bg1"/>
                </a:solidFill>
              </a:rPr>
              <a:t>，</a:t>
            </a:r>
            <a:endParaRPr lang="en-US" altLang="zh-TW" sz="2000" dirty="0">
              <a:solidFill>
                <a:schemeClr val="bg1"/>
              </a:solidFill>
            </a:endParaRPr>
          </a:p>
          <a:p>
            <a:r>
              <a:rPr lang="zh-TW" altLang="en-US" sz="2000" dirty="0">
                <a:solidFill>
                  <a:schemeClr val="bg1"/>
                </a:solidFill>
              </a:rPr>
              <a:t>怎麼做？ 先試試著自己做看看！</a:t>
            </a:r>
            <a:endParaRPr lang="en-US" altLang="zh-TW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AA46BF-B2E8-4BEB-B517-ECF6C4EF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情境說明</a:t>
            </a:r>
            <a:r>
              <a:rPr lang="en-US" altLang="zh-TW" dirty="0"/>
              <a:t>~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B7DB1B-D44C-446A-85F7-27F3BBF83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64" y="1441938"/>
            <a:ext cx="10630160" cy="23205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600" dirty="0"/>
              <a:t>到了「親子共學日」這天，</a:t>
            </a:r>
            <a:r>
              <a:rPr lang="zh-TW" altLang="en-US" sz="3600" u="sng" dirty="0"/>
              <a:t>小暄</a:t>
            </a:r>
            <a:r>
              <a:rPr lang="zh-TW" altLang="en-US" sz="3600" dirty="0"/>
              <a:t>和爸媽擔心沒有停車位，早早就到科學博物館了。</a:t>
            </a:r>
            <a:r>
              <a:rPr lang="zh-TW" altLang="en-US" sz="3600" u="sng" dirty="0"/>
              <a:t>小暄</a:t>
            </a:r>
            <a:r>
              <a:rPr lang="zh-TW" altLang="en-US" sz="3600" dirty="0"/>
              <a:t>發現，現在的停車場好聰明！不僅不需要停車票卡，還能提示空位在哪裡，也有查詢系統，不用擔心忘記車子停在哪裡！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F2F5A95-25DD-4E5D-802A-07EEF11FBFA4}"/>
              </a:ext>
            </a:extLst>
          </p:cNvPr>
          <p:cNvSpPr txBox="1"/>
          <p:nvPr/>
        </p:nvSpPr>
        <p:spPr>
          <a:xfrm>
            <a:off x="730474" y="4215733"/>
            <a:ext cx="1036353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</a:rPr>
              <a:t>想一想：</a:t>
            </a:r>
            <a:endParaRPr lang="en-US" altLang="zh-TW" sz="3600" b="1" dirty="0">
              <a:solidFill>
                <a:srgbClr val="0070C0"/>
              </a:solidFill>
            </a:endParaRPr>
          </a:p>
          <a:p>
            <a:r>
              <a:rPr lang="zh-TW" altLang="en-US" sz="3600" b="1" dirty="0">
                <a:solidFill>
                  <a:srgbClr val="0070C0"/>
                </a:solidFill>
              </a:rPr>
              <a:t>　你覺得一個智慧停車場，要有哪些功能呢？</a:t>
            </a:r>
          </a:p>
        </p:txBody>
      </p:sp>
    </p:spTree>
    <p:extLst>
      <p:ext uri="{BB962C8B-B14F-4D97-AF65-F5344CB8AC3E}">
        <p14:creationId xmlns:p14="http://schemas.microsoft.com/office/powerpoint/2010/main" val="16212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9AD669-7FCC-46D2-8ACC-C58519C5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問題觀察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F4BA8E-413F-4BC8-9DD8-AECFF5ED1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63" y="1441939"/>
            <a:ext cx="10347357" cy="6602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觀察程式示範影片，進行問題的分析。</a:t>
            </a:r>
            <a:r>
              <a:rPr lang="en-US" altLang="zh-TW" sz="2400" dirty="0"/>
              <a:t>(</a:t>
            </a:r>
            <a:r>
              <a:rPr lang="zh-TW" altLang="en-US" sz="2400" dirty="0"/>
              <a:t>陣列內容的改變及搜尋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5" name="(示範影片)停車場">
            <a:hlinkClick r:id="" action="ppaction://media"/>
            <a:extLst>
              <a:ext uri="{FF2B5EF4-FFF2-40B4-BE49-F238E27FC236}">
                <a16:creationId xmlns:a16="http://schemas.microsoft.com/office/drawing/2014/main" id="{E7ECBA0A-1A03-43FD-8831-A3FB0BC609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2138706"/>
            <a:ext cx="7170656" cy="403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4A69AA-9048-4337-856D-9825E35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03" y="290106"/>
            <a:ext cx="8534400" cy="852672"/>
          </a:xfrm>
        </p:spPr>
        <p:txBody>
          <a:bodyPr/>
          <a:lstStyle/>
          <a:p>
            <a:r>
              <a:rPr lang="zh-TW" altLang="en-US" dirty="0"/>
              <a:t>問題拆解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BE01AFA9-4F0E-4534-8158-618401D5BCA3}"/>
              </a:ext>
            </a:extLst>
          </p:cNvPr>
          <p:cNvGrpSpPr/>
          <p:nvPr/>
        </p:nvGrpSpPr>
        <p:grpSpPr>
          <a:xfrm>
            <a:off x="6423222" y="975177"/>
            <a:ext cx="2854254" cy="1913641"/>
            <a:chOff x="975828" y="1165532"/>
            <a:chExt cx="2854254" cy="1913641"/>
          </a:xfrm>
        </p:grpSpPr>
        <p:sp>
          <p:nvSpPr>
            <p:cNvPr id="5" name="箭號: 向下 4">
              <a:extLst>
                <a:ext uri="{FF2B5EF4-FFF2-40B4-BE49-F238E27FC236}">
                  <a16:creationId xmlns:a16="http://schemas.microsoft.com/office/drawing/2014/main" id="{30D63037-8F50-4D82-B4C6-E686C067A2E3}"/>
                </a:ext>
              </a:extLst>
            </p:cNvPr>
            <p:cNvSpPr/>
            <p:nvPr/>
          </p:nvSpPr>
          <p:spPr>
            <a:xfrm>
              <a:off x="2215455" y="1749993"/>
              <a:ext cx="103694" cy="2073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B17FA461-989F-4A6C-A34D-61063341E3E3}"/>
                </a:ext>
              </a:extLst>
            </p:cNvPr>
            <p:cNvGrpSpPr/>
            <p:nvPr/>
          </p:nvGrpSpPr>
          <p:grpSpPr>
            <a:xfrm>
              <a:off x="975828" y="1165532"/>
              <a:ext cx="2854254" cy="1913641"/>
              <a:chOff x="975828" y="1165532"/>
              <a:chExt cx="2854254" cy="1913641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FDEAE6F-9915-4F2C-9983-1C0D3BBDDBD5}"/>
                  </a:ext>
                </a:extLst>
              </p:cNvPr>
              <p:cNvSpPr/>
              <p:nvPr/>
            </p:nvSpPr>
            <p:spPr>
              <a:xfrm>
                <a:off x="1484878" y="1165532"/>
                <a:ext cx="1564849" cy="57503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/>
                  <a:t>車子來了</a:t>
                </a: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D4C7124-EE13-43D7-8675-87FB418E7043}"/>
                  </a:ext>
                </a:extLst>
              </p:cNvPr>
              <p:cNvSpPr/>
              <p:nvPr/>
            </p:nvSpPr>
            <p:spPr>
              <a:xfrm>
                <a:off x="1588573" y="1966809"/>
                <a:ext cx="1461154" cy="44306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/>
                  <a:t>詢問停哪裡</a:t>
                </a:r>
              </a:p>
            </p:txBody>
          </p:sp>
          <p:sp>
            <p:nvSpPr>
              <p:cNvPr id="7" name="箭號: 向下 6">
                <a:extLst>
                  <a:ext uri="{FF2B5EF4-FFF2-40B4-BE49-F238E27FC236}">
                    <a16:creationId xmlns:a16="http://schemas.microsoft.com/office/drawing/2014/main" id="{5972AFC4-65D9-4631-B98F-A755DEBDDFB6}"/>
                  </a:ext>
                </a:extLst>
              </p:cNvPr>
              <p:cNvSpPr/>
              <p:nvPr/>
            </p:nvSpPr>
            <p:spPr>
              <a:xfrm>
                <a:off x="2215455" y="2428722"/>
                <a:ext cx="103694" cy="2073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ADE6B2F-BEEF-4B67-8539-6C00087018F1}"/>
                  </a:ext>
                </a:extLst>
              </p:cNvPr>
              <p:cNvSpPr/>
              <p:nvPr/>
            </p:nvSpPr>
            <p:spPr>
              <a:xfrm>
                <a:off x="975828" y="2664388"/>
                <a:ext cx="2854254" cy="41478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/>
                  <a:t>停車格</a:t>
                </a:r>
                <a:r>
                  <a:rPr lang="en-US" altLang="zh-TW" sz="2000" dirty="0"/>
                  <a:t>[</a:t>
                </a:r>
                <a:r>
                  <a:rPr lang="zh-TW" altLang="en-US" sz="2000" dirty="0"/>
                  <a:t>位置</a:t>
                </a:r>
                <a:r>
                  <a:rPr lang="en-US" altLang="zh-TW" sz="2000" dirty="0"/>
                  <a:t>] =</a:t>
                </a:r>
                <a:r>
                  <a:rPr lang="zh-TW" altLang="en-US" sz="2000" dirty="0"/>
                  <a:t>車號</a:t>
                </a:r>
              </a:p>
            </p:txBody>
          </p:sp>
        </p:grp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60C8ECE-4473-4339-AE8E-A8433A0ADA71}"/>
              </a:ext>
            </a:extLst>
          </p:cNvPr>
          <p:cNvGrpSpPr/>
          <p:nvPr/>
        </p:nvGrpSpPr>
        <p:grpSpPr>
          <a:xfrm>
            <a:off x="9607831" y="947585"/>
            <a:ext cx="2328421" cy="1939551"/>
            <a:chOff x="5063762" y="1142778"/>
            <a:chExt cx="2328421" cy="1939551"/>
          </a:xfrm>
        </p:grpSpPr>
        <p:sp>
          <p:nvSpPr>
            <p:cNvPr id="11" name="箭號: 向下 10">
              <a:extLst>
                <a:ext uri="{FF2B5EF4-FFF2-40B4-BE49-F238E27FC236}">
                  <a16:creationId xmlns:a16="http://schemas.microsoft.com/office/drawing/2014/main" id="{A5A140FD-BD85-43B4-9752-3AA6F202F7A9}"/>
                </a:ext>
              </a:extLst>
            </p:cNvPr>
            <p:cNvSpPr/>
            <p:nvPr/>
          </p:nvSpPr>
          <p:spPr>
            <a:xfrm>
              <a:off x="6124279" y="1727234"/>
              <a:ext cx="103694" cy="20739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1AF20E20-2DBD-49C8-82F3-65BCAEF4B0B6}"/>
                </a:ext>
              </a:extLst>
            </p:cNvPr>
            <p:cNvGrpSpPr/>
            <p:nvPr/>
          </p:nvGrpSpPr>
          <p:grpSpPr>
            <a:xfrm>
              <a:off x="5063762" y="1142778"/>
              <a:ext cx="2328421" cy="1939551"/>
              <a:chOff x="5063762" y="1142778"/>
              <a:chExt cx="2328421" cy="1939551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4C3BC13-F951-407E-8D68-6D73B2030348}"/>
                  </a:ext>
                </a:extLst>
              </p:cNvPr>
              <p:cNvSpPr/>
              <p:nvPr/>
            </p:nvSpPr>
            <p:spPr>
              <a:xfrm>
                <a:off x="5370136" y="1142778"/>
                <a:ext cx="1564849" cy="575035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/>
                  <a:t>車子離開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504EFC4-0B3A-4C64-85E9-E54333CF53E5}"/>
                  </a:ext>
                </a:extLst>
              </p:cNvPr>
              <p:cNvSpPr/>
              <p:nvPr/>
            </p:nvSpPr>
            <p:spPr>
              <a:xfrm>
                <a:off x="5170758" y="1953472"/>
                <a:ext cx="2121031" cy="44306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詢問哪一格的要離開</a:t>
                </a:r>
              </a:p>
            </p:txBody>
          </p:sp>
          <p:sp>
            <p:nvSpPr>
              <p:cNvPr id="13" name="箭號: 向下 12">
                <a:extLst>
                  <a:ext uri="{FF2B5EF4-FFF2-40B4-BE49-F238E27FC236}">
                    <a16:creationId xmlns:a16="http://schemas.microsoft.com/office/drawing/2014/main" id="{BF429FF3-B5F4-4277-9D79-8FD90FA987F3}"/>
                  </a:ext>
                </a:extLst>
              </p:cNvPr>
              <p:cNvSpPr/>
              <p:nvPr/>
            </p:nvSpPr>
            <p:spPr>
              <a:xfrm>
                <a:off x="6124279" y="2405954"/>
                <a:ext cx="103694" cy="207390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FB41723-AE71-4E9E-AC81-0559F80E5543}"/>
                  </a:ext>
                </a:extLst>
              </p:cNvPr>
              <p:cNvSpPr/>
              <p:nvPr/>
            </p:nvSpPr>
            <p:spPr>
              <a:xfrm>
                <a:off x="5063762" y="2639268"/>
                <a:ext cx="2328421" cy="44306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停車格</a:t>
                </a:r>
                <a:r>
                  <a:rPr lang="en-US" altLang="zh-TW" sz="2000" dirty="0">
                    <a:solidFill>
                      <a:schemeClr val="accent2">
                        <a:lumMod val="50000"/>
                      </a:schemeClr>
                    </a:solidFill>
                  </a:rPr>
                  <a:t>[</a:t>
                </a:r>
                <a:r>
                  <a:rPr lang="zh-TW" alt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位置</a:t>
                </a:r>
                <a:r>
                  <a:rPr lang="en-US" altLang="zh-TW" sz="2000" dirty="0">
                    <a:solidFill>
                      <a:schemeClr val="accent2">
                        <a:lumMod val="50000"/>
                      </a:schemeClr>
                    </a:solidFill>
                  </a:rPr>
                  <a:t>] = </a:t>
                </a:r>
                <a:r>
                  <a:rPr lang="zh-TW" altLang="en-US" sz="2000" dirty="0">
                    <a:solidFill>
                      <a:schemeClr val="accent2">
                        <a:lumMod val="50000"/>
                      </a:schemeClr>
                    </a:solidFill>
                  </a:rPr>
                  <a:t>空</a:t>
                </a:r>
              </a:p>
            </p:txBody>
          </p:sp>
        </p:grp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70FF40C3-0A3B-4045-AC4E-6EB1EF048E9C}"/>
              </a:ext>
            </a:extLst>
          </p:cNvPr>
          <p:cNvGrpSpPr/>
          <p:nvPr/>
        </p:nvGrpSpPr>
        <p:grpSpPr>
          <a:xfrm>
            <a:off x="6079429" y="3434431"/>
            <a:ext cx="2507532" cy="1947715"/>
            <a:chOff x="1154938" y="3902379"/>
            <a:chExt cx="2507532" cy="1947715"/>
          </a:xfrm>
        </p:grpSpPr>
        <p:sp>
          <p:nvSpPr>
            <p:cNvPr id="16" name="箭號: 向下 15">
              <a:extLst>
                <a:ext uri="{FF2B5EF4-FFF2-40B4-BE49-F238E27FC236}">
                  <a16:creationId xmlns:a16="http://schemas.microsoft.com/office/drawing/2014/main" id="{808E153F-16B9-45E8-9B03-DA5F245E659B}"/>
                </a:ext>
              </a:extLst>
            </p:cNvPr>
            <p:cNvSpPr/>
            <p:nvPr/>
          </p:nvSpPr>
          <p:spPr>
            <a:xfrm>
              <a:off x="2295583" y="4501340"/>
              <a:ext cx="103694" cy="20739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E80B8959-FBBD-4AC1-9614-F4491A76CF2A}"/>
                </a:ext>
              </a:extLst>
            </p:cNvPr>
            <p:cNvGrpSpPr/>
            <p:nvPr/>
          </p:nvGrpSpPr>
          <p:grpSpPr>
            <a:xfrm>
              <a:off x="1154938" y="3902379"/>
              <a:ext cx="2507532" cy="1947715"/>
              <a:chOff x="1154938" y="3902379"/>
              <a:chExt cx="2507532" cy="1947715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70998E7-E469-4208-B20F-1B0176BA1A6D}"/>
                  </a:ext>
                </a:extLst>
              </p:cNvPr>
              <p:cNvSpPr/>
              <p:nvPr/>
            </p:nvSpPr>
            <p:spPr>
              <a:xfrm>
                <a:off x="1565005" y="3902379"/>
                <a:ext cx="1564849" cy="57503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/>
                  <a:t>查詢空位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5CEF20F-CCA7-46A5-BBC0-FF7A278724D0}"/>
                  </a:ext>
                </a:extLst>
              </p:cNvPr>
              <p:cNvSpPr/>
              <p:nvPr/>
            </p:nvSpPr>
            <p:spPr>
              <a:xfrm>
                <a:off x="1362328" y="4732656"/>
                <a:ext cx="2121031" cy="4430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從停車格</a:t>
                </a:r>
                <a:r>
                  <a:rPr lang="en-US" altLang="zh-TW" sz="1600" dirty="0">
                    <a:solidFill>
                      <a:schemeClr val="accent2">
                        <a:lumMod val="50000"/>
                      </a:schemeClr>
                    </a:solidFill>
                  </a:rPr>
                  <a:t>[1]</a:t>
                </a:r>
                <a:r>
                  <a:rPr lang="zh-TW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開始搜尋</a:t>
                </a:r>
              </a:p>
            </p:txBody>
          </p:sp>
          <p:sp>
            <p:nvSpPr>
              <p:cNvPr id="18" name="箭號: 向下 17">
                <a:extLst>
                  <a:ext uri="{FF2B5EF4-FFF2-40B4-BE49-F238E27FC236}">
                    <a16:creationId xmlns:a16="http://schemas.microsoft.com/office/drawing/2014/main" id="{3424AB8C-54D3-4E11-9CBA-93C14A5A3ED3}"/>
                  </a:ext>
                </a:extLst>
              </p:cNvPr>
              <p:cNvSpPr/>
              <p:nvPr/>
            </p:nvSpPr>
            <p:spPr>
              <a:xfrm>
                <a:off x="2295583" y="5175717"/>
                <a:ext cx="103694" cy="207390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7151670-1B4F-4E76-BDA4-959922B7AFE5}"/>
                  </a:ext>
                </a:extLst>
              </p:cNvPr>
              <p:cNvSpPr/>
              <p:nvPr/>
            </p:nvSpPr>
            <p:spPr>
              <a:xfrm>
                <a:off x="1154938" y="5407033"/>
                <a:ext cx="2507532" cy="4430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dirty="0">
                    <a:solidFill>
                      <a:schemeClr val="accent2">
                        <a:lumMod val="50000"/>
                      </a:schemeClr>
                    </a:solidFill>
                  </a:rPr>
                  <a:t>如果內容</a:t>
                </a:r>
                <a:r>
                  <a:rPr lang="en-US" altLang="zh-TW" sz="1400" dirty="0">
                    <a:solidFill>
                      <a:schemeClr val="accent2">
                        <a:lumMod val="50000"/>
                      </a:schemeClr>
                    </a:solidFill>
                  </a:rPr>
                  <a:t>=</a:t>
                </a:r>
                <a:r>
                  <a:rPr lang="zh-TW" altLang="en-US" sz="1400" dirty="0">
                    <a:solidFill>
                      <a:schemeClr val="accent2">
                        <a:lumMod val="50000"/>
                      </a:schemeClr>
                    </a:solidFill>
                  </a:rPr>
                  <a:t>空，就說出位置</a:t>
                </a:r>
              </a:p>
            </p:txBody>
          </p:sp>
        </p:grp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E4D7ECEB-05AE-470E-A48C-29E59E62D5C8}"/>
              </a:ext>
            </a:extLst>
          </p:cNvPr>
          <p:cNvGrpSpPr/>
          <p:nvPr/>
        </p:nvGrpSpPr>
        <p:grpSpPr>
          <a:xfrm>
            <a:off x="8270450" y="3415726"/>
            <a:ext cx="3921550" cy="3075312"/>
            <a:chOff x="4680014" y="3613253"/>
            <a:chExt cx="3921550" cy="3075312"/>
          </a:xfrm>
        </p:grpSpPr>
        <p:sp>
          <p:nvSpPr>
            <p:cNvPr id="27" name="箭號: 向下 26">
              <a:extLst>
                <a:ext uri="{FF2B5EF4-FFF2-40B4-BE49-F238E27FC236}">
                  <a16:creationId xmlns:a16="http://schemas.microsoft.com/office/drawing/2014/main" id="{B9F71A75-2379-41CD-A1F7-0B899AFF9CE1}"/>
                </a:ext>
              </a:extLst>
            </p:cNvPr>
            <p:cNvSpPr/>
            <p:nvPr/>
          </p:nvSpPr>
          <p:spPr>
            <a:xfrm>
              <a:off x="6509364" y="4189896"/>
              <a:ext cx="94270" cy="179107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箭號: 向下 28">
              <a:extLst>
                <a:ext uri="{FF2B5EF4-FFF2-40B4-BE49-F238E27FC236}">
                  <a16:creationId xmlns:a16="http://schemas.microsoft.com/office/drawing/2014/main" id="{5BC679E9-AEE8-49F1-AC5B-81E954CC6F3F}"/>
                </a:ext>
              </a:extLst>
            </p:cNvPr>
            <p:cNvSpPr/>
            <p:nvPr/>
          </p:nvSpPr>
          <p:spPr>
            <a:xfrm>
              <a:off x="6515638" y="4789296"/>
              <a:ext cx="103694" cy="20739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箭號: 向下 30">
              <a:extLst>
                <a:ext uri="{FF2B5EF4-FFF2-40B4-BE49-F238E27FC236}">
                  <a16:creationId xmlns:a16="http://schemas.microsoft.com/office/drawing/2014/main" id="{42C38E97-DE6E-4F70-8273-A7D289D4DE62}"/>
                </a:ext>
              </a:extLst>
            </p:cNvPr>
            <p:cNvSpPr/>
            <p:nvPr/>
          </p:nvSpPr>
          <p:spPr>
            <a:xfrm>
              <a:off x="6515638" y="5415915"/>
              <a:ext cx="103694" cy="20739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057CB50A-76BC-40D2-8F69-5FE414C3ADEB}"/>
                </a:ext>
              </a:extLst>
            </p:cNvPr>
            <p:cNvGrpSpPr/>
            <p:nvPr/>
          </p:nvGrpSpPr>
          <p:grpSpPr>
            <a:xfrm>
              <a:off x="4680014" y="3613253"/>
              <a:ext cx="3921550" cy="3075312"/>
              <a:chOff x="4680014" y="3613253"/>
              <a:chExt cx="3921550" cy="3075312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9CE440B-A565-4072-BA3B-0F5D0FCE8A41}"/>
                  </a:ext>
                </a:extLst>
              </p:cNvPr>
              <p:cNvSpPr/>
              <p:nvPr/>
            </p:nvSpPr>
            <p:spPr>
              <a:xfrm>
                <a:off x="5774074" y="3613253"/>
                <a:ext cx="1564849" cy="5750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/>
                  <a:t>查詢車號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DAB3764-F518-45E8-BFF8-AC1952A404CE}"/>
                  </a:ext>
                </a:extLst>
              </p:cNvPr>
              <p:cNvSpPr/>
              <p:nvPr/>
            </p:nvSpPr>
            <p:spPr>
              <a:xfrm>
                <a:off x="5448848" y="4348860"/>
                <a:ext cx="2121031" cy="44306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詢問車號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4EDC716-9F33-4989-B53B-2787C55A7E44}"/>
                  </a:ext>
                </a:extLst>
              </p:cNvPr>
              <p:cNvSpPr/>
              <p:nvPr/>
            </p:nvSpPr>
            <p:spPr>
              <a:xfrm>
                <a:off x="5169346" y="4986082"/>
                <a:ext cx="2949180" cy="44306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從停車格</a:t>
                </a:r>
                <a:r>
                  <a:rPr lang="en-US" altLang="zh-TW" sz="1600" dirty="0">
                    <a:solidFill>
                      <a:schemeClr val="bg2">
                        <a:lumMod val="50000"/>
                      </a:schemeClr>
                    </a:solidFill>
                  </a:rPr>
                  <a:t>[1]</a:t>
                </a:r>
                <a:r>
                  <a:rPr lang="zh-TW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開始搜尋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21970E3-5D15-4C14-8B47-2CB609259A67}"/>
                  </a:ext>
                </a:extLst>
              </p:cNvPr>
              <p:cNvSpPr/>
              <p:nvPr/>
            </p:nvSpPr>
            <p:spPr>
              <a:xfrm>
                <a:off x="5166199" y="5609164"/>
                <a:ext cx="2949180" cy="44306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如果內容</a:t>
                </a:r>
                <a:r>
                  <a:rPr lang="en-US" altLang="zh-TW" sz="1600" dirty="0">
                    <a:solidFill>
                      <a:schemeClr val="bg2">
                        <a:lumMod val="50000"/>
                      </a:schemeClr>
                    </a:solidFill>
                  </a:rPr>
                  <a:t>=</a:t>
                </a:r>
                <a:r>
                  <a:rPr lang="zh-TW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車號，就說出位置</a:t>
                </a:r>
              </a:p>
            </p:txBody>
          </p:sp>
          <p:sp>
            <p:nvSpPr>
              <p:cNvPr id="33" name="箭號: 向下 32">
                <a:extLst>
                  <a:ext uri="{FF2B5EF4-FFF2-40B4-BE49-F238E27FC236}">
                    <a16:creationId xmlns:a16="http://schemas.microsoft.com/office/drawing/2014/main" id="{CEBFF0B1-35CA-4618-B1B3-DB040B0142F7}"/>
                  </a:ext>
                </a:extLst>
              </p:cNvPr>
              <p:cNvSpPr/>
              <p:nvPr/>
            </p:nvSpPr>
            <p:spPr>
              <a:xfrm>
                <a:off x="6521368" y="6023972"/>
                <a:ext cx="103694" cy="207390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CD3E8D5C-85C6-4AFE-B313-4AF68FE13275}"/>
                  </a:ext>
                </a:extLst>
              </p:cNvPr>
              <p:cNvSpPr/>
              <p:nvPr/>
            </p:nvSpPr>
            <p:spPr>
              <a:xfrm>
                <a:off x="4680014" y="6245503"/>
                <a:ext cx="3921550" cy="44306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如果全部找完找不到，就說沒有這台車</a:t>
                </a:r>
              </a:p>
            </p:txBody>
          </p:sp>
        </p:grp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98029D5-C65A-42D1-8093-2ACDE0116A98}"/>
              </a:ext>
            </a:extLst>
          </p:cNvPr>
          <p:cNvGrpSpPr/>
          <p:nvPr/>
        </p:nvGrpSpPr>
        <p:grpSpPr>
          <a:xfrm>
            <a:off x="1684" y="1428592"/>
            <a:ext cx="7356205" cy="5081182"/>
            <a:chOff x="4180791" y="2335353"/>
            <a:chExt cx="7356205" cy="5081182"/>
          </a:xfrm>
        </p:grpSpPr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1FF8F7EB-1E69-4063-93F7-1EE56C0A7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586" y="2335353"/>
              <a:ext cx="5307292" cy="4227770"/>
            </a:xfrm>
            <a:prstGeom prst="rect">
              <a:avLst/>
            </a:prstGeom>
          </p:spPr>
        </p:pic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FB6F1909-3A4B-4F06-86F0-0FCE101B6F7F}"/>
                </a:ext>
              </a:extLst>
            </p:cNvPr>
            <p:cNvCxnSpPr>
              <a:cxnSpLocks/>
            </p:cNvCxnSpPr>
            <p:nvPr/>
          </p:nvCxnSpPr>
          <p:spPr>
            <a:xfrm>
              <a:off x="6150367" y="3764292"/>
              <a:ext cx="290231" cy="126125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C3B2088D-BC21-4400-B6D2-939DA385A1C6}"/>
                </a:ext>
              </a:extLst>
            </p:cNvPr>
            <p:cNvSpPr txBox="1"/>
            <p:nvPr/>
          </p:nvSpPr>
          <p:spPr>
            <a:xfrm>
              <a:off x="4180791" y="3117961"/>
              <a:ext cx="4339650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</a:rPr>
                <a:t>來了一台車子，可以指定停在哪個位置！</a:t>
              </a:r>
              <a:endParaRPr lang="en-US" altLang="zh-TW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</a:rPr>
                <a:t>停好了，會在記錄表上顯示車號。</a:t>
              </a: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C34A3ECC-5457-4354-BC02-2CBFC87B7B9E}"/>
                </a:ext>
              </a:extLst>
            </p:cNvPr>
            <p:cNvSpPr txBox="1"/>
            <p:nvPr/>
          </p:nvSpPr>
          <p:spPr>
            <a:xfrm>
              <a:off x="7161714" y="3846267"/>
              <a:ext cx="3172294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</a:rPr>
                <a:t>有車子離開，那一個汽車格的記錄表就會更改為</a:t>
              </a:r>
              <a:r>
                <a:rPr lang="en-US" altLang="zh-TW" dirty="0">
                  <a:solidFill>
                    <a:schemeClr val="accent2">
                      <a:lumMod val="50000"/>
                    </a:schemeClr>
                  </a:solidFill>
                </a:rPr>
                <a:t>”</a:t>
              </a:r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</a:rPr>
                <a:t>空</a:t>
              </a:r>
              <a:r>
                <a:rPr lang="en-US" altLang="zh-TW" dirty="0">
                  <a:solidFill>
                    <a:schemeClr val="accent2">
                      <a:lumMod val="50000"/>
                    </a:schemeClr>
                  </a:solidFill>
                </a:rPr>
                <a:t>”</a:t>
              </a:r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</a:rPr>
                <a:t>。</a:t>
              </a:r>
            </a:p>
          </p:txBody>
        </p:sp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0F3B0C18-BA17-4450-B605-E39E284952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3807" y="4469845"/>
              <a:ext cx="198534" cy="49757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11783F04-A580-4DC8-85B3-6E7E573C528F}"/>
                </a:ext>
              </a:extLst>
            </p:cNvPr>
            <p:cNvSpPr txBox="1"/>
            <p:nvPr/>
          </p:nvSpPr>
          <p:spPr>
            <a:xfrm>
              <a:off x="4472664" y="6770204"/>
              <a:ext cx="3355406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</a:rPr>
                <a:t>可以查詢是否還有空位。</a:t>
              </a:r>
              <a:endParaRPr lang="en-US" altLang="zh-TW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altLang="zh-TW" dirty="0">
                  <a:solidFill>
                    <a:schemeClr val="accent2">
                      <a:lumMod val="50000"/>
                    </a:schemeClr>
                  </a:solidFill>
                </a:rPr>
                <a:t>(</a:t>
              </a:r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</a:rPr>
                <a:t>進階：可顯示哪些位置是空的</a:t>
              </a:r>
              <a:r>
                <a:rPr lang="en-US" altLang="zh-TW" dirty="0">
                  <a:solidFill>
                    <a:schemeClr val="accent2">
                      <a:lumMod val="50000"/>
                    </a:schemeClr>
                  </a:solidFill>
                </a:rPr>
                <a:t>)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A960413D-14AB-4E29-9015-CB8E46DBBE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0598" y="6237258"/>
              <a:ext cx="59874" cy="53294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783A8D70-A91E-45FA-B0A6-C17CF0400CD9}"/>
                </a:ext>
              </a:extLst>
            </p:cNvPr>
            <p:cNvSpPr txBox="1"/>
            <p:nvPr/>
          </p:nvSpPr>
          <p:spPr>
            <a:xfrm>
              <a:off x="8120676" y="6852524"/>
              <a:ext cx="3416320" cy="369332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</a:rPr>
                <a:t>可以查詢車子停在哪一個格子！</a:t>
              </a:r>
            </a:p>
          </p:txBody>
        </p: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E4924EC4-C6C7-4819-89CD-D9A0B122AB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29600" y="6237258"/>
              <a:ext cx="227045" cy="61526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777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B533BE-3F3F-4B95-8950-A163E04D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69" y="202993"/>
            <a:ext cx="10015211" cy="852672"/>
          </a:xfrm>
        </p:spPr>
        <p:txBody>
          <a:bodyPr/>
          <a:lstStyle/>
          <a:p>
            <a:r>
              <a:rPr lang="zh-TW" altLang="en-US" dirty="0"/>
              <a:t>模式辨別 </a:t>
            </a:r>
            <a:r>
              <a:rPr lang="en-US" altLang="zh-TW" dirty="0"/>
              <a:t>(</a:t>
            </a:r>
            <a:r>
              <a:rPr lang="zh-TW" altLang="en-US" dirty="0"/>
              <a:t>找規則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75E1220-4EB5-4606-851D-B62AABB621B2}"/>
              </a:ext>
            </a:extLst>
          </p:cNvPr>
          <p:cNvSpPr/>
          <p:nvPr/>
        </p:nvSpPr>
        <p:spPr>
          <a:xfrm>
            <a:off x="1428317" y="1187779"/>
            <a:ext cx="1564849" cy="57503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車子來了</a:t>
            </a: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3AE00AEC-70BC-496B-B444-4F31D30FDF1F}"/>
              </a:ext>
            </a:extLst>
          </p:cNvPr>
          <p:cNvSpPr/>
          <p:nvPr/>
        </p:nvSpPr>
        <p:spPr>
          <a:xfrm>
            <a:off x="2158894" y="1772240"/>
            <a:ext cx="103694" cy="207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D4EF1F-494B-4A68-8F55-B1B8E3584048}"/>
              </a:ext>
            </a:extLst>
          </p:cNvPr>
          <p:cNvSpPr/>
          <p:nvPr/>
        </p:nvSpPr>
        <p:spPr>
          <a:xfrm>
            <a:off x="1532012" y="1989056"/>
            <a:ext cx="1461154" cy="4430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詢問停哪裡</a:t>
            </a:r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29EBE855-B5FC-43B9-AC2C-78AAB195D228}"/>
              </a:ext>
            </a:extLst>
          </p:cNvPr>
          <p:cNvSpPr/>
          <p:nvPr/>
        </p:nvSpPr>
        <p:spPr>
          <a:xfrm>
            <a:off x="2158894" y="2450969"/>
            <a:ext cx="103694" cy="207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F3A587-4D38-4C0F-875B-2B89AD8D6EED}"/>
              </a:ext>
            </a:extLst>
          </p:cNvPr>
          <p:cNvSpPr/>
          <p:nvPr/>
        </p:nvSpPr>
        <p:spPr>
          <a:xfrm>
            <a:off x="1098377" y="2686635"/>
            <a:ext cx="2640503" cy="4430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停車格</a:t>
            </a:r>
            <a:r>
              <a:rPr lang="en-US" altLang="zh-TW" sz="2000" dirty="0"/>
              <a:t>[</a:t>
            </a:r>
            <a:r>
              <a:rPr lang="zh-TW" altLang="en-US" sz="2000" dirty="0"/>
              <a:t>位置</a:t>
            </a:r>
            <a:r>
              <a:rPr lang="en-US" altLang="zh-TW" sz="2000" dirty="0"/>
              <a:t>] = </a:t>
            </a:r>
            <a:r>
              <a:rPr lang="zh-TW" altLang="en-US" sz="2000" dirty="0"/>
              <a:t>車號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4FF9C8F-126D-4BF0-8285-67483795EEA6}"/>
              </a:ext>
            </a:extLst>
          </p:cNvPr>
          <p:cNvSpPr/>
          <p:nvPr/>
        </p:nvSpPr>
        <p:spPr>
          <a:xfrm>
            <a:off x="5313575" y="1165025"/>
            <a:ext cx="1564849" cy="5750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車子離開</a:t>
            </a:r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D563051E-9A08-4F99-AC3B-14C2DBACB81B}"/>
              </a:ext>
            </a:extLst>
          </p:cNvPr>
          <p:cNvSpPr/>
          <p:nvPr/>
        </p:nvSpPr>
        <p:spPr>
          <a:xfrm>
            <a:off x="6067718" y="1749481"/>
            <a:ext cx="103694" cy="2073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DC2F9D3-7AEE-4836-8463-FB212851AAD5}"/>
              </a:ext>
            </a:extLst>
          </p:cNvPr>
          <p:cNvSpPr/>
          <p:nvPr/>
        </p:nvSpPr>
        <p:spPr>
          <a:xfrm>
            <a:off x="5114197" y="1975719"/>
            <a:ext cx="2121031" cy="4430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</a:rPr>
              <a:t>詢問哪一格的要離開</a:t>
            </a:r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7768520D-6653-42E3-A5DD-B5918AD28252}"/>
              </a:ext>
            </a:extLst>
          </p:cNvPr>
          <p:cNvSpPr/>
          <p:nvPr/>
        </p:nvSpPr>
        <p:spPr>
          <a:xfrm>
            <a:off x="6067718" y="2428201"/>
            <a:ext cx="103694" cy="2073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472394B-ACAB-4DE1-8C53-705950259558}"/>
              </a:ext>
            </a:extLst>
          </p:cNvPr>
          <p:cNvSpPr/>
          <p:nvPr/>
        </p:nvSpPr>
        <p:spPr>
          <a:xfrm>
            <a:off x="5007201" y="2661515"/>
            <a:ext cx="2328421" cy="4430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</a:rPr>
              <a:t>停車格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</a:rPr>
              <a:t>位置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</a:rPr>
              <a:t>] = 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</a:rPr>
              <a:t>空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DC812CA-55DA-4620-B9AD-F55E5549D22F}"/>
              </a:ext>
            </a:extLst>
          </p:cNvPr>
          <p:cNvSpPr/>
          <p:nvPr/>
        </p:nvSpPr>
        <p:spPr>
          <a:xfrm>
            <a:off x="1560292" y="3924626"/>
            <a:ext cx="1564849" cy="575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查詢空位</a:t>
            </a:r>
          </a:p>
        </p:txBody>
      </p:sp>
      <p:sp>
        <p:nvSpPr>
          <p:cNvPr id="23" name="箭號: 向下 22">
            <a:extLst>
              <a:ext uri="{FF2B5EF4-FFF2-40B4-BE49-F238E27FC236}">
                <a16:creationId xmlns:a16="http://schemas.microsoft.com/office/drawing/2014/main" id="{D761E95A-35B6-49CE-B04E-88EDF1CF9F20}"/>
              </a:ext>
            </a:extLst>
          </p:cNvPr>
          <p:cNvSpPr/>
          <p:nvPr/>
        </p:nvSpPr>
        <p:spPr>
          <a:xfrm>
            <a:off x="2239022" y="4523587"/>
            <a:ext cx="103694" cy="20739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9896E15-78CC-42F3-B62C-F2FFB63281E6}"/>
              </a:ext>
            </a:extLst>
          </p:cNvPr>
          <p:cNvSpPr/>
          <p:nvPr/>
        </p:nvSpPr>
        <p:spPr>
          <a:xfrm>
            <a:off x="1305767" y="4754903"/>
            <a:ext cx="2121031" cy="443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</a:rPr>
              <a:t>從停車格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</a:rPr>
              <a:t>[1]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</a:rPr>
              <a:t>開始搜尋</a:t>
            </a: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0B72A8CE-6974-4847-8954-E9702024534A}"/>
              </a:ext>
            </a:extLst>
          </p:cNvPr>
          <p:cNvSpPr/>
          <p:nvPr/>
        </p:nvSpPr>
        <p:spPr>
          <a:xfrm>
            <a:off x="2239022" y="5197964"/>
            <a:ext cx="103694" cy="20739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11515FB-B7CC-4F48-A8F1-33A87DF2D085}"/>
              </a:ext>
            </a:extLst>
          </p:cNvPr>
          <p:cNvSpPr/>
          <p:nvPr/>
        </p:nvSpPr>
        <p:spPr>
          <a:xfrm>
            <a:off x="1098377" y="5429280"/>
            <a:ext cx="2507532" cy="443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accent2">
                    <a:lumMod val="50000"/>
                  </a:schemeClr>
                </a:solidFill>
              </a:rPr>
              <a:t>如果內容</a:t>
            </a:r>
            <a:r>
              <a:rPr lang="en-US" altLang="zh-TW" sz="1400" dirty="0">
                <a:solidFill>
                  <a:schemeClr val="accent2">
                    <a:lumMod val="50000"/>
                  </a:schemeClr>
                </a:solidFill>
              </a:rPr>
              <a:t>=</a:t>
            </a:r>
            <a:r>
              <a:rPr lang="zh-TW" altLang="en-US" sz="1400" dirty="0">
                <a:solidFill>
                  <a:schemeClr val="accent2">
                    <a:lumMod val="50000"/>
                  </a:schemeClr>
                </a:solidFill>
              </a:rPr>
              <a:t>空，就說出位置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9DA884C-959D-4439-9F33-E9DB6C9CF840}"/>
              </a:ext>
            </a:extLst>
          </p:cNvPr>
          <p:cNvSpPr/>
          <p:nvPr/>
        </p:nvSpPr>
        <p:spPr>
          <a:xfrm>
            <a:off x="6171411" y="3745519"/>
            <a:ext cx="1564849" cy="5750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查詢車號</a:t>
            </a:r>
          </a:p>
        </p:txBody>
      </p:sp>
      <p:sp>
        <p:nvSpPr>
          <p:cNvPr id="28" name="箭號: 向下 27">
            <a:extLst>
              <a:ext uri="{FF2B5EF4-FFF2-40B4-BE49-F238E27FC236}">
                <a16:creationId xmlns:a16="http://schemas.microsoft.com/office/drawing/2014/main" id="{E6602D7B-73BA-4102-9190-6BD519EC1987}"/>
              </a:ext>
            </a:extLst>
          </p:cNvPr>
          <p:cNvSpPr/>
          <p:nvPr/>
        </p:nvSpPr>
        <p:spPr>
          <a:xfrm>
            <a:off x="6953835" y="4320554"/>
            <a:ext cx="94270" cy="17910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142409E-17E2-412A-AFD1-58933CB84929}"/>
              </a:ext>
            </a:extLst>
          </p:cNvPr>
          <p:cNvSpPr/>
          <p:nvPr/>
        </p:nvSpPr>
        <p:spPr>
          <a:xfrm>
            <a:off x="5893319" y="4479518"/>
            <a:ext cx="2121031" cy="4430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</a:rPr>
              <a:t>詢問車號</a:t>
            </a:r>
          </a:p>
        </p:txBody>
      </p:sp>
      <p:sp>
        <p:nvSpPr>
          <p:cNvPr id="30" name="箭號: 向下 29">
            <a:extLst>
              <a:ext uri="{FF2B5EF4-FFF2-40B4-BE49-F238E27FC236}">
                <a16:creationId xmlns:a16="http://schemas.microsoft.com/office/drawing/2014/main" id="{14705E71-A5F2-4663-85A7-5E0C527655CF}"/>
              </a:ext>
            </a:extLst>
          </p:cNvPr>
          <p:cNvSpPr/>
          <p:nvPr/>
        </p:nvSpPr>
        <p:spPr>
          <a:xfrm>
            <a:off x="6960109" y="4919954"/>
            <a:ext cx="103694" cy="20739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550BE34-B36E-4A3B-A4D8-60758D7C0BDE}"/>
              </a:ext>
            </a:extLst>
          </p:cNvPr>
          <p:cNvSpPr/>
          <p:nvPr/>
        </p:nvSpPr>
        <p:spPr>
          <a:xfrm>
            <a:off x="5613817" y="5116740"/>
            <a:ext cx="2949180" cy="443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</a:rPr>
              <a:t>從停車格</a:t>
            </a: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</a:rPr>
              <a:t>[1]</a:t>
            </a: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</a:rPr>
              <a:t>開始搜尋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508E5A5F-E4C1-492B-A28B-067FB60045E0}"/>
              </a:ext>
            </a:extLst>
          </p:cNvPr>
          <p:cNvSpPr/>
          <p:nvPr/>
        </p:nvSpPr>
        <p:spPr>
          <a:xfrm>
            <a:off x="556181" y="2554665"/>
            <a:ext cx="7588578" cy="7446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DEDBC273-EB9E-4AC6-8F63-6BFDAF9A3F8A}"/>
              </a:ext>
            </a:extLst>
          </p:cNvPr>
          <p:cNvSpPr txBox="1"/>
          <p:nvPr/>
        </p:nvSpPr>
        <p:spPr>
          <a:xfrm>
            <a:off x="8267307" y="2635591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都是將指定位置的內容換掉。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16F9C592-D39C-42F0-AA7F-F7D56E9984E7}"/>
              </a:ext>
            </a:extLst>
          </p:cNvPr>
          <p:cNvSpPr/>
          <p:nvPr/>
        </p:nvSpPr>
        <p:spPr>
          <a:xfrm>
            <a:off x="995548" y="4600788"/>
            <a:ext cx="2817044" cy="16091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箭號: 向下 34">
            <a:extLst>
              <a:ext uri="{FF2B5EF4-FFF2-40B4-BE49-F238E27FC236}">
                <a16:creationId xmlns:a16="http://schemas.microsoft.com/office/drawing/2014/main" id="{E2B9F233-8FC9-4B76-8BCC-B5E2DF764735}"/>
              </a:ext>
            </a:extLst>
          </p:cNvPr>
          <p:cNvSpPr/>
          <p:nvPr/>
        </p:nvSpPr>
        <p:spPr>
          <a:xfrm>
            <a:off x="6960109" y="5546573"/>
            <a:ext cx="103694" cy="20739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149B14C-A85D-4583-AC93-41251BDAC5D8}"/>
              </a:ext>
            </a:extLst>
          </p:cNvPr>
          <p:cNvSpPr/>
          <p:nvPr/>
        </p:nvSpPr>
        <p:spPr>
          <a:xfrm>
            <a:off x="5610670" y="5739822"/>
            <a:ext cx="2949180" cy="443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</a:rPr>
              <a:t>如果內容</a:t>
            </a: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</a:rPr>
              <a:t>=</a:t>
            </a: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</a:rPr>
              <a:t>車號，就說出位置</a:t>
            </a:r>
          </a:p>
        </p:txBody>
      </p:sp>
      <p:sp>
        <p:nvSpPr>
          <p:cNvPr id="37" name="箭號: 向下 36">
            <a:extLst>
              <a:ext uri="{FF2B5EF4-FFF2-40B4-BE49-F238E27FC236}">
                <a16:creationId xmlns:a16="http://schemas.microsoft.com/office/drawing/2014/main" id="{886CCF79-C790-4A8C-93DE-A3E536B0C52A}"/>
              </a:ext>
            </a:extLst>
          </p:cNvPr>
          <p:cNvSpPr/>
          <p:nvPr/>
        </p:nvSpPr>
        <p:spPr>
          <a:xfrm>
            <a:off x="6965839" y="6154630"/>
            <a:ext cx="103694" cy="20739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1E12265-2705-4CC4-BA32-FBDDD8C35DB0}"/>
              </a:ext>
            </a:extLst>
          </p:cNvPr>
          <p:cNvSpPr/>
          <p:nvPr/>
        </p:nvSpPr>
        <p:spPr>
          <a:xfrm>
            <a:off x="5124485" y="6376161"/>
            <a:ext cx="3921550" cy="443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</a:rPr>
              <a:t>如果全部找完找不到，就說沒有這台車</a:t>
            </a: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28C49F14-6A61-4C5A-91CA-6F79CCE61BA9}"/>
              </a:ext>
            </a:extLst>
          </p:cNvPr>
          <p:cNvSpPr/>
          <p:nvPr/>
        </p:nvSpPr>
        <p:spPr>
          <a:xfrm>
            <a:off x="5450262" y="4949397"/>
            <a:ext cx="3439213" cy="14093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85058205-A25C-45D1-9D61-CC7A7AF1EBEC}"/>
              </a:ext>
            </a:extLst>
          </p:cNvPr>
          <p:cNvSpPr txBox="1"/>
          <p:nvPr/>
        </p:nvSpPr>
        <p:spPr>
          <a:xfrm>
            <a:off x="8902814" y="4861848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都是從第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個位置開始找，找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符合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  <a:r>
              <a:rPr lang="zh-TW" altLang="en-US" dirty="0">
                <a:solidFill>
                  <a:srgbClr val="FF0000"/>
                </a:solidFill>
              </a:rPr>
              <a:t>空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  <a:r>
              <a:rPr lang="zh-TW" altLang="en-US" dirty="0">
                <a:solidFill>
                  <a:srgbClr val="FF0000"/>
                </a:solidFill>
              </a:rPr>
              <a:t>或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  <a:r>
              <a:rPr lang="zh-TW" altLang="en-US" dirty="0">
                <a:solidFill>
                  <a:srgbClr val="FF0000"/>
                </a:solidFill>
              </a:rPr>
              <a:t>車號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  <a:r>
              <a:rPr lang="zh-TW" altLang="en-US" dirty="0">
                <a:solidFill>
                  <a:srgbClr val="FF0000"/>
                </a:solidFill>
              </a:rPr>
              <a:t>的</a:t>
            </a: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C536E6E5-E7FE-4BD7-8214-D0DC52E0BB44}"/>
              </a:ext>
            </a:extLst>
          </p:cNvPr>
          <p:cNvCxnSpPr>
            <a:stCxn id="34" idx="3"/>
            <a:endCxn id="39" idx="1"/>
          </p:cNvCxnSpPr>
          <p:nvPr/>
        </p:nvCxnSpPr>
        <p:spPr>
          <a:xfrm>
            <a:off x="3812592" y="5405354"/>
            <a:ext cx="1637670" cy="248735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494A8496-2A9E-4F20-886C-F7EF269E750A}"/>
              </a:ext>
            </a:extLst>
          </p:cNvPr>
          <p:cNvSpPr txBox="1"/>
          <p:nvPr/>
        </p:nvSpPr>
        <p:spPr>
          <a:xfrm>
            <a:off x="9206377" y="597913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sz="2400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循序搜尋</a:t>
            </a:r>
            <a:r>
              <a:rPr lang="en-US" altLang="zh-TW" sz="2400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sz="2400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的概念</a:t>
            </a:r>
          </a:p>
        </p:txBody>
      </p:sp>
    </p:spTree>
    <p:extLst>
      <p:ext uri="{BB962C8B-B14F-4D97-AF65-F5344CB8AC3E}">
        <p14:creationId xmlns:p14="http://schemas.microsoft.com/office/powerpoint/2010/main" val="27289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AAF8D-A952-44F2-89B1-4C5BD7A7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72" y="134792"/>
            <a:ext cx="8534400" cy="852672"/>
          </a:xfrm>
        </p:spPr>
        <p:txBody>
          <a:bodyPr/>
          <a:lstStyle/>
          <a:p>
            <a:r>
              <a:rPr lang="zh-TW" altLang="en-US" dirty="0"/>
              <a:t>任務說明</a:t>
            </a:r>
          </a:p>
        </p:txBody>
      </p:sp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2D292F14-4E9C-47C5-9E20-EA1D6EDB2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78" y="987464"/>
            <a:ext cx="7677524" cy="5451043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4C6A83A-C768-4457-A916-35D61F528EC9}"/>
              </a:ext>
            </a:extLst>
          </p:cNvPr>
          <p:cNvSpPr txBox="1"/>
          <p:nvPr/>
        </p:nvSpPr>
        <p:spPr>
          <a:xfrm>
            <a:off x="262472" y="857342"/>
            <a:ext cx="3529931" cy="576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按照註解，完成程式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依序完成：</a:t>
            </a:r>
            <a:endParaRPr lang="en-US" altLang="zh-TW" sz="24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重置汽車格</a:t>
            </a:r>
            <a:endParaRPr lang="en-US" altLang="zh-TW" sz="20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登記停車車號</a:t>
            </a:r>
            <a:endParaRPr lang="en-US" altLang="zh-TW" sz="20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刪除離開車號</a:t>
            </a:r>
            <a:endParaRPr lang="en-US" altLang="zh-TW" sz="20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查詢空位</a:t>
            </a:r>
            <a:r>
              <a:rPr lang="en-US" altLang="zh-TW" sz="2000" dirty="0"/>
              <a:t>-</a:t>
            </a:r>
            <a:r>
              <a:rPr lang="zh-TW" altLang="en-US" sz="2000" dirty="0"/>
              <a:t>有無空位</a:t>
            </a:r>
            <a:endParaRPr lang="en-US" altLang="zh-TW" sz="20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查詢車號</a:t>
            </a:r>
            <a:r>
              <a:rPr lang="en-US" altLang="zh-TW" sz="2000" dirty="0"/>
              <a:t>-</a:t>
            </a:r>
            <a:r>
              <a:rPr lang="zh-TW" altLang="en-US" sz="2000" dirty="0"/>
              <a:t>有無這台車</a:t>
            </a:r>
            <a:endParaRPr lang="en-US" altLang="zh-TW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進階加分：</a:t>
            </a:r>
            <a:endParaRPr lang="en-US" altLang="zh-TW" sz="24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查詢空位時，說出所有空位的格子編號。</a:t>
            </a:r>
            <a:endParaRPr lang="en-US" altLang="zh-TW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查詢車號時，說出車子停在哪一格</a:t>
            </a:r>
            <a:endParaRPr lang="en-US" altLang="zh-TW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1D3ADA9-6F9D-4C03-86BA-1A92C2D0B2AE}"/>
              </a:ext>
            </a:extLst>
          </p:cNvPr>
          <p:cNvSpPr txBox="1"/>
          <p:nvPr/>
        </p:nvSpPr>
        <p:spPr>
          <a:xfrm>
            <a:off x="6569501" y="4627780"/>
            <a:ext cx="5409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*</a:t>
            </a:r>
            <a:r>
              <a:rPr lang="zh-TW" altLang="en-US" sz="2800" b="1" dirty="0">
                <a:solidFill>
                  <a:srgbClr val="FF0000"/>
                </a:solidFill>
              </a:rPr>
              <a:t>註解寫出各區塊所需完成的功能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r>
              <a:rPr lang="en-US" altLang="zh-TW" sz="2800" b="1" dirty="0">
                <a:solidFill>
                  <a:srgbClr val="FF0000"/>
                </a:solidFill>
              </a:rPr>
              <a:t>  5</a:t>
            </a:r>
            <a:r>
              <a:rPr lang="zh-TW" altLang="en-US" sz="2800" b="1" dirty="0">
                <a:solidFill>
                  <a:srgbClr val="FF0000"/>
                </a:solidFill>
              </a:rPr>
              <a:t>個註解代表有</a:t>
            </a:r>
            <a:r>
              <a:rPr lang="en-US" altLang="zh-TW" sz="2800" b="1" dirty="0">
                <a:solidFill>
                  <a:srgbClr val="FF0000"/>
                </a:solidFill>
              </a:rPr>
              <a:t>5</a:t>
            </a:r>
            <a:r>
              <a:rPr lang="zh-TW" altLang="en-US" sz="2800" b="1" dirty="0">
                <a:solidFill>
                  <a:srgbClr val="FF0000"/>
                </a:solidFill>
              </a:rPr>
              <a:t>個區塊需完成</a:t>
            </a:r>
          </a:p>
        </p:txBody>
      </p:sp>
    </p:spTree>
    <p:extLst>
      <p:ext uri="{BB962C8B-B14F-4D97-AF65-F5344CB8AC3E}">
        <p14:creationId xmlns:p14="http://schemas.microsoft.com/office/powerpoint/2010/main" val="284256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157C69-E8F8-47FB-B635-29C63D1E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31006"/>
            <a:ext cx="10469648" cy="852672"/>
          </a:xfrm>
        </p:spPr>
        <p:txBody>
          <a:bodyPr/>
          <a:lstStyle/>
          <a:p>
            <a:r>
              <a:rPr lang="en-US" altLang="zh-TW" dirty="0"/>
              <a:t>Scratch</a:t>
            </a:r>
            <a:r>
              <a:rPr lang="zh-TW" altLang="en-US" dirty="0"/>
              <a:t>清單積木辨別   </a:t>
            </a:r>
            <a:r>
              <a:rPr lang="en-US" altLang="zh-TW" dirty="0"/>
              <a:t>(</a:t>
            </a:r>
            <a:r>
              <a:rPr lang="zh-TW" altLang="en-US" dirty="0"/>
              <a:t>作業基本要求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69ED4B66-3453-4C8F-A970-E2F6ADF94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/>
          <a:stretch/>
        </p:blipFill>
        <p:spPr>
          <a:xfrm>
            <a:off x="684212" y="1283678"/>
            <a:ext cx="3159411" cy="5286511"/>
          </a:xfr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CC02747-48ED-43AF-A1DD-566EB52B9859}"/>
              </a:ext>
            </a:extLst>
          </p:cNvPr>
          <p:cNvSpPr txBox="1"/>
          <p:nvPr/>
        </p:nvSpPr>
        <p:spPr>
          <a:xfrm>
            <a:off x="4053839" y="1283678"/>
            <a:ext cx="7125669" cy="6303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TW" altLang="en-US" sz="2400" dirty="0"/>
              <a:t>要將汽車格</a:t>
            </a:r>
            <a:r>
              <a:rPr lang="en-US" altLang="zh-TW" sz="2400" dirty="0"/>
              <a:t>[</a:t>
            </a:r>
            <a:r>
              <a:rPr lang="zh-TW" altLang="en-US" sz="2400" dirty="0"/>
              <a:t>某項</a:t>
            </a:r>
            <a:r>
              <a:rPr lang="en-US" altLang="zh-TW" sz="2400" dirty="0"/>
              <a:t>]</a:t>
            </a:r>
            <a:r>
              <a:rPr lang="zh-TW" altLang="en-US" sz="2400" dirty="0"/>
              <a:t>的內容換成車號，</a:t>
            </a:r>
            <a:br>
              <a:rPr lang="en-US" altLang="zh-TW" sz="2400" dirty="0"/>
            </a:br>
            <a:r>
              <a:rPr lang="zh-TW" altLang="en-US" sz="2400" dirty="0"/>
              <a:t>應該使用哪一個積木？</a:t>
            </a:r>
            <a:endParaRPr lang="en-US" altLang="zh-TW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TW" altLang="en-US" sz="2400" dirty="0"/>
              <a:t>要將汽車格</a:t>
            </a:r>
            <a:r>
              <a:rPr lang="en-US" altLang="zh-TW" sz="2400" dirty="0"/>
              <a:t>[</a:t>
            </a:r>
            <a:r>
              <a:rPr lang="zh-TW" altLang="en-US" sz="2400" dirty="0"/>
              <a:t>某項</a:t>
            </a:r>
            <a:r>
              <a:rPr lang="en-US" altLang="zh-TW" sz="2400" dirty="0"/>
              <a:t>]</a:t>
            </a:r>
            <a:r>
              <a:rPr lang="zh-TW" altLang="en-US" sz="2400" dirty="0"/>
              <a:t>的內容換成</a:t>
            </a:r>
            <a:r>
              <a:rPr lang="en-US" altLang="zh-TW" sz="2400" dirty="0"/>
              <a:t>”</a:t>
            </a:r>
            <a:r>
              <a:rPr lang="zh-TW" altLang="en-US" sz="2400" dirty="0"/>
              <a:t>空</a:t>
            </a:r>
            <a:r>
              <a:rPr lang="en-US" altLang="zh-TW" sz="2400" dirty="0"/>
              <a:t>”</a:t>
            </a:r>
            <a:r>
              <a:rPr lang="zh-TW" altLang="en-US" sz="2400" dirty="0"/>
              <a:t>，</a:t>
            </a:r>
            <a:br>
              <a:rPr lang="en-US" altLang="zh-TW" sz="2400" dirty="0"/>
            </a:br>
            <a:r>
              <a:rPr lang="zh-TW" altLang="en-US" sz="2400" dirty="0"/>
              <a:t>應該使用哪一個積木？</a:t>
            </a:r>
            <a:endParaRPr lang="en-US" altLang="zh-TW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TW" altLang="en-US" sz="2400" dirty="0"/>
              <a:t>要查詢汽車格清單是否包含</a:t>
            </a:r>
            <a:r>
              <a:rPr lang="en-US" altLang="zh-TW" sz="2400" dirty="0"/>
              <a:t>”</a:t>
            </a:r>
            <a:r>
              <a:rPr lang="zh-TW" altLang="en-US" sz="2400" dirty="0"/>
              <a:t>空</a:t>
            </a:r>
            <a:r>
              <a:rPr lang="en-US" altLang="zh-TW" sz="2400" dirty="0"/>
              <a:t>”</a:t>
            </a:r>
            <a:r>
              <a:rPr lang="zh-TW" altLang="en-US" sz="2400" dirty="0"/>
              <a:t>的內容，</a:t>
            </a:r>
            <a:br>
              <a:rPr lang="en-US" altLang="zh-TW" sz="2400" dirty="0"/>
            </a:br>
            <a:r>
              <a:rPr lang="zh-TW" altLang="en-US" sz="2400" dirty="0"/>
              <a:t>應該使用哪一個積木？</a:t>
            </a:r>
            <a:endParaRPr lang="en-US" altLang="zh-TW" sz="2400" dirty="0"/>
          </a:p>
          <a:p>
            <a:pPr lvl="1">
              <a:lnSpc>
                <a:spcPct val="150000"/>
              </a:lnSpc>
            </a:pPr>
            <a:r>
              <a:rPr lang="en-US" altLang="zh-TW" sz="1600" dirty="0"/>
              <a:t>(* </a:t>
            </a:r>
            <a:r>
              <a:rPr lang="zh-TW" altLang="en-US" sz="1600" dirty="0"/>
              <a:t>積木會顯示</a:t>
            </a:r>
            <a:r>
              <a:rPr lang="en-US" altLang="zh-TW" sz="1600" dirty="0"/>
              <a:t>”true”</a:t>
            </a:r>
            <a:r>
              <a:rPr lang="zh-TW" altLang="en-US" sz="1600" dirty="0"/>
              <a:t>或</a:t>
            </a:r>
            <a:r>
              <a:rPr lang="en-US" altLang="zh-TW" sz="1600" dirty="0"/>
              <a:t>”false”)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TW" altLang="en-US" sz="2400" dirty="0"/>
              <a:t>要查詢汽車格清單是否包含</a:t>
            </a:r>
            <a:r>
              <a:rPr lang="en-US" altLang="zh-TW" sz="2400" dirty="0"/>
              <a:t>”</a:t>
            </a:r>
            <a:r>
              <a:rPr lang="zh-TW" altLang="en-US" sz="2400" dirty="0"/>
              <a:t>查詢車號</a:t>
            </a:r>
            <a:r>
              <a:rPr lang="en-US" altLang="zh-TW" sz="2400" dirty="0"/>
              <a:t>”</a:t>
            </a:r>
            <a:r>
              <a:rPr lang="zh-TW" altLang="en-US" sz="2400" dirty="0"/>
              <a:t>的內容，</a:t>
            </a:r>
            <a:br>
              <a:rPr lang="en-US" altLang="zh-TW" sz="2400" dirty="0"/>
            </a:br>
            <a:r>
              <a:rPr lang="zh-TW" altLang="en-US" sz="2400" dirty="0"/>
              <a:t>應該使用哪一個積木？</a:t>
            </a:r>
            <a:endParaRPr lang="en-US" altLang="zh-TW" sz="2400" dirty="0"/>
          </a:p>
          <a:p>
            <a:pPr lvl="1">
              <a:lnSpc>
                <a:spcPct val="150000"/>
              </a:lnSpc>
            </a:pPr>
            <a:r>
              <a:rPr lang="en-US" altLang="zh-TW" sz="1600" dirty="0"/>
              <a:t>(* </a:t>
            </a:r>
            <a:r>
              <a:rPr lang="zh-TW" altLang="en-US" sz="1600" dirty="0"/>
              <a:t>積木會顯示</a:t>
            </a:r>
            <a:r>
              <a:rPr lang="en-US" altLang="zh-TW" sz="1600" dirty="0"/>
              <a:t>”true”</a:t>
            </a:r>
            <a:r>
              <a:rPr lang="zh-TW" altLang="en-US" sz="1600" dirty="0"/>
              <a:t>或</a:t>
            </a:r>
            <a:r>
              <a:rPr lang="en-US" altLang="zh-TW" sz="1600" dirty="0"/>
              <a:t>”false”)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zh-TW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42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55BD7E-B47A-420C-B2B1-FA384C65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任務解析</a:t>
            </a:r>
            <a:r>
              <a:rPr lang="en-US" altLang="zh-TW" dirty="0"/>
              <a:t>(1)-</a:t>
            </a:r>
            <a:r>
              <a:rPr lang="zh-TW" altLang="en-US" dirty="0"/>
              <a:t>重置汽車格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0C3CD2-51B4-4495-866C-DB652CB04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8312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程式執行之前，除了一些變數需要有初始值，陣列</a:t>
            </a:r>
            <a:r>
              <a:rPr lang="en-US" altLang="zh-TW" sz="2400" dirty="0"/>
              <a:t>(</a:t>
            </a:r>
            <a:r>
              <a:rPr lang="zh-TW" altLang="en-US" sz="2400" dirty="0"/>
              <a:t>清單</a:t>
            </a:r>
            <a:r>
              <a:rPr lang="en-US" altLang="zh-TW" sz="2400" dirty="0"/>
              <a:t>)</a:t>
            </a:r>
            <a:r>
              <a:rPr lang="zh-TW" altLang="en-US" sz="2400" dirty="0"/>
              <a:t>也是。</a:t>
            </a:r>
            <a:endParaRPr lang="en-US" altLang="zh-TW" sz="2400" dirty="0"/>
          </a:p>
          <a:p>
            <a:r>
              <a:rPr lang="zh-TW" altLang="en-US" sz="2400" dirty="0"/>
              <a:t>建議不要把陣列全部刪除，而是依據狀況，先給予一個長度的陣列，並給每一格一筆初始資料。</a:t>
            </a:r>
            <a:endParaRPr lang="en-US" altLang="zh-TW" sz="2400" dirty="0"/>
          </a:p>
          <a:p>
            <a:r>
              <a:rPr lang="zh-TW" altLang="en-US" sz="2400" dirty="0"/>
              <a:t>建立</a:t>
            </a:r>
            <a:r>
              <a:rPr lang="en-US" altLang="zh-TW" sz="2400" dirty="0"/>
              <a:t>6</a:t>
            </a:r>
            <a:r>
              <a:rPr lang="zh-TW" altLang="en-US" sz="2400" dirty="0"/>
              <a:t>個停車格，一開始都顯示</a:t>
            </a:r>
            <a:r>
              <a:rPr lang="en-US" altLang="zh-TW" sz="2400" dirty="0"/>
              <a:t>”</a:t>
            </a:r>
            <a:r>
              <a:rPr lang="zh-TW" altLang="en-US" sz="2400" dirty="0"/>
              <a:t>空</a:t>
            </a:r>
            <a:r>
              <a:rPr lang="en-US" altLang="zh-TW" sz="2400" dirty="0"/>
              <a:t>”</a:t>
            </a:r>
            <a:r>
              <a:rPr lang="zh-TW" altLang="en-US" sz="2400" dirty="0"/>
              <a:t>這個字，怎麼做？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C88EEE7-7508-4C7D-BAFF-C6BDE3469FE4}"/>
              </a:ext>
            </a:extLst>
          </p:cNvPr>
          <p:cNvGrpSpPr/>
          <p:nvPr/>
        </p:nvGrpSpPr>
        <p:grpSpPr>
          <a:xfrm>
            <a:off x="2045749" y="3720838"/>
            <a:ext cx="6697829" cy="3071174"/>
            <a:chOff x="2611225" y="3165049"/>
            <a:chExt cx="6697829" cy="3071174"/>
          </a:xfrm>
        </p:grpSpPr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BCA68541-526A-41BA-BC6B-DC864C1C5E1B}"/>
                </a:ext>
              </a:extLst>
            </p:cNvPr>
            <p:cNvSpPr/>
            <p:nvPr/>
          </p:nvSpPr>
          <p:spPr>
            <a:xfrm>
              <a:off x="3601039" y="3165049"/>
              <a:ext cx="2007910" cy="5279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定義</a:t>
              </a:r>
              <a:r>
                <a:rPr lang="en-US" altLang="zh-TW" dirty="0">
                  <a:solidFill>
                    <a:schemeClr val="tx1"/>
                  </a:solidFill>
                </a:rPr>
                <a:t>”</a:t>
              </a:r>
              <a:r>
                <a:rPr lang="zh-TW" altLang="en-US" dirty="0">
                  <a:solidFill>
                    <a:schemeClr val="tx1"/>
                  </a:solidFill>
                </a:rPr>
                <a:t>重置汽車格</a:t>
              </a:r>
              <a:r>
                <a:rPr lang="en-US" altLang="zh-TW" dirty="0">
                  <a:solidFill>
                    <a:schemeClr val="tx1"/>
                  </a:solidFill>
                </a:rPr>
                <a:t>”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3A1529ED-2C7E-443B-8E92-23F23A3F856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4604994" y="3692950"/>
              <a:ext cx="0" cy="228601"/>
            </a:xfrm>
            <a:prstGeom prst="straightConnector1">
              <a:avLst/>
            </a:prstGeom>
            <a:ln w="19050">
              <a:solidFill>
                <a:schemeClr val="accent1">
                  <a:alpha val="6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F983A3-B8EF-4D2D-80BD-DCE4EE2FA263}"/>
                </a:ext>
              </a:extLst>
            </p:cNvPr>
            <p:cNvSpPr/>
            <p:nvPr/>
          </p:nvSpPr>
          <p:spPr>
            <a:xfrm>
              <a:off x="3225540" y="3921551"/>
              <a:ext cx="2733765" cy="5279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刪除汽車格陣列所有項目</a:t>
              </a:r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587E138D-9C2B-4A42-B506-502E6DF34657}"/>
                </a:ext>
              </a:extLst>
            </p:cNvPr>
            <p:cNvCxnSpPr>
              <a:cxnSpLocks/>
            </p:cNvCxnSpPr>
            <p:nvPr/>
          </p:nvCxnSpPr>
          <p:spPr>
            <a:xfrm>
              <a:off x="4609707" y="4449452"/>
              <a:ext cx="0" cy="263950"/>
            </a:xfrm>
            <a:prstGeom prst="straightConnector1">
              <a:avLst/>
            </a:prstGeom>
            <a:ln w="19050">
              <a:solidFill>
                <a:schemeClr val="accent1">
                  <a:alpha val="6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3993B33-B9EC-41A4-8439-E13CD6DE7E97}"/>
                </a:ext>
              </a:extLst>
            </p:cNvPr>
            <p:cNvSpPr/>
            <p:nvPr/>
          </p:nvSpPr>
          <p:spPr>
            <a:xfrm>
              <a:off x="3225540" y="5611440"/>
              <a:ext cx="2799755" cy="5279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添加</a:t>
              </a:r>
              <a:r>
                <a:rPr lang="en-US" altLang="zh-TW" dirty="0">
                  <a:solidFill>
                    <a:schemeClr val="tx1"/>
                  </a:solidFill>
                </a:rPr>
                <a:t>”</a:t>
              </a:r>
              <a:r>
                <a:rPr lang="zh-TW" altLang="en-US" dirty="0">
                  <a:solidFill>
                    <a:schemeClr val="tx1"/>
                  </a:solidFill>
                </a:rPr>
                <a:t>空</a:t>
              </a:r>
              <a:r>
                <a:rPr lang="en-US" altLang="zh-TW" dirty="0">
                  <a:solidFill>
                    <a:schemeClr val="tx1"/>
                  </a:solidFill>
                </a:rPr>
                <a:t>”</a:t>
              </a:r>
              <a:r>
                <a:rPr lang="zh-TW" altLang="en-US" dirty="0">
                  <a:solidFill>
                    <a:schemeClr val="tx1"/>
                  </a:solidFill>
                </a:rPr>
                <a:t>到汽車格陣列</a:t>
              </a: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4AB2DDE7-5261-446C-B28E-217E1EC19337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4604995" y="5392918"/>
              <a:ext cx="0" cy="225457"/>
            </a:xfrm>
            <a:prstGeom prst="straightConnector1">
              <a:avLst/>
            </a:prstGeom>
            <a:ln w="19050">
              <a:solidFill>
                <a:schemeClr val="accent1">
                  <a:alpha val="6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流程圖: 決策 12">
              <a:extLst>
                <a:ext uri="{FF2B5EF4-FFF2-40B4-BE49-F238E27FC236}">
                  <a16:creationId xmlns:a16="http://schemas.microsoft.com/office/drawing/2014/main" id="{C5F445C1-2BDD-411C-8396-5E389B101134}"/>
                </a:ext>
              </a:extLst>
            </p:cNvPr>
            <p:cNvSpPr/>
            <p:nvPr/>
          </p:nvSpPr>
          <p:spPr>
            <a:xfrm>
              <a:off x="3601041" y="4697691"/>
              <a:ext cx="2007908" cy="695227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6</a:t>
              </a:r>
              <a:r>
                <a:rPr lang="zh-TW" altLang="en-US" dirty="0">
                  <a:solidFill>
                    <a:schemeClr val="tx1"/>
                  </a:solidFill>
                </a:rPr>
                <a:t>筆資料了嗎？</a:t>
              </a:r>
            </a:p>
          </p:txBody>
        </p: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935A05D8-6F5A-4BD1-8DF1-DD0310E2843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949" y="5018595"/>
              <a:ext cx="1987485" cy="0"/>
            </a:xfrm>
            <a:prstGeom prst="straightConnector1">
              <a:avLst/>
            </a:prstGeom>
            <a:ln w="19050">
              <a:solidFill>
                <a:schemeClr val="accent1">
                  <a:alpha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11FD519B-3A6B-4329-A790-98EDFFDE7C4B}"/>
                </a:ext>
              </a:extLst>
            </p:cNvPr>
            <p:cNvCxnSpPr>
              <a:cxnSpLocks/>
            </p:cNvCxnSpPr>
            <p:nvPr/>
          </p:nvCxnSpPr>
          <p:spPr>
            <a:xfrm>
              <a:off x="7596434" y="5033128"/>
              <a:ext cx="0" cy="660662"/>
            </a:xfrm>
            <a:prstGeom prst="straightConnector1">
              <a:avLst/>
            </a:prstGeom>
            <a:ln w="19050">
              <a:solidFill>
                <a:schemeClr val="accent1">
                  <a:alpha val="6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FF9783B7-B6C4-47BD-9DFF-28A2271089E7}"/>
                </a:ext>
              </a:extLst>
            </p:cNvPr>
            <p:cNvSpPr/>
            <p:nvPr/>
          </p:nvSpPr>
          <p:spPr>
            <a:xfrm>
              <a:off x="6645693" y="5708322"/>
              <a:ext cx="2007910" cy="5279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結束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BD39C89D-E622-4D3D-93EF-90D9D0430411}"/>
                </a:ext>
              </a:extLst>
            </p:cNvPr>
            <p:cNvSpPr txBox="1"/>
            <p:nvPr/>
          </p:nvSpPr>
          <p:spPr>
            <a:xfrm>
              <a:off x="5609797" y="471340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是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7AC311D8-AFCE-4F5A-9C06-4AEB9C576D6E}"/>
                </a:ext>
              </a:extLst>
            </p:cNvPr>
            <p:cNvSpPr txBox="1"/>
            <p:nvPr/>
          </p:nvSpPr>
          <p:spPr>
            <a:xfrm>
              <a:off x="4625417" y="530687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否</a:t>
              </a:r>
            </a:p>
          </p:txBody>
        </p: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50EEFB4B-C609-49C3-99FA-051AB8E99F5F}"/>
                </a:ext>
              </a:extLst>
            </p:cNvPr>
            <p:cNvCxnSpPr>
              <a:stCxn id="11" idx="1"/>
            </p:cNvCxnSpPr>
            <p:nvPr/>
          </p:nvCxnSpPr>
          <p:spPr>
            <a:xfrm flipH="1" flipV="1">
              <a:off x="2630078" y="5875390"/>
              <a:ext cx="595462" cy="1"/>
            </a:xfrm>
            <a:prstGeom prst="line">
              <a:avLst/>
            </a:prstGeom>
            <a:ln w="19050">
              <a:solidFill>
                <a:schemeClr val="accent1">
                  <a:alpha val="6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F150D77B-101B-4C5B-9EB7-E558596F0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1225" y="4581427"/>
              <a:ext cx="0" cy="1256256"/>
            </a:xfrm>
            <a:prstGeom prst="line">
              <a:avLst/>
            </a:prstGeom>
            <a:ln w="19050">
              <a:solidFill>
                <a:schemeClr val="accent1">
                  <a:alpha val="6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C5F2F836-CEFF-41EC-AFB3-DF9599565073}"/>
                </a:ext>
              </a:extLst>
            </p:cNvPr>
            <p:cNvCxnSpPr/>
            <p:nvPr/>
          </p:nvCxnSpPr>
          <p:spPr>
            <a:xfrm>
              <a:off x="2630078" y="4581427"/>
              <a:ext cx="1866508" cy="0"/>
            </a:xfrm>
            <a:prstGeom prst="straightConnector1">
              <a:avLst/>
            </a:prstGeom>
            <a:ln w="19050">
              <a:solidFill>
                <a:schemeClr val="accent1">
                  <a:alpha val="6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8BFA0DA-DE8E-4014-9C44-0A2B0954EEBC}"/>
                </a:ext>
              </a:extLst>
            </p:cNvPr>
            <p:cNvSpPr txBox="1"/>
            <p:nvPr/>
          </p:nvSpPr>
          <p:spPr>
            <a:xfrm>
              <a:off x="7107810" y="3996965"/>
              <a:ext cx="2201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* </a:t>
              </a:r>
              <a:r>
                <a:rPr lang="zh-TW" altLang="en-US" dirty="0"/>
                <a:t>參考做法。</a:t>
              </a:r>
              <a:endParaRPr lang="en-US" altLang="zh-TW" dirty="0"/>
            </a:p>
            <a:p>
              <a:r>
                <a:rPr lang="en-US" altLang="zh-TW" dirty="0"/>
                <a:t>(</a:t>
              </a:r>
              <a:r>
                <a:rPr lang="zh-TW" altLang="en-US" dirty="0"/>
                <a:t>可以用自己的方法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5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C1B88B-A0F0-4794-A1CC-EAF5EC63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任務解析</a:t>
            </a:r>
            <a:r>
              <a:rPr lang="en-US" altLang="zh-TW" dirty="0"/>
              <a:t>(2)-</a:t>
            </a:r>
            <a:r>
              <a:rPr lang="zh-TW" altLang="en-US" dirty="0"/>
              <a:t>登記停車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BABDF0-5274-4806-BEDD-D0635EBEE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1729"/>
            <a:ext cx="10640706" cy="2630077"/>
          </a:xfrm>
        </p:spPr>
        <p:txBody>
          <a:bodyPr/>
          <a:lstStyle/>
          <a:p>
            <a:r>
              <a:rPr lang="zh-TW" altLang="en-US" sz="2400" dirty="0"/>
              <a:t>車子的倒車停車動畫完成後，把車牌號碼登記到停車格陣列裡面。怎麼做呢？</a:t>
            </a:r>
            <a:endParaRPr lang="en-US" altLang="zh-TW" sz="2400" dirty="0"/>
          </a:p>
          <a:p>
            <a:pPr lvl="1"/>
            <a:r>
              <a:rPr lang="zh-TW" altLang="en-US" dirty="0"/>
              <a:t>使用變數「車號」、「位置」 </a:t>
            </a:r>
            <a:r>
              <a:rPr lang="en-US" altLang="zh-TW" dirty="0"/>
              <a:t>(</a:t>
            </a:r>
            <a:r>
              <a:rPr lang="zh-TW" altLang="en-US" dirty="0"/>
              <a:t>配合程式動畫</a:t>
            </a:r>
            <a:r>
              <a:rPr lang="en-US" altLang="zh-TW" dirty="0"/>
              <a:t>)</a:t>
            </a:r>
          </a:p>
          <a:p>
            <a:r>
              <a:rPr lang="zh-TW" altLang="en-US" sz="2400" dirty="0"/>
              <a:t>積木用哪一個好呢？</a:t>
            </a:r>
            <a:endParaRPr lang="en-US" altLang="zh-TW" sz="2400" dirty="0"/>
          </a:p>
          <a:p>
            <a:endParaRPr lang="en-US" altLang="zh-TW" sz="2400" dirty="0"/>
          </a:p>
          <a:p>
            <a:endParaRPr lang="en-US" altLang="zh-TW" dirty="0"/>
          </a:p>
          <a:p>
            <a:pPr lvl="1"/>
            <a:endParaRPr lang="en-US" altLang="zh-TW" dirty="0"/>
          </a:p>
        </p:txBody>
      </p:sp>
      <p:graphicFrame>
        <p:nvGraphicFramePr>
          <p:cNvPr id="4" name="表格 10">
            <a:extLst>
              <a:ext uri="{FF2B5EF4-FFF2-40B4-BE49-F238E27FC236}">
                <a16:creationId xmlns:a16="http://schemas.microsoft.com/office/drawing/2014/main" id="{CB7B5A7F-3A9E-414D-B41E-2C416C0A0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447618"/>
              </p:ext>
            </p:extLst>
          </p:nvPr>
        </p:nvGraphicFramePr>
        <p:xfrm>
          <a:off x="1092056" y="3000188"/>
          <a:ext cx="10442744" cy="70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233">
                  <a:extLst>
                    <a:ext uri="{9D8B030D-6E8A-4147-A177-3AD203B41FA5}">
                      <a16:colId xmlns:a16="http://schemas.microsoft.com/office/drawing/2014/main" val="285938967"/>
                    </a:ext>
                  </a:extLst>
                </a:gridCol>
                <a:gridCol w="3551985">
                  <a:extLst>
                    <a:ext uri="{9D8B030D-6E8A-4147-A177-3AD203B41FA5}">
                      <a16:colId xmlns:a16="http://schemas.microsoft.com/office/drawing/2014/main" val="507668560"/>
                    </a:ext>
                  </a:extLst>
                </a:gridCol>
                <a:gridCol w="4091526">
                  <a:extLst>
                    <a:ext uri="{9D8B030D-6E8A-4147-A177-3AD203B41FA5}">
                      <a16:colId xmlns:a16="http://schemas.microsoft.com/office/drawing/2014/main" val="1361799566"/>
                    </a:ext>
                  </a:extLst>
                </a:gridCol>
              </a:tblGrid>
              <a:tr h="704244">
                <a:tc>
                  <a:txBody>
                    <a:bodyPr/>
                    <a:lstStyle/>
                    <a:p>
                      <a:r>
                        <a:rPr lang="en-US" altLang="zh-TW" dirty="0"/>
                        <a:t>(A)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(B)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(C)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65564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5A32D609-9D29-447B-B5C3-BD605C01E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01" y="3018395"/>
            <a:ext cx="2307162" cy="62236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AE401E-E534-4E9F-B4A4-42E77E20E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55" y="3041126"/>
            <a:ext cx="3264384" cy="62236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B489AC3-42E6-495C-BFCE-42F4622E9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02" y="3034083"/>
            <a:ext cx="3169332" cy="59099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F466814-0F80-42AC-9D7D-F320FE517805}"/>
              </a:ext>
            </a:extLst>
          </p:cNvPr>
          <p:cNvSpPr txBox="1"/>
          <p:nvPr/>
        </p:nvSpPr>
        <p:spPr>
          <a:xfrm>
            <a:off x="1071922" y="4221222"/>
            <a:ext cx="620714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答</a:t>
            </a:r>
            <a:r>
              <a:rPr lang="en-US" altLang="zh-TW" sz="1800" dirty="0">
                <a:sym typeface="Wingdings" panose="05000000000000000000" pitchFamily="2" charset="2"/>
              </a:rPr>
              <a:t>:</a:t>
            </a:r>
            <a:r>
              <a:rPr lang="zh-TW" altLang="en-US" sz="1800" dirty="0">
                <a:sym typeface="Wingdings" panose="05000000000000000000" pitchFamily="2" charset="2"/>
              </a:rPr>
              <a:t> </a:t>
            </a:r>
            <a:r>
              <a:rPr lang="en-US" altLang="zh-TW" sz="1800" dirty="0">
                <a:sym typeface="Wingdings" panose="05000000000000000000" pitchFamily="2" charset="2"/>
              </a:rPr>
              <a:t>(C)</a:t>
            </a:r>
            <a:r>
              <a:rPr lang="zh-TW" altLang="en-US" sz="1800" dirty="0">
                <a:sym typeface="Wingdings" panose="05000000000000000000" pitchFamily="2" charset="2"/>
              </a:rPr>
              <a:t>比較適合，一個積木搞定！</a:t>
            </a:r>
            <a:br>
              <a:rPr lang="en-US" altLang="zh-TW" sz="1800" dirty="0">
                <a:sym typeface="Wingdings" panose="05000000000000000000" pitchFamily="2" charset="2"/>
              </a:rPr>
            </a:br>
            <a:r>
              <a:rPr lang="en-US" altLang="zh-TW" sz="1800" dirty="0">
                <a:sym typeface="Wingdings" panose="05000000000000000000" pitchFamily="2" charset="2"/>
              </a:rPr>
              <a:t>      (B)</a:t>
            </a:r>
            <a:r>
              <a:rPr lang="zh-TW" altLang="en-US" sz="1800" dirty="0">
                <a:sym typeface="Wingdings" panose="05000000000000000000" pitchFamily="2" charset="2"/>
              </a:rPr>
              <a:t>也可以，但需要把原本位置的資料刪除。多一個積木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2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949</TotalTime>
  <Words>1002</Words>
  <Application>Microsoft Office PowerPoint</Application>
  <PresentationFormat>寬螢幕</PresentationFormat>
  <Paragraphs>128</Paragraphs>
  <Slides>13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多面向</vt:lpstr>
      <vt:lpstr>活動二  智慧停車場</vt:lpstr>
      <vt:lpstr>情境說明~</vt:lpstr>
      <vt:lpstr>問題觀察</vt:lpstr>
      <vt:lpstr>問題拆解</vt:lpstr>
      <vt:lpstr>模式辨別 (找規則)</vt:lpstr>
      <vt:lpstr>任務說明</vt:lpstr>
      <vt:lpstr>Scratch清單積木辨別   (作業基本要求)</vt:lpstr>
      <vt:lpstr>任務解析(1)-重置汽車格</vt:lpstr>
      <vt:lpstr>任務解析(2)-登記停車</vt:lpstr>
      <vt:lpstr>任務解析(3)-刪除離開的車號</vt:lpstr>
      <vt:lpstr>任務解析(4)&amp;(5)-查詢空位及車號</vt:lpstr>
      <vt:lpstr>進階加分解析- 逐一檢查/使用每一筆資料的方法</vt:lpstr>
      <vt:lpstr>指標與重複結構    (作業進階加分)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3-1 陣列的認識與基本操作</dc:title>
  <dc:creator>科技中心01</dc:creator>
  <cp:lastModifiedBy>科技中心01</cp:lastModifiedBy>
  <cp:revision>189</cp:revision>
  <dcterms:created xsi:type="dcterms:W3CDTF">2020-10-30T06:46:40Z</dcterms:created>
  <dcterms:modified xsi:type="dcterms:W3CDTF">2021-04-21T09:57:32Z</dcterms:modified>
</cp:coreProperties>
</file>