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5" r:id="rId9"/>
    <p:sldId id="274" r:id="rId10"/>
    <p:sldId id="270" r:id="rId11"/>
    <p:sldId id="271" r:id="rId12"/>
    <p:sldId id="272" r:id="rId13"/>
    <p:sldId id="261" r:id="rId14"/>
    <p:sldId id="262" r:id="rId15"/>
    <p:sldId id="266" r:id="rId16"/>
    <p:sldId id="267" r:id="rId17"/>
    <p:sldId id="27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CD488-2357-4AC2-9E03-0133466735A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FDAB832B-1C4D-4338-A8A4-FD947D41A580}">
      <dgm:prSet phldrT="[文字]" custT="1"/>
      <dgm:spPr/>
      <dgm:t>
        <a:bodyPr/>
        <a:lstStyle/>
        <a:p>
          <a:r>
            <a:rPr lang="zh-TW" sz="2000">
              <a:latin typeface="標楷體" panose="03000509000000000000" pitchFamily="65" charset="-120"/>
              <a:ea typeface="標楷體" panose="03000509000000000000" pitchFamily="65" charset="-120"/>
            </a:rPr>
            <a:t>清潔</a:t>
          </a:r>
          <a:r>
            <a:rPr lang="en-US" sz="2000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810585-A176-45F4-8C3D-B33F1346C423}" type="parTrans" cxnId="{48B63FA7-0FE6-48B7-93EB-629D8A66978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A63783-5CA3-448D-9847-5D951AC47ABE}" type="sibTrans" cxnId="{48B63FA7-0FE6-48B7-93EB-629D8A669787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9311E2-F393-41FF-A598-8E07B3027D74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開啟螢幕攝影</a:t>
          </a:r>
        </a:p>
      </dgm:t>
    </dgm:pt>
    <dgm:pt modelId="{2CB71E96-3790-4EEA-921D-AC9BD23AE904}" type="parTrans" cxnId="{0F60B7B1-5B2A-4529-A452-CF73D3C6954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452FB6-AD5A-4CCE-AC35-E518A8C99113}" type="sibTrans" cxnId="{0F60B7B1-5B2A-4529-A452-CF73D3C6954A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16609C-A8D1-4AAE-88E0-B8C8053C47FA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打開影片庫、回顧影片</a:t>
          </a:r>
        </a:p>
      </dgm:t>
    </dgm:pt>
    <dgm:pt modelId="{26DBB207-290C-4576-A573-A29EA80C25F9}" type="parTrans" cxnId="{4ABD7AAA-329E-494F-9426-0446D7F11B30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E09B80-D41C-483C-82F5-EAF2DE0FDF5F}" type="sibTrans" cxnId="{4ABD7AAA-329E-494F-9426-0446D7F11B30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BA002C-DB6B-437B-BBAB-BF55CBD626A6}">
      <dgm:prSet phldrT="[文字]" custT="1"/>
      <dgm:spPr/>
      <dgm:t>
        <a:bodyPr/>
        <a:lstStyle/>
        <a:p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打開教材，找頁碼題號</a:t>
          </a:r>
        </a:p>
      </dgm:t>
    </dgm:pt>
    <dgm:pt modelId="{7CACF495-3DA2-402F-BB87-8AEBBF3DEAFE}" type="parTrans" cxnId="{3FA7819D-61CC-4E1C-B5CB-01607BAEACB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164773-57CC-49FE-8E41-CB5836B44713}" type="sibTrans" cxnId="{3FA7819D-61CC-4E1C-B5CB-01607BAEACB6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03864D-3B3C-4DC3-8466-1A585EB481A5}">
      <dgm:prSet phldrT="[文字]" custT="1"/>
      <dgm:spPr/>
      <dgm:t>
        <a:bodyPr/>
        <a:lstStyle/>
        <a:p>
          <a:r>
            <a:rPr lang="zh-TW" sz="2000">
              <a:latin typeface="標楷體" panose="03000509000000000000" pitchFamily="65" charset="-120"/>
              <a:ea typeface="標楷體" panose="03000509000000000000" pitchFamily="65" charset="-120"/>
            </a:rPr>
            <a:t>結構式練習</a:t>
          </a:r>
          <a:r>
            <a:rPr lang="en-US" sz="2000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代入策略</a:t>
          </a:r>
          <a:r>
            <a:rPr lang="en-US" sz="2000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9C15EF-60B6-463B-A221-0843C752BE9E}" type="parTrans" cxnId="{9CD0AB03-90C4-4522-84C2-02EEC2C558A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C1E7D7-F017-45C3-8FDF-FE6DAB2B6E9B}" type="sibTrans" cxnId="{9CD0AB03-90C4-4522-84C2-02EEC2C558AC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F46030-C335-4126-8D79-8AB421579C59}">
      <dgm:prSet phldrT="[文字]" custT="1"/>
      <dgm:spPr/>
      <dgm:t>
        <a:bodyPr/>
        <a:lstStyle/>
        <a:p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結束螢幕錄影、存檔</a:t>
          </a:r>
        </a:p>
      </dgm:t>
    </dgm:pt>
    <dgm:pt modelId="{0466EDDF-7FDE-417A-BB57-DA2359E6AFE0}" type="parTrans" cxnId="{7F87D36E-DAE3-41C5-BA18-ADD52DD96D9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7E40E7-1134-4C42-BE07-03BDBD4C59CC}" type="sibTrans" cxnId="{7F87D36E-DAE3-41C5-BA18-ADD52DD96D9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707598-AF53-42C6-BD3A-E1725E38D3A6}" type="pres">
      <dgm:prSet presAssocID="{499CD488-2357-4AC2-9E03-0133466735A8}" presName="Name0" presStyleCnt="0">
        <dgm:presLayoutVars>
          <dgm:dir/>
          <dgm:resizeHandles val="exact"/>
        </dgm:presLayoutVars>
      </dgm:prSet>
      <dgm:spPr/>
    </dgm:pt>
    <dgm:pt modelId="{A644E404-33FE-428C-9F24-31D98FCAE0E6}" type="pres">
      <dgm:prSet presAssocID="{FDAB832B-1C4D-4338-A8A4-FD947D41A580}" presName="node" presStyleLbl="node1" presStyleIdx="0" presStyleCnt="6" custLinFactNeighborX="484" custLinFactNeighborY="-27">
        <dgm:presLayoutVars>
          <dgm:bulletEnabled val="1"/>
        </dgm:presLayoutVars>
      </dgm:prSet>
      <dgm:spPr/>
    </dgm:pt>
    <dgm:pt modelId="{C448A9BF-5F89-41BD-B5BB-B287A088D04B}" type="pres">
      <dgm:prSet presAssocID="{D0A63783-5CA3-448D-9847-5D951AC47ABE}" presName="sibTrans" presStyleLbl="sibTrans1D1" presStyleIdx="0" presStyleCnt="5"/>
      <dgm:spPr/>
    </dgm:pt>
    <dgm:pt modelId="{ED7C02A1-3617-48F9-9039-5ABD94F303A2}" type="pres">
      <dgm:prSet presAssocID="{D0A63783-5CA3-448D-9847-5D951AC47ABE}" presName="connectorText" presStyleLbl="sibTrans1D1" presStyleIdx="0" presStyleCnt="5"/>
      <dgm:spPr/>
    </dgm:pt>
    <dgm:pt modelId="{8F1ED520-2EA1-485F-89AB-45D3C8C991BB}" type="pres">
      <dgm:prSet presAssocID="{F59311E2-F393-41FF-A598-8E07B3027D74}" presName="node" presStyleLbl="node1" presStyleIdx="1" presStyleCnt="6" custLinFactNeighborY="1122">
        <dgm:presLayoutVars>
          <dgm:bulletEnabled val="1"/>
        </dgm:presLayoutVars>
      </dgm:prSet>
      <dgm:spPr/>
    </dgm:pt>
    <dgm:pt modelId="{52E914FC-6296-4537-9605-0D333F131649}" type="pres">
      <dgm:prSet presAssocID="{D7452FB6-AD5A-4CCE-AC35-E518A8C99113}" presName="sibTrans" presStyleLbl="sibTrans1D1" presStyleIdx="1" presStyleCnt="5"/>
      <dgm:spPr/>
    </dgm:pt>
    <dgm:pt modelId="{F24374FF-C310-4508-8917-0A25112A87C1}" type="pres">
      <dgm:prSet presAssocID="{D7452FB6-AD5A-4CCE-AC35-E518A8C99113}" presName="connectorText" presStyleLbl="sibTrans1D1" presStyleIdx="1" presStyleCnt="5"/>
      <dgm:spPr/>
    </dgm:pt>
    <dgm:pt modelId="{DE7E9D89-396D-4348-89BD-49EE1E69A581}" type="pres">
      <dgm:prSet presAssocID="{0916609C-A8D1-4AAE-88E0-B8C8053C47FA}" presName="node" presStyleLbl="node1" presStyleIdx="2" presStyleCnt="6">
        <dgm:presLayoutVars>
          <dgm:bulletEnabled val="1"/>
        </dgm:presLayoutVars>
      </dgm:prSet>
      <dgm:spPr/>
    </dgm:pt>
    <dgm:pt modelId="{259E28BA-6612-4BD6-8921-BEBA1A10E757}" type="pres">
      <dgm:prSet presAssocID="{27E09B80-D41C-483C-82F5-EAF2DE0FDF5F}" presName="sibTrans" presStyleLbl="sibTrans1D1" presStyleIdx="2" presStyleCnt="5"/>
      <dgm:spPr/>
    </dgm:pt>
    <dgm:pt modelId="{989AC757-1D9C-4B33-B882-3DBD1F8288FF}" type="pres">
      <dgm:prSet presAssocID="{27E09B80-D41C-483C-82F5-EAF2DE0FDF5F}" presName="connectorText" presStyleLbl="sibTrans1D1" presStyleIdx="2" presStyleCnt="5"/>
      <dgm:spPr/>
    </dgm:pt>
    <dgm:pt modelId="{FDAF6F37-218E-442D-BAB0-9C87636417AD}" type="pres">
      <dgm:prSet presAssocID="{3DBA002C-DB6B-437B-BBAB-BF55CBD626A6}" presName="node" presStyleLbl="node1" presStyleIdx="3" presStyleCnt="6">
        <dgm:presLayoutVars>
          <dgm:bulletEnabled val="1"/>
        </dgm:presLayoutVars>
      </dgm:prSet>
      <dgm:spPr/>
    </dgm:pt>
    <dgm:pt modelId="{3F7AA72A-77FD-4C5A-AAD9-1672D3248B31}" type="pres">
      <dgm:prSet presAssocID="{3B164773-57CC-49FE-8E41-CB5836B44713}" presName="sibTrans" presStyleLbl="sibTrans1D1" presStyleIdx="3" presStyleCnt="5"/>
      <dgm:spPr/>
    </dgm:pt>
    <dgm:pt modelId="{23629FD7-1056-4AEE-80BE-7AD9F595ED67}" type="pres">
      <dgm:prSet presAssocID="{3B164773-57CC-49FE-8E41-CB5836B44713}" presName="connectorText" presStyleLbl="sibTrans1D1" presStyleIdx="3" presStyleCnt="5"/>
      <dgm:spPr/>
    </dgm:pt>
    <dgm:pt modelId="{40900F68-CA24-43E6-8866-5E523F5AFE30}" type="pres">
      <dgm:prSet presAssocID="{FB03864D-3B3C-4DC3-8466-1A585EB481A5}" presName="node" presStyleLbl="node1" presStyleIdx="4" presStyleCnt="6">
        <dgm:presLayoutVars>
          <dgm:bulletEnabled val="1"/>
        </dgm:presLayoutVars>
      </dgm:prSet>
      <dgm:spPr/>
    </dgm:pt>
    <dgm:pt modelId="{CBBB7CC7-D725-4D56-B173-854ABF635DEC}" type="pres">
      <dgm:prSet presAssocID="{69C1E7D7-F017-45C3-8FDF-FE6DAB2B6E9B}" presName="sibTrans" presStyleLbl="sibTrans1D1" presStyleIdx="4" presStyleCnt="5"/>
      <dgm:spPr/>
    </dgm:pt>
    <dgm:pt modelId="{A8FEB881-A965-4666-8706-01F116CE09F1}" type="pres">
      <dgm:prSet presAssocID="{69C1E7D7-F017-45C3-8FDF-FE6DAB2B6E9B}" presName="connectorText" presStyleLbl="sibTrans1D1" presStyleIdx="4" presStyleCnt="5"/>
      <dgm:spPr/>
    </dgm:pt>
    <dgm:pt modelId="{BE6A5E9F-B483-474B-8D50-D663DAFCA549}" type="pres">
      <dgm:prSet presAssocID="{4BF46030-C335-4126-8D79-8AB421579C59}" presName="node" presStyleLbl="node1" presStyleIdx="5" presStyleCnt="6">
        <dgm:presLayoutVars>
          <dgm:bulletEnabled val="1"/>
        </dgm:presLayoutVars>
      </dgm:prSet>
      <dgm:spPr/>
    </dgm:pt>
  </dgm:ptLst>
  <dgm:cxnLst>
    <dgm:cxn modelId="{9CD0AB03-90C4-4522-84C2-02EEC2C558AC}" srcId="{499CD488-2357-4AC2-9E03-0133466735A8}" destId="{FB03864D-3B3C-4DC3-8466-1A585EB481A5}" srcOrd="4" destOrd="0" parTransId="{1F9C15EF-60B6-463B-A221-0843C752BE9E}" sibTransId="{69C1E7D7-F017-45C3-8FDF-FE6DAB2B6E9B}"/>
    <dgm:cxn modelId="{FEDF5411-BF00-4F30-9C66-4DE158350C74}" type="presOf" srcId="{FDAB832B-1C4D-4338-A8A4-FD947D41A580}" destId="{A644E404-33FE-428C-9F24-31D98FCAE0E6}" srcOrd="0" destOrd="0" presId="urn:microsoft.com/office/officeart/2005/8/layout/bProcess3"/>
    <dgm:cxn modelId="{3797BB2F-5FC5-48FC-AA1D-8CB4D5F65EE2}" type="presOf" srcId="{27E09B80-D41C-483C-82F5-EAF2DE0FDF5F}" destId="{989AC757-1D9C-4B33-B882-3DBD1F8288FF}" srcOrd="1" destOrd="0" presId="urn:microsoft.com/office/officeart/2005/8/layout/bProcess3"/>
    <dgm:cxn modelId="{E3152E43-9708-45EB-BF2A-A3F31DD8907B}" type="presOf" srcId="{0916609C-A8D1-4AAE-88E0-B8C8053C47FA}" destId="{DE7E9D89-396D-4348-89BD-49EE1E69A581}" srcOrd="0" destOrd="0" presId="urn:microsoft.com/office/officeart/2005/8/layout/bProcess3"/>
    <dgm:cxn modelId="{C658FF64-CF2D-4BC3-9FAB-F7996051AA5E}" type="presOf" srcId="{3B164773-57CC-49FE-8E41-CB5836B44713}" destId="{3F7AA72A-77FD-4C5A-AAD9-1672D3248B31}" srcOrd="0" destOrd="0" presId="urn:microsoft.com/office/officeart/2005/8/layout/bProcess3"/>
    <dgm:cxn modelId="{ED1DB74D-41DE-43C2-B3EE-892F4BDAC62D}" type="presOf" srcId="{4BF46030-C335-4126-8D79-8AB421579C59}" destId="{BE6A5E9F-B483-474B-8D50-D663DAFCA549}" srcOrd="0" destOrd="0" presId="urn:microsoft.com/office/officeart/2005/8/layout/bProcess3"/>
    <dgm:cxn modelId="{7F87D36E-DAE3-41C5-BA18-ADD52DD96D96}" srcId="{499CD488-2357-4AC2-9E03-0133466735A8}" destId="{4BF46030-C335-4126-8D79-8AB421579C59}" srcOrd="5" destOrd="0" parTransId="{0466EDDF-7FDE-417A-BB57-DA2359E6AFE0}" sibTransId="{7E7E40E7-1134-4C42-BE07-03BDBD4C59CC}"/>
    <dgm:cxn modelId="{D0C92D5A-D629-46C4-8B78-B93B74D1EE96}" type="presOf" srcId="{69C1E7D7-F017-45C3-8FDF-FE6DAB2B6E9B}" destId="{A8FEB881-A965-4666-8706-01F116CE09F1}" srcOrd="1" destOrd="0" presId="urn:microsoft.com/office/officeart/2005/8/layout/bProcess3"/>
    <dgm:cxn modelId="{D634CC7F-4D85-476E-9547-C618EC7A813D}" type="presOf" srcId="{499CD488-2357-4AC2-9E03-0133466735A8}" destId="{9B707598-AF53-42C6-BD3A-E1725E38D3A6}" srcOrd="0" destOrd="0" presId="urn:microsoft.com/office/officeart/2005/8/layout/bProcess3"/>
    <dgm:cxn modelId="{E3DE4682-A4BC-4438-99BC-D6A5866B1B87}" type="presOf" srcId="{D7452FB6-AD5A-4CCE-AC35-E518A8C99113}" destId="{52E914FC-6296-4537-9605-0D333F131649}" srcOrd="0" destOrd="0" presId="urn:microsoft.com/office/officeart/2005/8/layout/bProcess3"/>
    <dgm:cxn modelId="{F8FC6E8B-650E-40B1-8511-0A55321B6038}" type="presOf" srcId="{FB03864D-3B3C-4DC3-8466-1A585EB481A5}" destId="{40900F68-CA24-43E6-8866-5E523F5AFE30}" srcOrd="0" destOrd="0" presId="urn:microsoft.com/office/officeart/2005/8/layout/bProcess3"/>
    <dgm:cxn modelId="{1D4A0997-BC6C-4B3E-9CA9-60F4DCCAA1CD}" type="presOf" srcId="{F59311E2-F393-41FF-A598-8E07B3027D74}" destId="{8F1ED520-2EA1-485F-89AB-45D3C8C991BB}" srcOrd="0" destOrd="0" presId="urn:microsoft.com/office/officeart/2005/8/layout/bProcess3"/>
    <dgm:cxn modelId="{3FA7819D-61CC-4E1C-B5CB-01607BAEACB6}" srcId="{499CD488-2357-4AC2-9E03-0133466735A8}" destId="{3DBA002C-DB6B-437B-BBAB-BF55CBD626A6}" srcOrd="3" destOrd="0" parTransId="{7CACF495-3DA2-402F-BB87-8AEBBF3DEAFE}" sibTransId="{3B164773-57CC-49FE-8E41-CB5836B44713}"/>
    <dgm:cxn modelId="{48B63FA7-0FE6-48B7-93EB-629D8A669787}" srcId="{499CD488-2357-4AC2-9E03-0133466735A8}" destId="{FDAB832B-1C4D-4338-A8A4-FD947D41A580}" srcOrd="0" destOrd="0" parTransId="{99810585-A176-45F4-8C3D-B33F1346C423}" sibTransId="{D0A63783-5CA3-448D-9847-5D951AC47ABE}"/>
    <dgm:cxn modelId="{4ABD7AAA-329E-494F-9426-0446D7F11B30}" srcId="{499CD488-2357-4AC2-9E03-0133466735A8}" destId="{0916609C-A8D1-4AAE-88E0-B8C8053C47FA}" srcOrd="2" destOrd="0" parTransId="{26DBB207-290C-4576-A573-A29EA80C25F9}" sibTransId="{27E09B80-D41C-483C-82F5-EAF2DE0FDF5F}"/>
    <dgm:cxn modelId="{0F60B7B1-5B2A-4529-A452-CF73D3C6954A}" srcId="{499CD488-2357-4AC2-9E03-0133466735A8}" destId="{F59311E2-F393-41FF-A598-8E07B3027D74}" srcOrd="1" destOrd="0" parTransId="{2CB71E96-3790-4EEA-921D-AC9BD23AE904}" sibTransId="{D7452FB6-AD5A-4CCE-AC35-E518A8C99113}"/>
    <dgm:cxn modelId="{5CB11DC2-1944-4FF2-B08B-5F650A41DA1C}" type="presOf" srcId="{3DBA002C-DB6B-437B-BBAB-BF55CBD626A6}" destId="{FDAF6F37-218E-442D-BAB0-9C87636417AD}" srcOrd="0" destOrd="0" presId="urn:microsoft.com/office/officeart/2005/8/layout/bProcess3"/>
    <dgm:cxn modelId="{ECE657C6-1935-4A59-B504-279769A44195}" type="presOf" srcId="{3B164773-57CC-49FE-8E41-CB5836B44713}" destId="{23629FD7-1056-4AEE-80BE-7AD9F595ED67}" srcOrd="1" destOrd="0" presId="urn:microsoft.com/office/officeart/2005/8/layout/bProcess3"/>
    <dgm:cxn modelId="{2F6886E7-8B19-408D-9581-1AB179175BFC}" type="presOf" srcId="{D0A63783-5CA3-448D-9847-5D951AC47ABE}" destId="{ED7C02A1-3617-48F9-9039-5ABD94F303A2}" srcOrd="1" destOrd="0" presId="urn:microsoft.com/office/officeart/2005/8/layout/bProcess3"/>
    <dgm:cxn modelId="{48A5EFE9-B926-4EA7-AF3A-B90E073681C2}" type="presOf" srcId="{D0A63783-5CA3-448D-9847-5D951AC47ABE}" destId="{C448A9BF-5F89-41BD-B5BB-B287A088D04B}" srcOrd="0" destOrd="0" presId="urn:microsoft.com/office/officeart/2005/8/layout/bProcess3"/>
    <dgm:cxn modelId="{734DA7F2-06B5-4397-A68A-B435C6C2DFFB}" type="presOf" srcId="{27E09B80-D41C-483C-82F5-EAF2DE0FDF5F}" destId="{259E28BA-6612-4BD6-8921-BEBA1A10E757}" srcOrd="0" destOrd="0" presId="urn:microsoft.com/office/officeart/2005/8/layout/bProcess3"/>
    <dgm:cxn modelId="{706707FA-2F19-43D0-80C2-BA0911EFB3D1}" type="presOf" srcId="{D7452FB6-AD5A-4CCE-AC35-E518A8C99113}" destId="{F24374FF-C310-4508-8917-0A25112A87C1}" srcOrd="1" destOrd="0" presId="urn:microsoft.com/office/officeart/2005/8/layout/bProcess3"/>
    <dgm:cxn modelId="{FBFB3BFF-40C7-4C8C-B2C0-FDFF48EDD9F6}" type="presOf" srcId="{69C1E7D7-F017-45C3-8FDF-FE6DAB2B6E9B}" destId="{CBBB7CC7-D725-4D56-B173-854ABF635DEC}" srcOrd="0" destOrd="0" presId="urn:microsoft.com/office/officeart/2005/8/layout/bProcess3"/>
    <dgm:cxn modelId="{8D70A7B8-202C-4F91-8F86-DF58938E18EA}" type="presParOf" srcId="{9B707598-AF53-42C6-BD3A-E1725E38D3A6}" destId="{A644E404-33FE-428C-9F24-31D98FCAE0E6}" srcOrd="0" destOrd="0" presId="urn:microsoft.com/office/officeart/2005/8/layout/bProcess3"/>
    <dgm:cxn modelId="{F4EB3B8C-699C-4CCC-9522-844771F3A79C}" type="presParOf" srcId="{9B707598-AF53-42C6-BD3A-E1725E38D3A6}" destId="{C448A9BF-5F89-41BD-B5BB-B287A088D04B}" srcOrd="1" destOrd="0" presId="urn:microsoft.com/office/officeart/2005/8/layout/bProcess3"/>
    <dgm:cxn modelId="{23F17F4A-ACCD-4203-8006-5D0289BD5A7A}" type="presParOf" srcId="{C448A9BF-5F89-41BD-B5BB-B287A088D04B}" destId="{ED7C02A1-3617-48F9-9039-5ABD94F303A2}" srcOrd="0" destOrd="0" presId="urn:microsoft.com/office/officeart/2005/8/layout/bProcess3"/>
    <dgm:cxn modelId="{B791ED22-A025-4C22-AB74-E90E2D91EE5B}" type="presParOf" srcId="{9B707598-AF53-42C6-BD3A-E1725E38D3A6}" destId="{8F1ED520-2EA1-485F-89AB-45D3C8C991BB}" srcOrd="2" destOrd="0" presId="urn:microsoft.com/office/officeart/2005/8/layout/bProcess3"/>
    <dgm:cxn modelId="{C281FDD3-7378-4A45-B10A-8DCB9BBA24BC}" type="presParOf" srcId="{9B707598-AF53-42C6-BD3A-E1725E38D3A6}" destId="{52E914FC-6296-4537-9605-0D333F131649}" srcOrd="3" destOrd="0" presId="urn:microsoft.com/office/officeart/2005/8/layout/bProcess3"/>
    <dgm:cxn modelId="{3DE60756-4601-4B74-9B8D-43E1B970E248}" type="presParOf" srcId="{52E914FC-6296-4537-9605-0D333F131649}" destId="{F24374FF-C310-4508-8917-0A25112A87C1}" srcOrd="0" destOrd="0" presId="urn:microsoft.com/office/officeart/2005/8/layout/bProcess3"/>
    <dgm:cxn modelId="{0E777735-BCA8-448B-8CD8-5E008EE4C08C}" type="presParOf" srcId="{9B707598-AF53-42C6-BD3A-E1725E38D3A6}" destId="{DE7E9D89-396D-4348-89BD-49EE1E69A581}" srcOrd="4" destOrd="0" presId="urn:microsoft.com/office/officeart/2005/8/layout/bProcess3"/>
    <dgm:cxn modelId="{62F5E1A6-5F00-41AE-BA3F-AD1F241FF629}" type="presParOf" srcId="{9B707598-AF53-42C6-BD3A-E1725E38D3A6}" destId="{259E28BA-6612-4BD6-8921-BEBA1A10E757}" srcOrd="5" destOrd="0" presId="urn:microsoft.com/office/officeart/2005/8/layout/bProcess3"/>
    <dgm:cxn modelId="{DA82C744-9E5F-4490-8ABC-F78180946A8C}" type="presParOf" srcId="{259E28BA-6612-4BD6-8921-BEBA1A10E757}" destId="{989AC757-1D9C-4B33-B882-3DBD1F8288FF}" srcOrd="0" destOrd="0" presId="urn:microsoft.com/office/officeart/2005/8/layout/bProcess3"/>
    <dgm:cxn modelId="{60ABB447-503D-4273-90B2-6E7290083318}" type="presParOf" srcId="{9B707598-AF53-42C6-BD3A-E1725E38D3A6}" destId="{FDAF6F37-218E-442D-BAB0-9C87636417AD}" srcOrd="6" destOrd="0" presId="urn:microsoft.com/office/officeart/2005/8/layout/bProcess3"/>
    <dgm:cxn modelId="{439F1CAC-824E-4AD4-93F8-B98EBE2C9901}" type="presParOf" srcId="{9B707598-AF53-42C6-BD3A-E1725E38D3A6}" destId="{3F7AA72A-77FD-4C5A-AAD9-1672D3248B31}" srcOrd="7" destOrd="0" presId="urn:microsoft.com/office/officeart/2005/8/layout/bProcess3"/>
    <dgm:cxn modelId="{FD3EB71F-9FCC-4CCC-9773-B70E905E8854}" type="presParOf" srcId="{3F7AA72A-77FD-4C5A-AAD9-1672D3248B31}" destId="{23629FD7-1056-4AEE-80BE-7AD9F595ED67}" srcOrd="0" destOrd="0" presId="urn:microsoft.com/office/officeart/2005/8/layout/bProcess3"/>
    <dgm:cxn modelId="{B4AB6878-DE87-42AF-BEF7-D213AAB21E9D}" type="presParOf" srcId="{9B707598-AF53-42C6-BD3A-E1725E38D3A6}" destId="{40900F68-CA24-43E6-8866-5E523F5AFE30}" srcOrd="8" destOrd="0" presId="urn:microsoft.com/office/officeart/2005/8/layout/bProcess3"/>
    <dgm:cxn modelId="{D4720068-7CC2-4F4F-9C5D-E7D014891B2A}" type="presParOf" srcId="{9B707598-AF53-42C6-BD3A-E1725E38D3A6}" destId="{CBBB7CC7-D725-4D56-B173-854ABF635DEC}" srcOrd="9" destOrd="0" presId="urn:microsoft.com/office/officeart/2005/8/layout/bProcess3"/>
    <dgm:cxn modelId="{FBFC46DB-F343-4381-8B98-64348338508B}" type="presParOf" srcId="{CBBB7CC7-D725-4D56-B173-854ABF635DEC}" destId="{A8FEB881-A965-4666-8706-01F116CE09F1}" srcOrd="0" destOrd="0" presId="urn:microsoft.com/office/officeart/2005/8/layout/bProcess3"/>
    <dgm:cxn modelId="{B166E87B-1E47-4FBB-AC5A-F5C5E3187527}" type="presParOf" srcId="{9B707598-AF53-42C6-BD3A-E1725E38D3A6}" destId="{BE6A5E9F-B483-474B-8D50-D663DAFCA54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7B28A-6A58-411C-8AE2-9D026980373A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4B5479FA-7E57-473B-9A26-4AE61497B521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清潔</a:t>
          </a:r>
          <a:r>
            <a:rPr lang="en-US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endParaRPr lang="zh-TW" altLang="en-US"/>
        </a:p>
      </dgm:t>
    </dgm:pt>
    <dgm:pt modelId="{A1DA57DD-1BC3-4DE1-98EF-683F1B01DB91}" type="parTrans" cxnId="{AAC777B3-A970-4E0C-BB91-5D36376B0B0F}">
      <dgm:prSet/>
      <dgm:spPr/>
      <dgm:t>
        <a:bodyPr/>
        <a:lstStyle/>
        <a:p>
          <a:endParaRPr lang="zh-TW" altLang="en-US"/>
        </a:p>
      </dgm:t>
    </dgm:pt>
    <dgm:pt modelId="{B7C7F230-745D-4B4F-8F42-3A6F964D265F}" type="sibTrans" cxnId="{AAC777B3-A970-4E0C-BB91-5D36376B0B0F}">
      <dgm:prSet/>
      <dgm:spPr/>
      <dgm:t>
        <a:bodyPr/>
        <a:lstStyle/>
        <a:p>
          <a:endParaRPr lang="zh-TW" altLang="en-US"/>
        </a:p>
      </dgm:t>
    </dgm:pt>
    <dgm:pt modelId="{197C75CD-5CAE-433A-AB41-72573215B094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開啟螢幕攝影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5AAA6D-26D9-403A-925D-2EB69A03496F}" type="parTrans" cxnId="{8F359A67-BF07-4CA2-B17E-4673137274CC}">
      <dgm:prSet/>
      <dgm:spPr/>
      <dgm:t>
        <a:bodyPr/>
        <a:lstStyle/>
        <a:p>
          <a:endParaRPr lang="zh-TW" altLang="en-US"/>
        </a:p>
      </dgm:t>
    </dgm:pt>
    <dgm:pt modelId="{0114E30B-6D79-4D69-9A6A-82B49F70DB73}" type="sibTrans" cxnId="{8F359A67-BF07-4CA2-B17E-4673137274CC}">
      <dgm:prSet/>
      <dgm:spPr/>
      <dgm:t>
        <a:bodyPr/>
        <a:lstStyle/>
        <a:p>
          <a:endParaRPr lang="zh-TW" altLang="en-US"/>
        </a:p>
      </dgm:t>
    </dgm:pt>
    <dgm:pt modelId="{897CC5B0-59C5-47E3-84DD-26A9C2825BB9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打開影片庫、回顧影片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8F85EA-AE98-4390-81D3-EFC1ABF65C86}" type="parTrans" cxnId="{B575923F-0E9F-4389-A8F4-49915C1DF100}">
      <dgm:prSet/>
      <dgm:spPr/>
      <dgm:t>
        <a:bodyPr/>
        <a:lstStyle/>
        <a:p>
          <a:endParaRPr lang="zh-TW" altLang="en-US"/>
        </a:p>
      </dgm:t>
    </dgm:pt>
    <dgm:pt modelId="{5E148729-C5B1-40A0-BA67-A512F212A215}" type="sibTrans" cxnId="{B575923F-0E9F-4389-A8F4-49915C1DF100}">
      <dgm:prSet/>
      <dgm:spPr/>
      <dgm:t>
        <a:bodyPr/>
        <a:lstStyle/>
        <a:p>
          <a:endParaRPr lang="zh-TW" altLang="en-US"/>
        </a:p>
      </dgm:t>
    </dgm:pt>
    <dgm:pt modelId="{807722FF-B870-498C-9E0E-585EB0E02E22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打開教材，找頁碼題號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E4693C-7F85-4EA2-95E0-824D6F67A3F6}" type="parTrans" cxnId="{033A2682-7CE5-460D-8A7C-6072986D1E4D}">
      <dgm:prSet/>
      <dgm:spPr/>
      <dgm:t>
        <a:bodyPr/>
        <a:lstStyle/>
        <a:p>
          <a:endParaRPr lang="zh-TW" altLang="en-US"/>
        </a:p>
      </dgm:t>
    </dgm:pt>
    <dgm:pt modelId="{6E20E094-6201-455F-9400-E0E0F394FEC5}" type="sibTrans" cxnId="{033A2682-7CE5-460D-8A7C-6072986D1E4D}">
      <dgm:prSet/>
      <dgm:spPr/>
      <dgm:t>
        <a:bodyPr/>
        <a:lstStyle/>
        <a:p>
          <a:endParaRPr lang="zh-TW" altLang="en-US"/>
        </a:p>
      </dgm:t>
    </dgm:pt>
    <dgm:pt modelId="{A5977E95-A40E-4A76-96C8-5E6D800DDCCA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結構式練習</a:t>
          </a:r>
          <a:r>
            <a:rPr lang="en-US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代入策略</a:t>
          </a:r>
          <a:r>
            <a:rPr lang="en-US" u="sng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CAE3B0-714F-4C0E-8748-E54445E47C79}" type="parTrans" cxnId="{998054AB-CFA6-4996-B7BD-F8BE4EE0B655}">
      <dgm:prSet/>
      <dgm:spPr/>
      <dgm:t>
        <a:bodyPr/>
        <a:lstStyle/>
        <a:p>
          <a:endParaRPr lang="zh-TW" altLang="en-US"/>
        </a:p>
      </dgm:t>
    </dgm:pt>
    <dgm:pt modelId="{60E59386-B56B-4759-97B6-AA938DCBC39B}" type="sibTrans" cxnId="{998054AB-CFA6-4996-B7BD-F8BE4EE0B655}">
      <dgm:prSet/>
      <dgm:spPr/>
      <dgm:t>
        <a:bodyPr/>
        <a:lstStyle/>
        <a:p>
          <a:endParaRPr lang="zh-TW" altLang="en-US"/>
        </a:p>
      </dgm:t>
    </dgm:pt>
    <dgm:pt modelId="{61F9BDE9-801A-4443-A16D-7325B04B7FDF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結束螢幕錄影、存檔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C43A9D-B6AF-4C6E-A979-93BA33A5613F}" type="parTrans" cxnId="{5478B391-2D4A-4A36-9CCD-47CBE8C0A304}">
      <dgm:prSet/>
      <dgm:spPr/>
      <dgm:t>
        <a:bodyPr/>
        <a:lstStyle/>
        <a:p>
          <a:endParaRPr lang="zh-TW" altLang="en-US"/>
        </a:p>
      </dgm:t>
    </dgm:pt>
    <dgm:pt modelId="{4E3CF5E8-1FD5-4BB1-9572-A25C52C47BB0}" type="sibTrans" cxnId="{5478B391-2D4A-4A36-9CCD-47CBE8C0A304}">
      <dgm:prSet/>
      <dgm:spPr/>
      <dgm:t>
        <a:bodyPr/>
        <a:lstStyle/>
        <a:p>
          <a:endParaRPr lang="zh-TW" altLang="en-US"/>
        </a:p>
      </dgm:t>
    </dgm:pt>
    <dgm:pt modelId="{254BE28F-0C35-438E-BC21-11565D46AA39}" type="pres">
      <dgm:prSet presAssocID="{A217B28A-6A58-411C-8AE2-9D026980373A}" presName="cycle" presStyleCnt="0">
        <dgm:presLayoutVars>
          <dgm:dir/>
          <dgm:resizeHandles val="exact"/>
        </dgm:presLayoutVars>
      </dgm:prSet>
      <dgm:spPr/>
    </dgm:pt>
    <dgm:pt modelId="{00715319-FA18-44B4-8AF0-C631FCD19AB4}" type="pres">
      <dgm:prSet presAssocID="{4B5479FA-7E57-473B-9A26-4AE61497B521}" presName="node" presStyleLbl="node1" presStyleIdx="0" presStyleCnt="6">
        <dgm:presLayoutVars>
          <dgm:bulletEnabled val="1"/>
        </dgm:presLayoutVars>
      </dgm:prSet>
      <dgm:spPr/>
    </dgm:pt>
    <dgm:pt modelId="{B75F8EFA-DB40-4E1E-A670-C86E8D28B2FE}" type="pres">
      <dgm:prSet presAssocID="{4B5479FA-7E57-473B-9A26-4AE61497B521}" presName="spNode" presStyleCnt="0"/>
      <dgm:spPr/>
    </dgm:pt>
    <dgm:pt modelId="{DFC4BFEF-ABC1-437B-8E85-43ED4458B902}" type="pres">
      <dgm:prSet presAssocID="{B7C7F230-745D-4B4F-8F42-3A6F964D265F}" presName="sibTrans" presStyleLbl="sibTrans1D1" presStyleIdx="0" presStyleCnt="6"/>
      <dgm:spPr/>
    </dgm:pt>
    <dgm:pt modelId="{114FDDD7-CA2F-42A3-B322-6A91E825281C}" type="pres">
      <dgm:prSet presAssocID="{197C75CD-5CAE-433A-AB41-72573215B094}" presName="node" presStyleLbl="node1" presStyleIdx="1" presStyleCnt="6">
        <dgm:presLayoutVars>
          <dgm:bulletEnabled val="1"/>
        </dgm:presLayoutVars>
      </dgm:prSet>
      <dgm:spPr/>
    </dgm:pt>
    <dgm:pt modelId="{C8D6F01F-27BF-41C7-B338-14339D0287FB}" type="pres">
      <dgm:prSet presAssocID="{197C75CD-5CAE-433A-AB41-72573215B094}" presName="spNode" presStyleCnt="0"/>
      <dgm:spPr/>
    </dgm:pt>
    <dgm:pt modelId="{CA5422B4-9C2F-49A0-ACA2-EC42C91BC8BE}" type="pres">
      <dgm:prSet presAssocID="{0114E30B-6D79-4D69-9A6A-82B49F70DB73}" presName="sibTrans" presStyleLbl="sibTrans1D1" presStyleIdx="1" presStyleCnt="6"/>
      <dgm:spPr/>
    </dgm:pt>
    <dgm:pt modelId="{0B103DF0-5A0E-4DF8-BBB9-570B27423ED1}" type="pres">
      <dgm:prSet presAssocID="{897CC5B0-59C5-47E3-84DD-26A9C2825BB9}" presName="node" presStyleLbl="node1" presStyleIdx="2" presStyleCnt="6">
        <dgm:presLayoutVars>
          <dgm:bulletEnabled val="1"/>
        </dgm:presLayoutVars>
      </dgm:prSet>
      <dgm:spPr/>
    </dgm:pt>
    <dgm:pt modelId="{69FD6AE1-5DF6-47C6-B031-2FD45F25F3DC}" type="pres">
      <dgm:prSet presAssocID="{897CC5B0-59C5-47E3-84DD-26A9C2825BB9}" presName="spNode" presStyleCnt="0"/>
      <dgm:spPr/>
    </dgm:pt>
    <dgm:pt modelId="{F826901F-5FE2-4E9A-897F-8A7EAE49C872}" type="pres">
      <dgm:prSet presAssocID="{5E148729-C5B1-40A0-BA67-A512F212A215}" presName="sibTrans" presStyleLbl="sibTrans1D1" presStyleIdx="2" presStyleCnt="6"/>
      <dgm:spPr/>
    </dgm:pt>
    <dgm:pt modelId="{DADE5834-54C5-4DD7-A4B3-DCD9AFCD8CE4}" type="pres">
      <dgm:prSet presAssocID="{807722FF-B870-498C-9E0E-585EB0E02E22}" presName="node" presStyleLbl="node1" presStyleIdx="3" presStyleCnt="6">
        <dgm:presLayoutVars>
          <dgm:bulletEnabled val="1"/>
        </dgm:presLayoutVars>
      </dgm:prSet>
      <dgm:spPr/>
    </dgm:pt>
    <dgm:pt modelId="{8651E248-F958-4FDE-B4B0-D8546F3EA79D}" type="pres">
      <dgm:prSet presAssocID="{807722FF-B870-498C-9E0E-585EB0E02E22}" presName="spNode" presStyleCnt="0"/>
      <dgm:spPr/>
    </dgm:pt>
    <dgm:pt modelId="{13C883DE-CD54-41AC-9D6F-29B52071E0D5}" type="pres">
      <dgm:prSet presAssocID="{6E20E094-6201-455F-9400-E0E0F394FEC5}" presName="sibTrans" presStyleLbl="sibTrans1D1" presStyleIdx="3" presStyleCnt="6"/>
      <dgm:spPr/>
    </dgm:pt>
    <dgm:pt modelId="{DF2EA8F9-4DF8-416B-BFFE-69D4499320E3}" type="pres">
      <dgm:prSet presAssocID="{A5977E95-A40E-4A76-96C8-5E6D800DDCCA}" presName="node" presStyleLbl="node1" presStyleIdx="4" presStyleCnt="6">
        <dgm:presLayoutVars>
          <dgm:bulletEnabled val="1"/>
        </dgm:presLayoutVars>
      </dgm:prSet>
      <dgm:spPr/>
    </dgm:pt>
    <dgm:pt modelId="{9BC5096B-C3B2-4F00-8AB7-E0322D524FE4}" type="pres">
      <dgm:prSet presAssocID="{A5977E95-A40E-4A76-96C8-5E6D800DDCCA}" presName="spNode" presStyleCnt="0"/>
      <dgm:spPr/>
    </dgm:pt>
    <dgm:pt modelId="{D0797F89-C9D5-4B6E-95FA-60AEE6DF3820}" type="pres">
      <dgm:prSet presAssocID="{60E59386-B56B-4759-97B6-AA938DCBC39B}" presName="sibTrans" presStyleLbl="sibTrans1D1" presStyleIdx="4" presStyleCnt="6"/>
      <dgm:spPr/>
    </dgm:pt>
    <dgm:pt modelId="{DA6347F5-D179-4708-9C1A-108BC6D2C91D}" type="pres">
      <dgm:prSet presAssocID="{61F9BDE9-801A-4443-A16D-7325B04B7FDF}" presName="node" presStyleLbl="node1" presStyleIdx="5" presStyleCnt="6">
        <dgm:presLayoutVars>
          <dgm:bulletEnabled val="1"/>
        </dgm:presLayoutVars>
      </dgm:prSet>
      <dgm:spPr/>
    </dgm:pt>
    <dgm:pt modelId="{06F0EFFD-30C9-4CE4-AA27-3DCC762E45D2}" type="pres">
      <dgm:prSet presAssocID="{61F9BDE9-801A-4443-A16D-7325B04B7FDF}" presName="spNode" presStyleCnt="0"/>
      <dgm:spPr/>
    </dgm:pt>
    <dgm:pt modelId="{CA51F1FA-CABD-4696-AD6B-BACD11958D1B}" type="pres">
      <dgm:prSet presAssocID="{4E3CF5E8-1FD5-4BB1-9572-A25C52C47BB0}" presName="sibTrans" presStyleLbl="sibTrans1D1" presStyleIdx="5" presStyleCnt="6"/>
      <dgm:spPr/>
    </dgm:pt>
  </dgm:ptLst>
  <dgm:cxnLst>
    <dgm:cxn modelId="{69BB9A26-7770-4AA1-A3EB-67B095601A05}" type="presOf" srcId="{61F9BDE9-801A-4443-A16D-7325B04B7FDF}" destId="{DA6347F5-D179-4708-9C1A-108BC6D2C91D}" srcOrd="0" destOrd="0" presId="urn:microsoft.com/office/officeart/2005/8/layout/cycle5"/>
    <dgm:cxn modelId="{CB8E002E-CFE3-4C1B-BF2E-65C8B4BECC53}" type="presOf" srcId="{5E148729-C5B1-40A0-BA67-A512F212A215}" destId="{F826901F-5FE2-4E9A-897F-8A7EAE49C872}" srcOrd="0" destOrd="0" presId="urn:microsoft.com/office/officeart/2005/8/layout/cycle5"/>
    <dgm:cxn modelId="{F4F8F538-54A2-44C8-98D5-08C14CCE47F0}" type="presOf" srcId="{4E3CF5E8-1FD5-4BB1-9572-A25C52C47BB0}" destId="{CA51F1FA-CABD-4696-AD6B-BACD11958D1B}" srcOrd="0" destOrd="0" presId="urn:microsoft.com/office/officeart/2005/8/layout/cycle5"/>
    <dgm:cxn modelId="{B575923F-0E9F-4389-A8F4-49915C1DF100}" srcId="{A217B28A-6A58-411C-8AE2-9D026980373A}" destId="{897CC5B0-59C5-47E3-84DD-26A9C2825BB9}" srcOrd="2" destOrd="0" parTransId="{C58F85EA-AE98-4390-81D3-EFC1ABF65C86}" sibTransId="{5E148729-C5B1-40A0-BA67-A512F212A215}"/>
    <dgm:cxn modelId="{CCD49E64-5C6A-4D91-80A6-68B8D83C7490}" type="presOf" srcId="{A217B28A-6A58-411C-8AE2-9D026980373A}" destId="{254BE28F-0C35-438E-BC21-11565D46AA39}" srcOrd="0" destOrd="0" presId="urn:microsoft.com/office/officeart/2005/8/layout/cycle5"/>
    <dgm:cxn modelId="{8DB8F266-C533-4AC7-B693-FB826168B665}" type="presOf" srcId="{6E20E094-6201-455F-9400-E0E0F394FEC5}" destId="{13C883DE-CD54-41AC-9D6F-29B52071E0D5}" srcOrd="0" destOrd="0" presId="urn:microsoft.com/office/officeart/2005/8/layout/cycle5"/>
    <dgm:cxn modelId="{8F359A67-BF07-4CA2-B17E-4673137274CC}" srcId="{A217B28A-6A58-411C-8AE2-9D026980373A}" destId="{197C75CD-5CAE-433A-AB41-72573215B094}" srcOrd="1" destOrd="0" parTransId="{5A5AAA6D-26D9-403A-925D-2EB69A03496F}" sibTransId="{0114E30B-6D79-4D69-9A6A-82B49F70DB73}"/>
    <dgm:cxn modelId="{3B9DD96D-4584-4A1D-B632-CCD8C3930CD6}" type="presOf" srcId="{0114E30B-6D79-4D69-9A6A-82B49F70DB73}" destId="{CA5422B4-9C2F-49A0-ACA2-EC42C91BC8BE}" srcOrd="0" destOrd="0" presId="urn:microsoft.com/office/officeart/2005/8/layout/cycle5"/>
    <dgm:cxn modelId="{EA85A072-8C32-4022-B933-DA696D3EE8C1}" type="presOf" srcId="{4B5479FA-7E57-473B-9A26-4AE61497B521}" destId="{00715319-FA18-44B4-8AF0-C631FCD19AB4}" srcOrd="0" destOrd="0" presId="urn:microsoft.com/office/officeart/2005/8/layout/cycle5"/>
    <dgm:cxn modelId="{031E717F-62EC-4B92-B804-65CC17258884}" type="presOf" srcId="{197C75CD-5CAE-433A-AB41-72573215B094}" destId="{114FDDD7-CA2F-42A3-B322-6A91E825281C}" srcOrd="0" destOrd="0" presId="urn:microsoft.com/office/officeart/2005/8/layout/cycle5"/>
    <dgm:cxn modelId="{033A2682-7CE5-460D-8A7C-6072986D1E4D}" srcId="{A217B28A-6A58-411C-8AE2-9D026980373A}" destId="{807722FF-B870-498C-9E0E-585EB0E02E22}" srcOrd="3" destOrd="0" parTransId="{83E4693C-7F85-4EA2-95E0-824D6F67A3F6}" sibTransId="{6E20E094-6201-455F-9400-E0E0F394FEC5}"/>
    <dgm:cxn modelId="{E4680883-1DBC-4A29-BB4C-7566FF437311}" type="presOf" srcId="{807722FF-B870-498C-9E0E-585EB0E02E22}" destId="{DADE5834-54C5-4DD7-A4B3-DCD9AFCD8CE4}" srcOrd="0" destOrd="0" presId="urn:microsoft.com/office/officeart/2005/8/layout/cycle5"/>
    <dgm:cxn modelId="{09392884-64E5-4ED2-9620-0B8F2F079DAD}" type="presOf" srcId="{60E59386-B56B-4759-97B6-AA938DCBC39B}" destId="{D0797F89-C9D5-4B6E-95FA-60AEE6DF3820}" srcOrd="0" destOrd="0" presId="urn:microsoft.com/office/officeart/2005/8/layout/cycle5"/>
    <dgm:cxn modelId="{5478B391-2D4A-4A36-9CCD-47CBE8C0A304}" srcId="{A217B28A-6A58-411C-8AE2-9D026980373A}" destId="{61F9BDE9-801A-4443-A16D-7325B04B7FDF}" srcOrd="5" destOrd="0" parTransId="{2BC43A9D-B6AF-4C6E-A979-93BA33A5613F}" sibTransId="{4E3CF5E8-1FD5-4BB1-9572-A25C52C47BB0}"/>
    <dgm:cxn modelId="{998054AB-CFA6-4996-B7BD-F8BE4EE0B655}" srcId="{A217B28A-6A58-411C-8AE2-9D026980373A}" destId="{A5977E95-A40E-4A76-96C8-5E6D800DDCCA}" srcOrd="4" destOrd="0" parTransId="{A0CAE3B0-714F-4C0E-8748-E54445E47C79}" sibTransId="{60E59386-B56B-4759-97B6-AA938DCBC39B}"/>
    <dgm:cxn modelId="{AAC777B3-A970-4E0C-BB91-5D36376B0B0F}" srcId="{A217B28A-6A58-411C-8AE2-9D026980373A}" destId="{4B5479FA-7E57-473B-9A26-4AE61497B521}" srcOrd="0" destOrd="0" parTransId="{A1DA57DD-1BC3-4DE1-98EF-683F1B01DB91}" sibTransId="{B7C7F230-745D-4B4F-8F42-3A6F964D265F}"/>
    <dgm:cxn modelId="{99115FB9-92F0-460E-9CB5-67B6618053F1}" type="presOf" srcId="{B7C7F230-745D-4B4F-8F42-3A6F964D265F}" destId="{DFC4BFEF-ABC1-437B-8E85-43ED4458B902}" srcOrd="0" destOrd="0" presId="urn:microsoft.com/office/officeart/2005/8/layout/cycle5"/>
    <dgm:cxn modelId="{5B97C1EA-F588-46CF-9CC7-E987FB446E1F}" type="presOf" srcId="{897CC5B0-59C5-47E3-84DD-26A9C2825BB9}" destId="{0B103DF0-5A0E-4DF8-BBB9-570B27423ED1}" srcOrd="0" destOrd="0" presId="urn:microsoft.com/office/officeart/2005/8/layout/cycle5"/>
    <dgm:cxn modelId="{6742F9F6-5842-483C-9201-B7CCE0EC9094}" type="presOf" srcId="{A5977E95-A40E-4A76-96C8-5E6D800DDCCA}" destId="{DF2EA8F9-4DF8-416B-BFFE-69D4499320E3}" srcOrd="0" destOrd="0" presId="urn:microsoft.com/office/officeart/2005/8/layout/cycle5"/>
    <dgm:cxn modelId="{EF1D369A-DBBD-45E6-BD10-3F5B3C943CF7}" type="presParOf" srcId="{254BE28F-0C35-438E-BC21-11565D46AA39}" destId="{00715319-FA18-44B4-8AF0-C631FCD19AB4}" srcOrd="0" destOrd="0" presId="urn:microsoft.com/office/officeart/2005/8/layout/cycle5"/>
    <dgm:cxn modelId="{78428A35-F3EE-4DE4-BD1A-F3137A973825}" type="presParOf" srcId="{254BE28F-0C35-438E-BC21-11565D46AA39}" destId="{B75F8EFA-DB40-4E1E-A670-C86E8D28B2FE}" srcOrd="1" destOrd="0" presId="urn:microsoft.com/office/officeart/2005/8/layout/cycle5"/>
    <dgm:cxn modelId="{5B710A8D-55B2-4F9E-9714-CDD8E20D481A}" type="presParOf" srcId="{254BE28F-0C35-438E-BC21-11565D46AA39}" destId="{DFC4BFEF-ABC1-437B-8E85-43ED4458B902}" srcOrd="2" destOrd="0" presId="urn:microsoft.com/office/officeart/2005/8/layout/cycle5"/>
    <dgm:cxn modelId="{C2CA1F03-0105-4CAD-B11F-8BDEACE495CC}" type="presParOf" srcId="{254BE28F-0C35-438E-BC21-11565D46AA39}" destId="{114FDDD7-CA2F-42A3-B322-6A91E825281C}" srcOrd="3" destOrd="0" presId="urn:microsoft.com/office/officeart/2005/8/layout/cycle5"/>
    <dgm:cxn modelId="{E21139B6-ED2C-4FC6-B89B-1A3F4E456A84}" type="presParOf" srcId="{254BE28F-0C35-438E-BC21-11565D46AA39}" destId="{C8D6F01F-27BF-41C7-B338-14339D0287FB}" srcOrd="4" destOrd="0" presId="urn:microsoft.com/office/officeart/2005/8/layout/cycle5"/>
    <dgm:cxn modelId="{5D8A9DD9-5420-46E2-8605-6A7338EB3AE6}" type="presParOf" srcId="{254BE28F-0C35-438E-BC21-11565D46AA39}" destId="{CA5422B4-9C2F-49A0-ACA2-EC42C91BC8BE}" srcOrd="5" destOrd="0" presId="urn:microsoft.com/office/officeart/2005/8/layout/cycle5"/>
    <dgm:cxn modelId="{EC811F4F-F817-4C34-BFFD-F6F9FF4AC678}" type="presParOf" srcId="{254BE28F-0C35-438E-BC21-11565D46AA39}" destId="{0B103DF0-5A0E-4DF8-BBB9-570B27423ED1}" srcOrd="6" destOrd="0" presId="urn:microsoft.com/office/officeart/2005/8/layout/cycle5"/>
    <dgm:cxn modelId="{2162A4EF-39DE-4191-A94A-951B8A567FA8}" type="presParOf" srcId="{254BE28F-0C35-438E-BC21-11565D46AA39}" destId="{69FD6AE1-5DF6-47C6-B031-2FD45F25F3DC}" srcOrd="7" destOrd="0" presId="urn:microsoft.com/office/officeart/2005/8/layout/cycle5"/>
    <dgm:cxn modelId="{F35DCE9B-70C8-43E4-A833-66F551D83CDE}" type="presParOf" srcId="{254BE28F-0C35-438E-BC21-11565D46AA39}" destId="{F826901F-5FE2-4E9A-897F-8A7EAE49C872}" srcOrd="8" destOrd="0" presId="urn:microsoft.com/office/officeart/2005/8/layout/cycle5"/>
    <dgm:cxn modelId="{F08C8C4F-14E3-4C3E-A981-59AEDF931E61}" type="presParOf" srcId="{254BE28F-0C35-438E-BC21-11565D46AA39}" destId="{DADE5834-54C5-4DD7-A4B3-DCD9AFCD8CE4}" srcOrd="9" destOrd="0" presId="urn:microsoft.com/office/officeart/2005/8/layout/cycle5"/>
    <dgm:cxn modelId="{4AEF321F-470A-4FED-8854-C30EBD67FB0D}" type="presParOf" srcId="{254BE28F-0C35-438E-BC21-11565D46AA39}" destId="{8651E248-F958-4FDE-B4B0-D8546F3EA79D}" srcOrd="10" destOrd="0" presId="urn:microsoft.com/office/officeart/2005/8/layout/cycle5"/>
    <dgm:cxn modelId="{6934E05F-69EF-4BA0-96BF-FC2AA801461C}" type="presParOf" srcId="{254BE28F-0C35-438E-BC21-11565D46AA39}" destId="{13C883DE-CD54-41AC-9D6F-29B52071E0D5}" srcOrd="11" destOrd="0" presId="urn:microsoft.com/office/officeart/2005/8/layout/cycle5"/>
    <dgm:cxn modelId="{7AAB8F73-B4F1-4DBE-A156-4780256DED2E}" type="presParOf" srcId="{254BE28F-0C35-438E-BC21-11565D46AA39}" destId="{DF2EA8F9-4DF8-416B-BFFE-69D4499320E3}" srcOrd="12" destOrd="0" presId="urn:microsoft.com/office/officeart/2005/8/layout/cycle5"/>
    <dgm:cxn modelId="{3E912A80-2ECE-4A35-BDFB-4492C986E93D}" type="presParOf" srcId="{254BE28F-0C35-438E-BC21-11565D46AA39}" destId="{9BC5096B-C3B2-4F00-8AB7-E0322D524FE4}" srcOrd="13" destOrd="0" presId="urn:microsoft.com/office/officeart/2005/8/layout/cycle5"/>
    <dgm:cxn modelId="{6DD37F23-C807-43F4-AE91-70034C5BDAA6}" type="presParOf" srcId="{254BE28F-0C35-438E-BC21-11565D46AA39}" destId="{D0797F89-C9D5-4B6E-95FA-60AEE6DF3820}" srcOrd="14" destOrd="0" presId="urn:microsoft.com/office/officeart/2005/8/layout/cycle5"/>
    <dgm:cxn modelId="{46D99F45-8EEC-4462-9AB3-51E5B0C27341}" type="presParOf" srcId="{254BE28F-0C35-438E-BC21-11565D46AA39}" destId="{DA6347F5-D179-4708-9C1A-108BC6D2C91D}" srcOrd="15" destOrd="0" presId="urn:microsoft.com/office/officeart/2005/8/layout/cycle5"/>
    <dgm:cxn modelId="{40E97721-0DFC-4E3C-A746-8BAE20FB2DDB}" type="presParOf" srcId="{254BE28F-0C35-438E-BC21-11565D46AA39}" destId="{06F0EFFD-30C9-4CE4-AA27-3DCC762E45D2}" srcOrd="16" destOrd="0" presId="urn:microsoft.com/office/officeart/2005/8/layout/cycle5"/>
    <dgm:cxn modelId="{FBE2CFD6-83B5-469C-838C-A601E9C1F76E}" type="presParOf" srcId="{254BE28F-0C35-438E-BC21-11565D46AA39}" destId="{CA51F1FA-CABD-4696-AD6B-BACD11958D1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8A9BF-5F89-41BD-B5BB-B287A088D04B}">
      <dsp:nvSpPr>
        <dsp:cNvPr id="0" name=""/>
        <dsp:cNvSpPr/>
      </dsp:nvSpPr>
      <dsp:spPr>
        <a:xfrm>
          <a:off x="1687245" y="658217"/>
          <a:ext cx="3468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0537" y="45720"/>
              </a:lnTo>
              <a:lnTo>
                <a:pt x="190537" y="57277"/>
              </a:lnTo>
              <a:lnTo>
                <a:pt x="346875" y="57277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51241" y="702009"/>
        <a:ext cx="18882" cy="3855"/>
      </dsp:txXfrm>
    </dsp:sp>
    <dsp:sp modelId="{A644E404-33FE-428C-9F24-31D98FCAE0E6}">
      <dsp:nvSpPr>
        <dsp:cNvPr id="0" name=""/>
        <dsp:cNvSpPr/>
      </dsp:nvSpPr>
      <dsp:spPr>
        <a:xfrm>
          <a:off x="12567" y="200994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清潔</a:t>
          </a:r>
          <a:r>
            <a:rPr 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67" y="200994"/>
        <a:ext cx="1676477" cy="1005886"/>
      </dsp:txXfrm>
    </dsp:sp>
    <dsp:sp modelId="{52E914FC-6296-4537-9605-0D333F131649}">
      <dsp:nvSpPr>
        <dsp:cNvPr id="0" name=""/>
        <dsp:cNvSpPr/>
      </dsp:nvSpPr>
      <dsp:spPr>
        <a:xfrm>
          <a:off x="3741198" y="658488"/>
          <a:ext cx="354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006"/>
              </a:moveTo>
              <a:lnTo>
                <a:pt x="194594" y="57006"/>
              </a:lnTo>
              <a:lnTo>
                <a:pt x="194594" y="45720"/>
              </a:lnTo>
              <a:lnTo>
                <a:pt x="3549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09049" y="702280"/>
        <a:ext cx="19287" cy="3855"/>
      </dsp:txXfrm>
    </dsp:sp>
    <dsp:sp modelId="{8F1ED520-2EA1-485F-89AB-45D3C8C991BB}">
      <dsp:nvSpPr>
        <dsp:cNvPr id="0" name=""/>
        <dsp:cNvSpPr/>
      </dsp:nvSpPr>
      <dsp:spPr>
        <a:xfrm>
          <a:off x="2066520" y="212551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開啟螢幕攝影</a:t>
          </a:r>
        </a:p>
      </dsp:txBody>
      <dsp:txXfrm>
        <a:off x="2066520" y="212551"/>
        <a:ext cx="1676477" cy="1005886"/>
      </dsp:txXfrm>
    </dsp:sp>
    <dsp:sp modelId="{259E28BA-6612-4BD6-8921-BEBA1A10E757}">
      <dsp:nvSpPr>
        <dsp:cNvPr id="0" name=""/>
        <dsp:cNvSpPr/>
      </dsp:nvSpPr>
      <dsp:spPr>
        <a:xfrm>
          <a:off x="842692" y="1205352"/>
          <a:ext cx="4124134" cy="354989"/>
        </a:xfrm>
        <a:custGeom>
          <a:avLst/>
          <a:gdLst/>
          <a:ahLst/>
          <a:cxnLst/>
          <a:rect l="0" t="0" r="0" b="0"/>
          <a:pathLst>
            <a:path>
              <a:moveTo>
                <a:pt x="4124134" y="0"/>
              </a:moveTo>
              <a:lnTo>
                <a:pt x="4124134" y="194594"/>
              </a:lnTo>
              <a:lnTo>
                <a:pt x="0" y="194594"/>
              </a:lnTo>
              <a:lnTo>
                <a:pt x="0" y="35498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01206" y="1380919"/>
        <a:ext cx="207106" cy="3855"/>
      </dsp:txXfrm>
    </dsp:sp>
    <dsp:sp modelId="{DE7E9D89-396D-4348-89BD-49EE1E69A581}">
      <dsp:nvSpPr>
        <dsp:cNvPr id="0" name=""/>
        <dsp:cNvSpPr/>
      </dsp:nvSpPr>
      <dsp:spPr>
        <a:xfrm>
          <a:off x="4128588" y="201265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打開影片庫、回顧影片</a:t>
          </a:r>
        </a:p>
      </dsp:txBody>
      <dsp:txXfrm>
        <a:off x="4128588" y="201265"/>
        <a:ext cx="1676477" cy="1005886"/>
      </dsp:txXfrm>
    </dsp:sp>
    <dsp:sp modelId="{3F7AA72A-77FD-4C5A-AAD9-1672D3248B31}">
      <dsp:nvSpPr>
        <dsp:cNvPr id="0" name=""/>
        <dsp:cNvSpPr/>
      </dsp:nvSpPr>
      <dsp:spPr>
        <a:xfrm>
          <a:off x="1679130" y="2049965"/>
          <a:ext cx="354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9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46986" y="2093757"/>
        <a:ext cx="19279" cy="3855"/>
      </dsp:txXfrm>
    </dsp:sp>
    <dsp:sp modelId="{FDAF6F37-218E-442D-BAB0-9C87636417AD}">
      <dsp:nvSpPr>
        <dsp:cNvPr id="0" name=""/>
        <dsp:cNvSpPr/>
      </dsp:nvSpPr>
      <dsp:spPr>
        <a:xfrm>
          <a:off x="4453" y="1592741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打開教材，找頁碼題號</a:t>
          </a:r>
        </a:p>
      </dsp:txBody>
      <dsp:txXfrm>
        <a:off x="4453" y="1592741"/>
        <a:ext cx="1676477" cy="1005886"/>
      </dsp:txXfrm>
    </dsp:sp>
    <dsp:sp modelId="{CBBB7CC7-D725-4D56-B173-854ABF635DEC}">
      <dsp:nvSpPr>
        <dsp:cNvPr id="0" name=""/>
        <dsp:cNvSpPr/>
      </dsp:nvSpPr>
      <dsp:spPr>
        <a:xfrm>
          <a:off x="3741198" y="2049965"/>
          <a:ext cx="354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9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09053" y="2093757"/>
        <a:ext cx="19279" cy="3855"/>
      </dsp:txXfrm>
    </dsp:sp>
    <dsp:sp modelId="{40900F68-CA24-43E6-8866-5E523F5AFE30}">
      <dsp:nvSpPr>
        <dsp:cNvPr id="0" name=""/>
        <dsp:cNvSpPr/>
      </dsp:nvSpPr>
      <dsp:spPr>
        <a:xfrm>
          <a:off x="2066520" y="1592741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>
              <a:latin typeface="標楷體" panose="03000509000000000000" pitchFamily="65" charset="-120"/>
              <a:ea typeface="標楷體" panose="03000509000000000000" pitchFamily="65" charset="-120"/>
            </a:rPr>
            <a:t>結構式練習</a:t>
          </a:r>
          <a:r>
            <a:rPr lang="en-US" sz="20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0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代入策略</a:t>
          </a:r>
          <a:r>
            <a:rPr lang="en-US" sz="20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6520" y="1592741"/>
        <a:ext cx="1676477" cy="1005886"/>
      </dsp:txXfrm>
    </dsp:sp>
    <dsp:sp modelId="{BE6A5E9F-B483-474B-8D50-D663DAFCA549}">
      <dsp:nvSpPr>
        <dsp:cNvPr id="0" name=""/>
        <dsp:cNvSpPr/>
      </dsp:nvSpPr>
      <dsp:spPr>
        <a:xfrm>
          <a:off x="4128588" y="1592741"/>
          <a:ext cx="1676477" cy="10058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結束螢幕錄影、存檔</a:t>
          </a:r>
        </a:p>
      </dsp:txBody>
      <dsp:txXfrm>
        <a:off x="4128588" y="1592741"/>
        <a:ext cx="1676477" cy="100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15319-FA18-44B4-8AF0-C631FCD19AB4}">
      <dsp:nvSpPr>
        <dsp:cNvPr id="0" name=""/>
        <dsp:cNvSpPr/>
      </dsp:nvSpPr>
      <dsp:spPr>
        <a:xfrm>
          <a:off x="1754138" y="1959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清潔</a:t>
          </a:r>
          <a:r>
            <a:rPr lang="en-US" sz="1700" kern="1200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endParaRPr lang="zh-TW" altLang="en-US" sz="1700" kern="1200"/>
        </a:p>
      </dsp:txBody>
      <dsp:txXfrm>
        <a:off x="1795724" y="43545"/>
        <a:ext cx="1227431" cy="768720"/>
      </dsp:txXfrm>
    </dsp:sp>
    <dsp:sp modelId="{DFC4BFEF-ABC1-437B-8E85-43ED4458B902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2826719" y="175230"/>
              </a:moveTo>
              <a:arcTo wR="2006633" hR="2006633" stAng="17647345" swAng="923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DDD7-CA2F-42A3-B322-6A91E825281C}">
      <dsp:nvSpPr>
        <dsp:cNvPr id="0" name=""/>
        <dsp:cNvSpPr/>
      </dsp:nvSpPr>
      <dsp:spPr>
        <a:xfrm>
          <a:off x="3491934" y="1005275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開啟螢幕攝影</a:t>
          </a:r>
          <a:endParaRPr lang="zh-TW" altLang="en-US" sz="1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3520" y="1046861"/>
        <a:ext cx="1227431" cy="768720"/>
      </dsp:txXfrm>
    </dsp:sp>
    <dsp:sp modelId="{CA5422B4-9C2F-49A0-ACA2-EC42C91BC8BE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3981999" y="1653776"/>
              </a:moveTo>
              <a:arcTo wR="2006633" hR="2006633" stAng="20992329" swAng="121534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03DF0-5A0E-4DF8-BBB9-570B27423ED1}">
      <dsp:nvSpPr>
        <dsp:cNvPr id="0" name=""/>
        <dsp:cNvSpPr/>
      </dsp:nvSpPr>
      <dsp:spPr>
        <a:xfrm>
          <a:off x="3491934" y="3011909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打開影片庫、回顧影片</a:t>
          </a:r>
          <a:endParaRPr lang="zh-TW" altLang="en-US" sz="1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3520" y="3053495"/>
        <a:ext cx="1227431" cy="768720"/>
      </dsp:txXfrm>
    </dsp:sp>
    <dsp:sp modelId="{F826901F-5FE2-4E9A-897F-8A7EAE49C872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3283505" y="3554593"/>
              </a:moveTo>
              <a:arcTo wR="2006633" hR="2006633" stAng="3028900" swAng="923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E5834-54C5-4DD7-A4B3-DCD9AFCD8CE4}">
      <dsp:nvSpPr>
        <dsp:cNvPr id="0" name=""/>
        <dsp:cNvSpPr/>
      </dsp:nvSpPr>
      <dsp:spPr>
        <a:xfrm>
          <a:off x="1754138" y="4015226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打開教材，找頁碼題號</a:t>
          </a:r>
          <a:endParaRPr lang="zh-TW" altLang="en-US" sz="1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95724" y="4056812"/>
        <a:ext cx="1227431" cy="768720"/>
      </dsp:txXfrm>
    </dsp:sp>
    <dsp:sp modelId="{13C883DE-CD54-41AC-9D6F-29B52071E0D5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1186547" y="3838036"/>
              </a:moveTo>
              <a:arcTo wR="2006633" hR="2006633" stAng="6847345" swAng="923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A8F9-4DF8-416B-BFFE-69D4499320E3}">
      <dsp:nvSpPr>
        <dsp:cNvPr id="0" name=""/>
        <dsp:cNvSpPr/>
      </dsp:nvSpPr>
      <dsp:spPr>
        <a:xfrm>
          <a:off x="16342" y="3011909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結構式練習</a:t>
          </a:r>
          <a:r>
            <a:rPr lang="en-US" sz="17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7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代入策略</a:t>
          </a:r>
          <a:r>
            <a:rPr lang="en-US" sz="1700" u="sng" kern="1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700" kern="120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28" y="3053495"/>
        <a:ext cx="1227431" cy="768720"/>
      </dsp:txXfrm>
    </dsp:sp>
    <dsp:sp modelId="{D0797F89-C9D5-4B6E-95FA-60AEE6DF3820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31267" y="2359490"/>
              </a:moveTo>
              <a:arcTo wR="2006633" hR="2006633" stAng="10192329" swAng="121534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347F5-D179-4708-9C1A-108BC6D2C91D}">
      <dsp:nvSpPr>
        <dsp:cNvPr id="0" name=""/>
        <dsp:cNvSpPr/>
      </dsp:nvSpPr>
      <dsp:spPr>
        <a:xfrm>
          <a:off x="16342" y="1005275"/>
          <a:ext cx="1310603" cy="8518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>
              <a:latin typeface="標楷體" panose="03000509000000000000" pitchFamily="65" charset="-120"/>
              <a:ea typeface="標楷體" panose="03000509000000000000" pitchFamily="65" charset="-120"/>
            </a:rPr>
            <a:t>結束螢幕錄影、存檔</a:t>
          </a:r>
          <a:endParaRPr lang="zh-TW" altLang="en-US" sz="1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28" y="1046861"/>
        <a:ext cx="1227431" cy="768720"/>
      </dsp:txXfrm>
    </dsp:sp>
    <dsp:sp modelId="{CA51F1FA-CABD-4696-AD6B-BACD11958D1B}">
      <dsp:nvSpPr>
        <dsp:cNvPr id="0" name=""/>
        <dsp:cNvSpPr/>
      </dsp:nvSpPr>
      <dsp:spPr>
        <a:xfrm>
          <a:off x="402806" y="427905"/>
          <a:ext cx="4013267" cy="4013267"/>
        </a:xfrm>
        <a:custGeom>
          <a:avLst/>
          <a:gdLst/>
          <a:ahLst/>
          <a:cxnLst/>
          <a:rect l="0" t="0" r="0" b="0"/>
          <a:pathLst>
            <a:path>
              <a:moveTo>
                <a:pt x="729762" y="458674"/>
              </a:moveTo>
              <a:arcTo wR="2006633" hR="2006633" stAng="13828900" swAng="92375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303F93-1DD6-4940-89FD-4EAA1CF51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0E0AB4F-86BA-483B-8E32-99628A0B9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FD65C0-D9CF-4761-B470-9D3700BF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4328C0-8D44-4CCA-BDED-1893A64A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E5C43E-B768-470B-A5CB-416453CA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46102-39C5-4640-B79B-45307ACF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A2575F-E7E8-42FD-B1EF-47CC9F79C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561231-6F20-4298-A5DB-3AF7D95B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9BE666-1757-4B6E-91BF-2BF91C7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A68CBC-E4FF-4B7C-A9D7-48A7642F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48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9E35217-4C7E-4294-B413-063EF5DBA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CBA74A-800A-4503-B3B9-01E87308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2F684D-70C5-4134-951B-42873378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C47D33-25A8-4EEF-8172-1BE35B0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6D1849-516C-4137-8F60-316F7635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2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BC084-658A-49BC-B4C6-EDCC32AB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9E166E-454A-443F-BD6D-55ACCE84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7B0602-93E2-43CD-A961-78679D25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0BD6BA-35A3-4108-81AF-1D73FF32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FA0CF7-8B10-47E5-9CA5-2D189CA3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8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D40E62-04B5-4508-8F18-13C55474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A84996-8C81-4F9D-AFF5-8B2993D1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7AE7D3-249C-444D-916A-92A5939F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0F8270-F53F-48B6-B426-6B2D68C6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9ED638-8665-4BF0-821B-FAA8E157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63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87C011-2B92-4988-A3CC-E44DB3BA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38C849-65B7-4960-8902-22B228C50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429E08-61AA-4711-9199-BA23FC3D2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943EAF-0941-4A64-90F7-AC8BCA17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597FDA-5B56-4551-98D1-3F7B8BE1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722B43-3306-46BB-A4C3-0EFD5B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47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2B9387-1771-4EE7-ABF0-2B09B678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E3C275-5B72-42D6-94BB-6B03F881B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D7EF6F-D2A0-45E9-8A2B-FB37040F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1724CF-B4F3-49A9-9C1C-7FDA9468C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A7C2652-77AF-4F40-9516-C85696126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10C765-18EF-4D3D-9C2A-B2E91DAA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B90C32-4862-42E5-AC54-6EE0BD54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48A4A1E-F152-4DAE-B543-7E8971BB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7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0F6E4-A8CE-445C-A9E4-3DBAA3AF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61413FC-066D-4ECE-B6A2-885B3DDB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048D78-2FFE-497F-922A-FE6FB5A0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2111E3-5814-438F-8118-516756D7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0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418682C-73D7-4B72-BE7B-2F5A0CA1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8740F6-6049-457C-971C-1BDE187E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45375A-7354-4523-AFC4-3493013F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1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C6B6E9-44F0-4CDF-90AB-B204A538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137276-0CD5-494A-9693-A86094E6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8D7055-029A-4D57-A675-389F49B50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40A4D3-DCEB-4FF9-9A3B-2562E4BA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77F415-71B9-4E31-9041-047123C0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3727C8-0C22-45D2-813F-5E283236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92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2C0CF6-D7AC-4E09-9388-FC59FB4A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0CD47C2-E58D-439D-86E7-4BFE31EE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29CEB2-8340-426A-B271-4C650D5B4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4DF7B7-325B-4CB7-873E-49B2C6F6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72DCD9-1872-4AEA-A4D3-EB3392AF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C7809-5394-4767-A6DE-E30DA3B5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4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0A7B36-FDD0-407B-8C92-28BC8823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63FE49-FAD6-44D3-9D58-B19D8233D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107FA6-6526-4BA0-B6F4-6F4859BF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B68B0-DAFC-4AA2-99FB-F4111C3B8846}" type="datetimeFigureOut">
              <a:rPr lang="zh-TW" altLang="en-US" smtClean="0"/>
              <a:t>2021/7/24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9EE59C-7091-42B1-8385-659E07095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05630F-C06C-47F9-9B8B-411F938FD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63CC-4EF1-48D2-9BA4-1F13C76952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7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22D32-EC16-4292-BCCB-A426497C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91" y="0"/>
            <a:ext cx="9781880" cy="2387600"/>
          </a:xfrm>
        </p:spPr>
        <p:txBody>
          <a:bodyPr>
            <a:normAutofit/>
          </a:bodyPr>
          <a:lstStyle/>
          <a:p>
            <a:pPr algn="ctr"/>
            <a:br>
              <a:rPr lang="zh-TW" altLang="zh-TW" sz="40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zh-TW" altLang="zh-TW" sz="40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科技輔具</a:t>
            </a:r>
            <a:r>
              <a:rPr lang="en-US" altLang="zh-TW" sz="40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40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融入資源班特殊需求學生數學的學習動機之研究</a:t>
            </a:r>
            <a:br>
              <a:rPr lang="zh-TW" altLang="zh-TW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</a:t>
            </a:r>
            <a:r>
              <a:rPr lang="zh-TW" altLang="zh-TW" sz="40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以一元一次不等式及基本幾何為例</a:t>
            </a: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15B9BA-43C7-4C25-B64B-503E30D48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" y="2890521"/>
            <a:ext cx="11795760" cy="31699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研究生：陳翌珊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指導教授：林勤敏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明道大學課程與教學研究所研究生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明道大學課程與教學研究所副教授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6779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B7B92-2E95-41BB-8FAC-499552179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B740F8-9F43-413E-A939-E2F1FC451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E5FA10-45B1-47BA-A736-C02BD05B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3EF3AB4-B4CE-4C00-ABE2-4470357444A9}"/>
              </a:ext>
            </a:extLst>
          </p:cNvPr>
          <p:cNvSpPr txBox="1"/>
          <p:nvPr/>
        </p:nvSpPr>
        <p:spPr>
          <a:xfrm>
            <a:off x="9030878" y="139164"/>
            <a:ext cx="2978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共同活動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數錢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代幣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27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B7B92-2E95-41BB-8FAC-49955217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744" y="1406885"/>
            <a:ext cx="9144000" cy="314565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側拍：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家庭作業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B740F8-9F43-413E-A939-E2F1FC451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3EF3AB4-B4CE-4C00-ABE2-4470357444A9}"/>
              </a:ext>
            </a:extLst>
          </p:cNvPr>
          <p:cNvSpPr txBox="1"/>
          <p:nvPr/>
        </p:nvSpPr>
        <p:spPr>
          <a:xfrm>
            <a:off x="499620" y="874455"/>
            <a:ext cx="2978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</a:p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識字驗收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代幣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E87BAC-1152-48B1-AD11-86324974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A4585-42D7-4700-ABB1-CF272A34E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97F9DD-C889-402F-8298-CA9BA3826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5F6D5C-3EF3-418D-BA42-EEEE29158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86" y="0"/>
            <a:ext cx="3163428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8061EC7-5AA0-41F8-9A8D-317090471CD6}"/>
              </a:ext>
            </a:extLst>
          </p:cNvPr>
          <p:cNvSpPr txBox="1"/>
          <p:nvPr/>
        </p:nvSpPr>
        <p:spPr>
          <a:xfrm>
            <a:off x="499620" y="874455"/>
            <a:ext cx="4364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數錢歷程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家庭作業回傳驗收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代幣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7A86E6-BA87-4B45-B5A2-A49A90F86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t="48819" r="33859" b="39478"/>
          <a:stretch/>
        </p:blipFill>
        <p:spPr>
          <a:xfrm>
            <a:off x="8262193" y="458719"/>
            <a:ext cx="2058854" cy="6260225"/>
          </a:xfrm>
          <a:prstGeom prst="rect">
            <a:avLst/>
          </a:prstGeom>
        </p:spPr>
      </p:pic>
      <p:sp>
        <p:nvSpPr>
          <p:cNvPr id="8" name="圓形: 空心 7">
            <a:extLst>
              <a:ext uri="{FF2B5EF4-FFF2-40B4-BE49-F238E27FC236}">
                <a16:creationId xmlns:a16="http://schemas.microsoft.com/office/drawing/2014/main" id="{FBDA704F-6C52-4AE9-A1D5-01DCFA8383B5}"/>
              </a:ext>
            </a:extLst>
          </p:cNvPr>
          <p:cNvSpPr/>
          <p:nvPr/>
        </p:nvSpPr>
        <p:spPr>
          <a:xfrm rot="19048841">
            <a:off x="9488240" y="1126769"/>
            <a:ext cx="281029" cy="435757"/>
          </a:xfrm>
          <a:prstGeom prst="donut">
            <a:avLst>
              <a:gd name="adj" fmla="val 6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C02F4E-A7C5-4361-A7D8-F10DD6056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47484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研究結果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B7CB57-F6B7-44A3-A34E-1273AE5CC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FA78DA-34EE-46DA-AA2C-7B28E8E35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45864"/>
              </p:ext>
            </p:extLst>
          </p:nvPr>
        </p:nvGraphicFramePr>
        <p:xfrm>
          <a:off x="124120" y="742154"/>
          <a:ext cx="11943760" cy="60098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585">
                  <a:extLst>
                    <a:ext uri="{9D8B030D-6E8A-4147-A177-3AD203B41FA5}">
                      <a16:colId xmlns:a16="http://schemas.microsoft.com/office/drawing/2014/main" val="40500557"/>
                    </a:ext>
                  </a:extLst>
                </a:gridCol>
                <a:gridCol w="3337088">
                  <a:extLst>
                    <a:ext uri="{9D8B030D-6E8A-4147-A177-3AD203B41FA5}">
                      <a16:colId xmlns:a16="http://schemas.microsoft.com/office/drawing/2014/main" val="3658052933"/>
                    </a:ext>
                  </a:extLst>
                </a:gridCol>
                <a:gridCol w="7909087">
                  <a:extLst>
                    <a:ext uri="{9D8B030D-6E8A-4147-A177-3AD203B41FA5}">
                      <a16:colId xmlns:a16="http://schemas.microsoft.com/office/drawing/2014/main" val="3726210205"/>
                    </a:ext>
                  </a:extLst>
                </a:gridCol>
              </a:tblGrid>
              <a:tr h="102770">
                <a:tc>
                  <a:txBody>
                    <a:bodyPr/>
                    <a:lstStyle/>
                    <a:p>
                      <a:pPr algn="l"/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介入前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介入後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2264851678"/>
                  </a:ext>
                </a:extLst>
              </a:tr>
              <a:tr h="1051190"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家中無平板、電腦查詢習慣，較常使用手機。</a:t>
                      </a:r>
                      <a:endParaRPr lang="en-US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/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沒寫作業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(NC)</a:t>
                      </a:r>
                      <a:r>
                        <a:rPr lang="zh-TW" altLang="en-US" sz="2000" u="sng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註：</a:t>
                      </a:r>
                      <a:r>
                        <a:rPr lang="en-US" altLang="zh-TW" sz="2000" u="sng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000" u="sng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代表沒有</a:t>
                      </a:r>
                      <a:endParaRPr lang="zh-TW" sz="2000" u="sng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小傑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表示對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教學感興趣，且數學科回家功課可以很快寫完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小傑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表示喜歡用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上課，因為文具方面可以用觸控筆代替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，且可以回顧影片很有幫助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(R)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小恩知道要去開電腦、</a:t>
                      </a:r>
                      <a:r>
                        <a:rPr lang="en-US" altLang="zh-TW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，無反應</a:t>
                      </a:r>
                      <a:endParaRPr lang="zh-TW" sz="2000" u="sng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1491249523"/>
                  </a:ext>
                </a:extLst>
              </a:tr>
              <a:tr h="1741033"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同儕教師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希望進一步觀察，並期待能呈現於投影黑板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(NS)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同儕教師發現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介入後，數學作業能按時繳交，練習意願提升，該生的特質是口語表達較少，因此需要給予家庭作業，若能有效繳交，此成果可視為有效的提升學習動機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小恩觀課當日僅數錢、無反應</a:t>
                      </a:r>
                      <a:endParaRPr lang="zh-TW" sz="2000" u="sng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能穩固連結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舊經驗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(R)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能口語、非口語並用，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可隨時放大縮小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2742989177"/>
                  </a:ext>
                </a:extLst>
              </a:tr>
              <a:tr h="1215438"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觀察教師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對實作的教具感興趣，希望進一步觀察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(NS)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。學生會忘記帶作業回家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(NC)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數學作業按時繳交，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傳給老師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授課老師步驟口語傳達清晰，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能實際畫出、指出、說出、操作，快速提供正例反例提示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授課老師能回歸到生活，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在生活中尋找平行線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(R)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小恩觀課當日僅數錢、無反應</a:t>
                      </a:r>
                      <a:endParaRPr lang="zh-TW" altLang="zh-TW" sz="2000" u="sng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2826363330"/>
                  </a:ext>
                </a:extLst>
              </a:tr>
              <a:tr h="1084040">
                <a:tc>
                  <a:txBody>
                    <a:bodyPr/>
                    <a:lstStyle/>
                    <a:p>
                      <a:pPr algn="l"/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在原班表現安靜，態度配合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(NS)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小傑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會和導師分享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作業內容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導師希望學生可以一直在資源班跟特教老師學習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導師發現班上其他同儕有聽到學生說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上課，喜歡跑來看。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小恩導師觀察，小恩在資源班表現相對穩定。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1851498380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家中無平板，較常使用科技工具為手機。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作業不交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(NC)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小傑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會分享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作業內容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zh-TW" altLang="en-US" sz="2000" u="sng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小恩媽媽按照老師步驟做家庭作業。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小傑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家長非常喜歡資源班的教學方式和活動安排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317" marR="9317" marT="0" marB="0" anchor="ctr"/>
                </a:tc>
                <a:extLst>
                  <a:ext uri="{0D108BD9-81ED-4DB2-BD59-A6C34878D82A}">
                    <a16:rowId xmlns:a16="http://schemas.microsoft.com/office/drawing/2014/main" val="281710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36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1ACB74-7643-424B-939B-C645EE049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769" y="150827"/>
            <a:ext cx="9144000" cy="92701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897C6A-60CB-4D5B-B97A-5946F4A7D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14" y="1077846"/>
            <a:ext cx="12014485" cy="1655762"/>
          </a:xfrm>
        </p:spPr>
        <p:txBody>
          <a:bodyPr/>
          <a:lstStyle/>
          <a:p>
            <a:pPr algn="l"/>
            <a:r>
              <a:rPr lang="en-US" altLang="zh-TW" sz="1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1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「科技輔具</a:t>
            </a:r>
            <a:r>
              <a:rPr lang="en-US" altLang="zh-TW" sz="1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1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」融入資源班數學科的教學內容實施方法</a:t>
            </a:r>
            <a:r>
              <a:rPr lang="zh-TW" altLang="en-US" sz="1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過往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大多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個步驟流程圖，然而數學教育學者強調，很多數學老師需略了「循環」的意義，也就是「回顧歷程」的意義。例如，老師在解題結束、答案已經出來時，並不代表已經結束，這時要做一個回顧歷程的動作，而且要把它養成習慣，並且持續帶學生回顧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1800" b="1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51BB7DC8-BC7F-4D1B-8E92-2D8A84326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139477"/>
              </p:ext>
            </p:extLst>
          </p:nvPr>
        </p:nvGraphicFramePr>
        <p:xfrm>
          <a:off x="3686559" y="1901865"/>
          <a:ext cx="4818881" cy="486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箭號: 彎曲 4">
            <a:extLst>
              <a:ext uri="{FF2B5EF4-FFF2-40B4-BE49-F238E27FC236}">
                <a16:creationId xmlns:a16="http://schemas.microsoft.com/office/drawing/2014/main" id="{EB73C459-F2CD-4E78-80C3-CD3EFC211813}"/>
              </a:ext>
            </a:extLst>
          </p:cNvPr>
          <p:cNvSpPr/>
          <p:nvPr/>
        </p:nvSpPr>
        <p:spPr>
          <a:xfrm rot="3504309">
            <a:off x="4902810" y="3535453"/>
            <a:ext cx="2641739" cy="1357883"/>
          </a:xfrm>
          <a:prstGeom prst="bentArrow">
            <a:avLst>
              <a:gd name="adj1" fmla="val 7056"/>
              <a:gd name="adj2" fmla="val 25000"/>
              <a:gd name="adj3" fmla="val 25042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2F3B00F-7003-4294-9030-4B58BE4C8DC9}"/>
              </a:ext>
            </a:extLst>
          </p:cNvPr>
          <p:cNvSpPr txBox="1"/>
          <p:nvPr/>
        </p:nvSpPr>
        <p:spPr>
          <a:xfrm>
            <a:off x="2953742" y="4798761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B751400-706A-4233-80A7-5CC74A9A3CCB}"/>
              </a:ext>
            </a:extLst>
          </p:cNvPr>
          <p:cNvSpPr txBox="1"/>
          <p:nvPr/>
        </p:nvSpPr>
        <p:spPr>
          <a:xfrm>
            <a:off x="7846981" y="2004865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83F45B-E163-40CA-8364-B3FDFFA228E7}"/>
              </a:ext>
            </a:extLst>
          </p:cNvPr>
          <p:cNvSpPr txBox="1"/>
          <p:nvPr/>
        </p:nvSpPr>
        <p:spPr>
          <a:xfrm>
            <a:off x="5383858" y="3478062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10" name="箭號: 彎曲 9">
            <a:extLst>
              <a:ext uri="{FF2B5EF4-FFF2-40B4-BE49-F238E27FC236}">
                <a16:creationId xmlns:a16="http://schemas.microsoft.com/office/drawing/2014/main" id="{93FA1F99-AF5B-4DC3-82E8-1F5CF6CC2FBD}"/>
              </a:ext>
            </a:extLst>
          </p:cNvPr>
          <p:cNvSpPr/>
          <p:nvPr/>
        </p:nvSpPr>
        <p:spPr>
          <a:xfrm rot="8634731">
            <a:off x="6511689" y="5874826"/>
            <a:ext cx="1024535" cy="548258"/>
          </a:xfrm>
          <a:prstGeom prst="bentArrow">
            <a:avLst>
              <a:gd name="adj1" fmla="val 7056"/>
              <a:gd name="adj2" fmla="val 25000"/>
              <a:gd name="adj3" fmla="val 25042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箭號: 彎曲 10">
            <a:extLst>
              <a:ext uri="{FF2B5EF4-FFF2-40B4-BE49-F238E27FC236}">
                <a16:creationId xmlns:a16="http://schemas.microsoft.com/office/drawing/2014/main" id="{63BA7FBF-41BD-4386-9BFF-7ACB51D45E94}"/>
              </a:ext>
            </a:extLst>
          </p:cNvPr>
          <p:cNvSpPr/>
          <p:nvPr/>
        </p:nvSpPr>
        <p:spPr>
          <a:xfrm rot="13371317">
            <a:off x="4362831" y="5720337"/>
            <a:ext cx="1024535" cy="548258"/>
          </a:xfrm>
          <a:prstGeom prst="bentArrow">
            <a:avLst>
              <a:gd name="adj1" fmla="val 7056"/>
              <a:gd name="adj2" fmla="val 25000"/>
              <a:gd name="adj3" fmla="val 25042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箭號: 彎曲 11">
            <a:extLst>
              <a:ext uri="{FF2B5EF4-FFF2-40B4-BE49-F238E27FC236}">
                <a16:creationId xmlns:a16="http://schemas.microsoft.com/office/drawing/2014/main" id="{37BC7B87-DC8F-4CBF-81DB-FD90457C2B56}"/>
              </a:ext>
            </a:extLst>
          </p:cNvPr>
          <p:cNvSpPr/>
          <p:nvPr/>
        </p:nvSpPr>
        <p:spPr>
          <a:xfrm rot="18725201">
            <a:off x="3592204" y="4041877"/>
            <a:ext cx="1239471" cy="477183"/>
          </a:xfrm>
          <a:prstGeom prst="bentArrow">
            <a:avLst>
              <a:gd name="adj1" fmla="val 7056"/>
              <a:gd name="adj2" fmla="val 25000"/>
              <a:gd name="adj3" fmla="val 25042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1ACB74-7643-424B-939B-C645EE049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769" y="77065"/>
            <a:ext cx="9144000" cy="92701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897C6A-60CB-4D5B-B97A-5946F4A7D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14" y="1077846"/>
            <a:ext cx="12014485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</a:t>
            </a:r>
            <a:r>
              <a:rPr lang="en-US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」是否能提升特需生數學科學習動機。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結果顯示，平板電腦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(IPAD)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融入後，能提升學生的學習動機，尤其在一元一次不等式的應用問題、基本幾何，學生的學習動機均較高。</a:t>
            </a:r>
            <a:endParaRPr lang="en-US" altLang="zh-TW" sz="2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US" altLang="zh-TW" sz="28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</a:t>
            </a:r>
            <a:r>
              <a:rPr lang="en-US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」於資源班數學科教學現場之應用。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304800" algn="l"/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」於資源班數學科教學現場之應用時，應特別留意數學教學單元，單元不同，應用可能不同。例如，應確認學生之基本學習能力，如一元一次不等式，前測有作數學成就測驗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周台傑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,1999)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、數學基礎能力評量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柯華葳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,1999)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。而幾何圖形並沒有相關的前測，在運用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之前，應予以幾何圖形之前測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van </a:t>
            </a:r>
            <a:r>
              <a:rPr lang="en-US" altLang="zh-TW" sz="2800" kern="1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Hiele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的幾何認知測驗、吳德邦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,1999)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304800" algn="l"/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在運用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之前，應考量學生是否具備處理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的基本概念流程，該生是否具備資訊設備之硬體知能、軟體知能、處理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介面的能力。可以編制相關檢核表、規則說明書，有些學生不具備基礎能力，應額外進行課堂前教學。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30F70CC6-1CC6-4382-9133-E62118DB7909}"/>
              </a:ext>
            </a:extLst>
          </p:cNvPr>
          <p:cNvCxnSpPr>
            <a:cxnSpLocks/>
          </p:cNvCxnSpPr>
          <p:nvPr/>
        </p:nvCxnSpPr>
        <p:spPr>
          <a:xfrm>
            <a:off x="3822970" y="2308698"/>
            <a:ext cx="3570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6FCE248-66D0-476E-AFE6-0E95AD3EA16B}"/>
              </a:ext>
            </a:extLst>
          </p:cNvPr>
          <p:cNvCxnSpPr>
            <a:cxnSpLocks/>
          </p:cNvCxnSpPr>
          <p:nvPr/>
        </p:nvCxnSpPr>
        <p:spPr>
          <a:xfrm>
            <a:off x="8313906" y="4941651"/>
            <a:ext cx="3570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8564BDF-AF85-4700-A497-76DDAB987EED}"/>
              </a:ext>
            </a:extLst>
          </p:cNvPr>
          <p:cNvCxnSpPr>
            <a:cxnSpLocks/>
          </p:cNvCxnSpPr>
          <p:nvPr/>
        </p:nvCxnSpPr>
        <p:spPr>
          <a:xfrm>
            <a:off x="324255" y="5317787"/>
            <a:ext cx="3570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A35B141-ECB8-4831-B090-C6F363A98D89}"/>
              </a:ext>
            </a:extLst>
          </p:cNvPr>
          <p:cNvCxnSpPr>
            <a:cxnSpLocks/>
          </p:cNvCxnSpPr>
          <p:nvPr/>
        </p:nvCxnSpPr>
        <p:spPr>
          <a:xfrm>
            <a:off x="6528880" y="5888476"/>
            <a:ext cx="38468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AF1E696-0184-463B-8D37-C6F5DE78F65C}"/>
              </a:ext>
            </a:extLst>
          </p:cNvPr>
          <p:cNvSpPr txBox="1"/>
          <p:nvPr/>
        </p:nvSpPr>
        <p:spPr>
          <a:xfrm>
            <a:off x="7393019" y="1859671"/>
            <a:ext cx="3365771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個別化動機觀察？訪談？想不想？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融入數學回顧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監控覺察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3620311-4476-432C-9331-00B4CDADAA2D}"/>
              </a:ext>
            </a:extLst>
          </p:cNvPr>
          <p:cNvSpPr txBox="1"/>
          <p:nvPr/>
        </p:nvSpPr>
        <p:spPr>
          <a:xfrm>
            <a:off x="10223770" y="4941651"/>
            <a:ext cx="60960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A5F9A16-45BC-45FE-96F8-F24BB1A1AD3E}"/>
              </a:ext>
            </a:extLst>
          </p:cNvPr>
          <p:cNvSpPr txBox="1"/>
          <p:nvPr/>
        </p:nvSpPr>
        <p:spPr>
          <a:xfrm>
            <a:off x="9918970" y="5836593"/>
            <a:ext cx="60960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13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CF9AA1-0B44-4433-83B9-2B061767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5" y="3941250"/>
            <a:ext cx="11246177" cy="2762052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需提升學生口語表達能力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家長、導師、學生的訪談過程中，會發現孩子的主要分享對象可能較單一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以媽媽為主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須提升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學生本身的表達能力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需給予幾何圖形的單元之前測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幾何圖形並沒有相關的前測，在運用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之前，應予以幾何圖形之前測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van </a:t>
            </a:r>
            <a:r>
              <a:rPr lang="en-US" altLang="zh-TW" sz="2800" kern="100" dirty="0" err="1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Hiele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的幾何認知測驗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需檢測學生基本軟硬體操作能力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在運用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之前，應考量學生是否具備處理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的基本概念流程，該生是否具備資訊設備之硬體知能、軟體知能、處理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介面的能力。</a:t>
            </a:r>
            <a:b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需多元方式給予步驟提示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目前教師在執行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教學步驟，主要仍以口語提示為主，如要擴大應用，應注意小組教學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多樣化的提示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需擬定疫情停課的備用方案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一元一次不等式的觀課時程，遇到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COVID-19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停課，因次只能用線上錄影的方式，請觀課老師做觀課紀錄。學生對於歷程回顧仍有良好的記憶保留，然而可以發現，新概念仍不易進入學生的認知架構裡，因此需要放慢速度，從應用問題著手，並舉出大量的實例、生活案例、常見實物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12CA016-8A1D-4E53-A867-B460D7973BF3}"/>
              </a:ext>
            </a:extLst>
          </p:cNvPr>
          <p:cNvSpPr txBox="1"/>
          <p:nvPr/>
        </p:nvSpPr>
        <p:spPr>
          <a:xfrm>
            <a:off x="5441624" y="154698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TW" altLang="en-US" sz="4800" dirty="0"/>
          </a:p>
        </p:txBody>
      </p:sp>
      <p:sp>
        <p:nvSpPr>
          <p:cNvPr id="6" name="圓形: 空心 5">
            <a:extLst>
              <a:ext uri="{FF2B5EF4-FFF2-40B4-BE49-F238E27FC236}">
                <a16:creationId xmlns:a16="http://schemas.microsoft.com/office/drawing/2014/main" id="{EC6424A6-50FB-4126-BA25-1F5DA04B2331}"/>
              </a:ext>
            </a:extLst>
          </p:cNvPr>
          <p:cNvSpPr/>
          <p:nvPr/>
        </p:nvSpPr>
        <p:spPr>
          <a:xfrm>
            <a:off x="3054484" y="846306"/>
            <a:ext cx="1624519" cy="447473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6BA34D6-4EF7-471F-8710-C035FA8712DC}"/>
              </a:ext>
            </a:extLst>
          </p:cNvPr>
          <p:cNvSpPr txBox="1"/>
          <p:nvPr/>
        </p:nvSpPr>
        <p:spPr>
          <a:xfrm>
            <a:off x="4075770" y="286114"/>
            <a:ext cx="85734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訪談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9" name="圓形: 空心 8">
            <a:extLst>
              <a:ext uri="{FF2B5EF4-FFF2-40B4-BE49-F238E27FC236}">
                <a16:creationId xmlns:a16="http://schemas.microsoft.com/office/drawing/2014/main" id="{1DEE5FFC-E745-4304-B4E0-606D81821F92}"/>
              </a:ext>
            </a:extLst>
          </p:cNvPr>
          <p:cNvSpPr/>
          <p:nvPr/>
        </p:nvSpPr>
        <p:spPr>
          <a:xfrm>
            <a:off x="5204298" y="1972659"/>
            <a:ext cx="778213" cy="447473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B0C55FD-5B34-43CA-B5C9-9FE350F1E224}"/>
              </a:ext>
            </a:extLst>
          </p:cNvPr>
          <p:cNvSpPr txBox="1"/>
          <p:nvPr/>
        </p:nvSpPr>
        <p:spPr>
          <a:xfrm>
            <a:off x="5750011" y="1635298"/>
            <a:ext cx="18278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教學內容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30581757-3AD0-40F2-B38B-49DE26EFEA67}"/>
              </a:ext>
            </a:extLst>
          </p:cNvPr>
          <p:cNvSpPr/>
          <p:nvPr/>
        </p:nvSpPr>
        <p:spPr>
          <a:xfrm>
            <a:off x="3694691" y="2782926"/>
            <a:ext cx="1946845" cy="447473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8EBB91-9C39-4A36-A62E-2C7D2D072A2C}"/>
              </a:ext>
            </a:extLst>
          </p:cNvPr>
          <p:cNvSpPr txBox="1"/>
          <p:nvPr/>
        </p:nvSpPr>
        <p:spPr>
          <a:xfrm>
            <a:off x="5477867" y="3097864"/>
            <a:ext cx="31019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教學內容、實施方式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圓形: 空心 12">
            <a:extLst>
              <a:ext uri="{FF2B5EF4-FFF2-40B4-BE49-F238E27FC236}">
                <a16:creationId xmlns:a16="http://schemas.microsoft.com/office/drawing/2014/main" id="{A594C236-924D-4426-9283-2A3FD72214D1}"/>
              </a:ext>
            </a:extLst>
          </p:cNvPr>
          <p:cNvSpPr/>
          <p:nvPr/>
        </p:nvSpPr>
        <p:spPr>
          <a:xfrm>
            <a:off x="4081289" y="4730822"/>
            <a:ext cx="1703654" cy="447473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83522D4-8809-4FAE-BEFF-070E196FC9D5}"/>
              </a:ext>
            </a:extLst>
          </p:cNvPr>
          <p:cNvSpPr txBox="1"/>
          <p:nvPr/>
        </p:nvSpPr>
        <p:spPr>
          <a:xfrm>
            <a:off x="5256636" y="3756584"/>
            <a:ext cx="105661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大中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6BF3ECF-1A94-4FA3-97CC-4CB1E21243FA}"/>
              </a:ext>
            </a:extLst>
          </p:cNvPr>
          <p:cNvSpPr txBox="1"/>
          <p:nvPr/>
        </p:nvSpPr>
        <p:spPr>
          <a:xfrm>
            <a:off x="5641536" y="4954558"/>
            <a:ext cx="139156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突發的動機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(ARCS)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形: 空心 15">
            <a:extLst>
              <a:ext uri="{FF2B5EF4-FFF2-40B4-BE49-F238E27FC236}">
                <a16:creationId xmlns:a16="http://schemas.microsoft.com/office/drawing/2014/main" id="{8D6E8458-B423-4DF7-9807-97D9859CA4A8}"/>
              </a:ext>
            </a:extLst>
          </p:cNvPr>
          <p:cNvSpPr/>
          <p:nvPr/>
        </p:nvSpPr>
        <p:spPr>
          <a:xfrm>
            <a:off x="3531022" y="3927923"/>
            <a:ext cx="1946845" cy="447473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C4A04-6875-40B4-830E-1013F8D2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2505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謝謝各位聆聽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962234A-5DC7-4D03-B119-AF873CE1A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7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8CB5B-075A-4786-891B-AFC9520C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9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摘要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BB2A73-D5B2-461D-9CA7-720DBA8D2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508760"/>
            <a:ext cx="11384280" cy="4785359"/>
          </a:xfrm>
        </p:spPr>
        <p:txBody>
          <a:bodyPr>
            <a:normAutofit/>
          </a:bodyPr>
          <a:lstStyle/>
          <a:p>
            <a:pPr indent="304800" algn="l"/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本次研究採用平板電腦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(IPAD)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輔助教學，並簡化、改編七年級的一元一次不等式、基本幾何之教學內容，教導國中特殊需求學生學習一元一次不等式、基本幾何。目的在探討經由資訊科技平板電腦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(IPAD)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融入後，是否能提升特殊需求學生的學習動機。結果顯示，平板電腦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(IPAD)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融入後，能提升學生的學習動機，尤其在一元一次不等式的應用問題、基本幾何，學生的學習動機均較高。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E5B373E-3FE7-447F-9BD8-406B46EF446C}"/>
              </a:ext>
            </a:extLst>
          </p:cNvPr>
          <p:cNvCxnSpPr/>
          <p:nvPr/>
        </p:nvCxnSpPr>
        <p:spPr>
          <a:xfrm>
            <a:off x="3249038" y="5924145"/>
            <a:ext cx="49027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E6740DF-1E42-429E-ADF0-A4B1D20BAFED}"/>
              </a:ext>
            </a:extLst>
          </p:cNvPr>
          <p:cNvCxnSpPr>
            <a:cxnSpLocks/>
          </p:cNvCxnSpPr>
          <p:nvPr/>
        </p:nvCxnSpPr>
        <p:spPr>
          <a:xfrm>
            <a:off x="3249038" y="3761362"/>
            <a:ext cx="74189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89CE99F-7F6C-4FB2-951A-6673BD12F774}"/>
              </a:ext>
            </a:extLst>
          </p:cNvPr>
          <p:cNvCxnSpPr>
            <a:cxnSpLocks/>
          </p:cNvCxnSpPr>
          <p:nvPr/>
        </p:nvCxnSpPr>
        <p:spPr>
          <a:xfrm>
            <a:off x="638782" y="4273686"/>
            <a:ext cx="110344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7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EABF14-1B50-421B-B414-E0E71B03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15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文獻探討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915F6A-1BAF-4261-B7B1-91365A3F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558"/>
            <a:ext cx="10515600" cy="515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一、數學科特殊需求學生</a:t>
            </a:r>
            <a:endParaRPr lang="en-US" altLang="zh-TW" sz="1800" b="1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數學科特殊需求學生，指的是學習障礙者在數學科學業表現上，有特殊需求的群體。常見問題如，數學符號辨識、運算困難、公式的記憶和運用困難，應用問題及相關問題解決之困難。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DSM-V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則指出數學障礙者的學習困難類型：數學常用詞彙、關鍵字、概念理解困難；讀數字、辨識符號、分類能力的困難；抄寫數字、抄寫符號、檢視運算細節的困難；依步驟計算、推理有困難。數學障礙的類型：計算自動化問題、計算策略問題、文字題句子結構解釋的問題、文字題解題技術問題、無法決定甚麼問題需要解決、無法過濾不相關字句以掌握題目重點、無法整合題目中各項訊息並決定解決方式、無法監控自己的解題歷程、無法覺察外在回饋並產生自我校正行為。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en-US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或資訊科技融入資源班教學之成效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平板電腦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、資訊科技可以給予學生反覆練習的機會、立即反應與回饋。資訊科技可依學生不同程度給予個別學習材料、個別指導，非常適合用於特殊兒童的個別化教學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何國華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,2000)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採用多媒體電腦輔助教學和傳統教學兩種教學方式，針對國小數學學習障礙學生進行減法補救教學，結果顯示運用多媒體電腦輔教學進行補救之成效優於傳統補救教學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蔡文煉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,1995)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</a:t>
            </a:r>
            <a:r>
              <a:rPr lang="en-US" altLang="zh-TW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ARCS</a:t>
            </a:r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動機製作訪談表進行研究，資訊科技具提升動機的功能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。也有針對國小輕度智能障礙兒童的數學學習，運用全球資訊網輕度智能障礙數學學習輔助系統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全智輔學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，結果顯示兒童之數學學習成效有正面影響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潘俊琪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,2000)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，實驗發現融入結構、多知覺的電腦教學軟體，能提升學習障礙兒童的自我信心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(Minto,2001)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87A713D-36B2-41F6-8C8C-0DF3640335C3}"/>
              </a:ext>
            </a:extLst>
          </p:cNvPr>
          <p:cNvCxnSpPr>
            <a:cxnSpLocks/>
          </p:cNvCxnSpPr>
          <p:nvPr/>
        </p:nvCxnSpPr>
        <p:spPr>
          <a:xfrm>
            <a:off x="1614791" y="3414409"/>
            <a:ext cx="3891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CF5574A-6875-407D-ACA3-7A8CCD7BA6CE}"/>
              </a:ext>
            </a:extLst>
          </p:cNvPr>
          <p:cNvCxnSpPr>
            <a:cxnSpLocks/>
          </p:cNvCxnSpPr>
          <p:nvPr/>
        </p:nvCxnSpPr>
        <p:spPr>
          <a:xfrm>
            <a:off x="9221821" y="3158248"/>
            <a:ext cx="2131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11B2FE6F-CAD8-40DF-9ACA-7697FF2B8F63}"/>
              </a:ext>
            </a:extLst>
          </p:cNvPr>
          <p:cNvSpPr/>
          <p:nvPr/>
        </p:nvSpPr>
        <p:spPr>
          <a:xfrm>
            <a:off x="9056451" y="2840477"/>
            <a:ext cx="1128409" cy="389104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0EBE6306-731C-49B0-A1FD-C16BF5F3889D}"/>
              </a:ext>
            </a:extLst>
          </p:cNvPr>
          <p:cNvSpPr/>
          <p:nvPr/>
        </p:nvSpPr>
        <p:spPr>
          <a:xfrm>
            <a:off x="1442935" y="3054487"/>
            <a:ext cx="1128409" cy="389104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8D8E752-CC95-4422-8B93-B2D47C36D9C9}"/>
              </a:ext>
            </a:extLst>
          </p:cNvPr>
          <p:cNvCxnSpPr>
            <a:cxnSpLocks/>
          </p:cNvCxnSpPr>
          <p:nvPr/>
        </p:nvCxnSpPr>
        <p:spPr>
          <a:xfrm>
            <a:off x="4150468" y="4763312"/>
            <a:ext cx="490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E9C3FAB-2E9F-4173-A039-CD7C63F7A11C}"/>
              </a:ext>
            </a:extLst>
          </p:cNvPr>
          <p:cNvCxnSpPr>
            <a:cxnSpLocks/>
          </p:cNvCxnSpPr>
          <p:nvPr/>
        </p:nvCxnSpPr>
        <p:spPr>
          <a:xfrm>
            <a:off x="6096000" y="5771746"/>
            <a:ext cx="490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F0AD083-D82B-4E48-9321-C317DB4DC724}"/>
              </a:ext>
            </a:extLst>
          </p:cNvPr>
          <p:cNvCxnSpPr>
            <a:cxnSpLocks/>
          </p:cNvCxnSpPr>
          <p:nvPr/>
        </p:nvCxnSpPr>
        <p:spPr>
          <a:xfrm>
            <a:off x="3881336" y="5496129"/>
            <a:ext cx="71206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形: 空心 18">
            <a:extLst>
              <a:ext uri="{FF2B5EF4-FFF2-40B4-BE49-F238E27FC236}">
                <a16:creationId xmlns:a16="http://schemas.microsoft.com/office/drawing/2014/main" id="{6F917007-97FB-449F-93D8-DF6FE653A682}"/>
              </a:ext>
            </a:extLst>
          </p:cNvPr>
          <p:cNvSpPr/>
          <p:nvPr/>
        </p:nvSpPr>
        <p:spPr>
          <a:xfrm>
            <a:off x="6410528" y="4429541"/>
            <a:ext cx="1585608" cy="389104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圓形: 空心 20">
            <a:extLst>
              <a:ext uri="{FF2B5EF4-FFF2-40B4-BE49-F238E27FC236}">
                <a16:creationId xmlns:a16="http://schemas.microsoft.com/office/drawing/2014/main" id="{7465B3D6-C678-4BC5-980A-2F7888513264}"/>
              </a:ext>
            </a:extLst>
          </p:cNvPr>
          <p:cNvSpPr/>
          <p:nvPr/>
        </p:nvSpPr>
        <p:spPr>
          <a:xfrm>
            <a:off x="10184860" y="5444254"/>
            <a:ext cx="1128409" cy="389104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圓形: 空心 21">
            <a:extLst>
              <a:ext uri="{FF2B5EF4-FFF2-40B4-BE49-F238E27FC236}">
                <a16:creationId xmlns:a16="http://schemas.microsoft.com/office/drawing/2014/main" id="{BEDE5F92-7916-4683-A692-AD6CA2F060C1}"/>
              </a:ext>
            </a:extLst>
          </p:cNvPr>
          <p:cNvSpPr/>
          <p:nvPr/>
        </p:nvSpPr>
        <p:spPr>
          <a:xfrm>
            <a:off x="6770450" y="4922201"/>
            <a:ext cx="1342417" cy="389104"/>
          </a:xfrm>
          <a:prstGeom prst="donut">
            <a:avLst>
              <a:gd name="adj" fmla="val 7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EABF14-1B50-421B-B414-E0E71B03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15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文獻探討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915F6A-1BAF-4261-B7B1-91365A3F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8" y="849565"/>
            <a:ext cx="10515600" cy="515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三、數學科解題策略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數學科特殊需求學生，在解題歷程上存在欠缺，且缺乏數學的解題策略，因此有研究者主張教導解題策略，並提出解題之認知策略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962170D-0400-4807-8CF1-4887DCC59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71865"/>
              </p:ext>
            </p:extLst>
          </p:nvPr>
        </p:nvGraphicFramePr>
        <p:xfrm>
          <a:off x="3363574" y="1920567"/>
          <a:ext cx="2490470" cy="461272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1604487394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87419260"/>
                    </a:ext>
                  </a:extLst>
                </a:gridCol>
              </a:tblGrid>
              <a:tr h="471855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玻利雅（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G.Polya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15909"/>
                  </a:ext>
                </a:extLst>
              </a:tr>
              <a:tr h="209375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解題過程四步驟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771834"/>
                  </a:ext>
                </a:extLst>
              </a:tr>
              <a:tr h="1233160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步驟一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了解題意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78583"/>
                  </a:ext>
                </a:extLst>
              </a:tr>
              <a:tr h="771134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步驟二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擬定計畫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554101"/>
                  </a:ext>
                </a:extLst>
              </a:tr>
              <a:tr h="1390398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步驟三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實行計畫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019"/>
                  </a:ext>
                </a:extLst>
              </a:tr>
              <a:tr h="471855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步驟四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回顧解答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56808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731481C-C9DF-45FF-BE58-E426994D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52734"/>
              </p:ext>
            </p:extLst>
          </p:nvPr>
        </p:nvGraphicFramePr>
        <p:xfrm>
          <a:off x="6337958" y="1920567"/>
          <a:ext cx="3147695" cy="454824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26414">
                  <a:extLst>
                    <a:ext uri="{9D8B030D-6E8A-4147-A177-3AD203B41FA5}">
                      <a16:colId xmlns:a16="http://schemas.microsoft.com/office/drawing/2014/main" val="1053564541"/>
                    </a:ext>
                  </a:extLst>
                </a:gridCol>
                <a:gridCol w="2321281">
                  <a:extLst>
                    <a:ext uri="{9D8B030D-6E8A-4147-A177-3AD203B41FA5}">
                      <a16:colId xmlns:a16="http://schemas.microsoft.com/office/drawing/2014/main" val="307587035"/>
                    </a:ext>
                  </a:extLst>
                </a:gridCol>
              </a:tblGrid>
              <a:tr h="2723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Mastropieri(1997)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29979"/>
                  </a:ext>
                </a:extLst>
              </a:tr>
              <a:tr h="425765"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七大解題策略步驟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91838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步驟一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閱讀問題：仔細閱讀題目。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161798"/>
                  </a:ext>
                </a:extLst>
              </a:tr>
              <a:tr h="74283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步驟二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思考問題：自問自答、視覺化、畫重點。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456316"/>
                  </a:ext>
                </a:extLst>
              </a:tr>
              <a:tr h="772998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步驟三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決定運算符號：決定策略、正確運算。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9240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步驟四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列算式：寫出數學式。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722018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步驟五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執行運算。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170184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步驟六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標示答案。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797680"/>
                  </a:ext>
                </a:extLst>
              </a:tr>
              <a:tr h="411682">
                <a:tc>
                  <a:txBody>
                    <a:bodyPr/>
                    <a:lstStyle/>
                    <a:p>
                      <a:pPr algn="l"/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步驟七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檢查步驟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786571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8876F1AA-4E24-43B7-B923-FCD8E762D058}"/>
              </a:ext>
            </a:extLst>
          </p:cNvPr>
          <p:cNvCxnSpPr>
            <a:cxnSpLocks/>
          </p:cNvCxnSpPr>
          <p:nvPr/>
        </p:nvCxnSpPr>
        <p:spPr>
          <a:xfrm>
            <a:off x="2360579" y="3894307"/>
            <a:ext cx="8398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FD8BE2B-D642-404F-9EAE-E2ADEE115EE7}"/>
              </a:ext>
            </a:extLst>
          </p:cNvPr>
          <p:cNvCxnSpPr>
            <a:cxnSpLocks/>
          </p:cNvCxnSpPr>
          <p:nvPr/>
        </p:nvCxnSpPr>
        <p:spPr>
          <a:xfrm>
            <a:off x="2360579" y="4669277"/>
            <a:ext cx="8398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79B921C-4BB4-4886-A1C8-84551D103CA1}"/>
              </a:ext>
            </a:extLst>
          </p:cNvPr>
          <p:cNvCxnSpPr>
            <a:cxnSpLocks/>
          </p:cNvCxnSpPr>
          <p:nvPr/>
        </p:nvCxnSpPr>
        <p:spPr>
          <a:xfrm>
            <a:off x="2360579" y="6008434"/>
            <a:ext cx="8398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D22770F4-B2A0-4DC7-B9F4-1604D9000257}"/>
              </a:ext>
            </a:extLst>
          </p:cNvPr>
          <p:cNvSpPr/>
          <p:nvPr/>
        </p:nvSpPr>
        <p:spPr>
          <a:xfrm>
            <a:off x="2568102" y="6008434"/>
            <a:ext cx="7577847" cy="524845"/>
          </a:xfrm>
          <a:prstGeom prst="donut">
            <a:avLst>
              <a:gd name="adj" fmla="val 8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9B67A-4191-41B1-978E-E95E5AD3C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-143470"/>
            <a:ext cx="11559540" cy="4602480"/>
          </a:xfrm>
        </p:spPr>
        <p:txBody>
          <a:bodyPr>
            <a:normAutofit/>
          </a:bodyPr>
          <a:lstStyle/>
          <a:p>
            <a:pPr algn="l"/>
            <a:b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探討「科技輔具」融入資源班數學科的教學內容、實施方法。</a:t>
            </a:r>
            <a:br>
              <a:rPr lang="en-US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探討「科技輔具」是否能提升特需生數學科學習動機。</a:t>
            </a:r>
            <a:br>
              <a:rPr lang="en-US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探討「科技輔具」於資源班數學科教學現場之應用。</a:t>
            </a: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85DFBF-9272-4ADB-A1A8-EB55476D4EC4}"/>
              </a:ext>
            </a:extLst>
          </p:cNvPr>
          <p:cNvSpPr txBox="1"/>
          <p:nvPr/>
        </p:nvSpPr>
        <p:spPr>
          <a:xfrm>
            <a:off x="4419600" y="304800"/>
            <a:ext cx="926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5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研究目的</a:t>
            </a:r>
            <a:endParaRPr lang="zh-TW" altLang="en-US" sz="5400" dirty="0"/>
          </a:p>
        </p:txBody>
      </p:sp>
      <p:sp>
        <p:nvSpPr>
          <p:cNvPr id="4" name="圓形: 空心 3">
            <a:extLst>
              <a:ext uri="{FF2B5EF4-FFF2-40B4-BE49-F238E27FC236}">
                <a16:creationId xmlns:a16="http://schemas.microsoft.com/office/drawing/2014/main" id="{3EC2E747-F506-4B87-9A6B-8F58B83A7E97}"/>
              </a:ext>
            </a:extLst>
          </p:cNvPr>
          <p:cNvSpPr/>
          <p:nvPr/>
        </p:nvSpPr>
        <p:spPr>
          <a:xfrm>
            <a:off x="7782128" y="1676400"/>
            <a:ext cx="1828800" cy="658238"/>
          </a:xfrm>
          <a:prstGeom prst="donut">
            <a:avLst>
              <a:gd name="adj" fmla="val 8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圓形: 空心 5">
            <a:extLst>
              <a:ext uri="{FF2B5EF4-FFF2-40B4-BE49-F238E27FC236}">
                <a16:creationId xmlns:a16="http://schemas.microsoft.com/office/drawing/2014/main" id="{A8699496-D753-472E-8813-8F56753E2BE5}"/>
              </a:ext>
            </a:extLst>
          </p:cNvPr>
          <p:cNvSpPr/>
          <p:nvPr/>
        </p:nvSpPr>
        <p:spPr>
          <a:xfrm>
            <a:off x="9792511" y="1676400"/>
            <a:ext cx="1828800" cy="658238"/>
          </a:xfrm>
          <a:prstGeom prst="donut">
            <a:avLst>
              <a:gd name="adj" fmla="val 8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016CB358-BEDC-4756-8894-A74A54F63D59}"/>
              </a:ext>
            </a:extLst>
          </p:cNvPr>
          <p:cNvSpPr/>
          <p:nvPr/>
        </p:nvSpPr>
        <p:spPr>
          <a:xfrm>
            <a:off x="8497111" y="1153551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3249F82F-56BD-461E-B0EA-8C7B5E298D63}"/>
              </a:ext>
            </a:extLst>
          </p:cNvPr>
          <p:cNvSpPr/>
          <p:nvPr/>
        </p:nvSpPr>
        <p:spPr>
          <a:xfrm>
            <a:off x="10558564" y="1153551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ADDE9C-5E30-4DCA-B9B1-924E085B803A}"/>
              </a:ext>
            </a:extLst>
          </p:cNvPr>
          <p:cNvSpPr txBox="1"/>
          <p:nvPr/>
        </p:nvSpPr>
        <p:spPr>
          <a:xfrm>
            <a:off x="7782128" y="507220"/>
            <a:ext cx="203308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監控覺察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數學裡的回顧答案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裡的回顧功能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9CBA5C7-92B3-406A-A9DE-05E1F73330EE}"/>
              </a:ext>
            </a:extLst>
          </p:cNvPr>
          <p:cNvSpPr txBox="1"/>
          <p:nvPr/>
        </p:nvSpPr>
        <p:spPr>
          <a:xfrm>
            <a:off x="10338070" y="784219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8298ADEA-F5EB-4092-92C3-59E0702DBEA7}"/>
              </a:ext>
            </a:extLst>
          </p:cNvPr>
          <p:cNvSpPr/>
          <p:nvPr/>
        </p:nvSpPr>
        <p:spPr>
          <a:xfrm>
            <a:off x="9377464" y="2514451"/>
            <a:ext cx="1040860" cy="658238"/>
          </a:xfrm>
          <a:prstGeom prst="donut">
            <a:avLst>
              <a:gd name="adj" fmla="val 8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03A7EA5E-2AC0-456C-89DE-4384CB6D5C18}"/>
              </a:ext>
            </a:extLst>
          </p:cNvPr>
          <p:cNvSpPr/>
          <p:nvPr/>
        </p:nvSpPr>
        <p:spPr>
          <a:xfrm rot="9502918">
            <a:off x="10218907" y="2997642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7B3296A-7121-45A6-83DA-D840F4891EBD}"/>
              </a:ext>
            </a:extLst>
          </p:cNvPr>
          <p:cNvSpPr txBox="1"/>
          <p:nvPr/>
        </p:nvSpPr>
        <p:spPr>
          <a:xfrm>
            <a:off x="10177564" y="3439800"/>
            <a:ext cx="1559668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ARCS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作業繳交率？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個別化觀察？訪談？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想不想用？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形: 空心 12">
            <a:extLst>
              <a:ext uri="{FF2B5EF4-FFF2-40B4-BE49-F238E27FC236}">
                <a16:creationId xmlns:a16="http://schemas.microsoft.com/office/drawing/2014/main" id="{28D2C99B-3F0D-4D53-8184-7C8A9DE21E84}"/>
              </a:ext>
            </a:extLst>
          </p:cNvPr>
          <p:cNvSpPr/>
          <p:nvPr/>
        </p:nvSpPr>
        <p:spPr>
          <a:xfrm>
            <a:off x="6930146" y="3423761"/>
            <a:ext cx="3206473" cy="658238"/>
          </a:xfrm>
          <a:prstGeom prst="donut">
            <a:avLst>
              <a:gd name="adj" fmla="val 8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7AD4D154-B030-4AEF-9A92-BC2CA6F7A362}"/>
              </a:ext>
            </a:extLst>
          </p:cNvPr>
          <p:cNvSpPr/>
          <p:nvPr/>
        </p:nvSpPr>
        <p:spPr>
          <a:xfrm rot="9502918">
            <a:off x="8346103" y="4069586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CBC22A3-0FD3-4F01-9038-DE1F2CA5FC11}"/>
              </a:ext>
            </a:extLst>
          </p:cNvPr>
          <p:cNvSpPr txBox="1"/>
          <p:nvPr/>
        </p:nvSpPr>
        <p:spPr>
          <a:xfrm>
            <a:off x="8232445" y="4469404"/>
            <a:ext cx="155966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應用上的問題：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能不能用？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會不會用？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95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F5815-589C-4695-AA78-3B512DC35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-60960"/>
            <a:ext cx="9144000" cy="2387600"/>
          </a:xfrm>
        </p:spPr>
        <p:txBody>
          <a:bodyPr/>
          <a:lstStyle/>
          <a:p>
            <a:r>
              <a:rPr lang="zh-TW" altLang="zh-TW" sz="5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研究方法與研究步驟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7B110-0996-4BBF-941B-EAF24EA9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9144000" cy="327660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1.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觀察法：教學現場的觀察。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3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2.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訪談法：家長</a:t>
            </a:r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、老師、導師、學生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訪談。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3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3.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場域及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對象：研究場域為彰化縣某縣立國中，研究對象為縣立國中之資源班特殊需求七年級學生，共計</a:t>
            </a:r>
            <a:r>
              <a:rPr lang="en-US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圓形: 空心 3">
            <a:extLst>
              <a:ext uri="{FF2B5EF4-FFF2-40B4-BE49-F238E27FC236}">
                <a16:creationId xmlns:a16="http://schemas.microsoft.com/office/drawing/2014/main" id="{59F976F3-F77E-492B-9F16-845E2FE4A0D1}"/>
              </a:ext>
            </a:extLst>
          </p:cNvPr>
          <p:cNvSpPr/>
          <p:nvPr/>
        </p:nvSpPr>
        <p:spPr>
          <a:xfrm>
            <a:off x="7957226" y="2529192"/>
            <a:ext cx="1254868" cy="564204"/>
          </a:xfrm>
          <a:prstGeom prst="donut">
            <a:avLst>
              <a:gd name="adj" fmla="val 12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形: 空心 4">
            <a:extLst>
              <a:ext uri="{FF2B5EF4-FFF2-40B4-BE49-F238E27FC236}">
                <a16:creationId xmlns:a16="http://schemas.microsoft.com/office/drawing/2014/main" id="{49109D20-59EA-460C-A2FE-A32A37A47B0C}"/>
              </a:ext>
            </a:extLst>
          </p:cNvPr>
          <p:cNvSpPr/>
          <p:nvPr/>
        </p:nvSpPr>
        <p:spPr>
          <a:xfrm>
            <a:off x="5468566" y="1964988"/>
            <a:ext cx="1254868" cy="564204"/>
          </a:xfrm>
          <a:prstGeom prst="donut">
            <a:avLst>
              <a:gd name="adj" fmla="val 12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14F423-8566-4C6A-B399-056650EE5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8245"/>
            <a:ext cx="9144000" cy="258095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研究步驟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8BE7F1-98DA-4355-A5CD-F05CF768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5376524"/>
            <a:ext cx="11658600" cy="1356360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EAD1D6-1090-4D65-B12C-F5163598A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91784"/>
              </p:ext>
            </p:extLst>
          </p:nvPr>
        </p:nvGraphicFramePr>
        <p:xfrm>
          <a:off x="419100" y="926125"/>
          <a:ext cx="11348179" cy="551158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89385">
                  <a:extLst>
                    <a:ext uri="{9D8B030D-6E8A-4147-A177-3AD203B41FA5}">
                      <a16:colId xmlns:a16="http://schemas.microsoft.com/office/drawing/2014/main" val="1636119190"/>
                    </a:ext>
                  </a:extLst>
                </a:gridCol>
                <a:gridCol w="9458794">
                  <a:extLst>
                    <a:ext uri="{9D8B030D-6E8A-4147-A177-3AD203B41FA5}">
                      <a16:colId xmlns:a16="http://schemas.microsoft.com/office/drawing/2014/main" val="1297084874"/>
                    </a:ext>
                  </a:extLst>
                </a:gridCol>
              </a:tblGrid>
              <a:tr h="299856"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研究過程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79600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發展教材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以七年級一元一次不等式、基本幾何圖形為教學單元。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441448"/>
                  </a:ext>
                </a:extLst>
              </a:tr>
              <a:tr h="191612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設計教案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特教生活數學內容：常見操作教具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個別小白板、數卡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紙本為主。</a:t>
                      </a:r>
                    </a:p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一元一次不等式之教學內容，包含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重點為：移項法則、解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X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原則、代入法策略介入、按照題意列式、變號原則。</a:t>
                      </a:r>
                    </a:p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基本幾何圖形之教學內容，包含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重點為：三角形、四邊形分類、觀察垂直平分線。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517128"/>
                  </a:ext>
                </a:extLst>
              </a:tr>
              <a:tr h="547464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討論教案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與家長、同儕教師分享教案，並告知研究目的和內容、簽署同意書等。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015006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執行教案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邀請同儕教師入班觀察，錄影錄音。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101044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反思日誌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研究者反思、紀錄教學日誌。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826880"/>
                  </a:ext>
                </a:extLst>
              </a:tr>
              <a:tr h="1499279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訪談回饋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邀請觀察回饋教師、同儕教師，分享課堂反思及教學日誌，並討論課堂觀察紀錄表，調整教學內容。</a:t>
                      </a:r>
                    </a:p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邀請學生回顧上課情形、訪談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介入後，是否較喜愛數學。</a:t>
                      </a:r>
                    </a:p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邀請家長，觀察孩子在家中數學學習情形，並訪談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IPAD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介入後學習動機是否提升。</a:t>
                      </a:r>
                    </a:p>
                    <a:p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邀請導師，觀察孩子在原班級數學學習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099552"/>
                  </a:ext>
                </a:extLst>
              </a:tr>
              <a:tr h="303099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調整教學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整理回饋單、觀察紀錄表、反思日誌之內容，列入教學調整項目。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989180"/>
                  </a:ext>
                </a:extLst>
              </a:tr>
            </a:tbl>
          </a:graphicData>
        </a:graphic>
      </p:graphicFrame>
      <p:sp>
        <p:nvSpPr>
          <p:cNvPr id="6" name="框架 5">
            <a:extLst>
              <a:ext uri="{FF2B5EF4-FFF2-40B4-BE49-F238E27FC236}">
                <a16:creationId xmlns:a16="http://schemas.microsoft.com/office/drawing/2014/main" id="{7B95AFD5-F0B2-4F87-87B7-FDF2F219A28C}"/>
              </a:ext>
            </a:extLst>
          </p:cNvPr>
          <p:cNvSpPr/>
          <p:nvPr/>
        </p:nvSpPr>
        <p:spPr>
          <a:xfrm>
            <a:off x="419100" y="1177048"/>
            <a:ext cx="1934994" cy="2251952"/>
          </a:xfrm>
          <a:prstGeom prst="frame">
            <a:avLst>
              <a:gd name="adj1" fmla="val 4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028FC468-33A9-45CB-A21E-C52C5C21F31C}"/>
              </a:ext>
            </a:extLst>
          </p:cNvPr>
          <p:cNvSpPr/>
          <p:nvPr/>
        </p:nvSpPr>
        <p:spPr>
          <a:xfrm>
            <a:off x="419100" y="3356043"/>
            <a:ext cx="1934994" cy="651753"/>
          </a:xfrm>
          <a:prstGeom prst="frame">
            <a:avLst>
              <a:gd name="adj1" fmla="val 445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5CDB7A36-9D68-4ABB-B0EB-7CF48809461E}"/>
              </a:ext>
            </a:extLst>
          </p:cNvPr>
          <p:cNvSpPr/>
          <p:nvPr/>
        </p:nvSpPr>
        <p:spPr>
          <a:xfrm>
            <a:off x="419100" y="4007796"/>
            <a:ext cx="1934994" cy="2132987"/>
          </a:xfrm>
          <a:prstGeom prst="frame">
            <a:avLst>
              <a:gd name="adj1" fmla="val 176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79D003-729B-4097-9DFE-9ACA11456A40}"/>
              </a:ext>
            </a:extLst>
          </p:cNvPr>
          <p:cNvSpPr txBox="1"/>
          <p:nvPr/>
        </p:nvSpPr>
        <p:spPr>
          <a:xfrm>
            <a:off x="1877434" y="2673979"/>
            <a:ext cx="3365775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融入數學回顧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監控覺察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1237FE1-1EE1-4075-A4DA-2A8EBF0E5495}"/>
              </a:ext>
            </a:extLst>
          </p:cNvPr>
          <p:cNvSpPr txBox="1"/>
          <p:nvPr/>
        </p:nvSpPr>
        <p:spPr>
          <a:xfrm>
            <a:off x="2224390" y="3559825"/>
            <a:ext cx="222115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融入回顧功能？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A400732-42EF-4E3C-B021-DC209B79FBF8}"/>
              </a:ext>
            </a:extLst>
          </p:cNvPr>
          <p:cNvSpPr txBox="1"/>
          <p:nvPr/>
        </p:nvSpPr>
        <p:spPr>
          <a:xfrm>
            <a:off x="1356195" y="5165362"/>
            <a:ext cx="1736390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個別化動機觀察？訪談？想不想？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框架 13">
            <a:extLst>
              <a:ext uri="{FF2B5EF4-FFF2-40B4-BE49-F238E27FC236}">
                <a16:creationId xmlns:a16="http://schemas.microsoft.com/office/drawing/2014/main" id="{AB16B37E-FB36-43DB-9D4D-F885233077C5}"/>
              </a:ext>
            </a:extLst>
          </p:cNvPr>
          <p:cNvSpPr/>
          <p:nvPr/>
        </p:nvSpPr>
        <p:spPr>
          <a:xfrm>
            <a:off x="419100" y="6089003"/>
            <a:ext cx="1934994" cy="366405"/>
          </a:xfrm>
          <a:prstGeom prst="frame">
            <a:avLst>
              <a:gd name="adj1" fmla="val 445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E6E5CD-F4B3-44E3-8E16-AED86BCE480B}"/>
              </a:ext>
            </a:extLst>
          </p:cNvPr>
          <p:cNvSpPr txBox="1"/>
          <p:nvPr/>
        </p:nvSpPr>
        <p:spPr>
          <a:xfrm>
            <a:off x="2150620" y="6357778"/>
            <a:ext cx="358870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怎麼應用？能不能用？會不會用？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7920DD1B-8786-4C24-8813-B16834BBB36B}"/>
              </a:ext>
            </a:extLst>
          </p:cNvPr>
          <p:cNvSpPr/>
          <p:nvPr/>
        </p:nvSpPr>
        <p:spPr>
          <a:xfrm>
            <a:off x="194553" y="1313234"/>
            <a:ext cx="224547" cy="4941651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57997DA-147B-4FE5-9E30-0DBABB9AD535}"/>
              </a:ext>
            </a:extLst>
          </p:cNvPr>
          <p:cNvCxnSpPr>
            <a:stCxn id="16" idx="2"/>
            <a:endCxn id="14" idx="1"/>
          </p:cNvCxnSpPr>
          <p:nvPr/>
        </p:nvCxnSpPr>
        <p:spPr>
          <a:xfrm>
            <a:off x="222621" y="6254885"/>
            <a:ext cx="196479" cy="17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1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797BE84-BC9D-4010-B056-98A1BBAEF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F3B0470-246A-4823-B212-867ED4CC2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63660"/>
              </p:ext>
            </p:extLst>
          </p:nvPr>
        </p:nvGraphicFramePr>
        <p:xfrm>
          <a:off x="521948" y="155643"/>
          <a:ext cx="11308690" cy="662788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99462">
                  <a:extLst>
                    <a:ext uri="{9D8B030D-6E8A-4147-A177-3AD203B41FA5}">
                      <a16:colId xmlns:a16="http://schemas.microsoft.com/office/drawing/2014/main" val="3831943589"/>
                    </a:ext>
                  </a:extLst>
                </a:gridCol>
                <a:gridCol w="10209228">
                  <a:extLst>
                    <a:ext uri="{9D8B030D-6E8A-4147-A177-3AD203B41FA5}">
                      <a16:colId xmlns:a16="http://schemas.microsoft.com/office/drawing/2014/main" val="2496526224"/>
                    </a:ext>
                  </a:extLst>
                </a:gridCol>
              </a:tblGrid>
              <a:tr h="1606826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課程資料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教學年級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：七年級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學生人數：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節數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2021.05.06~2021.05.20/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堂課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地點：資源班教室、科技輔助教室</a:t>
                      </a: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內容：單元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基本幾何及單元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一元一次不等式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046552"/>
                  </a:ext>
                </a:extLst>
              </a:tr>
              <a:tr h="5021059"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教學流程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分為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個步驟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代入一元一次不等式策略</a:t>
                      </a: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結構式簡化問題：經由畫記計算至文字計算，由簡而繁</a:t>
                      </a: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重述問題：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say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自我教導、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ask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自我發問、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check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自我監控</a:t>
                      </a: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應用問題圖示法：搭配關鍵字策略、意義為基礎的策略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(meaning based)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畫圖解題、讓題意具體化</a:t>
                      </a:r>
                    </a:p>
                    <a:p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代入幾何圖形策略</a:t>
                      </a:r>
                    </a:p>
                    <a:p>
                      <a:pPr marL="342900" lvl="0" indent="-342900">
                        <a:buFont typeface="+mj-lt"/>
                        <a:buAutoNum type="arabicParenBoth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分類、記憶精緻化策略</a:t>
                      </a:r>
                    </a:p>
                    <a:p>
                      <a:pPr marL="342900" lvl="0" indent="-342900">
                        <a:buFont typeface="+mj-lt"/>
                        <a:buAutoNum type="arabicParenBoth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結構式精熟策略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565458"/>
                  </a:ext>
                </a:extLst>
              </a:tr>
            </a:tbl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24B5B21D-85A7-4D5B-9395-3393B5464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844042"/>
              </p:ext>
            </p:extLst>
          </p:nvPr>
        </p:nvGraphicFramePr>
        <p:xfrm>
          <a:off x="1797511" y="1966659"/>
          <a:ext cx="5809519" cy="279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D3B6EFFB-98B7-411F-BA15-D09EF2F0F266}"/>
              </a:ext>
            </a:extLst>
          </p:cNvPr>
          <p:cNvSpPr txBox="1"/>
          <p:nvPr/>
        </p:nvSpPr>
        <p:spPr>
          <a:xfrm>
            <a:off x="6926095" y="960444"/>
            <a:ext cx="203308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監控覺察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數學裡的回顧答案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裡的回顧功能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E234F2BA-8B8B-4F2F-8C03-88591A85B159}"/>
              </a:ext>
            </a:extLst>
          </p:cNvPr>
          <p:cNvSpPr/>
          <p:nvPr/>
        </p:nvSpPr>
        <p:spPr>
          <a:xfrm rot="1220243">
            <a:off x="7231880" y="1805031"/>
            <a:ext cx="398834" cy="659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FABB1541-3A83-4253-A598-23F38FBB61AB}"/>
              </a:ext>
            </a:extLst>
          </p:cNvPr>
          <p:cNvSpPr/>
          <p:nvPr/>
        </p:nvSpPr>
        <p:spPr>
          <a:xfrm rot="7455783">
            <a:off x="4915308" y="4223454"/>
            <a:ext cx="398834" cy="8030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9F312428-82FD-4DE2-9448-8F69FE34BD0D}"/>
              </a:ext>
            </a:extLst>
          </p:cNvPr>
          <p:cNvSpPr/>
          <p:nvPr/>
        </p:nvSpPr>
        <p:spPr>
          <a:xfrm>
            <a:off x="1689842" y="2076310"/>
            <a:ext cx="6042983" cy="2548647"/>
          </a:xfrm>
          <a:prstGeom prst="frame">
            <a:avLst>
              <a:gd name="adj1" fmla="val 18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CDDEF67-87EB-49B2-A3E3-039F104E5BB8}"/>
              </a:ext>
            </a:extLst>
          </p:cNvPr>
          <p:cNvSpPr txBox="1"/>
          <p:nvPr/>
        </p:nvSpPr>
        <p:spPr>
          <a:xfrm>
            <a:off x="5334536" y="4429919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DC9CEBE-F6A2-4C59-86B2-D7AE97877850}"/>
              </a:ext>
            </a:extLst>
          </p:cNvPr>
          <p:cNvSpPr txBox="1"/>
          <p:nvPr/>
        </p:nvSpPr>
        <p:spPr>
          <a:xfrm>
            <a:off x="8119355" y="3027468"/>
            <a:ext cx="83982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7CD95D31-2FEC-4D79-91C3-6A8C8FEB41D2}"/>
              </a:ext>
            </a:extLst>
          </p:cNvPr>
          <p:cNvSpPr/>
          <p:nvPr/>
        </p:nvSpPr>
        <p:spPr>
          <a:xfrm rot="6691466">
            <a:off x="7751013" y="3130948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915ACDC2-D763-4C69-B8AC-3A5274714334}"/>
              </a:ext>
            </a:extLst>
          </p:cNvPr>
          <p:cNvSpPr/>
          <p:nvPr/>
        </p:nvSpPr>
        <p:spPr>
          <a:xfrm rot="6691466">
            <a:off x="7638315" y="4443380"/>
            <a:ext cx="398834" cy="52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831E9E-C872-4904-B404-2BDB23EA4AB6}"/>
              </a:ext>
            </a:extLst>
          </p:cNvPr>
          <p:cNvSpPr txBox="1"/>
          <p:nvPr/>
        </p:nvSpPr>
        <p:spPr>
          <a:xfrm>
            <a:off x="8033337" y="4014420"/>
            <a:ext cx="1559668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ARCS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作業繳交率？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個別化觀察？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想不想用？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B0D45C42-ED15-4025-9615-042357596A5A}"/>
              </a:ext>
            </a:extLst>
          </p:cNvPr>
          <p:cNvSpPr/>
          <p:nvPr/>
        </p:nvSpPr>
        <p:spPr>
          <a:xfrm>
            <a:off x="1677971" y="1913641"/>
            <a:ext cx="6553835" cy="2875175"/>
          </a:xfrm>
          <a:custGeom>
            <a:avLst/>
            <a:gdLst>
              <a:gd name="connsiteX0" fmla="*/ 4044099 w 6553835"/>
              <a:gd name="connsiteY0" fmla="*/ 1357460 h 2875175"/>
              <a:gd name="connsiteX1" fmla="*/ 4081806 w 6553835"/>
              <a:gd name="connsiteY1" fmla="*/ 754145 h 2875175"/>
              <a:gd name="connsiteX2" fmla="*/ 4091233 w 6553835"/>
              <a:gd name="connsiteY2" fmla="*/ 329938 h 2875175"/>
              <a:gd name="connsiteX3" fmla="*/ 4100660 w 6553835"/>
              <a:gd name="connsiteY3" fmla="*/ 131975 h 2875175"/>
              <a:gd name="connsiteX4" fmla="*/ 4666268 w 6553835"/>
              <a:gd name="connsiteY4" fmla="*/ 56561 h 2875175"/>
              <a:gd name="connsiteX5" fmla="*/ 4939645 w 6553835"/>
              <a:gd name="connsiteY5" fmla="*/ 9427 h 2875175"/>
              <a:gd name="connsiteX6" fmla="*/ 5175316 w 6553835"/>
              <a:gd name="connsiteY6" fmla="*/ 0 h 2875175"/>
              <a:gd name="connsiteX7" fmla="*/ 5693790 w 6553835"/>
              <a:gd name="connsiteY7" fmla="*/ 28281 h 2875175"/>
              <a:gd name="connsiteX8" fmla="*/ 6193410 w 6553835"/>
              <a:gd name="connsiteY8" fmla="*/ 141402 h 2875175"/>
              <a:gd name="connsiteX9" fmla="*/ 6523349 w 6553835"/>
              <a:gd name="connsiteY9" fmla="*/ 593889 h 2875175"/>
              <a:gd name="connsiteX10" fmla="*/ 6542202 w 6553835"/>
              <a:gd name="connsiteY10" fmla="*/ 697584 h 2875175"/>
              <a:gd name="connsiteX11" fmla="*/ 6542202 w 6553835"/>
              <a:gd name="connsiteY11" fmla="*/ 1131217 h 2875175"/>
              <a:gd name="connsiteX12" fmla="*/ 6513922 w 6553835"/>
              <a:gd name="connsiteY12" fmla="*/ 1225485 h 2875175"/>
              <a:gd name="connsiteX13" fmla="*/ 6400800 w 6553835"/>
              <a:gd name="connsiteY13" fmla="*/ 1517716 h 2875175"/>
              <a:gd name="connsiteX14" fmla="*/ 6287678 w 6553835"/>
              <a:gd name="connsiteY14" fmla="*/ 1762813 h 2875175"/>
              <a:gd name="connsiteX15" fmla="*/ 6221691 w 6553835"/>
              <a:gd name="connsiteY15" fmla="*/ 1838227 h 2875175"/>
              <a:gd name="connsiteX16" fmla="*/ 6127423 w 6553835"/>
              <a:gd name="connsiteY16" fmla="*/ 1970202 h 2875175"/>
              <a:gd name="connsiteX17" fmla="*/ 5938887 w 6553835"/>
              <a:gd name="connsiteY17" fmla="*/ 2422689 h 2875175"/>
              <a:gd name="connsiteX18" fmla="*/ 5901180 w 6553835"/>
              <a:gd name="connsiteY18" fmla="*/ 2639505 h 2875175"/>
              <a:gd name="connsiteX19" fmla="*/ 5882326 w 6553835"/>
              <a:gd name="connsiteY19" fmla="*/ 2714920 h 2875175"/>
              <a:gd name="connsiteX20" fmla="*/ 5872899 w 6553835"/>
              <a:gd name="connsiteY20" fmla="*/ 2743200 h 2875175"/>
              <a:gd name="connsiteX21" fmla="*/ 5703217 w 6553835"/>
              <a:gd name="connsiteY21" fmla="*/ 2865749 h 2875175"/>
              <a:gd name="connsiteX22" fmla="*/ 5580668 w 6553835"/>
              <a:gd name="connsiteY22" fmla="*/ 2875175 h 2875175"/>
              <a:gd name="connsiteX23" fmla="*/ 5241303 w 6553835"/>
              <a:gd name="connsiteY23" fmla="*/ 2846895 h 2875175"/>
              <a:gd name="connsiteX24" fmla="*/ 5184742 w 6553835"/>
              <a:gd name="connsiteY24" fmla="*/ 2790334 h 2875175"/>
              <a:gd name="connsiteX25" fmla="*/ 5137608 w 6553835"/>
              <a:gd name="connsiteY25" fmla="*/ 2771481 h 2875175"/>
              <a:gd name="connsiteX26" fmla="*/ 5090474 w 6553835"/>
              <a:gd name="connsiteY26" fmla="*/ 2733773 h 2875175"/>
              <a:gd name="connsiteX27" fmla="*/ 5024487 w 6553835"/>
              <a:gd name="connsiteY27" fmla="*/ 2705493 h 2875175"/>
              <a:gd name="connsiteX28" fmla="*/ 4901938 w 6553835"/>
              <a:gd name="connsiteY28" fmla="*/ 2658359 h 2875175"/>
              <a:gd name="connsiteX29" fmla="*/ 4779390 w 6553835"/>
              <a:gd name="connsiteY29" fmla="*/ 2620652 h 2875175"/>
              <a:gd name="connsiteX30" fmla="*/ 4524866 w 6553835"/>
              <a:gd name="connsiteY30" fmla="*/ 2498103 h 2875175"/>
              <a:gd name="connsiteX31" fmla="*/ 4411744 w 6553835"/>
              <a:gd name="connsiteY31" fmla="*/ 2450969 h 2875175"/>
              <a:gd name="connsiteX32" fmla="*/ 3959258 w 6553835"/>
              <a:gd name="connsiteY32" fmla="*/ 2516957 h 2875175"/>
              <a:gd name="connsiteX33" fmla="*/ 3742441 w 6553835"/>
              <a:gd name="connsiteY33" fmla="*/ 2592371 h 2875175"/>
              <a:gd name="connsiteX34" fmla="*/ 3535052 w 6553835"/>
              <a:gd name="connsiteY34" fmla="*/ 2677213 h 2875175"/>
              <a:gd name="connsiteX35" fmla="*/ 3421930 w 6553835"/>
              <a:gd name="connsiteY35" fmla="*/ 2714920 h 2875175"/>
              <a:gd name="connsiteX36" fmla="*/ 3355942 w 6553835"/>
              <a:gd name="connsiteY36" fmla="*/ 2752627 h 2875175"/>
              <a:gd name="connsiteX37" fmla="*/ 3299382 w 6553835"/>
              <a:gd name="connsiteY37" fmla="*/ 2762054 h 2875175"/>
              <a:gd name="connsiteX38" fmla="*/ 3233394 w 6553835"/>
              <a:gd name="connsiteY38" fmla="*/ 2780907 h 2875175"/>
              <a:gd name="connsiteX39" fmla="*/ 3176833 w 6553835"/>
              <a:gd name="connsiteY39" fmla="*/ 2799761 h 2875175"/>
              <a:gd name="connsiteX40" fmla="*/ 3129699 w 6553835"/>
              <a:gd name="connsiteY40" fmla="*/ 2818615 h 2875175"/>
              <a:gd name="connsiteX41" fmla="*/ 2677213 w 6553835"/>
              <a:gd name="connsiteY41" fmla="*/ 2828041 h 2875175"/>
              <a:gd name="connsiteX42" fmla="*/ 1545996 w 6553835"/>
              <a:gd name="connsiteY42" fmla="*/ 2818615 h 2875175"/>
              <a:gd name="connsiteX43" fmla="*/ 1357460 w 6553835"/>
              <a:gd name="connsiteY43" fmla="*/ 2799761 h 2875175"/>
              <a:gd name="connsiteX44" fmla="*/ 678730 w 6553835"/>
              <a:gd name="connsiteY44" fmla="*/ 2780907 h 2875175"/>
              <a:gd name="connsiteX45" fmla="*/ 509048 w 6553835"/>
              <a:gd name="connsiteY45" fmla="*/ 2714920 h 2875175"/>
              <a:gd name="connsiteX46" fmla="*/ 311085 w 6553835"/>
              <a:gd name="connsiteY46" fmla="*/ 2592371 h 2875175"/>
              <a:gd name="connsiteX47" fmla="*/ 273377 w 6553835"/>
              <a:gd name="connsiteY47" fmla="*/ 2545237 h 2875175"/>
              <a:gd name="connsiteX48" fmla="*/ 254524 w 6553835"/>
              <a:gd name="connsiteY48" fmla="*/ 2516957 h 2875175"/>
              <a:gd name="connsiteX49" fmla="*/ 207390 w 6553835"/>
              <a:gd name="connsiteY49" fmla="*/ 2479250 h 2875175"/>
              <a:gd name="connsiteX50" fmla="*/ 113122 w 6553835"/>
              <a:gd name="connsiteY50" fmla="*/ 2328421 h 2875175"/>
              <a:gd name="connsiteX51" fmla="*/ 18854 w 6553835"/>
              <a:gd name="connsiteY51" fmla="*/ 2187019 h 2875175"/>
              <a:gd name="connsiteX52" fmla="*/ 0 w 6553835"/>
              <a:gd name="connsiteY52" fmla="*/ 2130458 h 2875175"/>
              <a:gd name="connsiteX53" fmla="*/ 18854 w 6553835"/>
              <a:gd name="connsiteY53" fmla="*/ 1828800 h 2875175"/>
              <a:gd name="connsiteX54" fmla="*/ 56561 w 6553835"/>
              <a:gd name="connsiteY54" fmla="*/ 1715679 h 2875175"/>
              <a:gd name="connsiteX55" fmla="*/ 75415 w 6553835"/>
              <a:gd name="connsiteY55" fmla="*/ 1677971 h 2875175"/>
              <a:gd name="connsiteX56" fmla="*/ 216817 w 6553835"/>
              <a:gd name="connsiteY56" fmla="*/ 1545996 h 2875175"/>
              <a:gd name="connsiteX57" fmla="*/ 433633 w 6553835"/>
              <a:gd name="connsiteY57" fmla="*/ 1442301 h 2875175"/>
              <a:gd name="connsiteX58" fmla="*/ 989815 w 6553835"/>
              <a:gd name="connsiteY58" fmla="*/ 1517716 h 2875175"/>
              <a:gd name="connsiteX59" fmla="*/ 1480008 w 6553835"/>
              <a:gd name="connsiteY59" fmla="*/ 1508289 h 2875175"/>
              <a:gd name="connsiteX60" fmla="*/ 1791093 w 6553835"/>
              <a:gd name="connsiteY60" fmla="*/ 1432874 h 2875175"/>
              <a:gd name="connsiteX61" fmla="*/ 2026763 w 6553835"/>
              <a:gd name="connsiteY61" fmla="*/ 1366887 h 2875175"/>
              <a:gd name="connsiteX62" fmla="*/ 2846895 w 6553835"/>
              <a:gd name="connsiteY62" fmla="*/ 1310326 h 2875175"/>
              <a:gd name="connsiteX63" fmla="*/ 3949831 w 6553835"/>
              <a:gd name="connsiteY63" fmla="*/ 1291472 h 2875175"/>
              <a:gd name="connsiteX64" fmla="*/ 3996965 w 6553835"/>
              <a:gd name="connsiteY64" fmla="*/ 1300899 h 2875175"/>
              <a:gd name="connsiteX65" fmla="*/ 4081806 w 6553835"/>
              <a:gd name="connsiteY65" fmla="*/ 1310326 h 28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553835" h="2875175">
                <a:moveTo>
                  <a:pt x="4044099" y="1357460"/>
                </a:moveTo>
                <a:cubicBezTo>
                  <a:pt x="4066461" y="1089118"/>
                  <a:pt x="4070720" y="1068248"/>
                  <a:pt x="4081806" y="754145"/>
                </a:cubicBezTo>
                <a:cubicBezTo>
                  <a:pt x="4086795" y="612796"/>
                  <a:pt x="4086949" y="471310"/>
                  <a:pt x="4091233" y="329938"/>
                </a:cubicBezTo>
                <a:cubicBezTo>
                  <a:pt x="4093234" y="263906"/>
                  <a:pt x="4040997" y="160339"/>
                  <a:pt x="4100660" y="131975"/>
                </a:cubicBezTo>
                <a:cubicBezTo>
                  <a:pt x="4272440" y="50309"/>
                  <a:pt x="4478829" y="88878"/>
                  <a:pt x="4666268" y="56561"/>
                </a:cubicBezTo>
                <a:cubicBezTo>
                  <a:pt x="4757394" y="40850"/>
                  <a:pt x="4847740" y="19639"/>
                  <a:pt x="4939645" y="9427"/>
                </a:cubicBezTo>
                <a:cubicBezTo>
                  <a:pt x="5017784" y="745"/>
                  <a:pt x="5096759" y="3142"/>
                  <a:pt x="5175316" y="0"/>
                </a:cubicBezTo>
                <a:cubicBezTo>
                  <a:pt x="5348141" y="9427"/>
                  <a:pt x="5521744" y="9375"/>
                  <a:pt x="5693790" y="28281"/>
                </a:cubicBezTo>
                <a:cubicBezTo>
                  <a:pt x="5906974" y="51708"/>
                  <a:pt x="6009973" y="87450"/>
                  <a:pt x="6193410" y="141402"/>
                </a:cubicBezTo>
                <a:cubicBezTo>
                  <a:pt x="6397387" y="361696"/>
                  <a:pt x="6430792" y="347068"/>
                  <a:pt x="6523349" y="593889"/>
                </a:cubicBezTo>
                <a:cubicBezTo>
                  <a:pt x="6535684" y="626784"/>
                  <a:pt x="6535918" y="663019"/>
                  <a:pt x="6542202" y="697584"/>
                </a:cubicBezTo>
                <a:cubicBezTo>
                  <a:pt x="6552950" y="869555"/>
                  <a:pt x="6561850" y="934741"/>
                  <a:pt x="6542202" y="1131217"/>
                </a:cubicBezTo>
                <a:cubicBezTo>
                  <a:pt x="6538938" y="1163860"/>
                  <a:pt x="6525194" y="1194676"/>
                  <a:pt x="6513922" y="1225485"/>
                </a:cubicBezTo>
                <a:cubicBezTo>
                  <a:pt x="6478034" y="1323580"/>
                  <a:pt x="6441334" y="1421448"/>
                  <a:pt x="6400800" y="1517716"/>
                </a:cubicBezTo>
                <a:cubicBezTo>
                  <a:pt x="6365882" y="1600646"/>
                  <a:pt x="6331573" y="1684265"/>
                  <a:pt x="6287678" y="1762813"/>
                </a:cubicBezTo>
                <a:cubicBezTo>
                  <a:pt x="6271384" y="1791972"/>
                  <a:pt x="6242115" y="1811796"/>
                  <a:pt x="6221691" y="1838227"/>
                </a:cubicBezTo>
                <a:cubicBezTo>
                  <a:pt x="6188635" y="1881005"/>
                  <a:pt x="6152864" y="1922501"/>
                  <a:pt x="6127423" y="1970202"/>
                </a:cubicBezTo>
                <a:cubicBezTo>
                  <a:pt x="6027112" y="2158286"/>
                  <a:pt x="6001882" y="2244204"/>
                  <a:pt x="5938887" y="2422689"/>
                </a:cubicBezTo>
                <a:cubicBezTo>
                  <a:pt x="5926318" y="2494961"/>
                  <a:pt x="5915119" y="2567485"/>
                  <a:pt x="5901180" y="2639505"/>
                </a:cubicBezTo>
                <a:cubicBezTo>
                  <a:pt x="5896256" y="2664945"/>
                  <a:pt x="5889144" y="2689921"/>
                  <a:pt x="5882326" y="2714920"/>
                </a:cubicBezTo>
                <a:cubicBezTo>
                  <a:pt x="5879711" y="2724506"/>
                  <a:pt x="5877829" y="2734573"/>
                  <a:pt x="5872899" y="2743200"/>
                </a:cubicBezTo>
                <a:cubicBezTo>
                  <a:pt x="5840735" y="2799487"/>
                  <a:pt x="5756296" y="2861666"/>
                  <a:pt x="5703217" y="2865749"/>
                </a:cubicBezTo>
                <a:lnTo>
                  <a:pt x="5580668" y="2875175"/>
                </a:lnTo>
                <a:cubicBezTo>
                  <a:pt x="5467546" y="2865748"/>
                  <a:pt x="5352297" y="2870679"/>
                  <a:pt x="5241303" y="2846895"/>
                </a:cubicBezTo>
                <a:cubicBezTo>
                  <a:pt x="5215232" y="2841308"/>
                  <a:pt x="5206305" y="2806016"/>
                  <a:pt x="5184742" y="2790334"/>
                </a:cubicBezTo>
                <a:cubicBezTo>
                  <a:pt x="5171057" y="2780381"/>
                  <a:pt x="5153319" y="2777765"/>
                  <a:pt x="5137608" y="2771481"/>
                </a:cubicBezTo>
                <a:cubicBezTo>
                  <a:pt x="5121897" y="2758912"/>
                  <a:pt x="5107854" y="2743911"/>
                  <a:pt x="5090474" y="2733773"/>
                </a:cubicBezTo>
                <a:cubicBezTo>
                  <a:pt x="5069803" y="2721715"/>
                  <a:pt x="5046706" y="2714381"/>
                  <a:pt x="5024487" y="2705493"/>
                </a:cubicBezTo>
                <a:cubicBezTo>
                  <a:pt x="4983850" y="2689238"/>
                  <a:pt x="4943297" y="2672676"/>
                  <a:pt x="4901938" y="2658359"/>
                </a:cubicBezTo>
                <a:cubicBezTo>
                  <a:pt x="4861550" y="2644379"/>
                  <a:pt x="4818724" y="2637369"/>
                  <a:pt x="4779390" y="2620652"/>
                </a:cubicBezTo>
                <a:cubicBezTo>
                  <a:pt x="4692729" y="2583821"/>
                  <a:pt x="4609567" y="2539243"/>
                  <a:pt x="4524866" y="2498103"/>
                </a:cubicBezTo>
                <a:cubicBezTo>
                  <a:pt x="4432591" y="2453284"/>
                  <a:pt x="4479149" y="2467820"/>
                  <a:pt x="4411744" y="2450969"/>
                </a:cubicBezTo>
                <a:cubicBezTo>
                  <a:pt x="4308583" y="2463106"/>
                  <a:pt x="4086830" y="2479031"/>
                  <a:pt x="3959258" y="2516957"/>
                </a:cubicBezTo>
                <a:cubicBezTo>
                  <a:pt x="3885911" y="2538763"/>
                  <a:pt x="3813263" y="2563398"/>
                  <a:pt x="3742441" y="2592371"/>
                </a:cubicBezTo>
                <a:lnTo>
                  <a:pt x="3535052" y="2677213"/>
                </a:lnTo>
                <a:cubicBezTo>
                  <a:pt x="3448761" y="2712920"/>
                  <a:pt x="3496263" y="2700053"/>
                  <a:pt x="3421930" y="2714920"/>
                </a:cubicBezTo>
                <a:cubicBezTo>
                  <a:pt x="3399934" y="2727489"/>
                  <a:pt x="3379587" y="2743533"/>
                  <a:pt x="3355942" y="2752627"/>
                </a:cubicBezTo>
                <a:cubicBezTo>
                  <a:pt x="3338103" y="2759488"/>
                  <a:pt x="3318006" y="2757756"/>
                  <a:pt x="3299382" y="2762054"/>
                </a:cubicBezTo>
                <a:cubicBezTo>
                  <a:pt x="3277092" y="2767198"/>
                  <a:pt x="3255259" y="2774180"/>
                  <a:pt x="3233394" y="2780907"/>
                </a:cubicBezTo>
                <a:cubicBezTo>
                  <a:pt x="3214399" y="2786751"/>
                  <a:pt x="3195510" y="2792969"/>
                  <a:pt x="3176833" y="2799761"/>
                </a:cubicBezTo>
                <a:cubicBezTo>
                  <a:pt x="3160930" y="2805544"/>
                  <a:pt x="3146594" y="2817659"/>
                  <a:pt x="3129699" y="2818615"/>
                </a:cubicBezTo>
                <a:cubicBezTo>
                  <a:pt x="2979079" y="2827141"/>
                  <a:pt x="2828042" y="2824899"/>
                  <a:pt x="2677213" y="2828041"/>
                </a:cubicBezTo>
                <a:lnTo>
                  <a:pt x="1545996" y="2818615"/>
                </a:lnTo>
                <a:cubicBezTo>
                  <a:pt x="1482852" y="2817262"/>
                  <a:pt x="1420559" y="2802504"/>
                  <a:pt x="1357460" y="2799761"/>
                </a:cubicBezTo>
                <a:cubicBezTo>
                  <a:pt x="1131343" y="2789930"/>
                  <a:pt x="904973" y="2787192"/>
                  <a:pt x="678730" y="2780907"/>
                </a:cubicBezTo>
                <a:cubicBezTo>
                  <a:pt x="536457" y="2738226"/>
                  <a:pt x="631868" y="2772717"/>
                  <a:pt x="509048" y="2714920"/>
                </a:cubicBezTo>
                <a:cubicBezTo>
                  <a:pt x="434917" y="2680035"/>
                  <a:pt x="367053" y="2662330"/>
                  <a:pt x="311085" y="2592371"/>
                </a:cubicBezTo>
                <a:cubicBezTo>
                  <a:pt x="298516" y="2576660"/>
                  <a:pt x="285449" y="2561333"/>
                  <a:pt x="273377" y="2545237"/>
                </a:cubicBezTo>
                <a:cubicBezTo>
                  <a:pt x="266579" y="2536174"/>
                  <a:pt x="262535" y="2524968"/>
                  <a:pt x="254524" y="2516957"/>
                </a:cubicBezTo>
                <a:cubicBezTo>
                  <a:pt x="240297" y="2502730"/>
                  <a:pt x="223101" y="2491819"/>
                  <a:pt x="207390" y="2479250"/>
                </a:cubicBezTo>
                <a:cubicBezTo>
                  <a:pt x="175967" y="2428974"/>
                  <a:pt x="147122" y="2376992"/>
                  <a:pt x="113122" y="2328421"/>
                </a:cubicBezTo>
                <a:cubicBezTo>
                  <a:pt x="106114" y="2318409"/>
                  <a:pt x="33675" y="2219625"/>
                  <a:pt x="18854" y="2187019"/>
                </a:cubicBezTo>
                <a:cubicBezTo>
                  <a:pt x="10630" y="2168927"/>
                  <a:pt x="6285" y="2149312"/>
                  <a:pt x="0" y="2130458"/>
                </a:cubicBezTo>
                <a:cubicBezTo>
                  <a:pt x="6285" y="2029905"/>
                  <a:pt x="5241" y="1928625"/>
                  <a:pt x="18854" y="1828800"/>
                </a:cubicBezTo>
                <a:cubicBezTo>
                  <a:pt x="24224" y="1789418"/>
                  <a:pt x="38786" y="1751230"/>
                  <a:pt x="56561" y="1715679"/>
                </a:cubicBezTo>
                <a:cubicBezTo>
                  <a:pt x="62846" y="1703110"/>
                  <a:pt x="65766" y="1688188"/>
                  <a:pt x="75415" y="1677971"/>
                </a:cubicBezTo>
                <a:cubicBezTo>
                  <a:pt x="119684" y="1631098"/>
                  <a:pt x="160050" y="1576563"/>
                  <a:pt x="216817" y="1545996"/>
                </a:cubicBezTo>
                <a:cubicBezTo>
                  <a:pt x="369163" y="1463963"/>
                  <a:pt x="296288" y="1497239"/>
                  <a:pt x="433633" y="1442301"/>
                </a:cubicBezTo>
                <a:cubicBezTo>
                  <a:pt x="564093" y="1463457"/>
                  <a:pt x="834182" y="1515613"/>
                  <a:pt x="989815" y="1517716"/>
                </a:cubicBezTo>
                <a:lnTo>
                  <a:pt x="1480008" y="1508289"/>
                </a:lnTo>
                <a:lnTo>
                  <a:pt x="1791093" y="1432874"/>
                </a:lnTo>
                <a:cubicBezTo>
                  <a:pt x="1870072" y="1412448"/>
                  <a:pt x="1946971" y="1383864"/>
                  <a:pt x="2026763" y="1366887"/>
                </a:cubicBezTo>
                <a:cubicBezTo>
                  <a:pt x="2248748" y="1319656"/>
                  <a:pt x="2715387" y="1316396"/>
                  <a:pt x="2846895" y="1310326"/>
                </a:cubicBezTo>
                <a:cubicBezTo>
                  <a:pt x="3370572" y="1256153"/>
                  <a:pt x="3103435" y="1273271"/>
                  <a:pt x="3949831" y="1291472"/>
                </a:cubicBezTo>
                <a:cubicBezTo>
                  <a:pt x="3965850" y="1291816"/>
                  <a:pt x="3981129" y="1298463"/>
                  <a:pt x="3996965" y="1300899"/>
                </a:cubicBezTo>
                <a:cubicBezTo>
                  <a:pt x="4060773" y="1310716"/>
                  <a:pt x="4048872" y="1310326"/>
                  <a:pt x="4081806" y="1310326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7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9F54AB-350B-48E0-B105-61783637C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814642" cy="3826728"/>
          </a:xfrm>
        </p:spPr>
        <p:txBody>
          <a:bodyPr anchor="b">
            <a:normAutofit/>
          </a:bodyPr>
          <a:lstStyle/>
          <a:p>
            <a:r>
              <a:rPr lang="zh-TW" altLang="en-US" sz="6400" dirty="0"/>
              <a:t>時間軸</a:t>
            </a:r>
            <a:br>
              <a:rPr lang="en-US" altLang="zh-TW" sz="6400" dirty="0"/>
            </a:br>
            <a:br>
              <a:rPr lang="en-US" altLang="zh-TW" sz="6400" dirty="0"/>
            </a:br>
            <a:r>
              <a:rPr lang="zh-TW" altLang="en-US" sz="6400" dirty="0"/>
              <a:t>回顧練習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4FAE6-CE1C-4FB5-BE34-D90023C3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endParaRPr lang="zh-TW" alt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9193DA-51A8-497C-816C-3C9C1104F9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/>
          <a:stretch/>
        </p:blipFill>
        <p:spPr bwMode="auto">
          <a:xfrm>
            <a:off x="4916251" y="950211"/>
            <a:ext cx="6631341" cy="495757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68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2620</Words>
  <Application>Microsoft Office PowerPoint</Application>
  <PresentationFormat>寬螢幕</PresentationFormat>
  <Paragraphs>196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標楷體</vt:lpstr>
      <vt:lpstr>Arial</vt:lpstr>
      <vt:lpstr>Calibri</vt:lpstr>
      <vt:lpstr>Calibri Light</vt:lpstr>
      <vt:lpstr>Times New Roman</vt:lpstr>
      <vt:lpstr>Office 佈景主題</vt:lpstr>
      <vt:lpstr> 科技輔具IPAD融入資源班特殊需求學生數學的學習動機之研究 --以一元一次不等式及基本幾何為例</vt:lpstr>
      <vt:lpstr>摘要  </vt:lpstr>
      <vt:lpstr>文獻探討</vt:lpstr>
      <vt:lpstr>文獻探討</vt:lpstr>
      <vt:lpstr>  1.探討「科技輔具」融入資源班數學科的教學內容、實施方法。  2.探討「科技輔具」是否能提升特需生數學科學習動機。  3.探討「科技輔具」於資源班數學科教學現場之應用。 </vt:lpstr>
      <vt:lpstr>研究方法與研究步驟 </vt:lpstr>
      <vt:lpstr>研究步驟         </vt:lpstr>
      <vt:lpstr>PowerPoint 簡報</vt:lpstr>
      <vt:lpstr>時間軸  回顧練習</vt:lpstr>
      <vt:lpstr>PowerPoint 簡報</vt:lpstr>
      <vt:lpstr>側拍：  家庭作業</vt:lpstr>
      <vt:lpstr>PowerPoint 簡報</vt:lpstr>
      <vt:lpstr>研究結果</vt:lpstr>
      <vt:lpstr>結論</vt:lpstr>
      <vt:lpstr>結論</vt:lpstr>
      <vt:lpstr>(一)需提升學生口語表達能力：家長、導師、學生的訪談過程中，會發現孩子的主要分享對象可能較單一(以媽媽為主)，須提升學生本身的表達能力。 (二)需給予幾何圖形的單元之前測：幾何圖形並沒有相關的前測，在運用IPAD之前，應予以幾何圖形之前測(如van Hiele的幾何認知測驗)。 (三)需檢測學生基本軟硬體操作能力：在運用IPAD之前，應考量學生是否具備處理IPAD的基本概念流程，該生是否具備資訊設備之硬體知能、軟體知能、處理IPAD介面的能力。 (四)需多元方式給予步驟提示：目前教師在執行IPAD教學步驟，主要仍以口語提示為主，如要擴大應用，應注意小組教學之多樣化的提示。 (五)需擬定疫情停課的備用方案：一元一次不等式的觀課時程，遇到COVID-19停課，因次只能用線上錄影的方式，請觀課老師做觀課紀錄。學生對於歷程回顧仍有良好的記憶保留，然而可以發現，新概念仍不易進入學生的認知架構裡，因此需要放慢速度，從應用問題著手，並舉出大量的實例、生活案例、常見實物。</vt:lpstr>
      <vt:lpstr>謝謝各位聆聽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專題研究(I)： 科技輔具IPAD融入資源班與特殊需求學生數學的學習動機之研究 </dc:title>
  <dc:creator>陳翌珊 陳</dc:creator>
  <cp:lastModifiedBy>陳翌珊 陳</cp:lastModifiedBy>
  <cp:revision>43</cp:revision>
  <dcterms:created xsi:type="dcterms:W3CDTF">2021-01-02T00:12:57Z</dcterms:created>
  <dcterms:modified xsi:type="dcterms:W3CDTF">2021-07-24T05:23:16Z</dcterms:modified>
</cp:coreProperties>
</file>