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theme/theme11.xml" ContentType="application/vnd.openxmlformats-officedocument.theme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749" r:id="rId2"/>
    <p:sldMasterId id="2147483721" r:id="rId3"/>
    <p:sldMasterId id="2147483744" r:id="rId4"/>
    <p:sldMasterId id="2147483746" r:id="rId5"/>
    <p:sldMasterId id="2147483756" r:id="rId6"/>
    <p:sldMasterId id="2147483709" r:id="rId7"/>
    <p:sldMasterId id="2147483700" r:id="rId8"/>
    <p:sldMasterId id="2147483695" r:id="rId9"/>
    <p:sldMasterId id="2147483696" r:id="rId10"/>
    <p:sldMasterId id="2147483698" r:id="rId11"/>
    <p:sldMasterId id="2147483666" r:id="rId12"/>
  </p:sldMasterIdLst>
  <p:notesMasterIdLst>
    <p:notesMasterId r:id="rId28"/>
  </p:notesMasterIdLst>
  <p:handoutMasterIdLst>
    <p:handoutMasterId r:id="rId29"/>
  </p:handoutMasterIdLst>
  <p:sldIdLst>
    <p:sldId id="657" r:id="rId13"/>
    <p:sldId id="708" r:id="rId14"/>
    <p:sldId id="709" r:id="rId15"/>
    <p:sldId id="710" r:id="rId16"/>
    <p:sldId id="711" r:id="rId17"/>
    <p:sldId id="712" r:id="rId18"/>
    <p:sldId id="641" r:id="rId19"/>
    <p:sldId id="713" r:id="rId20"/>
    <p:sldId id="470" r:id="rId21"/>
    <p:sldId id="659" r:id="rId22"/>
    <p:sldId id="714" r:id="rId23"/>
    <p:sldId id="715" r:id="rId24"/>
    <p:sldId id="716" r:id="rId25"/>
    <p:sldId id="331" r:id="rId26"/>
    <p:sldId id="25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2"/>
    <a:srgbClr val="C8EBFD"/>
    <a:srgbClr val="FAD6E5"/>
    <a:srgbClr val="F7931F"/>
    <a:srgbClr val="FEDCB4"/>
    <a:srgbClr val="F9C2D8"/>
    <a:srgbClr val="FAC9A5"/>
    <a:srgbClr val="D4D2E9"/>
    <a:srgbClr val="FFFDD6"/>
    <a:srgbClr val="C7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92" autoAdjust="0"/>
    <p:restoredTop sz="95728" autoAdjust="0"/>
  </p:normalViewPr>
  <p:slideViewPr>
    <p:cSldViewPr>
      <p:cViewPr varScale="1">
        <p:scale>
          <a:sx n="64" d="100"/>
          <a:sy n="64" d="100"/>
        </p:scale>
        <p:origin x="10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CF0D-9848-4F92-87B7-8D5FCC1423E5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D907B-296C-4120-B82B-4FAD138C56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91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21A8-D87B-4CBB-8A73-FEC28F743F74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226E9-EAD2-4B91-B609-0430BE0A9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09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9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</p:spTree>
    <p:extLst>
      <p:ext uri="{BB962C8B-B14F-4D97-AF65-F5344CB8AC3E}">
        <p14:creationId xmlns:p14="http://schemas.microsoft.com/office/powerpoint/2010/main" val="267973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0827" y="1053728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6" name="圖片 5" descr="一張含有 畫畫, 標誌 的圖片&#10;&#10;自動產生的描述">
            <a:extLst>
              <a:ext uri="{FF2B5EF4-FFF2-40B4-BE49-F238E27FC236}">
                <a16:creationId xmlns:a16="http://schemas.microsoft.com/office/drawing/2014/main" id="{B00E128A-7193-BA4D-B907-313356C23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699"/>
            <a:ext cx="1696720" cy="886489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2ED568A-01FE-AF41-859B-3F41D2DCA5A8}"/>
              </a:ext>
            </a:extLst>
          </p:cNvPr>
          <p:cNvCxnSpPr/>
          <p:nvPr userDrawn="1"/>
        </p:nvCxnSpPr>
        <p:spPr>
          <a:xfrm>
            <a:off x="467546" y="864000"/>
            <a:ext cx="8424936" cy="0"/>
          </a:xfrm>
          <a:prstGeom prst="line">
            <a:avLst/>
          </a:prstGeom>
          <a:ln w="28575">
            <a:solidFill>
              <a:srgbClr val="07AC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5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0827" y="908720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187" y1="38824" x2="99522" y2="22353"/>
                        <a14:foregroundMark x1="32057" y1="12941" x2="81818" y2="25882"/>
                        <a14:foregroundMark x1="22967" y1="63529" x2="95694" y2="61176"/>
                        <a14:foregroundMark x1="34928" y1="64706" x2="96172" y2="65882"/>
                        <a14:backgroundMark x1="17225" y1="85882" x2="99522" y2="8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271664"/>
            <a:ext cx="1866133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9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0827" y="908720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187" y1="38824" x2="99522" y2="22353"/>
                        <a14:foregroundMark x1="32057" y1="12941" x2="81818" y2="25882"/>
                        <a14:foregroundMark x1="22967" y1="63529" x2="95694" y2="61176"/>
                        <a14:foregroundMark x1="34928" y1="64706" x2="96172" y2="65882"/>
                        <a14:backgroundMark x1="17225" y1="85882" x2="99522" y2="8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271664"/>
            <a:ext cx="1866133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908720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</a:t>
            </a:r>
            <a:r>
              <a:rPr lang="en-US" altLang="zh-TW" dirty="0"/>
              <a:t>1</a:t>
            </a:r>
            <a:r>
              <a:rPr lang="zh-TW" altLang="en-US" dirty="0"/>
              <a:t>下以編輯母片文字樣式</a:t>
            </a:r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100000" l="0" r="9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1" y="271664"/>
            <a:ext cx="8325495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0827" y="908720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100000" l="0" r="99082">
                        <a14:foregroundMark x1="16621" y1="55696" x2="86685" y2="55696"/>
                        <a14:foregroundMark x1="17080" y1="65823" x2="98623" y2="65823"/>
                        <a14:foregroundMark x1="16437" y1="54430" x2="1561" y2="50633"/>
                        <a14:foregroundMark x1="17355" y1="68354" x2="2204" y2="68354"/>
                        <a14:foregroundMark x1="2204" y1="68354" x2="3214" y2="65823"/>
                        <a14:backgroundMark x1="24059" y1="20253" x2="83471" y2="22785"/>
                        <a14:backgroundMark x1="82828" y1="25316" x2="96143" y2="24051"/>
                        <a14:backgroundMark x1="3581" y1="91139" x2="86226" y2="83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51"/>
          <a:stretch/>
        </p:blipFill>
        <p:spPr>
          <a:xfrm>
            <a:off x="182873" y="335285"/>
            <a:ext cx="8723623" cy="7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76716" y="1844824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876"/>
          <a:stretch/>
        </p:blipFill>
        <p:spPr>
          <a:xfrm>
            <a:off x="35498" y="507182"/>
            <a:ext cx="8882873" cy="9776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79" y="636042"/>
            <a:ext cx="413007" cy="4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9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76716" y="1844824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1274F18-4BA6-F54E-9417-353C6336C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" y="548570"/>
            <a:ext cx="4349111" cy="8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0827" y="1197744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00" y1="49194" x2="20800" y2="49194"/>
                        <a14:foregroundMark x1="14240" y1="4839" x2="38560" y2="20565"/>
                        <a14:foregroundMark x1="7040" y1="8871" x2="14240" y2="9677"/>
                        <a14:foregroundMark x1="2240" y1="3226" x2="5440" y2="4032"/>
                        <a14:foregroundMark x1="3200" y1="13306" x2="2880" y2="66532"/>
                        <a14:foregroundMark x1="62080" y1="5645" x2="87040" y2="9677"/>
                        <a14:foregroundMark x1="55520" y1="3226" x2="66240" y2="8065"/>
                        <a14:foregroundMark x1="66240" y1="18952" x2="84480" y2="18952"/>
                        <a14:foregroundMark x1="85760" y1="15726" x2="95840" y2="2419"/>
                        <a14:foregroundMark x1="94880" y1="3226" x2="99040" y2="2419"/>
                        <a14:foregroundMark x1="7360" y1="28629" x2="9280" y2="71371"/>
                        <a14:foregroundMark x1="31520" y1="67339" x2="73120" y2="64113"/>
                        <a14:foregroundMark x1="6080" y1="64113" x2="480" y2="99194"/>
                        <a14:foregroundMark x1="31840" y1="58871" x2="72480" y2="56452"/>
                        <a14:foregroundMark x1="31200" y1="78629" x2="70400" y2="77823"/>
                        <a14:foregroundMark x1="8960" y1="34274" x2="31200" y2="19758"/>
                        <a14:foregroundMark x1="28800" y1="74597" x2="74720" y2="74597"/>
                        <a14:foregroundMark x1="69760" y1="27823" x2="76640" y2="34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6" y="4"/>
            <a:ext cx="3770305" cy="14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5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8" y="279849"/>
            <a:ext cx="1787458" cy="750773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467544" y="764704"/>
            <a:ext cx="8424936" cy="0"/>
          </a:xfrm>
          <a:prstGeom prst="line">
            <a:avLst/>
          </a:prstGeom>
          <a:ln w="28575">
            <a:solidFill>
              <a:srgbClr val="009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0827" y="908720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4928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547815" y="1196977"/>
            <a:ext cx="6480175" cy="143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547815" y="2996953"/>
            <a:ext cx="6480175" cy="1439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+mn-lt"/>
              </a:defRPr>
            </a:lvl1pPr>
            <a:lvl2pPr>
              <a:defRPr>
                <a:solidFill>
                  <a:srgbClr val="FF0000"/>
                </a:solidFill>
                <a:latin typeface="+mn-lt"/>
              </a:defRPr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69161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9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</p:spTree>
    <p:extLst>
      <p:ext uri="{BB962C8B-B14F-4D97-AF65-F5344CB8AC3E}">
        <p14:creationId xmlns:p14="http://schemas.microsoft.com/office/powerpoint/2010/main" val="2350725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6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538859" y="981720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</p:spTree>
    <p:extLst>
      <p:ext uri="{BB962C8B-B14F-4D97-AF65-F5344CB8AC3E}">
        <p14:creationId xmlns:p14="http://schemas.microsoft.com/office/powerpoint/2010/main" val="34377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2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625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80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1522" y="1485776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2" y="589138"/>
            <a:ext cx="809976" cy="7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2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62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714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44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139019" y="1959873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4625"/>
            <a:ext cx="960631" cy="93610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40"/>
            <a:ext cx="1686135" cy="5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24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3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091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869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149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251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667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412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978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077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59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1522" y="1269752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4"/>
            <a:ext cx="1686135" cy="5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8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482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6157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</p:spTree>
    <p:extLst>
      <p:ext uri="{BB962C8B-B14F-4D97-AF65-F5344CB8AC3E}">
        <p14:creationId xmlns:p14="http://schemas.microsoft.com/office/powerpoint/2010/main" val="3150729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70809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49025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98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322835" y="1196752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6"/>
          <a:stretch/>
        </p:blipFill>
        <p:spPr>
          <a:xfrm>
            <a:off x="182872" y="317131"/>
            <a:ext cx="8819240" cy="977474"/>
          </a:xfrm>
          <a:prstGeom prst="rect">
            <a:avLst/>
          </a:prstGeom>
        </p:spPr>
      </p:pic>
      <p:sp>
        <p:nvSpPr>
          <p:cNvPr id="2" name="文字方塊 1"/>
          <p:cNvSpPr txBox="1"/>
          <p:nvPr userDrawn="1"/>
        </p:nvSpPr>
        <p:spPr>
          <a:xfrm>
            <a:off x="251520" y="332656"/>
            <a:ext cx="21602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A3E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 前 練 習</a:t>
            </a:r>
          </a:p>
        </p:txBody>
      </p:sp>
    </p:spTree>
    <p:extLst>
      <p:ext uri="{BB962C8B-B14F-4D97-AF65-F5344CB8AC3E}">
        <p14:creationId xmlns:p14="http://schemas.microsoft.com/office/powerpoint/2010/main" val="353968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1522" y="1485776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2" y="589138"/>
            <a:ext cx="809976" cy="7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4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1522" y="1485776"/>
            <a:ext cx="792157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2892" x2="37500" y2="81325"/>
                        <a14:foregroundMark x1="37500" y1="81325" x2="77841" y2="54217"/>
                        <a14:foregroundMark x1="77841" y1="54217" x2="38068" y2="24699"/>
                        <a14:foregroundMark x1="57386" y1="43373" x2="40909" y2="5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648072" cy="6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5" name="圖片 4" descr="畫面剪輯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6250" b="1315"/>
          <a:stretch/>
        </p:blipFill>
        <p:spPr>
          <a:xfrm>
            <a:off x="251520" y="286120"/>
            <a:ext cx="504056" cy="730049"/>
          </a:xfrm>
          <a:prstGeom prst="rect">
            <a:avLst/>
          </a:prstGeom>
        </p:spPr>
      </p:pic>
      <p:cxnSp>
        <p:nvCxnSpPr>
          <p:cNvPr id="3" name="直線接點 2"/>
          <p:cNvCxnSpPr/>
          <p:nvPr userDrawn="1"/>
        </p:nvCxnSpPr>
        <p:spPr>
          <a:xfrm>
            <a:off x="611560" y="756000"/>
            <a:ext cx="8280920" cy="0"/>
          </a:xfrm>
          <a:prstGeom prst="line">
            <a:avLst/>
          </a:prstGeom>
          <a:ln w="19050">
            <a:solidFill>
              <a:srgbClr val="E72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7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250827" y="1053728"/>
            <a:ext cx="8641655" cy="172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2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按一下以編輯</a:t>
            </a:r>
          </a:p>
        </p:txBody>
      </p:sp>
      <p:pic>
        <p:nvPicPr>
          <p:cNvPr id="2" name="圖片 1"/>
          <p:cNvPicPr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100000" l="0" r="100000">
                        <a14:foregroundMark x1="2736" y1="38400" x2="9508" y2="42400"/>
                        <a14:foregroundMark x1="10670" y1="68000" x2="85294" y2="68000"/>
                        <a14:foregroundMark x1="2736" y1="23200" x2="3146" y2="64800"/>
                        <a14:foregroundMark x1="7934" y1="15200" x2="10670" y2="41600"/>
                        <a14:foregroundMark x1="10807" y1="42400" x2="10739" y2="66400"/>
                        <a14:foregroundMark x1="8071" y1="15200" x2="1778" y2="14400"/>
                        <a14:backgroundMark x1="8960" y1="90400" x2="15527" y2="95200"/>
                        <a14:backgroundMark x1="15390" y1="88000" x2="96854" y2="89600"/>
                        <a14:backgroundMark x1="14501" y1="22400" x2="62175" y2="34400"/>
                        <a14:backgroundMark x1="821" y1="8000" x2="5814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" t="13425" r="18300" b="-13425"/>
          <a:stretch/>
        </p:blipFill>
        <p:spPr>
          <a:xfrm>
            <a:off x="179512" y="283078"/>
            <a:ext cx="8756178" cy="10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5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" Target="../slides/slide10.xml"/><Relationship Id="rId30" Type="http://schemas.openxmlformats.org/officeDocument/2006/relationships/image" Target="../media/image4.png"/><Relationship Id="rId35" Type="http://schemas.microsoft.com/office/2007/relationships/hdphoto" Target="../media/hdphoto3.wdp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12" Type="http://schemas.microsoft.com/office/2007/relationships/hdphoto" Target="../media/hdphoto11.wdp"/><Relationship Id="rId2" Type="http://schemas.openxmlformats.org/officeDocument/2006/relationships/theme" Target="../theme/theme10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slide" Target="../slides/slide10.xml"/><Relationship Id="rId1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12" Type="http://schemas.microsoft.com/office/2007/relationships/hdphoto" Target="../media/hdphoto11.wdp"/><Relationship Id="rId2" Type="http://schemas.openxmlformats.org/officeDocument/2006/relationships/theme" Target="../theme/theme1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slide" Target="../slides/slide10.xml"/><Relationship Id="rId1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0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0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0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0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0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1.wdp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0.xml"/><Relationship Id="rId1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12" Type="http://schemas.microsoft.com/office/2007/relationships/hdphoto" Target="../media/hdphoto11.wdp"/><Relationship Id="rId2" Type="http://schemas.openxmlformats.org/officeDocument/2006/relationships/theme" Target="../theme/theme9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slide" Target="../slides/slide10.xml"/><Relationship Id="rId1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27" action="ppaction://hlinksldjump"/>
          </p:cNvPr>
          <p:cNvPicPr>
            <a:picLocks noChangeAspect="1"/>
          </p:cNvPicPr>
          <p:nvPr userDrawn="1"/>
        </p:nvPicPr>
        <p:blipFill>
          <a:blip r:embed="rId28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8" name="圖片 17"/>
            <p:cNvPicPr>
              <a:picLocks/>
            </p:cNvPicPr>
            <p:nvPr userDrawn="1"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3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0" r:id="rId2"/>
    <p:sldLayoutId id="2147483685" r:id="rId3"/>
    <p:sldLayoutId id="2147483686" r:id="rId4"/>
    <p:sldLayoutId id="2147483688" r:id="rId5"/>
    <p:sldLayoutId id="2147483705" r:id="rId6"/>
    <p:sldLayoutId id="2147483706" r:id="rId7"/>
    <p:sldLayoutId id="2147483707" r:id="rId8"/>
    <p:sldLayoutId id="2147483689" r:id="rId9"/>
    <p:sldLayoutId id="2147483748" r:id="rId10"/>
    <p:sldLayoutId id="2147483690" r:id="rId11"/>
    <p:sldLayoutId id="2147483708" r:id="rId12"/>
    <p:sldLayoutId id="2147483691" r:id="rId13"/>
    <p:sldLayoutId id="2147483692" r:id="rId14"/>
    <p:sldLayoutId id="2147483693" r:id="rId15"/>
    <p:sldLayoutId id="2147483758" r:id="rId16"/>
    <p:sldLayoutId id="2147483697" r:id="rId17"/>
    <p:sldLayoutId id="2147483682" r:id="rId18"/>
    <p:sldLayoutId id="2147483683" r:id="rId19"/>
    <p:sldLayoutId id="2147483684" r:id="rId20"/>
    <p:sldLayoutId id="2147483656" r:id="rId21"/>
    <p:sldLayoutId id="2147483664" r:id="rId22"/>
    <p:sldLayoutId id="2147483665" r:id="rId23"/>
    <p:sldLayoutId id="2147483668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8"/>
            <a:ext cx="9144000" cy="2006417"/>
          </a:xfrm>
          <a:prstGeom prst="rect">
            <a:avLst/>
          </a:prstGeom>
        </p:spPr>
      </p:pic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10"/>
          <p:cNvSpPr txBox="1">
            <a:spLocks/>
          </p:cNvSpPr>
          <p:nvPr userDrawn="1"/>
        </p:nvSpPr>
        <p:spPr>
          <a:xfrm>
            <a:off x="395536" y="1557784"/>
            <a:ext cx="8064896" cy="47515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3200" dirty="0"/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683568" y="62069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724A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自我評量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5006770" y="-27384"/>
            <a:ext cx="4127366" cy="432048"/>
            <a:chOff x="5006768" y="-27384"/>
            <a:chExt cx="4127366" cy="432048"/>
          </a:xfrm>
        </p:grpSpPr>
        <p:pic>
          <p:nvPicPr>
            <p:cNvPr id="4" name="圖片 3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5006768" y="-27384"/>
              <a:ext cx="3165632" cy="41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/>
            </p:cNvPicPr>
            <p:nvPr userDrawn="1"/>
          </p:nvPicPr>
          <p:blipFill rotWithShape="1"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2714" y1="22222" x2="94171" y2="48611"/>
                          <a14:foregroundMark x1="95993" y1="76389" x2="97996" y2="86111"/>
                          <a14:backgroundMark x1="66120" y1="6944" x2="48634" y2="26389"/>
                          <a14:backgroundMark x1="67760" y1="5556" x2="69399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4"/>
            <a:stretch/>
          </p:blipFill>
          <p:spPr>
            <a:xfrm>
              <a:off x="6444208" y="-27384"/>
              <a:ext cx="2689926" cy="4104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364088" y="-27384"/>
              <a:ext cx="1467060" cy="408433"/>
            </a:xfrm>
            <a:prstGeom prst="rect">
              <a:avLst/>
            </a:prstGeom>
          </p:spPr>
        </p:pic>
        <p:sp>
          <p:nvSpPr>
            <p:cNvPr id="20" name="文字方塊 393 61"/>
            <p:cNvSpPr txBox="1">
              <a:spLocks noChangeArrowheads="1"/>
            </p:cNvSpPr>
            <p:nvPr userDrawn="1"/>
          </p:nvSpPr>
          <p:spPr bwMode="auto">
            <a:xfrm>
              <a:off x="7092280" y="4554"/>
              <a:ext cx="1979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</p:grpSp>
      <p:grpSp>
        <p:nvGrpSpPr>
          <p:cNvPr id="14" name="群組 13"/>
          <p:cNvGrpSpPr/>
          <p:nvPr userDrawn="1"/>
        </p:nvGrpSpPr>
        <p:grpSpPr>
          <a:xfrm>
            <a:off x="5256585" y="-27384"/>
            <a:ext cx="4067944" cy="504056"/>
            <a:chOff x="5220072" y="-27384"/>
            <a:chExt cx="4067944" cy="504056"/>
          </a:xfrm>
        </p:grpSpPr>
        <p:pic>
          <p:nvPicPr>
            <p:cNvPr id="16" name="圖片 15"/>
            <p:cNvPicPr>
              <a:picLocks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-26521"/>
              <a:ext cx="2520280" cy="408673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5220072" y="-27384"/>
              <a:ext cx="2785123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文字方塊 393 61"/>
            <p:cNvSpPr txBox="1">
              <a:spLocks noChangeArrowheads="1"/>
            </p:cNvSpPr>
            <p:nvPr userDrawn="1"/>
          </p:nvSpPr>
          <p:spPr bwMode="auto">
            <a:xfrm>
              <a:off x="7308304" y="76562"/>
              <a:ext cx="1979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9" name="圖片 18"/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436096" y="44624"/>
              <a:ext cx="1467060" cy="408433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23" name="圖片 22"/>
            <p:cNvPicPr>
              <a:picLocks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26" name="圖片 25"/>
            <p:cNvPicPr>
              <a:picLocks/>
            </p:cNvPicPr>
            <p:nvPr userDrawn="1"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70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66737"/>
          </a:xfrm>
          <a:prstGeom prst="rect">
            <a:avLst/>
          </a:prstGeom>
        </p:spPr>
      </p:pic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10"/>
          <p:cNvSpPr txBox="1">
            <a:spLocks/>
          </p:cNvSpPr>
          <p:nvPr userDrawn="1"/>
        </p:nvSpPr>
        <p:spPr>
          <a:xfrm>
            <a:off x="395536" y="1557784"/>
            <a:ext cx="8064896" cy="47515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3200" dirty="0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5006770" y="-27384"/>
            <a:ext cx="4127366" cy="432048"/>
            <a:chOff x="5006768" y="-27384"/>
            <a:chExt cx="4127366" cy="432048"/>
          </a:xfrm>
        </p:grpSpPr>
        <p:pic>
          <p:nvPicPr>
            <p:cNvPr id="21" name="圖片 20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5006768" y="-27384"/>
              <a:ext cx="3165632" cy="41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圖片 21"/>
            <p:cNvPicPr>
              <a:picLocks/>
            </p:cNvPicPr>
            <p:nvPr userDrawn="1"/>
          </p:nvPicPr>
          <p:blipFill rotWithShape="1"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2714" y1="22222" x2="94171" y2="48611"/>
                          <a14:foregroundMark x1="95993" y1="76389" x2="97996" y2="86111"/>
                          <a14:backgroundMark x1="66120" y1="6944" x2="48634" y2="26389"/>
                          <a14:backgroundMark x1="67760" y1="5556" x2="69399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4"/>
            <a:stretch/>
          </p:blipFill>
          <p:spPr>
            <a:xfrm>
              <a:off x="6444208" y="-27384"/>
              <a:ext cx="2689926" cy="41040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364088" y="-27384"/>
              <a:ext cx="1467060" cy="408433"/>
            </a:xfrm>
            <a:prstGeom prst="rect">
              <a:avLst/>
            </a:prstGeom>
          </p:spPr>
        </p:pic>
        <p:sp>
          <p:nvSpPr>
            <p:cNvPr id="24" name="文字方塊 393 61"/>
            <p:cNvSpPr txBox="1">
              <a:spLocks noChangeArrowheads="1"/>
            </p:cNvSpPr>
            <p:nvPr userDrawn="1"/>
          </p:nvSpPr>
          <p:spPr bwMode="auto">
            <a:xfrm>
              <a:off x="7092280" y="4554"/>
              <a:ext cx="1979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</p:grpSp>
      <p:grpSp>
        <p:nvGrpSpPr>
          <p:cNvPr id="14" name="群組 13"/>
          <p:cNvGrpSpPr/>
          <p:nvPr userDrawn="1"/>
        </p:nvGrpSpPr>
        <p:grpSpPr>
          <a:xfrm>
            <a:off x="5256585" y="-27384"/>
            <a:ext cx="4067944" cy="504056"/>
            <a:chOff x="5220072" y="-27384"/>
            <a:chExt cx="4067944" cy="504056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-26521"/>
              <a:ext cx="2520280" cy="408673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5220072" y="-27384"/>
              <a:ext cx="2785123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308304" y="76562"/>
              <a:ext cx="1979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9" name="圖片 18"/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436096" y="44624"/>
              <a:ext cx="1467060" cy="408433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26" name="圖片 25"/>
            <p:cNvPicPr>
              <a:picLocks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29" name="圖片 28"/>
            <p:cNvPicPr>
              <a:picLocks/>
            </p:cNvPicPr>
            <p:nvPr userDrawn="1"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62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868674" y="3559670"/>
            <a:ext cx="1107996" cy="369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使用說明</a:t>
            </a:r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7964687" y="5969671"/>
            <a:ext cx="621857" cy="8548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7964685" y="5411782"/>
            <a:ext cx="634452" cy="9635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7964685" y="4861656"/>
            <a:ext cx="634452" cy="88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7099509" y="4658698"/>
            <a:ext cx="877163" cy="369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上一頁</a:t>
            </a: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7099509" y="5757726"/>
            <a:ext cx="877163" cy="369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下一頁</a:t>
            </a: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6407010" y="5208212"/>
            <a:ext cx="1569660" cy="369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回首頁或來源</a:t>
            </a:r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 flipH="1" flipV="1">
            <a:off x="1013819" y="2023934"/>
            <a:ext cx="796663" cy="28677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6868674" y="6307238"/>
            <a:ext cx="1107996" cy="369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教學補充</a:t>
            </a:r>
          </a:p>
        </p:txBody>
      </p:sp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2" y="308127"/>
            <a:ext cx="860444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5000" b="1" dirty="0">
                <a:solidFill>
                  <a:srgbClr val="FF9900"/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使用按鈕說明</a:t>
            </a:r>
          </a:p>
        </p:txBody>
      </p:sp>
      <p:sp>
        <p:nvSpPr>
          <p:cNvPr id="17" name="Line 4"/>
          <p:cNvSpPr>
            <a:spLocks noChangeShapeType="1"/>
          </p:cNvSpPr>
          <p:nvPr userDrawn="1"/>
        </p:nvSpPr>
        <p:spPr bwMode="auto">
          <a:xfrm>
            <a:off x="7964687" y="6516691"/>
            <a:ext cx="627063" cy="873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7964687" y="4309634"/>
            <a:ext cx="639763" cy="904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7099509" y="4109184"/>
            <a:ext cx="877163" cy="369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全開關</a:t>
            </a:r>
          </a:p>
        </p:txBody>
      </p:sp>
      <p:sp>
        <p:nvSpPr>
          <p:cNvPr id="20" name="Line 6"/>
          <p:cNvSpPr>
            <a:spLocks noChangeShapeType="1"/>
          </p:cNvSpPr>
          <p:nvPr userDrawn="1"/>
        </p:nvSpPr>
        <p:spPr bwMode="auto">
          <a:xfrm>
            <a:off x="7964687" y="3760710"/>
            <a:ext cx="600955" cy="8739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21" name="圓角矩形 20"/>
          <p:cNvSpPr/>
          <p:nvPr userDrawn="1"/>
        </p:nvSpPr>
        <p:spPr>
          <a:xfrm>
            <a:off x="2202841" y="4507081"/>
            <a:ext cx="3528392" cy="184480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0070C0"/>
                </a:solidFill>
              </a:rPr>
              <a:t>按滑鼠</a:t>
            </a:r>
            <a:endParaRPr lang="en-US" altLang="zh-TW" sz="4800" dirty="0">
              <a:solidFill>
                <a:srgbClr val="0070C0"/>
              </a:solidFill>
            </a:endParaRPr>
          </a:p>
          <a:p>
            <a:pPr algn="ctr"/>
            <a:r>
              <a:rPr lang="zh-TW" altLang="en-US" sz="4800" dirty="0">
                <a:solidFill>
                  <a:srgbClr val="0070C0"/>
                </a:solidFill>
              </a:rPr>
              <a:t>左鍵返回</a:t>
            </a:r>
          </a:p>
        </p:txBody>
      </p:sp>
      <p:sp>
        <p:nvSpPr>
          <p:cNvPr id="22" name="Text Box 16"/>
          <p:cNvSpPr txBox="1">
            <a:spLocks noChangeArrowheads="1"/>
          </p:cNvSpPr>
          <p:nvPr userDrawn="1"/>
        </p:nvSpPr>
        <p:spPr bwMode="auto">
          <a:xfrm>
            <a:off x="1810483" y="1484784"/>
            <a:ext cx="4596529" cy="212365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出現</a:t>
            </a:r>
            <a:r>
              <a:rPr lang="en-US" altLang="zh-TW" sz="2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</a:t>
            </a:r>
            <a:r>
              <a:rPr lang="en-US" altLang="zh-TW" sz="2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記號，可連續按下按滑鼠左鍵 或 滾輪 或 鍵盤下頁符號，可逐步顯示內容，</a:t>
            </a:r>
            <a:endParaRPr lang="en-US" altLang="zh-TW" sz="2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內容顯示完畢，結尾部分出現      。</a:t>
            </a:r>
          </a:p>
          <a:p>
            <a:pPr eaLnBrk="1" hangingPunct="1"/>
            <a:r>
              <a:rPr lang="zh-TW" altLang="en-US" sz="2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表示本頁動畫結束。</a:t>
            </a:r>
          </a:p>
        </p:txBody>
      </p:sp>
      <p:sp>
        <p:nvSpPr>
          <p:cNvPr id="23" name="Rectangle 361 7"/>
          <p:cNvSpPr/>
          <p:nvPr userDrawn="1"/>
        </p:nvSpPr>
        <p:spPr>
          <a:xfrm>
            <a:off x="377549" y="1742696"/>
            <a:ext cx="5276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pic>
        <p:nvPicPr>
          <p:cNvPr id="24" name="圖片 271 22" descr="poButto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90281" y="4235470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18">
            <a:hlinkClick r:id="" action="ppaction://hlinkshowjump?jump=lastslide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0281" y="3701976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42 81" descr="poButton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90281" y="6366272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46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69" y="2864919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圖片 14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4809881-A93F-4142-9DE8-E840CE4701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94148"/>
            <a:ext cx="9144000" cy="4212405"/>
          </a:xfrm>
          <a:prstGeom prst="rect">
            <a:avLst/>
          </a:prstGeom>
        </p:spPr>
      </p:pic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8" name="圖片 17"/>
            <p:cNvPicPr>
              <a:picLocks/>
            </p:cNvPicPr>
            <p:nvPr userDrawn="1"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4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B93A12D2-67D2-A649-8AF4-F03DE2574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3317"/>
            <a:ext cx="8028383" cy="5792065"/>
          </a:xfrm>
          <a:prstGeom prst="rect">
            <a:avLst/>
          </a:prstGeom>
        </p:spPr>
      </p:pic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8" name="圖片 17"/>
            <p:cNvPicPr>
              <a:picLocks/>
            </p:cNvPicPr>
            <p:nvPr userDrawn="1"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3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D5079A4C-12D3-104B-BF12-8F4067653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40" y="1422163"/>
            <a:ext cx="8449841" cy="4013674"/>
          </a:xfrm>
          <a:prstGeom prst="rect">
            <a:avLst/>
          </a:prstGeom>
        </p:spPr>
      </p:pic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8" name="圖片 17"/>
            <p:cNvPicPr>
              <a:picLocks/>
            </p:cNvPicPr>
            <p:nvPr userDrawn="1"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80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8" name="圖片 17"/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D5079A4C-12D3-104B-BF12-8F4067653F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25" y="1570152"/>
            <a:ext cx="8524656" cy="37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8" name="圖片 17"/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D5079A4C-12D3-104B-BF12-8F4067653F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385665"/>
            <a:ext cx="8359096" cy="40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3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0165-E428-4D5A-8382-850AA2CC616A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ABF-C4B7-49A9-BA6C-1DCA72CE95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9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757855"/>
          </a:xfrm>
          <a:prstGeom prst="rect">
            <a:avLst/>
          </a:prstGeom>
        </p:spPr>
      </p:pic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10"/>
          <p:cNvSpPr txBox="1">
            <a:spLocks/>
          </p:cNvSpPr>
          <p:nvPr userDrawn="1"/>
        </p:nvSpPr>
        <p:spPr>
          <a:xfrm>
            <a:off x="395536" y="1557784"/>
            <a:ext cx="8064896" cy="47515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3200" dirty="0"/>
          </a:p>
        </p:txBody>
      </p:sp>
      <p:grpSp>
        <p:nvGrpSpPr>
          <p:cNvPr id="2" name="群組 1"/>
          <p:cNvGrpSpPr/>
          <p:nvPr userDrawn="1"/>
        </p:nvGrpSpPr>
        <p:grpSpPr>
          <a:xfrm>
            <a:off x="5256585" y="-27384"/>
            <a:ext cx="4067944" cy="504056"/>
            <a:chOff x="5220072" y="-27384"/>
            <a:chExt cx="4067944" cy="504056"/>
          </a:xfrm>
        </p:grpSpPr>
        <p:pic>
          <p:nvPicPr>
            <p:cNvPr id="22" name="圖片 21"/>
            <p:cNvPicPr>
              <a:picLocks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-26521"/>
              <a:ext cx="2520280" cy="408673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5220072" y="-27384"/>
              <a:ext cx="2785123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文字方塊 393 61"/>
            <p:cNvSpPr txBox="1">
              <a:spLocks noChangeArrowheads="1"/>
            </p:cNvSpPr>
            <p:nvPr userDrawn="1"/>
          </p:nvSpPr>
          <p:spPr bwMode="auto">
            <a:xfrm>
              <a:off x="7308304" y="76562"/>
              <a:ext cx="1979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23" name="圖片 22"/>
            <p:cNvPicPr>
              <a:picLocks/>
            </p:cNvPicPr>
            <p:nvPr userDrawn="1"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436096" y="44624"/>
              <a:ext cx="1467060" cy="408433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9" name="圖片 18"/>
            <p:cNvPicPr>
              <a:picLocks/>
            </p:cNvPicPr>
            <p:nvPr userDrawn="1"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92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8"/>
            <a:ext cx="9144000" cy="2003534"/>
          </a:xfrm>
          <a:prstGeom prst="rect">
            <a:avLst/>
          </a:prstGeom>
        </p:spPr>
      </p:pic>
      <p:pic>
        <p:nvPicPr>
          <p:cNvPr id="11" name="圖片 1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0281" y="4768968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4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590281" y="530087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90281" y="5834370"/>
            <a:ext cx="51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10"/>
          <p:cNvSpPr txBox="1">
            <a:spLocks/>
          </p:cNvSpPr>
          <p:nvPr userDrawn="1"/>
        </p:nvSpPr>
        <p:spPr>
          <a:xfrm>
            <a:off x="395536" y="1557784"/>
            <a:ext cx="8064896" cy="47515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3200" dirty="0"/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683568" y="62069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EC018A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重點回顧</a:t>
            </a:r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5006770" y="-27384"/>
            <a:ext cx="4127366" cy="432048"/>
            <a:chOff x="5006768" y="-27384"/>
            <a:chExt cx="4127366" cy="432048"/>
          </a:xfrm>
        </p:grpSpPr>
        <p:pic>
          <p:nvPicPr>
            <p:cNvPr id="21" name="圖片 20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5006768" y="-27384"/>
              <a:ext cx="3165632" cy="41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圖片 21"/>
            <p:cNvPicPr>
              <a:picLocks/>
            </p:cNvPicPr>
            <p:nvPr userDrawn="1"/>
          </p:nvPicPr>
          <p:blipFill rotWithShape="1"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2714" y1="22222" x2="94171" y2="48611"/>
                          <a14:foregroundMark x1="95993" y1="76389" x2="97996" y2="86111"/>
                          <a14:backgroundMark x1="66120" y1="6944" x2="48634" y2="26389"/>
                          <a14:backgroundMark x1="67760" y1="5556" x2="69399" y2="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4"/>
            <a:stretch/>
          </p:blipFill>
          <p:spPr>
            <a:xfrm>
              <a:off x="6444208" y="-27384"/>
              <a:ext cx="2689926" cy="41040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364088" y="-27384"/>
              <a:ext cx="1467060" cy="408433"/>
            </a:xfrm>
            <a:prstGeom prst="rect">
              <a:avLst/>
            </a:prstGeom>
          </p:spPr>
        </p:pic>
        <p:sp>
          <p:nvSpPr>
            <p:cNvPr id="24" name="文字方塊 393 61"/>
            <p:cNvSpPr txBox="1">
              <a:spLocks noChangeArrowheads="1"/>
            </p:cNvSpPr>
            <p:nvPr userDrawn="1"/>
          </p:nvSpPr>
          <p:spPr bwMode="auto">
            <a:xfrm>
              <a:off x="7092280" y="4554"/>
              <a:ext cx="1979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</p:grpSp>
      <p:grpSp>
        <p:nvGrpSpPr>
          <p:cNvPr id="14" name="群組 13"/>
          <p:cNvGrpSpPr/>
          <p:nvPr userDrawn="1"/>
        </p:nvGrpSpPr>
        <p:grpSpPr>
          <a:xfrm>
            <a:off x="5256585" y="-27384"/>
            <a:ext cx="4067944" cy="504056"/>
            <a:chOff x="5220072" y="-27384"/>
            <a:chExt cx="4067944" cy="504056"/>
          </a:xfrm>
        </p:grpSpPr>
        <p:pic>
          <p:nvPicPr>
            <p:cNvPr id="15" name="圖片 14"/>
            <p:cNvPicPr>
              <a:picLocks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-26521"/>
              <a:ext cx="2520280" cy="408673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5220072" y="-27384"/>
              <a:ext cx="2785123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文字方塊 393 61"/>
            <p:cNvSpPr txBox="1">
              <a:spLocks noChangeArrowheads="1"/>
            </p:cNvSpPr>
            <p:nvPr userDrawn="1"/>
          </p:nvSpPr>
          <p:spPr bwMode="auto">
            <a:xfrm>
              <a:off x="7308304" y="76562"/>
              <a:ext cx="1979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19" name="圖片 18"/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436096" y="44624"/>
              <a:ext cx="1467060" cy="408433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4932040" y="-27384"/>
            <a:ext cx="4299816" cy="432048"/>
            <a:chOff x="4932040" y="-27384"/>
            <a:chExt cx="4299816" cy="432048"/>
          </a:xfrm>
        </p:grpSpPr>
        <p:pic>
          <p:nvPicPr>
            <p:cNvPr id="26" name="圖片 25"/>
            <p:cNvPicPr>
              <a:picLocks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86395" y1="41791" x2="89116" y2="59701"/>
                          <a14:foregroundMark x1="83673" y1="28358" x2="96599" y2="626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-27384"/>
              <a:ext cx="3275856" cy="409537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/>
            </p:cNvPicPr>
            <p:nvPr userDrawn="1"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75" y1="16667" x2="11293" y2="41667"/>
                          <a14:backgroundMark x1="2368" y1="56944" x2="2368" y2="69444"/>
                          <a14:backgroundMark x1="75956" y1="47222" x2="7031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370"/>
            <a:stretch/>
          </p:blipFill>
          <p:spPr>
            <a:xfrm>
              <a:off x="4932040" y="-27384"/>
              <a:ext cx="2592288" cy="4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文字方塊 393 61"/>
            <p:cNvSpPr txBox="1">
              <a:spLocks noChangeArrowheads="1"/>
            </p:cNvSpPr>
            <p:nvPr userDrawn="1"/>
          </p:nvSpPr>
          <p:spPr bwMode="auto">
            <a:xfrm>
              <a:off x="7164288" y="4554"/>
              <a:ext cx="206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b="1" dirty="0">
                  <a:ln>
                    <a:noFill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搭配頁數 </a:t>
              </a:r>
              <a:r>
                <a:rPr kumimoji="0" lang="en-US" altLang="zh-TW" sz="2000" b="1" dirty="0">
                  <a:ln>
                    <a:noFill/>
                  </a:ln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P.</a:t>
              </a:r>
              <a:endParaRPr kumimoji="0" lang="en-US" altLang="zh-TW" sz="2000" b="1" dirty="0">
                <a:ln>
                  <a:noFill/>
                </a:ln>
                <a:solidFill>
                  <a:schemeClr val="bg1"/>
                </a:solidFill>
                <a:latin typeface="+mn-lt"/>
                <a:ea typeface="微軟正黑體" pitchFamily="34" charset="-120"/>
                <a:cs typeface="Arial" charset="0"/>
              </a:endParaRPr>
            </a:p>
          </p:txBody>
        </p:sp>
        <p:pic>
          <p:nvPicPr>
            <p:cNvPr id="29" name="圖片 28"/>
            <p:cNvPicPr>
              <a:picLocks/>
            </p:cNvPicPr>
            <p:nvPr userDrawn="1"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007" r="40476">
                          <a14:foregroundMark x1="10204" y1="35075" x2="10204" y2="35075"/>
                          <a14:foregroundMark x1="12721" y1="46269" x2="12721" y2="46269"/>
                          <a14:foregroundMark x1="14694" y1="47015" x2="14694" y2="47015"/>
                          <a14:foregroundMark x1="14286" y1="26866" x2="14286" y2="26866"/>
                          <a14:foregroundMark x1="13741" y1="52239" x2="13741" y2="52239"/>
                          <a14:foregroundMark x1="11905" y1="52985" x2="11905" y2="52985"/>
                          <a14:foregroundMark x1="17143" y1="51493" x2="17143" y2="51493"/>
                          <a14:foregroundMark x1="20136" y1="50746" x2="20136" y2="50746"/>
                          <a14:foregroundMark x1="32857" y1="39552" x2="32857" y2="39552"/>
                          <a14:foregroundMark x1="35306" y1="42537" x2="35306" y2="42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r="60213"/>
            <a:stretch/>
          </p:blipFill>
          <p:spPr>
            <a:xfrm>
              <a:off x="5220072" y="-27384"/>
              <a:ext cx="1532166" cy="4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807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96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98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microsoft.com/office/2007/relationships/hdphoto" Target="../media/hdphoto13.wdp"/><Relationship Id="rId10" Type="http://schemas.openxmlformats.org/officeDocument/2006/relationships/image" Target="../media/image101.png"/><Relationship Id="rId4" Type="http://schemas.openxmlformats.org/officeDocument/2006/relationships/image" Target="../media/image40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microsoft.com/office/2007/relationships/hdphoto" Target="../media/hdphoto13.wdp"/><Relationship Id="rId10" Type="http://schemas.openxmlformats.org/officeDocument/2006/relationships/image" Target="../media/image105.png"/><Relationship Id="rId4" Type="http://schemas.openxmlformats.org/officeDocument/2006/relationships/image" Target="../media/image40.png"/><Relationship Id="rId9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5" Type="http://schemas.openxmlformats.org/officeDocument/2006/relationships/image" Target="../media/image39.png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2.wdp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Relationship Id="rId5" Type="http://schemas.openxmlformats.org/officeDocument/2006/relationships/image" Target="../media/image39.png"/><Relationship Id="rId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7.png"/><Relationship Id="rId5" Type="http://schemas.openxmlformats.org/officeDocument/2006/relationships/image" Target="../media/image91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8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13.wdp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6489"/>
            <a:ext cx="467104" cy="467104"/>
          </a:xfrm>
          <a:prstGeom prst="rect">
            <a:avLst/>
          </a:prstGeom>
        </p:spPr>
      </p:pic>
      <p:sp>
        <p:nvSpPr>
          <p:cNvPr id="13" name="標題 3"/>
          <p:cNvSpPr txBox="1">
            <a:spLocks/>
          </p:cNvSpPr>
          <p:nvPr/>
        </p:nvSpPr>
        <p:spPr>
          <a:xfrm>
            <a:off x="1078664" y="1412780"/>
            <a:ext cx="4069400" cy="473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三角形的內角和</a:t>
            </a:r>
          </a:p>
        </p:txBody>
      </p:sp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1" y="2780928"/>
            <a:ext cx="479926" cy="486000"/>
          </a:xfrm>
          <a:prstGeom prst="rect">
            <a:avLst/>
          </a:prstGeom>
        </p:spPr>
      </p:pic>
      <p:sp>
        <p:nvSpPr>
          <p:cNvPr id="28" name="標題 3"/>
          <p:cNvSpPr txBox="1">
            <a:spLocks/>
          </p:cNvSpPr>
          <p:nvPr/>
        </p:nvSpPr>
        <p:spPr>
          <a:xfrm>
            <a:off x="1632497" y="2721190"/>
            <a:ext cx="6467895" cy="7416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3883B4"/>
                </a:solidFill>
              </a:rPr>
              <a:t>如下圖，∠</a:t>
            </a:r>
            <a:r>
              <a:rPr lang="en" altLang="zh-TW" sz="3200" i="1" dirty="0">
                <a:solidFill>
                  <a:srgbClr val="3883B4"/>
                </a:solidFill>
              </a:rPr>
              <a:t>A</a:t>
            </a:r>
            <a:r>
              <a:rPr lang="zh-TW" altLang="en" sz="3200" dirty="0">
                <a:solidFill>
                  <a:srgbClr val="3883B4"/>
                </a:solidFill>
              </a:rPr>
              <a:t>＋∠</a:t>
            </a:r>
            <a:r>
              <a:rPr lang="en" altLang="zh-TW" sz="3200" i="1" dirty="0">
                <a:solidFill>
                  <a:srgbClr val="3883B4"/>
                </a:solidFill>
              </a:rPr>
              <a:t>B</a:t>
            </a:r>
            <a:r>
              <a:rPr lang="zh-TW" altLang="en" sz="3200" dirty="0">
                <a:solidFill>
                  <a:srgbClr val="3883B4"/>
                </a:solidFill>
              </a:rPr>
              <a:t>＋∠</a:t>
            </a:r>
            <a:r>
              <a:rPr lang="en" altLang="zh-TW" sz="3200" i="1" dirty="0">
                <a:solidFill>
                  <a:srgbClr val="3883B4"/>
                </a:solidFill>
              </a:rPr>
              <a:t>C</a:t>
            </a:r>
            <a:r>
              <a:rPr lang="zh-TW" altLang="en" sz="3200" dirty="0">
                <a:solidFill>
                  <a:srgbClr val="3883B4"/>
                </a:solidFill>
              </a:rPr>
              <a:t>＝</a:t>
            </a:r>
            <a:r>
              <a:rPr lang="en" altLang="zh-TW" sz="3200" dirty="0">
                <a:solidFill>
                  <a:srgbClr val="3883B4"/>
                </a:solidFill>
              </a:rPr>
              <a:t>180°</a:t>
            </a:r>
            <a:r>
              <a:rPr lang="zh-TW" altLang="en" sz="3200" dirty="0">
                <a:solidFill>
                  <a:srgbClr val="3883B4"/>
                </a:solidFill>
              </a:rPr>
              <a:t>。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98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6271" y="139765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EC4CCD5E-D0C6-1041-992E-8BF9D677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17760"/>
            <a:ext cx="6264696" cy="741624"/>
          </a:xfrm>
        </p:spPr>
        <p:txBody>
          <a:bodyPr/>
          <a:lstStyle/>
          <a:p>
            <a:pPr algn="l"/>
            <a:r>
              <a:rPr lang="zh-TW" altLang="en-US" sz="3200" dirty="0"/>
              <a:t>任意三角形的內角和為</a:t>
            </a:r>
            <a:r>
              <a:rPr lang="en-US" altLang="zh-TW" sz="3200" dirty="0"/>
              <a:t>180°</a:t>
            </a:r>
            <a:r>
              <a:rPr lang="zh-TW" altLang="en-US" sz="3200" dirty="0"/>
              <a:t>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489294" y="3619334"/>
            <a:ext cx="4147003" cy="3089665"/>
            <a:chOff x="2489294" y="3619334"/>
            <a:chExt cx="4147003" cy="3089665"/>
          </a:xfrm>
        </p:grpSpPr>
        <p:sp>
          <p:nvSpPr>
            <p:cNvPr id="3" name="等腰三角形 2"/>
            <p:cNvSpPr/>
            <p:nvPr/>
          </p:nvSpPr>
          <p:spPr>
            <a:xfrm>
              <a:off x="3004071" y="4138863"/>
              <a:ext cx="3138450" cy="2076745"/>
            </a:xfrm>
            <a:custGeom>
              <a:avLst/>
              <a:gdLst>
                <a:gd name="connsiteX0" fmla="*/ 0 w 2506625"/>
                <a:gd name="connsiteY0" fmla="*/ 2160883 h 2160883"/>
                <a:gd name="connsiteX1" fmla="*/ 1253313 w 2506625"/>
                <a:gd name="connsiteY1" fmla="*/ 0 h 2160883"/>
                <a:gd name="connsiteX2" fmla="*/ 2506625 w 2506625"/>
                <a:gd name="connsiteY2" fmla="*/ 2160883 h 2160883"/>
                <a:gd name="connsiteX3" fmla="*/ 0 w 2506625"/>
                <a:gd name="connsiteY3" fmla="*/ 2160883 h 2160883"/>
                <a:gd name="connsiteX0" fmla="*/ 0 w 3138450"/>
                <a:gd name="connsiteY0" fmla="*/ 2157708 h 2160883"/>
                <a:gd name="connsiteX1" fmla="*/ 1885138 w 3138450"/>
                <a:gd name="connsiteY1" fmla="*/ 0 h 2160883"/>
                <a:gd name="connsiteX2" fmla="*/ 3138450 w 3138450"/>
                <a:gd name="connsiteY2" fmla="*/ 2160883 h 2160883"/>
                <a:gd name="connsiteX3" fmla="*/ 0 w 3138450"/>
                <a:gd name="connsiteY3" fmla="*/ 2157708 h 2160883"/>
                <a:gd name="connsiteX0" fmla="*/ 0 w 3138450"/>
                <a:gd name="connsiteY0" fmla="*/ 2073570 h 2076745"/>
                <a:gd name="connsiteX1" fmla="*/ 2235976 w 3138450"/>
                <a:gd name="connsiteY1" fmla="*/ 0 h 2076745"/>
                <a:gd name="connsiteX2" fmla="*/ 3138450 w 3138450"/>
                <a:gd name="connsiteY2" fmla="*/ 2076745 h 2076745"/>
                <a:gd name="connsiteX3" fmla="*/ 0 w 3138450"/>
                <a:gd name="connsiteY3" fmla="*/ 2073570 h 20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450" h="2076745">
                  <a:moveTo>
                    <a:pt x="0" y="2073570"/>
                  </a:moveTo>
                  <a:lnTo>
                    <a:pt x="2235976" y="0"/>
                  </a:lnTo>
                  <a:lnTo>
                    <a:pt x="3138450" y="2076745"/>
                  </a:lnTo>
                  <a:lnTo>
                    <a:pt x="0" y="2073570"/>
                  </a:lnTo>
                  <a:close/>
                </a:path>
              </a:pathLst>
            </a:custGeom>
            <a:solidFill>
              <a:srgbClr val="FFFBC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4750261" y="3630845"/>
              <a:ext cx="1011822" cy="1013928"/>
              <a:chOff x="4750261" y="3630845"/>
              <a:chExt cx="1011822" cy="1013928"/>
            </a:xfrm>
          </p:grpSpPr>
          <p:sp>
            <p:nvSpPr>
              <p:cNvPr id="23" name="圓形圖 22"/>
              <p:cNvSpPr/>
              <p:nvPr/>
            </p:nvSpPr>
            <p:spPr>
              <a:xfrm rot="20770328">
                <a:off x="4750261" y="3632952"/>
                <a:ext cx="1011821" cy="1011821"/>
              </a:xfrm>
              <a:prstGeom prst="pie">
                <a:avLst>
                  <a:gd name="adj1" fmla="val 5017449"/>
                  <a:gd name="adj2" fmla="val 9039168"/>
                </a:avLst>
              </a:prstGeom>
              <a:solidFill>
                <a:srgbClr val="FED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弧形 25"/>
              <p:cNvSpPr/>
              <p:nvPr/>
            </p:nvSpPr>
            <p:spPr>
              <a:xfrm rot="20770328">
                <a:off x="4750261" y="3630845"/>
                <a:ext cx="1011822" cy="1011822"/>
              </a:xfrm>
              <a:prstGeom prst="arc">
                <a:avLst>
                  <a:gd name="adj1" fmla="val 5008122"/>
                  <a:gd name="adj2" fmla="val 9019454"/>
                </a:avLst>
              </a:prstGeom>
              <a:noFill/>
              <a:ln w="28575" cap="flat" cmpd="sng" algn="ctr">
                <a:solidFill>
                  <a:srgbClr val="F7931F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0" name="圓形圖 29"/>
            <p:cNvSpPr/>
            <p:nvPr/>
          </p:nvSpPr>
          <p:spPr>
            <a:xfrm rot="13990709">
              <a:off x="3127468" y="5860900"/>
              <a:ext cx="404529" cy="559268"/>
            </a:xfrm>
            <a:custGeom>
              <a:avLst/>
              <a:gdLst>
                <a:gd name="connsiteX0" fmla="*/ 588779 w 1011821"/>
                <a:gd name="connsiteY0" fmla="*/ 1004988 h 1011821"/>
                <a:gd name="connsiteX1" fmla="*/ 184250 w 1011821"/>
                <a:gd name="connsiteY1" fmla="*/ 896398 h 1011821"/>
                <a:gd name="connsiteX2" fmla="*/ 505911 w 1011821"/>
                <a:gd name="connsiteY2" fmla="*/ 505911 h 1011821"/>
                <a:gd name="connsiteX3" fmla="*/ 588779 w 1011821"/>
                <a:gd name="connsiteY3" fmla="*/ 1004988 h 1011821"/>
                <a:gd name="connsiteX0" fmla="*/ 404529 w 404529"/>
                <a:gd name="connsiteY0" fmla="*/ 552432 h 559268"/>
                <a:gd name="connsiteX1" fmla="*/ 0 w 404529"/>
                <a:gd name="connsiteY1" fmla="*/ 443842 h 559268"/>
                <a:gd name="connsiteX2" fmla="*/ 337809 w 404529"/>
                <a:gd name="connsiteY2" fmla="*/ 0 h 559268"/>
                <a:gd name="connsiteX3" fmla="*/ 404529 w 404529"/>
                <a:gd name="connsiteY3" fmla="*/ 552432 h 55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529" h="559268">
                  <a:moveTo>
                    <a:pt x="404529" y="552432"/>
                  </a:moveTo>
                  <a:cubicBezTo>
                    <a:pt x="260330" y="576375"/>
                    <a:pt x="112823" y="536779"/>
                    <a:pt x="0" y="443842"/>
                  </a:cubicBezTo>
                  <a:lnTo>
                    <a:pt x="337809" y="0"/>
                  </a:lnTo>
                  <a:cubicBezTo>
                    <a:pt x="365432" y="166359"/>
                    <a:pt x="376906" y="386073"/>
                    <a:pt x="404529" y="552432"/>
                  </a:cubicBezTo>
                  <a:close/>
                </a:path>
              </a:pathLst>
            </a:custGeom>
            <a:solidFill>
              <a:srgbClr val="FED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弧形 30"/>
            <p:cNvSpPr/>
            <p:nvPr/>
          </p:nvSpPr>
          <p:spPr>
            <a:xfrm rot="13990709">
              <a:off x="2569188" y="5675483"/>
              <a:ext cx="1011822" cy="1011822"/>
            </a:xfrm>
            <a:prstGeom prst="arc">
              <a:avLst>
                <a:gd name="adj1" fmla="val 4856010"/>
                <a:gd name="adj2" fmla="val 7848326"/>
              </a:avLst>
            </a:prstGeom>
            <a:noFill/>
            <a:ln w="28575" cap="flat" cmpd="sng" algn="ctr">
              <a:solidFill>
                <a:srgbClr val="F7931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 rot="6524053">
              <a:off x="5555755" y="5628457"/>
              <a:ext cx="1058611" cy="1102473"/>
              <a:chOff x="4750262" y="3630844"/>
              <a:chExt cx="1011822" cy="1053746"/>
            </a:xfrm>
          </p:grpSpPr>
          <p:sp>
            <p:nvSpPr>
              <p:cNvPr id="33" name="圓形圖 32"/>
              <p:cNvSpPr/>
              <p:nvPr/>
            </p:nvSpPr>
            <p:spPr>
              <a:xfrm rot="20770328">
                <a:off x="4864200" y="4143715"/>
                <a:ext cx="517678" cy="540875"/>
              </a:xfrm>
              <a:custGeom>
                <a:avLst/>
                <a:gdLst>
                  <a:gd name="connsiteX0" fmla="*/ 596023 w 1058610"/>
                  <a:gd name="connsiteY0" fmla="*/ 1054388 h 1058610"/>
                  <a:gd name="connsiteX1" fmla="*/ 54406 w 1058610"/>
                  <a:gd name="connsiteY1" fmla="*/ 763045 h 1058610"/>
                  <a:gd name="connsiteX2" fmla="*/ 529305 w 1058610"/>
                  <a:gd name="connsiteY2" fmla="*/ 529305 h 1058610"/>
                  <a:gd name="connsiteX3" fmla="*/ 596023 w 1058610"/>
                  <a:gd name="connsiteY3" fmla="*/ 1054388 h 1058610"/>
                  <a:gd name="connsiteX0" fmla="*/ 541617 w 541617"/>
                  <a:gd name="connsiteY0" fmla="*/ 561645 h 565886"/>
                  <a:gd name="connsiteX1" fmla="*/ 0 w 541617"/>
                  <a:gd name="connsiteY1" fmla="*/ 270302 h 565886"/>
                  <a:gd name="connsiteX2" fmla="*/ 492474 w 541617"/>
                  <a:gd name="connsiteY2" fmla="*/ 0 h 565886"/>
                  <a:gd name="connsiteX3" fmla="*/ 541617 w 541617"/>
                  <a:gd name="connsiteY3" fmla="*/ 561645 h 565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617" h="565886">
                    <a:moveTo>
                      <a:pt x="541617" y="561645"/>
                    </a:moveTo>
                    <a:cubicBezTo>
                      <a:pt x="317390" y="590136"/>
                      <a:pt x="99814" y="473098"/>
                      <a:pt x="0" y="270302"/>
                    </a:cubicBezTo>
                    <a:lnTo>
                      <a:pt x="492474" y="0"/>
                    </a:lnTo>
                    <a:cubicBezTo>
                      <a:pt x="514713" y="175028"/>
                      <a:pt x="519378" y="386617"/>
                      <a:pt x="541617" y="561645"/>
                    </a:cubicBezTo>
                    <a:close/>
                  </a:path>
                </a:pathLst>
              </a:custGeom>
              <a:solidFill>
                <a:srgbClr val="FED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弧形 33"/>
              <p:cNvSpPr/>
              <p:nvPr/>
            </p:nvSpPr>
            <p:spPr>
              <a:xfrm rot="20770328">
                <a:off x="4750262" y="3630844"/>
                <a:ext cx="1011822" cy="1011822"/>
              </a:xfrm>
              <a:prstGeom prst="arc">
                <a:avLst>
                  <a:gd name="adj1" fmla="val 4941900"/>
                  <a:gd name="adj2" fmla="val 9264453"/>
                </a:avLst>
              </a:prstGeom>
              <a:noFill/>
              <a:ln w="28575" cap="flat" cmpd="sng" algn="ctr">
                <a:solidFill>
                  <a:srgbClr val="F7931F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5038804" y="361933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A</a:t>
              </a:r>
              <a:endParaRPr lang="zh-TW" altLang="en-US" sz="3200" i="1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489294" y="592322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B</a:t>
              </a:r>
              <a:endParaRPr lang="zh-TW" altLang="en-US" sz="3200" i="1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154933" y="592322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C</a:t>
              </a:r>
              <a:endParaRPr lang="zh-TW" altLang="en-US" sz="3200" i="1" dirty="0"/>
            </a:p>
          </p:txBody>
        </p:sp>
        <p:sp>
          <p:nvSpPr>
            <p:cNvPr id="38" name="等腰三角形 2"/>
            <p:cNvSpPr/>
            <p:nvPr/>
          </p:nvSpPr>
          <p:spPr>
            <a:xfrm>
              <a:off x="3004071" y="4138863"/>
              <a:ext cx="3138450" cy="2076745"/>
            </a:xfrm>
            <a:custGeom>
              <a:avLst/>
              <a:gdLst>
                <a:gd name="connsiteX0" fmla="*/ 0 w 2506625"/>
                <a:gd name="connsiteY0" fmla="*/ 2160883 h 2160883"/>
                <a:gd name="connsiteX1" fmla="*/ 1253313 w 2506625"/>
                <a:gd name="connsiteY1" fmla="*/ 0 h 2160883"/>
                <a:gd name="connsiteX2" fmla="*/ 2506625 w 2506625"/>
                <a:gd name="connsiteY2" fmla="*/ 2160883 h 2160883"/>
                <a:gd name="connsiteX3" fmla="*/ 0 w 2506625"/>
                <a:gd name="connsiteY3" fmla="*/ 2160883 h 2160883"/>
                <a:gd name="connsiteX0" fmla="*/ 0 w 3138450"/>
                <a:gd name="connsiteY0" fmla="*/ 2157708 h 2160883"/>
                <a:gd name="connsiteX1" fmla="*/ 1885138 w 3138450"/>
                <a:gd name="connsiteY1" fmla="*/ 0 h 2160883"/>
                <a:gd name="connsiteX2" fmla="*/ 3138450 w 3138450"/>
                <a:gd name="connsiteY2" fmla="*/ 2160883 h 2160883"/>
                <a:gd name="connsiteX3" fmla="*/ 0 w 3138450"/>
                <a:gd name="connsiteY3" fmla="*/ 2157708 h 2160883"/>
                <a:gd name="connsiteX0" fmla="*/ 0 w 3138450"/>
                <a:gd name="connsiteY0" fmla="*/ 2073570 h 2076745"/>
                <a:gd name="connsiteX1" fmla="*/ 2235976 w 3138450"/>
                <a:gd name="connsiteY1" fmla="*/ 0 h 2076745"/>
                <a:gd name="connsiteX2" fmla="*/ 3138450 w 3138450"/>
                <a:gd name="connsiteY2" fmla="*/ 2076745 h 2076745"/>
                <a:gd name="connsiteX3" fmla="*/ 0 w 3138450"/>
                <a:gd name="connsiteY3" fmla="*/ 2073570 h 20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450" h="2076745">
                  <a:moveTo>
                    <a:pt x="0" y="2073570"/>
                  </a:moveTo>
                  <a:lnTo>
                    <a:pt x="2235976" y="0"/>
                  </a:lnTo>
                  <a:lnTo>
                    <a:pt x="3138450" y="2076745"/>
                  </a:lnTo>
                  <a:lnTo>
                    <a:pt x="0" y="207357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92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9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1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" y="1465687"/>
            <a:ext cx="500124" cy="473675"/>
          </a:xfrm>
          <a:prstGeom prst="rect">
            <a:avLst/>
          </a:prstGeom>
        </p:spPr>
      </p:pic>
      <p:sp>
        <p:nvSpPr>
          <p:cNvPr id="8" name="TextBox 659 8"/>
          <p:cNvSpPr txBox="1"/>
          <p:nvPr/>
        </p:nvSpPr>
        <p:spPr>
          <a:xfrm>
            <a:off x="667363" y="14127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Arial"/>
                <a:cs typeface="Arial"/>
              </a:rPr>
              <a:t>4</a:t>
            </a:r>
            <a:endParaRPr lang="zh-TW" altLang="en-US" sz="3200" b="1" dirty="0"/>
          </a:p>
        </p:txBody>
      </p:sp>
      <p:pic>
        <p:nvPicPr>
          <p:cNvPr id="16" name="圖片 659 16" descr="poButto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0280" y="4235470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itle 659 100"/>
              <p:cNvSpPr>
                <a:spLocks noGrp="1"/>
              </p:cNvSpPr>
              <p:nvPr>
                <p:ph type="title"/>
              </p:nvPr>
            </p:nvSpPr>
            <p:spPr>
              <a:xfrm>
                <a:off x="1099411" y="1412780"/>
                <a:ext cx="8585157" cy="1247074"/>
              </a:xfrm>
            </p:spPr>
            <p:txBody>
              <a:bodyPr/>
              <a:lstStyle/>
              <a:p>
                <a:pPr algn="l"/>
                <a:r>
                  <a:rPr lang="zh-TW" altLang="en-US" sz="3200" dirty="0"/>
                  <a:t>如圖，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altLang="zh-TW" sz="3200" i="1" dirty="0"/>
                          <m:t>BC</m:t>
                        </m:r>
                      </m:e>
                    </m:acc>
                  </m:oMath>
                </a14:m>
                <a:r>
                  <a:rPr lang="zh-TW" altLang="en-US" sz="3200" dirty="0"/>
                  <a:t>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altLang="zh-TW" sz="3200" i="1" dirty="0"/>
                          <m:t>AD</m:t>
                        </m:r>
                      </m:e>
                    </m:acc>
                  </m:oMath>
                </a14:m>
                <a:r>
                  <a:rPr lang="zh-TW" altLang="en-US" sz="3200" dirty="0"/>
                  <a:t>相交於</a:t>
                </a:r>
                <a:r>
                  <a:rPr lang="en" altLang="zh-TW" sz="3200" i="1" dirty="0"/>
                  <a:t>E</a:t>
                </a:r>
                <a:r>
                  <a:rPr lang="zh-TW" altLang="en-US" sz="3200" dirty="0"/>
                  <a:t>點，</a:t>
                </a:r>
                <a:br>
                  <a:rPr lang="en-US" altLang="zh-TW" sz="3200" dirty="0"/>
                </a:br>
                <a:r>
                  <a:rPr lang="zh-TW" altLang="en-US" sz="3200" dirty="0"/>
                  <a:t>∠</a:t>
                </a:r>
                <a:r>
                  <a:rPr lang="en" altLang="zh-TW" sz="3200" i="1" dirty="0"/>
                  <a:t>A</a:t>
                </a:r>
                <a:r>
                  <a:rPr lang="zh-TW" altLang="en" sz="3200" dirty="0"/>
                  <a:t>＝</a:t>
                </a:r>
                <a:r>
                  <a:rPr lang="en" altLang="zh-TW" sz="3200" dirty="0"/>
                  <a:t>40°</a:t>
                </a:r>
                <a:r>
                  <a:rPr lang="zh-TW" altLang="en" sz="3200" dirty="0"/>
                  <a:t>，∠</a:t>
                </a:r>
                <a:r>
                  <a:rPr lang="en" altLang="zh-TW" sz="3200" i="1" dirty="0"/>
                  <a:t>B</a:t>
                </a:r>
                <a:r>
                  <a:rPr lang="zh-TW" altLang="en" sz="3200" dirty="0"/>
                  <a:t>＝</a:t>
                </a:r>
                <a:r>
                  <a:rPr lang="en" altLang="zh-TW" sz="3200" dirty="0"/>
                  <a:t>70°</a:t>
                </a:r>
                <a:r>
                  <a:rPr lang="zh-TW" altLang="en" sz="3200" dirty="0"/>
                  <a:t>，</a:t>
                </a:r>
                <a:br>
                  <a:rPr lang="en-US" altLang="zh-TW" sz="3200" dirty="0"/>
                </a:br>
                <a:r>
                  <a:rPr lang="zh-TW" altLang="en" sz="3200" dirty="0"/>
                  <a:t>∠</a:t>
                </a:r>
                <a:r>
                  <a:rPr lang="en" altLang="zh-TW" sz="3200" i="1" dirty="0"/>
                  <a:t>C</a:t>
                </a:r>
                <a:r>
                  <a:rPr lang="zh-TW" altLang="en" sz="3200" dirty="0"/>
                  <a:t>＝</a:t>
                </a:r>
                <a:r>
                  <a:rPr lang="en" altLang="zh-TW" sz="3200" dirty="0"/>
                  <a:t>45°</a:t>
                </a:r>
                <a:r>
                  <a:rPr lang="zh-TW" altLang="en" sz="3200" dirty="0"/>
                  <a:t>，</a:t>
                </a:r>
                <a:r>
                  <a:rPr lang="zh-TW" altLang="en-US" sz="3200" dirty="0"/>
                  <a:t>求∠</a:t>
                </a:r>
                <a:r>
                  <a:rPr lang="en-US" altLang="zh-TW" sz="3200" dirty="0"/>
                  <a:t>1</a:t>
                </a:r>
                <a:r>
                  <a:rPr lang="zh-TW" altLang="en-US" sz="3200" dirty="0"/>
                  <a:t>、∠</a:t>
                </a:r>
                <a:r>
                  <a:rPr lang="en" altLang="zh-TW" sz="3200" i="1" dirty="0"/>
                  <a:t>D</a:t>
                </a:r>
                <a:r>
                  <a:rPr lang="zh-TW" altLang="en" sz="3200" dirty="0"/>
                  <a:t>。</a:t>
                </a:r>
              </a:p>
            </p:txBody>
          </p:sp>
        </mc:Choice>
        <mc:Fallback xmlns="">
          <p:sp>
            <p:nvSpPr>
              <p:cNvPr id="100" name="Title 659 10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9411" y="1412780"/>
                <a:ext cx="8585157" cy="1247074"/>
              </a:xfrm>
              <a:blipFill rotWithShape="0">
                <a:blip r:embed="rId5"/>
                <a:stretch>
                  <a:fillRect l="-1774" t="-6373" b="-4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659 101"/>
          <p:cNvSpPr/>
          <p:nvPr/>
        </p:nvSpPr>
        <p:spPr>
          <a:xfrm>
            <a:off x="596557" y="3021606"/>
            <a:ext cx="5276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2" name="Title 659 22"/>
          <p:cNvSpPr txBox="1">
            <a:spLocks/>
          </p:cNvSpPr>
          <p:nvPr/>
        </p:nvSpPr>
        <p:spPr>
          <a:xfrm>
            <a:off x="1153180" y="2964976"/>
            <a:ext cx="5200781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∵∠</a:t>
            </a:r>
            <a:r>
              <a:rPr lang="en-US" altLang="zh-TW" sz="32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為</a:t>
            </a:r>
            <a:r>
              <a:rPr lang="zh-TW" altLang="en-US" sz="3200" spc="300" dirty="0">
                <a:solidFill>
                  <a:srgbClr val="FF0000"/>
                </a:solidFill>
              </a:rPr>
              <a:t>△</a:t>
            </a:r>
            <a:r>
              <a:rPr lang="en" altLang="zh-TW" sz="3200" i="1" dirty="0">
                <a:solidFill>
                  <a:srgbClr val="FF0000"/>
                </a:solidFill>
              </a:rPr>
              <a:t>AEB</a:t>
            </a:r>
            <a:r>
              <a:rPr lang="zh-TW" altLang="en-US" sz="3200" dirty="0">
                <a:solidFill>
                  <a:srgbClr val="FF0000"/>
                </a:solidFill>
              </a:rPr>
              <a:t>的一個外角</a:t>
            </a:r>
          </a:p>
        </p:txBody>
      </p:sp>
      <p:sp>
        <p:nvSpPr>
          <p:cNvPr id="26" name="文字版面配置區 659 26"/>
          <p:cNvSpPr txBox="1">
            <a:spLocks/>
          </p:cNvSpPr>
          <p:nvPr/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100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659 18">
            <a:extLst>
              <a:ext uri="{FF2B5EF4-FFF2-40B4-BE49-F238E27FC236}">
                <a16:creationId xmlns:a16="http://schemas.microsoft.com/office/drawing/2014/main" id="{BD69D52F-B74B-D147-86A3-274E97F68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16" y="643154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659 19">
            <a:extLst>
              <a:ext uri="{FF2B5EF4-FFF2-40B4-BE49-F238E27FC236}">
                <a16:creationId xmlns:a16="http://schemas.microsoft.com/office/drawing/2014/main" id="{96BE55B5-8788-D940-81E7-A5EF3D3F63B0}"/>
              </a:ext>
            </a:extLst>
          </p:cNvPr>
          <p:cNvGrpSpPr/>
          <p:nvPr/>
        </p:nvGrpSpPr>
        <p:grpSpPr>
          <a:xfrm>
            <a:off x="5065696" y="5808166"/>
            <a:ext cx="3394736" cy="1077218"/>
            <a:chOff x="5454889" y="6260569"/>
            <a:chExt cx="3394736" cy="1077218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1FCA859-CC0D-6643-89CD-6B6ECC4A5CD7}"/>
                </a:ext>
              </a:extLst>
            </p:cNvPr>
            <p:cNvSpPr txBox="1"/>
            <p:nvPr/>
          </p:nvSpPr>
          <p:spPr>
            <a:xfrm>
              <a:off x="5852259" y="6260569"/>
              <a:ext cx="595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320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：</a:t>
              </a:r>
              <a:endParaRPr lang="zh-TW" altLang="en" sz="3200" dirty="0">
                <a:solidFill>
                  <a:srgbClr val="FF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E91956A-F283-8E4F-ACCF-2B2EC1D2BB61}"/>
                </a:ext>
              </a:extLst>
            </p:cNvPr>
            <p:cNvSpPr/>
            <p:nvPr/>
          </p:nvSpPr>
          <p:spPr>
            <a:xfrm>
              <a:off x="5551322" y="6386339"/>
              <a:ext cx="360041" cy="3600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8D4F1211-8C32-A245-AEBC-084C87D81AD7}"/>
                </a:ext>
              </a:extLst>
            </p:cNvPr>
            <p:cNvSpPr txBox="1"/>
            <p:nvPr/>
          </p:nvSpPr>
          <p:spPr>
            <a:xfrm>
              <a:off x="5454889" y="6299460"/>
              <a:ext cx="59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答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AE60CFF-E4B1-8A47-8D58-7057E3FD0E95}"/>
                </a:ext>
              </a:extLst>
            </p:cNvPr>
            <p:cNvSpPr txBox="1"/>
            <p:nvPr/>
          </p:nvSpPr>
          <p:spPr>
            <a:xfrm>
              <a:off x="6301804" y="6260569"/>
              <a:ext cx="25478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" altLang="zh-TW" sz="3200" dirty="0">
                  <a:solidFill>
                    <a:srgbClr val="FF0000"/>
                  </a:solidFill>
                </a:rPr>
                <a:t>∠1</a:t>
              </a:r>
              <a:r>
                <a:rPr lang="zh-TW" altLang="en" sz="3200" dirty="0">
                  <a:solidFill>
                    <a:srgbClr val="FF0000"/>
                  </a:solidFill>
                </a:rPr>
                <a:t>＝</a:t>
              </a:r>
              <a:r>
                <a:rPr lang="en" altLang="zh-TW" sz="3200" dirty="0">
                  <a:solidFill>
                    <a:srgbClr val="FF0000"/>
                  </a:solidFill>
                </a:rPr>
                <a:t>110°</a:t>
              </a:r>
              <a:r>
                <a:rPr lang="zh-TW" altLang="en" sz="3200" dirty="0">
                  <a:solidFill>
                    <a:srgbClr val="FF0000"/>
                  </a:solidFill>
                </a:rPr>
                <a:t>，</a:t>
              </a:r>
              <a:endParaRPr lang="en-US" altLang="zh-TW" sz="3200" dirty="0">
                <a:solidFill>
                  <a:srgbClr val="FF000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zh-TW" altLang="en" sz="3200" dirty="0">
                  <a:solidFill>
                    <a:srgbClr val="FF0000"/>
                  </a:solidFill>
                </a:rPr>
                <a:t>∠</a:t>
              </a:r>
              <a:r>
                <a:rPr lang="en" altLang="zh-TW" sz="3200" i="1" dirty="0">
                  <a:solidFill>
                    <a:srgbClr val="FF0000"/>
                  </a:solidFill>
                </a:rPr>
                <a:t>D</a:t>
              </a:r>
              <a:r>
                <a:rPr lang="zh-TW" altLang="en" sz="3200" dirty="0">
                  <a:solidFill>
                    <a:srgbClr val="FF0000"/>
                  </a:solidFill>
                </a:rPr>
                <a:t>＝</a:t>
              </a:r>
              <a:r>
                <a:rPr lang="en" altLang="zh-TW" sz="3200" dirty="0">
                  <a:solidFill>
                    <a:srgbClr val="FF0000"/>
                  </a:solidFill>
                </a:rPr>
                <a:t>65°</a:t>
              </a:r>
              <a:r>
                <a:rPr lang="zh-TW" altLang="en" sz="3200" dirty="0">
                  <a:solidFill>
                    <a:srgbClr val="FF0000"/>
                  </a:solidFill>
                </a:rPr>
                <a:t>。</a:t>
              </a:r>
            </a:p>
          </p:txBody>
        </p:sp>
      </p:grpSp>
      <p:sp>
        <p:nvSpPr>
          <p:cNvPr id="24" name="Title 659 24">
            <a:extLst>
              <a:ext uri="{FF2B5EF4-FFF2-40B4-BE49-F238E27FC236}">
                <a16:creationId xmlns:a16="http://schemas.microsoft.com/office/drawing/2014/main" id="{C003B37B-9F19-6A4A-B909-0F9728411555}"/>
              </a:ext>
            </a:extLst>
          </p:cNvPr>
          <p:cNvSpPr txBox="1">
            <a:spLocks/>
          </p:cNvSpPr>
          <p:nvPr/>
        </p:nvSpPr>
        <p:spPr>
          <a:xfrm>
            <a:off x="1153180" y="3536476"/>
            <a:ext cx="3418820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altLang="zh-TW" sz="3200" dirty="0">
                <a:solidFill>
                  <a:srgbClr val="FF0000"/>
                </a:solidFill>
              </a:rPr>
              <a:t>∴∠1</a:t>
            </a:r>
            <a:r>
              <a:rPr lang="zh-TW" altLang="en" sz="3200" dirty="0">
                <a:solidFill>
                  <a:srgbClr val="FF0000"/>
                </a:solidFill>
              </a:rPr>
              <a:t>＝∠</a:t>
            </a:r>
            <a:r>
              <a:rPr lang="en" altLang="zh-TW" sz="3200" i="1" dirty="0">
                <a:solidFill>
                  <a:srgbClr val="FF0000"/>
                </a:solidFill>
              </a:rPr>
              <a:t>A</a:t>
            </a:r>
            <a:r>
              <a:rPr lang="zh-TW" altLang="en" sz="3200" dirty="0">
                <a:solidFill>
                  <a:srgbClr val="FF0000"/>
                </a:solidFill>
              </a:rPr>
              <a:t>＋∠</a:t>
            </a:r>
            <a:r>
              <a:rPr lang="en" altLang="zh-TW" sz="3200" i="1" dirty="0">
                <a:solidFill>
                  <a:srgbClr val="FF0000"/>
                </a:solidFill>
              </a:rPr>
              <a:t>B</a:t>
            </a:r>
            <a:endParaRPr lang="en" altLang="zh-TW" sz="3200" dirty="0">
              <a:solidFill>
                <a:srgbClr val="FF0000"/>
              </a:solidFill>
            </a:endParaRPr>
          </a:p>
        </p:txBody>
      </p:sp>
      <p:sp>
        <p:nvSpPr>
          <p:cNvPr id="29" name="Title 659 29">
            <a:extLst>
              <a:ext uri="{FF2B5EF4-FFF2-40B4-BE49-F238E27FC236}">
                <a16:creationId xmlns:a16="http://schemas.microsoft.com/office/drawing/2014/main" id="{0034CE66-76E9-1C4F-A176-97515BFBCB50}"/>
              </a:ext>
            </a:extLst>
          </p:cNvPr>
          <p:cNvSpPr txBox="1">
            <a:spLocks/>
          </p:cNvSpPr>
          <p:nvPr/>
        </p:nvSpPr>
        <p:spPr>
          <a:xfrm>
            <a:off x="1153180" y="4594912"/>
            <a:ext cx="5795084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又∠</a:t>
            </a:r>
            <a:r>
              <a:rPr lang="en-US" altLang="zh-TW" sz="32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也為△</a:t>
            </a:r>
            <a:r>
              <a:rPr lang="en" altLang="zh-TW" sz="3200" i="1" dirty="0">
                <a:solidFill>
                  <a:srgbClr val="FF0000"/>
                </a:solidFill>
              </a:rPr>
              <a:t>CDE</a:t>
            </a:r>
            <a:r>
              <a:rPr lang="zh-TW" altLang="en-US" sz="3200" dirty="0">
                <a:solidFill>
                  <a:srgbClr val="FF0000"/>
                </a:solidFill>
              </a:rPr>
              <a:t>的一個外角</a:t>
            </a:r>
          </a:p>
        </p:txBody>
      </p:sp>
      <p:sp>
        <p:nvSpPr>
          <p:cNvPr id="30" name="Title 659 30">
            <a:extLst>
              <a:ext uri="{FF2B5EF4-FFF2-40B4-BE49-F238E27FC236}">
                <a16:creationId xmlns:a16="http://schemas.microsoft.com/office/drawing/2014/main" id="{300DA044-82B4-7A42-B48E-48A2A1A7007F}"/>
              </a:ext>
            </a:extLst>
          </p:cNvPr>
          <p:cNvSpPr txBox="1">
            <a:spLocks/>
          </p:cNvSpPr>
          <p:nvPr/>
        </p:nvSpPr>
        <p:spPr>
          <a:xfrm>
            <a:off x="1153180" y="5138224"/>
            <a:ext cx="5075004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altLang="zh-TW" sz="3200" dirty="0">
                <a:solidFill>
                  <a:srgbClr val="FF0000"/>
                </a:solidFill>
              </a:rPr>
              <a:t>∴∠1</a:t>
            </a:r>
            <a:r>
              <a:rPr lang="zh-TW" altLang="en" sz="3200" dirty="0">
                <a:solidFill>
                  <a:srgbClr val="FF0000"/>
                </a:solidFill>
              </a:rPr>
              <a:t>＝∠</a:t>
            </a:r>
            <a:r>
              <a:rPr lang="en" altLang="zh-TW" sz="3200" i="1" dirty="0">
                <a:solidFill>
                  <a:srgbClr val="FF0000"/>
                </a:solidFill>
              </a:rPr>
              <a:t>C</a:t>
            </a:r>
            <a:r>
              <a:rPr lang="zh-TW" altLang="en" sz="3200" dirty="0">
                <a:solidFill>
                  <a:srgbClr val="FF0000"/>
                </a:solidFill>
              </a:rPr>
              <a:t>＋</a:t>
            </a:r>
            <a:r>
              <a:rPr lang="zh-TW" altLang="en" sz="3200" spc="300" dirty="0">
                <a:solidFill>
                  <a:srgbClr val="FF0000"/>
                </a:solidFill>
              </a:rPr>
              <a:t>∠</a:t>
            </a:r>
            <a:r>
              <a:rPr lang="en" altLang="zh-TW" sz="3200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1" name="Title 659 31">
            <a:extLst>
              <a:ext uri="{FF2B5EF4-FFF2-40B4-BE49-F238E27FC236}">
                <a16:creationId xmlns:a16="http://schemas.microsoft.com/office/drawing/2014/main" id="{C1922D6C-86BA-0C45-B1BD-11D93BDB1744}"/>
              </a:ext>
            </a:extLst>
          </p:cNvPr>
          <p:cNvSpPr txBox="1">
            <a:spLocks/>
          </p:cNvSpPr>
          <p:nvPr/>
        </p:nvSpPr>
        <p:spPr>
          <a:xfrm>
            <a:off x="1584374" y="5681536"/>
            <a:ext cx="3577755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altLang="zh-TW" sz="3200" dirty="0">
                <a:solidFill>
                  <a:srgbClr val="FF0000"/>
                </a:solidFill>
              </a:rPr>
              <a:t>110°</a:t>
            </a:r>
            <a:r>
              <a:rPr lang="zh-TW" altLang="en" sz="3200" dirty="0">
                <a:solidFill>
                  <a:srgbClr val="FF0000"/>
                </a:solidFill>
              </a:rPr>
              <a:t>＝</a:t>
            </a:r>
            <a:r>
              <a:rPr lang="en" altLang="zh-TW" sz="3200" dirty="0">
                <a:solidFill>
                  <a:srgbClr val="FF0000"/>
                </a:solidFill>
              </a:rPr>
              <a:t>45°</a:t>
            </a:r>
            <a:r>
              <a:rPr lang="zh-TW" altLang="en" sz="3200" dirty="0">
                <a:solidFill>
                  <a:srgbClr val="FF0000"/>
                </a:solidFill>
              </a:rPr>
              <a:t>＋</a:t>
            </a:r>
            <a:r>
              <a:rPr lang="zh-TW" altLang="en" sz="3200" spc="300" dirty="0">
                <a:solidFill>
                  <a:srgbClr val="FF0000"/>
                </a:solidFill>
              </a:rPr>
              <a:t>∠</a:t>
            </a:r>
            <a:r>
              <a:rPr lang="en" altLang="zh-TW" sz="3200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2" name="Title 659 32">
            <a:extLst>
              <a:ext uri="{FF2B5EF4-FFF2-40B4-BE49-F238E27FC236}">
                <a16:creationId xmlns:a16="http://schemas.microsoft.com/office/drawing/2014/main" id="{AD28EC16-CD88-9C49-BD0E-D0E19B43BA58}"/>
              </a:ext>
            </a:extLst>
          </p:cNvPr>
          <p:cNvSpPr txBox="1">
            <a:spLocks/>
          </p:cNvSpPr>
          <p:nvPr/>
        </p:nvSpPr>
        <p:spPr>
          <a:xfrm>
            <a:off x="1641653" y="6224850"/>
            <a:ext cx="2338700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altLang="zh-TW" sz="3200" spc="300" dirty="0">
                <a:solidFill>
                  <a:srgbClr val="FF0000"/>
                </a:solidFill>
              </a:rPr>
              <a:t>∠</a:t>
            </a:r>
            <a:r>
              <a:rPr lang="en" altLang="zh-TW" sz="3200" i="1" dirty="0">
                <a:solidFill>
                  <a:srgbClr val="FF0000"/>
                </a:solidFill>
              </a:rPr>
              <a:t>D</a:t>
            </a:r>
            <a:r>
              <a:rPr lang="zh-TW" altLang="en" sz="3200" dirty="0">
                <a:solidFill>
                  <a:srgbClr val="FF0000"/>
                </a:solidFill>
              </a:rPr>
              <a:t>＝</a:t>
            </a:r>
            <a:r>
              <a:rPr lang="en" altLang="zh-TW" sz="3200" dirty="0">
                <a:solidFill>
                  <a:srgbClr val="FF0000"/>
                </a:solidFill>
              </a:rPr>
              <a:t>65°</a:t>
            </a:r>
          </a:p>
        </p:txBody>
      </p:sp>
      <p:sp>
        <p:nvSpPr>
          <p:cNvPr id="34" name="Title 659 34">
            <a:extLst>
              <a:ext uri="{FF2B5EF4-FFF2-40B4-BE49-F238E27FC236}">
                <a16:creationId xmlns:a16="http://schemas.microsoft.com/office/drawing/2014/main" id="{3C862BAB-391A-3F46-AA48-E08E3C5F348C}"/>
              </a:ext>
            </a:extLst>
          </p:cNvPr>
          <p:cNvSpPr txBox="1">
            <a:spLocks/>
          </p:cNvSpPr>
          <p:nvPr/>
        </p:nvSpPr>
        <p:spPr>
          <a:xfrm>
            <a:off x="4374235" y="3508288"/>
            <a:ext cx="3057911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" sz="3200" dirty="0">
                <a:solidFill>
                  <a:srgbClr val="FF0000"/>
                </a:solidFill>
              </a:rPr>
              <a:t>＝</a:t>
            </a:r>
            <a:r>
              <a:rPr lang="en" altLang="zh-TW" sz="3200" dirty="0">
                <a:solidFill>
                  <a:srgbClr val="FF0000"/>
                </a:solidFill>
              </a:rPr>
              <a:t>40°</a:t>
            </a:r>
            <a:r>
              <a:rPr lang="zh-TW" altLang="en" sz="3200" dirty="0">
                <a:solidFill>
                  <a:srgbClr val="FF0000"/>
                </a:solidFill>
              </a:rPr>
              <a:t>＋</a:t>
            </a:r>
            <a:r>
              <a:rPr lang="en" altLang="zh-TW" sz="3200" dirty="0">
                <a:solidFill>
                  <a:srgbClr val="FF0000"/>
                </a:solidFill>
              </a:rPr>
              <a:t>70°</a:t>
            </a:r>
          </a:p>
        </p:txBody>
      </p:sp>
      <p:sp>
        <p:nvSpPr>
          <p:cNvPr id="35" name="Title 659 35">
            <a:extLst>
              <a:ext uri="{FF2B5EF4-FFF2-40B4-BE49-F238E27FC236}">
                <a16:creationId xmlns:a16="http://schemas.microsoft.com/office/drawing/2014/main" id="{701491A4-0711-8C48-BD0C-FD6C37276879}"/>
              </a:ext>
            </a:extLst>
          </p:cNvPr>
          <p:cNvSpPr txBox="1">
            <a:spLocks/>
          </p:cNvSpPr>
          <p:nvPr/>
        </p:nvSpPr>
        <p:spPr>
          <a:xfrm>
            <a:off x="4374235" y="4051600"/>
            <a:ext cx="3057911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" sz="3200" dirty="0">
                <a:solidFill>
                  <a:srgbClr val="FF0000"/>
                </a:solidFill>
              </a:rPr>
              <a:t>＝</a:t>
            </a:r>
            <a:r>
              <a:rPr lang="en" altLang="zh-TW" sz="3200" dirty="0">
                <a:solidFill>
                  <a:srgbClr val="FF0000"/>
                </a:solidFill>
              </a:rPr>
              <a:t>110°</a:t>
            </a:r>
          </a:p>
        </p:txBody>
      </p:sp>
      <p:grpSp>
        <p:nvGrpSpPr>
          <p:cNvPr id="2" name="Group 659 2"/>
          <p:cNvGrpSpPr/>
          <p:nvPr/>
        </p:nvGrpSpPr>
        <p:grpSpPr>
          <a:xfrm>
            <a:off x="6112461" y="1189723"/>
            <a:ext cx="3076995" cy="2833689"/>
            <a:chOff x="5498629" y="1201021"/>
            <a:chExt cx="3781658" cy="348263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AC9DB798-3006-A94A-A80B-01371B01A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729" y="1363622"/>
              <a:ext cx="3483268" cy="3269759"/>
            </a:xfrm>
            <a:prstGeom prst="rect">
              <a:avLst/>
            </a:prstGeom>
          </p:spPr>
        </p:pic>
        <p:sp>
          <p:nvSpPr>
            <p:cNvPr id="25" name="文字方塊 24"/>
            <p:cNvSpPr txBox="1"/>
            <p:nvPr/>
          </p:nvSpPr>
          <p:spPr>
            <a:xfrm>
              <a:off x="5778994" y="4225827"/>
              <a:ext cx="353751" cy="457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A</a:t>
              </a:r>
              <a:endParaRPr lang="zh-TW" altLang="en-US" sz="2800" i="1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498629" y="1896894"/>
              <a:ext cx="593616" cy="64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i="1" dirty="0"/>
                <a:t>B</a:t>
              </a:r>
              <a:endParaRPr lang="zh-TW" altLang="en-US" sz="2800" i="1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8726647" y="2972245"/>
              <a:ext cx="553640" cy="64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i="1" dirty="0"/>
                <a:t>C</a:t>
              </a:r>
              <a:endParaRPr lang="zh-TW" altLang="en-US" sz="2800" i="1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7953886" y="1201021"/>
              <a:ext cx="4443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D</a:t>
              </a:r>
              <a:endParaRPr lang="zh-TW" altLang="en-US" sz="2800" i="1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972714" y="2075116"/>
              <a:ext cx="588689" cy="643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i="1" dirty="0"/>
                <a:t>E</a:t>
              </a:r>
              <a:endParaRPr lang="zh-TW" altLang="en-US" sz="2800" i="1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120537" y="2605284"/>
              <a:ext cx="401543" cy="49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1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5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4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1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" y="1465687"/>
            <a:ext cx="500124" cy="473675"/>
          </a:xfrm>
          <a:prstGeom prst="rect">
            <a:avLst/>
          </a:prstGeom>
        </p:spPr>
      </p:pic>
      <p:sp>
        <p:nvSpPr>
          <p:cNvPr id="8" name="TextBox 714 8"/>
          <p:cNvSpPr txBox="1"/>
          <p:nvPr/>
        </p:nvSpPr>
        <p:spPr>
          <a:xfrm>
            <a:off x="667363" y="14127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Arial"/>
                <a:cs typeface="Arial"/>
              </a:rPr>
              <a:t>5</a:t>
            </a:r>
            <a:endParaRPr lang="zh-TW" altLang="en-US" sz="3200" b="1" dirty="0"/>
          </a:p>
        </p:txBody>
      </p:sp>
      <p:pic>
        <p:nvPicPr>
          <p:cNvPr id="16" name="圖片 714 16" descr="poButto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0280" y="4235470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itle 714 100"/>
          <p:cNvSpPr>
            <a:spLocks noGrp="1"/>
          </p:cNvSpPr>
          <p:nvPr>
            <p:ph type="title"/>
          </p:nvPr>
        </p:nvSpPr>
        <p:spPr>
          <a:xfrm>
            <a:off x="1099411" y="1412780"/>
            <a:ext cx="8585157" cy="1247074"/>
          </a:xfrm>
        </p:spPr>
        <p:txBody>
          <a:bodyPr/>
          <a:lstStyle/>
          <a:p>
            <a:pPr algn="l"/>
            <a:r>
              <a:rPr lang="zh-TW" altLang="en-US" sz="3200" dirty="0"/>
              <a:t>分別求正十二邊形的一個內角與一個外角</a:t>
            </a:r>
            <a:br>
              <a:rPr lang="en-US" altLang="zh-TW" sz="3200" dirty="0"/>
            </a:br>
            <a:r>
              <a:rPr lang="zh-TW" altLang="en-US" sz="3200" dirty="0"/>
              <a:t>的度數。</a:t>
            </a:r>
          </a:p>
        </p:txBody>
      </p:sp>
      <p:sp>
        <p:nvSpPr>
          <p:cNvPr id="101" name="Rectangle 714 101"/>
          <p:cNvSpPr/>
          <p:nvPr/>
        </p:nvSpPr>
        <p:spPr>
          <a:xfrm>
            <a:off x="596557" y="2636912"/>
            <a:ext cx="5276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714 22"/>
              <p:cNvSpPr txBox="1">
                <a:spLocks/>
              </p:cNvSpPr>
              <p:nvPr/>
            </p:nvSpPr>
            <p:spPr>
              <a:xfrm>
                <a:off x="1099411" y="2370442"/>
                <a:ext cx="8963436" cy="1077219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zh-TW" altLang="en-US" sz="3200" dirty="0">
                    <a:solidFill>
                      <a:srgbClr val="FF0000"/>
                    </a:solidFill>
                  </a:rPr>
                  <a:t>正十二邊形的每一個內角為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en-US" sz="3200" dirty="0">
                            <a:solidFill>
                              <a:srgbClr val="FF0000"/>
                            </a:solidFill>
                          </a:rPr>
                          <m:t>（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FF0000"/>
                            </a:solidFill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zh-TW" altLang="en-US" sz="3200" dirty="0">
                            <a:solidFill>
                              <a:srgbClr val="FF0000"/>
                            </a:solidFill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3200" dirty="0">
                            <a:solidFill>
                              <a:srgbClr val="FF0000"/>
                            </a:solidFill>
                          </a:rPr>
                          <m:t>）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FF0000"/>
                            </a:solidFill>
                          </a:rPr>
                          <m:t>×180°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FF0000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itle 714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11" y="2370442"/>
                <a:ext cx="8963436" cy="1077219"/>
              </a:xfrm>
              <a:prstGeom prst="rect">
                <a:avLst/>
              </a:prstGeom>
              <a:blipFill rotWithShape="0">
                <a:blip r:embed="rId5"/>
                <a:stretch>
                  <a:fillRect l="-17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版面配置區 714 26"/>
          <p:cNvSpPr txBox="1">
            <a:spLocks/>
          </p:cNvSpPr>
          <p:nvPr/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100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714 18">
            <a:extLst>
              <a:ext uri="{FF2B5EF4-FFF2-40B4-BE49-F238E27FC236}">
                <a16:creationId xmlns:a16="http://schemas.microsoft.com/office/drawing/2014/main" id="{BD69D52F-B74B-D147-86A3-274E97F68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83" y="6114137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714 19">
            <a:extLst>
              <a:ext uri="{FF2B5EF4-FFF2-40B4-BE49-F238E27FC236}">
                <a16:creationId xmlns:a16="http://schemas.microsoft.com/office/drawing/2014/main" id="{96BE55B5-8788-D940-81E7-A5EF3D3F63B0}"/>
              </a:ext>
            </a:extLst>
          </p:cNvPr>
          <p:cNvGrpSpPr/>
          <p:nvPr/>
        </p:nvGrpSpPr>
        <p:grpSpPr>
          <a:xfrm>
            <a:off x="3464339" y="5589240"/>
            <a:ext cx="4896544" cy="584775"/>
            <a:chOff x="5454889" y="6260569"/>
            <a:chExt cx="4896544" cy="584775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1FCA859-CC0D-6643-89CD-6B6ECC4A5CD7}"/>
                </a:ext>
              </a:extLst>
            </p:cNvPr>
            <p:cNvSpPr txBox="1"/>
            <p:nvPr/>
          </p:nvSpPr>
          <p:spPr>
            <a:xfrm>
              <a:off x="5852259" y="6260569"/>
              <a:ext cx="595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320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：</a:t>
              </a:r>
              <a:endParaRPr lang="zh-TW" altLang="en" sz="3200" dirty="0">
                <a:solidFill>
                  <a:srgbClr val="FF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E91956A-F283-8E4F-ACCF-2B2EC1D2BB61}"/>
                </a:ext>
              </a:extLst>
            </p:cNvPr>
            <p:cNvSpPr/>
            <p:nvPr/>
          </p:nvSpPr>
          <p:spPr>
            <a:xfrm>
              <a:off x="5551322" y="6386339"/>
              <a:ext cx="360041" cy="3600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8D4F1211-8C32-A245-AEBC-084C87D81AD7}"/>
                </a:ext>
              </a:extLst>
            </p:cNvPr>
            <p:cNvSpPr txBox="1"/>
            <p:nvPr/>
          </p:nvSpPr>
          <p:spPr>
            <a:xfrm>
              <a:off x="5454889" y="6299460"/>
              <a:ext cx="59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答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AE60CFF-E4B1-8A47-8D58-7057E3FD0E95}"/>
                </a:ext>
              </a:extLst>
            </p:cNvPr>
            <p:cNvSpPr txBox="1"/>
            <p:nvPr/>
          </p:nvSpPr>
          <p:spPr>
            <a:xfrm>
              <a:off x="6301804" y="6260569"/>
              <a:ext cx="4049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3200" dirty="0">
                  <a:solidFill>
                    <a:srgbClr val="FF0000"/>
                  </a:solidFill>
                </a:rPr>
                <a:t>內角</a:t>
              </a:r>
              <a:r>
                <a:rPr lang="en-US" altLang="zh-TW" sz="3200" dirty="0">
                  <a:solidFill>
                    <a:srgbClr val="FF0000"/>
                  </a:solidFill>
                </a:rPr>
                <a:t>150°</a:t>
              </a:r>
              <a:r>
                <a:rPr lang="zh-TW" altLang="en-US" sz="3200" dirty="0">
                  <a:solidFill>
                    <a:srgbClr val="FF0000"/>
                  </a:solidFill>
                </a:rPr>
                <a:t>，外角</a:t>
              </a:r>
              <a:r>
                <a:rPr lang="en-US" altLang="zh-TW" sz="3200" dirty="0">
                  <a:solidFill>
                    <a:srgbClr val="FF0000"/>
                  </a:solidFill>
                </a:rPr>
                <a:t>30°</a:t>
              </a:r>
              <a:r>
                <a:rPr lang="zh-TW" altLang="en-US" sz="3200" dirty="0">
                  <a:solidFill>
                    <a:srgbClr val="FF0000"/>
                  </a:solidFill>
                </a:rPr>
                <a:t>。</a:t>
              </a:r>
              <a:endParaRPr lang="en-US" altLang="zh-TW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itle 714 29">
            <a:extLst>
              <a:ext uri="{FF2B5EF4-FFF2-40B4-BE49-F238E27FC236}">
                <a16:creationId xmlns:a16="http://schemas.microsoft.com/office/drawing/2014/main" id="{0034CE66-76E9-1C4F-A176-97515BFBCB50}"/>
              </a:ext>
            </a:extLst>
          </p:cNvPr>
          <p:cNvSpPr txBox="1">
            <a:spLocks/>
          </p:cNvSpPr>
          <p:nvPr/>
        </p:nvSpPr>
        <p:spPr>
          <a:xfrm>
            <a:off x="1153180" y="4081490"/>
            <a:ext cx="7307252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正十二邊形的每一個外角為</a:t>
            </a:r>
            <a:r>
              <a:rPr lang="en-US" altLang="zh-TW" sz="3200" dirty="0">
                <a:solidFill>
                  <a:srgbClr val="FF0000"/>
                </a:solidFill>
              </a:rPr>
              <a:t>180°</a:t>
            </a:r>
            <a:r>
              <a:rPr lang="zh-TW" altLang="en-US" sz="3200" dirty="0">
                <a:solidFill>
                  <a:srgbClr val="FF0000"/>
                </a:solidFill>
              </a:rPr>
              <a:t>－</a:t>
            </a:r>
            <a:r>
              <a:rPr lang="en-US" altLang="zh-TW" sz="3200" dirty="0">
                <a:solidFill>
                  <a:srgbClr val="FF0000"/>
                </a:solidFill>
              </a:rPr>
              <a:t>150°</a:t>
            </a:r>
          </a:p>
        </p:txBody>
      </p:sp>
      <p:sp>
        <p:nvSpPr>
          <p:cNvPr id="23" name="Title 714 23">
            <a:extLst>
              <a:ext uri="{FF2B5EF4-FFF2-40B4-BE49-F238E27FC236}">
                <a16:creationId xmlns:a16="http://schemas.microsoft.com/office/drawing/2014/main" id="{AB599CE9-2BC6-9545-936A-B2086552E6C6}"/>
              </a:ext>
            </a:extLst>
          </p:cNvPr>
          <p:cNvSpPr txBox="1">
            <a:spLocks/>
          </p:cNvSpPr>
          <p:nvPr/>
        </p:nvSpPr>
        <p:spPr>
          <a:xfrm>
            <a:off x="5912611" y="3398917"/>
            <a:ext cx="1960421" cy="5889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150°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Title 714 25">
            <a:extLst>
              <a:ext uri="{FF2B5EF4-FFF2-40B4-BE49-F238E27FC236}">
                <a16:creationId xmlns:a16="http://schemas.microsoft.com/office/drawing/2014/main" id="{0857099E-BEBD-B340-A4BA-D2FB360A2197}"/>
              </a:ext>
            </a:extLst>
          </p:cNvPr>
          <p:cNvSpPr txBox="1">
            <a:spLocks/>
          </p:cNvSpPr>
          <p:nvPr/>
        </p:nvSpPr>
        <p:spPr>
          <a:xfrm>
            <a:off x="5977716" y="4710140"/>
            <a:ext cx="1546612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23967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23" grpId="0"/>
      <p:bldP spid="23" grpId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5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1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" y="1465687"/>
            <a:ext cx="500124" cy="473675"/>
          </a:xfrm>
          <a:prstGeom prst="rect">
            <a:avLst/>
          </a:prstGeom>
        </p:spPr>
      </p:pic>
      <p:sp>
        <p:nvSpPr>
          <p:cNvPr id="8" name="TextBox 715 8"/>
          <p:cNvSpPr txBox="1"/>
          <p:nvPr/>
        </p:nvSpPr>
        <p:spPr>
          <a:xfrm>
            <a:off x="667363" y="14127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Arial"/>
                <a:cs typeface="Arial"/>
              </a:rPr>
              <a:t>6</a:t>
            </a:r>
            <a:endParaRPr lang="zh-TW" altLang="en-US" sz="3200" b="1" dirty="0"/>
          </a:p>
        </p:txBody>
      </p:sp>
      <p:pic>
        <p:nvPicPr>
          <p:cNvPr id="16" name="圖片 715 16" descr="poButto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0280" y="4235470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itle 715 100"/>
          <p:cNvSpPr>
            <a:spLocks noGrp="1"/>
          </p:cNvSpPr>
          <p:nvPr>
            <p:ph type="title"/>
          </p:nvPr>
        </p:nvSpPr>
        <p:spPr>
          <a:xfrm>
            <a:off x="1099411" y="1440000"/>
            <a:ext cx="5254550" cy="2238874"/>
          </a:xfrm>
        </p:spPr>
        <p:txBody>
          <a:bodyPr/>
          <a:lstStyle/>
          <a:p>
            <a:pPr algn="l"/>
            <a:r>
              <a:rPr lang="zh-TW" altLang="en-US" sz="2800" dirty="0"/>
              <a:t>嘌呤是構成人體基因的重要物</a:t>
            </a:r>
            <a:br>
              <a:rPr lang="en-US" altLang="zh-TW" sz="2800" dirty="0"/>
            </a:br>
            <a:r>
              <a:rPr lang="zh-TW" altLang="en-US" sz="2800" dirty="0"/>
              <a:t>質，它的化學結構式主要是由</a:t>
            </a:r>
            <a:br>
              <a:rPr lang="en-US" altLang="zh-TW" sz="2800" dirty="0"/>
            </a:br>
            <a:r>
              <a:rPr lang="zh-TW" altLang="en-US" sz="2800" dirty="0"/>
              <a:t>一個正五邊形與一個正六邊形</a:t>
            </a:r>
            <a:br>
              <a:rPr lang="en-US" altLang="zh-TW" sz="2800" dirty="0"/>
            </a:br>
            <a:r>
              <a:rPr lang="zh-TW" altLang="en-US" sz="2800" dirty="0"/>
              <a:t>構成的平面圖形，如右圖，求：</a:t>
            </a:r>
            <a:br>
              <a:rPr lang="en-US" altLang="zh-TW" sz="2800" dirty="0"/>
            </a:br>
            <a:r>
              <a:rPr lang="en-US" altLang="zh-TW" sz="2800" dirty="0"/>
              <a:t>(</a:t>
            </a:r>
            <a:r>
              <a:rPr lang="en" altLang="zh-TW" sz="2800" dirty="0"/>
              <a:t>1)∠</a:t>
            </a:r>
            <a:r>
              <a:rPr lang="en" altLang="zh-TW" sz="2800" i="1" dirty="0"/>
              <a:t>BAO</a:t>
            </a:r>
            <a:r>
              <a:rPr lang="zh-TW" altLang="en-US" sz="2800" dirty="0"/>
              <a:t>的度數。</a:t>
            </a:r>
          </a:p>
        </p:txBody>
      </p:sp>
      <p:sp>
        <p:nvSpPr>
          <p:cNvPr id="26" name="文字版面配置區 715 26"/>
          <p:cNvSpPr txBox="1">
            <a:spLocks/>
          </p:cNvSpPr>
          <p:nvPr/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100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715 18">
            <a:extLst>
              <a:ext uri="{FF2B5EF4-FFF2-40B4-BE49-F238E27FC236}">
                <a16:creationId xmlns:a16="http://schemas.microsoft.com/office/drawing/2014/main" id="{BD69D52F-B74B-D147-86A3-274E97F68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16" y="643154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715 19">
            <a:extLst>
              <a:ext uri="{FF2B5EF4-FFF2-40B4-BE49-F238E27FC236}">
                <a16:creationId xmlns:a16="http://schemas.microsoft.com/office/drawing/2014/main" id="{96BE55B5-8788-D940-81E7-A5EF3D3F63B0}"/>
              </a:ext>
            </a:extLst>
          </p:cNvPr>
          <p:cNvGrpSpPr/>
          <p:nvPr/>
        </p:nvGrpSpPr>
        <p:grpSpPr>
          <a:xfrm>
            <a:off x="6407341" y="6153873"/>
            <a:ext cx="2053091" cy="563401"/>
            <a:chOff x="5454889" y="6289945"/>
            <a:chExt cx="2053091" cy="563401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1FCA859-CC0D-6643-89CD-6B6ECC4A5CD7}"/>
                </a:ext>
              </a:extLst>
            </p:cNvPr>
            <p:cNvSpPr txBox="1"/>
            <p:nvPr/>
          </p:nvSpPr>
          <p:spPr>
            <a:xfrm>
              <a:off x="5852259" y="6330126"/>
              <a:ext cx="59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：</a:t>
              </a:r>
              <a:endParaRPr lang="zh-TW" altLang="en" sz="2800" dirty="0">
                <a:solidFill>
                  <a:srgbClr val="FF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E91956A-F283-8E4F-ACCF-2B2EC1D2BB61}"/>
                </a:ext>
              </a:extLst>
            </p:cNvPr>
            <p:cNvSpPr/>
            <p:nvPr/>
          </p:nvSpPr>
          <p:spPr>
            <a:xfrm>
              <a:off x="5551322" y="6386339"/>
              <a:ext cx="360041" cy="3600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8D4F1211-8C32-A245-AEBC-084C87D81AD7}"/>
                </a:ext>
              </a:extLst>
            </p:cNvPr>
            <p:cNvSpPr txBox="1"/>
            <p:nvPr/>
          </p:nvSpPr>
          <p:spPr>
            <a:xfrm>
              <a:off x="5454889" y="6299460"/>
              <a:ext cx="59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答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AE60CFF-E4B1-8A47-8D58-7057E3FD0E95}"/>
                </a:ext>
              </a:extLst>
            </p:cNvPr>
            <p:cNvSpPr txBox="1"/>
            <p:nvPr/>
          </p:nvSpPr>
          <p:spPr>
            <a:xfrm>
              <a:off x="6235230" y="6289945"/>
              <a:ext cx="1272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TW" sz="2800" dirty="0">
                  <a:solidFill>
                    <a:srgbClr val="FF0000"/>
                  </a:solidFill>
                </a:rPr>
                <a:t>(1</a:t>
              </a:r>
              <a:r>
                <a:rPr lang="en-US" altLang="zh-TW" sz="2800" spc="300" dirty="0">
                  <a:solidFill>
                    <a:srgbClr val="FF0000"/>
                  </a:solidFill>
                </a:rPr>
                <a:t>)</a:t>
              </a:r>
              <a:r>
                <a:rPr lang="en-US" altLang="zh-TW" sz="2800" dirty="0">
                  <a:solidFill>
                    <a:srgbClr val="FF0000"/>
                  </a:solidFill>
                </a:rPr>
                <a:t>36°</a:t>
              </a:r>
            </a:p>
          </p:txBody>
        </p:sp>
      </p:grpSp>
      <p:sp>
        <p:nvSpPr>
          <p:cNvPr id="24" name="Rectangle 715 24">
            <a:extLst>
              <a:ext uri="{FF2B5EF4-FFF2-40B4-BE49-F238E27FC236}">
                <a16:creationId xmlns:a16="http://schemas.microsoft.com/office/drawing/2014/main" id="{3AB13449-FCEF-E742-96FF-9A32F67C4B60}"/>
              </a:ext>
            </a:extLst>
          </p:cNvPr>
          <p:cNvSpPr/>
          <p:nvPr/>
        </p:nvSpPr>
        <p:spPr>
          <a:xfrm>
            <a:off x="596557" y="3682319"/>
            <a:ext cx="5276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8" name="Title 715 28">
            <a:extLst>
              <a:ext uri="{FF2B5EF4-FFF2-40B4-BE49-F238E27FC236}">
                <a16:creationId xmlns:a16="http://schemas.microsoft.com/office/drawing/2014/main" id="{F060D7A8-4AA9-8845-970B-6599190B2B81}"/>
              </a:ext>
            </a:extLst>
          </p:cNvPr>
          <p:cNvSpPr txBox="1">
            <a:spLocks/>
          </p:cNvSpPr>
          <p:nvPr/>
        </p:nvSpPr>
        <p:spPr>
          <a:xfrm>
            <a:off x="1099411" y="3625689"/>
            <a:ext cx="754524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>
                <a:solidFill>
                  <a:srgbClr val="FF0000"/>
                </a:solidFill>
              </a:rPr>
              <a:t>(1)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le 715 30">
                <a:extLst>
                  <a:ext uri="{FF2B5EF4-FFF2-40B4-BE49-F238E27FC236}">
                    <a16:creationId xmlns:a16="http://schemas.microsoft.com/office/drawing/2014/main" id="{67F18C2D-E188-7C41-BAC2-9A4E8308D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7102" y="4264651"/>
                <a:ext cx="3088914" cy="1017658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（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）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</a:rPr>
                          <m:t>×180°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 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itle 715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F18C2D-E188-7C41-BAC2-9A4E8308D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02" y="4264651"/>
                <a:ext cx="3088914" cy="10176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715 31">
            <a:extLst>
              <a:ext uri="{FF2B5EF4-FFF2-40B4-BE49-F238E27FC236}">
                <a16:creationId xmlns:a16="http://schemas.microsoft.com/office/drawing/2014/main" id="{8814EAB7-2E0A-9149-AA4A-39ED5B30FCA0}"/>
              </a:ext>
            </a:extLst>
          </p:cNvPr>
          <p:cNvSpPr txBox="1">
            <a:spLocks/>
          </p:cNvSpPr>
          <p:nvPr/>
        </p:nvSpPr>
        <p:spPr>
          <a:xfrm>
            <a:off x="3932634" y="4513060"/>
            <a:ext cx="1986449" cy="584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108°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715 32">
                <a:extLst>
                  <a:ext uri="{FF2B5EF4-FFF2-40B4-BE49-F238E27FC236}">
                    <a16:creationId xmlns:a16="http://schemas.microsoft.com/office/drawing/2014/main" id="{3ABD5EBA-5E0F-BE44-8418-43017D26F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7102" y="5248179"/>
                <a:ext cx="6837638" cy="631896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" altLang="zh-TW" sz="2800" dirty="0">
                    <a:solidFill>
                      <a:srgbClr val="FF0000"/>
                    </a:solidFill>
                  </a:rPr>
                  <a:t>∴</a:t>
                </a:r>
                <a:r>
                  <a:rPr lang="en" altLang="zh-TW" sz="2800" spc="300" dirty="0">
                    <a:solidFill>
                      <a:srgbClr val="FF0000"/>
                    </a:solidFill>
                  </a:rPr>
                  <a:t>∠</a:t>
                </a:r>
                <a:r>
                  <a:rPr lang="en" altLang="zh-TW" sz="2800" i="1" dirty="0">
                    <a:solidFill>
                      <a:srgbClr val="FF0000"/>
                    </a:solidFill>
                  </a:rPr>
                  <a:t>AOB</a:t>
                </a:r>
                <a:r>
                  <a:rPr lang="zh-TW" altLang="en" sz="2800" dirty="0">
                    <a:solidFill>
                      <a:srgbClr val="FF0000"/>
                    </a:solidFill>
                  </a:rPr>
                  <a:t>＝</a:t>
                </a:r>
                <a:r>
                  <a:rPr lang="en" altLang="zh-TW" sz="2800" dirty="0">
                    <a:solidFill>
                      <a:srgbClr val="FF0000"/>
                    </a:solidFill>
                  </a:rPr>
                  <a:t>108°</a:t>
                </a:r>
                <a:r>
                  <a:rPr lang="zh-TW" altLang="en" sz="2800" dirty="0">
                    <a:solidFill>
                      <a:srgbClr val="FF0000"/>
                    </a:solidFill>
                  </a:rPr>
                  <a:t>，</a:t>
                </a:r>
                <a:r>
                  <a:rPr lang="zh-TW" altLang="en-US" sz="2800" spc="300" dirty="0">
                    <a:solidFill>
                      <a:srgbClr val="FF0000"/>
                    </a:solidFill>
                  </a:rPr>
                  <a:t>又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altLang="zh-TW" sz="2800" i="1" dirty="0">
                            <a:solidFill>
                              <a:srgbClr val="FF0000"/>
                            </a:solidFill>
                          </a:rPr>
                          <m:t>AO</m:t>
                        </m:r>
                      </m:e>
                    </m:acc>
                  </m:oMath>
                </a14:m>
                <a:r>
                  <a:rPr lang="zh-TW" altLang="en" sz="28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altLang="zh-TW" sz="2800" i="1" dirty="0">
                            <a:solidFill>
                              <a:srgbClr val="FF0000"/>
                            </a:solidFill>
                          </a:rPr>
                          <m:t>BO</m:t>
                        </m:r>
                      </m:e>
                    </m:acc>
                  </m:oMath>
                </a14:m>
                <a:endParaRPr lang="en" altLang="zh-TW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itle 715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BD5EBA-5E0F-BE44-8418-43017D26F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02" y="5248179"/>
                <a:ext cx="6837638" cy="631896"/>
              </a:xfrm>
              <a:prstGeom prst="rect">
                <a:avLst/>
              </a:prstGeom>
              <a:blipFill rotWithShape="0">
                <a:blip r:embed="rId9"/>
                <a:stretch>
                  <a:fillRect l="-1872" t="-9615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715 34">
                <a:extLst>
                  <a:ext uri="{FF2B5EF4-FFF2-40B4-BE49-F238E27FC236}">
                    <a16:creationId xmlns:a16="http://schemas.microsoft.com/office/drawing/2014/main" id="{7FB722A0-709F-E24A-BB32-BF3EF93AE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7102" y="5845946"/>
                <a:ext cx="4210907" cy="101205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" altLang="zh-TW" sz="2800" dirty="0">
                    <a:solidFill>
                      <a:srgbClr val="FF0000"/>
                    </a:solidFill>
                  </a:rPr>
                  <a:t>∴</a:t>
                </a:r>
                <a:r>
                  <a:rPr lang="en" altLang="zh-TW" sz="2800" spc="300" dirty="0">
                    <a:solidFill>
                      <a:srgbClr val="FF0000"/>
                    </a:solidFill>
                  </a:rPr>
                  <a:t>∠</a:t>
                </a:r>
                <a:r>
                  <a:rPr lang="en" altLang="zh-TW" sz="2800" i="1" dirty="0">
                    <a:solidFill>
                      <a:srgbClr val="FF0000"/>
                    </a:solidFill>
                  </a:rPr>
                  <a:t>BAO</a:t>
                </a:r>
                <a:r>
                  <a:rPr lang="zh-TW" altLang="en" sz="28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altLang="zh-TW" sz="2800" dirty="0">
                            <a:solidFill>
                              <a:srgbClr val="FF0000"/>
                            </a:solidFill>
                          </a:rPr>
                          <m:t>180°</m:t>
                        </m:r>
                        <m:r>
                          <m:rPr>
                            <m:nor/>
                          </m:rPr>
                          <a:rPr lang="zh-TW" altLang="en" sz="2800" dirty="0">
                            <a:solidFill>
                              <a:srgbClr val="FF0000"/>
                            </a:solidFill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" altLang="zh-TW" sz="2800" dirty="0">
                            <a:solidFill>
                              <a:srgbClr val="FF0000"/>
                            </a:solidFill>
                          </a:rPr>
                          <m:t>108°</m:t>
                        </m:r>
                      </m:num>
                      <m:den>
                        <m:r>
                          <m:rPr>
                            <m:nor/>
                          </m:rPr>
                          <a:rPr lang="en" altLang="zh-TW" sz="28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endParaRPr lang="en" altLang="zh-TW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itle 715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B722A0-709F-E24A-BB32-BF3EF93AE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02" y="5845946"/>
                <a:ext cx="4210907" cy="1012054"/>
              </a:xfrm>
              <a:prstGeom prst="rect">
                <a:avLst/>
              </a:prstGeom>
              <a:blipFill rotWithShape="0">
                <a:blip r:embed="rId10"/>
                <a:stretch>
                  <a:fillRect l="-30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715 35">
            <a:extLst>
              <a:ext uri="{FF2B5EF4-FFF2-40B4-BE49-F238E27FC236}">
                <a16:creationId xmlns:a16="http://schemas.microsoft.com/office/drawing/2014/main" id="{4A2A4541-654E-6445-A390-7C5CCBA9EBF6}"/>
              </a:ext>
            </a:extLst>
          </p:cNvPr>
          <p:cNvSpPr txBox="1">
            <a:spLocks/>
          </p:cNvSpPr>
          <p:nvPr/>
        </p:nvSpPr>
        <p:spPr>
          <a:xfrm>
            <a:off x="5234918" y="6030419"/>
            <a:ext cx="1532959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" sz="2800" dirty="0">
                <a:solidFill>
                  <a:srgbClr val="FF0000"/>
                </a:solidFill>
              </a:rPr>
              <a:t>＝</a:t>
            </a:r>
            <a:r>
              <a:rPr lang="en" altLang="zh-TW" sz="2800" dirty="0">
                <a:solidFill>
                  <a:srgbClr val="FF0000"/>
                </a:solidFill>
              </a:rPr>
              <a:t>36°</a:t>
            </a:r>
          </a:p>
        </p:txBody>
      </p:sp>
      <p:sp>
        <p:nvSpPr>
          <p:cNvPr id="22" name="Title 715 22">
            <a:extLst>
              <a:ext uri="{FF2B5EF4-FFF2-40B4-BE49-F238E27FC236}">
                <a16:creationId xmlns:a16="http://schemas.microsoft.com/office/drawing/2014/main" id="{F060D7A8-4AA9-8845-970B-6599190B2B81}"/>
              </a:ext>
            </a:extLst>
          </p:cNvPr>
          <p:cNvSpPr txBox="1">
            <a:spLocks/>
          </p:cNvSpPr>
          <p:nvPr/>
        </p:nvSpPr>
        <p:spPr>
          <a:xfrm>
            <a:off x="1627102" y="3625689"/>
            <a:ext cx="4601082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>
                <a:solidFill>
                  <a:srgbClr val="FF0000"/>
                </a:solidFill>
              </a:rPr>
              <a:t>正五邊形的每一個內角為</a:t>
            </a:r>
          </a:p>
        </p:txBody>
      </p:sp>
      <p:sp>
        <p:nvSpPr>
          <p:cNvPr id="5" name="Freeform 715 5"/>
          <p:cNvSpPr/>
          <p:nvPr>
            <p:custDataLst>
              <p:tags r:id="rId1"/>
            </p:custDataLst>
          </p:nvPr>
        </p:nvSpPr>
        <p:spPr>
          <a:xfrm rot="717262">
            <a:off x="5974592" y="1581698"/>
            <a:ext cx="1577169" cy="1499976"/>
          </a:xfrm>
          <a:custGeom>
            <a:avLst/>
            <a:gdLst/>
            <a:ahLst/>
            <a:cxnLst/>
            <a:rect l="0" t="0" r="0" b="0"/>
            <a:pathLst>
              <a:path w="900525" h="856450">
                <a:moveTo>
                  <a:pt x="450262" y="0"/>
                </a:moveTo>
                <a:lnTo>
                  <a:pt x="0" y="327134"/>
                </a:lnTo>
                <a:lnTo>
                  <a:pt x="171985" y="856449"/>
                </a:lnTo>
                <a:lnTo>
                  <a:pt x="728540" y="856449"/>
                </a:lnTo>
                <a:lnTo>
                  <a:pt x="900524" y="327134"/>
                </a:lnTo>
                <a:close/>
              </a:path>
            </a:pathLst>
          </a:custGeom>
          <a:solidFill>
            <a:srgbClr val="C8EBFD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Freeform 715 6"/>
          <p:cNvSpPr/>
          <p:nvPr>
            <p:custDataLst>
              <p:tags r:id="rId2"/>
            </p:custDataLst>
          </p:nvPr>
        </p:nvSpPr>
        <p:spPr>
          <a:xfrm>
            <a:off x="7083529" y="2318533"/>
            <a:ext cx="1949779" cy="1688560"/>
          </a:xfrm>
          <a:custGeom>
            <a:avLst/>
            <a:gdLst/>
            <a:ahLst/>
            <a:cxnLst/>
            <a:rect l="0" t="0" r="0" b="0"/>
            <a:pathLst>
              <a:path w="946867" h="820012">
                <a:moveTo>
                  <a:pt x="946866" y="410006"/>
                </a:moveTo>
                <a:lnTo>
                  <a:pt x="710149" y="0"/>
                </a:lnTo>
                <a:lnTo>
                  <a:pt x="236716" y="0"/>
                </a:lnTo>
                <a:lnTo>
                  <a:pt x="0" y="410006"/>
                </a:lnTo>
                <a:lnTo>
                  <a:pt x="236716" y="820011"/>
                </a:lnTo>
                <a:lnTo>
                  <a:pt x="710149" y="820011"/>
                </a:lnTo>
                <a:close/>
              </a:path>
            </a:pathLst>
          </a:custGeom>
          <a:solidFill>
            <a:srgbClr val="FFFBC2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Straight 715 14"/>
          <p:cNvCxnSpPr/>
          <p:nvPr/>
        </p:nvCxnSpPr>
        <p:spPr>
          <a:xfrm>
            <a:off x="6912000" y="1620000"/>
            <a:ext cx="171529" cy="1542813"/>
          </a:xfrm>
          <a:prstGeom prst="line">
            <a:avLst/>
          </a:prstGeom>
          <a:ln w="28575" cap="sq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715 38"/>
          <p:cNvCxnSpPr/>
          <p:nvPr/>
        </p:nvCxnSpPr>
        <p:spPr>
          <a:xfrm flipV="1">
            <a:off x="7083529" y="2331686"/>
            <a:ext cx="1448911" cy="831127"/>
          </a:xfrm>
          <a:prstGeom prst="line">
            <a:avLst/>
          </a:prstGeom>
          <a:ln w="28575" cap="sq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715 40"/>
          <p:cNvSpPr txBox="1">
            <a:spLocks/>
          </p:cNvSpPr>
          <p:nvPr/>
        </p:nvSpPr>
        <p:spPr>
          <a:xfrm>
            <a:off x="6823969" y="1133151"/>
            <a:ext cx="621152" cy="6277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i="1" dirty="0"/>
              <a:t>B</a:t>
            </a:r>
            <a:endParaRPr lang="zh-TW" altLang="en-US" sz="2800" i="1" dirty="0"/>
          </a:p>
        </p:txBody>
      </p:sp>
      <p:sp>
        <p:nvSpPr>
          <p:cNvPr id="41" name="Title 715 41"/>
          <p:cNvSpPr txBox="1">
            <a:spLocks/>
          </p:cNvSpPr>
          <p:nvPr/>
        </p:nvSpPr>
        <p:spPr>
          <a:xfrm>
            <a:off x="7467527" y="1879321"/>
            <a:ext cx="621152" cy="6277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i="1" dirty="0"/>
              <a:t>O</a:t>
            </a:r>
            <a:endParaRPr lang="zh-TW" altLang="en-US" sz="2800" i="1" dirty="0"/>
          </a:p>
        </p:txBody>
      </p:sp>
      <p:sp>
        <p:nvSpPr>
          <p:cNvPr id="44" name="Title 715 44"/>
          <p:cNvSpPr txBox="1">
            <a:spLocks/>
          </p:cNvSpPr>
          <p:nvPr/>
        </p:nvSpPr>
        <p:spPr>
          <a:xfrm>
            <a:off x="8478651" y="1879321"/>
            <a:ext cx="621152" cy="6277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i="1" dirty="0"/>
              <a:t>C</a:t>
            </a:r>
            <a:endParaRPr lang="zh-TW" altLang="en-US" sz="2800" i="1" dirty="0"/>
          </a:p>
        </p:txBody>
      </p:sp>
      <p:sp>
        <p:nvSpPr>
          <p:cNvPr id="45" name="Title 715 45"/>
          <p:cNvSpPr txBox="1">
            <a:spLocks/>
          </p:cNvSpPr>
          <p:nvPr/>
        </p:nvSpPr>
        <p:spPr>
          <a:xfrm>
            <a:off x="6736616" y="3075810"/>
            <a:ext cx="621152" cy="6277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i="1" dirty="0"/>
              <a:t>A</a:t>
            </a:r>
            <a:endParaRPr lang="zh-TW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27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6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1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" y="1465687"/>
            <a:ext cx="500124" cy="473675"/>
          </a:xfrm>
          <a:prstGeom prst="rect">
            <a:avLst/>
          </a:prstGeom>
        </p:spPr>
      </p:pic>
      <p:sp>
        <p:nvSpPr>
          <p:cNvPr id="8" name="TextBox 716 8"/>
          <p:cNvSpPr txBox="1"/>
          <p:nvPr/>
        </p:nvSpPr>
        <p:spPr>
          <a:xfrm>
            <a:off x="667363" y="14127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Arial"/>
                <a:cs typeface="Arial"/>
              </a:rPr>
              <a:t>6</a:t>
            </a:r>
            <a:endParaRPr lang="zh-TW" altLang="en-US" sz="3200" b="1" dirty="0"/>
          </a:p>
        </p:txBody>
      </p:sp>
      <p:pic>
        <p:nvPicPr>
          <p:cNvPr id="16" name="圖片 716 16" descr="poButto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0280" y="4235470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itle 716 100"/>
          <p:cNvSpPr>
            <a:spLocks noGrp="1"/>
          </p:cNvSpPr>
          <p:nvPr>
            <p:ph type="title"/>
          </p:nvPr>
        </p:nvSpPr>
        <p:spPr>
          <a:xfrm>
            <a:off x="1099411" y="1440000"/>
            <a:ext cx="5254550" cy="2238874"/>
          </a:xfrm>
        </p:spPr>
        <p:txBody>
          <a:bodyPr/>
          <a:lstStyle/>
          <a:p>
            <a:pPr algn="l"/>
            <a:r>
              <a:rPr lang="zh-TW" altLang="en-US" sz="2800" dirty="0"/>
              <a:t>嘌呤是構成人體基因的重要物</a:t>
            </a:r>
            <a:br>
              <a:rPr lang="en-US" altLang="zh-TW" sz="2800" dirty="0"/>
            </a:br>
            <a:r>
              <a:rPr lang="zh-TW" altLang="en-US" sz="2800" dirty="0"/>
              <a:t>質，它的化學結構式主要是由</a:t>
            </a:r>
            <a:br>
              <a:rPr lang="en-US" altLang="zh-TW" sz="2800" dirty="0"/>
            </a:br>
            <a:r>
              <a:rPr lang="zh-TW" altLang="en-US" sz="2800" dirty="0"/>
              <a:t>一個正五邊形與一個正六邊形</a:t>
            </a:r>
            <a:br>
              <a:rPr lang="en-US" altLang="zh-TW" sz="2800" dirty="0"/>
            </a:br>
            <a:r>
              <a:rPr lang="zh-TW" altLang="en-US" sz="2800" dirty="0"/>
              <a:t>構成的平面圖形，如右圖，求：</a:t>
            </a:r>
            <a:br>
              <a:rPr lang="en-US" altLang="zh-TW" sz="2800" dirty="0"/>
            </a:br>
            <a:r>
              <a:rPr lang="en-US" altLang="zh-TW" sz="2800" dirty="0"/>
              <a:t>(</a:t>
            </a:r>
            <a:r>
              <a:rPr lang="en" altLang="zh-TW" sz="2800" dirty="0"/>
              <a:t>2)∠</a:t>
            </a:r>
            <a:r>
              <a:rPr lang="en" altLang="zh-TW" sz="2800" i="1" dirty="0"/>
              <a:t>BAC</a:t>
            </a:r>
            <a:r>
              <a:rPr lang="zh-TW" altLang="en-US" sz="2800" dirty="0"/>
              <a:t>的度數。</a:t>
            </a:r>
          </a:p>
        </p:txBody>
      </p:sp>
      <p:sp>
        <p:nvSpPr>
          <p:cNvPr id="26" name="文字版面配置區 716 26"/>
          <p:cNvSpPr txBox="1">
            <a:spLocks/>
          </p:cNvSpPr>
          <p:nvPr/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100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716 18">
            <a:extLst>
              <a:ext uri="{FF2B5EF4-FFF2-40B4-BE49-F238E27FC236}">
                <a16:creationId xmlns:a16="http://schemas.microsoft.com/office/drawing/2014/main" id="{BD69D52F-B74B-D147-86A3-274E97F68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16" y="643154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716 19">
            <a:extLst>
              <a:ext uri="{FF2B5EF4-FFF2-40B4-BE49-F238E27FC236}">
                <a16:creationId xmlns:a16="http://schemas.microsoft.com/office/drawing/2014/main" id="{96BE55B5-8788-D940-81E7-A5EF3D3F63B0}"/>
              </a:ext>
            </a:extLst>
          </p:cNvPr>
          <p:cNvGrpSpPr/>
          <p:nvPr/>
        </p:nvGrpSpPr>
        <p:grpSpPr>
          <a:xfrm>
            <a:off x="6123202" y="6222513"/>
            <a:ext cx="2265222" cy="563401"/>
            <a:chOff x="5454889" y="6289945"/>
            <a:chExt cx="2265222" cy="563401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1FCA859-CC0D-6643-89CD-6B6ECC4A5CD7}"/>
                </a:ext>
              </a:extLst>
            </p:cNvPr>
            <p:cNvSpPr txBox="1"/>
            <p:nvPr/>
          </p:nvSpPr>
          <p:spPr>
            <a:xfrm>
              <a:off x="5852259" y="6330126"/>
              <a:ext cx="59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：</a:t>
              </a:r>
              <a:endParaRPr lang="zh-TW" altLang="en" sz="2800" dirty="0">
                <a:solidFill>
                  <a:srgbClr val="FF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E91956A-F283-8E4F-ACCF-2B2EC1D2BB61}"/>
                </a:ext>
              </a:extLst>
            </p:cNvPr>
            <p:cNvSpPr/>
            <p:nvPr/>
          </p:nvSpPr>
          <p:spPr>
            <a:xfrm>
              <a:off x="5551322" y="6386339"/>
              <a:ext cx="360041" cy="3600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8D4F1211-8C32-A245-AEBC-084C87D81AD7}"/>
                </a:ext>
              </a:extLst>
            </p:cNvPr>
            <p:cNvSpPr txBox="1"/>
            <p:nvPr/>
          </p:nvSpPr>
          <p:spPr>
            <a:xfrm>
              <a:off x="5454889" y="6299460"/>
              <a:ext cx="59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答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AE60CFF-E4B1-8A47-8D58-7057E3FD0E95}"/>
                </a:ext>
              </a:extLst>
            </p:cNvPr>
            <p:cNvSpPr txBox="1"/>
            <p:nvPr/>
          </p:nvSpPr>
          <p:spPr>
            <a:xfrm>
              <a:off x="6235230" y="6289945"/>
              <a:ext cx="148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TW" sz="2800" dirty="0">
                  <a:solidFill>
                    <a:srgbClr val="FF0000"/>
                  </a:solidFill>
                </a:rPr>
                <a:t>(2</a:t>
              </a:r>
              <a:r>
                <a:rPr lang="en-US" altLang="zh-TW" sz="2800" spc="300" dirty="0">
                  <a:solidFill>
                    <a:srgbClr val="FF0000"/>
                  </a:solidFill>
                </a:rPr>
                <a:t>)</a:t>
              </a:r>
              <a:r>
                <a:rPr lang="en-US" altLang="zh-TW" sz="2800" dirty="0">
                  <a:solidFill>
                    <a:srgbClr val="FF0000"/>
                  </a:solidFill>
                </a:rPr>
                <a:t>66°</a:t>
              </a:r>
              <a:r>
                <a:rPr lang="zh-TW" altLang="en-US" sz="2800" dirty="0">
                  <a:solidFill>
                    <a:srgbClr val="FF0000"/>
                  </a:solidFill>
                </a:rPr>
                <a:t>。</a:t>
              </a:r>
              <a:endParaRPr lang="en-US" altLang="zh-TW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716 24">
            <a:extLst>
              <a:ext uri="{FF2B5EF4-FFF2-40B4-BE49-F238E27FC236}">
                <a16:creationId xmlns:a16="http://schemas.microsoft.com/office/drawing/2014/main" id="{3AB13449-FCEF-E742-96FF-9A32F67C4B60}"/>
              </a:ext>
            </a:extLst>
          </p:cNvPr>
          <p:cNvSpPr/>
          <p:nvPr/>
        </p:nvSpPr>
        <p:spPr>
          <a:xfrm>
            <a:off x="596557" y="3682319"/>
            <a:ext cx="5276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8" name="Title 716 28">
            <a:extLst>
              <a:ext uri="{FF2B5EF4-FFF2-40B4-BE49-F238E27FC236}">
                <a16:creationId xmlns:a16="http://schemas.microsoft.com/office/drawing/2014/main" id="{F060D7A8-4AA9-8845-970B-6599190B2B81}"/>
              </a:ext>
            </a:extLst>
          </p:cNvPr>
          <p:cNvSpPr txBox="1">
            <a:spLocks/>
          </p:cNvSpPr>
          <p:nvPr/>
        </p:nvSpPr>
        <p:spPr>
          <a:xfrm>
            <a:off x="1099411" y="3625689"/>
            <a:ext cx="754524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>
                <a:solidFill>
                  <a:srgbClr val="FF0000"/>
                </a:solidFill>
              </a:rPr>
              <a:t>(2)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le 716 30">
                <a:extLst>
                  <a:ext uri="{FF2B5EF4-FFF2-40B4-BE49-F238E27FC236}">
                    <a16:creationId xmlns:a16="http://schemas.microsoft.com/office/drawing/2014/main" id="{67F18C2D-E188-7C41-BAC2-9A4E8308D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4755" y="4077072"/>
                <a:ext cx="2986771" cy="1017658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（</m:t>
                        </m:r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FF0000"/>
                            </a:solidFill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）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</a:rPr>
                          <m:t>×180°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FF00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 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itle 716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F18C2D-E188-7C41-BAC2-9A4E8308D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55" y="4077072"/>
                <a:ext cx="2986771" cy="10176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716 31">
            <a:extLst>
              <a:ext uri="{FF2B5EF4-FFF2-40B4-BE49-F238E27FC236}">
                <a16:creationId xmlns:a16="http://schemas.microsoft.com/office/drawing/2014/main" id="{8814EAB7-2E0A-9149-AA4A-39ED5B30FCA0}"/>
              </a:ext>
            </a:extLst>
          </p:cNvPr>
          <p:cNvSpPr txBox="1">
            <a:spLocks/>
          </p:cNvSpPr>
          <p:nvPr/>
        </p:nvSpPr>
        <p:spPr>
          <a:xfrm>
            <a:off x="3932634" y="4262515"/>
            <a:ext cx="1986449" cy="584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120°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716 32">
                <a:extLst>
                  <a:ext uri="{FF2B5EF4-FFF2-40B4-BE49-F238E27FC236}">
                    <a16:creationId xmlns:a16="http://schemas.microsoft.com/office/drawing/2014/main" id="{3ABD5EBA-5E0F-BE44-8418-43017D26F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4755" y="4805482"/>
                <a:ext cx="6837638" cy="631896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" altLang="zh-TW" sz="2800" dirty="0">
                    <a:solidFill>
                      <a:srgbClr val="FF0000"/>
                    </a:solidFill>
                  </a:rPr>
                  <a:t>∴∠</a:t>
                </a:r>
                <a:r>
                  <a:rPr lang="en" altLang="zh-TW" sz="2800" i="1" dirty="0">
                    <a:solidFill>
                      <a:srgbClr val="FF0000"/>
                    </a:solidFill>
                  </a:rPr>
                  <a:t>AOC</a:t>
                </a:r>
                <a:r>
                  <a:rPr lang="zh-TW" altLang="en" sz="2800" dirty="0">
                    <a:solidFill>
                      <a:srgbClr val="FF0000"/>
                    </a:solidFill>
                  </a:rPr>
                  <a:t>＝</a:t>
                </a:r>
                <a:r>
                  <a:rPr lang="en" altLang="zh-TW" sz="2800" dirty="0">
                    <a:solidFill>
                      <a:srgbClr val="FF0000"/>
                    </a:solidFill>
                  </a:rPr>
                  <a:t>120°</a:t>
                </a:r>
                <a:r>
                  <a:rPr lang="zh-TW" altLang="en" sz="2800" dirty="0">
                    <a:solidFill>
                      <a:srgbClr val="FF0000"/>
                    </a:solidFill>
                  </a:rPr>
                  <a:t>，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又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altLang="zh-TW" sz="2800" i="1" dirty="0">
                            <a:solidFill>
                              <a:srgbClr val="FF0000"/>
                            </a:solidFill>
                          </a:rPr>
                          <m:t>AO</m:t>
                        </m:r>
                      </m:e>
                    </m:acc>
                  </m:oMath>
                </a14:m>
                <a:r>
                  <a:rPr lang="zh-TW" altLang="en" sz="28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b="0" i="1" dirty="0" smtClean="0">
                            <a:solidFill>
                              <a:srgbClr val="FF000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" altLang="zh-TW" sz="2800" i="1" dirty="0">
                            <a:solidFill>
                              <a:srgbClr val="FF0000"/>
                            </a:solidFill>
                          </a:rPr>
                          <m:t>O</m:t>
                        </m:r>
                      </m:e>
                    </m:acc>
                  </m:oMath>
                </a14:m>
                <a:endParaRPr lang="en" altLang="zh-TW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itle 716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BD5EBA-5E0F-BE44-8418-43017D26F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55" y="4805482"/>
                <a:ext cx="6837638" cy="631896"/>
              </a:xfrm>
              <a:prstGeom prst="rect">
                <a:avLst/>
              </a:prstGeom>
              <a:blipFill rotWithShape="0">
                <a:blip r:embed="rId9"/>
                <a:stretch>
                  <a:fillRect l="-1872" t="-8654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716 34">
                <a:extLst>
                  <a:ext uri="{FF2B5EF4-FFF2-40B4-BE49-F238E27FC236}">
                    <a16:creationId xmlns:a16="http://schemas.microsoft.com/office/drawing/2014/main" id="{7FB722A0-709F-E24A-BB32-BF3EF93AE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4755" y="5210459"/>
                <a:ext cx="4210907" cy="101205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" altLang="zh-TW" sz="2800" dirty="0">
                    <a:solidFill>
                      <a:srgbClr val="FF0000"/>
                    </a:solidFill>
                  </a:rPr>
                  <a:t>∴∠</a:t>
                </a:r>
                <a:r>
                  <a:rPr lang="en" altLang="zh-TW" sz="2800" i="1" dirty="0">
                    <a:solidFill>
                      <a:srgbClr val="FF0000"/>
                    </a:solidFill>
                  </a:rPr>
                  <a:t>CAO</a:t>
                </a:r>
                <a:r>
                  <a:rPr lang="zh-TW" altLang="en" sz="28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altLang="zh-TW" sz="2800" dirty="0">
                            <a:solidFill>
                              <a:srgbClr val="FF0000"/>
                            </a:solidFill>
                          </a:rPr>
                          <m:t>180°</m:t>
                        </m:r>
                        <m:r>
                          <m:rPr>
                            <m:nor/>
                          </m:rPr>
                          <a:rPr lang="zh-TW" altLang="en" sz="2800" dirty="0">
                            <a:solidFill>
                              <a:srgbClr val="FF0000"/>
                            </a:solidFill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" altLang="zh-TW" sz="2800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FF0000"/>
                            </a:solidFill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" altLang="zh-TW" sz="2800" dirty="0">
                            <a:solidFill>
                              <a:srgbClr val="FF0000"/>
                            </a:solidFill>
                          </a:rPr>
                          <m:t>°</m:t>
                        </m:r>
                      </m:num>
                      <m:den>
                        <m:r>
                          <m:rPr>
                            <m:nor/>
                          </m:rPr>
                          <a:rPr lang="en" altLang="zh-TW" sz="28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endParaRPr lang="en" altLang="zh-TW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itle 716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B722A0-709F-E24A-BB32-BF3EF93AE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55" y="5210459"/>
                <a:ext cx="4210907" cy="1012054"/>
              </a:xfrm>
              <a:prstGeom prst="rect">
                <a:avLst/>
              </a:prstGeom>
              <a:blipFill rotWithShape="0">
                <a:blip r:embed="rId10"/>
                <a:stretch>
                  <a:fillRect l="-30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716 35">
            <a:extLst>
              <a:ext uri="{FF2B5EF4-FFF2-40B4-BE49-F238E27FC236}">
                <a16:creationId xmlns:a16="http://schemas.microsoft.com/office/drawing/2014/main" id="{4A2A4541-654E-6445-A390-7C5CCBA9EBF6}"/>
              </a:ext>
            </a:extLst>
          </p:cNvPr>
          <p:cNvSpPr txBox="1">
            <a:spLocks/>
          </p:cNvSpPr>
          <p:nvPr/>
        </p:nvSpPr>
        <p:spPr>
          <a:xfrm>
            <a:off x="5186145" y="5391792"/>
            <a:ext cx="1532959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" sz="2800" dirty="0">
                <a:solidFill>
                  <a:srgbClr val="FF0000"/>
                </a:solidFill>
              </a:rPr>
              <a:t>＝</a:t>
            </a:r>
            <a:r>
              <a:rPr lang="en" altLang="zh-TW" sz="2800" dirty="0">
                <a:solidFill>
                  <a:srgbClr val="FF0000"/>
                </a:solidFill>
              </a:rPr>
              <a:t>30°</a:t>
            </a:r>
          </a:p>
        </p:txBody>
      </p:sp>
      <p:sp>
        <p:nvSpPr>
          <p:cNvPr id="22" name="Title 716 22">
            <a:extLst>
              <a:ext uri="{FF2B5EF4-FFF2-40B4-BE49-F238E27FC236}">
                <a16:creationId xmlns:a16="http://schemas.microsoft.com/office/drawing/2014/main" id="{0D93E59A-4A63-704A-86F0-8583A6BC9F1B}"/>
              </a:ext>
            </a:extLst>
          </p:cNvPr>
          <p:cNvSpPr txBox="1">
            <a:spLocks/>
          </p:cNvSpPr>
          <p:nvPr/>
        </p:nvSpPr>
        <p:spPr>
          <a:xfrm>
            <a:off x="1584755" y="5965456"/>
            <a:ext cx="5860366" cy="6318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>
                <a:solidFill>
                  <a:srgbClr val="FF0000"/>
                </a:solidFill>
              </a:rPr>
              <a:t>故∠</a:t>
            </a:r>
            <a:r>
              <a:rPr lang="en" altLang="zh-TW" sz="2800" i="1" dirty="0">
                <a:solidFill>
                  <a:srgbClr val="FF0000"/>
                </a:solidFill>
              </a:rPr>
              <a:t>BAC</a:t>
            </a:r>
            <a:r>
              <a:rPr lang="zh-TW" altLang="en" sz="2800" dirty="0">
                <a:solidFill>
                  <a:srgbClr val="FF0000"/>
                </a:solidFill>
              </a:rPr>
              <a:t>＝∠</a:t>
            </a:r>
            <a:r>
              <a:rPr lang="en" altLang="zh-TW" sz="2800" i="1" dirty="0">
                <a:solidFill>
                  <a:srgbClr val="FF0000"/>
                </a:solidFill>
              </a:rPr>
              <a:t>BAO</a:t>
            </a:r>
            <a:r>
              <a:rPr lang="zh-TW" altLang="en" sz="2800" dirty="0">
                <a:solidFill>
                  <a:srgbClr val="FF0000"/>
                </a:solidFill>
              </a:rPr>
              <a:t>＋∠</a:t>
            </a:r>
            <a:r>
              <a:rPr lang="en" altLang="zh-TW" sz="2800" i="1" dirty="0">
                <a:solidFill>
                  <a:srgbClr val="FF0000"/>
                </a:solidFill>
              </a:rPr>
              <a:t>CAO</a:t>
            </a:r>
          </a:p>
        </p:txBody>
      </p:sp>
      <p:sp>
        <p:nvSpPr>
          <p:cNvPr id="23" name="Title 716 23">
            <a:extLst>
              <a:ext uri="{FF2B5EF4-FFF2-40B4-BE49-F238E27FC236}">
                <a16:creationId xmlns:a16="http://schemas.microsoft.com/office/drawing/2014/main" id="{885BCDC7-AE43-DE4A-88CF-1B05625767B7}"/>
              </a:ext>
            </a:extLst>
          </p:cNvPr>
          <p:cNvSpPr txBox="1">
            <a:spLocks/>
          </p:cNvSpPr>
          <p:nvPr/>
        </p:nvSpPr>
        <p:spPr>
          <a:xfrm>
            <a:off x="2966652" y="6397504"/>
            <a:ext cx="2779453" cy="6318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36°</a:t>
            </a:r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</a:rPr>
              <a:t>30°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Title 716 25">
            <a:extLst>
              <a:ext uri="{FF2B5EF4-FFF2-40B4-BE49-F238E27FC236}">
                <a16:creationId xmlns:a16="http://schemas.microsoft.com/office/drawing/2014/main" id="{FF45886F-94B1-1040-BF04-3F4BBE485785}"/>
              </a:ext>
            </a:extLst>
          </p:cNvPr>
          <p:cNvSpPr txBox="1">
            <a:spLocks/>
          </p:cNvSpPr>
          <p:nvPr/>
        </p:nvSpPr>
        <p:spPr>
          <a:xfrm>
            <a:off x="4779111" y="6397504"/>
            <a:ext cx="1318224" cy="6318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66°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Freeform 716 29"/>
          <p:cNvSpPr/>
          <p:nvPr>
            <p:custDataLst>
              <p:tags r:id="rId1"/>
            </p:custDataLst>
          </p:nvPr>
        </p:nvSpPr>
        <p:spPr>
          <a:xfrm rot="717262">
            <a:off x="5974592" y="1581698"/>
            <a:ext cx="1577169" cy="1499976"/>
          </a:xfrm>
          <a:custGeom>
            <a:avLst/>
            <a:gdLst/>
            <a:ahLst/>
            <a:cxnLst/>
            <a:rect l="0" t="0" r="0" b="0"/>
            <a:pathLst>
              <a:path w="900525" h="856450">
                <a:moveTo>
                  <a:pt x="450262" y="0"/>
                </a:moveTo>
                <a:lnTo>
                  <a:pt x="0" y="327134"/>
                </a:lnTo>
                <a:lnTo>
                  <a:pt x="171985" y="856449"/>
                </a:lnTo>
                <a:lnTo>
                  <a:pt x="728540" y="856449"/>
                </a:lnTo>
                <a:lnTo>
                  <a:pt x="900524" y="327134"/>
                </a:lnTo>
                <a:close/>
              </a:path>
            </a:pathLst>
          </a:custGeom>
          <a:solidFill>
            <a:srgbClr val="C8EBFD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Freeform 716 36"/>
          <p:cNvSpPr/>
          <p:nvPr>
            <p:custDataLst>
              <p:tags r:id="rId2"/>
            </p:custDataLst>
          </p:nvPr>
        </p:nvSpPr>
        <p:spPr>
          <a:xfrm>
            <a:off x="7083529" y="2318533"/>
            <a:ext cx="1949779" cy="1688560"/>
          </a:xfrm>
          <a:custGeom>
            <a:avLst/>
            <a:gdLst/>
            <a:ahLst/>
            <a:cxnLst/>
            <a:rect l="0" t="0" r="0" b="0"/>
            <a:pathLst>
              <a:path w="946867" h="820012">
                <a:moveTo>
                  <a:pt x="946866" y="410006"/>
                </a:moveTo>
                <a:lnTo>
                  <a:pt x="710149" y="0"/>
                </a:lnTo>
                <a:lnTo>
                  <a:pt x="236716" y="0"/>
                </a:lnTo>
                <a:lnTo>
                  <a:pt x="0" y="410006"/>
                </a:lnTo>
                <a:lnTo>
                  <a:pt x="236716" y="820011"/>
                </a:lnTo>
                <a:lnTo>
                  <a:pt x="710149" y="820011"/>
                </a:lnTo>
                <a:close/>
              </a:path>
            </a:pathLst>
          </a:custGeom>
          <a:solidFill>
            <a:srgbClr val="FFFBC2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Straight 716 37"/>
          <p:cNvCxnSpPr/>
          <p:nvPr/>
        </p:nvCxnSpPr>
        <p:spPr>
          <a:xfrm>
            <a:off x="6912000" y="1620000"/>
            <a:ext cx="171529" cy="1542813"/>
          </a:xfrm>
          <a:prstGeom prst="line">
            <a:avLst/>
          </a:prstGeom>
          <a:ln w="28575" cap="sq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716 38"/>
          <p:cNvCxnSpPr/>
          <p:nvPr/>
        </p:nvCxnSpPr>
        <p:spPr>
          <a:xfrm flipV="1">
            <a:off x="7083529" y="2331686"/>
            <a:ext cx="1448911" cy="831127"/>
          </a:xfrm>
          <a:prstGeom prst="line">
            <a:avLst/>
          </a:prstGeom>
          <a:ln w="28575" cap="sq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716 39"/>
          <p:cNvSpPr txBox="1">
            <a:spLocks/>
          </p:cNvSpPr>
          <p:nvPr/>
        </p:nvSpPr>
        <p:spPr>
          <a:xfrm>
            <a:off x="6823969" y="1133151"/>
            <a:ext cx="621152" cy="6277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i="1" dirty="0"/>
              <a:t>B</a:t>
            </a:r>
            <a:endParaRPr lang="zh-TW" altLang="en-US" sz="2800" i="1" dirty="0"/>
          </a:p>
        </p:txBody>
      </p:sp>
      <p:sp>
        <p:nvSpPr>
          <p:cNvPr id="40" name="Title 716 40"/>
          <p:cNvSpPr txBox="1">
            <a:spLocks/>
          </p:cNvSpPr>
          <p:nvPr/>
        </p:nvSpPr>
        <p:spPr>
          <a:xfrm>
            <a:off x="7467527" y="1879321"/>
            <a:ext cx="621152" cy="6277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i="1" dirty="0"/>
              <a:t>O</a:t>
            </a:r>
            <a:endParaRPr lang="zh-TW" altLang="en-US" sz="2800" i="1" dirty="0"/>
          </a:p>
        </p:txBody>
      </p:sp>
      <p:sp>
        <p:nvSpPr>
          <p:cNvPr id="41" name="Title 716 41"/>
          <p:cNvSpPr txBox="1">
            <a:spLocks/>
          </p:cNvSpPr>
          <p:nvPr/>
        </p:nvSpPr>
        <p:spPr>
          <a:xfrm>
            <a:off x="8478651" y="1879321"/>
            <a:ext cx="621152" cy="6277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i="1" dirty="0"/>
              <a:t>C</a:t>
            </a:r>
            <a:endParaRPr lang="zh-TW" altLang="en-US" sz="2800" i="1" dirty="0"/>
          </a:p>
        </p:txBody>
      </p:sp>
      <p:sp>
        <p:nvSpPr>
          <p:cNvPr id="42" name="Title 716 42"/>
          <p:cNvSpPr txBox="1">
            <a:spLocks/>
          </p:cNvSpPr>
          <p:nvPr/>
        </p:nvSpPr>
        <p:spPr>
          <a:xfrm>
            <a:off x="6736616" y="3075810"/>
            <a:ext cx="621152" cy="6277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i="1" dirty="0"/>
              <a:t>A</a:t>
            </a:r>
            <a:endParaRPr lang="zh-TW" altLang="en-US" sz="2800" i="1" dirty="0"/>
          </a:p>
        </p:txBody>
      </p:sp>
      <p:sp>
        <p:nvSpPr>
          <p:cNvPr id="43" name="Title 716 43">
            <a:extLst>
              <a:ext uri="{FF2B5EF4-FFF2-40B4-BE49-F238E27FC236}">
                <a16:creationId xmlns:a16="http://schemas.microsoft.com/office/drawing/2014/main" id="{F060D7A8-4AA9-8845-970B-6599190B2B81}"/>
              </a:ext>
            </a:extLst>
          </p:cNvPr>
          <p:cNvSpPr txBox="1">
            <a:spLocks/>
          </p:cNvSpPr>
          <p:nvPr/>
        </p:nvSpPr>
        <p:spPr>
          <a:xfrm>
            <a:off x="1584755" y="3625689"/>
            <a:ext cx="5201253" cy="673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>
                <a:solidFill>
                  <a:srgbClr val="FF0000"/>
                </a:solidFill>
              </a:rPr>
              <a:t>正六邊形的每一個內角為</a:t>
            </a:r>
          </a:p>
        </p:txBody>
      </p:sp>
    </p:spTree>
    <p:extLst>
      <p:ext uri="{BB962C8B-B14F-4D97-AF65-F5344CB8AC3E}">
        <p14:creationId xmlns:p14="http://schemas.microsoft.com/office/powerpoint/2010/main" val="8086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22" grpId="0"/>
      <p:bldP spid="22" grpId="1"/>
      <p:bldP spid="23" grpId="0"/>
      <p:bldP spid="23" grpId="1"/>
      <p:bldP spid="25" grpId="0"/>
      <p:bldP spid="25" grpId="1"/>
      <p:bldP spid="43" grpId="0"/>
      <p:bldP spid="4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50119" y="4797156"/>
            <a:ext cx="2441694" cy="769441"/>
          </a:xfrm>
          <a:prstGeom prst="rect">
            <a:avLst/>
          </a:prstGeom>
          <a:ln/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0000"/>
                </a:solidFill>
                <a:ea typeface="標楷體" pitchFamily="65" charset="-120"/>
              </a:rPr>
              <a:t>結束播放</a:t>
            </a:r>
            <a:endParaRPr lang="zh-TW" altLang="en-US" sz="4400" dirty="0">
              <a:solidFill>
                <a:srgbClr val="000000"/>
              </a:solidFill>
            </a:endParaRPr>
          </a:p>
        </p:txBody>
      </p:sp>
      <p:sp>
        <p:nvSpPr>
          <p:cNvPr id="9" name="標題 3"/>
          <p:cNvSpPr>
            <a:spLocks noGrp="1"/>
          </p:cNvSpPr>
          <p:nvPr>
            <p:ph type="title"/>
          </p:nvPr>
        </p:nvSpPr>
        <p:spPr>
          <a:xfrm>
            <a:off x="457200" y="2960948"/>
            <a:ext cx="8229600" cy="936104"/>
          </a:xfrm>
        </p:spPr>
        <p:txBody>
          <a:bodyPr/>
          <a:lstStyle/>
          <a:p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CH3-1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內角與外角</a:t>
            </a:r>
          </a:p>
        </p:txBody>
      </p:sp>
    </p:spTree>
    <p:extLst>
      <p:ext uri="{BB962C8B-B14F-4D97-AF65-F5344CB8AC3E}">
        <p14:creationId xmlns:p14="http://schemas.microsoft.com/office/powerpoint/2010/main" val="74710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 action="ppaction://hlinksldjump"/>
          </p:cNvPr>
          <p:cNvSpPr/>
          <p:nvPr/>
        </p:nvSpPr>
        <p:spPr>
          <a:xfrm>
            <a:off x="-108520" y="-171400"/>
            <a:ext cx="9361040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44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08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6489"/>
            <a:ext cx="467104" cy="467104"/>
          </a:xfrm>
          <a:prstGeom prst="rect">
            <a:avLst/>
          </a:prstGeom>
        </p:spPr>
      </p:pic>
      <p:sp>
        <p:nvSpPr>
          <p:cNvPr id="13" name="標題 708 13"/>
          <p:cNvSpPr txBox="1">
            <a:spLocks/>
          </p:cNvSpPr>
          <p:nvPr/>
        </p:nvSpPr>
        <p:spPr>
          <a:xfrm>
            <a:off x="1078664" y="1412780"/>
            <a:ext cx="5941608" cy="473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三角形的內角與外角度數</a:t>
            </a:r>
          </a:p>
        </p:txBody>
      </p:sp>
      <p:pic>
        <p:nvPicPr>
          <p:cNvPr id="27" name="Picture 708 27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1" y="3212976"/>
            <a:ext cx="479926" cy="486000"/>
          </a:xfrm>
          <a:prstGeom prst="rect">
            <a:avLst/>
          </a:prstGeom>
        </p:spPr>
      </p:pic>
      <p:sp>
        <p:nvSpPr>
          <p:cNvPr id="28" name="標題 708 28"/>
          <p:cNvSpPr txBox="1">
            <a:spLocks/>
          </p:cNvSpPr>
          <p:nvPr/>
        </p:nvSpPr>
        <p:spPr>
          <a:xfrm>
            <a:off x="1632497" y="3153604"/>
            <a:ext cx="6467895" cy="7416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3883B4"/>
                </a:solidFill>
              </a:rPr>
              <a:t>如下圖，∠</a:t>
            </a:r>
            <a:r>
              <a:rPr lang="en" altLang="zh-TW" sz="3200" i="1" dirty="0">
                <a:solidFill>
                  <a:srgbClr val="3883B4"/>
                </a:solidFill>
              </a:rPr>
              <a:t>BAC</a:t>
            </a:r>
            <a:r>
              <a:rPr lang="zh-TW" altLang="en" sz="3200" dirty="0">
                <a:solidFill>
                  <a:srgbClr val="3883B4"/>
                </a:solidFill>
              </a:rPr>
              <a:t>＋∠</a:t>
            </a:r>
            <a:r>
              <a:rPr lang="en" altLang="zh-TW" sz="3200" dirty="0">
                <a:solidFill>
                  <a:srgbClr val="3883B4"/>
                </a:solidFill>
              </a:rPr>
              <a:t>1</a:t>
            </a:r>
            <a:r>
              <a:rPr lang="zh-TW" altLang="en" sz="3200" dirty="0">
                <a:solidFill>
                  <a:srgbClr val="3883B4"/>
                </a:solidFill>
              </a:rPr>
              <a:t>＝</a:t>
            </a:r>
            <a:r>
              <a:rPr lang="en" altLang="zh-TW" sz="3200" dirty="0">
                <a:solidFill>
                  <a:srgbClr val="3883B4"/>
                </a:solidFill>
              </a:rPr>
              <a:t>180°</a:t>
            </a:r>
            <a:r>
              <a:rPr lang="zh-TW" altLang="en" sz="3200" dirty="0">
                <a:solidFill>
                  <a:srgbClr val="3883B4"/>
                </a:solidFill>
              </a:rPr>
              <a:t>。</a:t>
            </a:r>
          </a:p>
        </p:txBody>
      </p:sp>
      <p:sp>
        <p:nvSpPr>
          <p:cNvPr id="2" name="Text 708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98</a:t>
            </a:r>
            <a:endParaRPr lang="zh-TW" altLang="en-US" dirty="0"/>
          </a:p>
        </p:txBody>
      </p:sp>
      <p:sp>
        <p:nvSpPr>
          <p:cNvPr id="17" name="TextBox 708 17"/>
          <p:cNvSpPr txBox="1"/>
          <p:nvPr/>
        </p:nvSpPr>
        <p:spPr>
          <a:xfrm>
            <a:off x="636271" y="139765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標題 708 12">
            <a:extLst>
              <a:ext uri="{FF2B5EF4-FFF2-40B4-BE49-F238E27FC236}">
                <a16:creationId xmlns:a16="http://schemas.microsoft.com/office/drawing/2014/main" id="{EC4CCD5E-D0C6-1041-992E-8BF9D677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94272"/>
            <a:ext cx="8352928" cy="741624"/>
          </a:xfrm>
        </p:spPr>
        <p:txBody>
          <a:bodyPr/>
          <a:lstStyle/>
          <a:p>
            <a:pPr algn="l"/>
            <a:r>
              <a:rPr lang="zh-TW" altLang="en-US" sz="3200" dirty="0"/>
              <a:t>任意三角形的每一個內角都與它的一個外</a:t>
            </a:r>
            <a:br>
              <a:rPr lang="en-US" altLang="zh-TW" sz="3200" dirty="0"/>
            </a:br>
            <a:r>
              <a:rPr lang="zh-TW" altLang="en-US" sz="3200" dirty="0"/>
              <a:t>角互補。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2489294" y="3763101"/>
            <a:ext cx="4124419" cy="3094899"/>
            <a:chOff x="2489294" y="3413096"/>
            <a:chExt cx="4124419" cy="3094899"/>
          </a:xfrm>
        </p:grpSpPr>
        <p:sp>
          <p:nvSpPr>
            <p:cNvPr id="10" name="等腰三角形 708 10"/>
            <p:cNvSpPr/>
            <p:nvPr/>
          </p:nvSpPr>
          <p:spPr>
            <a:xfrm>
              <a:off x="3004071" y="4138863"/>
              <a:ext cx="3138450" cy="2076745"/>
            </a:xfrm>
            <a:custGeom>
              <a:avLst/>
              <a:gdLst>
                <a:gd name="connsiteX0" fmla="*/ 0 w 2506625"/>
                <a:gd name="connsiteY0" fmla="*/ 2160883 h 2160883"/>
                <a:gd name="connsiteX1" fmla="*/ 1253313 w 2506625"/>
                <a:gd name="connsiteY1" fmla="*/ 0 h 2160883"/>
                <a:gd name="connsiteX2" fmla="*/ 2506625 w 2506625"/>
                <a:gd name="connsiteY2" fmla="*/ 2160883 h 2160883"/>
                <a:gd name="connsiteX3" fmla="*/ 0 w 2506625"/>
                <a:gd name="connsiteY3" fmla="*/ 2160883 h 2160883"/>
                <a:gd name="connsiteX0" fmla="*/ 0 w 3138450"/>
                <a:gd name="connsiteY0" fmla="*/ 2157708 h 2160883"/>
                <a:gd name="connsiteX1" fmla="*/ 1885138 w 3138450"/>
                <a:gd name="connsiteY1" fmla="*/ 0 h 2160883"/>
                <a:gd name="connsiteX2" fmla="*/ 3138450 w 3138450"/>
                <a:gd name="connsiteY2" fmla="*/ 2160883 h 2160883"/>
                <a:gd name="connsiteX3" fmla="*/ 0 w 3138450"/>
                <a:gd name="connsiteY3" fmla="*/ 2157708 h 2160883"/>
                <a:gd name="connsiteX0" fmla="*/ 0 w 3138450"/>
                <a:gd name="connsiteY0" fmla="*/ 2073570 h 2076745"/>
                <a:gd name="connsiteX1" fmla="*/ 2235976 w 3138450"/>
                <a:gd name="connsiteY1" fmla="*/ 0 h 2076745"/>
                <a:gd name="connsiteX2" fmla="*/ 3138450 w 3138450"/>
                <a:gd name="connsiteY2" fmla="*/ 2076745 h 2076745"/>
                <a:gd name="connsiteX3" fmla="*/ 0 w 3138450"/>
                <a:gd name="connsiteY3" fmla="*/ 2073570 h 20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450" h="2076745">
                  <a:moveTo>
                    <a:pt x="0" y="2073570"/>
                  </a:moveTo>
                  <a:lnTo>
                    <a:pt x="2235976" y="0"/>
                  </a:lnTo>
                  <a:lnTo>
                    <a:pt x="3138450" y="2076745"/>
                  </a:lnTo>
                  <a:lnTo>
                    <a:pt x="0" y="2073570"/>
                  </a:lnTo>
                  <a:close/>
                </a:path>
              </a:pathLst>
            </a:custGeom>
            <a:solidFill>
              <a:srgbClr val="FFFBC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Pie 708 15"/>
            <p:cNvSpPr/>
            <p:nvPr/>
          </p:nvSpPr>
          <p:spPr>
            <a:xfrm rot="20770328">
              <a:off x="4750261" y="3632952"/>
              <a:ext cx="1011821" cy="1011821"/>
            </a:xfrm>
            <a:prstGeom prst="pie">
              <a:avLst>
                <a:gd name="adj1" fmla="val 19853782"/>
                <a:gd name="adj2" fmla="val 9039168"/>
              </a:avLst>
            </a:prstGeom>
            <a:solidFill>
              <a:srgbClr val="FED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708 19"/>
            <p:cNvSpPr txBox="1"/>
            <p:nvPr/>
          </p:nvSpPr>
          <p:spPr>
            <a:xfrm>
              <a:off x="5038804" y="361933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A</a:t>
              </a:r>
              <a:endParaRPr lang="zh-TW" altLang="en-US" sz="3200" i="1" dirty="0"/>
            </a:p>
          </p:txBody>
        </p:sp>
        <p:sp>
          <p:nvSpPr>
            <p:cNvPr id="20" name="TextBox 708 20"/>
            <p:cNvSpPr txBox="1"/>
            <p:nvPr/>
          </p:nvSpPr>
          <p:spPr>
            <a:xfrm>
              <a:off x="2489294" y="592322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B</a:t>
              </a:r>
              <a:endParaRPr lang="zh-TW" altLang="en-US" sz="3200" i="1" dirty="0"/>
            </a:p>
          </p:txBody>
        </p:sp>
        <p:sp>
          <p:nvSpPr>
            <p:cNvPr id="21" name="TextBox 708 21"/>
            <p:cNvSpPr txBox="1"/>
            <p:nvPr/>
          </p:nvSpPr>
          <p:spPr>
            <a:xfrm>
              <a:off x="6154933" y="592322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C</a:t>
              </a:r>
              <a:endParaRPr lang="zh-TW" altLang="en-US" sz="3200" i="1" dirty="0"/>
            </a:p>
          </p:txBody>
        </p:sp>
        <p:sp>
          <p:nvSpPr>
            <p:cNvPr id="22" name="等腰三角形 708 22"/>
            <p:cNvSpPr/>
            <p:nvPr/>
          </p:nvSpPr>
          <p:spPr>
            <a:xfrm>
              <a:off x="3004071" y="4138863"/>
              <a:ext cx="3138450" cy="2076745"/>
            </a:xfrm>
            <a:custGeom>
              <a:avLst/>
              <a:gdLst>
                <a:gd name="connsiteX0" fmla="*/ 0 w 2506625"/>
                <a:gd name="connsiteY0" fmla="*/ 2160883 h 2160883"/>
                <a:gd name="connsiteX1" fmla="*/ 1253313 w 2506625"/>
                <a:gd name="connsiteY1" fmla="*/ 0 h 2160883"/>
                <a:gd name="connsiteX2" fmla="*/ 2506625 w 2506625"/>
                <a:gd name="connsiteY2" fmla="*/ 2160883 h 2160883"/>
                <a:gd name="connsiteX3" fmla="*/ 0 w 2506625"/>
                <a:gd name="connsiteY3" fmla="*/ 2160883 h 2160883"/>
                <a:gd name="connsiteX0" fmla="*/ 0 w 3138450"/>
                <a:gd name="connsiteY0" fmla="*/ 2157708 h 2160883"/>
                <a:gd name="connsiteX1" fmla="*/ 1885138 w 3138450"/>
                <a:gd name="connsiteY1" fmla="*/ 0 h 2160883"/>
                <a:gd name="connsiteX2" fmla="*/ 3138450 w 3138450"/>
                <a:gd name="connsiteY2" fmla="*/ 2160883 h 2160883"/>
                <a:gd name="connsiteX3" fmla="*/ 0 w 3138450"/>
                <a:gd name="connsiteY3" fmla="*/ 2157708 h 2160883"/>
                <a:gd name="connsiteX0" fmla="*/ 0 w 3138450"/>
                <a:gd name="connsiteY0" fmla="*/ 2073570 h 2076745"/>
                <a:gd name="connsiteX1" fmla="*/ 2235976 w 3138450"/>
                <a:gd name="connsiteY1" fmla="*/ 0 h 2076745"/>
                <a:gd name="connsiteX2" fmla="*/ 3138450 w 3138450"/>
                <a:gd name="connsiteY2" fmla="*/ 2076745 h 2076745"/>
                <a:gd name="connsiteX3" fmla="*/ 0 w 3138450"/>
                <a:gd name="connsiteY3" fmla="*/ 2073570 h 20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450" h="2076745">
                  <a:moveTo>
                    <a:pt x="0" y="2073570"/>
                  </a:moveTo>
                  <a:lnTo>
                    <a:pt x="2235976" y="0"/>
                  </a:lnTo>
                  <a:lnTo>
                    <a:pt x="3138450" y="2076745"/>
                  </a:lnTo>
                  <a:lnTo>
                    <a:pt x="0" y="207357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" name="Straight 708 3"/>
            <p:cNvCxnSpPr/>
            <p:nvPr>
              <p:custDataLst>
                <p:tags r:id="rId1"/>
              </p:custDataLst>
            </p:nvPr>
          </p:nvCxnSpPr>
          <p:spPr>
            <a:xfrm flipV="1">
              <a:off x="5220072" y="3413096"/>
              <a:ext cx="802585" cy="74429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708 21"/>
            <p:cNvSpPr txBox="1"/>
            <p:nvPr/>
          </p:nvSpPr>
          <p:spPr>
            <a:xfrm>
              <a:off x="5355773" y="387281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/>
                <a:t>1</a:t>
              </a:r>
              <a:endParaRPr lang="zh-TW" altLang="en-US" sz="3200" dirty="0"/>
            </a:p>
          </p:txBody>
        </p:sp>
        <p:sp>
          <p:nvSpPr>
            <p:cNvPr id="16" name="Arc 708 16"/>
            <p:cNvSpPr/>
            <p:nvPr/>
          </p:nvSpPr>
          <p:spPr>
            <a:xfrm rot="20770328">
              <a:off x="4750261" y="3630845"/>
              <a:ext cx="1011822" cy="1011822"/>
            </a:xfrm>
            <a:prstGeom prst="arc">
              <a:avLst>
                <a:gd name="adj1" fmla="val 19842672"/>
                <a:gd name="adj2" fmla="val 9019454"/>
              </a:avLst>
            </a:prstGeom>
            <a:noFill/>
            <a:ln w="28575" cap="flat" cmpd="sng" algn="ctr">
              <a:solidFill>
                <a:srgbClr val="F7931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49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09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6489"/>
            <a:ext cx="467104" cy="467104"/>
          </a:xfrm>
          <a:prstGeom prst="rect">
            <a:avLst/>
          </a:prstGeom>
        </p:spPr>
      </p:pic>
      <p:sp>
        <p:nvSpPr>
          <p:cNvPr id="13" name="標題 709 13"/>
          <p:cNvSpPr txBox="1">
            <a:spLocks/>
          </p:cNvSpPr>
          <p:nvPr/>
        </p:nvSpPr>
        <p:spPr>
          <a:xfrm>
            <a:off x="1078664" y="1412780"/>
            <a:ext cx="5941608" cy="473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三角形的外角和</a:t>
            </a:r>
          </a:p>
        </p:txBody>
      </p:sp>
      <p:pic>
        <p:nvPicPr>
          <p:cNvPr id="27" name="Picture 709 27" descr="畫面剪輯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1" y="2780928"/>
            <a:ext cx="479926" cy="486000"/>
          </a:xfrm>
          <a:prstGeom prst="rect">
            <a:avLst/>
          </a:prstGeom>
        </p:spPr>
      </p:pic>
      <p:sp>
        <p:nvSpPr>
          <p:cNvPr id="28" name="標題 709 28"/>
          <p:cNvSpPr txBox="1">
            <a:spLocks/>
          </p:cNvSpPr>
          <p:nvPr/>
        </p:nvSpPr>
        <p:spPr>
          <a:xfrm>
            <a:off x="1632497" y="2716745"/>
            <a:ext cx="6467895" cy="7416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3883B4"/>
                </a:solidFill>
              </a:rPr>
              <a:t>如下圖，∠</a:t>
            </a:r>
            <a:r>
              <a:rPr lang="en-US" altLang="zh-TW" sz="3200" dirty="0">
                <a:solidFill>
                  <a:srgbClr val="3883B4"/>
                </a:solidFill>
              </a:rPr>
              <a:t>1</a:t>
            </a:r>
            <a:r>
              <a:rPr lang="zh-TW" altLang="en-US" sz="3200" dirty="0">
                <a:solidFill>
                  <a:srgbClr val="3883B4"/>
                </a:solidFill>
              </a:rPr>
              <a:t>＋∠</a:t>
            </a:r>
            <a:r>
              <a:rPr lang="en-US" altLang="zh-TW" sz="3200" dirty="0">
                <a:solidFill>
                  <a:srgbClr val="3883B4"/>
                </a:solidFill>
              </a:rPr>
              <a:t>2</a:t>
            </a:r>
            <a:r>
              <a:rPr lang="zh-TW" altLang="en-US" sz="3200" dirty="0">
                <a:solidFill>
                  <a:srgbClr val="3883B4"/>
                </a:solidFill>
              </a:rPr>
              <a:t>＋∠</a:t>
            </a:r>
            <a:r>
              <a:rPr lang="en-US" altLang="zh-TW" sz="3200" dirty="0">
                <a:solidFill>
                  <a:srgbClr val="3883B4"/>
                </a:solidFill>
              </a:rPr>
              <a:t>3</a:t>
            </a:r>
            <a:r>
              <a:rPr lang="zh-TW" altLang="en-US" sz="3200" dirty="0">
                <a:solidFill>
                  <a:srgbClr val="3883B4"/>
                </a:solidFill>
              </a:rPr>
              <a:t>＝</a:t>
            </a:r>
            <a:r>
              <a:rPr lang="en-US" altLang="zh-TW" sz="3200" dirty="0">
                <a:solidFill>
                  <a:srgbClr val="3883B4"/>
                </a:solidFill>
              </a:rPr>
              <a:t>360°</a:t>
            </a:r>
            <a:r>
              <a:rPr lang="zh-TW" altLang="en-US" sz="3200" dirty="0">
                <a:solidFill>
                  <a:srgbClr val="3883B4"/>
                </a:solidFill>
              </a:rPr>
              <a:t>。</a:t>
            </a:r>
          </a:p>
        </p:txBody>
      </p:sp>
      <p:sp>
        <p:nvSpPr>
          <p:cNvPr id="2" name="Text 709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98</a:t>
            </a:r>
            <a:endParaRPr lang="zh-TW" altLang="en-US" dirty="0"/>
          </a:p>
        </p:txBody>
      </p:sp>
      <p:sp>
        <p:nvSpPr>
          <p:cNvPr id="17" name="TextBox 709 17"/>
          <p:cNvSpPr txBox="1"/>
          <p:nvPr/>
        </p:nvSpPr>
        <p:spPr>
          <a:xfrm>
            <a:off x="636271" y="139765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標題 709 12">
            <a:extLst>
              <a:ext uri="{FF2B5EF4-FFF2-40B4-BE49-F238E27FC236}">
                <a16:creationId xmlns:a16="http://schemas.microsoft.com/office/drawing/2014/main" id="{EC4CCD5E-D0C6-1041-992E-8BF9D677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43674"/>
            <a:ext cx="7416824" cy="741624"/>
          </a:xfrm>
        </p:spPr>
        <p:txBody>
          <a:bodyPr/>
          <a:lstStyle/>
          <a:p>
            <a:pPr algn="l"/>
            <a:r>
              <a:rPr lang="zh-TW" altLang="en-US" sz="3200" dirty="0"/>
              <a:t>任意三角形的一組外角和為</a:t>
            </a:r>
            <a:r>
              <a:rPr lang="en-US" altLang="zh-TW" sz="3200" dirty="0"/>
              <a:t>360°</a:t>
            </a:r>
            <a:r>
              <a:rPr lang="zh-TW" altLang="en-US" sz="3200" dirty="0"/>
              <a:t>。</a:t>
            </a:r>
          </a:p>
        </p:txBody>
      </p:sp>
      <p:grpSp>
        <p:nvGrpSpPr>
          <p:cNvPr id="85" name="群組 84"/>
          <p:cNvGrpSpPr/>
          <p:nvPr/>
        </p:nvGrpSpPr>
        <p:grpSpPr>
          <a:xfrm>
            <a:off x="2386233" y="3671416"/>
            <a:ext cx="3985969" cy="2853929"/>
            <a:chOff x="2386233" y="3671416"/>
            <a:chExt cx="3985969" cy="2853929"/>
          </a:xfrm>
        </p:grpSpPr>
        <p:sp>
          <p:nvSpPr>
            <p:cNvPr id="23" name="Arc 709 23"/>
            <p:cNvSpPr/>
            <p:nvPr/>
          </p:nvSpPr>
          <p:spPr>
            <a:xfrm rot="20770328">
              <a:off x="4345990" y="3831306"/>
              <a:ext cx="865602" cy="865602"/>
            </a:xfrm>
            <a:prstGeom prst="arc">
              <a:avLst>
                <a:gd name="adj1" fmla="val 9274071"/>
                <a:gd name="adj2" fmla="val 15473827"/>
              </a:avLst>
            </a:prstGeom>
            <a:noFill/>
            <a:ln w="28575" cap="flat" cmpd="sng" algn="ctr">
              <a:solidFill>
                <a:srgbClr val="F7931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sp>
          <p:nvSpPr>
            <p:cNvPr id="82" name="等腰三角形 709 30"/>
            <p:cNvSpPr/>
            <p:nvPr/>
          </p:nvSpPr>
          <p:spPr>
            <a:xfrm>
              <a:off x="2937475" y="4254350"/>
              <a:ext cx="2587605" cy="1744481"/>
            </a:xfrm>
            <a:custGeom>
              <a:avLst/>
              <a:gdLst>
                <a:gd name="connsiteX0" fmla="*/ 0 w 2038330"/>
                <a:gd name="connsiteY0" fmla="*/ 1757181 h 1757181"/>
                <a:gd name="connsiteX1" fmla="*/ 1019165 w 2038330"/>
                <a:gd name="connsiteY1" fmla="*/ 0 h 1757181"/>
                <a:gd name="connsiteX2" fmla="*/ 2038330 w 2038330"/>
                <a:gd name="connsiteY2" fmla="*/ 1757181 h 1757181"/>
                <a:gd name="connsiteX3" fmla="*/ 0 w 2038330"/>
                <a:gd name="connsiteY3" fmla="*/ 1757181 h 1757181"/>
                <a:gd name="connsiteX0" fmla="*/ 0 w 2336780"/>
                <a:gd name="connsiteY0" fmla="*/ 1749244 h 1757181"/>
                <a:gd name="connsiteX1" fmla="*/ 1317615 w 2336780"/>
                <a:gd name="connsiteY1" fmla="*/ 0 h 1757181"/>
                <a:gd name="connsiteX2" fmla="*/ 2336780 w 2336780"/>
                <a:gd name="connsiteY2" fmla="*/ 1757181 h 1757181"/>
                <a:gd name="connsiteX3" fmla="*/ 0 w 2336780"/>
                <a:gd name="connsiteY3" fmla="*/ 1749244 h 1757181"/>
                <a:gd name="connsiteX0" fmla="*/ 0 w 2336780"/>
                <a:gd name="connsiteY0" fmla="*/ 1754006 h 1761943"/>
                <a:gd name="connsiteX1" fmla="*/ 1819265 w 2336780"/>
                <a:gd name="connsiteY1" fmla="*/ 0 h 1761943"/>
                <a:gd name="connsiteX2" fmla="*/ 2336780 w 2336780"/>
                <a:gd name="connsiteY2" fmla="*/ 1761943 h 1761943"/>
                <a:gd name="connsiteX3" fmla="*/ 0 w 2336780"/>
                <a:gd name="connsiteY3" fmla="*/ 1754006 h 1761943"/>
                <a:gd name="connsiteX0" fmla="*/ 0 w 2587605"/>
                <a:gd name="connsiteY0" fmla="*/ 1754006 h 1755593"/>
                <a:gd name="connsiteX1" fmla="*/ 1819265 w 2587605"/>
                <a:gd name="connsiteY1" fmla="*/ 0 h 1755593"/>
                <a:gd name="connsiteX2" fmla="*/ 2587605 w 2587605"/>
                <a:gd name="connsiteY2" fmla="*/ 1755593 h 1755593"/>
                <a:gd name="connsiteX3" fmla="*/ 0 w 2587605"/>
                <a:gd name="connsiteY3" fmla="*/ 1754006 h 1755593"/>
                <a:gd name="connsiteX0" fmla="*/ 0 w 2587605"/>
                <a:gd name="connsiteY0" fmla="*/ 1703206 h 1704793"/>
                <a:gd name="connsiteX1" fmla="*/ 1817678 w 2587605"/>
                <a:gd name="connsiteY1" fmla="*/ 0 h 1704793"/>
                <a:gd name="connsiteX2" fmla="*/ 2587605 w 2587605"/>
                <a:gd name="connsiteY2" fmla="*/ 1704793 h 1704793"/>
                <a:gd name="connsiteX3" fmla="*/ 0 w 2587605"/>
                <a:gd name="connsiteY3" fmla="*/ 1703206 h 1704793"/>
                <a:gd name="connsiteX0" fmla="*/ 0 w 2587605"/>
                <a:gd name="connsiteY0" fmla="*/ 1752419 h 1754006"/>
                <a:gd name="connsiteX1" fmla="*/ 1817678 w 2587605"/>
                <a:gd name="connsiteY1" fmla="*/ 0 h 1754006"/>
                <a:gd name="connsiteX2" fmla="*/ 2587605 w 2587605"/>
                <a:gd name="connsiteY2" fmla="*/ 1754006 h 1754006"/>
                <a:gd name="connsiteX3" fmla="*/ 0 w 2587605"/>
                <a:gd name="connsiteY3" fmla="*/ 1752419 h 1754006"/>
                <a:gd name="connsiteX0" fmla="*/ 0 w 2587605"/>
                <a:gd name="connsiteY0" fmla="*/ 1742894 h 1744481"/>
                <a:gd name="connsiteX1" fmla="*/ 1819265 w 2587605"/>
                <a:gd name="connsiteY1" fmla="*/ 0 h 1744481"/>
                <a:gd name="connsiteX2" fmla="*/ 2587605 w 2587605"/>
                <a:gd name="connsiteY2" fmla="*/ 1744481 h 1744481"/>
                <a:gd name="connsiteX3" fmla="*/ 0 w 2587605"/>
                <a:gd name="connsiteY3" fmla="*/ 1742894 h 17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605" h="1744481">
                  <a:moveTo>
                    <a:pt x="0" y="1742894"/>
                  </a:moveTo>
                  <a:lnTo>
                    <a:pt x="1819265" y="0"/>
                  </a:lnTo>
                  <a:lnTo>
                    <a:pt x="2587605" y="1744481"/>
                  </a:lnTo>
                  <a:lnTo>
                    <a:pt x="0" y="1742894"/>
                  </a:lnTo>
                  <a:close/>
                </a:path>
              </a:pathLst>
            </a:custGeom>
            <a:solidFill>
              <a:srgbClr val="FFFBC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TextBox 709 16"/>
            <p:cNvSpPr txBox="1"/>
            <p:nvPr/>
          </p:nvSpPr>
          <p:spPr>
            <a:xfrm>
              <a:off x="4802951" y="3830015"/>
              <a:ext cx="411213" cy="602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i="1" dirty="0"/>
                <a:t>A</a:t>
              </a:r>
              <a:endParaRPr lang="zh-TW" altLang="en-US" sz="3200" i="1" dirty="0"/>
            </a:p>
          </p:txBody>
        </p:sp>
        <p:sp>
          <p:nvSpPr>
            <p:cNvPr id="18" name="TextBox 709 18"/>
            <p:cNvSpPr txBox="1"/>
            <p:nvPr/>
          </p:nvSpPr>
          <p:spPr>
            <a:xfrm>
              <a:off x="2466136" y="5627506"/>
              <a:ext cx="371910" cy="50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B</a:t>
              </a:r>
              <a:endParaRPr lang="zh-TW" altLang="en-US" sz="3200" i="1" dirty="0"/>
            </a:p>
          </p:txBody>
        </p:sp>
        <p:sp>
          <p:nvSpPr>
            <p:cNvPr id="19" name="TextBox 709 19"/>
            <p:cNvSpPr txBox="1"/>
            <p:nvPr/>
          </p:nvSpPr>
          <p:spPr>
            <a:xfrm>
              <a:off x="5323893" y="5969870"/>
              <a:ext cx="392481" cy="50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C</a:t>
              </a:r>
              <a:endParaRPr lang="zh-TW" altLang="en-US" sz="3200" i="1" dirty="0"/>
            </a:p>
          </p:txBody>
        </p:sp>
        <p:sp>
          <p:nvSpPr>
            <p:cNvPr id="71" name="Pie 708 15"/>
            <p:cNvSpPr/>
            <p:nvPr/>
          </p:nvSpPr>
          <p:spPr>
            <a:xfrm rot="7046605">
              <a:off x="4353546" y="3854410"/>
              <a:ext cx="812929" cy="812929"/>
            </a:xfrm>
            <a:prstGeom prst="pie">
              <a:avLst>
                <a:gd name="adj1" fmla="val 1254536"/>
                <a:gd name="adj2" fmla="val 7750487"/>
              </a:avLst>
            </a:prstGeom>
            <a:solidFill>
              <a:srgbClr val="FED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Pie 708 15"/>
            <p:cNvSpPr/>
            <p:nvPr/>
          </p:nvSpPr>
          <p:spPr>
            <a:xfrm rot="21390514">
              <a:off x="2529423" y="5610317"/>
              <a:ext cx="812929" cy="812929"/>
            </a:xfrm>
            <a:prstGeom prst="pie">
              <a:avLst>
                <a:gd name="adj1" fmla="val 145591"/>
                <a:gd name="adj2" fmla="val 8503679"/>
              </a:avLst>
            </a:prstGeom>
            <a:solidFill>
              <a:srgbClr val="FED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Arc 708 16"/>
            <p:cNvSpPr/>
            <p:nvPr/>
          </p:nvSpPr>
          <p:spPr>
            <a:xfrm rot="21390514">
              <a:off x="2529422" y="5610315"/>
              <a:ext cx="812930" cy="812930"/>
            </a:xfrm>
            <a:prstGeom prst="arc">
              <a:avLst>
                <a:gd name="adj1" fmla="val 151760"/>
                <a:gd name="adj2" fmla="val 8558998"/>
              </a:avLst>
            </a:prstGeom>
            <a:noFill/>
            <a:ln w="28575" cap="flat" cmpd="sng" algn="ctr">
              <a:solidFill>
                <a:srgbClr val="F7931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Pie 708 15"/>
            <p:cNvSpPr/>
            <p:nvPr/>
          </p:nvSpPr>
          <p:spPr>
            <a:xfrm rot="14088555">
              <a:off x="5118614" y="5592368"/>
              <a:ext cx="812929" cy="812929"/>
            </a:xfrm>
            <a:prstGeom prst="pie">
              <a:avLst>
                <a:gd name="adj1" fmla="val 741909"/>
                <a:gd name="adj2" fmla="val 7483340"/>
              </a:avLst>
            </a:prstGeom>
            <a:solidFill>
              <a:srgbClr val="FED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Arc 708 16"/>
            <p:cNvSpPr/>
            <p:nvPr/>
          </p:nvSpPr>
          <p:spPr>
            <a:xfrm rot="14088555">
              <a:off x="5118613" y="5592366"/>
              <a:ext cx="812930" cy="812930"/>
            </a:xfrm>
            <a:prstGeom prst="arc">
              <a:avLst>
                <a:gd name="adj1" fmla="val 779056"/>
                <a:gd name="adj2" fmla="val 7509398"/>
              </a:avLst>
            </a:prstGeom>
            <a:noFill/>
            <a:ln w="28575" cap="flat" cmpd="sng" algn="ctr">
              <a:solidFill>
                <a:srgbClr val="F7931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cxnSp>
          <p:nvCxnSpPr>
            <p:cNvPr id="39" name="Straight 709 39"/>
            <p:cNvCxnSpPr/>
            <p:nvPr>
              <p:custDataLst>
                <p:tags r:id="rId1"/>
              </p:custDataLst>
            </p:nvPr>
          </p:nvCxnSpPr>
          <p:spPr>
            <a:xfrm flipV="1">
              <a:off x="2386233" y="5949280"/>
              <a:ext cx="601309" cy="57606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709 40"/>
            <p:cNvCxnSpPr>
              <a:endCxn id="30" idx="1"/>
            </p:cNvCxnSpPr>
            <p:nvPr>
              <p:custDataLst>
                <p:tags r:id="rId2"/>
              </p:custDataLst>
            </p:nvPr>
          </p:nvCxnSpPr>
          <p:spPr>
            <a:xfrm>
              <a:off x="4499992" y="3671416"/>
              <a:ext cx="256748" cy="5829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709 41"/>
            <p:cNvCxnSpPr>
              <a:endCxn id="30" idx="2"/>
            </p:cNvCxnSpPr>
            <p:nvPr>
              <p:custDataLst>
                <p:tags r:id="rId3"/>
              </p:custDataLst>
            </p:nvPr>
          </p:nvCxnSpPr>
          <p:spPr>
            <a:xfrm flipH="1" flipV="1">
              <a:off x="5525080" y="5998831"/>
              <a:ext cx="847122" cy="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等腰三角形 709 30"/>
            <p:cNvSpPr/>
            <p:nvPr/>
          </p:nvSpPr>
          <p:spPr>
            <a:xfrm>
              <a:off x="2937475" y="4254350"/>
              <a:ext cx="2587605" cy="1744481"/>
            </a:xfrm>
            <a:custGeom>
              <a:avLst/>
              <a:gdLst>
                <a:gd name="connsiteX0" fmla="*/ 0 w 2038330"/>
                <a:gd name="connsiteY0" fmla="*/ 1757181 h 1757181"/>
                <a:gd name="connsiteX1" fmla="*/ 1019165 w 2038330"/>
                <a:gd name="connsiteY1" fmla="*/ 0 h 1757181"/>
                <a:gd name="connsiteX2" fmla="*/ 2038330 w 2038330"/>
                <a:gd name="connsiteY2" fmla="*/ 1757181 h 1757181"/>
                <a:gd name="connsiteX3" fmla="*/ 0 w 2038330"/>
                <a:gd name="connsiteY3" fmla="*/ 1757181 h 1757181"/>
                <a:gd name="connsiteX0" fmla="*/ 0 w 2336780"/>
                <a:gd name="connsiteY0" fmla="*/ 1749244 h 1757181"/>
                <a:gd name="connsiteX1" fmla="*/ 1317615 w 2336780"/>
                <a:gd name="connsiteY1" fmla="*/ 0 h 1757181"/>
                <a:gd name="connsiteX2" fmla="*/ 2336780 w 2336780"/>
                <a:gd name="connsiteY2" fmla="*/ 1757181 h 1757181"/>
                <a:gd name="connsiteX3" fmla="*/ 0 w 2336780"/>
                <a:gd name="connsiteY3" fmla="*/ 1749244 h 1757181"/>
                <a:gd name="connsiteX0" fmla="*/ 0 w 2336780"/>
                <a:gd name="connsiteY0" fmla="*/ 1754006 h 1761943"/>
                <a:gd name="connsiteX1" fmla="*/ 1819265 w 2336780"/>
                <a:gd name="connsiteY1" fmla="*/ 0 h 1761943"/>
                <a:gd name="connsiteX2" fmla="*/ 2336780 w 2336780"/>
                <a:gd name="connsiteY2" fmla="*/ 1761943 h 1761943"/>
                <a:gd name="connsiteX3" fmla="*/ 0 w 2336780"/>
                <a:gd name="connsiteY3" fmla="*/ 1754006 h 1761943"/>
                <a:gd name="connsiteX0" fmla="*/ 0 w 2587605"/>
                <a:gd name="connsiteY0" fmla="*/ 1754006 h 1755593"/>
                <a:gd name="connsiteX1" fmla="*/ 1819265 w 2587605"/>
                <a:gd name="connsiteY1" fmla="*/ 0 h 1755593"/>
                <a:gd name="connsiteX2" fmla="*/ 2587605 w 2587605"/>
                <a:gd name="connsiteY2" fmla="*/ 1755593 h 1755593"/>
                <a:gd name="connsiteX3" fmla="*/ 0 w 2587605"/>
                <a:gd name="connsiteY3" fmla="*/ 1754006 h 1755593"/>
                <a:gd name="connsiteX0" fmla="*/ 0 w 2587605"/>
                <a:gd name="connsiteY0" fmla="*/ 1703206 h 1704793"/>
                <a:gd name="connsiteX1" fmla="*/ 1817678 w 2587605"/>
                <a:gd name="connsiteY1" fmla="*/ 0 h 1704793"/>
                <a:gd name="connsiteX2" fmla="*/ 2587605 w 2587605"/>
                <a:gd name="connsiteY2" fmla="*/ 1704793 h 1704793"/>
                <a:gd name="connsiteX3" fmla="*/ 0 w 2587605"/>
                <a:gd name="connsiteY3" fmla="*/ 1703206 h 1704793"/>
                <a:gd name="connsiteX0" fmla="*/ 0 w 2587605"/>
                <a:gd name="connsiteY0" fmla="*/ 1752419 h 1754006"/>
                <a:gd name="connsiteX1" fmla="*/ 1817678 w 2587605"/>
                <a:gd name="connsiteY1" fmla="*/ 0 h 1754006"/>
                <a:gd name="connsiteX2" fmla="*/ 2587605 w 2587605"/>
                <a:gd name="connsiteY2" fmla="*/ 1754006 h 1754006"/>
                <a:gd name="connsiteX3" fmla="*/ 0 w 2587605"/>
                <a:gd name="connsiteY3" fmla="*/ 1752419 h 1754006"/>
                <a:gd name="connsiteX0" fmla="*/ 0 w 2587605"/>
                <a:gd name="connsiteY0" fmla="*/ 1742894 h 1744481"/>
                <a:gd name="connsiteX1" fmla="*/ 1819265 w 2587605"/>
                <a:gd name="connsiteY1" fmla="*/ 0 h 1744481"/>
                <a:gd name="connsiteX2" fmla="*/ 2587605 w 2587605"/>
                <a:gd name="connsiteY2" fmla="*/ 1744481 h 1744481"/>
                <a:gd name="connsiteX3" fmla="*/ 0 w 2587605"/>
                <a:gd name="connsiteY3" fmla="*/ 1742894 h 17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605" h="1744481">
                  <a:moveTo>
                    <a:pt x="0" y="1742894"/>
                  </a:moveTo>
                  <a:lnTo>
                    <a:pt x="1819265" y="0"/>
                  </a:lnTo>
                  <a:lnTo>
                    <a:pt x="2587605" y="1744481"/>
                  </a:lnTo>
                  <a:lnTo>
                    <a:pt x="0" y="174289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TextBox 709 22"/>
            <p:cNvSpPr txBox="1"/>
            <p:nvPr/>
          </p:nvSpPr>
          <p:spPr>
            <a:xfrm>
              <a:off x="4348483" y="3893782"/>
              <a:ext cx="377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/>
                <a:t>1</a:t>
              </a:r>
              <a:endParaRPr lang="zh-TW" altLang="en-US" sz="3200" dirty="0"/>
            </a:p>
          </p:txBody>
        </p:sp>
        <p:sp>
          <p:nvSpPr>
            <p:cNvPr id="83" name="TextBox 709 22"/>
            <p:cNvSpPr txBox="1"/>
            <p:nvPr/>
          </p:nvSpPr>
          <p:spPr>
            <a:xfrm>
              <a:off x="2798759" y="5901520"/>
              <a:ext cx="377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/>
                <a:t>2</a:t>
              </a:r>
              <a:endParaRPr lang="zh-TW" altLang="en-US" sz="3200" dirty="0"/>
            </a:p>
          </p:txBody>
        </p:sp>
        <p:sp>
          <p:nvSpPr>
            <p:cNvPr id="84" name="TextBox 709 22"/>
            <p:cNvSpPr txBox="1"/>
            <p:nvPr/>
          </p:nvSpPr>
          <p:spPr>
            <a:xfrm>
              <a:off x="5430726" y="5500017"/>
              <a:ext cx="377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/>
                <a:t>3</a:t>
              </a:r>
              <a:endParaRPr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233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10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6489"/>
            <a:ext cx="467104" cy="467104"/>
          </a:xfrm>
          <a:prstGeom prst="rect">
            <a:avLst/>
          </a:prstGeom>
        </p:spPr>
      </p:pic>
      <p:sp>
        <p:nvSpPr>
          <p:cNvPr id="13" name="標題 710 13"/>
          <p:cNvSpPr txBox="1">
            <a:spLocks/>
          </p:cNvSpPr>
          <p:nvPr/>
        </p:nvSpPr>
        <p:spPr>
          <a:xfrm>
            <a:off x="1078664" y="1412780"/>
            <a:ext cx="5941608" cy="473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三角形的外角定理</a:t>
            </a:r>
          </a:p>
        </p:txBody>
      </p:sp>
      <p:pic>
        <p:nvPicPr>
          <p:cNvPr id="27" name="Picture 710 27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1" y="2852936"/>
            <a:ext cx="479926" cy="486000"/>
          </a:xfrm>
          <a:prstGeom prst="rect">
            <a:avLst/>
          </a:prstGeom>
        </p:spPr>
      </p:pic>
      <p:sp>
        <p:nvSpPr>
          <p:cNvPr id="28" name="標題 710 28"/>
          <p:cNvSpPr txBox="1">
            <a:spLocks/>
          </p:cNvSpPr>
          <p:nvPr/>
        </p:nvSpPr>
        <p:spPr>
          <a:xfrm>
            <a:off x="1632497" y="2831392"/>
            <a:ext cx="6467895" cy="7416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3883B4"/>
                </a:solidFill>
              </a:rPr>
              <a:t>如下圖，∠</a:t>
            </a:r>
            <a:r>
              <a:rPr lang="en-US" altLang="zh-TW" sz="3200" dirty="0">
                <a:solidFill>
                  <a:srgbClr val="3883B4"/>
                </a:solidFill>
              </a:rPr>
              <a:t>1</a:t>
            </a:r>
            <a:r>
              <a:rPr lang="zh-TW" altLang="en-US" sz="3200" dirty="0">
                <a:solidFill>
                  <a:srgbClr val="3883B4"/>
                </a:solidFill>
              </a:rPr>
              <a:t>＝∠</a:t>
            </a:r>
            <a:r>
              <a:rPr lang="en" altLang="zh-TW" sz="3200" i="1" dirty="0">
                <a:solidFill>
                  <a:srgbClr val="3883B4"/>
                </a:solidFill>
              </a:rPr>
              <a:t>B</a:t>
            </a:r>
            <a:r>
              <a:rPr lang="zh-TW" altLang="en" sz="3200" dirty="0">
                <a:solidFill>
                  <a:srgbClr val="3883B4"/>
                </a:solidFill>
              </a:rPr>
              <a:t>＋∠</a:t>
            </a:r>
            <a:r>
              <a:rPr lang="en" altLang="zh-TW" sz="3200" i="1" dirty="0">
                <a:solidFill>
                  <a:srgbClr val="3883B4"/>
                </a:solidFill>
              </a:rPr>
              <a:t>C</a:t>
            </a:r>
            <a:r>
              <a:rPr lang="zh-TW" altLang="en" sz="3200" dirty="0">
                <a:solidFill>
                  <a:srgbClr val="3883B4"/>
                </a:solidFill>
              </a:rPr>
              <a:t>。</a:t>
            </a:r>
          </a:p>
        </p:txBody>
      </p:sp>
      <p:sp>
        <p:nvSpPr>
          <p:cNvPr id="2" name="Text 710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98</a:t>
            </a:r>
            <a:endParaRPr lang="zh-TW" altLang="en-US" dirty="0"/>
          </a:p>
        </p:txBody>
      </p:sp>
      <p:sp>
        <p:nvSpPr>
          <p:cNvPr id="17" name="TextBox 710 17"/>
          <p:cNvSpPr txBox="1"/>
          <p:nvPr/>
        </p:nvSpPr>
        <p:spPr>
          <a:xfrm>
            <a:off x="636271" y="139765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標題 710 12">
            <a:extLst>
              <a:ext uri="{FF2B5EF4-FFF2-40B4-BE49-F238E27FC236}">
                <a16:creationId xmlns:a16="http://schemas.microsoft.com/office/drawing/2014/main" id="{EC4CCD5E-D0C6-1041-992E-8BF9D677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43674"/>
            <a:ext cx="8352928" cy="741624"/>
          </a:xfrm>
        </p:spPr>
        <p:txBody>
          <a:bodyPr/>
          <a:lstStyle/>
          <a:p>
            <a:pPr algn="l"/>
            <a:r>
              <a:rPr lang="zh-TW" altLang="en-US" sz="3200" dirty="0"/>
              <a:t>三角形任一外角等於兩個內對角的和。</a:t>
            </a:r>
          </a:p>
        </p:txBody>
      </p:sp>
      <p:grpSp>
        <p:nvGrpSpPr>
          <p:cNvPr id="45" name="群組 44"/>
          <p:cNvGrpSpPr/>
          <p:nvPr/>
        </p:nvGrpSpPr>
        <p:grpSpPr>
          <a:xfrm>
            <a:off x="2699792" y="3608984"/>
            <a:ext cx="3661656" cy="2965690"/>
            <a:chOff x="2699792" y="3608984"/>
            <a:chExt cx="3661656" cy="2965690"/>
          </a:xfrm>
        </p:grpSpPr>
        <p:sp>
          <p:nvSpPr>
            <p:cNvPr id="29" name="Pie 708 15"/>
            <p:cNvSpPr/>
            <p:nvPr/>
          </p:nvSpPr>
          <p:spPr>
            <a:xfrm rot="16888933">
              <a:off x="4514996" y="3970826"/>
              <a:ext cx="774506" cy="774506"/>
            </a:xfrm>
            <a:prstGeom prst="pie">
              <a:avLst>
                <a:gd name="adj1" fmla="val 1788997"/>
                <a:gd name="adj2" fmla="val 8443024"/>
              </a:avLst>
            </a:prstGeom>
            <a:solidFill>
              <a:srgbClr val="FED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等腰三角形 710 15"/>
            <p:cNvSpPr/>
            <p:nvPr/>
          </p:nvSpPr>
          <p:spPr>
            <a:xfrm>
              <a:off x="3214569" y="4125992"/>
              <a:ext cx="3138450" cy="2076745"/>
            </a:xfrm>
            <a:custGeom>
              <a:avLst/>
              <a:gdLst>
                <a:gd name="connsiteX0" fmla="*/ 0 w 2506625"/>
                <a:gd name="connsiteY0" fmla="*/ 2160883 h 2160883"/>
                <a:gd name="connsiteX1" fmla="*/ 1253313 w 2506625"/>
                <a:gd name="connsiteY1" fmla="*/ 0 h 2160883"/>
                <a:gd name="connsiteX2" fmla="*/ 2506625 w 2506625"/>
                <a:gd name="connsiteY2" fmla="*/ 2160883 h 2160883"/>
                <a:gd name="connsiteX3" fmla="*/ 0 w 2506625"/>
                <a:gd name="connsiteY3" fmla="*/ 2160883 h 2160883"/>
                <a:gd name="connsiteX0" fmla="*/ 0 w 3138450"/>
                <a:gd name="connsiteY0" fmla="*/ 2157708 h 2160883"/>
                <a:gd name="connsiteX1" fmla="*/ 1885138 w 3138450"/>
                <a:gd name="connsiteY1" fmla="*/ 0 h 2160883"/>
                <a:gd name="connsiteX2" fmla="*/ 3138450 w 3138450"/>
                <a:gd name="connsiteY2" fmla="*/ 2160883 h 2160883"/>
                <a:gd name="connsiteX3" fmla="*/ 0 w 3138450"/>
                <a:gd name="connsiteY3" fmla="*/ 2157708 h 2160883"/>
                <a:gd name="connsiteX0" fmla="*/ 0 w 3138450"/>
                <a:gd name="connsiteY0" fmla="*/ 2073570 h 2076745"/>
                <a:gd name="connsiteX1" fmla="*/ 2235976 w 3138450"/>
                <a:gd name="connsiteY1" fmla="*/ 0 h 2076745"/>
                <a:gd name="connsiteX2" fmla="*/ 3138450 w 3138450"/>
                <a:gd name="connsiteY2" fmla="*/ 2076745 h 2076745"/>
                <a:gd name="connsiteX3" fmla="*/ 0 w 3138450"/>
                <a:gd name="connsiteY3" fmla="*/ 2073570 h 20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450" h="2076745">
                  <a:moveTo>
                    <a:pt x="0" y="2073570"/>
                  </a:moveTo>
                  <a:lnTo>
                    <a:pt x="2235976" y="0"/>
                  </a:lnTo>
                  <a:lnTo>
                    <a:pt x="3138450" y="2076745"/>
                  </a:lnTo>
                  <a:lnTo>
                    <a:pt x="0" y="2073570"/>
                  </a:lnTo>
                  <a:close/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TextBox 710 19"/>
            <p:cNvSpPr txBox="1"/>
            <p:nvPr/>
          </p:nvSpPr>
          <p:spPr>
            <a:xfrm>
              <a:off x="2699792" y="5910349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B</a:t>
              </a:r>
              <a:endParaRPr lang="zh-TW" altLang="en-US" sz="3200" i="1" dirty="0"/>
            </a:p>
          </p:txBody>
        </p:sp>
        <p:sp>
          <p:nvSpPr>
            <p:cNvPr id="20" name="TextBox 710 20"/>
            <p:cNvSpPr txBox="1"/>
            <p:nvPr/>
          </p:nvSpPr>
          <p:spPr>
            <a:xfrm>
              <a:off x="5902668" y="5976934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C</a:t>
              </a:r>
              <a:endParaRPr lang="zh-TW" altLang="en-US" sz="3200" i="1" dirty="0"/>
            </a:p>
          </p:txBody>
        </p:sp>
        <p:sp>
          <p:nvSpPr>
            <p:cNvPr id="21" name="等腰三角形 710 21"/>
            <p:cNvSpPr/>
            <p:nvPr/>
          </p:nvSpPr>
          <p:spPr>
            <a:xfrm>
              <a:off x="3214569" y="4353004"/>
              <a:ext cx="2681250" cy="1846558"/>
            </a:xfrm>
            <a:custGeom>
              <a:avLst/>
              <a:gdLst>
                <a:gd name="connsiteX0" fmla="*/ 0 w 2506625"/>
                <a:gd name="connsiteY0" fmla="*/ 2160883 h 2160883"/>
                <a:gd name="connsiteX1" fmla="*/ 1253313 w 2506625"/>
                <a:gd name="connsiteY1" fmla="*/ 0 h 2160883"/>
                <a:gd name="connsiteX2" fmla="*/ 2506625 w 2506625"/>
                <a:gd name="connsiteY2" fmla="*/ 2160883 h 2160883"/>
                <a:gd name="connsiteX3" fmla="*/ 0 w 2506625"/>
                <a:gd name="connsiteY3" fmla="*/ 2160883 h 2160883"/>
                <a:gd name="connsiteX0" fmla="*/ 0 w 3138450"/>
                <a:gd name="connsiteY0" fmla="*/ 2157708 h 2160883"/>
                <a:gd name="connsiteX1" fmla="*/ 1885138 w 3138450"/>
                <a:gd name="connsiteY1" fmla="*/ 0 h 2160883"/>
                <a:gd name="connsiteX2" fmla="*/ 3138450 w 3138450"/>
                <a:gd name="connsiteY2" fmla="*/ 2160883 h 2160883"/>
                <a:gd name="connsiteX3" fmla="*/ 0 w 3138450"/>
                <a:gd name="connsiteY3" fmla="*/ 2157708 h 2160883"/>
                <a:gd name="connsiteX0" fmla="*/ 0 w 3138450"/>
                <a:gd name="connsiteY0" fmla="*/ 2073570 h 2076745"/>
                <a:gd name="connsiteX1" fmla="*/ 2235976 w 3138450"/>
                <a:gd name="connsiteY1" fmla="*/ 0 h 2076745"/>
                <a:gd name="connsiteX2" fmla="*/ 3138450 w 3138450"/>
                <a:gd name="connsiteY2" fmla="*/ 2076745 h 2076745"/>
                <a:gd name="connsiteX3" fmla="*/ 0 w 3138450"/>
                <a:gd name="connsiteY3" fmla="*/ 2073570 h 2076745"/>
                <a:gd name="connsiteX0" fmla="*/ 0 w 3138450"/>
                <a:gd name="connsiteY0" fmla="*/ 1846558 h 1849733"/>
                <a:gd name="connsiteX1" fmla="*/ 1688289 w 3138450"/>
                <a:gd name="connsiteY1" fmla="*/ 0 h 1849733"/>
                <a:gd name="connsiteX2" fmla="*/ 3138450 w 3138450"/>
                <a:gd name="connsiteY2" fmla="*/ 1849733 h 1849733"/>
                <a:gd name="connsiteX3" fmla="*/ 0 w 3138450"/>
                <a:gd name="connsiteY3" fmla="*/ 1846558 h 1849733"/>
                <a:gd name="connsiteX0" fmla="*/ 0 w 2681250"/>
                <a:gd name="connsiteY0" fmla="*/ 1846558 h 1846558"/>
                <a:gd name="connsiteX1" fmla="*/ 1688289 w 2681250"/>
                <a:gd name="connsiteY1" fmla="*/ 0 h 1846558"/>
                <a:gd name="connsiteX2" fmla="*/ 2681250 w 2681250"/>
                <a:gd name="connsiteY2" fmla="*/ 1838620 h 1846558"/>
                <a:gd name="connsiteX3" fmla="*/ 0 w 2681250"/>
                <a:gd name="connsiteY3" fmla="*/ 1846558 h 184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1250" h="1846558">
                  <a:moveTo>
                    <a:pt x="0" y="1846558"/>
                  </a:moveTo>
                  <a:lnTo>
                    <a:pt x="1688289" y="0"/>
                  </a:lnTo>
                  <a:lnTo>
                    <a:pt x="2681250" y="1838620"/>
                  </a:lnTo>
                  <a:lnTo>
                    <a:pt x="0" y="1846558"/>
                  </a:lnTo>
                  <a:close/>
                </a:path>
              </a:pathLst>
            </a:custGeom>
            <a:solidFill>
              <a:srgbClr val="FFFBC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TextBox 710 23"/>
            <p:cNvSpPr txBox="1"/>
            <p:nvPr/>
          </p:nvSpPr>
          <p:spPr>
            <a:xfrm>
              <a:off x="4937547" y="407455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/>
                <a:t>1</a:t>
              </a:r>
              <a:endParaRPr lang="zh-TW" altLang="en-US" sz="3200" dirty="0"/>
            </a:p>
          </p:txBody>
        </p:sp>
        <p:sp>
          <p:nvSpPr>
            <p:cNvPr id="30" name="Arc 708 16"/>
            <p:cNvSpPr/>
            <p:nvPr/>
          </p:nvSpPr>
          <p:spPr>
            <a:xfrm rot="16888933">
              <a:off x="4514995" y="3968719"/>
              <a:ext cx="774507" cy="774507"/>
            </a:xfrm>
            <a:prstGeom prst="arc">
              <a:avLst>
                <a:gd name="adj1" fmla="val 1816081"/>
                <a:gd name="adj2" fmla="val 8386509"/>
              </a:avLst>
            </a:prstGeom>
            <a:noFill/>
            <a:ln w="28575" cap="flat" cmpd="sng" algn="ctr">
              <a:solidFill>
                <a:srgbClr val="F7931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TextBox 710 23"/>
            <p:cNvSpPr txBox="1"/>
            <p:nvPr/>
          </p:nvSpPr>
          <p:spPr>
            <a:xfrm>
              <a:off x="4544785" y="3902635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/>
                <a:t>A</a:t>
              </a:r>
              <a:endParaRPr lang="zh-TW" altLang="en-US" sz="3200" i="1" dirty="0"/>
            </a:p>
          </p:txBody>
        </p:sp>
        <p:sp>
          <p:nvSpPr>
            <p:cNvPr id="38" name="Pie 708 15"/>
            <p:cNvSpPr/>
            <p:nvPr/>
          </p:nvSpPr>
          <p:spPr>
            <a:xfrm rot="6189967">
              <a:off x="5492057" y="5800166"/>
              <a:ext cx="774506" cy="774506"/>
            </a:xfrm>
            <a:prstGeom prst="pie">
              <a:avLst>
                <a:gd name="adj1" fmla="val 4516897"/>
                <a:gd name="adj2" fmla="val 8417788"/>
              </a:avLst>
            </a:prstGeom>
            <a:solidFill>
              <a:srgbClr val="FED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Arc 708 16"/>
            <p:cNvSpPr/>
            <p:nvPr/>
          </p:nvSpPr>
          <p:spPr>
            <a:xfrm rot="6189967">
              <a:off x="5483628" y="5800167"/>
              <a:ext cx="774507" cy="774507"/>
            </a:xfrm>
            <a:prstGeom prst="arc">
              <a:avLst>
                <a:gd name="adj1" fmla="val 4543143"/>
                <a:gd name="adj2" fmla="val 8386509"/>
              </a:avLst>
            </a:prstGeom>
            <a:noFill/>
            <a:ln w="28575" cap="flat" cmpd="sng" algn="ctr">
              <a:solidFill>
                <a:srgbClr val="F7931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2854466" y="5800165"/>
              <a:ext cx="782935" cy="774508"/>
              <a:chOff x="2854466" y="5800165"/>
              <a:chExt cx="782935" cy="774508"/>
            </a:xfrm>
          </p:grpSpPr>
          <p:sp>
            <p:nvSpPr>
              <p:cNvPr id="40" name="Pie 708 15"/>
              <p:cNvSpPr/>
              <p:nvPr/>
            </p:nvSpPr>
            <p:spPr>
              <a:xfrm rot="15410033" flipH="1">
                <a:off x="2854466" y="5800165"/>
                <a:ext cx="774506" cy="774506"/>
              </a:xfrm>
              <a:prstGeom prst="pie">
                <a:avLst>
                  <a:gd name="adj1" fmla="val 4516897"/>
                  <a:gd name="adj2" fmla="val 7566968"/>
                </a:avLst>
              </a:prstGeom>
              <a:solidFill>
                <a:srgbClr val="FED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Arc 708 16"/>
              <p:cNvSpPr/>
              <p:nvPr/>
            </p:nvSpPr>
            <p:spPr>
              <a:xfrm rot="15410033" flipH="1">
                <a:off x="2862894" y="5800166"/>
                <a:ext cx="774507" cy="774507"/>
              </a:xfrm>
              <a:prstGeom prst="arc">
                <a:avLst>
                  <a:gd name="adj1" fmla="val 4543143"/>
                  <a:gd name="adj2" fmla="val 7626042"/>
                </a:avLst>
              </a:prstGeom>
              <a:noFill/>
              <a:ln w="28575" cap="flat" cmpd="sng" algn="ctr">
                <a:solidFill>
                  <a:srgbClr val="F7931F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4" name="等腰三角形 710 21"/>
            <p:cNvSpPr/>
            <p:nvPr/>
          </p:nvSpPr>
          <p:spPr>
            <a:xfrm>
              <a:off x="3214569" y="4353004"/>
              <a:ext cx="2681250" cy="1846558"/>
            </a:xfrm>
            <a:custGeom>
              <a:avLst/>
              <a:gdLst>
                <a:gd name="connsiteX0" fmla="*/ 0 w 2506625"/>
                <a:gd name="connsiteY0" fmla="*/ 2160883 h 2160883"/>
                <a:gd name="connsiteX1" fmla="*/ 1253313 w 2506625"/>
                <a:gd name="connsiteY1" fmla="*/ 0 h 2160883"/>
                <a:gd name="connsiteX2" fmla="*/ 2506625 w 2506625"/>
                <a:gd name="connsiteY2" fmla="*/ 2160883 h 2160883"/>
                <a:gd name="connsiteX3" fmla="*/ 0 w 2506625"/>
                <a:gd name="connsiteY3" fmla="*/ 2160883 h 2160883"/>
                <a:gd name="connsiteX0" fmla="*/ 0 w 3138450"/>
                <a:gd name="connsiteY0" fmla="*/ 2157708 h 2160883"/>
                <a:gd name="connsiteX1" fmla="*/ 1885138 w 3138450"/>
                <a:gd name="connsiteY1" fmla="*/ 0 h 2160883"/>
                <a:gd name="connsiteX2" fmla="*/ 3138450 w 3138450"/>
                <a:gd name="connsiteY2" fmla="*/ 2160883 h 2160883"/>
                <a:gd name="connsiteX3" fmla="*/ 0 w 3138450"/>
                <a:gd name="connsiteY3" fmla="*/ 2157708 h 2160883"/>
                <a:gd name="connsiteX0" fmla="*/ 0 w 3138450"/>
                <a:gd name="connsiteY0" fmla="*/ 2073570 h 2076745"/>
                <a:gd name="connsiteX1" fmla="*/ 2235976 w 3138450"/>
                <a:gd name="connsiteY1" fmla="*/ 0 h 2076745"/>
                <a:gd name="connsiteX2" fmla="*/ 3138450 w 3138450"/>
                <a:gd name="connsiteY2" fmla="*/ 2076745 h 2076745"/>
                <a:gd name="connsiteX3" fmla="*/ 0 w 3138450"/>
                <a:gd name="connsiteY3" fmla="*/ 2073570 h 2076745"/>
                <a:gd name="connsiteX0" fmla="*/ 0 w 3138450"/>
                <a:gd name="connsiteY0" fmla="*/ 1846558 h 1849733"/>
                <a:gd name="connsiteX1" fmla="*/ 1688289 w 3138450"/>
                <a:gd name="connsiteY1" fmla="*/ 0 h 1849733"/>
                <a:gd name="connsiteX2" fmla="*/ 3138450 w 3138450"/>
                <a:gd name="connsiteY2" fmla="*/ 1849733 h 1849733"/>
                <a:gd name="connsiteX3" fmla="*/ 0 w 3138450"/>
                <a:gd name="connsiteY3" fmla="*/ 1846558 h 1849733"/>
                <a:gd name="connsiteX0" fmla="*/ 0 w 2681250"/>
                <a:gd name="connsiteY0" fmla="*/ 1846558 h 1846558"/>
                <a:gd name="connsiteX1" fmla="*/ 1688289 w 2681250"/>
                <a:gd name="connsiteY1" fmla="*/ 0 h 1846558"/>
                <a:gd name="connsiteX2" fmla="*/ 2681250 w 2681250"/>
                <a:gd name="connsiteY2" fmla="*/ 1838620 h 1846558"/>
                <a:gd name="connsiteX3" fmla="*/ 0 w 2681250"/>
                <a:gd name="connsiteY3" fmla="*/ 1846558 h 184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1250" h="1846558">
                  <a:moveTo>
                    <a:pt x="0" y="1846558"/>
                  </a:moveTo>
                  <a:lnTo>
                    <a:pt x="1688289" y="0"/>
                  </a:lnTo>
                  <a:lnTo>
                    <a:pt x="2681250" y="1838620"/>
                  </a:lnTo>
                  <a:lnTo>
                    <a:pt x="0" y="184655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Straight 710 7"/>
            <p:cNvCxnSpPr/>
            <p:nvPr>
              <p:custDataLst>
                <p:tags r:id="rId1"/>
              </p:custDataLst>
            </p:nvPr>
          </p:nvCxnSpPr>
          <p:spPr>
            <a:xfrm flipV="1">
              <a:off x="4860032" y="3608984"/>
              <a:ext cx="723076" cy="79086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1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6489"/>
            <a:ext cx="467104" cy="467104"/>
          </a:xfrm>
          <a:prstGeom prst="rect">
            <a:avLst/>
          </a:prstGeom>
        </p:spPr>
      </p:pic>
      <p:sp>
        <p:nvSpPr>
          <p:cNvPr id="13" name="標題 3"/>
          <p:cNvSpPr txBox="1">
            <a:spLocks/>
          </p:cNvSpPr>
          <p:nvPr/>
        </p:nvSpPr>
        <p:spPr>
          <a:xfrm>
            <a:off x="1078664" y="1412780"/>
            <a:ext cx="5941608" cy="473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altLang="zh-TW" sz="3200" b="1" i="1" dirty="0">
                <a:ea typeface="微軟正黑體" panose="020B0604030504040204" pitchFamily="34" charset="-120"/>
              </a:rPr>
              <a:t>n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邊形的內角和</a:t>
            </a:r>
          </a:p>
        </p:txBody>
      </p:sp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1" y="2848566"/>
            <a:ext cx="479926" cy="486000"/>
          </a:xfrm>
          <a:prstGeom prst="rect">
            <a:avLst/>
          </a:prstGeom>
        </p:spPr>
      </p:pic>
      <p:sp>
        <p:nvSpPr>
          <p:cNvPr id="28" name="標題 3"/>
          <p:cNvSpPr txBox="1">
            <a:spLocks/>
          </p:cNvSpPr>
          <p:nvPr/>
        </p:nvSpPr>
        <p:spPr>
          <a:xfrm>
            <a:off x="1632497" y="2789725"/>
            <a:ext cx="5891831" cy="1178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rgbClr val="3883B4"/>
                </a:solidFill>
              </a:rPr>
              <a:t>八邊形的內角和為</a:t>
            </a:r>
            <a:endParaRPr lang="en-US" altLang="zh-TW" sz="3200" dirty="0">
              <a:solidFill>
                <a:srgbClr val="3883B4"/>
              </a:solidFill>
            </a:endParaRPr>
          </a:p>
          <a:p>
            <a:pPr algn="l"/>
            <a:r>
              <a:rPr lang="zh-TW" altLang="en-US" sz="3200" dirty="0">
                <a:solidFill>
                  <a:srgbClr val="3883B4"/>
                </a:solidFill>
              </a:rPr>
              <a:t>（</a:t>
            </a:r>
            <a:r>
              <a:rPr lang="en-US" altLang="zh-TW" sz="3200" dirty="0">
                <a:solidFill>
                  <a:srgbClr val="3883B4"/>
                </a:solidFill>
              </a:rPr>
              <a:t>8</a:t>
            </a:r>
            <a:r>
              <a:rPr lang="zh-TW" altLang="en-US" sz="3200" dirty="0">
                <a:solidFill>
                  <a:srgbClr val="3883B4"/>
                </a:solidFill>
              </a:rPr>
              <a:t>－</a:t>
            </a:r>
            <a:r>
              <a:rPr lang="en-US" altLang="zh-TW" sz="3200" dirty="0">
                <a:solidFill>
                  <a:srgbClr val="3883B4"/>
                </a:solidFill>
              </a:rPr>
              <a:t>2</a:t>
            </a:r>
            <a:r>
              <a:rPr lang="zh-TW" altLang="en-US" sz="3200" dirty="0">
                <a:solidFill>
                  <a:srgbClr val="3883B4"/>
                </a:solidFill>
              </a:rPr>
              <a:t>）</a:t>
            </a:r>
            <a:r>
              <a:rPr lang="en-US" altLang="zh-TW" sz="3200" dirty="0">
                <a:solidFill>
                  <a:srgbClr val="3883B4"/>
                </a:solidFill>
              </a:rPr>
              <a:t>×180°</a:t>
            </a:r>
            <a:r>
              <a:rPr lang="zh-TW" altLang="en-US" sz="3200" dirty="0">
                <a:solidFill>
                  <a:srgbClr val="3883B4"/>
                </a:solidFill>
              </a:rPr>
              <a:t>＝</a:t>
            </a:r>
            <a:r>
              <a:rPr lang="en-US" altLang="zh-TW" sz="3200" dirty="0">
                <a:solidFill>
                  <a:srgbClr val="3883B4"/>
                </a:solidFill>
              </a:rPr>
              <a:t>1080°</a:t>
            </a:r>
            <a:r>
              <a:rPr lang="zh-TW" altLang="en-US" sz="3200" dirty="0">
                <a:solidFill>
                  <a:srgbClr val="3883B4"/>
                </a:solidFill>
              </a:rPr>
              <a:t>。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98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6271" y="139765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EC4CCD5E-D0C6-1041-992E-8BF9D677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39304"/>
            <a:ext cx="8352928" cy="741624"/>
          </a:xfrm>
        </p:spPr>
        <p:txBody>
          <a:bodyPr/>
          <a:lstStyle/>
          <a:p>
            <a:pPr algn="l"/>
            <a:r>
              <a:rPr lang="en" altLang="zh-TW" sz="3200" i="1" dirty="0"/>
              <a:t>n</a:t>
            </a:r>
            <a:r>
              <a:rPr lang="zh-TW" altLang="en-US" sz="3200" dirty="0"/>
              <a:t>邊形的內角和為（</a:t>
            </a:r>
            <a:r>
              <a:rPr lang="en" altLang="zh-TW" sz="3200" i="1" dirty="0"/>
              <a:t>n</a:t>
            </a:r>
            <a:r>
              <a:rPr lang="zh-TW" altLang="en" sz="3200" dirty="0"/>
              <a:t>－</a:t>
            </a:r>
            <a:r>
              <a:rPr lang="en" altLang="zh-TW" sz="3200" dirty="0"/>
              <a:t>2</a:t>
            </a:r>
            <a:r>
              <a:rPr lang="zh-TW" altLang="en" sz="3200" dirty="0"/>
              <a:t>）</a:t>
            </a:r>
            <a:r>
              <a:rPr lang="en" altLang="zh-TW" sz="3200" dirty="0"/>
              <a:t>×180°</a:t>
            </a:r>
            <a:r>
              <a:rPr lang="zh-TW" altLang="en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470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6489"/>
            <a:ext cx="467104" cy="467104"/>
          </a:xfrm>
          <a:prstGeom prst="rect">
            <a:avLst/>
          </a:prstGeom>
        </p:spPr>
      </p:pic>
      <p:sp>
        <p:nvSpPr>
          <p:cNvPr id="13" name="標題 3"/>
          <p:cNvSpPr txBox="1">
            <a:spLocks/>
          </p:cNvSpPr>
          <p:nvPr/>
        </p:nvSpPr>
        <p:spPr>
          <a:xfrm>
            <a:off x="1078664" y="1412780"/>
            <a:ext cx="5941608" cy="473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en" altLang="zh-TW" sz="3200" b="1" i="1" dirty="0">
                <a:latin typeface="+mn-lt"/>
                <a:ea typeface="微軟正黑體" panose="020B0604030504040204" pitchFamily="34" charset="-120"/>
              </a:rPr>
              <a:t>n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邊形的內角度數</a:t>
            </a:r>
          </a:p>
        </p:txBody>
      </p:sp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1" y="3704075"/>
            <a:ext cx="479926" cy="4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標題 3"/>
              <p:cNvSpPr txBox="1">
                <a:spLocks/>
              </p:cNvSpPr>
              <p:nvPr/>
            </p:nvSpPr>
            <p:spPr>
              <a:xfrm>
                <a:off x="1632497" y="3654149"/>
                <a:ext cx="6035847" cy="1461703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zh-TW" altLang="en-US" sz="3200" dirty="0">
                    <a:solidFill>
                      <a:srgbClr val="3883B4"/>
                    </a:solidFill>
                  </a:rPr>
                  <a:t>正六邊形的每一個內角皆為</a:t>
                </a:r>
              </a:p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3883B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en-US" sz="3200" dirty="0">
                            <a:solidFill>
                              <a:srgbClr val="3883B4"/>
                            </a:solidFill>
                          </a:rPr>
                          <m:t>（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3883B4"/>
                            </a:solidFill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zh-TW" altLang="en-US" sz="3200" dirty="0">
                            <a:solidFill>
                              <a:srgbClr val="3883B4"/>
                            </a:solidFill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3883B4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3200" dirty="0">
                            <a:solidFill>
                              <a:srgbClr val="3883B4"/>
                            </a:solidFill>
                          </a:rPr>
                          <m:t>）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3883B4"/>
                            </a:solidFill>
                          </a:rPr>
                          <m:t>×180°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3883B4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3883B4"/>
                    </a:solidFill>
                  </a:rPr>
                  <a:t>＝</a:t>
                </a:r>
                <a:r>
                  <a:rPr lang="en-US" altLang="zh-TW" sz="3200" dirty="0">
                    <a:solidFill>
                      <a:srgbClr val="3883B4"/>
                    </a:solidFill>
                  </a:rPr>
                  <a:t>120°</a:t>
                </a:r>
                <a:endParaRPr lang="zh-TW" altLang="en-US" sz="3200" dirty="0">
                  <a:solidFill>
                    <a:srgbClr val="3883B4"/>
                  </a:solidFill>
                </a:endParaRPr>
              </a:p>
            </p:txBody>
          </p:sp>
        </mc:Choice>
        <mc:Fallback xmlns="">
          <p:sp>
            <p:nvSpPr>
              <p:cNvPr id="28" name="標題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97" y="3654149"/>
                <a:ext cx="6035847" cy="1461703"/>
              </a:xfrm>
              <a:prstGeom prst="rect">
                <a:avLst/>
              </a:prstGeom>
              <a:blipFill rotWithShape="0">
                <a:blip r:embed="rId5"/>
                <a:stretch>
                  <a:fillRect l="-2626" t="-5417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98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6271" y="139765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EC4CCD5E-D0C6-1041-992E-8BF9D677F1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43608" y="2039304"/>
                <a:ext cx="8941817" cy="1461704"/>
              </a:xfrm>
            </p:spPr>
            <p:txBody>
              <a:bodyPr/>
              <a:lstStyle/>
              <a:p>
                <a:pPr algn="l"/>
                <a:r>
                  <a:rPr lang="zh-TW" altLang="en-US" sz="3200" dirty="0"/>
                  <a:t>正</a:t>
                </a:r>
                <a:r>
                  <a:rPr lang="en" altLang="zh-TW" sz="3200" i="1" dirty="0"/>
                  <a:t>n</a:t>
                </a:r>
                <a:r>
                  <a:rPr lang="zh-TW" altLang="en-US" sz="3200" dirty="0"/>
                  <a:t>邊形的每一個內角皆為</a:t>
                </a:r>
                <a:br>
                  <a:rPr lang="en-US" altLang="zh-TW" sz="32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en-US" sz="3200" dirty="0"/>
                          <m:t>（</m:t>
                        </m:r>
                        <m:r>
                          <m:rPr>
                            <m:nor/>
                          </m:rPr>
                          <a:rPr lang="en" altLang="zh-TW" sz="3200" i="1" dirty="0"/>
                          <m:t>n</m:t>
                        </m:r>
                        <m:r>
                          <m:rPr>
                            <m:nor/>
                          </m:rPr>
                          <a:rPr lang="zh-TW" altLang="en" sz="3200" dirty="0"/>
                          <m:t>－</m:t>
                        </m:r>
                        <m:r>
                          <m:rPr>
                            <m:nor/>
                          </m:rPr>
                          <a:rPr lang="en" altLang="zh-TW" sz="3200" dirty="0"/>
                          <m:t>2</m:t>
                        </m:r>
                        <m:r>
                          <m:rPr>
                            <m:nor/>
                          </m:rPr>
                          <a:rPr lang="zh-TW" altLang="en" sz="3200" dirty="0"/>
                          <m:t>）</m:t>
                        </m:r>
                        <m:r>
                          <m:rPr>
                            <m:nor/>
                          </m:rPr>
                          <a:rPr lang="en" altLang="zh-TW" sz="3200" dirty="0"/>
                          <m:t>×180° </m:t>
                        </m:r>
                      </m:num>
                      <m:den>
                        <m:r>
                          <m:rPr>
                            <m:nor/>
                          </m:rPr>
                          <a:rPr lang="en" altLang="zh-TW" sz="3200" i="1" dirty="0"/>
                          <m:t>n</m:t>
                        </m:r>
                      </m:den>
                    </m:f>
                  </m:oMath>
                </a14:m>
                <a:r>
                  <a:rPr lang="zh-TW" altLang="en" sz="3200" dirty="0"/>
                  <a:t>。</a:t>
                </a:r>
                <a:endParaRPr lang="en" altLang="zh-TW" sz="3200" dirty="0"/>
              </a:p>
            </p:txBody>
          </p:sp>
        </mc:Choice>
        <mc:Fallback xmlns="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EC4CCD5E-D0C6-1041-992E-8BF9D677F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608" y="2039304"/>
                <a:ext cx="8941817" cy="1461704"/>
              </a:xfrm>
              <a:blipFill>
                <a:blip r:embed="rId6"/>
                <a:stretch>
                  <a:fillRect l="-1702" t="-6034" b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10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41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1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" y="1465687"/>
            <a:ext cx="500124" cy="473675"/>
          </a:xfrm>
          <a:prstGeom prst="rect">
            <a:avLst/>
          </a:prstGeom>
        </p:spPr>
      </p:pic>
      <p:sp>
        <p:nvSpPr>
          <p:cNvPr id="8" name="TextBox 641 8"/>
          <p:cNvSpPr txBox="1"/>
          <p:nvPr/>
        </p:nvSpPr>
        <p:spPr>
          <a:xfrm>
            <a:off x="648000" y="14127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latin typeface="Arial"/>
                <a:cs typeface="Arial"/>
              </a:rPr>
              <a:t>1</a:t>
            </a:r>
            <a:endParaRPr lang="zh-TW" altLang="en-US" sz="3200" b="1" dirty="0"/>
          </a:p>
        </p:txBody>
      </p:sp>
      <p:pic>
        <p:nvPicPr>
          <p:cNvPr id="16" name="圖片 641 16" descr="poButto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0280" y="4235470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版面配置區 641 11"/>
          <p:cNvSpPr txBox="1">
            <a:spLocks/>
          </p:cNvSpPr>
          <p:nvPr/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99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itle 641 14"/>
          <p:cNvSpPr>
            <a:spLocks noGrp="1"/>
          </p:cNvSpPr>
          <p:nvPr>
            <p:ph type="title"/>
          </p:nvPr>
        </p:nvSpPr>
        <p:spPr>
          <a:xfrm>
            <a:off x="1140462" y="1412776"/>
            <a:ext cx="8616114" cy="1138138"/>
          </a:xfrm>
        </p:spPr>
        <p:txBody>
          <a:bodyPr/>
          <a:lstStyle/>
          <a:p>
            <a:pPr algn="l"/>
            <a:r>
              <a:rPr lang="zh-TW" altLang="en-US" sz="3200" dirty="0"/>
              <a:t>已知∠</a:t>
            </a:r>
            <a:r>
              <a:rPr lang="en" altLang="zh-TW" sz="3200" i="1" dirty="0"/>
              <a:t>A</a:t>
            </a:r>
            <a:r>
              <a:rPr lang="zh-TW" altLang="en" sz="3200" dirty="0"/>
              <a:t>＝</a:t>
            </a:r>
            <a:r>
              <a:rPr lang="en" altLang="zh-TW" sz="3200" dirty="0"/>
              <a:t>108°</a:t>
            </a:r>
            <a:r>
              <a:rPr lang="zh-TW" altLang="en" sz="3200" dirty="0"/>
              <a:t>，</a:t>
            </a:r>
            <a:r>
              <a:rPr lang="zh-TW" altLang="en-US" sz="3200" dirty="0"/>
              <a:t>若∠</a:t>
            </a:r>
            <a:r>
              <a:rPr lang="en" altLang="zh-TW" sz="3200" i="1" dirty="0"/>
              <a:t>A</a:t>
            </a:r>
            <a:r>
              <a:rPr lang="zh-TW" altLang="en-US" sz="3200" dirty="0"/>
              <a:t>的補角和∠</a:t>
            </a:r>
            <a:r>
              <a:rPr lang="en" altLang="zh-TW" sz="3200" i="1" dirty="0"/>
              <a:t>B</a:t>
            </a:r>
            <a:r>
              <a:rPr lang="zh-TW" altLang="en-US" sz="3200" dirty="0"/>
              <a:t>的餘角</a:t>
            </a:r>
            <a:br>
              <a:rPr lang="en-US" altLang="zh-TW" sz="3200" dirty="0"/>
            </a:br>
            <a:r>
              <a:rPr lang="zh-TW" altLang="en-US" sz="3200" dirty="0"/>
              <a:t>度數相同，求∠</a:t>
            </a:r>
            <a:r>
              <a:rPr lang="en" altLang="zh-TW" sz="3200" i="1" dirty="0"/>
              <a:t>B</a:t>
            </a:r>
            <a:r>
              <a:rPr lang="zh-TW" altLang="en" sz="3200" dirty="0"/>
              <a:t>。</a:t>
            </a:r>
          </a:p>
        </p:txBody>
      </p:sp>
      <p:sp>
        <p:nvSpPr>
          <p:cNvPr id="15" name="Rectangle 641 15"/>
          <p:cNvSpPr/>
          <p:nvPr/>
        </p:nvSpPr>
        <p:spPr>
          <a:xfrm>
            <a:off x="596557" y="2649130"/>
            <a:ext cx="5276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5" name="TextBox 641 25">
            <a:extLst>
              <a:ext uri="{FF2B5EF4-FFF2-40B4-BE49-F238E27FC236}">
                <a16:creationId xmlns:a16="http://schemas.microsoft.com/office/drawing/2014/main" id="{2F077022-FD3A-4247-8C6D-331EA75B1B2B}"/>
              </a:ext>
            </a:extLst>
          </p:cNvPr>
          <p:cNvSpPr txBox="1"/>
          <p:nvPr/>
        </p:nvSpPr>
        <p:spPr>
          <a:xfrm>
            <a:off x="1140462" y="2604048"/>
            <a:ext cx="744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3200" dirty="0">
                <a:solidFill>
                  <a:srgbClr val="FF0000"/>
                </a:solidFill>
              </a:rPr>
              <a:t>∠</a:t>
            </a:r>
            <a:r>
              <a:rPr lang="en" altLang="zh-TW" sz="3200" i="1" dirty="0">
                <a:solidFill>
                  <a:srgbClr val="FF0000"/>
                </a:solidFill>
              </a:rPr>
              <a:t>A</a:t>
            </a:r>
            <a:r>
              <a:rPr lang="zh-TW" altLang="en" sz="3200" dirty="0">
                <a:solidFill>
                  <a:srgbClr val="FF0000"/>
                </a:solidFill>
              </a:rPr>
              <a:t>＝</a:t>
            </a:r>
            <a:r>
              <a:rPr lang="en" altLang="zh-TW" sz="3200" dirty="0">
                <a:solidFill>
                  <a:srgbClr val="FF0000"/>
                </a:solidFill>
              </a:rPr>
              <a:t>108°</a:t>
            </a:r>
            <a:r>
              <a:rPr lang="zh-TW" altLang="en" sz="3200" dirty="0">
                <a:solidFill>
                  <a:srgbClr val="FF0000"/>
                </a:solidFill>
              </a:rPr>
              <a:t>，∠</a:t>
            </a:r>
            <a:r>
              <a:rPr lang="en" altLang="zh-TW" sz="3200" i="1" dirty="0">
                <a:solidFill>
                  <a:srgbClr val="FF0000"/>
                </a:solidFill>
              </a:rPr>
              <a:t>A</a:t>
            </a:r>
            <a:r>
              <a:rPr lang="zh-TW" altLang="en-US" sz="3200" dirty="0">
                <a:solidFill>
                  <a:srgbClr val="FF0000"/>
                </a:solidFill>
              </a:rPr>
              <a:t>的補角為</a:t>
            </a:r>
            <a:r>
              <a:rPr lang="en-US" altLang="zh-TW" sz="3200" dirty="0">
                <a:solidFill>
                  <a:srgbClr val="FF0000"/>
                </a:solidFill>
              </a:rPr>
              <a:t>180°</a:t>
            </a:r>
            <a:r>
              <a:rPr lang="zh-TW" altLang="en-US" sz="3200" dirty="0">
                <a:solidFill>
                  <a:srgbClr val="FF0000"/>
                </a:solidFill>
              </a:rPr>
              <a:t>－</a:t>
            </a:r>
            <a:r>
              <a:rPr lang="en-US" altLang="zh-TW" sz="3200" dirty="0">
                <a:solidFill>
                  <a:srgbClr val="FF0000"/>
                </a:solidFill>
              </a:rPr>
              <a:t>108°</a:t>
            </a:r>
          </a:p>
        </p:txBody>
      </p:sp>
      <p:sp>
        <p:nvSpPr>
          <p:cNvPr id="23" name="TextBox 641 23">
            <a:extLst>
              <a:ext uri="{FF2B5EF4-FFF2-40B4-BE49-F238E27FC236}">
                <a16:creationId xmlns:a16="http://schemas.microsoft.com/office/drawing/2014/main" id="{3411C1F5-9D95-FE45-ABCC-970EFE10BB41}"/>
              </a:ext>
            </a:extLst>
          </p:cNvPr>
          <p:cNvSpPr txBox="1"/>
          <p:nvPr/>
        </p:nvSpPr>
        <p:spPr>
          <a:xfrm>
            <a:off x="1140462" y="3305173"/>
            <a:ext cx="703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3200" dirty="0">
                <a:solidFill>
                  <a:srgbClr val="FF0000"/>
                </a:solidFill>
              </a:rPr>
              <a:t>∠</a:t>
            </a:r>
            <a:r>
              <a:rPr lang="en" altLang="zh-TW" sz="3200" i="1" dirty="0">
                <a:solidFill>
                  <a:srgbClr val="FF0000"/>
                </a:solidFill>
              </a:rPr>
              <a:t>B</a:t>
            </a:r>
            <a:r>
              <a:rPr lang="zh-TW" altLang="en-US" sz="3200" dirty="0">
                <a:solidFill>
                  <a:srgbClr val="FF0000"/>
                </a:solidFill>
              </a:rPr>
              <a:t>的餘角為</a:t>
            </a:r>
            <a:r>
              <a:rPr lang="en-US" altLang="zh-TW" sz="3200" dirty="0">
                <a:solidFill>
                  <a:srgbClr val="FF0000"/>
                </a:solidFill>
              </a:rPr>
              <a:t>72°</a:t>
            </a:r>
            <a:r>
              <a:rPr lang="zh-TW" altLang="en-US" sz="3200" dirty="0">
                <a:solidFill>
                  <a:srgbClr val="FF0000"/>
                </a:solidFill>
              </a:rPr>
              <a:t>，則∠</a:t>
            </a:r>
            <a:r>
              <a:rPr lang="en" altLang="zh-TW" sz="3200" i="1" dirty="0">
                <a:solidFill>
                  <a:srgbClr val="FF0000"/>
                </a:solidFill>
              </a:rPr>
              <a:t>B</a:t>
            </a:r>
            <a:r>
              <a:rPr lang="zh-TW" altLang="en" sz="3200" dirty="0">
                <a:solidFill>
                  <a:srgbClr val="FF0000"/>
                </a:solidFill>
              </a:rPr>
              <a:t>＝</a:t>
            </a:r>
            <a:r>
              <a:rPr lang="en" altLang="zh-TW" sz="3200" dirty="0">
                <a:solidFill>
                  <a:srgbClr val="FF0000"/>
                </a:solidFill>
              </a:rPr>
              <a:t>90°</a:t>
            </a:r>
            <a:r>
              <a:rPr lang="zh-TW" altLang="en" sz="3200" dirty="0">
                <a:solidFill>
                  <a:srgbClr val="FF0000"/>
                </a:solidFill>
              </a:rPr>
              <a:t>－</a:t>
            </a:r>
            <a:r>
              <a:rPr lang="en" altLang="zh-TW" sz="3200" dirty="0">
                <a:solidFill>
                  <a:srgbClr val="FF0000"/>
                </a:solidFill>
              </a:rPr>
              <a:t>72°</a:t>
            </a:r>
          </a:p>
        </p:txBody>
      </p:sp>
      <p:sp>
        <p:nvSpPr>
          <p:cNvPr id="24" name="TextBox 641 24">
            <a:extLst>
              <a:ext uri="{FF2B5EF4-FFF2-40B4-BE49-F238E27FC236}">
                <a16:creationId xmlns:a16="http://schemas.microsoft.com/office/drawing/2014/main" id="{0B707934-3ED8-0A4C-86EA-FD803FFE5DE5}"/>
              </a:ext>
            </a:extLst>
          </p:cNvPr>
          <p:cNvSpPr txBox="1"/>
          <p:nvPr/>
        </p:nvSpPr>
        <p:spPr>
          <a:xfrm>
            <a:off x="7551599" y="330517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" sz="3200" dirty="0">
                <a:solidFill>
                  <a:srgbClr val="FF0000"/>
                </a:solidFill>
              </a:rPr>
              <a:t>＝</a:t>
            </a:r>
            <a:r>
              <a:rPr lang="en" altLang="zh-TW" sz="3200" dirty="0">
                <a:solidFill>
                  <a:srgbClr val="FF0000"/>
                </a:solidFill>
              </a:rPr>
              <a:t>18°</a:t>
            </a:r>
          </a:p>
        </p:txBody>
      </p:sp>
      <p:sp>
        <p:nvSpPr>
          <p:cNvPr id="26" name="TextBox 641 26">
            <a:extLst>
              <a:ext uri="{FF2B5EF4-FFF2-40B4-BE49-F238E27FC236}">
                <a16:creationId xmlns:a16="http://schemas.microsoft.com/office/drawing/2014/main" id="{D92B0B75-9DCC-7443-9CCD-5A6F4947B886}"/>
              </a:ext>
            </a:extLst>
          </p:cNvPr>
          <p:cNvSpPr txBox="1"/>
          <p:nvPr/>
        </p:nvSpPr>
        <p:spPr>
          <a:xfrm>
            <a:off x="7668344" y="2604048"/>
            <a:ext cx="162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72°</a:t>
            </a:r>
          </a:p>
        </p:txBody>
      </p:sp>
      <p:pic>
        <p:nvPicPr>
          <p:cNvPr id="27" name="Picture 641 27">
            <a:extLst>
              <a:ext uri="{FF2B5EF4-FFF2-40B4-BE49-F238E27FC236}">
                <a16:creationId xmlns:a16="http://schemas.microsoft.com/office/drawing/2014/main" id="{57BCA9D6-4062-9641-9D90-BF91108CD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91" y="487506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641 28">
            <a:extLst>
              <a:ext uri="{FF2B5EF4-FFF2-40B4-BE49-F238E27FC236}">
                <a16:creationId xmlns:a16="http://schemas.microsoft.com/office/drawing/2014/main" id="{554A0F7E-218A-3547-B5DD-5DDFA3FB68EC}"/>
              </a:ext>
            </a:extLst>
          </p:cNvPr>
          <p:cNvGrpSpPr/>
          <p:nvPr/>
        </p:nvGrpSpPr>
        <p:grpSpPr>
          <a:xfrm>
            <a:off x="5940152" y="4581128"/>
            <a:ext cx="1971439" cy="584775"/>
            <a:chOff x="5454889" y="6260569"/>
            <a:chExt cx="1971439" cy="584775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7B776F9-E5BE-D948-A46E-34BF9F8359DA}"/>
                </a:ext>
              </a:extLst>
            </p:cNvPr>
            <p:cNvSpPr txBox="1"/>
            <p:nvPr/>
          </p:nvSpPr>
          <p:spPr>
            <a:xfrm>
              <a:off x="5852258" y="6260569"/>
              <a:ext cx="15740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3200" dirty="0">
                  <a:solidFill>
                    <a:srgbClr val="FF0000"/>
                  </a:solidFill>
                </a:rPr>
                <a:t>：</a:t>
              </a:r>
              <a:r>
                <a:rPr lang="en-US" altLang="zh-TW" sz="3200" dirty="0">
                  <a:solidFill>
                    <a:srgbClr val="FF0000"/>
                  </a:solidFill>
                </a:rPr>
                <a:t>18°</a:t>
              </a:r>
              <a:endParaRPr lang="zh-TW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5B98617-E51F-4D45-B53C-8DAF6C51A7FB}"/>
                </a:ext>
              </a:extLst>
            </p:cNvPr>
            <p:cNvSpPr/>
            <p:nvPr/>
          </p:nvSpPr>
          <p:spPr>
            <a:xfrm>
              <a:off x="5551322" y="6386339"/>
              <a:ext cx="360041" cy="3600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59DBA20-C1A2-2247-9454-1D8E70D90C0B}"/>
                </a:ext>
              </a:extLst>
            </p:cNvPr>
            <p:cNvSpPr txBox="1"/>
            <p:nvPr/>
          </p:nvSpPr>
          <p:spPr>
            <a:xfrm>
              <a:off x="5454889" y="6299460"/>
              <a:ext cx="59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8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3" grpId="0"/>
      <p:bldP spid="23" grpId="1"/>
      <p:bldP spid="24" grpId="0"/>
      <p:bldP spid="24" grpId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3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1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" y="1465687"/>
            <a:ext cx="500124" cy="473675"/>
          </a:xfrm>
          <a:prstGeom prst="rect">
            <a:avLst/>
          </a:prstGeom>
        </p:spPr>
      </p:pic>
      <p:sp>
        <p:nvSpPr>
          <p:cNvPr id="8" name="TextBox 713 8"/>
          <p:cNvSpPr txBox="1"/>
          <p:nvPr/>
        </p:nvSpPr>
        <p:spPr>
          <a:xfrm>
            <a:off x="648000" y="14127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latin typeface="Arial"/>
                <a:cs typeface="Arial"/>
              </a:rPr>
              <a:t>2</a:t>
            </a:r>
            <a:endParaRPr lang="zh-TW" altLang="en-US" sz="3200" b="1" dirty="0"/>
          </a:p>
        </p:txBody>
      </p:sp>
      <p:pic>
        <p:nvPicPr>
          <p:cNvPr id="16" name="圖片 713 16" descr="poButto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0280" y="4235470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版面配置區 713 11"/>
          <p:cNvSpPr txBox="1">
            <a:spLocks/>
          </p:cNvSpPr>
          <p:nvPr/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99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713 14"/>
              <p:cNvSpPr>
                <a:spLocks noGrp="1"/>
              </p:cNvSpPr>
              <p:nvPr>
                <p:ph type="title"/>
              </p:nvPr>
            </p:nvSpPr>
            <p:spPr>
              <a:xfrm>
                <a:off x="1140461" y="1440000"/>
                <a:ext cx="8256075" cy="2016224"/>
              </a:xfrm>
            </p:spPr>
            <p:txBody>
              <a:bodyPr/>
              <a:lstStyle/>
              <a:p>
                <a:pPr algn="l"/>
                <a:r>
                  <a:rPr lang="zh-TW" altLang="en-US" sz="2800" dirty="0"/>
                  <a:t>如圖，</a:t>
                </a:r>
                <a:r>
                  <a:rPr lang="zh-TW" altLang="en-US" sz="2800" u="sng" dirty="0"/>
                  <a:t>鈺凱</a:t>
                </a:r>
                <a:r>
                  <a:rPr lang="zh-TW" altLang="en-US" sz="2800" dirty="0"/>
                  <a:t>依逆時針方向</a:t>
                </a:r>
                <a:br>
                  <a:rPr lang="en-US" altLang="zh-TW" sz="2800" dirty="0"/>
                </a:br>
                <a:r>
                  <a:rPr lang="zh-TW" altLang="en-US" sz="2800" dirty="0"/>
                  <a:t>繞著三角形公園跑步。當</a:t>
                </a:r>
                <a:br>
                  <a:rPr lang="en-US" altLang="zh-TW" sz="2800" dirty="0"/>
                </a:br>
                <a:r>
                  <a:rPr lang="zh-TW" altLang="en-US" sz="2800" dirty="0"/>
                  <a:t>他自</a:t>
                </a:r>
                <a:r>
                  <a:rPr lang="en" altLang="zh-TW" sz="2800" i="1" dirty="0"/>
                  <a:t>P</a:t>
                </a:r>
                <a:r>
                  <a:rPr lang="zh-TW" altLang="en-US" sz="2800" dirty="0"/>
                  <a:t>點出發，沿著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altLang="zh-TW" sz="2800" i="1" dirty="0"/>
                          <m:t>PA</m:t>
                        </m:r>
                      </m:e>
                    </m:acc>
                  </m:oMath>
                </a14:m>
                <a:r>
                  <a:rPr lang="zh-TW" altLang="en-US" sz="2800" dirty="0"/>
                  <a:t>前</a:t>
                </a:r>
                <a:br>
                  <a:rPr lang="en-US" altLang="zh-TW" sz="2800" dirty="0"/>
                </a:br>
                <a:r>
                  <a:rPr lang="zh-TW" altLang="en-US" sz="2800" dirty="0"/>
                  <a:t>進</a:t>
                </a:r>
                <a:r>
                  <a:rPr lang="zh-TW" altLang="en-US" sz="2800" spc="300" dirty="0"/>
                  <a:t>至</a:t>
                </a:r>
                <a:r>
                  <a:rPr lang="en" altLang="zh-TW" sz="2800" i="1" dirty="0"/>
                  <a:t>A</a:t>
                </a:r>
                <a:r>
                  <a:rPr lang="zh-TW" altLang="en-US" sz="2800" dirty="0"/>
                  <a:t>點時，其行進方</a:t>
                </a:r>
                <a:br>
                  <a:rPr lang="en-US" altLang="zh-TW" sz="2800" dirty="0"/>
                </a:br>
                <a:r>
                  <a:rPr lang="zh-TW" altLang="en-US" sz="2800" dirty="0"/>
                  <a:t>向從面對</a:t>
                </a:r>
                <a:r>
                  <a:rPr lang="en" altLang="zh-TW" sz="2800" i="1" dirty="0"/>
                  <a:t>D</a:t>
                </a:r>
                <a:r>
                  <a:rPr lang="zh-TW" altLang="en-US" sz="2800" dirty="0"/>
                  <a:t>點的方向逆</a:t>
                </a:r>
                <a:br>
                  <a:rPr lang="en-US" altLang="zh-TW" sz="2800" dirty="0"/>
                </a:br>
                <a:r>
                  <a:rPr lang="zh-TW" altLang="en-US" sz="2800" dirty="0"/>
                  <a:t>時針旋轉一個角度，變成面對</a:t>
                </a:r>
                <a:r>
                  <a:rPr lang="en" altLang="zh-TW" sz="2800" i="1" dirty="0"/>
                  <a:t>B</a:t>
                </a:r>
                <a:r>
                  <a:rPr lang="zh-TW" altLang="en-US" sz="2800" dirty="0"/>
                  <a:t>點的方向後，再</a:t>
                </a:r>
                <a:br>
                  <a:rPr lang="en-US" altLang="zh-TW" sz="2800" dirty="0"/>
                </a:br>
                <a:r>
                  <a:rPr lang="zh-TW" altLang="en-US" sz="2800" dirty="0"/>
                  <a:t>繼續走到</a:t>
                </a:r>
                <a:r>
                  <a:rPr lang="en" altLang="zh-TW" sz="2800" i="1" dirty="0"/>
                  <a:t>Q</a:t>
                </a:r>
                <a:r>
                  <a:rPr lang="zh-TW" altLang="en-US" sz="2800" dirty="0"/>
                  <a:t>點，則</a:t>
                </a:r>
                <a:r>
                  <a:rPr lang="zh-TW" altLang="en-US" sz="2800" u="sng" dirty="0"/>
                  <a:t>鈺凱</a:t>
                </a:r>
                <a:r>
                  <a:rPr lang="zh-TW" altLang="en-US" sz="2800" dirty="0"/>
                  <a:t>在</a:t>
                </a:r>
                <a:r>
                  <a:rPr lang="en" altLang="zh-TW" sz="2800" i="1" dirty="0"/>
                  <a:t>A</a:t>
                </a:r>
                <a:r>
                  <a:rPr lang="zh-TW" altLang="en-US" sz="2800" dirty="0"/>
                  <a:t>點旋轉了多少角度？</a:t>
                </a:r>
              </a:p>
            </p:txBody>
          </p:sp>
        </mc:Choice>
        <mc:Fallback xmlns="">
          <p:sp>
            <p:nvSpPr>
              <p:cNvPr id="14" name="Title 713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0461" y="1440000"/>
                <a:ext cx="8256075" cy="2016224"/>
              </a:xfrm>
              <a:blipFill rotWithShape="0">
                <a:blip r:embed="rId8"/>
                <a:stretch>
                  <a:fillRect l="-1477" t="-3021" b="-63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713 15"/>
          <p:cNvSpPr/>
          <p:nvPr/>
        </p:nvSpPr>
        <p:spPr>
          <a:xfrm>
            <a:off x="596557" y="4677983"/>
            <a:ext cx="5276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5" name="TextBox 713 25">
            <a:extLst>
              <a:ext uri="{FF2B5EF4-FFF2-40B4-BE49-F238E27FC236}">
                <a16:creationId xmlns:a16="http://schemas.microsoft.com/office/drawing/2014/main" id="{2F077022-FD3A-4247-8C6D-331EA75B1B2B}"/>
              </a:ext>
            </a:extLst>
          </p:cNvPr>
          <p:cNvSpPr txBox="1"/>
          <p:nvPr/>
        </p:nvSpPr>
        <p:spPr>
          <a:xfrm>
            <a:off x="1140462" y="4632901"/>
            <a:ext cx="566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800" dirty="0">
                <a:solidFill>
                  <a:srgbClr val="FF0000"/>
                </a:solidFill>
              </a:rPr>
              <a:t>∵旋轉的角度為∠</a:t>
            </a:r>
            <a:r>
              <a:rPr lang="en" altLang="zh-TW" sz="2800" i="1" dirty="0">
                <a:solidFill>
                  <a:srgbClr val="FF0000"/>
                </a:solidFill>
              </a:rPr>
              <a:t>BAC</a:t>
            </a:r>
            <a:r>
              <a:rPr lang="zh-TW" altLang="en-US" sz="2800" dirty="0">
                <a:solidFill>
                  <a:srgbClr val="FF0000"/>
                </a:solidFill>
              </a:rPr>
              <a:t>的外角</a:t>
            </a:r>
          </a:p>
        </p:txBody>
      </p:sp>
      <p:sp>
        <p:nvSpPr>
          <p:cNvPr id="23" name="TextBox 713 23">
            <a:extLst>
              <a:ext uri="{FF2B5EF4-FFF2-40B4-BE49-F238E27FC236}">
                <a16:creationId xmlns:a16="http://schemas.microsoft.com/office/drawing/2014/main" id="{3411C1F5-9D95-FE45-ABCC-970EFE10BB41}"/>
              </a:ext>
            </a:extLst>
          </p:cNvPr>
          <p:cNvSpPr txBox="1"/>
          <p:nvPr/>
        </p:nvSpPr>
        <p:spPr>
          <a:xfrm>
            <a:off x="1140462" y="5090470"/>
            <a:ext cx="508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800" dirty="0">
                <a:solidFill>
                  <a:srgbClr val="FF0000"/>
                </a:solidFill>
              </a:rPr>
              <a:t>∴∠</a:t>
            </a:r>
            <a:r>
              <a:rPr lang="en" altLang="zh-TW" sz="2800" i="1" dirty="0">
                <a:solidFill>
                  <a:srgbClr val="FF0000"/>
                </a:solidFill>
              </a:rPr>
              <a:t>BAD</a:t>
            </a:r>
            <a:r>
              <a:rPr lang="zh-TW" altLang="en" sz="2800" dirty="0">
                <a:solidFill>
                  <a:srgbClr val="FF0000"/>
                </a:solidFill>
              </a:rPr>
              <a:t>＝∠</a:t>
            </a:r>
            <a:r>
              <a:rPr lang="en" altLang="zh-TW" sz="2800" i="1" dirty="0">
                <a:solidFill>
                  <a:srgbClr val="FF0000"/>
                </a:solidFill>
              </a:rPr>
              <a:t>ABC</a:t>
            </a:r>
            <a:r>
              <a:rPr lang="zh-TW" altLang="en" sz="2800" dirty="0">
                <a:solidFill>
                  <a:srgbClr val="FF0000"/>
                </a:solidFill>
              </a:rPr>
              <a:t>＋∠</a:t>
            </a:r>
            <a:r>
              <a:rPr lang="en" altLang="zh-TW" sz="2800" i="1" dirty="0">
                <a:solidFill>
                  <a:srgbClr val="FF0000"/>
                </a:solidFill>
              </a:rPr>
              <a:t>ACB</a:t>
            </a:r>
          </a:p>
        </p:txBody>
      </p:sp>
      <p:pic>
        <p:nvPicPr>
          <p:cNvPr id="27" name="Picture 713 27">
            <a:extLst>
              <a:ext uri="{FF2B5EF4-FFF2-40B4-BE49-F238E27FC236}">
                <a16:creationId xmlns:a16="http://schemas.microsoft.com/office/drawing/2014/main" id="{57BCA9D6-4062-9641-9D90-BF91108CD9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73" y="6299159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713 28">
            <a:extLst>
              <a:ext uri="{FF2B5EF4-FFF2-40B4-BE49-F238E27FC236}">
                <a16:creationId xmlns:a16="http://schemas.microsoft.com/office/drawing/2014/main" id="{554A0F7E-218A-3547-B5DD-5DDFA3FB68EC}"/>
              </a:ext>
            </a:extLst>
          </p:cNvPr>
          <p:cNvGrpSpPr/>
          <p:nvPr/>
        </p:nvGrpSpPr>
        <p:grpSpPr>
          <a:xfrm>
            <a:off x="5940152" y="6079301"/>
            <a:ext cx="2232247" cy="537215"/>
            <a:chOff x="5454889" y="6299460"/>
            <a:chExt cx="2232247" cy="537215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7B776F9-E5BE-D948-A46E-34BF9F8359DA}"/>
                </a:ext>
              </a:extLst>
            </p:cNvPr>
            <p:cNvSpPr txBox="1"/>
            <p:nvPr/>
          </p:nvSpPr>
          <p:spPr>
            <a:xfrm>
              <a:off x="5852257" y="6313455"/>
              <a:ext cx="18348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rgbClr val="FF0000"/>
                  </a:solidFill>
                </a:rPr>
                <a:t>：</a:t>
              </a:r>
              <a:r>
                <a:rPr lang="en-US" altLang="zh-TW" sz="2800" dirty="0">
                  <a:solidFill>
                    <a:srgbClr val="FF0000"/>
                  </a:solidFill>
                </a:rPr>
                <a:t>146°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5B98617-E51F-4D45-B53C-8DAF6C51A7FB}"/>
                </a:ext>
              </a:extLst>
            </p:cNvPr>
            <p:cNvSpPr/>
            <p:nvPr/>
          </p:nvSpPr>
          <p:spPr>
            <a:xfrm>
              <a:off x="5551322" y="6386339"/>
              <a:ext cx="360041" cy="3600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59DBA20-C1A2-2247-9454-1D8E70D90C0B}"/>
                </a:ext>
              </a:extLst>
            </p:cNvPr>
            <p:cNvSpPr txBox="1"/>
            <p:nvPr/>
          </p:nvSpPr>
          <p:spPr>
            <a:xfrm>
              <a:off x="5454889" y="6299460"/>
              <a:ext cx="59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答</a:t>
              </a:r>
            </a:p>
          </p:txBody>
        </p:sp>
      </p:grpSp>
      <p:sp>
        <p:nvSpPr>
          <p:cNvPr id="19" name="TextBox 713 19">
            <a:extLst>
              <a:ext uri="{FF2B5EF4-FFF2-40B4-BE49-F238E27FC236}">
                <a16:creationId xmlns:a16="http://schemas.microsoft.com/office/drawing/2014/main" id="{5E37B91C-A460-2D42-9D59-CABED457BF3B}"/>
              </a:ext>
            </a:extLst>
          </p:cNvPr>
          <p:cNvSpPr txBox="1"/>
          <p:nvPr/>
        </p:nvSpPr>
        <p:spPr>
          <a:xfrm>
            <a:off x="2547565" y="5548039"/>
            <a:ext cx="307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82°</a:t>
            </a:r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</a:rPr>
              <a:t>64°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713 20">
            <a:extLst>
              <a:ext uri="{FF2B5EF4-FFF2-40B4-BE49-F238E27FC236}">
                <a16:creationId xmlns:a16="http://schemas.microsoft.com/office/drawing/2014/main" id="{5868C764-FA23-3C43-86BC-99F5CC6C5005}"/>
              </a:ext>
            </a:extLst>
          </p:cNvPr>
          <p:cNvSpPr txBox="1"/>
          <p:nvPr/>
        </p:nvSpPr>
        <p:spPr>
          <a:xfrm>
            <a:off x="2547565" y="6005607"/>
            <a:ext cx="249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</a:rPr>
              <a:t>146°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45" name="Group 713 45"/>
          <p:cNvGrpSpPr/>
          <p:nvPr/>
        </p:nvGrpSpPr>
        <p:grpSpPr>
          <a:xfrm>
            <a:off x="4734077" y="1345005"/>
            <a:ext cx="4423934" cy="2418714"/>
            <a:chOff x="4734077" y="1345005"/>
            <a:chExt cx="4423934" cy="2418714"/>
          </a:xfrm>
        </p:grpSpPr>
        <p:sp>
          <p:nvSpPr>
            <p:cNvPr id="2" name="等腰三角形 713 2"/>
            <p:cNvSpPr/>
            <p:nvPr/>
          </p:nvSpPr>
          <p:spPr>
            <a:xfrm>
              <a:off x="5083993" y="1766466"/>
              <a:ext cx="3097931" cy="1576760"/>
            </a:xfrm>
            <a:custGeom>
              <a:avLst/>
              <a:gdLst>
                <a:gd name="connsiteX0" fmla="*/ 0 w 3096343"/>
                <a:gd name="connsiteY0" fmla="*/ 1562472 h 1562472"/>
                <a:gd name="connsiteX1" fmla="*/ 784768 w 3096343"/>
                <a:gd name="connsiteY1" fmla="*/ 0 h 1562472"/>
                <a:gd name="connsiteX2" fmla="*/ 3096343 w 3096343"/>
                <a:gd name="connsiteY2" fmla="*/ 1562472 h 1562472"/>
                <a:gd name="connsiteX3" fmla="*/ 0 w 3096343"/>
                <a:gd name="connsiteY3" fmla="*/ 1562472 h 1562472"/>
                <a:gd name="connsiteX0" fmla="*/ 0 w 3096343"/>
                <a:gd name="connsiteY0" fmla="*/ 1568822 h 1568822"/>
                <a:gd name="connsiteX1" fmla="*/ 784768 w 3096343"/>
                <a:gd name="connsiteY1" fmla="*/ 0 h 1568822"/>
                <a:gd name="connsiteX2" fmla="*/ 3096343 w 3096343"/>
                <a:gd name="connsiteY2" fmla="*/ 1568822 h 1568822"/>
                <a:gd name="connsiteX3" fmla="*/ 0 w 3096343"/>
                <a:gd name="connsiteY3" fmla="*/ 1568822 h 1568822"/>
                <a:gd name="connsiteX0" fmla="*/ 0 w 3088406"/>
                <a:gd name="connsiteY0" fmla="*/ 1576760 h 1576760"/>
                <a:gd name="connsiteX1" fmla="*/ 776831 w 3088406"/>
                <a:gd name="connsiteY1" fmla="*/ 0 h 1576760"/>
                <a:gd name="connsiteX2" fmla="*/ 3088406 w 3088406"/>
                <a:gd name="connsiteY2" fmla="*/ 1568822 h 1576760"/>
                <a:gd name="connsiteX3" fmla="*/ 0 w 3088406"/>
                <a:gd name="connsiteY3" fmla="*/ 1576760 h 1576760"/>
                <a:gd name="connsiteX0" fmla="*/ 0 w 3097931"/>
                <a:gd name="connsiteY0" fmla="*/ 1576760 h 1576760"/>
                <a:gd name="connsiteX1" fmla="*/ 776831 w 3097931"/>
                <a:gd name="connsiteY1" fmla="*/ 0 h 1576760"/>
                <a:gd name="connsiteX2" fmla="*/ 3097931 w 3097931"/>
                <a:gd name="connsiteY2" fmla="*/ 1575172 h 1576760"/>
                <a:gd name="connsiteX3" fmla="*/ 0 w 3097931"/>
                <a:gd name="connsiteY3" fmla="*/ 1576760 h 1576760"/>
                <a:gd name="connsiteX0" fmla="*/ 0 w 3097931"/>
                <a:gd name="connsiteY0" fmla="*/ 1576760 h 1576760"/>
                <a:gd name="connsiteX1" fmla="*/ 776831 w 3097931"/>
                <a:gd name="connsiteY1" fmla="*/ 0 h 1576760"/>
                <a:gd name="connsiteX2" fmla="*/ 3097931 w 3097931"/>
                <a:gd name="connsiteY2" fmla="*/ 1570410 h 1576760"/>
                <a:gd name="connsiteX3" fmla="*/ 0 w 3097931"/>
                <a:gd name="connsiteY3" fmla="*/ 1576760 h 157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931" h="1576760">
                  <a:moveTo>
                    <a:pt x="0" y="1576760"/>
                  </a:moveTo>
                  <a:lnTo>
                    <a:pt x="776831" y="0"/>
                  </a:lnTo>
                  <a:lnTo>
                    <a:pt x="3097931" y="1570410"/>
                  </a:lnTo>
                  <a:lnTo>
                    <a:pt x="0" y="1576760"/>
                  </a:lnTo>
                  <a:close/>
                </a:path>
              </a:pathLst>
            </a:custGeom>
            <a:solidFill>
              <a:srgbClr val="FFFBC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" name="Straight 713 5"/>
            <p:cNvCxnSpPr/>
            <p:nvPr>
              <p:custDataLst>
                <p:tags r:id="rId1"/>
              </p:custDataLst>
            </p:nvPr>
          </p:nvCxnSpPr>
          <p:spPr>
            <a:xfrm>
              <a:off x="6632958" y="2288876"/>
              <a:ext cx="1548966" cy="10480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713 6"/>
            <p:cNvCxnSpPr/>
            <p:nvPr>
              <p:custDataLst>
                <p:tags r:id="rId2"/>
              </p:custDataLst>
            </p:nvPr>
          </p:nvCxnSpPr>
          <p:spPr>
            <a:xfrm flipH="1">
              <a:off x="5083994" y="3343226"/>
              <a:ext cx="217096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713 6"/>
            <p:cNvCxnSpPr/>
            <p:nvPr>
              <p:custDataLst>
                <p:tags r:id="rId3"/>
              </p:custDataLst>
            </p:nvPr>
          </p:nvCxnSpPr>
          <p:spPr>
            <a:xfrm flipH="1">
              <a:off x="8028384" y="3343226"/>
              <a:ext cx="77383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ie 708 15"/>
            <p:cNvSpPr/>
            <p:nvPr/>
          </p:nvSpPr>
          <p:spPr>
            <a:xfrm rot="14088555">
              <a:off x="7938000" y="3047581"/>
              <a:ext cx="578589" cy="578589"/>
            </a:xfrm>
            <a:prstGeom prst="pie">
              <a:avLst>
                <a:gd name="adj1" fmla="val 20097564"/>
                <a:gd name="adj2" fmla="val 7483340"/>
              </a:avLst>
            </a:prstGeom>
            <a:solidFill>
              <a:srgbClr val="FAD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6866456">
              <a:off x="7924429" y="3040343"/>
              <a:ext cx="612118" cy="612118"/>
            </a:xfrm>
            <a:prstGeom prst="arc">
              <a:avLst>
                <a:gd name="adj1" fmla="val 17231473"/>
                <a:gd name="adj2" fmla="val 4654386"/>
              </a:avLst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032783" y="202726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Q</a:t>
              </a:r>
              <a:endParaRPr lang="zh-TW" altLang="en-US" sz="2800" i="1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7003100" y="2511836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6606000" y="3300697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502003" y="284142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P</a:t>
              </a:r>
              <a:endParaRPr lang="zh-TW" altLang="en-US" sz="2800" i="1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7995081" y="32404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A</a:t>
              </a:r>
              <a:endParaRPr lang="zh-TW" altLang="en-US" sz="2800" i="1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644215" y="1345005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B</a:t>
              </a:r>
              <a:endParaRPr lang="zh-TW" altLang="en-US" sz="2800" i="1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734077" y="322144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C</a:t>
              </a:r>
              <a:endParaRPr lang="zh-TW" altLang="en-US" sz="2800" i="1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8713659" y="306101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D</a:t>
              </a:r>
              <a:endParaRPr lang="zh-TW" altLang="en-US" sz="2800" i="1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644215" y="1928987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/>
                <a:t>82°</a:t>
              </a:r>
              <a:endParaRPr lang="zh-TW" altLang="en-US" sz="2800" i="1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5185209" y="2876505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/>
                <a:t>64°</a:t>
              </a:r>
              <a:endParaRPr lang="zh-TW" altLang="en-US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992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3" grpId="0"/>
      <p:bldP spid="23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0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1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" y="1465687"/>
            <a:ext cx="500124" cy="473675"/>
          </a:xfrm>
          <a:prstGeom prst="rect">
            <a:avLst/>
          </a:prstGeom>
        </p:spPr>
      </p:pic>
      <p:sp>
        <p:nvSpPr>
          <p:cNvPr id="8" name="TextBox 470 8"/>
          <p:cNvSpPr txBox="1"/>
          <p:nvPr/>
        </p:nvSpPr>
        <p:spPr>
          <a:xfrm>
            <a:off x="667363" y="14127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Arial"/>
                <a:cs typeface="Arial"/>
              </a:rPr>
              <a:t>3</a:t>
            </a:r>
            <a:endParaRPr lang="zh-TW" altLang="en-US" sz="3200" b="1" dirty="0"/>
          </a:p>
        </p:txBody>
      </p:sp>
      <p:pic>
        <p:nvPicPr>
          <p:cNvPr id="16" name="圖片 470 16" descr="poButto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0280" y="4235470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itle 470 100"/>
          <p:cNvSpPr>
            <a:spLocks noGrp="1"/>
          </p:cNvSpPr>
          <p:nvPr>
            <p:ph type="title"/>
          </p:nvPr>
        </p:nvSpPr>
        <p:spPr>
          <a:xfrm>
            <a:off x="1099411" y="1412780"/>
            <a:ext cx="8585157" cy="1728188"/>
          </a:xfrm>
        </p:spPr>
        <p:txBody>
          <a:bodyPr/>
          <a:lstStyle/>
          <a:p>
            <a:pPr algn="l"/>
            <a:r>
              <a:rPr lang="zh-TW" altLang="en-US" sz="3200" dirty="0"/>
              <a:t>右圖為五角星形</a:t>
            </a:r>
            <a:r>
              <a:rPr lang="en" altLang="zh-TW" sz="3200" i="1" dirty="0"/>
              <a:t>ABCDE</a:t>
            </a:r>
            <a:r>
              <a:rPr lang="zh-TW" altLang="en" sz="3200" dirty="0"/>
              <a:t>，</a:t>
            </a:r>
            <a:br>
              <a:rPr lang="en-US" altLang="zh-TW" sz="3200" dirty="0"/>
            </a:br>
            <a:r>
              <a:rPr lang="zh-TW" altLang="en-US" sz="3200" dirty="0"/>
              <a:t>利用「外角等於兩個內對</a:t>
            </a:r>
            <a:br>
              <a:rPr lang="en-US" altLang="zh-TW" sz="3200" dirty="0"/>
            </a:br>
            <a:r>
              <a:rPr lang="zh-TW" altLang="en-US" sz="3200" dirty="0"/>
              <a:t>角的和」，以含有∠</a:t>
            </a:r>
            <a:r>
              <a:rPr lang="en-US" altLang="zh-TW" sz="3200" dirty="0"/>
              <a:t>1</a:t>
            </a:r>
            <a:r>
              <a:rPr lang="zh-TW" altLang="en-US" sz="3200" dirty="0"/>
              <a:t>、∠</a:t>
            </a:r>
            <a:r>
              <a:rPr lang="en-US" altLang="zh-TW" sz="3200" dirty="0"/>
              <a:t>2</a:t>
            </a:r>
            <a:br>
              <a:rPr lang="en-US" altLang="zh-TW" sz="3200" dirty="0"/>
            </a:br>
            <a:r>
              <a:rPr lang="zh-TW" altLang="en-US" sz="3200" dirty="0"/>
              <a:t>的算式完成下面的空格。</a:t>
            </a:r>
          </a:p>
        </p:txBody>
      </p:sp>
      <p:sp>
        <p:nvSpPr>
          <p:cNvPr id="101" name="Rectangle 470 101"/>
          <p:cNvSpPr/>
          <p:nvPr/>
        </p:nvSpPr>
        <p:spPr>
          <a:xfrm>
            <a:off x="596557" y="1992269"/>
            <a:ext cx="5276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6" name="文字版面配置區 470 26"/>
          <p:cNvSpPr txBox="1">
            <a:spLocks/>
          </p:cNvSpPr>
          <p:nvPr/>
        </p:nvSpPr>
        <p:spPr>
          <a:xfrm>
            <a:off x="8460432" y="0"/>
            <a:ext cx="683568" cy="404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99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itle 470 14">
            <a:extLst>
              <a:ext uri="{FF2B5EF4-FFF2-40B4-BE49-F238E27FC236}">
                <a16:creationId xmlns:a16="http://schemas.microsoft.com/office/drawing/2014/main" id="{9013A800-00B4-004C-B096-210B99E05905}"/>
              </a:ext>
            </a:extLst>
          </p:cNvPr>
          <p:cNvSpPr txBox="1">
            <a:spLocks/>
          </p:cNvSpPr>
          <p:nvPr/>
        </p:nvSpPr>
        <p:spPr>
          <a:xfrm>
            <a:off x="1099411" y="3414620"/>
            <a:ext cx="1096325" cy="6938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altLang="zh-TW" sz="3200" dirty="0"/>
              <a:t>(1)</a:t>
            </a:r>
          </a:p>
          <a:p>
            <a:pPr algn="l"/>
            <a:r>
              <a:rPr lang="en" altLang="zh-TW" sz="3200" dirty="0"/>
              <a:t>(2)</a:t>
            </a:r>
          </a:p>
          <a:p>
            <a:pPr algn="l"/>
            <a:r>
              <a:rPr lang="en" altLang="zh-TW" sz="3200" dirty="0"/>
              <a:t>(3)</a:t>
            </a:r>
            <a:endParaRPr lang="zh-TW" altLang="en-US" sz="3200" dirty="0"/>
          </a:p>
        </p:txBody>
      </p:sp>
      <p:sp>
        <p:nvSpPr>
          <p:cNvPr id="15" name="Title 470 15">
            <a:extLst>
              <a:ext uri="{FF2B5EF4-FFF2-40B4-BE49-F238E27FC236}">
                <a16:creationId xmlns:a16="http://schemas.microsoft.com/office/drawing/2014/main" id="{CD68A366-0491-CB45-8FC5-54390A087FAB}"/>
              </a:ext>
            </a:extLst>
          </p:cNvPr>
          <p:cNvSpPr txBox="1">
            <a:spLocks/>
          </p:cNvSpPr>
          <p:nvPr/>
        </p:nvSpPr>
        <p:spPr>
          <a:xfrm>
            <a:off x="1631673" y="3414619"/>
            <a:ext cx="5748639" cy="30387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altLang="zh-TW" sz="3200" dirty="0"/>
              <a:t>∠1</a:t>
            </a:r>
            <a:r>
              <a:rPr lang="zh-TW" altLang="en" sz="3200" dirty="0"/>
              <a:t>＝∠</a:t>
            </a:r>
            <a:r>
              <a:rPr lang="en" altLang="zh-TW" sz="3200" i="1" dirty="0"/>
              <a:t>C</a:t>
            </a:r>
            <a:r>
              <a:rPr lang="zh-TW" altLang="en" sz="3200" dirty="0"/>
              <a:t>＋</a:t>
            </a:r>
            <a:r>
              <a:rPr lang="en-US" altLang="zh-TW" sz="3200" dirty="0"/>
              <a:t>________</a:t>
            </a:r>
            <a:endParaRPr lang="zh-TW" altLang="en-US" sz="3200" dirty="0"/>
          </a:p>
          <a:p>
            <a:pPr algn="l"/>
            <a:r>
              <a:rPr lang="en" altLang="zh-TW" sz="3200" dirty="0"/>
              <a:t>∠2</a:t>
            </a:r>
            <a:r>
              <a:rPr lang="zh-TW" altLang="en" sz="3200" dirty="0"/>
              <a:t>＝∠</a:t>
            </a:r>
            <a:r>
              <a:rPr lang="en" altLang="zh-TW" sz="3200" i="1" dirty="0"/>
              <a:t>B</a:t>
            </a:r>
            <a:r>
              <a:rPr lang="zh-TW" altLang="en" sz="3200" dirty="0"/>
              <a:t>＋</a:t>
            </a:r>
            <a:r>
              <a:rPr lang="en-US" altLang="zh-TW" sz="3200" dirty="0"/>
              <a:t>________</a:t>
            </a:r>
            <a:endParaRPr lang="zh-TW" altLang="en" sz="3200" dirty="0"/>
          </a:p>
          <a:p>
            <a:pPr algn="l"/>
            <a:r>
              <a:rPr lang="en" altLang="zh-TW" sz="3200" spc="300" dirty="0"/>
              <a:t>∠</a:t>
            </a:r>
            <a:r>
              <a:rPr lang="en" altLang="zh-TW" sz="3200" i="1" dirty="0"/>
              <a:t>A</a:t>
            </a:r>
            <a:r>
              <a:rPr lang="zh-TW" altLang="en" sz="3200" dirty="0"/>
              <a:t>＋</a:t>
            </a:r>
            <a:r>
              <a:rPr lang="zh-TW" altLang="en" sz="3200" spc="300" dirty="0"/>
              <a:t>∠</a:t>
            </a:r>
            <a:r>
              <a:rPr lang="en" altLang="zh-TW" sz="3200" i="1" dirty="0"/>
              <a:t>B</a:t>
            </a:r>
            <a:r>
              <a:rPr lang="zh-TW" altLang="en" sz="3200" dirty="0"/>
              <a:t>＋</a:t>
            </a:r>
            <a:r>
              <a:rPr lang="zh-TW" altLang="en" sz="3200" spc="300" dirty="0"/>
              <a:t>∠</a:t>
            </a:r>
            <a:r>
              <a:rPr lang="en" altLang="zh-TW" sz="3200" i="1" dirty="0"/>
              <a:t>C</a:t>
            </a:r>
            <a:r>
              <a:rPr lang="zh-TW" altLang="en" sz="3200" dirty="0"/>
              <a:t>＋</a:t>
            </a:r>
            <a:r>
              <a:rPr lang="zh-TW" altLang="en" sz="3200" spc="300" dirty="0"/>
              <a:t>∠</a:t>
            </a:r>
            <a:r>
              <a:rPr lang="en" altLang="zh-TW" sz="3200" i="1" dirty="0"/>
              <a:t>D</a:t>
            </a:r>
            <a:r>
              <a:rPr lang="zh-TW" altLang="en" sz="3200" dirty="0"/>
              <a:t>＋</a:t>
            </a:r>
            <a:r>
              <a:rPr lang="zh-TW" altLang="en" sz="3200" spc="300" dirty="0"/>
              <a:t>∠</a:t>
            </a:r>
            <a:r>
              <a:rPr lang="en" altLang="zh-TW" sz="3200" i="1" dirty="0"/>
              <a:t>E</a:t>
            </a:r>
          </a:p>
          <a:p>
            <a:pPr algn="l"/>
            <a:r>
              <a:rPr lang="zh-TW" altLang="en" sz="3200" dirty="0"/>
              <a:t>＝</a:t>
            </a:r>
            <a:r>
              <a:rPr lang="zh-TW" altLang="en" sz="3200" spc="300" dirty="0"/>
              <a:t>∠</a:t>
            </a:r>
            <a:r>
              <a:rPr lang="en" altLang="zh-TW" sz="3200" i="1" dirty="0"/>
              <a:t>A</a:t>
            </a:r>
            <a:r>
              <a:rPr lang="zh-TW" altLang="en" sz="3200" dirty="0"/>
              <a:t>＋</a:t>
            </a:r>
            <a:r>
              <a:rPr lang="en-US" altLang="zh-TW" sz="3200" dirty="0"/>
              <a:t>________</a:t>
            </a:r>
            <a:r>
              <a:rPr lang="zh-TW" altLang="en" sz="3200" dirty="0"/>
              <a:t>＋</a:t>
            </a:r>
            <a:r>
              <a:rPr lang="en-US" altLang="zh-TW" sz="3200" dirty="0"/>
              <a:t>________</a:t>
            </a:r>
            <a:endParaRPr lang="zh-TW" altLang="en" sz="3200" dirty="0"/>
          </a:p>
          <a:p>
            <a:pPr algn="l"/>
            <a:r>
              <a:rPr lang="zh-TW" altLang="en" sz="3200" dirty="0"/>
              <a:t>＝</a:t>
            </a:r>
            <a:r>
              <a:rPr lang="en-US" altLang="zh-TW" sz="3200" dirty="0"/>
              <a:t>________</a:t>
            </a:r>
            <a:r>
              <a:rPr lang="zh-TW" altLang="en-US" sz="3200" dirty="0"/>
              <a:t>度</a:t>
            </a:r>
          </a:p>
        </p:txBody>
      </p:sp>
      <p:sp>
        <p:nvSpPr>
          <p:cNvPr id="24" name="TextBox 470 24">
            <a:extLst>
              <a:ext uri="{FF2B5EF4-FFF2-40B4-BE49-F238E27FC236}">
                <a16:creationId xmlns:a16="http://schemas.microsoft.com/office/drawing/2014/main" id="{BB65B708-D402-304B-B50B-4FFDC80842F8}"/>
              </a:ext>
            </a:extLst>
          </p:cNvPr>
          <p:cNvSpPr txBox="1"/>
          <p:nvPr/>
        </p:nvSpPr>
        <p:spPr>
          <a:xfrm>
            <a:off x="3804788" y="3429000"/>
            <a:ext cx="162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" sz="3200" spc="300" dirty="0">
                <a:solidFill>
                  <a:srgbClr val="FF0000"/>
                </a:solidFill>
              </a:rPr>
              <a:t>∠</a:t>
            </a:r>
            <a:r>
              <a:rPr lang="en" altLang="zh-TW" sz="3200" i="1" dirty="0">
                <a:solidFill>
                  <a:srgbClr val="FF0000"/>
                </a:solidFill>
              </a:rPr>
              <a:t>E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470 25">
            <a:extLst>
              <a:ext uri="{FF2B5EF4-FFF2-40B4-BE49-F238E27FC236}">
                <a16:creationId xmlns:a16="http://schemas.microsoft.com/office/drawing/2014/main" id="{DF47862E-BA89-A441-B531-6E84DAEFBE6F}"/>
              </a:ext>
            </a:extLst>
          </p:cNvPr>
          <p:cNvSpPr txBox="1"/>
          <p:nvPr/>
        </p:nvSpPr>
        <p:spPr>
          <a:xfrm>
            <a:off x="3804787" y="3912326"/>
            <a:ext cx="162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" sz="3200" spc="300" dirty="0">
                <a:solidFill>
                  <a:srgbClr val="FF0000"/>
                </a:solidFill>
              </a:rPr>
              <a:t>∠</a:t>
            </a:r>
            <a:r>
              <a:rPr lang="en" altLang="zh-TW" sz="3200" i="1" dirty="0">
                <a:solidFill>
                  <a:srgbClr val="FF0000"/>
                </a:solidFill>
              </a:rPr>
              <a:t>D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470 28">
            <a:extLst>
              <a:ext uri="{FF2B5EF4-FFF2-40B4-BE49-F238E27FC236}">
                <a16:creationId xmlns:a16="http://schemas.microsoft.com/office/drawing/2014/main" id="{A375EE94-EE7C-C449-8AA8-7F82D445469B}"/>
              </a:ext>
            </a:extLst>
          </p:cNvPr>
          <p:cNvSpPr txBox="1"/>
          <p:nvPr/>
        </p:nvSpPr>
        <p:spPr>
          <a:xfrm>
            <a:off x="3342657" y="4896000"/>
            <a:ext cx="139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" sz="3200" spc="300" dirty="0">
                <a:solidFill>
                  <a:srgbClr val="FF0000"/>
                </a:solidFill>
              </a:rPr>
              <a:t>∠</a:t>
            </a:r>
            <a:r>
              <a:rPr lang="en" altLang="zh-TW" sz="3200" dirty="0">
                <a:solidFill>
                  <a:srgbClr val="FF0000"/>
                </a:solidFill>
              </a:rPr>
              <a:t>1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470 29">
            <a:extLst>
              <a:ext uri="{FF2B5EF4-FFF2-40B4-BE49-F238E27FC236}">
                <a16:creationId xmlns:a16="http://schemas.microsoft.com/office/drawing/2014/main" id="{03C9BC77-FC4C-D346-B479-A4C41C34CF96}"/>
              </a:ext>
            </a:extLst>
          </p:cNvPr>
          <p:cNvSpPr txBox="1"/>
          <p:nvPr/>
        </p:nvSpPr>
        <p:spPr>
          <a:xfrm>
            <a:off x="5350484" y="4896000"/>
            <a:ext cx="139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" sz="3200" spc="300" dirty="0">
                <a:solidFill>
                  <a:srgbClr val="FF0000"/>
                </a:solidFill>
              </a:rPr>
              <a:t>∠</a:t>
            </a:r>
            <a:r>
              <a:rPr lang="en" altLang="zh-TW" sz="3200" dirty="0">
                <a:solidFill>
                  <a:srgbClr val="FF0000"/>
                </a:solidFill>
              </a:rPr>
              <a:t>2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470 30">
            <a:extLst>
              <a:ext uri="{FF2B5EF4-FFF2-40B4-BE49-F238E27FC236}">
                <a16:creationId xmlns:a16="http://schemas.microsoft.com/office/drawing/2014/main" id="{C2C1D318-3489-3E48-B9E1-7FB8824C9104}"/>
              </a:ext>
            </a:extLst>
          </p:cNvPr>
          <p:cNvSpPr txBox="1"/>
          <p:nvPr/>
        </p:nvSpPr>
        <p:spPr>
          <a:xfrm>
            <a:off x="2232000" y="539238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180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470 4"/>
          <p:cNvGrpSpPr/>
          <p:nvPr/>
        </p:nvGrpSpPr>
        <p:grpSpPr>
          <a:xfrm>
            <a:off x="5998709" y="1189220"/>
            <a:ext cx="3078165" cy="2887852"/>
            <a:chOff x="5604205" y="988246"/>
            <a:chExt cx="3517823" cy="330032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7479ACA-06D4-CE4B-BCB1-B632F8301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205" y="1196753"/>
              <a:ext cx="3501527" cy="3038717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7221254" y="988246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A</a:t>
              </a:r>
              <a:endParaRPr lang="zh-TW" altLang="en-US" sz="2800" i="1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652120" y="197177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B</a:t>
              </a:r>
              <a:endParaRPr lang="zh-TW" altLang="en-US" sz="2800" i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037076" y="376065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C</a:t>
              </a:r>
              <a:endParaRPr lang="zh-TW" altLang="en-US" sz="2800" i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361308" y="376535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D</a:t>
              </a:r>
              <a:endParaRPr lang="zh-TW" altLang="en-US" sz="2800" i="1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717750" y="205631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E</a:t>
              </a:r>
              <a:endParaRPr lang="zh-TW" altLang="en-US" sz="2800" i="1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718586" y="174361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G</a:t>
              </a:r>
              <a:endParaRPr lang="zh-TW" altLang="en-US" sz="2800" i="1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681433" y="174361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F</a:t>
              </a:r>
              <a:endParaRPr lang="zh-TW" altLang="en-US" sz="2800" i="1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051977" y="1867986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387515" y="1863173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2</a:t>
              </a:r>
              <a:endParaRPr lang="zh-TW" altLang="en-US" sz="2400" dirty="0"/>
            </a:p>
          </p:txBody>
        </p:sp>
      </p:grpSp>
      <p:pic>
        <p:nvPicPr>
          <p:cNvPr id="33" name="Picture 470 33">
            <a:extLst>
              <a:ext uri="{FF2B5EF4-FFF2-40B4-BE49-F238E27FC236}">
                <a16:creationId xmlns:a16="http://schemas.microsoft.com/office/drawing/2014/main" id="{57BCA9D6-4062-9641-9D90-BF91108CD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36" y="643443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heme/theme1.xml><?xml version="1.0" encoding="utf-8"?>
<a:theme xmlns:a="http://schemas.openxmlformats.org/drawingml/2006/main" name="1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16924</TotalTime>
  <Words>883</Words>
  <Application>Microsoft Office PowerPoint</Application>
  <PresentationFormat>如螢幕大小 (4:3)</PresentationFormat>
  <Paragraphs>177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12</vt:i4>
      </vt:variant>
      <vt:variant>
        <vt:lpstr>投影片標題</vt:lpstr>
      </vt:variant>
      <vt:variant>
        <vt:i4>15</vt:i4>
      </vt:variant>
    </vt:vector>
  </HeadingPairs>
  <TitlesOfParts>
    <vt:vector size="33" baseType="lpstr">
      <vt:lpstr>微軟正黑體</vt:lpstr>
      <vt:lpstr>Arial</vt:lpstr>
      <vt:lpstr>Calibri</vt:lpstr>
      <vt:lpstr>Calibri Light</vt:lpstr>
      <vt:lpstr>Cambria Math</vt:lpstr>
      <vt:lpstr>Times New Roman</vt:lpstr>
      <vt:lpstr>1_Office 佈景主題</vt:lpstr>
      <vt:lpstr>9_Office 佈景主題</vt:lpstr>
      <vt:lpstr>6_Office 佈景主題</vt:lpstr>
      <vt:lpstr>7_Office 佈景主題</vt:lpstr>
      <vt:lpstr>8_Office 佈景主題</vt:lpstr>
      <vt:lpstr>10_Office 佈景主題</vt:lpstr>
      <vt:lpstr>自訂設計</vt:lpstr>
      <vt:lpstr>5_Office 佈景主題</vt:lpstr>
      <vt:lpstr>2_Office 佈景主題</vt:lpstr>
      <vt:lpstr>3_Office 佈景主題</vt:lpstr>
      <vt:lpstr>4_Office 佈景主題</vt:lpstr>
      <vt:lpstr>1_自訂設計</vt:lpstr>
      <vt:lpstr>任意三角形的內角和為180°。</vt:lpstr>
      <vt:lpstr>任意三角形的每一個內角都與它的一個外 角互補。</vt:lpstr>
      <vt:lpstr>任意三角形的一組外角和為360°。</vt:lpstr>
      <vt:lpstr>三角形任一外角等於兩個內對角的和。</vt:lpstr>
      <vt:lpstr>n邊形的內角和為（n－2）×180°。</vt:lpstr>
      <vt:lpstr>正n邊形的每一個內角皆為 "（n－2）×180° " /"n" 。</vt:lpstr>
      <vt:lpstr>已知∠A＝108°，若∠A的補角和∠B的餘角 度數相同，求∠B。</vt:lpstr>
      <vt:lpstr>如圖，鈺凱依逆時針方向 繞著三角形公園跑步。當 他自P點出發，沿著("PA" ) ⃗前 進至A點時，其行進方 向從面對D點的方向逆 時針旋轉一個角度，變成面對B點的方向後，再 繼續走到Q點，則鈺凱在A點旋轉了多少角度？</vt:lpstr>
      <vt:lpstr>右圖為五角星形ABCDE， 利用「外角等於兩個內對 角的和」，以含有∠1、∠2 的算式完成下面的空格。</vt:lpstr>
      <vt:lpstr>如圖，("BC" ) ̅與("AD" ) ̅相交於E點， ∠A＝40°，∠B＝70°， ∠C＝45°，求∠1、∠D。</vt:lpstr>
      <vt:lpstr>分別求正十二邊形的一個內角與一個外角 的度數。</vt:lpstr>
      <vt:lpstr>嘌呤是構成人體基因的重要物 質，它的化學結構式主要是由 一個正五邊形與一個正六邊形 構成的平面圖形，如右圖，求： (1)∠BAO的度數。</vt:lpstr>
      <vt:lpstr>嘌呤是構成人體基因的重要物 質，它的化學結構式主要是由 一個正五邊形與一個正六邊形 構成的平面圖形，如右圖，求： (2)∠BAC的度數。</vt:lpstr>
      <vt:lpstr>CH3-1   內角與外角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周汶嫻</dc:creator>
  <cp:lastModifiedBy>無敵 陳</cp:lastModifiedBy>
  <cp:revision>1380</cp:revision>
  <dcterms:created xsi:type="dcterms:W3CDTF">2016-01-06T01:08:06Z</dcterms:created>
  <dcterms:modified xsi:type="dcterms:W3CDTF">2022-06-13T04:13:16Z</dcterms:modified>
</cp:coreProperties>
</file>