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19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67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658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09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09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65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94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55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56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0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8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5028-0B98-4184-B51C-1BFBA20ADC2E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61D51-1346-47F8-A243-87F43E9CD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17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94" y="-17463"/>
            <a:ext cx="9161463" cy="687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9900FF"/>
                </a:solidFill>
                <a:ea typeface="文鼎標楷注音" pitchFamily="34" charset="-120"/>
              </a:rPr>
              <a:t>畫長度</a:t>
            </a:r>
            <a:r>
              <a:rPr lang="zh-TW" altLang="en-US" b="1" dirty="0" smtClean="0">
                <a:solidFill>
                  <a:srgbClr val="9900FF"/>
                </a:solidFill>
                <a:ea typeface="文鼎標楷注音破音一" pitchFamily="34" charset="-120"/>
              </a:rPr>
              <a:t/>
            </a:r>
            <a:br>
              <a:rPr lang="zh-TW" altLang="en-US" b="1" dirty="0" smtClean="0">
                <a:solidFill>
                  <a:srgbClr val="9900FF"/>
                </a:solidFill>
                <a:ea typeface="文鼎標楷注音破音一" pitchFamily="34" charset="-120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35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55323" y="3357473"/>
            <a:ext cx="9047163" cy="1390650"/>
          </a:xfrm>
          <a:prstGeom prst="rect">
            <a:avLst/>
          </a:prstGeom>
          <a:solidFill>
            <a:srgbClr val="AB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1593461" y="3357473"/>
            <a:ext cx="8383587" cy="441325"/>
            <a:chOff x="243" y="2028"/>
            <a:chExt cx="5281" cy="278"/>
          </a:xfrm>
        </p:grpSpPr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243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595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948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299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651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003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356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2708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3059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3411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3764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116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4468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4819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5172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5524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1304536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1861748" y="3725773"/>
            <a:ext cx="579438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2420548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2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2977761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3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3536561" y="3725773"/>
            <a:ext cx="579437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4</a:t>
            </a: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4095361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FF0066"/>
                </a:solidFill>
              </a:rPr>
              <a:t>5</a:t>
            </a: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4652573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6</a:t>
            </a: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5209786" y="3725773"/>
            <a:ext cx="579437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7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766998" y="3725773"/>
            <a:ext cx="579438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8</a:t>
            </a: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6325798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9</a:t>
            </a:r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6883011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FF0066"/>
                </a:solidFill>
              </a:rPr>
              <a:t>10</a:t>
            </a: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7440223" y="3725773"/>
            <a:ext cx="579438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11</a:t>
            </a: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8000611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12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8557823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13</a:t>
            </a: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9115036" y="3725773"/>
            <a:ext cx="579437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14</a:t>
            </a:r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9673836" y="3725773"/>
            <a:ext cx="577850" cy="51435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FF0066"/>
                </a:solidFill>
              </a:rPr>
              <a:t>15</a:t>
            </a:r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9194411" y="4240123"/>
            <a:ext cx="9921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>
                <a:latin typeface="超研澤特毛楷" pitchFamily="49" charset="-120"/>
                <a:ea typeface="超研澤特毛楷" pitchFamily="49" charset="-120"/>
              </a:rPr>
              <a:t>公分</a:t>
            </a:r>
            <a:r>
              <a:rPr lang="en-US" altLang="zh-TW" sz="2000">
                <a:ea typeface="標楷體" panose="03000509000000000000" pitchFamily="65" charset="-120"/>
              </a:rPr>
              <a:t>(cm)</a:t>
            </a:r>
          </a:p>
        </p:txBody>
      </p:sp>
      <p:sp>
        <p:nvSpPr>
          <p:cNvPr id="42" name="AutoShape 38"/>
          <p:cNvSpPr>
            <a:spLocks noChangeArrowheads="1"/>
          </p:cNvSpPr>
          <p:nvPr/>
        </p:nvSpPr>
        <p:spPr bwMode="auto">
          <a:xfrm>
            <a:off x="3906448" y="360273"/>
            <a:ext cx="3827463" cy="13160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FF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6000" b="1">
                <a:solidFill>
                  <a:srgbClr val="FF0066"/>
                </a:solidFill>
                <a:ea typeface="文鼎標楷注音" pitchFamily="34" charset="-120"/>
              </a:rPr>
              <a:t>認識尺</a:t>
            </a:r>
          </a:p>
        </p:txBody>
      </p:sp>
      <p:sp>
        <p:nvSpPr>
          <p:cNvPr id="43" name="Arc 39"/>
          <p:cNvSpPr>
            <a:spLocks/>
          </p:cNvSpPr>
          <p:nvPr/>
        </p:nvSpPr>
        <p:spPr bwMode="auto">
          <a:xfrm>
            <a:off x="15966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" name="Arc 40"/>
          <p:cNvSpPr>
            <a:spLocks/>
          </p:cNvSpPr>
          <p:nvPr/>
        </p:nvSpPr>
        <p:spPr bwMode="auto">
          <a:xfrm>
            <a:off x="21554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" name="Arc 41"/>
          <p:cNvSpPr>
            <a:spLocks/>
          </p:cNvSpPr>
          <p:nvPr/>
        </p:nvSpPr>
        <p:spPr bwMode="auto">
          <a:xfrm>
            <a:off x="27142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6" name="Arc 42"/>
          <p:cNvSpPr>
            <a:spLocks/>
          </p:cNvSpPr>
          <p:nvPr/>
        </p:nvSpPr>
        <p:spPr bwMode="auto">
          <a:xfrm>
            <a:off x="32730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" name="Arc 43"/>
          <p:cNvSpPr>
            <a:spLocks/>
          </p:cNvSpPr>
          <p:nvPr/>
        </p:nvSpPr>
        <p:spPr bwMode="auto">
          <a:xfrm>
            <a:off x="38318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" name="Arc 44"/>
          <p:cNvSpPr>
            <a:spLocks/>
          </p:cNvSpPr>
          <p:nvPr/>
        </p:nvSpPr>
        <p:spPr bwMode="auto">
          <a:xfrm>
            <a:off x="43906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" name="Arc 45"/>
          <p:cNvSpPr>
            <a:spLocks/>
          </p:cNvSpPr>
          <p:nvPr/>
        </p:nvSpPr>
        <p:spPr bwMode="auto">
          <a:xfrm>
            <a:off x="49494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" name="Arc 46"/>
          <p:cNvSpPr>
            <a:spLocks/>
          </p:cNvSpPr>
          <p:nvPr/>
        </p:nvSpPr>
        <p:spPr bwMode="auto">
          <a:xfrm>
            <a:off x="55082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" name="Arc 47"/>
          <p:cNvSpPr>
            <a:spLocks/>
          </p:cNvSpPr>
          <p:nvPr/>
        </p:nvSpPr>
        <p:spPr bwMode="auto">
          <a:xfrm>
            <a:off x="60670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" name="Arc 48"/>
          <p:cNvSpPr>
            <a:spLocks/>
          </p:cNvSpPr>
          <p:nvPr/>
        </p:nvSpPr>
        <p:spPr bwMode="auto">
          <a:xfrm>
            <a:off x="66258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" name="Arc 49"/>
          <p:cNvSpPr>
            <a:spLocks/>
          </p:cNvSpPr>
          <p:nvPr/>
        </p:nvSpPr>
        <p:spPr bwMode="auto">
          <a:xfrm>
            <a:off x="71846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" name="Arc 50"/>
          <p:cNvSpPr>
            <a:spLocks/>
          </p:cNvSpPr>
          <p:nvPr/>
        </p:nvSpPr>
        <p:spPr bwMode="auto">
          <a:xfrm>
            <a:off x="77434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" name="Arc 51"/>
          <p:cNvSpPr>
            <a:spLocks/>
          </p:cNvSpPr>
          <p:nvPr/>
        </p:nvSpPr>
        <p:spPr bwMode="auto">
          <a:xfrm>
            <a:off x="83022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" name="Arc 52"/>
          <p:cNvSpPr>
            <a:spLocks/>
          </p:cNvSpPr>
          <p:nvPr/>
        </p:nvSpPr>
        <p:spPr bwMode="auto">
          <a:xfrm>
            <a:off x="88610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7" name="Arc 53"/>
          <p:cNvSpPr>
            <a:spLocks/>
          </p:cNvSpPr>
          <p:nvPr/>
        </p:nvSpPr>
        <p:spPr bwMode="auto">
          <a:xfrm>
            <a:off x="9419836" y="3081248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07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165" y="365125"/>
            <a:ext cx="9142412" cy="5742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881277" y="817562"/>
            <a:ext cx="72723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169988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349375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28763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0000" b="1">
                <a:solidFill>
                  <a:srgbClr val="800000"/>
                </a:solidFill>
                <a:latin typeface="文鼎標楷注音" pitchFamily="34" charset="-120"/>
                <a:ea typeface="文鼎標楷注音" pitchFamily="34" charset="-120"/>
              </a:rPr>
              <a:t>從</a:t>
            </a:r>
            <a:r>
              <a:rPr lang="en-US" altLang="zh-TW" sz="10000" b="1" u="sng">
                <a:solidFill>
                  <a:srgbClr val="FF0066"/>
                </a:solidFill>
                <a:ea typeface="文鼎標楷注音" pitchFamily="34" charset="-120"/>
              </a:rPr>
              <a:t>0</a:t>
            </a:r>
            <a:r>
              <a:rPr lang="zh-TW" altLang="en-US" sz="10000" b="1">
                <a:solidFill>
                  <a:srgbClr val="800000"/>
                </a:solidFill>
                <a:latin typeface="文鼎標楷注音" pitchFamily="34" charset="-120"/>
                <a:ea typeface="文鼎標楷注音" pitchFamily="34" charset="-120"/>
              </a:rPr>
              <a:t>開始畫</a:t>
            </a:r>
            <a:endParaRPr lang="zh-TW" altLang="en-US" sz="10000" b="1">
              <a:solidFill>
                <a:srgbClr val="800000"/>
              </a:solidFill>
              <a:latin typeface="文鼎標楷注音破音一" pitchFamily="34" charset="-120"/>
              <a:ea typeface="文鼎標楷注音破音一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523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9900C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66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2" descr="C:\Users\admin\Downloads\122776506073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72" y="600151"/>
            <a:ext cx="71675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27"/>
          <p:cNvSpPr>
            <a:spLocks noChangeShapeType="1"/>
          </p:cNvSpPr>
          <p:nvPr/>
        </p:nvSpPr>
        <p:spPr bwMode="auto">
          <a:xfrm flipV="1">
            <a:off x="1916172" y="3881437"/>
            <a:ext cx="0" cy="1262063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Line 41"/>
          <p:cNvSpPr>
            <a:spLocks noChangeShapeType="1"/>
          </p:cNvSpPr>
          <p:nvPr/>
        </p:nvSpPr>
        <p:spPr bwMode="auto">
          <a:xfrm flipV="1">
            <a:off x="1916172" y="3883025"/>
            <a:ext cx="1587" cy="1260475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72" y="3933031"/>
            <a:ext cx="903605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Line 14"/>
          <p:cNvSpPr>
            <a:spLocks noChangeShapeType="1"/>
          </p:cNvSpPr>
          <p:nvPr/>
        </p:nvSpPr>
        <p:spPr bwMode="auto">
          <a:xfrm flipV="1">
            <a:off x="1860224" y="3876892"/>
            <a:ext cx="6797675" cy="317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0">
            <a:off x="2211692" y="1562494"/>
            <a:ext cx="5715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90"/>
          <p:cNvGrpSpPr>
            <a:grpSpLocks/>
          </p:cNvGrpSpPr>
          <p:nvPr/>
        </p:nvGrpSpPr>
        <p:grpSpPr bwMode="auto">
          <a:xfrm>
            <a:off x="1922522" y="4435475"/>
            <a:ext cx="6796087" cy="696912"/>
            <a:chOff x="1596" y="1240"/>
            <a:chExt cx="3094" cy="359"/>
          </a:xfrm>
        </p:grpSpPr>
        <p:sp>
          <p:nvSpPr>
            <p:cNvPr id="13" name="Arc 91"/>
            <p:cNvSpPr>
              <a:spLocks/>
            </p:cNvSpPr>
            <p:nvPr/>
          </p:nvSpPr>
          <p:spPr bwMode="auto">
            <a:xfrm>
              <a:off x="1596" y="1408"/>
              <a:ext cx="3094" cy="191"/>
            </a:xfrm>
            <a:custGeom>
              <a:avLst/>
              <a:gdLst>
                <a:gd name="T0" fmla="*/ 0 w 21600"/>
                <a:gd name="T1" fmla="*/ 0 h 14133"/>
                <a:gd name="T2" fmla="*/ 0 w 21600"/>
                <a:gd name="T3" fmla="*/ 0 h 14133"/>
                <a:gd name="T4" fmla="*/ 0 w 21600"/>
                <a:gd name="T5" fmla="*/ 0 h 14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133" fill="none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</a:path>
                <a:path w="21600" h="14133" stroke="0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  <a:lnTo>
                    <a:pt x="0" y="14133"/>
                  </a:lnTo>
                  <a:lnTo>
                    <a:pt x="16334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Arc 92"/>
            <p:cNvSpPr>
              <a:spLocks/>
            </p:cNvSpPr>
            <p:nvPr/>
          </p:nvSpPr>
          <p:spPr bwMode="auto">
            <a:xfrm flipH="1">
              <a:off x="1596" y="1409"/>
              <a:ext cx="3094" cy="190"/>
            </a:xfrm>
            <a:custGeom>
              <a:avLst/>
              <a:gdLst>
                <a:gd name="T0" fmla="*/ 0 w 21600"/>
                <a:gd name="T1" fmla="*/ 0 h 14133"/>
                <a:gd name="T2" fmla="*/ 0 w 21600"/>
                <a:gd name="T3" fmla="*/ 0 h 14133"/>
                <a:gd name="T4" fmla="*/ 0 w 21600"/>
                <a:gd name="T5" fmla="*/ 0 h 14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133" fill="none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</a:path>
                <a:path w="21600" h="14133" stroke="0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  <a:lnTo>
                    <a:pt x="0" y="14133"/>
                  </a:lnTo>
                  <a:lnTo>
                    <a:pt x="16334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" name="Rectangle 93"/>
            <p:cNvSpPr>
              <a:spLocks noChangeArrowheads="1"/>
            </p:cNvSpPr>
            <p:nvPr/>
          </p:nvSpPr>
          <p:spPr bwMode="auto">
            <a:xfrm>
              <a:off x="2289" y="1240"/>
              <a:ext cx="1652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600" b="1">
                  <a:solidFill>
                    <a:srgbClr val="FF0066"/>
                  </a:solidFill>
                  <a:ea typeface="文鼎標楷注音" pitchFamily="34" charset="-120"/>
                </a:rPr>
                <a:t>10</a:t>
              </a:r>
              <a:r>
                <a:rPr lang="zh-TW" altLang="en-US" sz="3600" b="1">
                  <a:solidFill>
                    <a:srgbClr val="FF0066"/>
                  </a:solidFill>
                  <a:ea typeface="文鼎標楷注音" pitchFamily="34" charset="-120"/>
                </a:rPr>
                <a:t>公分</a:t>
              </a:r>
              <a:endParaRPr lang="zh-TW" altLang="en-US" sz="3600" b="1">
                <a:solidFill>
                  <a:srgbClr val="006600"/>
                </a:solidFill>
                <a:ea typeface="文鼎標楷注音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06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85185E-6 L 0.07305 -1.85185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-0.00069 L 0.14896 -0.0006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896 -0.00069 L 0.22292 -0.0006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292 -0.00069 L 0.29792 -0.0006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792 -0.00069 L 0.37396 -0.0006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552 -0.00069 L 0.44636 -0.0006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36 -0.00069 L 0.52188 -0.0006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88 -0.00231 L 0.59753 -0.0023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753 -0.00231 L 0.67305 -0.0039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7305 -0.00393 L 0.74388 -0.0023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74271 -0.00023 " pathEditMode="relative" rAng="0" ptsTypes="AA">
                                      <p:cBhvr>
                                        <p:cTn id="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35" y="-2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275" y="366714"/>
            <a:ext cx="9142412" cy="58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86387" y="1184275"/>
            <a:ext cx="72723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169988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349375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28763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0000" b="1">
                <a:solidFill>
                  <a:srgbClr val="800000"/>
                </a:solidFill>
                <a:latin typeface="文鼎標楷注音" pitchFamily="34" charset="-120"/>
                <a:ea typeface="文鼎標楷注音" pitchFamily="34" charset="-120"/>
              </a:rPr>
              <a:t>非</a:t>
            </a:r>
            <a:r>
              <a:rPr lang="en-US" altLang="zh-TW" sz="10000" b="1" u="sng">
                <a:solidFill>
                  <a:srgbClr val="FF0066"/>
                </a:solidFill>
                <a:ea typeface="文鼎標楷注音" pitchFamily="34" charset="-120"/>
              </a:rPr>
              <a:t>0</a:t>
            </a:r>
            <a:r>
              <a:rPr lang="zh-TW" altLang="en-US" sz="10000" b="1">
                <a:solidFill>
                  <a:srgbClr val="800000"/>
                </a:solidFill>
                <a:latin typeface="文鼎標楷注音" pitchFamily="34" charset="-120"/>
                <a:ea typeface="文鼎標楷注音" pitchFamily="34" charset="-120"/>
              </a:rPr>
              <a:t>開始量</a:t>
            </a:r>
            <a:endParaRPr lang="zh-TW" altLang="en-US" sz="10000" b="1">
              <a:solidFill>
                <a:srgbClr val="800000"/>
              </a:solidFill>
              <a:latin typeface="文鼎標楷注音破音一" pitchFamily="34" charset="-120"/>
              <a:ea typeface="文鼎標楷注音破音一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119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9900C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66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67467" y="3793257"/>
            <a:ext cx="9047163" cy="1390650"/>
            <a:chOff x="30" y="2028"/>
            <a:chExt cx="5699" cy="876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0" y="2028"/>
              <a:ext cx="5699" cy="876"/>
            </a:xfrm>
            <a:prstGeom prst="rect">
              <a:avLst/>
            </a:prstGeom>
            <a:solidFill>
              <a:srgbClr val="AB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180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243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95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948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299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651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2003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356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708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3059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411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3764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116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468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819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5172" y="2028"/>
              <a:ext cx="0" cy="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5524" y="2028"/>
              <a:ext cx="0" cy="27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61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>
                  <a:solidFill>
                    <a:srgbClr val="FF0066"/>
                  </a:solidFill>
                </a:rPr>
                <a:t>0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12" y="2260"/>
              <a:ext cx="365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764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2</a:t>
              </a: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115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3</a:t>
              </a: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467" y="2260"/>
              <a:ext cx="365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4</a:t>
              </a: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819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>
                  <a:solidFill>
                    <a:srgbClr val="FF0066"/>
                  </a:solidFill>
                </a:rPr>
                <a:t>5</a:t>
              </a: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2170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6</a:t>
              </a: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521" y="2260"/>
              <a:ext cx="365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7</a:t>
              </a: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2872" y="2260"/>
              <a:ext cx="365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8</a:t>
              </a: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3224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9</a:t>
              </a: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3575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>
                  <a:solidFill>
                    <a:srgbClr val="FF0066"/>
                  </a:solidFill>
                </a:rPr>
                <a:t>10</a:t>
              </a: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3926" y="2260"/>
              <a:ext cx="365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11</a:t>
              </a: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4279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12</a:t>
              </a: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4630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13</a:t>
              </a: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4981" y="2260"/>
              <a:ext cx="365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14</a:t>
              </a:r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5333" y="2260"/>
              <a:ext cx="364" cy="324"/>
            </a:xfrm>
            <a:prstGeom prst="rect">
              <a:avLst/>
            </a:prstGeom>
            <a:solidFill>
              <a:srgbClr val="FFFFFF">
                <a:alpha val="117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>
                  <a:solidFill>
                    <a:srgbClr val="FF0066"/>
                  </a:solidFill>
                </a:rPr>
                <a:t>15</a:t>
              </a: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5031" y="2584"/>
              <a:ext cx="625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000">
                  <a:latin typeface="超研澤特毛楷" pitchFamily="49" charset="-120"/>
                  <a:ea typeface="超研澤特毛楷" pitchFamily="49" charset="-120"/>
                </a:rPr>
                <a:t>公分</a:t>
              </a:r>
              <a:r>
                <a:rPr lang="en-US" altLang="zh-TW" sz="2000">
                  <a:ea typeface="標楷體" panose="03000509000000000000" pitchFamily="65" charset="-120"/>
                </a:rPr>
                <a:t>(cm)</a:t>
              </a:r>
            </a:p>
          </p:txBody>
        </p:sp>
      </p:grp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1515105" y="175344"/>
            <a:ext cx="8270875" cy="933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FF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 b="1">
                <a:solidFill>
                  <a:srgbClr val="FF0066"/>
                </a:solidFill>
                <a:ea typeface="文鼎標楷注音破音一" pitchFamily="34" charset="-120"/>
              </a:rPr>
              <a:t>一</a:t>
            </a:r>
            <a:r>
              <a:rPr lang="zh-TW" altLang="en-US" sz="4800" b="1">
                <a:solidFill>
                  <a:srgbClr val="FF0066"/>
                </a:solidFill>
                <a:ea typeface="文鼎標楷注音" pitchFamily="34" charset="-120"/>
              </a:rPr>
              <a:t>定要從</a:t>
            </a:r>
            <a:r>
              <a:rPr lang="en-US" altLang="zh-TW" sz="4800" b="1">
                <a:solidFill>
                  <a:srgbClr val="FF0066"/>
                </a:solidFill>
                <a:ea typeface="文鼎標楷注音" pitchFamily="34" charset="-120"/>
              </a:rPr>
              <a:t>0</a:t>
            </a:r>
            <a:r>
              <a:rPr lang="zh-TW" altLang="en-US" sz="4800" b="1">
                <a:solidFill>
                  <a:srgbClr val="FF0066"/>
                </a:solidFill>
                <a:ea typeface="文鼎標楷注音" pitchFamily="34" charset="-120"/>
              </a:rPr>
              <a:t>量長度嗎</a:t>
            </a:r>
            <a:r>
              <a:rPr lang="zh-TW" altLang="en-US" sz="4800" b="1">
                <a:solidFill>
                  <a:srgbClr val="FF0066"/>
                </a:solidFill>
                <a:ea typeface="標楷體" panose="03000509000000000000" pitchFamily="65" charset="-120"/>
              </a:rPr>
              <a:t>？</a:t>
            </a:r>
          </a:p>
        </p:txBody>
      </p:sp>
      <p:pic>
        <p:nvPicPr>
          <p:cNvPr id="40" name="Picture 39" descr="X6131-8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4" t="48952" r="4378" b="28226"/>
          <a:stretch>
            <a:fillRect/>
          </a:stretch>
        </p:blipFill>
        <p:spPr bwMode="auto">
          <a:xfrm>
            <a:off x="3326442" y="3359869"/>
            <a:ext cx="56800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3380417" y="2837582"/>
            <a:ext cx="0" cy="952500"/>
          </a:xfrm>
          <a:prstGeom prst="line">
            <a:avLst/>
          </a:prstGeom>
          <a:noFill/>
          <a:ln w="28575">
            <a:solidFill>
              <a:srgbClr val="00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970005" y="2837582"/>
            <a:ext cx="0" cy="952500"/>
          </a:xfrm>
          <a:prstGeom prst="line">
            <a:avLst/>
          </a:prstGeom>
          <a:noFill/>
          <a:ln w="28575">
            <a:solidFill>
              <a:srgbClr val="00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3096255" y="4153619"/>
            <a:ext cx="560387" cy="560388"/>
          </a:xfrm>
          <a:prstGeom prst="ellipse">
            <a:avLst/>
          </a:prstGeom>
          <a:noFill/>
          <a:ln w="28575" algn="ctr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8681080" y="4153619"/>
            <a:ext cx="560387" cy="560388"/>
          </a:xfrm>
          <a:prstGeom prst="ellipse">
            <a:avLst/>
          </a:prstGeom>
          <a:noFill/>
          <a:ln w="28575" algn="ctr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AutoShape 44"/>
          <p:cNvSpPr>
            <a:spLocks noChangeArrowheads="1"/>
          </p:cNvSpPr>
          <p:nvPr/>
        </p:nvSpPr>
        <p:spPr bwMode="auto">
          <a:xfrm>
            <a:off x="2264405" y="5415682"/>
            <a:ext cx="7723187" cy="68897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B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b="1">
                <a:solidFill>
                  <a:srgbClr val="FF0066"/>
                </a:solidFill>
                <a:ea typeface="文鼎標楷注音" pitchFamily="34" charset="-120"/>
              </a:rPr>
              <a:t>有</a:t>
            </a:r>
            <a:r>
              <a:rPr lang="en-US" altLang="zh-TW" sz="4000" b="1">
                <a:solidFill>
                  <a:srgbClr val="FF0066"/>
                </a:solidFill>
                <a:ea typeface="文鼎標楷注音" pitchFamily="34" charset="-120"/>
              </a:rPr>
              <a:t>10</a:t>
            </a:r>
            <a:r>
              <a:rPr lang="zh-TW" altLang="en-US" sz="4000" b="1">
                <a:solidFill>
                  <a:srgbClr val="FF0066"/>
                </a:solidFill>
                <a:ea typeface="文鼎標楷注音" pitchFamily="34" charset="-120"/>
              </a:rPr>
              <a:t>個</a:t>
            </a:r>
            <a:r>
              <a:rPr lang="en-US" altLang="zh-TW" sz="4000" b="1">
                <a:solidFill>
                  <a:srgbClr val="FF0066"/>
                </a:solidFill>
                <a:ea typeface="文鼎標楷注音" pitchFamily="34" charset="-120"/>
              </a:rPr>
              <a:t>1</a:t>
            </a:r>
            <a:r>
              <a:rPr lang="zh-TW" altLang="en-US" sz="4000" b="1">
                <a:solidFill>
                  <a:srgbClr val="FF0066"/>
                </a:solidFill>
                <a:ea typeface="文鼎標楷注音" pitchFamily="34" charset="-120"/>
              </a:rPr>
              <a:t>公分</a:t>
            </a:r>
            <a:r>
              <a:rPr lang="zh-TW" altLang="en-US" sz="4000" b="1">
                <a:solidFill>
                  <a:srgbClr val="FF0066"/>
                </a:solidFill>
                <a:ea typeface="標楷體" panose="03000509000000000000" pitchFamily="65" charset="-120"/>
              </a:rPr>
              <a:t>，</a:t>
            </a:r>
            <a:r>
              <a:rPr lang="zh-TW" altLang="en-US" sz="4000" b="1">
                <a:solidFill>
                  <a:srgbClr val="FF0066"/>
                </a:solidFill>
                <a:ea typeface="文鼎標楷注音" pitchFamily="34" charset="-120"/>
              </a:rPr>
              <a:t>是</a:t>
            </a:r>
            <a:r>
              <a:rPr lang="en-US" altLang="zh-TW" sz="4000" b="1">
                <a:solidFill>
                  <a:srgbClr val="FF0066"/>
                </a:solidFill>
                <a:ea typeface="文鼎標楷注音" pitchFamily="34" charset="-120"/>
              </a:rPr>
              <a:t>10</a:t>
            </a:r>
            <a:r>
              <a:rPr lang="zh-TW" altLang="en-US" sz="4000" b="1">
                <a:solidFill>
                  <a:srgbClr val="FF0066"/>
                </a:solidFill>
                <a:ea typeface="文鼎標楷注音" pitchFamily="34" charset="-120"/>
              </a:rPr>
              <a:t>公分</a:t>
            </a:r>
          </a:p>
        </p:txBody>
      </p:sp>
      <p:sp>
        <p:nvSpPr>
          <p:cNvPr id="46" name="Arc 45"/>
          <p:cNvSpPr>
            <a:spLocks/>
          </p:cNvSpPr>
          <p:nvPr/>
        </p:nvSpPr>
        <p:spPr bwMode="auto">
          <a:xfrm flipV="1">
            <a:off x="33851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" name="Arc 46"/>
          <p:cNvSpPr>
            <a:spLocks/>
          </p:cNvSpPr>
          <p:nvPr/>
        </p:nvSpPr>
        <p:spPr bwMode="auto">
          <a:xfrm flipV="1">
            <a:off x="39439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" name="Arc 47"/>
          <p:cNvSpPr>
            <a:spLocks/>
          </p:cNvSpPr>
          <p:nvPr/>
        </p:nvSpPr>
        <p:spPr bwMode="auto">
          <a:xfrm flipV="1">
            <a:off x="45027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" name="Arc 48"/>
          <p:cNvSpPr>
            <a:spLocks/>
          </p:cNvSpPr>
          <p:nvPr/>
        </p:nvSpPr>
        <p:spPr bwMode="auto">
          <a:xfrm flipV="1">
            <a:off x="50615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" name="Arc 49"/>
          <p:cNvSpPr>
            <a:spLocks/>
          </p:cNvSpPr>
          <p:nvPr/>
        </p:nvSpPr>
        <p:spPr bwMode="auto">
          <a:xfrm flipV="1">
            <a:off x="56203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" name="Arc 50"/>
          <p:cNvSpPr>
            <a:spLocks/>
          </p:cNvSpPr>
          <p:nvPr/>
        </p:nvSpPr>
        <p:spPr bwMode="auto">
          <a:xfrm flipV="1">
            <a:off x="61791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 flipV="1">
            <a:off x="67379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" name="Arc 52"/>
          <p:cNvSpPr>
            <a:spLocks/>
          </p:cNvSpPr>
          <p:nvPr/>
        </p:nvSpPr>
        <p:spPr bwMode="auto">
          <a:xfrm flipV="1">
            <a:off x="72967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" name="Arc 53"/>
          <p:cNvSpPr>
            <a:spLocks/>
          </p:cNvSpPr>
          <p:nvPr/>
        </p:nvSpPr>
        <p:spPr bwMode="auto">
          <a:xfrm flipV="1">
            <a:off x="78555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" name="Arc 54"/>
          <p:cNvSpPr>
            <a:spLocks/>
          </p:cNvSpPr>
          <p:nvPr/>
        </p:nvSpPr>
        <p:spPr bwMode="auto">
          <a:xfrm flipV="1">
            <a:off x="8414380" y="3782144"/>
            <a:ext cx="558800" cy="279400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73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2" descr="C:\Users\admin\Downloads\122776748763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017" y="405606"/>
            <a:ext cx="7389813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Users\admin\Downloads\122776904289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124" y="1546225"/>
            <a:ext cx="84264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7"/>
          <p:cNvSpPr>
            <a:spLocks noChangeShapeType="1"/>
          </p:cNvSpPr>
          <p:nvPr/>
        </p:nvSpPr>
        <p:spPr bwMode="auto">
          <a:xfrm flipV="1">
            <a:off x="4889799" y="3684588"/>
            <a:ext cx="0" cy="1262062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Line 41"/>
          <p:cNvSpPr>
            <a:spLocks noChangeShapeType="1"/>
          </p:cNvSpPr>
          <p:nvPr/>
        </p:nvSpPr>
        <p:spPr bwMode="auto">
          <a:xfrm flipV="1">
            <a:off x="4892974" y="3684588"/>
            <a:ext cx="1588" cy="1260475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499" y="4916488"/>
            <a:ext cx="903605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Line 14"/>
          <p:cNvSpPr>
            <a:spLocks noChangeShapeType="1"/>
          </p:cNvSpPr>
          <p:nvPr/>
        </p:nvSpPr>
        <p:spPr bwMode="auto">
          <a:xfrm flipV="1">
            <a:off x="4889799" y="4911725"/>
            <a:ext cx="5457825" cy="4763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0">
            <a:off x="5223174" y="2620963"/>
            <a:ext cx="5715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4897737" y="4219575"/>
            <a:ext cx="5440362" cy="696913"/>
            <a:chOff x="1596" y="1240"/>
            <a:chExt cx="3094" cy="359"/>
          </a:xfrm>
        </p:grpSpPr>
        <p:sp>
          <p:nvSpPr>
            <p:cNvPr id="12" name="Arc 91"/>
            <p:cNvSpPr>
              <a:spLocks/>
            </p:cNvSpPr>
            <p:nvPr/>
          </p:nvSpPr>
          <p:spPr bwMode="auto">
            <a:xfrm>
              <a:off x="1596" y="1408"/>
              <a:ext cx="3094" cy="191"/>
            </a:xfrm>
            <a:custGeom>
              <a:avLst/>
              <a:gdLst>
                <a:gd name="T0" fmla="*/ 0 w 21600"/>
                <a:gd name="T1" fmla="*/ 0 h 14133"/>
                <a:gd name="T2" fmla="*/ 0 w 21600"/>
                <a:gd name="T3" fmla="*/ 0 h 14133"/>
                <a:gd name="T4" fmla="*/ 0 w 21600"/>
                <a:gd name="T5" fmla="*/ 0 h 14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133" fill="none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</a:path>
                <a:path w="21600" h="14133" stroke="0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  <a:lnTo>
                    <a:pt x="0" y="14133"/>
                  </a:lnTo>
                  <a:lnTo>
                    <a:pt x="16334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" name="Arc 92"/>
            <p:cNvSpPr>
              <a:spLocks/>
            </p:cNvSpPr>
            <p:nvPr/>
          </p:nvSpPr>
          <p:spPr bwMode="auto">
            <a:xfrm flipH="1">
              <a:off x="1596" y="1409"/>
              <a:ext cx="3094" cy="190"/>
            </a:xfrm>
            <a:custGeom>
              <a:avLst/>
              <a:gdLst>
                <a:gd name="T0" fmla="*/ 0 w 21600"/>
                <a:gd name="T1" fmla="*/ 0 h 14133"/>
                <a:gd name="T2" fmla="*/ 0 w 21600"/>
                <a:gd name="T3" fmla="*/ 0 h 14133"/>
                <a:gd name="T4" fmla="*/ 0 w 21600"/>
                <a:gd name="T5" fmla="*/ 0 h 14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133" fill="none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</a:path>
                <a:path w="21600" h="14133" stroke="0" extrusionOk="0">
                  <a:moveTo>
                    <a:pt x="16334" y="-1"/>
                  </a:moveTo>
                  <a:cubicBezTo>
                    <a:pt x="19730" y="3925"/>
                    <a:pt x="21600" y="8942"/>
                    <a:pt x="21600" y="14133"/>
                  </a:cubicBezTo>
                  <a:lnTo>
                    <a:pt x="0" y="14133"/>
                  </a:lnTo>
                  <a:lnTo>
                    <a:pt x="16334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Rectangle 93"/>
            <p:cNvSpPr>
              <a:spLocks noChangeArrowheads="1"/>
            </p:cNvSpPr>
            <p:nvPr/>
          </p:nvSpPr>
          <p:spPr bwMode="auto">
            <a:xfrm>
              <a:off x="2289" y="1240"/>
              <a:ext cx="1652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600" b="1">
                  <a:solidFill>
                    <a:srgbClr val="FF0066"/>
                  </a:solidFill>
                  <a:ea typeface="文鼎標楷注音" pitchFamily="34" charset="-120"/>
                </a:rPr>
                <a:t>8</a:t>
              </a:r>
              <a:r>
                <a:rPr lang="zh-TW" altLang="en-US" sz="3600" b="1">
                  <a:solidFill>
                    <a:srgbClr val="FF0066"/>
                  </a:solidFill>
                  <a:ea typeface="文鼎標楷注音" pitchFamily="34" charset="-120"/>
                </a:rPr>
                <a:t>公分</a:t>
              </a:r>
              <a:endParaRPr lang="zh-TW" altLang="en-US" sz="3600" b="1">
                <a:solidFill>
                  <a:srgbClr val="006600"/>
                </a:solidFill>
                <a:ea typeface="文鼎標楷注音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377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0.07305 3.33333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-0.0007 L 0.14896 -0.00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896 -0.0007 L 0.22292 -0.000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292 -0.0007 L 0.29792 -0.000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792 -0.0007 L 0.37396 -0.000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552 -0.0007 L 0.44636 -0.000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36 -0.0007 L 0.52188 -0.000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88 -0.00232 L 0.59753 -0.0023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59259E-6 L 0.59961 0.00625 " pathEditMode="relative" rAng="0" ptsTypes="AA">
                                      <p:cBhvr>
                                        <p:cTn id="6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74" y="301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7" grpId="8" animBg="1"/>
      <p:bldP spid="7" grpId="9" animBg="1"/>
      <p:bldP spid="7" grpId="1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4835915" y="4870899"/>
            <a:ext cx="2662237" cy="863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28575">
            <a:solidFill>
              <a:srgbClr val="CC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800">
                <a:solidFill>
                  <a:srgbClr val="6600CC"/>
                </a:solidFill>
                <a:cs typeface="Arial" panose="020B0604020202020204" pitchFamily="34" charset="0"/>
              </a:rPr>
              <a:t>10-4=6</a:t>
            </a:r>
            <a:endParaRPr lang="en-US" altLang="en-US" sz="4800">
              <a:solidFill>
                <a:srgbClr val="6600CC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7825177" y="2351536"/>
            <a:ext cx="989013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4D4D4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800">
                <a:solidFill>
                  <a:srgbClr val="FF0066"/>
                </a:solidFill>
              </a:rPr>
              <a:t>6</a:t>
            </a:r>
          </a:p>
        </p:txBody>
      </p:sp>
      <p:pic>
        <p:nvPicPr>
          <p:cNvPr id="6" name="Picture 6" descr="C:\Users\admin\Downloads\122776831569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883" y="741810"/>
            <a:ext cx="51308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C:\Users\admin\Downloads\122776853316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702" y="1980061"/>
            <a:ext cx="91440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1"/>
          <p:cNvSpPr txBox="1">
            <a:spLocks noChangeArrowheads="1"/>
          </p:cNvSpPr>
          <p:nvPr/>
        </p:nvSpPr>
        <p:spPr bwMode="auto">
          <a:xfrm>
            <a:off x="8455415" y="2448374"/>
            <a:ext cx="544512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9" name="Arc 54"/>
          <p:cNvSpPr>
            <a:spLocks/>
          </p:cNvSpPr>
          <p:nvPr/>
        </p:nvSpPr>
        <p:spPr bwMode="auto">
          <a:xfrm flipV="1">
            <a:off x="4518415" y="3289749"/>
            <a:ext cx="512762" cy="15398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" name="Arc 54"/>
          <p:cNvSpPr>
            <a:spLocks/>
          </p:cNvSpPr>
          <p:nvPr/>
        </p:nvSpPr>
        <p:spPr bwMode="auto">
          <a:xfrm flipV="1">
            <a:off x="5031177" y="3289749"/>
            <a:ext cx="512763" cy="15398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" name="Arc 54"/>
          <p:cNvSpPr>
            <a:spLocks/>
          </p:cNvSpPr>
          <p:nvPr/>
        </p:nvSpPr>
        <p:spPr bwMode="auto">
          <a:xfrm flipV="1">
            <a:off x="5561402" y="3289749"/>
            <a:ext cx="512763" cy="15398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" name="Arc 54"/>
          <p:cNvSpPr>
            <a:spLocks/>
          </p:cNvSpPr>
          <p:nvPr/>
        </p:nvSpPr>
        <p:spPr bwMode="auto">
          <a:xfrm flipV="1">
            <a:off x="6093215" y="3289749"/>
            <a:ext cx="512762" cy="15398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" name="Arc 54"/>
          <p:cNvSpPr>
            <a:spLocks/>
          </p:cNvSpPr>
          <p:nvPr/>
        </p:nvSpPr>
        <p:spPr bwMode="auto">
          <a:xfrm flipV="1">
            <a:off x="6610740" y="3289749"/>
            <a:ext cx="512762" cy="15398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" name="Arc 54"/>
          <p:cNvSpPr>
            <a:spLocks/>
          </p:cNvSpPr>
          <p:nvPr/>
        </p:nvSpPr>
        <p:spPr bwMode="auto">
          <a:xfrm flipV="1">
            <a:off x="7155252" y="3289749"/>
            <a:ext cx="512763" cy="15398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09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75</Words>
  <Application>Microsoft Office PowerPoint</Application>
  <PresentationFormat>寬螢幕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文鼎標楷注音</vt:lpstr>
      <vt:lpstr>文鼎標楷注音破音一</vt:lpstr>
      <vt:lpstr>超研澤特毛楷</vt:lpstr>
      <vt:lpstr>新細明體</vt:lpstr>
      <vt:lpstr>標楷體</vt:lpstr>
      <vt:lpstr>Arial</vt:lpstr>
      <vt:lpstr>Calibri</vt:lpstr>
      <vt:lpstr>Calibri Light</vt:lpstr>
      <vt:lpstr>Office 佈景主題</vt:lpstr>
      <vt:lpstr>畫長度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畫長度 </dc:title>
  <dc:creator>user</dc:creator>
  <cp:lastModifiedBy>user</cp:lastModifiedBy>
  <cp:revision>8</cp:revision>
  <dcterms:created xsi:type="dcterms:W3CDTF">2021-09-25T02:51:33Z</dcterms:created>
  <dcterms:modified xsi:type="dcterms:W3CDTF">2021-09-25T03:27:16Z</dcterms:modified>
</cp:coreProperties>
</file>