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2"/>
  </p:sldMasterIdLst>
  <p:notesMasterIdLst>
    <p:notesMasterId r:id="rId31"/>
  </p:notesMasterIdLst>
  <p:handoutMasterIdLst>
    <p:handoutMasterId r:id="rId32"/>
  </p:handoutMasterIdLst>
  <p:sldIdLst>
    <p:sldId id="260" r:id="rId3"/>
    <p:sldId id="266" r:id="rId4"/>
    <p:sldId id="297" r:id="rId5"/>
    <p:sldId id="264" r:id="rId6"/>
    <p:sldId id="298" r:id="rId7"/>
    <p:sldId id="282" r:id="rId8"/>
    <p:sldId id="267" r:id="rId9"/>
    <p:sldId id="274" r:id="rId10"/>
    <p:sldId id="290" r:id="rId11"/>
    <p:sldId id="289" r:id="rId12"/>
    <p:sldId id="285" r:id="rId13"/>
    <p:sldId id="275" r:id="rId14"/>
    <p:sldId id="276" r:id="rId15"/>
    <p:sldId id="277" r:id="rId16"/>
    <p:sldId id="278" r:id="rId17"/>
    <p:sldId id="296" r:id="rId18"/>
    <p:sldId id="279" r:id="rId19"/>
    <p:sldId id="291" r:id="rId20"/>
    <p:sldId id="292" r:id="rId21"/>
    <p:sldId id="293" r:id="rId22"/>
    <p:sldId id="294" r:id="rId23"/>
    <p:sldId id="280" r:id="rId24"/>
    <p:sldId id="268" r:id="rId25"/>
    <p:sldId id="287" r:id="rId26"/>
    <p:sldId id="269" r:id="rId27"/>
    <p:sldId id="281" r:id="rId28"/>
    <p:sldId id="272" r:id="rId29"/>
    <p:sldId id="273" r:id="rId30"/>
  </p:sldIdLst>
  <p:sldSz cx="9906000" cy="6858000" type="A4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07" autoAdjust="0"/>
  </p:normalViewPr>
  <p:slideViewPr>
    <p:cSldViewPr>
      <p:cViewPr>
        <p:scale>
          <a:sx n="80" d="100"/>
          <a:sy n="80" d="100"/>
        </p:scale>
        <p:origin x="-918" y="-3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586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99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99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61E81931-9C4B-4BFF-B695-12363C94FE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7675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696913"/>
            <a:ext cx="5026025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Verdana" pitchFamily="34" charset="0"/>
              </a:defRPr>
            </a:lvl1pPr>
          </a:lstStyle>
          <a:p>
            <a:endParaRPr lang="en-US" altLang="zh-CN"/>
          </a:p>
        </p:txBody>
      </p:sp>
      <p:sp>
        <p:nvSpPr>
          <p:cNvPr id="297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Verdana" pitchFamily="34" charset="0"/>
              </a:defRPr>
            </a:lvl1pPr>
          </a:lstStyle>
          <a:p>
            <a:fld id="{DFEACB1C-3F57-42A3-B2C8-7C367A86F7D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524222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2AE4F47-F386-4710-86F5-C905275CEB15}" type="slidenum">
              <a:rPr lang="en-US" altLang="zh-CN">
                <a:latin typeface="Verdana" pitchFamily="34" charset="0"/>
              </a:rPr>
              <a:pPr/>
              <a:t>1</a:t>
            </a:fld>
            <a:endParaRPr lang="en-US" altLang="zh-CN">
              <a:latin typeface="Verdana" pitchFamily="34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65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320800" y="5124450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3140202" y="6355080"/>
            <a:ext cx="376428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317498" y="6355080"/>
            <a:ext cx="1320800" cy="365760"/>
          </a:xfrm>
        </p:spPr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1" name="矩形 20"/>
          <p:cNvSpPr/>
          <p:nvPr/>
        </p:nvSpPr>
        <p:spPr>
          <a:xfrm>
            <a:off x="980281" y="3648075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矩形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矩形 21"/>
          <p:cNvSpPr/>
          <p:nvPr/>
        </p:nvSpPr>
        <p:spPr>
          <a:xfrm>
            <a:off x="980281" y="3648075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4175914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934200" y="6355080"/>
            <a:ext cx="247650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40202" y="6355080"/>
            <a:ext cx="3764280" cy="365760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59002" y="6355080"/>
            <a:ext cx="1647698" cy="365760"/>
          </a:xfrm>
        </p:spPr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7" name="矩形 6"/>
          <p:cNvSpPr/>
          <p:nvPr/>
        </p:nvSpPr>
        <p:spPr>
          <a:xfrm>
            <a:off x="990600" y="2819400"/>
            <a:ext cx="79248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90600" y="2819400"/>
            <a:ext cx="24765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AFF5-71B0-47E1-9749-D8D639CB7527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5" name="直線接點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等腰三角形 5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1650" y="1219201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675492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95300" y="500856"/>
            <a:ext cx="19812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95300" y="1219200"/>
            <a:ext cx="89154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802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140202" y="6356350"/>
            <a:ext cx="37973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663702" y="6356350"/>
            <a:ext cx="21463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F4E223-8A46-4427-89F5-9859A08204D5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61978" y="6462462"/>
            <a:ext cx="190849" cy="13034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4022576"/>
            <a:ext cx="7429500" cy="990600"/>
          </a:xfrm>
        </p:spPr>
        <p:txBody>
          <a:bodyPr/>
          <a:lstStyle/>
          <a:p>
            <a:pPr algn="l"/>
            <a:r>
              <a:rPr lang="en-US" altLang="zh-TW" sz="4000" b="1" dirty="0">
                <a:latin typeface="Lucida Sans Unicode" pitchFamily="34" charset="0"/>
                <a:cs typeface="Lucida Sans Unicode" pitchFamily="34" charset="0"/>
              </a:rPr>
              <a:t>Unit 5 What’s the Date?</a:t>
            </a:r>
            <a:endParaRPr lang="zh-TW" altLang="en-US" sz="4000" b="1" dirty="0">
              <a:solidFill>
                <a:srgbClr val="FF0000"/>
              </a:solidFill>
              <a:latin typeface="Lucida Sans Unicode" pitchFamily="34" charset="0"/>
              <a:ea typeface="新細明體" pitchFamily="18" charset="-120"/>
              <a:cs typeface="Lucida Sans Unicode" pitchFamily="34" charset="0"/>
              <a:sym typeface="Arial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6640" y="5018112"/>
            <a:ext cx="7842250" cy="643136"/>
          </a:xfrm>
        </p:spPr>
        <p:txBody>
          <a:bodyPr anchor="ctr">
            <a:normAutofit/>
          </a:bodyPr>
          <a:lstStyle/>
          <a:p>
            <a:pPr algn="l" eaLnBrk="1" hangingPunct="1">
              <a:buClrTx/>
              <a:buFont typeface="Arial" charset="0"/>
              <a:buNone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  單字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  <a:cs typeface="Arial" charset="0"/>
                <a:sym typeface="Arial" charset="0"/>
              </a:rPr>
              <a:t>補充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6496" y="620688"/>
            <a:ext cx="9273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9. birthday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[ˋ</a:t>
            </a:r>
            <a:r>
              <a:rPr lang="en-US" altLang="zh-TW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bɝθ͵de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]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生日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________ (n.) 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出生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My _________ is in __________.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我的生日在十月。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Loki is the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_________ ________ today.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Loki</a:t>
            </a:r>
            <a:r>
              <a:rPr lang="zh-TW" altLang="en-US" sz="2800" kern="100" dirty="0" smtClean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是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今天的壽星。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08584" y="1364675"/>
            <a:ext cx="1242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birth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144688" y="19696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birthday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64968" y="196967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October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3120" y="3935248"/>
            <a:ext cx="3656856" cy="243790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BFD72DFE-B2B0-4C14-8E4E-3C38B5EED72A}"/>
              </a:ext>
            </a:extLst>
          </p:cNvPr>
          <p:cNvSpPr txBox="1"/>
          <p:nvPr/>
        </p:nvSpPr>
        <p:spPr>
          <a:xfrm>
            <a:off x="3296816" y="32129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birthday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4CB2B263-921A-4DA8-AFA9-220290BF0220}"/>
              </a:ext>
            </a:extLst>
          </p:cNvPr>
          <p:cNvSpPr txBox="1"/>
          <p:nvPr/>
        </p:nvSpPr>
        <p:spPr>
          <a:xfrm>
            <a:off x="4808984" y="321297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boy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61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4528" y="465053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10. also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ɔlso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 adv.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也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；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此外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Ted is my cousin, and he _____ ______ my classmate.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(</a:t>
            </a:r>
            <a:r>
              <a:rPr lang="en-US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Ted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我的堂弟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而且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他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也是我同學。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92955" y="1890737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457056" y="1897668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also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899" y="3284984"/>
            <a:ext cx="4176464" cy="27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6536" y="404664"/>
            <a:ext cx="81724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11. before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bɪˋfɔr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prep.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…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之前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My birthday is next week.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It’s _______ day ________ Thanksgiving. 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我的生日在下個禮拜。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那是感恩節的前一天。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321152" y="1825660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86569" y="2420888"/>
            <a:ext cx="115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before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1192" y="3660550"/>
            <a:ext cx="2808312" cy="23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30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8464" y="260648"/>
            <a:ext cx="101531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12. around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əˋraʊnd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adv.; prep.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圍繞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；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…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附近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Let’s take a ______ ________ the park.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我們在公園附近散個步吧。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Let’s go _______ the table and give our ________. 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zh-TW" altLang="en-US" sz="2800" kern="100" dirty="0" smtClean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              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我們來按照順序表達我們的感謝吧。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152800" y="1052736"/>
            <a:ext cx="96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walk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376936" y="1054388"/>
            <a:ext cx="129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around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576736" y="2564904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around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329264" y="2564904"/>
            <a:ext cx="1158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thanks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51008BBC-8116-498D-B66E-D462CCBE9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57" y="4005064"/>
            <a:ext cx="3041915" cy="22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88504" y="476672"/>
            <a:ext cx="8831882" cy="454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6905625" algn="l"/>
              </a:tabLs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13. How about …? </a:t>
            </a:r>
            <a:r>
              <a:rPr lang="es-E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͵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haʊ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əˋbaʊt</a:t>
            </a:r>
            <a:r>
              <a:rPr lang="es-E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那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…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呢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？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400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TW" sz="2400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用在「反問」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Jesse: I’m a K-pop fan. ______ _______ _______?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Judy: I am, 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            (Jesse</a:t>
            </a:r>
            <a:r>
              <a:rPr lang="zh-TW" altLang="en-US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：</a:t>
            </a:r>
            <a:r>
              <a:rPr lang="zh-TW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我</a:t>
            </a:r>
            <a:r>
              <a:rPr lang="zh-TW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是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K-pop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zh-TW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迷</a:t>
            </a:r>
            <a:r>
              <a:rPr lang="zh-TW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。你呢？</a:t>
            </a:r>
            <a:endParaRPr lang="en-US" altLang="zh-TW" sz="2800" kern="100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zh-TW" altLang="en-US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           </a:t>
            </a: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Judy</a:t>
            </a:r>
            <a:r>
              <a:rPr lang="zh-TW" altLang="en-US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：</a:t>
            </a:r>
            <a:r>
              <a:rPr lang="zh-TW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我也是。</a:t>
            </a: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補充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也可以用 </a:t>
            </a: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What about…?</a:t>
            </a:r>
            <a:endParaRPr lang="zh-TW" altLang="zh-TW" sz="2400" kern="100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53000" y="18448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400" kern="100" dirty="0">
                <a:solidFill>
                  <a:srgbClr val="FF0000"/>
                </a:solidFill>
              </a:rPr>
              <a:t>How</a:t>
            </a:r>
            <a:endParaRPr lang="zh-TW" altLang="zh-TW" sz="24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172264" y="1844824"/>
            <a:ext cx="1084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400" kern="100" dirty="0">
                <a:solidFill>
                  <a:srgbClr val="FF0000"/>
                </a:solidFill>
              </a:rPr>
              <a:t>about</a:t>
            </a:r>
            <a:endParaRPr lang="zh-TW" altLang="zh-TW" sz="24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45288" y="184482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400" kern="100" dirty="0">
                <a:solidFill>
                  <a:srgbClr val="FF0000"/>
                </a:solidFill>
              </a:rPr>
              <a:t>you</a:t>
            </a:r>
            <a:endParaRPr lang="zh-TW" altLang="zh-TW" sz="24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40832" y="2492896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400" kern="100" dirty="0">
                <a:solidFill>
                  <a:srgbClr val="FF0000"/>
                </a:solidFill>
              </a:rPr>
              <a:t>too</a:t>
            </a:r>
            <a:endParaRPr lang="zh-TW" altLang="zh-TW" sz="24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E04527\Desktop\Shutterstock\108行銷期\shutterstock_305061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17" y="3645024"/>
            <a:ext cx="3216019" cy="214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esture, Sign Language, Finger, V">
            <a:extLst>
              <a:ext uri="{FF2B5EF4-FFF2-40B4-BE49-F238E27FC236}">
                <a16:creationId xmlns="" xmlns:a16="http://schemas.microsoft.com/office/drawing/2014/main" id="{DDD45043-D551-467E-9695-E8A8EF4C7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941" y="3009883"/>
            <a:ext cx="4085059" cy="272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60512" y="476672"/>
            <a:ext cx="8153345" cy="584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14. second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sɛkənd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adj.; adv.; n</a:t>
            </a:r>
            <a:r>
              <a:rPr lang="en-US" altLang="zh-TW" sz="2800" dirty="0"/>
              <a:t>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第二（的）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Rose is Mrs. Brown’s ________ daughter.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       </a:t>
            </a:r>
            <a:r>
              <a:rPr lang="zh-TW" altLang="en-US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   (</a:t>
            </a:r>
            <a:r>
              <a:rPr lang="en-US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Rose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zh-TW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是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en-US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Brown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</a:t>
            </a:r>
            <a:r>
              <a:rPr lang="zh-TW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太太</a:t>
            </a:r>
            <a:r>
              <a:rPr lang="zh-TW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的第二個女兒。</a:t>
            </a: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補充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也可以當時間單位</a:t>
            </a: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秒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There are 60 seconds in a minutes.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一分鐘有六十秒</a:t>
            </a: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880992" y="1897668"/>
            <a:ext cx="1237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second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04528" y="620688"/>
            <a:ext cx="864096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15. next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nɛkst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adj.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下一個的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fontAlgn="t"/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Mother’s day is ________ Sunday.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下週日是母親節。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複習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next to 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在旁邊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Can I sit next to you?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我可以坐在你旁邊</a:t>
            </a:r>
            <a:r>
              <a:rPr lang="zh-TW" altLang="en-US" sz="24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嗎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？</a:t>
            </a:r>
            <a: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 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296816" y="162880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itchFamily="34" charset="0"/>
              </a:rPr>
              <a:t>next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A5123142-87D4-4CCD-92C5-65539A09F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174" y="2708920"/>
            <a:ext cx="4569718" cy="30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8544" y="476672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16.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month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mʌnθ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n</a:t>
            </a: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月份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 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My baby sister is seven ________ _____.                                   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我的小妹七個月大。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457056" y="1249596"/>
            <a:ext cx="1438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months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988489" y="1230724"/>
            <a:ext cx="916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old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5008" y="2708920"/>
            <a:ext cx="4234834" cy="282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3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32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月份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200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months </a:t>
            </a:r>
            <a:endParaRPr lang="zh-TW" altLang="en-US" sz="32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81920"/>
              </p:ext>
            </p:extLst>
          </p:nvPr>
        </p:nvGraphicFramePr>
        <p:xfrm>
          <a:off x="992560" y="1412776"/>
          <a:ext cx="7776864" cy="405897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7307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39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058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一月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[ˋ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dʒænjʊ͵ɛrɪ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zh-TW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18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二月</a:t>
                      </a:r>
                      <a:endParaRPr lang="zh-TW" sz="2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[ˋ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fɛbrʊ͵ɛrɪ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zh-TW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0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Calibri" pitchFamily="34" charset="0"/>
                        </a:rPr>
                        <a:t>19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三月</a:t>
                      </a:r>
                      <a:endParaRPr lang="zh-TW" sz="2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mɑrtʃ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zh-TW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itchFamily="34" charset="0"/>
                        </a:rPr>
                        <a:t>20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四月</a:t>
                      </a:r>
                      <a:endParaRPr lang="zh-TW" sz="2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zh-TW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[ˋ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eprəl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kumimoji="0" lang="zh-TW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itchFamily="34" charset="0"/>
                        </a:rPr>
                        <a:t>21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五月</a:t>
                      </a:r>
                      <a:endParaRPr lang="zh-TW" sz="2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[me]</a:t>
                      </a:r>
                      <a:endParaRPr kumimoji="0" lang="zh-TW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64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800" b="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Calibri" pitchFamily="34" charset="0"/>
                        </a:rPr>
                        <a:t>22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六月</a:t>
                      </a:r>
                      <a:endParaRPr lang="zh-TW" sz="280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dʒun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 </a:t>
                      </a:r>
                      <a:endParaRPr kumimoji="0" lang="zh-TW" altLang="zh-TW" sz="2800" b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728864" y="149214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January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28864" y="215938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February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728864" y="286030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March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728864" y="3527536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April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49393" y="422845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May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28864" y="4876524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June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0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58898"/>
              </p:ext>
            </p:extLst>
          </p:nvPr>
        </p:nvGraphicFramePr>
        <p:xfrm>
          <a:off x="1136576" y="1379436"/>
          <a:ext cx="7776000" cy="406080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7314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55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938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95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7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23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七月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dʒuˋlaɪ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24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八月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[ˋ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ɔgəst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25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九月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sɛpˋtɛmbɚ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十月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ɑkˋtobɚ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 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十一月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noˋvɛmbɚ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0" kern="1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27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b="0" kern="10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十二月</a:t>
                      </a:r>
                      <a:endParaRPr lang="zh-TW" sz="2800" b="0" kern="100" dirty="0"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[</a:t>
                      </a:r>
                      <a:r>
                        <a:rPr kumimoji="0" lang="en-US" altLang="zh-TW" sz="2800" b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dɪˋsɛmbɚ</a:t>
                      </a:r>
                      <a:r>
                        <a:rPr kumimoji="0" lang="en-US" altLang="zh-TW" sz="2800" b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]</a:t>
                      </a:r>
                      <a:endParaRPr lang="zh-TW" sz="2800" b="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3440400" y="1479796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July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436447" y="2127868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August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458544" y="2828784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September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465414" y="3476856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October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476632" y="4196936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November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76632" y="4864172"/>
            <a:ext cx="205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December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566876" y="260648"/>
            <a:ext cx="8915400" cy="914400"/>
          </a:xfrm>
        </p:spPr>
        <p:txBody>
          <a:bodyPr/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zh-TW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月份</a:t>
            </a:r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months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95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4528" y="607328"/>
            <a:ext cx="8172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1. date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日期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What’s _______ _______ today? 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今天是幾月幾日？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26557" y="13802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250693" y="13802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date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2829997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2520" y="820941"/>
            <a:ext cx="82089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【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_________ is between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________ and ________.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四月在三月和五月之間。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2000672" y="961564"/>
            <a:ext cx="158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April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36676" y="1609636"/>
            <a:ext cx="1548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March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305128" y="1609636"/>
            <a:ext cx="1223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May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5088" y="2996952"/>
            <a:ext cx="3574466" cy="242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98B09894-E56B-476B-AB66-08E95CA40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068" y="1148363"/>
            <a:ext cx="3204931" cy="213662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2480" y="458663"/>
            <a:ext cx="820891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【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Christmas is ____ ____________.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聖誕節在十二月。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【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Father’s Day is _______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   __________ ________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in Taiwan.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台灣的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父親節在八月八日。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476936" y="555058"/>
            <a:ext cx="9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Calibri" pitchFamily="34" charset="0"/>
              </a:rPr>
              <a:t>in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20952" y="548680"/>
            <a:ext cx="180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December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765719" y="2636912"/>
            <a:ext cx="1259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84648" y="3284984"/>
            <a:ext cx="161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August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512840" y="3300954"/>
            <a:ext cx="1452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eighth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040" y="3824174"/>
            <a:ext cx="2622630" cy="26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16496" y="404664"/>
            <a:ext cx="948950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28.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New Year’s Eve [͵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nju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jɪrzˋiv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元旦前夕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800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n-US" altLang="zh-TW" sz="2400" kern="1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</a:t>
            </a:r>
            <a:r>
              <a:rPr lang="en-US" altLang="zh-TW" sz="2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______ (n.) 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前一天晚上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_______ _______ _______ is on December thirty-_______.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元旦前夕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在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12 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31 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日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80592" y="1196752"/>
            <a:ext cx="82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eve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48539" y="2461831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New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000672" y="244895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Year’s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440832" y="2461831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Eve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833320" y="2473732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127" y="3356992"/>
            <a:ext cx="3654329" cy="243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E04527\Desktop\Shutterstock\117617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09184" y="357301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39087" y="47667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29.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Christmas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krɪsməs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n</a:t>
            </a: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聖誕節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cs typeface="Calibri" panose="020F0502020204030204" pitchFamily="34" charset="0"/>
              </a:rPr>
              <a:t>_________ is around the corner! </a:t>
            </a:r>
            <a:endParaRPr lang="en-US" altLang="zh-TW" sz="2800" kern="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28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Let’s </a:t>
            </a:r>
            <a:r>
              <a:rPr lang="en-US" altLang="zh-TW" sz="2800" kern="100" dirty="0">
                <a:latin typeface="Calibri" panose="020F0502020204030204" pitchFamily="34" charset="0"/>
                <a:cs typeface="Calibri" panose="020F0502020204030204" pitchFamily="34" charset="0"/>
              </a:rPr>
              <a:t>write Christmas cards for our friends.</a:t>
            </a:r>
            <a:endParaRPr lang="zh-TW" altLang="zh-TW" sz="28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聖誕節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快到了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！</a:t>
            </a:r>
            <a:endParaRPr lang="en-US" altLang="zh-TW" sz="28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我們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來寫聖誕卡片給我們的朋友吧。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000672" y="18155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Christmas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5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48879" y="476672"/>
            <a:ext cx="87846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30.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third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θɝd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adj.; adv.;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第三（的）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March is ______ _______ month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of the ________.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三月是一年的第三個月。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406870" y="1916832"/>
            <a:ext cx="82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599828" y="1894607"/>
            <a:ext cx="908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third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7905328" y="1844824"/>
            <a:ext cx="9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year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1152" y="2780928"/>
            <a:ext cx="3312368" cy="327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5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60512" y="260648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31.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animal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ænəm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!]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動物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They are very happy, but the ________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on their _______ are not. 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他們很開心，但是農場裡的動物不開心。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931371" y="170080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animals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08784" y="2329716"/>
            <a:ext cx="113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farm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7" name="Picture 2" descr="\\hl2\MAC_TO_PC\8F-企劃部\824-安汝Anny\To Anny\21298148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64" y="3645024"/>
            <a:ext cx="34293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2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8544" y="476672"/>
            <a:ext cx="85689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32.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cow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kaʊ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牛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；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乳牛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People can get milk from ________.</a:t>
            </a: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           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人們可以從乳牛身上取得牛奶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補充</a:t>
            </a:r>
            <a:r>
              <a:rPr lang="zh-TW" altLang="zh-TW" sz="24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endParaRPr lang="en-US" altLang="zh-TW" sz="2400" kern="100" dirty="0" smtClean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cash cow    ____________</a:t>
            </a:r>
            <a:endParaRPr lang="zh-TW" altLang="zh-TW" sz="24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745088" y="1897668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cows</a:t>
            </a:r>
            <a:endParaRPr lang="zh-TW" altLang="zh-TW" sz="2800" kern="100" dirty="0">
              <a:solidFill>
                <a:srgbClr val="FF0000"/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132" y="3664189"/>
            <a:ext cx="4075709" cy="2717139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82BEB313-352B-4C23-8A79-6B348204F407}"/>
              </a:ext>
            </a:extLst>
          </p:cNvPr>
          <p:cNvSpPr txBox="1"/>
          <p:nvPr/>
        </p:nvSpPr>
        <p:spPr>
          <a:xfrm>
            <a:off x="2576736" y="427393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2400" kern="100" dirty="0">
                <a:solidFill>
                  <a:srgbClr val="FF0000"/>
                </a:solidFill>
                <a:latin typeface="Calibri" pitchFamily="34" charset="0"/>
                <a:ea typeface="微軟正黑體" pitchFamily="34" charset="-120"/>
                <a:cs typeface="Calibri" pitchFamily="34" charset="0"/>
              </a:rPr>
              <a:t>搖錢樹</a:t>
            </a:r>
            <a:endParaRPr lang="zh-TW" altLang="zh-TW" sz="2400" kern="100" dirty="0">
              <a:solidFill>
                <a:srgbClr val="FF0000"/>
              </a:solidFill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E04527\Desktop\Shutterstock\1091745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5355" y="3212976"/>
            <a:ext cx="2412181" cy="25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848544" y="476672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33.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lucky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lʌkɪ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adj.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幸運的 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400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   </a:t>
            </a:r>
            <a:r>
              <a:rPr lang="en-US" altLang="zh-TW" sz="2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_______ (n.) </a:t>
            </a:r>
            <a:r>
              <a:rPr lang="zh-TW" altLang="zh-TW" sz="24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運氣</a:t>
            </a:r>
            <a:endParaRPr lang="en-US" altLang="zh-TW" sz="24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Americans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see “seven” as a _______ _________.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美國人把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“7”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視為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幸運號碼。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Yuki: It’s my turn to take the test.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             Jamie: Good luck!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(Yuki: 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輪到</a:t>
            </a:r>
            <a:r>
              <a:rPr lang="zh-TW" altLang="en-US" sz="2800" kern="100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我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要考試了。 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Jamie: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祝你</a:t>
            </a:r>
            <a:r>
              <a:rPr lang="zh-TW" altLang="en-US" sz="2800" kern="100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好運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！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)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84648" y="1196752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luck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033120" y="2420888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lucky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257256" y="2420888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number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0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8544" y="476672"/>
            <a:ext cx="82809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34.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only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onlɪ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adv.; adj.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只是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；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唯一的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Judy is ______ _______ girl in her family.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(</a:t>
            </a: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Judy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是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家裡的獨生女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Joe’s wife _____ ______ taking a walk. </a:t>
            </a:r>
            <a:endParaRPr lang="en-US" altLang="zh-TW" sz="28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              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Joe 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的太太只是在散步而已。</a:t>
            </a:r>
            <a:r>
              <a:rPr lang="en-US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268819" y="1196752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492955" y="1196752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only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708506" y="27519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490364" y="2763844"/>
            <a:ext cx="1036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only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FB7600EA-0551-4560-B9C3-E24D6E7DA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792" y="4486538"/>
            <a:ext cx="5508104" cy="2151603"/>
          </a:xfrm>
          <a:prstGeom prst="rect">
            <a:avLst/>
          </a:prstGeom>
        </p:spPr>
      </p:pic>
      <p:sp>
        <p:nvSpPr>
          <p:cNvPr id="4" name="箭號: 向下 3">
            <a:extLst>
              <a:ext uri="{FF2B5EF4-FFF2-40B4-BE49-F238E27FC236}">
                <a16:creationId xmlns="" xmlns:a16="http://schemas.microsoft.com/office/drawing/2014/main" id="{E25BD5F6-5B0C-4411-AC20-735416D76AD3}"/>
              </a:ext>
            </a:extLst>
          </p:cNvPr>
          <p:cNvSpPr/>
          <p:nvPr/>
        </p:nvSpPr>
        <p:spPr>
          <a:xfrm>
            <a:off x="7041232" y="4221088"/>
            <a:ext cx="288032" cy="97009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750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D9D7A349-85B4-4AB0-9E6D-269DCEE6705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95300" y="404664"/>
            <a:ext cx="8915400" cy="4937760"/>
          </a:xfrm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2. November [</a:t>
            </a:r>
            <a:r>
              <a:rPr lang="en-US" altLang="zh-TW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noˈvɛmbɚ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lang="zh-TW" altLang="en-US" sz="2800" dirty="0"/>
              <a:t> 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十一月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_____________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is the last month of fall.</a:t>
            </a: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    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十一月是秋天的最後一個月。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C10314A4-CD74-4B4E-B704-5115409984CD}"/>
              </a:ext>
            </a:extLst>
          </p:cNvPr>
          <p:cNvSpPr txBox="1"/>
          <p:nvPr/>
        </p:nvSpPr>
        <p:spPr>
          <a:xfrm>
            <a:off x="1712640" y="1969676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FF0000"/>
                </a:solidFill>
              </a:rPr>
              <a:t>November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D6883BCD-5AF6-4D42-8FC4-5C19A9CA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16" y="3356992"/>
            <a:ext cx="4247964" cy="2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4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7648" y="620688"/>
            <a:ext cx="815334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3. first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fɝst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adj.; adv.;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第一（的）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Sunday is ______ _______ day of the week.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星期日是一週的第一天。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My 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grandmother 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get up first every day.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</a:t>
            </a:r>
            <a:r>
              <a:rPr lang="zh-TW" altLang="en-US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的外婆每天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都第一個起床。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656856" y="139361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the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664968" y="1393612"/>
            <a:ext cx="1064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9264" y="3281621"/>
            <a:ext cx="2088232" cy="295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B978A29-C8DD-42D7-92B0-DA2B3E5A4BCF}"/>
              </a:ext>
            </a:extLst>
          </p:cNvPr>
          <p:cNvSpPr/>
          <p:nvPr/>
        </p:nvSpPr>
        <p:spPr>
          <a:xfrm>
            <a:off x="848544" y="476672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4. Thanksgiving [͵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θæŋksˋgɪvɪŋ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lang="en-US" altLang="zh-TW" sz="2800" dirty="0"/>
              <a:t>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感恩節</a:t>
            </a: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American usually get together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with their family and have a 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big 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meal on </a:t>
            </a:r>
            <a:r>
              <a:rPr lang="en-US" altLang="zh-TW" sz="2800" kern="100" dirty="0">
                <a:latin typeface="Calibri" panose="020F0502020204030204" pitchFamily="34" charset="0"/>
                <a:cs typeface="Calibri" panose="020F0502020204030204" pitchFamily="34" charset="0"/>
              </a:rPr>
              <a:t>____________.</a:t>
            </a:r>
            <a:endParaRPr lang="zh-TW" altLang="zh-TW" sz="2800" kern="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美國人通常在感恩節與家人團聚並且一起享用大餐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1CA82170-7495-44E5-9770-12AE51E32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542" y="3717032"/>
            <a:ext cx="1999938" cy="254442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12C7BCDF-0222-4566-8DF1-B79BFA1A923F}"/>
              </a:ext>
            </a:extLst>
          </p:cNvPr>
          <p:cNvSpPr txBox="1"/>
          <p:nvPr/>
        </p:nvSpPr>
        <p:spPr>
          <a:xfrm>
            <a:off x="4304928" y="24928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Thanksgiving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2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8544" y="476672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5. important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ɪmˋpɔrtn̩t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adj</a:t>
            </a:r>
            <a:r>
              <a:rPr lang="en-US" altLang="zh-TW" sz="2800" dirty="0"/>
              <a:t>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重要的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Basketball is __________ ____ Jesse.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            (</a:t>
            </a:r>
            <a:r>
              <a:rPr lang="zh-TW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籃球</a:t>
            </a:r>
            <a:r>
              <a:rPr lang="zh-TW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對</a:t>
            </a:r>
            <a:r>
              <a:rPr lang="en-US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 Jesse </a:t>
            </a:r>
            <a:r>
              <a:rPr lang="zh-TW" altLang="en-US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而言</a:t>
            </a:r>
            <a:r>
              <a:rPr lang="zh-TW" altLang="zh-TW" sz="2800" kern="100" dirty="0" smtClean="0">
                <a:latin typeface="Calibri" pitchFamily="34" charset="0"/>
                <a:ea typeface="微軟正黑體" pitchFamily="34" charset="-120"/>
                <a:cs typeface="Calibri" pitchFamily="34" charset="0"/>
              </a:rPr>
              <a:t>很</a:t>
            </a:r>
            <a:r>
              <a:rPr lang="zh-TW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重要。</a:t>
            </a:r>
            <a:r>
              <a:rPr lang="en-US" altLang="zh-TW" sz="2800" kern="100" dirty="0">
                <a:latin typeface="Calibri" pitchFamily="34" charset="0"/>
                <a:ea typeface="微軟正黑體" pitchFamily="34" charset="-120"/>
                <a:cs typeface="Calibri" pitchFamily="34" charset="0"/>
              </a:rPr>
              <a:t>)</a:t>
            </a:r>
            <a:endParaRPr lang="zh-TW" altLang="zh-TW" sz="2800" kern="100" dirty="0">
              <a:latin typeface="Calibri" pitchFamily="34" charset="0"/>
              <a:ea typeface="微軟正黑體" pitchFamily="34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855967" y="189766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important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45088" y="1897668"/>
            <a:ext cx="565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to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1072" y="3356992"/>
            <a:ext cx="3888432" cy="25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6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8544" y="476672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6. holiday [ˋ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hɑlə͵de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</a:rPr>
              <a:t>節日；</a:t>
            </a:r>
            <a:r>
              <a:rPr lang="zh-TW" altLang="zh-TW" sz="2800" kern="100" dirty="0" smtClean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假日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____________ is a _________ in the USA,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 not in Taiwan.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感恩節在美國是假日，在台灣不是。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000672" y="384188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Thanksgiving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18036" y="3789040"/>
            <a:ext cx="133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holiday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51395DFF-798D-48F4-8EE1-5030ADDB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422" y="1340768"/>
            <a:ext cx="3024336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2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76536" y="609069"/>
            <a:ext cx="84969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7. when [(h)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wɛn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adv.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何時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Judy: ________ is your birthday party?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Jesse: _______ this Saturday.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(Judy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你的生日派對是何時？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zh-TW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Jesse</a:t>
            </a:r>
            <a:r>
              <a:rPr lang="zh-TW" altLang="en-US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這星期六。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792760" y="1393612"/>
            <a:ext cx="118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When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92760" y="2014946"/>
            <a:ext cx="1189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It’s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460" y="3573016"/>
            <a:ext cx="3746020" cy="249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39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8544" y="476672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8. fourth [</a:t>
            </a:r>
            <a:r>
              <a:rPr lang="en-US" altLang="zh-TW" sz="2800" kern="1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fɔrθ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altLang="zh-TW" sz="2800" dirty="0">
                <a:latin typeface="Calibri" panose="020F0502020204030204" pitchFamily="34" charset="0"/>
                <a:cs typeface="Calibri" panose="020F0502020204030204" pitchFamily="34" charset="0"/>
              </a:rPr>
              <a:t>adj.; adv.; n. 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第四（的）</a:t>
            </a: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_______ ________ class today is </a:t>
            </a:r>
            <a:r>
              <a:rPr lang="en-US" altLang="zh-TW" sz="2800" kern="100" dirty="0">
                <a:latin typeface="Calibri" pitchFamily="34" charset="0"/>
                <a:cs typeface="Calibri" pitchFamily="34" charset="0"/>
              </a:rPr>
              <a:t>art</a:t>
            </a:r>
            <a:r>
              <a:rPr lang="en-US" altLang="zh-TW" sz="28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zh-TW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我今天的第四節課是美術。</a:t>
            </a:r>
            <a:r>
              <a:rPr lang="en-US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US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【例】</a:t>
            </a: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Calibri" panose="020F0502020204030204" pitchFamily="34" charset="0"/>
              </a:rPr>
              <a:t>Children’s Day </a:t>
            </a:r>
            <a:r>
              <a:rPr lang="en-US" altLang="zh-TW" sz="28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zh-TW" sz="2800" kern="100" dirty="0">
                <a:latin typeface="Calibri" panose="020F0502020204030204" pitchFamily="34" charset="0"/>
                <a:cs typeface="Calibri" panose="020F0502020204030204" pitchFamily="34" charset="0"/>
              </a:rPr>
              <a:t>on April </a:t>
            </a:r>
            <a:r>
              <a:rPr lang="en-US" altLang="zh-TW" sz="2800" kern="100" dirty="0" smtClean="0">
                <a:latin typeface="Calibri" panose="020F0502020204030204" pitchFamily="34" charset="0"/>
                <a:cs typeface="Calibri" panose="020F0502020204030204" pitchFamily="34" charset="0"/>
              </a:rPr>
              <a:t>________</a:t>
            </a:r>
            <a:r>
              <a:rPr lang="en-US" altLang="zh-TW" sz="28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zh-TW" sz="28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altLang="zh-TW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            (</a:t>
            </a:r>
            <a:r>
              <a:rPr lang="zh-TW" altLang="en-US" sz="2800" kern="100" dirty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兒童節是在</a:t>
            </a:r>
            <a:r>
              <a:rPr lang="zh-TW" altLang="en-US" sz="2800" kern="100" dirty="0" smtClean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四月四號</a:t>
            </a:r>
            <a:r>
              <a:rPr lang="zh-TW" altLang="zh-TW" sz="2800" kern="10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2800" kern="100" dirty="0" smtClean="0">
                <a:latin typeface="Calibri" panose="020F0502020204030204" pitchFamily="34" charset="0"/>
                <a:ea typeface="微軟正黑體" pitchFamily="34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216696" y="1249596"/>
            <a:ext cx="925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My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368824" y="124959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fourth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55B2BE95-5580-47EE-B950-A9B219360703}"/>
              </a:ext>
            </a:extLst>
          </p:cNvPr>
          <p:cNvSpPr txBox="1"/>
          <p:nvPr/>
        </p:nvSpPr>
        <p:spPr>
          <a:xfrm>
            <a:off x="5673080" y="314096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TW" sz="2800" kern="1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fourth</a:t>
            </a:r>
            <a:endParaRPr lang="zh-TW" altLang="zh-TW" sz="2800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E3ECB2F-4501-4698-A4A1-F15452BE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840" y="3302430"/>
            <a:ext cx="2387160" cy="22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5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原創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原創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原創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CD2538-C6C8-4395-B45A-04E647E19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5514</TotalTime>
  <Words>1330</Words>
  <Application>Microsoft Office PowerPoint</Application>
  <PresentationFormat>A4 紙張 (210x297 公釐)</PresentationFormat>
  <Paragraphs>249</Paragraphs>
  <Slides>28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29" baseType="lpstr">
      <vt:lpstr>原創</vt:lpstr>
      <vt:lpstr>Unit 5 What’s the Date?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月份 months </vt:lpstr>
      <vt:lpstr>   月份 months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What’s the Date?</dc:title>
  <dc:creator>Yaping Chen</dc:creator>
  <cp:lastModifiedBy>win10</cp:lastModifiedBy>
  <cp:revision>100</cp:revision>
  <cp:lastPrinted>1601-01-01T00:00:00Z</cp:lastPrinted>
  <dcterms:created xsi:type="dcterms:W3CDTF">2019-05-14T13:20:09Z</dcterms:created>
  <dcterms:modified xsi:type="dcterms:W3CDTF">2021-09-27T08:05:25Z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TC010170701028</vt:lpwstr>
  </property>
</Properties>
</file>