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8" r:id="rId9"/>
    <p:sldId id="269" r:id="rId10"/>
    <p:sldId id="263" r:id="rId11"/>
    <p:sldId id="266" r:id="rId12"/>
    <p:sldId id="267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013" autoAdjust="0"/>
  </p:normalViewPr>
  <p:slideViewPr>
    <p:cSldViewPr>
      <p:cViewPr varScale="1">
        <p:scale>
          <a:sx n="45" d="100"/>
          <a:sy n="45" d="100"/>
        </p:scale>
        <p:origin x="-18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048EC-4B4E-4B57-B5C6-3D3390F4F89F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1B90-A2CD-423C-96F1-BEC471146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9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洪醒夫是一個時代的書寫者，他透過描寫小說中，黑面慶仔這個小人物所面臨的困境，內心的痛苦與選擇，關懷早期台灣小人物的。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B90-A2CD-423C-96F1-BEC4711467D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9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B90-A2CD-423C-96F1-BEC4711467D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48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本篇有許多面向可以深談，本次教學將聚焦在認識自己與觀察世界兩大方向上。並運用學科中心所學，運用不同的文學批評理論來實踐。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會看見世界的變化很重要，看見他者的苦難及需求，才能創造價值或找到進步的路，那條路也往往是學生未來的路。現在的國寫題，也常常出現與我們所處的社會息息相關的題目，例如長照議題、人工智慧。因此用時代書寫者的眼睛，觀察世界，將是本次教案設計的第一個重點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洪醒夫在〈散戲〉與〈黑面慶仔〉小說中，都有大量的角色的記憶與內心獨白，在故事推進中，黑面慶仔在選擇殺掉嬰兒與否，經歷了情緒衝突與整合。對應現實生活。學生也不斷經歷選擇與情緒衝突。分析黑面慶仔的內心與行為，非常適合用在引導學生練習面對自己，觀察自己的行為與內在情緒，幫助自己認識自己是怎樣的人，如何做出適合自己的選擇。看見因為疫情而改變的自己，自我分析改變的原因與內在情緒轉變，認識支持自己內心的深層動力。因此分析自我、分析行為選擇，是本次課程設計的第二個重點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B90-A2CD-423C-96F1-BEC4711467D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37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教師教學：讓學生意識到，他們和洪醒夫一樣，都在變動的時代中，都是時代的書寫者。他們只是一直沒有發覺到罷了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精神疾患女性生活的環境：阿麗怎麼了？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介紹並運用冰山理論，由教師帶領分析黑面慶仔的生命困境，面對男嬰的情緒變化及選擇最終決定行為的心理歷程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B90-A2CD-423C-96F1-BEC4711467D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7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教學：因為尼采說，知道為何就能承受任何。雖然學生不會和慶仔遇到一樣的事情，但是面對不同的困境，都會有掙扎的情緒，痛苦的選擇，透過分析慶仔的情緒冰山圖，有助於回視學生自己的行為模式，讓自己過得更清晰，因為有時候我們需要明白，我們為何做決定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B90-A2CD-423C-96F1-BEC4711467D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61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班型：彰化藝術高中二年級，普通班與美術班。 </a:t>
            </a:r>
          </a:p>
          <a:p>
            <a:pPr lvl="0"/>
            <a:r>
              <a:rPr lang="zh-TW" altLang="zh-TW" dirty="0" smtClean="0"/>
              <a:t>人數：普通班</a:t>
            </a:r>
            <a:r>
              <a:rPr lang="en-US" altLang="zh-TW" dirty="0" smtClean="0"/>
              <a:t>31</a:t>
            </a:r>
            <a:r>
              <a:rPr lang="zh-TW" altLang="zh-TW" dirty="0" smtClean="0"/>
              <a:t>人、美術班</a:t>
            </a:r>
            <a:r>
              <a:rPr lang="en-US" altLang="zh-TW" dirty="0" smtClean="0"/>
              <a:t>21</a:t>
            </a:r>
            <a:r>
              <a:rPr lang="zh-TW" altLang="zh-TW" dirty="0" smtClean="0"/>
              <a:t>人。（人數少的班級，整體成效更好。）</a:t>
            </a:r>
          </a:p>
          <a:p>
            <a:pPr lvl="0"/>
            <a:r>
              <a:rPr lang="zh-TW" altLang="zh-TW" dirty="0" smtClean="0"/>
              <a:t>男女比：普通班</a:t>
            </a:r>
            <a:r>
              <a:rPr lang="en-US" altLang="zh-TW" dirty="0" smtClean="0"/>
              <a:t>1</a:t>
            </a:r>
            <a:r>
              <a:rPr lang="zh-TW" altLang="zh-TW" dirty="0" smtClean="0"/>
              <a:t>：</a:t>
            </a:r>
            <a:r>
              <a:rPr lang="en-US" altLang="zh-TW" dirty="0" smtClean="0"/>
              <a:t>2</a:t>
            </a:r>
            <a:r>
              <a:rPr lang="zh-TW" altLang="zh-TW" dirty="0" smtClean="0"/>
              <a:t>，美術班</a:t>
            </a:r>
            <a:r>
              <a:rPr lang="en-US" altLang="zh-TW" dirty="0" smtClean="0"/>
              <a:t>1</a:t>
            </a:r>
            <a:r>
              <a:rPr lang="zh-TW" altLang="zh-TW" dirty="0" smtClean="0"/>
              <a:t>：</a:t>
            </a:r>
            <a:r>
              <a:rPr lang="en-US" altLang="zh-TW" dirty="0" smtClean="0"/>
              <a:t>4</a:t>
            </a:r>
            <a:r>
              <a:rPr lang="zh-TW" altLang="zh-TW" dirty="0" smtClean="0"/>
              <a:t>。（女生多的班級，整體反應較熱烈。）</a:t>
            </a:r>
          </a:p>
          <a:p>
            <a:pPr lvl="0"/>
            <a:r>
              <a:rPr lang="zh-TW" altLang="zh-TW" dirty="0" smtClean="0"/>
              <a:t>先備知識：都建立在剛學完洪醒夫的〈散戲〉，對作者的背景及文字風格具有一定先備知識</a:t>
            </a:r>
          </a:p>
          <a:p>
            <a:pPr lvl="0"/>
            <a:r>
              <a:rPr lang="zh-TW" altLang="zh-TW" dirty="0" smtClean="0"/>
              <a:t>日常表現：兩班對於國文都不排斥，對於自讀都不主動。積極學習的動力不足。</a:t>
            </a:r>
          </a:p>
          <a:p>
            <a:pPr lvl="0"/>
            <a:r>
              <a:rPr lang="zh-TW" altLang="zh-TW" dirty="0" smtClean="0"/>
              <a:t>能力：創造能力稍有不足。過往進行活動時，習慣教師充足且完整的引導，創造力及延伸力，需要反覆解說及操練後方能見成效。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B90-A2CD-423C-96F1-BEC4711467D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74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例如詢問 用四角法問學生 留下小孩 同意、非常同意、不同意、非常不同意。 藉由問問題使學生進行反思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B90-A2CD-423C-96F1-BEC4711467D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EB8A5D-8EF1-40CE-9AD9-DFA3F7DE26C5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D52E9D-85EC-4171-A6F7-5576699D5D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時代書寫者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核心：選擇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077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活動進行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課程</a:t>
            </a:r>
            <a:r>
              <a:rPr lang="zh-TW" altLang="en-US" dirty="0" smtClean="0"/>
              <a:t>導讀</a:t>
            </a:r>
            <a:endParaRPr lang="en-US" altLang="zh-TW" dirty="0" smtClean="0"/>
          </a:p>
          <a:p>
            <a:r>
              <a:rPr lang="zh-TW" altLang="zh-TW" dirty="0"/>
              <a:t>薩提爾冰山</a:t>
            </a:r>
            <a:r>
              <a:rPr lang="zh-TW" altLang="zh-TW" dirty="0" smtClean="0"/>
              <a:t>理論</a:t>
            </a:r>
            <a:r>
              <a:rPr lang="zh-TW" altLang="en-US" dirty="0" smtClean="0"/>
              <a:t>，示範分析黑面慶仔</a:t>
            </a:r>
            <a:endParaRPr lang="en-US" altLang="zh-TW" dirty="0" smtClean="0"/>
          </a:p>
          <a:p>
            <a:r>
              <a:rPr lang="zh-TW" altLang="zh-TW" dirty="0"/>
              <a:t>薩提爾冰山</a:t>
            </a:r>
            <a:r>
              <a:rPr lang="zh-TW" altLang="zh-TW" dirty="0" smtClean="0"/>
              <a:t>理論</a:t>
            </a:r>
            <a:r>
              <a:rPr lang="zh-TW" altLang="en-US" dirty="0" smtClean="0"/>
              <a:t>，讓學生分析自己在疫情之後生活。</a:t>
            </a:r>
            <a:endParaRPr lang="en-US" altLang="zh-TW" dirty="0" smtClean="0"/>
          </a:p>
          <a:p>
            <a:r>
              <a:rPr lang="zh-TW" altLang="en-US" dirty="0"/>
              <a:t>九宮</a:t>
            </a:r>
            <a:r>
              <a:rPr lang="zh-TW" altLang="en-US" dirty="0" smtClean="0"/>
              <a:t>格個人：對疫情肆虐下的社會觀察</a:t>
            </a:r>
            <a:endParaRPr lang="en-US" altLang="zh-TW" dirty="0" smtClean="0"/>
          </a:p>
          <a:p>
            <a:r>
              <a:rPr lang="zh-TW" altLang="en-US" dirty="0" smtClean="0"/>
              <a:t>九宮格小組：整合小組的社會觀察</a:t>
            </a:r>
            <a:endParaRPr lang="en-US" altLang="zh-TW" dirty="0" smtClean="0"/>
          </a:p>
          <a:p>
            <a:r>
              <a:rPr lang="zh-TW" altLang="en-US" dirty="0"/>
              <a:t>完成 </a:t>
            </a:r>
            <a:r>
              <a:rPr lang="en-US" altLang="zh-TW" dirty="0"/>
              <a:t>600 </a:t>
            </a:r>
            <a:r>
              <a:rPr lang="zh-TW" altLang="en-US" dirty="0"/>
              <a:t>字左右</a:t>
            </a:r>
            <a:r>
              <a:rPr lang="en-US" altLang="zh-TW" dirty="0"/>
              <a:t>〈</a:t>
            </a:r>
            <a:r>
              <a:rPr lang="zh-TW" altLang="en-US" dirty="0"/>
              <a:t>時代書寫者．疫下如何</a:t>
            </a:r>
            <a:r>
              <a:rPr lang="en-US" altLang="zh-TW" dirty="0"/>
              <a:t>〉</a:t>
            </a:r>
            <a:r>
              <a:rPr lang="zh-TW" altLang="en-US" dirty="0"/>
              <a:t>作業。</a:t>
            </a:r>
          </a:p>
        </p:txBody>
      </p:sp>
    </p:spTree>
    <p:extLst>
      <p:ext uri="{BB962C8B-B14F-4D97-AF65-F5344CB8AC3E}">
        <p14:creationId xmlns:p14="http://schemas.microsoft.com/office/powerpoint/2010/main" val="24483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案例分享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60" y="2119313"/>
            <a:ext cx="5104442" cy="3603625"/>
          </a:xfrm>
        </p:spPr>
      </p:pic>
    </p:spTree>
    <p:extLst>
      <p:ext uri="{BB962C8B-B14F-4D97-AF65-F5344CB8AC3E}">
        <p14:creationId xmlns:p14="http://schemas.microsoft.com/office/powerpoint/2010/main" val="2019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案例分享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60" y="2119313"/>
            <a:ext cx="5104442" cy="3603625"/>
          </a:xfrm>
        </p:spPr>
      </p:pic>
    </p:spTree>
    <p:extLst>
      <p:ext uri="{BB962C8B-B14F-4D97-AF65-F5344CB8AC3E}">
        <p14:creationId xmlns:p14="http://schemas.microsoft.com/office/powerpoint/2010/main" val="41253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案例分享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60" y="2119313"/>
            <a:ext cx="5104442" cy="3603625"/>
          </a:xfrm>
        </p:spPr>
      </p:pic>
    </p:spTree>
    <p:extLst>
      <p:ext uri="{BB962C8B-B14F-4D97-AF65-F5344CB8AC3E}">
        <p14:creationId xmlns:p14="http://schemas.microsoft.com/office/powerpoint/2010/main" val="15314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困境與因應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時間不夠</a:t>
            </a:r>
            <a:r>
              <a:rPr lang="zh-TW" altLang="en-US" dirty="0"/>
              <a:t>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1.</a:t>
            </a:r>
            <a:r>
              <a:rPr lang="zh-TW" altLang="en-US" dirty="0" smtClean="0"/>
              <a:t>快速導讀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材料取捨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給予適當的前置作業</a:t>
            </a:r>
            <a:endParaRPr lang="en-US" altLang="zh-TW" dirty="0" smtClean="0"/>
          </a:p>
          <a:p>
            <a:r>
              <a:rPr lang="zh-TW" altLang="en-US" dirty="0"/>
              <a:t>學生被動→ </a:t>
            </a:r>
            <a:r>
              <a:rPr lang="en-US" altLang="zh-TW" dirty="0" smtClean="0"/>
              <a:t>1.</a:t>
            </a:r>
            <a:r>
              <a:rPr lang="zh-TW" altLang="en-US" dirty="0" smtClean="0"/>
              <a:t>用</a:t>
            </a:r>
            <a:r>
              <a:rPr lang="zh-TW" altLang="en-US" dirty="0"/>
              <a:t>問題引起學生</a:t>
            </a:r>
            <a:r>
              <a:rPr lang="zh-TW" altLang="en-US" dirty="0" smtClean="0"/>
              <a:t>興趣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分組進行、腦力激盪</a:t>
            </a:r>
            <a:endParaRPr lang="en-US" altLang="zh-TW" dirty="0" smtClean="0"/>
          </a:p>
          <a:p>
            <a:r>
              <a:rPr lang="zh-TW" altLang="en-US" dirty="0" smtClean="0"/>
              <a:t>創造力低</a:t>
            </a:r>
            <a:r>
              <a:rPr lang="zh-TW" altLang="en-US" dirty="0"/>
              <a:t>→ </a:t>
            </a:r>
            <a:r>
              <a:rPr lang="en-US" altLang="zh-TW" dirty="0" smtClean="0"/>
              <a:t>1.</a:t>
            </a:r>
            <a:r>
              <a:rPr lang="zh-TW" altLang="en-US" dirty="0" smtClean="0"/>
              <a:t>用個人到分組再回到個人的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方式，豐富學生的創作題材。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給予足夠的創作引導與時間。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48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未來與改進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課堂時間較為</a:t>
            </a:r>
            <a:r>
              <a:rPr lang="zh-TW" altLang="en-US" dirty="0" smtClean="0"/>
              <a:t>不足，</a:t>
            </a:r>
            <a:r>
              <a:rPr lang="zh-TW" altLang="en-US" dirty="0"/>
              <a:t>過往運用課前學習單，希望讓學生藉由答題來促進閱讀。但是學生完成度不太高，</a:t>
            </a:r>
            <a:r>
              <a:rPr lang="zh-TW" altLang="en-US" dirty="0" smtClean="0"/>
              <a:t>因為</a:t>
            </a:r>
            <a:r>
              <a:rPr lang="zh-TW" altLang="en-US" dirty="0"/>
              <a:t>學生沒有事先閱讀的</a:t>
            </a:r>
            <a:r>
              <a:rPr lang="zh-TW" altLang="en-US" dirty="0" smtClean="0"/>
              <a:t>習慣，所以課堂導讀花費不少時間。</a:t>
            </a:r>
            <a:endParaRPr lang="en-US" altLang="zh-TW" dirty="0" smtClean="0"/>
          </a:p>
          <a:p>
            <a:r>
              <a:rPr lang="zh-TW" altLang="en-US" dirty="0" smtClean="0"/>
              <a:t>未來與改進：目前用觀察型的學習單代替閱讀學習單。希望未來慢慢</a:t>
            </a:r>
            <a:r>
              <a:rPr lang="zh-TW" altLang="en-US" dirty="0"/>
              <a:t>建立學生事前閱讀的習慣</a:t>
            </a:r>
            <a:r>
              <a:rPr lang="zh-TW" altLang="en-US" dirty="0" smtClean="0"/>
              <a:t>。有助於未來相關活動的進行，將時間留給困難的活動。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82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黑面慶仔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藝術</a:t>
            </a:r>
            <a:r>
              <a:rPr lang="zh-TW" altLang="en-US" dirty="0" smtClean="0"/>
              <a:t>高中 陳孟吟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150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認識自己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觀察世界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以文學分析的方式切入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95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每個學生都是洪醒夫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學生認為：自己與作者相去甚遠</a:t>
            </a:r>
            <a:endParaRPr lang="en-US" altLang="zh-TW" dirty="0" smtClean="0"/>
          </a:p>
          <a:p>
            <a:r>
              <a:rPr lang="zh-TW" altLang="en-US" dirty="0"/>
              <a:t>教師</a:t>
            </a:r>
            <a:r>
              <a:rPr lang="zh-TW" altLang="en-US" dirty="0" smtClean="0"/>
              <a:t>教學：讓學生意識到，他們和洪醒夫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一樣，都是時代的書寫者</a:t>
            </a:r>
            <a:endParaRPr lang="en-US" altLang="zh-TW" dirty="0" smtClean="0"/>
          </a:p>
          <a:p>
            <a:r>
              <a:rPr lang="zh-TW" altLang="en-US" dirty="0"/>
              <a:t>教師教學：有意識</a:t>
            </a:r>
            <a:r>
              <a:rPr lang="zh-TW" altLang="en-US" dirty="0" smtClean="0"/>
              <a:t>地，去分析記憶</a:t>
            </a:r>
            <a:r>
              <a:rPr lang="zh-TW" altLang="en-US" dirty="0"/>
              <a:t>的建構與</a:t>
            </a:r>
            <a:r>
              <a:rPr lang="zh-TW" altLang="en-US" dirty="0" smtClean="0"/>
              <a:t>表現、提取</a:t>
            </a:r>
            <a:r>
              <a:rPr lang="zh-TW" altLang="en-US" dirty="0"/>
              <a:t>與</a:t>
            </a:r>
            <a:r>
              <a:rPr lang="zh-TW" altLang="en-US" dirty="0" smtClean="0"/>
              <a:t>意義</a:t>
            </a:r>
            <a:endParaRPr lang="en-US" altLang="zh-TW" dirty="0" smtClean="0"/>
          </a:p>
          <a:p>
            <a:r>
              <a:rPr lang="zh-TW" altLang="en-US" dirty="0" smtClean="0"/>
              <a:t>教學活動：九宮格分析疫情下的世界，先完成個人的，再組成小組的，在小組活動中激盪腦力。最後再回饋到個人。完成作業。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45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看看慶仔想想自己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學生認為</a:t>
            </a:r>
            <a:r>
              <a:rPr lang="zh-TW" altLang="en-US" dirty="0" smtClean="0"/>
              <a:t>：慶仔的掙扎自己不會碰到</a:t>
            </a:r>
            <a:endParaRPr lang="en-US" altLang="zh-TW" dirty="0" smtClean="0"/>
          </a:p>
          <a:p>
            <a:r>
              <a:rPr lang="zh-TW" altLang="en-US" dirty="0" smtClean="0"/>
              <a:t>教師</a:t>
            </a:r>
            <a:r>
              <a:rPr lang="zh-TW" altLang="en-US" dirty="0"/>
              <a:t>教學</a:t>
            </a:r>
            <a:r>
              <a:rPr lang="zh-TW" altLang="en-US" dirty="0" smtClean="0"/>
              <a:t>：雖然不會和慶仔遇到一樣的事情，但是面對不同的困境，都會有掙扎的情緒，痛苦的選擇。</a:t>
            </a:r>
            <a:endParaRPr lang="en-US" altLang="zh-TW" dirty="0" smtClean="0"/>
          </a:p>
          <a:p>
            <a:r>
              <a:rPr lang="zh-TW" altLang="zh-TW" dirty="0" smtClean="0"/>
              <a:t>薩</a:t>
            </a:r>
            <a:r>
              <a:rPr lang="zh-TW" altLang="zh-TW" dirty="0"/>
              <a:t>提爾冰山</a:t>
            </a:r>
            <a:r>
              <a:rPr lang="zh-TW" altLang="zh-TW" dirty="0" smtClean="0"/>
              <a:t>理論</a:t>
            </a:r>
            <a:r>
              <a:rPr lang="zh-TW" altLang="en-US" dirty="0" smtClean="0"/>
              <a:t>：教師介紹完理論之後，以黑面慶仔為例子，示範冰山理論分析，再請學生運用在自我剖析上。</a:t>
            </a:r>
            <a:endParaRPr lang="en-US" altLang="zh-TW" dirty="0" smtClean="0"/>
          </a:p>
          <a:p>
            <a:r>
              <a:rPr lang="zh-TW" altLang="en-US" dirty="0" smtClean="0"/>
              <a:t>自我分析，再結合之前的九宮格，完成</a:t>
            </a:r>
            <a:r>
              <a:rPr lang="en-US" altLang="zh-TW" dirty="0" smtClean="0"/>
              <a:t>600</a:t>
            </a:r>
            <a:r>
              <a:rPr lang="zh-TW" altLang="en-US" dirty="0" smtClean="0"/>
              <a:t>時代書寫者，疫下如何？學習單。</a:t>
            </a:r>
            <a:endParaRPr lang="en-US" altLang="zh-TW" dirty="0" smtClean="0"/>
          </a:p>
          <a:p>
            <a:r>
              <a:rPr lang="zh-TW" altLang="en-US" dirty="0"/>
              <a:t>寫</a:t>
            </a:r>
            <a:r>
              <a:rPr lang="zh-TW" altLang="en-US" dirty="0" smtClean="0"/>
              <a:t>下疫</a:t>
            </a:r>
            <a:r>
              <a:rPr lang="zh-TW" altLang="en-US" dirty="0"/>
              <a:t>情的</a:t>
            </a:r>
            <a:r>
              <a:rPr lang="zh-TW" altLang="en-US" dirty="0" smtClean="0"/>
              <a:t>時代，最</a:t>
            </a:r>
            <a:r>
              <a:rPr lang="zh-TW" altLang="en-US" dirty="0"/>
              <a:t>真實的</a:t>
            </a:r>
            <a:r>
              <a:rPr lang="zh-TW" altLang="en-US" dirty="0" smtClean="0"/>
              <a:t>感想，寫出</a:t>
            </a:r>
            <a:r>
              <a:rPr lang="zh-TW" altLang="en-US" dirty="0"/>
              <a:t>疫情</a:t>
            </a:r>
            <a:r>
              <a:rPr lang="zh-TW" altLang="en-US" dirty="0" smtClean="0"/>
              <a:t>對學生的</a:t>
            </a:r>
            <a:r>
              <a:rPr lang="zh-TW" altLang="en-US" dirty="0"/>
              <a:t>影響，</a:t>
            </a:r>
            <a:r>
              <a:rPr lang="zh-TW" altLang="en-US" dirty="0" smtClean="0"/>
              <a:t>以及學生所</a:t>
            </a:r>
            <a:r>
              <a:rPr lang="zh-TW" altLang="en-US" dirty="0"/>
              <a:t>觀察到疫情對社會的</a:t>
            </a:r>
            <a:r>
              <a:rPr lang="zh-TW" altLang="en-US" dirty="0" smtClean="0"/>
              <a:t>影響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38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教學對象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zh-TW" dirty="0" smtClean="0"/>
              <a:t>班</a:t>
            </a:r>
            <a:r>
              <a:rPr lang="zh-TW" altLang="zh-TW" dirty="0"/>
              <a:t>型：彰化藝術高中二年級，普通班與美術班。 </a:t>
            </a:r>
          </a:p>
          <a:p>
            <a:pPr lvl="0"/>
            <a:r>
              <a:rPr lang="zh-TW" altLang="zh-TW" dirty="0"/>
              <a:t>人數：普通班</a:t>
            </a:r>
            <a:r>
              <a:rPr lang="en-US" altLang="zh-TW" dirty="0"/>
              <a:t>31</a:t>
            </a:r>
            <a:r>
              <a:rPr lang="zh-TW" altLang="zh-TW" dirty="0"/>
              <a:t>人、美術班</a:t>
            </a:r>
            <a:r>
              <a:rPr lang="en-US" altLang="zh-TW" dirty="0"/>
              <a:t>21</a:t>
            </a:r>
            <a:r>
              <a:rPr lang="zh-TW" altLang="zh-TW" dirty="0"/>
              <a:t>人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0"/>
            <a:r>
              <a:rPr lang="zh-TW" altLang="zh-TW" dirty="0"/>
              <a:t>男女比：普通班</a:t>
            </a:r>
            <a:r>
              <a:rPr lang="en-US" altLang="zh-TW" dirty="0"/>
              <a:t>1</a:t>
            </a:r>
            <a:r>
              <a:rPr lang="zh-TW" altLang="zh-TW" dirty="0"/>
              <a:t>：</a:t>
            </a:r>
            <a:r>
              <a:rPr lang="en-US" altLang="zh-TW" dirty="0"/>
              <a:t>2</a:t>
            </a:r>
            <a:r>
              <a:rPr lang="zh-TW" altLang="zh-TW" dirty="0"/>
              <a:t>，美術班</a:t>
            </a:r>
            <a:r>
              <a:rPr lang="en-US" altLang="zh-TW" dirty="0"/>
              <a:t>1</a:t>
            </a:r>
            <a:r>
              <a:rPr lang="zh-TW" altLang="zh-TW" dirty="0"/>
              <a:t>：</a:t>
            </a:r>
            <a:r>
              <a:rPr lang="en-US" altLang="zh-TW" dirty="0" smtClean="0"/>
              <a:t>4</a:t>
            </a:r>
            <a:endParaRPr lang="zh-TW" altLang="zh-TW" dirty="0"/>
          </a:p>
          <a:p>
            <a:pPr lvl="0"/>
            <a:r>
              <a:rPr lang="zh-TW" altLang="zh-TW" dirty="0"/>
              <a:t>先備知識</a:t>
            </a:r>
            <a:r>
              <a:rPr lang="zh-TW" altLang="zh-TW" dirty="0" smtClean="0"/>
              <a:t>：學</a:t>
            </a:r>
            <a:r>
              <a:rPr lang="zh-TW" altLang="zh-TW" dirty="0"/>
              <a:t>完洪醒夫的〈散戲〉，對作者的背景及文字風格具有一定先備知識</a:t>
            </a:r>
          </a:p>
          <a:p>
            <a:pPr lvl="0"/>
            <a:r>
              <a:rPr lang="zh-TW" altLang="zh-TW" dirty="0"/>
              <a:t>日常表現</a:t>
            </a:r>
            <a:r>
              <a:rPr lang="zh-TW" altLang="zh-TW" dirty="0" smtClean="0"/>
              <a:t>：積極</a:t>
            </a:r>
            <a:r>
              <a:rPr lang="zh-TW" altLang="zh-TW" dirty="0"/>
              <a:t>學習的動力不足。</a:t>
            </a:r>
          </a:p>
          <a:p>
            <a:pPr lvl="0"/>
            <a:r>
              <a:rPr lang="zh-TW" altLang="zh-TW" dirty="0"/>
              <a:t>能力</a:t>
            </a:r>
            <a:r>
              <a:rPr lang="zh-TW" altLang="zh-TW" dirty="0" smtClean="0"/>
              <a:t>：習慣</a:t>
            </a:r>
            <a:r>
              <a:rPr lang="zh-TW" altLang="zh-TW" dirty="0"/>
              <a:t>教師充足且完整的引導，創造力及延伸力，需要反覆解說及操練後方能見成效。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5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主題材料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實用主義</a:t>
            </a:r>
            <a:r>
              <a:rPr lang="en-US" altLang="zh-TW" dirty="0"/>
              <a:t>—</a:t>
            </a:r>
            <a:r>
              <a:rPr lang="zh-TW" altLang="en-US" dirty="0"/>
              <a:t>看見時代下的</a:t>
            </a:r>
            <a:r>
              <a:rPr lang="zh-TW" altLang="en-US" dirty="0" smtClean="0"/>
              <a:t>小人物</a:t>
            </a:r>
            <a:r>
              <a:rPr lang="zh-TW" altLang="en-US" dirty="0"/>
              <a:t>或弱勢者困境的觀察</a:t>
            </a:r>
            <a:r>
              <a:rPr lang="en-US" altLang="zh-TW" dirty="0"/>
              <a:t>(</a:t>
            </a:r>
            <a:r>
              <a:rPr lang="zh-TW" altLang="en-US" dirty="0"/>
              <a:t>例如</a:t>
            </a:r>
            <a:r>
              <a:rPr lang="zh-TW" altLang="en-US" dirty="0" smtClean="0"/>
              <a:t>：精神</a:t>
            </a:r>
            <a:r>
              <a:rPr lang="zh-TW" altLang="en-US" dirty="0"/>
              <a:t>疾患、弱勢女性可能的困境</a:t>
            </a:r>
            <a:r>
              <a:rPr lang="en-US" altLang="zh-TW" dirty="0"/>
              <a:t>) </a:t>
            </a:r>
            <a:endParaRPr lang="zh-TW" altLang="en-US" dirty="0"/>
          </a:p>
          <a:p>
            <a:r>
              <a:rPr lang="en-US" altLang="zh-TW" dirty="0"/>
              <a:t>2.</a:t>
            </a:r>
            <a:r>
              <a:rPr lang="zh-TW" altLang="en-US" dirty="0"/>
              <a:t>佛洛伊德慾望、意識、行為。對應黑面慶仔的人生衝突與消解。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回憶的提取與意義 黑面慶仔的記憶提取與洪醒夫筆下的時代記憶</a:t>
            </a:r>
          </a:p>
          <a:p>
            <a:r>
              <a:rPr lang="zh-TW" altLang="en-US" dirty="0"/>
              <a:t>記憶政治 台灣農業化到工業化現代化的詮釋</a:t>
            </a:r>
            <a:r>
              <a:rPr lang="zh-TW" altLang="en-US" dirty="0" smtClean="0"/>
              <a:t>角度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1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</a:t>
            </a:r>
            <a:r>
              <a:rPr lang="en-US" altLang="zh-TW" dirty="0" err="1" smtClean="0"/>
              <a:t>PPT</a:t>
            </a:r>
            <a:r>
              <a:rPr lang="zh-TW" altLang="en-US" dirty="0" smtClean="0"/>
              <a:t> 舉例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41733"/>
            <a:ext cx="6196013" cy="3558785"/>
          </a:xfrm>
        </p:spPr>
      </p:pic>
    </p:spTree>
    <p:extLst>
      <p:ext uri="{BB962C8B-B14F-4D97-AF65-F5344CB8AC3E}">
        <p14:creationId xmlns:p14="http://schemas.microsoft.com/office/powerpoint/2010/main" val="3913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</a:t>
            </a:r>
            <a:r>
              <a:rPr lang="en-US" altLang="zh-TW" dirty="0" err="1" smtClean="0"/>
              <a:t>PPT</a:t>
            </a:r>
            <a:r>
              <a:rPr lang="zh-TW" altLang="en-US" dirty="0" smtClean="0"/>
              <a:t> 舉例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66" y="2119313"/>
            <a:ext cx="4604631" cy="3603625"/>
          </a:xfrm>
        </p:spPr>
      </p:pic>
    </p:spTree>
    <p:extLst>
      <p:ext uri="{BB962C8B-B14F-4D97-AF65-F5344CB8AC3E}">
        <p14:creationId xmlns:p14="http://schemas.microsoft.com/office/powerpoint/2010/main" val="3457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294</TotalTime>
  <Words>1012</Words>
  <Application>Microsoft Office PowerPoint</Application>
  <PresentationFormat>如螢幕大小 (4:3)</PresentationFormat>
  <Paragraphs>68</Paragraphs>
  <Slides>15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圖釘</vt:lpstr>
      <vt:lpstr>時代書寫者</vt:lpstr>
      <vt:lpstr>黑面慶仔</vt:lpstr>
      <vt:lpstr>認識自己 觀察世界</vt:lpstr>
      <vt:lpstr>每個學生都是洪醒夫</vt:lpstr>
      <vt:lpstr>看看慶仔想想自己</vt:lpstr>
      <vt:lpstr>教學對象</vt:lpstr>
      <vt:lpstr>主題材料</vt:lpstr>
      <vt:lpstr>課堂PPT 舉例</vt:lpstr>
      <vt:lpstr>課堂PPT 舉例</vt:lpstr>
      <vt:lpstr>活動進行</vt:lpstr>
      <vt:lpstr>案例分享</vt:lpstr>
      <vt:lpstr>案例分享</vt:lpstr>
      <vt:lpstr>案例分享</vt:lpstr>
      <vt:lpstr>困境與因應</vt:lpstr>
      <vt:lpstr>未來與改進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時代書寫者</dc:title>
  <dc:creator>Power</dc:creator>
  <cp:lastModifiedBy>Power</cp:lastModifiedBy>
  <cp:revision>28</cp:revision>
  <dcterms:created xsi:type="dcterms:W3CDTF">2022-02-28T11:53:47Z</dcterms:created>
  <dcterms:modified xsi:type="dcterms:W3CDTF">2022-03-09T14:59:59Z</dcterms:modified>
</cp:coreProperties>
</file>