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72" r:id="rId4"/>
    <p:sldId id="273" r:id="rId5"/>
    <p:sldId id="258" r:id="rId6"/>
    <p:sldId id="259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60" r:id="rId19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069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1" d="100"/>
          <a:sy n="61" d="100"/>
        </p:scale>
        <p:origin x="1152" y="48"/>
      </p:cViewPr>
      <p:guideLst>
        <p:guide orient="horz" pos="2069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t>2022/9/5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t>2022/9/5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t>2022/9/5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t>2022/9/5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t>2022/9/5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t>2022/9/5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t>2022/9/5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t>2022/9/5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t>2022/9/5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t>2022/9/5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t>2022/9/5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BEAD13-0566-4C6C-97E7-55F17F24B09F}" type="datetimeFigureOut">
              <a:rPr lang="zh-TW" altLang="en-US" smtClean="0"/>
              <a:t>2022/9/5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gif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/>
        </p:nvSpPr>
        <p:spPr>
          <a:xfrm>
            <a:off x="0" y="2657557"/>
            <a:ext cx="5364088" cy="336373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2051" name="Picture 3" descr="C:\Users\rich\Desktop\性別平等\images (20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657557"/>
            <a:ext cx="4649345" cy="33637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文字方塊 4"/>
          <p:cNvSpPr txBox="1"/>
          <p:nvPr/>
        </p:nvSpPr>
        <p:spPr>
          <a:xfrm>
            <a:off x="1854350" y="2348880"/>
            <a:ext cx="2492990" cy="190821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4400" dirty="0" smtClean="0">
                <a:latin typeface="Adobe 繁黑體 Std B" pitchFamily="34" charset="-120"/>
                <a:ea typeface="Adobe 繁黑體 Std B" pitchFamily="34" charset="-120"/>
              </a:rPr>
              <a:t>公開觀課</a:t>
            </a:r>
            <a:endParaRPr lang="en-US" altLang="zh-TW" sz="4400" dirty="0" smtClean="0">
              <a:latin typeface="Adobe 繁黑體 Std B" pitchFamily="34" charset="-120"/>
              <a:ea typeface="Adobe 繁黑體 Std B" pitchFamily="34" charset="-120"/>
            </a:endParaRPr>
          </a:p>
          <a:p>
            <a:r>
              <a:rPr lang="zh-TW" altLang="en-US" sz="4400" dirty="0" smtClean="0">
                <a:latin typeface="Adobe 繁黑體 Std B" pitchFamily="34" charset="-120"/>
                <a:ea typeface="Adobe 繁黑體 Std B" pitchFamily="34" charset="-120"/>
              </a:rPr>
              <a:t>性別平等</a:t>
            </a:r>
            <a:endParaRPr lang="en-US" altLang="zh-TW" sz="4400" dirty="0" smtClean="0">
              <a:latin typeface="Adobe 繁黑體 Std B" pitchFamily="34" charset="-120"/>
              <a:ea typeface="Adobe 繁黑體 Std B" pitchFamily="34" charset="-120"/>
            </a:endParaRPr>
          </a:p>
          <a:p>
            <a:r>
              <a:rPr lang="zh-TW" altLang="en-US" sz="3000" dirty="0" smtClean="0">
                <a:latin typeface="Adobe 繁黑體 Std B" pitchFamily="34" charset="-120"/>
                <a:ea typeface="Adobe 繁黑體 Std B" pitchFamily="34" charset="-120"/>
              </a:rPr>
              <a:t>海報設計創作</a:t>
            </a:r>
            <a:endParaRPr lang="zh-TW" altLang="en-US" sz="3000" dirty="0">
              <a:latin typeface="Adobe 繁黑體 Std B" pitchFamily="34" charset="-120"/>
              <a:ea typeface="Adobe 繁黑體 Std B" pitchFamily="34" charset="-120"/>
            </a:endParaRPr>
          </a:p>
        </p:txBody>
      </p:sp>
      <p:sp>
        <p:nvSpPr>
          <p:cNvPr id="4" name="文字方塊 3"/>
          <p:cNvSpPr txBox="1"/>
          <p:nvPr/>
        </p:nvSpPr>
        <p:spPr>
          <a:xfrm>
            <a:off x="1854350" y="1115452"/>
            <a:ext cx="18342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 smtClean="0">
                <a:latin typeface="Adobe 繁黑體 Std B" pitchFamily="34" charset="-120"/>
                <a:ea typeface="Adobe 繁黑體 Std B" pitchFamily="34" charset="-120"/>
              </a:rPr>
              <a:t>繪畫基礎 科目</a:t>
            </a:r>
            <a:endParaRPr lang="zh-TW" altLang="en-US" dirty="0">
              <a:latin typeface="Adobe 繁黑體 Std B" pitchFamily="34" charset="-120"/>
              <a:ea typeface="Adobe 繁黑體 Std B" pitchFamily="34" charset="-120"/>
            </a:endParaRPr>
          </a:p>
        </p:txBody>
      </p:sp>
      <p:pic>
        <p:nvPicPr>
          <p:cNvPr id="2050" name="Picture 2" descr="C:\Users\rich\Desktop\文興教學點滴\校徽去背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512" y="356249"/>
            <a:ext cx="991110" cy="11208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文字方塊 6"/>
          <p:cNvSpPr txBox="1"/>
          <p:nvPr/>
        </p:nvSpPr>
        <p:spPr>
          <a:xfrm>
            <a:off x="1854350" y="363357"/>
            <a:ext cx="18342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 smtClean="0">
                <a:latin typeface="Adobe 繁黑體 Std B" pitchFamily="34" charset="-120"/>
                <a:ea typeface="Adobe 繁黑體 Std B" pitchFamily="34" charset="-120"/>
              </a:rPr>
              <a:t>文興高中   </a:t>
            </a:r>
            <a:endParaRPr lang="zh-TW" altLang="en-US" dirty="0">
              <a:latin typeface="Adobe 繁黑體 Std B" pitchFamily="34" charset="-120"/>
              <a:ea typeface="Adobe 繁黑體 Std B" pitchFamily="34" charset="-120"/>
            </a:endParaRPr>
          </a:p>
        </p:txBody>
      </p:sp>
      <p:sp>
        <p:nvSpPr>
          <p:cNvPr id="8" name="文字方塊 7"/>
          <p:cNvSpPr txBox="1"/>
          <p:nvPr/>
        </p:nvSpPr>
        <p:spPr>
          <a:xfrm>
            <a:off x="1854350" y="732689"/>
            <a:ext cx="18342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 smtClean="0">
                <a:latin typeface="Adobe 繁黑體 Std B" pitchFamily="34" charset="-120"/>
                <a:ea typeface="Adobe 繁黑體 Std B" pitchFamily="34" charset="-120"/>
              </a:rPr>
              <a:t>多媒體製作學程</a:t>
            </a:r>
            <a:endParaRPr lang="zh-TW" altLang="en-US" dirty="0">
              <a:latin typeface="Adobe 繁黑體 Std B" pitchFamily="34" charset="-120"/>
              <a:ea typeface="Adobe 繁黑體 Std B" pitchFamily="34" charset="-120"/>
            </a:endParaRPr>
          </a:p>
        </p:txBody>
      </p:sp>
      <p:cxnSp>
        <p:nvCxnSpPr>
          <p:cNvPr id="9" name="直線接點 8"/>
          <p:cNvCxnSpPr/>
          <p:nvPr/>
        </p:nvCxnSpPr>
        <p:spPr>
          <a:xfrm>
            <a:off x="1710334" y="356249"/>
            <a:ext cx="0" cy="112089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文字方塊 11"/>
          <p:cNvSpPr txBox="1"/>
          <p:nvPr/>
        </p:nvSpPr>
        <p:spPr>
          <a:xfrm>
            <a:off x="1907704" y="5157192"/>
            <a:ext cx="44644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1600" dirty="0" smtClean="0">
                <a:latin typeface="Adobe 繁黑體 Std B" pitchFamily="34" charset="-120"/>
                <a:ea typeface="Adobe 繁黑體 Std B" pitchFamily="34" charset="-120"/>
              </a:rPr>
              <a:t>適用班級：高</a:t>
            </a:r>
            <a:r>
              <a:rPr lang="zh-TW" altLang="en-US" sz="1600" dirty="0" smtClean="0">
                <a:latin typeface="Adobe 繁黑體 Std B" pitchFamily="34" charset="-120"/>
                <a:ea typeface="Adobe 繁黑體 Std B" pitchFamily="34" charset="-120"/>
              </a:rPr>
              <a:t>二</a:t>
            </a:r>
            <a:r>
              <a:rPr lang="zh-TW" altLang="en-US" sz="1600" b="1" dirty="0" smtClean="0">
                <a:latin typeface="Adobe 繁黑體 Std B" pitchFamily="34" charset="-120"/>
                <a:ea typeface="Adobe 繁黑體 Std B" pitchFamily="34" charset="-120"/>
              </a:rPr>
              <a:t>愛</a:t>
            </a:r>
            <a:endParaRPr lang="en-US" altLang="zh-TW" sz="1600" b="1" dirty="0" smtClean="0">
              <a:latin typeface="Adobe 繁黑體 Std B" pitchFamily="34" charset="-120"/>
              <a:ea typeface="Adobe 繁黑體 Std B" pitchFamily="34" charset="-120"/>
            </a:endParaRPr>
          </a:p>
          <a:p>
            <a:endParaRPr lang="zh-TW" altLang="en-US" sz="1600" dirty="0">
              <a:latin typeface="Adobe 繁黑體 Std B" pitchFamily="34" charset="-120"/>
              <a:ea typeface="Adobe 繁黑體 Std B" pitchFamily="34" charset="-120"/>
            </a:endParaRPr>
          </a:p>
        </p:txBody>
      </p:sp>
      <p:sp>
        <p:nvSpPr>
          <p:cNvPr id="13" name="文字方塊 12"/>
          <p:cNvSpPr txBox="1"/>
          <p:nvPr/>
        </p:nvSpPr>
        <p:spPr>
          <a:xfrm>
            <a:off x="1907704" y="5507941"/>
            <a:ext cx="446449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1600" dirty="0" smtClean="0">
                <a:latin typeface="Adobe 繁黑體 Std B" pitchFamily="34" charset="-120"/>
                <a:ea typeface="Adobe 繁黑體 Std B" pitchFamily="34" charset="-120"/>
              </a:rPr>
              <a:t>授課教師：林益全</a:t>
            </a:r>
            <a:endParaRPr lang="zh-TW" altLang="en-US" sz="1600" dirty="0">
              <a:latin typeface="Adobe 繁黑體 Std B" pitchFamily="34" charset="-120"/>
              <a:ea typeface="Adobe 繁黑體 Std B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07307602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11379"/>
            <a:ext cx="7812360" cy="104135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5" name="Picture 3" descr="C:\Users\rich\Desktop\性別平等\images (20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4635" y="11379"/>
            <a:ext cx="1439365" cy="10413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矩形 5"/>
          <p:cNvSpPr/>
          <p:nvPr/>
        </p:nvSpPr>
        <p:spPr>
          <a:xfrm>
            <a:off x="683568" y="253538"/>
            <a:ext cx="4572000" cy="80021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zh-TW" altLang="en-US" sz="2800" dirty="0">
                <a:latin typeface="Adobe 繁黑體 Std B" pitchFamily="34" charset="-120"/>
                <a:ea typeface="Adobe 繁黑體 Std B" pitchFamily="34" charset="-120"/>
              </a:rPr>
              <a:t>性別平等</a:t>
            </a:r>
            <a:endParaRPr lang="en-US" altLang="zh-TW" sz="2800" dirty="0">
              <a:latin typeface="Adobe 繁黑體 Std B" pitchFamily="34" charset="-120"/>
              <a:ea typeface="Adobe 繁黑體 Std B" pitchFamily="34" charset="-120"/>
            </a:endParaRPr>
          </a:p>
          <a:p>
            <a:r>
              <a:rPr lang="zh-TW" altLang="en-US" dirty="0" smtClean="0">
                <a:latin typeface="Adobe 繁黑體 Std B" pitchFamily="34" charset="-120"/>
                <a:ea typeface="Adobe 繁黑體 Std B" pitchFamily="34" charset="-120"/>
              </a:rPr>
              <a:t>的創作範例與他人作品參考</a:t>
            </a:r>
            <a:endParaRPr lang="zh-TW" altLang="en-US" dirty="0">
              <a:latin typeface="Adobe 繁黑體 Std B" pitchFamily="34" charset="-120"/>
              <a:ea typeface="Adobe 繁黑體 Std B" pitchFamily="34" charset="-120"/>
            </a:endParaRPr>
          </a:p>
        </p:txBody>
      </p:sp>
      <p:pic>
        <p:nvPicPr>
          <p:cNvPr id="7170" name="Picture 2" descr="C:\Users\rich\Desktop\性別平等\2013082804392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969004"/>
            <a:ext cx="3600400" cy="36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矩形 8"/>
          <p:cNvSpPr/>
          <p:nvPr/>
        </p:nvSpPr>
        <p:spPr>
          <a:xfrm>
            <a:off x="323528" y="5157192"/>
            <a:ext cx="4032448" cy="792088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7171" name="Picture 3" descr="C:\Users\rich\Desktop\性別平等\(8)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969004"/>
            <a:ext cx="4248472" cy="31886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3013070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11379"/>
            <a:ext cx="7812360" cy="104135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5" name="Picture 3" descr="C:\Users\rich\Desktop\性別平等\images (20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4635" y="11379"/>
            <a:ext cx="1439365" cy="10413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矩形 5"/>
          <p:cNvSpPr/>
          <p:nvPr/>
        </p:nvSpPr>
        <p:spPr>
          <a:xfrm>
            <a:off x="683568" y="253538"/>
            <a:ext cx="4572000" cy="80021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zh-TW" altLang="en-US" sz="2800" dirty="0">
                <a:latin typeface="Adobe 繁黑體 Std B" pitchFamily="34" charset="-120"/>
                <a:ea typeface="Adobe 繁黑體 Std B" pitchFamily="34" charset="-120"/>
              </a:rPr>
              <a:t>性別平等</a:t>
            </a:r>
            <a:endParaRPr lang="en-US" altLang="zh-TW" sz="2800" dirty="0">
              <a:latin typeface="Adobe 繁黑體 Std B" pitchFamily="34" charset="-120"/>
              <a:ea typeface="Adobe 繁黑體 Std B" pitchFamily="34" charset="-120"/>
            </a:endParaRPr>
          </a:p>
          <a:p>
            <a:r>
              <a:rPr lang="zh-TW" altLang="en-US" dirty="0" smtClean="0">
                <a:latin typeface="Adobe 繁黑體 Std B" pitchFamily="34" charset="-120"/>
                <a:ea typeface="Adobe 繁黑體 Std B" pitchFamily="34" charset="-120"/>
              </a:rPr>
              <a:t>的創作範例與他人作品參考</a:t>
            </a:r>
            <a:endParaRPr lang="zh-TW" altLang="en-US" dirty="0">
              <a:latin typeface="Adobe 繁黑體 Std B" pitchFamily="34" charset="-120"/>
              <a:ea typeface="Adobe 繁黑體 Std B" pitchFamily="34" charset="-120"/>
            </a:endParaRPr>
          </a:p>
        </p:txBody>
      </p:sp>
      <p:pic>
        <p:nvPicPr>
          <p:cNvPr id="8194" name="Picture 2" descr="C:\Users\rich\Desktop\性別平等\images (1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49920" y="1739900"/>
            <a:ext cx="5812008" cy="43533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矩形 8"/>
          <p:cNvSpPr/>
          <p:nvPr/>
        </p:nvSpPr>
        <p:spPr>
          <a:xfrm>
            <a:off x="-828600" y="1484784"/>
            <a:ext cx="1728192" cy="4824536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1" name="矩形 10"/>
          <p:cNvSpPr/>
          <p:nvPr/>
        </p:nvSpPr>
        <p:spPr>
          <a:xfrm>
            <a:off x="3995936" y="1268760"/>
            <a:ext cx="1728192" cy="4824536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8195" name="Picture 3" descr="C:\Users\rich\Desktop\性別平等\images (3)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1177614"/>
            <a:ext cx="3852317" cy="27620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C:\Users\rich\Desktop\性別平等\images (22)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2493" y="3940199"/>
            <a:ext cx="3835840" cy="28731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4354996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11379"/>
            <a:ext cx="7812360" cy="104135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5" name="Picture 3" descr="C:\Users\rich\Desktop\性別平等\images (20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4635" y="11379"/>
            <a:ext cx="1439365" cy="10413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矩形 5"/>
          <p:cNvSpPr/>
          <p:nvPr/>
        </p:nvSpPr>
        <p:spPr>
          <a:xfrm>
            <a:off x="683568" y="253538"/>
            <a:ext cx="4572000" cy="80021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zh-TW" altLang="en-US" sz="2800" dirty="0">
                <a:latin typeface="Adobe 繁黑體 Std B" pitchFamily="34" charset="-120"/>
                <a:ea typeface="Adobe 繁黑體 Std B" pitchFamily="34" charset="-120"/>
              </a:rPr>
              <a:t>性別平等</a:t>
            </a:r>
            <a:endParaRPr lang="en-US" altLang="zh-TW" sz="2800" dirty="0">
              <a:latin typeface="Adobe 繁黑體 Std B" pitchFamily="34" charset="-120"/>
              <a:ea typeface="Adobe 繁黑體 Std B" pitchFamily="34" charset="-120"/>
            </a:endParaRPr>
          </a:p>
          <a:p>
            <a:r>
              <a:rPr lang="zh-TW" altLang="en-US" dirty="0" smtClean="0">
                <a:latin typeface="Adobe 繁黑體 Std B" pitchFamily="34" charset="-120"/>
                <a:ea typeface="Adobe 繁黑體 Std B" pitchFamily="34" charset="-120"/>
              </a:rPr>
              <a:t>的創作範例與他人作品參考</a:t>
            </a:r>
            <a:endParaRPr lang="zh-TW" altLang="en-US" dirty="0">
              <a:latin typeface="Adobe 繁黑體 Std B" pitchFamily="34" charset="-120"/>
              <a:ea typeface="Adobe 繁黑體 Std B" pitchFamily="34" charset="-120"/>
            </a:endParaRPr>
          </a:p>
        </p:txBody>
      </p:sp>
      <p:pic>
        <p:nvPicPr>
          <p:cNvPr id="9218" name="Picture 2" descr="C:\Users\rich\Desktop\性別平等\P603000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628" y="1556792"/>
            <a:ext cx="3378323" cy="45093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9" name="Picture 3" descr="C:\Users\rich\Desktop\性別平等\高一組第二名高一平 張君慈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124744"/>
            <a:ext cx="3852317" cy="26193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C:\Users\rich\Desktop\性別平等\尊重性別平等教育創意畫圖比賽作品_502陳千禾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791426"/>
            <a:ext cx="3832125" cy="28740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3481714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11379"/>
            <a:ext cx="7812360" cy="104135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5" name="Picture 3" descr="C:\Users\rich\Desktop\性別平等\images (20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4635" y="11379"/>
            <a:ext cx="1439365" cy="10413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矩形 5"/>
          <p:cNvSpPr/>
          <p:nvPr/>
        </p:nvSpPr>
        <p:spPr>
          <a:xfrm>
            <a:off x="683568" y="253538"/>
            <a:ext cx="4572000" cy="80021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zh-TW" altLang="en-US" sz="2800" dirty="0">
                <a:latin typeface="Adobe 繁黑體 Std B" pitchFamily="34" charset="-120"/>
                <a:ea typeface="Adobe 繁黑體 Std B" pitchFamily="34" charset="-120"/>
              </a:rPr>
              <a:t>性別平等</a:t>
            </a:r>
            <a:endParaRPr lang="en-US" altLang="zh-TW" sz="2800" dirty="0">
              <a:latin typeface="Adobe 繁黑體 Std B" pitchFamily="34" charset="-120"/>
              <a:ea typeface="Adobe 繁黑體 Std B" pitchFamily="34" charset="-120"/>
            </a:endParaRPr>
          </a:p>
          <a:p>
            <a:r>
              <a:rPr lang="zh-TW" altLang="en-US" dirty="0" smtClean="0">
                <a:latin typeface="Adobe 繁黑體 Std B" pitchFamily="34" charset="-120"/>
                <a:ea typeface="Adobe 繁黑體 Std B" pitchFamily="34" charset="-120"/>
              </a:rPr>
              <a:t>的創作範例與他人作品參考</a:t>
            </a:r>
            <a:endParaRPr lang="zh-TW" altLang="en-US" dirty="0">
              <a:latin typeface="Adobe 繁黑體 Std B" pitchFamily="34" charset="-120"/>
              <a:ea typeface="Adobe 繁黑體 Std B" pitchFamily="34" charset="-120"/>
            </a:endParaRPr>
          </a:p>
        </p:txBody>
      </p:sp>
      <p:pic>
        <p:nvPicPr>
          <p:cNvPr id="10242" name="Picture 2" descr="C:\Users\rich\Desktop\性別平等\性別平等海報 (1)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4336" y="1165058"/>
            <a:ext cx="3628759" cy="27215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3" name="Picture 3" descr="C:\Users\rich\Desktop\性別平等\p1200629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429" y="1571527"/>
            <a:ext cx="3672408" cy="4896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 descr="C:\Users\rich\Desktop\性別平等\P1010571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0851" y="4019799"/>
            <a:ext cx="3628759" cy="27215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1967796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11379"/>
            <a:ext cx="7812360" cy="104135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5" name="Picture 3" descr="C:\Users\rich\Desktop\性別平等\images (20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4635" y="11379"/>
            <a:ext cx="1439365" cy="10413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矩形 5"/>
          <p:cNvSpPr/>
          <p:nvPr/>
        </p:nvSpPr>
        <p:spPr>
          <a:xfrm>
            <a:off x="683568" y="253538"/>
            <a:ext cx="4572000" cy="80021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zh-TW" altLang="en-US" sz="2800" dirty="0">
                <a:latin typeface="Adobe 繁黑體 Std B" pitchFamily="34" charset="-120"/>
                <a:ea typeface="Adobe 繁黑體 Std B" pitchFamily="34" charset="-120"/>
              </a:rPr>
              <a:t>性別平等</a:t>
            </a:r>
            <a:endParaRPr lang="en-US" altLang="zh-TW" sz="2800" dirty="0">
              <a:latin typeface="Adobe 繁黑體 Std B" pitchFamily="34" charset="-120"/>
              <a:ea typeface="Adobe 繁黑體 Std B" pitchFamily="34" charset="-120"/>
            </a:endParaRPr>
          </a:p>
          <a:p>
            <a:r>
              <a:rPr lang="zh-TW" altLang="en-US" dirty="0" smtClean="0">
                <a:latin typeface="Adobe 繁黑體 Std B" pitchFamily="34" charset="-120"/>
                <a:ea typeface="Adobe 繁黑體 Std B" pitchFamily="34" charset="-120"/>
              </a:rPr>
              <a:t>的創作範例與他人作品參考</a:t>
            </a:r>
            <a:endParaRPr lang="zh-TW" altLang="en-US" dirty="0">
              <a:latin typeface="Adobe 繁黑體 Std B" pitchFamily="34" charset="-120"/>
              <a:ea typeface="Adobe 繁黑體 Std B" pitchFamily="34" charset="-120"/>
            </a:endParaRPr>
          </a:p>
        </p:txBody>
      </p:sp>
      <p:pic>
        <p:nvPicPr>
          <p:cNvPr id="11266" name="Picture 2" descr="C:\Users\rich\Desktop\性別平等\images (26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1884" y="1344547"/>
            <a:ext cx="3491320" cy="23228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7" name="Picture 3" descr="C:\Users\rich\Desktop\性別平等\images (25)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0460" y="1340768"/>
            <a:ext cx="3103093" cy="2324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8" name="Picture 4" descr="C:\Users\rich\Desktop\性別平等\images (21)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5291" y="4008094"/>
            <a:ext cx="3103093" cy="2324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9" name="Picture 5" descr="C:\Users\rich\Desktop\性別平等\images (10)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1884" y="3977738"/>
            <a:ext cx="3491320" cy="23233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1770965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11379"/>
            <a:ext cx="7812360" cy="104135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5" name="Picture 3" descr="C:\Users\rich\Desktop\性別平等\images (20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4635" y="11379"/>
            <a:ext cx="1439365" cy="10413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矩形 5"/>
          <p:cNvSpPr/>
          <p:nvPr/>
        </p:nvSpPr>
        <p:spPr>
          <a:xfrm>
            <a:off x="683568" y="253538"/>
            <a:ext cx="4572000" cy="80021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zh-TW" altLang="en-US" sz="2800" dirty="0">
                <a:latin typeface="Adobe 繁黑體 Std B" pitchFamily="34" charset="-120"/>
                <a:ea typeface="Adobe 繁黑體 Std B" pitchFamily="34" charset="-120"/>
              </a:rPr>
              <a:t>性別平等</a:t>
            </a:r>
            <a:endParaRPr lang="en-US" altLang="zh-TW" sz="2800" dirty="0">
              <a:latin typeface="Adobe 繁黑體 Std B" pitchFamily="34" charset="-120"/>
              <a:ea typeface="Adobe 繁黑體 Std B" pitchFamily="34" charset="-120"/>
            </a:endParaRPr>
          </a:p>
          <a:p>
            <a:r>
              <a:rPr lang="zh-TW" altLang="en-US" dirty="0" smtClean="0">
                <a:latin typeface="Adobe 繁黑體 Std B" pitchFamily="34" charset="-120"/>
                <a:ea typeface="Adobe 繁黑體 Std B" pitchFamily="34" charset="-120"/>
              </a:rPr>
              <a:t>的創作範例與他人作品參考</a:t>
            </a:r>
            <a:endParaRPr lang="zh-TW" altLang="en-US" dirty="0">
              <a:latin typeface="Adobe 繁黑體 Std B" pitchFamily="34" charset="-120"/>
              <a:ea typeface="Adobe 繁黑體 Std B" pitchFamily="34" charset="-120"/>
            </a:endParaRPr>
          </a:p>
        </p:txBody>
      </p:sp>
      <p:pic>
        <p:nvPicPr>
          <p:cNvPr id="12290" name="Picture 2" descr="C:\Users\rich\Desktop\性別平等\images (9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5938" y="1268760"/>
            <a:ext cx="3224662" cy="2262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1" name="Picture 3" descr="C:\Users\rich\Desktop\性別平等\images (6)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4944" y="1268759"/>
            <a:ext cx="3104111" cy="23250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3" name="Picture 5" descr="C:\Users\rich\Desktop\性別平等\20110429081354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3861048"/>
            <a:ext cx="3631297" cy="24073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4" name="Picture 6" descr="C:\Users\rich\Desktop\性別平等\02.gif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888068"/>
            <a:ext cx="3810000" cy="2695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1065018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11379"/>
            <a:ext cx="7812360" cy="104135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5" name="Picture 3" descr="C:\Users\rich\Desktop\性別平等\images (20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4635" y="11379"/>
            <a:ext cx="1439365" cy="10413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矩形 5"/>
          <p:cNvSpPr/>
          <p:nvPr/>
        </p:nvSpPr>
        <p:spPr>
          <a:xfrm>
            <a:off x="683568" y="253538"/>
            <a:ext cx="4572000" cy="80021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zh-TW" altLang="en-US" sz="2800" dirty="0">
                <a:latin typeface="Adobe 繁黑體 Std B" pitchFamily="34" charset="-120"/>
                <a:ea typeface="Adobe 繁黑體 Std B" pitchFamily="34" charset="-120"/>
              </a:rPr>
              <a:t>性別平等</a:t>
            </a:r>
            <a:endParaRPr lang="en-US" altLang="zh-TW" sz="2800" dirty="0">
              <a:latin typeface="Adobe 繁黑體 Std B" pitchFamily="34" charset="-120"/>
              <a:ea typeface="Adobe 繁黑體 Std B" pitchFamily="34" charset="-120"/>
            </a:endParaRPr>
          </a:p>
          <a:p>
            <a:r>
              <a:rPr lang="zh-TW" altLang="en-US" dirty="0" smtClean="0">
                <a:latin typeface="Adobe 繁黑體 Std B" pitchFamily="34" charset="-120"/>
                <a:ea typeface="Adobe 繁黑體 Std B" pitchFamily="34" charset="-120"/>
              </a:rPr>
              <a:t>的創作範例與他人作品參考</a:t>
            </a:r>
            <a:endParaRPr lang="zh-TW" altLang="en-US" dirty="0">
              <a:latin typeface="Adobe 繁黑體 Std B" pitchFamily="34" charset="-120"/>
              <a:ea typeface="Adobe 繁黑體 Std B" pitchFamily="34" charset="-120"/>
            </a:endParaRPr>
          </a:p>
        </p:txBody>
      </p:sp>
      <p:pic>
        <p:nvPicPr>
          <p:cNvPr id="9" name="Picture 4" descr="C:\Users\rich\Desktop\性別平等\hand0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1354478"/>
            <a:ext cx="3721646" cy="51928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4" name="Picture 2" descr="C:\Users\rich\Desktop\性別平等\______13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745" y="1354478"/>
            <a:ext cx="3779256" cy="52455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1221186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11379"/>
            <a:ext cx="7812360" cy="104135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5" name="Picture 3" descr="C:\Users\rich\Desktop\性別平等\images (20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4635" y="11379"/>
            <a:ext cx="1439365" cy="10413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矩形 5"/>
          <p:cNvSpPr/>
          <p:nvPr/>
        </p:nvSpPr>
        <p:spPr>
          <a:xfrm>
            <a:off x="683568" y="253538"/>
            <a:ext cx="4572000" cy="80021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zh-TW" altLang="en-US" sz="2800" dirty="0">
                <a:latin typeface="Adobe 繁黑體 Std B" pitchFamily="34" charset="-120"/>
                <a:ea typeface="Adobe 繁黑體 Std B" pitchFamily="34" charset="-120"/>
              </a:rPr>
              <a:t>性別平等</a:t>
            </a:r>
            <a:endParaRPr lang="en-US" altLang="zh-TW" sz="2800" dirty="0">
              <a:latin typeface="Adobe 繁黑體 Std B" pitchFamily="34" charset="-120"/>
              <a:ea typeface="Adobe 繁黑體 Std B" pitchFamily="34" charset="-120"/>
            </a:endParaRPr>
          </a:p>
          <a:p>
            <a:r>
              <a:rPr lang="zh-TW" altLang="en-US" dirty="0" smtClean="0">
                <a:latin typeface="Adobe 繁黑體 Std B" pitchFamily="34" charset="-120"/>
                <a:ea typeface="Adobe 繁黑體 Std B" pitchFamily="34" charset="-120"/>
              </a:rPr>
              <a:t>的創作範例與他人作品參考</a:t>
            </a:r>
            <a:endParaRPr lang="zh-TW" altLang="en-US" dirty="0">
              <a:latin typeface="Adobe 繁黑體 Std B" pitchFamily="34" charset="-120"/>
              <a:ea typeface="Adobe 繁黑體 Std B" pitchFamily="34" charset="-120"/>
            </a:endParaRPr>
          </a:p>
        </p:txBody>
      </p:sp>
      <p:pic>
        <p:nvPicPr>
          <p:cNvPr id="14340" name="Picture 4" descr="C:\Users\rich\Desktop\性別平等\2013061414297254725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6180" y="2089629"/>
            <a:ext cx="5473648" cy="363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38" name="Picture 2" descr="C:\Users\rich\Desktop\性別平等\4aa2f9d712558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727" y="1340768"/>
            <a:ext cx="3644249" cy="52086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9309430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11379"/>
            <a:ext cx="7812360" cy="104135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5" name="Picture 3" descr="C:\Users\rich\Desktop\性別平等\images (20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4635" y="11379"/>
            <a:ext cx="1439365" cy="10413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矩形 5"/>
          <p:cNvSpPr/>
          <p:nvPr/>
        </p:nvSpPr>
        <p:spPr>
          <a:xfrm>
            <a:off x="683568" y="253538"/>
            <a:ext cx="4572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zh-TW" altLang="en-US" sz="2800" dirty="0" smtClean="0">
                <a:latin typeface="Adobe 繁黑體 Std B" pitchFamily="34" charset="-120"/>
                <a:ea typeface="Adobe 繁黑體 Std B" pitchFamily="34" charset="-120"/>
              </a:rPr>
              <a:t>參考資料</a:t>
            </a:r>
            <a:endParaRPr lang="en-US" altLang="zh-TW" sz="2800" dirty="0">
              <a:latin typeface="Adobe 繁黑體 Std B" pitchFamily="34" charset="-120"/>
              <a:ea typeface="Adobe 繁黑體 Std B" pitchFamily="34" charset="-120"/>
            </a:endParaRPr>
          </a:p>
        </p:txBody>
      </p:sp>
      <p:sp>
        <p:nvSpPr>
          <p:cNvPr id="7" name="文字方塊 6"/>
          <p:cNvSpPr txBox="1"/>
          <p:nvPr/>
        </p:nvSpPr>
        <p:spPr>
          <a:xfrm>
            <a:off x="827584" y="1403484"/>
            <a:ext cx="72728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 smtClean="0">
                <a:latin typeface="Adobe 繁黑體 Std B" pitchFamily="34" charset="-120"/>
                <a:ea typeface="Adobe 繁黑體 Std B" pitchFamily="34" charset="-120"/>
              </a:rPr>
              <a:t>１．</a:t>
            </a:r>
            <a:r>
              <a:rPr lang="en-US" altLang="zh-TW" dirty="0">
                <a:latin typeface="Adobe 繁黑體 Std B" pitchFamily="34" charset="-120"/>
                <a:ea typeface="Adobe 繁黑體 Std B" pitchFamily="34" charset="-120"/>
              </a:rPr>
              <a:t>http://genderedu.moe.edu.tw/know/recruit.php?class=301</a:t>
            </a:r>
            <a:endParaRPr lang="zh-TW" altLang="en-US" dirty="0">
              <a:latin typeface="Adobe 繁黑體 Std B" pitchFamily="34" charset="-120"/>
              <a:ea typeface="Adobe 繁黑體 Std B" pitchFamily="34" charset="-120"/>
            </a:endParaRPr>
          </a:p>
        </p:txBody>
      </p:sp>
      <p:sp>
        <p:nvSpPr>
          <p:cNvPr id="8" name="文字方塊 7"/>
          <p:cNvSpPr txBox="1"/>
          <p:nvPr/>
        </p:nvSpPr>
        <p:spPr>
          <a:xfrm>
            <a:off x="827584" y="1916832"/>
            <a:ext cx="727280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 smtClean="0">
                <a:latin typeface="Adobe 繁黑體 Std B" pitchFamily="34" charset="-120"/>
                <a:ea typeface="Adobe 繁黑體 Std B" pitchFamily="34" charset="-120"/>
              </a:rPr>
              <a:t>２．</a:t>
            </a:r>
            <a:r>
              <a:rPr lang="en-US" altLang="zh-TW" dirty="0">
                <a:latin typeface="Adobe 繁黑體 Std B" pitchFamily="34" charset="-120"/>
                <a:ea typeface="Adobe 繁黑體 Std B" pitchFamily="34" charset="-120"/>
              </a:rPr>
              <a:t>https://www.google.com.tw/search?q=%E6%80%A7%E5%88%A5%E5%B9%B3%E7%AD%89&amp;espv=2&amp;biw=1366&amp;bih=623&amp;source=lnms&amp;tbm=isch&amp;sa=X&amp;ved=0ahUKEwj1m9OR-fDJAhWnxqYKHf5YAhQQ_AUIBigB</a:t>
            </a:r>
            <a:endParaRPr lang="zh-TW" altLang="en-US" dirty="0">
              <a:latin typeface="Adobe 繁黑體 Std B" pitchFamily="34" charset="-120"/>
              <a:ea typeface="Adobe 繁黑體 Std B" pitchFamily="34" charset="-120"/>
            </a:endParaRPr>
          </a:p>
        </p:txBody>
      </p:sp>
      <p:sp>
        <p:nvSpPr>
          <p:cNvPr id="14" name="文字方塊 13"/>
          <p:cNvSpPr txBox="1"/>
          <p:nvPr/>
        </p:nvSpPr>
        <p:spPr>
          <a:xfrm>
            <a:off x="979984" y="5924121"/>
            <a:ext cx="72728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 smtClean="0">
                <a:latin typeface="Adobe 繁黑體 Std B" pitchFamily="34" charset="-120"/>
                <a:ea typeface="Adobe 繁黑體 Std B" pitchFamily="34" charset="-120"/>
              </a:rPr>
              <a:t>版權宣告：上述所有圖文均取材自網路，其目的僅為教學上之使用，</a:t>
            </a:r>
            <a:endParaRPr lang="en-US" altLang="zh-TW" dirty="0" smtClean="0">
              <a:latin typeface="Adobe 繁黑體 Std B" pitchFamily="34" charset="-120"/>
              <a:ea typeface="Adobe 繁黑體 Std B" pitchFamily="34" charset="-120"/>
            </a:endParaRPr>
          </a:p>
          <a:p>
            <a:r>
              <a:rPr lang="zh-TW" altLang="en-US" dirty="0">
                <a:latin typeface="Adobe 繁黑體 Std B" pitchFamily="34" charset="-120"/>
                <a:ea typeface="Adobe 繁黑體 Std B" pitchFamily="34" charset="-120"/>
              </a:rPr>
              <a:t>　</a:t>
            </a:r>
            <a:r>
              <a:rPr lang="zh-TW" altLang="en-US" dirty="0" smtClean="0">
                <a:latin typeface="Adobe 繁黑體 Std B" pitchFamily="34" charset="-120"/>
                <a:ea typeface="Adobe 繁黑體 Std B" pitchFamily="34" charset="-120"/>
              </a:rPr>
              <a:t>　　　　沒有商業販售之目的，特此宣告。</a:t>
            </a:r>
            <a:endParaRPr lang="zh-TW" altLang="en-US" dirty="0">
              <a:latin typeface="Adobe 繁黑體 Std B" pitchFamily="34" charset="-120"/>
              <a:ea typeface="Adobe 繁黑體 Std B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1738936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0" y="11379"/>
            <a:ext cx="7812360" cy="104135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6" name="Picture 3" descr="C:\Users\rich\Desktop\性別平等\images (20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4635" y="11379"/>
            <a:ext cx="1439365" cy="10413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矩形 3"/>
          <p:cNvSpPr/>
          <p:nvPr/>
        </p:nvSpPr>
        <p:spPr>
          <a:xfrm>
            <a:off x="683568" y="253538"/>
            <a:ext cx="4572000" cy="80021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zh-TW" altLang="en-US" sz="2800" dirty="0">
                <a:latin typeface="Adobe 繁黑體 Std B" pitchFamily="34" charset="-120"/>
                <a:ea typeface="Adobe 繁黑體 Std B" pitchFamily="34" charset="-120"/>
              </a:rPr>
              <a:t>性別平等</a:t>
            </a:r>
            <a:endParaRPr lang="en-US" altLang="zh-TW" sz="2800" dirty="0">
              <a:latin typeface="Adobe 繁黑體 Std B" pitchFamily="34" charset="-120"/>
              <a:ea typeface="Adobe 繁黑體 Std B" pitchFamily="34" charset="-120"/>
            </a:endParaRPr>
          </a:p>
          <a:p>
            <a:r>
              <a:rPr lang="zh-TW" altLang="en-US" dirty="0" smtClean="0">
                <a:latin typeface="Adobe 繁黑體 Std B" pitchFamily="34" charset="-120"/>
                <a:ea typeface="Adobe 繁黑體 Std B" pitchFamily="34" charset="-120"/>
              </a:rPr>
              <a:t>的創作目的與意涵</a:t>
            </a:r>
            <a:endParaRPr lang="zh-TW" altLang="en-US" dirty="0">
              <a:latin typeface="Adobe 繁黑體 Std B" pitchFamily="34" charset="-120"/>
              <a:ea typeface="Adobe 繁黑體 Std B" pitchFamily="34" charset="-120"/>
            </a:endParaRPr>
          </a:p>
        </p:txBody>
      </p:sp>
      <p:sp>
        <p:nvSpPr>
          <p:cNvPr id="7" name="文字方塊 6"/>
          <p:cNvSpPr txBox="1"/>
          <p:nvPr/>
        </p:nvSpPr>
        <p:spPr>
          <a:xfrm>
            <a:off x="899592" y="1772816"/>
            <a:ext cx="7344816" cy="4339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400" b="1" dirty="0"/>
              <a:t>消除對婦女一切形式歧視公約專區</a:t>
            </a:r>
          </a:p>
          <a:p>
            <a:r>
              <a:rPr lang="zh-TW" altLang="en-US" dirty="0"/>
              <a:t>　　</a:t>
            </a:r>
            <a:endParaRPr lang="en-US" altLang="zh-TW" dirty="0" smtClean="0"/>
          </a:p>
          <a:p>
            <a:r>
              <a:rPr lang="en-US" altLang="zh-TW" dirty="0" smtClean="0"/>
              <a:t>1979</a:t>
            </a:r>
            <a:r>
              <a:rPr lang="zh-TW" altLang="en-US" dirty="0"/>
              <a:t>（民國</a:t>
            </a:r>
            <a:r>
              <a:rPr lang="en-US" altLang="zh-TW" dirty="0"/>
              <a:t>68</a:t>
            </a:r>
            <a:r>
              <a:rPr lang="zh-TW" altLang="en-US" dirty="0"/>
              <a:t>）年聯合國大會通過「消除對婦女一切形式歧視公約」（以下簡稱</a:t>
            </a:r>
            <a:r>
              <a:rPr lang="en-US" altLang="zh-TW" dirty="0"/>
              <a:t>CEDAW</a:t>
            </a:r>
            <a:r>
              <a:rPr lang="zh-TW" altLang="en-US" dirty="0"/>
              <a:t>），並在</a:t>
            </a:r>
            <a:r>
              <a:rPr lang="en-US" altLang="zh-TW" dirty="0"/>
              <a:t>1981</a:t>
            </a:r>
            <a:r>
              <a:rPr lang="zh-TW" altLang="en-US" dirty="0"/>
              <a:t>（民國</a:t>
            </a:r>
            <a:r>
              <a:rPr lang="en-US" altLang="zh-TW" dirty="0"/>
              <a:t>70</a:t>
            </a:r>
            <a:r>
              <a:rPr lang="zh-TW" altLang="en-US" dirty="0"/>
              <a:t>）年正式生效，其內容闡明男女平等享有一切經濟、社會、文化、公民和政治權利，締約國應採取立法及一切適當措施，消除對婦女之歧視，確保男女在教育、就業、保健、家庭、政治、法律、社會、經濟等各方面享有平等權利。此一公約可稱之為「婦女人權法典」，開放給所有國家</a:t>
            </a:r>
            <a:r>
              <a:rPr lang="en-US" altLang="zh-TW" dirty="0"/>
              <a:t>(state)</a:t>
            </a:r>
            <a:r>
              <a:rPr lang="zh-TW" altLang="en-US" dirty="0"/>
              <a:t>簽署加入，不限於聯合國會員國，全世界已有</a:t>
            </a:r>
            <a:r>
              <a:rPr lang="en-US" altLang="zh-TW" dirty="0"/>
              <a:t>189</a:t>
            </a:r>
            <a:r>
              <a:rPr lang="zh-TW" altLang="en-US" dirty="0"/>
              <a:t>個國家簽署加入。</a:t>
            </a:r>
          </a:p>
          <a:p>
            <a:r>
              <a:rPr lang="zh-TW" altLang="en-US" dirty="0"/>
              <a:t> </a:t>
            </a:r>
          </a:p>
          <a:p>
            <a:r>
              <a:rPr lang="zh-TW" altLang="en-US" dirty="0"/>
              <a:t>　　</a:t>
            </a:r>
            <a:r>
              <a:rPr lang="zh-TW" altLang="en-US" b="1" dirty="0"/>
              <a:t> </a:t>
            </a:r>
            <a:r>
              <a:rPr lang="en-US" altLang="zh-TW" b="1" dirty="0"/>
              <a:t>CEDAW</a:t>
            </a:r>
            <a:r>
              <a:rPr lang="zh-TW" altLang="en-US" b="1" dirty="0"/>
              <a:t>內容詳列各項性別平等權利，包含參與政治及公共事務權、參與國際組織權、國籍權、教育權、就業權、農村婦女權、健康權、社會及經濟權、法律權、婚姻及家庭權等。</a:t>
            </a:r>
          </a:p>
          <a:p>
            <a:r>
              <a:rPr lang="zh-TW" altLang="en-US" dirty="0"/>
              <a:t> </a:t>
            </a:r>
          </a:p>
          <a:p>
            <a:r>
              <a:rPr lang="zh-TW" altLang="en-US" dirty="0"/>
              <a:t>　　</a:t>
            </a:r>
          </a:p>
        </p:txBody>
      </p:sp>
    </p:spTree>
    <p:extLst>
      <p:ext uri="{BB962C8B-B14F-4D97-AF65-F5344CB8AC3E}">
        <p14:creationId xmlns:p14="http://schemas.microsoft.com/office/powerpoint/2010/main" val="28153080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11379"/>
            <a:ext cx="7812360" cy="104135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5" name="Picture 3" descr="C:\Users\rich\Desktop\性別平等\images (20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4635" y="11379"/>
            <a:ext cx="1439365" cy="10413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矩形 5"/>
          <p:cNvSpPr/>
          <p:nvPr/>
        </p:nvSpPr>
        <p:spPr>
          <a:xfrm>
            <a:off x="683568" y="253538"/>
            <a:ext cx="4572000" cy="80021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zh-TW" altLang="en-US" sz="2800" dirty="0">
                <a:latin typeface="Adobe 繁黑體 Std B" pitchFamily="34" charset="-120"/>
                <a:ea typeface="Adobe 繁黑體 Std B" pitchFamily="34" charset="-120"/>
              </a:rPr>
              <a:t>性別平等</a:t>
            </a:r>
            <a:endParaRPr lang="en-US" altLang="zh-TW" sz="2800" dirty="0">
              <a:latin typeface="Adobe 繁黑體 Std B" pitchFamily="34" charset="-120"/>
              <a:ea typeface="Adobe 繁黑體 Std B" pitchFamily="34" charset="-120"/>
            </a:endParaRPr>
          </a:p>
          <a:p>
            <a:r>
              <a:rPr lang="zh-TW" altLang="en-US" dirty="0" smtClean="0">
                <a:latin typeface="Adobe 繁黑體 Std B" pitchFamily="34" charset="-120"/>
                <a:ea typeface="Adobe 繁黑體 Std B" pitchFamily="34" charset="-120"/>
              </a:rPr>
              <a:t>的創作目的與意涵</a:t>
            </a:r>
            <a:endParaRPr lang="zh-TW" altLang="en-US" dirty="0">
              <a:latin typeface="Adobe 繁黑體 Std B" pitchFamily="34" charset="-120"/>
              <a:ea typeface="Adobe 繁黑體 Std B" pitchFamily="34" charset="-120"/>
            </a:endParaRPr>
          </a:p>
        </p:txBody>
      </p:sp>
      <p:sp>
        <p:nvSpPr>
          <p:cNvPr id="7" name="文字方塊 6"/>
          <p:cNvSpPr txBox="1"/>
          <p:nvPr/>
        </p:nvSpPr>
        <p:spPr>
          <a:xfrm>
            <a:off x="683568" y="1412776"/>
            <a:ext cx="7740749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/>
              <a:t>鑑於保障婦女權益已成國際人權主流價值，我國為提升我國之性別人權標準，落實性別平等，行政院爰於</a:t>
            </a:r>
            <a:r>
              <a:rPr lang="en-US" altLang="zh-TW" dirty="0"/>
              <a:t>2006</a:t>
            </a:r>
            <a:r>
              <a:rPr lang="zh-TW" altLang="en-US" dirty="0"/>
              <a:t>（民國</a:t>
            </a:r>
            <a:r>
              <a:rPr lang="en-US" altLang="zh-TW" dirty="0"/>
              <a:t>95</a:t>
            </a:r>
            <a:r>
              <a:rPr lang="zh-TW" altLang="en-US" dirty="0"/>
              <a:t>）年</a:t>
            </a:r>
            <a:r>
              <a:rPr lang="en-US" altLang="zh-TW" dirty="0"/>
              <a:t>7</a:t>
            </a:r>
            <a:r>
              <a:rPr lang="zh-TW" altLang="en-US" dirty="0"/>
              <a:t>月</a:t>
            </a:r>
            <a:r>
              <a:rPr lang="en-US" altLang="zh-TW" dirty="0"/>
              <a:t>8</a:t>
            </a:r>
            <a:r>
              <a:rPr lang="zh-TW" altLang="en-US" dirty="0"/>
              <a:t>日函送公約由立法院審議，經立法院於</a:t>
            </a:r>
            <a:r>
              <a:rPr lang="en-US" altLang="zh-TW" dirty="0"/>
              <a:t>2007</a:t>
            </a:r>
            <a:r>
              <a:rPr lang="zh-TW" altLang="en-US" dirty="0"/>
              <a:t>（民國</a:t>
            </a:r>
            <a:r>
              <a:rPr lang="en-US" altLang="zh-TW" dirty="0"/>
              <a:t>96</a:t>
            </a:r>
            <a:r>
              <a:rPr lang="zh-TW" altLang="en-US" dirty="0"/>
              <a:t>）年</a:t>
            </a:r>
            <a:r>
              <a:rPr lang="en-US" altLang="zh-TW" dirty="0"/>
              <a:t>1</a:t>
            </a:r>
            <a:r>
              <a:rPr lang="zh-TW" altLang="en-US" dirty="0"/>
              <a:t>月</a:t>
            </a:r>
            <a:r>
              <a:rPr lang="en-US" altLang="zh-TW" dirty="0"/>
              <a:t>5</a:t>
            </a:r>
            <a:r>
              <a:rPr lang="zh-TW" altLang="en-US" dirty="0"/>
              <a:t>日議決，</a:t>
            </a:r>
            <a:r>
              <a:rPr lang="en-US" altLang="zh-TW" dirty="0"/>
              <a:t>2</a:t>
            </a:r>
            <a:r>
              <a:rPr lang="zh-TW" altLang="en-US" dirty="0"/>
              <a:t>月</a:t>
            </a:r>
            <a:r>
              <a:rPr lang="en-US" altLang="zh-TW" dirty="0"/>
              <a:t>9</a:t>
            </a:r>
            <a:r>
              <a:rPr lang="zh-TW" altLang="en-US" dirty="0"/>
              <a:t>日 總統批准並頒發加入書。為明定</a:t>
            </a:r>
            <a:r>
              <a:rPr lang="en-US" altLang="zh-TW" dirty="0"/>
              <a:t>CEDAW</a:t>
            </a:r>
            <a:r>
              <a:rPr lang="zh-TW" altLang="en-US" dirty="0"/>
              <a:t>具國內法效力，行政院於</a:t>
            </a:r>
            <a:r>
              <a:rPr lang="en-US" altLang="zh-TW" dirty="0"/>
              <a:t>2010</a:t>
            </a:r>
            <a:r>
              <a:rPr lang="zh-TW" altLang="en-US" dirty="0"/>
              <a:t>（民國</a:t>
            </a:r>
            <a:r>
              <a:rPr lang="en-US" altLang="zh-TW" dirty="0"/>
              <a:t>99</a:t>
            </a:r>
            <a:r>
              <a:rPr lang="zh-TW" altLang="en-US" dirty="0"/>
              <a:t>）年</a:t>
            </a:r>
            <a:r>
              <a:rPr lang="en-US" altLang="zh-TW" dirty="0"/>
              <a:t>5</a:t>
            </a:r>
            <a:r>
              <a:rPr lang="zh-TW" altLang="en-US" dirty="0"/>
              <a:t>月</a:t>
            </a:r>
            <a:r>
              <a:rPr lang="en-US" altLang="zh-TW" dirty="0"/>
              <a:t>18</a:t>
            </a:r>
            <a:r>
              <a:rPr lang="zh-TW" altLang="en-US" dirty="0"/>
              <a:t>日函送「消除對婦女一切形式歧視公約施行法」草案，經立法院</a:t>
            </a:r>
            <a:r>
              <a:rPr lang="en-US" altLang="zh-TW" dirty="0"/>
              <a:t>2011</a:t>
            </a:r>
            <a:r>
              <a:rPr lang="zh-TW" altLang="en-US" dirty="0"/>
              <a:t>（民國</a:t>
            </a:r>
            <a:r>
              <a:rPr lang="en-US" altLang="zh-TW" dirty="0"/>
              <a:t>100</a:t>
            </a:r>
            <a:r>
              <a:rPr lang="zh-TW" altLang="en-US" dirty="0"/>
              <a:t>）年</a:t>
            </a:r>
            <a:r>
              <a:rPr lang="en-US" altLang="zh-TW" dirty="0"/>
              <a:t>5</a:t>
            </a:r>
            <a:r>
              <a:rPr lang="zh-TW" altLang="en-US" dirty="0"/>
              <a:t>月</a:t>
            </a:r>
            <a:r>
              <a:rPr lang="en-US" altLang="zh-TW" dirty="0"/>
              <a:t>20</a:t>
            </a:r>
            <a:r>
              <a:rPr lang="zh-TW" altLang="en-US" dirty="0"/>
              <a:t>日三讀通過， 總統</a:t>
            </a:r>
            <a:r>
              <a:rPr lang="en-US" altLang="zh-TW" dirty="0"/>
              <a:t>6</a:t>
            </a:r>
            <a:r>
              <a:rPr lang="zh-TW" altLang="en-US" dirty="0"/>
              <a:t>月</a:t>
            </a:r>
            <a:r>
              <a:rPr lang="en-US" altLang="zh-TW" dirty="0"/>
              <a:t>8</a:t>
            </a:r>
            <a:r>
              <a:rPr lang="zh-TW" altLang="en-US" dirty="0"/>
              <a:t>日公布，自</a:t>
            </a:r>
            <a:r>
              <a:rPr lang="en-US" altLang="zh-TW" dirty="0"/>
              <a:t>2012</a:t>
            </a:r>
            <a:r>
              <a:rPr lang="zh-TW" altLang="en-US" dirty="0"/>
              <a:t>（民國</a:t>
            </a:r>
            <a:r>
              <a:rPr lang="en-US" altLang="zh-TW" dirty="0"/>
              <a:t>101</a:t>
            </a:r>
            <a:r>
              <a:rPr lang="zh-TW" altLang="en-US" dirty="0"/>
              <a:t>）年</a:t>
            </a:r>
            <a:r>
              <a:rPr lang="en-US" altLang="zh-TW" dirty="0"/>
              <a:t>1</a:t>
            </a:r>
            <a:r>
              <a:rPr lang="zh-TW" altLang="en-US" dirty="0"/>
              <a:t>月</a:t>
            </a:r>
            <a:r>
              <a:rPr lang="en-US" altLang="zh-TW" dirty="0"/>
              <a:t>1</a:t>
            </a:r>
            <a:r>
              <a:rPr lang="zh-TW" altLang="en-US" dirty="0"/>
              <a:t>日起施行。</a:t>
            </a:r>
          </a:p>
          <a:p>
            <a:endParaRPr lang="zh-TW" altLang="en-US" dirty="0"/>
          </a:p>
          <a:p>
            <a:r>
              <a:rPr lang="zh-TW" altLang="en-US" dirty="0"/>
              <a:t> </a:t>
            </a:r>
          </a:p>
          <a:p>
            <a:r>
              <a:rPr lang="zh-TW" altLang="en-US" b="1" dirty="0" smtClean="0"/>
              <a:t>消除</a:t>
            </a:r>
            <a:r>
              <a:rPr lang="zh-TW" altLang="en-US" b="1" dirty="0"/>
              <a:t>對婦女一切形式歧視公約施行法，要求各級政府機關必需採取立法或行政措施，消除性別歧視，並積極促進性別平等各級政府行使職權，應符合公約有關性別人權保障之規定，並應籌劃、推動及執行公約規定事項</a:t>
            </a:r>
            <a:r>
              <a:rPr lang="zh-TW" altLang="en-US" b="1" dirty="0" smtClean="0"/>
              <a:t>。</a:t>
            </a:r>
            <a:endParaRPr lang="en-US" altLang="zh-TW" b="1" dirty="0" smtClean="0"/>
          </a:p>
          <a:p>
            <a:endParaRPr lang="en-US" altLang="zh-TW" b="1" dirty="0"/>
          </a:p>
          <a:p>
            <a:r>
              <a:rPr lang="zh-TW" altLang="en-US" dirty="0" smtClean="0"/>
              <a:t>同時</a:t>
            </a:r>
            <a:r>
              <a:rPr lang="zh-TW" altLang="en-US" dirty="0"/>
              <a:t>需依照</a:t>
            </a:r>
            <a:r>
              <a:rPr lang="en-US" altLang="zh-TW" dirty="0"/>
              <a:t>CEDAW</a:t>
            </a:r>
            <a:r>
              <a:rPr lang="zh-TW" altLang="en-US" dirty="0"/>
              <a:t>規定，每</a:t>
            </a:r>
            <a:r>
              <a:rPr lang="en-US" altLang="zh-TW" dirty="0"/>
              <a:t>4</a:t>
            </a:r>
            <a:r>
              <a:rPr lang="zh-TW" altLang="en-US" dirty="0"/>
              <a:t>年提出我國消除對婦女歧視國家報告，並邀請相關學者專家及民間團體代表審閱；各級政府機關執行公約所保障各項性別人權規定所需之經費，應依財政狀況，優先編列；另各級政府機關應於施行法施行</a:t>
            </a:r>
            <a:r>
              <a:rPr lang="en-US" altLang="zh-TW" dirty="0"/>
              <a:t>3</a:t>
            </a:r>
            <a:r>
              <a:rPr lang="zh-TW" altLang="en-US" dirty="0"/>
              <a:t>年內完成法令之制定、修正或廢止，及行政措施之改進，以符合</a:t>
            </a:r>
            <a:r>
              <a:rPr lang="en-US" altLang="zh-TW" dirty="0"/>
              <a:t>CEDAW</a:t>
            </a:r>
            <a:r>
              <a:rPr lang="zh-TW" altLang="en-US" dirty="0"/>
              <a:t>規定。</a:t>
            </a:r>
          </a:p>
          <a:p>
            <a:endParaRPr lang="zh-TW" altLang="en-US" dirty="0"/>
          </a:p>
          <a:p>
            <a:r>
              <a:rPr lang="zh-TW" altLang="en-US" dirty="0"/>
              <a:t> </a:t>
            </a:r>
          </a:p>
          <a:p>
            <a:r>
              <a:rPr lang="zh-TW" altLang="en-US" dirty="0"/>
              <a:t>　　</a:t>
            </a:r>
          </a:p>
        </p:txBody>
      </p:sp>
    </p:spTree>
    <p:extLst>
      <p:ext uri="{BB962C8B-B14F-4D97-AF65-F5344CB8AC3E}">
        <p14:creationId xmlns:p14="http://schemas.microsoft.com/office/powerpoint/2010/main" val="1662447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11379"/>
            <a:ext cx="7812360" cy="104135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5" name="Picture 3" descr="C:\Users\rich\Desktop\性別平等\images (20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4635" y="11379"/>
            <a:ext cx="1439365" cy="10413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矩形 5"/>
          <p:cNvSpPr/>
          <p:nvPr/>
        </p:nvSpPr>
        <p:spPr>
          <a:xfrm>
            <a:off x="683568" y="253538"/>
            <a:ext cx="4572000" cy="80021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zh-TW" altLang="en-US" sz="2800" dirty="0">
                <a:latin typeface="Adobe 繁黑體 Std B" pitchFamily="34" charset="-120"/>
                <a:ea typeface="Adobe 繁黑體 Std B" pitchFamily="34" charset="-120"/>
              </a:rPr>
              <a:t>性別平等</a:t>
            </a:r>
            <a:endParaRPr lang="en-US" altLang="zh-TW" sz="2800" dirty="0">
              <a:latin typeface="Adobe 繁黑體 Std B" pitchFamily="34" charset="-120"/>
              <a:ea typeface="Adobe 繁黑體 Std B" pitchFamily="34" charset="-120"/>
            </a:endParaRPr>
          </a:p>
          <a:p>
            <a:r>
              <a:rPr lang="zh-TW" altLang="en-US" dirty="0" smtClean="0">
                <a:latin typeface="Adobe 繁黑體 Std B" pitchFamily="34" charset="-120"/>
                <a:ea typeface="Adobe 繁黑體 Std B" pitchFamily="34" charset="-120"/>
              </a:rPr>
              <a:t>的創作目的與意涵</a:t>
            </a:r>
            <a:endParaRPr lang="zh-TW" altLang="en-US" dirty="0">
              <a:latin typeface="Adobe 繁黑體 Std B" pitchFamily="34" charset="-120"/>
              <a:ea typeface="Adobe 繁黑體 Std B" pitchFamily="34" charset="-120"/>
            </a:endParaRPr>
          </a:p>
        </p:txBody>
      </p:sp>
      <p:sp>
        <p:nvSpPr>
          <p:cNvPr id="8" name="文字方塊 7"/>
          <p:cNvSpPr txBox="1"/>
          <p:nvPr/>
        </p:nvSpPr>
        <p:spPr>
          <a:xfrm>
            <a:off x="683568" y="1628800"/>
            <a:ext cx="792088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altLang="zh-TW" b="1" dirty="0"/>
              <a:t>CEDAW</a:t>
            </a:r>
            <a:r>
              <a:rPr lang="zh-TW" altLang="en-US" b="1" dirty="0"/>
              <a:t>於國內生效是我國推動性別平等的重要里程碑</a:t>
            </a:r>
            <a:r>
              <a:rPr lang="zh-TW" altLang="en-US" b="1" dirty="0" smtClean="0"/>
              <a:t>，</a:t>
            </a:r>
            <a:endParaRPr lang="en-US" altLang="zh-TW" b="1" dirty="0" smtClean="0"/>
          </a:p>
          <a:p>
            <a:pPr>
              <a:lnSpc>
                <a:spcPct val="200000"/>
              </a:lnSpc>
            </a:pPr>
            <a:r>
              <a:rPr lang="zh-TW" altLang="en-US" b="1" dirty="0" smtClean="0"/>
              <a:t>促使</a:t>
            </a:r>
            <a:r>
              <a:rPr lang="zh-TW" altLang="en-US" b="1" dirty="0"/>
              <a:t>我國性別人權狀況與國際接軌，兩性權益均獲得平等保障</a:t>
            </a:r>
            <a:r>
              <a:rPr lang="zh-TW" altLang="en-US" b="1" dirty="0" smtClean="0"/>
              <a:t>，</a:t>
            </a:r>
            <a:endParaRPr lang="en-US" altLang="zh-TW" b="1" dirty="0" smtClean="0"/>
          </a:p>
          <a:p>
            <a:pPr>
              <a:lnSpc>
                <a:spcPct val="200000"/>
              </a:lnSpc>
            </a:pPr>
            <a:r>
              <a:rPr lang="zh-TW" altLang="en-US" b="1" dirty="0" smtClean="0"/>
              <a:t>性別</a:t>
            </a:r>
            <a:r>
              <a:rPr lang="zh-TW" altLang="en-US" b="1" dirty="0"/>
              <a:t>歧視逐步消除。</a:t>
            </a:r>
          </a:p>
          <a:p>
            <a:pPr>
              <a:lnSpc>
                <a:spcPct val="200000"/>
              </a:lnSpc>
            </a:pP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42855353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rich\Desktop\能力指標 - 教育部 性別平等教育輔導群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003" y="1268760"/>
            <a:ext cx="7959994" cy="5403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矩形 7"/>
          <p:cNvSpPr/>
          <p:nvPr/>
        </p:nvSpPr>
        <p:spPr>
          <a:xfrm>
            <a:off x="0" y="11379"/>
            <a:ext cx="7812360" cy="104135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9" name="Picture 3" descr="C:\Users\rich\Desktop\性別平等\images (20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4635" y="11379"/>
            <a:ext cx="1439365" cy="10413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矩形 9"/>
          <p:cNvSpPr/>
          <p:nvPr/>
        </p:nvSpPr>
        <p:spPr>
          <a:xfrm>
            <a:off x="683568" y="253538"/>
            <a:ext cx="4572000" cy="80021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zh-TW" altLang="en-US" sz="2800" dirty="0">
                <a:latin typeface="Adobe 繁黑體 Std B" pitchFamily="34" charset="-120"/>
                <a:ea typeface="Adobe 繁黑體 Std B" pitchFamily="34" charset="-120"/>
              </a:rPr>
              <a:t>性別平等</a:t>
            </a:r>
            <a:endParaRPr lang="en-US" altLang="zh-TW" sz="2800" dirty="0">
              <a:latin typeface="Adobe 繁黑體 Std B" pitchFamily="34" charset="-120"/>
              <a:ea typeface="Adobe 繁黑體 Std B" pitchFamily="34" charset="-120"/>
            </a:endParaRPr>
          </a:p>
          <a:p>
            <a:r>
              <a:rPr lang="zh-TW" altLang="en-US" dirty="0" smtClean="0">
                <a:latin typeface="Adobe 繁黑體 Std B" pitchFamily="34" charset="-120"/>
                <a:ea typeface="Adobe 繁黑體 Std B" pitchFamily="34" charset="-120"/>
              </a:rPr>
              <a:t>的創作呈現與思考方向</a:t>
            </a:r>
            <a:endParaRPr lang="zh-TW" altLang="en-US" dirty="0">
              <a:latin typeface="Adobe 繁黑體 Std B" pitchFamily="34" charset="-120"/>
              <a:ea typeface="Adobe 繁黑體 Std B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0434406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11379"/>
            <a:ext cx="7812360" cy="104135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5" name="Picture 3" descr="C:\Users\rich\Desktop\性別平等\images (20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4635" y="11379"/>
            <a:ext cx="1439365" cy="10413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矩形 5"/>
          <p:cNvSpPr/>
          <p:nvPr/>
        </p:nvSpPr>
        <p:spPr>
          <a:xfrm>
            <a:off x="683568" y="253538"/>
            <a:ext cx="4572000" cy="80021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zh-TW" altLang="en-US" sz="2800" dirty="0">
                <a:latin typeface="Adobe 繁黑體 Std B" pitchFamily="34" charset="-120"/>
                <a:ea typeface="Adobe 繁黑體 Std B" pitchFamily="34" charset="-120"/>
              </a:rPr>
              <a:t>性別平等</a:t>
            </a:r>
            <a:endParaRPr lang="en-US" altLang="zh-TW" sz="2800" dirty="0">
              <a:latin typeface="Adobe 繁黑體 Std B" pitchFamily="34" charset="-120"/>
              <a:ea typeface="Adobe 繁黑體 Std B" pitchFamily="34" charset="-120"/>
            </a:endParaRPr>
          </a:p>
          <a:p>
            <a:r>
              <a:rPr lang="zh-TW" altLang="en-US" dirty="0" smtClean="0">
                <a:latin typeface="Adobe 繁黑體 Std B" pitchFamily="34" charset="-120"/>
                <a:ea typeface="Adobe 繁黑體 Std B" pitchFamily="34" charset="-120"/>
              </a:rPr>
              <a:t>的創作範例與他人作品參考</a:t>
            </a:r>
            <a:endParaRPr lang="zh-TW" altLang="en-US" dirty="0">
              <a:latin typeface="Adobe 繁黑體 Std B" pitchFamily="34" charset="-120"/>
              <a:ea typeface="Adobe 繁黑體 Std B" pitchFamily="34" charset="-120"/>
            </a:endParaRPr>
          </a:p>
        </p:txBody>
      </p:sp>
      <p:pic>
        <p:nvPicPr>
          <p:cNvPr id="3074" name="Picture 2" descr="C:\Users\rich\Desktop\性別平等\2012-8-17-15-35-1-ff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060848"/>
            <a:ext cx="4588768" cy="34415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rich\Desktop\性別平等\758794265_m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0880" y="1772816"/>
            <a:ext cx="3373437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539246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11379"/>
            <a:ext cx="7812360" cy="104135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5" name="Picture 3" descr="C:\Users\rich\Desktop\性別平等\images (20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4635" y="11379"/>
            <a:ext cx="1439365" cy="10413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矩形 5"/>
          <p:cNvSpPr/>
          <p:nvPr/>
        </p:nvSpPr>
        <p:spPr>
          <a:xfrm>
            <a:off x="683568" y="253538"/>
            <a:ext cx="4572000" cy="80021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zh-TW" altLang="en-US" sz="2800" dirty="0">
                <a:latin typeface="Adobe 繁黑體 Std B" pitchFamily="34" charset="-120"/>
                <a:ea typeface="Adobe 繁黑體 Std B" pitchFamily="34" charset="-120"/>
              </a:rPr>
              <a:t>性別平等</a:t>
            </a:r>
            <a:endParaRPr lang="en-US" altLang="zh-TW" sz="2800" dirty="0">
              <a:latin typeface="Adobe 繁黑體 Std B" pitchFamily="34" charset="-120"/>
              <a:ea typeface="Adobe 繁黑體 Std B" pitchFamily="34" charset="-120"/>
            </a:endParaRPr>
          </a:p>
          <a:p>
            <a:r>
              <a:rPr lang="zh-TW" altLang="en-US" dirty="0" smtClean="0">
                <a:latin typeface="Adobe 繁黑體 Std B" pitchFamily="34" charset="-120"/>
                <a:ea typeface="Adobe 繁黑體 Std B" pitchFamily="34" charset="-120"/>
              </a:rPr>
              <a:t>的創作範例與他人作品參考</a:t>
            </a:r>
            <a:endParaRPr lang="zh-TW" altLang="en-US" dirty="0">
              <a:latin typeface="Adobe 繁黑體 Std B" pitchFamily="34" charset="-120"/>
              <a:ea typeface="Adobe 繁黑體 Std B" pitchFamily="34" charset="-120"/>
            </a:endParaRPr>
          </a:p>
        </p:txBody>
      </p:sp>
      <p:pic>
        <p:nvPicPr>
          <p:cNvPr id="4098" name="Picture 2" descr="C:\Users\rich\Desktop\性別平等\hand0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340768"/>
            <a:ext cx="3251200" cy="2311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C:\Users\rich\Desktop\性別平等\images (4)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336675"/>
            <a:ext cx="3384376" cy="23956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1" name="Picture 5" descr="C:\Users\rich\Desktop\性別平等\2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4221088"/>
            <a:ext cx="7128792" cy="20258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5116515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11379"/>
            <a:ext cx="7812360" cy="104135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5" name="Picture 3" descr="C:\Users\rich\Desktop\性別平等\images (20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4635" y="11379"/>
            <a:ext cx="1439365" cy="10413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矩形 5"/>
          <p:cNvSpPr/>
          <p:nvPr/>
        </p:nvSpPr>
        <p:spPr>
          <a:xfrm>
            <a:off x="683568" y="253538"/>
            <a:ext cx="4572000" cy="80021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zh-TW" altLang="en-US" sz="2800" dirty="0">
                <a:latin typeface="Adobe 繁黑體 Std B" pitchFamily="34" charset="-120"/>
                <a:ea typeface="Adobe 繁黑體 Std B" pitchFamily="34" charset="-120"/>
              </a:rPr>
              <a:t>性別平等</a:t>
            </a:r>
            <a:endParaRPr lang="en-US" altLang="zh-TW" sz="2800" dirty="0">
              <a:latin typeface="Adobe 繁黑體 Std B" pitchFamily="34" charset="-120"/>
              <a:ea typeface="Adobe 繁黑體 Std B" pitchFamily="34" charset="-120"/>
            </a:endParaRPr>
          </a:p>
          <a:p>
            <a:r>
              <a:rPr lang="zh-TW" altLang="en-US" dirty="0" smtClean="0">
                <a:latin typeface="Adobe 繁黑體 Std B" pitchFamily="34" charset="-120"/>
                <a:ea typeface="Adobe 繁黑體 Std B" pitchFamily="34" charset="-120"/>
              </a:rPr>
              <a:t>的創作範例與他人作品參考</a:t>
            </a:r>
            <a:endParaRPr lang="zh-TW" altLang="en-US" dirty="0">
              <a:latin typeface="Adobe 繁黑體 Std B" pitchFamily="34" charset="-120"/>
              <a:ea typeface="Adobe 繁黑體 Std B" pitchFamily="34" charset="-120"/>
            </a:endParaRPr>
          </a:p>
        </p:txBody>
      </p:sp>
      <p:pic>
        <p:nvPicPr>
          <p:cNvPr id="5122" name="Picture 2" descr="C:\Users\rich\Desktop\性別平等\images (7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086" y="1835274"/>
            <a:ext cx="2524125" cy="1809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rich\Desktop\性別平等\images (14)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660" y="4005510"/>
            <a:ext cx="2466975" cy="1847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7" name="Picture 7" descr="C:\Users\rich\Desktop\性別平等\性別平等教育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1835274"/>
            <a:ext cx="2902036" cy="41044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8" name="Picture 8" descr="C:\Users\rich\Desktop\性別平等\入選-061泰北高中謝秉桓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3" y="1835274"/>
            <a:ext cx="2696702" cy="40180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3848889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11379"/>
            <a:ext cx="7812360" cy="104135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5" name="Picture 3" descr="C:\Users\rich\Desktop\性別平等\images (20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4635" y="11379"/>
            <a:ext cx="1439365" cy="10413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矩形 5"/>
          <p:cNvSpPr/>
          <p:nvPr/>
        </p:nvSpPr>
        <p:spPr>
          <a:xfrm>
            <a:off x="683568" y="253538"/>
            <a:ext cx="4572000" cy="80021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zh-TW" altLang="en-US" sz="2800" dirty="0">
                <a:latin typeface="Adobe 繁黑體 Std B" pitchFamily="34" charset="-120"/>
                <a:ea typeface="Adobe 繁黑體 Std B" pitchFamily="34" charset="-120"/>
              </a:rPr>
              <a:t>性別平等</a:t>
            </a:r>
            <a:endParaRPr lang="en-US" altLang="zh-TW" sz="2800" dirty="0">
              <a:latin typeface="Adobe 繁黑體 Std B" pitchFamily="34" charset="-120"/>
              <a:ea typeface="Adobe 繁黑體 Std B" pitchFamily="34" charset="-120"/>
            </a:endParaRPr>
          </a:p>
          <a:p>
            <a:r>
              <a:rPr lang="zh-TW" altLang="en-US" dirty="0" smtClean="0">
                <a:latin typeface="Adobe 繁黑體 Std B" pitchFamily="34" charset="-120"/>
                <a:ea typeface="Adobe 繁黑體 Std B" pitchFamily="34" charset="-120"/>
              </a:rPr>
              <a:t>的創作範例與他人作品參考</a:t>
            </a:r>
            <a:endParaRPr lang="zh-TW" altLang="en-US" dirty="0">
              <a:latin typeface="Adobe 繁黑體 Std B" pitchFamily="34" charset="-120"/>
              <a:ea typeface="Adobe 繁黑體 Std B" pitchFamily="34" charset="-120"/>
            </a:endParaRPr>
          </a:p>
        </p:txBody>
      </p:sp>
      <p:pic>
        <p:nvPicPr>
          <p:cNvPr id="6146" name="Picture 2" descr="C:\Users\rich\Desktop\性別平等\c83d62c7-0c79-442d-9b38-aa8943d67dcc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340768"/>
            <a:ext cx="7521899" cy="53183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9493025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203</TotalTime>
  <Words>534</Words>
  <Application>Microsoft Office PowerPoint</Application>
  <PresentationFormat>如螢幕大小 (4:3)</PresentationFormat>
  <Paragraphs>64</Paragraphs>
  <Slides>18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4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18</vt:i4>
      </vt:variant>
    </vt:vector>
  </HeadingPairs>
  <TitlesOfParts>
    <vt:vector size="23" baseType="lpstr">
      <vt:lpstr>Adobe 繁黑體 Std B</vt:lpstr>
      <vt:lpstr>新細明體</vt:lpstr>
      <vt:lpstr>Arial</vt:lpstr>
      <vt:lpstr>Calibri</vt:lpstr>
      <vt:lpstr>Office 佈景主題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rich</dc:creator>
  <cp:lastModifiedBy>LI TING CHEN</cp:lastModifiedBy>
  <cp:revision>19</cp:revision>
  <dcterms:created xsi:type="dcterms:W3CDTF">2015-12-23T01:39:38Z</dcterms:created>
  <dcterms:modified xsi:type="dcterms:W3CDTF">2022-09-05T05:52:24Z</dcterms:modified>
</cp:coreProperties>
</file>