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90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85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5870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121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022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93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161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22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8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24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791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94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87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17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775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27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E2A2-5D38-43C5-8FA5-54DBEB0E6664}" type="datetimeFigureOut">
              <a:rPr lang="zh-TW" altLang="en-US" smtClean="0"/>
              <a:t>2022/9/26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DF56FC-39C7-4B5E-B6ED-9D8D8AAD31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49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應用問題的題意理解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1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我們小學目前學到的運算符號就是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1" y="1825625"/>
            <a:ext cx="1682578" cy="15354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984157" y="1825625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825314" y="1814212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×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864179" y="1835751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>
                <a:solidFill>
                  <a:schemeClr val="accent1">
                    <a:lumMod val="75000"/>
                  </a:schemeClr>
                </a:solidFill>
              </a:rPr>
              <a:t>÷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43697" y="4522573"/>
            <a:ext cx="106432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我們就要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依據題目的意思，然後看看要使用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四個符號中的哪一個，來算看看合不合理喔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06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複習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80950" y="2281548"/>
            <a:ext cx="6193052" cy="623566"/>
          </a:xfrm>
        </p:spPr>
        <p:txBody>
          <a:bodyPr/>
          <a:lstStyle/>
          <a:p>
            <a:r>
              <a:rPr lang="zh-TW" altLang="en-US" dirty="0" smtClean="0"/>
              <a:t>數量變多，通常是需要全部一起算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2014301" y="1749354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3080950" y="3080715"/>
            <a:ext cx="5263980" cy="1137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數量變少，通常是被拿走、被用掉、被吃掉，或是題目要我們只算其中的一小部分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7282248" y="2105947"/>
            <a:ext cx="469557" cy="637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我的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8138984" y="2094770"/>
            <a:ext cx="263612" cy="6372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你的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7059827" y="1930400"/>
            <a:ext cx="1466335" cy="910397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9" name="橢圓 8"/>
          <p:cNvSpPr/>
          <p:nvPr/>
        </p:nvSpPr>
        <p:spPr>
          <a:xfrm>
            <a:off x="7517026" y="3478974"/>
            <a:ext cx="90616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全部</a:t>
            </a:r>
            <a:endParaRPr lang="zh-TW" altLang="en-US" dirty="0"/>
          </a:p>
        </p:txBody>
      </p:sp>
      <p:sp>
        <p:nvSpPr>
          <p:cNvPr id="10" name="套索 9"/>
          <p:cNvSpPr/>
          <p:nvPr/>
        </p:nvSpPr>
        <p:spPr>
          <a:xfrm>
            <a:off x="7517026" y="3478974"/>
            <a:ext cx="827904" cy="914400"/>
          </a:xfrm>
          <a:prstGeom prst="chord">
            <a:avLst>
              <a:gd name="adj1" fmla="val 5067076"/>
              <a:gd name="adj2" fmla="val 1385435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rIns="396000" rtlCol="0" anchor="ctr"/>
          <a:lstStyle/>
          <a:p>
            <a:pPr algn="ctr"/>
            <a:r>
              <a:rPr lang="zh-TW" altLang="en-US" sz="1600" dirty="0" smtClean="0">
                <a:solidFill>
                  <a:schemeClr val="tx2">
                    <a:lumMod val="75000"/>
                  </a:schemeClr>
                </a:solidFill>
              </a:rPr>
              <a:t>被吃掉</a:t>
            </a:r>
            <a:endParaRPr lang="zh-TW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2092559" y="2626184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–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套索 11"/>
          <p:cNvSpPr/>
          <p:nvPr/>
        </p:nvSpPr>
        <p:spPr>
          <a:xfrm rot="10800000">
            <a:off x="7517025" y="3478974"/>
            <a:ext cx="918183" cy="914400"/>
          </a:xfrm>
          <a:prstGeom prst="chord">
            <a:avLst>
              <a:gd name="adj1" fmla="val 2924550"/>
              <a:gd name="adj2" fmla="val 1625408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948544" y="3915421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 smtClean="0">
                <a:solidFill>
                  <a:schemeClr val="accent1">
                    <a:lumMod val="75000"/>
                  </a:schemeClr>
                </a:solidFill>
              </a:rPr>
              <a:t>×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3006810" y="4393374"/>
            <a:ext cx="5263980" cy="8764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數量</a:t>
            </a:r>
            <a:r>
              <a:rPr lang="zh-TW" altLang="en-US" dirty="0" smtClean="0">
                <a:solidFill>
                  <a:schemeClr val="accent5"/>
                </a:solidFill>
              </a:rPr>
              <a:t>很多</a:t>
            </a:r>
            <a:r>
              <a:rPr lang="zh-TW" altLang="en-US" dirty="0" smtClean="0"/>
              <a:t>，難用加法一次算完，只好用乘法解決</a:t>
            </a:r>
            <a:endParaRPr lang="en-US" altLang="zh-TW" dirty="0" smtClean="0"/>
          </a:p>
          <a:p>
            <a:r>
              <a:rPr lang="zh-TW" altLang="en-US" dirty="0" smtClean="0"/>
              <a:t>通常解決「倍數」的問題。</a:t>
            </a:r>
            <a:endParaRPr lang="zh-TW" altLang="en-US" dirty="0"/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948544" y="5166780"/>
            <a:ext cx="1682578" cy="153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9600" dirty="0">
                <a:solidFill>
                  <a:schemeClr val="accent1">
                    <a:lumMod val="75000"/>
                  </a:schemeClr>
                </a:solidFill>
              </a:rPr>
              <a:t>÷</a:t>
            </a:r>
            <a:endParaRPr lang="zh-TW" alt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3006810" y="5666133"/>
            <a:ext cx="5263980" cy="410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要</a:t>
            </a:r>
            <a:r>
              <a:rPr lang="zh-TW" altLang="en-US" dirty="0" smtClean="0">
                <a:solidFill>
                  <a:schemeClr val="accent5"/>
                </a:solidFill>
              </a:rPr>
              <a:t>分配、分組</a:t>
            </a:r>
            <a:r>
              <a:rPr lang="zh-TW" altLang="en-US" dirty="0" smtClean="0"/>
              <a:t>的時候，特別好用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35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哥哥零用錢有</a:t>
            </a:r>
            <a:r>
              <a:rPr lang="en-US" altLang="zh-TW" dirty="0" smtClean="0"/>
              <a:t>30</a:t>
            </a:r>
            <a:r>
              <a:rPr lang="zh-TW" altLang="en-US" dirty="0" smtClean="0"/>
              <a:t>元，爸爸給了哥哥</a:t>
            </a:r>
            <a:r>
              <a:rPr lang="en-US" altLang="zh-TW" dirty="0" smtClean="0"/>
              <a:t>5</a:t>
            </a:r>
            <a:r>
              <a:rPr lang="zh-TW" altLang="en-US" dirty="0" smtClean="0"/>
              <a:t>元，請問哥哥現在有多少元？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513486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  </a:t>
            </a:r>
            <a:r>
              <a:rPr lang="zh-TW" altLang="en-US" sz="3600" dirty="0" smtClean="0"/>
              <a:t>獨</a:t>
            </a:r>
            <a:r>
              <a:rPr lang="zh-TW" altLang="en-US" sz="3600" dirty="0"/>
              <a:t>門</a:t>
            </a:r>
            <a:r>
              <a:rPr lang="zh-TW" altLang="en-US" sz="3600" dirty="0" smtClean="0"/>
              <a:t>秘笈</a:t>
            </a:r>
            <a:endParaRPr lang="en-US" altLang="zh-TW" sz="3600" dirty="0" smtClean="0"/>
          </a:p>
          <a:p>
            <a:endParaRPr lang="en-US" altLang="zh-TW" dirty="0"/>
          </a:p>
          <a:p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chemeClr val="accent5"/>
                </a:solidFill>
              </a:rPr>
              <a:t>判斷數量會變多還是變少？</a:t>
            </a:r>
            <a:endParaRPr lang="zh-TW" altLang="en-US" dirty="0">
              <a:solidFill>
                <a:schemeClr val="accent5"/>
              </a:solidFill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756685" y="3431480"/>
            <a:ext cx="8596668" cy="31839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  <a:p>
            <a:r>
              <a:rPr lang="zh-TW" altLang="en-US" dirty="0" smtClean="0"/>
              <a:t>哪一個算式是對的？</a:t>
            </a:r>
            <a:endParaRPr lang="en-US" altLang="zh-TW" dirty="0" smtClean="0"/>
          </a:p>
          <a:p>
            <a:r>
              <a:rPr lang="zh-TW" altLang="en-US" sz="4000" dirty="0" smtClean="0"/>
              <a:t>□</a:t>
            </a:r>
            <a:r>
              <a:rPr lang="en-US" altLang="zh-TW" dirty="0" smtClean="0"/>
              <a:t>(1)30</a:t>
            </a:r>
            <a:r>
              <a:rPr lang="zh-TW" altLang="en-US" dirty="0" smtClean="0"/>
              <a:t> </a:t>
            </a:r>
            <a:r>
              <a:rPr lang="en-US" altLang="zh-TW" dirty="0" smtClean="0"/>
              <a:t>+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</a:p>
          <a:p>
            <a:r>
              <a:rPr lang="zh-TW" altLang="en-US" sz="4000" dirty="0"/>
              <a:t>□</a:t>
            </a:r>
            <a:r>
              <a:rPr lang="en-US" altLang="zh-TW" dirty="0" smtClean="0"/>
              <a:t>(2)30</a:t>
            </a:r>
            <a:r>
              <a:rPr lang="zh-TW" altLang="en-US" dirty="0" smtClean="0"/>
              <a:t> </a:t>
            </a:r>
            <a:r>
              <a:rPr lang="en-US" altLang="zh-TW" dirty="0" smtClean="0"/>
              <a:t>-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</a:p>
          <a:p>
            <a:r>
              <a:rPr lang="zh-TW" altLang="en-US" sz="4000" dirty="0"/>
              <a:t>□</a:t>
            </a:r>
            <a:r>
              <a:rPr lang="en-US" altLang="zh-TW" dirty="0" smtClean="0"/>
              <a:t>(3)30</a:t>
            </a:r>
            <a:r>
              <a:rPr lang="zh-TW" altLang="en-US" dirty="0" smtClean="0"/>
              <a:t> </a:t>
            </a:r>
            <a:r>
              <a:rPr lang="en-US" altLang="zh-TW" dirty="0" smtClean="0"/>
              <a:t>×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</a:p>
          <a:p>
            <a:r>
              <a:rPr lang="zh-TW" altLang="en-US" sz="4000" dirty="0"/>
              <a:t>□</a:t>
            </a:r>
            <a:r>
              <a:rPr lang="en-US" altLang="zh-TW" dirty="0" smtClean="0"/>
              <a:t>(4)30</a:t>
            </a:r>
            <a:r>
              <a:rPr lang="zh-TW" altLang="en-US" dirty="0" smtClean="0"/>
              <a:t> </a:t>
            </a:r>
            <a:r>
              <a:rPr lang="en-US" altLang="zh-TW" dirty="0" smtClean="0"/>
              <a:t>÷</a:t>
            </a:r>
            <a:r>
              <a:rPr lang="zh-TW" altLang="en-US" dirty="0" smtClean="0"/>
              <a:t> </a:t>
            </a:r>
            <a:r>
              <a:rPr lang="en-US" altLang="zh-TW" dirty="0" smtClean="0"/>
              <a:t>5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861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哥哥零用錢有</a:t>
            </a:r>
            <a:r>
              <a:rPr lang="en-US" altLang="zh-TW" dirty="0"/>
              <a:t>30</a:t>
            </a:r>
            <a:r>
              <a:rPr lang="zh-TW" altLang="en-US" dirty="0"/>
              <a:t>元</a:t>
            </a:r>
            <a:r>
              <a:rPr lang="zh-TW" altLang="en-US" dirty="0" smtClean="0"/>
              <a:t>，給了弟弟</a:t>
            </a:r>
            <a:r>
              <a:rPr lang="en-US" altLang="zh-TW" dirty="0"/>
              <a:t>3</a:t>
            </a:r>
            <a:r>
              <a:rPr lang="zh-TW" altLang="en-US" dirty="0" smtClean="0"/>
              <a:t>元</a:t>
            </a:r>
            <a:r>
              <a:rPr lang="zh-TW" altLang="en-US" dirty="0"/>
              <a:t>，請問哥哥現在有多少元？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3841137"/>
            <a:ext cx="8596668" cy="2774267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/>
              <a:t>哪一個算式是對的？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(1)30</a:t>
            </a:r>
            <a:r>
              <a:rPr lang="zh-TW" altLang="en-US" dirty="0"/>
              <a:t> </a:t>
            </a:r>
            <a:r>
              <a:rPr lang="en-US" altLang="zh-TW" dirty="0"/>
              <a:t>+</a:t>
            </a:r>
            <a:r>
              <a:rPr lang="zh-TW" altLang="en-US" dirty="0"/>
              <a:t> </a:t>
            </a:r>
            <a:r>
              <a:rPr lang="en-US" altLang="zh-TW" dirty="0" smtClean="0"/>
              <a:t>3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(2)30</a:t>
            </a:r>
            <a:r>
              <a:rPr lang="zh-TW" altLang="en-US" dirty="0"/>
              <a:t> </a:t>
            </a:r>
            <a:r>
              <a:rPr lang="en-US" altLang="zh-TW" dirty="0"/>
              <a:t>-</a:t>
            </a:r>
            <a:r>
              <a:rPr lang="zh-TW" altLang="en-US" dirty="0"/>
              <a:t> </a:t>
            </a:r>
            <a:r>
              <a:rPr lang="en-US" altLang="zh-TW" dirty="0" smtClean="0"/>
              <a:t>3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(3)30</a:t>
            </a:r>
            <a:r>
              <a:rPr lang="zh-TW" altLang="en-US" dirty="0"/>
              <a:t> </a:t>
            </a:r>
            <a:r>
              <a:rPr lang="en-US" altLang="zh-TW" dirty="0"/>
              <a:t>×</a:t>
            </a:r>
            <a:r>
              <a:rPr lang="zh-TW" altLang="en-US" dirty="0"/>
              <a:t> </a:t>
            </a:r>
            <a:r>
              <a:rPr lang="en-US" altLang="zh-TW" dirty="0" smtClean="0"/>
              <a:t>3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(4)30</a:t>
            </a:r>
            <a:r>
              <a:rPr lang="zh-TW" altLang="en-US" dirty="0"/>
              <a:t> </a:t>
            </a:r>
            <a:r>
              <a:rPr lang="en-US" altLang="zh-TW" dirty="0"/>
              <a:t>÷</a:t>
            </a:r>
            <a:r>
              <a:rPr lang="zh-TW" altLang="en-US" dirty="0"/>
              <a:t> </a:t>
            </a:r>
            <a:r>
              <a:rPr lang="en-US" altLang="zh-TW" dirty="0" smtClean="0"/>
              <a:t>3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677334" y="2160590"/>
            <a:ext cx="8596668" cy="145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zh-TW" altLang="en-US" dirty="0" smtClean="0"/>
              <a:t>      </a:t>
            </a:r>
            <a:r>
              <a:rPr lang="zh-TW" altLang="en-US" sz="3600" dirty="0" smtClean="0"/>
              <a:t>獨門秘笈</a:t>
            </a:r>
            <a:endParaRPr lang="en-US" altLang="zh-TW" sz="3600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chemeClr val="accent5"/>
                </a:solidFill>
              </a:rPr>
              <a:t>判斷數量會變多還是變少？</a:t>
            </a:r>
            <a:endParaRPr lang="zh-TW" alt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7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52465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哥哥清點自己的零用錢，他每</a:t>
            </a:r>
            <a:r>
              <a:rPr lang="en-US" altLang="zh-TW" dirty="0" smtClean="0"/>
              <a:t>30</a:t>
            </a:r>
            <a:r>
              <a:rPr lang="zh-TW" altLang="en-US" dirty="0" smtClean="0"/>
              <a:t>元就疊成一堆，哥哥把撲滿裡的錢全部整理好，數一數全部是</a:t>
            </a:r>
            <a:r>
              <a:rPr lang="en-US" altLang="zh-TW" dirty="0" smtClean="0"/>
              <a:t>4</a:t>
            </a:r>
            <a:r>
              <a:rPr lang="zh-TW" altLang="en-US" dirty="0" smtClean="0"/>
              <a:t>堆，</a:t>
            </a:r>
            <a:r>
              <a:rPr lang="zh-TW" altLang="en-US" dirty="0"/>
              <a:t>請問哥哥</a:t>
            </a:r>
            <a:r>
              <a:rPr lang="zh-TW" altLang="en-US" dirty="0" smtClean="0"/>
              <a:t>現在總共有</a:t>
            </a:r>
            <a:r>
              <a:rPr lang="zh-TW" altLang="en-US" dirty="0"/>
              <a:t>多少元？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733869"/>
            <a:ext cx="8596668" cy="3200400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哪一個算式是對的？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(1)30</a:t>
            </a:r>
            <a:r>
              <a:rPr lang="zh-TW" altLang="en-US" dirty="0"/>
              <a:t> </a:t>
            </a:r>
            <a:r>
              <a:rPr lang="en-US" altLang="zh-TW" dirty="0"/>
              <a:t>+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(2)30</a:t>
            </a:r>
            <a:r>
              <a:rPr lang="zh-TW" altLang="en-US" dirty="0"/>
              <a:t> </a:t>
            </a:r>
            <a:r>
              <a:rPr lang="en-US" altLang="zh-TW" dirty="0"/>
              <a:t>-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(3)30</a:t>
            </a:r>
            <a:r>
              <a:rPr lang="zh-TW" altLang="en-US" dirty="0"/>
              <a:t> </a:t>
            </a:r>
            <a:r>
              <a:rPr lang="en-US" altLang="zh-TW" dirty="0"/>
              <a:t>×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(4)30</a:t>
            </a:r>
            <a:r>
              <a:rPr lang="zh-TW" altLang="en-US" dirty="0"/>
              <a:t> </a:t>
            </a:r>
            <a:r>
              <a:rPr lang="en-US" altLang="zh-TW" dirty="0"/>
              <a:t>÷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77334" y="2025983"/>
            <a:ext cx="10643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我們實際來做做看吧！</a:t>
            </a:r>
            <a:endParaRPr lang="en-US" altLang="zh-TW" sz="4000" dirty="0" smtClean="0">
              <a:solidFill>
                <a:schemeClr val="tx2">
                  <a:lumMod val="60000"/>
                  <a:lumOff val="4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26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哥哥清點自己的</a:t>
            </a:r>
            <a:r>
              <a:rPr lang="zh-TW" altLang="en-US" dirty="0" smtClean="0"/>
              <a:t>零用錢共有</a:t>
            </a:r>
            <a:r>
              <a:rPr lang="en-US" altLang="zh-TW" dirty="0" smtClean="0"/>
              <a:t>84</a:t>
            </a:r>
            <a:r>
              <a:rPr lang="zh-TW" altLang="en-US" dirty="0" smtClean="0"/>
              <a:t>元，</a:t>
            </a:r>
            <a:r>
              <a:rPr lang="zh-TW" altLang="en-US" dirty="0"/>
              <a:t>他</a:t>
            </a:r>
            <a:r>
              <a:rPr lang="zh-TW" altLang="en-US" dirty="0" smtClean="0"/>
              <a:t>每</a:t>
            </a:r>
            <a:r>
              <a:rPr lang="en-US" altLang="zh-TW" dirty="0" smtClean="0"/>
              <a:t>4</a:t>
            </a:r>
            <a:r>
              <a:rPr lang="zh-TW" altLang="en-US" dirty="0" smtClean="0"/>
              <a:t>元</a:t>
            </a:r>
            <a:r>
              <a:rPr lang="zh-TW" altLang="en-US" dirty="0"/>
              <a:t>就疊成一堆</a:t>
            </a:r>
            <a:r>
              <a:rPr lang="zh-TW" altLang="en-US" dirty="0" smtClean="0"/>
              <a:t>，</a:t>
            </a:r>
            <a:r>
              <a:rPr lang="zh-TW" altLang="en-US" dirty="0"/>
              <a:t>請問可以疊成</a:t>
            </a:r>
            <a:r>
              <a:rPr lang="zh-TW" altLang="en-US" dirty="0" smtClean="0"/>
              <a:t>幾堆？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770641" y="2039291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dirty="0"/>
              <a:t>哪一個算式是對的？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</a:t>
            </a:r>
            <a:r>
              <a:rPr lang="en-US" altLang="zh-TW" dirty="0" smtClean="0"/>
              <a:t>1)84</a:t>
            </a:r>
            <a:r>
              <a:rPr lang="zh-TW" altLang="en-US" dirty="0" smtClean="0"/>
              <a:t> </a:t>
            </a:r>
            <a:r>
              <a:rPr lang="en-US" altLang="zh-TW" dirty="0"/>
              <a:t>+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</a:t>
            </a:r>
            <a:r>
              <a:rPr lang="en-US" altLang="zh-TW" dirty="0" smtClean="0"/>
              <a:t>2)84</a:t>
            </a:r>
            <a:r>
              <a:rPr lang="zh-TW" altLang="en-US" dirty="0" smtClean="0"/>
              <a:t> </a:t>
            </a:r>
            <a:r>
              <a:rPr lang="en-US" altLang="zh-TW" dirty="0"/>
              <a:t>-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</a:t>
            </a:r>
            <a:r>
              <a:rPr lang="en-US" altLang="zh-TW" dirty="0" smtClean="0"/>
              <a:t>3)84</a:t>
            </a:r>
            <a:r>
              <a:rPr lang="zh-TW" altLang="en-US" dirty="0" smtClean="0"/>
              <a:t> </a:t>
            </a:r>
            <a:r>
              <a:rPr lang="en-US" altLang="zh-TW" dirty="0"/>
              <a:t>×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r>
              <a:rPr lang="zh-TW" altLang="en-US" sz="4000" dirty="0"/>
              <a:t>□</a:t>
            </a:r>
            <a:r>
              <a:rPr lang="en-US" altLang="zh-TW" dirty="0"/>
              <a:t>(</a:t>
            </a:r>
            <a:r>
              <a:rPr lang="en-US" altLang="zh-TW" dirty="0" smtClean="0"/>
              <a:t>4)84</a:t>
            </a:r>
            <a:r>
              <a:rPr lang="zh-TW" altLang="en-US" dirty="0" smtClean="0"/>
              <a:t> </a:t>
            </a:r>
            <a:r>
              <a:rPr lang="en-US" altLang="zh-TW" dirty="0"/>
              <a:t>÷</a:t>
            </a:r>
            <a:r>
              <a:rPr lang="zh-TW" altLang="en-US" dirty="0"/>
              <a:t> </a:t>
            </a:r>
            <a:r>
              <a:rPr lang="en-US" altLang="zh-TW" dirty="0" smtClean="0"/>
              <a:t>4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616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360</Words>
  <Application>Microsoft Office PowerPoint</Application>
  <PresentationFormat>寬螢幕</PresentationFormat>
  <Paragraphs>58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標楷體</vt:lpstr>
      <vt:lpstr>Arial</vt:lpstr>
      <vt:lpstr>Trebuchet MS</vt:lpstr>
      <vt:lpstr>Wingdings 3</vt:lpstr>
      <vt:lpstr>多面向</vt:lpstr>
      <vt:lpstr>應用問題的題意理解</vt:lpstr>
      <vt:lpstr>我們小學目前學到的運算符號就是</vt:lpstr>
      <vt:lpstr>複習</vt:lpstr>
      <vt:lpstr>哥哥零用錢有30元，爸爸給了哥哥5元，請問哥哥現在有多少元？</vt:lpstr>
      <vt:lpstr>哥哥零用錢有30元，給了弟弟3元，請問哥哥現在有多少元？</vt:lpstr>
      <vt:lpstr>哥哥清點自己的零用錢，他每30元就疊成一堆，哥哥把撲滿裡的錢全部整理好，數一數全部是4堆，請問哥哥現在總共有多少元？</vt:lpstr>
      <vt:lpstr>哥哥清點自己的零用錢共有84元，他每4元就疊成一堆，請問可以疊成幾堆？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應用問題的題意理解</dc:title>
  <dc:creator>CSM</dc:creator>
  <cp:lastModifiedBy>CSM</cp:lastModifiedBy>
  <cp:revision>7</cp:revision>
  <dcterms:created xsi:type="dcterms:W3CDTF">2022-09-26T07:23:59Z</dcterms:created>
  <dcterms:modified xsi:type="dcterms:W3CDTF">2022-09-26T08:15:45Z</dcterms:modified>
</cp:coreProperties>
</file>