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0"/>
  </p:notesMasterIdLst>
  <p:sldIdLst>
    <p:sldId id="256" r:id="rId2"/>
    <p:sldId id="288" r:id="rId3"/>
    <p:sldId id="275" r:id="rId4"/>
    <p:sldId id="289" r:id="rId5"/>
    <p:sldId id="268" r:id="rId6"/>
    <p:sldId id="269" r:id="rId7"/>
    <p:sldId id="290" r:id="rId8"/>
    <p:sldId id="293" r:id="rId9"/>
    <p:sldId id="294" r:id="rId10"/>
    <p:sldId id="274" r:id="rId11"/>
    <p:sldId id="279" r:id="rId12"/>
    <p:sldId id="271" r:id="rId13"/>
    <p:sldId id="283" r:id="rId14"/>
    <p:sldId id="281" r:id="rId15"/>
    <p:sldId id="264" r:id="rId16"/>
    <p:sldId id="272" r:id="rId17"/>
    <p:sldId id="280" r:id="rId18"/>
    <p:sldId id="257" r:id="rId19"/>
    <p:sldId id="267" r:id="rId20"/>
    <p:sldId id="258" r:id="rId21"/>
    <p:sldId id="291" r:id="rId22"/>
    <p:sldId id="292" r:id="rId23"/>
    <p:sldId id="295" r:id="rId24"/>
    <p:sldId id="282" r:id="rId25"/>
    <p:sldId id="284" r:id="rId26"/>
    <p:sldId id="285" r:id="rId27"/>
    <p:sldId id="286" r:id="rId28"/>
    <p:sldId id="287" r:id="rId29"/>
    <p:sldId id="261" r:id="rId30"/>
    <p:sldId id="262" r:id="rId31"/>
    <p:sldId id="263" r:id="rId32"/>
    <p:sldId id="266" r:id="rId33"/>
    <p:sldId id="265" r:id="rId34"/>
    <p:sldId id="276" r:id="rId35"/>
    <p:sldId id="277" r:id="rId36"/>
    <p:sldId id="278" r:id="rId37"/>
    <p:sldId id="259" r:id="rId38"/>
    <p:sldId id="260" r:id="rId39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8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B1EB3-B2AD-469B-86AB-90B07F5378DB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1E7E3-71E4-46A8-89E0-28E6F52CCBF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27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406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497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98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606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東西寬、南北窄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405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157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70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7164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97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976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98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169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51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75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99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68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6008" y="6302326"/>
            <a:ext cx="1097280" cy="274320"/>
          </a:xfrm>
        </p:spPr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01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200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292608" y="292608"/>
            <a:ext cx="8558784" cy="627278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142" y="6302326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5A9A6A6-B566-4439-8E0E-3F3AF556AC3C}" type="datetimeFigureOut">
              <a:rPr lang="zh-TW" altLang="en-US" smtClean="0"/>
              <a:pPr/>
              <a:t>2021/10/6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2326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3042" y="6302326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544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kHmUnma_L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s://youtu.be/eeC0oQs_BHw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1214446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chemeClr val="tx1"/>
                </a:solidFill>
                <a:latin typeface="+mj-ea"/>
              </a:rPr>
              <a:t>話說福興鄉</a:t>
            </a:r>
            <a:endParaRPr lang="zh-TW" altLang="en-US" sz="4800" b="1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8680" y="3429000"/>
            <a:ext cx="7406640" cy="2357454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/>
                </a:solidFill>
                <a:latin typeface="+mj-ea"/>
                <a:ea typeface="+mj-ea"/>
              </a:rPr>
              <a:t>地靈人傑的福地</a:t>
            </a:r>
            <a:endParaRPr lang="zh-TW" altLang="en-US" sz="40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8171" t="34819" r="26689" b="17991"/>
          <a:stretch/>
        </p:blipFill>
        <p:spPr>
          <a:xfrm>
            <a:off x="5364088" y="2420888"/>
            <a:ext cx="1368152" cy="302433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0" y="225274"/>
            <a:ext cx="9035055" cy="6407451"/>
            <a:chOff x="-900608" y="4170712"/>
            <a:chExt cx="9035055" cy="6407451"/>
          </a:xfrm>
        </p:grpSpPr>
        <p:grpSp>
          <p:nvGrpSpPr>
            <p:cNvPr id="9" name="群組 8"/>
            <p:cNvGrpSpPr/>
            <p:nvPr/>
          </p:nvGrpSpPr>
          <p:grpSpPr>
            <a:xfrm>
              <a:off x="-900608" y="4170712"/>
              <a:ext cx="9035055" cy="6407451"/>
              <a:chOff x="-540568" y="2406244"/>
              <a:chExt cx="9035055" cy="6407451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540568" y="2406244"/>
                <a:ext cx="9035055" cy="6407451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1187624" y="3645024"/>
                <a:ext cx="44550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92</a:t>
                </a:r>
                <a:r>
                  <a:rPr lang="zh-TW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年</a:t>
                </a:r>
                <a:r>
                  <a:rPr lang="en-US" altLang="zh-TW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6</a:t>
                </a:r>
                <a:r>
                  <a:rPr lang="zh-TW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月修復完成並登錄為「歷史建築」。</a:t>
                </a:r>
                <a:endParaRPr lang="zh-TW" altLang="en-US" dirty="0"/>
              </a:p>
            </p:txBody>
          </p:sp>
        </p:grpSp>
        <p:sp>
          <p:nvSpPr>
            <p:cNvPr id="7" name="標題 1"/>
            <p:cNvSpPr txBox="1">
              <a:spLocks/>
            </p:cNvSpPr>
            <p:nvPr/>
          </p:nvSpPr>
          <p:spPr>
            <a:xfrm>
              <a:off x="1735282" y="4407224"/>
              <a:ext cx="4248472" cy="1371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000" kern="1200" cap="none" spc="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n-ea"/>
                  <a:cs typeface="+mn-cs"/>
                </a:defRPr>
              </a:lvl1pPr>
            </a:lstStyle>
            <a:p>
              <a:r>
                <a:rPr lang="zh-TW" altLang="en-US" b="1" dirty="0" smtClean="0">
                  <a:solidFill>
                    <a:schemeClr val="tx1"/>
                  </a:solidFill>
                </a:rPr>
                <a:t>福興穀倉 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16632"/>
            <a:ext cx="9089348" cy="66247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5877654"/>
            <a:ext cx="288032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</a:t>
            </a:r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於民國十七年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79912" y="1214319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老虎窗</a:t>
            </a:r>
            <a:endParaRPr lang="zh-TW" alt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80960" cy="13716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福寶濕地的</a:t>
            </a:r>
            <a:r>
              <a:rPr lang="zh-TW" altLang="en-US" b="1" dirty="0" smtClean="0">
                <a:solidFill>
                  <a:schemeClr val="tx1"/>
                </a:solidFill>
                <a:hlinkClick r:id="rId3"/>
              </a:rPr>
              <a:t>高腳翹鴴鳥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 descr="1444009567-3248542410.jpg">
            <a:hlinkClick r:id="rId4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15871"/>
          <a:stretch/>
        </p:blipFill>
        <p:spPr>
          <a:xfrm>
            <a:off x="179512" y="1560240"/>
            <a:ext cx="5892217" cy="4669170"/>
          </a:xfrm>
        </p:spPr>
      </p:pic>
      <p:pic>
        <p:nvPicPr>
          <p:cNvPr id="5" name="內容版面配置區 3" descr="330sub_travel_s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3789040"/>
            <a:ext cx="4212467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88640"/>
            <a:ext cx="9931789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433" y="247370"/>
            <a:ext cx="9562865" cy="636325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860032" y="5877272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ea typeface="金梅特黑玫瑰字形" panose="02010609000101010101" pitchFamily="49" charset="-120"/>
              </a:rPr>
              <a:t>外中村 碗豆市場</a:t>
            </a:r>
            <a:endParaRPr lang="zh-TW" altLang="en-US" sz="4000" dirty="0">
              <a:ea typeface="金梅特黑玫瑰字形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390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pPr algn="dist"/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3100" b="1" dirty="0" smtClean="0">
                <a:solidFill>
                  <a:schemeClr val="tx1"/>
                </a:solidFill>
                <a:latin typeface="+mj-ea"/>
              </a:rPr>
              <a:t>。</a:t>
            </a:r>
            <a:endParaRPr lang="zh-TW" altLang="en-US" sz="3100" dirty="0"/>
          </a:p>
        </p:txBody>
      </p:sp>
      <p:pic>
        <p:nvPicPr>
          <p:cNvPr id="4" name="內容版面配置區 3" descr="68_1010503_二、景觀奇特的貝類廟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12576" y="0"/>
            <a:ext cx="9955817" cy="66247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高腳翹鴴</a:t>
            </a:r>
            <a:r>
              <a:rPr lang="zh-TW" altLang="en-US" sz="1400" b="1" dirty="0" smtClean="0">
                <a:latin typeface="+mj-ea"/>
              </a:rPr>
              <a:t>（ㄏ</a:t>
            </a:r>
            <a:r>
              <a:rPr lang="zh-TW" altLang="en-US" sz="1400" b="1" dirty="0">
                <a:latin typeface="+mj-ea"/>
              </a:rPr>
              <a:t>ㄥˊ）</a:t>
            </a:r>
            <a:r>
              <a:rPr lang="zh-TW" altLang="en-US" b="1" dirty="0" smtClean="0">
                <a:solidFill>
                  <a:schemeClr val="tx1"/>
                </a:solidFill>
              </a:rPr>
              <a:t>鳥介紹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67544" y="2036161"/>
            <a:ext cx="84296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+mj-ea"/>
                <a:ea typeface="+mj-ea"/>
              </a:rPr>
              <a:t>高蹺鴴（音ㄏㄥˊ</a:t>
            </a:r>
            <a:r>
              <a:rPr lang="zh-TW" altLang="en-US" sz="3200" b="1" dirty="0">
                <a:latin typeface="+mj-ea"/>
                <a:ea typeface="+mj-ea"/>
              </a:rPr>
              <a:t>）反嘴鴴科，身長約</a:t>
            </a:r>
            <a:r>
              <a:rPr lang="en-US" altLang="zh-TW" sz="3200" b="1" dirty="0">
                <a:latin typeface="+mj-ea"/>
                <a:ea typeface="+mj-ea"/>
              </a:rPr>
              <a:t>30</a:t>
            </a:r>
            <a:r>
              <a:rPr lang="zh-TW" altLang="en-US" sz="3200" b="1" dirty="0">
                <a:latin typeface="+mj-ea"/>
                <a:ea typeface="+mj-ea"/>
              </a:rPr>
              <a:t>公分</a:t>
            </a:r>
            <a:endParaRPr lang="en-US" altLang="zh-TW" sz="3200" b="1" dirty="0" smtClean="0">
              <a:latin typeface="+mj-ea"/>
              <a:ea typeface="+mj-ea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腳很長、粉紅色</a:t>
            </a:r>
            <a:r>
              <a:rPr lang="zh-TW" altLang="en-US" sz="3200" b="1" dirty="0" smtClean="0">
                <a:latin typeface="+mj-ea"/>
                <a:ea typeface="+mj-ea"/>
              </a:rPr>
              <a:t>，好像踩著高蹺的鳥兒。</a:t>
            </a:r>
            <a:endParaRPr lang="en-US" altLang="zh-TW" sz="3200" b="1" dirty="0" smtClean="0">
              <a:latin typeface="+mj-ea"/>
              <a:ea typeface="+mj-ea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白色身體</a:t>
            </a:r>
            <a:endParaRPr lang="en-US" altLang="zh-TW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黑色翅膀</a:t>
            </a:r>
            <a:endParaRPr lang="en-US" altLang="zh-TW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紅色眼睛</a:t>
            </a:r>
            <a:r>
              <a:rPr lang="zh-TW" altLang="en-US" sz="3200" b="1" dirty="0" smtClean="0">
                <a:latin typeface="+mj-ea"/>
                <a:ea typeface="+mj-ea"/>
              </a:rPr>
              <a:t/>
            </a:r>
            <a:br>
              <a:rPr lang="zh-TW" altLang="en-US" sz="3200" b="1" dirty="0" smtClean="0">
                <a:latin typeface="+mj-ea"/>
                <a:ea typeface="+mj-ea"/>
              </a:rPr>
            </a:br>
            <a:r>
              <a:rPr lang="zh-TW" altLang="en-US" sz="3200" b="1" dirty="0" smtClean="0">
                <a:latin typeface="+mj-ea"/>
                <a:ea typeface="+mj-ea"/>
              </a:rPr>
              <a:t>「鳥類紅皮書」（</a:t>
            </a:r>
            <a:r>
              <a:rPr lang="zh-TW" altLang="en-US" b="1" dirty="0" smtClean="0">
                <a:latin typeface="+mj-ea"/>
                <a:ea typeface="+mj-ea"/>
              </a:rPr>
              <a:t>全稱「國際自然保護聯盟瀕危物種紅色名錄」</a:t>
            </a:r>
            <a:r>
              <a:rPr lang="zh-TW" altLang="en-US" sz="3200" b="1" dirty="0" smtClean="0">
                <a:latin typeface="+mj-ea"/>
                <a:ea typeface="+mj-ea"/>
              </a:rPr>
              <a:t>）列入保護的鳥種，</a:t>
            </a:r>
            <a:endParaRPr lang="en-US" altLang="zh-TW" sz="3200" b="1" dirty="0" smtClean="0">
              <a:latin typeface="+mj-ea"/>
              <a:ea typeface="+mj-ea"/>
            </a:endParaRPr>
          </a:p>
          <a:p>
            <a:r>
              <a:rPr lang="zh-TW" altLang="en-US" sz="3200" b="1" dirty="0" smtClean="0">
                <a:latin typeface="+mj-ea"/>
                <a:ea typeface="+mj-ea"/>
              </a:rPr>
              <a:t>原為台灣候鳥，但近年已在台灣多處繁殖</a:t>
            </a:r>
            <a:endParaRPr lang="zh-TW" altLang="en-US" sz="32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624" y="188640"/>
            <a:ext cx="1105534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5;p7" descr="福興鄉位於彰化縣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51520" y="332656"/>
            <a:ext cx="8496944" cy="62646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1960" y="-14100"/>
            <a:ext cx="4704001" cy="13716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4900" b="1" dirty="0" smtClean="0">
                <a:solidFill>
                  <a:schemeClr val="tx1"/>
                </a:solidFill>
              </a:rPr>
              <a:t>福興鄉的地理位置</a:t>
            </a:r>
            <a:br>
              <a:rPr lang="zh-TW" altLang="en-US" sz="4900" b="1" dirty="0" smtClean="0">
                <a:solidFill>
                  <a:schemeClr val="tx1"/>
                </a:solidFill>
              </a:rPr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/>
              <a:t>   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0" dirty="0" smtClean="0"/>
              <a:t> 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0" dirty="0" smtClean="0"/>
              <a:t> 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5734" y="370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福興鄉的左鄰右舍</a:t>
            </a:r>
            <a:r>
              <a:rPr lang="en-US" altLang="zh-TW" b="1" dirty="0" smtClean="0">
                <a:solidFill>
                  <a:schemeClr val="tx1"/>
                </a:solidFill>
              </a:rPr>
              <a:t/>
            </a:r>
            <a:br>
              <a:rPr lang="en-US" altLang="zh-TW" b="1" dirty="0" smtClean="0">
                <a:solidFill>
                  <a:schemeClr val="tx1"/>
                </a:solidFill>
              </a:rPr>
            </a:br>
            <a:r>
              <a:rPr lang="en-US" altLang="zh-TW" b="1" dirty="0">
                <a:solidFill>
                  <a:schemeClr val="tx1"/>
                </a:solidFill>
              </a:rPr>
              <a:t/>
            </a:r>
            <a:br>
              <a:rPr lang="en-US" altLang="zh-TW" b="1" dirty="0">
                <a:solidFill>
                  <a:schemeClr val="tx1"/>
                </a:solidFill>
              </a:rPr>
            </a:br>
            <a:r>
              <a:rPr lang="zh-TW" altLang="en-US" sz="3100" b="1" dirty="0" smtClean="0">
                <a:latin typeface="+mj-ea"/>
              </a:rPr>
              <a:t>位於</a:t>
            </a:r>
            <a:r>
              <a:rPr lang="zh-TW" altLang="en-US" sz="3100" b="1" dirty="0">
                <a:latin typeface="+mj-ea"/>
              </a:rPr>
              <a:t>臺灣彰化縣</a:t>
            </a:r>
            <a:endParaRPr lang="zh-TW" altLang="en-US" sz="3100" b="1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00298" y="307181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zh-TW" altLang="en-US" b="1" dirty="0" smtClean="0"/>
          </a:p>
        </p:txBody>
      </p:sp>
      <p:sp>
        <p:nvSpPr>
          <p:cNvPr id="5" name="矩形 4"/>
          <p:cNvSpPr/>
          <p:nvPr/>
        </p:nvSpPr>
        <p:spPr>
          <a:xfrm>
            <a:off x="2788868" y="1036910"/>
            <a:ext cx="1304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 西部</a:t>
            </a:r>
            <a:endParaRPr lang="zh-TW" altLang="en-US" sz="3200" b="1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55154" y="2897163"/>
            <a:ext cx="1571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秀水鄉</a:t>
            </a:r>
            <a:r>
              <a:rPr lang="zh-TW" altLang="en-US" sz="3200" b="1" dirty="0" smtClean="0">
                <a:solidFill>
                  <a:srgbClr val="FF0000"/>
                </a:solidFill>
                <a:latin typeface="+mj-ea"/>
              </a:rPr>
              <a:t>     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311073" y="3071810"/>
            <a:ext cx="1826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臺灣海峽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06611" y="519528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二林鎮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28288" y="1636914"/>
            <a:ext cx="1446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鹿港鎮</a:t>
            </a:r>
            <a:endParaRPr lang="zh-TW" altLang="en-US" sz="3200" b="1" dirty="0">
              <a:latin typeface="+mj-ea"/>
              <a:ea typeface="+mj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868" y="2284120"/>
            <a:ext cx="3600450" cy="25146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85117" y="3995623"/>
            <a:ext cx="1780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埔鹽鄉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597659" y="402663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sz="3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芳苑鄉</a:t>
            </a:r>
            <a:endParaRPr lang="zh-TW" altLang="en-US" sz="3200" dirty="0">
              <a:solidFill>
                <a:prstClr val="black"/>
              </a:solidFill>
              <a:latin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978" r="10480"/>
          <a:stretch/>
        </p:blipFill>
        <p:spPr>
          <a:xfrm>
            <a:off x="21922" y="116632"/>
            <a:ext cx="4185509" cy="646702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985" y="116632"/>
            <a:ext cx="496632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34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3092a2d6ae5ec5660aa37b2981b334d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499" y="-99392"/>
            <a:ext cx="9039501" cy="705678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9432" y="63309"/>
            <a:ext cx="7680960" cy="13716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  <a:latin typeface="+mj-ea"/>
              </a:rPr>
              <a:t>福興鄉的村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</a:rPr>
              <a:t>(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</a:rPr>
              <a:t>里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</a:rPr>
              <a:t>)</a:t>
            </a:r>
            <a:endParaRPr lang="zh-TW" altLang="en-US" b="1" dirty="0">
              <a:solidFill>
                <a:schemeClr val="tx1"/>
              </a:solidFill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日治時代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1520" y="2103120"/>
            <a:ext cx="7800920" cy="4494232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隸屬台灣</a:t>
            </a:r>
            <a:r>
              <a:rPr lang="zh-TW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縣彰化出張所</a:t>
            </a:r>
            <a:r>
              <a:rPr lang="en-US" altLang="zh-TW" sz="2800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zh-TW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後改為鹿港出張所</a:t>
            </a:r>
            <a:r>
              <a:rPr lang="en-US" altLang="zh-TW" sz="28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zh-TW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馬芝</a:t>
            </a:r>
            <a:r>
              <a:rPr lang="zh-TW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堡</a:t>
            </a:r>
            <a:endParaRPr lang="en-US" altLang="zh-TW" sz="28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zh-TW" altLang="en-US" sz="2800" b="1" dirty="0"/>
              <a:t>明治</a:t>
            </a:r>
            <a:r>
              <a:rPr lang="en-US" altLang="zh-TW" sz="2800" b="1" dirty="0"/>
              <a:t>30</a:t>
            </a:r>
            <a:r>
              <a:rPr lang="zh-TW" altLang="en-US" sz="2800" b="1" dirty="0"/>
              <a:t>年</a:t>
            </a:r>
            <a:r>
              <a:rPr lang="en-US" altLang="zh-TW" sz="2800" b="1" dirty="0"/>
              <a:t>(1897)</a:t>
            </a:r>
            <a:r>
              <a:rPr lang="zh-TW" altLang="en-US" sz="2800" b="1" dirty="0"/>
              <a:t>，改隸台中縣鹿港辦務署馬芝堡</a:t>
            </a:r>
            <a:r>
              <a:rPr lang="zh-TW" altLang="en-US" sz="2800" b="1" dirty="0" smtClean="0"/>
              <a:t>；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明治</a:t>
            </a:r>
            <a:r>
              <a:rPr lang="en-US" altLang="zh-TW" sz="2800" b="1" dirty="0"/>
              <a:t>34</a:t>
            </a:r>
            <a:r>
              <a:rPr lang="zh-TW" altLang="en-US" sz="2800" b="1" dirty="0"/>
              <a:t>年</a:t>
            </a:r>
            <a:r>
              <a:rPr lang="en-US" altLang="zh-TW" sz="2800" b="1" dirty="0"/>
              <a:t>(1901)</a:t>
            </a:r>
            <a:r>
              <a:rPr lang="zh-TW" altLang="en-US" sz="2800" b="1" dirty="0"/>
              <a:t>，廢縣置廳，屬彰化廳鹿港支廳馬芝堡</a:t>
            </a:r>
            <a:r>
              <a:rPr lang="zh-TW" altLang="en-US" sz="2800" b="1" dirty="0" smtClean="0"/>
              <a:t>；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明治</a:t>
            </a:r>
            <a:r>
              <a:rPr lang="en-US" altLang="zh-TW" sz="2800" b="1" dirty="0"/>
              <a:t>42</a:t>
            </a:r>
            <a:r>
              <a:rPr lang="zh-TW" altLang="en-US" sz="2800" b="1" dirty="0"/>
              <a:t>年</a:t>
            </a:r>
            <a:r>
              <a:rPr lang="en-US" altLang="zh-TW" sz="2800" b="1" dirty="0"/>
              <a:t>(1909)</a:t>
            </a:r>
            <a:r>
              <a:rPr lang="zh-TW" altLang="en-US" sz="2800" b="1" dirty="0"/>
              <a:t>，又改隸台中廳鹿港支廳馬芝堡，轄內分洪堀寮、頂厝、番社三區共</a:t>
            </a:r>
            <a:r>
              <a:rPr lang="en-US" altLang="zh-TW" sz="2800" b="1" dirty="0"/>
              <a:t>11</a:t>
            </a:r>
            <a:r>
              <a:rPr lang="zh-TW" altLang="en-US" sz="2800" b="1" dirty="0"/>
              <a:t>庄。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67430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7524" y="332656"/>
            <a:ext cx="7512888" cy="770182"/>
          </a:xfrm>
        </p:spPr>
        <p:txBody>
          <a:bodyPr/>
          <a:lstStyle/>
          <a:p>
            <a:r>
              <a:rPr lang="zh-TW" altLang="en-US" dirty="0" smtClean="0"/>
              <a:t>行政區的變革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7524" y="1340768"/>
            <a:ext cx="8004916" cy="5032697"/>
          </a:xfrm>
        </p:spPr>
        <p:txBody>
          <a:bodyPr>
            <a:normAutofit lnSpcReduction="10000"/>
          </a:bodyPr>
          <a:lstStyle/>
          <a:p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大正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9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年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(1920)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，官制革新</a:t>
            </a:r>
            <a:r>
              <a:rPr lang="zh-TW" altLang="en-US" sz="2400" dirty="0" smtClean="0">
                <a:latin typeface="華康古印體" panose="03010509000000000000" pitchFamily="65" charset="-120"/>
                <a:ea typeface="華康古印體" panose="03010509000000000000" pitchFamily="65" charset="-120"/>
              </a:rPr>
              <a:t>，隸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台中州彰化郡福興庄，庄役場設於福興，管轄番社、橋頭、外埔、外中、三汴頭、大崙、菜園角、福興、洪堀寮、鎮平、管嶼厝等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11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個大字，及秀厝、西勢、同安、三和、阿力、麥嶼厝、粘厝等小字</a:t>
            </a:r>
            <a:r>
              <a:rPr lang="zh-TW" altLang="en-US" sz="2400" dirty="0" smtClean="0">
                <a:latin typeface="華康古印體" panose="03010509000000000000" pitchFamily="65" charset="-120"/>
                <a:ea typeface="華康古印體" panose="03010509000000000000" pitchFamily="65" charset="-120"/>
              </a:rPr>
              <a:t>。</a:t>
            </a:r>
            <a:endParaRPr lang="en-US" altLang="zh-TW" sz="2400" dirty="0" smtClean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endParaRPr lang="en-US" altLang="zh-TW" sz="2400" dirty="0" smtClean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r>
              <a:rPr lang="zh-TW" altLang="en-US" sz="2400" dirty="0" smtClean="0">
                <a:latin typeface="華康古印體" panose="03010509000000000000" pitchFamily="65" charset="-120"/>
                <a:ea typeface="華康古印體" panose="03010509000000000000" pitchFamily="65" charset="-120"/>
              </a:rPr>
              <a:t>庄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相當於現代的</a:t>
            </a:r>
            <a:r>
              <a:rPr lang="zh-TW" altLang="en-US" sz="2400" dirty="0" smtClean="0">
                <a:latin typeface="華康古印體" panose="03010509000000000000" pitchFamily="65" charset="-120"/>
                <a:ea typeface="華康古印體" panose="03010509000000000000" pitchFamily="65" charset="-120"/>
              </a:rPr>
              <a:t>鄉，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街庄制度下，再以庄的大字或小字地名來畫分</a:t>
            </a:r>
            <a:r>
              <a:rPr lang="zh-TW" altLang="en-US" sz="2400" dirty="0" smtClean="0">
                <a:latin typeface="華康古印體" panose="03010509000000000000" pitchFamily="65" charset="-120"/>
                <a:ea typeface="華康古印體" panose="03010509000000000000" pitchFamily="65" charset="-120"/>
              </a:rPr>
              <a:t>幾個區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，相當於現在的</a:t>
            </a:r>
            <a:r>
              <a:rPr lang="zh-TW" altLang="en-US" sz="2400" dirty="0" smtClean="0">
                <a:latin typeface="華康古印體" panose="03010509000000000000" pitchFamily="65" charset="-120"/>
                <a:ea typeface="華康古印體" panose="03010509000000000000" pitchFamily="65" charset="-120"/>
              </a:rPr>
              <a:t>村里</a:t>
            </a:r>
            <a:endParaRPr lang="en-US" altLang="zh-TW" sz="2400" dirty="0" smtClean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endParaRPr lang="en-US" altLang="zh-TW" sz="24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民國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34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年戰後，國民政府易庄為鄉，稱為福興鄉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民國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39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年，台灣省行政區域調整，福興鄉隸屬彰化縣，民國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77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年，鄰再次調增，共分為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22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村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254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鄰，至今亦同。</a:t>
            </a:r>
            <a:endParaRPr lang="zh-TW" altLang="en-US" sz="24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8366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50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7" y="175309"/>
            <a:ext cx="4358201" cy="65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1229" b="5618"/>
          <a:stretch/>
        </p:blipFill>
        <p:spPr>
          <a:xfrm>
            <a:off x="-63326" y="116632"/>
            <a:ext cx="9270651" cy="640871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475656" y="5619541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</a:rPr>
              <a:t>地膚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91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28" t="8085" r="29053"/>
          <a:stretch/>
        </p:blipFill>
        <p:spPr>
          <a:xfrm>
            <a:off x="251520" y="181732"/>
            <a:ext cx="7200800" cy="64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15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2332"/>
            <a:ext cx="878497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40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16216" y="1417320"/>
            <a:ext cx="1008112" cy="4027904"/>
          </a:xfrm>
        </p:spPr>
        <p:txBody>
          <a:bodyPr>
            <a:normAutofit/>
          </a:bodyPr>
          <a:lstStyle/>
          <a:p>
            <a:r>
              <a:rPr lang="zh-TW" altLang="en-US" cap="all" dirty="0" smtClean="0"/>
              <a:t>廣</a:t>
            </a:r>
            <a:r>
              <a:rPr lang="zh-TW" altLang="en-US" cap="all" dirty="0"/>
              <a:t>源良觀光</a:t>
            </a:r>
            <a:r>
              <a:rPr lang="zh-TW" altLang="en-US" cap="all" dirty="0" smtClean="0"/>
              <a:t>工廠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1520" y="2103120"/>
            <a:ext cx="5784696" cy="393192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496855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93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福興豌豆、西瓜、酪農一家親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686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福興鄉有東西之別，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西福興鄉由於靠海、土壤貧瘠</a:t>
            </a:r>
            <a:r>
              <a:rPr lang="zh-TW" altLang="en-US" b="1" dirty="0" smtClean="0">
                <a:latin typeface="+mj-ea"/>
                <a:ea typeface="+mj-ea"/>
              </a:rPr>
              <a:t>，其多以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旱地作物</a:t>
            </a:r>
            <a:r>
              <a:rPr lang="zh-TW" altLang="en-US" b="1" dirty="0" smtClean="0">
                <a:latin typeface="+mj-ea"/>
                <a:ea typeface="+mj-ea"/>
              </a:rPr>
              <a:t>為主，如西瓜、花生、甘藷等。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東福興鄉因其土壤鬆軟，適合農業發展</a:t>
            </a:r>
            <a:r>
              <a:rPr lang="zh-TW" altLang="en-US" b="1" dirty="0" smtClean="0">
                <a:latin typeface="+mj-ea"/>
                <a:ea typeface="+mj-ea"/>
              </a:rPr>
              <a:t>，如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水稻、豌豆</a:t>
            </a:r>
            <a:r>
              <a:rPr lang="zh-TW" altLang="en-US" b="1" dirty="0" smtClean="0">
                <a:latin typeface="+mj-ea"/>
                <a:ea typeface="+mj-ea"/>
              </a:rPr>
              <a:t>、油菜。</a:t>
            </a: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其中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豌豆</a:t>
            </a:r>
            <a:r>
              <a:rPr lang="zh-TW" altLang="en-US" b="1" dirty="0" smtClean="0">
                <a:latin typeface="+mj-ea"/>
                <a:ea typeface="+mj-ea"/>
              </a:rPr>
              <a:t>與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西瓜</a:t>
            </a:r>
            <a:r>
              <a:rPr lang="zh-TW" altLang="en-US" b="1" dirty="0" smtClean="0">
                <a:latin typeface="+mj-ea"/>
                <a:ea typeface="+mj-ea"/>
              </a:rPr>
              <a:t>分別有成立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外中豌豆專業區</a:t>
            </a:r>
            <a:r>
              <a:rPr lang="zh-TW" altLang="en-US" b="1" dirty="0" smtClean="0">
                <a:latin typeface="+mj-ea"/>
                <a:ea typeface="+mj-ea"/>
              </a:rPr>
              <a:t>及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三和西瓜專業區</a:t>
            </a:r>
            <a:r>
              <a:rPr lang="zh-TW" altLang="en-US" b="1" dirty="0" smtClean="0">
                <a:latin typeface="+mj-ea"/>
                <a:ea typeface="+mj-ea"/>
              </a:rPr>
              <a:t>，以提升農產業之發展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。</a:t>
            </a:r>
          </a:p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濱海的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福寶農地土壤鹽化</a:t>
            </a:r>
            <a:r>
              <a:rPr lang="zh-TW" altLang="en-US" b="1" dirty="0" smtClean="0">
                <a:latin typeface="+mj-ea"/>
                <a:ea typeface="+mj-ea"/>
              </a:rPr>
              <a:t>，難以耕作，政府為改善當地居民收益，在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民國</a:t>
            </a:r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</a:rPr>
              <a:t>62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lang="zh-TW" altLang="en-US" b="1" dirty="0" smtClean="0">
                <a:latin typeface="+mj-ea"/>
                <a:ea typeface="+mj-ea"/>
              </a:rPr>
              <a:t>成立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福寶酪農專業區</a:t>
            </a:r>
            <a:r>
              <a:rPr lang="zh-TW" altLang="en-US" b="1" dirty="0" smtClean="0">
                <a:latin typeface="+mj-ea"/>
                <a:ea typeface="+mj-ea"/>
              </a:rPr>
              <a:t>，其酪農業產業發展蓬勃，為福興鄉最大經濟產業，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乳牛養殖居全台之冠</a:t>
            </a: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chemeClr val="tx1"/>
                </a:solidFill>
              </a:rPr>
              <a:t>一、福興鄉最早的主人</a:t>
            </a:r>
            <a:r>
              <a:rPr lang="en-US" altLang="zh-TW" b="1" dirty="0" smtClean="0">
                <a:solidFill>
                  <a:schemeClr val="tx1"/>
                </a:solidFill>
              </a:rPr>
              <a:t>?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2411868"/>
            <a:ext cx="8640960" cy="4686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600" b="1" dirty="0" smtClean="0"/>
              <a:t>   </a:t>
            </a:r>
            <a:r>
              <a:rPr lang="en-US" altLang="zh-TW" sz="3600" b="1" dirty="0" smtClean="0"/>
              <a:t>1.</a:t>
            </a:r>
            <a:r>
              <a:rPr lang="zh-TW" altLang="en-US" sz="3600" b="1" dirty="0" smtClean="0">
                <a:latin typeface="+mj-ea"/>
                <a:ea typeface="+mj-ea"/>
              </a:rPr>
              <a:t>早期屬於 </a:t>
            </a:r>
            <a:r>
              <a:rPr lang="zh-TW" altLang="en-US" sz="3600" b="1" dirty="0" smtClean="0">
                <a:solidFill>
                  <a:srgbClr val="FF0000"/>
                </a:solidFill>
                <a:latin typeface="+mj-ea"/>
              </a:rPr>
              <a:t>平埔族</a:t>
            </a:r>
            <a:r>
              <a:rPr lang="zh-TW" altLang="en-US" sz="3600" b="1" dirty="0">
                <a:solidFill>
                  <a:srgbClr val="FF0000"/>
                </a:solidFill>
                <a:latin typeface="+mj-ea"/>
              </a:rPr>
              <a:t>巴布薩</a:t>
            </a:r>
            <a:r>
              <a:rPr lang="zh-TW" altLang="en-US" sz="3600" b="1" dirty="0" smtClean="0">
                <a:solidFill>
                  <a:srgbClr val="FF0000"/>
                </a:solidFill>
                <a:latin typeface="+mj-ea"/>
              </a:rPr>
              <a:t>族 </a:t>
            </a:r>
            <a:r>
              <a:rPr lang="zh-TW" altLang="en-US" sz="3600" b="1" dirty="0" smtClean="0">
                <a:latin typeface="+mj-ea"/>
                <a:ea typeface="+mj-ea"/>
              </a:rPr>
              <a:t>馬芝遴社。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600" b="1" dirty="0">
                <a:latin typeface="+mj-ea"/>
                <a:ea typeface="+mj-ea"/>
              </a:rPr>
              <a:t> </a:t>
            </a:r>
            <a:r>
              <a:rPr lang="zh-TW" altLang="en-US" sz="3600" b="1" dirty="0" smtClean="0">
                <a:latin typeface="+mj-ea"/>
                <a:ea typeface="+mj-ea"/>
              </a:rPr>
              <a:t>  </a:t>
            </a:r>
            <a:r>
              <a:rPr lang="en-US" altLang="zh-TW" sz="3600" b="1" dirty="0" smtClean="0">
                <a:latin typeface="+mj-ea"/>
                <a:ea typeface="+mj-ea"/>
              </a:rPr>
              <a:t>2.</a:t>
            </a:r>
            <a:r>
              <a:rPr lang="zh-TW" altLang="en-US" sz="3600" b="1" dirty="0" smtClean="0">
                <a:latin typeface="+mj-ea"/>
                <a:ea typeface="+mj-ea"/>
              </a:rPr>
              <a:t>清康熙年間起，漢人移入。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600" b="1" dirty="0" smtClean="0">
                <a:latin typeface="+mj-ea"/>
                <a:ea typeface="+mj-ea"/>
              </a:rPr>
              <a:t>   </a:t>
            </a:r>
            <a:r>
              <a:rPr lang="en-US" altLang="zh-TW" sz="3600" b="1" dirty="0" smtClean="0">
                <a:latin typeface="+mj-ea"/>
                <a:ea typeface="+mj-ea"/>
              </a:rPr>
              <a:t>3.</a:t>
            </a:r>
            <a:r>
              <a:rPr lang="zh-TW" altLang="en-US" sz="3600" b="1" dirty="0" smtClean="0">
                <a:latin typeface="+mj-ea"/>
                <a:ea typeface="+mj-ea"/>
              </a:rPr>
              <a:t>漢人漸多後，馬芝遴社將海埔地讓與  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600" b="1" dirty="0">
                <a:latin typeface="+mj-ea"/>
                <a:ea typeface="+mj-ea"/>
              </a:rPr>
              <a:t> </a:t>
            </a:r>
            <a:r>
              <a:rPr lang="zh-TW" altLang="en-US" sz="3600" b="1" dirty="0" smtClean="0">
                <a:latin typeface="+mj-ea"/>
                <a:ea typeface="+mj-ea"/>
              </a:rPr>
              <a:t>    漢人開墾，另在內地的番社</a:t>
            </a:r>
            <a:r>
              <a:rPr lang="en-US" altLang="zh-TW" sz="3600" b="1" dirty="0" smtClean="0">
                <a:latin typeface="+mj-ea"/>
                <a:ea typeface="+mj-ea"/>
              </a:rPr>
              <a:t>(</a:t>
            </a:r>
            <a:r>
              <a:rPr lang="zh-TW" altLang="en-US" sz="3600" b="1" dirty="0" smtClean="0">
                <a:latin typeface="+mj-ea"/>
                <a:ea typeface="+mj-ea"/>
              </a:rPr>
              <a:t>番社村</a:t>
            </a:r>
            <a:r>
              <a:rPr lang="en-US" altLang="zh-TW" sz="3600" b="1" dirty="0" smtClean="0">
                <a:latin typeface="+mj-ea"/>
                <a:ea typeface="+mj-ea"/>
              </a:rPr>
              <a:t>)</a:t>
            </a:r>
            <a:r>
              <a:rPr lang="zh-TW" altLang="en-US" sz="3600" b="1" dirty="0" smtClean="0">
                <a:latin typeface="+mj-ea"/>
                <a:ea typeface="+mj-ea"/>
              </a:rPr>
              <a:t>建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600" b="1" dirty="0">
                <a:latin typeface="+mj-ea"/>
                <a:ea typeface="+mj-ea"/>
              </a:rPr>
              <a:t> </a:t>
            </a:r>
            <a:r>
              <a:rPr lang="zh-TW" altLang="en-US" sz="3600" b="1" dirty="0" smtClean="0">
                <a:latin typeface="+mj-ea"/>
                <a:ea typeface="+mj-ea"/>
              </a:rPr>
              <a:t>    立家園。</a:t>
            </a:r>
            <a:endParaRPr lang="zh-TW" altLang="en-US" sz="3600" b="1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59832" y="2051755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   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 </a:t>
            </a:r>
            <a:endParaRPr lang="zh-TW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七、福興觀光景點與民俗活動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7150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想到鹿港就想到古蹟和有名建築物如：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號稱台灣紫禁城</a:t>
            </a:r>
            <a:r>
              <a:rPr lang="en-US" altLang="zh-TW" sz="2800" b="1" dirty="0" smtClean="0">
                <a:latin typeface="+mj-ea"/>
                <a:ea typeface="+mj-ea"/>
              </a:rPr>
              <a:t>---</a:t>
            </a:r>
            <a:endParaRPr lang="en-US" altLang="zh-TW" sz="2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香火鼎盛的天后宮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辜顯榮的故居</a:t>
            </a:r>
            <a:r>
              <a:rPr lang="en-US" altLang="zh-TW" sz="2800" b="1" dirty="0" smtClean="0">
                <a:latin typeface="+mj-ea"/>
                <a:ea typeface="+mj-ea"/>
              </a:rPr>
              <a:t>—</a:t>
            </a:r>
            <a:endParaRPr lang="en-US" altLang="zh-TW" sz="2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你想到福興有名的景點和活動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龍舟路上的</a:t>
            </a:r>
            <a:endParaRPr lang="en-US" altLang="zh-TW" sz="2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景觀奇特的</a:t>
            </a:r>
            <a:endParaRPr lang="en-US" altLang="zh-TW" sz="2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歷史建築</a:t>
            </a:r>
            <a:endParaRPr lang="en-US" altLang="zh-TW" sz="2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烽火洗禮的</a:t>
            </a:r>
            <a:endParaRPr lang="en-US" altLang="zh-TW" sz="2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水鳥天堂 </a:t>
            </a:r>
            <a:r>
              <a:rPr lang="en-US" altLang="zh-TW" sz="2800" b="1" dirty="0" smtClean="0">
                <a:latin typeface="+mj-ea"/>
                <a:ea typeface="+mj-ea"/>
              </a:rPr>
              <a:t>---</a:t>
            </a:r>
          </a:p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一年一度的</a:t>
            </a:r>
            <a:endParaRPr lang="zh-TW" altLang="en-US" sz="2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86182" y="1571612"/>
            <a:ext cx="13388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龍山寺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00430" y="2428868"/>
            <a:ext cx="28777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鹿港民俗文物館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00298" y="3500438"/>
            <a:ext cx="36433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「藍色長虹」福興橋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00298" y="4071942"/>
            <a:ext cx="13388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貝殼廟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14546" y="4500570"/>
            <a:ext cx="17145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福興穀倉</a:t>
            </a:r>
            <a:endParaRPr lang="zh-TW" altLang="en-US" sz="3000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71736" y="5072074"/>
            <a:ext cx="1857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番婆砲台</a:t>
            </a:r>
            <a:endParaRPr lang="zh-TW" altLang="en-US" sz="3000" b="1" dirty="0"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43174" y="5500702"/>
            <a:ext cx="2492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福寶生態園區</a:t>
            </a:r>
            <a:endParaRPr lang="zh-TW" altLang="en-US" sz="3000" b="1" dirty="0"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00298" y="6072206"/>
            <a:ext cx="4000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同安寮十二庄請媽祖</a:t>
            </a:r>
            <a:endParaRPr lang="zh-TW" altLang="en-US" sz="3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福興采風導覽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 descr="68_1010503_一、藍色長虹福興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2252" y="2103438"/>
            <a:ext cx="5919496" cy="3932237"/>
          </a:xfrm>
        </p:spPr>
      </p:pic>
      <p:sp>
        <p:nvSpPr>
          <p:cNvPr id="5" name="矩形 4"/>
          <p:cNvSpPr/>
          <p:nvPr/>
        </p:nvSpPr>
        <p:spPr>
          <a:xfrm>
            <a:off x="500034" y="1000109"/>
            <a:ext cx="8501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沿海路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橫跨福鹿溪</a:t>
            </a:r>
            <a:r>
              <a:rPr lang="zh-TW" altLang="en-US" sz="2800" b="1" dirty="0" smtClean="0">
                <a:latin typeface="+mj-ea"/>
                <a:ea typeface="+mj-ea"/>
              </a:rPr>
              <a:t>的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福興橋</a:t>
            </a:r>
            <a:r>
              <a:rPr lang="zh-TW" altLang="en-US" sz="2800" b="1" dirty="0" smtClean="0">
                <a:latin typeface="+mj-ea"/>
                <a:ea typeface="+mj-ea"/>
              </a:rPr>
              <a:t>，採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淺藍色鋼拱橋</a:t>
            </a:r>
            <a:r>
              <a:rPr lang="zh-TW" altLang="en-US" sz="2800" b="1" dirty="0" smtClean="0">
                <a:latin typeface="+mj-ea"/>
                <a:ea typeface="+mj-ea"/>
              </a:rPr>
              <a:t>設計，高聳的圓弧，支撐整座橋面，是福興鄉聞名的地標景觀，有「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藍色長虹</a:t>
            </a:r>
            <a:r>
              <a:rPr lang="zh-TW" altLang="en-US" sz="2800" b="1" dirty="0" smtClean="0">
                <a:latin typeface="+mj-ea"/>
                <a:ea typeface="+mj-ea"/>
              </a:rPr>
              <a:t>」美稱。周邊有河濱景觀公園，及為鹿港端午節賽龍舟規劃的龍舟場，橋下波光粼粼，觀景台上清風徐徐，吸引遊人。</a:t>
            </a:r>
            <a:endParaRPr lang="zh-TW" altLang="en-US" sz="28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sz="31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357166"/>
            <a:ext cx="8501122" cy="6286544"/>
          </a:xfrm>
        </p:spPr>
        <p:txBody>
          <a:bodyPr/>
          <a:lstStyle/>
          <a:p>
            <a:pPr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番婆村，有原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外埔機場的防空砲台</a:t>
            </a:r>
            <a:r>
              <a:rPr lang="zh-TW" altLang="en-US" sz="2800" b="1" dirty="0" smtClean="0">
                <a:latin typeface="+mj-ea"/>
                <a:ea typeface="+mj-ea"/>
              </a:rPr>
              <a:t>，是地方的歷史文化資產，為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歷史建築。</a:t>
            </a:r>
            <a:r>
              <a:rPr lang="zh-TW" altLang="en-US" sz="2800" b="1" dirty="0" smtClean="0">
                <a:latin typeface="+mj-ea"/>
                <a:ea typeface="+mj-ea"/>
              </a:rPr>
              <a:t>外埔機場防空砲台，創建年代在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昭和</a:t>
            </a:r>
            <a:r>
              <a:rPr lang="en-US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17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年（</a:t>
            </a:r>
            <a:r>
              <a:rPr lang="en-US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1942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），</a:t>
            </a:r>
            <a:r>
              <a:rPr lang="zh-TW" altLang="en-US" sz="2800" b="1" dirty="0" smtClean="0">
                <a:latin typeface="+mj-ea"/>
                <a:ea typeface="+mj-ea"/>
              </a:rPr>
              <a:t>是二次世界大戰末期，日本為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防止盟軍飛機轟炸外埔簡易機場，乃建造防空砲台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。</a:t>
            </a:r>
            <a:endParaRPr lang="en-US" altLang="zh-TW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圖片 3" descr="68_1010503_十、番婆村的防空砲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500" y="1714488"/>
            <a:ext cx="8183904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1417638"/>
          </a:xfrm>
        </p:spPr>
        <p:txBody>
          <a:bodyPr>
            <a:normAutofit fontScale="90000"/>
          </a:bodyPr>
          <a:lstStyle/>
          <a:p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zh-TW" altLang="en-US" sz="3100" b="1" dirty="0" smtClean="0">
                <a:solidFill>
                  <a:schemeClr val="tx1"/>
                </a:solidFill>
                <a:latin typeface="+mj-ea"/>
              </a:rPr>
              <a:t>福興鄉農會穀倉興建於</a:t>
            </a:r>
            <a:r>
              <a:rPr lang="zh-TW" altLang="en-US" sz="3100" b="1" dirty="0" smtClean="0">
                <a:solidFill>
                  <a:srgbClr val="FF0000"/>
                </a:solidFill>
                <a:latin typeface="+mj-ea"/>
              </a:rPr>
              <a:t>日治昭和</a:t>
            </a:r>
            <a:r>
              <a:rPr lang="en-US" altLang="zh-TW" sz="3100" b="1" dirty="0" smtClean="0">
                <a:solidFill>
                  <a:srgbClr val="FF0000"/>
                </a:solidFill>
                <a:latin typeface="+mj-ea"/>
              </a:rPr>
              <a:t>10</a:t>
            </a:r>
            <a:r>
              <a:rPr lang="zh-TW" altLang="en-US" sz="3100" b="1" dirty="0" smtClean="0">
                <a:solidFill>
                  <a:srgbClr val="FF0000"/>
                </a:solidFill>
                <a:latin typeface="+mj-ea"/>
              </a:rPr>
              <a:t>年（</a:t>
            </a:r>
            <a:r>
              <a:rPr lang="en-US" altLang="zh-TW" sz="3100" b="1" dirty="0" smtClean="0">
                <a:solidFill>
                  <a:srgbClr val="FF0000"/>
                </a:solidFill>
                <a:latin typeface="+mj-ea"/>
              </a:rPr>
              <a:t>1935</a:t>
            </a:r>
            <a:r>
              <a:rPr lang="zh-TW" altLang="en-US" sz="3100" b="1" dirty="0" smtClean="0">
                <a:solidFill>
                  <a:srgbClr val="FF0000"/>
                </a:solidFill>
                <a:latin typeface="+mj-ea"/>
              </a:rPr>
              <a:t>），</a:t>
            </a:r>
            <a:r>
              <a:rPr lang="zh-TW" altLang="en-US" sz="3100" b="1" dirty="0" smtClean="0">
                <a:solidFill>
                  <a:schemeClr val="tx1"/>
                </a:solidFill>
                <a:latin typeface="+mj-ea"/>
              </a:rPr>
              <a:t>主體空間分為</a:t>
            </a:r>
            <a:r>
              <a:rPr lang="zh-TW" altLang="en-US" sz="3100" b="1" dirty="0" smtClean="0">
                <a:solidFill>
                  <a:srgbClr val="FF0000"/>
                </a:solidFill>
                <a:latin typeface="+mj-ea"/>
              </a:rPr>
              <a:t>穀倉間、碾米機房、米倉等三大部分</a:t>
            </a:r>
            <a:r>
              <a:rPr lang="zh-TW" altLang="en-US" sz="3100" b="1" dirty="0" smtClean="0">
                <a:solidFill>
                  <a:schemeClr val="tx1"/>
                </a:solidFill>
                <a:latin typeface="+mj-ea"/>
              </a:rPr>
              <a:t>，共有七、八棟三層樓高建築，內部設計是由檜木搭築而成的碾米機房，結合十六間糧庫。 因為是糧倉，防潮、防鼠為建築的首要考量，有</a:t>
            </a:r>
            <a:r>
              <a:rPr lang="zh-TW" altLang="en-US" sz="3100" b="1" dirty="0" smtClean="0">
                <a:solidFill>
                  <a:srgbClr val="FF0000"/>
                </a:solidFill>
                <a:latin typeface="+mj-ea"/>
              </a:rPr>
              <a:t>老虎窗的造型，是很珍貴的台灣產業建築</a:t>
            </a:r>
            <a:r>
              <a:rPr lang="zh-TW" altLang="en-US" sz="3100" b="1" dirty="0" smtClean="0">
                <a:solidFill>
                  <a:schemeClr val="tx1"/>
                </a:solidFill>
                <a:latin typeface="+mj-ea"/>
              </a:rPr>
              <a:t>，其規模可說是全台第一的穀倉</a:t>
            </a: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endParaRPr lang="zh-TW" altLang="en-US" sz="31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14884"/>
            <a:ext cx="8229600" cy="1571636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 descr="68_1010503_九、福興鄉農會穀倉上老虎窗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3116"/>
            <a:ext cx="8501122" cy="471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203348"/>
          </a:xfrm>
        </p:spPr>
        <p:txBody>
          <a:bodyPr>
            <a:noAutofit/>
          </a:bodyPr>
          <a:lstStyle/>
          <a:p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福興路西向穿越台</a:t>
            </a:r>
            <a:r>
              <a:rPr lang="en-US" altLang="zh-TW" sz="2800" b="1" dirty="0" smtClean="0">
                <a:solidFill>
                  <a:schemeClr val="tx1"/>
                </a:solidFill>
                <a:latin typeface="+mj-ea"/>
              </a:rPr>
              <a:t>17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線，從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福正路到達福寶村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，在海堤附近有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福寶生態園區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。福寶沿海因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地層下陷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，造成農田土壤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嚴重鹽化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，難以耕作而成為荒地。經保育界投入福寶鹽化農地的生態園區計畫，將鳥類保育和農村經濟結合，讓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荒地變成水鳥的新樂園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，受到國際保育人士讚賞，曾榮獲亨利福特環保獎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  <p:pic>
        <p:nvPicPr>
          <p:cNvPr id="4" name="內容版面配置區 3" descr="68_1010503_六、福寶生態園區的賞鳥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7269" y="2103438"/>
            <a:ext cx="5909463" cy="39322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296974"/>
          </a:xfrm>
        </p:spPr>
        <p:txBody>
          <a:bodyPr>
            <a:noAutofit/>
          </a:bodyPr>
          <a:lstStyle/>
          <a:p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一年一度的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同安寮十二庄請媽祖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，相傳源於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清道光</a:t>
            </a:r>
            <a:r>
              <a:rPr lang="en-US" altLang="zh-TW" sz="2800" b="1" dirty="0" smtClean="0">
                <a:solidFill>
                  <a:srgbClr val="FF0000"/>
                </a:solidFill>
                <a:latin typeface="+mj-ea"/>
              </a:rPr>
              <a:t>11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年（</a:t>
            </a:r>
            <a:r>
              <a:rPr lang="en-US" altLang="zh-TW" sz="2800" b="1" dirty="0" smtClean="0">
                <a:solidFill>
                  <a:srgbClr val="FF0000"/>
                </a:solidFill>
                <a:latin typeface="+mj-ea"/>
              </a:rPr>
              <a:t>1831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）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，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十二庄久旱不雨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，農民難以耕作，各庄執事者聚會，提議到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鹿港天后宮迎請媽祖設壇祈雨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，隔日果然傾盆大雨，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旱象因此得以紓解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。十二庄飲水思源，乃聯合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每年到天后宮請媽祖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</a:rPr>
              <a:t>，到各庄遶境，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</a:rPr>
              <a:t>媽祖鑾駕晚上駐蹕大公館，接受信眾恭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宴</a:t>
            </a:r>
            <a:r>
              <a:rPr lang="zh-TW" altLang="en-US" sz="2800" dirty="0" smtClean="0"/>
              <a:t/>
            </a:r>
            <a:br>
              <a:rPr lang="zh-TW" altLang="en-US" sz="2800" dirty="0" smtClean="0"/>
            </a:br>
            <a:endParaRPr lang="zh-TW" altLang="en-US" sz="2800" dirty="0"/>
          </a:p>
        </p:txBody>
      </p:sp>
      <p:pic>
        <p:nvPicPr>
          <p:cNvPr id="4" name="內容版面配置區 3" descr="68_1010503_十一、十二庄請媽祖陣頭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3388" y="2103438"/>
            <a:ext cx="5917224" cy="39322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八、福興展望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00660"/>
          </a:xfrm>
        </p:spPr>
        <p:txBody>
          <a:bodyPr/>
          <a:lstStyle/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福興鄉為典型的農漁業的鄉村，且鄰近文風古蹟鼎盛的鹿港所遮蔽，在彰化和全省的能見度是不能與鹿港相比的</a:t>
            </a:r>
            <a:r>
              <a:rPr lang="en-US" altLang="zh-TW" b="1" dirty="0" smtClean="0">
                <a:latin typeface="+mj-ea"/>
                <a:ea typeface="+mj-ea"/>
              </a:rPr>
              <a:t>?</a:t>
            </a:r>
            <a:r>
              <a:rPr lang="zh-TW" altLang="en-US" b="1" dirty="0" smtClean="0">
                <a:latin typeface="+mj-ea"/>
                <a:ea typeface="+mj-ea"/>
              </a:rPr>
              <a:t>同學想一想，未來的你若成為福興鄉的政治人物，你如何開創福興鄉的能見度，使地方繁榮起來</a:t>
            </a:r>
            <a:r>
              <a:rPr lang="en-US" altLang="zh-TW" b="1" dirty="0" smtClean="0">
                <a:latin typeface="+mj-ea"/>
                <a:ea typeface="+mj-ea"/>
              </a:rPr>
              <a:t>?</a:t>
            </a:r>
            <a:endParaRPr lang="zh-TW" altLang="en-US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福興大家庭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519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b="1" dirty="0" smtClean="0">
                <a:latin typeface="+mj-ea"/>
                <a:ea typeface="+mj-ea"/>
              </a:rPr>
              <a:t>1 </a:t>
            </a:r>
            <a:r>
              <a:rPr lang="zh-TW" altLang="en-US" b="1" dirty="0" smtClean="0">
                <a:latin typeface="+mj-ea"/>
                <a:ea typeface="+mj-ea"/>
              </a:rPr>
              <a:t>、你知道福興鄉共有幾村</a:t>
            </a:r>
            <a:r>
              <a:rPr lang="en-US" altLang="zh-TW" b="1" dirty="0" smtClean="0">
                <a:latin typeface="+mj-ea"/>
                <a:ea typeface="+mj-ea"/>
              </a:rPr>
              <a:t>?</a:t>
            </a:r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</a:rPr>
              <a:t>          </a:t>
            </a:r>
            <a:r>
              <a:rPr lang="zh-TW" altLang="en-US" b="1" dirty="0" smtClean="0">
                <a:latin typeface="+mj-ea"/>
                <a:ea typeface="+mj-ea"/>
              </a:rPr>
              <a:t>村</a:t>
            </a: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你記得</a:t>
            </a:r>
            <a:r>
              <a:rPr lang="en-US" altLang="zh-TW" b="1" dirty="0" smtClean="0">
                <a:latin typeface="+mj-ea"/>
                <a:ea typeface="+mj-ea"/>
              </a:rPr>
              <a:t>(</a:t>
            </a:r>
            <a:r>
              <a:rPr lang="zh-TW" altLang="en-US" b="1" dirty="0" smtClean="0">
                <a:latin typeface="+mj-ea"/>
                <a:ea typeface="+mj-ea"/>
              </a:rPr>
              <a:t>知道</a:t>
            </a:r>
            <a:r>
              <a:rPr lang="en-US" altLang="zh-TW" b="1" dirty="0" smtClean="0">
                <a:latin typeface="+mj-ea"/>
                <a:ea typeface="+mj-ea"/>
              </a:rPr>
              <a:t>)</a:t>
            </a:r>
            <a:r>
              <a:rPr lang="zh-TW" altLang="en-US" b="1" dirty="0" smtClean="0">
                <a:latin typeface="+mj-ea"/>
                <a:ea typeface="+mj-ea"/>
              </a:rPr>
              <a:t>幾個</a:t>
            </a:r>
            <a:r>
              <a:rPr lang="en-US" altLang="zh-TW" b="1" dirty="0" smtClean="0">
                <a:latin typeface="+mj-ea"/>
                <a:ea typeface="+mj-ea"/>
              </a:rPr>
              <a:t>?</a:t>
            </a:r>
          </a:p>
          <a:p>
            <a:pPr>
              <a:buNone/>
            </a:pPr>
            <a:r>
              <a:rPr lang="en-US" altLang="zh-TW" b="1" dirty="0" smtClean="0">
                <a:latin typeface="+mj-ea"/>
                <a:ea typeface="+mj-ea"/>
              </a:rPr>
              <a:t>2 </a:t>
            </a:r>
            <a:r>
              <a:rPr lang="zh-TW" altLang="en-US" b="1" dirty="0" smtClean="0">
                <a:latin typeface="+mj-ea"/>
                <a:ea typeface="+mj-ea"/>
              </a:rPr>
              <a:t>、你覺得福興鄉地圖像什麼</a:t>
            </a:r>
            <a:r>
              <a:rPr lang="en-US" altLang="zh-TW" b="1" dirty="0" smtClean="0">
                <a:latin typeface="+mj-ea"/>
                <a:ea typeface="+mj-ea"/>
              </a:rPr>
              <a:t>?</a:t>
            </a:r>
          </a:p>
          <a:p>
            <a:pPr>
              <a:buNone/>
            </a:pPr>
            <a:r>
              <a:rPr lang="en-US" altLang="zh-TW" b="1" dirty="0" smtClean="0">
                <a:latin typeface="+mj-ea"/>
                <a:ea typeface="+mj-ea"/>
              </a:rPr>
              <a:t>3</a:t>
            </a:r>
            <a:r>
              <a:rPr lang="zh-TW" altLang="en-US" b="1" dirty="0" smtClean="0">
                <a:latin typeface="+mj-ea"/>
                <a:ea typeface="+mj-ea"/>
              </a:rPr>
              <a:t>、福興鄉最高學府為哪一間學校？</a:t>
            </a:r>
            <a:r>
              <a:rPr lang="en-US" altLang="zh-TW" b="1" dirty="0" smtClean="0">
                <a:latin typeface="+mj-ea"/>
                <a:ea typeface="+mj-ea"/>
              </a:rPr>
              <a:t>       </a:t>
            </a:r>
          </a:p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位於哪一村？</a:t>
            </a: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zh-TW" b="1" dirty="0" smtClean="0">
                <a:latin typeface="+mj-ea"/>
                <a:ea typeface="+mj-ea"/>
              </a:rPr>
              <a:t>4 </a:t>
            </a:r>
            <a:r>
              <a:rPr lang="zh-TW" altLang="en-US" b="1" dirty="0" smtClean="0">
                <a:latin typeface="+mj-ea"/>
                <a:ea typeface="+mj-ea"/>
              </a:rPr>
              <a:t>、哪兩個村，在全台知名，因為唯一歷史上女真族後裔所建的村落</a:t>
            </a:r>
            <a:r>
              <a:rPr lang="en-US" altLang="zh-TW" b="1" dirty="0" smtClean="0">
                <a:latin typeface="+mj-ea"/>
                <a:ea typeface="+mj-ea"/>
              </a:rPr>
              <a:t>?</a:t>
            </a:r>
            <a:r>
              <a:rPr lang="zh-TW" altLang="en-US" b="1" dirty="0" smtClean="0">
                <a:latin typeface="+mj-ea"/>
                <a:ea typeface="+mj-ea"/>
              </a:rPr>
              <a:t>  </a:t>
            </a:r>
            <a:endParaRPr lang="en-US" altLang="zh-TW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en-US" altLang="zh-TW" b="1" dirty="0" smtClean="0">
                <a:latin typeface="+mj-ea"/>
                <a:ea typeface="+mj-ea"/>
              </a:rPr>
              <a:t>5 </a:t>
            </a:r>
            <a:r>
              <a:rPr lang="zh-TW" altLang="en-US" b="1" dirty="0" smtClean="0">
                <a:latin typeface="+mj-ea"/>
                <a:ea typeface="+mj-ea"/>
              </a:rPr>
              <a:t>、哪些村名的存在，證明平埔族留下足跡</a:t>
            </a:r>
            <a:r>
              <a:rPr lang="en-US" altLang="zh-TW" b="1" dirty="0" smtClean="0">
                <a:latin typeface="+mj-ea"/>
                <a:ea typeface="+mj-ea"/>
              </a:rPr>
              <a:t>?</a:t>
            </a:r>
          </a:p>
          <a:p>
            <a:pPr>
              <a:buNone/>
            </a:pP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zh-TW" b="1" dirty="0" smtClean="0">
                <a:latin typeface="+mj-ea"/>
                <a:ea typeface="+mj-ea"/>
              </a:rPr>
              <a:t>6</a:t>
            </a:r>
            <a:r>
              <a:rPr lang="zh-TW" altLang="en-US" b="1" dirty="0" smtClean="0">
                <a:latin typeface="+mj-ea"/>
                <a:ea typeface="+mj-ea"/>
              </a:rPr>
              <a:t> 、秀厝村的地名由來與何種傳統產業有關</a:t>
            </a:r>
            <a:r>
              <a:rPr lang="en-US" altLang="zh-TW" b="1" dirty="0" smtClean="0">
                <a:latin typeface="+mj-ea"/>
                <a:ea typeface="+mj-ea"/>
              </a:rPr>
              <a:t>?</a:t>
            </a:r>
            <a:r>
              <a:rPr lang="zh-TW" altLang="en-US" b="1" dirty="0" smtClean="0">
                <a:latin typeface="+mj-ea"/>
                <a:ea typeface="+mj-ea"/>
              </a:rPr>
              <a:t>而現在此村以何種行業群聚</a:t>
            </a:r>
            <a:r>
              <a:rPr lang="en-US" altLang="zh-TW" b="1" dirty="0" smtClean="0">
                <a:latin typeface="+mj-ea"/>
                <a:ea typeface="+mj-ea"/>
              </a:rPr>
              <a:t>?</a:t>
            </a:r>
          </a:p>
          <a:p>
            <a:pPr>
              <a:buNone/>
            </a:pPr>
            <a:r>
              <a:rPr lang="zh-TW" altLang="en-US" b="1" dirty="0">
                <a:latin typeface="+mj-ea"/>
                <a:ea typeface="+mj-ea"/>
              </a:rPr>
              <a:t> </a:t>
            </a:r>
            <a:r>
              <a:rPr lang="zh-TW" altLang="en-US" b="1" dirty="0" smtClean="0">
                <a:latin typeface="+mj-ea"/>
                <a:ea typeface="+mj-ea"/>
              </a:rPr>
              <a:t>     </a:t>
            </a:r>
            <a:endParaRPr lang="en-US" altLang="zh-TW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 smtClean="0">
              <a:latin typeface="+mj-ea"/>
              <a:ea typeface="+mj-ea"/>
            </a:endParaRPr>
          </a:p>
          <a:p>
            <a:endParaRPr lang="zh-TW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1"/>
            <a:ext cx="792088" cy="59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214554"/>
            <a:ext cx="21209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643183"/>
            <a:ext cx="1373281" cy="88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1876"/>
            <a:ext cx="3243263" cy="64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500570"/>
            <a:ext cx="4676775" cy="77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1500166" y="6000768"/>
            <a:ext cx="35719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掃帚</a:t>
            </a:r>
            <a:r>
              <a:rPr lang="en-US" altLang="zh-TW" sz="3000" b="1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掃把</a:t>
            </a:r>
            <a:r>
              <a:rPr lang="en-US" altLang="zh-TW" sz="3000" b="1" dirty="0" smtClean="0">
                <a:solidFill>
                  <a:srgbClr val="FF0000"/>
                </a:solidFill>
                <a:latin typeface="+mj-ea"/>
                <a:ea typeface="+mj-ea"/>
              </a:rPr>
              <a:t>) </a:t>
            </a:r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、家具</a:t>
            </a:r>
            <a:endParaRPr lang="zh-TW" altLang="en-US" sz="30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1520" y="56634"/>
            <a:ext cx="7680960" cy="13716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福興第一級產業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一想到草莓，你想到</a:t>
            </a:r>
            <a:endParaRPr lang="en-US" altLang="zh-TW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一想到葡萄，你想到                                        </a:t>
            </a: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一想到柚子，你想到</a:t>
            </a:r>
            <a:endParaRPr lang="en-US" altLang="zh-TW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一想到花卉，你想到</a:t>
            </a:r>
            <a:endParaRPr lang="en-US" altLang="zh-TW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 smtClean="0">
                <a:latin typeface="+mj-ea"/>
                <a:ea typeface="+mj-ea"/>
              </a:rPr>
              <a:t>其實福興有兩大農產品你認為有</a:t>
            </a: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500" b="1" dirty="0" smtClean="0">
                <a:latin typeface="+mj-ea"/>
                <a:ea typeface="+mj-ea"/>
              </a:rPr>
              <a:t>福興鄉最大經濟產業為何</a:t>
            </a:r>
            <a:r>
              <a:rPr lang="en-US" altLang="zh-TW" sz="3500" b="1" dirty="0" smtClean="0">
                <a:latin typeface="+mj-ea"/>
                <a:ea typeface="+mj-ea"/>
              </a:rPr>
              <a:t>?</a:t>
            </a:r>
          </a:p>
          <a:p>
            <a:pPr>
              <a:buNone/>
            </a:pPr>
            <a:endParaRPr lang="en-US" altLang="zh-TW" sz="35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500" b="1" dirty="0" smtClean="0">
                <a:latin typeface="+mj-ea"/>
                <a:ea typeface="+mj-ea"/>
              </a:rPr>
              <a:t>起因為濱海的福寶農地土壤鹽化</a:t>
            </a:r>
            <a:endParaRPr lang="en-US" altLang="zh-TW" sz="3500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 smtClean="0">
              <a:latin typeface="+mj-ea"/>
              <a:ea typeface="+mj-ea"/>
            </a:endParaRPr>
          </a:p>
          <a:p>
            <a:pPr>
              <a:buNone/>
            </a:pPr>
            <a:endParaRPr lang="zh-TW" altLang="en-US" b="1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57686" y="1214423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苗栗大湖</a:t>
            </a:r>
            <a:endParaRPr lang="zh-TW" altLang="en-US" sz="3200" b="1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1718301"/>
            <a:ext cx="4500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苗栗縣的卓蘭、</a:t>
            </a:r>
            <a:endParaRPr lang="en-US" altLang="zh-TW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彰化縣的大村、溪湖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72000" y="2870748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台南麻豆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31268" y="3379758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彰化田尾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25605" y="4523018"/>
            <a:ext cx="407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西瓜、豌豆</a:t>
            </a:r>
            <a:r>
              <a:rPr lang="en-US" altLang="zh-TW" sz="3200" b="1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荷蘭豆</a:t>
            </a:r>
            <a:r>
              <a:rPr lang="en-US" altLang="zh-TW" sz="3200" b="1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en-US" altLang="zh-TW" sz="1100" b="1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00439" y="5831351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福寶酪農專業區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35964"/>
            <a:ext cx="4926755" cy="63860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74" y="-208946"/>
            <a:ext cx="4192297" cy="7101408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725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chemeClr val="tx1"/>
                </a:solidFill>
              </a:rPr>
              <a:t>二</a:t>
            </a:r>
            <a:r>
              <a:rPr lang="zh-TW" altLang="zh-TW" sz="4900" b="1" dirty="0" smtClean="0">
                <a:solidFill>
                  <a:schemeClr val="tx1"/>
                </a:solidFill>
              </a:rPr>
              <a:t>、福興鄉地名的由來？</a:t>
            </a:r>
            <a:br>
              <a:rPr lang="zh-TW" altLang="zh-TW" sz="4900" b="1" dirty="0" smtClean="0">
                <a:solidFill>
                  <a:schemeClr val="tx1"/>
                </a:solidFill>
              </a:rPr>
            </a:br>
            <a:endParaRPr lang="zh-TW" altLang="en-US" sz="49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2780928"/>
            <a:ext cx="8229600" cy="2513440"/>
          </a:xfrm>
          <a:effectLst/>
        </p:spPr>
        <p:txBody>
          <a:bodyPr/>
          <a:lstStyle/>
          <a:p>
            <a:pPr algn="ctr">
              <a:buNone/>
            </a:pPr>
            <a:r>
              <a:rPr lang="zh-TW" altLang="zh-TW" sz="3600" b="1" dirty="0" smtClean="0">
                <a:latin typeface="+mj-ea"/>
                <a:ea typeface="+mj-ea"/>
              </a:rPr>
              <a:t>福興就是</a:t>
            </a:r>
            <a:r>
              <a:rPr lang="zh-TW" altLang="en-US" sz="3600" b="1" dirty="0" smtClean="0">
                <a:latin typeface="+mj-ea"/>
                <a:ea typeface="+mj-ea"/>
              </a:rPr>
              <a:t> </a:t>
            </a:r>
            <a:r>
              <a:rPr lang="zh-TW" altLang="zh-TW" sz="3600" b="1" dirty="0" smtClean="0">
                <a:solidFill>
                  <a:srgbClr val="FF0000"/>
                </a:solidFill>
                <a:latin typeface="+mj-ea"/>
              </a:rPr>
              <a:t>福建省</a:t>
            </a:r>
            <a:r>
              <a:rPr lang="zh-TW" altLang="en-US" sz="3600" b="1" dirty="0" smtClean="0">
                <a:solidFill>
                  <a:srgbClr val="FF0000"/>
                </a:solidFill>
                <a:latin typeface="+mj-ea"/>
              </a:rPr>
              <a:t> </a:t>
            </a:r>
            <a:r>
              <a:rPr lang="zh-TW" altLang="zh-TW" sz="3600" b="1" dirty="0" smtClean="0">
                <a:latin typeface="+mj-ea"/>
                <a:ea typeface="+mj-ea"/>
              </a:rPr>
              <a:t>移民在此，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 algn="ctr">
              <a:buNone/>
            </a:pPr>
            <a:r>
              <a:rPr lang="zh-TW" altLang="zh-TW" sz="3600" b="1" dirty="0" smtClean="0">
                <a:latin typeface="+mj-ea"/>
                <a:ea typeface="+mj-ea"/>
              </a:rPr>
              <a:t>振興事業，建莊興隆的意思。</a:t>
            </a:r>
          </a:p>
          <a:p>
            <a:pPr>
              <a:buNone/>
            </a:pP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428860" y="2571744"/>
            <a:ext cx="1785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latin typeface="+mj-ea"/>
                <a:ea typeface="+mj-ea"/>
              </a:rPr>
              <a:t> </a:t>
            </a:r>
            <a:endParaRPr lang="zh-TW" altLang="en-US" sz="40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9117" y="228599"/>
            <a:ext cx="7680960" cy="13716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三</a:t>
            </a:r>
            <a:r>
              <a:rPr lang="zh-TW" altLang="zh-TW" b="1" dirty="0" smtClean="0">
                <a:solidFill>
                  <a:schemeClr val="tx1"/>
                </a:solidFill>
              </a:rPr>
              <a:t>、</a:t>
            </a:r>
            <a:r>
              <a:rPr lang="zh-TW" altLang="en-US" b="1" dirty="0" smtClean="0">
                <a:solidFill>
                  <a:schemeClr val="tx1"/>
                </a:solidFill>
              </a:rPr>
              <a:t>福興鄉鄉徽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 descr="福興鄉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9117" y="1600198"/>
            <a:ext cx="4371085" cy="4597109"/>
          </a:xfrm>
        </p:spPr>
      </p:pic>
      <p:sp>
        <p:nvSpPr>
          <p:cNvPr id="5" name="矩形 4"/>
          <p:cNvSpPr/>
          <p:nvPr/>
        </p:nvSpPr>
        <p:spPr>
          <a:xfrm>
            <a:off x="6012160" y="1569752"/>
            <a:ext cx="2500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福氣興旺</a:t>
            </a:r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29547" y="2276872"/>
            <a:ext cx="1919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福興穀倉</a:t>
            </a:r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31708" y="2905780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中部水鳥的天堂</a:t>
            </a:r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29547" y="3718588"/>
            <a:ext cx="1571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海浪</a:t>
            </a:r>
            <a:endParaRPr lang="zh-TW" altLang="en-US" sz="28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000" t="34573" r="28512" b="36777"/>
          <a:stretch/>
        </p:blipFill>
        <p:spPr>
          <a:xfrm>
            <a:off x="5652120" y="2124007"/>
            <a:ext cx="2630977" cy="26309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72133"/>
            <a:ext cx="8712968" cy="6534726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60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224644"/>
            <a:ext cx="962455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2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肥皂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1541</TotalTime>
  <Words>1066</Words>
  <Application>Microsoft Office PowerPoint</Application>
  <PresentationFormat>如螢幕大小 (4:3)</PresentationFormat>
  <Paragraphs>140</Paragraphs>
  <Slides>38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7" baseType="lpstr">
      <vt:lpstr>金梅特黑玫瑰字形</vt:lpstr>
      <vt:lpstr>華康古印體</vt:lpstr>
      <vt:lpstr>微軟正黑體</vt:lpstr>
      <vt:lpstr>新細明體</vt:lpstr>
      <vt:lpstr>Arial</vt:lpstr>
      <vt:lpstr>Calibri</vt:lpstr>
      <vt:lpstr>Garamond</vt:lpstr>
      <vt:lpstr>Times New Roman</vt:lpstr>
      <vt:lpstr>肥皂</vt:lpstr>
      <vt:lpstr>話說福興鄉</vt:lpstr>
      <vt:lpstr>PowerPoint 簡報</vt:lpstr>
      <vt:lpstr> 一、福興鄉最早的主人?</vt:lpstr>
      <vt:lpstr>PowerPoint 簡報</vt:lpstr>
      <vt:lpstr> 二、福興鄉地名的由來？ </vt:lpstr>
      <vt:lpstr>三、福興鄉鄉徽</vt:lpstr>
      <vt:lpstr>PowerPoint 簡報</vt:lpstr>
      <vt:lpstr>PowerPoint 簡報</vt:lpstr>
      <vt:lpstr>PowerPoint 簡報</vt:lpstr>
      <vt:lpstr>PowerPoint 簡報</vt:lpstr>
      <vt:lpstr>PowerPoint 簡報</vt:lpstr>
      <vt:lpstr>福寶濕地的高腳翹鴴鳥</vt:lpstr>
      <vt:lpstr>PowerPoint 簡報</vt:lpstr>
      <vt:lpstr>PowerPoint 簡報</vt:lpstr>
      <vt:lpstr>  。</vt:lpstr>
      <vt:lpstr>高腳翹鴴（ㄏㄥˊ）鳥介紹</vt:lpstr>
      <vt:lpstr>PowerPoint 簡報</vt:lpstr>
      <vt:lpstr>  福興鄉的地理位置  </vt:lpstr>
      <vt:lpstr>福興鄉的左鄰右舍  位於臺灣彰化縣</vt:lpstr>
      <vt:lpstr>福興鄉的村(里)</vt:lpstr>
      <vt:lpstr>日治時代 </vt:lpstr>
      <vt:lpstr>行政區的變革</vt:lpstr>
      <vt:lpstr>PowerPoint 簡報</vt:lpstr>
      <vt:lpstr>PowerPoint 簡報</vt:lpstr>
      <vt:lpstr>PowerPoint 簡報</vt:lpstr>
      <vt:lpstr>PowerPoint 簡報</vt:lpstr>
      <vt:lpstr>PowerPoint 簡報</vt:lpstr>
      <vt:lpstr>廣源良觀光工廠</vt:lpstr>
      <vt:lpstr>福興豌豆、西瓜、酪農一家親</vt:lpstr>
      <vt:lpstr>七、福興觀光景點與民俗活動</vt:lpstr>
      <vt:lpstr>福興采風導覽</vt:lpstr>
      <vt:lpstr>     </vt:lpstr>
      <vt:lpstr>     福興鄉農會穀倉興建於日治昭和10年（1935），主體空間分為穀倉間、碾米機房、米倉等三大部分，共有七、八棟三層樓高建築，內部設計是由檜木搭築而成的碾米機房，結合十六間糧庫。 因為是糧倉，防潮、防鼠為建築的首要考量，有老虎窗的造型，是很珍貴的台灣產業建築，其規模可說是全台第一的穀倉 </vt:lpstr>
      <vt:lpstr>    福興路西向穿越台17線，從福正路到達福寶村，在海堤附近有福寶生態園區。福寶沿海因地層下陷，造成農田土壤嚴重鹽化，難以耕作而成為荒地。經保育界投入福寶鹽化農地的生態園區計畫，將鳥類保育和農村經濟結合，讓荒地變成水鳥的新樂園，受到國際保育人士讚賞，曾榮獲亨利福特環保獎。</vt:lpstr>
      <vt:lpstr>     一年一度的同安寮十二庄請媽祖，相傳源於清道光11年（1831），十二庄久旱不雨，農民難以耕作，各庄執事者聚會，提議到鹿港天后宮迎請媽祖設壇祈雨，隔日果然傾盆大雨，旱象因此得以紓解。十二庄飲水思源，乃聯合每年到天后宮請媽祖，到各庄遶境，媽祖鑾駕晚上駐蹕大公館，接受信眾恭宴 </vt:lpstr>
      <vt:lpstr>八、福興展望</vt:lpstr>
      <vt:lpstr>福興大家庭</vt:lpstr>
      <vt:lpstr>福興第一級產業</vt:lpstr>
    </vt:vector>
  </TitlesOfParts>
  <Company>C.M.T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鄉土教學---話說福興鄉</dc:title>
  <dc:creator>ox01ox01</dc:creator>
  <cp:lastModifiedBy>ACER-M4630G-X001</cp:lastModifiedBy>
  <cp:revision>110</cp:revision>
  <cp:lastPrinted>2021-09-23T01:04:02Z</cp:lastPrinted>
  <dcterms:created xsi:type="dcterms:W3CDTF">2019-05-03T12:42:44Z</dcterms:created>
  <dcterms:modified xsi:type="dcterms:W3CDTF">2021-10-06T09:26:49Z</dcterms:modified>
</cp:coreProperties>
</file>