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  <p:sldMasterId id="2147483714" r:id="rId2"/>
    <p:sldMasterId id="2147483783" r:id="rId3"/>
    <p:sldMasterId id="2147483700" r:id="rId4"/>
    <p:sldMasterId id="2147483764" r:id="rId5"/>
    <p:sldMasterId id="2147483767" r:id="rId6"/>
  </p:sldMasterIdLst>
  <p:sldIdLst>
    <p:sldId id="262" r:id="rId7"/>
    <p:sldId id="283" r:id="rId8"/>
    <p:sldId id="380" r:id="rId9"/>
    <p:sldId id="381" r:id="rId10"/>
    <p:sldId id="382" r:id="rId11"/>
    <p:sldId id="462" r:id="rId12"/>
    <p:sldId id="463" r:id="rId13"/>
    <p:sldId id="291" r:id="rId14"/>
    <p:sldId id="447" r:id="rId15"/>
    <p:sldId id="448" r:id="rId16"/>
    <p:sldId id="388" r:id="rId17"/>
    <p:sldId id="389" r:id="rId18"/>
    <p:sldId id="390" r:id="rId19"/>
    <p:sldId id="391" r:id="rId20"/>
    <p:sldId id="460" r:id="rId21"/>
    <p:sldId id="461" r:id="rId22"/>
    <p:sldId id="308" r:id="rId23"/>
    <p:sldId id="393" r:id="rId24"/>
    <p:sldId id="394" r:id="rId25"/>
    <p:sldId id="459" r:id="rId26"/>
    <p:sldId id="395" r:id="rId27"/>
    <p:sldId id="396" r:id="rId28"/>
    <p:sldId id="397" r:id="rId29"/>
    <p:sldId id="398" r:id="rId30"/>
    <p:sldId id="399" r:id="rId31"/>
    <p:sldId id="400" r:id="rId32"/>
    <p:sldId id="458" r:id="rId33"/>
    <p:sldId id="457" r:id="rId34"/>
    <p:sldId id="402" r:id="rId35"/>
    <p:sldId id="456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72" r:id="rId56"/>
    <p:sldId id="365" r:id="rId57"/>
    <p:sldId id="423" r:id="rId58"/>
    <p:sldId id="363" r:id="rId59"/>
    <p:sldId id="424" r:id="rId60"/>
    <p:sldId id="425" r:id="rId61"/>
    <p:sldId id="369" r:id="rId62"/>
    <p:sldId id="426" r:id="rId63"/>
    <p:sldId id="429" r:id="rId64"/>
    <p:sldId id="428" r:id="rId65"/>
    <p:sldId id="430" r:id="rId66"/>
    <p:sldId id="431" r:id="rId67"/>
    <p:sldId id="449" r:id="rId68"/>
    <p:sldId id="455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1" r:id="rId78"/>
    <p:sldId id="453" r:id="rId79"/>
    <p:sldId id="454" r:id="rId80"/>
    <p:sldId id="452" r:id="rId81"/>
    <p:sldId id="445" r:id="rId82"/>
    <p:sldId id="464" r:id="rId83"/>
    <p:sldId id="465" r:id="rId84"/>
    <p:sldId id="466" r:id="rId85"/>
    <p:sldId id="467" r:id="rId86"/>
    <p:sldId id="469" r:id="rId87"/>
    <p:sldId id="470" r:id="rId88"/>
    <p:sldId id="471" r:id="rId89"/>
    <p:sldId id="468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pos="5057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EA5284"/>
    <a:srgbClr val="008D3F"/>
    <a:srgbClr val="E6F0FA"/>
    <a:srgbClr val="009EDB"/>
    <a:srgbClr val="F05A88"/>
    <a:srgbClr val="939598"/>
    <a:srgbClr val="F5821F"/>
    <a:srgbClr val="E79B2E"/>
    <a:srgbClr val="00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8909" autoAdjust="0"/>
  </p:normalViewPr>
  <p:slideViewPr>
    <p:cSldViewPr snapToGrid="0" snapToObjects="1">
      <p:cViewPr varScale="1">
        <p:scale>
          <a:sx n="91" d="100"/>
          <a:sy n="91" d="100"/>
        </p:scale>
        <p:origin x="924" y="66"/>
      </p:cViewPr>
      <p:guideLst>
        <p:guide orient="horz" pos="958"/>
        <p:guide pos="1360"/>
        <p:guide pos="5057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2.png"/><Relationship Id="rId7" Type="http://schemas.openxmlformats.org/officeDocument/2006/relationships/image" Target="../media/image1.emf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0" Type="http://schemas.openxmlformats.org/officeDocument/2006/relationships/image" Target="../media/image3.emf"/><Relationship Id="rId4" Type="http://schemas.openxmlformats.org/officeDocument/2006/relationships/image" Target="../media/image33.png"/><Relationship Id="rId9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707412"/>
            <a:ext cx="8906400" cy="51085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554E9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554E9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28043"/>
            <a:ext cx="1225628" cy="775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000" b="1">
                <a:solidFill>
                  <a:srgbClr val="554E9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5000" b="1">
                <a:solidFill>
                  <a:srgbClr val="554E9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5000" b="1">
                <a:solidFill>
                  <a:srgbClr val="554E9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5000" b="1">
                <a:solidFill>
                  <a:srgbClr val="554E9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5000" b="1">
                <a:solidFill>
                  <a:srgbClr val="554E9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615022" y="453374"/>
            <a:ext cx="4734684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61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234" y="659130"/>
            <a:ext cx="538734" cy="538734"/>
          </a:xfrm>
          <a:prstGeom prst="rect">
            <a:avLst/>
          </a:prstGeom>
        </p:spPr>
      </p:pic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6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50951" y="663784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70445" y="1336676"/>
            <a:ext cx="8403110" cy="4635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5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407515" y="659562"/>
            <a:ext cx="420172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56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知識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234" y="659130"/>
            <a:ext cx="538734" cy="5387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" y="1461889"/>
            <a:ext cx="429459" cy="432000"/>
          </a:xfrm>
          <a:prstGeom prst="rect">
            <a:avLst/>
          </a:prstGeom>
        </p:spPr>
      </p:pic>
      <p:sp>
        <p:nvSpPr>
          <p:cNvPr id="8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50951" y="663784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518821" y="2044460"/>
            <a:ext cx="8280122" cy="49871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950951" y="1388530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5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407515" y="659562"/>
            <a:ext cx="420172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340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" y="676893"/>
            <a:ext cx="429459" cy="432000"/>
          </a:xfrm>
          <a:prstGeom prst="rect">
            <a:avLst/>
          </a:prstGeom>
        </p:spPr>
      </p:pic>
      <p:sp>
        <p:nvSpPr>
          <p:cNvPr id="8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950951" y="594896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518821" y="1320560"/>
            <a:ext cx="8280122" cy="49871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724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111310" y="542578"/>
            <a:ext cx="8889816" cy="432000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904297" y="49696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  <a:endParaRPr lang="zh-TW" altLang="en-US" sz="2800" b="1" dirty="0">
              <a:solidFill>
                <a:srgbClr val="05A1E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3437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2705100" y="446298"/>
            <a:ext cx="6171481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65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>
          <a:xfrm>
            <a:off x="111309" y="542578"/>
            <a:ext cx="8899341" cy="468000"/>
          </a:xfrm>
          <a:prstGeom prst="rect">
            <a:avLst/>
          </a:prstGeom>
        </p:spPr>
      </p:pic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3437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1236048" y="484398"/>
            <a:ext cx="7640533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407513" y="473929"/>
            <a:ext cx="716397" cy="46130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99200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隨堂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" y="437522"/>
            <a:ext cx="1859441" cy="7620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98906" cy="432000"/>
          </a:xfrm>
          <a:prstGeom prst="rect">
            <a:avLst/>
          </a:prstGeom>
        </p:spPr>
      </p:pic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3392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8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4178"/>
            <a:ext cx="8876179" cy="432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569204"/>
            <a:ext cx="533078" cy="396000"/>
          </a:xfrm>
          <a:prstGeom prst="rect">
            <a:avLst/>
          </a:prstGeom>
        </p:spPr>
      </p:pic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3191188" y="503448"/>
            <a:ext cx="5800411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2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895671" y="485162"/>
            <a:ext cx="1631869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46295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79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88110" cy="432000"/>
          </a:xfrm>
          <a:prstGeom prst="rect">
            <a:avLst/>
          </a:prstGeom>
        </p:spPr>
      </p:pic>
      <p:sp>
        <p:nvSpPr>
          <p:cNvPr id="5" name="文字方塊 4"/>
          <p:cNvSpPr txBox="1"/>
          <p:nvPr userDrawn="1"/>
        </p:nvSpPr>
        <p:spPr>
          <a:xfrm>
            <a:off x="895671" y="50559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Thinking</a:t>
            </a:r>
            <a:endParaRPr lang="zh-TW" altLang="en-US" sz="2800" b="1" dirty="0">
              <a:solidFill>
                <a:srgbClr val="05A1E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6295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119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義、定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88110" cy="432000"/>
          </a:xfrm>
          <a:prstGeom prst="rect">
            <a:avLst/>
          </a:prstGeom>
        </p:spPr>
      </p:pic>
      <p:sp>
        <p:nvSpPr>
          <p:cNvPr id="8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942358" y="489826"/>
            <a:ext cx="7640533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4774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17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 userDrawn="1"/>
        </p:nvSpPr>
        <p:spPr>
          <a:xfrm>
            <a:off x="247650" y="952500"/>
            <a:ext cx="476250" cy="476250"/>
          </a:xfrm>
          <a:prstGeom prst="ellipse">
            <a:avLst/>
          </a:prstGeom>
          <a:solidFill>
            <a:srgbClr val="D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961846"/>
            <a:ext cx="696685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" y="7896"/>
            <a:ext cx="227482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0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8181"/>
            <a:ext cx="2155757" cy="719637"/>
          </a:xfrm>
          <a:prstGeom prst="rect">
            <a:avLst/>
          </a:prstGeom>
        </p:spPr>
      </p:pic>
      <p:sp>
        <p:nvSpPr>
          <p:cNvPr id="6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2901" y="969752"/>
            <a:ext cx="8458199" cy="48167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81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 userDrawn="1"/>
        </p:nvSpPr>
        <p:spPr>
          <a:xfrm>
            <a:off x="247650" y="952500"/>
            <a:ext cx="476250" cy="476250"/>
          </a:xfrm>
          <a:prstGeom prst="ellipse">
            <a:avLst/>
          </a:prstGeom>
          <a:solidFill>
            <a:srgbClr val="7DB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961846"/>
            <a:ext cx="696685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2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" y="16810"/>
            <a:ext cx="221899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2901" y="969753"/>
            <a:ext cx="8458199" cy="46716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1236"/>
            <a:ext cx="22364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 userDrawn="1"/>
        </p:nvSpPr>
        <p:spPr>
          <a:xfrm>
            <a:off x="247650" y="952500"/>
            <a:ext cx="476250" cy="476250"/>
          </a:xfrm>
          <a:prstGeom prst="ellipse">
            <a:avLst/>
          </a:prstGeom>
          <a:solidFill>
            <a:srgbClr val="F1B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961846"/>
            <a:ext cx="696685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0"/>
            <a:ext cx="222946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81354" y="903077"/>
            <a:ext cx="8581292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" y="0"/>
            <a:ext cx="247369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2" y="394806"/>
            <a:ext cx="845219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19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3" y="394806"/>
            <a:ext cx="845217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181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3" y="394806"/>
            <a:ext cx="845217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504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3" y="394806"/>
            <a:ext cx="845217" cy="972000"/>
          </a:xfrm>
          <a:prstGeom prst="rect">
            <a:avLst/>
          </a:prstGeom>
        </p:spPr>
      </p:pic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041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1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2" y="394806"/>
            <a:ext cx="845219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55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11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前哨站-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271365" y="1194742"/>
            <a:ext cx="1571754" cy="461665"/>
            <a:chOff x="460247" y="1487277"/>
            <a:chExt cx="1571754" cy="461665"/>
          </a:xfrm>
        </p:grpSpPr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7" y="1492250"/>
              <a:ext cx="1571754" cy="43180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 userDrawn="1"/>
          </p:nvSpPr>
          <p:spPr>
            <a:xfrm>
              <a:off x="486125" y="148727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回顧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" y="34504"/>
            <a:ext cx="2640560" cy="972010"/>
          </a:xfrm>
          <a:prstGeom prst="rect">
            <a:avLst/>
          </a:prstGeom>
        </p:spPr>
      </p:pic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1130061" y="1182393"/>
            <a:ext cx="356188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2"/>
          </p:nvPr>
        </p:nvSpPr>
        <p:spPr>
          <a:xfrm>
            <a:off x="1863432" y="1153663"/>
            <a:ext cx="6901007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294036" y="1746250"/>
            <a:ext cx="8555929" cy="5111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135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前哨站-課前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5" y="1203368"/>
            <a:ext cx="846249" cy="432000"/>
          </a:xfrm>
          <a:prstGeom prst="rect">
            <a:avLst/>
          </a:prstGeom>
        </p:spPr>
      </p:pic>
      <p:sp>
        <p:nvSpPr>
          <p:cNvPr id="15" name="文字方塊 14"/>
          <p:cNvSpPr txBox="1"/>
          <p:nvPr userDrawn="1"/>
        </p:nvSpPr>
        <p:spPr>
          <a:xfrm>
            <a:off x="1104779" y="11546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課前練習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" y="34504"/>
            <a:ext cx="2640560" cy="972010"/>
          </a:xfrm>
          <a:prstGeom prst="rect">
            <a:avLst/>
          </a:prstGeom>
        </p:spPr>
      </p:pic>
      <p:sp>
        <p:nvSpPr>
          <p:cNvPr id="8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294036" y="1793875"/>
            <a:ext cx="8555929" cy="4826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866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234" y="659130"/>
            <a:ext cx="538734" cy="538734"/>
          </a:xfrm>
          <a:prstGeom prst="rect">
            <a:avLst/>
          </a:prstGeom>
        </p:spPr>
      </p:pic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6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50951" y="663784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70445" y="1336676"/>
            <a:ext cx="8403110" cy="4635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5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407515" y="659562"/>
            <a:ext cx="420172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32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知識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234" y="659130"/>
            <a:ext cx="538734" cy="5387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" y="1461889"/>
            <a:ext cx="429459" cy="432000"/>
          </a:xfrm>
          <a:prstGeom prst="rect">
            <a:avLst/>
          </a:prstGeom>
        </p:spPr>
      </p:pic>
      <p:sp>
        <p:nvSpPr>
          <p:cNvPr id="8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50951" y="663784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518821" y="2044460"/>
            <a:ext cx="8280122" cy="49871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950951" y="1388530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5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407515" y="659562"/>
            <a:ext cx="420172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800" b="1">
                <a:solidFill>
                  <a:srgbClr val="059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" y="676893"/>
            <a:ext cx="429459" cy="432000"/>
          </a:xfrm>
          <a:prstGeom prst="rect">
            <a:avLst/>
          </a:prstGeom>
        </p:spPr>
      </p:pic>
      <p:sp>
        <p:nvSpPr>
          <p:cNvPr id="8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950951" y="594896"/>
            <a:ext cx="7847991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518821" y="1320560"/>
            <a:ext cx="8280122" cy="49871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039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111310" y="542578"/>
            <a:ext cx="8889816" cy="432000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904297" y="49696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  <a:endParaRPr lang="zh-TW" altLang="en-US" sz="2800" b="1" dirty="0">
              <a:solidFill>
                <a:srgbClr val="05A1E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3437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2705100" y="446298"/>
            <a:ext cx="6171481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809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>
          <a:xfrm>
            <a:off x="111309" y="542578"/>
            <a:ext cx="8899341" cy="468000"/>
          </a:xfrm>
          <a:prstGeom prst="rect">
            <a:avLst/>
          </a:prstGeom>
        </p:spPr>
      </p:pic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3437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1236048" y="484398"/>
            <a:ext cx="7640533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407513" y="473929"/>
            <a:ext cx="716397" cy="46130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709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隨堂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" y="437522"/>
            <a:ext cx="1859441" cy="7620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98906" cy="432000"/>
          </a:xfrm>
          <a:prstGeom prst="rect">
            <a:avLst/>
          </a:prstGeom>
        </p:spPr>
      </p:pic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3392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12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4178"/>
            <a:ext cx="8876179" cy="432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569204"/>
            <a:ext cx="533078" cy="396000"/>
          </a:xfrm>
          <a:prstGeom prst="rect">
            <a:avLst/>
          </a:prstGeom>
        </p:spPr>
      </p:pic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3191188" y="503448"/>
            <a:ext cx="5800411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2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895671" y="485162"/>
            <a:ext cx="1631869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46295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65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88110" cy="432000"/>
          </a:xfrm>
          <a:prstGeom prst="rect">
            <a:avLst/>
          </a:prstGeom>
        </p:spPr>
      </p:pic>
      <p:sp>
        <p:nvSpPr>
          <p:cNvPr id="5" name="文字方塊 4"/>
          <p:cNvSpPr txBox="1"/>
          <p:nvPr userDrawn="1"/>
        </p:nvSpPr>
        <p:spPr>
          <a:xfrm>
            <a:off x="895671" y="50559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Thinking</a:t>
            </a:r>
            <a:endParaRPr lang="zh-TW" altLang="en-US" sz="2800" b="1" dirty="0">
              <a:solidFill>
                <a:srgbClr val="05A1E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46295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61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3" y="394806"/>
            <a:ext cx="845217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B61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554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義、定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88110" cy="432000"/>
          </a:xfrm>
          <a:prstGeom prst="rect">
            <a:avLst/>
          </a:prstGeom>
        </p:spPr>
      </p:pic>
      <p:sp>
        <p:nvSpPr>
          <p:cNvPr id="8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942358" y="489826"/>
            <a:ext cx="7640533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4774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30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 userDrawn="1"/>
        </p:nvSpPr>
        <p:spPr>
          <a:xfrm>
            <a:off x="247650" y="952500"/>
            <a:ext cx="476250" cy="476250"/>
          </a:xfrm>
          <a:prstGeom prst="ellipse">
            <a:avLst/>
          </a:prstGeom>
          <a:solidFill>
            <a:srgbClr val="D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961846"/>
            <a:ext cx="696685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" y="7896"/>
            <a:ext cx="227482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8181"/>
            <a:ext cx="2155757" cy="719637"/>
          </a:xfrm>
          <a:prstGeom prst="rect">
            <a:avLst/>
          </a:prstGeom>
        </p:spPr>
      </p:pic>
      <p:sp>
        <p:nvSpPr>
          <p:cNvPr id="6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2901" y="969752"/>
            <a:ext cx="8458199" cy="48167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135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 userDrawn="1"/>
        </p:nvSpPr>
        <p:spPr>
          <a:xfrm>
            <a:off x="247650" y="952500"/>
            <a:ext cx="476250" cy="476250"/>
          </a:xfrm>
          <a:prstGeom prst="ellipse">
            <a:avLst/>
          </a:prstGeom>
          <a:solidFill>
            <a:srgbClr val="7DB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961846"/>
            <a:ext cx="696685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2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" y="16810"/>
            <a:ext cx="221899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2901" y="969753"/>
            <a:ext cx="8458199" cy="46716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1236"/>
            <a:ext cx="22364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 userDrawn="1"/>
        </p:nvSpPr>
        <p:spPr>
          <a:xfrm>
            <a:off x="247650" y="952500"/>
            <a:ext cx="476250" cy="476250"/>
          </a:xfrm>
          <a:prstGeom prst="ellipse">
            <a:avLst/>
          </a:prstGeom>
          <a:solidFill>
            <a:srgbClr val="F1B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961846"/>
            <a:ext cx="696685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0"/>
            <a:ext cx="222946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81354" y="903077"/>
            <a:ext cx="8581292" cy="46310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" y="0"/>
            <a:ext cx="247369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21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5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126485" y="4144949"/>
            <a:ext cx="8892000" cy="2446063"/>
            <a:chOff x="126485" y="4144949"/>
            <a:chExt cx="8892000" cy="2446063"/>
          </a:xfrm>
        </p:grpSpPr>
        <p:sp>
          <p:nvSpPr>
            <p:cNvPr id="17" name="object 14"/>
            <p:cNvSpPr/>
            <p:nvPr/>
          </p:nvSpPr>
          <p:spPr>
            <a:xfrm>
              <a:off x="126485" y="4152269"/>
              <a:ext cx="8892000" cy="2438743"/>
            </a:xfrm>
            <a:prstGeom prst="roundRect">
              <a:avLst>
                <a:gd name="adj" fmla="val 10418"/>
              </a:avLst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/>
            <p:cNvSpPr/>
            <p:nvPr/>
          </p:nvSpPr>
          <p:spPr>
            <a:xfrm>
              <a:off x="955612" y="4170859"/>
              <a:ext cx="1585308" cy="1577038"/>
            </a:xfrm>
            <a:custGeom>
              <a:avLst/>
              <a:gdLst/>
              <a:ahLst/>
              <a:cxnLst/>
              <a:rect l="l" t="t" r="r" b="b"/>
              <a:pathLst>
                <a:path w="1373505" h="1373504">
                  <a:moveTo>
                    <a:pt x="686460" y="0"/>
                  </a:moveTo>
                  <a:lnTo>
                    <a:pt x="630160" y="2275"/>
                  </a:lnTo>
                  <a:lnTo>
                    <a:pt x="575113" y="8984"/>
                  </a:lnTo>
                  <a:lnTo>
                    <a:pt x="521496" y="19950"/>
                  </a:lnTo>
                  <a:lnTo>
                    <a:pt x="469486" y="34996"/>
                  </a:lnTo>
                  <a:lnTo>
                    <a:pt x="419259" y="53945"/>
                  </a:lnTo>
                  <a:lnTo>
                    <a:pt x="370992" y="76622"/>
                  </a:lnTo>
                  <a:lnTo>
                    <a:pt x="324862" y="102848"/>
                  </a:lnTo>
                  <a:lnTo>
                    <a:pt x="281046" y="132448"/>
                  </a:lnTo>
                  <a:lnTo>
                    <a:pt x="239719" y="165244"/>
                  </a:lnTo>
                  <a:lnTo>
                    <a:pt x="201060" y="201061"/>
                  </a:lnTo>
                  <a:lnTo>
                    <a:pt x="165243" y="239721"/>
                  </a:lnTo>
                  <a:lnTo>
                    <a:pt x="132447" y="281049"/>
                  </a:lnTo>
                  <a:lnTo>
                    <a:pt x="102847" y="324866"/>
                  </a:lnTo>
                  <a:lnTo>
                    <a:pt x="76621" y="370997"/>
                  </a:lnTo>
                  <a:lnTo>
                    <a:pt x="53945" y="419264"/>
                  </a:lnTo>
                  <a:lnTo>
                    <a:pt x="34996" y="469492"/>
                  </a:lnTo>
                  <a:lnTo>
                    <a:pt x="19950" y="521504"/>
                  </a:lnTo>
                  <a:lnTo>
                    <a:pt x="8984" y="575122"/>
                  </a:lnTo>
                  <a:lnTo>
                    <a:pt x="2275" y="630171"/>
                  </a:lnTo>
                  <a:lnTo>
                    <a:pt x="0" y="686473"/>
                  </a:lnTo>
                  <a:lnTo>
                    <a:pt x="2275" y="742773"/>
                  </a:lnTo>
                  <a:lnTo>
                    <a:pt x="8984" y="797819"/>
                  </a:lnTo>
                  <a:lnTo>
                    <a:pt x="19950" y="851436"/>
                  </a:lnTo>
                  <a:lnTo>
                    <a:pt x="34996" y="903445"/>
                  </a:lnTo>
                  <a:lnTo>
                    <a:pt x="53945" y="953671"/>
                  </a:lnTo>
                  <a:lnTo>
                    <a:pt x="76621" y="1001937"/>
                  </a:lnTo>
                  <a:lnTo>
                    <a:pt x="102847" y="1048067"/>
                  </a:lnTo>
                  <a:lnTo>
                    <a:pt x="132447" y="1091882"/>
                  </a:lnTo>
                  <a:lnTo>
                    <a:pt x="165243" y="1133208"/>
                  </a:lnTo>
                  <a:lnTo>
                    <a:pt x="201060" y="1171867"/>
                  </a:lnTo>
                  <a:lnTo>
                    <a:pt x="239719" y="1207682"/>
                  </a:lnTo>
                  <a:lnTo>
                    <a:pt x="281046" y="1240477"/>
                  </a:lnTo>
                  <a:lnTo>
                    <a:pt x="324862" y="1270076"/>
                  </a:lnTo>
                  <a:lnTo>
                    <a:pt x="370992" y="1296301"/>
                  </a:lnTo>
                  <a:lnTo>
                    <a:pt x="419259" y="1318977"/>
                  </a:lnTo>
                  <a:lnTo>
                    <a:pt x="469486" y="1337925"/>
                  </a:lnTo>
                  <a:lnTo>
                    <a:pt x="521496" y="1352971"/>
                  </a:lnTo>
                  <a:lnTo>
                    <a:pt x="575113" y="1363936"/>
                  </a:lnTo>
                  <a:lnTo>
                    <a:pt x="630160" y="1370645"/>
                  </a:lnTo>
                  <a:lnTo>
                    <a:pt x="686460" y="1372920"/>
                  </a:lnTo>
                  <a:lnTo>
                    <a:pt x="742760" y="1370645"/>
                  </a:lnTo>
                  <a:lnTo>
                    <a:pt x="797807" y="1363936"/>
                  </a:lnTo>
                  <a:lnTo>
                    <a:pt x="851424" y="1352971"/>
                  </a:lnTo>
                  <a:lnTo>
                    <a:pt x="903434" y="1337925"/>
                  </a:lnTo>
                  <a:lnTo>
                    <a:pt x="953661" y="1318977"/>
                  </a:lnTo>
                  <a:lnTo>
                    <a:pt x="1001927" y="1296301"/>
                  </a:lnTo>
                  <a:lnTo>
                    <a:pt x="1048057" y="1270076"/>
                  </a:lnTo>
                  <a:lnTo>
                    <a:pt x="1091874" y="1240477"/>
                  </a:lnTo>
                  <a:lnTo>
                    <a:pt x="1133200" y="1207682"/>
                  </a:lnTo>
                  <a:lnTo>
                    <a:pt x="1171860" y="1171867"/>
                  </a:lnTo>
                  <a:lnTo>
                    <a:pt x="1207677" y="1133208"/>
                  </a:lnTo>
                  <a:lnTo>
                    <a:pt x="1240473" y="1091882"/>
                  </a:lnTo>
                  <a:lnTo>
                    <a:pt x="1270072" y="1048067"/>
                  </a:lnTo>
                  <a:lnTo>
                    <a:pt x="1296299" y="1001937"/>
                  </a:lnTo>
                  <a:lnTo>
                    <a:pt x="1318975" y="953671"/>
                  </a:lnTo>
                  <a:lnTo>
                    <a:pt x="1337924" y="903445"/>
                  </a:lnTo>
                  <a:lnTo>
                    <a:pt x="1352970" y="851436"/>
                  </a:lnTo>
                  <a:lnTo>
                    <a:pt x="1363936" y="797819"/>
                  </a:lnTo>
                  <a:lnTo>
                    <a:pt x="1370645" y="742773"/>
                  </a:lnTo>
                  <a:lnTo>
                    <a:pt x="1372920" y="686473"/>
                  </a:lnTo>
                  <a:lnTo>
                    <a:pt x="1370645" y="630171"/>
                  </a:lnTo>
                  <a:lnTo>
                    <a:pt x="1363936" y="575122"/>
                  </a:lnTo>
                  <a:lnTo>
                    <a:pt x="1352970" y="521504"/>
                  </a:lnTo>
                  <a:lnTo>
                    <a:pt x="1337924" y="469492"/>
                  </a:lnTo>
                  <a:lnTo>
                    <a:pt x="1318975" y="419264"/>
                  </a:lnTo>
                  <a:lnTo>
                    <a:pt x="1296299" y="370997"/>
                  </a:lnTo>
                  <a:lnTo>
                    <a:pt x="1270072" y="324866"/>
                  </a:lnTo>
                  <a:lnTo>
                    <a:pt x="1240473" y="281049"/>
                  </a:lnTo>
                  <a:lnTo>
                    <a:pt x="1207677" y="239721"/>
                  </a:lnTo>
                  <a:lnTo>
                    <a:pt x="1171860" y="201061"/>
                  </a:lnTo>
                  <a:lnTo>
                    <a:pt x="1133200" y="165244"/>
                  </a:lnTo>
                  <a:lnTo>
                    <a:pt x="1091874" y="132448"/>
                  </a:lnTo>
                  <a:lnTo>
                    <a:pt x="1048057" y="102848"/>
                  </a:lnTo>
                  <a:lnTo>
                    <a:pt x="1001927" y="76622"/>
                  </a:lnTo>
                  <a:lnTo>
                    <a:pt x="953661" y="53945"/>
                  </a:lnTo>
                  <a:lnTo>
                    <a:pt x="903434" y="34996"/>
                  </a:lnTo>
                  <a:lnTo>
                    <a:pt x="851424" y="19950"/>
                  </a:lnTo>
                  <a:lnTo>
                    <a:pt x="797807" y="8984"/>
                  </a:lnTo>
                  <a:lnTo>
                    <a:pt x="742760" y="2275"/>
                  </a:lnTo>
                  <a:lnTo>
                    <a:pt x="686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/>
            <p:cNvSpPr/>
            <p:nvPr/>
          </p:nvSpPr>
          <p:spPr>
            <a:xfrm>
              <a:off x="955609" y="4170861"/>
              <a:ext cx="1584648" cy="15763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/>
            <p:cNvSpPr/>
            <p:nvPr/>
          </p:nvSpPr>
          <p:spPr>
            <a:xfrm>
              <a:off x="955612" y="4170859"/>
              <a:ext cx="1585308" cy="1577038"/>
            </a:xfrm>
            <a:custGeom>
              <a:avLst/>
              <a:gdLst/>
              <a:ahLst/>
              <a:cxnLst/>
              <a:rect l="l" t="t" r="r" b="b"/>
              <a:pathLst>
                <a:path w="1373505" h="1373504">
                  <a:moveTo>
                    <a:pt x="686460" y="1372920"/>
                  </a:moveTo>
                  <a:lnTo>
                    <a:pt x="742760" y="1370645"/>
                  </a:lnTo>
                  <a:lnTo>
                    <a:pt x="797807" y="1363936"/>
                  </a:lnTo>
                  <a:lnTo>
                    <a:pt x="851424" y="1352971"/>
                  </a:lnTo>
                  <a:lnTo>
                    <a:pt x="903434" y="1337925"/>
                  </a:lnTo>
                  <a:lnTo>
                    <a:pt x="953661" y="1318977"/>
                  </a:lnTo>
                  <a:lnTo>
                    <a:pt x="1001927" y="1296301"/>
                  </a:lnTo>
                  <a:lnTo>
                    <a:pt x="1048057" y="1270076"/>
                  </a:lnTo>
                  <a:lnTo>
                    <a:pt x="1091874" y="1240477"/>
                  </a:lnTo>
                  <a:lnTo>
                    <a:pt x="1133200" y="1207682"/>
                  </a:lnTo>
                  <a:lnTo>
                    <a:pt x="1171860" y="1171867"/>
                  </a:lnTo>
                  <a:lnTo>
                    <a:pt x="1207677" y="1133208"/>
                  </a:lnTo>
                  <a:lnTo>
                    <a:pt x="1240473" y="1091882"/>
                  </a:lnTo>
                  <a:lnTo>
                    <a:pt x="1270072" y="1048067"/>
                  </a:lnTo>
                  <a:lnTo>
                    <a:pt x="1296299" y="1001937"/>
                  </a:lnTo>
                  <a:lnTo>
                    <a:pt x="1318975" y="953671"/>
                  </a:lnTo>
                  <a:lnTo>
                    <a:pt x="1337924" y="903445"/>
                  </a:lnTo>
                  <a:lnTo>
                    <a:pt x="1352970" y="851436"/>
                  </a:lnTo>
                  <a:lnTo>
                    <a:pt x="1363936" y="797819"/>
                  </a:lnTo>
                  <a:lnTo>
                    <a:pt x="1370645" y="742773"/>
                  </a:lnTo>
                  <a:lnTo>
                    <a:pt x="1372920" y="686473"/>
                  </a:lnTo>
                  <a:lnTo>
                    <a:pt x="1370645" y="630171"/>
                  </a:lnTo>
                  <a:lnTo>
                    <a:pt x="1363936" y="575122"/>
                  </a:lnTo>
                  <a:lnTo>
                    <a:pt x="1352970" y="521504"/>
                  </a:lnTo>
                  <a:lnTo>
                    <a:pt x="1337924" y="469492"/>
                  </a:lnTo>
                  <a:lnTo>
                    <a:pt x="1318975" y="419264"/>
                  </a:lnTo>
                  <a:lnTo>
                    <a:pt x="1296299" y="370997"/>
                  </a:lnTo>
                  <a:lnTo>
                    <a:pt x="1270072" y="324866"/>
                  </a:lnTo>
                  <a:lnTo>
                    <a:pt x="1240473" y="281049"/>
                  </a:lnTo>
                  <a:lnTo>
                    <a:pt x="1207677" y="239721"/>
                  </a:lnTo>
                  <a:lnTo>
                    <a:pt x="1171860" y="201061"/>
                  </a:lnTo>
                  <a:lnTo>
                    <a:pt x="1133200" y="165244"/>
                  </a:lnTo>
                  <a:lnTo>
                    <a:pt x="1091874" y="132448"/>
                  </a:lnTo>
                  <a:lnTo>
                    <a:pt x="1048057" y="102848"/>
                  </a:lnTo>
                  <a:lnTo>
                    <a:pt x="1001927" y="76622"/>
                  </a:lnTo>
                  <a:lnTo>
                    <a:pt x="953661" y="53945"/>
                  </a:lnTo>
                  <a:lnTo>
                    <a:pt x="903434" y="34996"/>
                  </a:lnTo>
                  <a:lnTo>
                    <a:pt x="851424" y="19950"/>
                  </a:lnTo>
                  <a:lnTo>
                    <a:pt x="797807" y="8984"/>
                  </a:lnTo>
                  <a:lnTo>
                    <a:pt x="742760" y="2275"/>
                  </a:lnTo>
                  <a:lnTo>
                    <a:pt x="686460" y="0"/>
                  </a:lnTo>
                  <a:lnTo>
                    <a:pt x="630160" y="2275"/>
                  </a:lnTo>
                  <a:lnTo>
                    <a:pt x="575113" y="8984"/>
                  </a:lnTo>
                  <a:lnTo>
                    <a:pt x="521496" y="19950"/>
                  </a:lnTo>
                  <a:lnTo>
                    <a:pt x="469486" y="34996"/>
                  </a:lnTo>
                  <a:lnTo>
                    <a:pt x="419259" y="53945"/>
                  </a:lnTo>
                  <a:lnTo>
                    <a:pt x="370992" y="76622"/>
                  </a:lnTo>
                  <a:lnTo>
                    <a:pt x="324862" y="102848"/>
                  </a:lnTo>
                  <a:lnTo>
                    <a:pt x="281046" y="132448"/>
                  </a:lnTo>
                  <a:lnTo>
                    <a:pt x="239719" y="165244"/>
                  </a:lnTo>
                  <a:lnTo>
                    <a:pt x="201060" y="201061"/>
                  </a:lnTo>
                  <a:lnTo>
                    <a:pt x="165243" y="239721"/>
                  </a:lnTo>
                  <a:lnTo>
                    <a:pt x="132447" y="281049"/>
                  </a:lnTo>
                  <a:lnTo>
                    <a:pt x="102847" y="324866"/>
                  </a:lnTo>
                  <a:lnTo>
                    <a:pt x="76621" y="370997"/>
                  </a:lnTo>
                  <a:lnTo>
                    <a:pt x="53945" y="419264"/>
                  </a:lnTo>
                  <a:lnTo>
                    <a:pt x="34996" y="469492"/>
                  </a:lnTo>
                  <a:lnTo>
                    <a:pt x="19950" y="521504"/>
                  </a:lnTo>
                  <a:lnTo>
                    <a:pt x="8984" y="575122"/>
                  </a:lnTo>
                  <a:lnTo>
                    <a:pt x="2275" y="630171"/>
                  </a:lnTo>
                  <a:lnTo>
                    <a:pt x="0" y="686473"/>
                  </a:lnTo>
                  <a:lnTo>
                    <a:pt x="2275" y="742773"/>
                  </a:lnTo>
                  <a:lnTo>
                    <a:pt x="8984" y="797819"/>
                  </a:lnTo>
                  <a:lnTo>
                    <a:pt x="19950" y="851436"/>
                  </a:lnTo>
                  <a:lnTo>
                    <a:pt x="34996" y="903445"/>
                  </a:lnTo>
                  <a:lnTo>
                    <a:pt x="53945" y="953671"/>
                  </a:lnTo>
                  <a:lnTo>
                    <a:pt x="76621" y="1001937"/>
                  </a:lnTo>
                  <a:lnTo>
                    <a:pt x="102847" y="1048067"/>
                  </a:lnTo>
                  <a:lnTo>
                    <a:pt x="132447" y="1091882"/>
                  </a:lnTo>
                  <a:lnTo>
                    <a:pt x="165243" y="1133208"/>
                  </a:lnTo>
                  <a:lnTo>
                    <a:pt x="201060" y="1171867"/>
                  </a:lnTo>
                  <a:lnTo>
                    <a:pt x="239719" y="1207682"/>
                  </a:lnTo>
                  <a:lnTo>
                    <a:pt x="281046" y="1240477"/>
                  </a:lnTo>
                  <a:lnTo>
                    <a:pt x="324862" y="1270076"/>
                  </a:lnTo>
                  <a:lnTo>
                    <a:pt x="370992" y="1296301"/>
                  </a:lnTo>
                  <a:lnTo>
                    <a:pt x="419259" y="1318977"/>
                  </a:lnTo>
                  <a:lnTo>
                    <a:pt x="469486" y="1337925"/>
                  </a:lnTo>
                  <a:lnTo>
                    <a:pt x="521496" y="1352971"/>
                  </a:lnTo>
                  <a:lnTo>
                    <a:pt x="575113" y="1363936"/>
                  </a:lnTo>
                  <a:lnTo>
                    <a:pt x="630160" y="1370645"/>
                  </a:lnTo>
                  <a:lnTo>
                    <a:pt x="686460" y="1372920"/>
                  </a:lnTo>
                  <a:close/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/>
            <p:cNvSpPr/>
            <p:nvPr/>
          </p:nvSpPr>
          <p:spPr>
            <a:xfrm>
              <a:off x="794732" y="4144949"/>
              <a:ext cx="2135700" cy="12307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4178"/>
            <a:ext cx="8876179" cy="432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569204"/>
            <a:ext cx="533078" cy="396000"/>
          </a:xfrm>
          <a:prstGeom prst="rect">
            <a:avLst/>
          </a:prstGeom>
        </p:spPr>
      </p:pic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3191188" y="503448"/>
            <a:ext cx="5800411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2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895671" y="485162"/>
            <a:ext cx="1631869" cy="46130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46295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hlinkClick r:id="rId9" action="ppaction://hlinksldjump"/>
            <a:extLst>
              <a:ext uri="{FF2B5EF4-FFF2-40B4-BE49-F238E27FC236}">
                <a16:creationId xmlns:a16="http://schemas.microsoft.com/office/drawing/2014/main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22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3" y="394806"/>
            <a:ext cx="845217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008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498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3" y="394806"/>
            <a:ext cx="845217" cy="972000"/>
          </a:xfrm>
          <a:prstGeom prst="rect">
            <a:avLst/>
          </a:prstGeom>
        </p:spPr>
      </p:pic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18576"/>
            <a:ext cx="70485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4000" b="1">
                <a:solidFill>
                  <a:srgbClr val="E79B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15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76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前哨站-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271365" y="1194742"/>
            <a:ext cx="1571754" cy="461665"/>
            <a:chOff x="460247" y="1487277"/>
            <a:chExt cx="1571754" cy="461665"/>
          </a:xfrm>
        </p:grpSpPr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7" y="1492250"/>
              <a:ext cx="1571754" cy="43180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 userDrawn="1"/>
          </p:nvSpPr>
          <p:spPr>
            <a:xfrm>
              <a:off x="486125" y="148727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回顧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" y="34504"/>
            <a:ext cx="2640560" cy="972010"/>
          </a:xfrm>
          <a:prstGeom prst="rect">
            <a:avLst/>
          </a:prstGeom>
        </p:spPr>
      </p:pic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1130061" y="1182393"/>
            <a:ext cx="356188" cy="4616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 b="1">
                <a:solidFill>
                  <a:srgbClr val="D27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2"/>
          </p:nvPr>
        </p:nvSpPr>
        <p:spPr>
          <a:xfrm>
            <a:off x="1863432" y="1153663"/>
            <a:ext cx="6901007" cy="5847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294036" y="1746250"/>
            <a:ext cx="8555929" cy="5111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2490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前哨站-課前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5" y="1203368"/>
            <a:ext cx="846249" cy="432000"/>
          </a:xfrm>
          <a:prstGeom prst="rect">
            <a:avLst/>
          </a:prstGeom>
        </p:spPr>
      </p:pic>
      <p:sp>
        <p:nvSpPr>
          <p:cNvPr id="15" name="文字方塊 14"/>
          <p:cNvSpPr txBox="1"/>
          <p:nvPr userDrawn="1"/>
        </p:nvSpPr>
        <p:spPr>
          <a:xfrm>
            <a:off x="1104779" y="11546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課前練習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" y="34504"/>
            <a:ext cx="2640560" cy="972010"/>
          </a:xfrm>
          <a:prstGeom prst="rect">
            <a:avLst/>
          </a:prstGeom>
        </p:spPr>
      </p:pic>
      <p:sp>
        <p:nvSpPr>
          <p:cNvPr id="8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294036" y="1793875"/>
            <a:ext cx="8555929" cy="4826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lnSpc>
                <a:spcPct val="100000"/>
              </a:lnSpc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4689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.xml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3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" Target="../slides/slide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1">
            <a:extLst>
              <a:ext uri="{FF2B5EF4-FFF2-40B4-BE49-F238E27FC236}">
                <a16:creationId xmlns:a16="http://schemas.microsoft.com/office/drawing/2014/main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hlinkClick r:id="rId6" action="ppaction://hlinksldjump"/>
            <a:extLst>
              <a:ext uri="{FF2B5EF4-FFF2-40B4-BE49-F238E27FC236}">
                <a16:creationId xmlns:a16="http://schemas.microsoft.com/office/drawing/2014/main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4864" y="6632856"/>
            <a:ext cx="83409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6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0" dirty="0"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322A45-4048-6648-9AE8-0B6D2BE2DCB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54864" y="6632856"/>
            <a:ext cx="834095" cy="21600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hlinkClick r:id="rId27" action="ppaction://hlinksldjump"/>
            <a:extLst>
              <a:ext uri="{FF2B5EF4-FFF2-40B4-BE49-F238E27FC236}">
                <a16:creationId xmlns:a16="http://schemas.microsoft.com/office/drawing/2014/main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3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0" r:id="rId2"/>
    <p:sldLayoutId id="2147483761" r:id="rId3"/>
    <p:sldLayoutId id="2147483762" r:id="rId4"/>
    <p:sldLayoutId id="2147483763" r:id="rId5"/>
    <p:sldLayoutId id="2147483717" r:id="rId6"/>
    <p:sldLayoutId id="2147483744" r:id="rId7"/>
    <p:sldLayoutId id="2147483715" r:id="rId8"/>
    <p:sldLayoutId id="2147483751" r:id="rId9"/>
    <p:sldLayoutId id="2147483748" r:id="rId10"/>
    <p:sldLayoutId id="2147483716" r:id="rId11"/>
    <p:sldLayoutId id="2147483745" r:id="rId12"/>
    <p:sldLayoutId id="2147483746" r:id="rId13"/>
    <p:sldLayoutId id="2147483756" r:id="rId14"/>
    <p:sldLayoutId id="2147483750" r:id="rId15"/>
    <p:sldLayoutId id="2147483747" r:id="rId16"/>
    <p:sldLayoutId id="2147483755" r:id="rId17"/>
    <p:sldLayoutId id="2147483753" r:id="rId18"/>
    <p:sldLayoutId id="2147483749" r:id="rId19"/>
    <p:sldLayoutId id="2147483754" r:id="rId20"/>
    <p:sldLayoutId id="2147483758" r:id="rId21"/>
    <p:sldLayoutId id="214748378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0" dirty="0"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322A45-4048-6648-9AE8-0B6D2BE2DCB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54864" y="6632856"/>
            <a:ext cx="834095" cy="21600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hlinkClick r:id="rId27" action="ppaction://hlinksldjump"/>
            <a:extLst>
              <a:ext uri="{FF2B5EF4-FFF2-40B4-BE49-F238E27FC236}">
                <a16:creationId xmlns:a16="http://schemas.microsoft.com/office/drawing/2014/main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5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">
            <a:extLst>
              <a:ext uri="{FF2B5EF4-FFF2-40B4-BE49-F238E27FC236}">
                <a16:creationId xmlns:a16="http://schemas.microsoft.com/office/drawing/2014/main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4864" y="6632856"/>
            <a:ext cx="834095" cy="216000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">
            <a:extLst>
              <a:ext uri="{FF2B5EF4-FFF2-40B4-BE49-F238E27FC236}">
                <a16:creationId xmlns:a16="http://schemas.microsoft.com/office/drawing/2014/main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864" y="6632856"/>
            <a:ext cx="83409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0" dirty="0"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322A45-4048-6648-9AE8-0B6D2BE2D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864" y="6632856"/>
            <a:ext cx="834095" cy="216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7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56.xml"/><Relationship Id="rId3" Type="http://schemas.openxmlformats.org/officeDocument/2006/relationships/slide" Target="slide2.xml"/><Relationship Id="rId7" Type="http://schemas.openxmlformats.org/officeDocument/2006/relationships/slide" Target="slide77.xml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slide" Target="slide68.xml"/><Relationship Id="rId5" Type="http://schemas.openxmlformats.org/officeDocument/2006/relationships/slide" Target="slide72.xml"/><Relationship Id="rId10" Type="http://schemas.openxmlformats.org/officeDocument/2006/relationships/image" Target="../media/image24.png"/><Relationship Id="rId4" Type="http://schemas.openxmlformats.org/officeDocument/2006/relationships/slide" Target="slide24.xml"/><Relationship Id="rId9" Type="http://schemas.openxmlformats.org/officeDocument/2006/relationships/slide" Target="slide51.xml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9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2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680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qt.hle.com.tw/edisc3.html?tid=111_1_JMA_EBOOK_1_1&amp;tt=Ebook&amp;platform=Hanlin_Ebook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8.png"/><Relationship Id="rId3" Type="http://schemas.openxmlformats.org/officeDocument/2006/relationships/image" Target="../media/image86.png"/><Relationship Id="rId7" Type="http://schemas.openxmlformats.org/officeDocument/2006/relationships/image" Target="../media/image30.png"/><Relationship Id="rId12" Type="http://schemas.openxmlformats.org/officeDocument/2006/relationships/image" Target="../media/image9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版面配置區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字版面配置區 32"/>
          <p:cNvSpPr>
            <a:spLocks noGrp="1"/>
          </p:cNvSpPr>
          <p:nvPr>
            <p:ph type="body" sz="quarter" idx="11"/>
          </p:nvPr>
        </p:nvSpPr>
        <p:spPr>
          <a:xfrm>
            <a:off x="2615022" y="453374"/>
            <a:ext cx="5080188" cy="601457"/>
          </a:xfrm>
        </p:spPr>
        <p:txBody>
          <a:bodyPr/>
          <a:lstStyle/>
          <a:p>
            <a:r>
              <a:rPr lang="zh-TW" altLang="en-US" dirty="0"/>
              <a:t>指數記法與科學記號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3446518" y="2149983"/>
            <a:ext cx="2250964" cy="538734"/>
            <a:chOff x="2289792" y="1656657"/>
            <a:chExt cx="2250964" cy="538734"/>
          </a:xfrm>
        </p:grpSpPr>
        <p:grpSp>
          <p:nvGrpSpPr>
            <p:cNvPr id="35" name="群組 34"/>
            <p:cNvGrpSpPr/>
            <p:nvPr/>
          </p:nvGrpSpPr>
          <p:grpSpPr>
            <a:xfrm>
              <a:off x="2289792" y="1656657"/>
              <a:ext cx="538734" cy="538734"/>
              <a:chOff x="2289792" y="1656657"/>
              <a:chExt cx="538734" cy="538734"/>
            </a:xfrm>
          </p:grpSpPr>
          <p:pic>
            <p:nvPicPr>
              <p:cNvPr id="37" name="圖片 36">
                <a:extLst>
                  <a:ext uri="{FF2B5EF4-FFF2-40B4-BE49-F238E27FC236}">
                    <a16:creationId xmlns:a16="http://schemas.microsoft.com/office/drawing/2014/main" id="{0131C3C1-32F7-A249-A7BB-29BD7A7B6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9792" y="1656657"/>
                <a:ext cx="538734" cy="538734"/>
              </a:xfrm>
              <a:prstGeom prst="rect">
                <a:avLst/>
              </a:prstGeom>
            </p:spPr>
          </p:pic>
          <p:sp>
            <p:nvSpPr>
              <p:cNvPr id="38" name="文字方塊 37"/>
              <p:cNvSpPr txBox="1"/>
              <p:nvPr/>
            </p:nvSpPr>
            <p:spPr>
              <a:xfrm>
                <a:off x="2381065" y="169519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 smtClean="0">
                    <a:solidFill>
                      <a:srgbClr val="0599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TW" altLang="en-US" sz="2400" b="1" dirty="0">
                  <a:solidFill>
                    <a:srgbClr val="0599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文字方塊 35"/>
            <p:cNvSpPr txBox="1"/>
            <p:nvPr/>
          </p:nvSpPr>
          <p:spPr>
            <a:xfrm>
              <a:off x="2919799" y="166441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指數記法</a:t>
              </a:r>
            </a:p>
          </p:txBody>
        </p:sp>
      </p:grpSp>
      <p:sp>
        <p:nvSpPr>
          <p:cNvPr id="2" name="矩形 1">
            <a:hlinkClick r:id="rId3" action="ppaction://hlinksldjump"/>
          </p:cNvPr>
          <p:cNvSpPr/>
          <p:nvPr/>
        </p:nvSpPr>
        <p:spPr>
          <a:xfrm>
            <a:off x="3352800" y="2047875"/>
            <a:ext cx="243840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3446518" y="3110046"/>
            <a:ext cx="2250964" cy="538734"/>
            <a:chOff x="2289792" y="2360295"/>
            <a:chExt cx="2250964" cy="538734"/>
          </a:xfrm>
        </p:grpSpPr>
        <p:grpSp>
          <p:nvGrpSpPr>
            <p:cNvPr id="40" name="群組 39"/>
            <p:cNvGrpSpPr/>
            <p:nvPr/>
          </p:nvGrpSpPr>
          <p:grpSpPr>
            <a:xfrm>
              <a:off x="2289792" y="2360295"/>
              <a:ext cx="538734" cy="538734"/>
              <a:chOff x="2289792" y="1656657"/>
              <a:chExt cx="538734" cy="538734"/>
            </a:xfrm>
          </p:grpSpPr>
          <p:pic>
            <p:nvPicPr>
              <p:cNvPr id="42" name="圖片 41">
                <a:extLst>
                  <a:ext uri="{FF2B5EF4-FFF2-40B4-BE49-F238E27FC236}">
                    <a16:creationId xmlns:a16="http://schemas.microsoft.com/office/drawing/2014/main" id="{0131C3C1-32F7-A249-A7BB-29BD7A7B6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9792" y="1656657"/>
                <a:ext cx="538734" cy="538734"/>
              </a:xfrm>
              <a:prstGeom prst="rect">
                <a:avLst/>
              </a:prstGeom>
            </p:spPr>
          </p:pic>
          <p:sp>
            <p:nvSpPr>
              <p:cNvPr id="43" name="文字方塊 42"/>
              <p:cNvSpPr txBox="1"/>
              <p:nvPr/>
            </p:nvSpPr>
            <p:spPr>
              <a:xfrm>
                <a:off x="2381065" y="169519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 smtClean="0">
                    <a:solidFill>
                      <a:srgbClr val="0599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TW" altLang="en-US" sz="2400" b="1" dirty="0">
                  <a:solidFill>
                    <a:srgbClr val="0599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文字方塊 40"/>
            <p:cNvSpPr txBox="1"/>
            <p:nvPr/>
          </p:nvSpPr>
          <p:spPr>
            <a:xfrm>
              <a:off x="2919799" y="236805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科學記號</a:t>
              </a:r>
            </a:p>
          </p:txBody>
        </p:sp>
      </p:grpSp>
      <p:sp>
        <p:nvSpPr>
          <p:cNvPr id="17" name="矩形 16">
            <a:hlinkClick r:id="rId4" action="ppaction://hlinksldjump"/>
          </p:cNvPr>
          <p:cNvSpPr/>
          <p:nvPr/>
        </p:nvSpPr>
        <p:spPr>
          <a:xfrm>
            <a:off x="3352800" y="3007938"/>
            <a:ext cx="243840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87" y="4877010"/>
            <a:ext cx="1947676" cy="691897"/>
          </a:xfrm>
          <a:prstGeom prst="rect">
            <a:avLst/>
          </a:prstGeom>
        </p:spPr>
      </p:pic>
      <p:pic>
        <p:nvPicPr>
          <p:cNvPr id="20" name="圖片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48" y="4877010"/>
            <a:ext cx="2161036" cy="691897"/>
          </a:xfrm>
          <a:prstGeom prst="rect">
            <a:avLst/>
          </a:prstGeom>
        </p:spPr>
      </p:pic>
      <p:pic>
        <p:nvPicPr>
          <p:cNvPr id="21" name="圖片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18" y="3968001"/>
            <a:ext cx="1987300" cy="691897"/>
          </a:xfrm>
          <a:prstGeom prst="rect">
            <a:avLst/>
          </a:prstGeom>
        </p:spPr>
      </p:pic>
      <p:pic>
        <p:nvPicPr>
          <p:cNvPr id="22" name="圖片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10" y="3968001"/>
            <a:ext cx="1953772" cy="691897"/>
          </a:xfrm>
          <a:prstGeom prst="rect">
            <a:avLst/>
          </a:prstGeom>
        </p:spPr>
      </p:pic>
      <p:pic>
        <p:nvPicPr>
          <p:cNvPr id="23" name="圖片 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8" y="3968001"/>
            <a:ext cx="1938532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4"/>
            <a:ext cx="8905875" cy="1405325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指數的值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286736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latin typeface="SimSun"/>
                <a:cs typeface="SimSun"/>
              </a:rPr>
              <a:t>求下列各式的</a:t>
            </a:r>
            <a:r>
              <a:rPr lang="zh-TW" altLang="en-US" dirty="0" smtClean="0">
                <a:solidFill>
                  <a:srgbClr val="231F20"/>
                </a:solidFill>
                <a:latin typeface="SimSun"/>
                <a:cs typeface="SimSun"/>
              </a:rPr>
              <a:t>值：</a:t>
            </a:r>
            <a:endParaRPr lang="zh-TW" altLang="en-US" dirty="0">
              <a:latin typeface="SimSun"/>
              <a:cs typeface="SimSun"/>
            </a:endParaRPr>
          </a:p>
          <a:p>
            <a:pPr marL="12700">
              <a:spcBef>
                <a:spcPts val="660"/>
              </a:spcBef>
              <a:tabLst>
                <a:tab pos="3099435" algn="l"/>
              </a:tabLst>
            </a:pPr>
            <a:r>
              <a:rPr lang="en-US" altLang="zh-TW" spc="10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3)</a:t>
            </a:r>
            <a:r>
              <a:rPr lang="zh-TW" altLang="en-US" spc="25" dirty="0">
                <a:solidFill>
                  <a:srgbClr val="231F20"/>
                </a:solidFill>
                <a:latin typeface="Adobe 明體 Std L"/>
                <a:cs typeface="Adobe 明體 Std L"/>
              </a:rPr>
              <a:t> </a:t>
            </a:r>
            <a:r>
              <a:rPr lang="zh-TW" altLang="en-US" spc="1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baseline="3000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636939"/>
            <a:ext cx="438913" cy="438913"/>
          </a:xfrm>
          <a:prstGeom prst="rect">
            <a:avLst/>
          </a:prstGeom>
        </p:spPr>
      </p:pic>
      <p:pic>
        <p:nvPicPr>
          <p:cNvPr id="1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59" y="569595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版面配置區 4"/>
          <p:cNvSpPr txBox="1">
            <a:spLocks/>
          </p:cNvSpPr>
          <p:nvPr/>
        </p:nvSpPr>
        <p:spPr>
          <a:xfrm>
            <a:off x="820758" y="2516039"/>
            <a:ext cx="588879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(3) </a:t>
            </a:r>
            <a:r>
              <a:rPr lang="zh-TW" altLang="en-US" spc="1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baseline="3000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endParaRPr lang="en-US" altLang="zh-TW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>
          <a:xfrm>
            <a:off x="1153259" y="3155334"/>
            <a:ext cx="7020925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25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zh-TW" altLang="en-US" spc="1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altLang="en-US" spc="25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2405">
              <a:spcBef>
                <a:spcPts val="710"/>
              </a:spcBef>
            </a:pPr>
            <a:endParaRPr lang="zh-TW" altLang="en-US" spc="25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文字版面配置區 4"/>
          <p:cNvSpPr txBox="1">
            <a:spLocks/>
          </p:cNvSpPr>
          <p:nvPr/>
        </p:nvSpPr>
        <p:spPr>
          <a:xfrm>
            <a:off x="1153259" y="3806599"/>
            <a:ext cx="479627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25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zh-TW" altLang="en-US" spc="1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>
                <a:solidFill>
                  <a:srgbClr val="231F20"/>
                </a:solidFill>
                <a:latin typeface="Times New Roman"/>
                <a:cs typeface="Times New Roman"/>
              </a:rPr>
              <a:t>256</a:t>
            </a:r>
            <a:endParaRPr lang="zh-TW" altLang="en-US" spc="25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object 20"/>
          <p:cNvSpPr/>
          <p:nvPr/>
        </p:nvSpPr>
        <p:spPr>
          <a:xfrm>
            <a:off x="1018323" y="4381533"/>
            <a:ext cx="5992078" cy="1314417"/>
          </a:xfrm>
          <a:custGeom>
            <a:avLst/>
            <a:gdLst/>
            <a:ahLst/>
            <a:cxnLst/>
            <a:rect l="l" t="t" r="r" b="b"/>
            <a:pathLst>
              <a:path w="2268854" h="1305560">
                <a:moveTo>
                  <a:pt x="0" y="1305293"/>
                </a:moveTo>
                <a:lnTo>
                  <a:pt x="2268601" y="1305293"/>
                </a:lnTo>
                <a:lnTo>
                  <a:pt x="2268601" y="0"/>
                </a:lnTo>
                <a:lnTo>
                  <a:pt x="0" y="0"/>
                </a:lnTo>
                <a:lnTo>
                  <a:pt x="0" y="1305293"/>
                </a:lnTo>
                <a:close/>
              </a:path>
            </a:pathLst>
          </a:custGeom>
          <a:ln w="28575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6" y="4490759"/>
            <a:ext cx="305714" cy="383438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16366"/>
              </p:ext>
            </p:extLst>
          </p:nvPr>
        </p:nvGraphicFramePr>
        <p:xfrm>
          <a:off x="1446587" y="4504440"/>
          <a:ext cx="5417947" cy="107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395">
                <a:tc>
                  <a:txBody>
                    <a:bodyPr/>
                    <a:lstStyle/>
                    <a:p>
                      <a:pPr algn="ctr"/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算式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按法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螢幕顯示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(3)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0" baseline="0" dirty="0" smtClean="0">
                          <a:solidFill>
                            <a:srgbClr val="231F20"/>
                          </a:solidFill>
                          <a:latin typeface="Adobe 明體 Std L"/>
                          <a:cs typeface="Adobe 明體 Std L"/>
                        </a:rPr>
                        <a:t> </a:t>
                      </a:r>
                      <a:r>
                        <a:rPr lang="zh-TW" altLang="en-US" sz="2000" spc="0" baseline="0" dirty="0" smtClean="0">
                          <a:solidFill>
                            <a:srgbClr val="231F2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－</a:t>
                      </a:r>
                      <a:r>
                        <a:rPr lang="en-US" altLang="zh-TW" sz="2000" spc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altLang="zh-TW" sz="2000" spc="0" baseline="3000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 4</a:t>
                      </a:r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9"/>
          <p:cNvSpPr>
            <a:spLocks noChangeAspect="1"/>
          </p:cNvSpPr>
          <p:nvPr/>
        </p:nvSpPr>
        <p:spPr>
          <a:xfrm>
            <a:off x="4255671" y="5093751"/>
            <a:ext cx="400149" cy="292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0"/>
          <p:cNvSpPr>
            <a:spLocks noChangeAspect="1"/>
          </p:cNvSpPr>
          <p:nvPr/>
        </p:nvSpPr>
        <p:spPr>
          <a:xfrm>
            <a:off x="3185026" y="5093751"/>
            <a:ext cx="400149" cy="2923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1"/>
          <p:cNvSpPr>
            <a:spLocks noChangeAspect="1"/>
          </p:cNvSpPr>
          <p:nvPr/>
        </p:nvSpPr>
        <p:spPr>
          <a:xfrm>
            <a:off x="3794900" y="5055280"/>
            <a:ext cx="474004" cy="369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6" y="4836110"/>
            <a:ext cx="2075693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625248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求下列各式的值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endParaRPr lang="zh-TW" altLang="en-US" dirty="0">
              <a:solidFill>
                <a:srgbClr val="231F20"/>
              </a:solidFill>
              <a:cs typeface="SimSun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65</a:t>
            </a:r>
            <a:endParaRPr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>
          <a:xfrm>
            <a:off x="414069" y="1626920"/>
            <a:ext cx="7399895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endParaRPr lang="zh-TW" altLang="en-US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63" y="36340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4"/>
          <p:cNvSpPr txBox="1">
            <a:spLocks/>
          </p:cNvSpPr>
          <p:nvPr/>
        </p:nvSpPr>
        <p:spPr>
          <a:xfrm>
            <a:off x="414069" y="2302272"/>
            <a:ext cx="686683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(2)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 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</a:t>
            </a:r>
            <a:r>
              <a:rPr lang="en-US" altLang="zh-TW" spc="10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r>
              <a:rPr lang="zh-TW" altLang="en-US" u="sng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endParaRPr lang="zh-TW" altLang="en-US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9" name="文字版面配置區 4"/>
          <p:cNvSpPr txBox="1">
            <a:spLocks/>
          </p:cNvSpPr>
          <p:nvPr/>
        </p:nvSpPr>
        <p:spPr>
          <a:xfrm>
            <a:off x="414069" y="2977624"/>
            <a:ext cx="8577530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(3)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altLang="zh-TW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 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</a:t>
            </a:r>
            <a:r>
              <a:rPr lang="en-US" altLang="zh-TW" spc="10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endParaRPr lang="zh-TW" altLang="en-US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6" name="文字版面配置區 4"/>
          <p:cNvSpPr txBox="1">
            <a:spLocks/>
          </p:cNvSpPr>
          <p:nvPr/>
        </p:nvSpPr>
        <p:spPr>
          <a:xfrm>
            <a:off x="2589951" y="1596306"/>
            <a:ext cx="100742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en-US" altLang="zh-TW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16</a:t>
            </a:r>
            <a:endParaRPr lang="zh-TW" altLang="en-US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>
          <a:xfrm>
            <a:off x="2586027" y="2288134"/>
            <a:ext cx="144363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10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32</a:t>
            </a:r>
            <a:endParaRPr lang="zh-TW" altLang="en-US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  <p:sp>
        <p:nvSpPr>
          <p:cNvPr id="19" name="文字版面配置區 4"/>
          <p:cNvSpPr txBox="1">
            <a:spLocks/>
          </p:cNvSpPr>
          <p:nvPr/>
        </p:nvSpPr>
        <p:spPr>
          <a:xfrm>
            <a:off x="2250728" y="2977624"/>
            <a:ext cx="144363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16</a:t>
            </a:r>
            <a:endParaRPr lang="zh-TW" altLang="en-US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3082" y="2797433"/>
            <a:ext cx="7359629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22740" y="2294520"/>
            <a:ext cx="5644365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65</a:t>
            </a:r>
            <a:endParaRPr lang="zh-TW" altLang="en-US" dirty="0"/>
          </a:p>
        </p:txBody>
      </p:sp>
      <p:sp>
        <p:nvSpPr>
          <p:cNvPr id="5" name="文字版面配置區 3"/>
          <p:cNvSpPr txBox="1">
            <a:spLocks/>
          </p:cNvSpPr>
          <p:nvPr/>
        </p:nvSpPr>
        <p:spPr>
          <a:xfrm>
            <a:off x="324765" y="778017"/>
            <a:ext cx="8462512" cy="45896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　　在 </a:t>
            </a:r>
            <a:r>
              <a:rPr lang="en-US" altLang="zh-TW" dirty="0" smtClean="0"/>
              <a:t>1-3 </a:t>
            </a:r>
            <a:r>
              <a:rPr lang="zh-TW" altLang="en-US" dirty="0" smtClean="0"/>
              <a:t>節已經學過：在連乘的算式中，如果沒有一個數為 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，算式中有偶數個負數相乘，其乘積為正數；有奇數個負數相乘，其乘積為負數。因此，</a:t>
            </a:r>
            <a:r>
              <a:rPr lang="zh-TW" altLang="en-US" b="1" dirty="0" smtClean="0"/>
              <a:t>當 </a:t>
            </a:r>
            <a:r>
              <a:rPr lang="en-US" altLang="zh-TW" b="1" i="1" dirty="0" smtClean="0"/>
              <a:t>a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b="1" dirty="0" smtClean="0"/>
              <a:t>0 </a:t>
            </a:r>
            <a:r>
              <a:rPr lang="zh-TW" altLang="en-US" b="1" dirty="0"/>
              <a:t>時，如果 </a:t>
            </a:r>
            <a:r>
              <a:rPr lang="en-US" altLang="zh-TW" b="1" i="1" dirty="0"/>
              <a:t>m</a:t>
            </a:r>
            <a:r>
              <a:rPr lang="en-US" altLang="zh-TW" b="1" dirty="0"/>
              <a:t> </a:t>
            </a:r>
            <a:r>
              <a:rPr lang="zh-TW" altLang="en-US" b="1" dirty="0"/>
              <a:t>為偶數，則 </a:t>
            </a:r>
            <a:r>
              <a:rPr lang="en-US" altLang="zh-TW" b="1" i="1" dirty="0"/>
              <a:t>a</a:t>
            </a:r>
            <a:r>
              <a:rPr lang="en-US" altLang="zh-TW" b="1" i="1" baseline="30000" dirty="0"/>
              <a:t>m</a:t>
            </a:r>
            <a:r>
              <a:rPr lang="en-US" altLang="zh-TW" b="1" dirty="0"/>
              <a:t> </a:t>
            </a:r>
            <a:r>
              <a:rPr lang="zh-TW" altLang="en-US" b="1" dirty="0"/>
              <a:t>為正數；如果 </a:t>
            </a:r>
            <a:r>
              <a:rPr lang="en-US" altLang="zh-TW" b="1" i="1" dirty="0"/>
              <a:t>m</a:t>
            </a:r>
            <a:r>
              <a:rPr lang="en-US" altLang="zh-TW" b="1" dirty="0"/>
              <a:t> </a:t>
            </a:r>
            <a:r>
              <a:rPr lang="zh-TW" altLang="en-US" b="1" dirty="0"/>
              <a:t>為奇數，則 </a:t>
            </a:r>
            <a:r>
              <a:rPr lang="en-US" altLang="zh-TW" b="1" i="1" dirty="0"/>
              <a:t>a</a:t>
            </a:r>
            <a:r>
              <a:rPr lang="en-US" altLang="zh-TW" b="1" i="1" baseline="30000" dirty="0"/>
              <a:t>m</a:t>
            </a:r>
            <a:r>
              <a:rPr lang="en-US" altLang="zh-TW" b="1" i="1" dirty="0"/>
              <a:t> </a:t>
            </a:r>
            <a:r>
              <a:rPr lang="zh-TW" altLang="en-US" b="1" dirty="0"/>
              <a:t>為負數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　　在四則運算的混合算式中，如果含有指數的運算，則應先做完指數的運算，</a:t>
            </a:r>
            <a:r>
              <a:rPr lang="zh-TW" altLang="en-US" dirty="0" smtClean="0"/>
              <a:t>然後</a:t>
            </a:r>
            <a:r>
              <a:rPr lang="zh-TW" altLang="en-US" dirty="0"/>
              <a:t>由左而右，先算乘除，後算加減。當有括號時，應優先計算括號內的算式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6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5"/>
            <a:ext cx="8905875" cy="721798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含指數的四則運</a:t>
            </a:r>
            <a:r>
              <a:rPr lang="zh-TW" altLang="en-US" spc="10" dirty="0">
                <a:solidFill>
                  <a:srgbClr val="231F20"/>
                </a:solidFill>
                <a:latin typeface="Arial Unicode MS"/>
                <a:cs typeface="Arial Unicode MS"/>
              </a:rPr>
              <a:t>算</a:t>
            </a:r>
            <a:endParaRPr lang="zh-TW" altLang="en-US" dirty="0">
              <a:latin typeface="Arial Unicode MS"/>
              <a:cs typeface="Arial Unicode MS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65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553996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求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216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÷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＋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5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3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的值。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1879423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68" y="407728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4"/>
          <p:cNvSpPr txBox="1">
            <a:spLocks/>
          </p:cNvSpPr>
          <p:nvPr/>
        </p:nvSpPr>
        <p:spPr>
          <a:xfrm>
            <a:off x="820758" y="1733811"/>
            <a:ext cx="588879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216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÷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＋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5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3</a:t>
            </a:r>
            <a:endParaRPr lang="en-US" altLang="zh-TW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>
          <a:xfrm>
            <a:off x="820758" y="2364664"/>
            <a:ext cx="5948185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216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÷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4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＋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125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endParaRPr lang="zh-TW" altLang="en-US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>
          <a:xfrm>
            <a:off x="820758" y="2999104"/>
            <a:ext cx="479627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54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125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版面配置區 4"/>
          <p:cNvSpPr txBox="1">
            <a:spLocks/>
          </p:cNvSpPr>
          <p:nvPr/>
        </p:nvSpPr>
        <p:spPr>
          <a:xfrm>
            <a:off x="820759" y="3633544"/>
            <a:ext cx="1787610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179</a:t>
            </a:r>
            <a:endParaRPr lang="zh-TW" altLang="en-US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pic>
        <p:nvPicPr>
          <p:cNvPr id="17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3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625248"/>
          </a:xfrm>
        </p:spPr>
        <p:txBody>
          <a:bodyPr/>
          <a:lstStyle/>
          <a:p>
            <a:r>
              <a:rPr lang="zh-TW" altLang="en-US" spc="25" dirty="0" smtClean="0">
                <a:solidFill>
                  <a:srgbClr val="231F20"/>
                </a:solidFill>
                <a:cs typeface="SimSun"/>
              </a:rPr>
              <a:t>求 </a:t>
            </a:r>
            <a:r>
              <a:rPr lang="en-US" altLang="zh-TW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spc="25" dirty="0" smtClean="0">
                <a:solidFill>
                  <a:srgbClr val="231F20"/>
                </a:solidFill>
                <a:cs typeface="SimSun"/>
              </a:rPr>
              <a:t>3</a:t>
            </a:r>
            <a:r>
              <a:rPr lang="en-US" altLang="zh-TW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spc="25" baseline="30000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＋</a:t>
            </a:r>
            <a:r>
              <a:rPr lang="en-US" altLang="zh-TW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spc="25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spc="25" baseline="30000" dirty="0" smtClean="0">
                <a:solidFill>
                  <a:srgbClr val="231F20"/>
                </a:solidFill>
                <a:cs typeface="SimSun"/>
              </a:rPr>
              <a:t>3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zh-TW" altLang="en-US" spc="25" dirty="0" smtClean="0">
                <a:solidFill>
                  <a:srgbClr val="231F20"/>
                </a:solidFill>
                <a:cs typeface="SimSun"/>
              </a:rPr>
              <a:t> 的</a:t>
            </a:r>
            <a:r>
              <a:rPr lang="zh-TW" altLang="en-US" spc="25" dirty="0">
                <a:solidFill>
                  <a:srgbClr val="231F20"/>
                </a:solidFill>
                <a:cs typeface="SimSun"/>
              </a:rPr>
              <a:t>值。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65</a:t>
            </a:r>
            <a:endParaRPr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>
          <a:xfrm>
            <a:off x="554832" y="1685200"/>
            <a:ext cx="3558484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2 </a:t>
            </a:r>
            <a:endParaRPr lang="en-US" altLang="zh-TW" dirty="0">
              <a:solidFill>
                <a:srgbClr val="EC008C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554832" y="2328135"/>
            <a:ext cx="3702844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dirty="0">
                <a:solidFill>
                  <a:srgbClr val="EC008C"/>
                </a:solidFill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8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2</a:t>
            </a:r>
            <a:endParaRPr lang="en-US" altLang="zh-TW" dirty="0">
              <a:solidFill>
                <a:srgbClr val="EC008C"/>
              </a:solidFill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rgbClr val="EC008C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8" y="421974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字版面配置區 4"/>
          <p:cNvSpPr txBox="1">
            <a:spLocks/>
          </p:cNvSpPr>
          <p:nvPr/>
        </p:nvSpPr>
        <p:spPr>
          <a:xfrm>
            <a:off x="554832" y="2971070"/>
            <a:ext cx="3702844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dirty="0">
                <a:solidFill>
                  <a:srgbClr val="EC008C"/>
                </a:solidFill>
                <a:ea typeface="標楷體" panose="03000509000000000000" pitchFamily="65" charset="-120"/>
              </a:rPr>
              <a:t>9</a:t>
            </a:r>
            <a:r>
              <a:rPr lang="zh-TW" altLang="en-US" dirty="0">
                <a:solidFill>
                  <a:srgbClr val="EC008C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EC008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EC008C"/>
                </a:solidFill>
                <a:ea typeface="標楷體" panose="03000509000000000000" pitchFamily="65" charset="-120"/>
              </a:rPr>
              <a:t>16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EC008C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>
          <a:xfrm>
            <a:off x="554832" y="3614005"/>
            <a:ext cx="152807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ea typeface="標楷體" panose="03000509000000000000" pitchFamily="65" charset="-120"/>
              </a:rPr>
              <a:t>7</a:t>
            </a:r>
            <a:endParaRPr lang="zh-TW" altLang="en-US" dirty="0">
              <a:solidFill>
                <a:srgbClr val="EC008C"/>
              </a:solidFill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rgbClr val="EC008C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0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使用計算機計算，並回答下列問題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838800" indent="-838800">
              <a:lnSpc>
                <a:spcPct val="120000"/>
              </a:lnSpc>
            </a:pPr>
            <a:r>
              <a:rPr lang="en-US" altLang="zh-TW" dirty="0"/>
              <a:t>(1</a:t>
            </a:r>
            <a:r>
              <a:rPr lang="en-US" altLang="zh-TW" dirty="0" smtClean="0"/>
              <a:t>)</a:t>
            </a:r>
            <a:r>
              <a:rPr lang="en-US" altLang="zh-TW" dirty="0" smtClean="0">
                <a:sym typeface="Wingdings"/>
              </a:rPr>
              <a:t></a:t>
            </a:r>
            <a:r>
              <a:rPr lang="zh-TW" altLang="en-US" dirty="0"/>
              <a:t>任意寫下一個大於 </a:t>
            </a:r>
            <a:r>
              <a:rPr lang="en-US" altLang="zh-TW" dirty="0"/>
              <a:t>1 </a:t>
            </a:r>
            <a:r>
              <a:rPr lang="zh-TW" altLang="en-US" dirty="0"/>
              <a:t>的數 </a:t>
            </a:r>
            <a:r>
              <a:rPr lang="en-US" altLang="zh-TW" i="1" dirty="0"/>
              <a:t>a</a:t>
            </a:r>
            <a:r>
              <a:rPr lang="zh-TW" altLang="en-US" dirty="0"/>
              <a:t>，</a:t>
            </a:r>
            <a:r>
              <a:rPr lang="en-US" altLang="zh-TW" i="1" dirty="0"/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864000" indent="-396000">
              <a:lnSpc>
                <a:spcPct val="120000"/>
              </a:lnSpc>
            </a:pPr>
            <a:r>
              <a:rPr lang="en-US" altLang="zh-TW" dirty="0">
                <a:sym typeface="Wingdings"/>
              </a:rPr>
              <a:t></a:t>
            </a:r>
            <a:r>
              <a:rPr lang="en-US" altLang="zh-TW" i="1" dirty="0" err="1"/>
              <a:t>a</a:t>
            </a:r>
            <a:r>
              <a:rPr lang="en-US" altLang="zh-TW" baseline="30000" dirty="0" err="1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</a:t>
            </a:r>
            <a:r>
              <a:rPr lang="zh-TW" altLang="en-US" dirty="0" smtClean="0"/>
              <a:t>，</a:t>
            </a:r>
            <a:r>
              <a:rPr lang="en-US" altLang="zh-TW" i="1" dirty="0" err="1"/>
              <a:t>a</a:t>
            </a:r>
            <a:r>
              <a:rPr lang="en-US" altLang="zh-TW" baseline="30000" dirty="0" err="1"/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</a:t>
            </a:r>
            <a:r>
              <a:rPr lang="zh-TW" altLang="en-US" dirty="0" smtClean="0"/>
              <a:t>，</a:t>
            </a:r>
            <a:r>
              <a:rPr lang="en-US" altLang="zh-TW" i="1" dirty="0" err="1"/>
              <a:t>a</a:t>
            </a:r>
            <a:r>
              <a:rPr lang="en-US" altLang="zh-TW" baseline="30000" dirty="0" err="1"/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828000" indent="-360000">
              <a:lnSpc>
                <a:spcPct val="120000"/>
              </a:lnSpc>
            </a:pPr>
            <a:r>
              <a:rPr lang="en-US" altLang="zh-TW" dirty="0">
                <a:sym typeface="Wingdings"/>
              </a:rPr>
              <a:t></a:t>
            </a:r>
            <a:r>
              <a:rPr lang="zh-TW" altLang="en-US" dirty="0"/>
              <a:t>比較 </a:t>
            </a:r>
            <a:r>
              <a:rPr lang="en-US" altLang="zh-TW" i="1" dirty="0" err="1"/>
              <a:t>a</a:t>
            </a:r>
            <a:r>
              <a:rPr lang="en-US" altLang="zh-TW" baseline="30000" dirty="0" err="1"/>
              <a:t>3</a:t>
            </a:r>
            <a:r>
              <a:rPr lang="zh-TW" altLang="en-US" dirty="0"/>
              <a:t>、</a:t>
            </a:r>
            <a:r>
              <a:rPr lang="en-US" altLang="zh-TW" i="1" dirty="0" err="1"/>
              <a:t>a</a:t>
            </a:r>
            <a:r>
              <a:rPr lang="en-US" altLang="zh-TW" baseline="30000" dirty="0" err="1"/>
              <a:t>4</a:t>
            </a:r>
            <a:r>
              <a:rPr lang="zh-TW" altLang="en-US" dirty="0"/>
              <a:t>、</a:t>
            </a:r>
            <a:r>
              <a:rPr lang="en-US" altLang="zh-TW" i="1" dirty="0" err="1"/>
              <a:t>a</a:t>
            </a:r>
            <a:r>
              <a:rPr lang="en-US" altLang="zh-TW" baseline="30000" dirty="0" err="1"/>
              <a:t>5</a:t>
            </a:r>
            <a:r>
              <a:rPr lang="en-US" altLang="zh-TW" dirty="0"/>
              <a:t> </a:t>
            </a:r>
            <a:r>
              <a:rPr lang="zh-TW" altLang="en-US" dirty="0"/>
              <a:t>的大小關係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i="1" dirty="0" err="1" smtClean="0"/>
              <a:t>a</a:t>
            </a:r>
            <a:r>
              <a:rPr lang="en-US" altLang="zh-TW" baseline="30000" dirty="0" err="1" smtClean="0"/>
              <a:t>3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</a:rPr>
              <a:t>______</a:t>
            </a:r>
            <a:r>
              <a:rPr lang="zh-TW" altLang="en-US" dirty="0" smtClean="0">
                <a:latin typeface="微軟正黑體" panose="020B0604030504040204" pitchFamily="34" charset="-120"/>
              </a:rPr>
              <a:t> </a:t>
            </a:r>
            <a:r>
              <a:rPr lang="en-US" altLang="zh-TW" i="1" dirty="0" err="1" smtClean="0"/>
              <a:t>a</a:t>
            </a:r>
            <a:r>
              <a:rPr lang="en-US" altLang="zh-TW" baseline="30000" dirty="0" err="1" smtClean="0"/>
              <a:t>4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</a:rPr>
              <a:t>______</a:t>
            </a:r>
            <a:r>
              <a:rPr lang="zh-TW" altLang="en-US" dirty="0" smtClean="0">
                <a:latin typeface="微軟正黑體" panose="020B0604030504040204" pitchFamily="34" charset="-120"/>
              </a:rPr>
              <a:t> </a:t>
            </a:r>
            <a:r>
              <a:rPr lang="en-US" altLang="zh-TW" i="1" dirty="0" err="1" smtClean="0"/>
              <a:t>a</a:t>
            </a:r>
            <a:r>
              <a:rPr lang="en-US" altLang="zh-TW" baseline="30000" dirty="0" err="1" smtClean="0"/>
              <a:t>5</a:t>
            </a:r>
            <a:r>
              <a:rPr lang="zh-TW" altLang="en-US" dirty="0" smtClean="0">
                <a:solidFill>
                  <a:srgbClr val="231F20"/>
                </a:solidFill>
                <a:latin typeface="Adobe 明體 Std L"/>
                <a:cs typeface="Adobe 明體 Std L"/>
              </a:rPr>
              <a:t> </a:t>
            </a:r>
            <a:r>
              <a:rPr lang="zh-TW" altLang="en-US" dirty="0">
                <a:solidFill>
                  <a:srgbClr val="231F20"/>
                </a:solidFill>
                <a:latin typeface="Adobe 明體 Std L"/>
                <a:cs typeface="Adobe 明體 Std L"/>
              </a:rPr>
              <a:t>。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zh-TW" altLang="en-US" dirty="0">
                <a:solidFill>
                  <a:srgbClr val="231F20"/>
                </a:solidFill>
                <a:latin typeface="Adobe 明體 Std L"/>
                <a:cs typeface="Adobe 明體 Std L"/>
              </a:rPr>
              <a:t>填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＞</a:t>
            </a:r>
            <a:r>
              <a:rPr lang="zh-TW" altLang="en-US" dirty="0">
                <a:solidFill>
                  <a:srgbClr val="231F20"/>
                </a:solidFill>
                <a:latin typeface="Adobe 明體 Std L"/>
                <a:cs typeface="Adobe 明體 Std L"/>
              </a:rPr>
              <a:t>或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＜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比較大小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30" y="525413"/>
            <a:ext cx="305714" cy="383438"/>
          </a:xfrm>
          <a:prstGeom prst="rect">
            <a:avLst/>
          </a:prstGeom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1" y="513348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677150" y="170448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38750" y="24221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55326" y="242211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82373" y="242211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17407" y="37079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46182" y="37079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" y="2318336"/>
            <a:ext cx="438913" cy="43891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245375" y="42474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答案僅供參考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使用計算機計算，並回答下列問題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838800" indent="-838800">
              <a:lnSpc>
                <a:spcPct val="120000"/>
              </a:lnSpc>
            </a:pPr>
            <a:r>
              <a:rPr lang="en-US" altLang="zh-TW" dirty="0" smtClean="0"/>
              <a:t>(2)</a:t>
            </a:r>
            <a:r>
              <a:rPr lang="en-US" altLang="zh-TW" dirty="0" smtClean="0">
                <a:sym typeface="Wingdings"/>
              </a:rPr>
              <a:t></a:t>
            </a:r>
            <a:r>
              <a:rPr lang="zh-TW" altLang="en-US" dirty="0"/>
              <a:t>任意寫下一個數滿足 </a:t>
            </a:r>
            <a:r>
              <a:rPr lang="en-US" altLang="zh-TW" dirty="0"/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i="1" dirty="0"/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dirty="0"/>
              <a:t>1</a:t>
            </a:r>
            <a:r>
              <a:rPr lang="zh-TW" altLang="en-US" dirty="0" smtClean="0"/>
              <a:t>，</a:t>
            </a:r>
            <a:r>
              <a:rPr lang="en-US" altLang="zh-TW" i="1" dirty="0" smtClean="0"/>
              <a:t>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864000" indent="-396000">
              <a:lnSpc>
                <a:spcPct val="120000"/>
              </a:lnSpc>
            </a:pPr>
            <a:r>
              <a:rPr lang="en-US" altLang="zh-TW" dirty="0" smtClean="0">
                <a:sym typeface="Wingdings"/>
              </a:rPr>
              <a:t>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</a:t>
            </a:r>
            <a:r>
              <a:rPr lang="zh-TW" altLang="en-US" dirty="0" smtClean="0"/>
              <a:t>，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 smtClean="0">
                <a:latin typeface="微軟正黑體" panose="020B0604030504040204" pitchFamily="34" charset="-120"/>
              </a:rPr>
              <a:t>_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</a:t>
            </a:r>
            <a:r>
              <a:rPr lang="zh-TW" altLang="en-US" dirty="0" smtClean="0"/>
              <a:t>，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828000" indent="-360000">
              <a:lnSpc>
                <a:spcPct val="120000"/>
              </a:lnSpc>
            </a:pPr>
            <a:r>
              <a:rPr lang="en-US" altLang="zh-TW" dirty="0">
                <a:sym typeface="Wingdings"/>
              </a:rPr>
              <a:t></a:t>
            </a:r>
            <a:r>
              <a:rPr lang="zh-TW" altLang="en-US" dirty="0"/>
              <a:t>比較 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3</a:t>
            </a:r>
            <a:r>
              <a:rPr lang="zh-TW" altLang="en-US" dirty="0" smtClean="0"/>
              <a:t>、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4</a:t>
            </a:r>
            <a:r>
              <a:rPr lang="zh-TW" altLang="en-US" dirty="0" smtClean="0"/>
              <a:t>、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5</a:t>
            </a:r>
            <a:r>
              <a:rPr lang="en-US" altLang="zh-TW" dirty="0" smtClean="0"/>
              <a:t> </a:t>
            </a:r>
            <a:r>
              <a:rPr lang="zh-TW" altLang="en-US" dirty="0"/>
              <a:t>的大小關係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3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</a:rPr>
              <a:t>______</a:t>
            </a:r>
            <a:r>
              <a:rPr lang="zh-TW" altLang="en-US" dirty="0" smtClean="0">
                <a:latin typeface="微軟正黑體" panose="020B0604030504040204" pitchFamily="34" charset="-120"/>
              </a:rPr>
              <a:t> 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4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</a:rPr>
              <a:t>______</a:t>
            </a:r>
            <a:r>
              <a:rPr lang="zh-TW" altLang="en-US" dirty="0" smtClean="0">
                <a:latin typeface="微軟正黑體" panose="020B0604030504040204" pitchFamily="34" charset="-120"/>
              </a:rPr>
              <a:t> </a:t>
            </a:r>
            <a:r>
              <a:rPr lang="en-US" altLang="zh-TW" i="1" dirty="0" err="1" smtClean="0"/>
              <a:t>b</a:t>
            </a:r>
            <a:r>
              <a:rPr lang="en-US" altLang="zh-TW" baseline="30000" dirty="0" err="1" smtClean="0"/>
              <a:t>5</a:t>
            </a:r>
            <a:r>
              <a:rPr lang="zh-TW" altLang="en-US" dirty="0" smtClean="0">
                <a:solidFill>
                  <a:srgbClr val="231F20"/>
                </a:solidFill>
                <a:latin typeface="Adobe 明體 Std L"/>
                <a:cs typeface="Adobe 明體 Std L"/>
              </a:rPr>
              <a:t> </a:t>
            </a:r>
            <a:r>
              <a:rPr lang="zh-TW" altLang="en-US" dirty="0">
                <a:solidFill>
                  <a:srgbClr val="231F20"/>
                </a:solidFill>
                <a:latin typeface="Adobe 明體 Std L"/>
                <a:cs typeface="Adobe 明體 Std L"/>
              </a:rPr>
              <a:t>。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zh-TW" altLang="en-US" dirty="0">
                <a:solidFill>
                  <a:srgbClr val="231F20"/>
                </a:solidFill>
                <a:latin typeface="Adobe 明體 Std L"/>
                <a:cs typeface="Adobe 明體 Std L"/>
              </a:rPr>
              <a:t>填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＞</a:t>
            </a:r>
            <a:r>
              <a:rPr lang="zh-TW" altLang="en-US" dirty="0">
                <a:solidFill>
                  <a:srgbClr val="231F20"/>
                </a:solidFill>
                <a:latin typeface="Adobe 明體 Std L"/>
                <a:cs typeface="Adobe 明體 Std L"/>
              </a:rPr>
              <a:t>或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＜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比較大小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30" y="525413"/>
            <a:ext cx="305714" cy="383438"/>
          </a:xfrm>
          <a:prstGeom prst="rect">
            <a:avLst/>
          </a:prstGeom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1" y="513348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742337" y="1704480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0.8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60627" y="2422110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0.512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20079" y="2422110"/>
            <a:ext cx="1313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0.4096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25510" y="2422110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0.32768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17407" y="37079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46182" y="37079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" y="2318336"/>
            <a:ext cx="438913" cy="43891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245375" y="42474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答案僅供參考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4300" y="971550"/>
            <a:ext cx="8905875" cy="2317915"/>
          </a:xfrm>
          <a:prstGeom prst="rect">
            <a:avLst/>
          </a:prstGeom>
          <a:solidFill>
            <a:srgbClr val="EDC9D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利用指數比較大小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2145291"/>
          </a:xfrm>
        </p:spPr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如果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是比 </a:t>
            </a:r>
            <a:r>
              <a:rPr lang="en-US" altLang="zh-TW" dirty="0"/>
              <a:t>1 </a:t>
            </a:r>
            <a:r>
              <a:rPr lang="zh-TW" altLang="en-US" dirty="0"/>
              <a:t>大的正數時，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zh-TW" altLang="en-US" dirty="0"/>
              <a:t>愈大，則 </a:t>
            </a:r>
            <a:r>
              <a:rPr lang="en-US" altLang="zh-TW" i="1" dirty="0"/>
              <a:t>a</a:t>
            </a:r>
            <a:r>
              <a:rPr lang="en-US" altLang="zh-TW" i="1" baseline="30000" dirty="0"/>
              <a:t>n</a:t>
            </a:r>
            <a:r>
              <a:rPr lang="en-US" altLang="zh-TW" dirty="0"/>
              <a:t> </a:t>
            </a:r>
            <a:r>
              <a:rPr lang="zh-TW" altLang="en-US" dirty="0" smtClean="0"/>
              <a:t>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</a:t>
            </a:r>
            <a:r>
              <a:rPr lang="zh-TW" altLang="en-US" dirty="0" smtClean="0"/>
              <a:t>值</a:t>
            </a:r>
            <a:r>
              <a:rPr lang="zh-TW" altLang="en-US" dirty="0"/>
              <a:t>會愈大。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如果 </a:t>
            </a:r>
            <a:r>
              <a:rPr lang="en-US" altLang="zh-TW" i="1" dirty="0"/>
              <a:t>b</a:t>
            </a:r>
            <a:r>
              <a:rPr lang="en-US" altLang="zh-TW" dirty="0"/>
              <a:t> </a:t>
            </a:r>
            <a:r>
              <a:rPr lang="zh-TW" altLang="en-US" dirty="0"/>
              <a:t>是比 </a:t>
            </a:r>
            <a:r>
              <a:rPr lang="en-US" altLang="zh-TW" dirty="0"/>
              <a:t>1 </a:t>
            </a:r>
            <a:r>
              <a:rPr lang="zh-TW" altLang="en-US" dirty="0"/>
              <a:t>小的正數時，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zh-TW" altLang="en-US" dirty="0"/>
              <a:t>愈大，則 </a:t>
            </a:r>
            <a:r>
              <a:rPr lang="en-US" altLang="zh-TW" i="1" dirty="0" err="1"/>
              <a:t>b</a:t>
            </a:r>
            <a:r>
              <a:rPr lang="en-US" altLang="zh-TW" i="1" baseline="30000" dirty="0" err="1"/>
              <a:t>n</a:t>
            </a:r>
            <a:r>
              <a:rPr lang="en-US" altLang="zh-TW" dirty="0"/>
              <a:t> </a:t>
            </a:r>
            <a:r>
              <a:rPr lang="zh-TW" altLang="en-US" dirty="0" smtClean="0"/>
              <a:t>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</a:t>
            </a:r>
            <a:r>
              <a:rPr lang="zh-TW" altLang="en-US" dirty="0" smtClean="0"/>
              <a:t>值</a:t>
            </a:r>
            <a:r>
              <a:rPr lang="zh-TW" altLang="en-US" dirty="0"/>
              <a:t>會愈小。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8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7"/>
            <a:ext cx="8462512" cy="993383"/>
          </a:xfrm>
        </p:spPr>
        <p:txBody>
          <a:bodyPr/>
          <a:lstStyle/>
          <a:p>
            <a:pPr marL="406800" indent="-4068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設 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a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1.1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100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，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b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1.1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101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，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c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1.1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102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，比較 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a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b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c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的大小。</a:t>
            </a:r>
            <a:endParaRPr lang="zh-TW" altLang="en-US" dirty="0">
              <a:solidFill>
                <a:srgbClr val="231F20"/>
              </a:solidFill>
              <a:cs typeface="SimSun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>
          <a:xfrm>
            <a:off x="792219" y="2147371"/>
            <a:ext cx="6423197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pc="25" dirty="0" smtClean="0">
                <a:solidFill>
                  <a:srgbClr val="EC008C"/>
                </a:solidFill>
              </a:rPr>
              <a:t>因為 </a:t>
            </a:r>
            <a:r>
              <a:rPr lang="en-US" altLang="zh-TW" spc="25" dirty="0" smtClean="0">
                <a:solidFill>
                  <a:srgbClr val="EC008C"/>
                </a:solidFill>
              </a:rPr>
              <a:t>1.1 </a:t>
            </a:r>
            <a:r>
              <a:rPr lang="zh-TW" altLang="en-US" spc="25" dirty="0" smtClean="0">
                <a:solidFill>
                  <a:srgbClr val="EC008C"/>
                </a:solidFill>
              </a:rPr>
              <a:t>比 </a:t>
            </a:r>
            <a:r>
              <a:rPr lang="en-US" altLang="zh-TW" spc="25" dirty="0" smtClean="0">
                <a:solidFill>
                  <a:srgbClr val="EC008C"/>
                </a:solidFill>
              </a:rPr>
              <a:t>1 </a:t>
            </a:r>
            <a:r>
              <a:rPr lang="zh-TW" altLang="en-US" spc="25" dirty="0" smtClean="0">
                <a:solidFill>
                  <a:srgbClr val="EC008C"/>
                </a:solidFill>
              </a:rPr>
              <a:t>大，所以 </a:t>
            </a:r>
            <a:r>
              <a:rPr lang="en-US" altLang="zh-TW" i="1" spc="25" dirty="0" smtClean="0">
                <a:solidFill>
                  <a:srgbClr val="EC008C"/>
                </a:solidFill>
              </a:rPr>
              <a:t>a</a:t>
            </a:r>
            <a:r>
              <a:rPr lang="zh-TW" altLang="en-US" spc="25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i="1" spc="25" dirty="0" smtClean="0">
                <a:solidFill>
                  <a:srgbClr val="EC008C"/>
                </a:solidFill>
              </a:rPr>
              <a:t>b</a:t>
            </a:r>
            <a:r>
              <a:rPr lang="zh-TW" altLang="en-US" spc="25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i="1" spc="25" dirty="0" smtClean="0">
                <a:solidFill>
                  <a:srgbClr val="EC008C"/>
                </a:solidFill>
              </a:rPr>
              <a:t>c</a:t>
            </a:r>
            <a:r>
              <a:rPr lang="zh-TW" altLang="en-US" spc="25" dirty="0" smtClean="0">
                <a:solidFill>
                  <a:srgbClr val="EC008C"/>
                </a:solidFill>
              </a:rPr>
              <a:t>。</a:t>
            </a:r>
            <a:endParaRPr lang="en-US" altLang="zh-TW" spc="25" dirty="0">
              <a:solidFill>
                <a:srgbClr val="EC008C"/>
              </a:solidFill>
            </a:endParaRPr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08" y="261773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2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7"/>
            <a:ext cx="8462512" cy="993383"/>
          </a:xfrm>
        </p:spPr>
        <p:txBody>
          <a:bodyPr/>
          <a:lstStyle/>
          <a:p>
            <a:pPr marL="406800" indent="-406800"/>
            <a:r>
              <a:rPr lang="en-US" altLang="zh-TW" dirty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.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設 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a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0.9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24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，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b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0.9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25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，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c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0.9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26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，比較 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a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b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c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的大小。 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21" y="259111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字版面配置區 4"/>
          <p:cNvSpPr txBox="1">
            <a:spLocks/>
          </p:cNvSpPr>
          <p:nvPr/>
        </p:nvSpPr>
        <p:spPr>
          <a:xfrm>
            <a:off x="792219" y="2147371"/>
            <a:ext cx="6423197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pc="25" dirty="0">
                <a:solidFill>
                  <a:srgbClr val="EC008C"/>
                </a:solidFill>
              </a:rPr>
              <a:t>因為 </a:t>
            </a:r>
            <a:r>
              <a:rPr lang="en-US" altLang="zh-TW" spc="25" dirty="0">
                <a:solidFill>
                  <a:srgbClr val="EC008C"/>
                </a:solidFill>
              </a:rPr>
              <a:t>0.9 </a:t>
            </a:r>
            <a:r>
              <a:rPr lang="zh-TW" altLang="en-US" spc="25" dirty="0">
                <a:solidFill>
                  <a:srgbClr val="EC008C"/>
                </a:solidFill>
              </a:rPr>
              <a:t>比 </a:t>
            </a:r>
            <a:r>
              <a:rPr lang="en-US" altLang="zh-TW" spc="25" dirty="0">
                <a:solidFill>
                  <a:srgbClr val="EC008C"/>
                </a:solidFill>
              </a:rPr>
              <a:t>1 </a:t>
            </a:r>
            <a:r>
              <a:rPr lang="zh-TW" altLang="en-US" spc="25" dirty="0">
                <a:solidFill>
                  <a:srgbClr val="EC008C"/>
                </a:solidFill>
              </a:rPr>
              <a:t>小，所以 </a:t>
            </a:r>
            <a:r>
              <a:rPr lang="en-US" altLang="zh-TW" i="1" spc="25" dirty="0">
                <a:solidFill>
                  <a:srgbClr val="EC008C"/>
                </a:solidFill>
              </a:rPr>
              <a:t>a</a:t>
            </a:r>
            <a:r>
              <a:rPr lang="zh-TW" altLang="en-US" spc="25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i="1" spc="25" dirty="0">
                <a:solidFill>
                  <a:srgbClr val="EC008C"/>
                </a:solidFill>
              </a:rPr>
              <a:t>b</a:t>
            </a:r>
            <a:r>
              <a:rPr lang="zh-TW" altLang="en-US" spc="25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i="1" spc="25" dirty="0">
                <a:solidFill>
                  <a:srgbClr val="EC008C"/>
                </a:solidFill>
              </a:rPr>
              <a:t>c</a:t>
            </a:r>
            <a:r>
              <a:rPr lang="zh-TW" altLang="en-US" spc="25" dirty="0">
                <a:solidFill>
                  <a:srgbClr val="EC008C"/>
                </a:solidFill>
              </a:rPr>
              <a:t>。</a:t>
            </a:r>
            <a:endParaRPr lang="en-US" altLang="zh-TW" spc="25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指數記法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78268" y="1370634"/>
            <a:ext cx="8913331" cy="3640753"/>
            <a:chOff x="899998" y="2095029"/>
            <a:chExt cx="5975997" cy="2440965"/>
          </a:xfrm>
        </p:grpSpPr>
        <p:sp>
          <p:nvSpPr>
            <p:cNvPr id="7" name="object 44"/>
            <p:cNvSpPr/>
            <p:nvPr/>
          </p:nvSpPr>
          <p:spPr>
            <a:xfrm>
              <a:off x="899998" y="2095029"/>
              <a:ext cx="5975997" cy="24409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5"/>
            <p:cNvSpPr txBox="1"/>
            <p:nvPr/>
          </p:nvSpPr>
          <p:spPr>
            <a:xfrm>
              <a:off x="1143606" y="2292771"/>
              <a:ext cx="1217422" cy="4127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 indent="-635"/>
              <a:r>
                <a:rPr sz="20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我最喜歡收集閃亮亮的金幣了</a:t>
              </a:r>
              <a:r>
                <a:rPr sz="2000" b="0" spc="-1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！</a:t>
              </a:r>
              <a:endParaRPr sz="2000" spc="-1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  <p:sp>
          <p:nvSpPr>
            <p:cNvPr id="9" name="object 46"/>
            <p:cNvSpPr txBox="1"/>
            <p:nvPr/>
          </p:nvSpPr>
          <p:spPr>
            <a:xfrm>
              <a:off x="4444050" y="2306456"/>
              <a:ext cx="1237746" cy="4333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 indent="-635"/>
              <a:r>
                <a:rPr sz="21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妳想要什麼樣</a:t>
              </a:r>
              <a:r>
                <a:rPr lang="en-US" sz="2100" b="0" spc="-1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/>
              </a:r>
              <a:br>
                <a:rPr lang="en-US" sz="2100" b="0" spc="-1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</a:br>
              <a:r>
                <a:rPr sz="21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的生日禮物啊</a:t>
              </a:r>
              <a:r>
                <a:rPr sz="2100" b="0" spc="-1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？</a:t>
              </a:r>
              <a:endParaRPr sz="2100" spc="-1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  <p:sp>
          <p:nvSpPr>
            <p:cNvPr id="10" name="object 47"/>
            <p:cNvSpPr txBox="1"/>
            <p:nvPr/>
          </p:nvSpPr>
          <p:spPr>
            <a:xfrm>
              <a:off x="4225765" y="3583826"/>
              <a:ext cx="1851968" cy="8666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 algn="ctr"/>
              <a:r>
                <a:rPr sz="21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請在生日那天給我</a:t>
              </a:r>
              <a:r>
                <a:rPr lang="en-US" sz="2100" b="0" spc="-1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/>
              </a:r>
              <a:br>
                <a:rPr lang="en-US" sz="2100" b="0" spc="-1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</a:br>
              <a:r>
                <a:rPr sz="2100" b="0" spc="-1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 </a:t>
              </a:r>
              <a:r>
                <a:rPr sz="2100" spc="-1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2</a:t>
              </a:r>
              <a:r>
                <a:rPr sz="2100" spc="-100" dirty="0">
                  <a:solidFill>
                    <a:srgbClr val="231F2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 </a:t>
              </a:r>
              <a:r>
                <a:rPr sz="21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個金幣</a:t>
              </a:r>
              <a:r>
                <a:rPr sz="2100" b="0" spc="-1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，</a:t>
              </a:r>
              <a:r>
                <a:rPr sz="21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接下來每一天都給我前一天的</a:t>
              </a:r>
              <a:r>
                <a:rPr sz="2100" b="0" spc="-1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 </a:t>
              </a:r>
              <a:r>
                <a:rPr sz="2100" spc="-1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2 </a:t>
              </a:r>
              <a:r>
                <a:rPr sz="2100" b="0" spc="-1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倍金幣</a:t>
              </a:r>
              <a:r>
                <a:rPr sz="2100" b="0" spc="-1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。</a:t>
              </a:r>
              <a:endParaRPr sz="2100" spc="-1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</p:grpSp>
      <p:sp>
        <p:nvSpPr>
          <p:cNvPr id="12" name="文字版面配置區 3"/>
          <p:cNvSpPr txBox="1">
            <a:spLocks/>
          </p:cNvSpPr>
          <p:nvPr/>
        </p:nvSpPr>
        <p:spPr>
          <a:xfrm>
            <a:off x="295073" y="5189702"/>
            <a:ext cx="8462512" cy="557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/>
              <a:t>　　請問第 </a:t>
            </a:r>
            <a:r>
              <a:rPr lang="en-US" altLang="zh-TW" dirty="0" smtClean="0"/>
              <a:t>10 </a:t>
            </a:r>
            <a:r>
              <a:rPr lang="zh-TW" altLang="en-US" dirty="0"/>
              <a:t>天，公主會得到多少個金幣呢？</a:t>
            </a:r>
          </a:p>
        </p:txBody>
      </p:sp>
    </p:spTree>
    <p:extLst>
      <p:ext uri="{BB962C8B-B14F-4D97-AF65-F5344CB8AC3E}">
        <p14:creationId xmlns:p14="http://schemas.microsoft.com/office/powerpoint/2010/main" val="21252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  <p:sp>
        <p:nvSpPr>
          <p:cNvPr id="7" name="object 5"/>
          <p:cNvSpPr>
            <a:spLocks noChangeAspect="1"/>
          </p:cNvSpPr>
          <p:nvPr/>
        </p:nvSpPr>
        <p:spPr>
          <a:xfrm>
            <a:off x="476216" y="678954"/>
            <a:ext cx="1048237" cy="169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群組 12"/>
          <p:cNvGrpSpPr/>
          <p:nvPr/>
        </p:nvGrpSpPr>
        <p:grpSpPr>
          <a:xfrm>
            <a:off x="1524453" y="946708"/>
            <a:ext cx="7428932" cy="1306633"/>
            <a:chOff x="1524453" y="1070307"/>
            <a:chExt cx="7428932" cy="1306633"/>
          </a:xfrm>
        </p:grpSpPr>
        <p:sp>
          <p:nvSpPr>
            <p:cNvPr id="6" name="object 3"/>
            <p:cNvSpPr/>
            <p:nvPr/>
          </p:nvSpPr>
          <p:spPr>
            <a:xfrm>
              <a:off x="1524453" y="1070307"/>
              <a:ext cx="7428932" cy="1306633"/>
            </a:xfrm>
            <a:custGeom>
              <a:avLst/>
              <a:gdLst/>
              <a:ahLst/>
              <a:cxnLst/>
              <a:rect l="l" t="t" r="r" b="b"/>
              <a:pathLst>
                <a:path w="2619375" h="607059">
                  <a:moveTo>
                    <a:pt x="107933" y="0"/>
                  </a:moveTo>
                  <a:lnTo>
                    <a:pt x="62515" y="496"/>
                  </a:lnTo>
                  <a:lnTo>
                    <a:pt x="21471" y="7761"/>
                  </a:lnTo>
                  <a:lnTo>
                    <a:pt x="1654" y="45262"/>
                  </a:lnTo>
                  <a:lnTo>
                    <a:pt x="0" y="82639"/>
                  </a:lnTo>
                  <a:lnTo>
                    <a:pt x="7" y="523962"/>
                  </a:lnTo>
                  <a:lnTo>
                    <a:pt x="3906" y="574496"/>
                  </a:lnTo>
                  <a:lnTo>
                    <a:pt x="31722" y="602549"/>
                  </a:lnTo>
                  <a:lnTo>
                    <a:pt x="82572" y="606535"/>
                  </a:lnTo>
                  <a:lnTo>
                    <a:pt x="2535701" y="606540"/>
                  </a:lnTo>
                  <a:lnTo>
                    <a:pt x="2556356" y="606106"/>
                  </a:lnTo>
                  <a:lnTo>
                    <a:pt x="2597400" y="598841"/>
                  </a:lnTo>
                  <a:lnTo>
                    <a:pt x="2617218" y="561340"/>
                  </a:lnTo>
                  <a:lnTo>
                    <a:pt x="2618872" y="523962"/>
                  </a:lnTo>
                  <a:lnTo>
                    <a:pt x="2618864" y="82639"/>
                  </a:lnTo>
                  <a:lnTo>
                    <a:pt x="2614965" y="32106"/>
                  </a:lnTo>
                  <a:lnTo>
                    <a:pt x="2587150" y="4053"/>
                  </a:lnTo>
                  <a:lnTo>
                    <a:pt x="2536299" y="67"/>
                  </a:lnTo>
                  <a:lnTo>
                    <a:pt x="107933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7"/>
            <p:cNvSpPr txBox="1"/>
            <p:nvPr/>
          </p:nvSpPr>
          <p:spPr>
            <a:xfrm>
              <a:off x="1524453" y="1199121"/>
              <a:ext cx="7428932" cy="1049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tabLst>
                  <a:tab pos="961390" algn="l"/>
                </a:tabLst>
              </a:pP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1.01 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法則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	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1.01</a:t>
              </a:r>
              <a:r>
                <a:rPr sz="3200" b="1" baseline="30555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365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≒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37.8</a:t>
              </a:r>
              <a:endParaRPr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Helvetica"/>
              </a:endParaRPr>
            </a:p>
            <a:p>
              <a:pPr algn="ctr">
                <a:lnSpc>
                  <a:spcPct val="100000"/>
                </a:lnSpc>
                <a:spcBef>
                  <a:spcPts val="500"/>
                </a:spcBef>
              </a:pPr>
              <a:r>
                <a:rPr sz="3200" b="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若是勤勉努力，最終會成為很大的力量。</a:t>
              </a:r>
              <a:endParaRPr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</p:grpSp>
      <p:sp>
        <p:nvSpPr>
          <p:cNvPr id="11" name="object 6"/>
          <p:cNvSpPr>
            <a:spLocks noChangeAspect="1"/>
          </p:cNvSpPr>
          <p:nvPr/>
        </p:nvSpPr>
        <p:spPr>
          <a:xfrm>
            <a:off x="7797762" y="3085856"/>
            <a:ext cx="1155623" cy="1645789"/>
          </a:xfrm>
          <a:prstGeom prst="rect">
            <a:avLst/>
          </a:prstGeom>
          <a:blipFill>
            <a:blip r:embed="rId3" cstate="print"/>
            <a:srcRect/>
            <a:stretch>
              <a:fillRect l="-1" r="-873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群組 13"/>
          <p:cNvGrpSpPr/>
          <p:nvPr/>
        </p:nvGrpSpPr>
        <p:grpSpPr>
          <a:xfrm>
            <a:off x="190500" y="3236220"/>
            <a:ext cx="7751565" cy="1315922"/>
            <a:chOff x="285750" y="3236220"/>
            <a:chExt cx="7751565" cy="1315922"/>
          </a:xfrm>
        </p:grpSpPr>
        <p:sp>
          <p:nvSpPr>
            <p:cNvPr id="10" name="object 4"/>
            <p:cNvSpPr/>
            <p:nvPr/>
          </p:nvSpPr>
          <p:spPr>
            <a:xfrm>
              <a:off x="285750" y="3236220"/>
              <a:ext cx="7751565" cy="1315922"/>
            </a:xfrm>
            <a:custGeom>
              <a:avLst/>
              <a:gdLst/>
              <a:ahLst/>
              <a:cxnLst/>
              <a:rect l="l" t="t" r="r" b="b"/>
              <a:pathLst>
                <a:path w="2619375" h="607059">
                  <a:moveTo>
                    <a:pt x="107933" y="0"/>
                  </a:moveTo>
                  <a:lnTo>
                    <a:pt x="62515" y="496"/>
                  </a:lnTo>
                  <a:lnTo>
                    <a:pt x="21471" y="7761"/>
                  </a:lnTo>
                  <a:lnTo>
                    <a:pt x="1654" y="45262"/>
                  </a:lnTo>
                  <a:lnTo>
                    <a:pt x="0" y="82639"/>
                  </a:lnTo>
                  <a:lnTo>
                    <a:pt x="7" y="523962"/>
                  </a:lnTo>
                  <a:lnTo>
                    <a:pt x="3906" y="574496"/>
                  </a:lnTo>
                  <a:lnTo>
                    <a:pt x="31722" y="602549"/>
                  </a:lnTo>
                  <a:lnTo>
                    <a:pt x="82572" y="606535"/>
                  </a:lnTo>
                  <a:lnTo>
                    <a:pt x="2535701" y="606540"/>
                  </a:lnTo>
                  <a:lnTo>
                    <a:pt x="2556356" y="606106"/>
                  </a:lnTo>
                  <a:lnTo>
                    <a:pt x="2597400" y="598841"/>
                  </a:lnTo>
                  <a:lnTo>
                    <a:pt x="2617218" y="561340"/>
                  </a:lnTo>
                  <a:lnTo>
                    <a:pt x="2618872" y="523962"/>
                  </a:lnTo>
                  <a:lnTo>
                    <a:pt x="2618864" y="82639"/>
                  </a:lnTo>
                  <a:lnTo>
                    <a:pt x="2614965" y="32106"/>
                  </a:lnTo>
                  <a:lnTo>
                    <a:pt x="2587150" y="4053"/>
                  </a:lnTo>
                  <a:lnTo>
                    <a:pt x="2536299" y="67"/>
                  </a:lnTo>
                  <a:lnTo>
                    <a:pt x="107933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8"/>
            <p:cNvSpPr txBox="1"/>
            <p:nvPr/>
          </p:nvSpPr>
          <p:spPr>
            <a:xfrm>
              <a:off x="285750" y="3369679"/>
              <a:ext cx="7751565" cy="1049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6985" algn="ctr">
                <a:lnSpc>
                  <a:spcPct val="100000"/>
                </a:lnSpc>
                <a:spcBef>
                  <a:spcPts val="500"/>
                </a:spcBef>
                <a:tabLst>
                  <a:tab pos="961390" algn="l"/>
                </a:tabLst>
              </a:pP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0.99 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法則	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0.99</a:t>
              </a:r>
              <a:r>
                <a:rPr sz="3200" b="1" baseline="30555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365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≒</a:t>
              </a:r>
              <a:r>
                <a:rPr sz="32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elvetica"/>
                </a:rPr>
                <a:t>0.03</a:t>
              </a:r>
              <a:endParaRPr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Helvetica"/>
              </a:endParaRPr>
            </a:p>
            <a:p>
              <a:pPr algn="ctr">
                <a:lnSpc>
                  <a:spcPct val="100000"/>
                </a:lnSpc>
                <a:spcBef>
                  <a:spcPts val="500"/>
                </a:spcBef>
              </a:pPr>
              <a:r>
                <a:rPr sz="3200" b="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相反地，稍微偷懶的話，終究會失去實力。</a:t>
              </a:r>
              <a:endParaRPr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8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水生植物的增生與</a:t>
            </a:r>
            <a:r>
              <a:rPr lang="zh-TW" altLang="en-US" dirty="0" smtClean="0"/>
              <a:t>防災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自然</a:t>
            </a:r>
            <a:endParaRPr lang="en-US" altLang="zh-TW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5114122"/>
          </a:xfrm>
        </p:spPr>
        <p:txBody>
          <a:bodyPr/>
          <a:lstStyle/>
          <a:p>
            <a:r>
              <a:rPr lang="zh-TW" altLang="en-US" dirty="0" smtClean="0"/>
              <a:t>　　</a:t>
            </a:r>
            <a:r>
              <a:rPr lang="zh-TW" altLang="en-US" u="sng" dirty="0" smtClean="0"/>
              <a:t>臺灣</a:t>
            </a:r>
            <a:r>
              <a:rPr lang="zh-TW" altLang="en-US" dirty="0"/>
              <a:t>每年五月到十一月期間，梅雨及颱風帶來豐沛的雨量，這些豐沛的雨量是重要的水資源來源，卻也容易發生水患災害。因此需加強排水系統清淤、 截流站安全檢查、抽水機具維護及溪流河川疏濬等防汛整備工作，以降低</a:t>
            </a:r>
            <a:r>
              <a:rPr lang="zh-TW" altLang="en-US" dirty="0" smtClean="0"/>
              <a:t>水患產生</a:t>
            </a:r>
            <a:r>
              <a:rPr lang="zh-TW" altLang="en-US" dirty="0"/>
              <a:t>的災害程度。</a:t>
            </a:r>
          </a:p>
          <a:p>
            <a:r>
              <a:rPr lang="zh-TW" altLang="en-US" dirty="0" smtClean="0"/>
              <a:t>　　而</a:t>
            </a:r>
            <a:r>
              <a:rPr lang="zh-TW" altLang="en-US" dirty="0"/>
              <a:t>在各河流中下游水域、池塘及溝渠中常見的布袋蓮及水芙蓉等</a:t>
            </a:r>
            <a:r>
              <a:rPr lang="zh-TW" altLang="en-US" dirty="0" smtClean="0"/>
              <a:t>水生植物</a:t>
            </a:r>
            <a:r>
              <a:rPr lang="zh-TW" altLang="en-US" dirty="0"/>
              <a:t>，因為增生快速，在洪水期間常會阻礙河道，所以在防汛整備時會特別</a:t>
            </a:r>
            <a:r>
              <a:rPr lang="zh-TW" altLang="en-US" dirty="0" smtClean="0"/>
              <a:t>加強這些</a:t>
            </a:r>
            <a:r>
              <a:rPr lang="zh-TW" altLang="en-US" dirty="0"/>
              <a:t>水生植物的清理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5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水生植物的增生與</a:t>
            </a:r>
            <a:r>
              <a:rPr lang="zh-TW" altLang="en-US" dirty="0" smtClean="0"/>
              <a:t>防災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自然</a:t>
            </a:r>
            <a:endParaRPr lang="en-US" altLang="zh-TW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340744" y="1061047"/>
            <a:ext cx="8462512" cy="2501550"/>
          </a:xfrm>
        </p:spPr>
        <p:txBody>
          <a:bodyPr/>
          <a:lstStyle/>
          <a:p>
            <a:r>
              <a:rPr lang="zh-TW" altLang="en-US" dirty="0" smtClean="0"/>
              <a:t>　　這些水生植物的增生速度有多快呢？以布袋蓮為例，在適合環境下，布袋蓮大約每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天即可快速生長蔓延繁殖為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倍，也就是說在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60 </a:t>
            </a:r>
            <a:r>
              <a:rPr lang="zh-TW" altLang="en-US" dirty="0" smtClean="0"/>
              <a:t>天的時間，布袋蓮約可繁殖成原來株數的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 smtClean="0"/>
              <a:t>32 </a:t>
            </a:r>
            <a:r>
              <a:rPr lang="zh-TW" altLang="en-US" dirty="0" smtClean="0"/>
              <a:t>倍。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67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33244" y="3610144"/>
            <a:ext cx="80519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00000"/>
              </a:lnSpc>
              <a:spcBef>
                <a:spcPts val="1000"/>
              </a:spcBef>
            </a:pP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如果布袋蓮每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天繁殖為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倍，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那麼 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240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天會繁殖為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20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 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倍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想知道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20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的數值有多大，我們可以使用計算機來協助計算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。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/>
            </a:r>
            <a:b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</a:b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輸入 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      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20      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，螢幕顯示                  。</a:t>
            </a:r>
            <a:endParaRPr lang="en-US" altLang="zh-TW" sz="3200" dirty="0" smtClean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19" name="object 28"/>
          <p:cNvSpPr>
            <a:spLocks noChangeAspect="1"/>
          </p:cNvSpPr>
          <p:nvPr/>
        </p:nvSpPr>
        <p:spPr>
          <a:xfrm>
            <a:off x="1972313" y="5173172"/>
            <a:ext cx="505181" cy="369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9"/>
          <p:cNvSpPr>
            <a:spLocks noChangeAspect="1"/>
          </p:cNvSpPr>
          <p:nvPr/>
        </p:nvSpPr>
        <p:spPr>
          <a:xfrm>
            <a:off x="3010195" y="5124586"/>
            <a:ext cx="598457" cy="46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7"/>
          <p:cNvSpPr/>
          <p:nvPr/>
        </p:nvSpPr>
        <p:spPr>
          <a:xfrm>
            <a:off x="323849" y="3593390"/>
            <a:ext cx="8479407" cy="2123409"/>
          </a:xfrm>
          <a:custGeom>
            <a:avLst/>
            <a:gdLst/>
            <a:ahLst/>
            <a:cxnLst/>
            <a:rect l="l" t="t" r="r" b="b"/>
            <a:pathLst>
              <a:path w="5306059" h="1152525">
                <a:moveTo>
                  <a:pt x="0" y="1152156"/>
                </a:moveTo>
                <a:lnTo>
                  <a:pt x="5305806" y="1152156"/>
                </a:lnTo>
                <a:lnTo>
                  <a:pt x="5305806" y="0"/>
                </a:lnTo>
                <a:lnTo>
                  <a:pt x="0" y="0"/>
                </a:lnTo>
                <a:lnTo>
                  <a:pt x="0" y="1152156"/>
                </a:lnTo>
                <a:close/>
              </a:path>
            </a:pathLst>
          </a:custGeom>
          <a:ln w="28575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51" y="4951993"/>
            <a:ext cx="2117206" cy="76480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0" y="3687571"/>
            <a:ext cx="305714" cy="3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水生植物的增生與</a:t>
            </a:r>
            <a:r>
              <a:rPr lang="zh-TW" altLang="en-US" dirty="0" smtClean="0"/>
              <a:t>防災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自然</a:t>
            </a:r>
            <a:endParaRPr lang="en-US" altLang="zh-TW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22812" y="1061047"/>
            <a:ext cx="8177348" cy="462953"/>
          </a:xfrm>
        </p:spPr>
        <p:txBody>
          <a:bodyPr/>
          <a:lstStyle/>
          <a:p>
            <a:r>
              <a:rPr lang="zh-TW" altLang="en-US" dirty="0"/>
              <a:t>想一想，如果有一個池塘的布袋蓮每 </a:t>
            </a:r>
            <a:r>
              <a:rPr lang="en-US" altLang="zh-TW" dirty="0"/>
              <a:t>12 </a:t>
            </a:r>
            <a:r>
              <a:rPr lang="zh-TW" altLang="en-US" dirty="0"/>
              <a:t>天繁殖為 </a:t>
            </a:r>
            <a:r>
              <a:rPr lang="en-US" altLang="zh-TW" dirty="0"/>
              <a:t>2 </a:t>
            </a:r>
            <a:r>
              <a:rPr lang="zh-TW" altLang="en-US" dirty="0"/>
              <a:t>倍，且在 </a:t>
            </a:r>
            <a:r>
              <a:rPr lang="en-US" altLang="zh-TW" dirty="0"/>
              <a:t>120 </a:t>
            </a:r>
            <a:r>
              <a:rPr lang="zh-TW" altLang="en-US" dirty="0"/>
              <a:t>天會長</a:t>
            </a:r>
            <a:r>
              <a:rPr lang="zh-TW" altLang="en-US" dirty="0" smtClean="0"/>
              <a:t>滿整個</a:t>
            </a:r>
            <a:r>
              <a:rPr lang="zh-TW" altLang="en-US" dirty="0"/>
              <a:t>池塘。那麼這個池塘有一半的區域長滿布袋蓮，需要多少的時間呢？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67</a:t>
            </a:r>
            <a:endParaRPr lang="zh-TW" altLang="en-US" dirty="0"/>
          </a:p>
        </p:txBody>
      </p:sp>
      <p:sp>
        <p:nvSpPr>
          <p:cNvPr id="27" name="文字版面配置區 4"/>
          <p:cNvSpPr txBox="1">
            <a:spLocks/>
          </p:cNvSpPr>
          <p:nvPr/>
        </p:nvSpPr>
        <p:spPr>
          <a:xfrm>
            <a:off x="915340" y="3097485"/>
            <a:ext cx="7907585" cy="5957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EC008C"/>
                </a:solidFill>
              </a:rPr>
              <a:t>120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EC008C"/>
                </a:solidFill>
              </a:rPr>
              <a:t>12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</a:rPr>
              <a:t>108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</a:rPr>
              <a:t>天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67" y="399619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2957758" y="4288413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400" spc="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明體 Std L"/>
              </a:rPr>
              <a:t>常見水生植物─布袋蓮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明體 Std L"/>
            </a:endParaRPr>
          </a:p>
        </p:txBody>
      </p:sp>
      <p:pic>
        <p:nvPicPr>
          <p:cNvPr id="22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群組 1"/>
          <p:cNvGrpSpPr/>
          <p:nvPr/>
        </p:nvGrpSpPr>
        <p:grpSpPr>
          <a:xfrm>
            <a:off x="5591006" y="3421375"/>
            <a:ext cx="2388403" cy="587084"/>
            <a:chOff x="4869132" y="2685256"/>
            <a:chExt cx="2388403" cy="587084"/>
          </a:xfrm>
        </p:grpSpPr>
        <p:sp>
          <p:nvSpPr>
            <p:cNvPr id="32" name="文字方塊 31"/>
            <p:cNvSpPr txBox="1"/>
            <p:nvPr/>
          </p:nvSpPr>
          <p:spPr>
            <a:xfrm>
              <a:off x="5640885" y="2685256"/>
              <a:ext cx="1616650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108 </a:t>
              </a:r>
              <a:r>
                <a:rPr lang="zh-TW" altLang="en-US" sz="3200" dirty="0" smtClean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天。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32" y="2741938"/>
              <a:ext cx="867500" cy="478148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" y="1099088"/>
            <a:ext cx="567540" cy="46329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" y="3201918"/>
            <a:ext cx="438913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科學</a:t>
            </a:r>
            <a:r>
              <a:rPr lang="zh-TW" altLang="en-US" dirty="0" smtClean="0"/>
              <a:t>記號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70445" y="1336676"/>
            <a:ext cx="8403110" cy="1026514"/>
          </a:xfrm>
        </p:spPr>
        <p:txBody>
          <a:bodyPr/>
          <a:lstStyle/>
          <a:p>
            <a:r>
              <a:rPr lang="en-US" altLang="zh-TW" dirty="0"/>
              <a:t>	</a:t>
            </a:r>
            <a:r>
              <a:rPr lang="zh-TW" altLang="en-US" dirty="0" smtClean="0"/>
              <a:t>國小</a:t>
            </a:r>
            <a:r>
              <a:rPr lang="zh-TW" altLang="en-US" dirty="0"/>
              <a:t>曾學過位值與位名，在學過指數記法後，我們將以 </a:t>
            </a:r>
            <a:r>
              <a:rPr lang="en-US" altLang="zh-TW" dirty="0"/>
              <a:t>10 </a:t>
            </a:r>
            <a:r>
              <a:rPr lang="zh-TW" altLang="en-US" dirty="0"/>
              <a:t>的次方來表示位值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6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dirty="0"/>
              <a:t> </a:t>
            </a:r>
            <a:r>
              <a:rPr lang="zh-TW" altLang="en-US" dirty="0"/>
              <a:t>的次方與位</a:t>
            </a:r>
            <a:r>
              <a:rPr lang="zh-TW" altLang="en-US" dirty="0" smtClean="0"/>
              <a:t>值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518821" y="1320560"/>
            <a:ext cx="8280122" cy="1529518"/>
          </a:xfrm>
        </p:spPr>
        <p:txBody>
          <a:bodyPr/>
          <a:lstStyle/>
          <a:p>
            <a:r>
              <a:rPr lang="zh-TW" altLang="en-US" dirty="0" smtClean="0"/>
              <a:t>　　相鄰</a:t>
            </a:r>
            <a:r>
              <a:rPr lang="zh-TW" altLang="en-US" dirty="0"/>
              <a:t>位值的關係如下表，其中 </a:t>
            </a:r>
            <a:r>
              <a:rPr lang="en-US" altLang="zh-TW" dirty="0"/>
              <a:t>1000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10</a:t>
            </a:r>
            <a:r>
              <a:rPr lang="en-US" altLang="zh-TW" baseline="30000" dirty="0"/>
              <a:t>3</a:t>
            </a:r>
            <a:r>
              <a:rPr lang="zh-TW" altLang="en-US" dirty="0"/>
              <a:t>，</a:t>
            </a:r>
            <a:r>
              <a:rPr lang="en-US" altLang="zh-TW" dirty="0"/>
              <a:t>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10</a:t>
            </a:r>
            <a:r>
              <a:rPr lang="en-US" altLang="zh-TW" baseline="30000" dirty="0"/>
              <a:t>2</a:t>
            </a:r>
            <a:r>
              <a:rPr lang="zh-TW" altLang="en-US" dirty="0"/>
              <a:t>，</a:t>
            </a:r>
            <a:r>
              <a:rPr lang="en-US" altLang="zh-TW" dirty="0"/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10</a:t>
            </a:r>
            <a:r>
              <a:rPr lang="en-US" altLang="zh-TW" baseline="30000" dirty="0"/>
              <a:t>1</a:t>
            </a:r>
            <a:r>
              <a:rPr lang="zh-TW" altLang="en-US" dirty="0"/>
              <a:t>，那麼其它位值</a:t>
            </a:r>
            <a:r>
              <a:rPr lang="zh-TW" altLang="en-US" dirty="0" smtClean="0"/>
              <a:t>如何</a:t>
            </a:r>
            <a:r>
              <a:rPr lang="zh-TW" altLang="en-US" dirty="0"/>
              <a:t>以 </a:t>
            </a:r>
            <a:r>
              <a:rPr lang="en-US" altLang="zh-TW" dirty="0"/>
              <a:t>10 </a:t>
            </a:r>
            <a:r>
              <a:rPr lang="zh-TW" altLang="en-US" dirty="0"/>
              <a:t>的次方表示呢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25955"/>
                  </p:ext>
                </p:extLst>
              </p:nvPr>
            </p:nvGraphicFramePr>
            <p:xfrm>
              <a:off x="238681" y="2857547"/>
              <a:ext cx="8666638" cy="3366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1096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3368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64727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47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位名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千位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百位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十位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個位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十分位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百分位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千分位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54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altLang="en-US" sz="2400" b="1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1000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100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0.1</a:t>
                          </a:r>
                          <a:b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</a:b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TW" altLang="en-US" sz="2400" dirty="0" smtClean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24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TW" sz="2400" b="0" i="0" baseline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TW" sz="2400" b="0" i="0" baseline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0.01</a:t>
                          </a:r>
                          <a:b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</a:b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TW" altLang="en-US" sz="2400" dirty="0" smtClean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24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TW" sz="2400" b="0" i="0" baseline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TW" sz="2400" b="0" i="0" baseline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0.001</a:t>
                          </a:r>
                          <a:b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</a:b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TW" altLang="en-US" sz="2400" dirty="0" smtClean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24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TW" sz="2400" b="0" i="0" baseline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TW" sz="2400" b="0" i="0" baseline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54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 的次方</a:t>
                          </a:r>
                          <a:endParaRPr lang="zh-TW" altLang="en-US" sz="2400" b="1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3</a:t>
                          </a:r>
                          <a:endParaRPr lang="zh-TW" altLang="en-US" sz="24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2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0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spc="25" baseline="30000" dirty="0" smtClean="0">
                              <a:solidFill>
                                <a:srgbClr val="231F20"/>
                              </a:solidFill>
                              <a:ea typeface="標楷體" panose="03000509000000000000" pitchFamily="65" charset="-120"/>
                            </a:rPr>
                            <a:t>－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spc="25" baseline="30000" dirty="0" smtClean="0">
                              <a:solidFill>
                                <a:srgbClr val="231F20"/>
                              </a:solidFill>
                              <a:ea typeface="標楷體" panose="03000509000000000000" pitchFamily="65" charset="-120"/>
                            </a:rPr>
                            <a:t>－</a:t>
                          </a:r>
                          <a:r>
                            <a:rPr lang="en-US" altLang="zh-TW" sz="2400" spc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2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spc="25" baseline="30000" dirty="0" smtClean="0">
                              <a:solidFill>
                                <a:srgbClr val="231F20"/>
                              </a:solidFill>
                              <a:ea typeface="標楷體" panose="03000509000000000000" pitchFamily="65" charset="-120"/>
                            </a:rPr>
                            <a:t>－</a:t>
                          </a:r>
                          <a:r>
                            <a:rPr lang="en-US" altLang="zh-TW" sz="2400" spc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3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25955"/>
                  </p:ext>
                </p:extLst>
              </p:nvPr>
            </p:nvGraphicFramePr>
            <p:xfrm>
              <a:off x="238681" y="2857547"/>
              <a:ext cx="8666638" cy="3366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875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2109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43368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  <a:gridCol w="1647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位名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千位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百位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十位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個位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十分位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百分位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千分位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54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altLang="en-US" sz="2400" b="1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1000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100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altLang="en-US" sz="2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63131" t="-34310" r="-256566" b="-101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88559" t="-34310" r="-115254" b="-101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7037" t="-34310" r="-741" b="-101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454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 的次</a:t>
                          </a:r>
                          <a:r>
                            <a:rPr lang="zh-TW" altLang="en-US" sz="24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方</a:t>
                          </a:r>
                          <a:endParaRPr lang="zh-TW" altLang="en-US" sz="2400" b="1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F0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3</a:t>
                          </a:r>
                          <a:endParaRPr lang="zh-TW" altLang="en-US" sz="24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2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0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spc="25" baseline="30000" dirty="0" smtClean="0">
                              <a:solidFill>
                                <a:srgbClr val="231F20"/>
                              </a:solidFill>
                              <a:ea typeface="標楷體" panose="03000509000000000000" pitchFamily="65" charset="-120"/>
                            </a:rPr>
                            <a:t>－</a:t>
                          </a:r>
                          <a:r>
                            <a:rPr lang="en-US" altLang="zh-TW" sz="24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spc="25" baseline="30000" dirty="0" smtClean="0">
                              <a:solidFill>
                                <a:srgbClr val="231F20"/>
                              </a:solidFill>
                              <a:ea typeface="標楷體" panose="03000509000000000000" pitchFamily="65" charset="-120"/>
                            </a:rPr>
                            <a:t>－</a:t>
                          </a:r>
                          <a:r>
                            <a:rPr lang="en-US" altLang="zh-TW" sz="2400" spc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2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10</a:t>
                          </a:r>
                          <a:r>
                            <a:rPr lang="zh-TW" altLang="en-US" sz="2400" spc="25" baseline="30000" dirty="0" smtClean="0">
                              <a:solidFill>
                                <a:srgbClr val="231F20"/>
                              </a:solidFill>
                              <a:ea typeface="標楷體" panose="03000509000000000000" pitchFamily="65" charset="-120"/>
                            </a:rPr>
                            <a:t>－</a:t>
                          </a:r>
                          <a:r>
                            <a:rPr lang="en-US" altLang="zh-TW" sz="2400" spc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</a:rPr>
                            <a:t>3</a:t>
                          </a:r>
                          <a:endParaRPr lang="zh-TW" altLang="en-US" sz="2400" baseline="30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群組 14"/>
          <p:cNvGrpSpPr/>
          <p:nvPr/>
        </p:nvGrpSpPr>
        <p:grpSpPr>
          <a:xfrm>
            <a:off x="5550812" y="3354035"/>
            <a:ext cx="585417" cy="526831"/>
            <a:chOff x="5550812" y="3296885"/>
            <a:chExt cx="585417" cy="526831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5550812" y="329688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8D3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endParaRPr lang="zh-TW" altLang="en-US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998612" y="3354035"/>
            <a:ext cx="585417" cy="526831"/>
            <a:chOff x="5550812" y="3296885"/>
            <a:chExt cx="585417" cy="526831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5550812" y="329688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8D3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endParaRPr lang="zh-TW" altLang="en-US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350662" y="3354035"/>
            <a:ext cx="585417" cy="526831"/>
            <a:chOff x="5550812" y="3296885"/>
            <a:chExt cx="585417" cy="526831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40" name="文字方塊 39"/>
            <p:cNvSpPr txBox="1"/>
            <p:nvPr/>
          </p:nvSpPr>
          <p:spPr>
            <a:xfrm>
              <a:off x="5550812" y="329688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8D3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endParaRPr lang="zh-TW" altLang="en-US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483887" y="3354035"/>
            <a:ext cx="585417" cy="526831"/>
            <a:chOff x="5550812" y="3296885"/>
            <a:chExt cx="585417" cy="526831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43" name="文字方塊 42"/>
            <p:cNvSpPr txBox="1"/>
            <p:nvPr/>
          </p:nvSpPr>
          <p:spPr>
            <a:xfrm>
              <a:off x="5550812" y="329688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8D3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endParaRPr lang="zh-TW" altLang="en-US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598062" y="3354035"/>
            <a:ext cx="585417" cy="526831"/>
            <a:chOff x="5550812" y="3296885"/>
            <a:chExt cx="585417" cy="526831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46" name="文字方塊 45"/>
            <p:cNvSpPr txBox="1"/>
            <p:nvPr/>
          </p:nvSpPr>
          <p:spPr>
            <a:xfrm>
              <a:off x="5550812" y="329688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8D3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endParaRPr lang="zh-TW" altLang="en-US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1738071" y="3354035"/>
            <a:ext cx="585417" cy="526831"/>
            <a:chOff x="5550812" y="3296885"/>
            <a:chExt cx="585417" cy="526831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49" name="文字方塊 48"/>
            <p:cNvSpPr txBox="1"/>
            <p:nvPr/>
          </p:nvSpPr>
          <p:spPr>
            <a:xfrm>
              <a:off x="5550812" y="329688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8D3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endParaRPr lang="zh-TW" altLang="en-US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726083" y="4327299"/>
            <a:ext cx="643125" cy="519032"/>
            <a:chOff x="1703223" y="4319005"/>
            <a:chExt cx="643125" cy="5190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50" name="文字方塊 49"/>
            <p:cNvSpPr txBox="1"/>
            <p:nvPr/>
          </p:nvSpPr>
          <p:spPr>
            <a:xfrm>
              <a:off x="1703223" y="446870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0.1</a:t>
              </a:r>
              <a:endParaRPr lang="zh-TW" altLang="en-US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575550" y="4327299"/>
            <a:ext cx="643125" cy="519032"/>
            <a:chOff x="1703223" y="4319005"/>
            <a:chExt cx="643125" cy="519032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54" name="文字方塊 53"/>
            <p:cNvSpPr txBox="1"/>
            <p:nvPr/>
          </p:nvSpPr>
          <p:spPr>
            <a:xfrm>
              <a:off x="1703223" y="446870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0.1</a:t>
              </a:r>
              <a:endParaRPr lang="zh-TW" altLang="en-US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7001245" y="4327299"/>
            <a:ext cx="643125" cy="519032"/>
            <a:chOff x="1703223" y="4319005"/>
            <a:chExt cx="643125" cy="519032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69" name="文字方塊 68"/>
            <p:cNvSpPr txBox="1"/>
            <p:nvPr/>
          </p:nvSpPr>
          <p:spPr>
            <a:xfrm>
              <a:off x="1703223" y="446870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0.1</a:t>
              </a:r>
              <a:endParaRPr lang="zh-TW" altLang="en-US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4375400" y="4327299"/>
            <a:ext cx="643125" cy="519032"/>
            <a:chOff x="1703223" y="4319005"/>
            <a:chExt cx="643125" cy="519032"/>
          </a:xfrm>
        </p:grpSpPr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72" name="文字方塊 71"/>
            <p:cNvSpPr txBox="1"/>
            <p:nvPr/>
          </p:nvSpPr>
          <p:spPr>
            <a:xfrm>
              <a:off x="1703223" y="446870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0.1</a:t>
              </a:r>
              <a:endParaRPr lang="zh-TW" altLang="en-US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3483887" y="4327299"/>
            <a:ext cx="643125" cy="519032"/>
            <a:chOff x="1703223" y="4319005"/>
            <a:chExt cx="643125" cy="519032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75" name="文字方塊 74"/>
            <p:cNvSpPr txBox="1"/>
            <p:nvPr/>
          </p:nvSpPr>
          <p:spPr>
            <a:xfrm>
              <a:off x="1703223" y="446870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0.1</a:t>
              </a:r>
              <a:endParaRPr lang="zh-TW" altLang="en-US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2622800" y="4327299"/>
            <a:ext cx="643125" cy="519032"/>
            <a:chOff x="1703223" y="4319005"/>
            <a:chExt cx="643125" cy="519032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78" name="文字方塊 77"/>
            <p:cNvSpPr txBox="1"/>
            <p:nvPr/>
          </p:nvSpPr>
          <p:spPr>
            <a:xfrm>
              <a:off x="1703223" y="446870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×</a:t>
              </a:r>
              <a:r>
                <a:rPr lang="en-US" altLang="zh-TW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0.1</a:t>
              </a:r>
              <a:endParaRPr lang="zh-TW" altLang="en-US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1547571" y="4813160"/>
            <a:ext cx="851515" cy="526831"/>
            <a:chOff x="5352692" y="3296885"/>
            <a:chExt cx="851515" cy="526831"/>
          </a:xfrm>
        </p:grpSpPr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84" name="文字方塊 83"/>
            <p:cNvSpPr txBox="1"/>
            <p:nvPr/>
          </p:nvSpPr>
          <p:spPr>
            <a:xfrm>
              <a:off x="5352692" y="329688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次方</a:t>
              </a:r>
              <a:r>
                <a:rPr lang="zh-TW" altLang="en-US" sz="1600" dirty="0" smtClean="0">
                  <a:solidFill>
                    <a:srgbClr val="008D3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1600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sz="1600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1545689" y="5666690"/>
            <a:ext cx="851515" cy="488254"/>
            <a:chOff x="1515209" y="4319005"/>
            <a:chExt cx="851515" cy="488254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87" name="文字方塊 86"/>
            <p:cNvSpPr txBox="1"/>
            <p:nvPr/>
          </p:nvSpPr>
          <p:spPr>
            <a:xfrm>
              <a:off x="1515209" y="446870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次方</a:t>
              </a:r>
              <a:r>
                <a:rPr lang="zh-TW" altLang="en-US" sz="1600" dirty="0" smtClean="0">
                  <a:solidFill>
                    <a:srgbClr val="EA5284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1600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sz="1600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2427684" y="5666690"/>
            <a:ext cx="851515" cy="488254"/>
            <a:chOff x="1545689" y="4319005"/>
            <a:chExt cx="851515" cy="488254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400" y="4319005"/>
              <a:ext cx="538888" cy="212446"/>
            </a:xfrm>
            <a:prstGeom prst="rect">
              <a:avLst/>
            </a:prstGeom>
          </p:spPr>
        </p:pic>
        <p:sp>
          <p:nvSpPr>
            <p:cNvPr id="93" name="文字方塊 92"/>
            <p:cNvSpPr txBox="1"/>
            <p:nvPr/>
          </p:nvSpPr>
          <p:spPr>
            <a:xfrm>
              <a:off x="1545689" y="446870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EA528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次方</a:t>
              </a:r>
              <a:r>
                <a:rPr lang="zh-TW" altLang="en-US" sz="1600" dirty="0" smtClean="0">
                  <a:solidFill>
                    <a:srgbClr val="EA5284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1600" dirty="0" smtClean="0">
                  <a:solidFill>
                    <a:srgbClr val="EA528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sz="1600" dirty="0">
                <a:solidFill>
                  <a:srgbClr val="EA528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2397204" y="4813160"/>
            <a:ext cx="913689" cy="526831"/>
            <a:chOff x="5352692" y="3296885"/>
            <a:chExt cx="851515" cy="526831"/>
          </a:xfrm>
        </p:grpSpPr>
        <p:pic>
          <p:nvPicPr>
            <p:cNvPr id="95" name="圖片 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50" y="3611270"/>
              <a:ext cx="538888" cy="212446"/>
            </a:xfrm>
            <a:prstGeom prst="rect">
              <a:avLst/>
            </a:prstGeom>
          </p:spPr>
        </p:pic>
        <p:sp>
          <p:nvSpPr>
            <p:cNvPr id="96" name="文字方塊 95"/>
            <p:cNvSpPr txBox="1"/>
            <p:nvPr/>
          </p:nvSpPr>
          <p:spPr>
            <a:xfrm>
              <a:off x="5352692" y="329688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次方</a:t>
              </a:r>
              <a:r>
                <a:rPr lang="zh-TW" altLang="en-US" sz="1600" dirty="0" smtClean="0">
                  <a:solidFill>
                    <a:srgbClr val="008D3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1600" dirty="0" smtClean="0">
                  <a:solidFill>
                    <a:srgbClr val="008D3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sz="1600" dirty="0">
                <a:solidFill>
                  <a:srgbClr val="008D3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6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937905" y="3698807"/>
            <a:ext cx="3862945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00297" y="4212831"/>
            <a:ext cx="2509603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  <p:sp>
        <p:nvSpPr>
          <p:cNvPr id="39" name="文字版面配置區 6"/>
          <p:cNvSpPr txBox="1">
            <a:spLocks/>
          </p:cNvSpPr>
          <p:nvPr/>
        </p:nvSpPr>
        <p:spPr>
          <a:xfrm>
            <a:off x="452832" y="594184"/>
            <a:ext cx="8280122" cy="41796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　　觀察上表中「位值」與「</a:t>
            </a:r>
            <a:r>
              <a:rPr lang="en-US" altLang="zh-TW" dirty="0"/>
              <a:t>10 </a:t>
            </a:r>
            <a:r>
              <a:rPr lang="zh-TW" altLang="en-US" dirty="0"/>
              <a:t>的次方」的關係，可以發現</a:t>
            </a:r>
            <a:r>
              <a:rPr lang="zh-TW" altLang="en-US" dirty="0" smtClean="0"/>
              <a:t>：當</a:t>
            </a:r>
            <a:r>
              <a:rPr lang="zh-TW" altLang="en-US" dirty="0"/>
              <a:t>位值變為 </a:t>
            </a:r>
            <a:r>
              <a:rPr lang="en-US" altLang="zh-TW" dirty="0"/>
              <a:t>10 </a:t>
            </a:r>
            <a:r>
              <a:rPr lang="zh-TW" altLang="en-US" dirty="0"/>
              <a:t>倍時，</a:t>
            </a:r>
            <a:r>
              <a:rPr lang="en-US" altLang="zh-TW" dirty="0"/>
              <a:t>10 </a:t>
            </a:r>
            <a:r>
              <a:rPr lang="zh-TW" altLang="en-US" dirty="0"/>
              <a:t>的次方會增加 </a:t>
            </a:r>
            <a:r>
              <a:rPr lang="en-US" altLang="zh-TW" dirty="0"/>
              <a:t>1</a:t>
            </a:r>
            <a:r>
              <a:rPr lang="zh-TW" altLang="en-US" dirty="0"/>
              <a:t>；當位值變為 </a:t>
            </a:r>
            <a:r>
              <a:rPr lang="en-US" altLang="zh-TW" dirty="0"/>
              <a:t>0.1 </a:t>
            </a:r>
            <a:r>
              <a:rPr lang="zh-TW" altLang="en-US" dirty="0"/>
              <a:t>倍時，</a:t>
            </a:r>
            <a:r>
              <a:rPr lang="en-US" altLang="zh-TW" dirty="0"/>
              <a:t>10 </a:t>
            </a:r>
            <a:r>
              <a:rPr lang="zh-TW" altLang="en-US" dirty="0"/>
              <a:t>的次方會減少 </a:t>
            </a:r>
            <a:r>
              <a:rPr lang="en-US" altLang="zh-TW" dirty="0"/>
              <a:t>1</a:t>
            </a:r>
            <a:r>
              <a:rPr lang="zh-TW" altLang="en-US" dirty="0"/>
              <a:t>。因為 </a:t>
            </a:r>
            <a:r>
              <a:rPr lang="en-US" altLang="zh-TW" dirty="0"/>
              <a:t>1 </a:t>
            </a:r>
            <a:r>
              <a:rPr lang="zh-TW" altLang="en-US" dirty="0"/>
              <a:t>是 </a:t>
            </a:r>
            <a:r>
              <a:rPr lang="en-US" altLang="zh-TW" dirty="0"/>
              <a:t>10 </a:t>
            </a:r>
            <a:r>
              <a:rPr lang="zh-TW" altLang="en-US" dirty="0"/>
              <a:t>的 </a:t>
            </a:r>
            <a:r>
              <a:rPr lang="en-US" altLang="zh-TW" dirty="0"/>
              <a:t>0.1 </a:t>
            </a:r>
            <a:r>
              <a:rPr lang="zh-TW" altLang="en-US" dirty="0"/>
              <a:t>倍</a:t>
            </a:r>
            <a:r>
              <a:rPr lang="zh-TW" altLang="en-US" dirty="0" smtClean="0"/>
              <a:t>，我們</a:t>
            </a:r>
            <a:r>
              <a:rPr lang="zh-TW" altLang="en-US" dirty="0"/>
              <a:t>規定 </a:t>
            </a:r>
            <a:r>
              <a:rPr lang="en-US" altLang="zh-TW" dirty="0"/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10</a:t>
            </a:r>
            <a:r>
              <a:rPr lang="en-US" altLang="zh-TW" baseline="30000" dirty="0"/>
              <a:t>0</a:t>
            </a:r>
            <a:r>
              <a:rPr lang="zh-TW" altLang="en-US" dirty="0"/>
              <a:t>。同理，規定 </a:t>
            </a:r>
            <a:r>
              <a:rPr lang="en-US" altLang="zh-TW" spc="-100" dirty="0"/>
              <a:t>0.1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-100" dirty="0"/>
              <a:t>10</a:t>
            </a:r>
            <a:r>
              <a:rPr lang="zh-TW" altLang="en-US" spc="-1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pc="-100" baseline="30000" dirty="0"/>
              <a:t>1</a:t>
            </a:r>
            <a:r>
              <a:rPr lang="zh-TW" altLang="en-US" dirty="0" smtClean="0"/>
              <a:t>，</a:t>
            </a:r>
            <a:r>
              <a:rPr lang="en-US" altLang="zh-TW" spc="-100" dirty="0" smtClean="0"/>
              <a:t>0.01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-100" dirty="0"/>
              <a:t>10</a:t>
            </a:r>
            <a:r>
              <a:rPr lang="zh-TW" altLang="en-US" spc="-1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pc="-100" baseline="30000" dirty="0"/>
              <a:t>2</a:t>
            </a:r>
            <a:r>
              <a:rPr lang="zh-TW" altLang="en-US" dirty="0"/>
              <a:t>，</a:t>
            </a:r>
            <a:r>
              <a:rPr lang="en-US" altLang="zh-TW" spc="-100" dirty="0"/>
              <a:t>0.001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-100" dirty="0"/>
              <a:t>10</a:t>
            </a:r>
            <a:r>
              <a:rPr lang="zh-TW" altLang="en-US" spc="-1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pc="-100" baseline="30000" dirty="0"/>
              <a:t>3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　　事實上，</a:t>
            </a:r>
            <a:r>
              <a:rPr lang="zh-TW" altLang="en-US" b="1" dirty="0"/>
              <a:t>如果 </a:t>
            </a:r>
            <a:r>
              <a:rPr lang="en-US" altLang="zh-TW" b="1" i="1" dirty="0"/>
              <a:t>m</a:t>
            </a:r>
            <a:r>
              <a:rPr lang="en-US" altLang="zh-TW" b="1" dirty="0"/>
              <a:t> </a:t>
            </a:r>
            <a:r>
              <a:rPr lang="zh-TW" altLang="en-US" b="1" dirty="0"/>
              <a:t>為正整數，</a:t>
            </a:r>
            <a:r>
              <a:rPr lang="zh-TW" altLang="en-US" b="1" dirty="0" smtClean="0"/>
              <a:t>則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 </a:t>
            </a:r>
            <a:r>
              <a:rPr lang="en-US" altLang="zh-TW" b="1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b="1" spc="-100" dirty="0" smtClean="0"/>
              <a:t>0.1</a:t>
            </a:r>
            <a:r>
              <a:rPr lang="en-US" altLang="zh-TW" b="1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="1" i="1" spc="-100" baseline="30000" dirty="0" smtClean="0"/>
              <a:t>m</a:t>
            </a:r>
            <a:r>
              <a:rPr lang="zh-TW" altLang="en-US" b="1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b="1" spc="-100" dirty="0" smtClean="0"/>
              <a:t>10</a:t>
            </a:r>
            <a:r>
              <a:rPr lang="zh-TW" altLang="en-US" b="1" spc="-1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="1" i="1" spc="-100" baseline="30000" dirty="0"/>
              <a:t>m</a:t>
            </a:r>
            <a:r>
              <a:rPr lang="zh-TW" altLang="en-US" dirty="0"/>
              <a:t>。例如：</a:t>
            </a:r>
            <a:r>
              <a:rPr lang="en-US" altLang="zh-TW" spc="-100" dirty="0"/>
              <a:t>0.000001</a:t>
            </a:r>
            <a:r>
              <a:rPr lang="zh-TW" altLang="en-US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pc="-100" dirty="0" smtClean="0"/>
              <a:t>0.1</a:t>
            </a:r>
            <a:r>
              <a:rPr lang="en-US" altLang="zh-TW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pc="-100" baseline="30000" dirty="0" smtClean="0"/>
              <a:t>6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-100" dirty="0"/>
              <a:t>10</a:t>
            </a:r>
            <a:r>
              <a:rPr lang="zh-TW" altLang="en-US" spc="-1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pc="-100" baseline="30000" dirty="0"/>
              <a:t>6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pSp>
        <p:nvGrpSpPr>
          <p:cNvPr id="44" name="群組 43"/>
          <p:cNvGrpSpPr/>
          <p:nvPr/>
        </p:nvGrpSpPr>
        <p:grpSpPr>
          <a:xfrm>
            <a:off x="4828263" y="4605492"/>
            <a:ext cx="1118682" cy="160252"/>
            <a:chOff x="5074199" y="5711394"/>
            <a:chExt cx="432513" cy="67310"/>
          </a:xfrm>
        </p:grpSpPr>
        <p:sp>
          <p:nvSpPr>
            <p:cNvPr id="42" name="object 3"/>
            <p:cNvSpPr/>
            <p:nvPr/>
          </p:nvSpPr>
          <p:spPr>
            <a:xfrm>
              <a:off x="5074199" y="5711394"/>
              <a:ext cx="219075" cy="67310"/>
            </a:xfrm>
            <a:custGeom>
              <a:avLst/>
              <a:gdLst/>
              <a:ahLst/>
              <a:cxnLst/>
              <a:rect l="l" t="t" r="r" b="b"/>
              <a:pathLst>
                <a:path w="219075" h="67310">
                  <a:moveTo>
                    <a:pt x="0" y="0"/>
                  </a:moveTo>
                  <a:lnTo>
                    <a:pt x="2644" y="23391"/>
                  </a:lnTo>
                  <a:lnTo>
                    <a:pt x="6286" y="33325"/>
                  </a:lnTo>
                  <a:lnTo>
                    <a:pt x="13890" y="36703"/>
                  </a:lnTo>
                  <a:lnTo>
                    <a:pt x="198145" y="37160"/>
                  </a:lnTo>
                  <a:lnTo>
                    <a:pt x="210212" y="38274"/>
                  </a:lnTo>
                  <a:lnTo>
                    <a:pt x="215752" y="46076"/>
                  </a:lnTo>
                  <a:lnTo>
                    <a:pt x="219073" y="67253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/>
            <p:cNvSpPr/>
            <p:nvPr/>
          </p:nvSpPr>
          <p:spPr>
            <a:xfrm>
              <a:off x="5293987" y="5711394"/>
              <a:ext cx="212725" cy="67310"/>
            </a:xfrm>
            <a:custGeom>
              <a:avLst/>
              <a:gdLst/>
              <a:ahLst/>
              <a:cxnLst/>
              <a:rect l="l" t="t" r="r" b="b"/>
              <a:pathLst>
                <a:path w="212725" h="67310">
                  <a:moveTo>
                    <a:pt x="212457" y="0"/>
                  </a:moveTo>
                  <a:lnTo>
                    <a:pt x="209812" y="23389"/>
                  </a:lnTo>
                  <a:lnTo>
                    <a:pt x="206168" y="33323"/>
                  </a:lnTo>
                  <a:lnTo>
                    <a:pt x="198559" y="36702"/>
                  </a:lnTo>
                  <a:lnTo>
                    <a:pt x="20928" y="37160"/>
                  </a:lnTo>
                  <a:lnTo>
                    <a:pt x="8861" y="38274"/>
                  </a:lnTo>
                  <a:lnTo>
                    <a:pt x="3321" y="46076"/>
                  </a:lnTo>
                  <a:lnTo>
                    <a:pt x="0" y="67253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文字版面配置區 12"/>
          <p:cNvSpPr txBox="1">
            <a:spLocks/>
          </p:cNvSpPr>
          <p:nvPr/>
        </p:nvSpPr>
        <p:spPr>
          <a:xfrm>
            <a:off x="4906819" y="4803136"/>
            <a:ext cx="961570" cy="6293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939598"/>
                </a:solidFill>
              </a:rPr>
              <a:t>6 </a:t>
            </a:r>
            <a:r>
              <a:rPr lang="zh-TW" altLang="en-US" dirty="0" smtClean="0">
                <a:solidFill>
                  <a:srgbClr val="939598"/>
                </a:solidFill>
              </a:rPr>
              <a:t>位</a:t>
            </a:r>
            <a:endParaRPr lang="zh-TW" altLang="en-US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31F20"/>
                </a:solidFill>
                <a:cs typeface="SimSun"/>
              </a:rPr>
              <a:t>1.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 以底數為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10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的指數記法表示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0.00000001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66775" y="1714500"/>
            <a:ext cx="101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pc="25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spc="25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spc="25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07" y="21372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1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31F20"/>
                </a:solidFill>
                <a:cs typeface="SimSun"/>
              </a:rPr>
              <a:t>2.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 以小數表示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>
                <a:solidFill>
                  <a:srgbClr val="231F20"/>
                </a:solidFill>
                <a:cs typeface="SimSun"/>
              </a:rPr>
              <a:t>7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66775" y="1714500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pc="25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0.0000001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82" y="220395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0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0326" y="818033"/>
            <a:ext cx="8463148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　　科學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上常見的長度單位也會以底數為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的指數記法表示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例如：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毫米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mm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0.001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公尺，</a:t>
            </a:r>
          </a:p>
          <a:p>
            <a:pPr>
              <a:spcBef>
                <a:spcPts val="1000"/>
              </a:spcBef>
            </a:pP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微米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i="1" dirty="0" err="1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μ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m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0.000001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公尺，</a:t>
            </a:r>
          </a:p>
          <a:p>
            <a:pPr>
              <a:spcBef>
                <a:spcPts val="1000"/>
              </a:spcBef>
            </a:pP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奈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nm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0.000000001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9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公尺。</a:t>
            </a:r>
          </a:p>
        </p:txBody>
      </p:sp>
    </p:spTree>
    <p:extLst>
      <p:ext uri="{BB962C8B-B14F-4D97-AF65-F5344CB8AC3E}">
        <p14:creationId xmlns:p14="http://schemas.microsoft.com/office/powerpoint/2010/main" val="2117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63</a:t>
            </a:r>
            <a:endParaRPr lang="zh-TW" altLang="en-US" dirty="0"/>
          </a:p>
        </p:txBody>
      </p:sp>
      <p:sp>
        <p:nvSpPr>
          <p:cNvPr id="86" name="object 49"/>
          <p:cNvSpPr/>
          <p:nvPr/>
        </p:nvSpPr>
        <p:spPr>
          <a:xfrm>
            <a:off x="441519" y="534052"/>
            <a:ext cx="8280000" cy="504000"/>
          </a:xfrm>
          <a:custGeom>
            <a:avLst/>
            <a:gdLst/>
            <a:ahLst/>
            <a:cxnLst/>
            <a:rect l="l" t="t" r="r" b="b"/>
            <a:pathLst>
              <a:path w="3688079" h="279400">
                <a:moveTo>
                  <a:pt x="3687533" y="0"/>
                </a:moveTo>
                <a:lnTo>
                  <a:pt x="0" y="0"/>
                </a:lnTo>
                <a:lnTo>
                  <a:pt x="0" y="279006"/>
                </a:lnTo>
                <a:lnTo>
                  <a:pt x="3687533" y="279006"/>
                </a:lnTo>
                <a:lnTo>
                  <a:pt x="3687533" y="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0" tIns="0" rIns="0" bIns="0" rtlCol="0"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88" name="object 51"/>
          <p:cNvSpPr/>
          <p:nvPr/>
        </p:nvSpPr>
        <p:spPr>
          <a:xfrm>
            <a:off x="441519" y="1598415"/>
            <a:ext cx="8280000" cy="504000"/>
          </a:xfrm>
          <a:custGeom>
            <a:avLst/>
            <a:gdLst/>
            <a:ahLst/>
            <a:cxnLst/>
            <a:rect l="l" t="t" r="r" b="b"/>
            <a:pathLst>
              <a:path w="3688079" h="279400">
                <a:moveTo>
                  <a:pt x="3687533" y="0"/>
                </a:moveTo>
                <a:lnTo>
                  <a:pt x="0" y="0"/>
                </a:lnTo>
                <a:lnTo>
                  <a:pt x="0" y="279006"/>
                </a:lnTo>
                <a:lnTo>
                  <a:pt x="3687533" y="279006"/>
                </a:lnTo>
                <a:lnTo>
                  <a:pt x="3687533" y="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0" tIns="0" rIns="0" bIns="0" rtlCol="0"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90" name="object 53"/>
          <p:cNvSpPr/>
          <p:nvPr/>
        </p:nvSpPr>
        <p:spPr>
          <a:xfrm>
            <a:off x="441519" y="2662802"/>
            <a:ext cx="8280000" cy="504000"/>
          </a:xfrm>
          <a:custGeom>
            <a:avLst/>
            <a:gdLst/>
            <a:ahLst/>
            <a:cxnLst/>
            <a:rect l="l" t="t" r="r" b="b"/>
            <a:pathLst>
              <a:path w="3688079" h="279400">
                <a:moveTo>
                  <a:pt x="3687533" y="0"/>
                </a:moveTo>
                <a:lnTo>
                  <a:pt x="0" y="0"/>
                </a:lnTo>
                <a:lnTo>
                  <a:pt x="0" y="279006"/>
                </a:lnTo>
                <a:lnTo>
                  <a:pt x="3687533" y="279006"/>
                </a:lnTo>
                <a:lnTo>
                  <a:pt x="3687533" y="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0" tIns="0" rIns="0" bIns="0" rtlCol="0"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94" name="object 63"/>
          <p:cNvSpPr txBox="1"/>
          <p:nvPr/>
        </p:nvSpPr>
        <p:spPr>
          <a:xfrm>
            <a:off x="457996" y="2664056"/>
            <a:ext cx="7993207" cy="451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0"/>
              </a:spcBef>
              <a:tabLst>
                <a:tab pos="3759200" algn="l"/>
              </a:tabLst>
            </a:pPr>
            <a:endParaRPr lang="en-US" sz="1050" b="0" dirty="0" smtClean="0">
              <a:solidFill>
                <a:srgbClr val="231F20"/>
              </a:solidFill>
              <a:latin typeface="Adobe 明體 Std L"/>
              <a:cs typeface="Adobe 明體 Std L"/>
            </a:endParaRPr>
          </a:p>
          <a:p>
            <a:pPr marL="71755">
              <a:lnSpc>
                <a:spcPct val="100000"/>
              </a:lnSpc>
              <a:spcBef>
                <a:spcPts val="1000"/>
              </a:spcBef>
              <a:tabLst>
                <a:tab pos="3759200" algn="l"/>
              </a:tabLst>
            </a:pPr>
            <a:r>
              <a:rPr sz="1050" b="0" dirty="0">
                <a:solidFill>
                  <a:srgbClr val="231F20"/>
                </a:solidFill>
                <a:latin typeface="Adobe 明體 Std L"/>
                <a:cs typeface="Adobe 明體 Std L"/>
              </a:rPr>
              <a:t>	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95" name="object 64"/>
          <p:cNvSpPr txBox="1"/>
          <p:nvPr/>
        </p:nvSpPr>
        <p:spPr>
          <a:xfrm>
            <a:off x="441519" y="3895674"/>
            <a:ext cx="8280000" cy="504000"/>
          </a:xfrm>
          <a:prstGeom prst="rect">
            <a:avLst/>
          </a:prstGeom>
          <a:solidFill>
            <a:srgbClr val="E6F0FA"/>
          </a:solidFill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0"/>
              </a:spcBef>
              <a:tabLst>
                <a:tab pos="2076450" algn="l"/>
              </a:tabLst>
            </a:pPr>
            <a:endParaRPr lang="en-US" sz="1050" dirty="0">
              <a:solidFill>
                <a:srgbClr val="231F20"/>
              </a:solidFill>
              <a:latin typeface="Adobe 明體 Std L"/>
              <a:cs typeface="Adobe 明體 Std L"/>
            </a:endParaRPr>
          </a:p>
          <a:p>
            <a:pPr marL="71755">
              <a:lnSpc>
                <a:spcPct val="100000"/>
              </a:lnSpc>
              <a:spcBef>
                <a:spcPts val="1000"/>
              </a:spcBef>
              <a:tabLst>
                <a:tab pos="2076450" algn="l"/>
              </a:tabLst>
            </a:pPr>
            <a:r>
              <a:rPr sz="1050" b="0" dirty="0">
                <a:solidFill>
                  <a:srgbClr val="231F20"/>
                </a:solidFill>
                <a:latin typeface="Adobe 明體 Std L"/>
                <a:cs typeface="Adobe 明體 Std L"/>
              </a:rPr>
              <a:t>	</a:t>
            </a:r>
            <a:endParaRPr sz="1050" dirty="0">
              <a:latin typeface="Adobe 明體 Std L"/>
              <a:cs typeface="Adobe 明體 Std L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45781" y="534171"/>
            <a:ext cx="2671476" cy="446014"/>
            <a:chOff x="3050753" y="534171"/>
            <a:chExt cx="2671476" cy="446014"/>
          </a:xfrm>
        </p:grpSpPr>
        <p:sp>
          <p:nvSpPr>
            <p:cNvPr id="96" name="object 67"/>
            <p:cNvSpPr/>
            <p:nvPr/>
          </p:nvSpPr>
          <p:spPr>
            <a:xfrm>
              <a:off x="3050753" y="534171"/>
              <a:ext cx="425348" cy="446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97" name="object 68"/>
            <p:cNvSpPr/>
            <p:nvPr/>
          </p:nvSpPr>
          <p:spPr>
            <a:xfrm>
              <a:off x="5296881" y="534171"/>
              <a:ext cx="425348" cy="446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568861" y="1640583"/>
            <a:ext cx="4025316" cy="446014"/>
            <a:chOff x="2373833" y="1640583"/>
            <a:chExt cx="4025316" cy="446014"/>
          </a:xfrm>
        </p:grpSpPr>
        <p:sp>
          <p:nvSpPr>
            <p:cNvPr id="98" name="object 69"/>
            <p:cNvSpPr/>
            <p:nvPr/>
          </p:nvSpPr>
          <p:spPr>
            <a:xfrm>
              <a:off x="2373833" y="1640583"/>
              <a:ext cx="425348" cy="446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5" name="object 86"/>
            <p:cNvSpPr/>
            <p:nvPr/>
          </p:nvSpPr>
          <p:spPr>
            <a:xfrm>
              <a:off x="4773813" y="1640583"/>
              <a:ext cx="425346" cy="446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6" name="object 87"/>
            <p:cNvSpPr/>
            <p:nvPr/>
          </p:nvSpPr>
          <p:spPr>
            <a:xfrm>
              <a:off x="3573823" y="1640583"/>
              <a:ext cx="425348" cy="446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21" name="object 92"/>
            <p:cNvSpPr/>
            <p:nvPr/>
          </p:nvSpPr>
          <p:spPr>
            <a:xfrm>
              <a:off x="5973801" y="1640583"/>
              <a:ext cx="425348" cy="4460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</p:grpSp>
      <p:sp>
        <p:nvSpPr>
          <p:cNvPr id="123" name="文字版面配置區 3"/>
          <p:cNvSpPr txBox="1">
            <a:spLocks/>
          </p:cNvSpPr>
          <p:nvPr/>
        </p:nvSpPr>
        <p:spPr>
          <a:xfrm>
            <a:off x="483412" y="4641476"/>
            <a:ext cx="8462512" cy="1058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/>
              <a:t>第 </a:t>
            </a:r>
            <a:r>
              <a:rPr lang="en-US" altLang="zh-TW" dirty="0"/>
              <a:t>10 </a:t>
            </a:r>
            <a:r>
              <a:rPr lang="zh-TW" altLang="en-US" dirty="0"/>
              <a:t>天所得到的金幣</a:t>
            </a:r>
            <a:r>
              <a:rPr lang="zh-TW" altLang="en-US" dirty="0" smtClean="0"/>
              <a:t>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 smtClean="0"/>
              <a:t>1024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/>
              <a:t>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7" name="文字版面配置區 3"/>
          <p:cNvSpPr txBox="1">
            <a:spLocks/>
          </p:cNvSpPr>
          <p:nvPr/>
        </p:nvSpPr>
        <p:spPr>
          <a:xfrm>
            <a:off x="1819967" y="5923809"/>
            <a:ext cx="2772535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>
                <a:solidFill>
                  <a:srgbClr val="939598"/>
                </a:solidFill>
              </a:rPr>
              <a:t>10 </a:t>
            </a:r>
            <a:r>
              <a:rPr lang="zh-TW" altLang="en-US" dirty="0" smtClean="0">
                <a:solidFill>
                  <a:srgbClr val="939598"/>
                </a:solidFill>
              </a:rPr>
              <a:t>個 </a:t>
            </a:r>
            <a:r>
              <a:rPr lang="en-US" altLang="zh-TW" dirty="0" smtClean="0">
                <a:solidFill>
                  <a:srgbClr val="939598"/>
                </a:solidFill>
              </a:rPr>
              <a:t>2 </a:t>
            </a:r>
            <a:r>
              <a:rPr lang="zh-TW" altLang="en-US" dirty="0" smtClean="0">
                <a:solidFill>
                  <a:srgbClr val="939598"/>
                </a:solidFill>
              </a:rPr>
              <a:t>相乘</a:t>
            </a:r>
            <a:endParaRPr lang="zh-TW" altLang="en-US" dirty="0">
              <a:solidFill>
                <a:srgbClr val="939598"/>
              </a:solidFill>
            </a:endParaRPr>
          </a:p>
        </p:txBody>
      </p:sp>
      <p:sp>
        <p:nvSpPr>
          <p:cNvPr id="128" name="文字版面配置區 3"/>
          <p:cNvSpPr txBox="1">
            <a:spLocks/>
          </p:cNvSpPr>
          <p:nvPr/>
        </p:nvSpPr>
        <p:spPr>
          <a:xfrm>
            <a:off x="7044152" y="2621051"/>
            <a:ext cx="1751972" cy="654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3000" dirty="0" smtClean="0">
                <a:solidFill>
                  <a:srgbClr val="009EDB"/>
                </a:solidFill>
              </a:rPr>
              <a:t>2</a:t>
            </a:r>
            <a:r>
              <a:rPr lang="en-US" altLang="zh-TW" sz="3000" dirty="0" smtClean="0">
                <a:solidFill>
                  <a:srgbClr val="009EDB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z="3000" dirty="0" smtClean="0">
                <a:solidFill>
                  <a:srgbClr val="009EDB"/>
                </a:solidFill>
              </a:rPr>
              <a:t>2</a:t>
            </a:r>
            <a:r>
              <a:rPr lang="en-US" altLang="zh-TW" sz="3000" dirty="0" smtClean="0">
                <a:solidFill>
                  <a:srgbClr val="009EDB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z="3000" dirty="0" smtClean="0">
                <a:solidFill>
                  <a:srgbClr val="009EDB"/>
                </a:solidFill>
              </a:rPr>
              <a:t>2</a:t>
            </a:r>
            <a:endParaRPr lang="zh-TW" altLang="en-US" sz="3000" dirty="0">
              <a:solidFill>
                <a:srgbClr val="009EDB"/>
              </a:solidFill>
            </a:endParaRPr>
          </a:p>
        </p:txBody>
      </p:sp>
      <p:sp>
        <p:nvSpPr>
          <p:cNvPr id="129" name="文字版面配置區 3"/>
          <p:cNvSpPr txBox="1">
            <a:spLocks/>
          </p:cNvSpPr>
          <p:nvPr/>
        </p:nvSpPr>
        <p:spPr>
          <a:xfrm>
            <a:off x="7375808" y="1556278"/>
            <a:ext cx="1088660" cy="654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3000" dirty="0" smtClean="0">
                <a:solidFill>
                  <a:srgbClr val="009EDB"/>
                </a:solidFill>
              </a:rPr>
              <a:t>2</a:t>
            </a:r>
            <a:r>
              <a:rPr lang="en-US" altLang="zh-TW" sz="3000" dirty="0" smtClean="0">
                <a:solidFill>
                  <a:srgbClr val="009EDB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z="3000" dirty="0" smtClean="0">
                <a:solidFill>
                  <a:srgbClr val="009EDB"/>
                </a:solidFill>
              </a:rPr>
              <a:t>2</a:t>
            </a:r>
            <a:r>
              <a:rPr lang="zh-TW" altLang="en-US" sz="3000" dirty="0" smtClean="0">
                <a:solidFill>
                  <a:srgbClr val="009EDB"/>
                </a:solidFill>
              </a:rPr>
              <a:t> </a:t>
            </a:r>
            <a:endParaRPr lang="zh-TW" altLang="en-US" sz="3000" dirty="0">
              <a:solidFill>
                <a:srgbClr val="009EDB"/>
              </a:solidFill>
            </a:endParaRPr>
          </a:p>
        </p:txBody>
      </p:sp>
      <p:sp>
        <p:nvSpPr>
          <p:cNvPr id="130" name="文字版面配置區 3"/>
          <p:cNvSpPr txBox="1">
            <a:spLocks/>
          </p:cNvSpPr>
          <p:nvPr/>
        </p:nvSpPr>
        <p:spPr>
          <a:xfrm>
            <a:off x="7647973" y="491650"/>
            <a:ext cx="544330" cy="654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3000" dirty="0" smtClean="0">
                <a:solidFill>
                  <a:srgbClr val="009EDB"/>
                </a:solidFill>
              </a:rPr>
              <a:t>2</a:t>
            </a:r>
            <a:r>
              <a:rPr lang="zh-TW" altLang="en-US" sz="3000" dirty="0" smtClean="0">
                <a:solidFill>
                  <a:srgbClr val="009EDB"/>
                </a:solidFill>
              </a:rPr>
              <a:t> </a:t>
            </a:r>
            <a:endParaRPr lang="zh-TW" altLang="en-US" sz="3000" dirty="0">
              <a:solidFill>
                <a:srgbClr val="009EDB"/>
              </a:solidFill>
            </a:endParaRPr>
          </a:p>
        </p:txBody>
      </p:sp>
      <p:sp>
        <p:nvSpPr>
          <p:cNvPr id="131" name="文字版面配置區 3"/>
          <p:cNvSpPr txBox="1">
            <a:spLocks/>
          </p:cNvSpPr>
          <p:nvPr/>
        </p:nvSpPr>
        <p:spPr>
          <a:xfrm>
            <a:off x="461795" y="3862719"/>
            <a:ext cx="1618604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/>
              <a:t>第 </a:t>
            </a:r>
            <a:r>
              <a:rPr lang="en-US" altLang="zh-TW" dirty="0"/>
              <a:t>10 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  <p:sp>
        <p:nvSpPr>
          <p:cNvPr id="132" name="文字版面配置區 3"/>
          <p:cNvSpPr txBox="1">
            <a:spLocks/>
          </p:cNvSpPr>
          <p:nvPr/>
        </p:nvSpPr>
        <p:spPr>
          <a:xfrm>
            <a:off x="461795" y="503096"/>
            <a:ext cx="1618604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/>
              <a:t>第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  <p:sp>
        <p:nvSpPr>
          <p:cNvPr id="133" name="文字版面配置區 3"/>
          <p:cNvSpPr txBox="1">
            <a:spLocks/>
          </p:cNvSpPr>
          <p:nvPr/>
        </p:nvSpPr>
        <p:spPr>
          <a:xfrm>
            <a:off x="461795" y="1554870"/>
            <a:ext cx="1618604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/>
              <a:t>第 </a:t>
            </a:r>
            <a:r>
              <a:rPr lang="en-US" altLang="zh-TW" dirty="0"/>
              <a:t>2</a:t>
            </a:r>
            <a:r>
              <a:rPr lang="en-US" altLang="zh-TW" dirty="0" smtClean="0"/>
              <a:t> 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  <p:sp>
        <p:nvSpPr>
          <p:cNvPr id="134" name="文字版面配置區 3"/>
          <p:cNvSpPr txBox="1">
            <a:spLocks/>
          </p:cNvSpPr>
          <p:nvPr/>
        </p:nvSpPr>
        <p:spPr>
          <a:xfrm>
            <a:off x="461795" y="2626635"/>
            <a:ext cx="1618604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/>
              <a:t>第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  <p:sp>
        <p:nvSpPr>
          <p:cNvPr id="135" name="文字版面配置區 3"/>
          <p:cNvSpPr txBox="1">
            <a:spLocks/>
          </p:cNvSpPr>
          <p:nvPr/>
        </p:nvSpPr>
        <p:spPr>
          <a:xfrm>
            <a:off x="3263427" y="3618592"/>
            <a:ext cx="1618604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endParaRPr lang="zh-TW" altLang="en-US" dirty="0"/>
          </a:p>
        </p:txBody>
      </p:sp>
      <p:sp>
        <p:nvSpPr>
          <p:cNvPr id="136" name="文字版面配置區 3"/>
          <p:cNvSpPr txBox="1">
            <a:spLocks/>
          </p:cNvSpPr>
          <p:nvPr/>
        </p:nvSpPr>
        <p:spPr>
          <a:xfrm>
            <a:off x="4273178" y="3848067"/>
            <a:ext cx="616683" cy="529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137" name="文字版面配置區 3"/>
          <p:cNvSpPr txBox="1">
            <a:spLocks/>
          </p:cNvSpPr>
          <p:nvPr/>
        </p:nvSpPr>
        <p:spPr>
          <a:xfrm>
            <a:off x="4179560" y="3044877"/>
            <a:ext cx="803919" cy="962340"/>
          </a:xfrm>
          <a:prstGeom prst="rect">
            <a:avLst/>
          </a:prstGeom>
        </p:spPr>
        <p:txBody>
          <a:bodyPr vert="eaVer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2" name="群組 1"/>
          <p:cNvGrpSpPr/>
          <p:nvPr/>
        </p:nvGrpSpPr>
        <p:grpSpPr>
          <a:xfrm flipV="1">
            <a:off x="607461" y="5700154"/>
            <a:ext cx="4591698" cy="216457"/>
            <a:chOff x="627827" y="1541090"/>
            <a:chExt cx="7546368" cy="167634"/>
          </a:xfrm>
        </p:grpSpPr>
        <p:sp>
          <p:nvSpPr>
            <p:cNvPr id="55" name="object 36"/>
            <p:cNvSpPr/>
            <p:nvPr/>
          </p:nvSpPr>
          <p:spPr>
            <a:xfrm>
              <a:off x="4898862" y="1541090"/>
              <a:ext cx="3275333" cy="167634"/>
            </a:xfrm>
            <a:custGeom>
              <a:avLst/>
              <a:gdLst/>
              <a:ahLst/>
              <a:cxnLst/>
              <a:rect l="l" t="t" r="r" b="b"/>
              <a:pathLst>
                <a:path w="1746250" h="81279">
                  <a:moveTo>
                    <a:pt x="1745894" y="80962"/>
                  </a:moveTo>
                  <a:lnTo>
                    <a:pt x="1706898" y="61569"/>
                  </a:lnTo>
                  <a:lnTo>
                    <a:pt x="1668624" y="49644"/>
                  </a:lnTo>
                  <a:lnTo>
                    <a:pt x="1629964" y="44363"/>
                  </a:lnTo>
                  <a:lnTo>
                    <a:pt x="1574647" y="41257"/>
                  </a:lnTo>
                  <a:lnTo>
                    <a:pt x="1524905" y="39966"/>
                  </a:lnTo>
                  <a:lnTo>
                    <a:pt x="1462343" y="39000"/>
                  </a:lnTo>
                  <a:lnTo>
                    <a:pt x="1384795" y="38099"/>
                  </a:lnTo>
                  <a:lnTo>
                    <a:pt x="481431" y="38099"/>
                  </a:lnTo>
                  <a:lnTo>
                    <a:pt x="425625" y="38095"/>
                  </a:lnTo>
                  <a:lnTo>
                    <a:pt x="375326" y="38061"/>
                  </a:lnTo>
                  <a:lnTo>
                    <a:pt x="330173" y="37971"/>
                  </a:lnTo>
                  <a:lnTo>
                    <a:pt x="289805" y="37795"/>
                  </a:lnTo>
                  <a:lnTo>
                    <a:pt x="221978" y="37071"/>
                  </a:lnTo>
                  <a:lnTo>
                    <a:pt x="168957" y="35661"/>
                  </a:lnTo>
                  <a:lnTo>
                    <a:pt x="127854" y="33337"/>
                  </a:lnTo>
                  <a:lnTo>
                    <a:pt x="82225" y="27636"/>
                  </a:lnTo>
                  <a:lnTo>
                    <a:pt x="36139" y="14701"/>
                  </a:lnTo>
                  <a:lnTo>
                    <a:pt x="12918" y="543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7"/>
            <p:cNvSpPr/>
            <p:nvPr/>
          </p:nvSpPr>
          <p:spPr>
            <a:xfrm>
              <a:off x="627827" y="1541090"/>
              <a:ext cx="4271035" cy="167634"/>
            </a:xfrm>
            <a:custGeom>
              <a:avLst/>
              <a:gdLst/>
              <a:ahLst/>
              <a:cxnLst/>
              <a:rect l="l" t="t" r="r" b="b"/>
              <a:pathLst>
                <a:path w="2277110" h="81279">
                  <a:moveTo>
                    <a:pt x="0" y="80962"/>
                  </a:moveTo>
                  <a:lnTo>
                    <a:pt x="39007" y="61569"/>
                  </a:lnTo>
                  <a:lnTo>
                    <a:pt x="77290" y="49644"/>
                  </a:lnTo>
                  <a:lnTo>
                    <a:pt x="115955" y="44363"/>
                  </a:lnTo>
                  <a:lnTo>
                    <a:pt x="171275" y="41257"/>
                  </a:lnTo>
                  <a:lnTo>
                    <a:pt x="221021" y="39966"/>
                  </a:lnTo>
                  <a:lnTo>
                    <a:pt x="283585" y="39000"/>
                  </a:lnTo>
                  <a:lnTo>
                    <a:pt x="361137" y="38099"/>
                  </a:lnTo>
                  <a:lnTo>
                    <a:pt x="1795665" y="38099"/>
                  </a:lnTo>
                  <a:lnTo>
                    <a:pt x="1851466" y="38095"/>
                  </a:lnTo>
                  <a:lnTo>
                    <a:pt x="1901760" y="38061"/>
                  </a:lnTo>
                  <a:lnTo>
                    <a:pt x="1946909" y="37971"/>
                  </a:lnTo>
                  <a:lnTo>
                    <a:pt x="1987274" y="37795"/>
                  </a:lnTo>
                  <a:lnTo>
                    <a:pt x="2055095" y="37071"/>
                  </a:lnTo>
                  <a:lnTo>
                    <a:pt x="2108113" y="35661"/>
                  </a:lnTo>
                  <a:lnTo>
                    <a:pt x="2149216" y="33337"/>
                  </a:lnTo>
                  <a:lnTo>
                    <a:pt x="2194849" y="27636"/>
                  </a:lnTo>
                  <a:lnTo>
                    <a:pt x="2240951" y="14701"/>
                  </a:lnTo>
                  <a:lnTo>
                    <a:pt x="2264184" y="5434"/>
                  </a:lnTo>
                  <a:lnTo>
                    <a:pt x="2277110" y="0"/>
                  </a:lnTo>
                </a:path>
              </a:pathLst>
            </a:custGeom>
            <a:ln w="28575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0" y="1136819"/>
            <a:ext cx="307238" cy="35661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0" y="2198888"/>
            <a:ext cx="307238" cy="356616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935358" y="2701588"/>
            <a:ext cx="5038483" cy="446014"/>
            <a:chOff x="1880215" y="2670703"/>
            <a:chExt cx="5038483" cy="446014"/>
          </a:xfrm>
        </p:grpSpPr>
        <p:sp>
          <p:nvSpPr>
            <p:cNvPr id="99" name="object 70"/>
            <p:cNvSpPr/>
            <p:nvPr/>
          </p:nvSpPr>
          <p:spPr>
            <a:xfrm>
              <a:off x="1880215" y="2670703"/>
              <a:ext cx="425348" cy="4460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3" name="object 84"/>
            <p:cNvSpPr/>
            <p:nvPr/>
          </p:nvSpPr>
          <p:spPr>
            <a:xfrm>
              <a:off x="3198255" y="2670703"/>
              <a:ext cx="425346" cy="446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4" name="object 85"/>
            <p:cNvSpPr/>
            <p:nvPr/>
          </p:nvSpPr>
          <p:spPr>
            <a:xfrm>
              <a:off x="5834333" y="2670703"/>
              <a:ext cx="425348" cy="4460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7" name="object 88"/>
            <p:cNvSpPr/>
            <p:nvPr/>
          </p:nvSpPr>
          <p:spPr>
            <a:xfrm>
              <a:off x="2539235" y="2670703"/>
              <a:ext cx="425348" cy="4460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8" name="object 89"/>
            <p:cNvSpPr/>
            <p:nvPr/>
          </p:nvSpPr>
          <p:spPr>
            <a:xfrm>
              <a:off x="5175313" y="2670703"/>
              <a:ext cx="425348" cy="446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19" name="object 90"/>
            <p:cNvSpPr/>
            <p:nvPr/>
          </p:nvSpPr>
          <p:spPr>
            <a:xfrm>
              <a:off x="3857273" y="2670703"/>
              <a:ext cx="425348" cy="4460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120" name="object 91"/>
            <p:cNvSpPr/>
            <p:nvPr/>
          </p:nvSpPr>
          <p:spPr>
            <a:xfrm>
              <a:off x="6493352" y="2670703"/>
              <a:ext cx="425346" cy="4460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  <p:sp>
          <p:nvSpPr>
            <p:cNvPr id="57" name="object 90"/>
            <p:cNvSpPr/>
            <p:nvPr/>
          </p:nvSpPr>
          <p:spPr>
            <a:xfrm>
              <a:off x="4516293" y="2670703"/>
              <a:ext cx="425348" cy="4460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Bef>
                  <a:spcPts val="100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78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15007" y="1247775"/>
            <a:ext cx="8460028" cy="5057775"/>
            <a:chOff x="415007" y="1247775"/>
            <a:chExt cx="8460028" cy="50577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7" y="1247775"/>
              <a:ext cx="8460028" cy="505777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1" y="1819235"/>
              <a:ext cx="8208000" cy="56337"/>
            </a:xfrm>
            <a:prstGeom prst="rect">
              <a:avLst/>
            </a:prstGeom>
          </p:spPr>
        </p:pic>
      </p:grpSp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認識科學記號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361514" y="2643399"/>
            <a:ext cx="5492015" cy="498715"/>
          </a:xfrm>
        </p:spPr>
        <p:txBody>
          <a:bodyPr/>
          <a:lstStyle/>
          <a:p>
            <a:r>
              <a:rPr lang="zh-TW" altLang="en-US" dirty="0" smtClean="0"/>
              <a:t>潘</a:t>
            </a:r>
            <a:r>
              <a:rPr lang="zh-TW" altLang="en-US" dirty="0"/>
              <a:t>朵拉</a:t>
            </a:r>
            <a:r>
              <a:rPr lang="zh-TW" altLang="en-US" dirty="0" smtClean="0"/>
              <a:t>病毒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 err="1" smtClean="0"/>
              <a:t>Pandoravirus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是</a:t>
            </a:r>
            <a:r>
              <a:rPr lang="zh-TW" altLang="en-US" u="sng" dirty="0" smtClean="0"/>
              <a:t>法國</a:t>
            </a:r>
            <a:r>
              <a:rPr lang="zh-TW" altLang="en-US" dirty="0" smtClean="0"/>
              <a:t>科學家</a:t>
            </a:r>
            <a:r>
              <a:rPr lang="zh-TW" altLang="en-US" dirty="0"/>
              <a:t>於 </a:t>
            </a:r>
            <a:r>
              <a:rPr lang="en-US" altLang="zh-TW" dirty="0"/>
              <a:t>2013</a:t>
            </a:r>
            <a:r>
              <a:rPr lang="zh-TW" altLang="en-US" dirty="0"/>
              <a:t> 年</a:t>
            </a:r>
            <a:r>
              <a:rPr lang="zh-TW" altLang="en-US" dirty="0" smtClean="0"/>
              <a:t>發現的巨型病毒，</a:t>
            </a:r>
            <a:r>
              <a:rPr lang="zh-TW" altLang="en-US" dirty="0"/>
              <a:t>一般病毒的直徑約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10 </a:t>
            </a:r>
            <a:r>
              <a:rPr lang="zh-TW" altLang="en-US" dirty="0"/>
              <a:t>奈米∼</a:t>
            </a:r>
            <a:r>
              <a:rPr lang="en-US" altLang="zh-TW" dirty="0"/>
              <a:t>500 </a:t>
            </a:r>
            <a:r>
              <a:rPr lang="zh-TW" altLang="en-US" dirty="0"/>
              <a:t>奈米之間，而潘朵拉病毒的直徑達 </a:t>
            </a:r>
            <a:r>
              <a:rPr lang="en-US" altLang="zh-TW" dirty="0"/>
              <a:t>1 </a:t>
            </a:r>
            <a:r>
              <a:rPr lang="zh-TW" altLang="en-US" dirty="0"/>
              <a:t>微米，也就是</a:t>
            </a:r>
            <a:r>
              <a:rPr lang="en-US" altLang="zh-TW" dirty="0"/>
              <a:t>1000 </a:t>
            </a:r>
            <a:r>
              <a:rPr lang="zh-TW" altLang="en-US" dirty="0"/>
              <a:t>奈米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25" y="1355396"/>
            <a:ext cx="2780017" cy="56697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2180" r="18455" b="12020"/>
          <a:stretch/>
        </p:blipFill>
        <p:spPr>
          <a:xfrm>
            <a:off x="541021" y="2140087"/>
            <a:ext cx="2855322" cy="38305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74" y="2109126"/>
            <a:ext cx="2386586" cy="46057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6343" y="2067285"/>
            <a:ext cx="1981576" cy="5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69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8347" y="1101048"/>
            <a:ext cx="8463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　　在表示長度的單位中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1000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奈米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微米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0.000001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公尺，其中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是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科學記號表示法，可以簡記為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；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2.25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億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225000000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公里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2.25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8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公里，其中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2.25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8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是科學記號表示法。</a:t>
            </a:r>
          </a:p>
        </p:txBody>
      </p:sp>
    </p:spTree>
    <p:extLst>
      <p:ext uri="{BB962C8B-B14F-4D97-AF65-F5344CB8AC3E}">
        <p14:creationId xmlns:p14="http://schemas.microsoft.com/office/powerpoint/2010/main" val="3491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1127" y="1634876"/>
            <a:ext cx="6153844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69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8347" y="590423"/>
            <a:ext cx="8463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　　像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0.000001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225000000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這樣很小或是很大的數，科學家常會用指數的記法記錄為 </a:t>
            </a:r>
            <a:r>
              <a:rPr lang="en-US" altLang="zh-TW" sz="3200" b="1" i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a</a:t>
            </a:r>
            <a:r>
              <a:rPr lang="en-US" altLang="zh-TW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×10</a:t>
            </a:r>
            <a:r>
              <a:rPr lang="en-US" altLang="zh-TW" sz="3200" b="1" i="1" baseline="30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m</a:t>
            </a:r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，其中 </a:t>
            </a:r>
            <a:r>
              <a:rPr lang="en-US" altLang="zh-TW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≤</a:t>
            </a:r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i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</a:t>
            </a:r>
            <a:r>
              <a:rPr lang="en-US" altLang="zh-TW" sz="3200" b="1" i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m</a:t>
            </a:r>
            <a:r>
              <a:rPr lang="en-US" altLang="zh-TW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為整數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，這樣的記法稱為此數的</a:t>
            </a:r>
            <a:r>
              <a:rPr lang="zh-TW" altLang="en-US" sz="3200" b="1" dirty="0" smtClean="0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科學記號表示法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，限制 </a:t>
            </a:r>
            <a:r>
              <a:rPr lang="en-US" altLang="zh-TW" sz="3200" i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的範圍是為了表示法的唯一性。</a:t>
            </a:r>
            <a:endParaRPr lang="en-US" altLang="zh-TW" sz="32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8348" y="3109343"/>
            <a:ext cx="4734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　　像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72.4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18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及 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0.47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15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都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不是科學記號表示法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，因為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72.4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比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大，而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0.47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比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小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333422" y="2977525"/>
            <a:ext cx="3401004" cy="2236214"/>
            <a:chOff x="5200072" y="4504294"/>
            <a:chExt cx="3401004" cy="2236214"/>
          </a:xfrm>
        </p:grpSpPr>
        <p:grpSp>
          <p:nvGrpSpPr>
            <p:cNvPr id="12" name="群組 11"/>
            <p:cNvGrpSpPr/>
            <p:nvPr/>
          </p:nvGrpSpPr>
          <p:grpSpPr>
            <a:xfrm>
              <a:off x="5200072" y="4504294"/>
              <a:ext cx="3401004" cy="2236213"/>
              <a:chOff x="5200072" y="4504294"/>
              <a:chExt cx="3401004" cy="223621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200072" y="4789680"/>
                <a:ext cx="3401004" cy="1950827"/>
              </a:xfrm>
              <a:prstGeom prst="rect">
                <a:avLst/>
              </a:prstGeom>
              <a:solidFill>
                <a:srgbClr val="FEF6D7"/>
              </a:solidFill>
              <a:ln w="28575">
                <a:solidFill>
                  <a:srgbClr val="FF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6272" y="4504294"/>
                <a:ext cx="482315" cy="381533"/>
              </a:xfrm>
              <a:prstGeom prst="rect">
                <a:avLst/>
              </a:prstGeom>
            </p:spPr>
          </p:pic>
        </p:grpSp>
        <p:sp>
          <p:nvSpPr>
            <p:cNvPr id="13" name="文字方塊 12"/>
            <p:cNvSpPr txBox="1"/>
            <p:nvPr/>
          </p:nvSpPr>
          <p:spPr>
            <a:xfrm>
              <a:off x="5218465" y="4904877"/>
              <a:ext cx="3306410" cy="183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5080">
                <a:lnSpc>
                  <a:spcPct val="118100"/>
                </a:lnSpc>
              </a:pP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符號「</a:t>
              </a:r>
              <a:r>
                <a:rPr lang="en-US" altLang="zh-TW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1 </a:t>
              </a:r>
              <a:r>
                <a:rPr lang="zh-TW" altLang="en-US" sz="24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≤</a:t>
              </a:r>
              <a:r>
                <a:rPr lang="zh-TW" altLang="en-US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400" i="1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a</a:t>
              </a:r>
              <a:r>
                <a:rPr lang="zh-TW" altLang="en-US" sz="24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dobe 明體 Std L"/>
                </a:rPr>
                <a:t>＜</a:t>
              </a:r>
              <a:r>
                <a:rPr lang="en-US" altLang="zh-TW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10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」表示 </a:t>
              </a:r>
              <a:r>
                <a:rPr lang="en-US" altLang="zh-TW" sz="2400" i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a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的值大於或等於 </a:t>
              </a:r>
              <a:r>
                <a:rPr lang="en-US" altLang="zh-TW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1</a:t>
              </a:r>
              <a:r>
                <a:rPr lang="en-US" altLang="zh-TW" sz="24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dobe 明體 Std L"/>
                </a:rPr>
                <a:t>(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其中一種情形成立就可以</a:t>
              </a:r>
              <a:r>
                <a:rPr lang="en-US" altLang="zh-TW" sz="24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dobe 明體 Std L"/>
                </a:rPr>
                <a:t>)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且 </a:t>
              </a:r>
              <a:r>
                <a:rPr lang="en-US" altLang="zh-TW" sz="2400" i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a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的值小於 </a:t>
              </a:r>
              <a:r>
                <a:rPr lang="en-US" altLang="zh-TW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10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。</a:t>
              </a:r>
              <a:endPara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5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577530" cy="10344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判別下面哪些數是以科學記號表示法記錄。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>
                <a:solidFill>
                  <a:srgbClr val="231F20"/>
                </a:solidFill>
                <a:cs typeface="SimSun"/>
              </a:rPr>
            </a:b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0.9</a:t>
            </a:r>
            <a:r>
              <a:rPr lang="en-US" altLang="zh-TW" spc="-10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spc="-100" baseline="30000" dirty="0" smtClean="0">
                <a:solidFill>
                  <a:srgbClr val="231F20"/>
                </a:solidFill>
                <a:cs typeface="SimSun"/>
              </a:rPr>
              <a:t>5</a:t>
            </a:r>
            <a:r>
              <a:rPr lang="zh-TW" altLang="en-US" spc="-100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2.75</a:t>
            </a:r>
            <a:r>
              <a:rPr lang="en-US" altLang="zh-TW" spc="-10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spc="-100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spc="-100" baseline="30000" dirty="0">
                <a:solidFill>
                  <a:srgbClr val="231F20"/>
                </a:solidFill>
                <a:cs typeface="SimSun"/>
              </a:rPr>
              <a:t>9</a:t>
            </a:r>
            <a:r>
              <a:rPr lang="zh-TW" altLang="en-US" spc="-100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3</a:t>
            </a:r>
            <a:r>
              <a:rPr lang="en-US" altLang="zh-TW" spc="-10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spc="-100" baseline="30000" dirty="0" smtClean="0">
                <a:solidFill>
                  <a:srgbClr val="231F20"/>
                </a:solidFill>
                <a:cs typeface="SimSun"/>
              </a:rPr>
              <a:t>8</a:t>
            </a:r>
            <a:r>
              <a:rPr lang="zh-TW" altLang="en-US" spc="-100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7.3</a:t>
            </a:r>
            <a:r>
              <a:rPr lang="en-US" altLang="zh-TW" spc="-10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spc="-100" baseline="30000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spc="-100" dirty="0" smtClean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16</a:t>
            </a:r>
            <a:r>
              <a:rPr lang="en-US" altLang="zh-TW" spc="-10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spc="-100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spc="-100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spc="-100" baseline="30000" dirty="0" smtClean="0">
                <a:solidFill>
                  <a:srgbClr val="231F20"/>
                </a:solidFill>
                <a:cs typeface="SimSun"/>
              </a:rPr>
              <a:t>23</a:t>
            </a:r>
            <a:endParaRPr lang="en-US" altLang="zh-TW" spc="-100" baseline="30000" dirty="0">
              <a:solidFill>
                <a:srgbClr val="231F20"/>
              </a:solidFill>
              <a:cs typeface="SimSun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69</a:t>
            </a:r>
            <a:endParaRPr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>
          <a:xfrm>
            <a:off x="442644" y="2177171"/>
            <a:ext cx="357690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EC008C"/>
                </a:solidFill>
              </a:rPr>
              <a:t>2.75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</a:rPr>
              <a:t>9</a:t>
            </a:r>
            <a:r>
              <a:rPr lang="zh-TW" altLang="en-US" dirty="0">
                <a:solidFill>
                  <a:srgbClr val="EC008C"/>
                </a:solidFill>
              </a:rPr>
              <a:t>、</a:t>
            </a:r>
            <a:r>
              <a:rPr lang="en-US" altLang="zh-TW" dirty="0" smtClean="0">
                <a:solidFill>
                  <a:srgbClr val="EC008C"/>
                </a:solidFill>
              </a:rPr>
              <a:t>3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</a:rPr>
              <a:t>8</a:t>
            </a:r>
            <a:endParaRPr lang="en-US" altLang="zh-TW" baseline="30000" dirty="0">
              <a:solidFill>
                <a:srgbClr val="EC008C"/>
              </a:solidFill>
            </a:endParaRPr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95" y="262091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0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4"/>
            <a:ext cx="8905875" cy="1198784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科學記號表示法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1072552"/>
          </a:xfrm>
        </p:spPr>
        <p:txBody>
          <a:bodyPr/>
          <a:lstStyle/>
          <a:p>
            <a:pPr marL="12700"/>
            <a:r>
              <a:rPr lang="zh-TW" altLang="en-US" spc="25" dirty="0" smtClean="0">
                <a:solidFill>
                  <a:srgbClr val="231F20"/>
                </a:solidFill>
                <a:latin typeface="SimSun"/>
                <a:cs typeface="SimSun"/>
              </a:rPr>
              <a:t>以科學記號表示法記錄下列各數：</a:t>
            </a:r>
            <a:r>
              <a:rPr lang="en-US" altLang="zh-TW" spc="25" dirty="0" smtClean="0">
                <a:solidFill>
                  <a:srgbClr val="231F20"/>
                </a:solidFill>
                <a:latin typeface="SimSun"/>
                <a:cs typeface="SimSun"/>
              </a:rPr>
              <a:t/>
            </a:r>
            <a:br>
              <a:rPr lang="en-US" altLang="zh-TW" spc="25" dirty="0" smtClean="0">
                <a:solidFill>
                  <a:srgbClr val="231F20"/>
                </a:solidFill>
                <a:latin typeface="SimSun"/>
                <a:cs typeface="SimSun"/>
              </a:rPr>
            </a:b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</a:t>
            </a:r>
            <a:r>
              <a:rPr lang="zh-TW" altLang="en-US" spc="150" dirty="0" smtClean="0">
                <a:solidFill>
                  <a:srgbClr val="231F20"/>
                </a:solidFill>
              </a:rPr>
              <a:t> 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120000</a:t>
            </a:r>
            <a:endParaRPr lang="en-US" altLang="zh-TW" spc="10" baseline="30000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357380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06" y="41198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版面配置區 4"/>
          <p:cNvSpPr txBox="1">
            <a:spLocks/>
          </p:cNvSpPr>
          <p:nvPr/>
        </p:nvSpPr>
        <p:spPr>
          <a:xfrm>
            <a:off x="2629634" y="3563563"/>
            <a:ext cx="210429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1.2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10</a:t>
            </a:r>
            <a:r>
              <a:rPr lang="en-US" altLang="zh-TW" spc="25" baseline="30000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5</a:t>
            </a:r>
            <a:endParaRPr lang="en-US" altLang="zh-TW" spc="25" baseline="30000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>
          <a:xfrm>
            <a:off x="820758" y="2211768"/>
            <a:ext cx="588879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 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120000</a:t>
            </a:r>
            <a:endParaRPr lang="en-US" altLang="zh-TW" spc="1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541471" y="2758071"/>
            <a:ext cx="1114017" cy="160820"/>
            <a:chOff x="1213796" y="2362967"/>
            <a:chExt cx="457466" cy="66040"/>
          </a:xfrm>
        </p:grpSpPr>
        <p:sp>
          <p:nvSpPr>
            <p:cNvPr id="14" name="object 21"/>
            <p:cNvSpPr/>
            <p:nvPr/>
          </p:nvSpPr>
          <p:spPr>
            <a:xfrm>
              <a:off x="1213796" y="2362967"/>
              <a:ext cx="231775" cy="66040"/>
            </a:xfrm>
            <a:custGeom>
              <a:avLst/>
              <a:gdLst/>
              <a:ahLst/>
              <a:cxnLst/>
              <a:rect l="l" t="t" r="r" b="b"/>
              <a:pathLst>
                <a:path w="231775" h="66039">
                  <a:moveTo>
                    <a:pt x="0" y="0"/>
                  </a:moveTo>
                  <a:lnTo>
                    <a:pt x="2770" y="23248"/>
                  </a:lnTo>
                  <a:lnTo>
                    <a:pt x="6550" y="33222"/>
                  </a:lnTo>
                  <a:lnTo>
                    <a:pt x="14391" y="36637"/>
                  </a:lnTo>
                  <a:lnTo>
                    <a:pt x="209588" y="37160"/>
                  </a:lnTo>
                  <a:lnTo>
                    <a:pt x="222200" y="38218"/>
                  </a:lnTo>
                  <a:lnTo>
                    <a:pt x="228072" y="45629"/>
                  </a:lnTo>
                  <a:lnTo>
                    <a:pt x="231532" y="65743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/>
            <p:cNvSpPr/>
            <p:nvPr/>
          </p:nvSpPr>
          <p:spPr>
            <a:xfrm>
              <a:off x="1446472" y="2362967"/>
              <a:ext cx="224790" cy="66040"/>
            </a:xfrm>
            <a:custGeom>
              <a:avLst/>
              <a:gdLst/>
              <a:ahLst/>
              <a:cxnLst/>
              <a:rect l="l" t="t" r="r" b="b"/>
              <a:pathLst>
                <a:path w="224789" h="66039">
                  <a:moveTo>
                    <a:pt x="224523" y="0"/>
                  </a:moveTo>
                  <a:lnTo>
                    <a:pt x="221752" y="23248"/>
                  </a:lnTo>
                  <a:lnTo>
                    <a:pt x="217973" y="33222"/>
                  </a:lnTo>
                  <a:lnTo>
                    <a:pt x="210131" y="36637"/>
                  </a:lnTo>
                  <a:lnTo>
                    <a:pt x="21945" y="37160"/>
                  </a:lnTo>
                  <a:lnTo>
                    <a:pt x="9325" y="38218"/>
                  </a:lnTo>
                  <a:lnTo>
                    <a:pt x="3452" y="45629"/>
                  </a:lnTo>
                  <a:lnTo>
                    <a:pt x="0" y="65743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文字版面配置區 4"/>
          <p:cNvSpPr txBox="1">
            <a:spLocks/>
          </p:cNvSpPr>
          <p:nvPr/>
        </p:nvSpPr>
        <p:spPr>
          <a:xfrm>
            <a:off x="1504469" y="2900499"/>
            <a:ext cx="1250865" cy="423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2400" spc="25" dirty="0" smtClean="0">
                <a:solidFill>
                  <a:srgbClr val="939598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400" spc="25" dirty="0" smtClean="0">
                <a:solidFill>
                  <a:srgbClr val="939598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 spc="25" dirty="0" smtClean="0">
                <a:solidFill>
                  <a:srgbClr val="939598"/>
                </a:solidFill>
                <a:latin typeface="微軟正黑體" panose="020B0604030504040204" pitchFamily="34" charset="-120"/>
              </a:rPr>
              <a:t>位數</a:t>
            </a:r>
            <a:endParaRPr lang="en-US" altLang="zh-TW" sz="2400" spc="25" baseline="30000" dirty="0">
              <a:solidFill>
                <a:srgbClr val="939598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文字版面配置區 4"/>
          <p:cNvSpPr txBox="1">
            <a:spLocks/>
          </p:cNvSpPr>
          <p:nvPr/>
        </p:nvSpPr>
        <p:spPr>
          <a:xfrm>
            <a:off x="3571875" y="2904977"/>
            <a:ext cx="2215084" cy="423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2400" dirty="0">
                <a:solidFill>
                  <a:srgbClr val="939598"/>
                </a:solidFill>
                <a:ea typeface="標楷體" panose="03000509000000000000" pitchFamily="65" charset="-120"/>
              </a:rPr>
              <a:t>1 </a:t>
            </a:r>
            <a:r>
              <a:rPr lang="zh-TW" altLang="en-US" sz="2400" dirty="0">
                <a:solidFill>
                  <a:srgbClr val="939598"/>
                </a:solidFill>
                <a:latin typeface="微軟正黑體" panose="020B0604030504040204" pitchFamily="34" charset="-120"/>
              </a:rPr>
              <a:t>後面有</a:t>
            </a:r>
            <a:r>
              <a:rPr lang="zh-TW" altLang="en-US" sz="2400" dirty="0">
                <a:solidFill>
                  <a:srgbClr val="939598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939598"/>
                </a:solidFill>
                <a:ea typeface="標楷體" panose="03000509000000000000" pitchFamily="65" charset="-120"/>
              </a:rPr>
              <a:t>5 </a:t>
            </a:r>
            <a:r>
              <a:rPr lang="zh-TW" altLang="en-US" sz="2400" dirty="0">
                <a:solidFill>
                  <a:srgbClr val="939598"/>
                </a:solidFill>
                <a:latin typeface="微軟正黑體" panose="020B0604030504040204" pitchFamily="34" charset="-120"/>
              </a:rPr>
              <a:t>個</a:t>
            </a:r>
            <a:r>
              <a:rPr lang="zh-TW" altLang="en-US" sz="2400" dirty="0">
                <a:solidFill>
                  <a:srgbClr val="939598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939598"/>
                </a:solidFill>
                <a:ea typeface="標楷體" panose="03000509000000000000" pitchFamily="65" charset="-120"/>
              </a:rPr>
              <a:t>0</a:t>
            </a:r>
            <a:endParaRPr lang="en-US" altLang="zh-TW" sz="2400" dirty="0">
              <a:solidFill>
                <a:srgbClr val="939598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3" name="文字版面配置區 4"/>
          <p:cNvSpPr txBox="1">
            <a:spLocks/>
          </p:cNvSpPr>
          <p:nvPr/>
        </p:nvSpPr>
        <p:spPr>
          <a:xfrm>
            <a:off x="2621984" y="2215437"/>
            <a:ext cx="275964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1.2×100000</a:t>
            </a:r>
            <a:endParaRPr lang="en-US" altLang="zh-TW" spc="1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pic>
        <p:nvPicPr>
          <p:cNvPr id="44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5" name="群組 44"/>
          <p:cNvGrpSpPr/>
          <p:nvPr/>
        </p:nvGrpSpPr>
        <p:grpSpPr>
          <a:xfrm>
            <a:off x="4193977" y="2756020"/>
            <a:ext cx="902696" cy="130314"/>
            <a:chOff x="1213796" y="2362967"/>
            <a:chExt cx="457466" cy="66040"/>
          </a:xfrm>
        </p:grpSpPr>
        <p:sp>
          <p:nvSpPr>
            <p:cNvPr id="46" name="object 21"/>
            <p:cNvSpPr/>
            <p:nvPr/>
          </p:nvSpPr>
          <p:spPr>
            <a:xfrm>
              <a:off x="1213796" y="2362967"/>
              <a:ext cx="231775" cy="66040"/>
            </a:xfrm>
            <a:custGeom>
              <a:avLst/>
              <a:gdLst/>
              <a:ahLst/>
              <a:cxnLst/>
              <a:rect l="l" t="t" r="r" b="b"/>
              <a:pathLst>
                <a:path w="231775" h="66039">
                  <a:moveTo>
                    <a:pt x="0" y="0"/>
                  </a:moveTo>
                  <a:lnTo>
                    <a:pt x="2770" y="23248"/>
                  </a:lnTo>
                  <a:lnTo>
                    <a:pt x="6550" y="33222"/>
                  </a:lnTo>
                  <a:lnTo>
                    <a:pt x="14391" y="36637"/>
                  </a:lnTo>
                  <a:lnTo>
                    <a:pt x="209588" y="37160"/>
                  </a:lnTo>
                  <a:lnTo>
                    <a:pt x="222200" y="38218"/>
                  </a:lnTo>
                  <a:lnTo>
                    <a:pt x="228072" y="45629"/>
                  </a:lnTo>
                  <a:lnTo>
                    <a:pt x="231532" y="65743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2"/>
            <p:cNvSpPr/>
            <p:nvPr/>
          </p:nvSpPr>
          <p:spPr>
            <a:xfrm>
              <a:off x="1446472" y="2362967"/>
              <a:ext cx="224790" cy="66040"/>
            </a:xfrm>
            <a:custGeom>
              <a:avLst/>
              <a:gdLst/>
              <a:ahLst/>
              <a:cxnLst/>
              <a:rect l="l" t="t" r="r" b="b"/>
              <a:pathLst>
                <a:path w="224789" h="66039">
                  <a:moveTo>
                    <a:pt x="224523" y="0"/>
                  </a:moveTo>
                  <a:lnTo>
                    <a:pt x="221752" y="23248"/>
                  </a:lnTo>
                  <a:lnTo>
                    <a:pt x="217973" y="33222"/>
                  </a:lnTo>
                  <a:lnTo>
                    <a:pt x="210131" y="36637"/>
                  </a:lnTo>
                  <a:lnTo>
                    <a:pt x="21945" y="37160"/>
                  </a:lnTo>
                  <a:lnTo>
                    <a:pt x="9325" y="38218"/>
                  </a:lnTo>
                  <a:lnTo>
                    <a:pt x="3452" y="45629"/>
                  </a:lnTo>
                  <a:lnTo>
                    <a:pt x="0" y="65743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973071" y="2653125"/>
            <a:ext cx="2719290" cy="1257524"/>
            <a:chOff x="5973071" y="3689478"/>
            <a:chExt cx="2719290" cy="1257524"/>
          </a:xfrm>
        </p:grpSpPr>
        <p:sp>
          <p:nvSpPr>
            <p:cNvPr id="21" name="object 2"/>
            <p:cNvSpPr/>
            <p:nvPr/>
          </p:nvSpPr>
          <p:spPr>
            <a:xfrm>
              <a:off x="6041354" y="3689478"/>
              <a:ext cx="2651007" cy="1199899"/>
            </a:xfrm>
            <a:custGeom>
              <a:avLst/>
              <a:gdLst/>
              <a:ahLst/>
              <a:cxnLst/>
              <a:rect l="l" t="t" r="r" b="b"/>
              <a:pathLst>
                <a:path w="1228725" h="495300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367992"/>
                  </a:lnTo>
                  <a:lnTo>
                    <a:pt x="218" y="390388"/>
                  </a:lnTo>
                  <a:lnTo>
                    <a:pt x="3866" y="441521"/>
                  </a:lnTo>
                  <a:lnTo>
                    <a:pt x="22700" y="479218"/>
                  </a:lnTo>
                  <a:lnTo>
                    <a:pt x="68474" y="493056"/>
                  </a:lnTo>
                  <a:lnTo>
                    <a:pt x="127688" y="494979"/>
                  </a:lnTo>
                  <a:lnTo>
                    <a:pt x="1123846" y="494758"/>
                  </a:lnTo>
                  <a:lnTo>
                    <a:pt x="1174979" y="491110"/>
                  </a:lnTo>
                  <a:lnTo>
                    <a:pt x="1212675" y="472276"/>
                  </a:lnTo>
                  <a:lnTo>
                    <a:pt x="1226513" y="426502"/>
                  </a:lnTo>
                  <a:lnTo>
                    <a:pt x="1228430" y="367992"/>
                  </a:lnTo>
                  <a:lnTo>
                    <a:pt x="1228434" y="127015"/>
                  </a:lnTo>
                  <a:lnTo>
                    <a:pt x="1228215" y="104619"/>
                  </a:lnTo>
                  <a:lnTo>
                    <a:pt x="1224567" y="53485"/>
                  </a:lnTo>
                  <a:lnTo>
                    <a:pt x="1205733" y="15789"/>
                  </a:lnTo>
                  <a:lnTo>
                    <a:pt x="1159959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文字版面配置區 4"/>
            <p:cNvSpPr txBox="1">
              <a:spLocks/>
            </p:cNvSpPr>
            <p:nvPr/>
          </p:nvSpPr>
          <p:spPr>
            <a:xfrm>
              <a:off x="5973071" y="3689478"/>
              <a:ext cx="7250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1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0" name="文字版面配置區 4"/>
            <p:cNvSpPr txBox="1">
              <a:spLocks/>
            </p:cNvSpPr>
            <p:nvPr/>
          </p:nvSpPr>
          <p:spPr>
            <a:xfrm>
              <a:off x="6313614" y="368947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>
                  <a:solidFill>
                    <a:srgbClr val="231F20"/>
                  </a:solidFill>
                  <a:ea typeface="標楷體" panose="03000509000000000000" pitchFamily="65" charset="-120"/>
                </a:rPr>
                <a:t>2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1" name="文字版面配置區 4"/>
            <p:cNvSpPr txBox="1">
              <a:spLocks/>
            </p:cNvSpPr>
            <p:nvPr/>
          </p:nvSpPr>
          <p:spPr>
            <a:xfrm>
              <a:off x="7765002" y="368947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2" name="文字版面配置區 4"/>
            <p:cNvSpPr txBox="1">
              <a:spLocks/>
            </p:cNvSpPr>
            <p:nvPr/>
          </p:nvSpPr>
          <p:spPr>
            <a:xfrm>
              <a:off x="7376255" y="368947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3" name="文字版面配置區 4"/>
            <p:cNvSpPr txBox="1">
              <a:spLocks/>
            </p:cNvSpPr>
            <p:nvPr/>
          </p:nvSpPr>
          <p:spPr>
            <a:xfrm>
              <a:off x="7034130" y="368947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5" name="文字版面配置區 4"/>
            <p:cNvSpPr txBox="1">
              <a:spLocks/>
            </p:cNvSpPr>
            <p:nvPr/>
          </p:nvSpPr>
          <p:spPr>
            <a:xfrm>
              <a:off x="6682610" y="368947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6" name="文字版面配置區 4"/>
            <p:cNvSpPr txBox="1">
              <a:spLocks/>
            </p:cNvSpPr>
            <p:nvPr/>
          </p:nvSpPr>
          <p:spPr>
            <a:xfrm>
              <a:off x="7710507" y="434126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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7" name="文字版面配置區 4"/>
            <p:cNvSpPr txBox="1">
              <a:spLocks/>
            </p:cNvSpPr>
            <p:nvPr/>
          </p:nvSpPr>
          <p:spPr>
            <a:xfrm>
              <a:off x="7328520" y="434126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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" name="文字版面配置區 4"/>
            <p:cNvSpPr txBox="1">
              <a:spLocks/>
            </p:cNvSpPr>
            <p:nvPr/>
          </p:nvSpPr>
          <p:spPr>
            <a:xfrm>
              <a:off x="6182553" y="434126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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9" name="文字版面配置區 4"/>
            <p:cNvSpPr txBox="1">
              <a:spLocks/>
            </p:cNvSpPr>
            <p:nvPr/>
          </p:nvSpPr>
          <p:spPr>
            <a:xfrm>
              <a:off x="6946531" y="434126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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0" name="文字版面配置區 4"/>
            <p:cNvSpPr txBox="1">
              <a:spLocks/>
            </p:cNvSpPr>
            <p:nvPr/>
          </p:nvSpPr>
          <p:spPr>
            <a:xfrm>
              <a:off x="6564542" y="434126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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1" name="文字版面配置區 4"/>
            <p:cNvSpPr txBox="1">
              <a:spLocks/>
            </p:cNvSpPr>
            <p:nvPr/>
          </p:nvSpPr>
          <p:spPr>
            <a:xfrm>
              <a:off x="8056344" y="3765036"/>
              <a:ext cx="518021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826" y="3861559"/>
              <a:ext cx="1951445" cy="502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2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  <p:bldP spid="19" grpId="0"/>
      <p:bldP spid="19" grpId="1"/>
      <p:bldP spid="20" grpId="0"/>
      <p:bldP spid="20" grpId="1"/>
      <p:bldP spid="43" grpId="0"/>
      <p:bldP spid="4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19063" y="1000124"/>
            <a:ext cx="8905875" cy="1198784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科學記號表示法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1114953"/>
          </a:xfrm>
        </p:spPr>
        <p:txBody>
          <a:bodyPr/>
          <a:lstStyle/>
          <a:p>
            <a:pPr marL="12700"/>
            <a:r>
              <a:rPr lang="zh-TW" altLang="en-US" spc="25" dirty="0" smtClean="0">
                <a:solidFill>
                  <a:srgbClr val="231F20"/>
                </a:solidFill>
                <a:latin typeface="SimSun"/>
                <a:cs typeface="SimSun"/>
              </a:rPr>
              <a:t>以科學記號表示法記錄下列各數：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</a:b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(2) 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0.00000037</a:t>
            </a:r>
            <a:endParaRPr lang="en-US" altLang="zh-TW" spc="10" baseline="30000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299716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72" y="475406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4"/>
          <p:cNvSpPr txBox="1">
            <a:spLocks/>
          </p:cNvSpPr>
          <p:nvPr/>
        </p:nvSpPr>
        <p:spPr>
          <a:xfrm>
            <a:off x="820758" y="2771604"/>
            <a:ext cx="2808267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(2) 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0.00000037</a:t>
            </a:r>
            <a:endParaRPr lang="en-US" altLang="zh-TW" spc="1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>
          <a:xfrm>
            <a:off x="1343759" y="3328427"/>
            <a:ext cx="341874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3.7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0.0000001</a:t>
            </a:r>
            <a:endParaRPr lang="en-US" altLang="zh-TW" spc="25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文字版面配置區 4"/>
          <p:cNvSpPr txBox="1">
            <a:spLocks/>
          </p:cNvSpPr>
          <p:nvPr/>
        </p:nvSpPr>
        <p:spPr>
          <a:xfrm>
            <a:off x="1343424" y="3885250"/>
            <a:ext cx="277137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3.7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0.1</a:t>
            </a:r>
            <a:r>
              <a:rPr lang="en-US" altLang="zh-TW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pc="25" baseline="30000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7</a:t>
            </a:r>
            <a:endParaRPr lang="en-US" altLang="zh-TW" spc="25" baseline="30000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文字版面配置區 4"/>
          <p:cNvSpPr txBox="1">
            <a:spLocks/>
          </p:cNvSpPr>
          <p:nvPr/>
        </p:nvSpPr>
        <p:spPr>
          <a:xfrm>
            <a:off x="1343424" y="4442074"/>
            <a:ext cx="2476102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3.7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10</a:t>
            </a:r>
            <a:r>
              <a:rPr lang="zh-TW" altLang="en-US" spc="25" baseline="30000" dirty="0">
                <a:solidFill>
                  <a:srgbClr val="231F2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rPr>
              <a:t>7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770597" y="2715316"/>
            <a:ext cx="1404000" cy="130763"/>
            <a:chOff x="1287863" y="3571063"/>
            <a:chExt cx="579993" cy="59703"/>
          </a:xfrm>
        </p:grpSpPr>
        <p:sp>
          <p:nvSpPr>
            <p:cNvPr id="44" name="object 25"/>
            <p:cNvSpPr/>
            <p:nvPr/>
          </p:nvSpPr>
          <p:spPr>
            <a:xfrm>
              <a:off x="1287863" y="3571063"/>
              <a:ext cx="292735" cy="59690"/>
            </a:xfrm>
            <a:custGeom>
              <a:avLst/>
              <a:gdLst/>
              <a:ahLst/>
              <a:cxnLst/>
              <a:rect l="l" t="t" r="r" b="b"/>
              <a:pathLst>
                <a:path w="292734" h="59689">
                  <a:moveTo>
                    <a:pt x="0" y="59105"/>
                  </a:moveTo>
                  <a:lnTo>
                    <a:pt x="3343" y="36619"/>
                  </a:lnTo>
                  <a:lnTo>
                    <a:pt x="7677" y="26451"/>
                  </a:lnTo>
                  <a:lnTo>
                    <a:pt x="16338" y="22812"/>
                  </a:lnTo>
                  <a:lnTo>
                    <a:pt x="265747" y="21944"/>
                  </a:lnTo>
                  <a:lnTo>
                    <a:pt x="280805" y="21132"/>
                  </a:lnTo>
                  <a:lnTo>
                    <a:pt x="288303" y="15442"/>
                  </a:lnTo>
                  <a:lnTo>
                    <a:pt x="292452" y="0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6"/>
            <p:cNvSpPr/>
            <p:nvPr/>
          </p:nvSpPr>
          <p:spPr>
            <a:xfrm>
              <a:off x="1584011" y="3571076"/>
              <a:ext cx="283845" cy="59690"/>
            </a:xfrm>
            <a:custGeom>
              <a:avLst/>
              <a:gdLst/>
              <a:ahLst/>
              <a:cxnLst/>
              <a:rect l="l" t="t" r="r" b="b"/>
              <a:pathLst>
                <a:path w="283844" h="59689">
                  <a:moveTo>
                    <a:pt x="283581" y="59092"/>
                  </a:moveTo>
                  <a:lnTo>
                    <a:pt x="280230" y="36608"/>
                  </a:lnTo>
                  <a:lnTo>
                    <a:pt x="275894" y="26440"/>
                  </a:lnTo>
                  <a:lnTo>
                    <a:pt x="267236" y="22801"/>
                  </a:lnTo>
                  <a:lnTo>
                    <a:pt x="26711" y="21932"/>
                  </a:lnTo>
                  <a:lnTo>
                    <a:pt x="11654" y="21120"/>
                  </a:lnTo>
                  <a:lnTo>
                    <a:pt x="4155" y="154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文字版面配置區 4"/>
          <p:cNvSpPr txBox="1">
            <a:spLocks/>
          </p:cNvSpPr>
          <p:nvPr/>
        </p:nvSpPr>
        <p:spPr>
          <a:xfrm>
            <a:off x="1123910" y="2205661"/>
            <a:ext cx="2936947" cy="442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2400" spc="25" dirty="0">
                <a:solidFill>
                  <a:srgbClr val="939598"/>
                </a:solidFill>
              </a:rPr>
              <a:t>3 </a:t>
            </a:r>
            <a:r>
              <a:rPr lang="zh-TW" altLang="en-US" sz="2400" spc="25" dirty="0">
                <a:solidFill>
                  <a:srgbClr val="939598"/>
                </a:solidFill>
              </a:rPr>
              <a:t>在小數點後第 </a:t>
            </a:r>
            <a:r>
              <a:rPr lang="en-US" altLang="zh-TW" sz="2400" spc="25" dirty="0">
                <a:solidFill>
                  <a:srgbClr val="939598"/>
                </a:solidFill>
              </a:rPr>
              <a:t>7 </a:t>
            </a:r>
            <a:r>
              <a:rPr lang="zh-TW" altLang="en-US" sz="2400" spc="25" dirty="0">
                <a:solidFill>
                  <a:srgbClr val="939598"/>
                </a:solidFill>
              </a:rPr>
              <a:t>位</a:t>
            </a:r>
          </a:p>
        </p:txBody>
      </p:sp>
      <p:pic>
        <p:nvPicPr>
          <p:cNvPr id="63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群組 2"/>
          <p:cNvGrpSpPr/>
          <p:nvPr/>
        </p:nvGrpSpPr>
        <p:grpSpPr>
          <a:xfrm>
            <a:off x="5035991" y="3392488"/>
            <a:ext cx="3679834" cy="1368256"/>
            <a:chOff x="4998051" y="3750836"/>
            <a:chExt cx="3679834" cy="1368256"/>
          </a:xfrm>
        </p:grpSpPr>
        <p:sp>
          <p:nvSpPr>
            <p:cNvPr id="47" name="object 11"/>
            <p:cNvSpPr/>
            <p:nvPr/>
          </p:nvSpPr>
          <p:spPr>
            <a:xfrm>
              <a:off x="5115345" y="3750836"/>
              <a:ext cx="3541823" cy="1354767"/>
            </a:xfrm>
            <a:custGeom>
              <a:avLst/>
              <a:gdLst/>
              <a:ahLst/>
              <a:cxnLst/>
              <a:rect l="l" t="t" r="r" b="b"/>
              <a:pathLst>
                <a:path w="1713229" h="655320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528177"/>
                  </a:lnTo>
                  <a:lnTo>
                    <a:pt x="218" y="550573"/>
                  </a:lnTo>
                  <a:lnTo>
                    <a:pt x="3866" y="601707"/>
                  </a:lnTo>
                  <a:lnTo>
                    <a:pt x="22700" y="639403"/>
                  </a:lnTo>
                  <a:lnTo>
                    <a:pt x="68474" y="653241"/>
                  </a:lnTo>
                  <a:lnTo>
                    <a:pt x="127688" y="655164"/>
                  </a:lnTo>
                  <a:lnTo>
                    <a:pt x="1608046" y="654943"/>
                  </a:lnTo>
                  <a:lnTo>
                    <a:pt x="1659179" y="651295"/>
                  </a:lnTo>
                  <a:lnTo>
                    <a:pt x="1696876" y="632461"/>
                  </a:lnTo>
                  <a:lnTo>
                    <a:pt x="1710713" y="586687"/>
                  </a:lnTo>
                  <a:lnTo>
                    <a:pt x="1712630" y="528177"/>
                  </a:lnTo>
                  <a:lnTo>
                    <a:pt x="1712634" y="127015"/>
                  </a:lnTo>
                  <a:lnTo>
                    <a:pt x="1712415" y="104619"/>
                  </a:lnTo>
                  <a:lnTo>
                    <a:pt x="1708767" y="53485"/>
                  </a:lnTo>
                  <a:lnTo>
                    <a:pt x="1689934" y="15789"/>
                  </a:lnTo>
                  <a:lnTo>
                    <a:pt x="1644159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文字版面配置區 4"/>
            <p:cNvSpPr txBox="1">
              <a:spLocks/>
            </p:cNvSpPr>
            <p:nvPr/>
          </p:nvSpPr>
          <p:spPr>
            <a:xfrm>
              <a:off x="7605182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3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1" name="文字版面配置區 4"/>
            <p:cNvSpPr txBox="1">
              <a:spLocks/>
            </p:cNvSpPr>
            <p:nvPr/>
          </p:nvSpPr>
          <p:spPr>
            <a:xfrm>
              <a:off x="4998051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2" name="文字版面配置區 4"/>
            <p:cNvSpPr txBox="1">
              <a:spLocks/>
            </p:cNvSpPr>
            <p:nvPr/>
          </p:nvSpPr>
          <p:spPr>
            <a:xfrm>
              <a:off x="5514425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3" name="文字版面配置區 4"/>
            <p:cNvSpPr txBox="1">
              <a:spLocks/>
            </p:cNvSpPr>
            <p:nvPr/>
          </p:nvSpPr>
          <p:spPr>
            <a:xfrm>
              <a:off x="5884497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5" name="文字版面配置區 4"/>
            <p:cNvSpPr txBox="1">
              <a:spLocks/>
            </p:cNvSpPr>
            <p:nvPr/>
          </p:nvSpPr>
          <p:spPr>
            <a:xfrm>
              <a:off x="7252818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6" name="文字版面配置區 4"/>
            <p:cNvSpPr txBox="1">
              <a:spLocks/>
            </p:cNvSpPr>
            <p:nvPr/>
          </p:nvSpPr>
          <p:spPr>
            <a:xfrm>
              <a:off x="5440273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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7" name="文字版面配置區 4"/>
            <p:cNvSpPr txBox="1">
              <a:spLocks/>
            </p:cNvSpPr>
            <p:nvPr/>
          </p:nvSpPr>
          <p:spPr>
            <a:xfrm>
              <a:off x="5792646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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" name="文字版面配置區 4"/>
            <p:cNvSpPr txBox="1">
              <a:spLocks/>
            </p:cNvSpPr>
            <p:nvPr/>
          </p:nvSpPr>
          <p:spPr>
            <a:xfrm>
              <a:off x="6849765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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9" name="文字版面配置區 4"/>
            <p:cNvSpPr txBox="1">
              <a:spLocks/>
            </p:cNvSpPr>
            <p:nvPr/>
          </p:nvSpPr>
          <p:spPr>
            <a:xfrm>
              <a:off x="6145019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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0" name="文字版面配置區 4"/>
            <p:cNvSpPr txBox="1">
              <a:spLocks/>
            </p:cNvSpPr>
            <p:nvPr/>
          </p:nvSpPr>
          <p:spPr>
            <a:xfrm>
              <a:off x="6497392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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1" name="文字版面配置區 4"/>
            <p:cNvSpPr txBox="1">
              <a:spLocks/>
            </p:cNvSpPr>
            <p:nvPr/>
          </p:nvSpPr>
          <p:spPr>
            <a:xfrm>
              <a:off x="5314790" y="3866548"/>
              <a:ext cx="518021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.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6" name="文字版面配置區 4"/>
            <p:cNvSpPr txBox="1">
              <a:spLocks/>
            </p:cNvSpPr>
            <p:nvPr/>
          </p:nvSpPr>
          <p:spPr>
            <a:xfrm>
              <a:off x="6252778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7" name="文字版面配置區 4"/>
            <p:cNvSpPr txBox="1">
              <a:spLocks/>
            </p:cNvSpPr>
            <p:nvPr/>
          </p:nvSpPr>
          <p:spPr>
            <a:xfrm>
              <a:off x="6578021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8" name="文字版面配置區 4"/>
            <p:cNvSpPr txBox="1">
              <a:spLocks/>
            </p:cNvSpPr>
            <p:nvPr/>
          </p:nvSpPr>
          <p:spPr>
            <a:xfrm>
              <a:off x="6913135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60" name="文字版面配置區 4"/>
            <p:cNvSpPr txBox="1">
              <a:spLocks/>
            </p:cNvSpPr>
            <p:nvPr/>
          </p:nvSpPr>
          <p:spPr>
            <a:xfrm>
              <a:off x="7973157" y="3866548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7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61" name="文字版面配置區 4"/>
            <p:cNvSpPr txBox="1">
              <a:spLocks/>
            </p:cNvSpPr>
            <p:nvPr/>
          </p:nvSpPr>
          <p:spPr>
            <a:xfrm>
              <a:off x="7202138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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62" name="文字版面配置區 4"/>
            <p:cNvSpPr txBox="1">
              <a:spLocks/>
            </p:cNvSpPr>
            <p:nvPr/>
          </p:nvSpPr>
          <p:spPr>
            <a:xfrm>
              <a:off x="7554509" y="4513352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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86" y="4281348"/>
              <a:ext cx="2641708" cy="267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6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42" grpId="0"/>
      <p:bldP spid="42" grpId="1"/>
      <p:bldP spid="43" grpId="0"/>
      <p:bldP spid="43" grpId="1"/>
      <p:bldP spid="46" grpId="0"/>
      <p:bldP spid="4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4"/>
            <a:ext cx="8905875" cy="1543618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科學記號表示法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版面配置區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14069" y="1061048"/>
                <a:ext cx="8462512" cy="1482694"/>
              </a:xfrm>
            </p:spPr>
            <p:txBody>
              <a:bodyPr/>
              <a:lstStyle/>
              <a:p>
                <a:pPr marL="12700"/>
                <a:r>
                  <a:rPr lang="zh-TW" altLang="en-US" spc="25" dirty="0" smtClean="0">
                    <a:solidFill>
                      <a:srgbClr val="231F20"/>
                    </a:solidFill>
                    <a:latin typeface="SimSun"/>
                    <a:cs typeface="SimSun"/>
                  </a:rPr>
                  <a:t>以科學記號表示法記錄下列各數：</a:t>
                </a:r>
                <a:r>
                  <a:rPr lang="en-US" altLang="zh-TW" spc="10" dirty="0" smtClean="0">
                    <a:solidFill>
                      <a:srgbClr val="231F20"/>
                    </a:solidFill>
                    <a:latin typeface="Times New Roman"/>
                    <a:cs typeface="Times New Roman"/>
                  </a:rPr>
                  <a:t/>
                </a:r>
                <a:br>
                  <a:rPr lang="en-US" altLang="zh-TW" spc="10" dirty="0" smtClean="0">
                    <a:solidFill>
                      <a:srgbClr val="231F20"/>
                    </a:solidFill>
                    <a:latin typeface="Times New Roman"/>
                    <a:cs typeface="Times New Roman"/>
                  </a:rPr>
                </a:br>
                <a:r>
                  <a:rPr lang="en-US" altLang="zh-TW" spc="10" dirty="0" smtClean="0">
                    <a:solidFill>
                      <a:srgbClr val="231F20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altLang="zh-TW" dirty="0" smtClean="0">
                    <a:solidFill>
                      <a:srgbClr val="231F20"/>
                    </a:solidFill>
                    <a:latin typeface="Times New Roman"/>
                    <a:cs typeface="Times New Roman"/>
                  </a:rPr>
                  <a:t>3)</a:t>
                </a:r>
                <a:r>
                  <a:rPr lang="zh-TW" altLang="en-US" spc="25" dirty="0" smtClean="0">
                    <a:solidFill>
                      <a:srgbClr val="231F20"/>
                    </a:solidFill>
                    <a:latin typeface="Adobe 明體 Std L"/>
                    <a:cs typeface="Adobe 明體 Std 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pc="25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spc="25" smtClean="0">
                            <a:solidFill>
                              <a:srgbClr val="231F20"/>
                            </a:solidFill>
                            <a:ea typeface="標楷體" panose="03000509000000000000" pitchFamily="65" charset="-12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spc="25" smtClean="0">
                            <a:solidFill>
                              <a:srgbClr val="231F20"/>
                            </a:solidFill>
                            <a:ea typeface="標楷體" panose="03000509000000000000" pitchFamily="65" charset="-120"/>
                          </a:rPr>
                          <m:t>100000</m:t>
                        </m:r>
                      </m:den>
                    </m:f>
                  </m:oMath>
                </a14:m>
                <a:endParaRPr lang="en-US" altLang="zh-TW" spc="10" baseline="30000" dirty="0">
                  <a:solidFill>
                    <a:srgbClr val="231F2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14069" y="1061048"/>
                <a:ext cx="8462512" cy="1482694"/>
              </a:xfrm>
              <a:blipFill rotWithShape="0">
                <a:blip r:embed="rId2"/>
                <a:stretch>
                  <a:fillRect l="-1729" t="-5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686893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75" y="553424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版面配置區 4"/>
              <p:cNvSpPr txBox="1">
                <a:spLocks/>
              </p:cNvSpPr>
              <p:nvPr/>
            </p:nvSpPr>
            <p:spPr>
              <a:xfrm>
                <a:off x="820758" y="2553156"/>
                <a:ext cx="5130365" cy="9059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/>
                <a:r>
                  <a:rPr lang="en-US" altLang="zh-TW" spc="10" dirty="0" smtClean="0">
                    <a:solidFill>
                      <a:srgbClr val="231F20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altLang="zh-TW" dirty="0" smtClean="0">
                    <a:solidFill>
                      <a:srgbClr val="231F20"/>
                    </a:solidFill>
                    <a:latin typeface="Times New Roman"/>
                    <a:cs typeface="Times New Roman"/>
                  </a:rPr>
                  <a:t>3)</a:t>
                </a:r>
                <a:r>
                  <a:rPr lang="zh-TW" altLang="en-US" spc="25" dirty="0" smtClean="0">
                    <a:solidFill>
                      <a:srgbClr val="231F20"/>
                    </a:solidFill>
                    <a:latin typeface="Adobe 明體 Std L"/>
                    <a:cs typeface="Adobe 明體 Std 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pc="25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pc="25">
                            <a:solidFill>
                              <a:srgbClr val="231F20"/>
                            </a:solidFill>
                            <a:ea typeface="標楷體" panose="03000509000000000000" pitchFamily="65" charset="-12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pc="25">
                            <a:solidFill>
                              <a:srgbClr val="231F20"/>
                            </a:solidFill>
                            <a:ea typeface="標楷體" panose="03000509000000000000" pitchFamily="65" charset="-120"/>
                          </a:rPr>
                          <m:t>100000</m:t>
                        </m:r>
                      </m:den>
                    </m:f>
                  </m:oMath>
                </a14:m>
                <a:r>
                  <a:rPr lang="zh-TW" altLang="en-US" spc="25" dirty="0" smtClean="0">
                    <a:solidFill>
                      <a:srgbClr val="231F2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dobe 明體 Std L"/>
                  </a:rPr>
                  <a:t>＝</a:t>
                </a:r>
                <a:r>
                  <a:rPr lang="en-US" altLang="zh-TW" spc="25" dirty="0" smtClean="0">
                    <a:solidFill>
                      <a:srgbClr val="231F20"/>
                    </a:solidFill>
                    <a:ea typeface="標楷體" panose="03000509000000000000" pitchFamily="65" charset="-120"/>
                  </a:rPr>
                  <a:t>3</a:t>
                </a:r>
                <a:r>
                  <a:rPr lang="en-US" altLang="zh-TW" dirty="0" smtClean="0">
                    <a:latin typeface="微軟正黑體" panose="020B0604030504040204" pitchFamily="34" charset="-120"/>
                  </a:rPr>
                  <a:t>÷</a:t>
                </a:r>
                <a:r>
                  <a:rPr lang="en-US" altLang="zh-TW" dirty="0" smtClean="0"/>
                  <a:t>100000</a:t>
                </a:r>
                <a:endParaRPr lang="en-US" altLang="zh-TW" spc="25" dirty="0">
                  <a:solidFill>
                    <a:srgbClr val="231F2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文字版面配置區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58" y="2553156"/>
                <a:ext cx="5130365" cy="905954"/>
              </a:xfrm>
              <a:prstGeom prst="rect">
                <a:avLst/>
              </a:prstGeom>
              <a:blipFill rotWithShape="0">
                <a:blip r:embed="rId5"/>
                <a:stretch>
                  <a:fillRect l="-2854" b="-67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版面配置區 4"/>
          <p:cNvSpPr txBox="1">
            <a:spLocks/>
          </p:cNvSpPr>
          <p:nvPr/>
        </p:nvSpPr>
        <p:spPr>
          <a:xfrm>
            <a:off x="2661494" y="3976854"/>
            <a:ext cx="220578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rPr>
              <a:t>0.00003</a:t>
            </a:r>
          </a:p>
        </p:txBody>
      </p:sp>
      <p:sp>
        <p:nvSpPr>
          <p:cNvPr id="42" name="文字版面配置區 4"/>
          <p:cNvSpPr txBox="1">
            <a:spLocks/>
          </p:cNvSpPr>
          <p:nvPr/>
        </p:nvSpPr>
        <p:spPr>
          <a:xfrm>
            <a:off x="2661157" y="4533677"/>
            <a:ext cx="2558543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0.00001</a:t>
            </a:r>
            <a:endParaRPr lang="en-US" altLang="zh-TW" spc="25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文字版面配置區 4"/>
          <p:cNvSpPr txBox="1">
            <a:spLocks/>
          </p:cNvSpPr>
          <p:nvPr/>
        </p:nvSpPr>
        <p:spPr>
          <a:xfrm>
            <a:off x="2661157" y="5090501"/>
            <a:ext cx="1967993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pc="25" dirty="0" smtClean="0">
                <a:solidFill>
                  <a:srgbClr val="231F20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spc="25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10</a:t>
            </a:r>
            <a:r>
              <a:rPr lang="zh-TW" altLang="en-US" spc="25" baseline="30000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pc="25" baseline="30000" dirty="0" smtClean="0">
                <a:solidFill>
                  <a:srgbClr val="231F20"/>
                </a:solidFill>
                <a:ea typeface="標楷體" panose="03000509000000000000" pitchFamily="65" charset="-120"/>
              </a:rPr>
              <a:t>5</a:t>
            </a:r>
            <a:endParaRPr lang="en-US" altLang="zh-TW" spc="25" baseline="30000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546164" y="3943077"/>
            <a:ext cx="864000" cy="108000"/>
            <a:chOff x="1287863" y="3571063"/>
            <a:chExt cx="579993" cy="59703"/>
          </a:xfrm>
        </p:grpSpPr>
        <p:sp>
          <p:nvSpPr>
            <p:cNvPr id="44" name="object 25"/>
            <p:cNvSpPr/>
            <p:nvPr/>
          </p:nvSpPr>
          <p:spPr>
            <a:xfrm>
              <a:off x="1287863" y="3571063"/>
              <a:ext cx="292735" cy="59690"/>
            </a:xfrm>
            <a:custGeom>
              <a:avLst/>
              <a:gdLst/>
              <a:ahLst/>
              <a:cxnLst/>
              <a:rect l="l" t="t" r="r" b="b"/>
              <a:pathLst>
                <a:path w="292734" h="59689">
                  <a:moveTo>
                    <a:pt x="0" y="59105"/>
                  </a:moveTo>
                  <a:lnTo>
                    <a:pt x="3343" y="36619"/>
                  </a:lnTo>
                  <a:lnTo>
                    <a:pt x="7677" y="26451"/>
                  </a:lnTo>
                  <a:lnTo>
                    <a:pt x="16338" y="22812"/>
                  </a:lnTo>
                  <a:lnTo>
                    <a:pt x="265747" y="21944"/>
                  </a:lnTo>
                  <a:lnTo>
                    <a:pt x="280805" y="21132"/>
                  </a:lnTo>
                  <a:lnTo>
                    <a:pt x="288303" y="15442"/>
                  </a:lnTo>
                  <a:lnTo>
                    <a:pt x="292452" y="0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6"/>
            <p:cNvSpPr/>
            <p:nvPr/>
          </p:nvSpPr>
          <p:spPr>
            <a:xfrm>
              <a:off x="1584011" y="3571076"/>
              <a:ext cx="283845" cy="59690"/>
            </a:xfrm>
            <a:custGeom>
              <a:avLst/>
              <a:gdLst/>
              <a:ahLst/>
              <a:cxnLst/>
              <a:rect l="l" t="t" r="r" b="b"/>
              <a:pathLst>
                <a:path w="283844" h="59689">
                  <a:moveTo>
                    <a:pt x="283581" y="59092"/>
                  </a:moveTo>
                  <a:lnTo>
                    <a:pt x="280230" y="36608"/>
                  </a:lnTo>
                  <a:lnTo>
                    <a:pt x="275894" y="26440"/>
                  </a:lnTo>
                  <a:lnTo>
                    <a:pt x="267236" y="22801"/>
                  </a:lnTo>
                  <a:lnTo>
                    <a:pt x="26711" y="21932"/>
                  </a:lnTo>
                  <a:lnTo>
                    <a:pt x="11654" y="21120"/>
                  </a:lnTo>
                  <a:lnTo>
                    <a:pt x="4155" y="154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文字版面配置區 4"/>
          <p:cNvSpPr txBox="1">
            <a:spLocks/>
          </p:cNvSpPr>
          <p:nvPr/>
        </p:nvSpPr>
        <p:spPr>
          <a:xfrm>
            <a:off x="2416766" y="3454187"/>
            <a:ext cx="3036212" cy="403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TW" sz="2400" spc="25" dirty="0">
                <a:solidFill>
                  <a:srgbClr val="939598"/>
                </a:solidFill>
              </a:rPr>
              <a:t>3 </a:t>
            </a:r>
            <a:r>
              <a:rPr lang="zh-TW" altLang="en-US" sz="2400" spc="25" dirty="0">
                <a:solidFill>
                  <a:srgbClr val="939598"/>
                </a:solidFill>
              </a:rPr>
              <a:t>在小數點後第 </a:t>
            </a:r>
            <a:r>
              <a:rPr lang="en-US" altLang="zh-TW" sz="2400" spc="25" dirty="0" smtClean="0">
                <a:solidFill>
                  <a:srgbClr val="939598"/>
                </a:solidFill>
              </a:rPr>
              <a:t>5 </a:t>
            </a:r>
            <a:r>
              <a:rPr lang="zh-TW" altLang="en-US" sz="2400" spc="25" dirty="0">
                <a:solidFill>
                  <a:srgbClr val="939598"/>
                </a:solidFill>
              </a:rPr>
              <a:t>位</a:t>
            </a:r>
          </a:p>
        </p:txBody>
      </p:sp>
      <p:pic>
        <p:nvPicPr>
          <p:cNvPr id="48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/>
          <p:cNvGrpSpPr/>
          <p:nvPr/>
        </p:nvGrpSpPr>
        <p:grpSpPr>
          <a:xfrm>
            <a:off x="5506929" y="4359956"/>
            <a:ext cx="2861765" cy="1196696"/>
            <a:chOff x="5697704" y="3884391"/>
            <a:chExt cx="2861765" cy="1196696"/>
          </a:xfrm>
        </p:grpSpPr>
        <p:sp>
          <p:nvSpPr>
            <p:cNvPr id="59" name="object 55"/>
            <p:cNvSpPr/>
            <p:nvPr/>
          </p:nvSpPr>
          <p:spPr>
            <a:xfrm>
              <a:off x="5697704" y="3899388"/>
              <a:ext cx="2861765" cy="1098650"/>
            </a:xfrm>
            <a:custGeom>
              <a:avLst/>
              <a:gdLst/>
              <a:ahLst/>
              <a:cxnLst/>
              <a:rect l="l" t="t" r="r" b="b"/>
              <a:pathLst>
                <a:path w="1336039" h="495300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367992"/>
                  </a:lnTo>
                  <a:lnTo>
                    <a:pt x="218" y="390388"/>
                  </a:lnTo>
                  <a:lnTo>
                    <a:pt x="3866" y="441521"/>
                  </a:lnTo>
                  <a:lnTo>
                    <a:pt x="22700" y="479218"/>
                  </a:lnTo>
                  <a:lnTo>
                    <a:pt x="68474" y="493056"/>
                  </a:lnTo>
                  <a:lnTo>
                    <a:pt x="127688" y="494979"/>
                  </a:lnTo>
                  <a:lnTo>
                    <a:pt x="1231250" y="494758"/>
                  </a:lnTo>
                  <a:lnTo>
                    <a:pt x="1282383" y="491110"/>
                  </a:lnTo>
                  <a:lnTo>
                    <a:pt x="1320079" y="472276"/>
                  </a:lnTo>
                  <a:lnTo>
                    <a:pt x="1333917" y="426502"/>
                  </a:lnTo>
                  <a:lnTo>
                    <a:pt x="1335834" y="367992"/>
                  </a:lnTo>
                  <a:lnTo>
                    <a:pt x="1335837" y="127015"/>
                  </a:lnTo>
                  <a:lnTo>
                    <a:pt x="1335619" y="104619"/>
                  </a:lnTo>
                  <a:lnTo>
                    <a:pt x="1331971" y="53485"/>
                  </a:lnTo>
                  <a:lnTo>
                    <a:pt x="1313137" y="15789"/>
                  </a:lnTo>
                  <a:lnTo>
                    <a:pt x="126736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文字版面配置區 4"/>
            <p:cNvSpPr txBox="1">
              <a:spLocks/>
            </p:cNvSpPr>
            <p:nvPr/>
          </p:nvSpPr>
          <p:spPr>
            <a:xfrm>
              <a:off x="7584261" y="3884391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3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2" name="文字版面配置區 4"/>
            <p:cNvSpPr txBox="1">
              <a:spLocks/>
            </p:cNvSpPr>
            <p:nvPr/>
          </p:nvSpPr>
          <p:spPr>
            <a:xfrm>
              <a:off x="6185366" y="3884391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3" name="文字版面配置區 4"/>
            <p:cNvSpPr txBox="1">
              <a:spLocks/>
            </p:cNvSpPr>
            <p:nvPr/>
          </p:nvSpPr>
          <p:spPr>
            <a:xfrm>
              <a:off x="5722957" y="3884391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6" name="文字版面配置區 4"/>
            <p:cNvSpPr txBox="1">
              <a:spLocks/>
            </p:cNvSpPr>
            <p:nvPr/>
          </p:nvSpPr>
          <p:spPr>
            <a:xfrm>
              <a:off x="6098791" y="4475347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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7" name="文字版面配置區 4"/>
            <p:cNvSpPr txBox="1">
              <a:spLocks/>
            </p:cNvSpPr>
            <p:nvPr/>
          </p:nvSpPr>
          <p:spPr>
            <a:xfrm>
              <a:off x="6452346" y="4475347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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" name="文字版面配置區 4"/>
            <p:cNvSpPr txBox="1">
              <a:spLocks/>
            </p:cNvSpPr>
            <p:nvPr/>
          </p:nvSpPr>
          <p:spPr>
            <a:xfrm>
              <a:off x="7513011" y="4475347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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9" name="文字版面配置區 4"/>
            <p:cNvSpPr txBox="1">
              <a:spLocks/>
            </p:cNvSpPr>
            <p:nvPr/>
          </p:nvSpPr>
          <p:spPr>
            <a:xfrm>
              <a:off x="6805901" y="4475347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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0" name="文字版面配置區 4"/>
            <p:cNvSpPr txBox="1">
              <a:spLocks/>
            </p:cNvSpPr>
            <p:nvPr/>
          </p:nvSpPr>
          <p:spPr>
            <a:xfrm>
              <a:off x="7159456" y="4475347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  <a:sym typeface="Wingdings"/>
                </a:rPr>
                <a:t>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1" name="文字版面配置區 4"/>
            <p:cNvSpPr txBox="1">
              <a:spLocks/>
            </p:cNvSpPr>
            <p:nvPr/>
          </p:nvSpPr>
          <p:spPr>
            <a:xfrm>
              <a:off x="5992509" y="3884391"/>
              <a:ext cx="518021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.</a:t>
              </a:r>
              <a:endParaRPr lang="en-US" altLang="zh-TW" spc="25" baseline="30000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6" name="文字版面配置區 4"/>
            <p:cNvSpPr txBox="1">
              <a:spLocks/>
            </p:cNvSpPr>
            <p:nvPr/>
          </p:nvSpPr>
          <p:spPr>
            <a:xfrm>
              <a:off x="6934834" y="3884391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7" name="文字版面配置區 4"/>
            <p:cNvSpPr txBox="1">
              <a:spLocks/>
            </p:cNvSpPr>
            <p:nvPr/>
          </p:nvSpPr>
          <p:spPr>
            <a:xfrm>
              <a:off x="6565458" y="3884391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58" name="文字版面配置區 4"/>
            <p:cNvSpPr txBox="1">
              <a:spLocks/>
            </p:cNvSpPr>
            <p:nvPr/>
          </p:nvSpPr>
          <p:spPr>
            <a:xfrm>
              <a:off x="7285515" y="3884391"/>
              <a:ext cx="704728" cy="605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2405">
                <a:spcBef>
                  <a:spcPts val="710"/>
                </a:spcBef>
              </a:pPr>
              <a:r>
                <a:rPr lang="en-US" altLang="zh-TW" spc="25" dirty="0" smtClean="0">
                  <a:solidFill>
                    <a:srgbClr val="231F20"/>
                  </a:solidFill>
                  <a:ea typeface="標楷體" panose="03000509000000000000" pitchFamily="65" charset="-120"/>
                </a:rPr>
                <a:t>0</a:t>
              </a:r>
              <a:endParaRPr lang="en-US" altLang="zh-TW" spc="25" dirty="0">
                <a:solidFill>
                  <a:srgbClr val="231F20"/>
                </a:solidFill>
                <a:ea typeface="標楷體" panose="03000509000000000000" pitchFamily="65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895" y="4289547"/>
              <a:ext cx="1898116" cy="267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42" grpId="0"/>
      <p:bldP spid="42" grpId="1"/>
      <p:bldP spid="43" grpId="0"/>
      <p:bldP spid="43" grpId="1"/>
      <p:bldP spid="46" grpId="0"/>
      <p:bldP spid="4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625248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以科學記號表示法記錄下列各數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endParaRPr lang="en-US" altLang="zh-TW" dirty="0" smtClean="0">
              <a:solidFill>
                <a:srgbClr val="231F20"/>
              </a:solidFill>
              <a:cs typeface="SimSun"/>
            </a:endParaRPr>
          </a:p>
          <a:p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(1)</a:t>
            </a:r>
            <a:r>
              <a:rPr lang="en-US" altLang="zh-TW" dirty="0">
                <a:ea typeface="標楷體" panose="03000509000000000000" pitchFamily="65" charset="-120"/>
              </a:rPr>
              <a:t> 30000000</a:t>
            </a:r>
            <a:endParaRPr lang="zh-TW" altLang="en-US" dirty="0">
              <a:solidFill>
                <a:srgbClr val="231F20"/>
              </a:solidFill>
              <a:cs typeface="SimSun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36" y="349480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962025" y="2335213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/>
                <a:cs typeface="Times New Roman"/>
              </a:rPr>
              <a:t>3</a:t>
            </a:r>
            <a:r>
              <a:rPr lang="en-US" altLang="zh-TW" sz="32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en-US" altLang="zh-TW" sz="3200" dirty="0">
                <a:solidFill>
                  <a:srgbClr val="EC008C"/>
                </a:solidFill>
                <a:latin typeface="Times New Roman"/>
                <a:cs typeface="Times New Roman"/>
              </a:rPr>
              <a:t>10000000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62025" y="2919988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625248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以科學記號表示法記錄下列各數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endParaRPr lang="en-US" altLang="zh-TW" dirty="0" smtClean="0">
              <a:solidFill>
                <a:srgbClr val="231F20"/>
              </a:solidFill>
              <a:cs typeface="SimSun"/>
            </a:endParaRPr>
          </a:p>
          <a:p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(2) </a:t>
            </a:r>
            <a:r>
              <a:rPr lang="en-US" altLang="zh-TW" dirty="0">
                <a:ea typeface="標楷體" panose="03000509000000000000" pitchFamily="65" charset="-120"/>
              </a:rPr>
              <a:t>0.000002</a:t>
            </a:r>
            <a:endParaRPr lang="zh-TW" altLang="en-US" dirty="0">
              <a:solidFill>
                <a:srgbClr val="231F20"/>
              </a:solidFill>
              <a:cs typeface="SimSun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97" y="413222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962025" y="2335213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2</a:t>
            </a:r>
            <a:r>
              <a:rPr lang="en-US" altLang="zh-TW" sz="3200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0.000001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62025" y="2941332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62025" y="3547451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3200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版面配置區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14069" y="1061048"/>
                <a:ext cx="8462512" cy="625248"/>
              </a:xfrm>
            </p:spPr>
            <p:txBody>
              <a:bodyPr/>
              <a:lstStyle/>
              <a:p>
                <a:r>
                  <a:rPr lang="zh-TW" altLang="en-US" dirty="0">
                    <a:solidFill>
                      <a:srgbClr val="231F20"/>
                    </a:solidFill>
                    <a:cs typeface="SimSun"/>
                  </a:rPr>
                  <a:t>以科學記號表示法記錄下列各數</a:t>
                </a:r>
                <a:r>
                  <a:rPr lang="zh-TW" altLang="en-US" dirty="0" smtClean="0">
                    <a:solidFill>
                      <a:srgbClr val="231F20"/>
                    </a:solidFill>
                    <a:cs typeface="SimSun"/>
                  </a:rPr>
                  <a:t>：</a:t>
                </a:r>
                <a:endParaRPr lang="en-US" altLang="zh-TW" dirty="0" smtClean="0">
                  <a:solidFill>
                    <a:srgbClr val="231F20"/>
                  </a:solidFill>
                  <a:cs typeface="SimSun"/>
                </a:endParaRPr>
              </a:p>
              <a:p>
                <a:r>
                  <a:rPr lang="en-US" altLang="zh-TW" dirty="0" smtClean="0">
                    <a:solidFill>
                      <a:srgbClr val="231F20"/>
                    </a:solidFill>
                    <a:cs typeface="SimSun"/>
                  </a:rPr>
                  <a:t>(3)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>
                            <a:ea typeface="標楷體" panose="03000509000000000000" pitchFamily="65" charset="-12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ea typeface="標楷體" panose="03000509000000000000" pitchFamily="65" charset="-120"/>
                          </a:rPr>
                          <m:t>1000000</m:t>
                        </m:r>
                      </m:den>
                    </m:f>
                  </m:oMath>
                </a14:m>
                <a:endParaRPr lang="zh-TW" altLang="en-US" dirty="0">
                  <a:solidFill>
                    <a:srgbClr val="231F20"/>
                  </a:solidFill>
                  <a:cs typeface="SimSun"/>
                </a:endParaRPr>
              </a:p>
            </p:txBody>
          </p:sp>
        </mc:Choice>
        <mc:Fallback xmlns="">
          <p:sp>
            <p:nvSpPr>
              <p:cNvPr id="7" name="文字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14069" y="1061048"/>
                <a:ext cx="8462512" cy="625248"/>
              </a:xfrm>
              <a:blipFill rotWithShape="0">
                <a:blip r:embed="rId2"/>
                <a:stretch>
                  <a:fillRect l="-1873" t="-13592" b="-149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43" y="495878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962025" y="2706688"/>
            <a:ext cx="253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7</a:t>
            </a:r>
            <a:r>
              <a:rPr lang="en-US" altLang="zh-TW" sz="3200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÷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1000000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62025" y="3352258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0.000007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962025" y="3997828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7</a:t>
            </a:r>
            <a:r>
              <a:rPr lang="en-US" altLang="zh-TW" sz="3200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0.000001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62025" y="4643399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7×10</a:t>
            </a:r>
            <a:r>
              <a:rPr lang="zh-TW" altLang="en-US" sz="3200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63</a:t>
            </a:r>
            <a:endParaRPr lang="zh-TW" altLang="en-US" dirty="0"/>
          </a:p>
        </p:txBody>
      </p:sp>
      <p:sp>
        <p:nvSpPr>
          <p:cNvPr id="3" name="文字版面配置區 3"/>
          <p:cNvSpPr txBox="1">
            <a:spLocks/>
          </p:cNvSpPr>
          <p:nvPr/>
        </p:nvSpPr>
        <p:spPr>
          <a:xfrm>
            <a:off x="269343" y="615723"/>
            <a:ext cx="8462512" cy="2531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　　為了讀寫的方便，可以將連續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個 </a:t>
            </a:r>
            <a:r>
              <a:rPr lang="en-US" altLang="zh-TW" dirty="0" smtClean="0"/>
              <a:t>2 </a:t>
            </a:r>
            <a:r>
              <a:rPr lang="zh-TW" altLang="en-US" dirty="0" smtClean="0"/>
              <a:t>相乘</a:t>
            </a:r>
            <a:r>
              <a:rPr lang="zh-TW" altLang="en-US" dirty="0"/>
              <a:t>簡記成 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10</a:t>
            </a:r>
            <a:r>
              <a:rPr lang="zh-TW" altLang="en-US" dirty="0"/>
              <a:t>，讀作「二的十次方」</a:t>
            </a:r>
            <a:r>
              <a:rPr lang="zh-TW" altLang="en-US" dirty="0" smtClean="0"/>
              <a:t>。在</a:t>
            </a:r>
            <a:r>
              <a:rPr lang="zh-TW" altLang="en-US" dirty="0"/>
              <a:t>數學上，當同一個數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</a:t>
            </a:r>
            <a:r>
              <a:rPr lang="zh-TW" altLang="en-US" dirty="0" smtClean="0"/>
              <a:t>連</a:t>
            </a:r>
            <a:r>
              <a:rPr lang="zh-TW" altLang="en-US" dirty="0"/>
              <a:t>乘 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</a:t>
            </a:r>
            <a:r>
              <a:rPr lang="zh-TW" altLang="en-US" dirty="0" smtClean="0"/>
              <a:t>次</a:t>
            </a:r>
            <a:r>
              <a:rPr lang="zh-TW" altLang="en-US" dirty="0"/>
              <a:t>時</a:t>
            </a:r>
            <a:r>
              <a:rPr lang="zh-TW" altLang="en-US" dirty="0" smtClean="0"/>
              <a:t>，可以</a:t>
            </a:r>
            <a:r>
              <a:rPr lang="zh-TW" altLang="en-US" dirty="0"/>
              <a:t>簡記</a:t>
            </a:r>
            <a:r>
              <a:rPr lang="zh-TW" altLang="en-US" dirty="0" smtClean="0"/>
              <a:t>成 </a:t>
            </a:r>
            <a:r>
              <a:rPr lang="en-US" altLang="zh-TW" i="1" dirty="0"/>
              <a:t>a</a:t>
            </a:r>
            <a:r>
              <a:rPr lang="en-US" altLang="zh-TW" i="1" baseline="30000" dirty="0"/>
              <a:t>m</a:t>
            </a:r>
            <a:r>
              <a:rPr lang="en-US" altLang="zh-TW" dirty="0"/>
              <a:t> </a:t>
            </a:r>
            <a:r>
              <a:rPr lang="zh-TW" altLang="en-US" dirty="0" smtClean="0"/>
              <a:t>的</a:t>
            </a:r>
            <a:r>
              <a:rPr lang="zh-TW" altLang="en-US" dirty="0"/>
              <a:t>形式，讀作「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</a:t>
            </a:r>
            <a:r>
              <a:rPr lang="zh-TW" altLang="en-US" dirty="0"/>
              <a:t>的 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</a:t>
            </a:r>
            <a:r>
              <a:rPr lang="zh-TW" altLang="en-US" dirty="0" smtClean="0"/>
              <a:t>次方</a:t>
            </a:r>
            <a:r>
              <a:rPr lang="zh-TW" altLang="en-US" dirty="0"/>
              <a:t>」，其中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稱為</a:t>
            </a:r>
            <a:r>
              <a:rPr lang="zh-TW" altLang="en-US" b="1" dirty="0">
                <a:solidFill>
                  <a:srgbClr val="F05A88"/>
                </a:solidFill>
              </a:rPr>
              <a:t>底數</a:t>
            </a:r>
            <a:r>
              <a:rPr lang="zh-TW" altLang="en-US" dirty="0"/>
              <a:t>，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zh-TW" altLang="en-US" dirty="0"/>
              <a:t>稱為</a:t>
            </a:r>
            <a:r>
              <a:rPr lang="zh-TW" altLang="en-US" b="1" dirty="0">
                <a:solidFill>
                  <a:srgbClr val="F05A88"/>
                </a:solidFill>
              </a:rPr>
              <a:t>指數</a:t>
            </a:r>
            <a:r>
              <a:rPr lang="zh-TW" altLang="en-US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492711" y="3460959"/>
            <a:ext cx="12923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i="1" dirty="0">
                <a:solidFill>
                  <a:srgbClr val="009E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8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TW" alt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7555" y="3463767"/>
            <a:ext cx="15023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dirty="0" smtClean="0">
                <a:solidFill>
                  <a:srgbClr val="009E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8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0"/>
          <p:cNvSpPr/>
          <p:nvPr/>
        </p:nvSpPr>
        <p:spPr>
          <a:xfrm>
            <a:off x="2739450" y="4012268"/>
            <a:ext cx="360000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793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2"/>
          <p:cNvSpPr/>
          <p:nvPr/>
        </p:nvSpPr>
        <p:spPr>
          <a:xfrm>
            <a:off x="1863665" y="4820149"/>
            <a:ext cx="926899" cy="186231"/>
          </a:xfrm>
          <a:custGeom>
            <a:avLst/>
            <a:gdLst/>
            <a:ahLst/>
            <a:cxnLst/>
            <a:rect l="l" t="t" r="r" b="b"/>
            <a:pathLst>
              <a:path w="553085" h="111125">
                <a:moveTo>
                  <a:pt x="0" y="0"/>
                </a:moveTo>
                <a:lnTo>
                  <a:pt x="0" y="111086"/>
                </a:lnTo>
                <a:lnTo>
                  <a:pt x="553072" y="111086"/>
                </a:lnTo>
              </a:path>
            </a:pathLst>
          </a:custGeom>
          <a:ln w="1905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0"/>
          <p:cNvSpPr/>
          <p:nvPr/>
        </p:nvSpPr>
        <p:spPr>
          <a:xfrm>
            <a:off x="6332654" y="4012268"/>
            <a:ext cx="360000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793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2"/>
          <p:cNvSpPr/>
          <p:nvPr/>
        </p:nvSpPr>
        <p:spPr>
          <a:xfrm>
            <a:off x="5273487" y="4820149"/>
            <a:ext cx="1120983" cy="242739"/>
          </a:xfrm>
          <a:custGeom>
            <a:avLst/>
            <a:gdLst/>
            <a:ahLst/>
            <a:cxnLst/>
            <a:rect l="l" t="t" r="r" b="b"/>
            <a:pathLst>
              <a:path w="553085" h="111125">
                <a:moveTo>
                  <a:pt x="0" y="0"/>
                </a:moveTo>
                <a:lnTo>
                  <a:pt x="0" y="111086"/>
                </a:lnTo>
                <a:lnTo>
                  <a:pt x="553072" y="111086"/>
                </a:lnTo>
              </a:path>
            </a:pathLst>
          </a:custGeom>
          <a:ln w="1905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文字版面配置區 3"/>
          <p:cNvSpPr txBox="1">
            <a:spLocks/>
          </p:cNvSpPr>
          <p:nvPr/>
        </p:nvSpPr>
        <p:spPr>
          <a:xfrm>
            <a:off x="2739450" y="4738330"/>
            <a:ext cx="1038922" cy="536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>
                <a:solidFill>
                  <a:srgbClr val="009EDB"/>
                </a:solidFill>
              </a:rPr>
              <a:t>底</a:t>
            </a:r>
            <a:r>
              <a:rPr lang="zh-TW" altLang="en-US" dirty="0" smtClean="0">
                <a:solidFill>
                  <a:srgbClr val="009EDB"/>
                </a:solidFill>
              </a:rPr>
              <a:t>數</a:t>
            </a:r>
            <a:endParaRPr lang="zh-TW" altLang="en-US" dirty="0">
              <a:solidFill>
                <a:srgbClr val="009EDB"/>
              </a:solidFill>
            </a:endParaRPr>
          </a:p>
        </p:txBody>
      </p:sp>
      <p:sp>
        <p:nvSpPr>
          <p:cNvPr id="22" name="文字版面配置區 3"/>
          <p:cNvSpPr txBox="1">
            <a:spLocks/>
          </p:cNvSpPr>
          <p:nvPr/>
        </p:nvSpPr>
        <p:spPr>
          <a:xfrm>
            <a:off x="6394470" y="4738330"/>
            <a:ext cx="1038922" cy="536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>
                <a:solidFill>
                  <a:srgbClr val="009EDB"/>
                </a:solidFill>
              </a:rPr>
              <a:t>底</a:t>
            </a:r>
            <a:r>
              <a:rPr lang="zh-TW" altLang="en-US" dirty="0" smtClean="0">
                <a:solidFill>
                  <a:srgbClr val="009EDB"/>
                </a:solidFill>
              </a:rPr>
              <a:t>數</a:t>
            </a:r>
            <a:endParaRPr lang="zh-TW" altLang="en-US" dirty="0">
              <a:solidFill>
                <a:srgbClr val="009EDB"/>
              </a:solidFill>
            </a:endParaRPr>
          </a:p>
        </p:txBody>
      </p:sp>
      <p:sp>
        <p:nvSpPr>
          <p:cNvPr id="23" name="文字版面配置區 3"/>
          <p:cNvSpPr txBox="1">
            <a:spLocks/>
          </p:cNvSpPr>
          <p:nvPr/>
        </p:nvSpPr>
        <p:spPr>
          <a:xfrm>
            <a:off x="2989532" y="3744219"/>
            <a:ext cx="1038922" cy="536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24" name="文字版面配置區 3"/>
          <p:cNvSpPr txBox="1">
            <a:spLocks/>
          </p:cNvSpPr>
          <p:nvPr/>
        </p:nvSpPr>
        <p:spPr>
          <a:xfrm>
            <a:off x="6635102" y="3744219"/>
            <a:ext cx="1038922" cy="536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dirty="0" smtClean="0"/>
              <a:t>指數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2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5"/>
            <a:ext cx="8905875" cy="122447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科學記號轉換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163546"/>
          </a:xfrm>
        </p:spPr>
        <p:txBody>
          <a:bodyPr/>
          <a:lstStyle/>
          <a:p>
            <a:pPr marL="406800" indent="-4068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將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3.14×10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7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化成整數的形式，並判別它是幾位數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。</a:t>
            </a:r>
            <a:endParaRPr lang="zh-TW" altLang="en-US" dirty="0">
              <a:solidFill>
                <a:srgbClr val="231F20"/>
              </a:solidFill>
              <a:cs typeface="SimSun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376563"/>
            <a:ext cx="438913" cy="438913"/>
          </a:xfrm>
          <a:prstGeom prst="rect">
            <a:avLst/>
          </a:prstGeom>
        </p:spPr>
      </p:pic>
      <p:sp>
        <p:nvSpPr>
          <p:cNvPr id="12" name="文字版面配置區 4"/>
          <p:cNvSpPr txBox="1">
            <a:spLocks/>
          </p:cNvSpPr>
          <p:nvPr/>
        </p:nvSpPr>
        <p:spPr>
          <a:xfrm>
            <a:off x="820758" y="2230951"/>
            <a:ext cx="8170842" cy="1104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因為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3.14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7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3.14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10000000</a:t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endParaRPr lang="en-US" altLang="zh-TW" dirty="0" smtClean="0">
              <a:solidFill>
                <a:srgbClr val="231F20"/>
              </a:solidFill>
              <a:cs typeface="SimSun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447396" y="2722158"/>
            <a:ext cx="1329817" cy="148913"/>
            <a:chOff x="3075926" y="2557923"/>
            <a:chExt cx="544382" cy="60960"/>
          </a:xfrm>
        </p:grpSpPr>
        <p:sp>
          <p:nvSpPr>
            <p:cNvPr id="16" name="object 25"/>
            <p:cNvSpPr/>
            <p:nvPr/>
          </p:nvSpPr>
          <p:spPr>
            <a:xfrm>
              <a:off x="3075926" y="2557923"/>
              <a:ext cx="274955" cy="60960"/>
            </a:xfrm>
            <a:custGeom>
              <a:avLst/>
              <a:gdLst/>
              <a:ahLst/>
              <a:cxnLst/>
              <a:rect l="l" t="t" r="r" b="b"/>
              <a:pathLst>
                <a:path w="274954" h="60960">
                  <a:moveTo>
                    <a:pt x="0" y="0"/>
                  </a:moveTo>
                  <a:lnTo>
                    <a:pt x="3189" y="22716"/>
                  </a:lnTo>
                  <a:lnTo>
                    <a:pt x="7382" y="32829"/>
                  </a:lnTo>
                  <a:lnTo>
                    <a:pt x="15856" y="36396"/>
                  </a:lnTo>
                  <a:lnTo>
                    <a:pt x="249440" y="37160"/>
                  </a:lnTo>
                  <a:lnTo>
                    <a:pt x="263836" y="38039"/>
                  </a:lnTo>
                  <a:lnTo>
                    <a:pt x="270863" y="44191"/>
                  </a:lnTo>
                  <a:lnTo>
                    <a:pt x="274799" y="60892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6"/>
            <p:cNvSpPr/>
            <p:nvPr/>
          </p:nvSpPr>
          <p:spPr>
            <a:xfrm>
              <a:off x="3353608" y="2557923"/>
              <a:ext cx="266700" cy="60960"/>
            </a:xfrm>
            <a:custGeom>
              <a:avLst/>
              <a:gdLst/>
              <a:ahLst/>
              <a:cxnLst/>
              <a:rect l="l" t="t" r="r" b="b"/>
              <a:pathLst>
                <a:path w="266700" h="60960">
                  <a:moveTo>
                    <a:pt x="266462" y="0"/>
                  </a:moveTo>
                  <a:lnTo>
                    <a:pt x="263280" y="22718"/>
                  </a:lnTo>
                  <a:lnTo>
                    <a:pt x="259089" y="32831"/>
                  </a:lnTo>
                  <a:lnTo>
                    <a:pt x="250613" y="36397"/>
                  </a:lnTo>
                  <a:lnTo>
                    <a:pt x="25365" y="37160"/>
                  </a:lnTo>
                  <a:lnTo>
                    <a:pt x="10971" y="38038"/>
                  </a:lnTo>
                  <a:lnTo>
                    <a:pt x="3941" y="44188"/>
                  </a:lnTo>
                  <a:lnTo>
                    <a:pt x="0" y="60879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文字版面配置區 4"/>
          <p:cNvSpPr txBox="1">
            <a:spLocks/>
          </p:cNvSpPr>
          <p:nvPr/>
        </p:nvSpPr>
        <p:spPr>
          <a:xfrm>
            <a:off x="4700229" y="2926640"/>
            <a:ext cx="310173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en-US" altLang="zh-TW" sz="2800" spc="25" dirty="0">
                <a:solidFill>
                  <a:srgbClr val="939598"/>
                </a:solidFill>
              </a:rPr>
              <a:t>1 </a:t>
            </a:r>
            <a:r>
              <a:rPr lang="zh-TW" altLang="en-US" sz="2800" spc="25" dirty="0">
                <a:solidFill>
                  <a:srgbClr val="939598"/>
                </a:solidFill>
              </a:rPr>
              <a:t>後面有 </a:t>
            </a:r>
            <a:r>
              <a:rPr lang="en-US" altLang="zh-TW" sz="2800" spc="25" dirty="0">
                <a:solidFill>
                  <a:srgbClr val="939598"/>
                </a:solidFill>
              </a:rPr>
              <a:t>7 </a:t>
            </a:r>
            <a:r>
              <a:rPr lang="zh-TW" altLang="en-US" sz="2800" spc="25" dirty="0">
                <a:solidFill>
                  <a:srgbClr val="939598"/>
                </a:solidFill>
              </a:rPr>
              <a:t>個 </a:t>
            </a:r>
            <a:r>
              <a:rPr lang="en-US" altLang="zh-TW" sz="2800" spc="25" dirty="0">
                <a:solidFill>
                  <a:srgbClr val="939598"/>
                </a:solidFill>
              </a:rPr>
              <a:t>0</a:t>
            </a:r>
          </a:p>
        </p:txBody>
      </p:sp>
      <p:sp>
        <p:nvSpPr>
          <p:cNvPr id="19" name="文字版面配置區 4"/>
          <p:cNvSpPr txBox="1">
            <a:spLocks/>
          </p:cNvSpPr>
          <p:nvPr/>
        </p:nvSpPr>
        <p:spPr>
          <a:xfrm>
            <a:off x="1261604" y="4277443"/>
            <a:ext cx="4964719" cy="5689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所以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3.14×10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7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是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8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位數。</a:t>
            </a:r>
          </a:p>
        </p:txBody>
      </p:sp>
      <p:pic>
        <p:nvPicPr>
          <p:cNvPr id="15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32" y="473125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695849" y="3590787"/>
            <a:ext cx="2339102" cy="584775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z="3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SimSun"/>
              </a:rPr>
              <a:t>31400000</a:t>
            </a:r>
            <a:endParaRPr lang="zh-TW" altLang="en-US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681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  <p:bldP spid="3" grpId="0"/>
      <p:bldP spid="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19063" y="1000125"/>
            <a:ext cx="8905875" cy="122447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科學記號轉換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119084"/>
          </a:xfrm>
        </p:spPr>
        <p:txBody>
          <a:bodyPr/>
          <a:lstStyle/>
          <a:p>
            <a:pPr marL="406800" indent="-4068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2.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將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5.3×10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6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化成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小數的形式，並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判別它從小數點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後第幾位開始出現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不是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0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的數字。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376563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71" y="500099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4"/>
          <p:cNvSpPr txBox="1">
            <a:spLocks/>
          </p:cNvSpPr>
          <p:nvPr/>
        </p:nvSpPr>
        <p:spPr>
          <a:xfrm>
            <a:off x="820758" y="2230951"/>
            <a:ext cx="8170842" cy="1104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231F20"/>
                </a:solidFill>
                <a:cs typeface="SimSun"/>
              </a:rPr>
              <a:t>2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.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因為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5.3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>
                <a:solidFill>
                  <a:srgbClr val="231F20"/>
                </a:solidFill>
                <a:cs typeface="SimSun"/>
              </a:rPr>
              <a:t>6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5.3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×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0.000001</a:t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endParaRPr lang="en-US" altLang="zh-TW" dirty="0">
              <a:solidFill>
                <a:srgbClr val="231F20"/>
              </a:solidFill>
              <a:cs typeface="SimSun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465254" y="2750870"/>
            <a:ext cx="1163563" cy="130296"/>
            <a:chOff x="3075926" y="2557923"/>
            <a:chExt cx="544382" cy="60960"/>
          </a:xfrm>
        </p:grpSpPr>
        <p:sp>
          <p:nvSpPr>
            <p:cNvPr id="16" name="object 25"/>
            <p:cNvSpPr/>
            <p:nvPr/>
          </p:nvSpPr>
          <p:spPr>
            <a:xfrm>
              <a:off x="3075926" y="2557923"/>
              <a:ext cx="274955" cy="60960"/>
            </a:xfrm>
            <a:custGeom>
              <a:avLst/>
              <a:gdLst/>
              <a:ahLst/>
              <a:cxnLst/>
              <a:rect l="l" t="t" r="r" b="b"/>
              <a:pathLst>
                <a:path w="274954" h="60960">
                  <a:moveTo>
                    <a:pt x="0" y="0"/>
                  </a:moveTo>
                  <a:lnTo>
                    <a:pt x="3189" y="22716"/>
                  </a:lnTo>
                  <a:lnTo>
                    <a:pt x="7382" y="32829"/>
                  </a:lnTo>
                  <a:lnTo>
                    <a:pt x="15856" y="36396"/>
                  </a:lnTo>
                  <a:lnTo>
                    <a:pt x="249440" y="37160"/>
                  </a:lnTo>
                  <a:lnTo>
                    <a:pt x="263836" y="38039"/>
                  </a:lnTo>
                  <a:lnTo>
                    <a:pt x="270863" y="44191"/>
                  </a:lnTo>
                  <a:lnTo>
                    <a:pt x="274799" y="60892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6"/>
            <p:cNvSpPr/>
            <p:nvPr/>
          </p:nvSpPr>
          <p:spPr>
            <a:xfrm>
              <a:off x="3353608" y="2557923"/>
              <a:ext cx="266700" cy="60960"/>
            </a:xfrm>
            <a:custGeom>
              <a:avLst/>
              <a:gdLst/>
              <a:ahLst/>
              <a:cxnLst/>
              <a:rect l="l" t="t" r="r" b="b"/>
              <a:pathLst>
                <a:path w="266700" h="60960">
                  <a:moveTo>
                    <a:pt x="266462" y="0"/>
                  </a:moveTo>
                  <a:lnTo>
                    <a:pt x="263280" y="22718"/>
                  </a:lnTo>
                  <a:lnTo>
                    <a:pt x="259089" y="32831"/>
                  </a:lnTo>
                  <a:lnTo>
                    <a:pt x="250613" y="36397"/>
                  </a:lnTo>
                  <a:lnTo>
                    <a:pt x="25365" y="37160"/>
                  </a:lnTo>
                  <a:lnTo>
                    <a:pt x="10971" y="38038"/>
                  </a:lnTo>
                  <a:lnTo>
                    <a:pt x="3941" y="44188"/>
                  </a:lnTo>
                  <a:lnTo>
                    <a:pt x="0" y="60879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文字版面配置區 4"/>
          <p:cNvSpPr txBox="1">
            <a:spLocks/>
          </p:cNvSpPr>
          <p:nvPr/>
        </p:nvSpPr>
        <p:spPr>
          <a:xfrm>
            <a:off x="4421370" y="2931984"/>
            <a:ext cx="4054891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en-US" altLang="zh-TW" sz="2800" spc="25" dirty="0">
                <a:solidFill>
                  <a:srgbClr val="939598"/>
                </a:solidFill>
              </a:rPr>
              <a:t>1 </a:t>
            </a:r>
            <a:r>
              <a:rPr lang="zh-TW" altLang="en-US" sz="2800" spc="25" dirty="0">
                <a:solidFill>
                  <a:srgbClr val="939598"/>
                </a:solidFill>
              </a:rPr>
              <a:t>在小數點後第 </a:t>
            </a:r>
            <a:r>
              <a:rPr lang="en-US" altLang="zh-TW" sz="2800" spc="25" dirty="0">
                <a:solidFill>
                  <a:srgbClr val="939598"/>
                </a:solidFill>
              </a:rPr>
              <a:t>6 </a:t>
            </a:r>
            <a:r>
              <a:rPr lang="zh-TW" altLang="en-US" sz="2800" spc="25" dirty="0">
                <a:solidFill>
                  <a:srgbClr val="939598"/>
                </a:solidFill>
              </a:rPr>
              <a:t>位</a:t>
            </a:r>
          </a:p>
        </p:txBody>
      </p:sp>
      <p:sp>
        <p:nvSpPr>
          <p:cNvPr id="19" name="文字版面配置區 4"/>
          <p:cNvSpPr txBox="1">
            <a:spLocks/>
          </p:cNvSpPr>
          <p:nvPr/>
        </p:nvSpPr>
        <p:spPr>
          <a:xfrm>
            <a:off x="1261604" y="4262203"/>
            <a:ext cx="7317787" cy="10627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所以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5.3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>
                <a:solidFill>
                  <a:srgbClr val="231F20"/>
                </a:solidFill>
                <a:cs typeface="SimSun"/>
              </a:rPr>
              <a:t>6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從小數點後第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6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位開始出現不是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0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的數字。</a:t>
            </a:r>
          </a:p>
        </p:txBody>
      </p:sp>
      <p:pic>
        <p:nvPicPr>
          <p:cNvPr id="2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758853" y="3491310"/>
            <a:ext cx="2441694" cy="584775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z="3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SimSun"/>
              </a:rPr>
              <a:t>0.0000053</a:t>
            </a:r>
            <a:endParaRPr lang="zh-TW" altLang="en-US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130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  <p:bldP spid="3" grpId="0"/>
      <p:bldP spid="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1064635"/>
          </a:xfrm>
        </p:spPr>
        <p:txBody>
          <a:bodyPr/>
          <a:lstStyle/>
          <a:p>
            <a:pPr marL="406800" indent="-4068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將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7.68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4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化成整數的形式，並判別它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是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幾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位數。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71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86" y="254361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863601" y="225444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76800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90763" y="225444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所以是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位數。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1064635"/>
          </a:xfrm>
        </p:spPr>
        <p:txBody>
          <a:bodyPr/>
          <a:lstStyle/>
          <a:p>
            <a:pPr marL="406800" indent="-4068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2.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將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2.345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>
                <a:solidFill>
                  <a:srgbClr val="231F20"/>
                </a:solidFill>
                <a:cs typeface="SimSun"/>
              </a:rPr>
              <a:t>9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化成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小數的形式，並判別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它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從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小數點後第幾位開始出現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不是 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0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的數字。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71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99" y="37623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731838" y="2272725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0.000000002345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1838" y="2939475"/>
            <a:ext cx="825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pc="-1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所以從小數點後第 </a:t>
            </a:r>
            <a:r>
              <a:rPr lang="en-US" altLang="zh-TW" sz="3200" spc="-1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spc="-1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位開始出現不是 </a:t>
            </a:r>
            <a:r>
              <a:rPr lang="en-US" altLang="zh-TW" sz="3200" spc="-1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sz="3200" spc="-1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的數字。</a:t>
            </a:r>
            <a:endParaRPr lang="zh-TW" altLang="en-US" sz="3200" spc="-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9382" y="1924981"/>
            <a:ext cx="2771556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06249" y="2512098"/>
            <a:ext cx="6931600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6249" y="2991646"/>
            <a:ext cx="6135770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06249" y="3616419"/>
            <a:ext cx="7252233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06249" y="4105643"/>
            <a:ext cx="7291726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06249" y="4585191"/>
            <a:ext cx="1623146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71</a:t>
            </a:r>
            <a:endParaRPr lang="zh-TW" altLang="en-US" dirty="0"/>
          </a:p>
        </p:txBody>
      </p:sp>
      <p:sp>
        <p:nvSpPr>
          <p:cNvPr id="5" name="文字版面配置區 6"/>
          <p:cNvSpPr txBox="1">
            <a:spLocks/>
          </p:cNvSpPr>
          <p:nvPr/>
        </p:nvSpPr>
        <p:spPr>
          <a:xfrm>
            <a:off x="344656" y="1227488"/>
            <a:ext cx="8462512" cy="6192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　　由          與                    可以發現：</a:t>
            </a:r>
            <a:endParaRPr lang="en-US" altLang="zh-TW" dirty="0" smtClean="0">
              <a:solidFill>
                <a:srgbClr val="231F20"/>
              </a:solidFill>
              <a:cs typeface="SimSun"/>
            </a:endParaRPr>
          </a:p>
          <a:p>
            <a:r>
              <a:rPr lang="zh-TW" altLang="en-US" b="1" dirty="0" smtClean="0">
                <a:solidFill>
                  <a:srgbClr val="231F20"/>
                </a:solidFill>
                <a:cs typeface="SimSun"/>
              </a:rPr>
              <a:t>當 </a:t>
            </a:r>
            <a:r>
              <a:rPr lang="en-US" altLang="zh-TW" b="1" i="1" dirty="0" smtClean="0">
                <a:solidFill>
                  <a:srgbClr val="231F20"/>
                </a:solidFill>
                <a:cs typeface="SimSun"/>
              </a:rPr>
              <a:t>n</a:t>
            </a:r>
            <a:r>
              <a:rPr lang="en-US" altLang="zh-TW" b="1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b="1" dirty="0" smtClean="0">
                <a:solidFill>
                  <a:srgbClr val="231F20"/>
                </a:solidFill>
                <a:cs typeface="SimSun"/>
              </a:rPr>
              <a:t>是正整數，</a:t>
            </a:r>
            <a:endParaRPr lang="en-US" altLang="zh-TW" b="1" dirty="0" smtClean="0">
              <a:solidFill>
                <a:srgbClr val="231F20"/>
              </a:solidFill>
              <a:cs typeface="SimSun"/>
            </a:endParaRPr>
          </a:p>
          <a:p>
            <a:pPr marL="576000" indent="-576000"/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(1) </a:t>
            </a:r>
            <a:r>
              <a:rPr lang="zh-TW" altLang="en-US" b="1" dirty="0" smtClean="0">
                <a:solidFill>
                  <a:srgbClr val="231F20"/>
                </a:solidFill>
                <a:cs typeface="SimSun"/>
              </a:rPr>
              <a:t>如果</a:t>
            </a:r>
            <a:r>
              <a:rPr lang="zh-TW" altLang="en-US" b="1" dirty="0">
                <a:solidFill>
                  <a:srgbClr val="231F20"/>
                </a:solidFill>
                <a:cs typeface="SimSun"/>
              </a:rPr>
              <a:t>某數的科學記號表示法為 </a:t>
            </a:r>
            <a:r>
              <a:rPr lang="en-US" altLang="zh-TW" b="1" i="1" dirty="0" err="1">
                <a:solidFill>
                  <a:srgbClr val="231F20"/>
                </a:solidFill>
                <a:cs typeface="SimSun"/>
              </a:rPr>
              <a:t>a</a:t>
            </a:r>
            <a:r>
              <a:rPr lang="en-US" altLang="zh-TW" b="1" dirty="0" err="1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b="1" dirty="0" err="1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="1" i="1" baseline="30000" dirty="0" err="1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b="1" dirty="0">
                <a:solidFill>
                  <a:srgbClr val="231F20"/>
                </a:solidFill>
                <a:cs typeface="SimSun"/>
              </a:rPr>
              <a:t>，</a:t>
            </a:r>
            <a:r>
              <a:rPr lang="en-US" altLang="zh-TW" b="1" dirty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b="1" dirty="0">
                <a:solidFill>
                  <a:srgbClr val="231F20"/>
                </a:solidFill>
                <a:cs typeface="SimSun"/>
              </a:rPr>
            </a:br>
            <a:r>
              <a:rPr lang="zh-TW" altLang="en-US" b="1" dirty="0">
                <a:solidFill>
                  <a:srgbClr val="231F20"/>
                </a:solidFill>
                <a:cs typeface="SimSun"/>
              </a:rPr>
              <a:t>則該數的整數部分是</a:t>
            </a:r>
            <a:r>
              <a:rPr lang="en-US" altLang="zh-TW" b="1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b="1" i="1" dirty="0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b="1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＋</a:t>
            </a:r>
            <a:r>
              <a:rPr lang="en-US" altLang="zh-TW" b="1" dirty="0">
                <a:solidFill>
                  <a:srgbClr val="231F20"/>
                </a:solidFill>
                <a:cs typeface="SimSun"/>
              </a:rPr>
              <a:t>1</a:t>
            </a:r>
            <a:r>
              <a:rPr lang="en-US" altLang="zh-TW" b="1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lang="zh-TW" altLang="en-US" b="1" dirty="0" smtClean="0">
                <a:solidFill>
                  <a:srgbClr val="231F20"/>
                </a:solidFill>
                <a:cs typeface="SimSun"/>
              </a:rPr>
              <a:t>位數。</a:t>
            </a:r>
            <a:endParaRPr lang="en-US" altLang="zh-TW" b="1" dirty="0" smtClean="0">
              <a:solidFill>
                <a:srgbClr val="231F20"/>
              </a:solidFill>
              <a:cs typeface="SimSun"/>
            </a:endParaRPr>
          </a:p>
          <a:p>
            <a:pPr marL="576000" indent="-576000"/>
            <a:r>
              <a:rPr lang="en-US" altLang="zh-TW" dirty="0">
                <a:solidFill>
                  <a:srgbClr val="231F20"/>
                </a:solidFill>
                <a:cs typeface="SimSun"/>
              </a:rPr>
              <a:t>(2) </a:t>
            </a:r>
            <a:r>
              <a:rPr lang="zh-TW" altLang="en-US" b="1" dirty="0">
                <a:solidFill>
                  <a:srgbClr val="231F20"/>
                </a:solidFill>
                <a:cs typeface="SimSun"/>
              </a:rPr>
              <a:t>如果某數的科學記號表示法為 </a:t>
            </a:r>
            <a:r>
              <a:rPr lang="en-US" altLang="zh-TW" b="1" i="1" dirty="0" err="1">
                <a:solidFill>
                  <a:srgbClr val="231F20"/>
                </a:solidFill>
                <a:cs typeface="SimSun"/>
              </a:rPr>
              <a:t>a</a:t>
            </a:r>
            <a:r>
              <a:rPr lang="en-US" altLang="zh-TW" b="1" dirty="0" err="1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b="1" dirty="0" err="1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="1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="1" i="1" baseline="30000" dirty="0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b="1" dirty="0">
                <a:solidFill>
                  <a:srgbClr val="231F20"/>
                </a:solidFill>
                <a:cs typeface="SimSun"/>
              </a:rPr>
              <a:t>，</a:t>
            </a:r>
            <a:r>
              <a:rPr lang="en-US" altLang="zh-TW" b="1" dirty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b="1" dirty="0">
                <a:solidFill>
                  <a:srgbClr val="231F20"/>
                </a:solidFill>
                <a:cs typeface="SimSun"/>
              </a:rPr>
            </a:br>
            <a:r>
              <a:rPr lang="zh-TW" altLang="en-US" b="1" dirty="0">
                <a:solidFill>
                  <a:srgbClr val="231F20"/>
                </a:solidFill>
                <a:cs typeface="SimSun"/>
              </a:rPr>
              <a:t>則該數從小數點後第 </a:t>
            </a:r>
            <a:r>
              <a:rPr lang="en-US" altLang="zh-TW" b="1" i="1" dirty="0">
                <a:solidFill>
                  <a:srgbClr val="231F20"/>
                </a:solidFill>
                <a:cs typeface="SimSun"/>
              </a:rPr>
              <a:t>n</a:t>
            </a:r>
            <a:r>
              <a:rPr lang="en-US" altLang="zh-TW" b="1" dirty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b="1" dirty="0">
                <a:solidFill>
                  <a:srgbClr val="231F20"/>
                </a:solidFill>
                <a:cs typeface="SimSun"/>
              </a:rPr>
              <a:t>位開始出現不是 </a:t>
            </a:r>
            <a:r>
              <a:rPr lang="en-US" altLang="zh-TW" b="1" dirty="0">
                <a:solidFill>
                  <a:srgbClr val="231F20"/>
                </a:solidFill>
                <a:cs typeface="SimSun"/>
              </a:rPr>
              <a:t>0</a:t>
            </a:r>
            <a:r>
              <a:rPr lang="zh-TW" altLang="en-US" b="1" dirty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b="1" dirty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b="1" dirty="0">
                <a:solidFill>
                  <a:srgbClr val="231F20"/>
                </a:solidFill>
                <a:cs typeface="SimSun"/>
              </a:rPr>
            </a:br>
            <a:r>
              <a:rPr lang="zh-TW" altLang="en-US" b="1" dirty="0">
                <a:solidFill>
                  <a:srgbClr val="231F20"/>
                </a:solidFill>
                <a:cs typeface="SimSun"/>
              </a:rPr>
              <a:t>的數字。</a:t>
            </a:r>
            <a:r>
              <a:rPr lang="en-US" altLang="zh-TW" b="1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b="1" dirty="0" smtClean="0">
                <a:solidFill>
                  <a:srgbClr val="231F20"/>
                </a:solidFill>
                <a:cs typeface="SimSun"/>
              </a:rPr>
            </a:br>
            <a:endParaRPr lang="zh-TW" altLang="en-US" b="1" dirty="0">
              <a:solidFill>
                <a:srgbClr val="231F20"/>
              </a:solidFill>
              <a:cs typeface="SimSu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24" y="1173730"/>
            <a:ext cx="1082652" cy="6730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35" y="1316377"/>
            <a:ext cx="1989739" cy="3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5"/>
            <a:ext cx="8905875" cy="1186816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科學記號的比較大小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125891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比較各小題兩數的大小關係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(1)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3.2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12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1.7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12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	</a:t>
            </a:r>
            <a:endParaRPr lang="en-US" altLang="zh-TW" baseline="30000" dirty="0">
              <a:solidFill>
                <a:srgbClr val="231F20"/>
              </a:solidFill>
              <a:cs typeface="SimSun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338463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62" y="382468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706222" y="2238767"/>
            <a:ext cx="786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3.2×10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1.7×10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都是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位數，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44419" y="2820338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 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3.2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＞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1.7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31913" y="3401908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3.2×10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1.7×10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9063" y="1000125"/>
            <a:ext cx="8905875" cy="1186816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科學記號的比較大小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064931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比較各小題兩數的大小關係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(2)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6.1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8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9.35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baseline="30000" dirty="0" smtClean="0">
                <a:solidFill>
                  <a:srgbClr val="231F20"/>
                </a:solidFill>
                <a:cs typeface="SimSun"/>
              </a:rPr>
              <a:t>7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>	</a:t>
            </a:r>
            <a:endParaRPr lang="en-US" altLang="zh-TW" baseline="30000" dirty="0">
              <a:solidFill>
                <a:srgbClr val="231F20"/>
              </a:solidFill>
              <a:cs typeface="SimSun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338463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16" y="374531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字方塊 14"/>
          <p:cNvSpPr txBox="1"/>
          <p:nvPr/>
        </p:nvSpPr>
        <p:spPr>
          <a:xfrm>
            <a:off x="706222" y="2238767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6.1×10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04007" y="2792062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9.35×10</a:t>
            </a:r>
            <a:r>
              <a:rPr lang="en-US" altLang="zh-TW" sz="3200" baseline="300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87463" y="3345357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6.1×10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9.35×10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19063" y="1000125"/>
            <a:ext cx="8905875" cy="1186816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科學記號的比較大小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034451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比較各小題兩數的大小關係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(3)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9.5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>
                <a:solidFill>
                  <a:srgbClr val="231F20"/>
                </a:solidFill>
                <a:cs typeface="SimSun"/>
              </a:rPr>
              <a:t>5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、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8.7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zh-TW" altLang="en-US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－</a:t>
            </a:r>
            <a:r>
              <a:rPr lang="en-US" altLang="zh-TW" baseline="30000" dirty="0">
                <a:solidFill>
                  <a:srgbClr val="231F20"/>
                </a:solidFill>
                <a:cs typeface="SimSun"/>
              </a:rPr>
              <a:t>3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338463"/>
            <a:ext cx="438913" cy="438913"/>
          </a:xfrm>
          <a:prstGeom prst="rect">
            <a:avLst/>
          </a:prstGeom>
        </p:spPr>
      </p:pic>
      <p:pic>
        <p:nvPicPr>
          <p:cNvPr id="10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16" y="4777058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706222" y="2238767"/>
            <a:ext cx="6907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86000" indent="-1386000"/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因為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9.5×10</a:t>
            </a:r>
            <a:r>
              <a:rPr lang="zh-TW" altLang="en-US" sz="3200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從小數點後第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開始出現不是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06222" y="3280030"/>
            <a:ext cx="6907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6000"/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8.7×10</a:t>
            </a:r>
            <a:r>
              <a:rPr lang="zh-TW" altLang="en-US" sz="3200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從小數點後第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開始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出現不是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數字，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96772" y="4321293"/>
            <a:ext cx="5202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86000" indent="-1386000"/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9.5×10</a:t>
            </a:r>
            <a:r>
              <a:rPr lang="zh-TW" altLang="en-US" sz="3200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＜</a:t>
            </a:r>
            <a:r>
              <a:rPr lang="en-US" altLang="zh-TW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8.7×10</a:t>
            </a:r>
            <a:r>
              <a:rPr lang="zh-TW" altLang="en-US" sz="3200" baseline="30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231F2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17" grpId="0"/>
      <p:bldP spid="1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72</a:t>
            </a:r>
            <a:endParaRPr lang="zh-TW" altLang="en-US" dirty="0"/>
          </a:p>
        </p:txBody>
      </p:sp>
      <p:sp>
        <p:nvSpPr>
          <p:cNvPr id="7" name="文字版面配置區 6"/>
          <p:cNvSpPr txBox="1">
            <a:spLocks/>
          </p:cNvSpPr>
          <p:nvPr/>
        </p:nvSpPr>
        <p:spPr>
          <a:xfrm>
            <a:off x="362611" y="539108"/>
            <a:ext cx="8462512" cy="37835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　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　由         可以發現：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比較兩個以科學記號表示的數 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a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i="1" baseline="30000" dirty="0" smtClean="0">
                <a:solidFill>
                  <a:srgbClr val="231F20"/>
                </a:solidFill>
                <a:cs typeface="SimSun"/>
              </a:rPr>
              <a:t>m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與</a:t>
            </a:r>
            <a:r>
              <a:rPr lang="zh-TW" altLang="en-US" i="1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b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i="1" baseline="30000" dirty="0" smtClean="0">
                <a:solidFill>
                  <a:srgbClr val="231F20"/>
                </a:solidFill>
                <a:cs typeface="SimSun"/>
              </a:rPr>
              <a:t>n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的大小，</a:t>
            </a:r>
            <a:r>
              <a:rPr lang="en-US" altLang="zh-TW" dirty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>
                <a:solidFill>
                  <a:srgbClr val="231F20"/>
                </a:solidFill>
                <a:cs typeface="SimSun"/>
              </a:rPr>
            </a:b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(1)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如果 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m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＞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，則 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a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i="1" baseline="30000" dirty="0" smtClean="0">
                <a:solidFill>
                  <a:srgbClr val="231F20"/>
                </a:solidFill>
                <a:cs typeface="SimSun"/>
              </a:rPr>
              <a:t>m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＞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b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i="1" baseline="30000" dirty="0" smtClean="0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。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cs typeface="SimSun"/>
              </a:rPr>
            </a:b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    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 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的次方越大，其值越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大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endParaRPr lang="en-US" altLang="zh-TW" dirty="0">
              <a:solidFill>
                <a:srgbClr val="231F20"/>
              </a:solidFill>
              <a:cs typeface="SimSun"/>
            </a:endParaRPr>
          </a:p>
          <a:p>
            <a:pPr>
              <a:spcBef>
                <a:spcPts val="4200"/>
              </a:spcBef>
            </a:pP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(2)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如果 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m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，且 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a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＞</a:t>
            </a:r>
            <a:r>
              <a:rPr lang="en-US" altLang="zh-TW" i="1" dirty="0">
                <a:solidFill>
                  <a:srgbClr val="231F20"/>
                </a:solidFill>
                <a:cs typeface="SimSun"/>
              </a:rPr>
              <a:t>b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，則 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a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i="1" baseline="30000" dirty="0" smtClean="0">
                <a:solidFill>
                  <a:srgbClr val="231F20"/>
                </a:solidFill>
                <a:cs typeface="SimSun"/>
              </a:rPr>
              <a:t>m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＞</a:t>
            </a:r>
            <a:r>
              <a:rPr lang="en-US" altLang="zh-TW" i="1" dirty="0" smtClean="0">
                <a:solidFill>
                  <a:srgbClr val="231F20"/>
                </a:solidFill>
                <a:cs typeface="SimSun"/>
              </a:rPr>
              <a:t>b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SimSun"/>
              </a:rPr>
              <a:t>×</a:t>
            </a:r>
            <a:r>
              <a:rPr lang="en-US" altLang="zh-TW" dirty="0" smtClean="0">
                <a:solidFill>
                  <a:srgbClr val="231F20"/>
                </a:solidFill>
                <a:cs typeface="SimSun"/>
              </a:rPr>
              <a:t>10</a:t>
            </a:r>
            <a:r>
              <a:rPr lang="en-US" altLang="zh-TW" i="1" baseline="30000" dirty="0" smtClean="0">
                <a:solidFill>
                  <a:srgbClr val="231F20"/>
                </a:solidFill>
                <a:cs typeface="SimSun"/>
              </a:rPr>
              <a:t>n</a:t>
            </a:r>
            <a:r>
              <a:rPr lang="zh-TW" altLang="en-US" dirty="0">
                <a:solidFill>
                  <a:srgbClr val="231F20"/>
                </a:solidFill>
                <a:cs typeface="SimSun"/>
              </a:rPr>
              <a:t>。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400958" y="2689239"/>
            <a:ext cx="1679340" cy="967310"/>
            <a:chOff x="6557480" y="2823876"/>
            <a:chExt cx="1679340" cy="967310"/>
          </a:xfrm>
        </p:grpSpPr>
        <p:grpSp>
          <p:nvGrpSpPr>
            <p:cNvPr id="8" name="群組 7"/>
            <p:cNvGrpSpPr/>
            <p:nvPr/>
          </p:nvGrpSpPr>
          <p:grpSpPr>
            <a:xfrm>
              <a:off x="6557480" y="3396560"/>
              <a:ext cx="1679340" cy="394626"/>
              <a:chOff x="3190020" y="5842872"/>
              <a:chExt cx="718260" cy="168783"/>
            </a:xfrm>
          </p:grpSpPr>
          <p:sp>
            <p:nvSpPr>
              <p:cNvPr id="9" name="object 5"/>
              <p:cNvSpPr/>
              <p:nvPr/>
            </p:nvSpPr>
            <p:spPr>
              <a:xfrm>
                <a:off x="3210022" y="5842872"/>
                <a:ext cx="66738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67385" h="104775">
                    <a:moveTo>
                      <a:pt x="667219" y="103860"/>
                    </a:moveTo>
                    <a:lnTo>
                      <a:pt x="667219" y="0"/>
                    </a:lnTo>
                    <a:lnTo>
                      <a:pt x="0" y="0"/>
                    </a:lnTo>
                    <a:lnTo>
                      <a:pt x="0" y="104343"/>
                    </a:lnTo>
                  </a:path>
                </a:pathLst>
              </a:custGeom>
              <a:ln w="19050">
                <a:solidFill>
                  <a:srgbClr val="F05A8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6"/>
              <p:cNvSpPr/>
              <p:nvPr/>
            </p:nvSpPr>
            <p:spPr>
              <a:xfrm>
                <a:off x="3846686" y="5926720"/>
                <a:ext cx="61594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0" y="0"/>
                    </a:moveTo>
                    <a:lnTo>
                      <a:pt x="30556" y="83972"/>
                    </a:lnTo>
                    <a:lnTo>
                      <a:pt x="53829" y="20015"/>
                    </a:lnTo>
                    <a:lnTo>
                      <a:pt x="30556" y="20015"/>
                    </a:lnTo>
                    <a:lnTo>
                      <a:pt x="0" y="0"/>
                    </a:lnTo>
                    <a:close/>
                  </a:path>
                  <a:path w="61595" h="84454">
                    <a:moveTo>
                      <a:pt x="61112" y="0"/>
                    </a:moveTo>
                    <a:lnTo>
                      <a:pt x="30556" y="20015"/>
                    </a:lnTo>
                    <a:lnTo>
                      <a:pt x="53829" y="20015"/>
                    </a:lnTo>
                    <a:lnTo>
                      <a:pt x="61112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7"/>
              <p:cNvSpPr/>
              <p:nvPr/>
            </p:nvSpPr>
            <p:spPr>
              <a:xfrm>
                <a:off x="3190020" y="5927200"/>
                <a:ext cx="5080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84454">
                    <a:moveTo>
                      <a:pt x="0" y="6826"/>
                    </a:moveTo>
                    <a:lnTo>
                      <a:pt x="19997" y="83972"/>
                    </a:lnTo>
                    <a:lnTo>
                      <a:pt x="45101" y="14983"/>
                    </a:lnTo>
                    <a:lnTo>
                      <a:pt x="19010" y="14983"/>
                    </a:lnTo>
                    <a:lnTo>
                      <a:pt x="10587" y="12719"/>
                    </a:lnTo>
                    <a:lnTo>
                      <a:pt x="0" y="6826"/>
                    </a:lnTo>
                    <a:close/>
                  </a:path>
                  <a:path w="50800" h="84454">
                    <a:moveTo>
                      <a:pt x="50553" y="0"/>
                    </a:moveTo>
                    <a:lnTo>
                      <a:pt x="37067" y="8623"/>
                    </a:lnTo>
                    <a:lnTo>
                      <a:pt x="27194" y="13618"/>
                    </a:lnTo>
                    <a:lnTo>
                      <a:pt x="19010" y="14983"/>
                    </a:lnTo>
                    <a:lnTo>
                      <a:pt x="45101" y="14983"/>
                    </a:lnTo>
                    <a:lnTo>
                      <a:pt x="50553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文字版面配置區 6"/>
            <p:cNvSpPr txBox="1">
              <a:spLocks/>
            </p:cNvSpPr>
            <p:nvPr/>
          </p:nvSpPr>
          <p:spPr>
            <a:xfrm>
              <a:off x="6804749" y="2823876"/>
              <a:ext cx="1146586" cy="68603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i="1" spc="25" dirty="0" smtClean="0">
                  <a:solidFill>
                    <a:srgbClr val="F05A88"/>
                  </a:solidFill>
                  <a:cs typeface="SimSun"/>
                </a:rPr>
                <a:t>m</a:t>
              </a:r>
              <a:r>
                <a:rPr lang="zh-TW" altLang="en-US" spc="25" dirty="0">
                  <a:solidFill>
                    <a:srgbClr val="F05A8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imSun"/>
                </a:rPr>
                <a:t>＝</a:t>
              </a:r>
              <a:r>
                <a:rPr lang="en-US" altLang="zh-TW" i="1" spc="25" dirty="0" smtClean="0">
                  <a:solidFill>
                    <a:srgbClr val="F05A88"/>
                  </a:solidFill>
                  <a:cs typeface="SimSun"/>
                </a:rPr>
                <a:t>n</a:t>
              </a:r>
              <a:endParaRPr lang="zh-TW" altLang="en-US" i="1" spc="25" dirty="0">
                <a:solidFill>
                  <a:srgbClr val="F05A88"/>
                </a:solidFill>
                <a:cs typeface="SimSun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91" y="510532"/>
            <a:ext cx="978898" cy="60850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019096" y="4198813"/>
            <a:ext cx="3658179" cy="1970243"/>
            <a:chOff x="5200071" y="4504294"/>
            <a:chExt cx="3658179" cy="1970243"/>
          </a:xfrm>
        </p:grpSpPr>
        <p:grpSp>
          <p:nvGrpSpPr>
            <p:cNvPr id="3" name="群組 2"/>
            <p:cNvGrpSpPr/>
            <p:nvPr/>
          </p:nvGrpSpPr>
          <p:grpSpPr>
            <a:xfrm>
              <a:off x="5200071" y="4504294"/>
              <a:ext cx="3658179" cy="1970243"/>
              <a:chOff x="5200071" y="4504294"/>
              <a:chExt cx="3658179" cy="197024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200071" y="4789681"/>
                <a:ext cx="3658179" cy="1684856"/>
              </a:xfrm>
              <a:prstGeom prst="rect">
                <a:avLst/>
              </a:prstGeom>
              <a:solidFill>
                <a:srgbClr val="FEF6D7"/>
              </a:solidFill>
              <a:ln w="28575">
                <a:solidFill>
                  <a:srgbClr val="FF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0" name="圖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6272" y="4504294"/>
                <a:ext cx="482315" cy="381533"/>
              </a:xfrm>
              <a:prstGeom prst="rect">
                <a:avLst/>
              </a:prstGeom>
            </p:spPr>
          </p:pic>
        </p:grpSp>
        <p:sp>
          <p:nvSpPr>
            <p:cNvPr id="21" name="文字方塊 20"/>
            <p:cNvSpPr txBox="1"/>
            <p:nvPr/>
          </p:nvSpPr>
          <p:spPr>
            <a:xfrm>
              <a:off x="5218465" y="4904877"/>
              <a:ext cx="35667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比較兩個科學</a:t>
              </a:r>
              <a:r>
                <a:rPr lang="zh-TW" altLang="en-US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記號</a:t>
              </a:r>
              <a:r>
                <a:rPr lang="en-US" altLang="zh-TW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/>
              </a:r>
              <a:br>
                <a:rPr lang="en-US" altLang="zh-TW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</a:br>
              <a:r>
                <a:rPr lang="zh-TW" altLang="en-US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 </a:t>
              </a:r>
              <a:r>
                <a:rPr lang="en-US" altLang="zh-TW" sz="2400" i="1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a</a:t>
              </a:r>
              <a:r>
                <a:rPr lang="en-US" altLang="zh-TW" sz="2400" dirty="0" err="1" smtClean="0">
                  <a:solidFill>
                    <a:srgbClr val="231F2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dobe 明體 Std L"/>
                </a:rPr>
                <a:t>×</a:t>
              </a:r>
              <a:r>
                <a:rPr lang="en-US" altLang="zh-TW" sz="2400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10</a:t>
              </a:r>
              <a:r>
                <a:rPr lang="en-US" altLang="zh-TW" sz="2400" i="1" baseline="29629" dirty="0" err="1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m</a:t>
              </a:r>
              <a:r>
                <a:rPr lang="en-US" altLang="zh-TW" sz="2400" i="1" baseline="29629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與 </a:t>
              </a:r>
              <a:r>
                <a:rPr lang="en-US" altLang="zh-TW" sz="2400" i="1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b</a:t>
              </a:r>
              <a:r>
                <a:rPr lang="en-US" altLang="zh-TW" sz="2400" dirty="0" err="1">
                  <a:solidFill>
                    <a:srgbClr val="231F2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dobe 明體 Std L"/>
                </a:rPr>
                <a:t>×</a:t>
              </a:r>
              <a:r>
                <a:rPr lang="en-US" altLang="zh-TW" sz="24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10</a:t>
              </a:r>
              <a:r>
                <a:rPr lang="en-US" altLang="zh-TW" sz="2400" i="1" baseline="29629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n</a:t>
              </a:r>
              <a:r>
                <a:rPr lang="en-US" altLang="zh-TW" sz="2400" i="1" baseline="29629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的大小：</a:t>
              </a:r>
              <a:endPara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TW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L03"/>
                </a:rPr>
                <a:t>(1</a:t>
              </a:r>
              <a:r>
                <a:rPr lang="en-US" altLang="zh-TW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L03"/>
                </a:rPr>
                <a:t>)</a:t>
              </a:r>
              <a:r>
                <a:rPr lang="zh-TW" altLang="en-US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L03"/>
                </a:rPr>
                <a:t>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先比較 </a:t>
              </a:r>
              <a:r>
                <a:rPr lang="en-US" altLang="zh-TW" sz="2400" i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m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與 </a:t>
              </a:r>
              <a:r>
                <a:rPr lang="en-US" altLang="zh-TW" sz="2400" i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n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的大小；</a:t>
              </a:r>
              <a:endPara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TW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L03"/>
                </a:rPr>
                <a:t>(2</a:t>
              </a:r>
              <a:r>
                <a:rPr lang="en-US" altLang="zh-TW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L03"/>
                </a:rPr>
                <a:t>)</a:t>
              </a:r>
              <a:r>
                <a:rPr lang="zh-TW" altLang="en-US" sz="2400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HL03"/>
                </a:rPr>
                <a:t>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再比較 </a:t>
              </a:r>
              <a:r>
                <a:rPr lang="en-US" altLang="zh-TW" sz="2400" i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a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與 </a:t>
              </a:r>
              <a:r>
                <a:rPr lang="en-US" altLang="zh-TW" sz="2400" i="1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rPr>
                <a:t>b </a:t>
              </a:r>
              <a:r>
                <a:rPr lang="zh-TW" alt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的大小。</a:t>
              </a:r>
              <a:endPara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5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625248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cs typeface="SimSun"/>
              </a:rPr>
              <a:t>比較下列各小題中兩數的大小關係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：</a:t>
            </a:r>
            <a:endParaRPr lang="en-US" altLang="zh-TW" dirty="0" smtClean="0">
              <a:solidFill>
                <a:srgbClr val="231F20"/>
              </a:solidFill>
              <a:cs typeface="SimSun"/>
            </a:endParaRPr>
          </a:p>
          <a:p>
            <a:r>
              <a:rPr lang="en-US" altLang="zh-TW" dirty="0" smtClean="0"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ea typeface="標楷體" panose="03000509000000000000" pitchFamily="65" charset="-120"/>
              </a:rPr>
              <a:t>7.53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ea typeface="標楷體" panose="03000509000000000000" pitchFamily="65" charset="-120"/>
              </a:rPr>
              <a:t>10</a:t>
            </a:r>
            <a:r>
              <a:rPr lang="en-US" altLang="zh-TW" baseline="30000" dirty="0" smtClean="0">
                <a:ea typeface="標楷體" panose="03000509000000000000" pitchFamily="65" charset="-120"/>
              </a:rPr>
              <a:t>5</a:t>
            </a:r>
            <a:r>
              <a:rPr lang="en-US" altLang="zh-TW" spc="10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</a:t>
            </a:r>
            <a:r>
              <a:rPr lang="en-US" altLang="zh-TW" dirty="0" smtClean="0">
                <a:ea typeface="標楷體" panose="03000509000000000000" pitchFamily="65" charset="-120"/>
              </a:rPr>
              <a:t>5.49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ea typeface="標楷體" panose="03000509000000000000" pitchFamily="65" charset="-120"/>
              </a:rPr>
              <a:t>10</a:t>
            </a:r>
            <a:r>
              <a:rPr lang="en-US" altLang="zh-TW" baseline="30000" dirty="0" smtClean="0">
                <a:ea typeface="標楷體" panose="03000509000000000000" pitchFamily="65" charset="-120"/>
              </a:rPr>
              <a:t>6</a:t>
            </a:r>
          </a:p>
          <a:p>
            <a:r>
              <a:rPr lang="en-US" altLang="zh-TW" dirty="0">
                <a:ea typeface="標楷體" panose="03000509000000000000" pitchFamily="65" charset="-120"/>
              </a:rPr>
              <a:t>(2)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2.45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>
                <a:ea typeface="標楷體" panose="03000509000000000000" pitchFamily="65" charset="-120"/>
              </a:rPr>
              <a:t>10</a:t>
            </a:r>
            <a:r>
              <a:rPr lang="zh-TW" altLang="en-US" baseline="30000" dirty="0">
                <a:ea typeface="標楷體" panose="03000509000000000000" pitchFamily="65" charset="-120"/>
              </a:rPr>
              <a:t>－</a:t>
            </a:r>
            <a:r>
              <a:rPr lang="en-US" altLang="zh-TW" baseline="30000" dirty="0">
                <a:ea typeface="標楷體" panose="03000509000000000000" pitchFamily="65" charset="-120"/>
              </a:rPr>
              <a:t>4</a:t>
            </a:r>
            <a:r>
              <a:rPr lang="en-US" altLang="zh-TW" dirty="0">
                <a:ea typeface="標楷體" panose="03000509000000000000" pitchFamily="65" charset="-120"/>
              </a:rPr>
              <a:t> </a:t>
            </a:r>
            <a:r>
              <a:rPr lang="en-US" altLang="zh-TW" spc="10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 </a:t>
            </a:r>
            <a:r>
              <a:rPr lang="en-US" altLang="zh-TW" dirty="0">
                <a:ea typeface="標楷體" panose="03000509000000000000" pitchFamily="65" charset="-120"/>
              </a:rPr>
              <a:t>7.829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>
                <a:ea typeface="標楷體" panose="03000509000000000000" pitchFamily="65" charset="-120"/>
              </a:rPr>
              <a:t>10</a:t>
            </a:r>
            <a:r>
              <a:rPr lang="zh-TW" altLang="en-US" baseline="30000" dirty="0">
                <a:ea typeface="標楷體" panose="03000509000000000000" pitchFamily="65" charset="-120"/>
              </a:rPr>
              <a:t>－</a:t>
            </a:r>
            <a:r>
              <a:rPr lang="en-US" altLang="zh-TW" baseline="30000" dirty="0"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solidFill>
                  <a:srgbClr val="231F20"/>
                </a:solidFill>
                <a:cs typeface="SimSun"/>
              </a:rPr>
              <a:t> </a:t>
            </a:r>
            <a:endParaRPr lang="zh-TW" altLang="en-US" dirty="0">
              <a:solidFill>
                <a:srgbClr val="231F20"/>
              </a:solidFill>
              <a:cs typeface="SimSun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72</a:t>
            </a:r>
            <a:endParaRPr lang="zh-TW" altLang="en-US" dirty="0"/>
          </a:p>
        </p:txBody>
      </p:sp>
      <p:pic>
        <p:nvPicPr>
          <p:cNvPr id="9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18" y="575167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21939" y="227420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</a:p>
        </p:txBody>
      </p:sp>
      <p:sp>
        <p:nvSpPr>
          <p:cNvPr id="13" name="矩形 12"/>
          <p:cNvSpPr/>
          <p:nvPr/>
        </p:nvSpPr>
        <p:spPr>
          <a:xfrm>
            <a:off x="2963133" y="163632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</a:p>
        </p:txBody>
      </p:sp>
      <p:pic>
        <p:nvPicPr>
          <p:cNvPr id="12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  <p:sp>
        <p:nvSpPr>
          <p:cNvPr id="3" name="文字版面配置區 3"/>
          <p:cNvSpPr txBox="1">
            <a:spLocks/>
          </p:cNvSpPr>
          <p:nvPr/>
        </p:nvSpPr>
        <p:spPr>
          <a:xfrm>
            <a:off x="326740" y="1123301"/>
            <a:ext cx="8462512" cy="46113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　　又</a:t>
            </a:r>
            <a:r>
              <a:rPr lang="zh-TW" altLang="en-US" dirty="0" smtClean="0"/>
              <a:t>如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可以簡記</a:t>
            </a:r>
            <a:r>
              <a:rPr lang="zh-TW" altLang="en-US" dirty="0" smtClean="0"/>
              <a:t>成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 smtClean="0"/>
              <a:t>4</a:t>
            </a:r>
            <a:r>
              <a:rPr lang="zh-TW" altLang="en-US" dirty="0"/>
              <a:t>，其中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 </a:t>
            </a:r>
            <a:r>
              <a:rPr lang="zh-TW" altLang="en-US" dirty="0"/>
              <a:t>為底數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 </a:t>
            </a:r>
            <a:r>
              <a:rPr lang="zh-TW" altLang="en-US" dirty="0"/>
              <a:t>為指數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　　當</a:t>
            </a:r>
            <a:r>
              <a:rPr lang="zh-TW" altLang="en-US" dirty="0"/>
              <a:t>指數為 </a:t>
            </a:r>
            <a:r>
              <a:rPr lang="en-US" altLang="zh-TW" dirty="0"/>
              <a:t>1 </a:t>
            </a:r>
            <a:r>
              <a:rPr lang="zh-TW" altLang="en-US" dirty="0"/>
              <a:t>時，通常省略不寫。例如：</a:t>
            </a:r>
            <a:r>
              <a:rPr lang="en-US" altLang="zh-TW" dirty="0"/>
              <a:t>5</a:t>
            </a:r>
            <a:r>
              <a:rPr lang="en-US" altLang="zh-TW" baseline="30000" dirty="0"/>
              <a:t>1</a:t>
            </a:r>
            <a:r>
              <a:rPr lang="en-US" altLang="zh-TW" dirty="0"/>
              <a:t> </a:t>
            </a:r>
            <a:r>
              <a:rPr lang="zh-TW" altLang="en-US" dirty="0"/>
              <a:t>會記為 </a:t>
            </a:r>
            <a:r>
              <a:rPr lang="en-US" altLang="zh-TW" dirty="0"/>
              <a:t>5</a:t>
            </a:r>
            <a:r>
              <a:rPr lang="zh-TW" altLang="en-US" dirty="0"/>
              <a:t>。 </a:t>
            </a:r>
            <a:endParaRPr lang="en-US" altLang="zh-TW" dirty="0" smtClean="0"/>
          </a:p>
          <a:p>
            <a:r>
              <a:rPr lang="zh-TW" altLang="en-US" dirty="0" smtClean="0"/>
              <a:t>　　當</a:t>
            </a:r>
            <a:r>
              <a:rPr lang="zh-TW" altLang="en-US" dirty="0"/>
              <a:t>底數為 </a:t>
            </a:r>
            <a:r>
              <a:rPr lang="en-US" altLang="zh-TW" dirty="0"/>
              <a:t>0 </a:t>
            </a:r>
            <a:r>
              <a:rPr lang="zh-TW" altLang="en-US" dirty="0"/>
              <a:t>時，</a:t>
            </a:r>
            <a:r>
              <a:rPr lang="en-US" altLang="zh-TW" dirty="0"/>
              <a:t>0</a:t>
            </a:r>
            <a:r>
              <a:rPr lang="en-US" altLang="zh-TW" baseline="30000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0</a:t>
            </a:r>
            <a:r>
              <a:rPr lang="en-US" altLang="zh-TW" baseline="30000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0</a:t>
            </a:r>
            <a:r>
              <a:rPr lang="en-US" altLang="zh-TW" baseline="30000" dirty="0"/>
              <a:t>3</a:t>
            </a:r>
            <a:r>
              <a:rPr lang="zh-TW" altLang="en-US" dirty="0"/>
              <a:t>、⋯⋯、</a:t>
            </a:r>
            <a:r>
              <a:rPr lang="en-US" altLang="zh-TW" dirty="0" err="1"/>
              <a:t>0</a:t>
            </a:r>
            <a:r>
              <a:rPr lang="en-US" altLang="zh-TW" i="1" baseline="30000" dirty="0" err="1"/>
              <a:t>n</a:t>
            </a:r>
            <a:r>
              <a:rPr lang="en-US" altLang="zh-TW" dirty="0"/>
              <a:t> </a:t>
            </a:r>
            <a:r>
              <a:rPr lang="zh-TW" altLang="en-US" dirty="0"/>
              <a:t>的值都是 </a:t>
            </a:r>
            <a:r>
              <a:rPr lang="en-US" altLang="zh-TW" dirty="0"/>
              <a:t>0</a:t>
            </a:r>
            <a:r>
              <a:rPr lang="zh-TW" altLang="en-US" dirty="0"/>
              <a:t>。 </a:t>
            </a:r>
            <a:endParaRPr lang="en-US" altLang="zh-TW" dirty="0" smtClean="0"/>
          </a:p>
          <a:p>
            <a:r>
              <a:rPr lang="zh-TW" altLang="en-US" dirty="0" smtClean="0"/>
              <a:t>　　當</a:t>
            </a:r>
            <a:r>
              <a:rPr lang="zh-TW" altLang="en-US" dirty="0"/>
              <a:t>底數為 </a:t>
            </a:r>
            <a:r>
              <a:rPr lang="en-US" altLang="zh-TW" dirty="0"/>
              <a:t>1 </a:t>
            </a:r>
            <a:r>
              <a:rPr lang="zh-TW" altLang="en-US" dirty="0"/>
              <a:t>時，</a:t>
            </a:r>
            <a:r>
              <a:rPr lang="en-US" altLang="zh-TW" dirty="0"/>
              <a:t>1</a:t>
            </a:r>
            <a:r>
              <a:rPr lang="en-US" altLang="zh-TW" baseline="30000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r>
              <a:rPr lang="en-US" altLang="zh-TW" baseline="30000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r>
              <a:rPr lang="en-US" altLang="zh-TW" baseline="30000" dirty="0"/>
              <a:t>3</a:t>
            </a:r>
            <a:r>
              <a:rPr lang="zh-TW" altLang="en-US" dirty="0"/>
              <a:t>、⋯⋯、</a:t>
            </a:r>
            <a:r>
              <a:rPr lang="en-US" altLang="zh-TW" dirty="0" err="1"/>
              <a:t>1</a:t>
            </a:r>
            <a:r>
              <a:rPr lang="en-US" altLang="zh-TW" i="1" baseline="30000" dirty="0" err="1"/>
              <a:t>n</a:t>
            </a:r>
            <a:r>
              <a:rPr lang="en-US" altLang="zh-TW" i="1" dirty="0"/>
              <a:t> </a:t>
            </a:r>
            <a:r>
              <a:rPr lang="zh-TW" altLang="en-US" dirty="0"/>
              <a:t>的值都是 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911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59" y="3020163"/>
            <a:ext cx="3117063" cy="934136"/>
          </a:xfrm>
          <a:prstGeom prst="rect">
            <a:avLst/>
          </a:prstGeom>
        </p:spPr>
      </p:pic>
      <p:sp>
        <p:nvSpPr>
          <p:cNvPr id="18" name="文字版面配置區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en-US" altLang="zh-TW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線上派卷</a:t>
            </a:r>
            <a:endParaRPr lang="en-US" altLang="zh-TW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98435" y="1332976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第一章已經全部學習完畢，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點擊速測派按鈕進行第一章的題目練習！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95" y="4052608"/>
            <a:ext cx="326039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73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dirty="0"/>
              <a:t>指數記法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5" y="3109953"/>
            <a:ext cx="432000" cy="432000"/>
          </a:xfrm>
          <a:prstGeom prst="rect">
            <a:avLst/>
          </a:prstGeom>
        </p:spPr>
      </p:pic>
      <p:sp>
        <p:nvSpPr>
          <p:cNvPr id="17" name="TextBox 370 7"/>
          <p:cNvSpPr txBox="1"/>
          <p:nvPr/>
        </p:nvSpPr>
        <p:spPr>
          <a:xfrm>
            <a:off x="1219451" y="3038572"/>
            <a:ext cx="7354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54</a:t>
            </a:r>
            <a:r>
              <a:rPr lang="zh-TW" altLang="en-US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其中 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是底數</a:t>
            </a:r>
            <a:r>
              <a:rPr lang="zh-TW" altLang="en-US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是指數。</a:t>
            </a:r>
          </a:p>
        </p:txBody>
      </p:sp>
      <p:sp>
        <p:nvSpPr>
          <p:cNvPr id="7" name="文字版面配置區 14"/>
          <p:cNvSpPr txBox="1">
            <a:spLocks/>
          </p:cNvSpPr>
          <p:nvPr/>
        </p:nvSpPr>
        <p:spPr>
          <a:xfrm>
            <a:off x="704326" y="1447332"/>
            <a:ext cx="7980180" cy="1569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同一個數 </a:t>
            </a:r>
            <a:r>
              <a:rPr lang="en-US" altLang="zh-TW" i="1" dirty="0"/>
              <a:t>a </a:t>
            </a:r>
            <a:r>
              <a:rPr lang="zh-TW" altLang="en-US" dirty="0"/>
              <a:t>連乘 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zh-TW" altLang="en-US" dirty="0"/>
              <a:t>次時，可以簡記成 </a:t>
            </a:r>
            <a:r>
              <a:rPr lang="en-US" altLang="zh-TW" i="1" dirty="0"/>
              <a:t>a</a:t>
            </a:r>
            <a:r>
              <a:rPr lang="en-US" altLang="zh-TW" i="1" baseline="30000" dirty="0"/>
              <a:t>m</a:t>
            </a:r>
            <a:r>
              <a:rPr lang="en-US" altLang="zh-TW" dirty="0"/>
              <a:t> </a:t>
            </a:r>
            <a:r>
              <a:rPr lang="zh-TW" altLang="en-US" dirty="0"/>
              <a:t>的形式，讀作「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的 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zh-TW" altLang="en-US" dirty="0"/>
              <a:t>次方」，其中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 smtClean="0"/>
              <a:t>為底數</a:t>
            </a:r>
            <a:r>
              <a:rPr lang="zh-TW" altLang="en-US" dirty="0"/>
              <a:t>，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zh-TW" altLang="en-US" dirty="0"/>
              <a:t>為指數。</a:t>
            </a:r>
          </a:p>
        </p:txBody>
      </p:sp>
    </p:spTree>
    <p:extLst>
      <p:ext uri="{BB962C8B-B14F-4D97-AF65-F5344CB8AC3E}">
        <p14:creationId xmlns:p14="http://schemas.microsoft.com/office/powerpoint/2010/main" val="95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73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dirty="0"/>
              <a:t>科學記號表示法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5" y="2611203"/>
            <a:ext cx="432000" cy="432000"/>
          </a:xfrm>
          <a:prstGeom prst="rect">
            <a:avLst/>
          </a:prstGeom>
        </p:spPr>
      </p:pic>
      <p:sp>
        <p:nvSpPr>
          <p:cNvPr id="17" name="TextBox 370 7"/>
          <p:cNvSpPr txBox="1"/>
          <p:nvPr/>
        </p:nvSpPr>
        <p:spPr>
          <a:xfrm>
            <a:off x="1219451" y="2492197"/>
            <a:ext cx="7354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00" indent="-576000">
              <a:spcBef>
                <a:spcPts val="1000"/>
              </a:spcBef>
            </a:pP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17500000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以科學記號可表示為 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1.75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文字版面配置區 14"/>
          <p:cNvSpPr txBox="1">
            <a:spLocks/>
          </p:cNvSpPr>
          <p:nvPr/>
        </p:nvSpPr>
        <p:spPr>
          <a:xfrm>
            <a:off x="704326" y="1447332"/>
            <a:ext cx="7980180" cy="10464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以 </a:t>
            </a:r>
            <a:r>
              <a:rPr lang="en-US" altLang="zh-TW" i="1" dirty="0" smtClean="0"/>
              <a:t>a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m</a:t>
            </a:r>
            <a:r>
              <a:rPr lang="en-US" altLang="zh-TW" dirty="0" smtClean="0"/>
              <a:t> </a:t>
            </a:r>
            <a:r>
              <a:rPr lang="zh-TW" altLang="en-US" dirty="0" smtClean="0"/>
              <a:t>表示一個數，其中 </a:t>
            </a:r>
            <a:r>
              <a:rPr lang="en-US" altLang="zh-TW" dirty="0" smtClean="0"/>
              <a:t>1 ≤ </a:t>
            </a:r>
            <a:r>
              <a:rPr lang="en-US" altLang="zh-TW" i="1" dirty="0" smtClean="0"/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dirty="0" smtClean="0"/>
              <a:t>10</a:t>
            </a:r>
            <a:r>
              <a:rPr lang="zh-TW" altLang="en-US" dirty="0" smtClean="0"/>
              <a:t>，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</a:t>
            </a:r>
            <a:r>
              <a:rPr lang="zh-TW" altLang="en-US" dirty="0" smtClean="0"/>
              <a:t>為整數，此種記錄方法稱為科學記號表示法。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931122" y="3536700"/>
            <a:ext cx="754352" cy="521539"/>
            <a:chOff x="3700545" y="3860394"/>
            <a:chExt cx="333481" cy="230560"/>
          </a:xfrm>
        </p:grpSpPr>
        <p:sp>
          <p:nvSpPr>
            <p:cNvPr id="9" name="object 53"/>
            <p:cNvSpPr/>
            <p:nvPr/>
          </p:nvSpPr>
          <p:spPr>
            <a:xfrm>
              <a:off x="3842685" y="3862469"/>
              <a:ext cx="127000" cy="197485"/>
            </a:xfrm>
            <a:custGeom>
              <a:avLst/>
              <a:gdLst/>
              <a:ahLst/>
              <a:cxnLst/>
              <a:rect l="l" t="t" r="r" b="b"/>
              <a:pathLst>
                <a:path w="127000" h="197485">
                  <a:moveTo>
                    <a:pt x="126898" y="197446"/>
                  </a:moveTo>
                  <a:lnTo>
                    <a:pt x="0" y="1974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4"/>
            <p:cNvSpPr/>
            <p:nvPr/>
          </p:nvSpPr>
          <p:spPr>
            <a:xfrm>
              <a:off x="3949571" y="4029360"/>
              <a:ext cx="84455" cy="61594"/>
            </a:xfrm>
            <a:custGeom>
              <a:avLst/>
              <a:gdLst/>
              <a:ahLst/>
              <a:cxnLst/>
              <a:rect l="l" t="t" r="r" b="b"/>
              <a:pathLst>
                <a:path w="84454" h="61595">
                  <a:moveTo>
                    <a:pt x="0" y="0"/>
                  </a:moveTo>
                  <a:lnTo>
                    <a:pt x="20015" y="30556"/>
                  </a:lnTo>
                  <a:lnTo>
                    <a:pt x="0" y="61112"/>
                  </a:lnTo>
                  <a:lnTo>
                    <a:pt x="83972" y="30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5"/>
            <p:cNvSpPr/>
            <p:nvPr/>
          </p:nvSpPr>
          <p:spPr>
            <a:xfrm>
              <a:off x="3700545" y="3860394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600" y="0"/>
                  </a:lnTo>
                </a:path>
              </a:pathLst>
            </a:custGeom>
            <a:ln w="19050">
              <a:solidFill>
                <a:srgbClr val="009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370 7"/>
          <p:cNvSpPr txBox="1"/>
          <p:nvPr/>
        </p:nvSpPr>
        <p:spPr>
          <a:xfrm>
            <a:off x="2703991" y="3695728"/>
            <a:ext cx="236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≤ 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1.75</a:t>
            </a:r>
            <a:r>
              <a:rPr lang="zh-TW" altLang="en-US" sz="3200" dirty="0" smtClean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endParaRPr lang="zh-TW" altLang="en-US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TextBox 370 7"/>
          <p:cNvSpPr txBox="1"/>
          <p:nvPr/>
        </p:nvSpPr>
        <p:spPr>
          <a:xfrm>
            <a:off x="1219451" y="4232374"/>
            <a:ext cx="7354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00" indent="-576000"/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0.00023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以科學記號可表示為 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2.3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baseline="300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847997" y="5276877"/>
            <a:ext cx="754352" cy="521539"/>
            <a:chOff x="3700545" y="3860394"/>
            <a:chExt cx="333481" cy="230560"/>
          </a:xfrm>
        </p:grpSpPr>
        <p:sp>
          <p:nvSpPr>
            <p:cNvPr id="19" name="object 53"/>
            <p:cNvSpPr/>
            <p:nvPr/>
          </p:nvSpPr>
          <p:spPr>
            <a:xfrm>
              <a:off x="3842685" y="3862469"/>
              <a:ext cx="127000" cy="197485"/>
            </a:xfrm>
            <a:custGeom>
              <a:avLst/>
              <a:gdLst/>
              <a:ahLst/>
              <a:cxnLst/>
              <a:rect l="l" t="t" r="r" b="b"/>
              <a:pathLst>
                <a:path w="127000" h="197485">
                  <a:moveTo>
                    <a:pt x="126898" y="197446"/>
                  </a:moveTo>
                  <a:lnTo>
                    <a:pt x="0" y="1974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4"/>
            <p:cNvSpPr/>
            <p:nvPr/>
          </p:nvSpPr>
          <p:spPr>
            <a:xfrm>
              <a:off x="3949571" y="4029360"/>
              <a:ext cx="84455" cy="61594"/>
            </a:xfrm>
            <a:custGeom>
              <a:avLst/>
              <a:gdLst/>
              <a:ahLst/>
              <a:cxnLst/>
              <a:rect l="l" t="t" r="r" b="b"/>
              <a:pathLst>
                <a:path w="84454" h="61595">
                  <a:moveTo>
                    <a:pt x="0" y="0"/>
                  </a:moveTo>
                  <a:lnTo>
                    <a:pt x="20015" y="30556"/>
                  </a:lnTo>
                  <a:lnTo>
                    <a:pt x="0" y="61112"/>
                  </a:lnTo>
                  <a:lnTo>
                    <a:pt x="83972" y="30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5"/>
            <p:cNvSpPr/>
            <p:nvPr/>
          </p:nvSpPr>
          <p:spPr>
            <a:xfrm>
              <a:off x="3700545" y="3860394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600" y="0"/>
                  </a:lnTo>
                </a:path>
              </a:pathLst>
            </a:custGeom>
            <a:ln w="19050">
              <a:solidFill>
                <a:srgbClr val="009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370 7"/>
          <p:cNvSpPr txBox="1"/>
          <p:nvPr/>
        </p:nvSpPr>
        <p:spPr>
          <a:xfrm>
            <a:off x="2620866" y="5435905"/>
            <a:ext cx="236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≤ 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2.3</a:t>
            </a:r>
            <a:r>
              <a:rPr lang="zh-TW" altLang="en-US" sz="3200" dirty="0" smtClean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endParaRPr lang="zh-TW" altLang="en-US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73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dirty="0"/>
              <a:t>科學記號轉換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3536353"/>
            <a:ext cx="432000" cy="432000"/>
          </a:xfrm>
          <a:prstGeom prst="rect">
            <a:avLst/>
          </a:prstGeom>
        </p:spPr>
      </p:pic>
      <p:sp>
        <p:nvSpPr>
          <p:cNvPr id="17" name="TextBox 370 7"/>
          <p:cNvSpPr txBox="1"/>
          <p:nvPr/>
        </p:nvSpPr>
        <p:spPr>
          <a:xfrm>
            <a:off x="1327882" y="3441097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3.5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位數。</a:t>
            </a:r>
          </a:p>
        </p:txBody>
      </p:sp>
      <p:sp>
        <p:nvSpPr>
          <p:cNvPr id="7" name="文字版面配置區 14"/>
          <p:cNvSpPr txBox="1">
            <a:spLocks/>
          </p:cNvSpPr>
          <p:nvPr/>
        </p:nvSpPr>
        <p:spPr>
          <a:xfrm>
            <a:off x="704326" y="1447332"/>
            <a:ext cx="7980180" cy="1507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576000"/>
            <a:r>
              <a:rPr lang="en-US" altLang="zh-TW" dirty="0" smtClean="0"/>
              <a:t>(1) </a:t>
            </a:r>
            <a:r>
              <a:rPr lang="zh-TW" altLang="en-US" dirty="0" smtClean="0"/>
              <a:t>幾</a:t>
            </a:r>
            <a:r>
              <a:rPr lang="zh-TW" altLang="en-US" dirty="0"/>
              <a:t>位數的判別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</a:t>
            </a:r>
            <a:r>
              <a:rPr lang="zh-TW" altLang="en-US" dirty="0"/>
              <a:t>正整數，如果某數</a:t>
            </a:r>
            <a:r>
              <a:rPr lang="zh-TW" altLang="en-US" dirty="0" smtClean="0"/>
              <a:t>的科學</a:t>
            </a:r>
            <a:r>
              <a:rPr lang="zh-TW" altLang="en-US" dirty="0"/>
              <a:t>記號表示法</a:t>
            </a:r>
            <a:r>
              <a:rPr lang="zh-TW" altLang="en-US" dirty="0" smtClean="0"/>
              <a:t>為 </a:t>
            </a:r>
            <a:r>
              <a:rPr lang="en-US" altLang="zh-TW" i="1" dirty="0" smtClean="0"/>
              <a:t>a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n</a:t>
            </a:r>
            <a:r>
              <a:rPr lang="zh-TW" altLang="en-US" dirty="0"/>
              <a:t>，則該數</a:t>
            </a:r>
            <a:r>
              <a:rPr lang="zh-TW" altLang="en-US" dirty="0" smtClean="0"/>
              <a:t>的整數</a:t>
            </a:r>
            <a:r>
              <a:rPr lang="zh-TW" altLang="en-US" dirty="0"/>
              <a:t>部分</a:t>
            </a:r>
            <a:r>
              <a:rPr lang="zh-TW" altLang="en-US" dirty="0" smtClean="0"/>
              <a:t>是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 smtClean="0"/>
              <a:t>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 smtClean="0"/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/>
              <a:t>位數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832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73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dirty="0"/>
              <a:t>科學記號轉換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3640779"/>
            <a:ext cx="432000" cy="432000"/>
          </a:xfrm>
          <a:prstGeom prst="rect">
            <a:avLst/>
          </a:prstGeom>
        </p:spPr>
      </p:pic>
      <p:sp>
        <p:nvSpPr>
          <p:cNvPr id="10" name="TextBox 370 7"/>
          <p:cNvSpPr txBox="1"/>
          <p:nvPr/>
        </p:nvSpPr>
        <p:spPr>
          <a:xfrm>
            <a:off x="1327882" y="3547339"/>
            <a:ext cx="7465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2.8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baseline="300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baseline="3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從小數點後第 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位開始出現不是 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的數字。</a:t>
            </a:r>
          </a:p>
        </p:txBody>
      </p:sp>
      <p:sp>
        <p:nvSpPr>
          <p:cNvPr id="11" name="文字版面配置區 14"/>
          <p:cNvSpPr txBox="1">
            <a:spLocks/>
          </p:cNvSpPr>
          <p:nvPr/>
        </p:nvSpPr>
        <p:spPr>
          <a:xfrm>
            <a:off x="602711" y="4390891"/>
            <a:ext cx="7980180" cy="20067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2" name="文字版面配置區 14"/>
          <p:cNvSpPr txBox="1">
            <a:spLocks/>
          </p:cNvSpPr>
          <p:nvPr/>
        </p:nvSpPr>
        <p:spPr>
          <a:xfrm>
            <a:off x="704326" y="1447332"/>
            <a:ext cx="7980180" cy="21601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576000"/>
            <a:r>
              <a:rPr lang="en-US" altLang="zh-TW" dirty="0"/>
              <a:t>(2) </a:t>
            </a:r>
            <a:r>
              <a:rPr lang="zh-TW" altLang="en-US" dirty="0"/>
              <a:t>小數點後第幾位不為 </a:t>
            </a:r>
            <a:r>
              <a:rPr lang="en-US" altLang="zh-TW" dirty="0"/>
              <a:t>0 </a:t>
            </a:r>
            <a:r>
              <a:rPr lang="zh-TW" altLang="en-US" dirty="0"/>
              <a:t>的判別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zh-TW" altLang="en-US" dirty="0"/>
              <a:t>是</a:t>
            </a:r>
            <a:r>
              <a:rPr lang="zh-TW" altLang="en-US" dirty="0" smtClean="0"/>
              <a:t>正整數</a:t>
            </a:r>
            <a:r>
              <a:rPr lang="zh-TW" altLang="en-US" dirty="0"/>
              <a:t>，如果某數的科學記號表示法為 </a:t>
            </a:r>
            <a:r>
              <a:rPr lang="en-US" altLang="zh-TW" i="1" dirty="0" smtClean="0"/>
              <a:t>a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zh-TW" altLang="en-US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baseline="30000" dirty="0"/>
              <a:t>n</a:t>
            </a:r>
            <a:r>
              <a:rPr lang="zh-TW" altLang="en-US" dirty="0"/>
              <a:t>，則該數從小數點後第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zh-TW" altLang="en-US" dirty="0"/>
              <a:t>位</a:t>
            </a:r>
            <a:r>
              <a:rPr lang="zh-TW" altLang="en-US" dirty="0" smtClean="0"/>
              <a:t>開始出現</a:t>
            </a:r>
            <a:r>
              <a:rPr lang="zh-TW" altLang="en-US" dirty="0"/>
              <a:t>不是 </a:t>
            </a:r>
            <a:r>
              <a:rPr lang="en-US" altLang="zh-TW" dirty="0"/>
              <a:t>0 </a:t>
            </a:r>
            <a:r>
              <a:rPr lang="zh-TW" altLang="en-US" dirty="0"/>
              <a:t>的數字。</a:t>
            </a:r>
          </a:p>
        </p:txBody>
      </p:sp>
    </p:spTree>
    <p:extLst>
      <p:ext uri="{BB962C8B-B14F-4D97-AF65-F5344CB8AC3E}">
        <p14:creationId xmlns:p14="http://schemas.microsoft.com/office/powerpoint/2010/main" val="31791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73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dirty="0"/>
              <a:t>科學記號的比較大小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3703703"/>
            <a:ext cx="432000" cy="432000"/>
          </a:xfrm>
          <a:prstGeom prst="rect">
            <a:avLst/>
          </a:prstGeom>
        </p:spPr>
      </p:pic>
      <p:sp>
        <p:nvSpPr>
          <p:cNvPr id="17" name="TextBox 370 7"/>
          <p:cNvSpPr txBox="1"/>
          <p:nvPr/>
        </p:nvSpPr>
        <p:spPr>
          <a:xfrm>
            <a:off x="1327882" y="3608447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2.3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 smtClean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8.5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200" baseline="300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版面配置區 14"/>
          <p:cNvSpPr txBox="1">
            <a:spLocks/>
          </p:cNvSpPr>
          <p:nvPr/>
        </p:nvSpPr>
        <p:spPr>
          <a:xfrm>
            <a:off x="704326" y="1447331"/>
            <a:ext cx="7980180" cy="21611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比較兩個以科學記號表示的數 </a:t>
            </a:r>
            <a:r>
              <a:rPr lang="en-US" altLang="zh-TW" i="1" dirty="0" err="1" smtClean="0"/>
              <a:t>a</a:t>
            </a:r>
            <a:r>
              <a:rPr lang="en-US" altLang="zh-TW" dirty="0" err="1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err="1" smtClean="0"/>
              <a:t>10</a:t>
            </a:r>
            <a:r>
              <a:rPr lang="en-US" altLang="zh-TW" i="1" baseline="30000" dirty="0" err="1" smtClean="0"/>
              <a:t>m</a:t>
            </a:r>
            <a:r>
              <a:rPr lang="en-US" altLang="zh-TW" dirty="0" smtClean="0"/>
              <a:t> </a:t>
            </a:r>
            <a:r>
              <a:rPr lang="zh-TW" altLang="en-US" dirty="0"/>
              <a:t>與 </a:t>
            </a:r>
            <a:r>
              <a:rPr lang="en-US" altLang="zh-TW" i="1" dirty="0" smtClean="0"/>
              <a:t>b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n</a:t>
            </a:r>
            <a:r>
              <a:rPr lang="en-US" altLang="zh-TW" dirty="0" smtClean="0"/>
              <a:t> </a:t>
            </a:r>
            <a:r>
              <a:rPr lang="zh-TW" altLang="en-US" dirty="0"/>
              <a:t>的大小，</a:t>
            </a:r>
          </a:p>
          <a:p>
            <a:pPr marL="576000" indent="-576000"/>
            <a:r>
              <a:rPr lang="en-US" altLang="zh-TW" dirty="0" smtClean="0"/>
              <a:t>(1) </a:t>
            </a:r>
            <a:r>
              <a:rPr lang="zh-TW" altLang="en-US" dirty="0"/>
              <a:t>如果 </a:t>
            </a:r>
            <a:r>
              <a:rPr lang="en-US" altLang="zh-TW" i="1" dirty="0"/>
              <a:t>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i="1" dirty="0"/>
              <a:t>n</a:t>
            </a:r>
            <a:r>
              <a:rPr lang="zh-TW" altLang="en-US" dirty="0"/>
              <a:t>，則 </a:t>
            </a:r>
            <a:r>
              <a:rPr lang="en-US" altLang="zh-TW" i="1" dirty="0" smtClean="0"/>
              <a:t>a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i="1" dirty="0" smtClean="0"/>
              <a:t>b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n</a:t>
            </a:r>
            <a:r>
              <a:rPr lang="en-US" altLang="zh-TW" dirty="0" smtClean="0"/>
              <a:t> 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/>
              <a:t>10 </a:t>
            </a:r>
            <a:r>
              <a:rPr lang="zh-TW" altLang="en-US" dirty="0"/>
              <a:t>的次方越大，其值越</a:t>
            </a:r>
            <a:r>
              <a:rPr lang="zh-TW" altLang="en-US" dirty="0" smtClean="0"/>
              <a:t>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4882094"/>
            <a:ext cx="432000" cy="432000"/>
          </a:xfrm>
          <a:prstGeom prst="rect">
            <a:avLst/>
          </a:prstGeom>
        </p:spPr>
      </p:pic>
      <p:sp>
        <p:nvSpPr>
          <p:cNvPr id="10" name="TextBox 370 7"/>
          <p:cNvSpPr txBox="1"/>
          <p:nvPr/>
        </p:nvSpPr>
        <p:spPr>
          <a:xfrm>
            <a:off x="1327882" y="4786838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7.2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3.6</a:t>
            </a:r>
            <a:r>
              <a:rPr lang="en-US" altLang="zh-TW" sz="3200" dirty="0" smtClean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300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版面配置區 14"/>
          <p:cNvSpPr txBox="1">
            <a:spLocks/>
          </p:cNvSpPr>
          <p:nvPr/>
        </p:nvSpPr>
        <p:spPr>
          <a:xfrm>
            <a:off x="704325" y="4193222"/>
            <a:ext cx="8287273" cy="604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(2) </a:t>
            </a:r>
            <a:r>
              <a:rPr lang="zh-TW" altLang="en-US" dirty="0" smtClean="0"/>
              <a:t>如果 </a:t>
            </a:r>
            <a:r>
              <a:rPr lang="en-US" altLang="zh-TW" i="1" dirty="0"/>
              <a:t>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i="1" dirty="0"/>
              <a:t>n</a:t>
            </a:r>
            <a:r>
              <a:rPr lang="zh-TW" altLang="en-US" dirty="0"/>
              <a:t>，且 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i="1" dirty="0"/>
              <a:t>b</a:t>
            </a:r>
            <a:r>
              <a:rPr lang="zh-TW" altLang="en-US" dirty="0"/>
              <a:t>，則 </a:t>
            </a:r>
            <a:r>
              <a:rPr lang="en-US" altLang="zh-TW" i="1" dirty="0" smtClean="0"/>
              <a:t>a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i="1" dirty="0" smtClean="0"/>
              <a:t>b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i="1" baseline="30000" dirty="0" smtClean="0"/>
              <a:t>n</a:t>
            </a:r>
            <a:r>
              <a:rPr lang="zh-TW" altLang="en-US" dirty="0"/>
              <a:t>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738845" y="3879050"/>
            <a:ext cx="1679340" cy="394626"/>
            <a:chOff x="3190020" y="5842872"/>
            <a:chExt cx="718260" cy="168783"/>
          </a:xfrm>
        </p:grpSpPr>
        <p:sp>
          <p:nvSpPr>
            <p:cNvPr id="13" name="object 5"/>
            <p:cNvSpPr/>
            <p:nvPr/>
          </p:nvSpPr>
          <p:spPr>
            <a:xfrm>
              <a:off x="3210022" y="5842872"/>
              <a:ext cx="667385" cy="104775"/>
            </a:xfrm>
            <a:custGeom>
              <a:avLst/>
              <a:gdLst/>
              <a:ahLst/>
              <a:cxnLst/>
              <a:rect l="l" t="t" r="r" b="b"/>
              <a:pathLst>
                <a:path w="667385" h="104775">
                  <a:moveTo>
                    <a:pt x="667219" y="103860"/>
                  </a:moveTo>
                  <a:lnTo>
                    <a:pt x="667219" y="0"/>
                  </a:lnTo>
                  <a:lnTo>
                    <a:pt x="0" y="0"/>
                  </a:lnTo>
                  <a:lnTo>
                    <a:pt x="0" y="104343"/>
                  </a:lnTo>
                </a:path>
              </a:pathLst>
            </a:custGeom>
            <a:ln w="19050">
              <a:solidFill>
                <a:srgbClr val="F05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3846686" y="5926720"/>
              <a:ext cx="61594" cy="84455"/>
            </a:xfrm>
            <a:custGeom>
              <a:avLst/>
              <a:gdLst/>
              <a:ahLst/>
              <a:cxnLst/>
              <a:rect l="l" t="t" r="r" b="b"/>
              <a:pathLst>
                <a:path w="61595" h="84454">
                  <a:moveTo>
                    <a:pt x="0" y="0"/>
                  </a:moveTo>
                  <a:lnTo>
                    <a:pt x="30556" y="83972"/>
                  </a:lnTo>
                  <a:lnTo>
                    <a:pt x="53829" y="20015"/>
                  </a:lnTo>
                  <a:lnTo>
                    <a:pt x="30556" y="20015"/>
                  </a:lnTo>
                  <a:lnTo>
                    <a:pt x="0" y="0"/>
                  </a:lnTo>
                  <a:close/>
                </a:path>
                <a:path w="61595" h="84454">
                  <a:moveTo>
                    <a:pt x="61112" y="0"/>
                  </a:moveTo>
                  <a:lnTo>
                    <a:pt x="30556" y="20015"/>
                  </a:lnTo>
                  <a:lnTo>
                    <a:pt x="53829" y="20015"/>
                  </a:lnTo>
                  <a:lnTo>
                    <a:pt x="61112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/>
            <p:nvPr/>
          </p:nvSpPr>
          <p:spPr>
            <a:xfrm>
              <a:off x="3190020" y="5927200"/>
              <a:ext cx="50800" cy="84455"/>
            </a:xfrm>
            <a:custGeom>
              <a:avLst/>
              <a:gdLst/>
              <a:ahLst/>
              <a:cxnLst/>
              <a:rect l="l" t="t" r="r" b="b"/>
              <a:pathLst>
                <a:path w="50800" h="84454">
                  <a:moveTo>
                    <a:pt x="0" y="6826"/>
                  </a:moveTo>
                  <a:lnTo>
                    <a:pt x="19997" y="83972"/>
                  </a:lnTo>
                  <a:lnTo>
                    <a:pt x="45101" y="14983"/>
                  </a:lnTo>
                  <a:lnTo>
                    <a:pt x="19010" y="14983"/>
                  </a:lnTo>
                  <a:lnTo>
                    <a:pt x="10587" y="12719"/>
                  </a:lnTo>
                  <a:lnTo>
                    <a:pt x="0" y="6826"/>
                  </a:lnTo>
                  <a:close/>
                </a:path>
                <a:path w="50800" h="84454">
                  <a:moveTo>
                    <a:pt x="50553" y="0"/>
                  </a:moveTo>
                  <a:lnTo>
                    <a:pt x="37067" y="8623"/>
                  </a:lnTo>
                  <a:lnTo>
                    <a:pt x="27194" y="13618"/>
                  </a:lnTo>
                  <a:lnTo>
                    <a:pt x="19010" y="14983"/>
                  </a:lnTo>
                  <a:lnTo>
                    <a:pt x="45101" y="14983"/>
                  </a:lnTo>
                  <a:lnTo>
                    <a:pt x="50553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文字版面配置區 6"/>
          <p:cNvSpPr txBox="1">
            <a:spLocks/>
          </p:cNvSpPr>
          <p:nvPr/>
        </p:nvSpPr>
        <p:spPr>
          <a:xfrm>
            <a:off x="6986114" y="3306366"/>
            <a:ext cx="1146586" cy="6860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i="1" spc="25" dirty="0" smtClean="0">
                <a:solidFill>
                  <a:srgbClr val="F05A88"/>
                </a:solidFill>
                <a:cs typeface="SimSun"/>
              </a:rPr>
              <a:t>m</a:t>
            </a:r>
            <a:r>
              <a:rPr lang="zh-TW" altLang="en-US" spc="25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＝</a:t>
            </a:r>
            <a:r>
              <a:rPr lang="en-US" altLang="zh-TW" i="1" spc="25" dirty="0" smtClean="0">
                <a:solidFill>
                  <a:srgbClr val="F05A88"/>
                </a:solidFill>
                <a:cs typeface="SimSun"/>
              </a:rPr>
              <a:t>n</a:t>
            </a:r>
            <a:endParaRPr lang="zh-TW" altLang="en-US" i="1" spc="25" dirty="0">
              <a:solidFill>
                <a:srgbClr val="F05A88"/>
              </a:solidFill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6419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計算下列各小題的值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(1)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/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/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pc="10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25" y="5688568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" y="1619808"/>
            <a:ext cx="435865" cy="43891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276600" y="213739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625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14266" y="148594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243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28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計算下列各式的值：</a:t>
            </a:r>
          </a:p>
        </p:txBody>
      </p:sp>
      <p:sp>
        <p:nvSpPr>
          <p:cNvPr id="16" name="Text 588 10"/>
          <p:cNvSpPr txBox="1">
            <a:spLocks/>
          </p:cNvSpPr>
          <p:nvPr/>
        </p:nvSpPr>
        <p:spPr>
          <a:xfrm>
            <a:off x="1318689" y="2122611"/>
            <a:ext cx="4358602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zh-TW" altLang="en-US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7" y="319601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318689" y="2859456"/>
            <a:ext cx="5130127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版面配置區 12"/>
          <p:cNvSpPr txBox="1">
            <a:spLocks/>
          </p:cNvSpPr>
          <p:nvPr/>
        </p:nvSpPr>
        <p:spPr>
          <a:xfrm>
            <a:off x="696901" y="1445834"/>
            <a:ext cx="7980180" cy="561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(1)</a:t>
            </a:r>
            <a:r>
              <a:rPr lang="zh-TW" altLang="en-US" dirty="0" smtClean="0"/>
              <a:t> 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 smtClean="0"/>
              <a:t>2</a:t>
            </a:r>
            <a:endParaRPr lang="en-US" altLang="zh-TW" baseline="30000" dirty="0"/>
          </a:p>
        </p:txBody>
      </p:sp>
      <p:pic>
        <p:nvPicPr>
          <p:cNvPr id="19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" y="2172258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計算下列各式的值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/>
              <a:t>4</a:t>
            </a:r>
            <a:endParaRPr lang="zh-TW" altLang="en-US" dirty="0"/>
          </a:p>
        </p:txBody>
      </p:sp>
      <p:sp>
        <p:nvSpPr>
          <p:cNvPr id="16" name="Text 588 10"/>
          <p:cNvSpPr txBox="1">
            <a:spLocks/>
          </p:cNvSpPr>
          <p:nvPr/>
        </p:nvSpPr>
        <p:spPr>
          <a:xfrm>
            <a:off x="1318689" y="2122611"/>
            <a:ext cx="4358602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65" y="330781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318689" y="2859456"/>
            <a:ext cx="5130127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 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" y="2172258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計算下列各式的值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/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baseline="30000" dirty="0"/>
              <a:t>3</a:t>
            </a:r>
            <a:r>
              <a:rPr lang="en-US" altLang="zh-TW" dirty="0">
                <a:latin typeface="微軟正黑體" panose="020B0604030504040204" pitchFamily="34" charset="-120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baseline="30000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16" name="Text 588 10"/>
          <p:cNvSpPr txBox="1">
            <a:spLocks/>
          </p:cNvSpPr>
          <p:nvPr/>
        </p:nvSpPr>
        <p:spPr>
          <a:xfrm>
            <a:off x="1318689" y="2122611"/>
            <a:ext cx="3291411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01" y="3982728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318689" y="2865332"/>
            <a:ext cx="2472261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Text 588 8"/>
          <p:cNvSpPr txBox="1">
            <a:spLocks/>
          </p:cNvSpPr>
          <p:nvPr/>
        </p:nvSpPr>
        <p:spPr>
          <a:xfrm>
            <a:off x="1318689" y="3543545"/>
            <a:ext cx="1024461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endParaRPr lang="en-US" altLang="zh-TW" dirty="0">
              <a:solidFill>
                <a:srgbClr val="EC008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" y="2172258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231F20"/>
                </a:solidFill>
              </a:rPr>
              <a:t>1.</a:t>
            </a:r>
            <a:r>
              <a:rPr lang="zh-TW" altLang="en-US" dirty="0" smtClean="0">
                <a:solidFill>
                  <a:srgbClr val="231F20"/>
                </a:solidFill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latin typeface="SimSun"/>
                <a:cs typeface="SimSun"/>
              </a:rPr>
              <a:t>以</a:t>
            </a:r>
            <a:r>
              <a:rPr lang="zh-TW" altLang="en-US" dirty="0">
                <a:solidFill>
                  <a:srgbClr val="231F20"/>
                </a:solidFill>
                <a:latin typeface="SimSun"/>
                <a:cs typeface="SimSun"/>
              </a:rPr>
              <a:t>指數記法簡記下列各式</a:t>
            </a:r>
            <a:r>
              <a:rPr lang="zh-TW" altLang="en-US" dirty="0" smtClean="0">
                <a:solidFill>
                  <a:srgbClr val="231F20"/>
                </a:solidFill>
                <a:latin typeface="SimSun"/>
                <a:cs typeface="SimSun"/>
              </a:rPr>
              <a:t>：</a:t>
            </a:r>
            <a:endParaRPr lang="en-US" altLang="zh-TW" dirty="0" smtClean="0">
              <a:solidFill>
                <a:srgbClr val="231F20"/>
              </a:solidFill>
              <a:latin typeface="SimSun"/>
              <a:cs typeface="SimSun"/>
            </a:endParaRPr>
          </a:p>
          <a:p>
            <a:pPr marL="406800"/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 7×7×7×7×7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endParaRPr lang="en-US" altLang="zh-TW" dirty="0" smtClean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406800"/>
            <a:r>
              <a:rPr lang="en-US" altLang="zh-TW" dirty="0" smtClean="0"/>
              <a:t>(2)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  <p:pic>
        <p:nvPicPr>
          <p:cNvPr id="4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84" y="515966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629275" y="2257425"/>
            <a:ext cx="1352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spc="10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z="3200" spc="10" baseline="300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3</a:t>
            </a:r>
            <a:endParaRPr lang="zh-TW" altLang="en-US" sz="3200" baseline="30000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93510" y="1644075"/>
            <a:ext cx="528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7</a:t>
            </a:r>
            <a:r>
              <a:rPr lang="en-US" altLang="zh-TW" sz="3200" spc="10" baseline="30000" dirty="0" smtClean="0">
                <a:solidFill>
                  <a:srgbClr val="EC008C"/>
                </a:solidFill>
                <a:latin typeface="Times New Roman"/>
                <a:cs typeface="Times New Roman"/>
              </a:rPr>
              <a:t>5</a:t>
            </a:r>
            <a:endParaRPr lang="zh-TW" altLang="en-US" sz="3200" baseline="30000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計算下列各式的值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baseline="30000" dirty="0"/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30000" dirty="0"/>
              <a:t>6</a:t>
            </a:r>
            <a:r>
              <a:rPr lang="en-US" altLang="zh-TW" dirty="0">
                <a:latin typeface="微軟正黑體" panose="020B0604030504040204" pitchFamily="34" charset="-120"/>
              </a:rPr>
              <a:t>÷</a:t>
            </a:r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" y="2172258"/>
            <a:ext cx="435865" cy="438913"/>
          </a:xfrm>
          <a:prstGeom prst="rect">
            <a:avLst/>
          </a:prstGeom>
        </p:spPr>
      </p:pic>
      <p:sp>
        <p:nvSpPr>
          <p:cNvPr id="16" name="Text 588 10"/>
          <p:cNvSpPr txBox="1">
            <a:spLocks/>
          </p:cNvSpPr>
          <p:nvPr/>
        </p:nvSpPr>
        <p:spPr>
          <a:xfrm>
            <a:off x="1318689" y="2122611"/>
            <a:ext cx="3177111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endParaRPr lang="en-US" altLang="zh-TW" dirty="0">
              <a:solidFill>
                <a:srgbClr val="EC008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12" y="387511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318689" y="2865332"/>
            <a:ext cx="2681811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dirty="0" smtClean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9" name="Text 588 8"/>
          <p:cNvSpPr txBox="1">
            <a:spLocks/>
          </p:cNvSpPr>
          <p:nvPr/>
        </p:nvSpPr>
        <p:spPr>
          <a:xfrm>
            <a:off x="1318690" y="3543545"/>
            <a:ext cx="1491186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1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版面配置區 1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以科學記號表示法記錄下列各數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pPr>
                  <a:lnSpc>
                    <a:spcPts val="6000"/>
                  </a:lnSpc>
                  <a:spcBef>
                    <a:spcPts val="0"/>
                  </a:spcBef>
                </a:pPr>
                <a:r>
                  <a:rPr lang="en-US" altLang="zh-TW" dirty="0" smtClean="0"/>
                  <a:t>(1)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32000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spc="10" dirty="0">
                    <a:solidFill>
                      <a:srgbClr val="231F20"/>
                    </a:solidFill>
                    <a:latin typeface="微軟正黑體" panose="020B0604030504040204" pitchFamily="34" charset="-120"/>
                    <a:cs typeface="Times New Roman"/>
                  </a:rPr>
                  <a:t>____________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pPr>
                  <a:lnSpc>
                    <a:spcPts val="6000"/>
                  </a:lnSpc>
                  <a:spcBef>
                    <a:spcPts val="0"/>
                  </a:spcBef>
                </a:pPr>
                <a:r>
                  <a:rPr lang="en-US" altLang="zh-TW" dirty="0"/>
                  <a:t>(2)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9340000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spc="10" dirty="0">
                    <a:solidFill>
                      <a:srgbClr val="231F20"/>
                    </a:solidFill>
                    <a:latin typeface="微軟正黑體" panose="020B0604030504040204" pitchFamily="34" charset="-120"/>
                    <a:cs typeface="Times New Roman"/>
                  </a:rPr>
                  <a:t>____________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pPr>
                  <a:lnSpc>
                    <a:spcPts val="6000"/>
                  </a:lnSpc>
                  <a:spcBef>
                    <a:spcPts val="0"/>
                  </a:spcBef>
                </a:pPr>
                <a:r>
                  <a:rPr lang="en-US" altLang="zh-TW" dirty="0"/>
                  <a:t>(3)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0.000008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spc="10" dirty="0">
                    <a:solidFill>
                      <a:srgbClr val="231F20"/>
                    </a:solidFill>
                    <a:latin typeface="微軟正黑體" panose="020B0604030504040204" pitchFamily="34" charset="-120"/>
                    <a:cs typeface="Times New Roman"/>
                  </a:rPr>
                  <a:t>____________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pPr>
                  <a:lnSpc>
                    <a:spcPts val="6000"/>
                  </a:lnSpc>
                  <a:spcBef>
                    <a:spcPts val="0"/>
                  </a:spcBef>
                </a:pPr>
                <a:r>
                  <a:rPr lang="en-US" altLang="zh-TW" dirty="0"/>
                  <a:t>(4)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/>
                          <m:t>1000000</m:t>
                        </m:r>
                      </m:den>
                    </m:f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spc="10" dirty="0" smtClean="0">
                    <a:solidFill>
                      <a:srgbClr val="231F20"/>
                    </a:solidFill>
                    <a:latin typeface="微軟正黑體" panose="020B0604030504040204" pitchFamily="34" charset="-120"/>
                    <a:cs typeface="Times New Roman"/>
                  </a:rPr>
                  <a:t>___________</a:t>
                </a:r>
                <a:r>
                  <a:rPr lang="zh-TW" altLang="en-US" dirty="0" smtClean="0"/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文字版面配置區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910" t="-18421" b="-70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1" y="1556142"/>
            <a:ext cx="435865" cy="438913"/>
          </a:xfrm>
          <a:prstGeom prst="rect">
            <a:avLst/>
          </a:prstGeom>
        </p:spPr>
      </p:pic>
      <p:pic>
        <p:nvPicPr>
          <p:cNvPr id="17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66" y="4011189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版面配置區 12"/>
          <p:cNvSpPr txBox="1">
            <a:spLocks/>
          </p:cNvSpPr>
          <p:nvPr/>
        </p:nvSpPr>
        <p:spPr>
          <a:xfrm>
            <a:off x="3018294" y="1537466"/>
            <a:ext cx="1882024" cy="561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EC008C"/>
                </a:solidFill>
              </a:rPr>
              <a:t>3.2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</a:rPr>
              <a:t>4</a:t>
            </a:r>
            <a:endParaRPr lang="en-US" altLang="zh-TW" baseline="30000" dirty="0">
              <a:solidFill>
                <a:srgbClr val="EC008C"/>
              </a:solidFill>
            </a:endParaRPr>
          </a:p>
        </p:txBody>
      </p:sp>
      <p:sp>
        <p:nvSpPr>
          <p:cNvPr id="24" name="文字版面配置區 12"/>
          <p:cNvSpPr txBox="1">
            <a:spLocks/>
          </p:cNvSpPr>
          <p:nvPr/>
        </p:nvSpPr>
        <p:spPr>
          <a:xfrm>
            <a:off x="3323057" y="2308513"/>
            <a:ext cx="2004952" cy="561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EC008C"/>
                </a:solidFill>
              </a:rPr>
              <a:t>9.34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</a:rPr>
              <a:t>6</a:t>
            </a:r>
            <a:endParaRPr lang="en-US" altLang="zh-TW" baseline="30000" dirty="0">
              <a:solidFill>
                <a:srgbClr val="EC008C"/>
              </a:solidFill>
            </a:endParaRPr>
          </a:p>
        </p:txBody>
      </p:sp>
      <p:sp>
        <p:nvSpPr>
          <p:cNvPr id="25" name="文字版面配置區 12"/>
          <p:cNvSpPr txBox="1">
            <a:spLocks/>
          </p:cNvSpPr>
          <p:nvPr/>
        </p:nvSpPr>
        <p:spPr>
          <a:xfrm>
            <a:off x="3479701" y="3074008"/>
            <a:ext cx="1882024" cy="561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EC008C"/>
                </a:solidFill>
              </a:rPr>
              <a:t>8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</a:rPr>
              <a:t>10</a:t>
            </a:r>
            <a:r>
              <a:rPr lang="zh-TW" altLang="en-US" baseline="300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</a:rPr>
              <a:t>6</a:t>
            </a:r>
          </a:p>
        </p:txBody>
      </p:sp>
      <p:sp>
        <p:nvSpPr>
          <p:cNvPr id="26" name="文字版面配置區 12"/>
          <p:cNvSpPr txBox="1">
            <a:spLocks/>
          </p:cNvSpPr>
          <p:nvPr/>
        </p:nvSpPr>
        <p:spPr>
          <a:xfrm>
            <a:off x="3241067" y="3802593"/>
            <a:ext cx="1882024" cy="561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EC008C"/>
                </a:solidFill>
              </a:rPr>
              <a:t>5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</a:rPr>
              <a:t>10</a:t>
            </a:r>
            <a:r>
              <a:rPr lang="zh-TW" altLang="en-US" baseline="30000" dirty="0" smtClean="0">
                <a:solidFill>
                  <a:srgbClr val="EC008C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</a:rPr>
              <a:t>6</a:t>
            </a:r>
          </a:p>
        </p:txBody>
      </p:sp>
      <p:pic>
        <p:nvPicPr>
          <p:cNvPr id="1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1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2012782"/>
            <a:ext cx="435865" cy="438913"/>
          </a:xfrm>
          <a:prstGeom prst="rect">
            <a:avLst/>
          </a:prstGeom>
        </p:spPr>
      </p:pic>
      <p:pic>
        <p:nvPicPr>
          <p:cNvPr id="17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19" y="241820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708776" y="1924631"/>
            <a:ext cx="5447093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700000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字版面配置區 14"/>
          <p:cNvSpPr txBox="1"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576000"/>
            <a:r>
              <a:rPr lang="en-US" altLang="zh-TW" dirty="0" smtClean="0"/>
              <a:t>(1)</a:t>
            </a:r>
            <a:r>
              <a:rPr lang="zh-TW" altLang="en-US" dirty="0" smtClean="0"/>
              <a:t> 將 </a:t>
            </a:r>
            <a:r>
              <a:rPr lang="en-US" altLang="zh-TW" dirty="0" smtClean="0"/>
              <a:t>7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baseline="30000" dirty="0" smtClean="0"/>
              <a:t>5</a:t>
            </a:r>
            <a:r>
              <a:rPr lang="en-US" altLang="zh-TW" dirty="0" smtClean="0"/>
              <a:t> </a:t>
            </a:r>
            <a:r>
              <a:rPr lang="zh-TW" altLang="en-US" dirty="0"/>
              <a:t>化成整數的形式，並判別</a:t>
            </a:r>
            <a:r>
              <a:rPr lang="zh-TW" altLang="en-US" dirty="0" smtClean="0"/>
              <a:t>它是幾位數。</a:t>
            </a:r>
            <a:endParaRPr lang="zh-TW" altLang="en-US" dirty="0"/>
          </a:p>
        </p:txBody>
      </p:sp>
      <p:sp>
        <p:nvSpPr>
          <p:cNvPr id="11" name="Text 588 8"/>
          <p:cNvSpPr txBox="1">
            <a:spLocks/>
          </p:cNvSpPr>
          <p:nvPr/>
        </p:nvSpPr>
        <p:spPr>
          <a:xfrm>
            <a:off x="2921295" y="1924631"/>
            <a:ext cx="2948824" cy="655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位數。</a:t>
            </a:r>
          </a:p>
        </p:txBody>
      </p:sp>
    </p:spTree>
    <p:extLst>
      <p:ext uri="{BB962C8B-B14F-4D97-AF65-F5344CB8AC3E}">
        <p14:creationId xmlns:p14="http://schemas.microsoft.com/office/powerpoint/2010/main" val="8744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1" grpId="0"/>
      <p:bldP spid="11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588 8"/>
          <p:cNvSpPr txBox="1">
            <a:spLocks/>
          </p:cNvSpPr>
          <p:nvPr/>
        </p:nvSpPr>
        <p:spPr>
          <a:xfrm>
            <a:off x="708776" y="2370928"/>
            <a:ext cx="7537151" cy="100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0.000003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2450932"/>
            <a:ext cx="435865" cy="438913"/>
          </a:xfrm>
          <a:prstGeom prst="rect">
            <a:avLst/>
          </a:prstGeom>
        </p:spPr>
      </p:pic>
      <p:pic>
        <p:nvPicPr>
          <p:cNvPr id="17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66" y="406454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字版面配置區 14"/>
          <p:cNvSpPr txBox="1">
            <a:spLocks noGrp="1"/>
          </p:cNvSpPr>
          <p:nvPr>
            <p:ph type="body" sz="quarter" idx="13"/>
          </p:nvPr>
        </p:nvSpPr>
        <p:spPr>
          <a:xfrm>
            <a:off x="708776" y="903077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576000"/>
            <a:r>
              <a:rPr lang="en-US" altLang="zh-TW" dirty="0" smtClean="0"/>
              <a:t>(2)</a:t>
            </a:r>
            <a:r>
              <a:rPr lang="zh-TW" altLang="en-US" dirty="0" smtClean="0"/>
              <a:t> 將 </a:t>
            </a:r>
            <a:r>
              <a:rPr lang="en-US" altLang="zh-TW" dirty="0" smtClean="0"/>
              <a:t>3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zh-TW" altLang="en-US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aseline="30000" dirty="0"/>
              <a:t>6</a:t>
            </a:r>
            <a:r>
              <a:rPr lang="en-US" altLang="zh-TW" dirty="0"/>
              <a:t> </a:t>
            </a:r>
            <a:r>
              <a:rPr lang="zh-TW" altLang="en-US" dirty="0"/>
              <a:t>化成小數的形式，並</a:t>
            </a:r>
            <a:r>
              <a:rPr lang="zh-TW" altLang="en-US" dirty="0" smtClean="0"/>
              <a:t>判別</a:t>
            </a:r>
            <a:r>
              <a:rPr lang="zh-TW" altLang="en-US" dirty="0"/>
              <a:t>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從</a:t>
            </a:r>
            <a:r>
              <a:rPr lang="zh-TW" altLang="en-US" dirty="0"/>
              <a:t>小數點後第幾位開始出現不是 </a:t>
            </a:r>
            <a:r>
              <a:rPr lang="en-US" altLang="zh-TW" dirty="0"/>
              <a:t>0 </a:t>
            </a:r>
            <a:r>
              <a:rPr lang="zh-TW" altLang="en-US" dirty="0"/>
              <a:t>的數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字。</a:t>
            </a:r>
            <a:endParaRPr lang="zh-TW" altLang="en-US" dirty="0"/>
          </a:p>
        </p:txBody>
      </p:sp>
      <p:sp>
        <p:nvSpPr>
          <p:cNvPr id="11" name="Text 588 8"/>
          <p:cNvSpPr txBox="1">
            <a:spLocks/>
          </p:cNvSpPr>
          <p:nvPr/>
        </p:nvSpPr>
        <p:spPr>
          <a:xfrm>
            <a:off x="1200449" y="2978691"/>
            <a:ext cx="7537151" cy="100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是從小數點後第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位開始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出現不是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的數字。</a:t>
            </a:r>
          </a:p>
        </p:txBody>
      </p:sp>
    </p:spTree>
    <p:extLst>
      <p:ext uri="{BB962C8B-B14F-4D97-AF65-F5344CB8AC3E}">
        <p14:creationId xmlns:p14="http://schemas.microsoft.com/office/powerpoint/2010/main" val="37923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1" grpId="0"/>
      <p:bldP spid="1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588 8"/>
          <p:cNvSpPr txBox="1">
            <a:spLocks/>
          </p:cNvSpPr>
          <p:nvPr/>
        </p:nvSpPr>
        <p:spPr>
          <a:xfrm>
            <a:off x="1219219" y="3170714"/>
            <a:ext cx="4955950" cy="629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2.5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3.9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8"/>
            <a:ext cx="7980180" cy="520434"/>
          </a:xfrm>
        </p:spPr>
        <p:txBody>
          <a:bodyPr/>
          <a:lstStyle/>
          <a:p>
            <a:r>
              <a:rPr lang="zh-TW" altLang="en-US" dirty="0"/>
              <a:t>比較下列各小題中兩數的大小關係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(1) 2.5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en-US" altLang="zh-TW" baseline="30000" dirty="0"/>
              <a:t>7</a:t>
            </a:r>
            <a:r>
              <a:rPr lang="zh-TW" altLang="en-US" dirty="0"/>
              <a:t>、</a:t>
            </a:r>
            <a:r>
              <a:rPr lang="en-US" altLang="zh-TW" dirty="0" smtClean="0"/>
              <a:t>3.9</a:t>
            </a:r>
            <a:r>
              <a:rPr lang="en-US" altLang="zh-TW" dirty="0" smtClean="0">
                <a:latin typeface="微軟正黑體" panose="020B0604030504040204" pitchFamily="34" charset="-120"/>
              </a:rPr>
              <a:t>×</a:t>
            </a:r>
            <a:r>
              <a:rPr lang="en-US" altLang="zh-TW" dirty="0" smtClean="0"/>
              <a:t>10</a:t>
            </a:r>
            <a:r>
              <a:rPr lang="en-US" altLang="zh-TW" baseline="30000" dirty="0" smtClean="0"/>
              <a:t>7</a:t>
            </a:r>
            <a:endParaRPr lang="en-US" altLang="zh-TW" dirty="0" smtClean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" y="2167596"/>
            <a:ext cx="435865" cy="438913"/>
          </a:xfrm>
          <a:prstGeom prst="rect">
            <a:avLst/>
          </a:prstGeom>
        </p:spPr>
      </p:pic>
      <p:pic>
        <p:nvPicPr>
          <p:cNvPr id="17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18" y="348535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203088" y="2075671"/>
            <a:ext cx="7228393" cy="1142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2.5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3.9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位數， 且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3.9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0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/>
      <p:bldP spid="18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588 8"/>
          <p:cNvSpPr txBox="1">
            <a:spLocks/>
          </p:cNvSpPr>
          <p:nvPr/>
        </p:nvSpPr>
        <p:spPr>
          <a:xfrm>
            <a:off x="1219219" y="3621964"/>
            <a:ext cx="5445597" cy="629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7.3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8"/>
            <a:ext cx="7980180" cy="520434"/>
          </a:xfrm>
        </p:spPr>
        <p:txBody>
          <a:bodyPr/>
          <a:lstStyle/>
          <a:p>
            <a:r>
              <a:rPr lang="zh-TW" altLang="en-US" dirty="0"/>
              <a:t>比較下列各小題中兩數的大小關係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(2) 4.6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zh-TW" altLang="en-US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aseline="30000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7.3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zh-TW" altLang="en-US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aseline="30000" dirty="0"/>
              <a:t>5</a:t>
            </a:r>
            <a:endParaRPr lang="zh-TW" altLang="en-US" dirty="0"/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16" y="399160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203088" y="2075671"/>
            <a:ext cx="7228393" cy="15462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7.3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都是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從小數點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位開始出現不是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的數字，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4.6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7.3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" y="2167596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/>
      <p:bldP spid="18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588 8"/>
          <p:cNvSpPr txBox="1">
            <a:spLocks/>
          </p:cNvSpPr>
          <p:nvPr/>
        </p:nvSpPr>
        <p:spPr>
          <a:xfrm>
            <a:off x="1203088" y="3170714"/>
            <a:ext cx="4504687" cy="629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7.2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8"/>
            <a:ext cx="7980180" cy="520434"/>
          </a:xfrm>
        </p:spPr>
        <p:txBody>
          <a:bodyPr/>
          <a:lstStyle/>
          <a:p>
            <a:r>
              <a:rPr lang="zh-TW" altLang="en-US" dirty="0"/>
              <a:t>比較下列各小題中兩數的大小關係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(3) 6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en-US" altLang="zh-TW" baseline="30000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7.2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en-US" altLang="zh-TW" baseline="30000" dirty="0"/>
              <a:t>3</a:t>
            </a:r>
            <a:endParaRPr lang="zh-TW" altLang="en-US" dirty="0"/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07" y="360226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203088" y="2075671"/>
            <a:ext cx="4258145" cy="5562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17489" y="2608940"/>
            <a:ext cx="3770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7.2</a:t>
            </a:r>
            <a:r>
              <a:rPr lang="en-US" altLang="zh-TW" sz="32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位數，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" y="2167596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/>
      <p:bldP spid="18" grpId="1"/>
      <p:bldP spid="2" grpId="0"/>
      <p:bldP spid="2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588 8"/>
          <p:cNvSpPr txBox="1">
            <a:spLocks/>
          </p:cNvSpPr>
          <p:nvPr/>
        </p:nvSpPr>
        <p:spPr>
          <a:xfrm>
            <a:off x="1203088" y="3099460"/>
            <a:ext cx="6971096" cy="1009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而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3.21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小數點後第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位開始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出現不是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的數字，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</p:spPr>
        <p:txBody>
          <a:bodyPr/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903078"/>
            <a:ext cx="7980180" cy="520434"/>
          </a:xfrm>
        </p:spPr>
        <p:txBody>
          <a:bodyPr/>
          <a:lstStyle/>
          <a:p>
            <a:r>
              <a:rPr lang="zh-TW" altLang="en-US" dirty="0"/>
              <a:t>比較下列各小題中兩數的大小關係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(4) 4.96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zh-TW" altLang="en-US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aseline="30000" dirty="0"/>
              <a:t>8</a:t>
            </a:r>
            <a:r>
              <a:rPr lang="zh-TW" altLang="en-US" dirty="0"/>
              <a:t>、</a:t>
            </a:r>
            <a:r>
              <a:rPr lang="en-US" altLang="zh-TW" dirty="0"/>
              <a:t>3.21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/>
              <a:t>10</a:t>
            </a:r>
            <a:r>
              <a:rPr lang="zh-TW" altLang="en-US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baseline="30000" dirty="0"/>
              <a:t>5</a:t>
            </a:r>
            <a:endParaRPr lang="zh-TW" altLang="en-US" dirty="0"/>
          </a:p>
        </p:txBody>
      </p:sp>
      <p:pic>
        <p:nvPicPr>
          <p:cNvPr id="17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16" y="443525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588 8"/>
          <p:cNvSpPr txBox="1">
            <a:spLocks/>
          </p:cNvSpPr>
          <p:nvPr/>
        </p:nvSpPr>
        <p:spPr>
          <a:xfrm>
            <a:off x="1203088" y="2075671"/>
            <a:ext cx="7228393" cy="10237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4.96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小數點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後第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位開始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出現不是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的數字，</a:t>
            </a:r>
          </a:p>
        </p:txBody>
      </p:sp>
      <p:sp>
        <p:nvSpPr>
          <p:cNvPr id="11" name="Text 588 8"/>
          <p:cNvSpPr txBox="1">
            <a:spLocks/>
          </p:cNvSpPr>
          <p:nvPr/>
        </p:nvSpPr>
        <p:spPr>
          <a:xfrm>
            <a:off x="1203088" y="4120616"/>
            <a:ext cx="6195239" cy="629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4.96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3.21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aseline="300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baseline="3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" y="2167596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/>
      <p:bldP spid="18" grpId="1"/>
      <p:bldP spid="11" grpId="0"/>
      <p:bldP spid="11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76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342900" y="744128"/>
            <a:ext cx="7001051" cy="551272"/>
          </a:xfrm>
        </p:spPr>
        <p:txBody>
          <a:bodyPr/>
          <a:lstStyle/>
          <a:p>
            <a:pPr algn="just"/>
            <a:r>
              <a:rPr lang="zh-TW" altLang="en-US" dirty="0" smtClean="0"/>
              <a:t>　　</a:t>
            </a:r>
            <a:r>
              <a:rPr lang="zh-TW" altLang="en-US" u="sng" dirty="0" smtClean="0"/>
              <a:t>心</a:t>
            </a:r>
            <a:r>
              <a:rPr lang="zh-TW" altLang="en-US" u="sng" dirty="0"/>
              <a:t>平</a:t>
            </a:r>
            <a:r>
              <a:rPr lang="zh-TW" altLang="en-US" dirty="0"/>
              <a:t>、</a:t>
            </a:r>
            <a:r>
              <a:rPr lang="zh-TW" altLang="en-US" u="sng" dirty="0"/>
              <a:t>心安</a:t>
            </a:r>
            <a:r>
              <a:rPr lang="zh-TW" altLang="en-US" dirty="0"/>
              <a:t>、</a:t>
            </a:r>
            <a:r>
              <a:rPr lang="zh-TW" altLang="en-US" u="sng" dirty="0"/>
              <a:t>重蔚</a:t>
            </a:r>
            <a:r>
              <a:rPr lang="zh-TW" altLang="en-US" dirty="0"/>
              <a:t>一起玩投擲一枚硬幣的遊戲，若硬幣出現</a:t>
            </a:r>
            <a:r>
              <a:rPr lang="zh-TW" altLang="en-US" dirty="0" smtClean="0"/>
              <a:t>正面</a:t>
            </a:r>
            <a:r>
              <a:rPr lang="zh-TW" altLang="en-US" dirty="0"/>
              <a:t>，則將棋子往數線右方移動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</a:t>
            </a:r>
            <a:r>
              <a:rPr lang="zh-TW" altLang="en-US" dirty="0"/>
              <a:t>單位；若出現反面，則往數線</a:t>
            </a:r>
            <a:r>
              <a:rPr lang="zh-TW" altLang="en-US" dirty="0" smtClean="0"/>
              <a:t>左方移動 </a:t>
            </a:r>
            <a:r>
              <a:rPr lang="en-US" altLang="zh-TW" dirty="0"/>
              <a:t>5 </a:t>
            </a:r>
            <a:r>
              <a:rPr lang="zh-TW" altLang="en-US" dirty="0"/>
              <a:t>個單位，已知他們起初都把棋子放在數線上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 </a:t>
            </a:r>
            <a:r>
              <a:rPr lang="zh-TW" altLang="en-US" dirty="0"/>
              <a:t>的位置。</a:t>
            </a:r>
            <a:r>
              <a:rPr lang="zh-TW" altLang="en-US" u="sng" dirty="0"/>
              <a:t>請</a:t>
            </a:r>
            <a:r>
              <a:rPr lang="zh-TW" altLang="en-US" u="sng" dirty="0" smtClean="0"/>
              <a:t>回答下列</a:t>
            </a:r>
            <a:r>
              <a:rPr lang="zh-TW" altLang="en-US" u="sng" dirty="0"/>
              <a:t>問題，並寫出你的計算過程。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98575" y="5459963"/>
            <a:ext cx="7931681" cy="789191"/>
            <a:chOff x="398575" y="5459963"/>
            <a:chExt cx="7931681" cy="789191"/>
          </a:xfrm>
        </p:grpSpPr>
        <p:grpSp>
          <p:nvGrpSpPr>
            <p:cNvPr id="2" name="群組 1"/>
            <p:cNvGrpSpPr/>
            <p:nvPr/>
          </p:nvGrpSpPr>
          <p:grpSpPr>
            <a:xfrm>
              <a:off x="398575" y="5459963"/>
              <a:ext cx="7931681" cy="210416"/>
              <a:chOff x="398575" y="5459963"/>
              <a:chExt cx="7931681" cy="210416"/>
            </a:xfrm>
          </p:grpSpPr>
          <p:sp>
            <p:nvSpPr>
              <p:cNvPr id="19" name="object 17"/>
              <p:cNvSpPr/>
              <p:nvPr/>
            </p:nvSpPr>
            <p:spPr>
              <a:xfrm>
                <a:off x="398575" y="5571516"/>
                <a:ext cx="78151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81195">
                    <a:moveTo>
                      <a:pt x="0" y="0"/>
                    </a:moveTo>
                    <a:lnTo>
                      <a:pt x="4480864" y="0"/>
                    </a:lnTo>
                  </a:path>
                </a:pathLst>
              </a:custGeom>
              <a:ln w="381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8"/>
              <p:cNvSpPr/>
              <p:nvPr/>
            </p:nvSpPr>
            <p:spPr>
              <a:xfrm>
                <a:off x="8178538" y="5516653"/>
                <a:ext cx="151718" cy="110743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0" y="0"/>
                    </a:moveTo>
                    <a:lnTo>
                      <a:pt x="19862" y="31457"/>
                    </a:lnTo>
                    <a:lnTo>
                      <a:pt x="0" y="62915"/>
                    </a:lnTo>
                    <a:lnTo>
                      <a:pt x="86448" y="31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9"/>
              <p:cNvSpPr/>
              <p:nvPr/>
            </p:nvSpPr>
            <p:spPr>
              <a:xfrm>
                <a:off x="2915056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0"/>
              <p:cNvSpPr/>
              <p:nvPr/>
            </p:nvSpPr>
            <p:spPr>
              <a:xfrm>
                <a:off x="6225979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1"/>
              <p:cNvSpPr/>
              <p:nvPr/>
            </p:nvSpPr>
            <p:spPr>
              <a:xfrm>
                <a:off x="3282937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2"/>
              <p:cNvSpPr/>
              <p:nvPr/>
            </p:nvSpPr>
            <p:spPr>
              <a:xfrm>
                <a:off x="6593860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3"/>
              <p:cNvSpPr/>
              <p:nvPr/>
            </p:nvSpPr>
            <p:spPr>
              <a:xfrm>
                <a:off x="3650818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4"/>
              <p:cNvSpPr/>
              <p:nvPr/>
            </p:nvSpPr>
            <p:spPr>
              <a:xfrm>
                <a:off x="6961739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5"/>
              <p:cNvSpPr/>
              <p:nvPr/>
            </p:nvSpPr>
            <p:spPr>
              <a:xfrm>
                <a:off x="707776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6"/>
              <p:cNvSpPr/>
              <p:nvPr/>
            </p:nvSpPr>
            <p:spPr>
              <a:xfrm>
                <a:off x="4018699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7"/>
              <p:cNvSpPr/>
              <p:nvPr/>
            </p:nvSpPr>
            <p:spPr>
              <a:xfrm>
                <a:off x="7329622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8"/>
              <p:cNvSpPr/>
              <p:nvPr/>
            </p:nvSpPr>
            <p:spPr>
              <a:xfrm>
                <a:off x="1075657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9"/>
              <p:cNvSpPr/>
              <p:nvPr/>
            </p:nvSpPr>
            <p:spPr>
              <a:xfrm>
                <a:off x="4386576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0"/>
              <p:cNvSpPr/>
              <p:nvPr/>
            </p:nvSpPr>
            <p:spPr>
              <a:xfrm>
                <a:off x="7697501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1"/>
              <p:cNvSpPr/>
              <p:nvPr/>
            </p:nvSpPr>
            <p:spPr>
              <a:xfrm>
                <a:off x="1443534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2"/>
              <p:cNvSpPr/>
              <p:nvPr/>
            </p:nvSpPr>
            <p:spPr>
              <a:xfrm>
                <a:off x="4754457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3"/>
              <p:cNvSpPr/>
              <p:nvPr/>
            </p:nvSpPr>
            <p:spPr>
              <a:xfrm>
                <a:off x="1811415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4"/>
              <p:cNvSpPr/>
              <p:nvPr/>
            </p:nvSpPr>
            <p:spPr>
              <a:xfrm>
                <a:off x="5122338" y="5459966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5"/>
              <p:cNvSpPr/>
              <p:nvPr/>
            </p:nvSpPr>
            <p:spPr>
              <a:xfrm>
                <a:off x="2179294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6"/>
              <p:cNvSpPr/>
              <p:nvPr/>
            </p:nvSpPr>
            <p:spPr>
              <a:xfrm>
                <a:off x="5490219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7"/>
              <p:cNvSpPr/>
              <p:nvPr/>
            </p:nvSpPr>
            <p:spPr>
              <a:xfrm>
                <a:off x="2547175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8"/>
              <p:cNvSpPr/>
              <p:nvPr/>
            </p:nvSpPr>
            <p:spPr>
              <a:xfrm>
                <a:off x="5858100" y="5459963"/>
                <a:ext cx="0" cy="210413"/>
              </a:xfrm>
              <a:custGeom>
                <a:avLst/>
                <a:gdLst/>
                <a:ahLst/>
                <a:cxnLst/>
                <a:rect l="l" t="t" r="r" b="b"/>
                <a:pathLst>
                  <a:path h="120650">
                    <a:moveTo>
                      <a:pt x="0" y="0"/>
                    </a:moveTo>
                    <a:lnTo>
                      <a:pt x="0" y="120281"/>
                    </a:lnTo>
                  </a:path>
                </a:pathLst>
              </a:custGeom>
              <a:ln w="285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9"/>
              <p:cNvSpPr/>
              <p:nvPr/>
            </p:nvSpPr>
            <p:spPr>
              <a:xfrm>
                <a:off x="4683523" y="5513615"/>
                <a:ext cx="136110" cy="132047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41275">
                    <a:moveTo>
                      <a:pt x="30958" y="0"/>
                    </a:moveTo>
                    <a:lnTo>
                      <a:pt x="13823" y="1229"/>
                    </a:lnTo>
                    <a:lnTo>
                      <a:pt x="3637" y="8027"/>
                    </a:lnTo>
                    <a:lnTo>
                      <a:pt x="0" y="18416"/>
                    </a:lnTo>
                    <a:lnTo>
                      <a:pt x="4289" y="32077"/>
                    </a:lnTo>
                    <a:lnTo>
                      <a:pt x="15199" y="39965"/>
                    </a:lnTo>
                    <a:lnTo>
                      <a:pt x="21582" y="40931"/>
                    </a:lnTo>
                    <a:lnTo>
                      <a:pt x="34762" y="36445"/>
                    </a:lnTo>
                    <a:lnTo>
                      <a:pt x="42400" y="25131"/>
                    </a:lnTo>
                    <a:lnTo>
                      <a:pt x="39582" y="9225"/>
                    </a:lnTo>
                    <a:lnTo>
                      <a:pt x="3095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文字版面配置區 10"/>
            <p:cNvSpPr txBox="1">
              <a:spLocks/>
            </p:cNvSpPr>
            <p:nvPr/>
          </p:nvSpPr>
          <p:spPr>
            <a:xfrm>
              <a:off x="5683098" y="5670376"/>
              <a:ext cx="454017" cy="57877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 smtClean="0"/>
                <a:t>0</a:t>
              </a:r>
              <a:endParaRPr lang="zh-TW" altLang="en-US" u="sng" dirty="0"/>
            </a:p>
          </p:txBody>
        </p:sp>
        <p:sp>
          <p:nvSpPr>
            <p:cNvPr id="47" name="文字版面配置區 10"/>
            <p:cNvSpPr txBox="1">
              <a:spLocks/>
            </p:cNvSpPr>
            <p:nvPr/>
          </p:nvSpPr>
          <p:spPr>
            <a:xfrm>
              <a:off x="4324781" y="5670376"/>
              <a:ext cx="908034" cy="55229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－</a:t>
              </a:r>
              <a:r>
                <a:rPr lang="en-US" altLang="zh-TW" dirty="0" smtClean="0"/>
                <a:t>3</a:t>
              </a:r>
              <a:endParaRPr lang="zh-TW" altLang="en-US" u="sng" dirty="0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83" y="4110207"/>
            <a:ext cx="1792228" cy="1304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67" y="977400"/>
            <a:ext cx="1286258" cy="26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76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342901" y="744128"/>
            <a:ext cx="8458199" cy="2022823"/>
          </a:xfrm>
        </p:spPr>
        <p:txBody>
          <a:bodyPr/>
          <a:lstStyle/>
          <a:p>
            <a:pPr marL="576000" indent="-576000"/>
            <a:r>
              <a:rPr lang="en-US" altLang="zh-TW" dirty="0" smtClean="0"/>
              <a:t>(1) </a:t>
            </a:r>
            <a:r>
              <a:rPr lang="zh-TW" altLang="en-US" u="sng" dirty="0" smtClean="0"/>
              <a:t>心</a:t>
            </a:r>
            <a:r>
              <a:rPr lang="zh-TW" altLang="en-US" u="sng" dirty="0"/>
              <a:t>平</a:t>
            </a:r>
            <a:r>
              <a:rPr lang="zh-TW" altLang="en-US" dirty="0"/>
              <a:t>、</a:t>
            </a:r>
            <a:r>
              <a:rPr lang="zh-TW" altLang="en-US" u="sng" dirty="0"/>
              <a:t>心安</a:t>
            </a:r>
            <a:r>
              <a:rPr lang="zh-TW" altLang="en-US" dirty="0"/>
              <a:t>各</a:t>
            </a:r>
            <a:r>
              <a:rPr lang="zh-TW" altLang="en-US" dirty="0" smtClean="0"/>
              <a:t>投擲 </a:t>
            </a:r>
            <a:r>
              <a:rPr lang="en-US" altLang="zh-TW" dirty="0"/>
              <a:t>5 </a:t>
            </a:r>
            <a:r>
              <a:rPr lang="zh-TW" altLang="en-US" dirty="0" smtClean="0"/>
              <a:t>次</a:t>
            </a:r>
            <a:r>
              <a:rPr lang="zh-TW" altLang="en-US" dirty="0"/>
              <a:t>，其中</a:t>
            </a:r>
            <a:r>
              <a:rPr lang="zh-TW" altLang="en-US" u="sng" dirty="0"/>
              <a:t>心平</a:t>
            </a:r>
            <a:r>
              <a:rPr lang="zh-TW" altLang="en-US" dirty="0"/>
              <a:t>前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次都</a:t>
            </a:r>
            <a:r>
              <a:rPr lang="zh-TW" altLang="en-US" dirty="0"/>
              <a:t>出現正面，後 </a:t>
            </a:r>
            <a:r>
              <a:rPr lang="en-US" altLang="zh-TW" dirty="0" smtClean="0"/>
              <a:t>2 </a:t>
            </a:r>
            <a:r>
              <a:rPr lang="zh-TW" altLang="en-US" dirty="0" smtClean="0"/>
              <a:t>次</a:t>
            </a:r>
            <a:r>
              <a:rPr lang="zh-TW" altLang="en-US" dirty="0"/>
              <a:t>出現反面；</a:t>
            </a:r>
            <a:r>
              <a:rPr lang="zh-TW" altLang="en-US" u="sng" dirty="0"/>
              <a:t>心安</a:t>
            </a:r>
            <a:r>
              <a:rPr lang="zh-TW" altLang="en-US" dirty="0" smtClean="0"/>
              <a:t>依序為正面</a:t>
            </a:r>
            <a:r>
              <a:rPr lang="zh-TW" altLang="en-US" dirty="0"/>
              <a:t>、反面、正面、正面、反面，則兩人</a:t>
            </a:r>
            <a:r>
              <a:rPr lang="zh-TW" altLang="en-US" dirty="0" smtClean="0"/>
              <a:t>的棋子</a:t>
            </a:r>
            <a:r>
              <a:rPr lang="zh-TW" altLang="en-US" dirty="0"/>
              <a:t>最後落在數線上的位置</a:t>
            </a:r>
            <a:r>
              <a:rPr lang="zh-TW" altLang="en-US" dirty="0" smtClean="0"/>
              <a:t>是否相同？</a:t>
            </a:r>
            <a:endParaRPr lang="en-US" altLang="zh-TW" dirty="0" smtClean="0"/>
          </a:p>
          <a:p>
            <a:pPr marL="576000" indent="-576000"/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" y="2926960"/>
            <a:ext cx="438913" cy="435865"/>
          </a:xfrm>
          <a:prstGeom prst="rect">
            <a:avLst/>
          </a:prstGeom>
        </p:spPr>
      </p:pic>
      <p:sp>
        <p:nvSpPr>
          <p:cNvPr id="14" name="Text 588 10"/>
          <p:cNvSpPr txBox="1">
            <a:spLocks/>
          </p:cNvSpPr>
          <p:nvPr/>
        </p:nvSpPr>
        <p:spPr>
          <a:xfrm>
            <a:off x="944222" y="2847338"/>
            <a:ext cx="7558511" cy="1059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0400" indent="-1220400">
              <a:spcBef>
                <a:spcPts val="1000"/>
              </a:spcBef>
            </a:pPr>
            <a:r>
              <a:rPr lang="zh-TW" altLang="en-US" u="sng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心平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棋子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最後落在數線上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的位置。 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83" y="59054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588 8"/>
          <p:cNvSpPr txBox="1">
            <a:spLocks/>
          </p:cNvSpPr>
          <p:nvPr/>
        </p:nvSpPr>
        <p:spPr>
          <a:xfrm>
            <a:off x="944222" y="3892934"/>
            <a:ext cx="7344757" cy="10590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0400" indent="-1220400"/>
            <a:r>
              <a:rPr lang="zh-TW" altLang="en-US" u="sng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心安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棋子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最後落在數線上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的位置。 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Text 588 12"/>
          <p:cNvSpPr txBox="1">
            <a:spLocks/>
          </p:cNvSpPr>
          <p:nvPr/>
        </p:nvSpPr>
        <p:spPr>
          <a:xfrm>
            <a:off x="944222" y="4969021"/>
            <a:ext cx="5649343" cy="65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故兩人最後的位置相同。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群組 12"/>
          <p:cNvGrpSpPr/>
          <p:nvPr/>
        </p:nvGrpSpPr>
        <p:grpSpPr>
          <a:xfrm>
            <a:off x="5470629" y="5610779"/>
            <a:ext cx="2643637" cy="584775"/>
            <a:chOff x="4869132" y="2685256"/>
            <a:chExt cx="2643637" cy="584775"/>
          </a:xfrm>
        </p:grpSpPr>
        <p:sp>
          <p:nvSpPr>
            <p:cNvPr id="21" name="文字方塊 20"/>
            <p:cNvSpPr txBox="1"/>
            <p:nvPr/>
          </p:nvSpPr>
          <p:spPr>
            <a:xfrm>
              <a:off x="5640885" y="2685256"/>
              <a:ext cx="187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位置相同。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32" y="2741938"/>
              <a:ext cx="867500" cy="478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7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231F20"/>
                </a:solidFill>
              </a:rPr>
              <a:t>2.</a:t>
            </a:r>
            <a:r>
              <a:rPr lang="zh-TW" altLang="en-US" dirty="0" smtClean="0">
                <a:solidFill>
                  <a:srgbClr val="231F20"/>
                </a:solidFill>
              </a:rPr>
              <a:t> </a:t>
            </a:r>
            <a:r>
              <a:rPr lang="zh-TW" altLang="en-US" dirty="0" smtClean="0">
                <a:solidFill>
                  <a:srgbClr val="231F20"/>
                </a:solidFill>
                <a:latin typeface="SimSun"/>
                <a:cs typeface="SimSun"/>
              </a:rPr>
              <a:t>求下列各式的值：</a:t>
            </a:r>
            <a:endParaRPr lang="en-US" altLang="zh-TW" dirty="0" smtClean="0">
              <a:solidFill>
                <a:srgbClr val="231F20"/>
              </a:solidFill>
              <a:latin typeface="SimSun"/>
              <a:cs typeface="SimSun"/>
            </a:endParaRPr>
          </a:p>
          <a:p>
            <a:pPr marL="406800"/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 2</a:t>
            </a:r>
            <a:r>
              <a:rPr lang="en-US" altLang="zh-TW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altLang="zh-TW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altLang="zh-TW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dirty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endParaRPr lang="en-US" altLang="zh-TW" dirty="0" smtClean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406800"/>
            <a:r>
              <a:rPr lang="en-US" altLang="zh-TW" dirty="0" smtClean="0"/>
              <a:t>(2)</a:t>
            </a:r>
            <a:r>
              <a:rPr lang="zh-TW" altLang="en-US" dirty="0" smtClean="0"/>
              <a:t> </a:t>
            </a: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altLang="zh-TW" baseline="3000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________</a:t>
            </a:r>
            <a:r>
              <a:rPr lang="zh-TW" altLang="en-US" dirty="0" smtClean="0">
                <a:solidFill>
                  <a:srgbClr val="231F20"/>
                </a:solidFill>
                <a:latin typeface="Times New Roman"/>
                <a:cs typeface="Times New Roman"/>
              </a:rPr>
              <a:t>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  <p:pic>
        <p:nvPicPr>
          <p:cNvPr id="4" name="Picture 588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84" y="515966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2673127" y="2286000"/>
            <a:ext cx="59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16</a:t>
            </a:r>
            <a:endParaRPr lang="zh-TW" altLang="en-US" sz="3200" baseline="30000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85829" y="1653600"/>
            <a:ext cx="39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spc="10" dirty="0" smtClean="0">
                <a:solidFill>
                  <a:srgbClr val="EC008C"/>
                </a:solidFill>
                <a:latin typeface="Times New Roman"/>
                <a:cs typeface="Times New Roman"/>
              </a:rPr>
              <a:t>8</a:t>
            </a:r>
            <a:endParaRPr lang="zh-TW" altLang="en-US" sz="3200" baseline="30000" dirty="0">
              <a:solidFill>
                <a:srgbClr val="EC008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1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76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342901" y="744129"/>
            <a:ext cx="8458199" cy="1211552"/>
          </a:xfrm>
        </p:spPr>
        <p:txBody>
          <a:bodyPr/>
          <a:lstStyle/>
          <a:p>
            <a:pPr marL="576000" indent="-576000"/>
            <a:r>
              <a:rPr lang="en-US" altLang="zh-TW" dirty="0" smtClean="0"/>
              <a:t>(2)</a:t>
            </a:r>
            <a:r>
              <a:rPr lang="zh-TW" altLang="en-US" dirty="0" smtClean="0"/>
              <a:t> 若</a:t>
            </a:r>
            <a:r>
              <a:rPr lang="zh-TW" altLang="en-US" u="sng" dirty="0"/>
              <a:t>重蔚</a:t>
            </a:r>
            <a:r>
              <a:rPr lang="zh-TW" altLang="en-US" dirty="0"/>
              <a:t>總共投擲了 </a:t>
            </a:r>
            <a:r>
              <a:rPr lang="en-US" altLang="zh-TW" dirty="0"/>
              <a:t>10 </a:t>
            </a:r>
            <a:r>
              <a:rPr lang="zh-TW" altLang="en-US" dirty="0"/>
              <a:t>次，其中出現 </a:t>
            </a:r>
            <a:r>
              <a:rPr lang="en-US" altLang="zh-TW" dirty="0"/>
              <a:t>3 </a:t>
            </a:r>
            <a:r>
              <a:rPr lang="zh-TW" altLang="en-US" dirty="0"/>
              <a:t>次</a:t>
            </a:r>
            <a:r>
              <a:rPr lang="zh-TW" altLang="en-US" dirty="0" smtClean="0"/>
              <a:t>正面</a:t>
            </a:r>
            <a:r>
              <a:rPr lang="zh-TW" altLang="en-US" dirty="0"/>
              <a:t>，</a:t>
            </a:r>
            <a:r>
              <a:rPr lang="en-US" altLang="zh-TW" dirty="0"/>
              <a:t>7 </a:t>
            </a:r>
            <a:r>
              <a:rPr lang="zh-TW" altLang="en-US" dirty="0"/>
              <a:t>次反面，則棋子最後落在數線</a:t>
            </a:r>
            <a:r>
              <a:rPr lang="zh-TW" altLang="en-US" dirty="0" smtClean="0"/>
              <a:t>上的何處</a:t>
            </a:r>
            <a:r>
              <a:rPr lang="zh-TW" altLang="en-US" dirty="0"/>
              <a:t>？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" y="2345085"/>
            <a:ext cx="438913" cy="435865"/>
          </a:xfrm>
          <a:prstGeom prst="rect">
            <a:avLst/>
          </a:prstGeom>
        </p:spPr>
      </p:pic>
      <p:sp>
        <p:nvSpPr>
          <p:cNvPr id="14" name="Text 588 10"/>
          <p:cNvSpPr txBox="1">
            <a:spLocks/>
          </p:cNvSpPr>
          <p:nvPr/>
        </p:nvSpPr>
        <p:spPr>
          <a:xfrm>
            <a:off x="944222" y="2277339"/>
            <a:ext cx="5618503" cy="503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因為出現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次正面，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次反面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80" y="586967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588 8"/>
          <p:cNvSpPr txBox="1">
            <a:spLocks/>
          </p:cNvSpPr>
          <p:nvPr/>
        </p:nvSpPr>
        <p:spPr>
          <a:xfrm>
            <a:off x="944222" y="3875114"/>
            <a:ext cx="5504594" cy="5537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dirty="0" smtClean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群組 12"/>
          <p:cNvGrpSpPr/>
          <p:nvPr/>
        </p:nvGrpSpPr>
        <p:grpSpPr>
          <a:xfrm>
            <a:off x="6543492" y="5492904"/>
            <a:ext cx="2388403" cy="587084"/>
            <a:chOff x="4869132" y="2685256"/>
            <a:chExt cx="2388403" cy="587084"/>
          </a:xfrm>
        </p:grpSpPr>
        <p:sp>
          <p:nvSpPr>
            <p:cNvPr id="20" name="文字方塊 19"/>
            <p:cNvSpPr txBox="1"/>
            <p:nvPr/>
          </p:nvSpPr>
          <p:spPr>
            <a:xfrm>
              <a:off x="5640885" y="2685256"/>
              <a:ext cx="1616650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 smtClean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32</a:t>
              </a:r>
              <a:r>
                <a:rPr lang="zh-TW" altLang="en-US" sz="3200" dirty="0" smtClean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32" y="2741938"/>
              <a:ext cx="867500" cy="478148"/>
            </a:xfrm>
            <a:prstGeom prst="rect">
              <a:avLst/>
            </a:prstGeom>
          </p:spPr>
        </p:pic>
      </p:grpSp>
      <p:sp>
        <p:nvSpPr>
          <p:cNvPr id="18" name="Text 588 10"/>
          <p:cNvSpPr txBox="1">
            <a:spLocks/>
          </p:cNvSpPr>
          <p:nvPr/>
        </p:nvSpPr>
        <p:spPr>
          <a:xfrm>
            <a:off x="944222" y="2798211"/>
            <a:ext cx="7558511" cy="1059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出現正反面的順序，不會影響棋子最後的位置， 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Text 588 8"/>
          <p:cNvSpPr txBox="1">
            <a:spLocks/>
          </p:cNvSpPr>
          <p:nvPr/>
        </p:nvSpPr>
        <p:spPr>
          <a:xfrm>
            <a:off x="944222" y="4446116"/>
            <a:ext cx="6310671" cy="6402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棋子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最後落在數線上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的位置。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76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342901" y="744129"/>
            <a:ext cx="8458199" cy="1049046"/>
          </a:xfrm>
        </p:spPr>
        <p:txBody>
          <a:bodyPr/>
          <a:lstStyle/>
          <a:p>
            <a:pPr marL="576000" indent="-576000"/>
            <a:r>
              <a:rPr lang="en-US" altLang="zh-TW" dirty="0" smtClean="0"/>
              <a:t>(3)</a:t>
            </a:r>
            <a:r>
              <a:rPr lang="zh-TW" altLang="en-US" dirty="0" smtClean="0"/>
              <a:t> 承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，</a:t>
            </a:r>
            <a:r>
              <a:rPr lang="zh-TW" altLang="en-US" dirty="0"/>
              <a:t>請問</a:t>
            </a:r>
            <a:r>
              <a:rPr lang="zh-TW" altLang="en-US" u="sng" dirty="0"/>
              <a:t>重蔚</a:t>
            </a:r>
            <a:r>
              <a:rPr lang="zh-TW" altLang="en-US" dirty="0"/>
              <a:t>第 </a:t>
            </a:r>
            <a:r>
              <a:rPr lang="en-US" altLang="zh-TW" dirty="0"/>
              <a:t>9 </a:t>
            </a:r>
            <a:r>
              <a:rPr lang="zh-TW" altLang="en-US" dirty="0"/>
              <a:t>次投擲完後，棋子</a:t>
            </a:r>
            <a:r>
              <a:rPr lang="zh-TW" altLang="en-US" dirty="0" smtClean="0"/>
              <a:t>可能</a:t>
            </a:r>
            <a:r>
              <a:rPr lang="zh-TW" altLang="en-US" dirty="0"/>
              <a:t>落在數線上的何處？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" y="1858210"/>
            <a:ext cx="438913" cy="435865"/>
          </a:xfrm>
          <a:prstGeom prst="rect">
            <a:avLst/>
          </a:prstGeom>
        </p:spPr>
      </p:pic>
      <p:sp>
        <p:nvSpPr>
          <p:cNvPr id="14" name="Text 588 10"/>
          <p:cNvSpPr txBox="1">
            <a:spLocks/>
          </p:cNvSpPr>
          <p:nvPr/>
        </p:nvSpPr>
        <p:spPr>
          <a:xfrm>
            <a:off x="944222" y="1790463"/>
            <a:ext cx="7558511" cy="5298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次棋子落在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的位置</a:t>
            </a:r>
            <a:r>
              <a:rPr lang="zh-TW" altLang="en-US" dirty="0" smtClean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 </a:t>
            </a:r>
            <a:endParaRPr lang="en-US" altLang="zh-TW" baseline="3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83" y="59054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588 8"/>
          <p:cNvSpPr txBox="1">
            <a:spLocks/>
          </p:cNvSpPr>
          <p:nvPr/>
        </p:nvSpPr>
        <p:spPr>
          <a:xfrm>
            <a:off x="944222" y="2349184"/>
            <a:ext cx="7712890" cy="10590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次投擲時，可能出現正面，也可能出現反面。</a:t>
            </a:r>
          </a:p>
        </p:txBody>
      </p:sp>
      <p:sp>
        <p:nvSpPr>
          <p:cNvPr id="17" name="Text 588 12"/>
          <p:cNvSpPr txBox="1">
            <a:spLocks/>
          </p:cNvSpPr>
          <p:nvPr/>
        </p:nvSpPr>
        <p:spPr>
          <a:xfrm>
            <a:off x="944222" y="3425271"/>
            <a:ext cx="7229962" cy="65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當第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次出現正面時：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20" name="Text 588 12"/>
          <p:cNvSpPr txBox="1">
            <a:spLocks/>
          </p:cNvSpPr>
          <p:nvPr/>
        </p:nvSpPr>
        <p:spPr>
          <a:xfrm>
            <a:off x="944222" y="4059609"/>
            <a:ext cx="7229962" cy="65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當第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次出現反面時：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1" name="Text 588 12"/>
          <p:cNvSpPr txBox="1">
            <a:spLocks/>
          </p:cNvSpPr>
          <p:nvPr/>
        </p:nvSpPr>
        <p:spPr>
          <a:xfrm>
            <a:off x="944222" y="4693948"/>
            <a:ext cx="7229962" cy="10252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所以第 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次棋子可能落在數線上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34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 </a:t>
            </a:r>
            <a:r>
              <a:rPr lang="zh-TW" altLang="en-US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的位置。</a:t>
            </a:r>
          </a:p>
        </p:txBody>
      </p:sp>
      <p:pic>
        <p:nvPicPr>
          <p:cNvPr id="22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群組 22"/>
          <p:cNvGrpSpPr/>
          <p:nvPr/>
        </p:nvGrpSpPr>
        <p:grpSpPr>
          <a:xfrm>
            <a:off x="4759875" y="5642391"/>
            <a:ext cx="4104037" cy="584775"/>
            <a:chOff x="4869132" y="2685256"/>
            <a:chExt cx="4104037" cy="584775"/>
          </a:xfrm>
        </p:grpSpPr>
        <p:sp>
          <p:nvSpPr>
            <p:cNvPr id="24" name="文字方塊 23"/>
            <p:cNvSpPr txBox="1"/>
            <p:nvPr/>
          </p:nvSpPr>
          <p:spPr>
            <a:xfrm>
              <a:off x="5640884" y="2685256"/>
              <a:ext cx="333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34 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27 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32" y="2741938"/>
              <a:ext cx="867500" cy="478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1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20" grpId="0"/>
      <p:bldP spid="20" grpId="1"/>
      <p:bldP spid="21" grpId="0"/>
      <p:bldP spid="21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77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1434302"/>
            <a:ext cx="7980180" cy="3027655"/>
          </a:xfrm>
        </p:spPr>
        <p:txBody>
          <a:bodyPr/>
          <a:lstStyle/>
          <a:p>
            <a:r>
              <a:rPr lang="zh-TW" altLang="en-US" dirty="0" smtClean="0"/>
              <a:t>　　這</a:t>
            </a:r>
            <a:r>
              <a:rPr lang="zh-TW" altLang="en-US" dirty="0"/>
              <a:t>是間高壓電室，部分房間中帶有正電荷或負電荷，當走過房間時，電荷</a:t>
            </a:r>
            <a:r>
              <a:rPr lang="zh-TW" altLang="en-US" dirty="0" smtClean="0"/>
              <a:t>會附著</a:t>
            </a:r>
            <a:r>
              <a:rPr lang="zh-TW" altLang="en-US" dirty="0"/>
              <a:t>在你的身上，只有當最終電荷加總為 </a:t>
            </a:r>
            <a:r>
              <a:rPr lang="en-US" altLang="zh-TW" dirty="0" smtClean="0"/>
              <a:t>0</a:t>
            </a:r>
            <a:r>
              <a:rPr lang="zh-TW" altLang="en-US" dirty="0"/>
              <a:t>，才能安全的從出口離開，不遭</a:t>
            </a:r>
            <a:r>
              <a:rPr lang="zh-TW" altLang="en-US" dirty="0" smtClean="0"/>
              <a:t>電擊喔</a:t>
            </a:r>
            <a:r>
              <a:rPr lang="zh-TW" altLang="en-US" dirty="0"/>
              <a:t>！如果每個房間只能經過一次，該怎麼走才能安全離開呢？挑戰看看吧！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65926" y="970421"/>
            <a:ext cx="1336650" cy="400110"/>
            <a:chOff x="765926" y="970421"/>
            <a:chExt cx="1336650" cy="400110"/>
          </a:xfrm>
        </p:grpSpPr>
        <p:sp>
          <p:nvSpPr>
            <p:cNvPr id="6" name="object 99"/>
            <p:cNvSpPr/>
            <p:nvPr/>
          </p:nvSpPr>
          <p:spPr>
            <a:xfrm>
              <a:off x="765926" y="1118378"/>
              <a:ext cx="234441" cy="147496"/>
            </a:xfrm>
            <a:custGeom>
              <a:avLst/>
              <a:gdLst/>
              <a:ahLst/>
              <a:cxnLst/>
              <a:rect l="l" t="t" r="r" b="b"/>
              <a:pathLst>
                <a:path w="95884" h="60325">
                  <a:moveTo>
                    <a:pt x="95542" y="0"/>
                  </a:moveTo>
                  <a:lnTo>
                    <a:pt x="0" y="29883"/>
                  </a:lnTo>
                  <a:lnTo>
                    <a:pt x="95542" y="59728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7"/>
            <p:cNvSpPr txBox="1"/>
            <p:nvPr/>
          </p:nvSpPr>
          <p:spPr>
            <a:xfrm>
              <a:off x="996252" y="985183"/>
              <a:ext cx="1106324" cy="369332"/>
            </a:xfrm>
            <a:prstGeom prst="rect">
              <a:avLst/>
            </a:prstGeom>
            <a:solidFill>
              <a:srgbClr val="FDB913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97933" y="970421"/>
              <a:ext cx="1103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配合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1-2</a:t>
              </a:r>
              <a:endPara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77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5294804" y="781151"/>
            <a:ext cx="3548742" cy="46310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zh-TW" altLang="en-US" sz="2800" dirty="0"/>
              <a:t>規則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marL="514350" indent="-514350">
              <a:spcBef>
                <a:spcPts val="500"/>
              </a:spcBef>
              <a:buAutoNum type="arabicPeriod"/>
            </a:pPr>
            <a:r>
              <a:rPr lang="zh-TW" altLang="en-US" sz="2800" dirty="0" smtClean="0"/>
              <a:t>從</a:t>
            </a:r>
            <a:r>
              <a:rPr lang="zh-TW" altLang="en-US" sz="2800" dirty="0"/>
              <a:t>起點開始，每</a:t>
            </a:r>
            <a:r>
              <a:rPr lang="zh-TW" altLang="en-US" sz="2800" dirty="0" smtClean="0"/>
              <a:t>個房間</a:t>
            </a:r>
            <a:r>
              <a:rPr lang="zh-TW" altLang="en-US" sz="2800" dirty="0"/>
              <a:t>只能經過一次</a:t>
            </a:r>
            <a:r>
              <a:rPr lang="zh-TW" altLang="en-US" sz="2800" dirty="0" smtClean="0"/>
              <a:t>。</a:t>
            </a:r>
            <a:endParaRPr lang="en-US" altLang="zh-TW" sz="2800" dirty="0"/>
          </a:p>
          <a:p>
            <a:pPr marL="514350" indent="-514350">
              <a:spcBef>
                <a:spcPts val="500"/>
              </a:spcBef>
              <a:buAutoNum type="arabicPeriod"/>
            </a:pPr>
            <a:r>
              <a:rPr lang="zh-TW" altLang="en-US" sz="2800" dirty="0" smtClean="0"/>
              <a:t>加</a:t>
            </a:r>
            <a:r>
              <a:rPr lang="zh-TW" altLang="en-US" sz="2800" dirty="0"/>
              <a:t>總經過房間的正</a:t>
            </a:r>
            <a:r>
              <a:rPr lang="zh-TW" altLang="en-US" sz="2800" dirty="0" smtClean="0"/>
              <a:t>、負電荷</a:t>
            </a:r>
            <a:r>
              <a:rPr lang="zh-TW" altLang="en-US" sz="2800" dirty="0"/>
              <a:t>總和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500"/>
              </a:spcBef>
              <a:buAutoNum type="arabicPeriod"/>
            </a:pPr>
            <a:r>
              <a:rPr lang="zh-TW" altLang="en-US" sz="2800" dirty="0" smtClean="0"/>
              <a:t>當</a:t>
            </a:r>
            <a:r>
              <a:rPr lang="zh-TW" altLang="en-US" sz="2800" dirty="0"/>
              <a:t>總和為 </a:t>
            </a:r>
            <a:r>
              <a:rPr lang="en-US" altLang="zh-TW" sz="2800" dirty="0"/>
              <a:t>0 </a:t>
            </a:r>
            <a:r>
              <a:rPr lang="zh-TW" altLang="en-US" sz="2800" dirty="0"/>
              <a:t>時，</a:t>
            </a:r>
            <a:r>
              <a:rPr lang="zh-TW" altLang="en-US" sz="2800" dirty="0" smtClean="0"/>
              <a:t>即可</a:t>
            </a:r>
            <a:r>
              <a:rPr lang="zh-TW" altLang="en-US" sz="2800" dirty="0"/>
              <a:t>順利離開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spcBef>
                <a:spcPts val="500"/>
              </a:spcBef>
            </a:pPr>
            <a:r>
              <a:rPr lang="zh-TW" altLang="en-US" sz="2800" dirty="0"/>
              <a:t>挑戰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marL="406800" indent="-406800">
              <a:spcBef>
                <a:spcPts val="500"/>
              </a:spcBef>
            </a:pPr>
            <a:r>
              <a:rPr lang="en-US" altLang="zh-TW" sz="2800" dirty="0" smtClean="0">
                <a:sym typeface="Wingdings"/>
              </a:rPr>
              <a:t></a:t>
            </a:r>
            <a:r>
              <a:rPr lang="zh-TW" altLang="en-US" sz="2800" dirty="0" smtClean="0"/>
              <a:t> 收集 </a:t>
            </a:r>
            <a:r>
              <a:rPr lang="en-US" altLang="zh-TW" sz="2800" dirty="0"/>
              <a:t>4 </a:t>
            </a:r>
            <a:r>
              <a:rPr lang="zh-TW" altLang="en-US" sz="2800" dirty="0"/>
              <a:t>個電荷後</a:t>
            </a:r>
            <a:r>
              <a:rPr lang="zh-TW" altLang="en-US" sz="2800" dirty="0" smtClean="0"/>
              <a:t>，順利</a:t>
            </a:r>
            <a:r>
              <a:rPr lang="zh-TW" altLang="en-US" sz="2800" dirty="0"/>
              <a:t>離開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06800" indent="-406800">
              <a:spcBef>
                <a:spcPts val="500"/>
              </a:spcBef>
            </a:pPr>
            <a:r>
              <a:rPr lang="en-US" altLang="zh-TW" sz="2800" dirty="0">
                <a:sym typeface="Wingdings"/>
              </a:rPr>
              <a:t>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收集 </a:t>
            </a:r>
            <a:r>
              <a:rPr lang="en-US" altLang="zh-TW" sz="2800" dirty="0"/>
              <a:t>5 </a:t>
            </a:r>
            <a:r>
              <a:rPr lang="zh-TW" altLang="en-US" sz="2800" dirty="0"/>
              <a:t>個電荷後</a:t>
            </a:r>
            <a:r>
              <a:rPr lang="zh-TW" altLang="en-US" sz="2800" dirty="0" smtClean="0"/>
              <a:t>， </a:t>
            </a:r>
            <a:r>
              <a:rPr lang="zh-TW" altLang="en-US" sz="2800" dirty="0"/>
              <a:t>順利離開。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8" y="1660279"/>
            <a:ext cx="4787166" cy="360799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934337" y="2122623"/>
            <a:ext cx="2641707" cy="0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576044" y="2122623"/>
            <a:ext cx="0" cy="1345885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2255554" y="3468508"/>
            <a:ext cx="1320490" cy="0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255554" y="3468508"/>
            <a:ext cx="0" cy="1337419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255554" y="4805927"/>
            <a:ext cx="2590192" cy="0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群組 12"/>
          <p:cNvGrpSpPr/>
          <p:nvPr/>
        </p:nvGrpSpPr>
        <p:grpSpPr>
          <a:xfrm>
            <a:off x="765926" y="970421"/>
            <a:ext cx="1336650" cy="400110"/>
            <a:chOff x="765926" y="970421"/>
            <a:chExt cx="1336650" cy="400110"/>
          </a:xfrm>
        </p:grpSpPr>
        <p:sp>
          <p:nvSpPr>
            <p:cNvPr id="14" name="object 99"/>
            <p:cNvSpPr/>
            <p:nvPr/>
          </p:nvSpPr>
          <p:spPr>
            <a:xfrm>
              <a:off x="765926" y="1118378"/>
              <a:ext cx="234441" cy="147496"/>
            </a:xfrm>
            <a:custGeom>
              <a:avLst/>
              <a:gdLst/>
              <a:ahLst/>
              <a:cxnLst/>
              <a:rect l="l" t="t" r="r" b="b"/>
              <a:pathLst>
                <a:path w="95884" h="60325">
                  <a:moveTo>
                    <a:pt x="95542" y="0"/>
                  </a:moveTo>
                  <a:lnTo>
                    <a:pt x="0" y="29883"/>
                  </a:lnTo>
                  <a:lnTo>
                    <a:pt x="95542" y="59728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7"/>
            <p:cNvSpPr txBox="1"/>
            <p:nvPr/>
          </p:nvSpPr>
          <p:spPr>
            <a:xfrm>
              <a:off x="996252" y="985183"/>
              <a:ext cx="1106324" cy="369332"/>
            </a:xfrm>
            <a:prstGeom prst="rect">
              <a:avLst/>
            </a:prstGeom>
            <a:solidFill>
              <a:srgbClr val="FDB913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997933" y="970421"/>
              <a:ext cx="1103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配合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1-2</a:t>
              </a:r>
              <a:endPara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192" y="1802427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EC008C"/>
                </a:solidFill>
                <a:sym typeface="Wingdings"/>
              </a:rPr>
              <a:t></a:t>
            </a:r>
            <a:endParaRPr lang="zh-TW" altLang="en-US" sz="3600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8" y="1660279"/>
            <a:ext cx="4787166" cy="3607993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>
          <a:xfrm>
            <a:off x="969640" y="2143457"/>
            <a:ext cx="0" cy="2641636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969640" y="4785093"/>
            <a:ext cx="2583282" cy="0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3552922" y="2143457"/>
            <a:ext cx="0" cy="2641636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552922" y="2143457"/>
            <a:ext cx="1257520" cy="0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810442" y="2143457"/>
            <a:ext cx="0" cy="2641636"/>
          </a:xfrm>
          <a:prstGeom prst="line">
            <a:avLst/>
          </a:prstGeom>
          <a:ln w="381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群組 11"/>
          <p:cNvGrpSpPr/>
          <p:nvPr/>
        </p:nvGrpSpPr>
        <p:grpSpPr>
          <a:xfrm>
            <a:off x="765926" y="970421"/>
            <a:ext cx="1336650" cy="400110"/>
            <a:chOff x="765926" y="970421"/>
            <a:chExt cx="1336650" cy="400110"/>
          </a:xfrm>
        </p:grpSpPr>
        <p:sp>
          <p:nvSpPr>
            <p:cNvPr id="19" name="object 99"/>
            <p:cNvSpPr/>
            <p:nvPr/>
          </p:nvSpPr>
          <p:spPr>
            <a:xfrm>
              <a:off x="765926" y="1118378"/>
              <a:ext cx="234441" cy="147496"/>
            </a:xfrm>
            <a:custGeom>
              <a:avLst/>
              <a:gdLst/>
              <a:ahLst/>
              <a:cxnLst/>
              <a:rect l="l" t="t" r="r" b="b"/>
              <a:pathLst>
                <a:path w="95884" h="60325">
                  <a:moveTo>
                    <a:pt x="95542" y="0"/>
                  </a:moveTo>
                  <a:lnTo>
                    <a:pt x="0" y="29883"/>
                  </a:lnTo>
                  <a:lnTo>
                    <a:pt x="95542" y="59728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7"/>
            <p:cNvSpPr txBox="1"/>
            <p:nvPr/>
          </p:nvSpPr>
          <p:spPr>
            <a:xfrm>
              <a:off x="996252" y="985183"/>
              <a:ext cx="1106324" cy="369332"/>
            </a:xfrm>
            <a:prstGeom prst="rect">
              <a:avLst/>
            </a:prstGeom>
            <a:solidFill>
              <a:srgbClr val="FDB913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997933" y="970421"/>
              <a:ext cx="1103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配合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1-2</a:t>
              </a:r>
              <a:endPara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文字版面配置區 3"/>
          <p:cNvSpPr txBox="1">
            <a:spLocks/>
          </p:cNvSpPr>
          <p:nvPr/>
        </p:nvSpPr>
        <p:spPr>
          <a:xfrm>
            <a:off x="5294804" y="781151"/>
            <a:ext cx="3548742" cy="463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zh-TW" altLang="en-US" sz="2800" dirty="0" smtClean="0"/>
              <a:t>規則：</a:t>
            </a:r>
            <a:endParaRPr lang="en-US" altLang="zh-TW" sz="2800" dirty="0" smtClean="0"/>
          </a:p>
          <a:p>
            <a:pPr marL="514350" indent="-514350">
              <a:spcBef>
                <a:spcPts val="500"/>
              </a:spcBef>
              <a:buAutoNum type="arabicPeriod"/>
            </a:pPr>
            <a:r>
              <a:rPr lang="zh-TW" altLang="en-US" sz="2800" dirty="0" smtClean="0"/>
              <a:t>從起點開始，每個房間只能經過一次。</a:t>
            </a:r>
            <a:endParaRPr lang="en-US" altLang="zh-TW" sz="2800" dirty="0"/>
          </a:p>
          <a:p>
            <a:pPr marL="514350" indent="-514350">
              <a:spcBef>
                <a:spcPts val="500"/>
              </a:spcBef>
              <a:buAutoNum type="arabicPeriod"/>
            </a:pPr>
            <a:r>
              <a:rPr lang="zh-TW" altLang="en-US" sz="2800" dirty="0" smtClean="0"/>
              <a:t>加總經過房間的正、負電荷總和。</a:t>
            </a:r>
            <a:endParaRPr lang="en-US" altLang="zh-TW" sz="2800" dirty="0"/>
          </a:p>
          <a:p>
            <a:pPr marL="514350" indent="-514350">
              <a:spcBef>
                <a:spcPts val="500"/>
              </a:spcBef>
              <a:buAutoNum type="arabicPeriod"/>
            </a:pPr>
            <a:r>
              <a:rPr lang="zh-TW" altLang="en-US" sz="2800" dirty="0" smtClean="0"/>
              <a:t>當總和為 </a:t>
            </a:r>
            <a:r>
              <a:rPr lang="en-US" altLang="zh-TW" sz="2800" dirty="0" smtClean="0"/>
              <a:t>0 </a:t>
            </a:r>
            <a:r>
              <a:rPr lang="zh-TW" altLang="en-US" sz="2800" dirty="0" smtClean="0"/>
              <a:t>時，即可順利離開。</a:t>
            </a:r>
            <a:endParaRPr lang="en-US" altLang="zh-TW" sz="2800" dirty="0" smtClean="0"/>
          </a:p>
          <a:p>
            <a:pPr>
              <a:spcBef>
                <a:spcPts val="500"/>
              </a:spcBef>
            </a:pPr>
            <a:r>
              <a:rPr lang="zh-TW" altLang="en-US" sz="2800" dirty="0" smtClean="0"/>
              <a:t>挑戰：</a:t>
            </a:r>
            <a:endParaRPr lang="en-US" altLang="zh-TW" sz="2800" dirty="0" smtClean="0"/>
          </a:p>
          <a:p>
            <a:pPr marL="406800" indent="-406800">
              <a:spcBef>
                <a:spcPts val="500"/>
              </a:spcBef>
            </a:pPr>
            <a:r>
              <a:rPr lang="en-US" altLang="zh-TW" sz="2800" dirty="0" smtClean="0">
                <a:sym typeface="Wingdings"/>
              </a:rPr>
              <a:t></a:t>
            </a:r>
            <a:r>
              <a:rPr lang="zh-TW" altLang="en-US" sz="2800" dirty="0" smtClean="0"/>
              <a:t> 收集 </a:t>
            </a:r>
            <a:r>
              <a:rPr lang="en-US" altLang="zh-TW" sz="2800" dirty="0" smtClean="0"/>
              <a:t>4 </a:t>
            </a:r>
            <a:r>
              <a:rPr lang="zh-TW" altLang="en-US" sz="2800" dirty="0" smtClean="0"/>
              <a:t>個電荷後，順利離開。</a:t>
            </a:r>
            <a:endParaRPr lang="en-US" altLang="zh-TW" sz="2800" dirty="0" smtClean="0"/>
          </a:p>
          <a:p>
            <a:pPr marL="406800" indent="-406800">
              <a:spcBef>
                <a:spcPts val="500"/>
              </a:spcBef>
            </a:pPr>
            <a:r>
              <a:rPr lang="en-US" altLang="zh-TW" sz="2800" dirty="0" smtClean="0">
                <a:sym typeface="Wingdings"/>
              </a:rPr>
              <a:t></a:t>
            </a:r>
            <a:r>
              <a:rPr lang="zh-TW" altLang="en-US" sz="2800" dirty="0" smtClean="0"/>
              <a:t> 收集 </a:t>
            </a:r>
            <a:r>
              <a:rPr lang="en-US" altLang="zh-TW" sz="2800" dirty="0" smtClean="0"/>
              <a:t>5 </a:t>
            </a:r>
            <a:r>
              <a:rPr lang="zh-TW" altLang="en-US" sz="2800" dirty="0" smtClean="0"/>
              <a:t>個電荷後， 順利離開。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2192" y="1817916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EC008C"/>
                </a:solidFill>
                <a:sym typeface="Wingdings"/>
              </a:rPr>
              <a:t></a:t>
            </a:r>
            <a:endParaRPr lang="zh-TW" altLang="en-US" sz="3600" dirty="0">
              <a:solidFill>
                <a:srgbClr val="EC008C"/>
              </a:solidFill>
            </a:endParaRPr>
          </a:p>
        </p:txBody>
      </p:sp>
      <p:pic>
        <p:nvPicPr>
          <p:cNvPr id="23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487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77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708776" y="1425595"/>
            <a:ext cx="7980180" cy="463105"/>
          </a:xfrm>
        </p:spPr>
        <p:txBody>
          <a:bodyPr/>
          <a:lstStyle/>
          <a:p>
            <a:r>
              <a:rPr lang="zh-TW" altLang="en-US" dirty="0" smtClean="0"/>
              <a:t>　　</a:t>
            </a:r>
            <a:r>
              <a:rPr lang="en-US" altLang="zh-TW" dirty="0" smtClean="0"/>
              <a:t>4 </a:t>
            </a:r>
            <a:r>
              <a:rPr lang="zh-TW" altLang="en-US" dirty="0"/>
              <a:t>隻青蛙肚子正餓，虎視眈眈的看著空中的蚊子，可惜牠們只能朝著正確的答案板吐舌頭。你有發現，哪隻青蛙只能繼續餓肚子？哪隻青蛙又吃最飽呢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規則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將</a:t>
            </a:r>
            <a:r>
              <a:rPr lang="zh-TW" altLang="en-US" dirty="0"/>
              <a:t>每個算式與正確的答案用直線連接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被</a:t>
            </a:r>
            <a:r>
              <a:rPr lang="zh-TW" altLang="en-US" dirty="0"/>
              <a:t>直線通過的蚊子，即成為青蛙的食物。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65926" y="970421"/>
            <a:ext cx="1336650" cy="400110"/>
            <a:chOff x="765926" y="970421"/>
            <a:chExt cx="1336650" cy="400110"/>
          </a:xfrm>
        </p:grpSpPr>
        <p:sp>
          <p:nvSpPr>
            <p:cNvPr id="6" name="object 99"/>
            <p:cNvSpPr/>
            <p:nvPr/>
          </p:nvSpPr>
          <p:spPr>
            <a:xfrm>
              <a:off x="765926" y="1118378"/>
              <a:ext cx="234441" cy="147496"/>
            </a:xfrm>
            <a:custGeom>
              <a:avLst/>
              <a:gdLst/>
              <a:ahLst/>
              <a:cxnLst/>
              <a:rect l="l" t="t" r="r" b="b"/>
              <a:pathLst>
                <a:path w="95884" h="60325">
                  <a:moveTo>
                    <a:pt x="95542" y="0"/>
                  </a:moveTo>
                  <a:lnTo>
                    <a:pt x="0" y="29883"/>
                  </a:lnTo>
                  <a:lnTo>
                    <a:pt x="95542" y="59728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7"/>
            <p:cNvSpPr txBox="1"/>
            <p:nvPr/>
          </p:nvSpPr>
          <p:spPr>
            <a:xfrm>
              <a:off x="996252" y="985183"/>
              <a:ext cx="1106324" cy="369332"/>
            </a:xfrm>
            <a:prstGeom prst="rect">
              <a:avLst/>
            </a:prstGeom>
            <a:solidFill>
              <a:srgbClr val="FDB913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97933" y="970421"/>
              <a:ext cx="1103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配合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1-3</a:t>
              </a:r>
              <a:endPara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圖片 1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21" y="1475518"/>
            <a:ext cx="276301" cy="31013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37" y="3243684"/>
            <a:ext cx="259385" cy="29321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45" y="2735095"/>
            <a:ext cx="298856" cy="315773"/>
          </a:xfrm>
          <a:prstGeom prst="rect">
            <a:avLst/>
          </a:prstGeom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90" y="1909184"/>
            <a:ext cx="270662" cy="315773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76" y="1587772"/>
            <a:ext cx="298856" cy="321412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77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4" name="object 36"/>
          <p:cNvSpPr/>
          <p:nvPr/>
        </p:nvSpPr>
        <p:spPr>
          <a:xfrm>
            <a:off x="7188303" y="1295535"/>
            <a:ext cx="127976" cy="127976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78" y="0"/>
                </a:moveTo>
                <a:lnTo>
                  <a:pt x="13492" y="3647"/>
                </a:lnTo>
                <a:lnTo>
                  <a:pt x="3770" y="13240"/>
                </a:lnTo>
                <a:lnTo>
                  <a:pt x="0" y="26752"/>
                </a:lnTo>
                <a:lnTo>
                  <a:pt x="3638" y="40470"/>
                </a:lnTo>
                <a:lnTo>
                  <a:pt x="13210" y="50207"/>
                </a:lnTo>
                <a:lnTo>
                  <a:pt x="26696" y="53998"/>
                </a:lnTo>
                <a:lnTo>
                  <a:pt x="27005" y="53998"/>
                </a:lnTo>
                <a:lnTo>
                  <a:pt x="40599" y="50328"/>
                </a:lnTo>
                <a:lnTo>
                  <a:pt x="50281" y="40679"/>
                </a:lnTo>
                <a:lnTo>
                  <a:pt x="53999" y="27098"/>
                </a:lnTo>
                <a:lnTo>
                  <a:pt x="50340" y="13450"/>
                </a:lnTo>
                <a:lnTo>
                  <a:pt x="40722" y="3746"/>
                </a:lnTo>
                <a:lnTo>
                  <a:pt x="27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2"/>
          <p:cNvSpPr txBox="1"/>
          <p:nvPr/>
        </p:nvSpPr>
        <p:spPr>
          <a:xfrm>
            <a:off x="6607408" y="870104"/>
            <a:ext cx="1260000" cy="468000"/>
          </a:xfrm>
          <a:prstGeom prst="rect">
            <a:avLst/>
          </a:prstGeom>
          <a:noFill/>
          <a:ln w="9004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0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sz="320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15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8" name="object 36"/>
          <p:cNvSpPr/>
          <p:nvPr/>
        </p:nvSpPr>
        <p:spPr>
          <a:xfrm>
            <a:off x="5393324" y="1308084"/>
            <a:ext cx="127976" cy="127976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78" y="0"/>
                </a:moveTo>
                <a:lnTo>
                  <a:pt x="13492" y="3647"/>
                </a:lnTo>
                <a:lnTo>
                  <a:pt x="3770" y="13240"/>
                </a:lnTo>
                <a:lnTo>
                  <a:pt x="0" y="26752"/>
                </a:lnTo>
                <a:lnTo>
                  <a:pt x="3638" y="40470"/>
                </a:lnTo>
                <a:lnTo>
                  <a:pt x="13210" y="50207"/>
                </a:lnTo>
                <a:lnTo>
                  <a:pt x="26696" y="53998"/>
                </a:lnTo>
                <a:lnTo>
                  <a:pt x="27005" y="53998"/>
                </a:lnTo>
                <a:lnTo>
                  <a:pt x="40599" y="50328"/>
                </a:lnTo>
                <a:lnTo>
                  <a:pt x="50281" y="40679"/>
                </a:lnTo>
                <a:lnTo>
                  <a:pt x="53999" y="27098"/>
                </a:lnTo>
                <a:lnTo>
                  <a:pt x="50340" y="13450"/>
                </a:lnTo>
                <a:lnTo>
                  <a:pt x="40722" y="3746"/>
                </a:lnTo>
                <a:lnTo>
                  <a:pt x="27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2"/>
          <p:cNvSpPr txBox="1"/>
          <p:nvPr/>
        </p:nvSpPr>
        <p:spPr>
          <a:xfrm>
            <a:off x="4813344" y="882653"/>
            <a:ext cx="1260000" cy="468000"/>
          </a:xfrm>
          <a:prstGeom prst="rect">
            <a:avLst/>
          </a:prstGeom>
          <a:noFill/>
          <a:ln w="9004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0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2" name="object 36"/>
          <p:cNvSpPr/>
          <p:nvPr/>
        </p:nvSpPr>
        <p:spPr>
          <a:xfrm>
            <a:off x="3589301" y="1308084"/>
            <a:ext cx="127976" cy="127976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78" y="0"/>
                </a:moveTo>
                <a:lnTo>
                  <a:pt x="13492" y="3647"/>
                </a:lnTo>
                <a:lnTo>
                  <a:pt x="3770" y="13240"/>
                </a:lnTo>
                <a:lnTo>
                  <a:pt x="0" y="26752"/>
                </a:lnTo>
                <a:lnTo>
                  <a:pt x="3638" y="40470"/>
                </a:lnTo>
                <a:lnTo>
                  <a:pt x="13210" y="50207"/>
                </a:lnTo>
                <a:lnTo>
                  <a:pt x="26696" y="53998"/>
                </a:lnTo>
                <a:lnTo>
                  <a:pt x="27005" y="53998"/>
                </a:lnTo>
                <a:lnTo>
                  <a:pt x="40599" y="50328"/>
                </a:lnTo>
                <a:lnTo>
                  <a:pt x="50281" y="40679"/>
                </a:lnTo>
                <a:lnTo>
                  <a:pt x="53999" y="27098"/>
                </a:lnTo>
                <a:lnTo>
                  <a:pt x="50340" y="13450"/>
                </a:lnTo>
                <a:lnTo>
                  <a:pt x="40722" y="3746"/>
                </a:lnTo>
                <a:lnTo>
                  <a:pt x="27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82"/>
          <p:cNvSpPr txBox="1"/>
          <p:nvPr/>
        </p:nvSpPr>
        <p:spPr>
          <a:xfrm>
            <a:off x="3019281" y="882653"/>
            <a:ext cx="1260000" cy="468000"/>
          </a:xfrm>
          <a:prstGeom prst="rect">
            <a:avLst/>
          </a:prstGeom>
          <a:noFill/>
          <a:ln w="9004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0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6" name="object 36"/>
          <p:cNvSpPr/>
          <p:nvPr/>
        </p:nvSpPr>
        <p:spPr>
          <a:xfrm>
            <a:off x="1797404" y="1319959"/>
            <a:ext cx="127976" cy="127976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78" y="0"/>
                </a:moveTo>
                <a:lnTo>
                  <a:pt x="13492" y="3647"/>
                </a:lnTo>
                <a:lnTo>
                  <a:pt x="3770" y="13240"/>
                </a:lnTo>
                <a:lnTo>
                  <a:pt x="0" y="26752"/>
                </a:lnTo>
                <a:lnTo>
                  <a:pt x="3638" y="40470"/>
                </a:lnTo>
                <a:lnTo>
                  <a:pt x="13210" y="50207"/>
                </a:lnTo>
                <a:lnTo>
                  <a:pt x="26696" y="53998"/>
                </a:lnTo>
                <a:lnTo>
                  <a:pt x="27005" y="53998"/>
                </a:lnTo>
                <a:lnTo>
                  <a:pt x="40599" y="50328"/>
                </a:lnTo>
                <a:lnTo>
                  <a:pt x="50281" y="40679"/>
                </a:lnTo>
                <a:lnTo>
                  <a:pt x="53999" y="27098"/>
                </a:lnTo>
                <a:lnTo>
                  <a:pt x="50340" y="13450"/>
                </a:lnTo>
                <a:lnTo>
                  <a:pt x="40722" y="3746"/>
                </a:lnTo>
                <a:lnTo>
                  <a:pt x="27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82"/>
          <p:cNvSpPr txBox="1"/>
          <p:nvPr/>
        </p:nvSpPr>
        <p:spPr>
          <a:xfrm>
            <a:off x="1225218" y="894528"/>
            <a:ext cx="1260000" cy="468000"/>
          </a:xfrm>
          <a:prstGeom prst="rect">
            <a:avLst/>
          </a:prstGeom>
          <a:noFill/>
          <a:ln w="9004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20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04813" y="4931977"/>
            <a:ext cx="2500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2</a:t>
            </a:r>
            <a:r>
              <a:rPr lang="en-US" altLang="zh-TW" sz="2600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×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7)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5)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endParaRPr lang="zh-TW" altLang="en-US" sz="2600" spc="-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2659621" y="4931977"/>
            <a:ext cx="1912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12)</a:t>
            </a:r>
            <a:r>
              <a:rPr lang="en-US" altLang="zh-TW" sz="2600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÷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3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＋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1</a:t>
            </a:r>
            <a:endParaRPr lang="en-US" altLang="zh-TW" sz="2600" spc="-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4673054" y="4931977"/>
            <a:ext cx="1858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18</a:t>
            </a:r>
            <a:r>
              <a:rPr lang="en-US" altLang="zh-TW" sz="2600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÷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6)</a:t>
            </a:r>
            <a:r>
              <a:rPr lang="en-US" altLang="zh-TW" sz="2600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×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5</a:t>
            </a:r>
            <a:endParaRPr lang="zh-TW" altLang="en-US" sz="2600" spc="-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6705334" y="4931977"/>
            <a:ext cx="1968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4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6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zh-TW" sz="2600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÷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(1</a:t>
            </a:r>
            <a:r>
              <a:rPr lang="zh-TW" altLang="en-US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－</a:t>
            </a:r>
            <a:r>
              <a:rPr lang="en-US" altLang="zh-TW" sz="2600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3)</a:t>
            </a:r>
            <a:endParaRPr lang="zh-TW" altLang="en-US" sz="2600" spc="-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</p:txBody>
      </p:sp>
      <p:pic>
        <p:nvPicPr>
          <p:cNvPr id="67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0" y="3895670"/>
            <a:ext cx="1050039" cy="1038151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05" y="3896126"/>
            <a:ext cx="1050039" cy="1038151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63" y="3895670"/>
            <a:ext cx="1050039" cy="1038151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69" y="3895670"/>
            <a:ext cx="1050039" cy="1038151"/>
          </a:xfrm>
          <a:prstGeom prst="rect">
            <a:avLst/>
          </a:prstGeom>
        </p:spPr>
      </p:pic>
      <p:sp>
        <p:nvSpPr>
          <p:cNvPr id="13" name="手繪多邊形 12"/>
          <p:cNvSpPr/>
          <p:nvPr/>
        </p:nvSpPr>
        <p:spPr>
          <a:xfrm>
            <a:off x="1557338" y="1366838"/>
            <a:ext cx="3905250" cy="2562225"/>
          </a:xfrm>
          <a:custGeom>
            <a:avLst/>
            <a:gdLst>
              <a:gd name="connsiteX0" fmla="*/ 0 w 3905250"/>
              <a:gd name="connsiteY0" fmla="*/ 2562225 h 2562225"/>
              <a:gd name="connsiteX1" fmla="*/ 3905250 w 3905250"/>
              <a:gd name="connsiteY1" fmla="*/ 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0" h="2562225">
                <a:moveTo>
                  <a:pt x="0" y="2562225"/>
                </a:moveTo>
                <a:lnTo>
                  <a:pt x="3905250" y="0"/>
                </a:lnTo>
              </a:path>
            </a:pathLst>
          </a:custGeom>
          <a:ln w="254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643313" y="1362075"/>
            <a:ext cx="14287" cy="2562225"/>
          </a:xfrm>
          <a:custGeom>
            <a:avLst/>
            <a:gdLst>
              <a:gd name="connsiteX0" fmla="*/ 0 w 14287"/>
              <a:gd name="connsiteY0" fmla="*/ 2562225 h 2562225"/>
              <a:gd name="connsiteX1" fmla="*/ 14287 w 14287"/>
              <a:gd name="connsiteY1" fmla="*/ 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2562225">
                <a:moveTo>
                  <a:pt x="0" y="2562225"/>
                </a:moveTo>
                <a:cubicBezTo>
                  <a:pt x="4762" y="1708150"/>
                  <a:pt x="9525" y="854075"/>
                  <a:pt x="14287" y="0"/>
                </a:cubicBezTo>
              </a:path>
            </a:pathLst>
          </a:custGeom>
          <a:ln w="254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5700713" y="1352550"/>
            <a:ext cx="1547812" cy="2576513"/>
          </a:xfrm>
          <a:custGeom>
            <a:avLst/>
            <a:gdLst>
              <a:gd name="connsiteX0" fmla="*/ 0 w 1547812"/>
              <a:gd name="connsiteY0" fmla="*/ 2576513 h 2576513"/>
              <a:gd name="connsiteX1" fmla="*/ 1547812 w 1547812"/>
              <a:gd name="connsiteY1" fmla="*/ 0 h 257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7812" h="2576513">
                <a:moveTo>
                  <a:pt x="0" y="2576513"/>
                </a:moveTo>
                <a:lnTo>
                  <a:pt x="1547812" y="0"/>
                </a:lnTo>
              </a:path>
            </a:pathLst>
          </a:custGeom>
          <a:ln w="254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1852613" y="1376363"/>
            <a:ext cx="5867400" cy="2552700"/>
          </a:xfrm>
          <a:custGeom>
            <a:avLst/>
            <a:gdLst>
              <a:gd name="connsiteX0" fmla="*/ 5867400 w 5867400"/>
              <a:gd name="connsiteY0" fmla="*/ 2552700 h 2552700"/>
              <a:gd name="connsiteX1" fmla="*/ 0 w 5867400"/>
              <a:gd name="connsiteY1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0" h="2552700">
                <a:moveTo>
                  <a:pt x="5867400" y="2552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6" name="圖片 1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76" y="3376196"/>
            <a:ext cx="298856" cy="321412"/>
          </a:xfrm>
          <a:prstGeom prst="rect">
            <a:avLst/>
          </a:prstGeom>
        </p:spPr>
      </p:pic>
      <p:pic>
        <p:nvPicPr>
          <p:cNvPr id="148" name="圖片 1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57" y="2205561"/>
            <a:ext cx="298856" cy="3214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9" y="2137060"/>
            <a:ext cx="270662" cy="31577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28" y="2153665"/>
            <a:ext cx="315773" cy="310134"/>
          </a:xfrm>
          <a:prstGeom prst="rect">
            <a:avLst/>
          </a:prstGeom>
        </p:spPr>
      </p:pic>
      <p:sp>
        <p:nvSpPr>
          <p:cNvPr id="151" name="文字方塊 150"/>
          <p:cNvSpPr txBox="1"/>
          <p:nvPr/>
        </p:nvSpPr>
        <p:spPr>
          <a:xfrm>
            <a:off x="653142" y="5588195"/>
            <a:ext cx="802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______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號青蛙吃最飽；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______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號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青蛙吃最少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。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/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967356" y="5570777"/>
            <a:ext cx="58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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文字方塊 152"/>
          <p:cNvSpPr txBox="1"/>
          <p:nvPr/>
        </p:nvSpPr>
        <p:spPr>
          <a:xfrm>
            <a:off x="4990697" y="5570777"/>
            <a:ext cx="553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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588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95" y="593718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52" grpId="0"/>
      <p:bldP spid="152" grpId="1"/>
      <p:bldP spid="153" grpId="0"/>
      <p:bldP spid="153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spc="90" dirty="0">
                <a:solidFill>
                  <a:srgbClr val="F26522"/>
                </a:solidFill>
                <a:latin typeface="Arial Unicode MS"/>
                <a:cs typeface="Arial Unicode MS"/>
              </a:rPr>
              <a:t>地</a:t>
            </a:r>
            <a:r>
              <a:rPr lang="zh-TW" altLang="en-US" b="1" spc="60" dirty="0">
                <a:solidFill>
                  <a:srgbClr val="F26522"/>
                </a:solidFill>
                <a:latin typeface="Arial Unicode MS"/>
                <a:cs typeface="Arial Unicode MS"/>
              </a:rPr>
              <a:t>球到太</a:t>
            </a:r>
            <a:r>
              <a:rPr lang="zh-TW" altLang="en-US" b="1" spc="75" dirty="0">
                <a:solidFill>
                  <a:srgbClr val="F26522"/>
                </a:solidFill>
                <a:latin typeface="Arial Unicode MS"/>
                <a:cs typeface="Arial Unicode MS"/>
              </a:rPr>
              <a:t>陽</a:t>
            </a:r>
            <a:r>
              <a:rPr lang="zh-TW" altLang="en-US" b="1" spc="65" dirty="0">
                <a:solidFill>
                  <a:srgbClr val="F26522"/>
                </a:solidFill>
                <a:latin typeface="Arial Unicode MS"/>
                <a:cs typeface="Arial Unicode MS"/>
              </a:rPr>
              <a:t>的</a:t>
            </a:r>
            <a:r>
              <a:rPr lang="zh-TW" altLang="en-US" b="1" spc="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距離</a:t>
            </a:r>
            <a:endParaRPr lang="zh-TW" altLang="en-US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5" y="1366182"/>
            <a:ext cx="7322170" cy="49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spc="90" dirty="0">
                <a:solidFill>
                  <a:srgbClr val="F26522"/>
                </a:solidFill>
                <a:latin typeface="Arial Unicode MS"/>
                <a:cs typeface="Arial Unicode MS"/>
              </a:rPr>
              <a:t>地</a:t>
            </a:r>
            <a:r>
              <a:rPr lang="zh-TW" altLang="en-US" b="1" spc="60" dirty="0">
                <a:solidFill>
                  <a:srgbClr val="F26522"/>
                </a:solidFill>
                <a:latin typeface="Arial Unicode MS"/>
                <a:cs typeface="Arial Unicode MS"/>
              </a:rPr>
              <a:t>球到太</a:t>
            </a:r>
            <a:r>
              <a:rPr lang="zh-TW" altLang="en-US" b="1" spc="75" dirty="0">
                <a:solidFill>
                  <a:srgbClr val="F26522"/>
                </a:solidFill>
                <a:latin typeface="Arial Unicode MS"/>
                <a:cs typeface="Arial Unicode MS"/>
              </a:rPr>
              <a:t>陽</a:t>
            </a:r>
            <a:r>
              <a:rPr lang="zh-TW" altLang="en-US" b="1" spc="65" dirty="0">
                <a:solidFill>
                  <a:srgbClr val="F26522"/>
                </a:solidFill>
                <a:latin typeface="Arial Unicode MS"/>
                <a:cs typeface="Arial Unicode MS"/>
              </a:rPr>
              <a:t>的</a:t>
            </a:r>
            <a:r>
              <a:rPr lang="zh-TW" altLang="en-US" b="1" spc="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距離</a:t>
            </a:r>
            <a:endParaRPr lang="zh-TW" altLang="en-US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4" y="1413942"/>
            <a:ext cx="7460891" cy="49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spc="90" dirty="0">
                <a:solidFill>
                  <a:srgbClr val="F26522"/>
                </a:solidFill>
                <a:latin typeface="Arial Unicode MS"/>
                <a:cs typeface="Arial Unicode MS"/>
              </a:rPr>
              <a:t>地</a:t>
            </a:r>
            <a:r>
              <a:rPr lang="zh-TW" altLang="en-US" b="1" spc="60" dirty="0">
                <a:solidFill>
                  <a:srgbClr val="F26522"/>
                </a:solidFill>
                <a:latin typeface="Arial Unicode MS"/>
                <a:cs typeface="Arial Unicode MS"/>
              </a:rPr>
              <a:t>球到太</a:t>
            </a:r>
            <a:r>
              <a:rPr lang="zh-TW" altLang="en-US" b="1" spc="75" dirty="0">
                <a:solidFill>
                  <a:srgbClr val="F26522"/>
                </a:solidFill>
                <a:latin typeface="Arial Unicode MS"/>
                <a:cs typeface="Arial Unicode MS"/>
              </a:rPr>
              <a:t>陽</a:t>
            </a:r>
            <a:r>
              <a:rPr lang="zh-TW" altLang="en-US" b="1" spc="65" dirty="0">
                <a:solidFill>
                  <a:srgbClr val="F26522"/>
                </a:solidFill>
                <a:latin typeface="Arial Unicode MS"/>
                <a:cs typeface="Arial Unicode MS"/>
              </a:rPr>
              <a:t>的</a:t>
            </a:r>
            <a:r>
              <a:rPr lang="zh-TW" altLang="en-US" b="1" spc="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距離</a:t>
            </a:r>
            <a:endParaRPr lang="zh-TW" altLang="en-US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4" y="1440069"/>
            <a:ext cx="7460891" cy="49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4"/>
            <a:ext cx="8905875" cy="1405325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指數的值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8"/>
            <a:ext cx="8462512" cy="2097787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latin typeface="SimSun"/>
                <a:cs typeface="SimSun"/>
              </a:rPr>
              <a:t>求下列各式的</a:t>
            </a:r>
            <a:r>
              <a:rPr lang="zh-TW" altLang="en-US" dirty="0" smtClean="0">
                <a:solidFill>
                  <a:srgbClr val="231F20"/>
                </a:solidFill>
                <a:latin typeface="SimSun"/>
                <a:cs typeface="SimSun"/>
              </a:rPr>
              <a:t>值：</a:t>
            </a:r>
            <a:endParaRPr lang="zh-TW" altLang="en-US" dirty="0">
              <a:latin typeface="SimSun"/>
              <a:cs typeface="SimSun"/>
            </a:endParaRPr>
          </a:p>
          <a:p>
            <a:pPr>
              <a:tabLst>
                <a:tab pos="3099435" algn="l"/>
              </a:tabLst>
            </a:pP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</a:t>
            </a:r>
            <a:r>
              <a:rPr lang="zh-TW" altLang="en-US" dirty="0" smtClean="0">
                <a:solidFill>
                  <a:srgbClr val="231F20"/>
                </a:solidFill>
              </a:rPr>
              <a:t> 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/>
            </a:r>
            <a:b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</a:br>
            <a:endParaRPr lang="en-US" altLang="zh-TW" baseline="300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636939"/>
            <a:ext cx="438913" cy="438913"/>
          </a:xfrm>
          <a:prstGeom prst="rect">
            <a:avLst/>
          </a:prstGeom>
        </p:spPr>
      </p:pic>
      <p:pic>
        <p:nvPicPr>
          <p:cNvPr id="11" name="Picture 588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66" y="419161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4"/>
          <p:cNvSpPr txBox="1">
            <a:spLocks/>
          </p:cNvSpPr>
          <p:nvPr/>
        </p:nvSpPr>
        <p:spPr>
          <a:xfrm>
            <a:off x="820758" y="2491327"/>
            <a:ext cx="588879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(1) 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lang="en-US" altLang="zh-TW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>
          <a:xfrm>
            <a:off x="1153259" y="3130622"/>
            <a:ext cx="5948185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altLang="en-US" spc="25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>
          <a:xfrm>
            <a:off x="1153259" y="3781887"/>
            <a:ext cx="479627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64</a:t>
            </a:r>
            <a:endParaRPr lang="zh-TW" altLang="en-US" spc="25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pic>
        <p:nvPicPr>
          <p:cNvPr id="1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9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b="1" spc="90" dirty="0">
                <a:solidFill>
                  <a:srgbClr val="F26522"/>
                </a:solidFill>
                <a:latin typeface="Arial Unicode MS"/>
                <a:cs typeface="Arial Unicode MS"/>
              </a:rPr>
              <a:t>地</a:t>
            </a:r>
            <a:r>
              <a:rPr lang="zh-TW" altLang="en-US" b="1" spc="60" dirty="0">
                <a:solidFill>
                  <a:srgbClr val="F26522"/>
                </a:solidFill>
                <a:latin typeface="Arial Unicode MS"/>
                <a:cs typeface="Arial Unicode MS"/>
              </a:rPr>
              <a:t>球到太</a:t>
            </a:r>
            <a:r>
              <a:rPr lang="zh-TW" altLang="en-US" b="1" spc="75" dirty="0">
                <a:solidFill>
                  <a:srgbClr val="F26522"/>
                </a:solidFill>
                <a:latin typeface="Arial Unicode MS"/>
                <a:cs typeface="Arial Unicode MS"/>
              </a:rPr>
              <a:t>陽</a:t>
            </a:r>
            <a:r>
              <a:rPr lang="zh-TW" altLang="en-US" b="1" spc="65" dirty="0">
                <a:solidFill>
                  <a:srgbClr val="F26522"/>
                </a:solidFill>
                <a:latin typeface="Arial Unicode MS"/>
                <a:cs typeface="Arial Unicode MS"/>
              </a:rPr>
              <a:t>的</a:t>
            </a:r>
            <a:r>
              <a:rPr lang="zh-TW" altLang="en-US" b="1" spc="70" dirty="0" smtClean="0">
                <a:solidFill>
                  <a:srgbClr val="F26522"/>
                </a:solidFill>
                <a:latin typeface="Arial Unicode MS"/>
                <a:cs typeface="Arial Unicode MS"/>
              </a:rPr>
              <a:t>距離</a:t>
            </a:r>
            <a:endParaRPr lang="zh-TW" altLang="en-US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2036" b="3141"/>
          <a:stretch/>
        </p:blipFill>
        <p:spPr>
          <a:xfrm>
            <a:off x="905435" y="1480457"/>
            <a:ext cx="7187360" cy="47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spc="90" dirty="0" err="1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TW" sz="2000" b="1" spc="90" dirty="0" err="1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6" y="1437324"/>
            <a:ext cx="7430907" cy="48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spc="90" dirty="0" err="1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TW" sz="2000" b="1" spc="90" dirty="0" err="1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1" y="1411196"/>
            <a:ext cx="7366506" cy="49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spc="90" dirty="0" err="1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TW" sz="2000" b="1" spc="90" dirty="0" err="1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1297" b="1793"/>
          <a:stretch/>
        </p:blipFill>
        <p:spPr>
          <a:xfrm>
            <a:off x="940526" y="1482905"/>
            <a:ext cx="7164000" cy="47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spc="90" dirty="0" err="1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TW" sz="2000" b="1" spc="90" dirty="0" err="1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434425" y="414373"/>
            <a:ext cx="1479517" cy="369332"/>
            <a:chOff x="395288" y="492750"/>
            <a:chExt cx="1479517" cy="369332"/>
          </a:xfrm>
        </p:grpSpPr>
        <p:sp>
          <p:nvSpPr>
            <p:cNvPr id="8" name="object 23"/>
            <p:cNvSpPr txBox="1"/>
            <p:nvPr/>
          </p:nvSpPr>
          <p:spPr>
            <a:xfrm>
              <a:off x="1089349" y="492750"/>
              <a:ext cx="78545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zh-TW" altLang="en-US" sz="2400" spc="85" dirty="0" smtClean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rial Unicode MS"/>
                </a:rPr>
                <a:t>自然</a:t>
              </a:r>
              <a:endParaRPr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Arial Unicode M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" y="499413"/>
              <a:ext cx="658370" cy="356006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5452" r="3021" b="1195"/>
          <a:stretch/>
        </p:blipFill>
        <p:spPr>
          <a:xfrm>
            <a:off x="957943" y="1493038"/>
            <a:ext cx="7576457" cy="47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063" y="1000124"/>
            <a:ext cx="8905875" cy="1405325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2700"/>
            <a:r>
              <a:rPr lang="zh-TW" altLang="en-US" spc="75" dirty="0">
                <a:solidFill>
                  <a:srgbClr val="231F20"/>
                </a:solidFill>
                <a:latin typeface="Arial Unicode MS"/>
                <a:cs typeface="Arial Unicode MS"/>
              </a:rPr>
              <a:t>指數的值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14069" y="1061049"/>
            <a:ext cx="8462512" cy="1286736"/>
          </a:xfrm>
        </p:spPr>
        <p:txBody>
          <a:bodyPr/>
          <a:lstStyle/>
          <a:p>
            <a:r>
              <a:rPr lang="zh-TW" altLang="en-US" dirty="0">
                <a:solidFill>
                  <a:srgbClr val="231F20"/>
                </a:solidFill>
                <a:latin typeface="SimSun"/>
                <a:cs typeface="SimSun"/>
              </a:rPr>
              <a:t>求下列各式的</a:t>
            </a:r>
            <a:r>
              <a:rPr lang="zh-TW" altLang="en-US" dirty="0" smtClean="0">
                <a:solidFill>
                  <a:srgbClr val="231F20"/>
                </a:solidFill>
                <a:latin typeface="SimSun"/>
                <a:cs typeface="SimSun"/>
              </a:rPr>
              <a:t>值：</a:t>
            </a:r>
            <a:endParaRPr lang="zh-TW" altLang="en-US" dirty="0">
              <a:latin typeface="SimSun"/>
              <a:cs typeface="SimSun"/>
            </a:endParaRPr>
          </a:p>
          <a:p>
            <a:pPr>
              <a:tabLst>
                <a:tab pos="3099435" algn="l"/>
              </a:tabLst>
            </a:pPr>
            <a:r>
              <a:rPr lang="en-US" altLang="zh-TW" dirty="0">
                <a:solidFill>
                  <a:srgbClr val="231F20"/>
                </a:solidFill>
                <a:latin typeface="Times New Roman"/>
                <a:cs typeface="Times New Roman"/>
              </a:rPr>
              <a:t>(2) </a:t>
            </a:r>
            <a:r>
              <a:rPr lang="en-US" altLang="zh-TW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endParaRPr lang="en-US" altLang="zh-TW" baseline="300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2636939"/>
            <a:ext cx="438913" cy="438913"/>
          </a:xfrm>
          <a:prstGeom prst="rect">
            <a:avLst/>
          </a:prstGeom>
        </p:spPr>
      </p:pic>
      <p:pic>
        <p:nvPicPr>
          <p:cNvPr id="16" name="解">
            <a:extLst>
              <a:ext uri="{FF2B5EF4-FFF2-40B4-BE49-F238E27FC236}">
                <a16:creationId xmlns:a16="http://schemas.microsoft.com/office/drawing/2014/main" id="{BD54690C-DE44-E541-A374-26AF20CE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88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51" y="398133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版面配置區 4"/>
          <p:cNvSpPr txBox="1">
            <a:spLocks/>
          </p:cNvSpPr>
          <p:nvPr/>
        </p:nvSpPr>
        <p:spPr>
          <a:xfrm>
            <a:off x="820758" y="2516039"/>
            <a:ext cx="5888799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altLang="zh-TW" dirty="0" smtClean="0">
                <a:solidFill>
                  <a:srgbClr val="231F20"/>
                </a:solidFill>
                <a:latin typeface="Times New Roman"/>
                <a:cs typeface="Times New Roman"/>
              </a:rPr>
              <a:t>(2) 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baseline="300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endParaRPr lang="en-US" altLang="zh-TW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>
          <a:xfrm>
            <a:off x="1153259" y="3155334"/>
            <a:ext cx="7020925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pc="10" dirty="0" smtClean="0">
                <a:solidFill>
                  <a:srgbClr val="231F20"/>
                </a:solidFill>
                <a:latin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lang="en-US" altLang="zh-TW" spc="1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altLang="en-US" spc="25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版面配置區 4"/>
          <p:cNvSpPr txBox="1">
            <a:spLocks/>
          </p:cNvSpPr>
          <p:nvPr/>
        </p:nvSpPr>
        <p:spPr>
          <a:xfrm>
            <a:off x="1153260" y="3806599"/>
            <a:ext cx="1428016" cy="605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>
              <a:spcBef>
                <a:spcPts val="710"/>
              </a:spcBef>
            </a:pPr>
            <a:r>
              <a:rPr lang="zh-TW" altLang="en-US" spc="25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256</a:t>
            </a:r>
            <a:endParaRPr lang="zh-TW" altLang="en-US" spc="25" dirty="0">
              <a:solidFill>
                <a:srgbClr val="231F2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object 20"/>
          <p:cNvSpPr/>
          <p:nvPr/>
        </p:nvSpPr>
        <p:spPr>
          <a:xfrm>
            <a:off x="228960" y="4381533"/>
            <a:ext cx="8686081" cy="1819242"/>
          </a:xfrm>
          <a:custGeom>
            <a:avLst/>
            <a:gdLst/>
            <a:ahLst/>
            <a:cxnLst/>
            <a:rect l="l" t="t" r="r" b="b"/>
            <a:pathLst>
              <a:path w="2268854" h="1305560">
                <a:moveTo>
                  <a:pt x="0" y="1305293"/>
                </a:moveTo>
                <a:lnTo>
                  <a:pt x="2268601" y="1305293"/>
                </a:lnTo>
                <a:lnTo>
                  <a:pt x="2268601" y="0"/>
                </a:lnTo>
                <a:lnTo>
                  <a:pt x="0" y="0"/>
                </a:lnTo>
                <a:lnTo>
                  <a:pt x="0" y="1305293"/>
                </a:lnTo>
                <a:close/>
              </a:path>
            </a:pathLst>
          </a:custGeom>
          <a:ln w="28575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4" y="4490759"/>
            <a:ext cx="305714" cy="383438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42586"/>
              </p:ext>
            </p:extLst>
          </p:nvPr>
        </p:nvGraphicFramePr>
        <p:xfrm>
          <a:off x="657225" y="4504440"/>
          <a:ext cx="5417947" cy="107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395">
                <a:tc>
                  <a:txBody>
                    <a:bodyPr/>
                    <a:lstStyle/>
                    <a:p>
                      <a:pPr algn="ctr"/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算式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按法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螢幕顯示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(2)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spc="0" dirty="0" smtClean="0">
                          <a:solidFill>
                            <a:srgbClr val="231F2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spc="0" dirty="0" smtClean="0">
                          <a:solidFill>
                            <a:srgbClr val="231F2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－</a:t>
                      </a:r>
                      <a:r>
                        <a:rPr lang="en-US" altLang="zh-TW" sz="2000" spc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altLang="zh-TW" sz="2000" spc="0" dirty="0" smtClean="0">
                          <a:solidFill>
                            <a:srgbClr val="231F2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en-US" altLang="zh-TW" sz="2000" spc="0" baseline="3000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altLang="zh-TW" sz="2000" spc="0" baseline="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Adobe 明體 Std 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kern="1200" spc="0" dirty="0" smtClean="0">
                          <a:solidFill>
                            <a:srgbClr val="231F20"/>
                          </a:solidFill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 4             4</a:t>
                      </a:r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kern="1200" spc="0" dirty="0">
                        <a:solidFill>
                          <a:srgbClr val="231F20"/>
                        </a:solidFill>
                        <a:latin typeface="Times New Roman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9"/>
          <p:cNvSpPr>
            <a:spLocks noChangeAspect="1"/>
          </p:cNvSpPr>
          <p:nvPr/>
        </p:nvSpPr>
        <p:spPr>
          <a:xfrm>
            <a:off x="2460928" y="5096636"/>
            <a:ext cx="400149" cy="292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0"/>
          <p:cNvSpPr>
            <a:spLocks noChangeAspect="1"/>
          </p:cNvSpPr>
          <p:nvPr/>
        </p:nvSpPr>
        <p:spPr>
          <a:xfrm>
            <a:off x="2822977" y="5096636"/>
            <a:ext cx="400149" cy="2923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/>
          <p:cNvSpPr>
            <a:spLocks noChangeAspect="1"/>
          </p:cNvSpPr>
          <p:nvPr/>
        </p:nvSpPr>
        <p:spPr>
          <a:xfrm>
            <a:off x="3441790" y="5058165"/>
            <a:ext cx="474004" cy="369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9" y="4845622"/>
            <a:ext cx="2075693" cy="74981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6338282" y="4467258"/>
            <a:ext cx="2420115" cy="1600913"/>
            <a:chOff x="6338282" y="4467258"/>
            <a:chExt cx="2420115" cy="1600913"/>
          </a:xfrm>
        </p:grpSpPr>
        <p:grpSp>
          <p:nvGrpSpPr>
            <p:cNvPr id="24" name="群組 23"/>
            <p:cNvGrpSpPr/>
            <p:nvPr/>
          </p:nvGrpSpPr>
          <p:grpSpPr>
            <a:xfrm>
              <a:off x="6338282" y="4467258"/>
              <a:ext cx="2420115" cy="1600913"/>
              <a:chOff x="5200072" y="4504294"/>
              <a:chExt cx="2420115" cy="1600913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5200072" y="4504294"/>
                <a:ext cx="2420115" cy="1600913"/>
                <a:chOff x="5200072" y="4504294"/>
                <a:chExt cx="2420115" cy="1600913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5200072" y="4789681"/>
                  <a:ext cx="2420115" cy="1315526"/>
                </a:xfrm>
                <a:prstGeom prst="rect">
                  <a:avLst/>
                </a:prstGeom>
                <a:solidFill>
                  <a:srgbClr val="FEF6D7"/>
                </a:solidFill>
                <a:ln w="28575">
                  <a:solidFill>
                    <a:srgbClr val="FFDB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28" name="圖片 27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6272" y="4504294"/>
                  <a:ext cx="482315" cy="381533"/>
                </a:xfrm>
                <a:prstGeom prst="rect">
                  <a:avLst/>
                </a:prstGeom>
              </p:spPr>
            </p:pic>
          </p:grpSp>
          <p:sp>
            <p:nvSpPr>
              <p:cNvPr id="26" name="文字方塊 25"/>
              <p:cNvSpPr txBox="1"/>
              <p:nvPr/>
            </p:nvSpPr>
            <p:spPr>
              <a:xfrm>
                <a:off x="5218465" y="4904877"/>
                <a:ext cx="24017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5080"/>
                <a:r>
                  <a:rPr lang="zh-TW" altLang="en-US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Adobe 明體 Std L"/>
                  </a:rPr>
                  <a:t>使用計算機</a:t>
                </a:r>
                <a:r>
                  <a:rPr lang="zh-TW" altLang="en-US" sz="2400" dirty="0" smtClean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Adobe 明體 Std L"/>
                  </a:rPr>
                  <a:t>計算</a:t>
                </a:r>
                <a:r>
                  <a:rPr lang="en-US" altLang="zh-TW" sz="2400" dirty="0" smtClean="0">
                    <a:solidFill>
                      <a:srgbClr val="231F2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dobe 明體 Std L"/>
                  </a:rPr>
                  <a:t>(</a:t>
                </a:r>
                <a:r>
                  <a:rPr lang="zh-TW" altLang="en-US" sz="2400" dirty="0">
                    <a:solidFill>
                      <a:srgbClr val="231F2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dobe 明體 Std L"/>
                  </a:rPr>
                  <a:t>－</a:t>
                </a:r>
                <a:r>
                  <a:rPr lang="en-US" altLang="zh-TW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4</a:t>
                </a:r>
                <a:r>
                  <a:rPr lang="en-US" altLang="zh-TW" sz="2400" dirty="0">
                    <a:solidFill>
                      <a:srgbClr val="231F2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dobe 明體 Std L"/>
                  </a:rPr>
                  <a:t>)</a:t>
                </a:r>
                <a:r>
                  <a:rPr lang="en-US" altLang="zh-TW" sz="2400" baseline="29629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4</a:t>
                </a:r>
                <a:r>
                  <a:rPr lang="zh-TW" altLang="en-US" sz="2400" baseline="29629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  </a:t>
                </a:r>
                <a:r>
                  <a:rPr lang="zh-TW" altLang="en-US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Adobe 明體 Std L"/>
                  </a:rPr>
                  <a:t>時，需先輸入底數 </a:t>
                </a:r>
                <a:r>
                  <a:rPr lang="en-US" altLang="zh-TW" sz="2400" dirty="0" smtClean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Adobe 明體 Std L"/>
                  </a:rPr>
                  <a:t>4</a:t>
                </a:r>
                <a:r>
                  <a:rPr lang="zh-TW" altLang="en-US" sz="2400" dirty="0" smtClean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      </a:t>
                </a:r>
                <a:r>
                  <a:rPr lang="zh-TW" altLang="en-US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Adobe 明體 Std L"/>
                  </a:rPr>
                  <a:t>。</a:t>
                </a:r>
                <a:endParaRPr lang="zh-TW" altLang="en-US" sz="2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endParaRPr>
              </a:p>
            </p:txBody>
          </p:sp>
        </p:grpSp>
        <p:sp>
          <p:nvSpPr>
            <p:cNvPr id="30" name="object 29"/>
            <p:cNvSpPr>
              <a:spLocks noChangeAspect="1"/>
            </p:cNvSpPr>
            <p:nvPr/>
          </p:nvSpPr>
          <p:spPr>
            <a:xfrm>
              <a:off x="7960235" y="5712281"/>
              <a:ext cx="400149" cy="292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10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目錄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內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內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全部ic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全部ic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內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3524</TotalTime>
  <Words>2683</Words>
  <Application>Microsoft Office PowerPoint</Application>
  <PresentationFormat>如螢幕大小 (4:3)</PresentationFormat>
  <Paragraphs>606</Paragraphs>
  <Slides>84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84</vt:i4>
      </vt:variant>
    </vt:vector>
  </HeadingPairs>
  <TitlesOfParts>
    <vt:vector size="104" baseType="lpstr">
      <vt:lpstr>Adobe 明體 Std L</vt:lpstr>
      <vt:lpstr>Arial Unicode MS</vt:lpstr>
      <vt:lpstr>HL03</vt:lpstr>
      <vt:lpstr>SimSun</vt:lpstr>
      <vt:lpstr>字魂36号-正文宋楷</vt:lpstr>
      <vt:lpstr>微軟正黑體</vt:lpstr>
      <vt:lpstr>新細明體</vt:lpstr>
      <vt:lpstr>標楷體</vt:lpstr>
      <vt:lpstr>Arial</vt:lpstr>
      <vt:lpstr>Calibri</vt:lpstr>
      <vt:lpstr>Cambria Math</vt:lpstr>
      <vt:lpstr>Helvetica</vt:lpstr>
      <vt:lpstr>Times New Roman</vt:lpstr>
      <vt:lpstr>Wingdings</vt:lpstr>
      <vt:lpstr>目錄頁</vt:lpstr>
      <vt:lpstr>內文</vt:lpstr>
      <vt:lpstr>2_內文</vt:lpstr>
      <vt:lpstr>全部icon</vt:lpstr>
      <vt:lpstr>1_全部icon</vt:lpstr>
      <vt:lpstr>1_內文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 映如</dc:creator>
  <cp:lastModifiedBy>school nc1</cp:lastModifiedBy>
  <cp:revision>373</cp:revision>
  <dcterms:created xsi:type="dcterms:W3CDTF">2021-04-09T01:53:41Z</dcterms:created>
  <dcterms:modified xsi:type="dcterms:W3CDTF">2022-09-27T07:34:35Z</dcterms:modified>
</cp:coreProperties>
</file>