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  <p:sldMasterId id="2147483924" r:id="rId3"/>
  </p:sldMasterIdLst>
  <p:sldIdLst>
    <p:sldId id="279" r:id="rId4"/>
    <p:sldId id="280" r:id="rId5"/>
    <p:sldId id="282" r:id="rId6"/>
    <p:sldId id="299" r:id="rId7"/>
    <p:sldId id="285" r:id="rId8"/>
    <p:sldId id="301" r:id="rId9"/>
    <p:sldId id="293" r:id="rId10"/>
    <p:sldId id="286" r:id="rId11"/>
    <p:sldId id="287" r:id="rId12"/>
    <p:sldId id="288" r:id="rId13"/>
    <p:sldId id="294" r:id="rId14"/>
    <p:sldId id="290" r:id="rId15"/>
    <p:sldId id="291" r:id="rId16"/>
    <p:sldId id="302" r:id="rId17"/>
    <p:sldId id="292" r:id="rId18"/>
    <p:sldId id="296" r:id="rId19"/>
    <p:sldId id="297" r:id="rId20"/>
    <p:sldId id="298" r:id="rId21"/>
    <p:sldId id="281" r:id="rId22"/>
    <p:sldId id="303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41A66"/>
    <a:srgbClr val="6B2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0" autoAdjust="0"/>
    <p:restoredTop sz="94660"/>
  </p:normalViewPr>
  <p:slideViewPr>
    <p:cSldViewPr>
      <p:cViewPr>
        <p:scale>
          <a:sx n="70" d="100"/>
          <a:sy n="70" d="100"/>
        </p:scale>
        <p:origin x="-148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9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0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9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9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4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0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91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9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2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8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7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5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8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6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5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0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2F8F0-B546-4BFC-9C53-C7299F21864A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2021/8/27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4E57-4DC1-4CD0-B1BC-D01275AB032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5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PUybM3P2Pi4&amp;index=15&amp;list=PLs8-PZmgSLn2ziy2rXDwaQgfTjRqpOa_C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youtube.com/watch?v=PUybM3P2Pi4&amp;index=15&amp;list=PLs8-PZmgSLn2ziy2rXDwaQgfTjRqpOa_C" TargetMode="External"/><Relationship Id="rId7" Type="http://schemas.openxmlformats.org/officeDocument/2006/relationships/hyperlink" Target="https://www.youtube.com/watch?v=J47jNt1O1-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outube.com/watch?v=fuhCrIqx3to" TargetMode="External"/><Relationship Id="rId5" Type="http://schemas.openxmlformats.org/officeDocument/2006/relationships/hyperlink" Target="https://www.youtube.com/watch?v=0oTjx6Fw0Qo" TargetMode="External"/><Relationship Id="rId4" Type="http://schemas.openxmlformats.org/officeDocument/2006/relationships/hyperlink" Target="https://www.youtube.com/watch?v=aSCShOUls-A" TargetMode="External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hyperlink" Target="https://www.youtube.com/watch?v=aSCShOUls-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uhCrIqx3to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youtube.com/watch?v=J47jNt1O1-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0oTjx6Fw0Qo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32" t="35500"/>
          <a:stretch/>
        </p:blipFill>
        <p:spPr bwMode="auto">
          <a:xfrm>
            <a:off x="1866497" y="4265742"/>
            <a:ext cx="6505096" cy="211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866497" y="188153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spc="1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7200" b="1" spc="1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7200" b="1" spc="1000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zh-TW" altLang="en-US" sz="7200" b="1" spc="10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42" r="47368" b="64025"/>
          <a:stretch/>
        </p:blipFill>
        <p:spPr bwMode="auto">
          <a:xfrm>
            <a:off x="1866497" y="3179630"/>
            <a:ext cx="3633375" cy="10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426853" y="1187399"/>
            <a:ext cx="8528032" cy="42781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1500" indent="-457200"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均衡</a:t>
            </a:r>
            <a:r>
              <a:rPr lang="en-US" altLang="zh-TW" sz="2000" b="1" dirty="0">
                <a:solidFill>
                  <a:srgbClr val="72A376"/>
                </a:solidFill>
              </a:rPr>
              <a:t>(balance)</a:t>
            </a:r>
          </a:p>
          <a:p>
            <a:pPr marL="5715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同樣</a:t>
            </a: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假設物體中心有一條無形軸線，軸線兩邊雖未呈現完全相同形式，但在視覺上仍有平均穩定的效果。</a:t>
            </a: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marL="393192" lvl="1" indent="0">
              <a:buClr>
                <a:schemeClr val="accent6"/>
              </a:buClr>
              <a:buNone/>
            </a:pP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en-US" altLang="zh-TW" sz="3200" dirty="0" smtClean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en-US" altLang="zh-TW" sz="3200" dirty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12080"/>
            <a:ext cx="15525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27" y="2713299"/>
            <a:ext cx="748628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0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755576" y="980728"/>
            <a:ext cx="4784676" cy="42781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1500" indent="-457200"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對比</a:t>
            </a:r>
            <a:r>
              <a:rPr lang="en-US" altLang="zh-TW" sz="2000" b="1" dirty="0">
                <a:solidFill>
                  <a:srgbClr val="72A376"/>
                </a:solidFill>
              </a:rPr>
              <a:t>(contrast)</a:t>
            </a:r>
          </a:p>
          <a:p>
            <a:pPr marL="5715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當</a:t>
            </a: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兩個以上的形式</a:t>
            </a: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排列</a:t>
            </a: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在</a:t>
            </a: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一起</a:t>
            </a: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，產生強烈的差異。</a:t>
            </a:r>
            <a:endParaRPr lang="en-US" altLang="zh-TW" sz="2800" dirty="0">
              <a:latin typeface="微軟正黑體"/>
              <a:ea typeface="微軟正黑體"/>
              <a:cs typeface="微軟正黑體"/>
            </a:endParaRPr>
          </a:p>
          <a:p>
            <a:pPr marL="393192" lvl="1" indent="0">
              <a:buClr>
                <a:schemeClr val="accent6"/>
              </a:buClr>
              <a:buNone/>
            </a:pP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en-US" altLang="zh-TW" sz="3200" dirty="0" smtClean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en-US" altLang="zh-TW" sz="3200" dirty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040737" cy="520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34" y="2736223"/>
            <a:ext cx="3600400" cy="356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35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755576" y="836712"/>
            <a:ext cx="7272808" cy="42781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1500" indent="-457200"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調和</a:t>
            </a:r>
            <a:r>
              <a:rPr lang="en-US" altLang="zh-TW" sz="2000" b="1" dirty="0">
                <a:solidFill>
                  <a:srgbClr val="72A376"/>
                </a:solidFill>
              </a:rPr>
              <a:t>(harmony)</a:t>
            </a:r>
          </a:p>
          <a:p>
            <a:pPr marL="5715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兩</a:t>
            </a: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個以上的形式排列在一起產生類似的效果。</a:t>
            </a: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marL="393192" lvl="1" indent="0">
              <a:buClr>
                <a:schemeClr val="accent6"/>
              </a:buClr>
              <a:buNone/>
            </a:pP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en-US" altLang="zh-TW" sz="3200" dirty="0" smtClean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en-US" altLang="zh-TW" sz="3200" dirty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26" y="1916832"/>
            <a:ext cx="3743485" cy="448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45" y="4160236"/>
            <a:ext cx="409586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9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683568" y="836712"/>
            <a:ext cx="8011234" cy="42781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1500" indent="-457200"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比例</a:t>
            </a:r>
            <a:r>
              <a:rPr lang="en-US" altLang="zh-TW" sz="2000" b="1" dirty="0">
                <a:solidFill>
                  <a:srgbClr val="72A376"/>
                </a:solidFill>
              </a:rPr>
              <a:t>(proportion)</a:t>
            </a:r>
          </a:p>
          <a:p>
            <a:pPr marL="5715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人類</a:t>
            </a: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觀察許多自然生物外型後，將觀察結果利用數學方式表達，不同比例也會形成不同美的</a:t>
            </a: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感受。</a:t>
            </a:r>
            <a:endParaRPr lang="en-US" altLang="zh-TW" sz="2400" dirty="0" smtClean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例</a:t>
            </a: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如</a:t>
            </a: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：黃金</a:t>
            </a: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比例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/>
                <a:cs typeface="Times New Roman" panose="02020603050405020304" pitchFamily="18" charset="0"/>
              </a:rPr>
              <a:t>(golden ratio)</a:t>
            </a: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是</a:t>
            </a: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希臘人認為最理想的比例數字。</a:t>
            </a: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marL="393192" lvl="1" indent="0">
              <a:buClr>
                <a:schemeClr val="accent6"/>
              </a:buClr>
              <a:buNone/>
            </a:pP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marL="114300" indent="0">
              <a:buNone/>
            </a:pPr>
            <a:endParaRPr lang="en-US" altLang="zh-TW" sz="3200" dirty="0" smtClean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en-US" altLang="zh-TW" sz="3200" dirty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46698"/>
            <a:ext cx="4214539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628" y="2843807"/>
            <a:ext cx="4188772" cy="253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67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75420"/>
            <a:ext cx="9144000" cy="272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8451944" y="2935824"/>
            <a:ext cx="662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985839"/>
            <a:ext cx="28892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76750"/>
            <a:ext cx="2304257" cy="9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4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55796"/>
            <a:ext cx="5292081" cy="467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251520" y="1772816"/>
            <a:ext cx="7704856" cy="42781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1500" indent="-457200"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韻律</a:t>
            </a:r>
            <a:r>
              <a:rPr lang="en-US" altLang="zh-TW" sz="2000" b="1" dirty="0">
                <a:solidFill>
                  <a:srgbClr val="72A376"/>
                </a:solidFill>
              </a:rPr>
              <a:t>(rhythm)</a:t>
            </a:r>
          </a:p>
          <a:p>
            <a:pPr marL="571500" lvl="1" indent="-457200">
              <a:spcBef>
                <a:spcPts val="400"/>
              </a:spcBef>
              <a:buClr>
                <a:schemeClr val="accent6"/>
              </a:buClr>
              <a:buSzPct val="68000"/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又可稱為律動</a:t>
            </a: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marL="571500" lvl="1" indent="-457200">
              <a:spcBef>
                <a:spcPts val="400"/>
              </a:spcBef>
              <a:buClr>
                <a:schemeClr val="accent6"/>
              </a:buClr>
              <a:buSzPct val="68000"/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強調透過視覺產生內心感性的感受</a:t>
            </a: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marL="114300" indent="0">
              <a:buNone/>
            </a:pPr>
            <a:endParaRPr lang="en-US" altLang="zh-TW" sz="3200" b="1" dirty="0" smtClean="0">
              <a:latin typeface="微軟正黑體"/>
              <a:ea typeface="微軟正黑體"/>
              <a:cs typeface="微軟正黑體"/>
            </a:endParaRPr>
          </a:p>
          <a:p>
            <a:pPr marL="411480" lvl="1" indent="0">
              <a:buNone/>
            </a:pPr>
            <a:endParaRPr lang="zh-TW" altLang="en-US" sz="2400" dirty="0">
              <a:latin typeface="微軟正黑體"/>
              <a:ea typeface="微軟正黑體"/>
              <a:cs typeface="微軟正黑體"/>
            </a:endParaRPr>
          </a:p>
          <a:p>
            <a:pPr marL="114300" indent="0">
              <a:buNone/>
            </a:pPr>
            <a:endParaRPr lang="en-US" altLang="zh-TW" sz="3200" b="1" dirty="0">
              <a:latin typeface="微軟正黑體"/>
              <a:ea typeface="微軟正黑體"/>
              <a:cs typeface="微軟正黑體"/>
            </a:endParaRPr>
          </a:p>
          <a:p>
            <a:pPr marL="393192" lvl="1" indent="0">
              <a:buClr>
                <a:schemeClr val="accent6"/>
              </a:buClr>
              <a:buNone/>
            </a:pP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marL="114300" indent="0">
              <a:buNone/>
            </a:pPr>
            <a:endParaRPr lang="en-US" altLang="zh-TW" sz="3200" dirty="0" smtClean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en-US" altLang="zh-TW" sz="3200" dirty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9520" y="423423"/>
            <a:ext cx="2160240" cy="21125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459814" y="5815203"/>
            <a:ext cx="3330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3"/>
              </a:rPr>
              <a:t>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相同造型的連續以及色彩的漸層，排列出韻律的效果。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4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39552" y="1817193"/>
            <a:ext cx="7363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下面哪一張圖的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色彩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(color)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屬於對比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(contrast)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效果？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985839"/>
            <a:ext cx="28892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0704" y="2312188"/>
            <a:ext cx="3130439" cy="32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378253"/>
            <a:ext cx="3028801" cy="309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橢圓 24"/>
          <p:cNvSpPr/>
          <p:nvPr/>
        </p:nvSpPr>
        <p:spPr>
          <a:xfrm>
            <a:off x="2272359" y="3388058"/>
            <a:ext cx="1080335" cy="1080335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74423"/>
            <a:ext cx="2304257" cy="9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39552" y="1817193"/>
            <a:ext cx="7363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下面兩張圖在組成上分別形成了什麼效果呢？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985839"/>
            <a:ext cx="28892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2271016"/>
            <a:ext cx="3168352" cy="30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278858"/>
            <a:ext cx="2899761" cy="30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195736" y="529941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反覆</a:t>
            </a:r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688046" y="528985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漸層</a:t>
            </a:r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76750"/>
            <a:ext cx="2304257" cy="9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39552" y="1817193"/>
            <a:ext cx="7363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下面兩張圖在組成上分別形成了什麼效果呢？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985839"/>
            <a:ext cx="288925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1956336" y="508518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對稱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940152" y="508518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均衡</a:t>
            </a:r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658" y="2456459"/>
            <a:ext cx="3430454" cy="253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80" y="2456459"/>
            <a:ext cx="3562320" cy="253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76750"/>
            <a:ext cx="2304257" cy="9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9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462463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63137"/>
              </p:ext>
            </p:extLst>
          </p:nvPr>
        </p:nvGraphicFramePr>
        <p:xfrm>
          <a:off x="467544" y="1614033"/>
          <a:ext cx="8064897" cy="483930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31818"/>
                <a:gridCol w="2293686"/>
                <a:gridCol w="1923737"/>
                <a:gridCol w="2515656"/>
              </a:tblGrid>
              <a:tr h="5998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中文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中文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英文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998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美感</a:t>
                      </a:r>
                      <a:endParaRPr lang="zh-TW" altLang="en-US" sz="18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aesthetic</a:t>
                      </a:r>
                      <a:endParaRPr lang="zh-TW" altLang="en-US" sz="18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對比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contrast</a:t>
                      </a:r>
                      <a:endParaRPr lang="zh-TW" altLang="en-US" sz="18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998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色調</a:t>
                      </a:r>
                      <a:endParaRPr lang="zh-TW" altLang="en-US" sz="18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tone</a:t>
                      </a:r>
                      <a:endParaRPr lang="zh-TW" altLang="en-US" sz="18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調和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harmony</a:t>
                      </a:r>
                      <a:endParaRPr lang="zh-TW" altLang="en-US" sz="18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998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美的原理原則</a:t>
                      </a:r>
                      <a:endParaRPr lang="zh-TW" altLang="en-US" sz="18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aesthetic principle</a:t>
                      </a:r>
                      <a:endParaRPr lang="zh-TW" altLang="en-US" sz="18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比例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proportion</a:t>
                      </a:r>
                      <a:endParaRPr lang="zh-TW" altLang="en-US" sz="18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998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反覆</a:t>
                      </a:r>
                      <a:endParaRPr lang="en-US" altLang="zh-TW" sz="1800" b="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repetition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韻律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rhythm</a:t>
                      </a:r>
                      <a:endParaRPr lang="zh-TW" altLang="en-US" sz="18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5998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漸層</a:t>
                      </a:r>
                      <a:endParaRPr lang="zh-TW" altLang="en-US" sz="18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gradition</a:t>
                      </a:r>
                      <a:endParaRPr lang="zh-TW" altLang="en-US" sz="18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/>
                </a:tc>
              </a:tr>
              <a:tr h="5998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對稱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symmetry</a:t>
                      </a:r>
                      <a:endParaRPr lang="zh-TW" altLang="en-US" sz="18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/>
                </a:tc>
              </a:tr>
              <a:tr h="5998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均衡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balance</a:t>
                      </a:r>
                      <a:endParaRPr lang="zh-TW" altLang="en-US" sz="18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32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201774"/>
            <a:ext cx="3168351" cy="246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741" y="3671071"/>
            <a:ext cx="3423244" cy="266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224" y="980728"/>
            <a:ext cx="5266928" cy="68360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solidFill>
                  <a:srgbClr val="9040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美的定義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2708920"/>
            <a:ext cx="4896544" cy="3373835"/>
          </a:xfrm>
        </p:spPr>
        <p:txBody>
          <a:bodyPr>
            <a:normAutofit/>
          </a:bodyPr>
          <a:lstStyle/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羊＋大的組合，肥美的羊，滿足人的口腹之欲，人對美的感覺由味覺開始。</a:t>
            </a: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像古代祭祀舞者的頭飾，指人觀看舞蹈時內心受到感動。</a:t>
            </a: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436457" y="2031181"/>
            <a:ext cx="4896544" cy="999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1500" indent="-457200">
              <a:buClrTx/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微軟正黑體"/>
                <a:ea typeface="微軟正黑體"/>
                <a:cs typeface="微軟正黑體"/>
              </a:rPr>
              <a:t>「美」的</a:t>
            </a:r>
            <a:r>
              <a:rPr lang="zh-TW" altLang="en-US" sz="3200" dirty="0" smtClean="0">
                <a:latin typeface="微軟正黑體"/>
                <a:ea typeface="微軟正黑體"/>
                <a:cs typeface="微軟正黑體"/>
              </a:rPr>
              <a:t>起源</a:t>
            </a:r>
            <a:endParaRPr lang="en-US" altLang="zh-TW" sz="32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552" y="1089552"/>
            <a:ext cx="72008" cy="465954"/>
          </a:xfrm>
          <a:prstGeom prst="rect">
            <a:avLst/>
          </a:prstGeom>
          <a:solidFill>
            <a:srgbClr val="90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90406D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>
            <a:hlinkClick r:id="rId7"/>
          </p:cNvPr>
          <p:cNvSpPr txBox="1"/>
          <p:nvPr/>
        </p:nvSpPr>
        <p:spPr>
          <a:xfrm>
            <a:off x="1715947" y="5730708"/>
            <a:ext cx="3108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漢字的故事：美</a:t>
            </a:r>
            <a:endParaRPr lang="zh-TW" altLang="en-US" sz="2400" u="sng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45224"/>
            <a:ext cx="756084" cy="67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30847"/>
              </p:ext>
            </p:extLst>
          </p:nvPr>
        </p:nvGraphicFramePr>
        <p:xfrm>
          <a:off x="539552" y="1387500"/>
          <a:ext cx="8064896" cy="513784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20280"/>
                <a:gridCol w="5544616"/>
              </a:tblGrid>
              <a:tr h="8272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影片</a:t>
                      </a:r>
                      <a:endParaRPr lang="zh-TW" altLang="en-US" sz="2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</a:t>
                      </a:r>
                      <a:endParaRPr lang="zh-TW" altLang="en-US" sz="2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82726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漢字的故事：美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hlinkClick r:id="rId3"/>
                        </a:rPr>
                        <a:t>https://</a:t>
                      </a:r>
                      <a:r>
                        <a:rPr lang="en-US" altLang="zh-TW" dirty="0" err="1" smtClean="0">
                          <a:hlinkClick r:id="rId3"/>
                        </a:rPr>
                        <a:t>www.youtube.com</a:t>
                      </a:r>
                      <a:r>
                        <a:rPr lang="en-US" altLang="zh-TW" dirty="0" smtClean="0">
                          <a:hlinkClick r:id="rId3"/>
                        </a:rPr>
                        <a:t>/</a:t>
                      </a:r>
                      <a:r>
                        <a:rPr lang="en-US" altLang="zh-TW" dirty="0" err="1" smtClean="0">
                          <a:hlinkClick r:id="rId3"/>
                        </a:rPr>
                        <a:t>watch?v</a:t>
                      </a:r>
                      <a:r>
                        <a:rPr lang="en-US" altLang="zh-TW" dirty="0" smtClean="0">
                          <a:hlinkClick r:id="rId3"/>
                        </a:rPr>
                        <a:t>=</a:t>
                      </a:r>
                      <a:r>
                        <a:rPr lang="en-US" altLang="zh-TW" dirty="0" err="1" smtClean="0">
                          <a:hlinkClick r:id="rId3"/>
                        </a:rPr>
                        <a:t>PUybM3P2Pi4&amp;index</a:t>
                      </a:r>
                      <a:r>
                        <a:rPr lang="en-US" altLang="zh-TW" dirty="0" smtClean="0">
                          <a:hlinkClick r:id="rId3"/>
                        </a:rPr>
                        <a:t>=</a:t>
                      </a:r>
                      <a:r>
                        <a:rPr lang="en-US" altLang="zh-TW" dirty="0" err="1" smtClean="0">
                          <a:hlinkClick r:id="rId3"/>
                        </a:rPr>
                        <a:t>15&amp;list</a:t>
                      </a:r>
                      <a:r>
                        <a:rPr lang="en-US" altLang="zh-TW" dirty="0" smtClean="0">
                          <a:hlinkClick r:id="rId3"/>
                        </a:rPr>
                        <a:t>=</a:t>
                      </a:r>
                      <a:r>
                        <a:rPr lang="en-US" altLang="zh-TW" dirty="0" err="1" smtClean="0">
                          <a:hlinkClick r:id="rId3"/>
                        </a:rPr>
                        <a:t>PLs8-PZmgSLn2ziy2rXDwaQgfTjRqpOa_C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82726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我的美 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 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我相信 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【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美從來不只一種，不做別人規定的樣子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hlinkClick r:id="rId4"/>
                        </a:rPr>
                        <a:t>https://www.youtube.com/watch?v=aSCShOUls-A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827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種美的原理原則</a:t>
                      </a:r>
                    </a:p>
                    <a:p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hlinkClick r:id="rId5"/>
                        </a:rPr>
                        <a:t>https://</a:t>
                      </a:r>
                      <a:r>
                        <a:rPr lang="en-US" altLang="zh-TW" dirty="0" err="1" smtClean="0">
                          <a:hlinkClick r:id="rId5"/>
                        </a:rPr>
                        <a:t>www.youtube.com</a:t>
                      </a:r>
                      <a:r>
                        <a:rPr lang="en-US" altLang="zh-TW" dirty="0" smtClean="0">
                          <a:hlinkClick r:id="rId5"/>
                        </a:rPr>
                        <a:t>/</a:t>
                      </a:r>
                      <a:r>
                        <a:rPr lang="en-US" altLang="zh-TW" dirty="0" err="1" smtClean="0">
                          <a:hlinkClick r:id="rId5"/>
                        </a:rPr>
                        <a:t>watch?v</a:t>
                      </a:r>
                      <a:r>
                        <a:rPr lang="en-US" altLang="zh-TW" dirty="0" smtClean="0">
                          <a:hlinkClick r:id="rId5"/>
                        </a:rPr>
                        <a:t>=</a:t>
                      </a:r>
                      <a:r>
                        <a:rPr lang="en-US" altLang="zh-TW" dirty="0" err="1" smtClean="0">
                          <a:hlinkClick r:id="rId5"/>
                        </a:rPr>
                        <a:t>0oTjx6Fw0Qo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827261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視覺傳達 美的形式原理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hlinkClick r:id="rId6"/>
                        </a:rPr>
                        <a:t>https://www.youtube.com/watch?v=fuhCrIqx3to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827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看見台灣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>
                          <a:hlinkClick r:id="rId7"/>
                        </a:rPr>
                        <a:t>https://www.youtube.com/watch?v=J47jNt1O1-k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4464496" cy="74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5425311"/>
            <a:ext cx="8028892" cy="1000304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同樣是畫家</a:t>
            </a: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描繪</a:t>
            </a: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少女的作品，但</a:t>
            </a: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表現方式、</a:t>
            </a: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色調</a:t>
            </a:r>
            <a:r>
              <a:rPr lang="en-US" altLang="zh-TW" sz="2000" b="1" dirty="0">
                <a:solidFill>
                  <a:srgbClr val="72A376"/>
                </a:solidFill>
              </a:rPr>
              <a:t>(tone)</a:t>
            </a: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完全不同。你認為哪一</a:t>
            </a: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張</a:t>
            </a: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圖比較</a:t>
            </a: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符合心中美的感受呢？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459814" y="1700808"/>
            <a:ext cx="8384016" cy="99972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微軟正黑體"/>
                <a:ea typeface="微軟正黑體"/>
                <a:cs typeface="微軟正黑體"/>
              </a:rPr>
              <a:t>每個人對美的感覺不同，猶如「環肥燕瘦</a:t>
            </a:r>
            <a:r>
              <a:rPr lang="zh-TW" altLang="en-US" sz="3200" dirty="0" smtClean="0">
                <a:latin typeface="微軟正黑體"/>
                <a:ea typeface="微軟正黑體"/>
                <a:cs typeface="微軟正黑體"/>
              </a:rPr>
              <a:t>」</a:t>
            </a:r>
            <a:endParaRPr lang="zh-TW" altLang="en-US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0291" y="2420888"/>
            <a:ext cx="2176610" cy="296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381" y="2419110"/>
            <a:ext cx="2232248" cy="292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673224" y="980728"/>
            <a:ext cx="7715200" cy="68360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solidFill>
                  <a:srgbClr val="9040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</a:t>
            </a:r>
            <a:r>
              <a:rPr lang="zh-TW" altLang="en-US" b="1" dirty="0" smtClean="0">
                <a:solidFill>
                  <a:srgbClr val="9040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的感覺</a:t>
            </a:r>
            <a:r>
              <a:rPr lang="en-US" altLang="zh-TW" b="1" dirty="0">
                <a:solidFill>
                  <a:srgbClr val="9040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 smtClean="0">
                <a:solidFill>
                  <a:srgbClr val="9040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美感</a:t>
            </a:r>
            <a:r>
              <a:rPr lang="en-US" altLang="zh-TW" sz="2200" b="1" dirty="0">
                <a:solidFill>
                  <a:srgbClr val="72A376"/>
                </a:solidFill>
                <a:latin typeface="+mn-lt"/>
                <a:ea typeface="+mn-ea"/>
                <a:cs typeface="+mn-cs"/>
              </a:rPr>
              <a:t>(aesthetic)</a:t>
            </a:r>
            <a:endParaRPr lang="zh-TW" altLang="en-US" sz="2200" b="1" dirty="0">
              <a:solidFill>
                <a:srgbClr val="72A37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9552" y="1089552"/>
            <a:ext cx="72008" cy="465954"/>
          </a:xfrm>
          <a:prstGeom prst="rect">
            <a:avLst/>
          </a:prstGeom>
          <a:solidFill>
            <a:srgbClr val="90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90406D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27584" y="6277962"/>
            <a:ext cx="7800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我的美 </a:t>
            </a:r>
            <a:r>
              <a:rPr lang="en-US" altLang="zh-TW" sz="240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‧ </a:t>
            </a:r>
            <a:r>
              <a:rPr lang="zh-TW" altLang="en-US" sz="240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我相信 </a:t>
            </a:r>
            <a:r>
              <a:rPr lang="en-US" altLang="zh-TW" sz="240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【</a:t>
            </a:r>
            <a:r>
              <a:rPr lang="zh-TW" altLang="en-US" sz="240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美從來不只一種，不做別人規定的樣子</a:t>
            </a:r>
            <a:r>
              <a:rPr lang="en-US" altLang="zh-TW" sz="240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】</a:t>
            </a:r>
            <a:endParaRPr lang="zh-TW" altLang="en-US" sz="2400" u="sng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88" y="6224040"/>
            <a:ext cx="502304" cy="44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4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224" y="980728"/>
            <a:ext cx="5266928" cy="68360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solidFill>
                  <a:srgbClr val="9040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</a:t>
            </a:r>
            <a:r>
              <a:rPr lang="zh-TW" altLang="en-US" b="1" dirty="0" smtClean="0">
                <a:solidFill>
                  <a:srgbClr val="9040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的感覺</a:t>
            </a:r>
            <a:r>
              <a:rPr lang="en-US" altLang="zh-TW" b="1" dirty="0">
                <a:solidFill>
                  <a:srgbClr val="9040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b="1" dirty="0">
                <a:solidFill>
                  <a:srgbClr val="9040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美感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539552" y="1089552"/>
            <a:ext cx="72008" cy="465954"/>
          </a:xfrm>
          <a:prstGeom prst="rect">
            <a:avLst/>
          </a:prstGeom>
          <a:solidFill>
            <a:srgbClr val="90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90406D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46239"/>
              </p:ext>
            </p:extLst>
          </p:nvPr>
        </p:nvGraphicFramePr>
        <p:xfrm>
          <a:off x="899592" y="1753420"/>
          <a:ext cx="7272808" cy="46279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6404"/>
                <a:gridCol w="363640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個人美感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841A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大眾美感</a:t>
                      </a:r>
                      <a:endParaRPr lang="zh-TW" altLang="en-US" sz="3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841A66"/>
                    </a:solidFill>
                  </a:tcPr>
                </a:tc>
              </a:tr>
              <a:tr h="4048788">
                <a:tc>
                  <a:txBody>
                    <a:bodyPr/>
                    <a:lstStyle/>
                    <a:p>
                      <a:pPr marL="571500" indent="-457200" algn="l">
                        <a:buClr>
                          <a:schemeClr val="bg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2400" dirty="0" smtClean="0">
                          <a:latin typeface="微軟正黑體"/>
                          <a:ea typeface="微軟正黑體"/>
                          <a:cs typeface="微軟正黑體"/>
                        </a:rPr>
                        <a:t>偏向個人所喜歡的，應彼此尊重。</a:t>
                      </a:r>
                      <a:endParaRPr lang="en-US" altLang="zh-TW" sz="2400" dirty="0" smtClean="0"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多數人都有相同感受，可以討論與溝通的原則。</a:t>
                      </a:r>
                      <a:endParaRPr lang="en-US" altLang="zh-TW" sz="24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buClr>
                          <a:schemeClr val="bg1"/>
                        </a:buClr>
                        <a:buFont typeface="Wingdings" panose="05000000000000000000" pitchFamily="2" charset="2"/>
                        <a:buChar char="Ø"/>
                      </a:pP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buClr>
                          <a:schemeClr val="bg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受自然環境的型態與變化影響，再經由歷代藝術家或學者，將美的感受加以歸納、分類，作為討論美感或藝術創作的準則。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5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1375" y="892871"/>
            <a:ext cx="7859216" cy="68360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solidFill>
                  <a:srgbClr val="9040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</a:t>
            </a:r>
            <a:r>
              <a:rPr lang="zh-TW" altLang="en-US" b="1" dirty="0" smtClean="0">
                <a:solidFill>
                  <a:srgbClr val="9040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的原理原則</a:t>
            </a:r>
            <a:r>
              <a:rPr lang="en-US" altLang="zh-TW" sz="2200" b="1" dirty="0">
                <a:solidFill>
                  <a:srgbClr val="72A376"/>
                </a:solidFill>
                <a:latin typeface="+mn-lt"/>
                <a:ea typeface="+mn-ea"/>
                <a:cs typeface="+mn-cs"/>
              </a:rPr>
              <a:t>(aesthetic principle)</a:t>
            </a:r>
            <a:endParaRPr lang="zh-TW" altLang="en-US" sz="2200" b="1" dirty="0">
              <a:solidFill>
                <a:srgbClr val="72A37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180801" y="1628800"/>
            <a:ext cx="8528032" cy="42781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1500" indent="-457200"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反覆</a:t>
            </a:r>
            <a:r>
              <a:rPr lang="en-US" altLang="zh-TW" sz="2000" b="1" dirty="0">
                <a:solidFill>
                  <a:srgbClr val="72A376"/>
                </a:solidFill>
              </a:rPr>
              <a:t>(repetition)</a:t>
            </a:r>
          </a:p>
          <a:p>
            <a:pPr marL="571500" indent="-457200">
              <a:buClr>
                <a:schemeClr val="accent6"/>
              </a:buClr>
              <a:buSzPct val="70000"/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指</a:t>
            </a: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同樣的形式規律重複出現，呈現出井然有序的效果</a:t>
            </a: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。</a:t>
            </a:r>
            <a:endParaRPr lang="en-US" altLang="zh-TW" sz="2400" dirty="0" smtClean="0">
              <a:latin typeface="微軟正黑體"/>
              <a:ea typeface="微軟正黑體"/>
              <a:cs typeface="微軟正黑體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en-US" altLang="zh-TW" sz="3200" dirty="0" smtClean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en-US" altLang="zh-TW" sz="32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1560" y="980728"/>
            <a:ext cx="72008" cy="465954"/>
          </a:xfrm>
          <a:prstGeom prst="rect">
            <a:avLst/>
          </a:prstGeom>
          <a:solidFill>
            <a:srgbClr val="90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90406D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438" y="3861048"/>
            <a:ext cx="487156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24" y="2996952"/>
            <a:ext cx="4565841" cy="201622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7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873" y="564698"/>
            <a:ext cx="7859216" cy="68360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solidFill>
                  <a:srgbClr val="9040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</a:t>
            </a:r>
            <a:r>
              <a:rPr lang="zh-TW" altLang="en-US" b="1" dirty="0" smtClean="0">
                <a:solidFill>
                  <a:srgbClr val="9040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的原理原則</a:t>
            </a:r>
            <a:r>
              <a:rPr lang="en-US" altLang="zh-TW" sz="2200" b="1" dirty="0">
                <a:solidFill>
                  <a:srgbClr val="72A376"/>
                </a:solidFill>
                <a:latin typeface="+mn-lt"/>
                <a:ea typeface="+mn-ea"/>
                <a:cs typeface="+mn-cs"/>
              </a:rPr>
              <a:t>(aesthetic principle)</a:t>
            </a:r>
            <a:endParaRPr lang="zh-TW" altLang="en-US" sz="2200" b="1" dirty="0">
              <a:solidFill>
                <a:srgbClr val="72A37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11560" y="659894"/>
            <a:ext cx="72008" cy="465954"/>
          </a:xfrm>
          <a:prstGeom prst="rect">
            <a:avLst/>
          </a:prstGeom>
          <a:solidFill>
            <a:srgbClr val="90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90406D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87509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72" y="3284984"/>
            <a:ext cx="4009504" cy="32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366233"/>
            <a:ext cx="3856047" cy="251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5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223" y="980728"/>
            <a:ext cx="7749079" cy="68360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solidFill>
                  <a:srgbClr val="9040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</a:t>
            </a:r>
            <a:r>
              <a:rPr lang="zh-TW" altLang="en-US" b="1" dirty="0" smtClean="0">
                <a:solidFill>
                  <a:srgbClr val="90406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的原理原則</a:t>
            </a:r>
            <a:r>
              <a:rPr lang="en-US" altLang="zh-TW" sz="2200" b="1" dirty="0">
                <a:solidFill>
                  <a:srgbClr val="72A376"/>
                </a:solidFill>
                <a:latin typeface="+mn-lt"/>
                <a:ea typeface="+mn-ea"/>
                <a:cs typeface="+mn-cs"/>
              </a:rPr>
              <a:t>(aesthetic principle)</a:t>
            </a:r>
            <a:endParaRPr lang="zh-TW" altLang="en-US" sz="2200" b="1" dirty="0">
              <a:solidFill>
                <a:srgbClr val="72A37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470335" y="1916832"/>
            <a:ext cx="7951968" cy="42781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1500" indent="-457200">
              <a:buClrTx/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微軟正黑體"/>
                <a:ea typeface="微軟正黑體"/>
                <a:cs typeface="微軟正黑體"/>
              </a:rPr>
              <a:t>讓我們從生活中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尋找</a:t>
            </a: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 marL="114300" indent="0">
              <a:buNone/>
            </a:pP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                  </a:t>
            </a:r>
            <a:endParaRPr lang="en-US" altLang="zh-TW" sz="2400" dirty="0" smtClean="0">
              <a:latin typeface="微軟正黑體"/>
              <a:ea typeface="微軟正黑體"/>
              <a:cs typeface="微軟正黑體"/>
            </a:endParaRPr>
          </a:p>
          <a:p>
            <a:pPr marL="457200" indent="-342900"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marL="285750" indent="-171450">
              <a:buFont typeface="Wingdings" panose="05000000000000000000" pitchFamily="2" charset="2"/>
              <a:buChar char="Ø"/>
            </a:pPr>
            <a:endParaRPr lang="en-US" altLang="zh-TW" sz="1000" dirty="0" smtClean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ClrTx/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臺灣</a:t>
            </a:r>
            <a:r>
              <a:rPr lang="zh-TW" altLang="en-US" sz="2800" dirty="0">
                <a:latin typeface="微軟正黑體"/>
                <a:ea typeface="微軟正黑體"/>
                <a:cs typeface="微軟正黑體"/>
              </a:rPr>
              <a:t>很多美的景象，挑戰看看這些臺灣美景符合了哪些我們學過的美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的</a:t>
            </a:r>
            <a:r>
              <a:rPr lang="zh-TW" altLang="en-US" sz="2800" dirty="0">
                <a:latin typeface="微軟正黑體"/>
                <a:ea typeface="微軟正黑體"/>
                <a:cs typeface="微軟正黑體"/>
              </a:rPr>
              <a:t>原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理</a:t>
            </a:r>
            <a:r>
              <a:rPr lang="zh-TW" altLang="en-US" sz="2800" dirty="0">
                <a:latin typeface="微軟正黑體"/>
                <a:ea typeface="微軟正黑體"/>
                <a:cs typeface="微軟正黑體"/>
              </a:rPr>
              <a:t>原則呢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？</a:t>
            </a:r>
          </a:p>
          <a:p>
            <a:pPr marL="114300" indent="0">
              <a:buNone/>
            </a:pPr>
            <a:endParaRPr lang="en-US" altLang="zh-TW" sz="3200" b="1" dirty="0">
              <a:latin typeface="微軟正黑體"/>
              <a:ea typeface="微軟正黑體"/>
              <a:cs typeface="微軟正黑體"/>
            </a:endParaRPr>
          </a:p>
          <a:p>
            <a:pPr marL="393192" lvl="1" indent="0">
              <a:buClr>
                <a:schemeClr val="accent6"/>
              </a:buClr>
              <a:buNone/>
            </a:pP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marL="114300" indent="0">
              <a:buNone/>
            </a:pPr>
            <a:endParaRPr lang="en-US" altLang="zh-TW" sz="3200" dirty="0" smtClean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en-US" altLang="zh-TW" sz="32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9552" y="1089552"/>
            <a:ext cx="72008" cy="465954"/>
          </a:xfrm>
          <a:prstGeom prst="rect">
            <a:avLst/>
          </a:prstGeom>
          <a:solidFill>
            <a:srgbClr val="90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90406D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63" y="2260697"/>
            <a:ext cx="540060" cy="47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986046" y="241734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u="sng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  <a:hlinkClick r:id="rId6"/>
              </a:rPr>
              <a:t>12</a:t>
            </a:r>
            <a:r>
              <a:rPr lang="zh-TW" altLang="en-US" u="sng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  <a:hlinkClick r:id="rId6"/>
              </a:rPr>
              <a:t>種美的原理</a:t>
            </a:r>
            <a:r>
              <a:rPr lang="zh-TW" altLang="en-US" u="sng" dirty="0" smtClean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  <a:hlinkClick r:id="rId6"/>
              </a:rPr>
              <a:t>原則</a:t>
            </a:r>
            <a:endParaRPr lang="en-US" altLang="zh-TW" u="sng" dirty="0">
              <a:solidFill>
                <a:srgbClr val="0070C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09" y="4725144"/>
            <a:ext cx="540060" cy="47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5131032" y="484043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u="sng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  <a:hlinkClick r:id="rId7"/>
              </a:rPr>
              <a:t>《</a:t>
            </a:r>
            <a:r>
              <a:rPr lang="zh-TW" altLang="en-US" u="sng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  <a:hlinkClick r:id="rId7"/>
              </a:rPr>
              <a:t>看見臺灣</a:t>
            </a:r>
            <a:r>
              <a:rPr lang="en-US" altLang="zh-TW" u="sng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  <a:hlinkClick r:id="rId7"/>
              </a:rPr>
              <a:t>》</a:t>
            </a:r>
            <a:endParaRPr lang="en-US" altLang="zh-TW" u="sng" dirty="0">
              <a:solidFill>
                <a:srgbClr val="0070C0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68552" y="29211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u="sng" dirty="0">
                <a:solidFill>
                  <a:srgbClr val="0070C0"/>
                </a:solidFill>
                <a:latin typeface="微軟正黑體"/>
                <a:ea typeface="微軟正黑體"/>
                <a:cs typeface="微軟正黑體"/>
                <a:hlinkClick r:id="rId8"/>
              </a:rPr>
              <a:t>視覺傳達 美的形式原理</a:t>
            </a:r>
            <a:endParaRPr lang="zh-TW" altLang="en-US" u="sng" dirty="0">
              <a:solidFill>
                <a:srgbClr val="0070C0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09" y="2751461"/>
            <a:ext cx="5429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3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200"/>
          <a:stretch/>
        </p:blipFill>
        <p:spPr>
          <a:xfrm rot="10800000" flipH="1" flipV="1">
            <a:off x="-10148" y="-27384"/>
            <a:ext cx="3932501" cy="295232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652480" y="764704"/>
            <a:ext cx="7375904" cy="42781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1500" indent="-457200"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>
                <a:latin typeface="微軟正黑體"/>
                <a:ea typeface="微軟正黑體"/>
                <a:cs typeface="微軟正黑體"/>
              </a:rPr>
              <a:t>漸</a:t>
            </a: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層</a:t>
            </a:r>
            <a:r>
              <a:rPr lang="en-US" altLang="zh-TW" sz="2000" b="1" dirty="0">
                <a:solidFill>
                  <a:srgbClr val="72A376"/>
                </a:solidFill>
              </a:rPr>
              <a:t>(</a:t>
            </a:r>
            <a:r>
              <a:rPr lang="en-US" altLang="zh-TW" sz="2000" b="1" dirty="0" err="1">
                <a:solidFill>
                  <a:srgbClr val="72A376"/>
                </a:solidFill>
              </a:rPr>
              <a:t>gradition</a:t>
            </a:r>
            <a:r>
              <a:rPr lang="en-US" altLang="zh-TW" sz="2000" b="1" dirty="0">
                <a:solidFill>
                  <a:srgbClr val="72A376"/>
                </a:solidFill>
              </a:rPr>
              <a:t>)</a:t>
            </a:r>
          </a:p>
          <a:p>
            <a:pPr marL="5715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形式雖然反覆出現，但有部分條件卻逐漸改變，最後形成有順序的變化。</a:t>
            </a: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en-US" altLang="zh-TW" sz="3200" dirty="0" smtClean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en-US" altLang="zh-TW" sz="3200" dirty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4" y="3068960"/>
            <a:ext cx="4042234" cy="277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60" y="1728391"/>
            <a:ext cx="3740512" cy="242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86126"/>
            <a:ext cx="3910277" cy="265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5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" t="5402"/>
          <a:stretch/>
        </p:blipFill>
        <p:spPr bwMode="auto">
          <a:xfrm>
            <a:off x="274653" y="2636912"/>
            <a:ext cx="5364089" cy="21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 b="21137"/>
          <a:stretch/>
        </p:blipFill>
        <p:spPr bwMode="auto">
          <a:xfrm>
            <a:off x="459814" y="215509"/>
            <a:ext cx="2244899" cy="34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內容版面配置區 2"/>
          <p:cNvSpPr txBox="1">
            <a:spLocks/>
          </p:cNvSpPr>
          <p:nvPr/>
        </p:nvSpPr>
        <p:spPr>
          <a:xfrm>
            <a:off x="459814" y="980728"/>
            <a:ext cx="8072626" cy="427813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1500" indent="-457200">
              <a:buClrTx/>
              <a:buFont typeface="Wingdings" panose="05000000000000000000" pitchFamily="2" charset="2"/>
              <a:buChar char="Ø"/>
            </a:pP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對稱</a:t>
            </a:r>
            <a:r>
              <a:rPr lang="en-US" altLang="zh-TW" sz="2000" b="1" dirty="0">
                <a:solidFill>
                  <a:srgbClr val="72A376"/>
                </a:solidFill>
              </a:rPr>
              <a:t>(symmetry)</a:t>
            </a:r>
          </a:p>
          <a:p>
            <a:pPr marL="571500" indent="-45720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latin typeface="微軟正黑體"/>
                <a:ea typeface="微軟正黑體"/>
                <a:cs typeface="微軟正黑體"/>
              </a:rPr>
              <a:t>假設</a:t>
            </a:r>
            <a:r>
              <a:rPr lang="zh-TW" altLang="en-US" sz="2400" dirty="0">
                <a:latin typeface="微軟正黑體"/>
                <a:ea typeface="微軟正黑體"/>
                <a:cs typeface="微軟正黑體"/>
              </a:rPr>
              <a:t>物體中心有一條無形軸線，軸線兩邊呈現完全相同又相對的形式。</a:t>
            </a: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marL="393192" lvl="1" indent="0">
              <a:buClr>
                <a:schemeClr val="accent6"/>
              </a:buClr>
              <a:buNone/>
            </a:pP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lvl="1">
              <a:buClr>
                <a:schemeClr val="accent6"/>
              </a:buClr>
              <a:buFont typeface="Wingdings" panose="05000000000000000000" pitchFamily="2" charset="2"/>
              <a:buChar char="Ø"/>
            </a:pPr>
            <a:endParaRPr lang="en-US" altLang="zh-TW" sz="2400" dirty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en-US" altLang="zh-TW" sz="3200" dirty="0" smtClean="0">
              <a:latin typeface="微軟正黑體"/>
              <a:ea typeface="微軟正黑體"/>
              <a:cs typeface="微軟正黑體"/>
            </a:endParaRPr>
          </a:p>
          <a:p>
            <a:pPr marL="571500" indent="-457200">
              <a:buFont typeface="Wingdings" panose="05000000000000000000" pitchFamily="2" charset="2"/>
              <a:buChar char="Ø"/>
            </a:pPr>
            <a:endParaRPr lang="en-US" altLang="zh-TW" sz="3200" dirty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0" b="100000" l="98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14930"/>
            <a:ext cx="1799308" cy="134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158"/>
            <a:ext cx="2520280" cy="3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78" y="2907216"/>
            <a:ext cx="44005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" y="4978318"/>
            <a:ext cx="3266470" cy="187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34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CEDC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CCEDC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CCEDC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948</TotalTime>
  <Words>626</Words>
  <Application>Microsoft Office PowerPoint</Application>
  <PresentationFormat>如螢幕大小 (4:3)</PresentationFormat>
  <Paragraphs>125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20</vt:i4>
      </vt:variant>
    </vt:vector>
  </HeadingPairs>
  <TitlesOfParts>
    <vt:vector size="23" baseType="lpstr">
      <vt:lpstr>Office 佈景主題</vt:lpstr>
      <vt:lpstr>1_Office 佈景主題</vt:lpstr>
      <vt:lpstr>2_Office 佈景主題</vt:lpstr>
      <vt:lpstr>PowerPoint 簡報</vt:lpstr>
      <vt:lpstr>美的定義</vt:lpstr>
      <vt:lpstr>美的感覺—美感(aesthetic)</vt:lpstr>
      <vt:lpstr>美的感覺—美感</vt:lpstr>
      <vt:lpstr>美的原理原則(aesthetic principle)</vt:lpstr>
      <vt:lpstr>美的原理原則(aesthetic principle)</vt:lpstr>
      <vt:lpstr>美的原理原則(aesthetic principle)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CD17-06</dc:creator>
  <cp:lastModifiedBy>CD17-01</cp:lastModifiedBy>
  <cp:revision>93</cp:revision>
  <dcterms:created xsi:type="dcterms:W3CDTF">2018-12-21T01:57:12Z</dcterms:created>
  <dcterms:modified xsi:type="dcterms:W3CDTF">2021-08-27T07:57:48Z</dcterms:modified>
</cp:coreProperties>
</file>