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8" r:id="rId1"/>
  </p:sldMasterIdLst>
  <p:notesMasterIdLst>
    <p:notesMasterId r:id="rId51"/>
  </p:notesMasterIdLst>
  <p:handoutMasterIdLst>
    <p:handoutMasterId r:id="rId52"/>
  </p:handoutMasterIdLst>
  <p:sldIdLst>
    <p:sldId id="388" r:id="rId2"/>
    <p:sldId id="353" r:id="rId3"/>
    <p:sldId id="389" r:id="rId4"/>
    <p:sldId id="390" r:id="rId5"/>
    <p:sldId id="391" r:id="rId6"/>
    <p:sldId id="356" r:id="rId7"/>
    <p:sldId id="352" r:id="rId8"/>
    <p:sldId id="358" r:id="rId9"/>
    <p:sldId id="357" r:id="rId10"/>
    <p:sldId id="359" r:id="rId11"/>
    <p:sldId id="360" r:id="rId12"/>
    <p:sldId id="361" r:id="rId13"/>
    <p:sldId id="386" r:id="rId14"/>
    <p:sldId id="363" r:id="rId15"/>
    <p:sldId id="393" r:id="rId16"/>
    <p:sldId id="394" r:id="rId17"/>
    <p:sldId id="368" r:id="rId18"/>
    <p:sldId id="535" r:id="rId19"/>
    <p:sldId id="365" r:id="rId20"/>
    <p:sldId id="366" r:id="rId21"/>
    <p:sldId id="321" r:id="rId22"/>
    <p:sldId id="397" r:id="rId23"/>
    <p:sldId id="396" r:id="rId24"/>
    <p:sldId id="398" r:id="rId25"/>
    <p:sldId id="399" r:id="rId26"/>
    <p:sldId id="404" r:id="rId27"/>
    <p:sldId id="372" r:id="rId28"/>
    <p:sldId id="371" r:id="rId29"/>
    <p:sldId id="400" r:id="rId30"/>
    <p:sldId id="402" r:id="rId31"/>
    <p:sldId id="401" r:id="rId32"/>
    <p:sldId id="375" r:id="rId33"/>
    <p:sldId id="403" r:id="rId34"/>
    <p:sldId id="379" r:id="rId35"/>
    <p:sldId id="378" r:id="rId36"/>
    <p:sldId id="381" r:id="rId37"/>
    <p:sldId id="383" r:id="rId38"/>
    <p:sldId id="384" r:id="rId39"/>
    <p:sldId id="40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4" r:id="rId48"/>
    <p:sldId id="533" r:id="rId49"/>
    <p:sldId id="272" r:id="rId5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bg1"/>
        </a:solidFill>
        <a:latin typeface="標楷體" pitchFamily="65" charset="-12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楊淑芬" initials="楊淑芬" lastIdx="0" clrIdx="0"/>
  <p:cmAuthor id="1" name="韋佑 陳" initials="韋佑" lastIdx="3" clrIdx="1"/>
  <p:cmAuthor id="2" name="user" initials="u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4C0"/>
    <a:srgbClr val="DBF0F0"/>
    <a:srgbClr val="EB9C6E"/>
    <a:srgbClr val="F2BDA0"/>
    <a:srgbClr val="DED7CB"/>
    <a:srgbClr val="0000FF"/>
    <a:srgbClr val="93AF94"/>
    <a:srgbClr val="F4F2ED"/>
    <a:srgbClr val="B28DC1"/>
    <a:srgbClr val="F3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3074" autoAdjust="0"/>
  </p:normalViewPr>
  <p:slideViewPr>
    <p:cSldViewPr snapToGrid="0">
      <p:cViewPr varScale="1">
        <p:scale>
          <a:sx n="85" d="100"/>
          <a:sy n="85" d="100"/>
        </p:scale>
        <p:origin x="1042" y="67"/>
      </p:cViewPr>
      <p:guideLst>
        <p:guide orient="horz" pos="4042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3C22-298E-4E5F-A27D-887D866B41E6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D45E-6BD5-40EF-90EE-2D95C7810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26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4813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US">
              <a:ea typeface="標楷體" pitchFamily="65" charset="-12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1CBE6B1-7267-4FA6-BD00-6DA5BE2FA28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064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1CBE6B1-7267-4FA6-BD00-6DA5BE2FA282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967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1CBE6B1-7267-4FA6-BD00-6DA5BE2FA282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138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../../&#21205;&#30059;/&#31532;1&#31456;/1&#19978;1-1&#29983;&#29289;&#22280;&#30340;&#31684;&#22285;.mp4" TargetMode="External"/><Relationship Id="rId3" Type="http://schemas.openxmlformats.org/officeDocument/2006/relationships/image" Target="../media/image3.png"/><Relationship Id="rId7" Type="http://schemas.openxmlformats.org/officeDocument/2006/relationships/hyperlink" Target="../../&#24433;&#29255;/&#31532;1&#31456;/1&#19978;1-1&#25239;&#26097;&#23560;&#23478;&#20185;&#20154;&#25484;.mp4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../../&#21205;&#24907;&#22294;&#35299;/3&#19979;2-1&#30456;&#21560;&#33287;&#30456;&#26021;.ex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-1">
    <p:bg>
      <p:bgPr>
        <a:solidFill>
          <a:schemeClr val="bg1">
            <a:lumMod val="9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動作按鈕: 首頁 14">
            <a:hlinkClick r:id="" action="ppaction://hlinkshowjump?jump=firstslide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20" name="圓角矩形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743242" y="702597"/>
            <a:ext cx="6834226" cy="706090"/>
          </a:xfrm>
          <a:prstGeom prst="rect">
            <a:avLst/>
          </a:prstGeom>
        </p:spPr>
        <p:txBody>
          <a:bodyPr wrap="none"/>
          <a:lstStyle>
            <a:lvl1pPr algn="l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grpSp>
        <p:nvGrpSpPr>
          <p:cNvPr id="41" name="群組 40"/>
          <p:cNvGrpSpPr/>
          <p:nvPr userDrawn="1"/>
        </p:nvGrpSpPr>
        <p:grpSpPr>
          <a:xfrm>
            <a:off x="363612" y="759019"/>
            <a:ext cx="8208263" cy="678008"/>
            <a:chOff x="363612" y="481263"/>
            <a:chExt cx="8208263" cy="678008"/>
          </a:xfrm>
        </p:grpSpPr>
        <p:sp>
          <p:nvSpPr>
            <p:cNvPr id="42" name="object 26"/>
            <p:cNvSpPr/>
            <p:nvPr userDrawn="1"/>
          </p:nvSpPr>
          <p:spPr>
            <a:xfrm flipV="1">
              <a:off x="363875" y="1113552"/>
              <a:ext cx="8208000" cy="45719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3998" y="0"/>
                  </a:lnTo>
                </a:path>
              </a:pathLst>
            </a:custGeom>
            <a:solidFill>
              <a:srgbClr val="6993CC"/>
            </a:solidFill>
            <a:ln w="38100">
              <a:solidFill>
                <a:srgbClr val="699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8"/>
            <p:cNvSpPr/>
            <p:nvPr userDrawn="1"/>
          </p:nvSpPr>
          <p:spPr>
            <a:xfrm>
              <a:off x="363612" y="481263"/>
              <a:ext cx="1376720" cy="631381"/>
            </a:xfrm>
            <a:custGeom>
              <a:avLst/>
              <a:gdLst/>
              <a:ahLst/>
              <a:cxnLst/>
              <a:rect l="l" t="t" r="r" b="b"/>
              <a:pathLst>
                <a:path w="1437640" h="374650">
                  <a:moveTo>
                    <a:pt x="1188897" y="0"/>
                  </a:moveTo>
                  <a:lnTo>
                    <a:pt x="0" y="0"/>
                  </a:lnTo>
                  <a:lnTo>
                    <a:pt x="0" y="374396"/>
                  </a:lnTo>
                  <a:lnTo>
                    <a:pt x="1437297" y="374396"/>
                  </a:lnTo>
                  <a:lnTo>
                    <a:pt x="1188897" y="0"/>
                  </a:lnTo>
                  <a:close/>
                </a:path>
              </a:pathLst>
            </a:custGeom>
            <a:solidFill>
              <a:srgbClr val="6993CC"/>
            </a:solidFill>
            <a:ln>
              <a:solidFill>
                <a:srgbClr val="699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53848" y="795501"/>
            <a:ext cx="1047427" cy="550912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" name="群組 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36" name="圓角矩形 3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等腰三角形 45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23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375" y="6474775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400300" y="1683711"/>
            <a:ext cx="6059268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None/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7" name="object 110"/>
          <p:cNvSpPr/>
          <p:nvPr userDrawn="1"/>
        </p:nvSpPr>
        <p:spPr>
          <a:xfrm>
            <a:off x="1888175" y="1817060"/>
            <a:ext cx="486000" cy="486000"/>
          </a:xfrm>
          <a:prstGeom prst="roundRect">
            <a:avLst/>
          </a:prstGeom>
          <a:solidFill>
            <a:srgbClr val="6993CC"/>
          </a:solidFill>
        </p:spPr>
        <p:txBody>
          <a:bodyPr wrap="square" lIns="0" tIns="0" rIns="0" bIns="0" rtlCol="0"/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實驗目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0" y="322408"/>
            <a:ext cx="5994935" cy="1130400"/>
            <a:chOff x="0" y="2860550"/>
            <a:chExt cx="5994935" cy="1130400"/>
          </a:xfrm>
        </p:grpSpPr>
        <p:sp>
          <p:nvSpPr>
            <p:cNvPr id="39" name="object 4"/>
            <p:cNvSpPr/>
            <p:nvPr userDrawn="1"/>
          </p:nvSpPr>
          <p:spPr>
            <a:xfrm>
              <a:off x="1" y="2860550"/>
              <a:ext cx="5994934" cy="1130400"/>
            </a:xfrm>
            <a:custGeom>
              <a:avLst/>
              <a:gdLst/>
              <a:ahLst/>
              <a:cxnLst/>
              <a:rect l="l" t="t" r="r" b="b"/>
              <a:pathLst>
                <a:path w="4062095" h="711835">
                  <a:moveTo>
                    <a:pt x="0" y="711301"/>
                  </a:moveTo>
                  <a:lnTo>
                    <a:pt x="3989704" y="711301"/>
                  </a:lnTo>
                  <a:lnTo>
                    <a:pt x="4061701" y="639292"/>
                  </a:lnTo>
                  <a:lnTo>
                    <a:pt x="4061701" y="71996"/>
                  </a:lnTo>
                  <a:lnTo>
                    <a:pt x="398970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"/>
            <p:cNvSpPr/>
            <p:nvPr userDrawn="1"/>
          </p:nvSpPr>
          <p:spPr>
            <a:xfrm>
              <a:off x="0" y="2903212"/>
              <a:ext cx="5941483" cy="1041981"/>
            </a:xfrm>
            <a:custGeom>
              <a:avLst/>
              <a:gdLst/>
              <a:ahLst/>
              <a:cxnLst/>
              <a:rect l="l" t="t" r="r" b="b"/>
              <a:pathLst>
                <a:path w="4027170" h="652144">
                  <a:moveTo>
                    <a:pt x="0" y="651611"/>
                  </a:moveTo>
                  <a:lnTo>
                    <a:pt x="3954860" y="651611"/>
                  </a:lnTo>
                  <a:lnTo>
                    <a:pt x="4026856" y="579602"/>
                  </a:lnTo>
                  <a:lnTo>
                    <a:pt x="4026856" y="71996"/>
                  </a:lnTo>
                  <a:lnTo>
                    <a:pt x="3954860" y="0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"/>
            <p:cNvSpPr/>
            <p:nvPr userDrawn="1"/>
          </p:nvSpPr>
          <p:spPr>
            <a:xfrm>
              <a:off x="1553033" y="2902855"/>
              <a:ext cx="0" cy="1044000"/>
            </a:xfrm>
            <a:custGeom>
              <a:avLst/>
              <a:gdLst/>
              <a:ahLst/>
              <a:cxnLst/>
              <a:rect l="l" t="t" r="r" b="b"/>
              <a:pathLst>
                <a:path h="558165">
                  <a:moveTo>
                    <a:pt x="0" y="0"/>
                  </a:moveTo>
                  <a:lnTo>
                    <a:pt x="0" y="557555"/>
                  </a:lnTo>
                </a:path>
              </a:pathLst>
            </a:custGeom>
            <a:ln w="17995">
              <a:solidFill>
                <a:srgbClr val="0066B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1"/>
            <p:cNvSpPr txBox="1"/>
            <p:nvPr userDrawn="1"/>
          </p:nvSpPr>
          <p:spPr>
            <a:xfrm>
              <a:off x="522625" y="3099693"/>
              <a:ext cx="833635" cy="3346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2500"/>
                </a:lnSpc>
              </a:pPr>
              <a:r>
                <a:rPr kumimoji="1" sz="3200" b="1" kern="1200" dirty="0" err="1">
                  <a:solidFill>
                    <a:srgbClr val="0066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實驗</a:t>
              </a:r>
              <a:endParaRPr kumimoji="1" sz="3200" b="1" kern="12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</p:grp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1610093" y="429100"/>
            <a:ext cx="4321230" cy="977952"/>
          </a:xfrm>
          <a:prstGeom prst="rect">
            <a:avLst/>
          </a:prstGeom>
        </p:spPr>
        <p:txBody>
          <a:bodyPr wrap="square" anchor="ctr"/>
          <a:lstStyle>
            <a:lvl1pPr marL="12700" algn="l" defTabSz="449263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kumimoji="1" lang="zh-TW" altLang="en-US" sz="3600" b="1" kern="12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6" name="副標題 2"/>
          <p:cNvSpPr>
            <a:spLocks noGrp="1"/>
          </p:cNvSpPr>
          <p:nvPr>
            <p:ph type="subTitle" idx="1" hasCustomPrompt="1"/>
          </p:nvPr>
        </p:nvSpPr>
        <p:spPr>
          <a:xfrm rot="2134">
            <a:off x="456978" y="835017"/>
            <a:ext cx="997527" cy="5509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lang="zh-TW" altLang="en-US" sz="3200" b="1" kern="12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-</a:t>
            </a:r>
            <a:endParaRPr lang="zh-TW" altLang="en-US" dirty="0"/>
          </a:p>
        </p:txBody>
      </p:sp>
      <p:sp>
        <p:nvSpPr>
          <p:cNvPr id="45" name="矩形 44"/>
          <p:cNvSpPr/>
          <p:nvPr userDrawn="1"/>
        </p:nvSpPr>
        <p:spPr>
          <a:xfrm>
            <a:off x="421251" y="1941813"/>
            <a:ext cx="1107996" cy="646331"/>
          </a:xfrm>
          <a:prstGeom prst="rect">
            <a:avLst/>
          </a:prstGeom>
          <a:solidFill>
            <a:srgbClr val="4C8CC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46" name="文字版面配置區 4"/>
          <p:cNvSpPr>
            <a:spLocks noGrp="1"/>
          </p:cNvSpPr>
          <p:nvPr>
            <p:ph type="body" sz="quarter" idx="10" hasCustomPrompt="1"/>
          </p:nvPr>
        </p:nvSpPr>
        <p:spPr>
          <a:xfrm>
            <a:off x="1539359" y="1928366"/>
            <a:ext cx="6838159" cy="15367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None/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、微軟正黑體、粗體</a:t>
            </a:r>
          </a:p>
        </p:txBody>
      </p:sp>
      <p:sp>
        <p:nvSpPr>
          <p:cNvPr id="41" name="動作按鈕: 首頁 40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群組 43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7" name="圓角矩形 46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等腰三角形 47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9" name="群組 48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50" name="橢圓 49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1" name="乘號 50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2" name="群組 5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53" name="圓角矩形 52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" name="等腰三角形 53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</p:spTree>
    <p:extLst>
      <p:ext uri="{BB962C8B-B14F-4D97-AF65-F5344CB8AC3E}">
        <p14:creationId xmlns:p14="http://schemas.microsoft.com/office/powerpoint/2010/main" val="29458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實驗器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0" y="322408"/>
            <a:ext cx="5994935" cy="1130400"/>
            <a:chOff x="0" y="2860550"/>
            <a:chExt cx="5994935" cy="1130400"/>
          </a:xfrm>
        </p:grpSpPr>
        <p:sp>
          <p:nvSpPr>
            <p:cNvPr id="39" name="object 4"/>
            <p:cNvSpPr/>
            <p:nvPr userDrawn="1"/>
          </p:nvSpPr>
          <p:spPr>
            <a:xfrm>
              <a:off x="1" y="2860550"/>
              <a:ext cx="5994934" cy="1130400"/>
            </a:xfrm>
            <a:custGeom>
              <a:avLst/>
              <a:gdLst/>
              <a:ahLst/>
              <a:cxnLst/>
              <a:rect l="l" t="t" r="r" b="b"/>
              <a:pathLst>
                <a:path w="4062095" h="711835">
                  <a:moveTo>
                    <a:pt x="0" y="711301"/>
                  </a:moveTo>
                  <a:lnTo>
                    <a:pt x="3989704" y="711301"/>
                  </a:lnTo>
                  <a:lnTo>
                    <a:pt x="4061701" y="639292"/>
                  </a:lnTo>
                  <a:lnTo>
                    <a:pt x="4061701" y="71996"/>
                  </a:lnTo>
                  <a:lnTo>
                    <a:pt x="398970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"/>
            <p:cNvSpPr/>
            <p:nvPr userDrawn="1"/>
          </p:nvSpPr>
          <p:spPr>
            <a:xfrm>
              <a:off x="0" y="2903212"/>
              <a:ext cx="5941483" cy="1041981"/>
            </a:xfrm>
            <a:custGeom>
              <a:avLst/>
              <a:gdLst/>
              <a:ahLst/>
              <a:cxnLst/>
              <a:rect l="l" t="t" r="r" b="b"/>
              <a:pathLst>
                <a:path w="4027170" h="652144">
                  <a:moveTo>
                    <a:pt x="0" y="651611"/>
                  </a:moveTo>
                  <a:lnTo>
                    <a:pt x="3954860" y="651611"/>
                  </a:lnTo>
                  <a:lnTo>
                    <a:pt x="4026856" y="579602"/>
                  </a:lnTo>
                  <a:lnTo>
                    <a:pt x="4026856" y="71996"/>
                  </a:lnTo>
                  <a:lnTo>
                    <a:pt x="3954860" y="0"/>
                  </a:lnTo>
                  <a:lnTo>
                    <a:pt x="0" y="0"/>
                  </a:lnTo>
                </a:path>
              </a:pathLst>
            </a:custGeom>
            <a:ln w="3594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"/>
            <p:cNvSpPr/>
            <p:nvPr userDrawn="1"/>
          </p:nvSpPr>
          <p:spPr>
            <a:xfrm>
              <a:off x="1553033" y="2902855"/>
              <a:ext cx="0" cy="1044000"/>
            </a:xfrm>
            <a:custGeom>
              <a:avLst/>
              <a:gdLst/>
              <a:ahLst/>
              <a:cxnLst/>
              <a:rect l="l" t="t" r="r" b="b"/>
              <a:pathLst>
                <a:path h="558165">
                  <a:moveTo>
                    <a:pt x="0" y="0"/>
                  </a:moveTo>
                  <a:lnTo>
                    <a:pt x="0" y="557555"/>
                  </a:lnTo>
                </a:path>
              </a:pathLst>
            </a:custGeom>
            <a:ln w="17995">
              <a:solidFill>
                <a:srgbClr val="0066B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1"/>
            <p:cNvSpPr txBox="1"/>
            <p:nvPr userDrawn="1"/>
          </p:nvSpPr>
          <p:spPr>
            <a:xfrm>
              <a:off x="522625" y="3099693"/>
              <a:ext cx="833635" cy="3346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2500"/>
                </a:lnSpc>
              </a:pPr>
              <a:r>
                <a:rPr kumimoji="1" sz="3200" b="1" kern="1200" dirty="0" err="1">
                  <a:solidFill>
                    <a:srgbClr val="0066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實驗</a:t>
              </a:r>
              <a:endParaRPr kumimoji="1" sz="3200" b="1" kern="12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</p:grp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1610093" y="429100"/>
            <a:ext cx="4321230" cy="977952"/>
          </a:xfrm>
          <a:prstGeom prst="rect">
            <a:avLst/>
          </a:prstGeom>
        </p:spPr>
        <p:txBody>
          <a:bodyPr wrap="square" anchor="ctr"/>
          <a:lstStyle>
            <a:lvl1pPr marL="12700" algn="l" defTabSz="449263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kumimoji="1" lang="zh-TW" altLang="en-US" sz="3600" b="1" kern="12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6" name="副標題 2"/>
          <p:cNvSpPr>
            <a:spLocks noGrp="1"/>
          </p:cNvSpPr>
          <p:nvPr>
            <p:ph type="subTitle" idx="1" hasCustomPrompt="1"/>
          </p:nvPr>
        </p:nvSpPr>
        <p:spPr>
          <a:xfrm rot="2134">
            <a:off x="456978" y="835017"/>
            <a:ext cx="997527" cy="5509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lang="zh-TW" altLang="en-US" sz="3200" b="1" kern="12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-</a:t>
            </a:r>
            <a:endParaRPr lang="zh-TW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="" xmlns:a16="http://schemas.microsoft.com/office/drawing/2014/main" id="{C531185F-B5A1-4D73-B368-0DD8352C0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" y="1690904"/>
            <a:ext cx="8940505" cy="4969270"/>
          </a:xfrm>
          <a:prstGeom prst="rect">
            <a:avLst/>
          </a:prstGeom>
        </p:spPr>
      </p:pic>
      <p:sp>
        <p:nvSpPr>
          <p:cNvPr id="47" name="內容版面配置區 6">
            <a:extLst>
              <a:ext uri="{FF2B5EF4-FFF2-40B4-BE49-F238E27FC236}">
                <a16:creationId xmlns="" xmlns:a16="http://schemas.microsoft.com/office/drawing/2014/main" id="{E727B722-90BD-45B2-A6AE-75EAED9B3E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1472" y="2445546"/>
            <a:ext cx="3545441" cy="503120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  <a:endParaRPr lang="en-US" altLang="zh-TW" dirty="0"/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編號由母片複製到投影片製作，上到下左到右排序</a:t>
            </a:r>
            <a:endParaRPr lang="en-US" altLang="zh-TW" dirty="0"/>
          </a:p>
          <a:p>
            <a:pPr lvl="0"/>
            <a:endParaRPr lang="zh-TW" altLang="en-US" dirty="0"/>
          </a:p>
        </p:txBody>
      </p:sp>
      <p:grpSp>
        <p:nvGrpSpPr>
          <p:cNvPr id="48" name="群組 47">
            <a:extLst>
              <a:ext uri="{FF2B5EF4-FFF2-40B4-BE49-F238E27FC236}">
                <a16:creationId xmlns="" xmlns:a16="http://schemas.microsoft.com/office/drawing/2014/main" id="{C6A46E71-257B-4F2D-AC9C-8C53637402A9}"/>
              </a:ext>
            </a:extLst>
          </p:cNvPr>
          <p:cNvGrpSpPr/>
          <p:nvPr userDrawn="1"/>
        </p:nvGrpSpPr>
        <p:grpSpPr>
          <a:xfrm>
            <a:off x="768702" y="2572164"/>
            <a:ext cx="332004" cy="400110"/>
            <a:chOff x="7373641" y="1507607"/>
            <a:chExt cx="438719" cy="528717"/>
          </a:xfrm>
        </p:grpSpPr>
        <p:sp>
          <p:nvSpPr>
            <p:cNvPr id="49" name="橢圓 48">
              <a:extLst>
                <a:ext uri="{FF2B5EF4-FFF2-40B4-BE49-F238E27FC236}">
                  <a16:creationId xmlns="" xmlns:a16="http://schemas.microsoft.com/office/drawing/2014/main" id="{4BE43DA4-5BA2-49F1-BCCC-FC2767594DB0}"/>
                </a:ext>
              </a:extLst>
            </p:cNvPr>
            <p:cNvSpPr/>
            <p:nvPr/>
          </p:nvSpPr>
          <p:spPr bwMode="auto">
            <a:xfrm>
              <a:off x="7380312" y="1556792"/>
              <a:ext cx="432048" cy="432048"/>
            </a:xfrm>
            <a:prstGeom prst="ellipse">
              <a:avLst/>
            </a:prstGeom>
            <a:solidFill>
              <a:srgbClr val="4E8AC9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TW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="" xmlns:a16="http://schemas.microsoft.com/office/drawing/2014/main" id="{5B079405-22F1-447B-B193-FF3CE5C2147B}"/>
                </a:ext>
              </a:extLst>
            </p:cNvPr>
            <p:cNvSpPr/>
            <p:nvPr/>
          </p:nvSpPr>
          <p:spPr>
            <a:xfrm>
              <a:off x="7373641" y="1507607"/>
              <a:ext cx="432549" cy="528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TW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4B122E91-7781-4CFD-8F23-2DE526D3D672}"/>
              </a:ext>
            </a:extLst>
          </p:cNvPr>
          <p:cNvSpPr/>
          <p:nvPr userDrawn="1"/>
        </p:nvSpPr>
        <p:spPr bwMode="auto">
          <a:xfrm>
            <a:off x="416859" y="2071446"/>
            <a:ext cx="8291446" cy="42615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4" name="Rectangle 57">
            <a:extLst>
              <a:ext uri="{FF2B5EF4-FFF2-40B4-BE49-F238E27FC236}">
                <a16:creationId xmlns="" xmlns:a16="http://schemas.microsoft.com/office/drawing/2014/main" id="{93897E79-8C59-4022-A250-D6E6D6E916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3753" y="1780472"/>
            <a:ext cx="124481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62063" indent="-1262063" algn="ctr">
              <a:spcBef>
                <a:spcPct val="20000"/>
              </a:spcBef>
            </a:pPr>
            <a:r>
              <a:rPr lang="zh-TW" altLang="en-US" sz="3600" dirty="0">
                <a:solidFill>
                  <a:srgbClr val="0066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endParaRPr lang="zh-TW" altLang="en-US" sz="3600" b="0" dirty="0">
              <a:solidFill>
                <a:srgbClr val="0066B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52" name="圓角矩形 51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3" name="等腰三角形 52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4" name="群組 53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55" name="橢圓 54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6" name="乘號 55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7" name="群組 56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58" name="圓角矩形 57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9" name="等腰三角形 58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8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EF9E8B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94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9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文字版面配置區 3"/>
          <p:cNvSpPr>
            <a:spLocks noGrp="1"/>
          </p:cNvSpPr>
          <p:nvPr>
            <p:ph type="body" sz="half" idx="1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31" name="動作按鈕: 首頁 30">
            <a:hlinkClick r:id="rId3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54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實驗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421251" y="332656"/>
            <a:ext cx="2031325" cy="646331"/>
          </a:xfrm>
          <a:prstGeom prst="rect">
            <a:avLst/>
          </a:prstGeom>
          <a:solidFill>
            <a:srgbClr val="4C8CC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實驗說明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421251" y="976376"/>
            <a:ext cx="8251053" cy="1562100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  <a:endParaRPr lang="en-US" altLang="zh-TW" dirty="0"/>
          </a:p>
        </p:txBody>
      </p:sp>
      <p:grpSp>
        <p:nvGrpSpPr>
          <p:cNvPr id="35" name="群組 34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6" name="圓角矩形 35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等腰三角形 36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乘號 39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2" name="圓角矩形 41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等腰三角形 42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6" name="動作按鈕: 首頁 15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78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實驗步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圓角 30">
            <a:extLst>
              <a:ext uri="{FF2B5EF4-FFF2-40B4-BE49-F238E27FC236}">
                <a16:creationId xmlns="" xmlns:a16="http://schemas.microsoft.com/office/drawing/2014/main" id="{17543C9A-0D24-44A1-B129-1EFFAD447EA5}"/>
              </a:ext>
            </a:extLst>
          </p:cNvPr>
          <p:cNvSpPr/>
          <p:nvPr/>
        </p:nvSpPr>
        <p:spPr bwMode="auto">
          <a:xfrm>
            <a:off x="435311" y="1084826"/>
            <a:ext cx="513820" cy="513818"/>
          </a:xfrm>
          <a:prstGeom prst="roundRect">
            <a:avLst/>
          </a:prstGeom>
          <a:solidFill>
            <a:srgbClr val="BCE4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zh-TW" alt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文字版面配置區 3"/>
          <p:cNvSpPr>
            <a:spLocks noGrp="1"/>
          </p:cNvSpPr>
          <p:nvPr>
            <p:ph type="body" sz="half" idx="11" hasCustomPrompt="1"/>
          </p:nvPr>
        </p:nvSpPr>
        <p:spPr>
          <a:xfrm>
            <a:off x="459467" y="1057138"/>
            <a:ext cx="487279" cy="554962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3200" b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步驟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421251" y="332656"/>
            <a:ext cx="1107996" cy="646331"/>
          </a:xfrm>
          <a:prstGeom prst="rect">
            <a:avLst/>
          </a:prstGeom>
          <a:solidFill>
            <a:srgbClr val="4C8CC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964785" y="1041692"/>
            <a:ext cx="7830872" cy="1562100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  <a:endParaRPr lang="en-US" altLang="zh-TW" dirty="0"/>
          </a:p>
        </p:txBody>
      </p:sp>
      <p:grpSp>
        <p:nvGrpSpPr>
          <p:cNvPr id="37" name="群組 36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9" name="圓角矩形 38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2" name="橢圓 41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乘號 42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4" name="群組 43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5" name="圓角矩形 44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等腰三角形 45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0" name="動作按鈕: 首頁 19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5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實驗問題與討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421251" y="332656"/>
            <a:ext cx="2492990" cy="646331"/>
          </a:xfrm>
          <a:prstGeom prst="rect">
            <a:avLst/>
          </a:prstGeom>
          <a:solidFill>
            <a:srgbClr val="4C8CC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問題與討論</a:t>
            </a:r>
            <a:endParaRPr lang="zh-TW" alt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421251" y="998151"/>
            <a:ext cx="8287054" cy="1562100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32pt</a:t>
            </a:r>
            <a:r>
              <a:rPr lang="zh-TW" altLang="en-US" dirty="0"/>
              <a:t>、微軟正黑體，每頁投影片只放一題</a:t>
            </a:r>
          </a:p>
        </p:txBody>
      </p:sp>
      <p:grpSp>
        <p:nvGrpSpPr>
          <p:cNvPr id="35" name="群組 34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6" name="圓角矩形 35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等腰三角形 36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乘號 39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2" name="圓角矩形 41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等腰三角形 42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6" name="動作按鈕: 首頁 15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74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課程補充">
    <p:bg>
      <p:bgPr>
        <a:solidFill>
          <a:srgbClr val="F6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323998" y="284952"/>
            <a:ext cx="2551236" cy="606041"/>
            <a:chOff x="243089" y="2227046"/>
            <a:chExt cx="2249145" cy="534923"/>
          </a:xfrm>
        </p:grpSpPr>
        <p:sp>
          <p:nvSpPr>
            <p:cNvPr id="57" name="手繪多邊形 56"/>
            <p:cNvSpPr/>
            <p:nvPr userDrawn="1"/>
          </p:nvSpPr>
          <p:spPr>
            <a:xfrm flipV="1">
              <a:off x="243089" y="2518658"/>
              <a:ext cx="114178" cy="200841"/>
            </a:xfrm>
            <a:custGeom>
              <a:avLst/>
              <a:gdLst>
                <a:gd name="connsiteX0" fmla="*/ 0 w 114178"/>
                <a:gd name="connsiteY0" fmla="*/ 200841 h 200841"/>
                <a:gd name="connsiteX1" fmla="*/ 109881 w 114178"/>
                <a:gd name="connsiteY1" fmla="*/ 200841 h 200841"/>
                <a:gd name="connsiteX2" fmla="*/ 109881 w 114178"/>
                <a:gd name="connsiteY2" fmla="*/ 21286 h 200841"/>
                <a:gd name="connsiteX3" fmla="*/ 114178 w 114178"/>
                <a:gd name="connsiteY3" fmla="*/ 0 h 200841"/>
                <a:gd name="connsiteX4" fmla="*/ 0 w 114178"/>
                <a:gd name="connsiteY4" fmla="*/ 200841 h 20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78" h="200841">
                  <a:moveTo>
                    <a:pt x="0" y="200841"/>
                  </a:moveTo>
                  <a:lnTo>
                    <a:pt x="109881" y="200841"/>
                  </a:lnTo>
                  <a:lnTo>
                    <a:pt x="109881" y="21286"/>
                  </a:lnTo>
                  <a:lnTo>
                    <a:pt x="114178" y="0"/>
                  </a:lnTo>
                  <a:lnTo>
                    <a:pt x="0" y="200841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手繪多邊形 55"/>
            <p:cNvSpPr/>
            <p:nvPr userDrawn="1"/>
          </p:nvSpPr>
          <p:spPr>
            <a:xfrm flipV="1">
              <a:off x="2378057" y="2518658"/>
              <a:ext cx="114177" cy="200838"/>
            </a:xfrm>
            <a:custGeom>
              <a:avLst/>
              <a:gdLst>
                <a:gd name="connsiteX0" fmla="*/ 4297 w 114177"/>
                <a:gd name="connsiteY0" fmla="*/ 200838 h 200838"/>
                <a:gd name="connsiteX1" fmla="*/ 114177 w 114177"/>
                <a:gd name="connsiteY1" fmla="*/ 200838 h 200838"/>
                <a:gd name="connsiteX2" fmla="*/ 0 w 114177"/>
                <a:gd name="connsiteY2" fmla="*/ 0 h 200838"/>
                <a:gd name="connsiteX3" fmla="*/ 4297 w 114177"/>
                <a:gd name="connsiteY3" fmla="*/ 21283 h 200838"/>
                <a:gd name="connsiteX4" fmla="*/ 4297 w 114177"/>
                <a:gd name="connsiteY4" fmla="*/ 200838 h 2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77" h="200838">
                  <a:moveTo>
                    <a:pt x="4297" y="200838"/>
                  </a:moveTo>
                  <a:lnTo>
                    <a:pt x="114177" y="200838"/>
                  </a:lnTo>
                  <a:lnTo>
                    <a:pt x="0" y="0"/>
                  </a:lnTo>
                  <a:lnTo>
                    <a:pt x="4297" y="21283"/>
                  </a:lnTo>
                  <a:lnTo>
                    <a:pt x="4297" y="200838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6"/>
            <p:cNvSpPr/>
            <p:nvPr userDrawn="1"/>
          </p:nvSpPr>
          <p:spPr>
            <a:xfrm>
              <a:off x="345218" y="2227046"/>
              <a:ext cx="2045164" cy="534923"/>
            </a:xfrm>
            <a:prstGeom prst="roundRect">
              <a:avLst/>
            </a:prstGeom>
            <a:solidFill>
              <a:srgbClr val="E6B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"/>
            <p:cNvSpPr txBox="1"/>
            <p:nvPr userDrawn="1"/>
          </p:nvSpPr>
          <p:spPr>
            <a:xfrm>
              <a:off x="382829" y="2235181"/>
              <a:ext cx="1959447" cy="5084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sz="4000" b="1" spc="1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課程補</a:t>
              </a:r>
              <a:r>
                <a:rPr sz="4000" b="1" spc="-1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充</a:t>
              </a:r>
              <a:endPara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</p:grpSp>
      <p:sp>
        <p:nvSpPr>
          <p:cNvPr id="36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530137"/>
            <a:ext cx="8312768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、微軟正黑體，段落前不用空兩格</a:t>
            </a:r>
          </a:p>
        </p:txBody>
      </p:sp>
      <p:sp>
        <p:nvSpPr>
          <p:cNvPr id="37" name="文字版面配置區 6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898589"/>
            <a:ext cx="8312768" cy="67934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 typeface="Arial" panose="020B0604020202020204" pitchFamily="34" charset="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標題</a:t>
            </a:r>
          </a:p>
        </p:txBody>
      </p:sp>
      <p:grpSp>
        <p:nvGrpSpPr>
          <p:cNvPr id="40" name="群組 39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1" name="圓角矩形 40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等腰三角形 41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3" name="群組 42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4" name="橢圓 4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" name="群組 46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8" name="圓角矩形 47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等腰三角形 48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1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2" name="動作按鈕: 首頁 21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35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延伸補充"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530137"/>
            <a:ext cx="8294768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、微軟正黑體，段落前不用空兩格</a:t>
            </a:r>
          </a:p>
        </p:txBody>
      </p:sp>
      <p:sp>
        <p:nvSpPr>
          <p:cNvPr id="37" name="文字版面配置區 6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898589"/>
            <a:ext cx="8294768" cy="67934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 typeface="Arial" panose="020B0604020202020204" pitchFamily="34" charset="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標題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323998" y="284953"/>
            <a:ext cx="2551236" cy="624770"/>
            <a:chOff x="243089" y="2227046"/>
            <a:chExt cx="2249145" cy="551454"/>
          </a:xfrm>
        </p:grpSpPr>
        <p:sp>
          <p:nvSpPr>
            <p:cNvPr id="40" name="手繪多邊形 39"/>
            <p:cNvSpPr/>
            <p:nvPr userDrawn="1"/>
          </p:nvSpPr>
          <p:spPr>
            <a:xfrm flipV="1">
              <a:off x="243089" y="2518658"/>
              <a:ext cx="114178" cy="200841"/>
            </a:xfrm>
            <a:custGeom>
              <a:avLst/>
              <a:gdLst>
                <a:gd name="connsiteX0" fmla="*/ 0 w 114178"/>
                <a:gd name="connsiteY0" fmla="*/ 200841 h 200841"/>
                <a:gd name="connsiteX1" fmla="*/ 109881 w 114178"/>
                <a:gd name="connsiteY1" fmla="*/ 200841 h 200841"/>
                <a:gd name="connsiteX2" fmla="*/ 109881 w 114178"/>
                <a:gd name="connsiteY2" fmla="*/ 21286 h 200841"/>
                <a:gd name="connsiteX3" fmla="*/ 114178 w 114178"/>
                <a:gd name="connsiteY3" fmla="*/ 0 h 200841"/>
                <a:gd name="connsiteX4" fmla="*/ 0 w 114178"/>
                <a:gd name="connsiteY4" fmla="*/ 200841 h 20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78" h="200841">
                  <a:moveTo>
                    <a:pt x="0" y="200841"/>
                  </a:moveTo>
                  <a:lnTo>
                    <a:pt x="109881" y="200841"/>
                  </a:lnTo>
                  <a:lnTo>
                    <a:pt x="109881" y="21286"/>
                  </a:lnTo>
                  <a:lnTo>
                    <a:pt x="114178" y="0"/>
                  </a:lnTo>
                  <a:lnTo>
                    <a:pt x="0" y="20084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手繪多邊形 40"/>
            <p:cNvSpPr/>
            <p:nvPr userDrawn="1"/>
          </p:nvSpPr>
          <p:spPr>
            <a:xfrm flipV="1">
              <a:off x="2378057" y="2518658"/>
              <a:ext cx="114177" cy="200838"/>
            </a:xfrm>
            <a:custGeom>
              <a:avLst/>
              <a:gdLst>
                <a:gd name="connsiteX0" fmla="*/ 4297 w 114177"/>
                <a:gd name="connsiteY0" fmla="*/ 200838 h 200838"/>
                <a:gd name="connsiteX1" fmla="*/ 114177 w 114177"/>
                <a:gd name="connsiteY1" fmla="*/ 200838 h 200838"/>
                <a:gd name="connsiteX2" fmla="*/ 0 w 114177"/>
                <a:gd name="connsiteY2" fmla="*/ 0 h 200838"/>
                <a:gd name="connsiteX3" fmla="*/ 4297 w 114177"/>
                <a:gd name="connsiteY3" fmla="*/ 21283 h 200838"/>
                <a:gd name="connsiteX4" fmla="*/ 4297 w 114177"/>
                <a:gd name="connsiteY4" fmla="*/ 200838 h 2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77" h="200838">
                  <a:moveTo>
                    <a:pt x="4297" y="200838"/>
                  </a:moveTo>
                  <a:lnTo>
                    <a:pt x="114177" y="200838"/>
                  </a:lnTo>
                  <a:lnTo>
                    <a:pt x="0" y="0"/>
                  </a:lnTo>
                  <a:lnTo>
                    <a:pt x="4297" y="21283"/>
                  </a:lnTo>
                  <a:lnTo>
                    <a:pt x="4297" y="2008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6"/>
            <p:cNvSpPr/>
            <p:nvPr userDrawn="1"/>
          </p:nvSpPr>
          <p:spPr>
            <a:xfrm>
              <a:off x="345218" y="2227046"/>
              <a:ext cx="2045164" cy="534923"/>
            </a:xfrm>
            <a:prstGeom prst="roundRect">
              <a:avLst/>
            </a:pr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 txBox="1"/>
            <p:nvPr userDrawn="1"/>
          </p:nvSpPr>
          <p:spPr>
            <a:xfrm>
              <a:off x="382829" y="2235181"/>
              <a:ext cx="1959447" cy="5433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</a:pPr>
              <a:r>
                <a:rPr lang="zh-TW" altLang="en-US" sz="4000" b="1" spc="1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延伸</a:t>
              </a:r>
              <a:r>
                <a:rPr sz="4000" b="1" spc="1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補</a:t>
              </a:r>
              <a:r>
                <a:rPr sz="4000" b="1" spc="-15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充</a:t>
              </a:r>
              <a:endPara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</p:grpSp>
      <p:grpSp>
        <p:nvGrpSpPr>
          <p:cNvPr id="47" name="群組 46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8" name="圓角矩形 47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等腰三角形 48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0" name="群組 49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51" name="橢圓 50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2" name="乘號 51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3" name="群組 52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54" name="圓角矩形 53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5" name="等腰三角形 54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1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2" name="動作按鈕: 首頁 21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66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充資料_老師自行補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 userDrawn="1"/>
        </p:nvCxnSpPr>
        <p:spPr bwMode="auto">
          <a:xfrm>
            <a:off x="2788265" y="424543"/>
            <a:ext cx="6355735" cy="0"/>
          </a:xfrm>
          <a:prstGeom prst="line">
            <a:avLst/>
          </a:prstGeom>
          <a:noFill/>
          <a:ln w="28575" cap="flat" cmpd="sng" algn="ctr">
            <a:solidFill>
              <a:srgbClr val="77888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48" y="1327690"/>
            <a:ext cx="8487209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、微軟正黑體，段落前不用空兩格</a:t>
            </a:r>
          </a:p>
        </p:txBody>
      </p:sp>
      <p:sp>
        <p:nvSpPr>
          <p:cNvPr id="20" name="文字版面配置區 6"/>
          <p:cNvSpPr>
            <a:spLocks noGrp="1"/>
          </p:cNvSpPr>
          <p:nvPr>
            <p:ph type="body" sz="quarter" idx="11" hasCustomPrompt="1"/>
          </p:nvPr>
        </p:nvSpPr>
        <p:spPr>
          <a:xfrm>
            <a:off x="308447" y="680101"/>
            <a:ext cx="8487210" cy="67934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 typeface="Arial" panose="020B0604020202020204" pitchFamily="34" charset="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標題</a:t>
            </a:r>
          </a:p>
        </p:txBody>
      </p:sp>
      <p:grpSp>
        <p:nvGrpSpPr>
          <p:cNvPr id="34" name="群組 33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5" name="圓角矩形 34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等腰三角形 35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8" name="橢圓 37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乘號 38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1" name="圓角矩形 40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等腰三角形 41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cxnSp>
        <p:nvCxnSpPr>
          <p:cNvPr id="22" name="直線接點 21"/>
          <p:cNvCxnSpPr/>
          <p:nvPr userDrawn="1"/>
        </p:nvCxnSpPr>
        <p:spPr bwMode="auto">
          <a:xfrm flipV="1">
            <a:off x="185503" y="494014"/>
            <a:ext cx="0" cy="6363986"/>
          </a:xfrm>
          <a:prstGeom prst="line">
            <a:avLst/>
          </a:prstGeom>
          <a:noFill/>
          <a:ln w="28575" cap="flat" cmpd="sng" algn="ctr">
            <a:solidFill>
              <a:srgbClr val="77888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圓角矩形 5"/>
          <p:cNvSpPr/>
          <p:nvPr userDrawn="1"/>
        </p:nvSpPr>
        <p:spPr bwMode="auto">
          <a:xfrm>
            <a:off x="172124" y="134806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補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圓角矩形 22"/>
          <p:cNvSpPr/>
          <p:nvPr userDrawn="1"/>
        </p:nvSpPr>
        <p:spPr bwMode="auto">
          <a:xfrm>
            <a:off x="843836" y="134805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充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圓角矩形 23"/>
          <p:cNvSpPr/>
          <p:nvPr userDrawn="1"/>
        </p:nvSpPr>
        <p:spPr bwMode="auto">
          <a:xfrm>
            <a:off x="1515548" y="134805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圓角矩形 24"/>
          <p:cNvSpPr/>
          <p:nvPr userDrawn="1"/>
        </p:nvSpPr>
        <p:spPr bwMode="auto">
          <a:xfrm>
            <a:off x="2187260" y="134805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料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動作按鈕: 首頁 25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41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164911" y="127478"/>
            <a:ext cx="8846491" cy="6735760"/>
            <a:chOff x="416011" y="366238"/>
            <a:chExt cx="8846491" cy="6735760"/>
          </a:xfrm>
        </p:grpSpPr>
        <p:sp>
          <p:nvSpPr>
            <p:cNvPr id="2" name="圓角矩形 1"/>
            <p:cNvSpPr/>
            <p:nvPr userDrawn="1"/>
          </p:nvSpPr>
          <p:spPr bwMode="auto">
            <a:xfrm>
              <a:off x="934350" y="366238"/>
              <a:ext cx="1256632" cy="628671"/>
            </a:xfrm>
            <a:prstGeom prst="roundRect">
              <a:avLst/>
            </a:prstGeom>
            <a:solidFill>
              <a:srgbClr val="4C8CC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20" name="群組 19"/>
            <p:cNvGrpSpPr/>
            <p:nvPr userDrawn="1"/>
          </p:nvGrpSpPr>
          <p:grpSpPr>
            <a:xfrm>
              <a:off x="416011" y="379356"/>
              <a:ext cx="8846491" cy="6722642"/>
              <a:chOff x="416011" y="379356"/>
              <a:chExt cx="8846491" cy="6722642"/>
            </a:xfrm>
          </p:grpSpPr>
          <p:cxnSp>
            <p:nvCxnSpPr>
              <p:cNvPr id="37" name="直線接點 36"/>
              <p:cNvCxnSpPr/>
              <p:nvPr userDrawn="1"/>
            </p:nvCxnSpPr>
            <p:spPr bwMode="auto">
              <a:xfrm>
                <a:off x="730502" y="654050"/>
                <a:ext cx="8532000" cy="0"/>
              </a:xfrm>
              <a:prstGeom prst="line">
                <a:avLst/>
              </a:prstGeom>
              <a:ln w="28575">
                <a:solidFill>
                  <a:srgbClr val="4C8CCA"/>
                </a:solidFill>
              </a:ln>
            </p:spPr>
          </p:cxnSp>
          <p:sp>
            <p:nvSpPr>
              <p:cNvPr id="38" name="object 18"/>
              <p:cNvSpPr txBox="1"/>
              <p:nvPr userDrawn="1"/>
            </p:nvSpPr>
            <p:spPr>
              <a:xfrm>
                <a:off x="998082" y="379356"/>
                <a:ext cx="1116468" cy="61555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algn="ctr">
                  <a:lnSpc>
                    <a:spcPct val="100000"/>
                  </a:lnSpc>
                  <a:spcBef>
                    <a:spcPts val="905"/>
                  </a:spcBef>
                </a:pPr>
                <a:r>
                  <a:rPr kumimoji="1" lang="zh-TW" altLang="en-US" sz="4000" b="1" kern="1200" spc="3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例題</a:t>
                </a:r>
                <a:endParaRPr sz="1100" b="1" kern="1200" spc="3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endParaRPr>
              </a:p>
            </p:txBody>
          </p:sp>
          <p:cxnSp>
            <p:nvCxnSpPr>
              <p:cNvPr id="39" name="直線接點 38"/>
              <p:cNvCxnSpPr/>
              <p:nvPr userDrawn="1"/>
            </p:nvCxnSpPr>
            <p:spPr bwMode="auto">
              <a:xfrm flipH="1">
                <a:off x="416011" y="650874"/>
                <a:ext cx="320842" cy="270487"/>
              </a:xfrm>
              <a:prstGeom prst="line">
                <a:avLst/>
              </a:prstGeom>
              <a:ln w="28575">
                <a:solidFill>
                  <a:srgbClr val="4C8CCA"/>
                </a:solidFill>
              </a:ln>
            </p:spPr>
          </p:cxnSp>
          <p:cxnSp>
            <p:nvCxnSpPr>
              <p:cNvPr id="40" name="直線接點 39"/>
              <p:cNvCxnSpPr/>
              <p:nvPr userDrawn="1"/>
            </p:nvCxnSpPr>
            <p:spPr bwMode="auto">
              <a:xfrm>
                <a:off x="420159" y="909998"/>
                <a:ext cx="0" cy="6192000"/>
              </a:xfrm>
              <a:prstGeom prst="line">
                <a:avLst/>
              </a:prstGeom>
              <a:ln w="28575">
                <a:solidFill>
                  <a:srgbClr val="4C8CCA"/>
                </a:solidFill>
              </a:ln>
            </p:spPr>
          </p:cxnSp>
        </p:grpSp>
      </p:grpSp>
      <p:sp>
        <p:nvSpPr>
          <p:cNvPr id="34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934999" y="79398"/>
            <a:ext cx="968152" cy="672766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rgbClr val="4C8C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-</a:t>
            </a:r>
            <a:endParaRPr lang="zh-TW" altLang="en-US" dirty="0"/>
          </a:p>
        </p:txBody>
      </p:sp>
      <p:sp>
        <p:nvSpPr>
          <p:cNvPr id="42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325332" y="769267"/>
            <a:ext cx="8492098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</a:t>
            </a:r>
          </a:p>
        </p:txBody>
      </p:sp>
      <p:grpSp>
        <p:nvGrpSpPr>
          <p:cNvPr id="44" name="群組 43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5" name="圓角矩形 44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等腰三角形 45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" name="群組 46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8" name="橢圓 47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乘號 48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0" name="群組 49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51" name="圓角矩形 50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2" name="等腰三角形 51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5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3" name="動作按鈕: 首頁 22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6391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補充例題_老師自行補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 userDrawn="1"/>
        </p:nvCxnSpPr>
        <p:spPr bwMode="auto">
          <a:xfrm>
            <a:off x="2788265" y="424543"/>
            <a:ext cx="6048000" cy="0"/>
          </a:xfrm>
          <a:prstGeom prst="line">
            <a:avLst/>
          </a:prstGeom>
          <a:noFill/>
          <a:ln w="28575" cap="flat" cmpd="sng" algn="ctr">
            <a:solidFill>
              <a:srgbClr val="77888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270" y="734497"/>
            <a:ext cx="8487209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grpSp>
        <p:nvGrpSpPr>
          <p:cNvPr id="34" name="群組 33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5" name="圓角矩形 34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等腰三角形 35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8" name="橢圓 37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乘號 38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1" name="圓角矩形 40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等腰三角形 41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cxnSp>
        <p:nvCxnSpPr>
          <p:cNvPr id="22" name="直線接點 21"/>
          <p:cNvCxnSpPr/>
          <p:nvPr userDrawn="1"/>
        </p:nvCxnSpPr>
        <p:spPr bwMode="auto">
          <a:xfrm flipV="1">
            <a:off x="185503" y="494014"/>
            <a:ext cx="0" cy="6363986"/>
          </a:xfrm>
          <a:prstGeom prst="line">
            <a:avLst/>
          </a:prstGeom>
          <a:noFill/>
          <a:ln w="28575" cap="flat" cmpd="sng" algn="ctr">
            <a:solidFill>
              <a:srgbClr val="77888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圓角矩形 5"/>
          <p:cNvSpPr/>
          <p:nvPr userDrawn="1"/>
        </p:nvSpPr>
        <p:spPr bwMode="auto">
          <a:xfrm>
            <a:off x="172124" y="134806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補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圓角矩形 22"/>
          <p:cNvSpPr/>
          <p:nvPr userDrawn="1"/>
        </p:nvSpPr>
        <p:spPr bwMode="auto">
          <a:xfrm>
            <a:off x="843836" y="134805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充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圓角矩形 23"/>
          <p:cNvSpPr/>
          <p:nvPr userDrawn="1"/>
        </p:nvSpPr>
        <p:spPr bwMode="auto">
          <a:xfrm>
            <a:off x="1515548" y="134805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例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圓角矩形 24"/>
          <p:cNvSpPr/>
          <p:nvPr userDrawn="1"/>
        </p:nvSpPr>
        <p:spPr bwMode="auto">
          <a:xfrm>
            <a:off x="2187260" y="134805"/>
            <a:ext cx="617309" cy="585208"/>
          </a:xfrm>
          <a:prstGeom prst="roundRect">
            <a:avLst/>
          </a:prstGeom>
          <a:solidFill>
            <a:srgbClr val="7788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題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動作按鈕: 首頁 18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81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-2">
    <p:bg>
      <p:bgPr>
        <a:solidFill>
          <a:schemeClr val="bg1">
            <a:lumMod val="9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" name="群組 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36" name="圓角矩形 3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等腰三角形 45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23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375" y="6474775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743242" y="702597"/>
            <a:ext cx="6834226" cy="706090"/>
          </a:xfrm>
          <a:prstGeom prst="rect">
            <a:avLst/>
          </a:prstGeom>
        </p:spPr>
        <p:txBody>
          <a:bodyPr wrap="none"/>
          <a:lstStyle>
            <a:lvl1pPr algn="l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363612" y="759019"/>
            <a:ext cx="8208263" cy="678008"/>
            <a:chOff x="363612" y="481263"/>
            <a:chExt cx="8208263" cy="678008"/>
          </a:xfrm>
        </p:grpSpPr>
        <p:sp>
          <p:nvSpPr>
            <p:cNvPr id="18" name="object 26"/>
            <p:cNvSpPr/>
            <p:nvPr userDrawn="1"/>
          </p:nvSpPr>
          <p:spPr>
            <a:xfrm flipV="1">
              <a:off x="363875" y="1113552"/>
              <a:ext cx="8208000" cy="45719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3998" y="0"/>
                  </a:lnTo>
                </a:path>
              </a:pathLst>
            </a:custGeom>
            <a:solidFill>
              <a:srgbClr val="6993CC"/>
            </a:solidFill>
            <a:ln w="38100">
              <a:solidFill>
                <a:srgbClr val="699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8"/>
            <p:cNvSpPr/>
            <p:nvPr userDrawn="1"/>
          </p:nvSpPr>
          <p:spPr>
            <a:xfrm>
              <a:off x="363612" y="481263"/>
              <a:ext cx="1376720" cy="631381"/>
            </a:xfrm>
            <a:custGeom>
              <a:avLst/>
              <a:gdLst/>
              <a:ahLst/>
              <a:cxnLst/>
              <a:rect l="l" t="t" r="r" b="b"/>
              <a:pathLst>
                <a:path w="1437640" h="374650">
                  <a:moveTo>
                    <a:pt x="1188897" y="0"/>
                  </a:moveTo>
                  <a:lnTo>
                    <a:pt x="0" y="0"/>
                  </a:lnTo>
                  <a:lnTo>
                    <a:pt x="0" y="374396"/>
                  </a:lnTo>
                  <a:lnTo>
                    <a:pt x="1437297" y="374396"/>
                  </a:lnTo>
                  <a:lnTo>
                    <a:pt x="1188897" y="0"/>
                  </a:lnTo>
                  <a:close/>
                </a:path>
              </a:pathLst>
            </a:custGeom>
            <a:solidFill>
              <a:srgbClr val="6993CC"/>
            </a:solidFill>
            <a:ln>
              <a:solidFill>
                <a:srgbClr val="699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53848" y="795501"/>
            <a:ext cx="1047427" cy="550912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sp>
        <p:nvSpPr>
          <p:cNvPr id="21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400300" y="1683711"/>
            <a:ext cx="6059268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None/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2" name="object 110"/>
          <p:cNvSpPr/>
          <p:nvPr userDrawn="1"/>
        </p:nvSpPr>
        <p:spPr>
          <a:xfrm>
            <a:off x="1888175" y="1817060"/>
            <a:ext cx="486000" cy="486000"/>
          </a:xfrm>
          <a:prstGeom prst="roundRect">
            <a:avLst/>
          </a:prstGeom>
          <a:solidFill>
            <a:srgbClr val="6993CC"/>
          </a:solidFill>
        </p:spPr>
        <p:txBody>
          <a:bodyPr wrap="square" lIns="0" tIns="0" rIns="0" bIns="0" rtlCol="0"/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隨堂筆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群組 36"/>
          <p:cNvGrpSpPr/>
          <p:nvPr userDrawn="1"/>
        </p:nvGrpSpPr>
        <p:grpSpPr>
          <a:xfrm>
            <a:off x="164911" y="141754"/>
            <a:ext cx="8846491" cy="6719367"/>
            <a:chOff x="416011" y="382631"/>
            <a:chExt cx="8846491" cy="6719367"/>
          </a:xfrm>
        </p:grpSpPr>
        <p:cxnSp>
          <p:nvCxnSpPr>
            <p:cNvPr id="38" name="直線接點 37"/>
            <p:cNvCxnSpPr/>
            <p:nvPr userDrawn="1"/>
          </p:nvCxnSpPr>
          <p:spPr bwMode="auto">
            <a:xfrm>
              <a:off x="730502" y="654050"/>
              <a:ext cx="8532000" cy="6985"/>
            </a:xfrm>
            <a:prstGeom prst="line">
              <a:avLst/>
            </a:prstGeom>
            <a:ln w="28575">
              <a:solidFill>
                <a:srgbClr val="4BC2BF"/>
              </a:solidFill>
            </a:ln>
          </p:spPr>
        </p:cxnSp>
        <p:sp>
          <p:nvSpPr>
            <p:cNvPr id="39" name="object 18"/>
            <p:cNvSpPr txBox="1"/>
            <p:nvPr userDrawn="1"/>
          </p:nvSpPr>
          <p:spPr>
            <a:xfrm>
              <a:off x="998082" y="382631"/>
              <a:ext cx="216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  <a:spcBef>
                  <a:spcPts val="905"/>
                </a:spcBef>
              </a:pPr>
              <a:r>
                <a:rPr kumimoji="1" lang="zh-TW" altLang="en-US" sz="4000" b="1" kern="1200" spc="30" dirty="0">
                  <a:solidFill>
                    <a:srgbClr val="4BC2B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隨堂</a:t>
              </a:r>
              <a:r>
                <a:rPr lang="zh-TW" altLang="en-US" sz="4000" b="1" kern="1200" spc="30" dirty="0">
                  <a:solidFill>
                    <a:srgbClr val="4BC2B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筆記</a:t>
              </a:r>
              <a:endParaRPr sz="1200" b="1" kern="1200" spc="30" dirty="0">
                <a:solidFill>
                  <a:srgbClr val="4BC2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  <p:cxnSp>
          <p:nvCxnSpPr>
            <p:cNvPr id="40" name="直線接點 39"/>
            <p:cNvCxnSpPr/>
            <p:nvPr userDrawn="1"/>
          </p:nvCxnSpPr>
          <p:spPr bwMode="auto">
            <a:xfrm flipH="1">
              <a:off x="416011" y="650874"/>
              <a:ext cx="320842" cy="270487"/>
            </a:xfrm>
            <a:prstGeom prst="line">
              <a:avLst/>
            </a:prstGeom>
            <a:ln w="28575">
              <a:solidFill>
                <a:srgbClr val="4BC2BF"/>
              </a:solidFill>
            </a:ln>
          </p:spPr>
        </p:cxnSp>
        <p:cxnSp>
          <p:nvCxnSpPr>
            <p:cNvPr id="41" name="直線接點 40"/>
            <p:cNvCxnSpPr/>
            <p:nvPr userDrawn="1"/>
          </p:nvCxnSpPr>
          <p:spPr bwMode="auto">
            <a:xfrm>
              <a:off x="420159" y="909998"/>
              <a:ext cx="0" cy="6192000"/>
            </a:xfrm>
            <a:prstGeom prst="line">
              <a:avLst/>
            </a:prstGeom>
            <a:ln w="28575">
              <a:solidFill>
                <a:srgbClr val="4BC2BF"/>
              </a:solidFill>
            </a:ln>
          </p:spPr>
        </p:cxnSp>
      </p:grpSp>
      <p:grpSp>
        <p:nvGrpSpPr>
          <p:cNvPr id="43" name="群組 42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4" name="圓角矩形 43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等腰三角形 44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7" name="橢圓 4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乘號 4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9" name="群組 48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50" name="圓角矩形 49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1" name="等腰三角形 50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0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5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463" y="767035"/>
            <a:ext cx="8505851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22" name="動作按鈕: 首頁 21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93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探究提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 userDrawn="1"/>
        </p:nvGrpSpPr>
        <p:grpSpPr>
          <a:xfrm>
            <a:off x="164911" y="143871"/>
            <a:ext cx="8846491" cy="6719367"/>
            <a:chOff x="416011" y="382631"/>
            <a:chExt cx="8846491" cy="6719367"/>
          </a:xfrm>
        </p:grpSpPr>
        <p:cxnSp>
          <p:nvCxnSpPr>
            <p:cNvPr id="4" name="直線接點 3"/>
            <p:cNvCxnSpPr/>
            <p:nvPr userDrawn="1"/>
          </p:nvCxnSpPr>
          <p:spPr bwMode="auto">
            <a:xfrm>
              <a:off x="730502" y="654050"/>
              <a:ext cx="8532000" cy="0"/>
            </a:xfrm>
            <a:prstGeom prst="line">
              <a:avLst/>
            </a:prstGeom>
            <a:ln w="28575">
              <a:solidFill>
                <a:srgbClr val="AEA096"/>
              </a:solidFill>
            </a:ln>
          </p:spPr>
        </p:cxnSp>
        <p:sp>
          <p:nvSpPr>
            <p:cNvPr id="38" name="object 18"/>
            <p:cNvSpPr txBox="1"/>
            <p:nvPr userDrawn="1"/>
          </p:nvSpPr>
          <p:spPr>
            <a:xfrm>
              <a:off x="998082" y="382631"/>
              <a:ext cx="21600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algn="ctr">
                <a:lnSpc>
                  <a:spcPct val="100000"/>
                </a:lnSpc>
                <a:spcBef>
                  <a:spcPts val="905"/>
                </a:spcBef>
              </a:pPr>
              <a:r>
                <a:rPr sz="4000" b="1" spc="30" dirty="0" err="1">
                  <a:solidFill>
                    <a:srgbClr val="AEA09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rPr>
                <a:t>探究提問</a:t>
              </a:r>
              <a:endParaRPr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endParaRPr>
            </a:p>
          </p:txBody>
        </p:sp>
        <p:cxnSp>
          <p:nvCxnSpPr>
            <p:cNvPr id="9" name="直線接點 8"/>
            <p:cNvCxnSpPr/>
            <p:nvPr userDrawn="1"/>
          </p:nvCxnSpPr>
          <p:spPr bwMode="auto">
            <a:xfrm flipH="1">
              <a:off x="416011" y="650874"/>
              <a:ext cx="320842" cy="270487"/>
            </a:xfrm>
            <a:prstGeom prst="line">
              <a:avLst/>
            </a:prstGeom>
            <a:ln w="28575">
              <a:solidFill>
                <a:srgbClr val="AEA096"/>
              </a:solidFill>
            </a:ln>
          </p:spPr>
        </p:cxnSp>
        <p:cxnSp>
          <p:nvCxnSpPr>
            <p:cNvPr id="12" name="直線接點 11"/>
            <p:cNvCxnSpPr/>
            <p:nvPr userDrawn="1"/>
          </p:nvCxnSpPr>
          <p:spPr bwMode="auto">
            <a:xfrm>
              <a:off x="420159" y="909998"/>
              <a:ext cx="0" cy="6192000"/>
            </a:xfrm>
            <a:prstGeom prst="line">
              <a:avLst/>
            </a:prstGeom>
            <a:ln w="28575">
              <a:solidFill>
                <a:srgbClr val="AEA096"/>
              </a:solidFill>
            </a:ln>
          </p:spPr>
        </p:cxnSp>
      </p:grpSp>
      <p:sp>
        <p:nvSpPr>
          <p:cNvPr id="39" name="動作按鈕: 首頁 38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0" name="群組 39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1" name="圓角矩形 40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等腰三角形 41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3" name="群組 42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4" name="橢圓 4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6" name="群組 45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7" name="圓角矩形 46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等腰三角形 47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6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322463" y="767035"/>
            <a:ext cx="8494966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</a:t>
            </a:r>
          </a:p>
        </p:txBody>
      </p:sp>
    </p:spTree>
    <p:extLst>
      <p:ext uri="{BB962C8B-B14F-4D97-AF65-F5344CB8AC3E}">
        <p14:creationId xmlns:p14="http://schemas.microsoft.com/office/powerpoint/2010/main" val="327397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生物in my 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圓角矩形 20"/>
          <p:cNvSpPr/>
          <p:nvPr userDrawn="1"/>
        </p:nvSpPr>
        <p:spPr bwMode="auto">
          <a:xfrm>
            <a:off x="96253" y="859066"/>
            <a:ext cx="8954052" cy="5908284"/>
          </a:xfrm>
          <a:prstGeom prst="roundRect">
            <a:avLst>
              <a:gd name="adj" fmla="val 5122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3">
                <a:lumMod val="8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3" name="群組 22"/>
          <p:cNvGrpSpPr/>
          <p:nvPr userDrawn="1"/>
        </p:nvGrpSpPr>
        <p:grpSpPr>
          <a:xfrm>
            <a:off x="2529934" y="32102"/>
            <a:ext cx="3898823" cy="832504"/>
            <a:chOff x="-4105652" y="2523374"/>
            <a:chExt cx="3898823" cy="832504"/>
          </a:xfrm>
        </p:grpSpPr>
        <p:sp>
          <p:nvSpPr>
            <p:cNvPr id="26" name="object 2"/>
            <p:cNvSpPr/>
            <p:nvPr userDrawn="1"/>
          </p:nvSpPr>
          <p:spPr>
            <a:xfrm>
              <a:off x="-4105652" y="2690273"/>
              <a:ext cx="3898823" cy="665605"/>
            </a:xfrm>
            <a:custGeom>
              <a:avLst/>
              <a:gdLst/>
              <a:ahLst/>
              <a:cxnLst/>
              <a:rect l="l" t="t" r="r" b="b"/>
              <a:pathLst>
                <a:path w="2760345" h="397509">
                  <a:moveTo>
                    <a:pt x="226583" y="0"/>
                  </a:moveTo>
                  <a:lnTo>
                    <a:pt x="176533" y="2137"/>
                  </a:lnTo>
                  <a:lnTo>
                    <a:pt x="144511" y="27153"/>
                  </a:lnTo>
                  <a:lnTo>
                    <a:pt x="16906" y="330517"/>
                  </a:lnTo>
                  <a:lnTo>
                    <a:pt x="318" y="375896"/>
                  </a:lnTo>
                  <a:lnTo>
                    <a:pt x="0" y="384277"/>
                  </a:lnTo>
                  <a:lnTo>
                    <a:pt x="2815" y="390077"/>
                  </a:lnTo>
                  <a:lnTo>
                    <a:pt x="9080" y="393772"/>
                  </a:lnTo>
                  <a:lnTo>
                    <a:pt x="19112" y="395835"/>
                  </a:lnTo>
                  <a:lnTo>
                    <a:pt x="33227" y="396743"/>
                  </a:lnTo>
                  <a:lnTo>
                    <a:pt x="51743" y="396970"/>
                  </a:lnTo>
                  <a:lnTo>
                    <a:pt x="2719211" y="396897"/>
                  </a:lnTo>
                  <a:lnTo>
                    <a:pt x="2759090" y="387080"/>
                  </a:lnTo>
                  <a:lnTo>
                    <a:pt x="2760091" y="379876"/>
                  </a:lnTo>
                  <a:lnTo>
                    <a:pt x="2758138" y="369822"/>
                  </a:lnTo>
                  <a:lnTo>
                    <a:pt x="2633005" y="66459"/>
                  </a:lnTo>
                  <a:lnTo>
                    <a:pt x="2611785" y="21080"/>
                  </a:lnTo>
                  <a:lnTo>
                    <a:pt x="2576378" y="1140"/>
                  </a:lnTo>
                  <a:lnTo>
                    <a:pt x="226583" y="0"/>
                  </a:lnTo>
                  <a:close/>
                </a:path>
              </a:pathLst>
            </a:custGeom>
            <a:solidFill>
              <a:srgbClr val="E9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 userDrawn="1"/>
          </p:nvSpPr>
          <p:spPr>
            <a:xfrm>
              <a:off x="-3941025" y="2690273"/>
              <a:ext cx="3570911" cy="665605"/>
            </a:xfrm>
            <a:custGeom>
              <a:avLst/>
              <a:gdLst/>
              <a:ahLst/>
              <a:cxnLst/>
              <a:rect l="l" t="t" r="r" b="b"/>
              <a:pathLst>
                <a:path w="2511425" h="397509">
                  <a:moveTo>
                    <a:pt x="219640" y="0"/>
                  </a:moveTo>
                  <a:lnTo>
                    <a:pt x="169447" y="2184"/>
                  </a:lnTo>
                  <a:lnTo>
                    <a:pt x="137761" y="27746"/>
                  </a:lnTo>
                  <a:lnTo>
                    <a:pt x="16047" y="330098"/>
                  </a:lnTo>
                  <a:lnTo>
                    <a:pt x="135" y="375917"/>
                  </a:lnTo>
                  <a:lnTo>
                    <a:pt x="0" y="384343"/>
                  </a:lnTo>
                  <a:lnTo>
                    <a:pt x="2996" y="390155"/>
                  </a:lnTo>
                  <a:lnTo>
                    <a:pt x="9455" y="393839"/>
                  </a:lnTo>
                  <a:lnTo>
                    <a:pt x="19704" y="395879"/>
                  </a:lnTo>
                  <a:lnTo>
                    <a:pt x="34073" y="396761"/>
                  </a:lnTo>
                  <a:lnTo>
                    <a:pt x="52892" y="396971"/>
                  </a:lnTo>
                  <a:lnTo>
                    <a:pt x="2470009" y="396895"/>
                  </a:lnTo>
                  <a:lnTo>
                    <a:pt x="2510014" y="386862"/>
                  </a:lnTo>
                  <a:lnTo>
                    <a:pt x="2511044" y="379499"/>
                  </a:lnTo>
                  <a:lnTo>
                    <a:pt x="2509145" y="369223"/>
                  </a:lnTo>
                  <a:lnTo>
                    <a:pt x="2389804" y="66878"/>
                  </a:lnTo>
                  <a:lnTo>
                    <a:pt x="2369190" y="21061"/>
                  </a:lnTo>
                  <a:lnTo>
                    <a:pt x="2333709" y="1098"/>
                  </a:lnTo>
                  <a:lnTo>
                    <a:pt x="219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圖片 2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094219" y="2795572"/>
              <a:ext cx="2506391" cy="483258"/>
            </a:xfrm>
            <a:prstGeom prst="rect">
              <a:avLst/>
            </a:prstGeom>
          </p:spPr>
        </p:pic>
        <p:sp>
          <p:nvSpPr>
            <p:cNvPr id="29" name="object 22"/>
            <p:cNvSpPr>
              <a:spLocks noChangeAspect="1"/>
            </p:cNvSpPr>
            <p:nvPr userDrawn="1"/>
          </p:nvSpPr>
          <p:spPr>
            <a:xfrm>
              <a:off x="-3803335" y="2523374"/>
              <a:ext cx="756484" cy="832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308166" y="961274"/>
            <a:ext cx="8342361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18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grpSp>
        <p:nvGrpSpPr>
          <p:cNvPr id="37" name="群組 36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8" name="圓角矩形 37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等腰三角形 38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1" name="橢圓 40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乘號 41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3" name="群組 42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4" name="圓角矩形 43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等腰三角形 44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2" name="動作按鈕: 首頁 21">
            <a:hlinkClick r:id="rId4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36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生物in my 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6" name="圓角矩形 5"/>
          <p:cNvSpPr/>
          <p:nvPr userDrawn="1"/>
        </p:nvSpPr>
        <p:spPr bwMode="auto">
          <a:xfrm>
            <a:off x="96253" y="859066"/>
            <a:ext cx="8954052" cy="5908284"/>
          </a:xfrm>
          <a:prstGeom prst="roundRect">
            <a:avLst>
              <a:gd name="adj" fmla="val 5122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3">
                <a:lumMod val="8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5" name="群組 4"/>
          <p:cNvGrpSpPr/>
          <p:nvPr userDrawn="1"/>
        </p:nvGrpSpPr>
        <p:grpSpPr>
          <a:xfrm>
            <a:off x="2529934" y="32102"/>
            <a:ext cx="3898823" cy="832504"/>
            <a:chOff x="-4105652" y="2523374"/>
            <a:chExt cx="3898823" cy="832504"/>
          </a:xfrm>
        </p:grpSpPr>
        <p:sp>
          <p:nvSpPr>
            <p:cNvPr id="25" name="object 2"/>
            <p:cNvSpPr/>
            <p:nvPr userDrawn="1"/>
          </p:nvSpPr>
          <p:spPr>
            <a:xfrm>
              <a:off x="-4105652" y="2690273"/>
              <a:ext cx="3898823" cy="665605"/>
            </a:xfrm>
            <a:custGeom>
              <a:avLst/>
              <a:gdLst/>
              <a:ahLst/>
              <a:cxnLst/>
              <a:rect l="l" t="t" r="r" b="b"/>
              <a:pathLst>
                <a:path w="2760345" h="397509">
                  <a:moveTo>
                    <a:pt x="226583" y="0"/>
                  </a:moveTo>
                  <a:lnTo>
                    <a:pt x="176533" y="2137"/>
                  </a:lnTo>
                  <a:lnTo>
                    <a:pt x="144511" y="27153"/>
                  </a:lnTo>
                  <a:lnTo>
                    <a:pt x="16906" y="330517"/>
                  </a:lnTo>
                  <a:lnTo>
                    <a:pt x="318" y="375896"/>
                  </a:lnTo>
                  <a:lnTo>
                    <a:pt x="0" y="384277"/>
                  </a:lnTo>
                  <a:lnTo>
                    <a:pt x="2815" y="390077"/>
                  </a:lnTo>
                  <a:lnTo>
                    <a:pt x="9080" y="393772"/>
                  </a:lnTo>
                  <a:lnTo>
                    <a:pt x="19112" y="395835"/>
                  </a:lnTo>
                  <a:lnTo>
                    <a:pt x="33227" y="396743"/>
                  </a:lnTo>
                  <a:lnTo>
                    <a:pt x="51743" y="396970"/>
                  </a:lnTo>
                  <a:lnTo>
                    <a:pt x="2719211" y="396897"/>
                  </a:lnTo>
                  <a:lnTo>
                    <a:pt x="2759090" y="387080"/>
                  </a:lnTo>
                  <a:lnTo>
                    <a:pt x="2760091" y="379876"/>
                  </a:lnTo>
                  <a:lnTo>
                    <a:pt x="2758138" y="369822"/>
                  </a:lnTo>
                  <a:lnTo>
                    <a:pt x="2633005" y="66459"/>
                  </a:lnTo>
                  <a:lnTo>
                    <a:pt x="2611785" y="21080"/>
                  </a:lnTo>
                  <a:lnTo>
                    <a:pt x="2576378" y="1140"/>
                  </a:lnTo>
                  <a:lnTo>
                    <a:pt x="226583" y="0"/>
                  </a:lnTo>
                  <a:close/>
                </a:path>
              </a:pathLst>
            </a:custGeom>
            <a:solidFill>
              <a:srgbClr val="E9F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 userDrawn="1"/>
          </p:nvSpPr>
          <p:spPr>
            <a:xfrm>
              <a:off x="-3941025" y="2690273"/>
              <a:ext cx="3570911" cy="665605"/>
            </a:xfrm>
            <a:custGeom>
              <a:avLst/>
              <a:gdLst/>
              <a:ahLst/>
              <a:cxnLst/>
              <a:rect l="l" t="t" r="r" b="b"/>
              <a:pathLst>
                <a:path w="2511425" h="397509">
                  <a:moveTo>
                    <a:pt x="219640" y="0"/>
                  </a:moveTo>
                  <a:lnTo>
                    <a:pt x="169447" y="2184"/>
                  </a:lnTo>
                  <a:lnTo>
                    <a:pt x="137761" y="27746"/>
                  </a:lnTo>
                  <a:lnTo>
                    <a:pt x="16047" y="330098"/>
                  </a:lnTo>
                  <a:lnTo>
                    <a:pt x="135" y="375917"/>
                  </a:lnTo>
                  <a:lnTo>
                    <a:pt x="0" y="384343"/>
                  </a:lnTo>
                  <a:lnTo>
                    <a:pt x="2996" y="390155"/>
                  </a:lnTo>
                  <a:lnTo>
                    <a:pt x="9455" y="393839"/>
                  </a:lnTo>
                  <a:lnTo>
                    <a:pt x="19704" y="395879"/>
                  </a:lnTo>
                  <a:lnTo>
                    <a:pt x="34073" y="396761"/>
                  </a:lnTo>
                  <a:lnTo>
                    <a:pt x="52892" y="396971"/>
                  </a:lnTo>
                  <a:lnTo>
                    <a:pt x="2470009" y="396895"/>
                  </a:lnTo>
                  <a:lnTo>
                    <a:pt x="2510014" y="386862"/>
                  </a:lnTo>
                  <a:lnTo>
                    <a:pt x="2511044" y="379499"/>
                  </a:lnTo>
                  <a:lnTo>
                    <a:pt x="2509145" y="369223"/>
                  </a:lnTo>
                  <a:lnTo>
                    <a:pt x="2389804" y="66878"/>
                  </a:lnTo>
                  <a:lnTo>
                    <a:pt x="2369190" y="21061"/>
                  </a:lnTo>
                  <a:lnTo>
                    <a:pt x="2333709" y="1098"/>
                  </a:lnTo>
                  <a:lnTo>
                    <a:pt x="219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" name="圖片 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094219" y="2795572"/>
              <a:ext cx="2506391" cy="483258"/>
            </a:xfrm>
            <a:prstGeom prst="rect">
              <a:avLst/>
            </a:prstGeom>
          </p:spPr>
        </p:pic>
        <p:sp>
          <p:nvSpPr>
            <p:cNvPr id="22" name="object 22"/>
            <p:cNvSpPr>
              <a:spLocks noChangeAspect="1"/>
            </p:cNvSpPr>
            <p:nvPr userDrawn="1"/>
          </p:nvSpPr>
          <p:spPr>
            <a:xfrm>
              <a:off x="-3803335" y="2523374"/>
              <a:ext cx="756484" cy="832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群組 36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8" name="圓角矩形 37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等腰三角形 38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0" name="群組 39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1" name="橢圓 40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乘號 41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3" name="群組 42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4" name="圓角矩形 43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等腰三角形 44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1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771683" y="911384"/>
            <a:ext cx="8016984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3" name="橢圓 2"/>
          <p:cNvSpPr/>
          <p:nvPr userDrawn="1"/>
        </p:nvSpPr>
        <p:spPr bwMode="auto">
          <a:xfrm>
            <a:off x="339683" y="961274"/>
            <a:ext cx="432000" cy="4320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rPr>
              <a:t>1</a:t>
            </a:r>
            <a:endParaRPr kumimoji="1" lang="zh-TW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3" name="動作按鈕: 首頁 22">
            <a:hlinkClick r:id="rId4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30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探討活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71542" y="225151"/>
            <a:ext cx="8813599" cy="6632849"/>
            <a:chOff x="315962" y="458831"/>
            <a:chExt cx="8813599" cy="6632849"/>
          </a:xfrm>
        </p:grpSpPr>
        <p:grpSp>
          <p:nvGrpSpPr>
            <p:cNvPr id="15" name="群組 14"/>
            <p:cNvGrpSpPr/>
            <p:nvPr userDrawn="1"/>
          </p:nvGrpSpPr>
          <p:grpSpPr>
            <a:xfrm>
              <a:off x="408971" y="458831"/>
              <a:ext cx="8720590" cy="6632849"/>
              <a:chOff x="408971" y="458831"/>
              <a:chExt cx="8720590" cy="6632849"/>
            </a:xfrm>
          </p:grpSpPr>
          <p:cxnSp>
            <p:nvCxnSpPr>
              <p:cNvPr id="4" name="直線接點 3"/>
              <p:cNvCxnSpPr/>
              <p:nvPr userDrawn="1"/>
            </p:nvCxnSpPr>
            <p:spPr bwMode="auto">
              <a:xfrm>
                <a:off x="2613561" y="703999"/>
                <a:ext cx="6516000" cy="0"/>
              </a:xfrm>
              <a:prstGeom prst="line">
                <a:avLst/>
              </a:prstGeom>
              <a:ln w="28575">
                <a:solidFill>
                  <a:srgbClr val="7670B3"/>
                </a:solidFill>
              </a:ln>
            </p:spPr>
          </p:cxnSp>
          <p:cxnSp>
            <p:nvCxnSpPr>
              <p:cNvPr id="12" name="直線接點 11"/>
              <p:cNvCxnSpPr/>
              <p:nvPr userDrawn="1"/>
            </p:nvCxnSpPr>
            <p:spPr bwMode="auto">
              <a:xfrm>
                <a:off x="420159" y="1074384"/>
                <a:ext cx="0" cy="6017296"/>
              </a:xfrm>
              <a:prstGeom prst="line">
                <a:avLst/>
              </a:prstGeom>
              <a:ln w="28575">
                <a:solidFill>
                  <a:srgbClr val="7670B3"/>
                </a:solidFill>
              </a:ln>
            </p:spPr>
          </p:cxnSp>
          <p:sp>
            <p:nvSpPr>
              <p:cNvPr id="38" name="object 18"/>
              <p:cNvSpPr txBox="1"/>
              <p:nvPr userDrawn="1"/>
            </p:nvSpPr>
            <p:spPr>
              <a:xfrm>
                <a:off x="408971" y="458831"/>
                <a:ext cx="2102417" cy="61555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algn="ctr">
                  <a:lnSpc>
                    <a:spcPct val="100000"/>
                  </a:lnSpc>
                  <a:spcBef>
                    <a:spcPts val="905"/>
                  </a:spcBef>
                </a:pPr>
                <a:r>
                  <a:rPr sz="4000" kern="1200" dirty="0">
                    <a:solidFill>
                      <a:srgbClr val="7670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探</a:t>
                </a:r>
                <a:r>
                  <a:rPr lang="zh-TW" altLang="en-US" sz="4000" kern="1200" dirty="0">
                    <a:solidFill>
                      <a:srgbClr val="7670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討</a:t>
                </a:r>
                <a:r>
                  <a:rPr kumimoji="1" lang="zh-TW" altLang="en-US" sz="4000" kern="1200" dirty="0">
                    <a:solidFill>
                      <a:srgbClr val="7670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活動</a:t>
                </a:r>
                <a:endParaRPr kumimoji="1" sz="4000" kern="1200" dirty="0">
                  <a:solidFill>
                    <a:srgbClr val="7670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endParaRPr>
              </a:p>
            </p:txBody>
          </p:sp>
        </p:grpSp>
        <p:sp>
          <p:nvSpPr>
            <p:cNvPr id="5" name="矩形 4"/>
            <p:cNvSpPr/>
            <p:nvPr userDrawn="1"/>
          </p:nvSpPr>
          <p:spPr bwMode="auto">
            <a:xfrm rot="2700000" flipH="1" flipV="1">
              <a:off x="315962" y="1289778"/>
              <a:ext cx="211570" cy="211570"/>
            </a:xfrm>
            <a:prstGeom prst="rect">
              <a:avLst/>
            </a:prstGeom>
            <a:solidFill>
              <a:srgbClr val="7670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6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510901" y="1442361"/>
            <a:ext cx="8284756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37" name="object 6"/>
          <p:cNvSpPr/>
          <p:nvPr userDrawn="1"/>
        </p:nvSpPr>
        <p:spPr>
          <a:xfrm>
            <a:off x="165141" y="203946"/>
            <a:ext cx="2304000" cy="636758"/>
          </a:xfrm>
          <a:custGeom>
            <a:avLst/>
            <a:gdLst/>
            <a:ahLst/>
            <a:cxnLst/>
            <a:rect l="l" t="t" r="r" b="b"/>
            <a:pathLst>
              <a:path w="873125" h="244475">
                <a:moveTo>
                  <a:pt x="43205" y="0"/>
                </a:moveTo>
                <a:lnTo>
                  <a:pt x="0" y="43192"/>
                </a:lnTo>
                <a:lnTo>
                  <a:pt x="0" y="200990"/>
                </a:lnTo>
                <a:lnTo>
                  <a:pt x="43205" y="244195"/>
                </a:lnTo>
                <a:lnTo>
                  <a:pt x="829449" y="244195"/>
                </a:lnTo>
                <a:lnTo>
                  <a:pt x="872642" y="200990"/>
                </a:lnTo>
                <a:lnTo>
                  <a:pt x="872642" y="43192"/>
                </a:lnTo>
                <a:lnTo>
                  <a:pt x="829449" y="0"/>
                </a:lnTo>
                <a:lnTo>
                  <a:pt x="43205" y="0"/>
                </a:lnTo>
                <a:close/>
              </a:path>
            </a:pathLst>
          </a:custGeom>
          <a:ln w="28575">
            <a:solidFill>
              <a:srgbClr val="7670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文字版面配置區 6"/>
          <p:cNvSpPr>
            <a:spLocks noGrp="1"/>
          </p:cNvSpPr>
          <p:nvPr>
            <p:ph type="body" sz="quarter" idx="11" hasCustomPrompt="1"/>
          </p:nvPr>
        </p:nvSpPr>
        <p:spPr>
          <a:xfrm>
            <a:off x="510900" y="800033"/>
            <a:ext cx="8016985" cy="67934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 typeface="Arial" panose="020B0604020202020204" pitchFamily="34" charset="0"/>
              <a:buNone/>
              <a:defRPr kumimoji="1" lang="zh-TW" altLang="en-US" sz="3600" b="1" kern="1200" dirty="0">
                <a:solidFill>
                  <a:srgbClr val="7670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defRPr>
            </a:lvl1pPr>
          </a:lstStyle>
          <a:p>
            <a:pPr lvl="0"/>
            <a:r>
              <a:rPr lang="zh-TW" altLang="en-US" dirty="0"/>
              <a:t>標題</a:t>
            </a:r>
          </a:p>
        </p:txBody>
      </p:sp>
      <p:grpSp>
        <p:nvGrpSpPr>
          <p:cNvPr id="41" name="群組 40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2" name="圓角矩形 41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等腰三角形 42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4" name="群組 43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5" name="橢圓 44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乘號 45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" name="群組 46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8" name="圓角矩形 47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等腰三角形 48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4" name="動作按鈕: 首頁 23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18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探討活動_想一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510900" y="832761"/>
            <a:ext cx="8317413" cy="156210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 err="1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37" name="object 6"/>
          <p:cNvSpPr/>
          <p:nvPr userDrawn="1"/>
        </p:nvSpPr>
        <p:spPr>
          <a:xfrm>
            <a:off x="165141" y="203946"/>
            <a:ext cx="2304000" cy="636758"/>
          </a:xfrm>
          <a:custGeom>
            <a:avLst/>
            <a:gdLst/>
            <a:ahLst/>
            <a:cxnLst/>
            <a:rect l="l" t="t" r="r" b="b"/>
            <a:pathLst>
              <a:path w="873125" h="244475">
                <a:moveTo>
                  <a:pt x="43205" y="0"/>
                </a:moveTo>
                <a:lnTo>
                  <a:pt x="0" y="43192"/>
                </a:lnTo>
                <a:lnTo>
                  <a:pt x="0" y="200990"/>
                </a:lnTo>
                <a:lnTo>
                  <a:pt x="43205" y="244195"/>
                </a:lnTo>
                <a:lnTo>
                  <a:pt x="829449" y="244195"/>
                </a:lnTo>
                <a:lnTo>
                  <a:pt x="872642" y="200990"/>
                </a:lnTo>
                <a:lnTo>
                  <a:pt x="872642" y="43192"/>
                </a:lnTo>
                <a:lnTo>
                  <a:pt x="829449" y="0"/>
                </a:lnTo>
                <a:lnTo>
                  <a:pt x="43205" y="0"/>
                </a:lnTo>
                <a:close/>
              </a:path>
            </a:pathLst>
          </a:custGeom>
          <a:ln w="28575">
            <a:solidFill>
              <a:srgbClr val="7670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群組 40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2" name="圓角矩形 41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等腰三角形 42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4" name="群組 43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5" name="橢圓 44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乘號 45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" name="群組 46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8" name="圓角矩形 47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等腰三角形 48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5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171542" y="225151"/>
            <a:ext cx="8813599" cy="6632849"/>
            <a:chOff x="171542" y="225151"/>
            <a:chExt cx="8813599" cy="6632849"/>
          </a:xfrm>
        </p:grpSpPr>
        <p:grpSp>
          <p:nvGrpSpPr>
            <p:cNvPr id="15" name="群組 14"/>
            <p:cNvGrpSpPr/>
            <p:nvPr userDrawn="1"/>
          </p:nvGrpSpPr>
          <p:grpSpPr>
            <a:xfrm>
              <a:off x="264551" y="225151"/>
              <a:ext cx="8720590" cy="6632849"/>
              <a:chOff x="408971" y="458831"/>
              <a:chExt cx="8720590" cy="6632849"/>
            </a:xfrm>
          </p:grpSpPr>
          <p:cxnSp>
            <p:nvCxnSpPr>
              <p:cNvPr id="4" name="直線接點 3"/>
              <p:cNvCxnSpPr/>
              <p:nvPr userDrawn="1"/>
            </p:nvCxnSpPr>
            <p:spPr bwMode="auto">
              <a:xfrm>
                <a:off x="2613561" y="703999"/>
                <a:ext cx="6516000" cy="0"/>
              </a:xfrm>
              <a:prstGeom prst="line">
                <a:avLst/>
              </a:prstGeom>
              <a:ln w="28575">
                <a:solidFill>
                  <a:srgbClr val="7670B3"/>
                </a:solidFill>
              </a:ln>
            </p:spPr>
          </p:cxnSp>
          <p:cxnSp>
            <p:nvCxnSpPr>
              <p:cNvPr id="12" name="直線接點 11"/>
              <p:cNvCxnSpPr/>
              <p:nvPr userDrawn="1"/>
            </p:nvCxnSpPr>
            <p:spPr bwMode="auto">
              <a:xfrm>
                <a:off x="420159" y="1074384"/>
                <a:ext cx="0" cy="6017296"/>
              </a:xfrm>
              <a:prstGeom prst="line">
                <a:avLst/>
              </a:prstGeom>
              <a:ln w="28575">
                <a:solidFill>
                  <a:srgbClr val="7670B3"/>
                </a:solidFill>
              </a:ln>
            </p:spPr>
          </p:cxnSp>
          <p:sp>
            <p:nvSpPr>
              <p:cNvPr id="38" name="object 18"/>
              <p:cNvSpPr txBox="1"/>
              <p:nvPr userDrawn="1"/>
            </p:nvSpPr>
            <p:spPr>
              <a:xfrm>
                <a:off x="408971" y="458831"/>
                <a:ext cx="2102417" cy="61555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algn="ctr">
                  <a:lnSpc>
                    <a:spcPct val="100000"/>
                  </a:lnSpc>
                  <a:spcBef>
                    <a:spcPts val="905"/>
                  </a:spcBef>
                </a:pPr>
                <a:r>
                  <a:rPr sz="4000" kern="1200" dirty="0">
                    <a:solidFill>
                      <a:srgbClr val="7670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探</a:t>
                </a:r>
                <a:r>
                  <a:rPr lang="zh-TW" altLang="en-US" sz="4000" kern="1200" dirty="0">
                    <a:solidFill>
                      <a:srgbClr val="7670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討</a:t>
                </a:r>
                <a:r>
                  <a:rPr kumimoji="1" lang="zh-TW" altLang="en-US" sz="4000" kern="1200" dirty="0">
                    <a:solidFill>
                      <a:srgbClr val="7670B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活動</a:t>
                </a:r>
                <a:endParaRPr kumimoji="1" sz="4000" kern="1200" dirty="0">
                  <a:solidFill>
                    <a:srgbClr val="7670B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endParaRPr>
              </a:p>
            </p:txBody>
          </p:sp>
        </p:grpSp>
        <p:sp>
          <p:nvSpPr>
            <p:cNvPr id="22" name="矩形 21"/>
            <p:cNvSpPr/>
            <p:nvPr userDrawn="1"/>
          </p:nvSpPr>
          <p:spPr bwMode="auto">
            <a:xfrm rot="2700000" flipH="1" flipV="1">
              <a:off x="171542" y="1056098"/>
              <a:ext cx="211570" cy="211570"/>
            </a:xfrm>
            <a:prstGeom prst="rect">
              <a:avLst/>
            </a:prstGeom>
            <a:solidFill>
              <a:srgbClr val="7670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4" name="動作按鈕: 首頁 23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842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習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0" y="318881"/>
            <a:ext cx="1443807" cy="720000"/>
            <a:chOff x="208734" y="152775"/>
            <a:chExt cx="1443807" cy="720000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3" t="27759" r="37800" b="32131"/>
            <a:stretch/>
          </p:blipFill>
          <p:spPr>
            <a:xfrm>
              <a:off x="825500" y="288924"/>
              <a:ext cx="158750" cy="422275"/>
            </a:xfrm>
            <a:prstGeom prst="rect">
              <a:avLst/>
            </a:prstGeom>
          </p:spPr>
        </p:pic>
        <p:sp>
          <p:nvSpPr>
            <p:cNvPr id="23" name="橢圓 22"/>
            <p:cNvSpPr/>
            <p:nvPr userDrawn="1"/>
          </p:nvSpPr>
          <p:spPr bwMode="auto">
            <a:xfrm>
              <a:off x="932541" y="152775"/>
              <a:ext cx="720000" cy="720000"/>
            </a:xfrm>
            <a:prstGeom prst="ellipse">
              <a:avLst/>
            </a:prstGeom>
            <a:solidFill>
              <a:srgbClr val="49C1B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6" name="手繪多邊形 35"/>
            <p:cNvSpPr/>
            <p:nvPr userDrawn="1"/>
          </p:nvSpPr>
          <p:spPr bwMode="auto">
            <a:xfrm>
              <a:off x="208734" y="280457"/>
              <a:ext cx="624762" cy="500636"/>
            </a:xfrm>
            <a:custGeom>
              <a:avLst/>
              <a:gdLst>
                <a:gd name="connsiteX0" fmla="*/ 0 w 833496"/>
                <a:gd name="connsiteY0" fmla="*/ 0 h 500636"/>
                <a:gd name="connsiteX1" fmla="*/ 696652 w 833496"/>
                <a:gd name="connsiteY1" fmla="*/ 0 h 500636"/>
                <a:gd name="connsiteX2" fmla="*/ 833496 w 833496"/>
                <a:gd name="connsiteY2" fmla="*/ 136844 h 500636"/>
                <a:gd name="connsiteX3" fmla="*/ 833496 w 833496"/>
                <a:gd name="connsiteY3" fmla="*/ 363792 h 500636"/>
                <a:gd name="connsiteX4" fmla="*/ 696652 w 833496"/>
                <a:gd name="connsiteY4" fmla="*/ 500636 h 500636"/>
                <a:gd name="connsiteX5" fmla="*/ 0 w 833496"/>
                <a:gd name="connsiteY5" fmla="*/ 500636 h 50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96" h="500636">
                  <a:moveTo>
                    <a:pt x="0" y="0"/>
                  </a:moveTo>
                  <a:lnTo>
                    <a:pt x="696652" y="0"/>
                  </a:lnTo>
                  <a:cubicBezTo>
                    <a:pt x="772229" y="0"/>
                    <a:pt x="833496" y="61267"/>
                    <a:pt x="833496" y="136844"/>
                  </a:cubicBezTo>
                  <a:lnTo>
                    <a:pt x="833496" y="363792"/>
                  </a:lnTo>
                  <a:cubicBezTo>
                    <a:pt x="833496" y="439369"/>
                    <a:pt x="772229" y="500636"/>
                    <a:pt x="696652" y="500636"/>
                  </a:cubicBezTo>
                  <a:lnTo>
                    <a:pt x="0" y="500636"/>
                  </a:lnTo>
                  <a:close/>
                </a:path>
              </a:pathLst>
            </a:custGeom>
            <a:solidFill>
              <a:srgbClr val="49C1B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9" name="object 137"/>
          <p:cNvSpPr txBox="1"/>
          <p:nvPr userDrawn="1"/>
        </p:nvSpPr>
        <p:spPr>
          <a:xfrm>
            <a:off x="1418713" y="639992"/>
            <a:ext cx="2136972" cy="35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習</a:t>
            </a:r>
            <a:r>
              <a:rPr 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Check</a:t>
            </a:r>
            <a:endParaRPr sz="4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/>
            </a:endParaRPr>
          </a:p>
        </p:txBody>
      </p:sp>
      <p:sp>
        <p:nvSpPr>
          <p:cNvPr id="57" name="文字版面配置區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15294" y="1064600"/>
            <a:ext cx="8235233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27" name="圓角矩形 26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等腰三角形 27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乘號 30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33" name="圓角矩形 32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等腰三角形 34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" name="文字方塊 1"/>
          <p:cNvSpPr txBox="1"/>
          <p:nvPr userDrawn="1"/>
        </p:nvSpPr>
        <p:spPr>
          <a:xfrm>
            <a:off x="745879" y="3429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cxnSp>
        <p:nvCxnSpPr>
          <p:cNvPr id="4" name="直線接點 3"/>
          <p:cNvCxnSpPr/>
          <p:nvPr userDrawn="1"/>
        </p:nvCxnSpPr>
        <p:spPr bwMode="auto">
          <a:xfrm flipV="1">
            <a:off x="3490592" y="696881"/>
            <a:ext cx="5652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49C1B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cxnSp>
        <p:nvCxnSpPr>
          <p:cNvPr id="37" name="直線接點 36"/>
          <p:cNvCxnSpPr/>
          <p:nvPr userDrawn="1"/>
        </p:nvCxnSpPr>
        <p:spPr bwMode="auto">
          <a:xfrm flipV="1">
            <a:off x="0" y="606353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49C1B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動作按鈕: 首頁 24">
            <a:hlinkClick r:id="rId3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611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點整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0" y="79876"/>
            <a:ext cx="1901199" cy="936000"/>
            <a:chOff x="0" y="61946"/>
            <a:chExt cx="1901199" cy="936000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3" t="27759" r="37800" b="32131"/>
            <a:stretch/>
          </p:blipFill>
          <p:spPr>
            <a:xfrm>
              <a:off x="825500" y="288924"/>
              <a:ext cx="158750" cy="422275"/>
            </a:xfrm>
            <a:prstGeom prst="rect">
              <a:avLst/>
            </a:prstGeom>
          </p:spPr>
        </p:pic>
        <p:sp>
          <p:nvSpPr>
            <p:cNvPr id="23" name="橢圓 22"/>
            <p:cNvSpPr/>
            <p:nvPr userDrawn="1"/>
          </p:nvSpPr>
          <p:spPr bwMode="auto">
            <a:xfrm>
              <a:off x="965199" y="61946"/>
              <a:ext cx="936000" cy="936000"/>
            </a:xfrm>
            <a:prstGeom prst="ellipse">
              <a:avLst/>
            </a:prstGeom>
            <a:solidFill>
              <a:srgbClr val="49C1B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6" name="手繪多邊形 35"/>
            <p:cNvSpPr/>
            <p:nvPr userDrawn="1"/>
          </p:nvSpPr>
          <p:spPr bwMode="auto">
            <a:xfrm>
              <a:off x="0" y="280457"/>
              <a:ext cx="833496" cy="500636"/>
            </a:xfrm>
            <a:custGeom>
              <a:avLst/>
              <a:gdLst>
                <a:gd name="connsiteX0" fmla="*/ 0 w 833496"/>
                <a:gd name="connsiteY0" fmla="*/ 0 h 500636"/>
                <a:gd name="connsiteX1" fmla="*/ 696652 w 833496"/>
                <a:gd name="connsiteY1" fmla="*/ 0 h 500636"/>
                <a:gd name="connsiteX2" fmla="*/ 833496 w 833496"/>
                <a:gd name="connsiteY2" fmla="*/ 136844 h 500636"/>
                <a:gd name="connsiteX3" fmla="*/ 833496 w 833496"/>
                <a:gd name="connsiteY3" fmla="*/ 363792 h 500636"/>
                <a:gd name="connsiteX4" fmla="*/ 696652 w 833496"/>
                <a:gd name="connsiteY4" fmla="*/ 500636 h 500636"/>
                <a:gd name="connsiteX5" fmla="*/ 0 w 833496"/>
                <a:gd name="connsiteY5" fmla="*/ 500636 h 50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496" h="500636">
                  <a:moveTo>
                    <a:pt x="0" y="0"/>
                  </a:moveTo>
                  <a:lnTo>
                    <a:pt x="696652" y="0"/>
                  </a:lnTo>
                  <a:cubicBezTo>
                    <a:pt x="772229" y="0"/>
                    <a:pt x="833496" y="61267"/>
                    <a:pt x="833496" y="136844"/>
                  </a:cubicBezTo>
                  <a:lnTo>
                    <a:pt x="833496" y="363792"/>
                  </a:lnTo>
                  <a:cubicBezTo>
                    <a:pt x="833496" y="439369"/>
                    <a:pt x="772229" y="500636"/>
                    <a:pt x="696652" y="500636"/>
                  </a:cubicBezTo>
                  <a:lnTo>
                    <a:pt x="0" y="500636"/>
                  </a:lnTo>
                  <a:close/>
                </a:path>
              </a:pathLst>
            </a:custGeom>
            <a:solidFill>
              <a:srgbClr val="49C1B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39" name="object 137"/>
          <p:cNvSpPr txBox="1"/>
          <p:nvPr userDrawn="1"/>
        </p:nvSpPr>
        <p:spPr>
          <a:xfrm>
            <a:off x="1998603" y="455805"/>
            <a:ext cx="1907001" cy="34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00"/>
              </a:lnSpc>
            </a:pPr>
            <a:r>
              <a:rPr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重點整理</a:t>
            </a:r>
          </a:p>
        </p:txBody>
      </p:sp>
      <p:sp>
        <p:nvSpPr>
          <p:cNvPr id="57" name="文字版面配置區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15295" y="977512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27" name="圓角矩形 26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等腰三角形 27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乘號 30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33" name="圓角矩形 32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等腰三角形 34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1" name="標題 1"/>
          <p:cNvSpPr>
            <a:spLocks noGrp="1"/>
          </p:cNvSpPr>
          <p:nvPr userDrawn="1">
            <p:ph type="title" hasCustomPrompt="1"/>
          </p:nvPr>
        </p:nvSpPr>
        <p:spPr>
          <a:xfrm>
            <a:off x="778803" y="222959"/>
            <a:ext cx="1296000" cy="576064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sp>
        <p:nvSpPr>
          <p:cNvPr id="19" name="動作按鈕: 首頁 18">
            <a:hlinkClick r:id="rId3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421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點整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10"/>
            <a:ext cx="4245429" cy="738758"/>
          </a:xfrm>
          <a:prstGeom prst="rect">
            <a:avLst/>
          </a:prstGeom>
        </p:spPr>
      </p:pic>
      <p:sp>
        <p:nvSpPr>
          <p:cNvPr id="39" name="object 137"/>
          <p:cNvSpPr txBox="1"/>
          <p:nvPr userDrawn="1"/>
        </p:nvSpPr>
        <p:spPr>
          <a:xfrm>
            <a:off x="1998603" y="466691"/>
            <a:ext cx="1907001" cy="34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00"/>
              </a:lnSpc>
            </a:pPr>
            <a:r>
              <a:rPr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/>
              </a:rPr>
              <a:t>重點整理</a:t>
            </a:r>
          </a:p>
        </p:txBody>
      </p:sp>
      <p:sp>
        <p:nvSpPr>
          <p:cNvPr id="57" name="文字版面配置區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15295" y="977512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27" name="圓角矩形 26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等腰三角形 27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乘號 30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33" name="圓角矩形 32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等腰三角形 34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1" name="標題 1"/>
          <p:cNvSpPr>
            <a:spLocks noGrp="1"/>
          </p:cNvSpPr>
          <p:nvPr userDrawn="1">
            <p:ph type="title" hasCustomPrompt="1"/>
          </p:nvPr>
        </p:nvSpPr>
        <p:spPr>
          <a:xfrm>
            <a:off x="654472" y="220153"/>
            <a:ext cx="707572" cy="576064"/>
          </a:xfrm>
          <a:prstGeom prst="rect">
            <a:avLst/>
          </a:prstGeom>
        </p:spPr>
        <p:txBody>
          <a:bodyPr/>
          <a:lstStyle>
            <a:lvl1pPr algn="ctr">
              <a:defRPr sz="3600" b="1" baseline="0">
                <a:solidFill>
                  <a:srgbClr val="F275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</a:t>
            </a: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202900" y="22015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275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167765" y="21918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275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</a:p>
        </p:txBody>
      </p:sp>
      <p:sp>
        <p:nvSpPr>
          <p:cNvPr id="18" name="動作按鈕: 首頁 17">
            <a:hlinkClick r:id="rId3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37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會考_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19"/>
          <p:cNvSpPr/>
          <p:nvPr userDrawn="1"/>
        </p:nvSpPr>
        <p:spPr bwMode="auto">
          <a:xfrm>
            <a:off x="322622" y="170350"/>
            <a:ext cx="2593195" cy="588258"/>
          </a:xfrm>
          <a:custGeom>
            <a:avLst/>
            <a:gdLst>
              <a:gd name="connsiteX0" fmla="*/ 174812 w 3055313"/>
              <a:gd name="connsiteY0" fmla="*/ 0 h 707886"/>
              <a:gd name="connsiteX1" fmla="*/ 2880501 w 3055313"/>
              <a:gd name="connsiteY1" fmla="*/ 0 h 707886"/>
              <a:gd name="connsiteX2" fmla="*/ 3055313 w 3055313"/>
              <a:gd name="connsiteY2" fmla="*/ 174812 h 707886"/>
              <a:gd name="connsiteX3" fmla="*/ 3055313 w 3055313"/>
              <a:gd name="connsiteY3" fmla="*/ 419854 h 707886"/>
              <a:gd name="connsiteX4" fmla="*/ 3055313 w 3055313"/>
              <a:gd name="connsiteY4" fmla="*/ 533074 h 707886"/>
              <a:gd name="connsiteX5" fmla="*/ 3055313 w 3055313"/>
              <a:gd name="connsiteY5" fmla="*/ 707886 h 707886"/>
              <a:gd name="connsiteX6" fmla="*/ 2880501 w 3055313"/>
              <a:gd name="connsiteY6" fmla="*/ 707886 h 707886"/>
              <a:gd name="connsiteX7" fmla="*/ 174812 w 3055313"/>
              <a:gd name="connsiteY7" fmla="*/ 707886 h 707886"/>
              <a:gd name="connsiteX8" fmla="*/ 0 w 3055313"/>
              <a:gd name="connsiteY8" fmla="*/ 707886 h 707886"/>
              <a:gd name="connsiteX9" fmla="*/ 0 w 3055313"/>
              <a:gd name="connsiteY9" fmla="*/ 533074 h 707886"/>
              <a:gd name="connsiteX10" fmla="*/ 0 w 3055313"/>
              <a:gd name="connsiteY10" fmla="*/ 419854 h 707886"/>
              <a:gd name="connsiteX11" fmla="*/ 0 w 3055313"/>
              <a:gd name="connsiteY11" fmla="*/ 174812 h 707886"/>
              <a:gd name="connsiteX12" fmla="*/ 174812 w 3055313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5313" h="707886">
                <a:moveTo>
                  <a:pt x="174812" y="0"/>
                </a:moveTo>
                <a:lnTo>
                  <a:pt x="2880501" y="0"/>
                </a:lnTo>
                <a:cubicBezTo>
                  <a:pt x="2977047" y="0"/>
                  <a:pt x="3055313" y="78266"/>
                  <a:pt x="3055313" y="174812"/>
                </a:cubicBezTo>
                <a:lnTo>
                  <a:pt x="3055313" y="419854"/>
                </a:lnTo>
                <a:lnTo>
                  <a:pt x="3055313" y="533074"/>
                </a:lnTo>
                <a:lnTo>
                  <a:pt x="3055313" y="707886"/>
                </a:lnTo>
                <a:lnTo>
                  <a:pt x="2880501" y="707886"/>
                </a:lnTo>
                <a:lnTo>
                  <a:pt x="174812" y="707886"/>
                </a:lnTo>
                <a:lnTo>
                  <a:pt x="0" y="707886"/>
                </a:lnTo>
                <a:lnTo>
                  <a:pt x="0" y="533074"/>
                </a:lnTo>
                <a:lnTo>
                  <a:pt x="0" y="419854"/>
                </a:lnTo>
                <a:lnTo>
                  <a:pt x="0" y="174812"/>
                </a:lnTo>
                <a:cubicBezTo>
                  <a:pt x="0" y="78266"/>
                  <a:pt x="78266" y="0"/>
                  <a:pt x="174812" y="0"/>
                </a:cubicBezTo>
                <a:close/>
              </a:path>
            </a:pathLst>
          </a:cu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22623" y="77580"/>
            <a:ext cx="259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會考題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22621" y="143491"/>
            <a:ext cx="1150318" cy="57606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年度</a:t>
            </a:r>
          </a:p>
        </p:txBody>
      </p:sp>
      <p:sp>
        <p:nvSpPr>
          <p:cNvPr id="6" name="圓角矩形 5"/>
          <p:cNvSpPr/>
          <p:nvPr userDrawn="1"/>
        </p:nvSpPr>
        <p:spPr bwMode="auto">
          <a:xfrm>
            <a:off x="323999" y="702000"/>
            <a:ext cx="8532000" cy="5904000"/>
          </a:xfrm>
          <a:prstGeom prst="roundRect">
            <a:avLst>
              <a:gd name="adj" fmla="val 1671"/>
            </a:avLst>
          </a:prstGeom>
          <a:solidFill>
            <a:schemeClr val="bg1"/>
          </a:solidFill>
          <a:ln w="38100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35" name="群組 34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6" name="圓角矩形 35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等腰三角形 36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乘號 39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2" name="圓角矩形 41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等腰三角形 42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1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415295" y="733828"/>
            <a:ext cx="8316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17" name="動作按鈕: 首頁 16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6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小節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動作按鈕: 首頁 14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20" name="圓角矩形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582348" y="424841"/>
            <a:ext cx="6995120" cy="706090"/>
          </a:xfrm>
          <a:prstGeom prst="rect">
            <a:avLst/>
          </a:prstGeom>
        </p:spPr>
        <p:txBody>
          <a:bodyPr wrap="none"/>
          <a:lstStyle>
            <a:lvl1pPr algn="l"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grpSp>
        <p:nvGrpSpPr>
          <p:cNvPr id="41" name="群組 40"/>
          <p:cNvGrpSpPr/>
          <p:nvPr userDrawn="1"/>
        </p:nvGrpSpPr>
        <p:grpSpPr>
          <a:xfrm>
            <a:off x="-7996" y="481263"/>
            <a:ext cx="8593995" cy="631381"/>
            <a:chOff x="-7996" y="481263"/>
            <a:chExt cx="8593995" cy="631381"/>
          </a:xfrm>
        </p:grpSpPr>
        <p:sp>
          <p:nvSpPr>
            <p:cNvPr id="42" name="object 26"/>
            <p:cNvSpPr/>
            <p:nvPr userDrawn="1"/>
          </p:nvSpPr>
          <p:spPr>
            <a:xfrm>
              <a:off x="-1" y="1103393"/>
              <a:ext cx="8586000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3998" y="0"/>
                  </a:lnTo>
                </a:path>
              </a:pathLst>
            </a:custGeom>
            <a:solidFill>
              <a:srgbClr val="6993CC"/>
            </a:solidFill>
            <a:ln w="28575">
              <a:solidFill>
                <a:srgbClr val="699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8"/>
            <p:cNvSpPr/>
            <p:nvPr userDrawn="1"/>
          </p:nvSpPr>
          <p:spPr>
            <a:xfrm>
              <a:off x="-7996" y="481263"/>
              <a:ext cx="1620000" cy="631381"/>
            </a:xfrm>
            <a:custGeom>
              <a:avLst/>
              <a:gdLst/>
              <a:ahLst/>
              <a:cxnLst/>
              <a:rect l="l" t="t" r="r" b="b"/>
              <a:pathLst>
                <a:path w="1437640" h="374650">
                  <a:moveTo>
                    <a:pt x="1188897" y="0"/>
                  </a:moveTo>
                  <a:lnTo>
                    <a:pt x="0" y="0"/>
                  </a:lnTo>
                  <a:lnTo>
                    <a:pt x="0" y="374396"/>
                  </a:lnTo>
                  <a:lnTo>
                    <a:pt x="1437297" y="374396"/>
                  </a:lnTo>
                  <a:lnTo>
                    <a:pt x="1188897" y="0"/>
                  </a:lnTo>
                  <a:close/>
                </a:path>
              </a:pathLst>
            </a:custGeom>
            <a:solidFill>
              <a:srgbClr val="6993CC"/>
            </a:solidFill>
            <a:ln>
              <a:solidFill>
                <a:srgbClr val="699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16659" y="1656843"/>
            <a:ext cx="867697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25520" y="517745"/>
            <a:ext cx="1047427" cy="550912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" name="群組 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36" name="圓角矩形 3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等腰三角形 45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211830" y="1120540"/>
            <a:ext cx="336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i="0" u="none" strike="noStrike" baseline="0" dirty="0">
                <a:solidFill>
                  <a:srgbClr val="699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 </a:t>
            </a:r>
            <a:r>
              <a:rPr lang="en-US" altLang="zh-TW" sz="3200" b="1" i="0" u="none" strike="noStrike" baseline="0" dirty="0">
                <a:solidFill>
                  <a:srgbClr val="699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tell me why</a:t>
            </a:r>
            <a:endParaRPr lang="zh-TW" altLang="en-US" sz="3200" b="1" dirty="0">
              <a:solidFill>
                <a:srgbClr val="699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280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會考_解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19"/>
          <p:cNvSpPr/>
          <p:nvPr userDrawn="1"/>
        </p:nvSpPr>
        <p:spPr bwMode="auto">
          <a:xfrm>
            <a:off x="322622" y="170350"/>
            <a:ext cx="2593195" cy="588258"/>
          </a:xfrm>
          <a:custGeom>
            <a:avLst/>
            <a:gdLst>
              <a:gd name="connsiteX0" fmla="*/ 174812 w 3055313"/>
              <a:gd name="connsiteY0" fmla="*/ 0 h 707886"/>
              <a:gd name="connsiteX1" fmla="*/ 2880501 w 3055313"/>
              <a:gd name="connsiteY1" fmla="*/ 0 h 707886"/>
              <a:gd name="connsiteX2" fmla="*/ 3055313 w 3055313"/>
              <a:gd name="connsiteY2" fmla="*/ 174812 h 707886"/>
              <a:gd name="connsiteX3" fmla="*/ 3055313 w 3055313"/>
              <a:gd name="connsiteY3" fmla="*/ 419854 h 707886"/>
              <a:gd name="connsiteX4" fmla="*/ 3055313 w 3055313"/>
              <a:gd name="connsiteY4" fmla="*/ 533074 h 707886"/>
              <a:gd name="connsiteX5" fmla="*/ 3055313 w 3055313"/>
              <a:gd name="connsiteY5" fmla="*/ 707886 h 707886"/>
              <a:gd name="connsiteX6" fmla="*/ 2880501 w 3055313"/>
              <a:gd name="connsiteY6" fmla="*/ 707886 h 707886"/>
              <a:gd name="connsiteX7" fmla="*/ 174812 w 3055313"/>
              <a:gd name="connsiteY7" fmla="*/ 707886 h 707886"/>
              <a:gd name="connsiteX8" fmla="*/ 0 w 3055313"/>
              <a:gd name="connsiteY8" fmla="*/ 707886 h 707886"/>
              <a:gd name="connsiteX9" fmla="*/ 0 w 3055313"/>
              <a:gd name="connsiteY9" fmla="*/ 533074 h 707886"/>
              <a:gd name="connsiteX10" fmla="*/ 0 w 3055313"/>
              <a:gd name="connsiteY10" fmla="*/ 419854 h 707886"/>
              <a:gd name="connsiteX11" fmla="*/ 0 w 3055313"/>
              <a:gd name="connsiteY11" fmla="*/ 174812 h 707886"/>
              <a:gd name="connsiteX12" fmla="*/ 174812 w 3055313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5313" h="707886">
                <a:moveTo>
                  <a:pt x="174812" y="0"/>
                </a:moveTo>
                <a:lnTo>
                  <a:pt x="2880501" y="0"/>
                </a:lnTo>
                <a:cubicBezTo>
                  <a:pt x="2977047" y="0"/>
                  <a:pt x="3055313" y="78266"/>
                  <a:pt x="3055313" y="174812"/>
                </a:cubicBezTo>
                <a:lnTo>
                  <a:pt x="3055313" y="419854"/>
                </a:lnTo>
                <a:lnTo>
                  <a:pt x="3055313" y="533074"/>
                </a:lnTo>
                <a:lnTo>
                  <a:pt x="3055313" y="707886"/>
                </a:lnTo>
                <a:lnTo>
                  <a:pt x="2880501" y="707886"/>
                </a:lnTo>
                <a:lnTo>
                  <a:pt x="174812" y="707886"/>
                </a:lnTo>
                <a:lnTo>
                  <a:pt x="0" y="707886"/>
                </a:lnTo>
                <a:lnTo>
                  <a:pt x="0" y="533074"/>
                </a:lnTo>
                <a:lnTo>
                  <a:pt x="0" y="419854"/>
                </a:lnTo>
                <a:lnTo>
                  <a:pt x="0" y="174812"/>
                </a:lnTo>
                <a:cubicBezTo>
                  <a:pt x="0" y="78266"/>
                  <a:pt x="78266" y="0"/>
                  <a:pt x="174812" y="0"/>
                </a:cubicBezTo>
                <a:close/>
              </a:path>
            </a:pathLst>
          </a:cu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22623" y="77580"/>
            <a:ext cx="259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會考題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22621" y="143491"/>
            <a:ext cx="1150318" cy="57606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年度</a:t>
            </a:r>
          </a:p>
        </p:txBody>
      </p:sp>
      <p:sp>
        <p:nvSpPr>
          <p:cNvPr id="6" name="圓角矩形 5"/>
          <p:cNvSpPr/>
          <p:nvPr userDrawn="1"/>
        </p:nvSpPr>
        <p:spPr bwMode="auto">
          <a:xfrm>
            <a:off x="323999" y="702000"/>
            <a:ext cx="8532000" cy="5904000"/>
          </a:xfrm>
          <a:prstGeom prst="roundRect">
            <a:avLst>
              <a:gd name="adj" fmla="val 1671"/>
            </a:avLst>
          </a:prstGeom>
          <a:solidFill>
            <a:schemeClr val="bg1"/>
          </a:solidFill>
          <a:ln w="38100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1200" marR="0" lvl="0" indent="0" algn="just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1"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試題解析：</a:t>
            </a:r>
          </a:p>
        </p:txBody>
      </p:sp>
      <p:grpSp>
        <p:nvGrpSpPr>
          <p:cNvPr id="35" name="群組 34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6" name="圓角矩形 35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等腰三角形 36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乘號 39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2" name="圓角矩形 41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等腰三角形 42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1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415295" y="1281293"/>
            <a:ext cx="8316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32pt</a:t>
            </a:r>
            <a:r>
              <a:rPr lang="zh-TW" altLang="en-US" dirty="0"/>
              <a:t>、微軟正黑體</a:t>
            </a:r>
          </a:p>
        </p:txBody>
      </p:sp>
      <p:sp>
        <p:nvSpPr>
          <p:cNvPr id="17" name="動作按鈕: 首頁 16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438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0"/>
          <p:cNvGrpSpPr/>
          <p:nvPr userDrawn="1"/>
        </p:nvGrpSpPr>
        <p:grpSpPr>
          <a:xfrm>
            <a:off x="1619672" y="2492896"/>
            <a:ext cx="5762898" cy="1116018"/>
            <a:chOff x="3225881" y="5541379"/>
            <a:chExt cx="5762898" cy="1116018"/>
          </a:xfrm>
        </p:grpSpPr>
        <p:sp>
          <p:nvSpPr>
            <p:cNvPr id="18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70AD47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TW" altLang="en-US" sz="3600" kern="0" dirty="0">
                  <a:solidFill>
                    <a:srgbClr val="70AD47"/>
                  </a:solidFill>
                  <a:ea typeface="微软雅黑" pitchFamily="34" charset="-122"/>
                </a:rPr>
                <a:t>本章節結束</a:t>
              </a:r>
              <a:endParaRPr lang="zh-CN" altLang="en-US" sz="3600" kern="0" dirty="0">
                <a:solidFill>
                  <a:srgbClr val="70AD47"/>
                </a:solidFill>
                <a:ea typeface="微软雅黑" pitchFamily="34" charset="-122"/>
              </a:endParaRPr>
            </a:p>
          </p:txBody>
        </p:sp>
      </p:grpSp>
      <p:sp>
        <p:nvSpPr>
          <p:cNvPr id="27" name="動作按鈕: 首頁 26">
            <a:hlinkClick r:id="rId2" action="ppaction://hlinksldjump" highlightClick="1"/>
          </p:cNvPr>
          <p:cNvSpPr/>
          <p:nvPr userDrawn="1"/>
        </p:nvSpPr>
        <p:spPr bwMode="auto">
          <a:xfrm>
            <a:off x="8301417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 userDrawn="1"/>
        </p:nvGrpSpPr>
        <p:grpSpPr>
          <a:xfrm>
            <a:off x="7901640" y="6407350"/>
            <a:ext cx="360000" cy="360000"/>
            <a:chOff x="2351313" y="2101932"/>
            <a:chExt cx="360000" cy="360000"/>
          </a:xfrm>
        </p:grpSpPr>
        <p:sp>
          <p:nvSpPr>
            <p:cNvPr id="29" name="圓角矩形 28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等腰三角形 29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1" name="群組 30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32" name="橢圓 31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乘號 32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9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37" name="圓角矩形 36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等腰三角形 37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9" name="群組 38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0" name="橢圓 39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乘號 40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" name="群組 41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3" name="圓角矩形 42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等腰三角形 43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6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8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325518" y="666246"/>
            <a:ext cx="8513681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5" name="動作按鈕: 首頁 14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0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2_長頁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3"/>
          <p:cNvSpPr/>
          <p:nvPr userDrawn="1"/>
        </p:nvSpPr>
        <p:spPr>
          <a:xfrm>
            <a:off x="7988451" y="2683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/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23" name="圓角矩形 22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等腰三角形 23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5" name="群組 24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26" name="橢圓 25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乘號 26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29" name="圓角矩形 28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等腰三角形 29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1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/>
          </a:p>
        </p:txBody>
      </p:sp>
      <p:sp>
        <p:nvSpPr>
          <p:cNvPr id="32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014447" y="105037"/>
            <a:ext cx="1127965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9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325519" y="666246"/>
            <a:ext cx="8546338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6" name="動作按鈕: 首頁 15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09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知識點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10"/>
          <p:cNvSpPr/>
          <p:nvPr userDrawn="1"/>
        </p:nvSpPr>
        <p:spPr>
          <a:xfrm>
            <a:off x="188702" y="224748"/>
            <a:ext cx="468000" cy="468000"/>
          </a:xfrm>
          <a:prstGeom prst="roundRect">
            <a:avLst/>
          </a:prstGeom>
          <a:solidFill>
            <a:srgbClr val="6993CC"/>
          </a:solidFill>
        </p:spPr>
        <p:txBody>
          <a:bodyPr wrap="square" lIns="0" tIns="0" rIns="0" bIns="0" rtlCol="0"/>
          <a:lstStyle/>
          <a:p>
            <a:pPr algn="ctr">
              <a:lnSpc>
                <a:spcPts val="345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707149" y="105880"/>
            <a:ext cx="6995120" cy="706090"/>
          </a:xfrm>
          <a:prstGeom prst="rect">
            <a:avLst/>
          </a:prstGeom>
        </p:spPr>
        <p:txBody>
          <a:bodyPr wrap="none"/>
          <a:lstStyle>
            <a:lvl1pPr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39" name="群組 38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0" name="圓角矩形 39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等腰三角形 40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" name="群組 41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3" name="橢圓 42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乘號 43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" name="群組 44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6" name="圓角矩形 4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等腰三角形 46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8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43805" y="757380"/>
            <a:ext cx="8638938" cy="2097087"/>
          </a:xfrm>
          <a:prstGeom prst="rect">
            <a:avLst/>
          </a:prstGeom>
        </p:spPr>
        <p:txBody>
          <a:bodyPr/>
          <a:lstStyle>
            <a:lvl1pPr marL="457200" indent="-4572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21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17" name="動作按鈕: 首頁 16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091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知識點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0" name="圓角矩形 39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等腰三角形 40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" name="群組 41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3" name="橢圓 42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乘號 43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" name="群組 44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6" name="圓角矩形 4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等腰三角形 46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5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43805" y="757380"/>
            <a:ext cx="8638938" cy="2097087"/>
          </a:xfrm>
          <a:prstGeom prst="rect">
            <a:avLst/>
          </a:prstGeom>
        </p:spPr>
        <p:txBody>
          <a:bodyPr/>
          <a:lstStyle>
            <a:lvl1pPr marL="457200" indent="-4572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28" name="object 110"/>
          <p:cNvSpPr/>
          <p:nvPr userDrawn="1"/>
        </p:nvSpPr>
        <p:spPr>
          <a:xfrm>
            <a:off x="188702" y="224748"/>
            <a:ext cx="468000" cy="468000"/>
          </a:xfrm>
          <a:prstGeom prst="roundRect">
            <a:avLst/>
          </a:prstGeom>
          <a:solidFill>
            <a:srgbClr val="6993CC"/>
          </a:solidFill>
        </p:spPr>
        <p:txBody>
          <a:bodyPr wrap="square" lIns="0" tIns="0" rIns="0" bIns="0" rtlCol="0"/>
          <a:lstStyle/>
          <a:p>
            <a:pPr algn="ctr">
              <a:lnSpc>
                <a:spcPts val="3450"/>
              </a:lnSpc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707149" y="105880"/>
            <a:ext cx="6995120" cy="706090"/>
          </a:xfrm>
          <a:prstGeom prst="rect">
            <a:avLst/>
          </a:prstGeom>
        </p:spPr>
        <p:txBody>
          <a:bodyPr wrap="none"/>
          <a:lstStyle>
            <a:lvl1pPr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7" name="動作按鈕: 首頁 16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173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知識點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40" name="圓角矩形 39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等腰三角形 40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" name="群組 41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43" name="橢圓 42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乘號 43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" name="群組 44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46" name="圓角矩形 4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等腰三角形 46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5" name="橢圓 13"/>
          <p:cNvSpPr/>
          <p:nvPr userDrawn="1"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22480" y="105037"/>
            <a:ext cx="619472" cy="437926"/>
          </a:xfrm>
          <a:prstGeom prst="rect">
            <a:avLst/>
          </a:prstGeom>
        </p:spPr>
        <p:txBody>
          <a:bodyPr wrap="none"/>
          <a:lstStyle>
            <a:lvl1pPr marL="0" indent="0" algn="ctr">
              <a:lnSpc>
                <a:spcPts val="2800"/>
              </a:lnSpc>
              <a:buNone/>
              <a:defRPr kumimoji="1"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頁碼</a:t>
            </a:r>
          </a:p>
        </p:txBody>
      </p:sp>
      <p:sp>
        <p:nvSpPr>
          <p:cNvPr id="2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43805" y="757380"/>
            <a:ext cx="8660709" cy="2097087"/>
          </a:xfrm>
          <a:prstGeom prst="rect">
            <a:avLst/>
          </a:prstGeom>
        </p:spPr>
        <p:txBody>
          <a:bodyPr/>
          <a:lstStyle>
            <a:lvl1pPr marL="457200" indent="-4572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28" name="object 110"/>
          <p:cNvSpPr/>
          <p:nvPr userDrawn="1"/>
        </p:nvSpPr>
        <p:spPr>
          <a:xfrm>
            <a:off x="188702" y="224748"/>
            <a:ext cx="468000" cy="468000"/>
          </a:xfrm>
          <a:prstGeom prst="roundRect">
            <a:avLst/>
          </a:prstGeom>
          <a:solidFill>
            <a:srgbClr val="6993CC"/>
          </a:solidFill>
        </p:spPr>
        <p:txBody>
          <a:bodyPr wrap="square" lIns="0" tIns="0" rIns="0" bIns="0" rtlCol="0"/>
          <a:lstStyle/>
          <a:p>
            <a:pPr algn="ctr">
              <a:lnSpc>
                <a:spcPts val="3450"/>
              </a:lnSpc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707149" y="105880"/>
            <a:ext cx="6995120" cy="706090"/>
          </a:xfrm>
          <a:prstGeom prst="rect">
            <a:avLst/>
          </a:prstGeom>
        </p:spPr>
        <p:txBody>
          <a:bodyPr wrap="none"/>
          <a:lstStyle>
            <a:lvl1pPr algn="l"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7" name="動作按鈕: 首頁 16">
            <a:hlinkClick r:id="rId2" action="ppaction://hlinksldjump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1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製作參考零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 userDrawn="1"/>
        </p:nvSpPr>
        <p:spPr>
          <a:xfrm>
            <a:off x="161150" y="2028644"/>
            <a:ext cx="2567719" cy="68326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課文補充框</a:t>
            </a:r>
          </a:p>
        </p:txBody>
      </p:sp>
      <p:graphicFrame>
        <p:nvGraphicFramePr>
          <p:cNvPr id="42" name="表格 2">
            <a:extLst>
              <a:ext uri="{FF2B5EF4-FFF2-40B4-BE49-F238E27FC236}">
                <a16:creationId xmlns="" xmlns:a16="http://schemas.microsoft.com/office/drawing/2014/main" id="{B370AC37-43EC-4CA5-8155-A30A996D97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6309551"/>
              </p:ext>
            </p:extLst>
          </p:nvPr>
        </p:nvGraphicFramePr>
        <p:xfrm>
          <a:off x="174216" y="3654881"/>
          <a:ext cx="7362562" cy="258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756">
                  <a:extLst>
                    <a:ext uri="{9D8B030D-6E8A-4147-A177-3AD203B41FA5}">
                      <a16:colId xmlns="" xmlns:a16="http://schemas.microsoft.com/office/drawing/2014/main" val="7711586"/>
                    </a:ext>
                  </a:extLst>
                </a:gridCol>
                <a:gridCol w="1600602">
                  <a:extLst>
                    <a:ext uri="{9D8B030D-6E8A-4147-A177-3AD203B41FA5}">
                      <a16:colId xmlns="" xmlns:a16="http://schemas.microsoft.com/office/drawing/2014/main" val="629240619"/>
                    </a:ext>
                  </a:extLst>
                </a:gridCol>
                <a:gridCol w="1600602">
                  <a:extLst>
                    <a:ext uri="{9D8B030D-6E8A-4147-A177-3AD203B41FA5}">
                      <a16:colId xmlns="" xmlns:a16="http://schemas.microsoft.com/office/drawing/2014/main" val="3350165366"/>
                    </a:ext>
                  </a:extLst>
                </a:gridCol>
                <a:gridCol w="1600602">
                  <a:extLst>
                    <a:ext uri="{9D8B030D-6E8A-4147-A177-3AD203B41FA5}">
                      <a16:colId xmlns="" xmlns:a16="http://schemas.microsoft.com/office/drawing/2014/main" val="2676794473"/>
                    </a:ext>
                  </a:extLst>
                </a:gridCol>
              </a:tblGrid>
              <a:tr h="6720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974647"/>
                  </a:ext>
                </a:extLst>
              </a:tr>
              <a:tr h="637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空白表格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105104"/>
                  </a:ext>
                </a:extLst>
              </a:tr>
              <a:tr h="637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686534"/>
                  </a:ext>
                </a:extLst>
              </a:tr>
              <a:tr h="637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270091"/>
                  </a:ext>
                </a:extLst>
              </a:tr>
            </a:tbl>
          </a:graphicData>
        </a:graphic>
      </p:graphicFrame>
      <p:grpSp>
        <p:nvGrpSpPr>
          <p:cNvPr id="43" name="群組 42"/>
          <p:cNvGrpSpPr/>
          <p:nvPr userDrawn="1"/>
        </p:nvGrpSpPr>
        <p:grpSpPr>
          <a:xfrm>
            <a:off x="2205990" y="5210"/>
            <a:ext cx="2687562" cy="523220"/>
            <a:chOff x="3465403" y="450400"/>
            <a:chExt cx="2687562" cy="523220"/>
          </a:xfrm>
        </p:grpSpPr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9B4582BF-BDF2-4481-B348-26BDB5710FBA}"/>
                </a:ext>
              </a:extLst>
            </p:cNvPr>
            <p:cNvSpPr/>
            <p:nvPr userDrawn="1"/>
          </p:nvSpPr>
          <p:spPr>
            <a:xfrm>
              <a:off x="3890807" y="566983"/>
              <a:ext cx="22621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just"/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樂音的波形有規律性</a:t>
              </a:r>
              <a:endParaRPr lang="zh-TW" altLang="en-US" sz="1800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D32EF347-EBC6-465A-BEED-431FB025A952}"/>
                </a:ext>
              </a:extLst>
            </p:cNvPr>
            <p:cNvSpPr/>
            <p:nvPr userDrawn="1"/>
          </p:nvSpPr>
          <p:spPr bwMode="auto">
            <a:xfrm>
              <a:off x="3465403" y="544269"/>
              <a:ext cx="425404" cy="392340"/>
            </a:xfrm>
            <a:prstGeom prst="rect">
              <a:avLst/>
            </a:prstGeom>
            <a:solidFill>
              <a:srgbClr val="A97745"/>
            </a:solidFill>
            <a:ln w="9525" cap="flat" cmpd="sng" algn="ctr">
              <a:solidFill>
                <a:srgbClr val="A977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dirty="0">
                <a:ln>
                  <a:noFill/>
                </a:ln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7" name="文字方塊 46"/>
            <p:cNvSpPr txBox="1"/>
            <p:nvPr userDrawn="1"/>
          </p:nvSpPr>
          <p:spPr>
            <a:xfrm>
              <a:off x="3485584" y="4504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a</a:t>
              </a:r>
              <a:endParaRPr lang="zh-TW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48" name="圖片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70" y="673019"/>
            <a:ext cx="3646906" cy="755185"/>
          </a:xfrm>
          <a:prstGeom prst="rect">
            <a:avLst/>
          </a:prstGeom>
        </p:spPr>
      </p:pic>
      <p:grpSp>
        <p:nvGrpSpPr>
          <p:cNvPr id="49" name="群組 48"/>
          <p:cNvGrpSpPr/>
          <p:nvPr userDrawn="1"/>
        </p:nvGrpSpPr>
        <p:grpSpPr>
          <a:xfrm>
            <a:off x="160598" y="2956197"/>
            <a:ext cx="5686000" cy="527052"/>
            <a:chOff x="-3647792" y="-595965"/>
            <a:chExt cx="5686000" cy="527052"/>
          </a:xfrm>
        </p:grpSpPr>
        <p:grpSp>
          <p:nvGrpSpPr>
            <p:cNvPr id="51" name="群組 50"/>
            <p:cNvGrpSpPr/>
            <p:nvPr/>
          </p:nvGrpSpPr>
          <p:grpSpPr>
            <a:xfrm>
              <a:off x="-3647792" y="-595965"/>
              <a:ext cx="5686000" cy="527052"/>
              <a:chOff x="-1483577" y="552449"/>
              <a:chExt cx="5686000" cy="527052"/>
            </a:xfrm>
          </p:grpSpPr>
          <p:cxnSp>
            <p:nvCxnSpPr>
              <p:cNvPr id="53" name="直線接點 52"/>
              <p:cNvCxnSpPr/>
              <p:nvPr/>
            </p:nvCxnSpPr>
            <p:spPr bwMode="auto">
              <a:xfrm>
                <a:off x="638423" y="650874"/>
                <a:ext cx="3564000" cy="0"/>
              </a:xfrm>
              <a:prstGeom prst="line">
                <a:avLst/>
              </a:prstGeom>
              <a:ln w="28575">
                <a:solidFill>
                  <a:srgbClr val="AEA096"/>
                </a:solidFill>
              </a:ln>
            </p:spPr>
          </p:cxnSp>
          <p:sp>
            <p:nvSpPr>
              <p:cNvPr id="74" name="object 18"/>
              <p:cNvSpPr txBox="1"/>
              <p:nvPr/>
            </p:nvSpPr>
            <p:spPr>
              <a:xfrm>
                <a:off x="-1483577" y="552449"/>
                <a:ext cx="1948318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algn="ctr">
                  <a:lnSpc>
                    <a:spcPct val="100000"/>
                  </a:lnSpc>
                  <a:spcBef>
                    <a:spcPts val="905"/>
                  </a:spcBef>
                </a:pPr>
                <a:r>
                  <a:rPr sz="3200" b="1" spc="30" dirty="0" err="1">
                    <a:solidFill>
                      <a:srgbClr val="AEA09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探究提問</a:t>
                </a:r>
                <a:endParaRPr sz="11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endParaRPr>
              </a:p>
            </p:txBody>
          </p:sp>
          <p:cxnSp>
            <p:nvCxnSpPr>
              <p:cNvPr id="77" name="直線接點 76"/>
              <p:cNvCxnSpPr/>
              <p:nvPr/>
            </p:nvCxnSpPr>
            <p:spPr bwMode="auto">
              <a:xfrm flipH="1">
                <a:off x="436637" y="643589"/>
                <a:ext cx="211515" cy="435912"/>
              </a:xfrm>
              <a:prstGeom prst="line">
                <a:avLst/>
              </a:prstGeom>
              <a:ln w="28575">
                <a:solidFill>
                  <a:srgbClr val="AEA096"/>
                </a:solidFill>
              </a:ln>
            </p:spPr>
          </p:cxnSp>
        </p:grpSp>
        <p:cxnSp>
          <p:nvCxnSpPr>
            <p:cNvPr id="52" name="直線接點 51"/>
            <p:cNvCxnSpPr/>
            <p:nvPr/>
          </p:nvCxnSpPr>
          <p:spPr bwMode="auto">
            <a:xfrm>
              <a:off x="-3622875" y="-75265"/>
              <a:ext cx="1908000" cy="0"/>
            </a:xfrm>
            <a:prstGeom prst="line">
              <a:avLst/>
            </a:prstGeom>
            <a:ln w="28575">
              <a:solidFill>
                <a:srgbClr val="AEA096"/>
              </a:solidFill>
            </a:ln>
          </p:spPr>
        </p:cxnSp>
      </p:grpSp>
      <p:sp>
        <p:nvSpPr>
          <p:cNvPr id="78" name="動作按鈕: 首頁 77">
            <a:hlinkClick r:id="" action="ppaction://hlinkshowjump?jump=firstslide" highlightClick="1"/>
          </p:cNvPr>
          <p:cNvSpPr/>
          <p:nvPr userDrawn="1"/>
        </p:nvSpPr>
        <p:spPr bwMode="auto">
          <a:xfrm>
            <a:off x="7890793" y="6407350"/>
            <a:ext cx="360000" cy="360000"/>
          </a:xfrm>
          <a:prstGeom prst="actionButtonHome">
            <a:avLst/>
          </a:prstGeom>
          <a:ln>
            <a:solidFill>
              <a:srgbClr val="EFEFE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9" name="群組 78"/>
          <p:cNvGrpSpPr/>
          <p:nvPr userDrawn="1"/>
        </p:nvGrpSpPr>
        <p:grpSpPr>
          <a:xfrm>
            <a:off x="7491016" y="6407350"/>
            <a:ext cx="360000" cy="360000"/>
            <a:chOff x="2351313" y="2101932"/>
            <a:chExt cx="360000" cy="360000"/>
          </a:xfrm>
        </p:grpSpPr>
        <p:sp>
          <p:nvSpPr>
            <p:cNvPr id="80" name="圓角矩形 79">
              <a:hlinkClick r:id="" action="ppaction://hlinkshowjump?jump=previousslide"/>
            </p:cNvPr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" name="等腰三角形 80">
              <a:hlinkClick r:id="" action="ppaction://hlinkshowjump?jump=previousslide"/>
            </p:cNvPr>
            <p:cNvSpPr/>
            <p:nvPr userDrawn="1"/>
          </p:nvSpPr>
          <p:spPr bwMode="auto">
            <a:xfrm rot="16200000">
              <a:off x="2396511" y="2176049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2" name="群組 81"/>
          <p:cNvGrpSpPr/>
          <p:nvPr userDrawn="1"/>
        </p:nvGrpSpPr>
        <p:grpSpPr>
          <a:xfrm>
            <a:off x="8690305" y="6407350"/>
            <a:ext cx="360000" cy="360000"/>
            <a:chOff x="1983179" y="1757548"/>
            <a:chExt cx="360000" cy="360000"/>
          </a:xfrm>
        </p:grpSpPr>
        <p:sp>
          <p:nvSpPr>
            <p:cNvPr id="83" name="橢圓 82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" name="乘號 83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5" name="群組 84"/>
          <p:cNvGrpSpPr/>
          <p:nvPr userDrawn="1"/>
        </p:nvGrpSpPr>
        <p:grpSpPr>
          <a:xfrm>
            <a:off x="8290528" y="6408625"/>
            <a:ext cx="360000" cy="360000"/>
            <a:chOff x="8290528" y="6408625"/>
            <a:chExt cx="360000" cy="360000"/>
          </a:xfrm>
        </p:grpSpPr>
        <p:sp>
          <p:nvSpPr>
            <p:cNvPr id="86" name="圓角矩形 85">
              <a:hlinkClick r:id="" action="ppaction://hlinkshowjump?jump=nextslide"/>
            </p:cNvPr>
            <p:cNvSpPr/>
            <p:nvPr userDrawn="1"/>
          </p:nvSpPr>
          <p:spPr bwMode="auto">
            <a:xfrm>
              <a:off x="8290528" y="6408625"/>
              <a:ext cx="360000" cy="360000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" name="等腰三角形 86">
              <a:hlinkClick r:id="" action="ppaction://hlinkshowjump?jump=nextslide"/>
            </p:cNvPr>
            <p:cNvSpPr/>
            <p:nvPr userDrawn="1"/>
          </p:nvSpPr>
          <p:spPr bwMode="auto">
            <a:xfrm rot="5400000" flipH="1">
              <a:off x="8351999" y="6479350"/>
              <a:ext cx="252000" cy="216000"/>
            </a:xfrm>
            <a:prstGeom prst="triangle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8" name="圓角矩形 87"/>
          <p:cNvSpPr/>
          <p:nvPr userDrawn="1"/>
        </p:nvSpPr>
        <p:spPr bwMode="auto">
          <a:xfrm>
            <a:off x="5999734" y="75753"/>
            <a:ext cx="1373896" cy="564724"/>
          </a:xfrm>
          <a:prstGeom prst="roundRect">
            <a:avLst/>
          </a:prstGeom>
          <a:solidFill>
            <a:srgbClr val="2477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Kahoot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!</a:t>
            </a:r>
            <a:endParaRPr kumimoji="1" lang="zh-TW" altLang="en-US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9" name="圓角矩形 88"/>
          <p:cNvSpPr/>
          <p:nvPr userDrawn="1"/>
        </p:nvSpPr>
        <p:spPr bwMode="auto">
          <a:xfrm>
            <a:off x="7456531" y="72401"/>
            <a:ext cx="1415326" cy="564724"/>
          </a:xfrm>
          <a:prstGeom prst="roundRect">
            <a:avLst/>
          </a:prstGeom>
          <a:solidFill>
            <a:srgbClr val="AA1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zh-TW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Quizizz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0" name="矩形 89"/>
          <p:cNvSpPr/>
          <p:nvPr userDrawn="1"/>
        </p:nvSpPr>
        <p:spPr>
          <a:xfrm>
            <a:off x="8043765" y="4484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91" name="群組 90"/>
          <p:cNvGrpSpPr/>
          <p:nvPr userDrawn="1"/>
        </p:nvGrpSpPr>
        <p:grpSpPr>
          <a:xfrm>
            <a:off x="161378" y="85557"/>
            <a:ext cx="4241346" cy="424732"/>
            <a:chOff x="768958" y="437474"/>
            <a:chExt cx="4241346" cy="424732"/>
          </a:xfrm>
        </p:grpSpPr>
        <p:sp>
          <p:nvSpPr>
            <p:cNvPr id="92" name="矩形 91"/>
            <p:cNvSpPr/>
            <p:nvPr userDrawn="1"/>
          </p:nvSpPr>
          <p:spPr>
            <a:xfrm>
              <a:off x="1039295" y="437474"/>
              <a:ext cx="3971009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indent="0"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圖號</a:t>
              </a:r>
              <a:r>
                <a:rPr lang="en-US" altLang="zh-TW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圖說文字</a:t>
              </a:r>
              <a:endPara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3" name="圖片 9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8958" y="486683"/>
              <a:ext cx="304826" cy="304826"/>
            </a:xfrm>
            <a:prstGeom prst="rect">
              <a:avLst/>
            </a:prstGeom>
          </p:spPr>
        </p:pic>
      </p:grpSp>
      <p:grpSp>
        <p:nvGrpSpPr>
          <p:cNvPr id="94" name="群組 93"/>
          <p:cNvGrpSpPr/>
          <p:nvPr userDrawn="1"/>
        </p:nvGrpSpPr>
        <p:grpSpPr>
          <a:xfrm>
            <a:off x="160598" y="568986"/>
            <a:ext cx="4242126" cy="424732"/>
            <a:chOff x="768178" y="920903"/>
            <a:chExt cx="4242126" cy="424732"/>
          </a:xfrm>
        </p:grpSpPr>
        <p:sp>
          <p:nvSpPr>
            <p:cNvPr id="95" name="矩形 94"/>
            <p:cNvSpPr/>
            <p:nvPr userDrawn="1"/>
          </p:nvSpPr>
          <p:spPr>
            <a:xfrm>
              <a:off x="1039295" y="920903"/>
              <a:ext cx="3971009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indent="0"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圖號</a:t>
              </a:r>
              <a:r>
                <a:rPr lang="en-US" altLang="zh-TW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圖說文字</a:t>
              </a:r>
              <a:endPara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6" name="圖片 9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178" y="968807"/>
              <a:ext cx="304826" cy="304826"/>
            </a:xfrm>
            <a:prstGeom prst="rect">
              <a:avLst/>
            </a:prstGeom>
          </p:spPr>
        </p:pic>
      </p:grpSp>
      <p:grpSp>
        <p:nvGrpSpPr>
          <p:cNvPr id="97" name="群組 96"/>
          <p:cNvGrpSpPr/>
          <p:nvPr userDrawn="1"/>
        </p:nvGrpSpPr>
        <p:grpSpPr>
          <a:xfrm>
            <a:off x="160598" y="1049247"/>
            <a:ext cx="4242126" cy="424732"/>
            <a:chOff x="768178" y="1401164"/>
            <a:chExt cx="4242126" cy="424732"/>
          </a:xfrm>
        </p:grpSpPr>
        <p:sp>
          <p:nvSpPr>
            <p:cNvPr id="98" name="矩形 97"/>
            <p:cNvSpPr/>
            <p:nvPr userDrawn="1"/>
          </p:nvSpPr>
          <p:spPr>
            <a:xfrm>
              <a:off x="1039295" y="1401164"/>
              <a:ext cx="3971009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indent="0"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圖號</a:t>
              </a:r>
              <a:r>
                <a:rPr lang="en-US" altLang="zh-TW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圖說文字</a:t>
              </a:r>
              <a:endPara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99" name="圖片 9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178" y="1446581"/>
              <a:ext cx="304826" cy="304826"/>
            </a:xfrm>
            <a:prstGeom prst="rect">
              <a:avLst/>
            </a:prstGeom>
          </p:spPr>
        </p:pic>
      </p:grpSp>
      <p:grpSp>
        <p:nvGrpSpPr>
          <p:cNvPr id="100" name="群組 99"/>
          <p:cNvGrpSpPr/>
          <p:nvPr userDrawn="1"/>
        </p:nvGrpSpPr>
        <p:grpSpPr>
          <a:xfrm>
            <a:off x="160598" y="1538026"/>
            <a:ext cx="4242126" cy="424732"/>
            <a:chOff x="768178" y="1889943"/>
            <a:chExt cx="4242126" cy="424732"/>
          </a:xfrm>
        </p:grpSpPr>
        <p:sp>
          <p:nvSpPr>
            <p:cNvPr id="101" name="矩形 100"/>
            <p:cNvSpPr/>
            <p:nvPr userDrawn="1"/>
          </p:nvSpPr>
          <p:spPr>
            <a:xfrm>
              <a:off x="1039295" y="1889943"/>
              <a:ext cx="3971009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indent="0"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圖號</a:t>
              </a:r>
              <a:r>
                <a:rPr lang="en-US" altLang="zh-TW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800" baseline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圖說文字</a:t>
              </a:r>
              <a:endPara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" name="圖片 10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68178" y="1955269"/>
              <a:ext cx="304826" cy="304826"/>
            </a:xfrm>
            <a:prstGeom prst="rect">
              <a:avLst/>
            </a:prstGeom>
          </p:spPr>
        </p:pic>
      </p:grpSp>
      <p:sp>
        <p:nvSpPr>
          <p:cNvPr id="103" name="文字方塊 102"/>
          <p:cNvSpPr txBox="1"/>
          <p:nvPr userDrawn="1"/>
        </p:nvSpPr>
        <p:spPr>
          <a:xfrm>
            <a:off x="2205990" y="607589"/>
            <a:ext cx="2086240" cy="1175706"/>
          </a:xfrm>
          <a:prstGeom prst="rect">
            <a:avLst/>
          </a:prstGeom>
          <a:solidFill>
            <a:srgbClr val="FFFEC1"/>
          </a:solidFill>
          <a:ln w="57150" cmpd="thickThin">
            <a:solidFill>
              <a:srgbClr val="FECC15"/>
            </a:solidFill>
            <a:miter lim="800000"/>
            <a:headEnd/>
            <a:tailEnd/>
          </a:ln>
        </p:spPr>
        <p:txBody>
          <a:bodyPr wrap="square" lIns="180000" rIns="252000" anchor="ctr" anchorCtr="0">
            <a:spAutoFit/>
          </a:bodyPr>
          <a:lstStyle>
            <a:defPPr>
              <a:defRPr lang="en-GB"/>
            </a:defPPr>
            <a:lvl1pPr algn="just">
              <a:lnSpc>
                <a:spcPct val="120000"/>
              </a:lnSpc>
              <a:defRPr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3200" dirty="0"/>
              <a:t>解答</a:t>
            </a:r>
            <a:endParaRPr lang="en-US" altLang="zh-TW" sz="3200" dirty="0"/>
          </a:p>
          <a:p>
            <a:pPr>
              <a:lnSpc>
                <a:spcPct val="110000"/>
              </a:lnSpc>
            </a:pPr>
            <a:r>
              <a:rPr lang="zh-TW" altLang="en-US" sz="3200" b="0" dirty="0">
                <a:solidFill>
                  <a:srgbClr val="000000"/>
                </a:solidFill>
              </a:rPr>
              <a:t>解析文字</a:t>
            </a:r>
          </a:p>
        </p:txBody>
      </p:sp>
      <p:grpSp>
        <p:nvGrpSpPr>
          <p:cNvPr id="104" name="群組 103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 userDrawn="1"/>
        </p:nvGrpSpPr>
        <p:grpSpPr>
          <a:xfrm>
            <a:off x="5942619" y="1534240"/>
            <a:ext cx="2772096" cy="540000"/>
            <a:chOff x="-676594" y="5733255"/>
            <a:chExt cx="2772096" cy="540004"/>
          </a:xfrm>
        </p:grpSpPr>
        <p:sp>
          <p:nvSpPr>
            <p:cNvPr id="105" name="圓角矩形 4">
              <a:hlinkClick r:id="rId7" action="ppaction://hlinkfile"/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1"/>
            </a:xfrm>
            <a:prstGeom prst="roundRect">
              <a:avLst/>
            </a:prstGeom>
            <a:solidFill>
              <a:srgbClr val="005CAF"/>
            </a:solidFill>
            <a:ln w="38100">
              <a:solidFill>
                <a:srgbClr val="005CA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文字方塊 105">
              <a:hlinkClick r:id="rId7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908000" cy="540004"/>
            </a:xfrm>
            <a:prstGeom prst="roundRect">
              <a:avLst/>
            </a:prstGeom>
            <a:ln w="38100">
              <a:solidFill>
                <a:srgbClr val="005CA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 defTabSz="449263" rtl="0" fontAlgn="base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zh-TW" altLang="en-US" sz="1800" b="1" u="sng" kern="1200" dirty="0">
                  <a:solidFill>
                    <a:srgbClr val="005CA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抗旱專家仙人掌</a:t>
              </a:r>
            </a:p>
          </p:txBody>
        </p:sp>
      </p:grpSp>
      <p:grpSp>
        <p:nvGrpSpPr>
          <p:cNvPr id="107" name="群組 106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 userDrawn="1"/>
        </p:nvGrpSpPr>
        <p:grpSpPr>
          <a:xfrm>
            <a:off x="5945422" y="2171908"/>
            <a:ext cx="2556096" cy="540000"/>
            <a:chOff x="-676594" y="5733255"/>
            <a:chExt cx="2556096" cy="540007"/>
          </a:xfrm>
        </p:grpSpPr>
        <p:sp>
          <p:nvSpPr>
            <p:cNvPr id="108" name="圓角矩形 4">
              <a:hlinkClick r:id="rId8" action="ppaction://hlinkfile"/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4"/>
            </a:xfrm>
            <a:prstGeom prst="roundRect">
              <a:avLst/>
            </a:prstGeom>
            <a:solidFill>
              <a:srgbClr val="C73E3A"/>
            </a:solidFill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動畫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文字方塊 108">
              <a:hlinkClick r:id="rId8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692000" cy="540007"/>
            </a:xfrm>
            <a:prstGeom prst="roundRect">
              <a:avLst/>
            </a:prstGeom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C73E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生物圈的範圍</a:t>
              </a:r>
            </a:p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endParaRPr lang="zh-TW" altLang="en-US" sz="1800" b="1" u="sng" dirty="0">
                <a:solidFill>
                  <a:srgbClr val="C73E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0" name="群組 109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 userDrawn="1"/>
        </p:nvGrpSpPr>
        <p:grpSpPr>
          <a:xfrm>
            <a:off x="5942619" y="2814742"/>
            <a:ext cx="3065446" cy="540000"/>
            <a:chOff x="-1401944" y="5733255"/>
            <a:chExt cx="3065446" cy="540008"/>
          </a:xfrm>
        </p:grpSpPr>
        <p:sp>
          <p:nvSpPr>
            <p:cNvPr id="111" name="圓角矩形 4">
              <a:hlinkClick r:id="rId9" action="ppaction://hlinkfile"/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1401944" y="5733255"/>
              <a:ext cx="1733350" cy="540008"/>
            </a:xfrm>
            <a:prstGeom prst="roundRect">
              <a:avLst/>
            </a:prstGeom>
            <a:solidFill>
              <a:srgbClr val="00896C"/>
            </a:solidFill>
            <a:ln w="38100">
              <a:solidFill>
                <a:srgbClr val="00896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動態圖解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>
              <a:hlinkClick r:id="rId9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476000" cy="540008"/>
            </a:xfrm>
            <a:prstGeom prst="roundRect">
              <a:avLst/>
            </a:prstGeom>
            <a:ln w="38100">
              <a:solidFill>
                <a:srgbClr val="00896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00896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相吸與相斥</a:t>
              </a:r>
              <a:endParaRPr lang="zh-TW" altLang="en-US" sz="1800" b="1" u="sng" dirty="0">
                <a:solidFill>
                  <a:srgbClr val="C73E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9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40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75" r:id="rId29"/>
    <p:sldLayoutId id="2147483876" r:id="rId30"/>
    <p:sldLayoutId id="2147483838" r:id="rId3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&#24433;&#29255;/&#31532;3&#31456;/2&#19978;3-1&#25506;&#35342;&#27963;&#21205;3-1&#24392;&#31783;&#27874;&#30340;&#36939;&#21205;&#24773;&#24418;.mp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s://qt.hle.com.tw/edisc3.html?tid=111_1_JPY_TA_3_1&amp;tt=Vivid&amp;platform=Hanlin_Eboo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0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40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hyperlink" Target="../../&#21205;&#30059;/&#31532;3&#31456;/2&#19978;3-1&#36913;&#26399;&#27874;&#20844;&#24335;&#20171;&#32057;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&#21205;&#30059;/&#31532;3&#31456;/2&#19978;3-1&#36913;&#26399;&#27874;&#35336;&#31639;&#31034;&#31684;.mp4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quizizz.com/admin/quiz/5b6a4c80a64933001a7697b3/8ch3-1" TargetMode="External"/><Relationship Id="rId4" Type="http://schemas.openxmlformats.org/officeDocument/2006/relationships/hyperlink" Target="https://create.kahoot.it/details/1078-ch3-1/f2318cc4-b5ff-47b7-aec7-557b7c79beb2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&#21205;&#30059;/&#31532;3&#31456;/2&#19978;3-1&#27874;&#21205;&#29694;&#35937;.mp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&#21205;&#30059;/&#31532;3&#31456;/2&#19978;3-1&#36913;&#26399;&#27874;&#21517;&#35422;&#20171;&#32057;.mp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圓角矩形 18"/>
          <p:cNvSpPr/>
          <p:nvPr/>
        </p:nvSpPr>
        <p:spPr bwMode="auto">
          <a:xfrm>
            <a:off x="0" y="127254"/>
            <a:ext cx="6464808" cy="6609721"/>
          </a:xfrm>
          <a:prstGeom prst="roundRect">
            <a:avLst>
              <a:gd name="adj" fmla="val 5504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1">
                <a:lumMod val="85000"/>
                <a:alpha val="6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zh-TW" altLang="en-US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-8602" y="0"/>
            <a:ext cx="288000" cy="6858000"/>
          </a:xfrm>
          <a:custGeom>
            <a:avLst/>
            <a:gdLst/>
            <a:ahLst/>
            <a:cxnLst/>
            <a:rect l="l" t="t" r="r" b="b"/>
            <a:pathLst>
              <a:path w="522605" h="9611995">
                <a:moveTo>
                  <a:pt x="0" y="9611995"/>
                </a:moveTo>
                <a:lnTo>
                  <a:pt x="521995" y="9611995"/>
                </a:lnTo>
                <a:lnTo>
                  <a:pt x="521995" y="0"/>
                </a:lnTo>
                <a:lnTo>
                  <a:pt x="0" y="0"/>
                </a:lnTo>
                <a:lnTo>
                  <a:pt x="0" y="9611995"/>
                </a:lnTo>
              </a:path>
            </a:pathLst>
          </a:custGeom>
          <a:solidFill>
            <a:srgbClr val="8AA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圓角矩形 19"/>
          <p:cNvSpPr/>
          <p:nvPr/>
        </p:nvSpPr>
        <p:spPr bwMode="auto">
          <a:xfrm>
            <a:off x="135975" y="237755"/>
            <a:ext cx="972000" cy="972000"/>
          </a:xfrm>
          <a:prstGeom prst="roundRect">
            <a:avLst>
              <a:gd name="adj" fmla="val 12517"/>
            </a:avLst>
          </a:prstGeom>
          <a:solidFill>
            <a:schemeClr val="bg1"/>
          </a:solidFill>
          <a:ln w="28575" cap="flat" cmpd="sng" algn="ctr">
            <a:solidFill>
              <a:srgbClr val="699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323019" y="257074"/>
            <a:ext cx="5958910" cy="6481420"/>
            <a:chOff x="493738" y="185818"/>
            <a:chExt cx="5958910" cy="6481420"/>
          </a:xfrm>
        </p:grpSpPr>
        <p:sp>
          <p:nvSpPr>
            <p:cNvPr id="24" name="文字方塊 23"/>
            <p:cNvSpPr txBox="1"/>
            <p:nvPr/>
          </p:nvSpPr>
          <p:spPr>
            <a:xfrm>
              <a:off x="493738" y="185818"/>
              <a:ext cx="5966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5400" b="1" dirty="0">
                  <a:solidFill>
                    <a:srgbClr val="699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5400" b="1" dirty="0">
                <a:solidFill>
                  <a:srgbClr val="699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310486" y="302066"/>
              <a:ext cx="40227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ln w="3175">
                    <a:noFill/>
                  </a:ln>
                  <a:solidFill>
                    <a:srgbClr val="699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波動與聲音</a:t>
              </a: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60401" y="1146789"/>
              <a:ext cx="4238661" cy="2456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TW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3-1 </a:t>
              </a: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波的傳播與特徵</a:t>
              </a:r>
            </a:p>
            <a:p>
              <a:pPr>
                <a:lnSpc>
                  <a:spcPct val="120000"/>
                </a:lnSpc>
              </a:pPr>
              <a:r>
                <a:rPr lang="en-US" altLang="zh-TW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3-2 </a:t>
              </a: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聲音的形成</a:t>
              </a:r>
            </a:p>
            <a:p>
              <a:pPr>
                <a:lnSpc>
                  <a:spcPct val="120000"/>
                </a:lnSpc>
              </a:pPr>
              <a:r>
                <a:rPr lang="en-US" altLang="zh-TW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3-3 </a:t>
              </a: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多變的聲音</a:t>
              </a:r>
            </a:p>
            <a:p>
              <a:pPr>
                <a:lnSpc>
                  <a:spcPct val="120000"/>
                </a:lnSpc>
              </a:pPr>
              <a:r>
                <a:rPr lang="en-US" altLang="zh-TW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3-4 </a:t>
              </a:r>
              <a:r>
                <a:rPr lang="zh-TW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聲波的傳播與應用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82346" y="3472517"/>
              <a:ext cx="5870302" cy="31947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 hangingPunct="0">
                <a:lnSpc>
                  <a:spcPct val="120000"/>
                </a:lnSpc>
              </a:pPr>
              <a:r>
                <a:rPr lang="zh-TW" altLang="en-US" spc="-1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鯨魚會透過鯨歌求偶，發出穩定而持續的歌曲。生物學家曾於太平洋上發現頻率比一般鯨魚都還要高的鯨歌，並將唱出這歌曲的鯨魚命名為「</a:t>
              </a:r>
              <a:r>
                <a:rPr lang="en-US" altLang="zh-TW" spc="-1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52Hz</a:t>
              </a:r>
              <a:r>
                <a:rPr lang="zh-TW" altLang="en-US" spc="-15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」。由於同伴們都聽不見他的鯨歌，又被稱之為「世界上最孤獨的鯨魚」。</a:t>
              </a:r>
            </a:p>
          </p:txBody>
        </p:sp>
      </p:grpSp>
      <p:sp>
        <p:nvSpPr>
          <p:cNvPr id="29" name="橢圓 13"/>
          <p:cNvSpPr/>
          <p:nvPr/>
        </p:nvSpPr>
        <p:spPr>
          <a:xfrm>
            <a:off x="7988451" y="2683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/>
          </a:p>
        </p:txBody>
      </p:sp>
      <p:sp>
        <p:nvSpPr>
          <p:cNvPr id="30" name="橢圓 13"/>
          <p:cNvSpPr/>
          <p:nvPr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54-55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49" y="1218045"/>
            <a:ext cx="5706785" cy="5639955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 bwMode="auto">
          <a:xfrm>
            <a:off x="4887490" y="105037"/>
            <a:ext cx="3186429" cy="1413691"/>
          </a:xfrm>
          <a:prstGeom prst="wedgeEllipseCallout">
            <a:avLst>
              <a:gd name="adj1" fmla="val -19072"/>
              <a:gd name="adj2" fmla="val 622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––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為何都沒人懂我？</a:t>
            </a:r>
          </a:p>
        </p:txBody>
      </p:sp>
    </p:spTree>
    <p:extLst>
      <p:ext uri="{BB962C8B-B14F-4D97-AF65-F5344CB8AC3E}">
        <p14:creationId xmlns:p14="http://schemas.microsoft.com/office/powerpoint/2010/main" val="18688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0" y="3581264"/>
            <a:ext cx="8128010" cy="27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將彈簧置於平滑桌面上，一手抓住彈簧的左端，右端固定不動，左端彈簧用手前後擺動一次，觀察彈簧波的運動情況及前進方向。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3-1</a:t>
            </a:r>
            <a:r>
              <a:rPr lang="zh-TW" altLang="en-US" dirty="0"/>
              <a:t> 彈簧波的運動情形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57</a:t>
            </a:r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/>
        </p:nvGrpSpPr>
        <p:grpSpPr>
          <a:xfrm>
            <a:off x="1099259" y="6196682"/>
            <a:ext cx="4298462" cy="539995"/>
            <a:chOff x="-676594" y="5733255"/>
            <a:chExt cx="4298462" cy="540002"/>
          </a:xfrm>
        </p:grpSpPr>
        <p:sp>
          <p:nvSpPr>
            <p:cNvPr id="10" name="圓角矩形 4"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1"/>
            </a:xfrm>
            <a:prstGeom prst="roundRect">
              <a:avLst/>
            </a:prstGeom>
            <a:solidFill>
              <a:srgbClr val="005CAF"/>
            </a:solidFill>
            <a:ln w="38100">
              <a:solidFill>
                <a:srgbClr val="005CA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hlinkClick r:id="rId3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3434366" cy="538491"/>
            </a:xfrm>
            <a:prstGeom prst="roundRect">
              <a:avLst/>
            </a:prstGeom>
            <a:ln w="38100">
              <a:solidFill>
                <a:srgbClr val="005CA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005CAF"/>
                  </a:solidFill>
                  <a:latin typeface="微軟正黑體" panose="020B0604030504040204" pitchFamily="34" charset="-120"/>
                </a:rPr>
                <a:t>探討活動</a:t>
              </a:r>
              <a:r>
                <a:rPr lang="en-US" altLang="zh-TW" sz="1800" b="1" u="sng" dirty="0">
                  <a:solidFill>
                    <a:srgbClr val="005CAF"/>
                  </a:solidFill>
                  <a:latin typeface="微軟正黑體" panose="020B0604030504040204" pitchFamily="34" charset="-120"/>
                </a:rPr>
                <a:t>3-1 </a:t>
              </a:r>
              <a:r>
                <a:rPr lang="zh-TW" altLang="en-US" sz="1800" b="1" u="sng" dirty="0">
                  <a:solidFill>
                    <a:srgbClr val="005CAF"/>
                  </a:solidFill>
                  <a:latin typeface="微軟正黑體" panose="020B0604030504040204" pitchFamily="34" charset="-120"/>
                </a:rPr>
                <a:t>彈簧波的運動情形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67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7" y="3646789"/>
            <a:ext cx="8457070" cy="25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同上，改變對彈簧的運動方式，手持彈簧左端，向用另一手固定的右端，左右推動一次，觀察彈簧波的運動情況及前進方向。</a:t>
            </a: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3-1</a:t>
            </a:r>
            <a:r>
              <a:rPr lang="zh-TW" altLang="en-US" dirty="0"/>
              <a:t> 彈簧波的運動情形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83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在彈簧上的任意點，套上圓形髮圈，彈簧右端固定不動，左端用手連續前後擺動，觀察彈簧波通過髮圈的情形，並注意髮圈是否會隨波動前進。</a:t>
            </a:r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3-1</a:t>
            </a:r>
            <a:r>
              <a:rPr lang="zh-TW" altLang="en-US" dirty="0"/>
              <a:t> 彈簧波的運動情形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0" y="3573605"/>
            <a:ext cx="8278888" cy="27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彈簧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前後擺動時，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振動方向與前進方向相互垂直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，會形成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高低起伏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的波型，也就是橫波。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彈簧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左右拉動時，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振動方向與前進方向相互平行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，會形成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疏密相間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的波型，也就是縱波。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無論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以何種方式進行擺動，套上的髮圈僅會於原處來回擺動，由此可知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</a:rPr>
              <a:t>介質不會隨著波動前進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zh-TW" altLang="en-US" dirty="0"/>
              <a:t>彈簧波的運動情形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118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74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58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</a:rPr>
              <a:t>手擺動彈簧一次，產生一個彈簧波，波的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前進方向</a:t>
            </a:r>
            <a:r>
              <a:rPr lang="zh-TW" altLang="en-US" dirty="0">
                <a:latin typeface="微軟正黑體" panose="020B0604030504040204" pitchFamily="34" charset="-120"/>
              </a:rPr>
              <a:t>就是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波的傳遞方向</a:t>
            </a:r>
            <a:r>
              <a:rPr lang="zh-TW" altLang="en-US" dirty="0">
                <a:latin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66" y="1836579"/>
            <a:ext cx="5925598" cy="21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74" y="4327826"/>
            <a:ext cx="6597581" cy="20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矩形 52"/>
          <p:cNvSpPr/>
          <p:nvPr/>
        </p:nvSpPr>
        <p:spPr>
          <a:xfrm>
            <a:off x="412314" y="2834130"/>
            <a:ext cx="6230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手擺動方向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130814" y="388986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波的傳遞方向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6" name="向右箭號 55"/>
          <p:cNvSpPr/>
          <p:nvPr/>
        </p:nvSpPr>
        <p:spPr bwMode="auto">
          <a:xfrm>
            <a:off x="4401318" y="3518252"/>
            <a:ext cx="1798095" cy="216362"/>
          </a:xfrm>
          <a:prstGeom prst="rightArrow">
            <a:avLst>
              <a:gd name="adj1" fmla="val 26057"/>
              <a:gd name="adj2" fmla="val 89163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7" name="向右箭號 56"/>
          <p:cNvSpPr/>
          <p:nvPr/>
        </p:nvSpPr>
        <p:spPr bwMode="auto">
          <a:xfrm>
            <a:off x="4401318" y="4540625"/>
            <a:ext cx="1798095" cy="216362"/>
          </a:xfrm>
          <a:prstGeom prst="rightArrow">
            <a:avLst>
              <a:gd name="adj1" fmla="val 26057"/>
              <a:gd name="adj2" fmla="val 89163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50634" y="2130462"/>
            <a:ext cx="623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前後</a:t>
            </a:r>
          </a:p>
        </p:txBody>
      </p:sp>
      <p:sp>
        <p:nvSpPr>
          <p:cNvPr id="59" name="矩形 58"/>
          <p:cNvSpPr/>
          <p:nvPr/>
        </p:nvSpPr>
        <p:spPr>
          <a:xfrm>
            <a:off x="1520086" y="4855152"/>
            <a:ext cx="623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左右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001340" y="2607515"/>
            <a:ext cx="586974" cy="2700000"/>
            <a:chOff x="1293571" y="2626368"/>
            <a:chExt cx="586974" cy="2700000"/>
          </a:xfrm>
        </p:grpSpPr>
        <p:cxnSp>
          <p:nvCxnSpPr>
            <p:cNvPr id="10" name="直線接點 9"/>
            <p:cNvCxnSpPr/>
            <p:nvPr/>
          </p:nvCxnSpPr>
          <p:spPr bwMode="auto">
            <a:xfrm>
              <a:off x="1293571" y="3908721"/>
              <a:ext cx="29348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/>
            <p:nvPr/>
          </p:nvCxnSpPr>
          <p:spPr bwMode="auto">
            <a:xfrm flipH="1">
              <a:off x="1551865" y="2626368"/>
              <a:ext cx="35193" cy="27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線接點 60"/>
            <p:cNvCxnSpPr/>
            <p:nvPr/>
          </p:nvCxnSpPr>
          <p:spPr bwMode="auto">
            <a:xfrm>
              <a:off x="1587058" y="2626368"/>
              <a:ext cx="29348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線接點 61"/>
            <p:cNvCxnSpPr/>
            <p:nvPr/>
          </p:nvCxnSpPr>
          <p:spPr bwMode="auto">
            <a:xfrm>
              <a:off x="1551865" y="5326368"/>
              <a:ext cx="29348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03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 animBg="1"/>
      <p:bldP spid="57" grpId="0" animBg="1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"/>
          <p:cNvSpPr/>
          <p:nvPr/>
        </p:nvSpPr>
        <p:spPr>
          <a:xfrm>
            <a:off x="834890" y="2142287"/>
            <a:ext cx="7494936" cy="3648175"/>
          </a:xfrm>
          <a:prstGeom prst="rect">
            <a:avLst/>
          </a:prstGeom>
          <a:blipFill>
            <a:blip r:embed="rId2" cstate="print"/>
            <a:srcRect/>
            <a:stretch>
              <a:fillRect l="-1" t="-22328" r="-192" b="-10463"/>
            </a:stretch>
          </a:blipFill>
          <a:effectLst>
            <a:outerShdw blurRad="177800" dir="4320000" sx="101000" sy="101000" algn="ctr" rotWithShape="0">
              <a:prstClr val="black">
                <a:alpha val="31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58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前後擺動時，彈簧振動方向與波前進方向互相</a:t>
            </a:r>
            <a:r>
              <a:rPr lang="en-US" altLang="zh-TW" dirty="0"/>
              <a:t>______</a:t>
            </a:r>
            <a:r>
              <a:rPr lang="zh-TW" altLang="en-US" dirty="0"/>
              <a:t>，產生</a:t>
            </a:r>
            <a:r>
              <a:rPr lang="en-US" altLang="zh-TW" dirty="0"/>
              <a:t>______</a:t>
            </a:r>
            <a:r>
              <a:rPr lang="zh-TW" altLang="en-US" dirty="0"/>
              <a:t>起伏的波形</a:t>
            </a:r>
            <a:r>
              <a:rPr lang="zh-TW" altLang="en-US" kern="1200" dirty="0"/>
              <a:t>。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3419485" y="5846739"/>
            <a:ext cx="2325746" cy="424732"/>
            <a:chOff x="128051" y="5761361"/>
            <a:chExt cx="2325746" cy="424732"/>
          </a:xfrm>
        </p:grpSpPr>
        <p:sp>
          <p:nvSpPr>
            <p:cNvPr id="41" name="矩形 40"/>
            <p:cNvSpPr/>
            <p:nvPr/>
          </p:nvSpPr>
          <p:spPr>
            <a:xfrm>
              <a:off x="401507" y="5761361"/>
              <a:ext cx="2052290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3-5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波形示意圖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43" name="橢圓 42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 bwMode="auto">
              <a:xfrm>
                <a:off x="173658" y="5412509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834890" y="2293222"/>
            <a:ext cx="2339102" cy="2249902"/>
            <a:chOff x="791225" y="2830550"/>
            <a:chExt cx="2339102" cy="2249902"/>
          </a:xfrm>
        </p:grpSpPr>
        <p:sp>
          <p:nvSpPr>
            <p:cNvPr id="8" name="上-下雙向箭號 7"/>
            <p:cNvSpPr/>
            <p:nvPr/>
          </p:nvSpPr>
          <p:spPr bwMode="auto">
            <a:xfrm>
              <a:off x="952106" y="3404105"/>
              <a:ext cx="207391" cy="1676347"/>
            </a:xfrm>
            <a:prstGeom prst="upDownArrow">
              <a:avLst>
                <a:gd name="adj1" fmla="val 17890"/>
                <a:gd name="adj2" fmla="val 97511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168" name="矩形 7167"/>
            <p:cNvSpPr/>
            <p:nvPr/>
          </p:nvSpPr>
          <p:spPr>
            <a:xfrm>
              <a:off x="791225" y="2830550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彈簧振動方向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12079" y="5090449"/>
            <a:ext cx="2339102" cy="739582"/>
            <a:chOff x="868414" y="5627777"/>
            <a:chExt cx="2339102" cy="739582"/>
          </a:xfrm>
        </p:grpSpPr>
        <p:sp>
          <p:nvSpPr>
            <p:cNvPr id="7169" name="矩形 7168"/>
            <p:cNvSpPr/>
            <p:nvPr/>
          </p:nvSpPr>
          <p:spPr>
            <a:xfrm>
              <a:off x="868414" y="584413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波的傳遞方向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171" name="向右箭號 7170"/>
            <p:cNvSpPr/>
            <p:nvPr/>
          </p:nvSpPr>
          <p:spPr bwMode="auto">
            <a:xfrm>
              <a:off x="952106" y="5627777"/>
              <a:ext cx="1798095" cy="216362"/>
            </a:xfrm>
            <a:prstGeom prst="rightArrow">
              <a:avLst>
                <a:gd name="adj1" fmla="val 26057"/>
                <a:gd name="adj2" fmla="val 89163"/>
              </a:avLst>
            </a:prstGeom>
            <a:solidFill>
              <a:srgbClr val="0000FF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-1" y="0"/>
            <a:ext cx="3393147" cy="666246"/>
          </a:xfrm>
          <a:prstGeom prst="rect">
            <a:avLst/>
          </a:prstGeom>
          <a:solidFill>
            <a:srgbClr val="93A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zh-TW" sz="3200" b="1" dirty="0">
                <a:latin typeface="+mj-ea"/>
                <a:ea typeface="+mj-ea"/>
              </a:rPr>
              <a:t>a </a:t>
            </a:r>
            <a:r>
              <a:rPr lang="zh-TW" altLang="en-US" sz="3200" b="1" dirty="0">
                <a:latin typeface="+mj-ea"/>
                <a:ea typeface="+mj-ea"/>
              </a:rPr>
              <a:t>橫波（高低波）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098" y="119860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垂直</a:t>
            </a:r>
          </a:p>
        </p:txBody>
      </p:sp>
      <p:sp>
        <p:nvSpPr>
          <p:cNvPr id="18" name="矩形 17"/>
          <p:cNvSpPr/>
          <p:nvPr/>
        </p:nvSpPr>
        <p:spPr>
          <a:xfrm>
            <a:off x="3643730" y="119089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高低</a:t>
            </a:r>
          </a:p>
        </p:txBody>
      </p:sp>
    </p:spTree>
    <p:extLst>
      <p:ext uri="{BB962C8B-B14F-4D97-AF65-F5344CB8AC3E}">
        <p14:creationId xmlns:p14="http://schemas.microsoft.com/office/powerpoint/2010/main" val="6225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/>
          <p:cNvSpPr/>
          <p:nvPr/>
        </p:nvSpPr>
        <p:spPr>
          <a:xfrm>
            <a:off x="834890" y="2150000"/>
            <a:ext cx="7494936" cy="3640462"/>
          </a:xfrm>
          <a:prstGeom prst="rect">
            <a:avLst/>
          </a:prstGeom>
          <a:blipFill>
            <a:blip r:embed="rId2" cstate="print"/>
            <a:srcRect/>
            <a:stretch>
              <a:fillRect l="-8666" t="-28583" r="50" b="-14457"/>
            </a:stretch>
          </a:blipFill>
          <a:effectLst>
            <a:outerShdw blurRad="177800" dir="4320000" sx="101000" sy="101000" algn="ctr" rotWithShape="0">
              <a:prstClr val="black">
                <a:alpha val="31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58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左右推動時，彈簧振動方向與波前進方向互相</a:t>
            </a:r>
            <a:r>
              <a:rPr lang="en-US" altLang="zh-TW" dirty="0"/>
              <a:t>______</a:t>
            </a:r>
            <a:r>
              <a:rPr lang="zh-TW" altLang="en-US" dirty="0"/>
              <a:t>，產生</a:t>
            </a:r>
            <a:r>
              <a:rPr lang="en-US" altLang="zh-TW" dirty="0"/>
              <a:t>______</a:t>
            </a:r>
            <a:r>
              <a:rPr lang="zh-TW" altLang="en-US" dirty="0"/>
              <a:t>相間的波形</a:t>
            </a:r>
            <a:r>
              <a:rPr lang="zh-TW" altLang="en-US" kern="1200" dirty="0"/>
              <a:t>。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3419485" y="5846739"/>
            <a:ext cx="2325746" cy="424732"/>
            <a:chOff x="128051" y="5761361"/>
            <a:chExt cx="2325746" cy="424732"/>
          </a:xfrm>
        </p:grpSpPr>
        <p:sp>
          <p:nvSpPr>
            <p:cNvPr id="41" name="矩形 40"/>
            <p:cNvSpPr/>
            <p:nvPr/>
          </p:nvSpPr>
          <p:spPr>
            <a:xfrm>
              <a:off x="401507" y="5761361"/>
              <a:ext cx="2052290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3-5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波形示意圖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43" name="橢圓 42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 bwMode="auto">
              <a:xfrm>
                <a:off x="173658" y="5412509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814971" y="2903630"/>
            <a:ext cx="2339102" cy="1100402"/>
            <a:chOff x="771306" y="3440958"/>
            <a:chExt cx="2339102" cy="1100402"/>
          </a:xfrm>
        </p:grpSpPr>
        <p:sp>
          <p:nvSpPr>
            <p:cNvPr id="8" name="上-下雙向箭號 7"/>
            <p:cNvSpPr/>
            <p:nvPr/>
          </p:nvSpPr>
          <p:spPr bwMode="auto">
            <a:xfrm rot="5400000">
              <a:off x="1549211" y="3599491"/>
              <a:ext cx="207391" cy="1676347"/>
            </a:xfrm>
            <a:prstGeom prst="upDownArrow">
              <a:avLst>
                <a:gd name="adj1" fmla="val 17890"/>
                <a:gd name="adj2" fmla="val 97511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7168" name="矩形 7167"/>
            <p:cNvSpPr/>
            <p:nvPr/>
          </p:nvSpPr>
          <p:spPr>
            <a:xfrm>
              <a:off x="771306" y="344095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彈簧振動方向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12079" y="5090449"/>
            <a:ext cx="2339102" cy="739582"/>
            <a:chOff x="868414" y="5627777"/>
            <a:chExt cx="2339102" cy="739582"/>
          </a:xfrm>
        </p:grpSpPr>
        <p:sp>
          <p:nvSpPr>
            <p:cNvPr id="7169" name="矩形 7168"/>
            <p:cNvSpPr/>
            <p:nvPr/>
          </p:nvSpPr>
          <p:spPr>
            <a:xfrm>
              <a:off x="868414" y="584413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波的傳遞方向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7171" name="向右箭號 7170"/>
            <p:cNvSpPr/>
            <p:nvPr/>
          </p:nvSpPr>
          <p:spPr bwMode="auto">
            <a:xfrm>
              <a:off x="952106" y="5627777"/>
              <a:ext cx="1798095" cy="216362"/>
            </a:xfrm>
            <a:prstGeom prst="rightArrow">
              <a:avLst>
                <a:gd name="adj1" fmla="val 26057"/>
                <a:gd name="adj2" fmla="val 89163"/>
              </a:avLst>
            </a:prstGeom>
            <a:solidFill>
              <a:srgbClr val="0000FF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-1" y="0"/>
            <a:ext cx="3393147" cy="666246"/>
          </a:xfrm>
          <a:prstGeom prst="rect">
            <a:avLst/>
          </a:prstGeom>
          <a:solidFill>
            <a:srgbClr val="EB9C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zh-TW" sz="3200" b="1" dirty="0">
                <a:latin typeface="+mj-ea"/>
                <a:ea typeface="+mj-ea"/>
              </a:rPr>
              <a:t>b </a:t>
            </a:r>
            <a:r>
              <a:rPr lang="zh-TW" altLang="en-US" sz="3200" b="1" dirty="0">
                <a:latin typeface="+mj-ea"/>
                <a:ea typeface="+mj-ea"/>
              </a:rPr>
              <a:t>縱波（疏密波）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098" y="119860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平行</a:t>
            </a:r>
          </a:p>
        </p:txBody>
      </p:sp>
      <p:sp>
        <p:nvSpPr>
          <p:cNvPr id="18" name="矩形 17"/>
          <p:cNvSpPr/>
          <p:nvPr/>
        </p:nvSpPr>
        <p:spPr>
          <a:xfrm>
            <a:off x="3643730" y="119089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疏密</a:t>
            </a:r>
          </a:p>
        </p:txBody>
      </p:sp>
    </p:spTree>
    <p:extLst>
      <p:ext uri="{BB962C8B-B14F-4D97-AF65-F5344CB8AC3E}">
        <p14:creationId xmlns:p14="http://schemas.microsoft.com/office/powerpoint/2010/main" val="28603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="" xmlns:a16="http://schemas.microsoft.com/office/drawing/2014/main" id="{B370AC37-43EC-4CA5-8155-A30A996D9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56721"/>
              </p:ext>
            </p:extLst>
          </p:nvPr>
        </p:nvGraphicFramePr>
        <p:xfrm>
          <a:off x="383828" y="1514913"/>
          <a:ext cx="6646150" cy="37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79">
                  <a:extLst>
                    <a:ext uri="{9D8B030D-6E8A-4147-A177-3AD203B41FA5}">
                      <a16:colId xmlns="" xmlns:a16="http://schemas.microsoft.com/office/drawing/2014/main" val="7711586"/>
                    </a:ext>
                  </a:extLst>
                </a:gridCol>
                <a:gridCol w="1988101">
                  <a:extLst>
                    <a:ext uri="{9D8B030D-6E8A-4147-A177-3AD203B41FA5}">
                      <a16:colId xmlns="" xmlns:a16="http://schemas.microsoft.com/office/drawing/2014/main" val="629240619"/>
                    </a:ext>
                  </a:extLst>
                </a:gridCol>
                <a:gridCol w="2786970">
                  <a:extLst>
                    <a:ext uri="{9D8B030D-6E8A-4147-A177-3AD203B41FA5}">
                      <a16:colId xmlns="" xmlns:a16="http://schemas.microsoft.com/office/drawing/2014/main" val="3350165366"/>
                    </a:ext>
                  </a:extLst>
                </a:gridCol>
              </a:tblGrid>
              <a:tr h="786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波形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介質振動方向 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974647"/>
                  </a:ext>
                </a:extLst>
              </a:tr>
              <a:tr h="15049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橫波</a:t>
                      </a:r>
                      <a:endParaRPr lang="en-US" altLang="zh-TW" sz="320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105104"/>
                  </a:ext>
                </a:extLst>
              </a:tr>
              <a:tr h="150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縱波</a:t>
                      </a:r>
                      <a:endParaRPr lang="en-US" altLang="zh-TW" sz="320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686534"/>
                  </a:ext>
                </a:extLst>
              </a:tr>
            </a:tbl>
          </a:graphicData>
        </a:graphic>
      </p:graphicFrame>
      <p:sp>
        <p:nvSpPr>
          <p:cNvPr id="176130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58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試整理橫波與縱波的特性。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2273183" y="4272563"/>
            <a:ext cx="19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疏密相間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4711154" y="3984765"/>
            <a:ext cx="1994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與波前進方向平行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273183" y="2806582"/>
            <a:ext cx="19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高低起伏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711154" y="2560360"/>
            <a:ext cx="1994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與波前進方向垂直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0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6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="" xmlns:a16="http://schemas.microsoft.com/office/drawing/2014/main" id="{B370AC37-43EC-4CA5-8155-A30A996D9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21210"/>
              </p:ext>
            </p:extLst>
          </p:nvPr>
        </p:nvGraphicFramePr>
        <p:xfrm>
          <a:off x="383828" y="1514913"/>
          <a:ext cx="8492369" cy="37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79">
                  <a:extLst>
                    <a:ext uri="{9D8B030D-6E8A-4147-A177-3AD203B41FA5}">
                      <a16:colId xmlns="" xmlns:a16="http://schemas.microsoft.com/office/drawing/2014/main" val="7711586"/>
                    </a:ext>
                  </a:extLst>
                </a:gridCol>
                <a:gridCol w="1988101">
                  <a:extLst>
                    <a:ext uri="{9D8B030D-6E8A-4147-A177-3AD203B41FA5}">
                      <a16:colId xmlns="" xmlns:a16="http://schemas.microsoft.com/office/drawing/2014/main" val="629240619"/>
                    </a:ext>
                  </a:extLst>
                </a:gridCol>
                <a:gridCol w="2786970">
                  <a:extLst>
                    <a:ext uri="{9D8B030D-6E8A-4147-A177-3AD203B41FA5}">
                      <a16:colId xmlns="" xmlns:a16="http://schemas.microsoft.com/office/drawing/2014/main" val="3350165366"/>
                    </a:ext>
                  </a:extLst>
                </a:gridCol>
                <a:gridCol w="1846219">
                  <a:extLst>
                    <a:ext uri="{9D8B030D-6E8A-4147-A177-3AD203B41FA5}">
                      <a16:colId xmlns="" xmlns:a16="http://schemas.microsoft.com/office/drawing/2014/main" val="2676794473"/>
                    </a:ext>
                  </a:extLst>
                </a:gridCol>
              </a:tblGrid>
              <a:tr h="786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波形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介質振動方向 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實例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974647"/>
                  </a:ext>
                </a:extLst>
              </a:tr>
              <a:tr h="15049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橫波</a:t>
                      </a:r>
                      <a:endParaRPr lang="en-US" altLang="zh-TW" sz="320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105104"/>
                  </a:ext>
                </a:extLst>
              </a:tr>
              <a:tr h="1504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縱波</a:t>
                      </a:r>
                      <a:endParaRPr lang="en-US" altLang="zh-TW" sz="320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686534"/>
                  </a:ext>
                </a:extLst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2273183" y="4272563"/>
            <a:ext cx="19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疏密相間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4711154" y="3984765"/>
            <a:ext cx="1994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與波前進方向平行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7259186" y="2560360"/>
            <a:ext cx="14134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繩波、彈簧波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7188781" y="3984765"/>
            <a:ext cx="15542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聲波、彈簧波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273183" y="2806582"/>
            <a:ext cx="19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高低起伏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711154" y="2560360"/>
            <a:ext cx="1994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與波前進方向垂直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322463" y="727279"/>
            <a:ext cx="8505851" cy="1562100"/>
          </a:xfrm>
        </p:spPr>
        <p:txBody>
          <a:bodyPr/>
          <a:lstStyle/>
          <a:p>
            <a:r>
              <a:rPr lang="zh-TW" altLang="en-US" sz="3200" b="0" dirty="0"/>
              <a:t>試整理橫波與縱波的特性。</a:t>
            </a:r>
          </a:p>
        </p:txBody>
      </p:sp>
    </p:spTree>
    <p:extLst>
      <p:ext uri="{BB962C8B-B14F-4D97-AF65-F5344CB8AC3E}">
        <p14:creationId xmlns:p14="http://schemas.microsoft.com/office/powerpoint/2010/main" val="12928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59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彈簧前後擺動，髮圈沒有隨著彈簧波動前進，只在原處來回擺動，由此可知介質不會隨著波動前進。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3208928" y="6294940"/>
            <a:ext cx="3169846" cy="424732"/>
            <a:chOff x="128051" y="5755227"/>
            <a:chExt cx="3169846" cy="424732"/>
          </a:xfrm>
        </p:grpSpPr>
        <p:sp>
          <p:nvSpPr>
            <p:cNvPr id="41" name="矩形 40"/>
            <p:cNvSpPr/>
            <p:nvPr/>
          </p:nvSpPr>
          <p:spPr>
            <a:xfrm>
              <a:off x="452317" y="5755227"/>
              <a:ext cx="2845580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3-6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髮圈不會隨波動前進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2" name="群組 41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43" name="橢圓 42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 bwMode="auto">
              <a:xfrm>
                <a:off x="174252" y="5412707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37" y="2429875"/>
            <a:ext cx="6373510" cy="185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24" y="4359886"/>
            <a:ext cx="6382123" cy="185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群組 32"/>
          <p:cNvGrpSpPr/>
          <p:nvPr/>
        </p:nvGrpSpPr>
        <p:grpSpPr>
          <a:xfrm>
            <a:off x="551702" y="2942810"/>
            <a:ext cx="863425" cy="2677656"/>
            <a:chOff x="296072" y="3000233"/>
            <a:chExt cx="863425" cy="2677656"/>
          </a:xfrm>
        </p:grpSpPr>
        <p:sp>
          <p:nvSpPr>
            <p:cNvPr id="34" name="上-下雙向箭號 33"/>
            <p:cNvSpPr/>
            <p:nvPr/>
          </p:nvSpPr>
          <p:spPr bwMode="auto">
            <a:xfrm>
              <a:off x="952106" y="3404105"/>
              <a:ext cx="207391" cy="1676347"/>
            </a:xfrm>
            <a:prstGeom prst="upDownArrow">
              <a:avLst>
                <a:gd name="adj1" fmla="val 17890"/>
                <a:gd name="adj2" fmla="val 97511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96072" y="3000233"/>
              <a:ext cx="49417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彈簧前後擺動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692945" y="3763430"/>
            <a:ext cx="2339102" cy="763532"/>
            <a:chOff x="795472" y="5080607"/>
            <a:chExt cx="2339102" cy="763532"/>
          </a:xfrm>
        </p:grpSpPr>
        <p:sp>
          <p:nvSpPr>
            <p:cNvPr id="37" name="矩形 36"/>
            <p:cNvSpPr/>
            <p:nvPr/>
          </p:nvSpPr>
          <p:spPr>
            <a:xfrm>
              <a:off x="795472" y="5080607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波的傳遞方向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8" name="向右箭號 37"/>
            <p:cNvSpPr/>
            <p:nvPr/>
          </p:nvSpPr>
          <p:spPr bwMode="auto">
            <a:xfrm>
              <a:off x="952106" y="5627777"/>
              <a:ext cx="1798095" cy="216362"/>
            </a:xfrm>
            <a:prstGeom prst="rightArrow">
              <a:avLst>
                <a:gd name="adj1" fmla="val 26057"/>
                <a:gd name="adj2" fmla="val 89163"/>
              </a:avLst>
            </a:prstGeom>
            <a:solidFill>
              <a:srgbClr val="0000FF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3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l="-9095" t="-74016" b="-1032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橢圓 13"/>
          <p:cNvSpPr/>
          <p:nvPr/>
        </p:nvSpPr>
        <p:spPr>
          <a:xfrm>
            <a:off x="7988451" y="2683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/>
          </a:p>
        </p:txBody>
      </p:sp>
      <p:sp>
        <p:nvSpPr>
          <p:cNvPr id="19" name="橢圓 13"/>
          <p:cNvSpPr/>
          <p:nvPr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/>
          </a:p>
        </p:txBody>
      </p:sp>
      <p:sp>
        <p:nvSpPr>
          <p:cNvPr id="3" name="橢圓形圖說文字 2"/>
          <p:cNvSpPr/>
          <p:nvPr/>
        </p:nvSpPr>
        <p:spPr bwMode="auto">
          <a:xfrm>
            <a:off x="632604" y="4458703"/>
            <a:ext cx="3939396" cy="1742407"/>
          </a:xfrm>
          <a:prstGeom prst="wedgeEllipseCallout">
            <a:avLst>
              <a:gd name="adj1" fmla="val 17342"/>
              <a:gd name="adj2" fmla="val -5982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橢圓形圖說文字 15"/>
          <p:cNvSpPr/>
          <p:nvPr/>
        </p:nvSpPr>
        <p:spPr bwMode="auto">
          <a:xfrm>
            <a:off x="5317880" y="1326008"/>
            <a:ext cx="3824531" cy="1774587"/>
          </a:xfrm>
          <a:prstGeom prst="wedgeEllipseCallout">
            <a:avLst>
              <a:gd name="adj1" fmla="val -11154"/>
              <a:gd name="adj2" fmla="val 7255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72370" y="4791297"/>
            <a:ext cx="3459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老伴，那年輕人幹嘛一直飆高音啊？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530772" y="1691599"/>
            <a:ext cx="347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不知道，可能他想跟海豚做朋友吧。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54-55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-8602" y="0"/>
            <a:ext cx="5484116" cy="6858000"/>
            <a:chOff x="-8602" y="0"/>
            <a:chExt cx="5484116" cy="6858000"/>
          </a:xfrm>
        </p:grpSpPr>
        <p:sp>
          <p:nvSpPr>
            <p:cNvPr id="11" name="圓角矩形 10"/>
            <p:cNvSpPr/>
            <p:nvPr/>
          </p:nvSpPr>
          <p:spPr bwMode="auto">
            <a:xfrm>
              <a:off x="-1" y="127254"/>
              <a:ext cx="5475515" cy="2888057"/>
            </a:xfrm>
            <a:prstGeom prst="roundRect">
              <a:avLst>
                <a:gd name="adj" fmla="val 550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lumMod val="85000"/>
                  <a:alpha val="6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TW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" name="object 15"/>
            <p:cNvSpPr/>
            <p:nvPr/>
          </p:nvSpPr>
          <p:spPr>
            <a:xfrm>
              <a:off x="-8602" y="0"/>
              <a:ext cx="288000" cy="6858000"/>
            </a:xfrm>
            <a:custGeom>
              <a:avLst/>
              <a:gdLst/>
              <a:ahLst/>
              <a:cxnLst/>
              <a:rect l="l" t="t" r="r" b="b"/>
              <a:pathLst>
                <a:path w="522605" h="9611995">
                  <a:moveTo>
                    <a:pt x="0" y="9611995"/>
                  </a:moveTo>
                  <a:lnTo>
                    <a:pt x="521995" y="9611995"/>
                  </a:lnTo>
                  <a:lnTo>
                    <a:pt x="521995" y="0"/>
                  </a:lnTo>
                  <a:lnTo>
                    <a:pt x="0" y="0"/>
                  </a:lnTo>
                  <a:lnTo>
                    <a:pt x="0" y="9611995"/>
                  </a:lnTo>
                </a:path>
              </a:pathLst>
            </a:custGeom>
            <a:solidFill>
              <a:srgbClr val="8AAAD9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110000"/>
                </a:lnSpc>
              </a:pPr>
              <a:endParaRPr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15679" y="259950"/>
            <a:ext cx="4860148" cy="527052"/>
            <a:chOff x="-3412565" y="-438315"/>
            <a:chExt cx="4798212" cy="527052"/>
          </a:xfrm>
        </p:grpSpPr>
        <p:grpSp>
          <p:nvGrpSpPr>
            <p:cNvPr id="20" name="群組 19"/>
            <p:cNvGrpSpPr/>
            <p:nvPr/>
          </p:nvGrpSpPr>
          <p:grpSpPr>
            <a:xfrm>
              <a:off x="-3412405" y="-438315"/>
              <a:ext cx="4798052" cy="527052"/>
              <a:chOff x="-1248190" y="710099"/>
              <a:chExt cx="4798052" cy="527052"/>
            </a:xfrm>
          </p:grpSpPr>
          <p:cxnSp>
            <p:nvCxnSpPr>
              <p:cNvPr id="22" name="直線接點 21"/>
              <p:cNvCxnSpPr/>
              <p:nvPr/>
            </p:nvCxnSpPr>
            <p:spPr bwMode="auto">
              <a:xfrm>
                <a:off x="848729" y="808524"/>
                <a:ext cx="2701133" cy="0"/>
              </a:xfrm>
              <a:prstGeom prst="line">
                <a:avLst/>
              </a:prstGeom>
              <a:ln w="28575">
                <a:solidFill>
                  <a:srgbClr val="AEA096"/>
                </a:solidFill>
              </a:ln>
            </p:spPr>
          </p:cxnSp>
          <p:sp>
            <p:nvSpPr>
              <p:cNvPr id="23" name="object 18"/>
              <p:cNvSpPr txBox="1"/>
              <p:nvPr/>
            </p:nvSpPr>
            <p:spPr>
              <a:xfrm>
                <a:off x="-1248190" y="710099"/>
                <a:ext cx="1948318" cy="49244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0" algn="ctr">
                  <a:lnSpc>
                    <a:spcPct val="100000"/>
                  </a:lnSpc>
                  <a:spcBef>
                    <a:spcPts val="905"/>
                  </a:spcBef>
                </a:pPr>
                <a:r>
                  <a:rPr sz="3200" b="1" spc="30" dirty="0" err="1">
                    <a:solidFill>
                      <a:srgbClr val="AEA09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/>
                  </a:rPr>
                  <a:t>探究提問</a:t>
                </a:r>
                <a:endParaRPr sz="11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/>
                </a:endParaRPr>
              </a:p>
            </p:txBody>
          </p:sp>
          <p:cxnSp>
            <p:nvCxnSpPr>
              <p:cNvPr id="24" name="直線接點 23"/>
              <p:cNvCxnSpPr/>
              <p:nvPr/>
            </p:nvCxnSpPr>
            <p:spPr bwMode="auto">
              <a:xfrm flipH="1">
                <a:off x="646947" y="801239"/>
                <a:ext cx="211515" cy="435912"/>
              </a:xfrm>
              <a:prstGeom prst="line">
                <a:avLst/>
              </a:prstGeom>
              <a:ln w="28575">
                <a:solidFill>
                  <a:srgbClr val="AEA096"/>
                </a:solidFill>
              </a:ln>
            </p:spPr>
          </p:cxnSp>
        </p:grpSp>
        <p:cxnSp>
          <p:nvCxnSpPr>
            <p:cNvPr id="21" name="直線接點 20"/>
            <p:cNvCxnSpPr/>
            <p:nvPr/>
          </p:nvCxnSpPr>
          <p:spPr bwMode="auto">
            <a:xfrm>
              <a:off x="-3412565" y="82385"/>
              <a:ext cx="1908000" cy="0"/>
            </a:xfrm>
            <a:prstGeom prst="line">
              <a:avLst/>
            </a:prstGeom>
            <a:ln w="28575">
              <a:solidFill>
                <a:srgbClr val="AEA096"/>
              </a:solidFill>
            </a:ln>
          </p:spPr>
        </p:cxnSp>
      </p:grpSp>
      <p:sp>
        <p:nvSpPr>
          <p:cNvPr id="25" name="矩形 24"/>
          <p:cNvSpPr/>
          <p:nvPr/>
        </p:nvSpPr>
        <p:spPr>
          <a:xfrm>
            <a:off x="376490" y="797460"/>
            <a:ext cx="5059835" cy="221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每種動物之間都有自己獨特的溝通方式，但有些動物發出的聲音我們卻聽不見，你覺得是什麼原因呢？</a:t>
            </a:r>
          </a:p>
        </p:txBody>
      </p:sp>
    </p:spTree>
    <p:extLst>
      <p:ext uri="{BB962C8B-B14F-4D97-AF65-F5344CB8AC3E}">
        <p14:creationId xmlns:p14="http://schemas.microsoft.com/office/powerpoint/2010/main" val="3988052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/>
              <a:t>59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波傳遞的快慢程度稱為</a:t>
            </a:r>
            <a:r>
              <a:rPr lang="en-US" altLang="zh-TW" dirty="0"/>
              <a:t>______</a:t>
            </a:r>
            <a:r>
              <a:rPr lang="zh-TW" altLang="en-US" dirty="0"/>
              <a:t>，在同一種均勻介質中，波速為</a:t>
            </a:r>
            <a:r>
              <a:rPr lang="en-US" altLang="zh-TW" dirty="0"/>
              <a:t>______</a:t>
            </a:r>
            <a:r>
              <a:rPr lang="zh-TW" altLang="en-US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187544" y="64436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波速</a:t>
            </a:r>
          </a:p>
        </p:txBody>
      </p:sp>
      <p:sp>
        <p:nvSpPr>
          <p:cNvPr id="13" name="矩形 12"/>
          <p:cNvSpPr/>
          <p:nvPr/>
        </p:nvSpPr>
        <p:spPr>
          <a:xfrm>
            <a:off x="4182141" y="116952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定值</a:t>
            </a:r>
          </a:p>
        </p:txBody>
      </p:sp>
      <p:grpSp>
        <p:nvGrpSpPr>
          <p:cNvPr id="48" name="群組 47"/>
          <p:cNvGrpSpPr/>
          <p:nvPr/>
        </p:nvGrpSpPr>
        <p:grpSpPr>
          <a:xfrm>
            <a:off x="2838373" y="6416675"/>
            <a:ext cx="4212233" cy="424732"/>
            <a:chOff x="128051" y="5753832"/>
            <a:chExt cx="4212233" cy="424732"/>
          </a:xfrm>
        </p:grpSpPr>
        <p:sp>
          <p:nvSpPr>
            <p:cNvPr id="49" name="矩形 48"/>
            <p:cNvSpPr/>
            <p:nvPr/>
          </p:nvSpPr>
          <p:spPr>
            <a:xfrm>
              <a:off x="433667" y="5753832"/>
              <a:ext cx="3906617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3-7 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波的傳遞示意圖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0" name="群組 49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51" name="橢圓 50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52" name="等腰三角形 51"/>
              <p:cNvSpPr/>
              <p:nvPr/>
            </p:nvSpPr>
            <p:spPr bwMode="auto">
              <a:xfrm flipH="1">
                <a:off x="171367" y="5416691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/>
          <a:stretch/>
        </p:blipFill>
        <p:spPr>
          <a:xfrm>
            <a:off x="1577218" y="3830385"/>
            <a:ext cx="7564734" cy="1802161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 bwMode="auto">
          <a:xfrm>
            <a:off x="1598843" y="5800858"/>
            <a:ext cx="545176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>
          <a:xfrm>
            <a:off x="3064603" y="5869352"/>
            <a:ext cx="261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波傳遞的距離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22" name="v"/>
          <p:cNvGrpSpPr/>
          <p:nvPr/>
        </p:nvGrpSpPr>
        <p:grpSpPr>
          <a:xfrm>
            <a:off x="2014138" y="3123622"/>
            <a:ext cx="1044000" cy="538370"/>
            <a:chOff x="1951280" y="2586151"/>
            <a:chExt cx="1044000" cy="538370"/>
          </a:xfrm>
        </p:grpSpPr>
        <p:sp>
          <p:nvSpPr>
            <p:cNvPr id="23" name="矩形 22"/>
            <p:cNvSpPr/>
            <p:nvPr/>
          </p:nvSpPr>
          <p:spPr>
            <a:xfrm>
              <a:off x="2156640" y="2586151"/>
              <a:ext cx="3690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 bwMode="auto">
            <a:xfrm>
              <a:off x="1951280" y="3124521"/>
              <a:ext cx="1044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傳遞時間t"/>
          <p:cNvSpPr/>
          <p:nvPr/>
        </p:nvSpPr>
        <p:spPr>
          <a:xfrm>
            <a:off x="6085864" y="3317564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經過時間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926123" y="4577862"/>
            <a:ext cx="1293375" cy="119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1" name="直線接點 20"/>
          <p:cNvCxnSpPr/>
          <p:nvPr/>
        </p:nvCxnSpPr>
        <p:spPr bwMode="auto">
          <a:xfrm>
            <a:off x="7058883" y="3917750"/>
            <a:ext cx="0" cy="169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移動波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8" b="89751" l="4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5" r="604"/>
          <a:stretch/>
        </p:blipFill>
        <p:spPr>
          <a:xfrm>
            <a:off x="873703" y="3745325"/>
            <a:ext cx="2372783" cy="1976226"/>
          </a:xfrm>
          <a:prstGeom prst="rect">
            <a:avLst/>
          </a:prstGeom>
          <a:ln>
            <a:noFill/>
          </a:ln>
        </p:spPr>
      </p:pic>
      <p:pic>
        <p:nvPicPr>
          <p:cNvPr id="26" name="手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0" b="89426" l="1061" r="17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993"/>
          <a:stretch/>
        </p:blipFill>
        <p:spPr>
          <a:xfrm>
            <a:off x="30712" y="3836246"/>
            <a:ext cx="1555214" cy="1778703"/>
          </a:xfrm>
          <a:prstGeom prst="rect">
            <a:avLst/>
          </a:prstGeom>
          <a:ln>
            <a:noFill/>
          </a:ln>
        </p:spPr>
      </p:pic>
      <p:grpSp>
        <p:nvGrpSpPr>
          <p:cNvPr id="2" name="群組 1"/>
          <p:cNvGrpSpPr/>
          <p:nvPr/>
        </p:nvGrpSpPr>
        <p:grpSpPr>
          <a:xfrm>
            <a:off x="404458" y="1921234"/>
            <a:ext cx="8477250" cy="1154083"/>
            <a:chOff x="404458" y="1921234"/>
            <a:chExt cx="8477250" cy="1154083"/>
          </a:xfrm>
        </p:grpSpPr>
        <p:pic>
          <p:nvPicPr>
            <p:cNvPr id="28" name="公式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5604" r="1841" b="7032"/>
            <a:stretch/>
          </p:blipFill>
          <p:spPr bwMode="auto">
            <a:xfrm>
              <a:off x="404458" y="1921234"/>
              <a:ext cx="8477250" cy="115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595742" y="1956241"/>
                  <a:ext cx="6251989" cy="10879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TW" altLang="en-US" sz="3200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波速（</a:t>
                  </a:r>
                  <a:r>
                    <a:rPr lang="en-US" altLang="zh-TW" sz="3200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v</a:t>
                  </a:r>
                  <a:r>
                    <a:rPr lang="zh-TW" altLang="en-US" sz="3200" dirty="0">
                      <a:solidFill>
                        <a:srgbClr val="0000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）＝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微軟正黑體" panose="020B0604030504040204" pitchFamily="34" charset="-120"/>
                            </a:rPr>
                            <m:t>   </m:t>
                          </m:r>
                          <m:r>
                            <a:rPr lang="zh-TW" altLang="en-US" sz="3200" i="0">
                              <a:solidFill>
                                <a:srgbClr val="0000FF"/>
                              </a:solidFill>
                              <a:latin typeface="Cambria Math"/>
                              <a:ea typeface="微軟正黑體" panose="020B0604030504040204" pitchFamily="34" charset="-120"/>
                            </a:rPr>
                            <m:t>波傳遞的距離（</m:t>
                          </m:r>
                          <m:r>
                            <m:rPr>
                              <m:nor/>
                            </m:rPr>
                            <a:rPr lang="zh-TW" altLang="en-US" sz="3200" i="0">
                              <a:solidFill>
                                <a:srgbClr val="0000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m:t>L</m:t>
                          </m:r>
                          <m:r>
                            <a:rPr lang="zh-TW" altLang="en-US" sz="320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微軟正黑體" panose="020B0604030504040204" pitchFamily="34" charset="-120"/>
                            </a:rPr>
                            <m:t>）</m:t>
                          </m:r>
                        </m:num>
                        <m:den>
                          <m:r>
                            <a:rPr lang="zh-TW" altLang="en-US" sz="3200">
                              <a:solidFill>
                                <a:srgbClr val="0000FF"/>
                              </a:solidFill>
                              <a:latin typeface="Cambria Math"/>
                              <a:ea typeface="微軟正黑體" panose="020B0604030504040204" pitchFamily="34" charset="-120"/>
                            </a:rPr>
                            <m:t>波傳遞的時間</m:t>
                          </m:r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微軟正黑體" panose="020B0604030504040204" pitchFamily="34" charset="-12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zh-TW" altLang="en-US" sz="3200" i="0">
                              <a:solidFill>
                                <a:srgbClr val="0000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m:t>ｔ</m:t>
                          </m:r>
                          <m:r>
                            <m:rPr>
                              <m:nor/>
                            </m:rPr>
                            <a:rPr lang="en-US" altLang="zh-TW" sz="3200" b="0" i="0" smtClean="0">
                              <a:solidFill>
                                <a:srgbClr val="0000FF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m:t>)</m:t>
                          </m:r>
                        </m:den>
                      </m:f>
                    </m:oMath>
                  </a14:m>
                  <a:endParaRPr lang="zh-TW" altLang="en-US" sz="32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2" y="1956241"/>
                  <a:ext cx="6251989" cy="10879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/>
            <p:cNvSpPr/>
            <p:nvPr/>
          </p:nvSpPr>
          <p:spPr>
            <a:xfrm>
              <a:off x="6652909" y="2229574"/>
              <a:ext cx="18154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（式</a:t>
              </a:r>
              <a:r>
                <a:rPr lang="en-US" altLang="zh-TW" sz="3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3-1</a:t>
              </a:r>
              <a:r>
                <a:rPr lang="zh-TW" altLang="en-US" sz="32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60209 -0.0002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60209 -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5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中括弧 19"/>
          <p:cNvSpPr/>
          <p:nvPr/>
        </p:nvSpPr>
        <p:spPr bwMode="auto">
          <a:xfrm>
            <a:off x="593778" y="1376221"/>
            <a:ext cx="743328" cy="4164695"/>
          </a:xfrm>
          <a:prstGeom prst="leftBracket">
            <a:avLst>
              <a:gd name="adj" fmla="val 40536"/>
            </a:avLst>
          </a:prstGeom>
          <a:noFill/>
          <a:ln w="38100" cap="flat" cmpd="sng" algn="ctr">
            <a:solidFill>
              <a:srgbClr val="BCBD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60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週期波的特徵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 bwMode="auto">
          <a:xfrm>
            <a:off x="162392" y="3058339"/>
            <a:ext cx="833881" cy="849086"/>
          </a:xfrm>
          <a:prstGeom prst="roundRect">
            <a:avLst/>
          </a:prstGeom>
          <a:solidFill>
            <a:srgbClr val="BCBD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1334221" y="757380"/>
            <a:ext cx="1571949" cy="1360715"/>
          </a:xfrm>
          <a:prstGeom prst="roundRect">
            <a:avLst/>
          </a:prstGeom>
          <a:solidFill>
            <a:srgbClr val="BCBD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力學波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331763" y="4848272"/>
            <a:ext cx="1571949" cy="1360715"/>
          </a:xfrm>
          <a:prstGeom prst="roundRect">
            <a:avLst/>
          </a:prstGeom>
          <a:solidFill>
            <a:srgbClr val="BCBD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力學波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90662" y="1454980"/>
            <a:ext cx="833881" cy="16435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不需介質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45675" y="3897389"/>
            <a:ext cx="76638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需要介質</a:t>
            </a:r>
          </a:p>
        </p:txBody>
      </p:sp>
      <p:grpSp>
        <p:nvGrpSpPr>
          <p:cNvPr id="35" name="群組 34"/>
          <p:cNvGrpSpPr/>
          <p:nvPr/>
        </p:nvGrpSpPr>
        <p:grpSpPr>
          <a:xfrm>
            <a:off x="2903712" y="2743788"/>
            <a:ext cx="2566017" cy="3188768"/>
            <a:chOff x="2903712" y="2743788"/>
            <a:chExt cx="2566017" cy="3188768"/>
          </a:xfrm>
        </p:grpSpPr>
        <p:sp>
          <p:nvSpPr>
            <p:cNvPr id="23" name="左中括弧 22"/>
            <p:cNvSpPr/>
            <p:nvPr/>
          </p:nvSpPr>
          <p:spPr bwMode="auto">
            <a:xfrm>
              <a:off x="3263712" y="2743788"/>
              <a:ext cx="2206017" cy="3188768"/>
            </a:xfrm>
            <a:prstGeom prst="leftBracket">
              <a:avLst>
                <a:gd name="adj" fmla="val 13891"/>
              </a:avLst>
            </a:prstGeom>
            <a:noFill/>
            <a:ln w="38100" cap="flat" cmpd="sng" algn="ctr">
              <a:solidFill>
                <a:srgbClr val="BCBD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cxnSp>
          <p:nvCxnSpPr>
            <p:cNvPr id="25" name="直線接點 24"/>
            <p:cNvCxnSpPr>
              <a:stCxn id="18" idx="3"/>
            </p:cNvCxnSpPr>
            <p:nvPr/>
          </p:nvCxnSpPr>
          <p:spPr bwMode="auto">
            <a:xfrm flipV="1">
              <a:off x="2903712" y="5528629"/>
              <a:ext cx="3600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BCBD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矩形 25"/>
          <p:cNvSpPr/>
          <p:nvPr/>
        </p:nvSpPr>
        <p:spPr bwMode="auto">
          <a:xfrm>
            <a:off x="5469728" y="2384534"/>
            <a:ext cx="1162609" cy="638955"/>
          </a:xfrm>
          <a:prstGeom prst="rect">
            <a:avLst/>
          </a:prstGeom>
          <a:solidFill>
            <a:srgbClr val="93A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橫波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469728" y="5659873"/>
            <a:ext cx="1162609" cy="646906"/>
          </a:xfrm>
          <a:prstGeom prst="rect">
            <a:avLst/>
          </a:prstGeom>
          <a:solidFill>
            <a:srgbClr val="EB9C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縱波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325362" y="1570402"/>
            <a:ext cx="2475823" cy="1255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介質振動方向與波前進方向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垂直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353905" y="4532592"/>
            <a:ext cx="2475823" cy="1255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介質振動方向與波前進方向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平行</a:t>
            </a:r>
          </a:p>
        </p:txBody>
      </p:sp>
      <p:sp>
        <p:nvSpPr>
          <p:cNvPr id="31" name="object 6"/>
          <p:cNvSpPr/>
          <p:nvPr/>
        </p:nvSpPr>
        <p:spPr>
          <a:xfrm>
            <a:off x="5956255" y="1184506"/>
            <a:ext cx="3200400" cy="114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0"/>
          <p:cNvSpPr/>
          <p:nvPr/>
        </p:nvSpPr>
        <p:spPr>
          <a:xfrm>
            <a:off x="5650321" y="4504255"/>
            <a:ext cx="3433021" cy="933052"/>
          </a:xfrm>
          <a:prstGeom prst="rect">
            <a:avLst/>
          </a:prstGeom>
          <a:blipFill>
            <a:blip r:embed="rId3" cstate="print"/>
            <a:srcRect/>
            <a:stretch>
              <a:fillRect l="-549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圓角矩形圖說文字 32"/>
          <p:cNvSpPr/>
          <p:nvPr/>
        </p:nvSpPr>
        <p:spPr bwMode="auto">
          <a:xfrm>
            <a:off x="5623228" y="331509"/>
            <a:ext cx="1746014" cy="799662"/>
          </a:xfrm>
          <a:prstGeom prst="wedgeRoundRectCallout">
            <a:avLst>
              <a:gd name="adj1" fmla="val 32709"/>
              <a:gd name="adj2" fmla="val 72681"/>
              <a:gd name="adj3" fmla="val 16667"/>
            </a:avLst>
          </a:prstGeom>
          <a:noFill/>
          <a:ln w="38100" cap="flat" cmpd="sng" algn="ctr">
            <a:solidFill>
              <a:srgbClr val="93AF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高低起伏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圖說文字 33"/>
          <p:cNvSpPr/>
          <p:nvPr/>
        </p:nvSpPr>
        <p:spPr bwMode="auto">
          <a:xfrm>
            <a:off x="5623228" y="3534456"/>
            <a:ext cx="1746014" cy="799662"/>
          </a:xfrm>
          <a:prstGeom prst="wedgeRoundRectCallout">
            <a:avLst>
              <a:gd name="adj1" fmla="val 32709"/>
              <a:gd name="adj2" fmla="val 72681"/>
              <a:gd name="adj3" fmla="val 16667"/>
            </a:avLst>
          </a:prstGeom>
          <a:noFill/>
          <a:ln w="38100" cap="flat" cmpd="sng" algn="ctr">
            <a:solidFill>
              <a:srgbClr val="EB9C6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kumimoji="1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疏密相間</a:t>
            </a:r>
          </a:p>
        </p:txBody>
      </p:sp>
    </p:spTree>
    <p:extLst>
      <p:ext uri="{BB962C8B-B14F-4D97-AF65-F5344CB8AC3E}">
        <p14:creationId xmlns:p14="http://schemas.microsoft.com/office/powerpoint/2010/main" val="3186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/>
          <p:cNvCxnSpPr/>
          <p:nvPr/>
        </p:nvCxnSpPr>
        <p:spPr bwMode="auto">
          <a:xfrm>
            <a:off x="0" y="4329113"/>
            <a:ext cx="91419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E3CB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群組 9"/>
          <p:cNvGrpSpPr/>
          <p:nvPr/>
        </p:nvGrpSpPr>
        <p:grpSpPr>
          <a:xfrm>
            <a:off x="-9678353" y="4329113"/>
            <a:ext cx="11016000" cy="0"/>
            <a:chOff x="-9678353" y="4329113"/>
            <a:chExt cx="10967834" cy="0"/>
          </a:xfrm>
        </p:grpSpPr>
        <p:cxnSp>
          <p:nvCxnSpPr>
            <p:cNvPr id="17" name="直線接點 16"/>
            <p:cNvCxnSpPr/>
            <p:nvPr/>
          </p:nvCxnSpPr>
          <p:spPr bwMode="auto">
            <a:xfrm>
              <a:off x="-9678353" y="4329113"/>
              <a:ext cx="1096783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-9678352" y="4329113"/>
              <a:ext cx="1096783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群組 4"/>
          <p:cNvGrpSpPr/>
          <p:nvPr/>
        </p:nvGrpSpPr>
        <p:grpSpPr>
          <a:xfrm>
            <a:off x="-9678352" y="2971800"/>
            <a:ext cx="10967833" cy="3069773"/>
            <a:chOff x="-9667466" y="2960914"/>
            <a:chExt cx="10967833" cy="2928404"/>
          </a:xfrm>
        </p:grpSpPr>
        <p:grpSp>
          <p:nvGrpSpPr>
            <p:cNvPr id="14" name="群組 13"/>
            <p:cNvGrpSpPr/>
            <p:nvPr/>
          </p:nvGrpSpPr>
          <p:grpSpPr>
            <a:xfrm>
              <a:off x="-8137066" y="2971801"/>
              <a:ext cx="9437433" cy="2917517"/>
              <a:chOff x="1088571" y="3452620"/>
              <a:chExt cx="9437433" cy="1765960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1088571" y="3452620"/>
                <a:ext cx="3191058" cy="1765960"/>
              </a:xfrm>
              <a:prstGeom prst="rect">
                <a:avLst/>
              </a:prstGeom>
              <a:blipFill>
                <a:blip r:embed="rId2" cstate="print"/>
                <a:srcRect/>
                <a:stretch>
                  <a:fillRect l="-58968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704356" y="3452620"/>
                <a:ext cx="6821648" cy="158908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6"/>
            <p:cNvSpPr/>
            <p:nvPr/>
          </p:nvSpPr>
          <p:spPr>
            <a:xfrm>
              <a:off x="-9667466" y="2960914"/>
              <a:ext cx="1981199" cy="2928404"/>
            </a:xfrm>
            <a:prstGeom prst="rect">
              <a:avLst/>
            </a:prstGeom>
            <a:blipFill>
              <a:blip r:embed="rId2" cstate="print"/>
              <a:srcRect/>
              <a:stretch>
                <a:fillRect l="-156345" t="346" r="300" b="-346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60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</a:rPr>
              <a:t>規律擺動的繩子，可以產生彼此相連且有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規律性的重複波形</a:t>
            </a:r>
            <a:r>
              <a:rPr lang="zh-TW" altLang="en-US" dirty="0">
                <a:latin typeface="微軟正黑體" panose="020B0604030504040204" pitchFamily="34" charset="-120"/>
              </a:rPr>
              <a:t>，這種波</a:t>
            </a:r>
            <a:r>
              <a:rPr lang="zh-TW" altLang="en-US" dirty="0"/>
              <a:t>稱</a:t>
            </a:r>
            <a:r>
              <a:rPr lang="zh-TW" altLang="en-US" dirty="0">
                <a:latin typeface="微軟正黑體" panose="020B0604030504040204" pitchFamily="34" charset="-120"/>
              </a:rPr>
              <a:t>為 </a:t>
            </a:r>
            <a:r>
              <a:rPr lang="zh-TW" altLang="en-US" u="sng" dirty="0">
                <a:latin typeface="微軟正黑體" panose="020B0604030504040204" pitchFamily="34" charset="-120"/>
              </a:rPr>
              <a:t>                </a:t>
            </a:r>
            <a:r>
              <a:rPr lang="zh-TW" altLang="en-US" dirty="0">
                <a:latin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4468" y="120898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週期波</a:t>
            </a:r>
            <a:endParaRPr lang="zh-TW" altLang="en-US" sz="3200" dirty="0"/>
          </a:p>
        </p:txBody>
      </p:sp>
      <p:sp>
        <p:nvSpPr>
          <p:cNvPr id="13" name="矩形 12"/>
          <p:cNvSpPr/>
          <p:nvPr/>
        </p:nvSpPr>
        <p:spPr bwMode="auto">
          <a:xfrm>
            <a:off x="1" y="2342447"/>
            <a:ext cx="1311252" cy="4189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-439357" y="3979714"/>
            <a:ext cx="1830294" cy="1286983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000" b="100000" l="188" r="36338"/>
                      </a14:imgEffect>
                    </a14:imgLayer>
                  </a14:imgProps>
                </a:ext>
              </a:extLst>
            </a:blip>
            <a:srcRect/>
            <a:stretch>
              <a:fillRect t="-47962" r="-17715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0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pat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2.77778E-7 -0.11574 2.77778E-7 -0.20046 0.00017 -0.20046 C 0.00122 -0.20046 0.00156 -0.11574 0.00156 -4.07407E-6 C 0.00156 0.11551 0.00208 0.21922 0.00312 0.21922 C 0.00382 0.21922 0.00538 0.11551 0.00538 -4.07407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1.11022E-16 L 1.19879 1.11022E-16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4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1.20625 0.00092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1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 rot="10800000">
            <a:off x="1384572" y="1924049"/>
            <a:ext cx="2796902" cy="4333875"/>
          </a:xfrm>
          <a:prstGeom prst="rect">
            <a:avLst/>
          </a:prstGeom>
          <a:gradFill flip="none" rotWithShape="1">
            <a:gsLst>
              <a:gs pos="0">
                <a:srgbClr val="E6F4ED"/>
              </a:gs>
              <a:gs pos="50000">
                <a:srgbClr val="F7FCFA"/>
              </a:gs>
              <a:gs pos="100000">
                <a:srgbClr val="FFFFFF"/>
              </a:gs>
            </a:gsLst>
            <a:lin ang="16200000" scaled="1"/>
            <a:tileRect/>
          </a:gradFill>
          <a:ln w="38100" cap="flat" cmpd="sng" algn="ctr">
            <a:solidFill>
              <a:srgbClr val="93AF9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60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</a:rPr>
              <a:t>振源每振動一次，就產生</a:t>
            </a:r>
            <a:r>
              <a:rPr lang="zh-TW" altLang="en-US" dirty="0"/>
              <a:t>一個</a:t>
            </a:r>
            <a:r>
              <a:rPr lang="en-US" altLang="zh-TW" dirty="0"/>
              <a:t>______</a:t>
            </a:r>
            <a:r>
              <a:rPr lang="zh-TW" altLang="en-US" dirty="0">
                <a:latin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214109" y="63817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全波</a:t>
            </a:r>
            <a:endParaRPr lang="zh-TW" altLang="en-US" sz="3200" dirty="0"/>
          </a:p>
        </p:txBody>
      </p:sp>
      <p:grpSp>
        <p:nvGrpSpPr>
          <p:cNvPr id="27" name="群組 26"/>
          <p:cNvGrpSpPr/>
          <p:nvPr/>
        </p:nvGrpSpPr>
        <p:grpSpPr>
          <a:xfrm>
            <a:off x="-238125" y="3036746"/>
            <a:ext cx="10944225" cy="2479902"/>
            <a:chOff x="0" y="2165176"/>
            <a:chExt cx="10944225" cy="1904243"/>
          </a:xfrm>
        </p:grpSpPr>
        <p:sp>
          <p:nvSpPr>
            <p:cNvPr id="31" name="object 6"/>
            <p:cNvSpPr/>
            <p:nvPr/>
          </p:nvSpPr>
          <p:spPr>
            <a:xfrm>
              <a:off x="0" y="2165176"/>
              <a:ext cx="5072773" cy="1904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"/>
            <p:cNvSpPr/>
            <p:nvPr/>
          </p:nvSpPr>
          <p:spPr>
            <a:xfrm>
              <a:off x="4503490" y="2165176"/>
              <a:ext cx="6440735" cy="1709532"/>
            </a:xfrm>
            <a:prstGeom prst="rect">
              <a:avLst/>
            </a:prstGeom>
            <a:blipFill>
              <a:blip r:embed="rId3" cstate="print"/>
              <a:srcRect/>
              <a:stretch>
                <a:fillRect l="1" r="-5915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40" name="直線接點 39"/>
          <p:cNvCxnSpPr/>
          <p:nvPr/>
        </p:nvCxnSpPr>
        <p:spPr bwMode="auto">
          <a:xfrm>
            <a:off x="-28576" y="4182036"/>
            <a:ext cx="9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群組 36"/>
          <p:cNvGrpSpPr/>
          <p:nvPr/>
        </p:nvGrpSpPr>
        <p:grpSpPr>
          <a:xfrm>
            <a:off x="1384571" y="2007793"/>
            <a:ext cx="1844049" cy="1193763"/>
            <a:chOff x="1632575" y="1294331"/>
            <a:chExt cx="1844049" cy="1193763"/>
          </a:xfrm>
        </p:grpSpPr>
        <p:sp>
          <p:nvSpPr>
            <p:cNvPr id="20" name="橢圓 19"/>
            <p:cNvSpPr/>
            <p:nvPr/>
          </p:nvSpPr>
          <p:spPr bwMode="auto">
            <a:xfrm>
              <a:off x="2286000" y="2308094"/>
              <a:ext cx="180000" cy="18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632575" y="1294331"/>
              <a:ext cx="1844049" cy="9787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最高點</a:t>
              </a:r>
              <a:endPara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稱為</a:t>
              </a:r>
              <a:r>
                <a:rPr lang="zh-TW" altLang="en-US" sz="32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波峰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127996" y="5093686"/>
            <a:ext cx="2257425" cy="1199272"/>
            <a:chOff x="2376001" y="3889458"/>
            <a:chExt cx="2257425" cy="1199272"/>
          </a:xfrm>
        </p:grpSpPr>
        <p:sp>
          <p:nvSpPr>
            <p:cNvPr id="29" name="橢圓 28"/>
            <p:cNvSpPr/>
            <p:nvPr/>
          </p:nvSpPr>
          <p:spPr bwMode="auto">
            <a:xfrm>
              <a:off x="3686175" y="3889458"/>
              <a:ext cx="180000" cy="18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376001" y="4110001"/>
              <a:ext cx="2257425" cy="9787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最低點</a:t>
              </a:r>
              <a:endPara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稱為</a:t>
              </a:r>
              <a:r>
                <a:rPr lang="zh-TW" altLang="en-US" sz="3200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波谷</a:t>
              </a: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-1" y="0"/>
            <a:ext cx="1419225" cy="513256"/>
          </a:xfrm>
          <a:prstGeom prst="rect">
            <a:avLst/>
          </a:prstGeom>
          <a:solidFill>
            <a:srgbClr val="93A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橫 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1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 bwMode="auto">
          <a:xfrm>
            <a:off x="3272238" y="2498972"/>
            <a:ext cx="4160942" cy="2999350"/>
          </a:xfrm>
          <a:prstGeom prst="roundRect">
            <a:avLst>
              <a:gd name="adj" fmla="val 7496"/>
            </a:avLst>
          </a:prstGeom>
          <a:gradFill flip="none" rotWithShape="1">
            <a:gsLst>
              <a:gs pos="0">
                <a:srgbClr val="DCF1FD"/>
              </a:gs>
              <a:gs pos="50000">
                <a:srgbClr val="E8F6FE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一個全波的長度稱為</a:t>
            </a:r>
            <a:r>
              <a:rPr lang="en-US" altLang="zh-TW" dirty="0"/>
              <a:t>______(AB)</a:t>
            </a:r>
            <a:r>
              <a:rPr lang="zh-TW" altLang="en-US" dirty="0"/>
              <a:t>，以</a:t>
            </a:r>
            <a:r>
              <a:rPr lang="en-US" altLang="zh-TW" dirty="0"/>
              <a:t>λ</a:t>
            </a:r>
            <a:r>
              <a:rPr lang="zh-TW" altLang="en-US" dirty="0"/>
              <a:t>表示。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波長＝相鄰兩波峰間的長度</a:t>
            </a:r>
          </a:p>
          <a:p>
            <a:pPr marL="1257300"/>
            <a:r>
              <a:rPr lang="zh-TW" altLang="en-US" dirty="0"/>
              <a:t>＝相鄰兩波谷間的長度</a:t>
            </a:r>
          </a:p>
        </p:txBody>
      </p:sp>
      <p:sp>
        <p:nvSpPr>
          <p:cNvPr id="2" name="矩形 1"/>
          <p:cNvSpPr/>
          <p:nvPr/>
        </p:nvSpPr>
        <p:spPr>
          <a:xfrm>
            <a:off x="4538368" y="64598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波長</a:t>
            </a:r>
            <a:endParaRPr lang="zh-TW" altLang="en-US" sz="32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-1809750" y="3036746"/>
            <a:ext cx="10944225" cy="2479902"/>
            <a:chOff x="0" y="2165176"/>
            <a:chExt cx="10944225" cy="1904243"/>
          </a:xfrm>
        </p:grpSpPr>
        <p:sp>
          <p:nvSpPr>
            <p:cNvPr id="15" name="object 6"/>
            <p:cNvSpPr/>
            <p:nvPr/>
          </p:nvSpPr>
          <p:spPr>
            <a:xfrm>
              <a:off x="0" y="2165176"/>
              <a:ext cx="5072773" cy="1904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4503490" y="2165176"/>
              <a:ext cx="6440735" cy="1709532"/>
            </a:xfrm>
            <a:prstGeom prst="rect">
              <a:avLst/>
            </a:prstGeom>
            <a:blipFill>
              <a:blip r:embed="rId3" cstate="print"/>
              <a:srcRect/>
              <a:stretch>
                <a:fillRect l="1" r="-5915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7" name="直線接點 16"/>
          <p:cNvCxnSpPr/>
          <p:nvPr/>
        </p:nvCxnSpPr>
        <p:spPr bwMode="auto">
          <a:xfrm>
            <a:off x="-28576" y="4182036"/>
            <a:ext cx="9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橢圓 19"/>
          <p:cNvSpPr/>
          <p:nvPr/>
        </p:nvSpPr>
        <p:spPr bwMode="auto">
          <a:xfrm>
            <a:off x="457241" y="3013025"/>
            <a:ext cx="180000" cy="18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0253" y="2556615"/>
            <a:ext cx="933975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波峰</a:t>
            </a:r>
          </a:p>
        </p:txBody>
      </p:sp>
      <p:sp>
        <p:nvSpPr>
          <p:cNvPr id="29" name="橢圓 28"/>
          <p:cNvSpPr/>
          <p:nvPr/>
        </p:nvSpPr>
        <p:spPr bwMode="auto">
          <a:xfrm>
            <a:off x="1850984" y="5096607"/>
            <a:ext cx="180000" cy="18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498548" y="5294933"/>
            <a:ext cx="98159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波谷</a:t>
            </a:r>
          </a:p>
        </p:txBody>
      </p:sp>
      <p:cxnSp>
        <p:nvCxnSpPr>
          <p:cNvPr id="35" name="直線接點 34"/>
          <p:cNvCxnSpPr/>
          <p:nvPr/>
        </p:nvCxnSpPr>
        <p:spPr bwMode="auto">
          <a:xfrm>
            <a:off x="5756449" y="742988"/>
            <a:ext cx="50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橢圓 38"/>
          <p:cNvSpPr/>
          <p:nvPr/>
        </p:nvSpPr>
        <p:spPr bwMode="auto">
          <a:xfrm>
            <a:off x="4458598" y="4974316"/>
            <a:ext cx="360000" cy="36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latin typeface="Arial" pitchFamily="34" charset="0"/>
                <a:ea typeface="新細明體" pitchFamily="18" charset="-120"/>
              </a:rPr>
              <a:t>A</a:t>
            </a:r>
            <a:endParaRPr kumimoji="1" lang="zh-TW" altLang="en-US" b="0" i="0" u="none" strike="noStrike" cap="none" normalizeH="0" baseline="0" dirty="0">
              <a:ln>
                <a:noFill/>
              </a:ln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7220830" y="4974316"/>
            <a:ext cx="360000" cy="36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Arial" pitchFamily="34" charset="0"/>
              </a:rPr>
              <a:t>B</a:t>
            </a:r>
            <a:endParaRPr kumimoji="1" lang="zh-TW" altLang="en-US" b="0" i="0" u="none" strike="noStrike" cap="none" normalizeH="0" baseline="0" dirty="0">
              <a:ln>
                <a:noFill/>
              </a:ln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284418" y="2772769"/>
            <a:ext cx="2776693" cy="397654"/>
            <a:chOff x="3302790" y="2077329"/>
            <a:chExt cx="2776693" cy="397654"/>
          </a:xfrm>
        </p:grpSpPr>
        <p:grpSp>
          <p:nvGrpSpPr>
            <p:cNvPr id="14" name="群組 13"/>
            <p:cNvGrpSpPr/>
            <p:nvPr/>
          </p:nvGrpSpPr>
          <p:grpSpPr>
            <a:xfrm>
              <a:off x="3302790" y="2201728"/>
              <a:ext cx="2776693" cy="152400"/>
              <a:chOff x="3805082" y="4790879"/>
              <a:chExt cx="2776693" cy="152400"/>
            </a:xfrm>
          </p:grpSpPr>
          <p:cxnSp>
            <p:nvCxnSpPr>
              <p:cNvPr id="9" name="直線接點 8"/>
              <p:cNvCxnSpPr/>
              <p:nvPr/>
            </p:nvCxnSpPr>
            <p:spPr bwMode="auto">
              <a:xfrm>
                <a:off x="3805082" y="4865440"/>
                <a:ext cx="2772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直線接點 25"/>
              <p:cNvCxnSpPr/>
              <p:nvPr/>
            </p:nvCxnSpPr>
            <p:spPr bwMode="auto">
              <a:xfrm>
                <a:off x="3805082" y="4790879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線接點 26"/>
              <p:cNvCxnSpPr/>
              <p:nvPr/>
            </p:nvCxnSpPr>
            <p:spPr bwMode="auto">
              <a:xfrm>
                <a:off x="6580857" y="4790879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" name="圓角矩形 40"/>
            <p:cNvSpPr/>
            <p:nvPr/>
          </p:nvSpPr>
          <p:spPr bwMode="auto">
            <a:xfrm>
              <a:off x="4201643" y="2077329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82A7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0" i="0" u="none" strike="noStrike" cap="none" normalizeH="0" baseline="0" dirty="0">
                  <a:ln>
                    <a:noFill/>
                  </a:ln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波長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988360" y="3982981"/>
            <a:ext cx="2776693" cy="397654"/>
            <a:chOff x="3302790" y="2077329"/>
            <a:chExt cx="2776693" cy="397654"/>
          </a:xfrm>
        </p:grpSpPr>
        <p:grpSp>
          <p:nvGrpSpPr>
            <p:cNvPr id="43" name="群組 42"/>
            <p:cNvGrpSpPr/>
            <p:nvPr/>
          </p:nvGrpSpPr>
          <p:grpSpPr>
            <a:xfrm>
              <a:off x="3302790" y="2201728"/>
              <a:ext cx="2776693" cy="152400"/>
              <a:chOff x="3805082" y="4790879"/>
              <a:chExt cx="2776693" cy="152400"/>
            </a:xfrm>
          </p:grpSpPr>
          <p:cxnSp>
            <p:nvCxnSpPr>
              <p:cNvPr id="45" name="直線接點 44"/>
              <p:cNvCxnSpPr/>
              <p:nvPr/>
            </p:nvCxnSpPr>
            <p:spPr bwMode="auto">
              <a:xfrm>
                <a:off x="3805082" y="4865440"/>
                <a:ext cx="2772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接點 45"/>
              <p:cNvCxnSpPr/>
              <p:nvPr/>
            </p:nvCxnSpPr>
            <p:spPr bwMode="auto">
              <a:xfrm>
                <a:off x="3805082" y="4790879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接點 46"/>
              <p:cNvCxnSpPr/>
              <p:nvPr/>
            </p:nvCxnSpPr>
            <p:spPr bwMode="auto">
              <a:xfrm>
                <a:off x="6580857" y="4790879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圓角矩形 43"/>
            <p:cNvSpPr/>
            <p:nvPr/>
          </p:nvSpPr>
          <p:spPr bwMode="auto">
            <a:xfrm>
              <a:off x="4201643" y="2077329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82A7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0" i="0" u="none" strike="noStrike" cap="none" normalizeH="0" baseline="0" dirty="0">
                  <a:ln>
                    <a:noFill/>
                  </a:ln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波長</a:t>
              </a:r>
            </a:p>
          </p:txBody>
        </p:sp>
      </p:grpSp>
      <p:sp>
        <p:nvSpPr>
          <p:cNvPr id="48" name="矩形 47"/>
          <p:cNvSpPr/>
          <p:nvPr/>
        </p:nvSpPr>
        <p:spPr bwMode="auto">
          <a:xfrm>
            <a:off x="-1" y="0"/>
            <a:ext cx="1419225" cy="513256"/>
          </a:xfrm>
          <a:prstGeom prst="rect">
            <a:avLst/>
          </a:prstGeom>
          <a:solidFill>
            <a:srgbClr val="93A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橫 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4620102" y="5200966"/>
            <a:ext cx="2776693" cy="397654"/>
            <a:chOff x="3302790" y="2077329"/>
            <a:chExt cx="2776693" cy="397654"/>
          </a:xfrm>
        </p:grpSpPr>
        <p:grpSp>
          <p:nvGrpSpPr>
            <p:cNvPr id="50" name="群組 49"/>
            <p:cNvGrpSpPr/>
            <p:nvPr/>
          </p:nvGrpSpPr>
          <p:grpSpPr>
            <a:xfrm>
              <a:off x="3302790" y="2201728"/>
              <a:ext cx="2776693" cy="152400"/>
              <a:chOff x="3805082" y="4790879"/>
              <a:chExt cx="2776693" cy="152400"/>
            </a:xfrm>
          </p:grpSpPr>
          <p:cxnSp>
            <p:nvCxnSpPr>
              <p:cNvPr id="52" name="直線接點 51"/>
              <p:cNvCxnSpPr/>
              <p:nvPr/>
            </p:nvCxnSpPr>
            <p:spPr bwMode="auto">
              <a:xfrm>
                <a:off x="3805082" y="4865440"/>
                <a:ext cx="2772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直線接點 52"/>
              <p:cNvCxnSpPr/>
              <p:nvPr/>
            </p:nvCxnSpPr>
            <p:spPr bwMode="auto">
              <a:xfrm>
                <a:off x="3805082" y="4790879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線接點 53"/>
              <p:cNvCxnSpPr/>
              <p:nvPr/>
            </p:nvCxnSpPr>
            <p:spPr bwMode="auto">
              <a:xfrm>
                <a:off x="6580857" y="4790879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1" name="圓角矩形 50"/>
            <p:cNvSpPr/>
            <p:nvPr/>
          </p:nvSpPr>
          <p:spPr bwMode="auto">
            <a:xfrm>
              <a:off x="4201643" y="2077329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82A7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b="0" i="0" u="none" strike="noStrike" cap="none" normalizeH="0" baseline="0" dirty="0">
                  <a:ln>
                    <a:noFill/>
                  </a:ln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圓角矩形 36"/>
          <p:cNvSpPr/>
          <p:nvPr/>
        </p:nvSpPr>
        <p:spPr bwMode="auto">
          <a:xfrm>
            <a:off x="6046737" y="2556615"/>
            <a:ext cx="1373793" cy="2999350"/>
          </a:xfrm>
          <a:prstGeom prst="roundRect">
            <a:avLst>
              <a:gd name="adj" fmla="val 9227"/>
            </a:avLst>
          </a:prstGeom>
          <a:gradFill flip="none" rotWithShape="1">
            <a:gsLst>
              <a:gs pos="0">
                <a:srgbClr val="EBE2ED"/>
              </a:gs>
              <a:gs pos="50000">
                <a:srgbClr val="F3EEF5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當波通過介質上某一點，使其由平衡位置偏移到波峰或到波谷的垂直距離，稱為</a:t>
            </a:r>
            <a:r>
              <a:rPr lang="en-US" altLang="zh-TW" dirty="0"/>
              <a:t>______(BB′)</a:t>
            </a:r>
            <a:r>
              <a:rPr lang="zh-TW" altLang="en-US" dirty="0"/>
              <a:t>，受手擺盪的力量大小影響。</a:t>
            </a:r>
            <a:endParaRPr lang="en-US" altLang="zh-TW" dirty="0"/>
          </a:p>
        </p:txBody>
      </p:sp>
      <p:sp>
        <p:nvSpPr>
          <p:cNvPr id="2" name="矩形 1"/>
          <p:cNvSpPr/>
          <p:nvPr/>
        </p:nvSpPr>
        <p:spPr>
          <a:xfrm>
            <a:off x="907857" y="172622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振幅</a:t>
            </a:r>
            <a:endParaRPr lang="zh-TW" altLang="en-US" sz="32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-1809750" y="3001459"/>
            <a:ext cx="10944225" cy="2526592"/>
            <a:chOff x="0" y="2165176"/>
            <a:chExt cx="10944225" cy="1904243"/>
          </a:xfrm>
        </p:grpSpPr>
        <p:sp>
          <p:nvSpPr>
            <p:cNvPr id="15" name="object 6"/>
            <p:cNvSpPr/>
            <p:nvPr/>
          </p:nvSpPr>
          <p:spPr>
            <a:xfrm>
              <a:off x="0" y="2165176"/>
              <a:ext cx="5072773" cy="1904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4503490" y="2165176"/>
              <a:ext cx="6440735" cy="1709532"/>
            </a:xfrm>
            <a:prstGeom prst="rect">
              <a:avLst/>
            </a:prstGeom>
            <a:blipFill>
              <a:blip r:embed="rId3" cstate="print"/>
              <a:srcRect/>
              <a:stretch>
                <a:fillRect l="1" r="-5915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7" name="直線接點 16"/>
          <p:cNvCxnSpPr/>
          <p:nvPr/>
        </p:nvCxnSpPr>
        <p:spPr bwMode="auto">
          <a:xfrm>
            <a:off x="-28576" y="4182036"/>
            <a:ext cx="9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線接點 34"/>
          <p:cNvCxnSpPr/>
          <p:nvPr/>
        </p:nvCxnSpPr>
        <p:spPr bwMode="auto">
          <a:xfrm>
            <a:off x="2117899" y="1800263"/>
            <a:ext cx="540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矩形 47"/>
          <p:cNvSpPr/>
          <p:nvPr/>
        </p:nvSpPr>
        <p:spPr bwMode="auto">
          <a:xfrm>
            <a:off x="-1" y="0"/>
            <a:ext cx="1419225" cy="513256"/>
          </a:xfrm>
          <a:prstGeom prst="rect">
            <a:avLst/>
          </a:prstGeom>
          <a:solidFill>
            <a:srgbClr val="93A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橫 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cxnSp>
        <p:nvCxnSpPr>
          <p:cNvPr id="58" name="直線接點 57"/>
          <p:cNvCxnSpPr/>
          <p:nvPr/>
        </p:nvCxnSpPr>
        <p:spPr bwMode="auto">
          <a:xfrm>
            <a:off x="-28576" y="4182036"/>
            <a:ext cx="9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橢圓 58"/>
          <p:cNvSpPr/>
          <p:nvPr/>
        </p:nvSpPr>
        <p:spPr bwMode="auto">
          <a:xfrm>
            <a:off x="457241" y="3013025"/>
            <a:ext cx="180000" cy="18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80253" y="2556615"/>
            <a:ext cx="933975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波峰</a:t>
            </a:r>
          </a:p>
        </p:txBody>
      </p:sp>
      <p:sp>
        <p:nvSpPr>
          <p:cNvPr id="61" name="橢圓 60"/>
          <p:cNvSpPr/>
          <p:nvPr/>
        </p:nvSpPr>
        <p:spPr bwMode="auto">
          <a:xfrm>
            <a:off x="1850984" y="5096607"/>
            <a:ext cx="180000" cy="18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498548" y="5294933"/>
            <a:ext cx="98159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波谷</a:t>
            </a:r>
          </a:p>
        </p:txBody>
      </p:sp>
      <p:sp>
        <p:nvSpPr>
          <p:cNvPr id="63" name="橢圓 62"/>
          <p:cNvSpPr/>
          <p:nvPr/>
        </p:nvSpPr>
        <p:spPr bwMode="auto">
          <a:xfrm>
            <a:off x="4458598" y="4974316"/>
            <a:ext cx="360000" cy="36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latin typeface="Arial" pitchFamily="34" charset="0"/>
                <a:ea typeface="新細明體" pitchFamily="18" charset="-120"/>
              </a:rPr>
              <a:t>A</a:t>
            </a:r>
            <a:endParaRPr kumimoji="1" lang="zh-TW" altLang="en-US" b="0" i="0" u="none" strike="noStrike" cap="none" normalizeH="0" baseline="0" dirty="0">
              <a:ln>
                <a:noFill/>
              </a:ln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920467" y="4160897"/>
            <a:ext cx="981075" cy="1080000"/>
            <a:chOff x="6920467" y="4160897"/>
            <a:chExt cx="981075" cy="1080000"/>
          </a:xfrm>
        </p:grpSpPr>
        <p:cxnSp>
          <p:nvCxnSpPr>
            <p:cNvPr id="55" name="直線接點 54"/>
            <p:cNvCxnSpPr/>
            <p:nvPr/>
          </p:nvCxnSpPr>
          <p:spPr bwMode="auto">
            <a:xfrm>
              <a:off x="7401480" y="4160897"/>
              <a:ext cx="0" cy="1080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B28D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圓角矩形 55"/>
            <p:cNvSpPr/>
            <p:nvPr/>
          </p:nvSpPr>
          <p:spPr bwMode="auto">
            <a:xfrm>
              <a:off x="6920467" y="4440495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B28DC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4" name="橢圓 63"/>
          <p:cNvSpPr/>
          <p:nvPr/>
        </p:nvSpPr>
        <p:spPr bwMode="auto">
          <a:xfrm>
            <a:off x="7220830" y="4974316"/>
            <a:ext cx="360000" cy="36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Arial" pitchFamily="34" charset="0"/>
              </a:rPr>
              <a:t>B</a:t>
            </a:r>
            <a:endParaRPr kumimoji="1" lang="zh-TW" altLang="en-US" b="0" i="0" u="none" strike="noStrike" cap="none" normalizeH="0" baseline="0" dirty="0">
              <a:ln>
                <a:noFill/>
              </a:ln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190606" y="3921969"/>
            <a:ext cx="449161" cy="461665"/>
            <a:chOff x="7209656" y="3921969"/>
            <a:chExt cx="449161" cy="461665"/>
          </a:xfrm>
        </p:grpSpPr>
        <p:sp>
          <p:nvSpPr>
            <p:cNvPr id="38" name="橢圓 37"/>
            <p:cNvSpPr/>
            <p:nvPr/>
          </p:nvSpPr>
          <p:spPr bwMode="auto">
            <a:xfrm>
              <a:off x="7244712" y="3971373"/>
              <a:ext cx="360000" cy="36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kumimoji="1" lang="zh-TW" altLang="en-US" b="0" i="0" u="none" strike="noStrike" cap="none" normalizeH="0" baseline="0" dirty="0">
                <a:ln>
                  <a:noFill/>
                </a:ln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209656" y="3921969"/>
              <a:ext cx="4491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TW" sz="2400" dirty="0">
                  <a:latin typeface="Arial" pitchFamily="34" charset="0"/>
                </a:rPr>
                <a:t>B'</a:t>
              </a:r>
              <a:endParaRPr lang="zh-TW" altLang="en-US" sz="2400" dirty="0">
                <a:latin typeface="Arial" pitchFamily="34" charset="0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5438921" y="3030036"/>
            <a:ext cx="981075" cy="1152000"/>
            <a:chOff x="6780315" y="4018022"/>
            <a:chExt cx="981075" cy="1152000"/>
          </a:xfrm>
        </p:grpSpPr>
        <p:cxnSp>
          <p:nvCxnSpPr>
            <p:cNvPr id="84" name="直線接點 83"/>
            <p:cNvCxnSpPr/>
            <p:nvPr/>
          </p:nvCxnSpPr>
          <p:spPr bwMode="auto">
            <a:xfrm>
              <a:off x="7401480" y="4018022"/>
              <a:ext cx="0" cy="1152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B28D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圓角矩形 84"/>
            <p:cNvSpPr/>
            <p:nvPr/>
          </p:nvSpPr>
          <p:spPr bwMode="auto">
            <a:xfrm>
              <a:off x="6780315" y="4432978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B28DC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8" name="圖片 2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5" y="6093741"/>
            <a:ext cx="1934034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 bwMode="auto">
          <a:xfrm flipV="1">
            <a:off x="1419224" y="259339"/>
            <a:ext cx="424091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ED7C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60-61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-1835150" y="1277434"/>
            <a:ext cx="10944225" cy="2526592"/>
            <a:chOff x="0" y="2165176"/>
            <a:chExt cx="10944225" cy="1904243"/>
          </a:xfrm>
        </p:grpSpPr>
        <p:sp>
          <p:nvSpPr>
            <p:cNvPr id="15" name="object 6"/>
            <p:cNvSpPr/>
            <p:nvPr/>
          </p:nvSpPr>
          <p:spPr>
            <a:xfrm>
              <a:off x="0" y="2165176"/>
              <a:ext cx="5072773" cy="1904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/>
            <p:cNvSpPr/>
            <p:nvPr/>
          </p:nvSpPr>
          <p:spPr>
            <a:xfrm>
              <a:off x="4503490" y="2165176"/>
              <a:ext cx="6440735" cy="1709532"/>
            </a:xfrm>
            <a:prstGeom prst="rect">
              <a:avLst/>
            </a:prstGeom>
            <a:blipFill>
              <a:blip r:embed="rId3" cstate="print"/>
              <a:srcRect/>
              <a:stretch>
                <a:fillRect l="1" r="-5915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7" name="直線接點 16"/>
          <p:cNvCxnSpPr/>
          <p:nvPr/>
        </p:nvCxnSpPr>
        <p:spPr bwMode="auto">
          <a:xfrm>
            <a:off x="-53976" y="2458011"/>
            <a:ext cx="9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矩形 47"/>
          <p:cNvSpPr/>
          <p:nvPr/>
        </p:nvSpPr>
        <p:spPr bwMode="auto">
          <a:xfrm>
            <a:off x="-1" y="0"/>
            <a:ext cx="1419225" cy="513256"/>
          </a:xfrm>
          <a:prstGeom prst="rect">
            <a:avLst/>
          </a:prstGeom>
          <a:solidFill>
            <a:srgbClr val="93A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橫 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cxnSp>
        <p:nvCxnSpPr>
          <p:cNvPr id="58" name="直線接點 57"/>
          <p:cNvCxnSpPr/>
          <p:nvPr/>
        </p:nvCxnSpPr>
        <p:spPr bwMode="auto">
          <a:xfrm>
            <a:off x="-53976" y="2458011"/>
            <a:ext cx="918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群組 3"/>
          <p:cNvGrpSpPr/>
          <p:nvPr/>
        </p:nvGrpSpPr>
        <p:grpSpPr>
          <a:xfrm>
            <a:off x="54897" y="709887"/>
            <a:ext cx="3734679" cy="733487"/>
            <a:chOff x="80297" y="2433912"/>
            <a:chExt cx="3734679" cy="733487"/>
          </a:xfrm>
        </p:grpSpPr>
        <p:sp>
          <p:nvSpPr>
            <p:cNvPr id="59" name="橢圓 58"/>
            <p:cNvSpPr/>
            <p:nvPr/>
          </p:nvSpPr>
          <p:spPr bwMode="auto">
            <a:xfrm>
              <a:off x="457241" y="2984744"/>
              <a:ext cx="180000" cy="18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80297" y="2504453"/>
              <a:ext cx="933975" cy="480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波峰</a:t>
              </a:r>
            </a:p>
          </p:txBody>
        </p:sp>
        <p:sp>
          <p:nvSpPr>
            <p:cNvPr id="61" name="橢圓 60"/>
            <p:cNvSpPr/>
            <p:nvPr/>
          </p:nvSpPr>
          <p:spPr bwMode="auto">
            <a:xfrm>
              <a:off x="3201199" y="2987399"/>
              <a:ext cx="180000" cy="18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2833377" y="2433912"/>
              <a:ext cx="981599" cy="480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波峰</a:t>
              </a:r>
            </a:p>
          </p:txBody>
        </p:sp>
      </p:grpSp>
      <p:sp>
        <p:nvSpPr>
          <p:cNvPr id="63" name="橢圓 62"/>
          <p:cNvSpPr/>
          <p:nvPr/>
        </p:nvSpPr>
        <p:spPr bwMode="auto">
          <a:xfrm>
            <a:off x="4433198" y="3250291"/>
            <a:ext cx="360000" cy="36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latin typeface="Arial" pitchFamily="34" charset="0"/>
                <a:ea typeface="新細明體" pitchFamily="18" charset="-120"/>
              </a:rPr>
              <a:t>A</a:t>
            </a:r>
            <a:endParaRPr kumimoji="1" lang="zh-TW" altLang="en-US" b="0" i="0" u="none" strike="noStrike" cap="none" normalizeH="0" baseline="0" dirty="0">
              <a:ln>
                <a:noFill/>
              </a:ln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259018" y="1048744"/>
            <a:ext cx="4112377" cy="2825851"/>
            <a:chOff x="3284418" y="2772769"/>
            <a:chExt cx="4112377" cy="2825851"/>
          </a:xfrm>
        </p:grpSpPr>
        <p:grpSp>
          <p:nvGrpSpPr>
            <p:cNvPr id="65" name="群組 64"/>
            <p:cNvGrpSpPr/>
            <p:nvPr/>
          </p:nvGrpSpPr>
          <p:grpSpPr>
            <a:xfrm>
              <a:off x="3284418" y="2772769"/>
              <a:ext cx="2776693" cy="397654"/>
              <a:chOff x="3302790" y="2077329"/>
              <a:chExt cx="2776693" cy="397654"/>
            </a:xfrm>
          </p:grpSpPr>
          <p:grpSp>
            <p:nvGrpSpPr>
              <p:cNvPr id="66" name="群組 65"/>
              <p:cNvGrpSpPr/>
              <p:nvPr/>
            </p:nvGrpSpPr>
            <p:grpSpPr>
              <a:xfrm>
                <a:off x="3302790" y="2201728"/>
                <a:ext cx="2776693" cy="152400"/>
                <a:chOff x="3805082" y="4790879"/>
                <a:chExt cx="2776693" cy="152400"/>
              </a:xfrm>
            </p:grpSpPr>
            <p:cxnSp>
              <p:nvCxnSpPr>
                <p:cNvPr id="68" name="直線接點 67"/>
                <p:cNvCxnSpPr/>
                <p:nvPr/>
              </p:nvCxnSpPr>
              <p:spPr bwMode="auto">
                <a:xfrm>
                  <a:off x="3805082" y="4865440"/>
                  <a:ext cx="2772000" cy="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直線接點 68"/>
                <p:cNvCxnSpPr/>
                <p:nvPr/>
              </p:nvCxnSpPr>
              <p:spPr bwMode="auto">
                <a:xfrm>
                  <a:off x="3805082" y="4790879"/>
                  <a:ext cx="918" cy="152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直線接點 69"/>
                <p:cNvCxnSpPr/>
                <p:nvPr/>
              </p:nvCxnSpPr>
              <p:spPr bwMode="auto">
                <a:xfrm>
                  <a:off x="6580857" y="4790879"/>
                  <a:ext cx="918" cy="152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7" name="圓角矩形 66"/>
              <p:cNvSpPr/>
              <p:nvPr/>
            </p:nvSpPr>
            <p:spPr bwMode="auto">
              <a:xfrm>
                <a:off x="4201643" y="2077329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82A7D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0" i="0" u="none" strike="noStrike" cap="none" normalizeH="0" baseline="0" dirty="0">
                    <a:ln>
                      <a:noFill/>
                    </a:ln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波長</a:t>
                </a:r>
              </a:p>
            </p:txBody>
          </p:sp>
        </p:grpSp>
        <p:grpSp>
          <p:nvGrpSpPr>
            <p:cNvPr id="71" name="群組 70"/>
            <p:cNvGrpSpPr/>
            <p:nvPr/>
          </p:nvGrpSpPr>
          <p:grpSpPr>
            <a:xfrm>
              <a:off x="3988360" y="3982981"/>
              <a:ext cx="2776693" cy="397654"/>
              <a:chOff x="3302790" y="2077329"/>
              <a:chExt cx="2776693" cy="397654"/>
            </a:xfrm>
          </p:grpSpPr>
          <p:grpSp>
            <p:nvGrpSpPr>
              <p:cNvPr id="72" name="群組 71"/>
              <p:cNvGrpSpPr/>
              <p:nvPr/>
            </p:nvGrpSpPr>
            <p:grpSpPr>
              <a:xfrm>
                <a:off x="3302790" y="2201728"/>
                <a:ext cx="2776693" cy="152400"/>
                <a:chOff x="3805082" y="4790879"/>
                <a:chExt cx="2776693" cy="152400"/>
              </a:xfrm>
            </p:grpSpPr>
            <p:cxnSp>
              <p:nvCxnSpPr>
                <p:cNvPr id="74" name="直線接點 73"/>
                <p:cNvCxnSpPr/>
                <p:nvPr/>
              </p:nvCxnSpPr>
              <p:spPr bwMode="auto">
                <a:xfrm>
                  <a:off x="3805082" y="4865440"/>
                  <a:ext cx="2772000" cy="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直線接點 74"/>
                <p:cNvCxnSpPr/>
                <p:nvPr/>
              </p:nvCxnSpPr>
              <p:spPr bwMode="auto">
                <a:xfrm>
                  <a:off x="3805082" y="4790879"/>
                  <a:ext cx="918" cy="152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直線接點 75"/>
                <p:cNvCxnSpPr/>
                <p:nvPr/>
              </p:nvCxnSpPr>
              <p:spPr bwMode="auto">
                <a:xfrm>
                  <a:off x="6580857" y="4790879"/>
                  <a:ext cx="918" cy="152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3" name="圓角矩形 72"/>
              <p:cNvSpPr/>
              <p:nvPr/>
            </p:nvSpPr>
            <p:spPr bwMode="auto">
              <a:xfrm>
                <a:off x="4201643" y="2077329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82A7D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0" i="0" u="none" strike="noStrike" cap="none" normalizeH="0" baseline="0" dirty="0">
                    <a:ln>
                      <a:noFill/>
                    </a:ln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波長</a:t>
                </a:r>
              </a:p>
            </p:txBody>
          </p:sp>
        </p:grpSp>
        <p:grpSp>
          <p:nvGrpSpPr>
            <p:cNvPr id="77" name="群組 76"/>
            <p:cNvGrpSpPr/>
            <p:nvPr/>
          </p:nvGrpSpPr>
          <p:grpSpPr>
            <a:xfrm>
              <a:off x="4620102" y="5200966"/>
              <a:ext cx="2776693" cy="397654"/>
              <a:chOff x="3302790" y="2077329"/>
              <a:chExt cx="2776693" cy="397654"/>
            </a:xfrm>
          </p:grpSpPr>
          <p:grpSp>
            <p:nvGrpSpPr>
              <p:cNvPr id="78" name="群組 77"/>
              <p:cNvGrpSpPr/>
              <p:nvPr/>
            </p:nvGrpSpPr>
            <p:grpSpPr>
              <a:xfrm>
                <a:off x="3302790" y="2201728"/>
                <a:ext cx="2776693" cy="152400"/>
                <a:chOff x="3805082" y="4790879"/>
                <a:chExt cx="2776693" cy="152400"/>
              </a:xfrm>
            </p:grpSpPr>
            <p:cxnSp>
              <p:nvCxnSpPr>
                <p:cNvPr id="80" name="直線接點 79"/>
                <p:cNvCxnSpPr/>
                <p:nvPr/>
              </p:nvCxnSpPr>
              <p:spPr bwMode="auto">
                <a:xfrm>
                  <a:off x="3805082" y="4865440"/>
                  <a:ext cx="2772000" cy="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直線接點 80"/>
                <p:cNvCxnSpPr/>
                <p:nvPr/>
              </p:nvCxnSpPr>
              <p:spPr bwMode="auto">
                <a:xfrm>
                  <a:off x="3805082" y="4790879"/>
                  <a:ext cx="918" cy="152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直線接點 81"/>
                <p:cNvCxnSpPr/>
                <p:nvPr/>
              </p:nvCxnSpPr>
              <p:spPr bwMode="auto">
                <a:xfrm>
                  <a:off x="6580857" y="4790879"/>
                  <a:ext cx="918" cy="1524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82A7D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9" name="圓角矩形 78"/>
              <p:cNvSpPr/>
              <p:nvPr/>
            </p:nvSpPr>
            <p:spPr bwMode="auto">
              <a:xfrm>
                <a:off x="4201643" y="2077329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82A7D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0" i="0" u="none" strike="noStrike" cap="none" normalizeH="0" baseline="0" dirty="0">
                    <a:ln>
                      <a:noFill/>
                    </a:ln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波長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6895067" y="1277994"/>
            <a:ext cx="2214008" cy="2238878"/>
            <a:chOff x="6920467" y="3002019"/>
            <a:chExt cx="2214008" cy="2238878"/>
          </a:xfrm>
        </p:grpSpPr>
        <p:grpSp>
          <p:nvGrpSpPr>
            <p:cNvPr id="13" name="群組 12"/>
            <p:cNvGrpSpPr/>
            <p:nvPr/>
          </p:nvGrpSpPr>
          <p:grpSpPr>
            <a:xfrm>
              <a:off x="6920467" y="4160897"/>
              <a:ext cx="981075" cy="1080000"/>
              <a:chOff x="6920467" y="4160897"/>
              <a:chExt cx="981075" cy="1080000"/>
            </a:xfrm>
          </p:grpSpPr>
          <p:cxnSp>
            <p:nvCxnSpPr>
              <p:cNvPr id="55" name="直線接點 54"/>
              <p:cNvCxnSpPr/>
              <p:nvPr/>
            </p:nvCxnSpPr>
            <p:spPr bwMode="auto">
              <a:xfrm>
                <a:off x="7401480" y="4160897"/>
                <a:ext cx="0" cy="10800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B28D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圓角矩形 55"/>
              <p:cNvSpPr/>
              <p:nvPr/>
            </p:nvSpPr>
            <p:spPr bwMode="auto">
              <a:xfrm>
                <a:off x="6920467" y="4440495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B28DC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振幅</a:t>
                </a:r>
                <a:endParaRPr kumimoji="1" lang="zh-TW" altLang="en-US" b="0" i="0" u="none" strike="noStrike" cap="none" normalizeH="0" baseline="0" dirty="0">
                  <a:ln>
                    <a:noFill/>
                  </a:ln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3" name="群組 82"/>
            <p:cNvGrpSpPr/>
            <p:nvPr/>
          </p:nvGrpSpPr>
          <p:grpSpPr>
            <a:xfrm>
              <a:off x="8153400" y="3002019"/>
              <a:ext cx="981075" cy="1152000"/>
              <a:chOff x="6780315" y="4018022"/>
              <a:chExt cx="981075" cy="1152000"/>
            </a:xfrm>
          </p:grpSpPr>
          <p:cxnSp>
            <p:nvCxnSpPr>
              <p:cNvPr id="84" name="直線接點 83"/>
              <p:cNvCxnSpPr/>
              <p:nvPr/>
            </p:nvCxnSpPr>
            <p:spPr bwMode="auto">
              <a:xfrm>
                <a:off x="7401480" y="4018022"/>
                <a:ext cx="0" cy="11520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B28D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圓角矩形 84"/>
              <p:cNvSpPr/>
              <p:nvPr/>
            </p:nvSpPr>
            <p:spPr bwMode="auto">
              <a:xfrm>
                <a:off x="6780315" y="4432978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B28DC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振幅</a:t>
                </a:r>
                <a:endParaRPr kumimoji="1" lang="zh-TW" altLang="en-US" b="0" i="0" u="none" strike="noStrike" cap="none" normalizeH="0" baseline="0" dirty="0">
                  <a:ln>
                    <a:noFill/>
                  </a:ln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1393824" y="3366657"/>
            <a:ext cx="3680911" cy="783890"/>
            <a:chOff x="134021" y="2078434"/>
            <a:chExt cx="3680911" cy="783890"/>
          </a:xfrm>
        </p:grpSpPr>
        <p:sp>
          <p:nvSpPr>
            <p:cNvPr id="52" name="橢圓 51"/>
            <p:cNvSpPr/>
            <p:nvPr/>
          </p:nvSpPr>
          <p:spPr bwMode="auto">
            <a:xfrm>
              <a:off x="497562" y="2078434"/>
              <a:ext cx="180000" cy="18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134021" y="2376635"/>
              <a:ext cx="933975" cy="480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波谷</a:t>
              </a: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833333" y="2382193"/>
              <a:ext cx="981599" cy="4801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波谷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165206" y="2197944"/>
            <a:ext cx="449161" cy="461665"/>
            <a:chOff x="7209656" y="3921969"/>
            <a:chExt cx="449161" cy="461665"/>
          </a:xfrm>
        </p:grpSpPr>
        <p:sp>
          <p:nvSpPr>
            <p:cNvPr id="38" name="橢圓 37"/>
            <p:cNvSpPr/>
            <p:nvPr/>
          </p:nvSpPr>
          <p:spPr bwMode="auto">
            <a:xfrm>
              <a:off x="7244712" y="3971373"/>
              <a:ext cx="360000" cy="360000"/>
            </a:xfrm>
            <a:prstGeom prst="ellipse">
              <a:avLst/>
            </a:prstGeom>
            <a:solidFill>
              <a:srgbClr val="93AF9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kumimoji="1" lang="zh-TW" altLang="en-US" b="0" i="0" u="none" strike="noStrike" cap="none" normalizeH="0" baseline="0" dirty="0">
                <a:ln>
                  <a:noFill/>
                </a:ln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209656" y="3921969"/>
              <a:ext cx="4491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TW" sz="2400" dirty="0">
                  <a:latin typeface="Arial" pitchFamily="34" charset="0"/>
                </a:rPr>
                <a:t>B'</a:t>
              </a:r>
              <a:endParaRPr lang="zh-TW" altLang="en-US" sz="2400" dirty="0">
                <a:latin typeface="Arial" pitchFamily="34" charset="0"/>
              </a:endParaRPr>
            </a:p>
          </p:txBody>
        </p:sp>
      </p:grpSp>
      <p:sp>
        <p:nvSpPr>
          <p:cNvPr id="64" name="橢圓 63"/>
          <p:cNvSpPr/>
          <p:nvPr/>
        </p:nvSpPr>
        <p:spPr bwMode="auto">
          <a:xfrm>
            <a:off x="7195430" y="3250291"/>
            <a:ext cx="360000" cy="360000"/>
          </a:xfrm>
          <a:prstGeom prst="ellipse">
            <a:avLst/>
          </a:prstGeom>
          <a:solidFill>
            <a:srgbClr val="93AF9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Arial" pitchFamily="34" charset="0"/>
              </a:rPr>
              <a:t>B</a:t>
            </a:r>
            <a:endParaRPr kumimoji="1" lang="zh-TW" altLang="en-US" b="0" i="0" u="none" strike="noStrike" cap="none" normalizeH="0" baseline="0" dirty="0">
              <a:ln>
                <a:noFill/>
              </a:ln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58785" y="10741"/>
            <a:ext cx="1137743" cy="716120"/>
            <a:chOff x="1658785" y="10741"/>
            <a:chExt cx="1137743" cy="716120"/>
          </a:xfrm>
        </p:grpSpPr>
        <p:sp>
          <p:nvSpPr>
            <p:cNvPr id="46" name="圓角矩形 45"/>
            <p:cNvSpPr/>
            <p:nvPr/>
          </p:nvSpPr>
          <p:spPr>
            <a:xfrm>
              <a:off x="1658785" y="10741"/>
              <a:ext cx="1076787" cy="646986"/>
            </a:xfrm>
            <a:prstGeom prst="roundRect">
              <a:avLst/>
            </a:prstGeom>
            <a:solidFill>
              <a:srgbClr val="CCE29C"/>
            </a:solidFill>
            <a:ln w="57150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波峰</a:t>
              </a:r>
            </a:p>
          </p:txBody>
        </p:sp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60" y="438861"/>
              <a:ext cx="286868" cy="288000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3041749" y="15609"/>
            <a:ext cx="1180382" cy="711252"/>
            <a:chOff x="3041749" y="15609"/>
            <a:chExt cx="1180382" cy="711252"/>
          </a:xfrm>
        </p:grpSpPr>
        <p:sp>
          <p:nvSpPr>
            <p:cNvPr id="47" name="圓角矩形 46"/>
            <p:cNvSpPr/>
            <p:nvPr/>
          </p:nvSpPr>
          <p:spPr>
            <a:xfrm>
              <a:off x="3041749" y="15609"/>
              <a:ext cx="1076787" cy="646986"/>
            </a:xfrm>
            <a:prstGeom prst="roundRect">
              <a:avLst/>
            </a:prstGeom>
            <a:solidFill>
              <a:srgbClr val="CCE29C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波谷</a:t>
              </a:r>
            </a:p>
          </p:txBody>
        </p:sp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263" y="438861"/>
              <a:ext cx="286868" cy="288000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4402743" y="13448"/>
            <a:ext cx="1216817" cy="713413"/>
            <a:chOff x="4402743" y="13448"/>
            <a:chExt cx="1216817" cy="713413"/>
          </a:xfrm>
        </p:grpSpPr>
        <p:sp>
          <p:nvSpPr>
            <p:cNvPr id="49" name="圓角矩形 48"/>
            <p:cNvSpPr/>
            <p:nvPr/>
          </p:nvSpPr>
          <p:spPr>
            <a:xfrm>
              <a:off x="4402743" y="13448"/>
              <a:ext cx="1076787" cy="646986"/>
            </a:xfrm>
            <a:prstGeom prst="roundRect">
              <a:avLst/>
            </a:prstGeom>
            <a:solidFill>
              <a:srgbClr val="CCE29C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波長</a:t>
              </a:r>
            </a:p>
          </p:txBody>
        </p:sp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692" y="438861"/>
              <a:ext cx="286868" cy="288000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5660142" y="10741"/>
            <a:ext cx="1216817" cy="716120"/>
            <a:chOff x="5660142" y="10741"/>
            <a:chExt cx="1216817" cy="716120"/>
          </a:xfrm>
        </p:grpSpPr>
        <p:sp>
          <p:nvSpPr>
            <p:cNvPr id="50" name="圓角矩形 49"/>
            <p:cNvSpPr/>
            <p:nvPr/>
          </p:nvSpPr>
          <p:spPr>
            <a:xfrm>
              <a:off x="5660142" y="10741"/>
              <a:ext cx="1076787" cy="646986"/>
            </a:xfrm>
            <a:prstGeom prst="roundRect">
              <a:avLst/>
            </a:prstGeom>
            <a:solidFill>
              <a:srgbClr val="CCE29C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振幅</a:t>
              </a:r>
            </a:p>
          </p:txBody>
        </p:sp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091" y="438861"/>
              <a:ext cx="286868" cy="288000"/>
            </a:xfrm>
            <a:prstGeom prst="rect">
              <a:avLst/>
            </a:prstGeom>
          </p:spPr>
        </p:pic>
      </p:grpSp>
      <p:grpSp>
        <p:nvGrpSpPr>
          <p:cNvPr id="90" name="群組 89"/>
          <p:cNvGrpSpPr/>
          <p:nvPr/>
        </p:nvGrpSpPr>
        <p:grpSpPr>
          <a:xfrm>
            <a:off x="-257175" y="4847520"/>
            <a:ext cx="9401175" cy="1553279"/>
            <a:chOff x="1100600" y="1943540"/>
            <a:chExt cx="6475585" cy="1300532"/>
          </a:xfrm>
        </p:grpSpPr>
        <p:sp>
          <p:nvSpPr>
            <p:cNvPr id="91" name="object 44"/>
            <p:cNvSpPr/>
            <p:nvPr/>
          </p:nvSpPr>
          <p:spPr>
            <a:xfrm>
              <a:off x="3994785" y="2209800"/>
              <a:ext cx="3581400" cy="853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0"/>
            <p:cNvSpPr/>
            <p:nvPr/>
          </p:nvSpPr>
          <p:spPr>
            <a:xfrm>
              <a:off x="1100600" y="1943540"/>
              <a:ext cx="2909423" cy="13005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矩形 99"/>
          <p:cNvSpPr/>
          <p:nvPr/>
        </p:nvSpPr>
        <p:spPr bwMode="auto">
          <a:xfrm>
            <a:off x="-25401" y="4256029"/>
            <a:ext cx="1419225" cy="513256"/>
          </a:xfrm>
          <a:prstGeom prst="rect">
            <a:avLst/>
          </a:prstGeom>
          <a:solidFill>
            <a:srgbClr val="EB9C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zh-TW" altLang="en-US" sz="3200" b="1" dirty="0">
                <a:latin typeface="+mj-ea"/>
                <a:ea typeface="+mj-ea"/>
              </a:rPr>
              <a:t>縱 波</a:t>
            </a:r>
            <a:endParaRPr kumimoji="1" lang="zh-TW" altLang="en-US" sz="3200" b="1" i="0" u="none" strike="noStrike" cap="none" normalizeH="0" baseline="0" dirty="0">
              <a:ln>
                <a:noFill/>
              </a:ln>
              <a:latin typeface="+mj-ea"/>
              <a:ea typeface="+mj-ea"/>
            </a:endParaRPr>
          </a:p>
        </p:txBody>
      </p:sp>
      <p:cxnSp>
        <p:nvCxnSpPr>
          <p:cNvPr id="103" name="直線接點 102"/>
          <p:cNvCxnSpPr/>
          <p:nvPr/>
        </p:nvCxnSpPr>
        <p:spPr bwMode="auto">
          <a:xfrm flipV="1">
            <a:off x="1378642" y="4459864"/>
            <a:ext cx="356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ED7C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群組 18"/>
          <p:cNvGrpSpPr/>
          <p:nvPr/>
        </p:nvGrpSpPr>
        <p:grpSpPr>
          <a:xfrm>
            <a:off x="4198463" y="5168295"/>
            <a:ext cx="3232063" cy="410622"/>
            <a:chOff x="4198463" y="5263545"/>
            <a:chExt cx="3232063" cy="410622"/>
          </a:xfrm>
        </p:grpSpPr>
        <p:sp>
          <p:nvSpPr>
            <p:cNvPr id="98" name="圓角矩形 97"/>
            <p:cNvSpPr/>
            <p:nvPr/>
          </p:nvSpPr>
          <p:spPr bwMode="auto">
            <a:xfrm>
              <a:off x="4198463" y="5276513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EB9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疏部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圓角矩形 111"/>
            <p:cNvSpPr/>
            <p:nvPr/>
          </p:nvSpPr>
          <p:spPr bwMode="auto">
            <a:xfrm>
              <a:off x="6449451" y="5263545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EB9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疏部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658807" y="4234761"/>
            <a:ext cx="1173035" cy="716120"/>
            <a:chOff x="1658807" y="4234761"/>
            <a:chExt cx="1173035" cy="716120"/>
          </a:xfrm>
        </p:grpSpPr>
        <p:sp>
          <p:nvSpPr>
            <p:cNvPr id="101" name="圓角矩形 100"/>
            <p:cNvSpPr/>
            <p:nvPr/>
          </p:nvSpPr>
          <p:spPr>
            <a:xfrm>
              <a:off x="1658807" y="4234761"/>
              <a:ext cx="1112079" cy="646986"/>
            </a:xfrm>
            <a:prstGeom prst="roundRect">
              <a:avLst/>
            </a:prstGeom>
            <a:solidFill>
              <a:srgbClr val="F2BDA0"/>
            </a:solidFill>
            <a:ln w="57150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密部</a:t>
              </a:r>
            </a:p>
          </p:txBody>
        </p:sp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974" y="4662881"/>
              <a:ext cx="286868" cy="288000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3039272" y="4248789"/>
            <a:ext cx="1202025" cy="701365"/>
            <a:chOff x="3039272" y="4248789"/>
            <a:chExt cx="1202025" cy="701365"/>
          </a:xfrm>
        </p:grpSpPr>
        <p:sp>
          <p:nvSpPr>
            <p:cNvPr id="104" name="圓角矩形 103"/>
            <p:cNvSpPr/>
            <p:nvPr/>
          </p:nvSpPr>
          <p:spPr>
            <a:xfrm>
              <a:off x="3039272" y="4248789"/>
              <a:ext cx="1137743" cy="646986"/>
            </a:xfrm>
            <a:prstGeom prst="roundRect">
              <a:avLst/>
            </a:prstGeom>
            <a:solidFill>
              <a:srgbClr val="F2BDA0"/>
            </a:solidFill>
            <a:ln w="57150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疏部</a:t>
              </a:r>
            </a:p>
          </p:txBody>
        </p:sp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429" y="4662154"/>
              <a:ext cx="286868" cy="288000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4461850" y="4259605"/>
            <a:ext cx="1202025" cy="701365"/>
            <a:chOff x="4461850" y="4259605"/>
            <a:chExt cx="1202025" cy="701365"/>
          </a:xfrm>
        </p:grpSpPr>
        <p:sp>
          <p:nvSpPr>
            <p:cNvPr id="106" name="圓角矩形 105"/>
            <p:cNvSpPr/>
            <p:nvPr/>
          </p:nvSpPr>
          <p:spPr>
            <a:xfrm>
              <a:off x="4461850" y="4259605"/>
              <a:ext cx="1137743" cy="646986"/>
            </a:xfrm>
            <a:prstGeom prst="roundRect">
              <a:avLst/>
            </a:prstGeom>
            <a:solidFill>
              <a:srgbClr val="F2BDA0"/>
            </a:solidFill>
            <a:ln w="57150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波長</a:t>
              </a:r>
            </a:p>
          </p:txBody>
        </p:sp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007" y="4672970"/>
              <a:ext cx="286868" cy="288000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762254" y="5188112"/>
            <a:ext cx="3115487" cy="405238"/>
            <a:chOff x="1098650" y="5237653"/>
            <a:chExt cx="3115487" cy="405238"/>
          </a:xfrm>
        </p:grpSpPr>
        <p:sp>
          <p:nvSpPr>
            <p:cNvPr id="95" name="圓角矩形 94"/>
            <p:cNvSpPr/>
            <p:nvPr/>
          </p:nvSpPr>
          <p:spPr bwMode="auto">
            <a:xfrm>
              <a:off x="3233062" y="5237653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EB9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密部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圓角矩形 113"/>
            <p:cNvSpPr/>
            <p:nvPr/>
          </p:nvSpPr>
          <p:spPr bwMode="auto">
            <a:xfrm>
              <a:off x="1098650" y="5245237"/>
              <a:ext cx="981075" cy="397654"/>
            </a:xfrm>
            <a:prstGeom prst="roundRect">
              <a:avLst>
                <a:gd name="adj" fmla="val 35829"/>
              </a:avLst>
            </a:prstGeom>
            <a:solidFill>
              <a:srgbClr val="EB9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密部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113076" y="5553764"/>
            <a:ext cx="5829210" cy="397654"/>
            <a:chOff x="1113076" y="5649014"/>
            <a:chExt cx="5829210" cy="397654"/>
          </a:xfrm>
        </p:grpSpPr>
        <p:grpSp>
          <p:nvGrpSpPr>
            <p:cNvPr id="14" name="群組 13"/>
            <p:cNvGrpSpPr/>
            <p:nvPr/>
          </p:nvGrpSpPr>
          <p:grpSpPr>
            <a:xfrm>
              <a:off x="4645018" y="5649014"/>
              <a:ext cx="2297268" cy="397654"/>
              <a:chOff x="5248896" y="6223752"/>
              <a:chExt cx="2297268" cy="397654"/>
            </a:xfrm>
          </p:grpSpPr>
          <p:cxnSp>
            <p:nvCxnSpPr>
              <p:cNvPr id="108" name="直線接點 107"/>
              <p:cNvCxnSpPr/>
              <p:nvPr/>
            </p:nvCxnSpPr>
            <p:spPr bwMode="auto">
              <a:xfrm>
                <a:off x="5274520" y="6403504"/>
                <a:ext cx="2268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直線接點 108"/>
              <p:cNvCxnSpPr/>
              <p:nvPr/>
            </p:nvCxnSpPr>
            <p:spPr bwMode="auto">
              <a:xfrm>
                <a:off x="5248896" y="6331505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直線接點 109"/>
              <p:cNvCxnSpPr/>
              <p:nvPr/>
            </p:nvCxnSpPr>
            <p:spPr bwMode="auto">
              <a:xfrm>
                <a:off x="7545246" y="6331505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1" name="圓角矩形 110"/>
              <p:cNvSpPr/>
              <p:nvPr/>
            </p:nvSpPr>
            <p:spPr bwMode="auto">
              <a:xfrm>
                <a:off x="5936570" y="6223752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82A7D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0" i="0" u="none" strike="noStrike" cap="none" normalizeH="0" baseline="0" dirty="0">
                    <a:ln>
                      <a:noFill/>
                    </a:ln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波長</a:t>
                </a: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1113076" y="5649014"/>
              <a:ext cx="2297268" cy="397654"/>
              <a:chOff x="5248896" y="6223752"/>
              <a:chExt cx="2297268" cy="397654"/>
            </a:xfrm>
          </p:grpSpPr>
          <p:cxnSp>
            <p:nvCxnSpPr>
              <p:cNvPr id="116" name="直線接點 115"/>
              <p:cNvCxnSpPr/>
              <p:nvPr/>
            </p:nvCxnSpPr>
            <p:spPr bwMode="auto">
              <a:xfrm>
                <a:off x="5274520" y="6403504"/>
                <a:ext cx="22680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直線接點 116"/>
              <p:cNvCxnSpPr/>
              <p:nvPr/>
            </p:nvCxnSpPr>
            <p:spPr bwMode="auto">
              <a:xfrm>
                <a:off x="5248896" y="6331505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直線接點 117"/>
              <p:cNvCxnSpPr/>
              <p:nvPr/>
            </p:nvCxnSpPr>
            <p:spPr bwMode="auto">
              <a:xfrm>
                <a:off x="7545246" y="6331505"/>
                <a:ext cx="918" cy="1524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82A7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9" name="圓角矩形 118"/>
              <p:cNvSpPr/>
              <p:nvPr/>
            </p:nvSpPr>
            <p:spPr bwMode="auto">
              <a:xfrm>
                <a:off x="5936570" y="6223752"/>
                <a:ext cx="981075" cy="397654"/>
              </a:xfrm>
              <a:prstGeom prst="roundRect">
                <a:avLst>
                  <a:gd name="adj" fmla="val 35829"/>
                </a:avLst>
              </a:prstGeom>
              <a:solidFill>
                <a:srgbClr val="82A7D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b="0" i="0" u="none" strike="noStrike" cap="none" normalizeH="0" baseline="0" dirty="0">
                    <a:ln>
                      <a:noFill/>
                    </a:ln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波長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8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3-1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下圖何者為週期波，並簡述你的判斷原因為何。</a:t>
            </a:r>
            <a:endParaRPr lang="en-US" altLang="zh-TW" dirty="0"/>
          </a:p>
          <a:p>
            <a:r>
              <a:rPr lang="en-US" altLang="zh-TW" dirty="0"/>
              <a:t>(1)</a:t>
            </a:r>
            <a:r>
              <a:rPr lang="zh-TW" altLang="en-US" dirty="0"/>
              <a:t>　　　　　　　　　</a:t>
            </a:r>
            <a:r>
              <a:rPr lang="en-US" altLang="zh-TW" dirty="0"/>
              <a:t>(2)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答：</a:t>
            </a:r>
            <a:r>
              <a:rPr lang="en-US" altLang="zh-TW" dirty="0"/>
              <a:t>_______________________________________</a:t>
            </a:r>
          </a:p>
          <a:p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61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r="11250" b="1267"/>
          <a:stretch/>
        </p:blipFill>
        <p:spPr bwMode="auto">
          <a:xfrm>
            <a:off x="1000125" y="2002486"/>
            <a:ext cx="3419475" cy="202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0363" r="5811" b="9173"/>
          <a:stretch/>
        </p:blipFill>
        <p:spPr bwMode="auto">
          <a:xfrm>
            <a:off x="5349462" y="1819275"/>
            <a:ext cx="3033992" cy="18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 bwMode="auto">
          <a:xfrm>
            <a:off x="5094393" y="1880961"/>
            <a:ext cx="3472239" cy="175759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7768" y="4464396"/>
            <a:ext cx="7254712" cy="59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  <a:t>(2)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為週期波，因為連續且具有規律性</a:t>
            </a:r>
          </a:p>
        </p:txBody>
      </p:sp>
    </p:spTree>
    <p:extLst>
      <p:ext uri="{BB962C8B-B14F-4D97-AF65-F5344CB8AC3E}">
        <p14:creationId xmlns:p14="http://schemas.microsoft.com/office/powerpoint/2010/main" val="13792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/>
              <a:t>62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一個全波通過繩上任一點的過程中，介質會經過</a:t>
            </a:r>
            <a:r>
              <a:rPr lang="en-US" altLang="zh-TW" dirty="0"/>
              <a:t>4</a:t>
            </a:r>
            <a:r>
              <a:rPr lang="zh-TW" altLang="en-US" dirty="0"/>
              <a:t>個振幅的振動。</a:t>
            </a:r>
            <a:endParaRPr lang="en-US" altLang="zh-TW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558772" y="6280950"/>
            <a:ext cx="3716602" cy="394595"/>
            <a:chOff x="128051" y="5753003"/>
            <a:chExt cx="3716602" cy="394595"/>
          </a:xfrm>
        </p:grpSpPr>
        <p:sp>
          <p:nvSpPr>
            <p:cNvPr id="24" name="矩形 23"/>
            <p:cNvSpPr/>
            <p:nvPr/>
          </p:nvSpPr>
          <p:spPr>
            <a:xfrm>
              <a:off x="416807" y="5753003"/>
              <a:ext cx="3427846" cy="394595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3-8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週期波的產生過程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26" name="橢圓 25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 bwMode="auto">
              <a:xfrm>
                <a:off x="183283" y="5422234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47" name="群組 46"/>
          <p:cNvGrpSpPr/>
          <p:nvPr/>
        </p:nvGrpSpPr>
        <p:grpSpPr>
          <a:xfrm>
            <a:off x="-19050" y="2339556"/>
            <a:ext cx="9144000" cy="3363855"/>
            <a:chOff x="-19050" y="2482431"/>
            <a:chExt cx="9144000" cy="336385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0" y="2482431"/>
              <a:ext cx="9144000" cy="3363855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7929405" y="310669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初始</a:t>
              </a: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-9526" y="2105433"/>
            <a:ext cx="9124949" cy="3285433"/>
            <a:chOff x="-9526" y="2248308"/>
            <a:chExt cx="9124949" cy="328543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/>
            <a:stretch/>
          </p:blipFill>
          <p:spPr>
            <a:xfrm>
              <a:off x="-9526" y="2248308"/>
              <a:ext cx="9124949" cy="32854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7841960" y="3017950"/>
                  <a:ext cx="1055097" cy="700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個波</a:t>
                  </a:r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960" y="3017950"/>
                  <a:ext cx="1055097" cy="7007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0983" b="-1043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群組 48"/>
          <p:cNvGrpSpPr/>
          <p:nvPr/>
        </p:nvGrpSpPr>
        <p:grpSpPr>
          <a:xfrm>
            <a:off x="-19049" y="2463929"/>
            <a:ext cx="9144832" cy="3397697"/>
            <a:chOff x="-19049" y="2606804"/>
            <a:chExt cx="9144832" cy="3397697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" r="-1"/>
            <a:stretch/>
          </p:blipFill>
          <p:spPr>
            <a:xfrm>
              <a:off x="-19049" y="2606804"/>
              <a:ext cx="9144832" cy="33976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/>
                <p:cNvSpPr txBox="1"/>
                <p:nvPr/>
              </p:nvSpPr>
              <p:spPr>
                <a:xfrm>
                  <a:off x="7841958" y="3024568"/>
                  <a:ext cx="1055097" cy="700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個波</a:t>
                  </a:r>
                </a:p>
              </p:txBody>
            </p:sp>
          </mc:Choice>
          <mc:Fallback xmlns="">
            <p:sp>
              <p:nvSpPr>
                <p:cNvPr id="41" name="文字方塊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958" y="3024568"/>
                  <a:ext cx="1055097" cy="7007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0983" b="-1043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群組 49"/>
          <p:cNvGrpSpPr/>
          <p:nvPr/>
        </p:nvGrpSpPr>
        <p:grpSpPr>
          <a:xfrm>
            <a:off x="-10103" y="2790495"/>
            <a:ext cx="9144000" cy="3479876"/>
            <a:chOff x="-10103" y="2933370"/>
            <a:chExt cx="9144000" cy="3479876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03" y="2933370"/>
              <a:ext cx="9144000" cy="34798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7841958" y="3007528"/>
                  <a:ext cx="1055097" cy="7016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個波</a:t>
                  </a:r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958" y="3007528"/>
                  <a:ext cx="1055097" cy="70160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0983" b="-1043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群組 59"/>
          <p:cNvGrpSpPr/>
          <p:nvPr/>
        </p:nvGrpSpPr>
        <p:grpSpPr>
          <a:xfrm>
            <a:off x="0" y="2512538"/>
            <a:ext cx="9149594" cy="3816747"/>
            <a:chOff x="0" y="2512538"/>
            <a:chExt cx="9149594" cy="3816747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2512538"/>
              <a:ext cx="9137195" cy="3621089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21" y="5746089"/>
              <a:ext cx="9134473" cy="58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8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62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______</a:t>
            </a:r>
            <a:r>
              <a:rPr lang="zh-TW" altLang="en-US" dirty="0"/>
              <a:t>為一個全波所需的時間，就是繩子上的任一點，做一次完整來回振動所需的時間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週期以</a:t>
            </a:r>
            <a:r>
              <a:rPr lang="en-US" altLang="zh-TW" dirty="0"/>
              <a:t>____</a:t>
            </a:r>
            <a:r>
              <a:rPr lang="zh-TW" altLang="en-US" dirty="0"/>
              <a:t>來表示，單位為秒</a:t>
            </a:r>
            <a:r>
              <a:rPr lang="en-US" altLang="zh-TW" dirty="0"/>
              <a:t>(s)</a:t>
            </a:r>
            <a:r>
              <a:rPr lang="zh-TW" altLang="en-US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886959" y="638175"/>
            <a:ext cx="10944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週期</a:t>
            </a:r>
          </a:p>
        </p:txBody>
      </p:sp>
      <p:sp>
        <p:nvSpPr>
          <p:cNvPr id="10" name="矩形 9"/>
          <p:cNvSpPr/>
          <p:nvPr/>
        </p:nvSpPr>
        <p:spPr>
          <a:xfrm>
            <a:off x="2274564" y="1714789"/>
            <a:ext cx="43701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  <a:t>T</a:t>
            </a:r>
            <a:endParaRPr lang="zh-TW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558772" y="6280950"/>
            <a:ext cx="3716602" cy="394595"/>
            <a:chOff x="128051" y="5753003"/>
            <a:chExt cx="3716602" cy="394595"/>
          </a:xfrm>
        </p:grpSpPr>
        <p:sp>
          <p:nvSpPr>
            <p:cNvPr id="15" name="矩形 14"/>
            <p:cNvSpPr/>
            <p:nvPr/>
          </p:nvSpPr>
          <p:spPr>
            <a:xfrm>
              <a:off x="416807" y="5753003"/>
              <a:ext cx="3427846" cy="394595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3-8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週期波的產生過程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18" name="橢圓 17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 bwMode="auto">
              <a:xfrm>
                <a:off x="183283" y="5422234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538"/>
            <a:ext cx="9137195" cy="36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blipFill>
            <a:blip r:embed="rId2" cstate="print"/>
            <a:srcRect/>
            <a:stretch>
              <a:fillRect l="-49398" t="-162342" r="1" b="-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橢圓 13"/>
          <p:cNvSpPr/>
          <p:nvPr/>
        </p:nvSpPr>
        <p:spPr>
          <a:xfrm>
            <a:off x="8496000" y="0"/>
            <a:ext cx="648000" cy="648000"/>
          </a:xfrm>
          <a:prstGeom prst="teardrop">
            <a:avLst/>
          </a:prstGeom>
          <a:solidFill>
            <a:srgbClr val="6993CC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0">
              <a:spcBef>
                <a:spcPct val="100000"/>
              </a:spcBef>
            </a:pP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55</a:t>
            </a:r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 bwMode="auto">
          <a:xfrm>
            <a:off x="5484116" y="285559"/>
            <a:ext cx="3658296" cy="1933097"/>
          </a:xfrm>
          <a:prstGeom prst="wedgeEllipseCallout">
            <a:avLst>
              <a:gd name="adj1" fmla="val -6449"/>
              <a:gd name="adj2" fmla="val 5745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-8602" y="0"/>
            <a:ext cx="5696600" cy="6858000"/>
            <a:chOff x="-8602" y="0"/>
            <a:chExt cx="5696600" cy="6858000"/>
          </a:xfrm>
        </p:grpSpPr>
        <p:sp>
          <p:nvSpPr>
            <p:cNvPr id="15" name="圓角矩形 14"/>
            <p:cNvSpPr/>
            <p:nvPr/>
          </p:nvSpPr>
          <p:spPr bwMode="auto">
            <a:xfrm>
              <a:off x="-2" y="127255"/>
              <a:ext cx="5688000" cy="4312398"/>
            </a:xfrm>
            <a:prstGeom prst="roundRect">
              <a:avLst>
                <a:gd name="adj" fmla="val 5504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lumMod val="85000"/>
                  <a:alpha val="6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TW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" name="object 15"/>
            <p:cNvSpPr/>
            <p:nvPr/>
          </p:nvSpPr>
          <p:spPr>
            <a:xfrm>
              <a:off x="-8602" y="0"/>
              <a:ext cx="288000" cy="6858000"/>
            </a:xfrm>
            <a:custGeom>
              <a:avLst/>
              <a:gdLst/>
              <a:ahLst/>
              <a:cxnLst/>
              <a:rect l="l" t="t" r="r" b="b"/>
              <a:pathLst>
                <a:path w="522605" h="9611995">
                  <a:moveTo>
                    <a:pt x="0" y="9611995"/>
                  </a:moveTo>
                  <a:lnTo>
                    <a:pt x="521995" y="9611995"/>
                  </a:lnTo>
                  <a:lnTo>
                    <a:pt x="521995" y="0"/>
                  </a:lnTo>
                  <a:lnTo>
                    <a:pt x="0" y="0"/>
                  </a:lnTo>
                  <a:lnTo>
                    <a:pt x="0" y="9611995"/>
                  </a:lnTo>
                </a:path>
              </a:pathLst>
            </a:custGeom>
            <a:solidFill>
              <a:srgbClr val="8AAAD9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110000"/>
                </a:lnSpc>
              </a:pPr>
              <a:endParaRPr/>
            </a:p>
          </p:txBody>
        </p:sp>
      </p:grpSp>
      <p:sp>
        <p:nvSpPr>
          <p:cNvPr id="23" name="矩形 22"/>
          <p:cNvSpPr/>
          <p:nvPr/>
        </p:nvSpPr>
        <p:spPr>
          <a:xfrm>
            <a:off x="366809" y="272496"/>
            <a:ext cx="49406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解答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人類聽不到動物交流的聲音，可能是所發出的聲音過小，或是這些音波超出人類聽力的範圍，如蝙蝠、海豚等動物使用的超音波，或是大象互相交流會使用的次聲波。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883180" y="517125"/>
            <a:ext cx="3082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我懂我懂，班上女生也常說跟我頻率不對。</a:t>
            </a:r>
          </a:p>
        </p:txBody>
      </p:sp>
    </p:spTree>
    <p:extLst>
      <p:ext uri="{BB962C8B-B14F-4D97-AF65-F5344CB8AC3E}">
        <p14:creationId xmlns:p14="http://schemas.microsoft.com/office/powerpoint/2010/main" val="581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62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______</a:t>
            </a:r>
            <a:r>
              <a:rPr lang="zh-TW" altLang="en-US" dirty="0"/>
              <a:t>為一秒內產生的波數目，與手擺動的</a:t>
            </a:r>
            <a:r>
              <a:rPr lang="en-US" altLang="zh-TW" dirty="0"/>
              <a:t>______</a:t>
            </a:r>
            <a:r>
              <a:rPr lang="zh-TW" altLang="en-US" dirty="0"/>
              <a:t>有關，以</a:t>
            </a:r>
            <a:r>
              <a:rPr lang="en-US" altLang="zh-TW" dirty="0"/>
              <a:t>___</a:t>
            </a:r>
            <a:r>
              <a:rPr lang="zh-TW" altLang="en-US" dirty="0"/>
              <a:t>表示。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常用單位為</a:t>
            </a:r>
            <a:r>
              <a:rPr lang="en-US" altLang="zh-TW" dirty="0"/>
              <a:t>1</a:t>
            </a:r>
            <a:r>
              <a:rPr lang="zh-TW" altLang="en-US" dirty="0"/>
              <a:t>／秒（</a:t>
            </a:r>
            <a:r>
              <a:rPr lang="en-US" altLang="zh-TW" dirty="0"/>
              <a:t>1/s</a:t>
            </a:r>
            <a:r>
              <a:rPr lang="zh-TW" altLang="en-US" dirty="0"/>
              <a:t>）或稱為</a:t>
            </a:r>
            <a:r>
              <a:rPr lang="en-US" altLang="zh-TW" dirty="0"/>
              <a:t>______(Hz)</a:t>
            </a:r>
            <a:r>
              <a:rPr lang="zh-TW" altLang="en-US" dirty="0"/>
              <a:t>，簡稱赫。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例：繩子在</a:t>
            </a:r>
            <a:r>
              <a:rPr lang="en-US" altLang="zh-TW" dirty="0"/>
              <a:t>1</a:t>
            </a:r>
            <a:r>
              <a:rPr lang="zh-TW" altLang="en-US" dirty="0"/>
              <a:t>秒內完整振動</a:t>
            </a:r>
            <a:r>
              <a:rPr lang="en-US" altLang="zh-TW" dirty="0"/>
              <a:t>2</a:t>
            </a:r>
            <a:r>
              <a:rPr lang="zh-TW" altLang="en-US" dirty="0"/>
              <a:t>次→ </a:t>
            </a:r>
            <a:r>
              <a:rPr lang="en-US" altLang="zh-TW" dirty="0"/>
              <a:t>f =___Hz</a:t>
            </a:r>
          </a:p>
        </p:txBody>
      </p:sp>
      <p:sp>
        <p:nvSpPr>
          <p:cNvPr id="9" name="矩形 8"/>
          <p:cNvSpPr/>
          <p:nvPr/>
        </p:nvSpPr>
        <p:spPr>
          <a:xfrm>
            <a:off x="856208" y="628650"/>
            <a:ext cx="1094432" cy="59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頻率</a:t>
            </a:r>
          </a:p>
        </p:txBody>
      </p:sp>
      <p:sp>
        <p:nvSpPr>
          <p:cNvPr id="10" name="矩形 9"/>
          <p:cNvSpPr/>
          <p:nvPr/>
        </p:nvSpPr>
        <p:spPr>
          <a:xfrm>
            <a:off x="3698949" y="1196893"/>
            <a:ext cx="437016" cy="59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  <a:t>f</a:t>
            </a:r>
            <a:endParaRPr lang="zh-TW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6170" y="1709556"/>
            <a:ext cx="99687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赫茲</a:t>
            </a:r>
          </a:p>
        </p:txBody>
      </p:sp>
      <p:cxnSp>
        <p:nvCxnSpPr>
          <p:cNvPr id="27" name="直線接點 26"/>
          <p:cNvCxnSpPr/>
          <p:nvPr/>
        </p:nvCxnSpPr>
        <p:spPr bwMode="auto">
          <a:xfrm flipV="1">
            <a:off x="1573673" y="4704964"/>
            <a:ext cx="75703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群組 5"/>
          <p:cNvGrpSpPr/>
          <p:nvPr/>
        </p:nvGrpSpPr>
        <p:grpSpPr>
          <a:xfrm>
            <a:off x="0" y="3798502"/>
            <a:ext cx="9141952" cy="2140495"/>
            <a:chOff x="-9526" y="3300849"/>
            <a:chExt cx="7742758" cy="1783659"/>
          </a:xfrm>
        </p:grpSpPr>
        <p:grpSp>
          <p:nvGrpSpPr>
            <p:cNvPr id="20" name="群組 19"/>
            <p:cNvGrpSpPr/>
            <p:nvPr/>
          </p:nvGrpSpPr>
          <p:grpSpPr>
            <a:xfrm>
              <a:off x="-9526" y="3300849"/>
              <a:ext cx="6534150" cy="1709301"/>
              <a:chOff x="0" y="2165176"/>
              <a:chExt cx="7065632" cy="1904243"/>
            </a:xfrm>
          </p:grpSpPr>
          <p:sp>
            <p:nvSpPr>
              <p:cNvPr id="21" name="object 6"/>
              <p:cNvSpPr/>
              <p:nvPr/>
            </p:nvSpPr>
            <p:spPr>
              <a:xfrm>
                <a:off x="0" y="2165176"/>
                <a:ext cx="5072773" cy="190424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/>
              <p:cNvSpPr/>
              <p:nvPr/>
            </p:nvSpPr>
            <p:spPr>
              <a:xfrm>
                <a:off x="4503489" y="2165176"/>
                <a:ext cx="2562143" cy="1709532"/>
              </a:xfrm>
              <a:prstGeom prst="rect">
                <a:avLst/>
              </a:prstGeom>
              <a:blipFill>
                <a:blip r:embed="rId3" cstate="print"/>
                <a:srcRect/>
                <a:stretch>
                  <a:fillRect l="2" r="-166250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632" b="54135" l="83802" r="100000"/>
                      </a14:imgEffect>
                    </a14:imgLayer>
                  </a14:imgProps>
                </a:ext>
              </a:extLst>
            </a:blip>
            <a:srcRect l="83891" t="9721" r="-1" b="46599"/>
            <a:stretch/>
          </p:blipFill>
          <p:spPr>
            <a:xfrm rot="10800000" flipH="1">
              <a:off x="6520376" y="3863933"/>
              <a:ext cx="1212856" cy="1220575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7319563" y="2819043"/>
            <a:ext cx="42773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endParaRPr lang="zh-TW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6208" y="1181998"/>
            <a:ext cx="10944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快慢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2558772" y="6280950"/>
            <a:ext cx="3716602" cy="394595"/>
            <a:chOff x="128051" y="5753003"/>
            <a:chExt cx="3716602" cy="394595"/>
          </a:xfrm>
        </p:grpSpPr>
        <p:sp>
          <p:nvSpPr>
            <p:cNvPr id="25" name="矩形 24"/>
            <p:cNvSpPr/>
            <p:nvPr/>
          </p:nvSpPr>
          <p:spPr>
            <a:xfrm>
              <a:off x="416807" y="5753003"/>
              <a:ext cx="3427846" cy="394595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3-8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週期波的產生過程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30" name="橢圓 29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 bwMode="auto">
              <a:xfrm>
                <a:off x="183283" y="5422234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20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9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圓角矩形 48"/>
          <p:cNvSpPr/>
          <p:nvPr/>
        </p:nvSpPr>
        <p:spPr bwMode="auto">
          <a:xfrm>
            <a:off x="447412" y="3531184"/>
            <a:ext cx="8249175" cy="2267394"/>
          </a:xfrm>
          <a:prstGeom prst="roundRect">
            <a:avLst>
              <a:gd name="adj" fmla="val 9331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7" name="圓角矩形 46"/>
          <p:cNvSpPr/>
          <p:nvPr/>
        </p:nvSpPr>
        <p:spPr bwMode="auto">
          <a:xfrm>
            <a:off x="438149" y="502151"/>
            <a:ext cx="8249175" cy="2495824"/>
          </a:xfrm>
          <a:prstGeom prst="roundRect">
            <a:avLst>
              <a:gd name="adj" fmla="val 9331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62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603650" y="6436905"/>
            <a:ext cx="4194452" cy="424732"/>
            <a:chOff x="128051" y="5753003"/>
            <a:chExt cx="4194452" cy="424732"/>
          </a:xfrm>
        </p:grpSpPr>
        <p:sp>
          <p:nvSpPr>
            <p:cNvPr id="15" name="矩形 14"/>
            <p:cNvSpPr/>
            <p:nvPr/>
          </p:nvSpPr>
          <p:spPr>
            <a:xfrm>
              <a:off x="416806" y="5753003"/>
              <a:ext cx="3905697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3-9 </a:t>
              </a:r>
              <a:r>
                <a:rPr lang="zh-TW" altLang="en-US" sz="1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同一繩子可產生不同頻率的波</a:t>
              </a:r>
              <a:endPara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18" name="橢圓 17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 bwMode="auto">
              <a:xfrm>
                <a:off x="183283" y="5422234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TW" alt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8"/>
          <a:stretch/>
        </p:blipFill>
        <p:spPr>
          <a:xfrm>
            <a:off x="1360755" y="1044953"/>
            <a:ext cx="6669423" cy="1581274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8"/>
          <a:stretch/>
        </p:blipFill>
        <p:spPr>
          <a:xfrm>
            <a:off x="1370018" y="4015679"/>
            <a:ext cx="6664609" cy="1587307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9" y="670840"/>
            <a:ext cx="392702" cy="392702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4" y="3652021"/>
            <a:ext cx="386468" cy="386468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1008239" y="59799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擺動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秒產生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個波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1033714" y="357660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擺動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秒產生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個波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149360" y="1128025"/>
            <a:ext cx="50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振幅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7732888" y="2261968"/>
            <a:ext cx="96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1116693" y="4142251"/>
            <a:ext cx="50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振幅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7732888" y="5113811"/>
            <a:ext cx="96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公分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209764" y="1175993"/>
            <a:ext cx="96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秒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219027" y="4142251"/>
            <a:ext cx="96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秒</a:t>
            </a: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49" y="2723633"/>
            <a:ext cx="8258438" cy="688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文字方塊 52"/>
          <p:cNvSpPr txBox="1"/>
          <p:nvPr/>
        </p:nvSpPr>
        <p:spPr>
          <a:xfrm>
            <a:off x="2042889" y="2718738"/>
            <a:ext cx="529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頻率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 = 2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Hz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 週期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T= 1/2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4" y="5638283"/>
            <a:ext cx="8258438" cy="688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文字方塊 54"/>
          <p:cNvSpPr txBox="1"/>
          <p:nvPr/>
        </p:nvSpPr>
        <p:spPr>
          <a:xfrm>
            <a:off x="2042889" y="5625547"/>
            <a:ext cx="529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頻率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 = 4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Hz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 週期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T= 1/4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69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62</a:t>
            </a:r>
            <a:endParaRPr lang="zh-TW" altLang="en-US" dirty="0"/>
          </a:p>
        </p:txBody>
      </p:sp>
      <p:sp>
        <p:nvSpPr>
          <p:cNvPr id="21" name="文字版面配置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週期Ｔ與頻率ｆ兩者互為</a:t>
            </a:r>
            <a:r>
              <a:rPr lang="en-US" altLang="zh-TW" dirty="0"/>
              <a:t>_______</a:t>
            </a:r>
            <a:r>
              <a:rPr lang="zh-TW" altLang="en-US" dirty="0"/>
              <a:t>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60737" y="1786339"/>
            <a:ext cx="8011668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en-US" altLang="zh-TW" sz="3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endParaRPr lang="zh-TW" altLang="en-US" sz="3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/>
          <a:stretch/>
        </p:blipFill>
        <p:spPr bwMode="auto">
          <a:xfrm>
            <a:off x="460737" y="1374586"/>
            <a:ext cx="8332237" cy="18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81356" y="1758553"/>
                <a:ext cx="5853436" cy="1006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頻率＝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en-US" altLang="zh-TW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3200" b="0" i="0" smtClean="0">
                                <a:solidFill>
                                  <a:srgbClr val="0000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  1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zh-TW" altLang="en-US" sz="3200" b="0" i="0" smtClean="0">
                                <a:solidFill>
                                  <a:srgbClr val="0000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  </m:t>
                            </m:r>
                          </m:e>
                        </m:eqArr>
                        <m:r>
                          <a:rPr lang="en-US" altLang="zh-TW" sz="3200" b="0" i="1" smtClean="0">
                            <a:solidFill>
                              <a:srgbClr val="0000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 </m:t>
                        </m:r>
                      </m:num>
                      <m:den>
                        <m:r>
                          <a:rPr lang="zh-TW" altLang="en-US" sz="3200" i="1">
                            <a:solidFill>
                              <a:srgbClr val="0000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週期</m:t>
                        </m:r>
                      </m:den>
                    </m:f>
                    <m:r>
                      <a:rPr lang="en-US" altLang="zh-TW" sz="3200" b="0" i="1" smtClean="0">
                        <a:solidFill>
                          <a:srgbClr val="0000FF"/>
                        </a:solidFill>
                        <a:latin typeface="Cambria Math"/>
                        <a:ea typeface="微軟正黑體" panose="020B0604030504040204" pitchFamily="34" charset="-120"/>
                      </a:rPr>
                      <m:t>  </m:t>
                    </m:r>
                    <m:r>
                      <a:rPr lang="zh-TW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即</m:t>
                    </m:r>
                    <m:r>
                      <a:rPr lang="en-US" altLang="zh-TW" sz="3200" b="0" i="1" dirty="0" smtClean="0">
                        <a:solidFill>
                          <a:srgbClr val="0000FF"/>
                        </a:solidFill>
                        <a:latin typeface="Cambria Math"/>
                        <a:ea typeface="微軟正黑體" panose="020B0604030504040204" pitchFamily="34" charset="-120"/>
                      </a:rPr>
                      <m:t>  </m:t>
                    </m:r>
                    <m:r>
                      <m:rPr>
                        <m:nor/>
                      </m:rPr>
                      <a:rPr lang="en-US" altLang="zh-TW" sz="3200" b="0" i="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f</m:t>
                    </m:r>
                    <m:r>
                      <m:rPr>
                        <m:nor/>
                      </m:rPr>
                      <a:rPr lang="zh-TW" altLang="en-US" sz="3200" i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＝</m:t>
                    </m:r>
                    <m:f>
                      <m:fPr>
                        <m:ctrlPr>
                          <a:rPr lang="en-US" altLang="zh-TW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en-US" altLang="zh-TW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3200" i="0">
                                <a:solidFill>
                                  <a:srgbClr val="0000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  1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zh-TW" altLang="en-US" sz="3200" i="0">
                                <a:solidFill>
                                  <a:srgbClr val="0000FF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m:t>  </m:t>
                            </m:r>
                          </m:e>
                        </m:eqArr>
                      </m:num>
                      <m:den>
                        <m:r>
                          <m:rPr>
                            <m:nor/>
                          </m:rPr>
                          <a:rPr lang="en-US" altLang="zh-TW" sz="3200" b="0" i="0" smtClean="0">
                            <a:solidFill>
                              <a:srgbClr val="0000FF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m:t>T</m:t>
                        </m:r>
                      </m:den>
                    </m:f>
                  </m:oMath>
                </a14:m>
                <a:endParaRPr lang="zh-TW" altLang="en-US" sz="32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6" y="1758553"/>
                <a:ext cx="5853436" cy="1006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6070097" y="196941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（式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3-2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5409707" y="647501"/>
            <a:ext cx="1094432" cy="59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倒數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/>
        </p:nvGrpSpPr>
        <p:grpSpPr>
          <a:xfrm>
            <a:off x="5847142" y="3120222"/>
            <a:ext cx="2772096" cy="540000"/>
            <a:chOff x="-676594" y="5733255"/>
            <a:chExt cx="2772096" cy="540007"/>
          </a:xfrm>
        </p:grpSpPr>
        <p:sp>
          <p:nvSpPr>
            <p:cNvPr id="12" name="圓角矩形 4"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4"/>
            </a:xfrm>
            <a:prstGeom prst="roundRect">
              <a:avLst/>
            </a:prstGeom>
            <a:solidFill>
              <a:srgbClr val="C73E3A"/>
            </a:solidFill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動畫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hlinkClick r:id="rId4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908000" cy="540007"/>
            </a:xfrm>
            <a:prstGeom prst="roundRect">
              <a:avLst/>
            </a:prstGeom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C73E3A"/>
                  </a:solidFill>
                  <a:latin typeface="微軟正黑體" panose="020B0604030504040204" pitchFamily="34" charset="-120"/>
                </a:rPr>
                <a:t>週期波公式介紹</a:t>
              </a:r>
              <a:endParaRPr lang="zh-TW" altLang="en-US" sz="1800" b="1" u="sng" dirty="0">
                <a:solidFill>
                  <a:srgbClr val="C73E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9" name="表格 2">
            <a:extLst>
              <a:ext uri="{FF2B5EF4-FFF2-40B4-BE49-F238E27FC236}">
                <a16:creationId xmlns="" xmlns:a16="http://schemas.microsoft.com/office/drawing/2014/main" id="{6D818576-1FCB-4D46-858C-02E6639C0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08217"/>
              </p:ext>
            </p:extLst>
          </p:nvPr>
        </p:nvGraphicFramePr>
        <p:xfrm>
          <a:off x="937549" y="4022888"/>
          <a:ext cx="7640915" cy="23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929">
                  <a:extLst>
                    <a:ext uri="{9D8B030D-6E8A-4147-A177-3AD203B41FA5}">
                      <a16:colId xmlns="" xmlns:a16="http://schemas.microsoft.com/office/drawing/2014/main" val="7711586"/>
                    </a:ext>
                  </a:extLst>
                </a:gridCol>
                <a:gridCol w="3420000">
                  <a:extLst>
                    <a:ext uri="{9D8B030D-6E8A-4147-A177-3AD203B41FA5}">
                      <a16:colId xmlns="" xmlns:a16="http://schemas.microsoft.com/office/drawing/2014/main" val="629240619"/>
                    </a:ext>
                  </a:extLst>
                </a:gridCol>
                <a:gridCol w="3047986">
                  <a:extLst>
                    <a:ext uri="{9D8B030D-6E8A-4147-A177-3AD203B41FA5}">
                      <a16:colId xmlns="" xmlns:a16="http://schemas.microsoft.com/office/drawing/2014/main" val="3350165366"/>
                    </a:ext>
                  </a:extLst>
                </a:gridCol>
              </a:tblGrid>
              <a:tr h="5742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週期</a:t>
                      </a:r>
                      <a:r>
                        <a:rPr lang="en-US" altLang="zh-TW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(T)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頻率</a:t>
                      </a:r>
                      <a:r>
                        <a:rPr lang="en-US" altLang="zh-TW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(f)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974647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定義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一個全波所</a:t>
                      </a:r>
                      <a:r>
                        <a:rPr lang="zh-TW" altLang="en-US" sz="32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需的</a:t>
                      </a:r>
                      <a:r>
                        <a:rPr kumimoji="0" lang="en-US" altLang="zh-TW" sz="3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0000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一秒內產生的</a:t>
                      </a:r>
                      <a:r>
                        <a:rPr lang="en-US" altLang="zh-TW" sz="3200" b="0" u="sng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000    0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1051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3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0000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32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00000000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270091"/>
                  </a:ext>
                </a:extLst>
              </a:tr>
            </a:tbl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ADFDFE0A-4ACD-4732-B16D-3C3655729310}"/>
              </a:ext>
            </a:extLst>
          </p:cNvPr>
          <p:cNvSpPr txBox="1"/>
          <p:nvPr/>
        </p:nvSpPr>
        <p:spPr>
          <a:xfrm>
            <a:off x="6223154" y="5093520"/>
            <a:ext cx="1674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波數目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3AD480D7-0319-4B7D-85B1-A7BA18733CD0}"/>
              </a:ext>
            </a:extLst>
          </p:cNvPr>
          <p:cNvSpPr txBox="1"/>
          <p:nvPr/>
        </p:nvSpPr>
        <p:spPr>
          <a:xfrm>
            <a:off x="3332250" y="5093520"/>
            <a:ext cx="1064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時間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4B7A5DE3-FB4C-4C02-AD6E-CD8BEB01F8B1}"/>
              </a:ext>
            </a:extLst>
          </p:cNvPr>
          <p:cNvSpPr txBox="1"/>
          <p:nvPr/>
        </p:nvSpPr>
        <p:spPr>
          <a:xfrm>
            <a:off x="3339871" y="5727400"/>
            <a:ext cx="1063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秒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(s)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C0D1E7F3-DC9C-4F99-9C1F-F5988C9F1882}"/>
              </a:ext>
            </a:extLst>
          </p:cNvPr>
          <p:cNvSpPr txBox="1"/>
          <p:nvPr/>
        </p:nvSpPr>
        <p:spPr>
          <a:xfrm>
            <a:off x="430790" y="3311928"/>
            <a:ext cx="4583574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週期與頻率：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4AD90764-B327-4412-A96A-F78EFA78C56E}"/>
              </a:ext>
            </a:extLst>
          </p:cNvPr>
          <p:cNvSpPr txBox="1"/>
          <p:nvPr/>
        </p:nvSpPr>
        <p:spPr>
          <a:xfrm>
            <a:off x="6160544" y="5727400"/>
            <a:ext cx="1805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赫茲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(Hz)</a:t>
            </a:r>
            <a:r>
              <a:rPr kumimoji="0" lang="en-US" altLang="zh-TW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5" grpId="0"/>
      <p:bldP spid="26" grpId="0"/>
      <p:bldP spid="29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4800" dirty="0"/>
              <a:t>□</a:t>
            </a:r>
            <a:r>
              <a:rPr lang="zh-TW" altLang="en-US" dirty="0"/>
              <a:t> 我能說出橫波與縱波的差異</a:t>
            </a:r>
          </a:p>
          <a:p>
            <a:r>
              <a:rPr lang="zh-TW" altLang="en-US" sz="4800" dirty="0"/>
              <a:t>□</a:t>
            </a:r>
            <a:r>
              <a:rPr lang="zh-TW" altLang="en-US" dirty="0"/>
              <a:t> 我能說出波的特徵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62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0534" y="1210147"/>
            <a:ext cx="49006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500534" y="2020219"/>
            <a:ext cx="49006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586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r="3102"/>
          <a:stretch/>
        </p:blipFill>
        <p:spPr>
          <a:xfrm>
            <a:off x="31340" y="2100978"/>
            <a:ext cx="9081319" cy="3960216"/>
          </a:xfrm>
          <a:prstGeom prst="rect">
            <a:avLst/>
          </a:prstGeo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63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波長為</a:t>
            </a:r>
            <a:r>
              <a:rPr lang="en-US" altLang="zh-TW" dirty="0"/>
              <a:t>2</a:t>
            </a:r>
            <a:r>
              <a:rPr lang="zh-TW" altLang="en-US" dirty="0"/>
              <a:t>公分的週期波，波源每秒振動</a:t>
            </a:r>
            <a:r>
              <a:rPr lang="en-US" altLang="zh-TW" dirty="0"/>
              <a:t>3</a:t>
            </a:r>
            <a:r>
              <a:rPr lang="zh-TW" altLang="en-US" dirty="0"/>
              <a:t>次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1</a:t>
            </a:r>
            <a:r>
              <a:rPr lang="zh-TW" altLang="en-US" dirty="0"/>
              <a:t>秒鐘後，此波動傳遞了</a:t>
            </a:r>
            <a:r>
              <a:rPr lang="en-US" altLang="zh-TW" dirty="0"/>
              <a:t>2×3</a:t>
            </a:r>
            <a:r>
              <a:rPr lang="zh-TW" altLang="en-US" dirty="0"/>
              <a:t>＝</a:t>
            </a:r>
            <a:r>
              <a:rPr lang="en-US" altLang="zh-TW" dirty="0"/>
              <a:t>6</a:t>
            </a:r>
            <a:r>
              <a:rPr lang="zh-TW" altLang="en-US" dirty="0"/>
              <a:t>公分，波速為</a:t>
            </a:r>
            <a:r>
              <a:rPr lang="en-US" altLang="zh-TW" dirty="0"/>
              <a:t>6</a:t>
            </a:r>
            <a:r>
              <a:rPr lang="zh-TW" altLang="en-US" dirty="0"/>
              <a:t>公分／秒。</a:t>
            </a:r>
          </a:p>
          <a:p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080521" y="3465893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波長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=2 cm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949450" y="6440604"/>
            <a:ext cx="5265815" cy="332399"/>
            <a:chOff x="1342315" y="6219781"/>
            <a:chExt cx="5265815" cy="332399"/>
          </a:xfrm>
        </p:grpSpPr>
        <p:sp>
          <p:nvSpPr>
            <p:cNvPr id="15" name="矩形 14"/>
            <p:cNvSpPr/>
            <p:nvPr/>
          </p:nvSpPr>
          <p:spPr>
            <a:xfrm>
              <a:off x="1630685" y="6219781"/>
              <a:ext cx="4977445" cy="332399"/>
            </a:xfrm>
            <a:prstGeom prst="rect">
              <a:avLst/>
            </a:prstGeom>
          </p:spPr>
          <p:txBody>
            <a:bodyPr wrap="square" lIns="0" tIns="0" rIns="0" bIns="0" anchor="ctr" anchorCtr="1">
              <a:spAutoFit/>
            </a:bodyPr>
            <a:lstStyle/>
            <a:p>
              <a:pPr marL="87313" indent="-87313">
                <a:lnSpc>
                  <a:spcPct val="120000"/>
                </a:lnSpc>
              </a:pP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3-10  </a:t>
              </a: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波長</a:t>
              </a:r>
              <a:r>
                <a: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2cm</a:t>
              </a: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的週期波經</a:t>
              </a:r>
              <a:r>
                <a: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秒鐘後的振動情形</a:t>
              </a:r>
              <a:endPara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342315" y="6233768"/>
              <a:ext cx="305617" cy="305617"/>
              <a:chOff x="128051" y="5375210"/>
              <a:chExt cx="305617" cy="305617"/>
            </a:xfrm>
          </p:grpSpPr>
          <p:sp>
            <p:nvSpPr>
              <p:cNvPr id="17" name="橢圓 16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 bwMode="auto">
              <a:xfrm>
                <a:off x="183183" y="5417953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  <p:cxnSp>
        <p:nvCxnSpPr>
          <p:cNvPr id="10" name="直線單箭頭接點 9"/>
          <p:cNvCxnSpPr/>
          <p:nvPr/>
        </p:nvCxnSpPr>
        <p:spPr bwMode="auto">
          <a:xfrm flipV="1">
            <a:off x="1141887" y="3449649"/>
            <a:ext cx="1790700" cy="95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 bwMode="auto">
          <a:xfrm>
            <a:off x="82947" y="4012077"/>
            <a:ext cx="9084309" cy="22610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18224" y="3442929"/>
            <a:ext cx="662297" cy="1276311"/>
            <a:chOff x="386884" y="2724472"/>
            <a:chExt cx="662297" cy="1276311"/>
          </a:xfrm>
        </p:grpSpPr>
        <p:sp>
          <p:nvSpPr>
            <p:cNvPr id="2" name="矩形 1"/>
            <p:cNvSpPr/>
            <p:nvPr/>
          </p:nvSpPr>
          <p:spPr>
            <a:xfrm>
              <a:off x="386884" y="2724472"/>
              <a:ext cx="662297" cy="127631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秒後</a:t>
              </a:r>
            </a:p>
          </p:txBody>
        </p:sp>
        <p:cxnSp>
          <p:nvCxnSpPr>
            <p:cNvPr id="26" name="直線單箭頭接點 25"/>
            <p:cNvCxnSpPr/>
            <p:nvPr/>
          </p:nvCxnSpPr>
          <p:spPr bwMode="auto">
            <a:xfrm>
              <a:off x="396409" y="2936392"/>
              <a:ext cx="0" cy="101422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lg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群組 21"/>
          <p:cNvGrpSpPr/>
          <p:nvPr/>
        </p:nvGrpSpPr>
        <p:grpSpPr>
          <a:xfrm>
            <a:off x="2967182" y="5617028"/>
            <a:ext cx="5271987" cy="562477"/>
            <a:chOff x="2967182" y="5617028"/>
            <a:chExt cx="5271987" cy="562477"/>
          </a:xfrm>
        </p:grpSpPr>
        <p:sp>
          <p:nvSpPr>
            <p:cNvPr id="19" name="矩形 18"/>
            <p:cNvSpPr/>
            <p:nvPr/>
          </p:nvSpPr>
          <p:spPr>
            <a:xfrm>
              <a:off x="5106885" y="5656285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 cm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 bwMode="auto">
            <a:xfrm flipV="1">
              <a:off x="2967182" y="5617028"/>
              <a:ext cx="5271987" cy="840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lg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503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63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25937" y="1727574"/>
            <a:ext cx="7872565" cy="62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/>
          <a:stretch/>
        </p:blipFill>
        <p:spPr bwMode="auto">
          <a:xfrm>
            <a:off x="525937" y="2056764"/>
            <a:ext cx="8332237" cy="18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113673" y="2440731"/>
            <a:ext cx="6251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波速　＝ 頻率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波長</a:t>
            </a:r>
          </a:p>
          <a:p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＝    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 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 </a:t>
            </a:r>
            <a:r>
              <a:rPr lang="zh-TW" altLang="en-US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λ</a:t>
            </a:r>
            <a:endParaRPr lang="zh-TW" altLang="en-US" sz="3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1564" y="2734296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（式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3-3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由上述的例子可知，一週期波的波長為</a:t>
            </a:r>
            <a:r>
              <a:rPr lang="en-US" altLang="zh-TW" dirty="0"/>
              <a:t>λ</a:t>
            </a:r>
            <a:r>
              <a:rPr lang="zh-TW" altLang="en-US" dirty="0"/>
              <a:t>，頻率為</a:t>
            </a:r>
            <a:r>
              <a:rPr lang="en-US" altLang="zh-TW" dirty="0"/>
              <a:t>f</a:t>
            </a:r>
            <a:r>
              <a:rPr lang="zh-TW" altLang="en-US" dirty="0"/>
              <a:t>，則</a:t>
            </a:r>
            <a:r>
              <a:rPr lang="en-US" altLang="zh-TW" dirty="0"/>
              <a:t>1</a:t>
            </a:r>
            <a:r>
              <a:rPr lang="zh-TW" altLang="en-US" dirty="0"/>
              <a:t>秒後，波速</a:t>
            </a:r>
            <a:r>
              <a:rPr lang="en-US" altLang="zh-TW" dirty="0"/>
              <a:t>v</a:t>
            </a:r>
            <a:r>
              <a:rPr lang="zh-TW" altLang="en-US" dirty="0"/>
              <a:t>可以表示為：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/>
        </p:nvGrpSpPr>
        <p:grpSpPr>
          <a:xfrm>
            <a:off x="619170" y="3970558"/>
            <a:ext cx="2772096" cy="540000"/>
            <a:chOff x="-676594" y="5733255"/>
            <a:chExt cx="2772096" cy="540007"/>
          </a:xfrm>
        </p:grpSpPr>
        <p:sp>
          <p:nvSpPr>
            <p:cNvPr id="12" name="圓角矩形 4"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4"/>
            </a:xfrm>
            <a:prstGeom prst="roundRect">
              <a:avLst/>
            </a:prstGeom>
            <a:solidFill>
              <a:srgbClr val="C73E3A"/>
            </a:solidFill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動畫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>
              <a:hlinkClick r:id="rId3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908000" cy="540007"/>
            </a:xfrm>
            <a:prstGeom prst="roundRect">
              <a:avLst/>
            </a:prstGeom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C73E3A"/>
                  </a:solidFill>
                  <a:latin typeface="微軟正黑體" panose="020B0604030504040204" pitchFamily="34" charset="-120"/>
                </a:rPr>
                <a:t>週期波計算示範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2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28500"/>
              </p:ext>
            </p:extLst>
          </p:nvPr>
        </p:nvGraphicFramePr>
        <p:xfrm>
          <a:off x="1131202" y="2230544"/>
          <a:ext cx="6881596" cy="21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6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9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78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波長 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頻率</a:t>
                      </a: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週期</a:t>
                      </a:r>
                      <a:endParaRPr lang="en-US" altLang="zh-TW" sz="3200" b="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長</a:t>
                      </a:r>
                      <a:endParaRPr lang="en-US" altLang="zh-TW" sz="3200" b="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+mn-ea"/>
                        </a:rPr>
                        <a:t>短</a:t>
                      </a:r>
                      <a:endParaRPr lang="en-US" altLang="zh-TW" sz="3200" b="0" dirty="0">
                        <a:solidFill>
                          <a:srgbClr val="000000"/>
                        </a:solidFill>
                        <a:latin typeface="微軟正黑體" pitchFamily="34" charset="-120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6130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試著整理同一繩子產生的波動，其波長、頻率和週期的關係。</a:t>
            </a:r>
          </a:p>
        </p:txBody>
      </p:sp>
      <p:sp>
        <p:nvSpPr>
          <p:cNvPr id="176134" name="文字方塊 26"/>
          <p:cNvSpPr txBox="1">
            <a:spLocks noChangeArrowheads="1"/>
          </p:cNvSpPr>
          <p:nvPr/>
        </p:nvSpPr>
        <p:spPr bwMode="auto">
          <a:xfrm>
            <a:off x="1267391" y="3522820"/>
            <a:ext cx="110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3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256497" y="3055784"/>
            <a:ext cx="62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低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270520" y="3823883"/>
            <a:ext cx="62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6694693" y="3055784"/>
            <a:ext cx="641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6709326" y="3823882"/>
            <a:ext cx="626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</a:t>
            </a:r>
            <a:endParaRPr lang="en-US" altLang="zh-TW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D8289232-43E8-4274-BFF4-91E6BA33E8EC}"/>
              </a:ext>
            </a:extLst>
          </p:cNvPr>
          <p:cNvGrpSpPr/>
          <p:nvPr/>
        </p:nvGrpSpPr>
        <p:grpSpPr>
          <a:xfrm>
            <a:off x="4133575" y="4427309"/>
            <a:ext cx="3042730" cy="1217084"/>
            <a:chOff x="4145149" y="4586505"/>
            <a:chExt cx="3042730" cy="1217084"/>
          </a:xfrm>
        </p:grpSpPr>
        <p:sp>
          <p:nvSpPr>
            <p:cNvPr id="25" name="手繪多邊形: 圖案 24">
              <a:extLst>
                <a:ext uri="{FF2B5EF4-FFF2-40B4-BE49-F238E27FC236}">
                  <a16:creationId xmlns="" xmlns:a16="http://schemas.microsoft.com/office/drawing/2014/main" id="{4570E54D-A76C-4147-A977-76A94C2FD9C2}"/>
                </a:ext>
              </a:extLst>
            </p:cNvPr>
            <p:cNvSpPr/>
            <p:nvPr/>
          </p:nvSpPr>
          <p:spPr bwMode="auto">
            <a:xfrm>
              <a:off x="4145149" y="4586505"/>
              <a:ext cx="3042730" cy="668282"/>
            </a:xfrm>
            <a:custGeom>
              <a:avLst/>
              <a:gdLst>
                <a:gd name="connsiteX0" fmla="*/ 335877 w 2311077"/>
                <a:gd name="connsiteY0" fmla="*/ 0 h 1463509"/>
                <a:gd name="connsiteX1" fmla="*/ 731754 w 2311077"/>
                <a:gd name="connsiteY1" fmla="*/ 365877 h 1463509"/>
                <a:gd name="connsiteX2" fmla="*/ 469063 w 2311077"/>
                <a:gd name="connsiteY2" fmla="*/ 365878 h 1463509"/>
                <a:gd name="connsiteX3" fmla="*/ 469126 w 2311077"/>
                <a:gd name="connsiteY3" fmla="*/ 366169 h 1463509"/>
                <a:gd name="connsiteX4" fmla="*/ 514707 w 2311077"/>
                <a:gd name="connsiteY4" fmla="*/ 572680 h 1463509"/>
                <a:gd name="connsiteX5" fmla="*/ 535666 w 2311077"/>
                <a:gd name="connsiteY5" fmla="*/ 636891 h 1463509"/>
                <a:gd name="connsiteX6" fmla="*/ 578438 w 2311077"/>
                <a:gd name="connsiteY6" fmla="*/ 763428 h 1463509"/>
                <a:gd name="connsiteX7" fmla="*/ 609783 w 2311077"/>
                <a:gd name="connsiteY7" fmla="*/ 832926 h 1463509"/>
                <a:gd name="connsiteX8" fmla="*/ 658567 w 2311077"/>
                <a:gd name="connsiteY8" fmla="*/ 935865 h 1463509"/>
                <a:gd name="connsiteX9" fmla="*/ 698070 w 2311077"/>
                <a:gd name="connsiteY9" fmla="*/ 1001546 h 1463509"/>
                <a:gd name="connsiteX10" fmla="*/ 753413 w 2311077"/>
                <a:gd name="connsiteY10" fmla="*/ 1087753 h 1463509"/>
                <a:gd name="connsiteX11" fmla="*/ 799776 w 2311077"/>
                <a:gd name="connsiteY11" fmla="*/ 1145979 h 1463509"/>
                <a:gd name="connsiteX12" fmla="*/ 861305 w 2311077"/>
                <a:gd name="connsiteY12" fmla="*/ 1216853 h 1463509"/>
                <a:gd name="connsiteX13" fmla="*/ 913491 w 2311077"/>
                <a:gd name="connsiteY13" fmla="*/ 1265477 h 1463509"/>
                <a:gd name="connsiteX14" fmla="*/ 980587 w 2311077"/>
                <a:gd name="connsiteY14" fmla="*/ 1320919 h 1463509"/>
                <a:gd name="connsiteX15" fmla="*/ 1074895 w 2311077"/>
                <a:gd name="connsiteY15" fmla="*/ 1382803 h 1463509"/>
                <a:gd name="connsiteX16" fmla="*/ 1084336 w 2311077"/>
                <a:gd name="connsiteY16" fmla="*/ 1387347 h 1463509"/>
                <a:gd name="connsiteX17" fmla="*/ 1155539 w 2311077"/>
                <a:gd name="connsiteY17" fmla="*/ 1416474 h 1463509"/>
                <a:gd name="connsiteX18" fmla="*/ 1226741 w 2311077"/>
                <a:gd name="connsiteY18" fmla="*/ 1387347 h 1463509"/>
                <a:gd name="connsiteX19" fmla="*/ 1236182 w 2311077"/>
                <a:gd name="connsiteY19" fmla="*/ 1382803 h 1463509"/>
                <a:gd name="connsiteX20" fmla="*/ 1330490 w 2311077"/>
                <a:gd name="connsiteY20" fmla="*/ 1320919 h 1463509"/>
                <a:gd name="connsiteX21" fmla="*/ 1397586 w 2311077"/>
                <a:gd name="connsiteY21" fmla="*/ 1265477 h 1463509"/>
                <a:gd name="connsiteX22" fmla="*/ 1449772 w 2311077"/>
                <a:gd name="connsiteY22" fmla="*/ 1216853 h 1463509"/>
                <a:gd name="connsiteX23" fmla="*/ 1511301 w 2311077"/>
                <a:gd name="connsiteY23" fmla="*/ 1145979 h 1463509"/>
                <a:gd name="connsiteX24" fmla="*/ 1557664 w 2311077"/>
                <a:gd name="connsiteY24" fmla="*/ 1087753 h 1463509"/>
                <a:gd name="connsiteX25" fmla="*/ 1613007 w 2311077"/>
                <a:gd name="connsiteY25" fmla="*/ 1001546 h 1463509"/>
                <a:gd name="connsiteX26" fmla="*/ 1652510 w 2311077"/>
                <a:gd name="connsiteY26" fmla="*/ 935865 h 1463509"/>
                <a:gd name="connsiteX27" fmla="*/ 1701294 w 2311077"/>
                <a:gd name="connsiteY27" fmla="*/ 832926 h 1463509"/>
                <a:gd name="connsiteX28" fmla="*/ 1732639 w 2311077"/>
                <a:gd name="connsiteY28" fmla="*/ 763428 h 1463509"/>
                <a:gd name="connsiteX29" fmla="*/ 1775411 w 2311077"/>
                <a:gd name="connsiteY29" fmla="*/ 636891 h 1463509"/>
                <a:gd name="connsiteX30" fmla="*/ 1796370 w 2311077"/>
                <a:gd name="connsiteY30" fmla="*/ 572680 h 1463509"/>
                <a:gd name="connsiteX31" fmla="*/ 1841951 w 2311077"/>
                <a:gd name="connsiteY31" fmla="*/ 366169 h 1463509"/>
                <a:gd name="connsiteX32" fmla="*/ 1842014 w 2311077"/>
                <a:gd name="connsiteY32" fmla="*/ 365878 h 1463509"/>
                <a:gd name="connsiteX33" fmla="*/ 1579323 w 2311077"/>
                <a:gd name="connsiteY33" fmla="*/ 365877 h 1463509"/>
                <a:gd name="connsiteX34" fmla="*/ 1975200 w 2311077"/>
                <a:gd name="connsiteY34" fmla="*/ 0 h 1463509"/>
                <a:gd name="connsiteX35" fmla="*/ 2311077 w 2311077"/>
                <a:gd name="connsiteY35" fmla="*/ 365877 h 1463509"/>
                <a:gd name="connsiteX36" fmla="*/ 2048384 w 2311077"/>
                <a:gd name="connsiteY36" fmla="*/ 365877 h 1463509"/>
                <a:gd name="connsiteX37" fmla="*/ 1998877 w 2311077"/>
                <a:gd name="connsiteY37" fmla="*/ 587999 h 1463509"/>
                <a:gd name="connsiteX38" fmla="*/ 1996957 w 2311077"/>
                <a:gd name="connsiteY38" fmla="*/ 593555 h 1463509"/>
                <a:gd name="connsiteX39" fmla="*/ 1995826 w 2311077"/>
                <a:gd name="connsiteY39" fmla="*/ 598561 h 1463509"/>
                <a:gd name="connsiteX40" fmla="*/ 1974855 w 2311077"/>
                <a:gd name="connsiteY40" fmla="*/ 657500 h 1463509"/>
                <a:gd name="connsiteX41" fmla="*/ 1928893 w 2311077"/>
                <a:gd name="connsiteY41" fmla="*/ 790475 h 1463509"/>
                <a:gd name="connsiteX42" fmla="*/ 1923926 w 2311077"/>
                <a:gd name="connsiteY42" fmla="*/ 800634 h 1463509"/>
                <a:gd name="connsiteX43" fmla="*/ 1920599 w 2311077"/>
                <a:gd name="connsiteY43" fmla="*/ 809984 h 1463509"/>
                <a:gd name="connsiteX44" fmla="*/ 1889942 w 2311077"/>
                <a:gd name="connsiteY44" fmla="*/ 870132 h 1463509"/>
                <a:gd name="connsiteX45" fmla="*/ 1840654 w 2311077"/>
                <a:gd name="connsiteY45" fmla="*/ 970929 h 1463509"/>
                <a:gd name="connsiteX46" fmla="*/ 1831858 w 2311077"/>
                <a:gd name="connsiteY46" fmla="*/ 984094 h 1463509"/>
                <a:gd name="connsiteX47" fmla="*/ 1825211 w 2311077"/>
                <a:gd name="connsiteY47" fmla="*/ 997135 h 1463509"/>
                <a:gd name="connsiteX48" fmla="*/ 1770741 w 2311077"/>
                <a:gd name="connsiteY48" fmla="*/ 1080668 h 1463509"/>
                <a:gd name="connsiteX49" fmla="*/ 1744327 w 2311077"/>
                <a:gd name="connsiteY49" fmla="*/ 1115095 h 1463509"/>
                <a:gd name="connsiteX50" fmla="*/ 1736383 w 2311077"/>
                <a:gd name="connsiteY50" fmla="*/ 1126984 h 1463509"/>
                <a:gd name="connsiteX51" fmla="*/ 1729020 w 2311077"/>
                <a:gd name="connsiteY51" fmla="*/ 1135044 h 1463509"/>
                <a:gd name="connsiteX52" fmla="*/ 1712170 w 2311077"/>
                <a:gd name="connsiteY52" fmla="*/ 1157005 h 1463509"/>
                <a:gd name="connsiteX53" fmla="*/ 1649814 w 2311077"/>
                <a:gd name="connsiteY53" fmla="*/ 1225771 h 1463509"/>
                <a:gd name="connsiteX54" fmla="*/ 1626362 w 2311077"/>
                <a:gd name="connsiteY54" fmla="*/ 1247436 h 1463509"/>
                <a:gd name="connsiteX55" fmla="*/ 1618300 w 2311077"/>
                <a:gd name="connsiteY55" fmla="*/ 1256262 h 1463509"/>
                <a:gd name="connsiteX56" fmla="*/ 1600183 w 2311077"/>
                <a:gd name="connsiteY56" fmla="*/ 1271621 h 1463509"/>
                <a:gd name="connsiteX57" fmla="*/ 1583984 w 2311077"/>
                <a:gd name="connsiteY57" fmla="*/ 1286587 h 1463509"/>
                <a:gd name="connsiteX58" fmla="*/ 1569802 w 2311077"/>
                <a:gd name="connsiteY58" fmla="*/ 1297378 h 1463509"/>
                <a:gd name="connsiteX59" fmla="*/ 1554774 w 2311077"/>
                <a:gd name="connsiteY59" fmla="*/ 1310118 h 1463509"/>
                <a:gd name="connsiteX60" fmla="*/ 1533490 w 2311077"/>
                <a:gd name="connsiteY60" fmla="*/ 1325007 h 1463509"/>
                <a:gd name="connsiteX61" fmla="*/ 1514995 w 2311077"/>
                <a:gd name="connsiteY61" fmla="*/ 1339080 h 1463509"/>
                <a:gd name="connsiteX62" fmla="*/ 1502375 w 2311077"/>
                <a:gd name="connsiteY62" fmla="*/ 1346773 h 1463509"/>
                <a:gd name="connsiteX63" fmla="*/ 1488629 w 2311077"/>
                <a:gd name="connsiteY63" fmla="*/ 1356388 h 1463509"/>
                <a:gd name="connsiteX64" fmla="*/ 1463458 w 2311077"/>
                <a:gd name="connsiteY64" fmla="*/ 1370497 h 1463509"/>
                <a:gd name="connsiteX65" fmla="*/ 1443160 w 2311077"/>
                <a:gd name="connsiteY65" fmla="*/ 1382871 h 1463509"/>
                <a:gd name="connsiteX66" fmla="*/ 1432525 w 2311077"/>
                <a:gd name="connsiteY66" fmla="*/ 1387836 h 1463509"/>
                <a:gd name="connsiteX67" fmla="*/ 1420142 w 2311077"/>
                <a:gd name="connsiteY67" fmla="*/ 1394776 h 1463509"/>
                <a:gd name="connsiteX68" fmla="*/ 1390094 w 2311077"/>
                <a:gd name="connsiteY68" fmla="*/ 1407642 h 1463509"/>
                <a:gd name="connsiteX69" fmla="*/ 1368792 w 2311077"/>
                <a:gd name="connsiteY69" fmla="*/ 1417586 h 1463509"/>
                <a:gd name="connsiteX70" fmla="*/ 1360425 w 2311077"/>
                <a:gd name="connsiteY70" fmla="*/ 1420346 h 1463509"/>
                <a:gd name="connsiteX71" fmla="*/ 1349591 w 2311077"/>
                <a:gd name="connsiteY71" fmla="*/ 1424985 h 1463509"/>
                <a:gd name="connsiteX72" fmla="*/ 1313384 w 2311077"/>
                <a:gd name="connsiteY72" fmla="*/ 1435862 h 1463509"/>
                <a:gd name="connsiteX73" fmla="*/ 1292205 w 2311077"/>
                <a:gd name="connsiteY73" fmla="*/ 1442848 h 1463509"/>
                <a:gd name="connsiteX74" fmla="*/ 1286202 w 2311077"/>
                <a:gd name="connsiteY74" fmla="*/ 1444029 h 1463509"/>
                <a:gd name="connsiteX75" fmla="*/ 1277253 w 2311077"/>
                <a:gd name="connsiteY75" fmla="*/ 1446717 h 1463509"/>
                <a:gd name="connsiteX76" fmla="*/ 1233315 w 2311077"/>
                <a:gd name="connsiteY76" fmla="*/ 1454427 h 1463509"/>
                <a:gd name="connsiteX77" fmla="*/ 1218736 w 2311077"/>
                <a:gd name="connsiteY77" fmla="*/ 1457294 h 1463509"/>
                <a:gd name="connsiteX78" fmla="*/ 1218736 w 2311077"/>
                <a:gd name="connsiteY78" fmla="*/ 1463509 h 1463509"/>
                <a:gd name="connsiteX79" fmla="*/ 1177450 w 2311077"/>
                <a:gd name="connsiteY79" fmla="*/ 1463509 h 1463509"/>
                <a:gd name="connsiteX80" fmla="*/ 1177449 w 2311077"/>
                <a:gd name="connsiteY80" fmla="*/ 1463509 h 1463509"/>
                <a:gd name="connsiteX81" fmla="*/ 1184384 w 2311077"/>
                <a:gd name="connsiteY81" fmla="*/ 1462967 h 1463509"/>
                <a:gd name="connsiteX82" fmla="*/ 1184025 w 2311077"/>
                <a:gd name="connsiteY82" fmla="*/ 1462951 h 1463509"/>
                <a:gd name="connsiteX83" fmla="*/ 1177449 w 2311077"/>
                <a:gd name="connsiteY83" fmla="*/ 1463509 h 1463509"/>
                <a:gd name="connsiteX84" fmla="*/ 1155539 w 2311077"/>
                <a:gd name="connsiteY84" fmla="*/ 1462079 h 1463509"/>
                <a:gd name="connsiteX85" fmla="*/ 1133628 w 2311077"/>
                <a:gd name="connsiteY85" fmla="*/ 1463509 h 1463509"/>
                <a:gd name="connsiteX86" fmla="*/ 1127052 w 2311077"/>
                <a:gd name="connsiteY86" fmla="*/ 1462951 h 1463509"/>
                <a:gd name="connsiteX87" fmla="*/ 1126693 w 2311077"/>
                <a:gd name="connsiteY87" fmla="*/ 1462967 h 1463509"/>
                <a:gd name="connsiteX88" fmla="*/ 1133628 w 2311077"/>
                <a:gd name="connsiteY88" fmla="*/ 1463509 h 1463509"/>
                <a:gd name="connsiteX89" fmla="*/ 1133627 w 2311077"/>
                <a:gd name="connsiteY89" fmla="*/ 1463509 h 1463509"/>
                <a:gd name="connsiteX90" fmla="*/ 1092341 w 2311077"/>
                <a:gd name="connsiteY90" fmla="*/ 1463509 h 1463509"/>
                <a:gd name="connsiteX91" fmla="*/ 1092341 w 2311077"/>
                <a:gd name="connsiteY91" fmla="*/ 1457294 h 1463509"/>
                <a:gd name="connsiteX92" fmla="*/ 1077762 w 2311077"/>
                <a:gd name="connsiteY92" fmla="*/ 1454427 h 1463509"/>
                <a:gd name="connsiteX93" fmla="*/ 1033824 w 2311077"/>
                <a:gd name="connsiteY93" fmla="*/ 1446717 h 1463509"/>
                <a:gd name="connsiteX94" fmla="*/ 1024875 w 2311077"/>
                <a:gd name="connsiteY94" fmla="*/ 1444029 h 1463509"/>
                <a:gd name="connsiteX95" fmla="*/ 1018872 w 2311077"/>
                <a:gd name="connsiteY95" fmla="*/ 1442848 h 1463509"/>
                <a:gd name="connsiteX96" fmla="*/ 997693 w 2311077"/>
                <a:gd name="connsiteY96" fmla="*/ 1435862 h 1463509"/>
                <a:gd name="connsiteX97" fmla="*/ 961486 w 2311077"/>
                <a:gd name="connsiteY97" fmla="*/ 1424985 h 1463509"/>
                <a:gd name="connsiteX98" fmla="*/ 950652 w 2311077"/>
                <a:gd name="connsiteY98" fmla="*/ 1420346 h 1463509"/>
                <a:gd name="connsiteX99" fmla="*/ 942285 w 2311077"/>
                <a:gd name="connsiteY99" fmla="*/ 1417586 h 1463509"/>
                <a:gd name="connsiteX100" fmla="*/ 920983 w 2311077"/>
                <a:gd name="connsiteY100" fmla="*/ 1407642 h 1463509"/>
                <a:gd name="connsiteX101" fmla="*/ 890935 w 2311077"/>
                <a:gd name="connsiteY101" fmla="*/ 1394776 h 1463509"/>
                <a:gd name="connsiteX102" fmla="*/ 878552 w 2311077"/>
                <a:gd name="connsiteY102" fmla="*/ 1387836 h 1463509"/>
                <a:gd name="connsiteX103" fmla="*/ 867917 w 2311077"/>
                <a:gd name="connsiteY103" fmla="*/ 1382871 h 1463509"/>
                <a:gd name="connsiteX104" fmla="*/ 847619 w 2311077"/>
                <a:gd name="connsiteY104" fmla="*/ 1370497 h 1463509"/>
                <a:gd name="connsiteX105" fmla="*/ 822448 w 2311077"/>
                <a:gd name="connsiteY105" fmla="*/ 1356388 h 1463509"/>
                <a:gd name="connsiteX106" fmla="*/ 808702 w 2311077"/>
                <a:gd name="connsiteY106" fmla="*/ 1346773 h 1463509"/>
                <a:gd name="connsiteX107" fmla="*/ 796082 w 2311077"/>
                <a:gd name="connsiteY107" fmla="*/ 1339080 h 1463509"/>
                <a:gd name="connsiteX108" fmla="*/ 777587 w 2311077"/>
                <a:gd name="connsiteY108" fmla="*/ 1325007 h 1463509"/>
                <a:gd name="connsiteX109" fmla="*/ 756303 w 2311077"/>
                <a:gd name="connsiteY109" fmla="*/ 1310118 h 1463509"/>
                <a:gd name="connsiteX110" fmla="*/ 741275 w 2311077"/>
                <a:gd name="connsiteY110" fmla="*/ 1297378 h 1463509"/>
                <a:gd name="connsiteX111" fmla="*/ 727093 w 2311077"/>
                <a:gd name="connsiteY111" fmla="*/ 1286587 h 1463509"/>
                <a:gd name="connsiteX112" fmla="*/ 710894 w 2311077"/>
                <a:gd name="connsiteY112" fmla="*/ 1271621 h 1463509"/>
                <a:gd name="connsiteX113" fmla="*/ 692777 w 2311077"/>
                <a:gd name="connsiteY113" fmla="*/ 1256262 h 1463509"/>
                <a:gd name="connsiteX114" fmla="*/ 684715 w 2311077"/>
                <a:gd name="connsiteY114" fmla="*/ 1247436 h 1463509"/>
                <a:gd name="connsiteX115" fmla="*/ 661263 w 2311077"/>
                <a:gd name="connsiteY115" fmla="*/ 1225771 h 1463509"/>
                <a:gd name="connsiteX116" fmla="*/ 598907 w 2311077"/>
                <a:gd name="connsiteY116" fmla="*/ 1157005 h 1463509"/>
                <a:gd name="connsiteX117" fmla="*/ 582057 w 2311077"/>
                <a:gd name="connsiteY117" fmla="*/ 1135044 h 1463509"/>
                <a:gd name="connsiteX118" fmla="*/ 574694 w 2311077"/>
                <a:gd name="connsiteY118" fmla="*/ 1126984 h 1463509"/>
                <a:gd name="connsiteX119" fmla="*/ 566750 w 2311077"/>
                <a:gd name="connsiteY119" fmla="*/ 1115095 h 1463509"/>
                <a:gd name="connsiteX120" fmla="*/ 540336 w 2311077"/>
                <a:gd name="connsiteY120" fmla="*/ 1080668 h 1463509"/>
                <a:gd name="connsiteX121" fmla="*/ 485866 w 2311077"/>
                <a:gd name="connsiteY121" fmla="*/ 997135 h 1463509"/>
                <a:gd name="connsiteX122" fmla="*/ 479219 w 2311077"/>
                <a:gd name="connsiteY122" fmla="*/ 984094 h 1463509"/>
                <a:gd name="connsiteX123" fmla="*/ 470423 w 2311077"/>
                <a:gd name="connsiteY123" fmla="*/ 970929 h 1463509"/>
                <a:gd name="connsiteX124" fmla="*/ 421135 w 2311077"/>
                <a:gd name="connsiteY124" fmla="*/ 870132 h 1463509"/>
                <a:gd name="connsiteX125" fmla="*/ 390478 w 2311077"/>
                <a:gd name="connsiteY125" fmla="*/ 809984 h 1463509"/>
                <a:gd name="connsiteX126" fmla="*/ 387151 w 2311077"/>
                <a:gd name="connsiteY126" fmla="*/ 800634 h 1463509"/>
                <a:gd name="connsiteX127" fmla="*/ 382184 w 2311077"/>
                <a:gd name="connsiteY127" fmla="*/ 790475 h 1463509"/>
                <a:gd name="connsiteX128" fmla="*/ 336222 w 2311077"/>
                <a:gd name="connsiteY128" fmla="*/ 657500 h 1463509"/>
                <a:gd name="connsiteX129" fmla="*/ 315251 w 2311077"/>
                <a:gd name="connsiteY129" fmla="*/ 598561 h 1463509"/>
                <a:gd name="connsiteX130" fmla="*/ 314120 w 2311077"/>
                <a:gd name="connsiteY130" fmla="*/ 593555 h 1463509"/>
                <a:gd name="connsiteX131" fmla="*/ 312200 w 2311077"/>
                <a:gd name="connsiteY131" fmla="*/ 587999 h 1463509"/>
                <a:gd name="connsiteX132" fmla="*/ 262693 w 2311077"/>
                <a:gd name="connsiteY132" fmla="*/ 365877 h 1463509"/>
                <a:gd name="connsiteX133" fmla="*/ 0 w 2311077"/>
                <a:gd name="connsiteY133" fmla="*/ 365877 h 1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2311077" h="1463509">
                  <a:moveTo>
                    <a:pt x="335877" y="0"/>
                  </a:moveTo>
                  <a:lnTo>
                    <a:pt x="731754" y="365877"/>
                  </a:lnTo>
                  <a:lnTo>
                    <a:pt x="469063" y="365878"/>
                  </a:lnTo>
                  <a:lnTo>
                    <a:pt x="469126" y="366169"/>
                  </a:lnTo>
                  <a:lnTo>
                    <a:pt x="514707" y="572680"/>
                  </a:lnTo>
                  <a:lnTo>
                    <a:pt x="535666" y="636891"/>
                  </a:lnTo>
                  <a:lnTo>
                    <a:pt x="578438" y="763428"/>
                  </a:lnTo>
                  <a:lnTo>
                    <a:pt x="609783" y="832926"/>
                  </a:lnTo>
                  <a:lnTo>
                    <a:pt x="658567" y="935865"/>
                  </a:lnTo>
                  <a:lnTo>
                    <a:pt x="698070" y="1001546"/>
                  </a:lnTo>
                  <a:lnTo>
                    <a:pt x="753413" y="1087753"/>
                  </a:lnTo>
                  <a:lnTo>
                    <a:pt x="799776" y="1145979"/>
                  </a:lnTo>
                  <a:lnTo>
                    <a:pt x="861305" y="1216853"/>
                  </a:lnTo>
                  <a:lnTo>
                    <a:pt x="913491" y="1265477"/>
                  </a:lnTo>
                  <a:lnTo>
                    <a:pt x="980587" y="1320919"/>
                  </a:lnTo>
                  <a:lnTo>
                    <a:pt x="1074895" y="1382803"/>
                  </a:lnTo>
                  <a:lnTo>
                    <a:pt x="1084336" y="1387347"/>
                  </a:lnTo>
                  <a:lnTo>
                    <a:pt x="1155539" y="1416474"/>
                  </a:lnTo>
                  <a:lnTo>
                    <a:pt x="1226741" y="1387347"/>
                  </a:lnTo>
                  <a:lnTo>
                    <a:pt x="1236182" y="1382803"/>
                  </a:lnTo>
                  <a:lnTo>
                    <a:pt x="1330490" y="1320919"/>
                  </a:lnTo>
                  <a:lnTo>
                    <a:pt x="1397586" y="1265477"/>
                  </a:lnTo>
                  <a:lnTo>
                    <a:pt x="1449772" y="1216853"/>
                  </a:lnTo>
                  <a:lnTo>
                    <a:pt x="1511301" y="1145979"/>
                  </a:lnTo>
                  <a:lnTo>
                    <a:pt x="1557664" y="1087753"/>
                  </a:lnTo>
                  <a:lnTo>
                    <a:pt x="1613007" y="1001546"/>
                  </a:lnTo>
                  <a:lnTo>
                    <a:pt x="1652510" y="935865"/>
                  </a:lnTo>
                  <a:lnTo>
                    <a:pt x="1701294" y="832926"/>
                  </a:lnTo>
                  <a:lnTo>
                    <a:pt x="1732639" y="763428"/>
                  </a:lnTo>
                  <a:lnTo>
                    <a:pt x="1775411" y="636891"/>
                  </a:lnTo>
                  <a:lnTo>
                    <a:pt x="1796370" y="572680"/>
                  </a:lnTo>
                  <a:lnTo>
                    <a:pt x="1841951" y="366169"/>
                  </a:lnTo>
                  <a:lnTo>
                    <a:pt x="1842014" y="365878"/>
                  </a:lnTo>
                  <a:lnTo>
                    <a:pt x="1579323" y="365877"/>
                  </a:lnTo>
                  <a:lnTo>
                    <a:pt x="1975200" y="0"/>
                  </a:lnTo>
                  <a:lnTo>
                    <a:pt x="2311077" y="365877"/>
                  </a:lnTo>
                  <a:lnTo>
                    <a:pt x="2048384" y="365877"/>
                  </a:lnTo>
                  <a:cubicBezTo>
                    <a:pt x="2035541" y="442928"/>
                    <a:pt x="2018916" y="517101"/>
                    <a:pt x="1998877" y="587999"/>
                  </a:cubicBezTo>
                  <a:lnTo>
                    <a:pt x="1996957" y="593555"/>
                  </a:lnTo>
                  <a:lnTo>
                    <a:pt x="1995826" y="598561"/>
                  </a:lnTo>
                  <a:lnTo>
                    <a:pt x="1974855" y="657500"/>
                  </a:lnTo>
                  <a:lnTo>
                    <a:pt x="1928893" y="790475"/>
                  </a:lnTo>
                  <a:lnTo>
                    <a:pt x="1923926" y="800634"/>
                  </a:lnTo>
                  <a:lnTo>
                    <a:pt x="1920599" y="809984"/>
                  </a:lnTo>
                  <a:lnTo>
                    <a:pt x="1889942" y="870132"/>
                  </a:lnTo>
                  <a:lnTo>
                    <a:pt x="1840654" y="970929"/>
                  </a:lnTo>
                  <a:lnTo>
                    <a:pt x="1831858" y="984094"/>
                  </a:lnTo>
                  <a:lnTo>
                    <a:pt x="1825211" y="997135"/>
                  </a:lnTo>
                  <a:cubicBezTo>
                    <a:pt x="1807773" y="1026137"/>
                    <a:pt x="1789598" y="1054002"/>
                    <a:pt x="1770741" y="1080668"/>
                  </a:cubicBezTo>
                  <a:lnTo>
                    <a:pt x="1744327" y="1115095"/>
                  </a:lnTo>
                  <a:lnTo>
                    <a:pt x="1736383" y="1126984"/>
                  </a:lnTo>
                  <a:lnTo>
                    <a:pt x="1729020" y="1135044"/>
                  </a:lnTo>
                  <a:lnTo>
                    <a:pt x="1712170" y="1157005"/>
                  </a:lnTo>
                  <a:cubicBezTo>
                    <a:pt x="1691999" y="1181210"/>
                    <a:pt x="1671196" y="1204153"/>
                    <a:pt x="1649814" y="1225771"/>
                  </a:cubicBezTo>
                  <a:lnTo>
                    <a:pt x="1626362" y="1247436"/>
                  </a:lnTo>
                  <a:lnTo>
                    <a:pt x="1618300" y="1256262"/>
                  </a:lnTo>
                  <a:lnTo>
                    <a:pt x="1600183" y="1271621"/>
                  </a:lnTo>
                  <a:lnTo>
                    <a:pt x="1583984" y="1286587"/>
                  </a:lnTo>
                  <a:lnTo>
                    <a:pt x="1569802" y="1297378"/>
                  </a:lnTo>
                  <a:lnTo>
                    <a:pt x="1554774" y="1310118"/>
                  </a:lnTo>
                  <a:lnTo>
                    <a:pt x="1533490" y="1325007"/>
                  </a:lnTo>
                  <a:lnTo>
                    <a:pt x="1514995" y="1339080"/>
                  </a:lnTo>
                  <a:lnTo>
                    <a:pt x="1502375" y="1346773"/>
                  </a:lnTo>
                  <a:lnTo>
                    <a:pt x="1488629" y="1356388"/>
                  </a:lnTo>
                  <a:lnTo>
                    <a:pt x="1463458" y="1370497"/>
                  </a:lnTo>
                  <a:lnTo>
                    <a:pt x="1443160" y="1382871"/>
                  </a:lnTo>
                  <a:lnTo>
                    <a:pt x="1432525" y="1387836"/>
                  </a:lnTo>
                  <a:lnTo>
                    <a:pt x="1420142" y="1394776"/>
                  </a:lnTo>
                  <a:lnTo>
                    <a:pt x="1390094" y="1407642"/>
                  </a:lnTo>
                  <a:lnTo>
                    <a:pt x="1368792" y="1417586"/>
                  </a:lnTo>
                  <a:lnTo>
                    <a:pt x="1360425" y="1420346"/>
                  </a:lnTo>
                  <a:lnTo>
                    <a:pt x="1349591" y="1424985"/>
                  </a:lnTo>
                  <a:lnTo>
                    <a:pt x="1313384" y="1435862"/>
                  </a:lnTo>
                  <a:lnTo>
                    <a:pt x="1292205" y="1442848"/>
                  </a:lnTo>
                  <a:lnTo>
                    <a:pt x="1286202" y="1444029"/>
                  </a:lnTo>
                  <a:lnTo>
                    <a:pt x="1277253" y="1446717"/>
                  </a:lnTo>
                  <a:lnTo>
                    <a:pt x="1233315" y="1454427"/>
                  </a:lnTo>
                  <a:lnTo>
                    <a:pt x="1218736" y="1457294"/>
                  </a:lnTo>
                  <a:lnTo>
                    <a:pt x="1218736" y="1463509"/>
                  </a:lnTo>
                  <a:lnTo>
                    <a:pt x="1177450" y="1463509"/>
                  </a:lnTo>
                  <a:lnTo>
                    <a:pt x="1177449" y="1463509"/>
                  </a:lnTo>
                  <a:lnTo>
                    <a:pt x="1184384" y="1462967"/>
                  </a:lnTo>
                  <a:lnTo>
                    <a:pt x="1184025" y="1462951"/>
                  </a:lnTo>
                  <a:lnTo>
                    <a:pt x="1177449" y="1463509"/>
                  </a:lnTo>
                  <a:lnTo>
                    <a:pt x="1155539" y="1462079"/>
                  </a:lnTo>
                  <a:lnTo>
                    <a:pt x="1133628" y="1463509"/>
                  </a:lnTo>
                  <a:lnTo>
                    <a:pt x="1127052" y="1462951"/>
                  </a:lnTo>
                  <a:lnTo>
                    <a:pt x="1126693" y="1462967"/>
                  </a:lnTo>
                  <a:lnTo>
                    <a:pt x="1133628" y="1463509"/>
                  </a:lnTo>
                  <a:lnTo>
                    <a:pt x="1133627" y="1463509"/>
                  </a:lnTo>
                  <a:lnTo>
                    <a:pt x="1092341" y="1463509"/>
                  </a:lnTo>
                  <a:lnTo>
                    <a:pt x="1092341" y="1457294"/>
                  </a:lnTo>
                  <a:lnTo>
                    <a:pt x="1077762" y="1454427"/>
                  </a:lnTo>
                  <a:lnTo>
                    <a:pt x="1033824" y="1446717"/>
                  </a:lnTo>
                  <a:lnTo>
                    <a:pt x="1024875" y="1444029"/>
                  </a:lnTo>
                  <a:lnTo>
                    <a:pt x="1018872" y="1442848"/>
                  </a:lnTo>
                  <a:lnTo>
                    <a:pt x="997693" y="1435862"/>
                  </a:lnTo>
                  <a:lnTo>
                    <a:pt x="961486" y="1424985"/>
                  </a:lnTo>
                  <a:lnTo>
                    <a:pt x="950652" y="1420346"/>
                  </a:lnTo>
                  <a:lnTo>
                    <a:pt x="942285" y="1417586"/>
                  </a:lnTo>
                  <a:lnTo>
                    <a:pt x="920983" y="1407642"/>
                  </a:lnTo>
                  <a:lnTo>
                    <a:pt x="890935" y="1394776"/>
                  </a:lnTo>
                  <a:lnTo>
                    <a:pt x="878552" y="1387836"/>
                  </a:lnTo>
                  <a:lnTo>
                    <a:pt x="867917" y="1382871"/>
                  </a:lnTo>
                  <a:lnTo>
                    <a:pt x="847619" y="1370497"/>
                  </a:lnTo>
                  <a:lnTo>
                    <a:pt x="822448" y="1356388"/>
                  </a:lnTo>
                  <a:lnTo>
                    <a:pt x="808702" y="1346773"/>
                  </a:lnTo>
                  <a:lnTo>
                    <a:pt x="796082" y="1339080"/>
                  </a:lnTo>
                  <a:lnTo>
                    <a:pt x="777587" y="1325007"/>
                  </a:lnTo>
                  <a:lnTo>
                    <a:pt x="756303" y="1310118"/>
                  </a:lnTo>
                  <a:lnTo>
                    <a:pt x="741275" y="1297378"/>
                  </a:lnTo>
                  <a:lnTo>
                    <a:pt x="727093" y="1286587"/>
                  </a:lnTo>
                  <a:lnTo>
                    <a:pt x="710894" y="1271621"/>
                  </a:lnTo>
                  <a:lnTo>
                    <a:pt x="692777" y="1256262"/>
                  </a:lnTo>
                  <a:lnTo>
                    <a:pt x="684715" y="1247436"/>
                  </a:lnTo>
                  <a:lnTo>
                    <a:pt x="661263" y="1225771"/>
                  </a:lnTo>
                  <a:cubicBezTo>
                    <a:pt x="639881" y="1204153"/>
                    <a:pt x="619078" y="1181210"/>
                    <a:pt x="598907" y="1157005"/>
                  </a:cubicBezTo>
                  <a:lnTo>
                    <a:pt x="582057" y="1135044"/>
                  </a:lnTo>
                  <a:lnTo>
                    <a:pt x="574694" y="1126984"/>
                  </a:lnTo>
                  <a:lnTo>
                    <a:pt x="566750" y="1115095"/>
                  </a:lnTo>
                  <a:lnTo>
                    <a:pt x="540336" y="1080668"/>
                  </a:lnTo>
                  <a:cubicBezTo>
                    <a:pt x="521479" y="1054002"/>
                    <a:pt x="503304" y="1026137"/>
                    <a:pt x="485866" y="997135"/>
                  </a:cubicBezTo>
                  <a:lnTo>
                    <a:pt x="479219" y="984094"/>
                  </a:lnTo>
                  <a:lnTo>
                    <a:pt x="470423" y="970929"/>
                  </a:lnTo>
                  <a:lnTo>
                    <a:pt x="421135" y="870132"/>
                  </a:lnTo>
                  <a:lnTo>
                    <a:pt x="390478" y="809984"/>
                  </a:lnTo>
                  <a:lnTo>
                    <a:pt x="387151" y="800634"/>
                  </a:lnTo>
                  <a:lnTo>
                    <a:pt x="382184" y="790475"/>
                  </a:lnTo>
                  <a:lnTo>
                    <a:pt x="336222" y="657500"/>
                  </a:lnTo>
                  <a:lnTo>
                    <a:pt x="315251" y="598561"/>
                  </a:lnTo>
                  <a:lnTo>
                    <a:pt x="314120" y="593555"/>
                  </a:lnTo>
                  <a:lnTo>
                    <a:pt x="312200" y="587999"/>
                  </a:lnTo>
                  <a:cubicBezTo>
                    <a:pt x="292161" y="517101"/>
                    <a:pt x="275536" y="442928"/>
                    <a:pt x="262693" y="365877"/>
                  </a:cubicBezTo>
                  <a:lnTo>
                    <a:pt x="0" y="365877"/>
                  </a:lnTo>
                  <a:close/>
                </a:path>
              </a:pathLst>
            </a:custGeom>
            <a:solidFill>
              <a:srgbClr val="4CC4C0"/>
            </a:solidFill>
            <a:ln w="9525" cap="flat" cmpd="sng" algn="ctr">
              <a:solidFill>
                <a:srgbClr val="4CC4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grpSp>
          <p:nvGrpSpPr>
            <p:cNvPr id="9" name="群組 8">
              <a:extLst>
                <a:ext uri="{FF2B5EF4-FFF2-40B4-BE49-F238E27FC236}">
                  <a16:creationId xmlns="" xmlns:a16="http://schemas.microsoft.com/office/drawing/2014/main" id="{02D25313-217B-4E32-9606-F96EE456AB61}"/>
                </a:ext>
              </a:extLst>
            </p:cNvPr>
            <p:cNvGrpSpPr/>
            <p:nvPr/>
          </p:nvGrpSpPr>
          <p:grpSpPr>
            <a:xfrm>
              <a:off x="4754536" y="5135307"/>
              <a:ext cx="1652095" cy="668282"/>
              <a:chOff x="-3055111" y="4323222"/>
              <a:chExt cx="1652095" cy="668282"/>
            </a:xfrm>
          </p:grpSpPr>
          <p:sp>
            <p:nvSpPr>
              <p:cNvPr id="4" name="矩形: 圓角 3">
                <a:extLst>
                  <a:ext uri="{FF2B5EF4-FFF2-40B4-BE49-F238E27FC236}">
                    <a16:creationId xmlns="" xmlns:a16="http://schemas.microsoft.com/office/drawing/2014/main" id="{456A6630-F75C-4ECD-A065-BA31429E768C}"/>
                  </a:ext>
                </a:extLst>
              </p:cNvPr>
              <p:cNvSpPr/>
              <p:nvPr/>
            </p:nvSpPr>
            <p:spPr bwMode="auto">
              <a:xfrm>
                <a:off x="-3055111" y="4323222"/>
                <a:ext cx="1652095" cy="6682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cap="flat" cmpd="sng" algn="ctr">
                <a:solidFill>
                  <a:srgbClr val="4CC4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lnSpc>
                    <a:spcPct val="120000"/>
                  </a:lnSpc>
                </a:pPr>
                <a:endParaRPr kumimoji="1" lang="zh-TW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highlight>
                    <a:srgbClr val="DBF0F0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="" xmlns:a16="http://schemas.microsoft.com/office/drawing/2014/main" id="{7C317C14-0533-4E12-9D8A-337932CADEA9}"/>
                  </a:ext>
                </a:extLst>
              </p:cNvPr>
              <p:cNvSpPr txBox="1"/>
              <p:nvPr/>
            </p:nvSpPr>
            <p:spPr>
              <a:xfrm>
                <a:off x="-2938116" y="4346372"/>
                <a:ext cx="1535100" cy="629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C4C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成反比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3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6EB8F413-0EAE-BECC-2B96-2F95C299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0" y="3862894"/>
            <a:ext cx="8492098" cy="1862196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3-2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/>
              <a:t>波源規律持續振動</a:t>
            </a:r>
            <a:r>
              <a:rPr lang="en-US" altLang="zh-TW" dirty="0"/>
              <a:t>2</a:t>
            </a:r>
            <a:r>
              <a:rPr lang="zh-TW" altLang="en-US" dirty="0"/>
              <a:t>秒，產生的週期波波形如圖所示，試回答下列問題。</a:t>
            </a:r>
            <a:endParaRPr lang="en-US" altLang="zh-TW" dirty="0"/>
          </a:p>
          <a:p>
            <a:pPr marL="514350" indent="-514350">
              <a:lnSpc>
                <a:spcPct val="120000"/>
              </a:lnSpc>
              <a:buAutoNum type="arabicParenBoth"/>
            </a:pPr>
            <a:r>
              <a:rPr lang="zh-TW" altLang="en-US" dirty="0"/>
              <a:t>圖中的介質</a:t>
            </a:r>
            <a:r>
              <a:rPr lang="en-US" altLang="zh-TW" dirty="0"/>
              <a:t>P</a:t>
            </a:r>
            <a:r>
              <a:rPr lang="zh-TW" altLang="en-US" dirty="0"/>
              <a:t>、</a:t>
            </a:r>
            <a:r>
              <a:rPr lang="en-US" altLang="zh-TW" dirty="0"/>
              <a:t>R</a:t>
            </a:r>
            <a:r>
              <a:rPr lang="zh-TW" altLang="en-US" dirty="0"/>
              <a:t>兩點，下一瞬間的振動方向分別為何？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     P</a:t>
            </a:r>
            <a:r>
              <a:rPr lang="zh-TW" altLang="en-US" dirty="0"/>
              <a:t>：</a:t>
            </a:r>
            <a:r>
              <a:rPr lang="en-US" altLang="zh-TW" dirty="0"/>
              <a:t>_______</a:t>
            </a:r>
            <a:r>
              <a:rPr lang="zh-TW" altLang="en-US" dirty="0"/>
              <a:t>、</a:t>
            </a:r>
            <a:r>
              <a:rPr lang="en-US" altLang="zh-TW" dirty="0"/>
              <a:t>R</a:t>
            </a:r>
            <a:r>
              <a:rPr lang="zh-TW" altLang="en-US" dirty="0"/>
              <a:t>：</a:t>
            </a:r>
            <a:r>
              <a:rPr lang="en-US" altLang="zh-TW" dirty="0"/>
              <a:t>________</a:t>
            </a:r>
            <a:endParaRPr lang="zh-TW" altLang="en-US" dirty="0"/>
          </a:p>
          <a:p>
            <a:pPr marL="514350" indent="-514350">
              <a:lnSpc>
                <a:spcPct val="120000"/>
              </a:lnSpc>
              <a:buAutoNum type="arabicParenBoth"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63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70510" y="3705799"/>
            <a:ext cx="39350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4108762" y="4774510"/>
            <a:ext cx="4073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b="1" dirty="0"/>
          </a:p>
        </p:txBody>
      </p:sp>
      <p:cxnSp>
        <p:nvCxnSpPr>
          <p:cNvPr id="13" name="直線單箭頭接點 12"/>
          <p:cNvCxnSpPr/>
          <p:nvPr/>
        </p:nvCxnSpPr>
        <p:spPr bwMode="auto">
          <a:xfrm>
            <a:off x="6767262" y="4406387"/>
            <a:ext cx="0" cy="36000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869346" y="3032535"/>
            <a:ext cx="5950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59012" y="3005425"/>
            <a:ext cx="55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 bwMode="auto">
          <a:xfrm flipV="1">
            <a:off x="4324877" y="4414510"/>
            <a:ext cx="0" cy="36000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179986" y="3666687"/>
            <a:ext cx="10570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lt"/>
              </a:rPr>
              <a:t>10cm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30" l="0" r="99684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7"/>
          <a:stretch/>
        </p:blipFill>
        <p:spPr bwMode="auto">
          <a:xfrm>
            <a:off x="1372733" y="4296142"/>
            <a:ext cx="7149747" cy="153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4325153" y="5398828"/>
            <a:ext cx="3260565" cy="675580"/>
            <a:chOff x="1712456" y="5590794"/>
            <a:chExt cx="3260565" cy="675580"/>
          </a:xfrm>
        </p:grpSpPr>
        <p:sp>
          <p:nvSpPr>
            <p:cNvPr id="29" name="文字方塊 28"/>
            <p:cNvSpPr txBox="1"/>
            <p:nvPr/>
          </p:nvSpPr>
          <p:spPr>
            <a:xfrm>
              <a:off x="2826276" y="5743154"/>
              <a:ext cx="105704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/>
                  </a:solidFill>
                  <a:latin typeface="+mn-lt"/>
                </a:rPr>
                <a:t>20cm</a:t>
              </a:r>
              <a:endParaRPr lang="zh-TW" alt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" name="直線接點 5"/>
            <p:cNvCxnSpPr/>
            <p:nvPr/>
          </p:nvCxnSpPr>
          <p:spPr bwMode="auto">
            <a:xfrm>
              <a:off x="4973021" y="5590794"/>
              <a:ext cx="0" cy="46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/>
            <p:cNvCxnSpPr/>
            <p:nvPr/>
          </p:nvCxnSpPr>
          <p:spPr bwMode="auto">
            <a:xfrm>
              <a:off x="1712456" y="5620489"/>
              <a:ext cx="0" cy="43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線單箭頭接點 10"/>
            <p:cNvCxnSpPr/>
            <p:nvPr/>
          </p:nvCxnSpPr>
          <p:spPr bwMode="auto">
            <a:xfrm>
              <a:off x="3847496" y="6014240"/>
              <a:ext cx="111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單箭頭接點 29"/>
            <p:cNvCxnSpPr/>
            <p:nvPr/>
          </p:nvCxnSpPr>
          <p:spPr bwMode="auto">
            <a:xfrm flipH="1">
              <a:off x="1720438" y="6014240"/>
              <a:ext cx="111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22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5EE7C91C-EE70-0792-8C24-F77E31923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4" y="4134408"/>
            <a:ext cx="8492098" cy="1862196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3-2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712788" indent="-712788"/>
            <a:r>
              <a:rPr lang="en-US" altLang="zh-TW" dirty="0"/>
              <a:t>(2) </a:t>
            </a:r>
            <a:r>
              <a:rPr lang="zh-TW" altLang="en-US" dirty="0"/>
              <a:t>根據圖中數據，完成下面表格（包括數字及單位）。</a:t>
            </a:r>
          </a:p>
          <a:p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63</a:t>
            </a:r>
            <a:endParaRPr lang="zh-TW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07813"/>
              </p:ext>
            </p:extLst>
          </p:nvPr>
        </p:nvGraphicFramePr>
        <p:xfrm>
          <a:off x="439974" y="2107632"/>
          <a:ext cx="8405214" cy="16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8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8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8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30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86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振幅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波長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頻率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A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波速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018">
                <a:tc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3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B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776561" y="3033548"/>
            <a:ext cx="112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5cm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81484" y="3027974"/>
            <a:ext cx="1394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10cm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17214" y="3041367"/>
            <a:ext cx="953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2Hz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64924" y="3069054"/>
            <a:ext cx="1056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0.5s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34320" y="3041366"/>
            <a:ext cx="1797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20cm/s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2081457" y="3991881"/>
            <a:ext cx="10570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lt"/>
              </a:rPr>
              <a:t>10cm</a:t>
            </a:r>
            <a:endParaRPr lang="zh-TW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50BCA528-7C16-930D-DC0E-7F489E85CAB1}"/>
              </a:ext>
            </a:extLst>
          </p:cNvPr>
          <p:cNvSpPr/>
          <p:nvPr/>
        </p:nvSpPr>
        <p:spPr>
          <a:xfrm>
            <a:off x="6609939" y="3904500"/>
            <a:ext cx="39350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b="1" dirty="0"/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848A4548-E8E1-5A4D-2609-0476FFE3BDE2}"/>
              </a:ext>
            </a:extLst>
          </p:cNvPr>
          <p:cNvSpPr/>
          <p:nvPr/>
        </p:nvSpPr>
        <p:spPr>
          <a:xfrm>
            <a:off x="4086605" y="4918214"/>
            <a:ext cx="4073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b="1" dirty="0"/>
          </a:p>
        </p:txBody>
      </p:sp>
      <p:grpSp>
        <p:nvGrpSpPr>
          <p:cNvPr id="29" name="群組 28"/>
          <p:cNvGrpSpPr/>
          <p:nvPr/>
        </p:nvGrpSpPr>
        <p:grpSpPr>
          <a:xfrm>
            <a:off x="4303765" y="5666195"/>
            <a:ext cx="3260565" cy="675580"/>
            <a:chOff x="1712456" y="5590794"/>
            <a:chExt cx="3260565" cy="675580"/>
          </a:xfrm>
        </p:grpSpPr>
        <p:sp>
          <p:nvSpPr>
            <p:cNvPr id="30" name="文字方塊 29"/>
            <p:cNvSpPr txBox="1"/>
            <p:nvPr/>
          </p:nvSpPr>
          <p:spPr>
            <a:xfrm>
              <a:off x="2826276" y="5743154"/>
              <a:ext cx="105704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tx1"/>
                  </a:solidFill>
                  <a:latin typeface="+mn-lt"/>
                </a:rPr>
                <a:t>20cm</a:t>
              </a:r>
              <a:endParaRPr lang="zh-TW" alt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>
              <a:off x="4973021" y="5590794"/>
              <a:ext cx="0" cy="46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1712456" y="5620489"/>
              <a:ext cx="0" cy="43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單箭頭接點 32"/>
            <p:cNvCxnSpPr/>
            <p:nvPr/>
          </p:nvCxnSpPr>
          <p:spPr bwMode="auto">
            <a:xfrm>
              <a:off x="3847496" y="6014240"/>
              <a:ext cx="111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單箭頭接點 33"/>
            <p:cNvCxnSpPr/>
            <p:nvPr/>
          </p:nvCxnSpPr>
          <p:spPr bwMode="auto">
            <a:xfrm flipH="1">
              <a:off x="1720438" y="6014240"/>
              <a:ext cx="1116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95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="" xmlns:a16="http://schemas.microsoft.com/office/drawing/2014/main" id="{63D0F4B0-1429-4A1D-8277-FA2E4E198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如右圖的波，其頻率為</a:t>
            </a:r>
            <a:r>
              <a:rPr lang="en-US" altLang="zh-TW" dirty="0"/>
              <a:t>0.25Hz</a:t>
            </a:r>
            <a:r>
              <a:rPr lang="zh-TW" altLang="en-US" dirty="0"/>
              <a:t>，請問手從開始甩動繩子後，</a:t>
            </a:r>
            <a:r>
              <a:rPr lang="en-US" altLang="zh-TW" dirty="0"/>
              <a:t>3</a:t>
            </a:r>
            <a:r>
              <a:rPr lang="zh-TW" altLang="en-US" dirty="0"/>
              <a:t>秒內介質振動的路徑為何？</a:t>
            </a:r>
          </a:p>
          <a:p>
            <a:endParaRPr lang="zh-TW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9A3BD9B-C1C2-4DD4-BE54-D075D36E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98" y="1421987"/>
            <a:ext cx="6086449" cy="29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0D339D85-8225-49B0-97AD-49FAB2894AB8}"/>
              </a:ext>
            </a:extLst>
          </p:cNvPr>
          <p:cNvSpPr txBox="1"/>
          <p:nvPr/>
        </p:nvSpPr>
        <p:spPr>
          <a:xfrm>
            <a:off x="417930" y="4072444"/>
            <a:ext cx="8492098" cy="2217851"/>
          </a:xfrm>
          <a:prstGeom prst="rect">
            <a:avLst/>
          </a:prstGeom>
          <a:solidFill>
            <a:srgbClr val="FFFEC1"/>
          </a:solidFill>
          <a:ln w="57150" cmpd="thickThin">
            <a:solidFill>
              <a:srgbClr val="FECC15"/>
            </a:solidFill>
            <a:miter lim="800000"/>
            <a:headEnd/>
            <a:tailEnd/>
          </a:ln>
        </p:spPr>
        <p:txBody>
          <a:bodyPr wrap="square" lIns="180000" rIns="252000" anchor="ctr" anchorCtr="0">
            <a:spAutoFit/>
          </a:bodyPr>
          <a:lstStyle>
            <a:defPPr>
              <a:defRPr lang="en-GB"/>
            </a:defPPr>
            <a:lvl1pPr algn="just">
              <a:lnSpc>
                <a:spcPct val="120000"/>
              </a:lnSpc>
              <a:defRPr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3200" dirty="0"/>
              <a:t>解答</a:t>
            </a:r>
            <a:endParaRPr lang="en-US" altLang="zh-TW" sz="3200" dirty="0"/>
          </a:p>
          <a:p>
            <a:pPr>
              <a:lnSpc>
                <a:spcPct val="110000"/>
              </a:lnSpc>
            </a:pPr>
            <a:r>
              <a:rPr lang="zh-TW" altLang="en-US" sz="3200" b="0" dirty="0">
                <a:solidFill>
                  <a:srgbClr val="000000"/>
                </a:solidFill>
              </a:rPr>
              <a:t>頻率為</a:t>
            </a:r>
            <a:r>
              <a:rPr lang="en-US" altLang="zh-TW" sz="3200" b="0" dirty="0">
                <a:solidFill>
                  <a:srgbClr val="000000"/>
                </a:solidFill>
              </a:rPr>
              <a:t>0.25Hz</a:t>
            </a:r>
            <a:r>
              <a:rPr lang="zh-TW" altLang="en-US" sz="3200" b="0" dirty="0">
                <a:solidFill>
                  <a:srgbClr val="000000"/>
                </a:solidFill>
              </a:rPr>
              <a:t>，表示產生一個全波需要</a:t>
            </a:r>
            <a:r>
              <a:rPr lang="en-US" altLang="zh-TW" sz="3200" b="0" dirty="0">
                <a:solidFill>
                  <a:srgbClr val="000000"/>
                </a:solidFill>
              </a:rPr>
              <a:t>4</a:t>
            </a:r>
            <a:r>
              <a:rPr lang="zh-TW" altLang="en-US" sz="3200" b="0" dirty="0">
                <a:solidFill>
                  <a:srgbClr val="000000"/>
                </a:solidFill>
              </a:rPr>
              <a:t>秒，則</a:t>
            </a:r>
            <a:r>
              <a:rPr lang="en-US" altLang="zh-TW" sz="3200" b="0" dirty="0">
                <a:solidFill>
                  <a:srgbClr val="000000"/>
                </a:solidFill>
              </a:rPr>
              <a:t>3</a:t>
            </a:r>
            <a:r>
              <a:rPr lang="zh-TW" altLang="en-US" sz="3200" b="0" dirty="0">
                <a:solidFill>
                  <a:srgbClr val="000000"/>
                </a:solidFill>
              </a:rPr>
              <a:t>秒內產生</a:t>
            </a:r>
            <a:r>
              <a:rPr lang="en-US" altLang="zh-TW" sz="3200" b="0" dirty="0">
                <a:solidFill>
                  <a:srgbClr val="000000"/>
                </a:solidFill>
              </a:rPr>
              <a:t>3/4</a:t>
            </a:r>
            <a:r>
              <a:rPr lang="zh-TW" altLang="en-US" sz="3200" b="0" dirty="0">
                <a:solidFill>
                  <a:srgbClr val="000000"/>
                </a:solidFill>
              </a:rPr>
              <a:t>個波，介質僅會在原處上下震盪擺動，因此其路徑為</a:t>
            </a:r>
            <a:r>
              <a:rPr lang="en-US" altLang="zh-TW" sz="3200" b="0" dirty="0" err="1">
                <a:solidFill>
                  <a:srgbClr val="000000"/>
                </a:solidFill>
              </a:rPr>
              <a:t>a→c→a→b</a:t>
            </a:r>
            <a:r>
              <a:rPr lang="zh-TW" altLang="en-US" sz="3200" b="0" dirty="0">
                <a:solidFill>
                  <a:srgbClr val="00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401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波的傳播與特徵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3-1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波與波動</a:t>
            </a:r>
            <a:endParaRPr lang="zh-TW" altLang="en-US" dirty="0"/>
          </a:p>
          <a:p>
            <a:r>
              <a:rPr lang="zh-TW" altLang="en-US" dirty="0">
                <a:hlinkClick r:id="rId3" action="ppaction://hlinksldjump"/>
              </a:rPr>
              <a:t>週期波的特徵</a:t>
            </a:r>
            <a:endParaRPr lang="zh-TW" altLang="en-US" dirty="0"/>
          </a:p>
        </p:txBody>
      </p:sp>
      <p:sp>
        <p:nvSpPr>
          <p:cNvPr id="6" name="object 110"/>
          <p:cNvSpPr/>
          <p:nvPr/>
        </p:nvSpPr>
        <p:spPr>
          <a:xfrm>
            <a:off x="1888175" y="2565691"/>
            <a:ext cx="486000" cy="486000"/>
          </a:xfrm>
          <a:prstGeom prst="roundRect">
            <a:avLst/>
          </a:prstGeom>
          <a:solidFill>
            <a:srgbClr val="6993CC"/>
          </a:solidFill>
        </p:spPr>
        <p:txBody>
          <a:bodyPr wrap="square" lIns="0" tIns="0" rIns="0" bIns="0" rtlCol="0"/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圓角矩形 11">
            <a:hlinkClick r:id="rId4"/>
          </p:cNvPr>
          <p:cNvSpPr/>
          <p:nvPr/>
        </p:nvSpPr>
        <p:spPr bwMode="auto">
          <a:xfrm>
            <a:off x="6075934" y="781689"/>
            <a:ext cx="1373896" cy="564724"/>
          </a:xfrm>
          <a:prstGeom prst="roundRect">
            <a:avLst/>
          </a:prstGeom>
          <a:solidFill>
            <a:srgbClr val="2477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Kahoot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!</a:t>
            </a:r>
            <a:endParaRPr kumimoji="1" lang="zh-TW" altLang="en-US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圓角矩形 12">
            <a:hlinkClick r:id="rId5"/>
          </p:cNvPr>
          <p:cNvSpPr/>
          <p:nvPr/>
        </p:nvSpPr>
        <p:spPr bwMode="auto">
          <a:xfrm>
            <a:off x="7532731" y="778337"/>
            <a:ext cx="1415326" cy="564724"/>
          </a:xfrm>
          <a:prstGeom prst="roundRect">
            <a:avLst/>
          </a:prstGeom>
          <a:solidFill>
            <a:srgbClr val="AA15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Quizizz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104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版面配置區 4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表中兩個音階的唱名同為</a:t>
                </a:r>
                <a:r>
                  <a:rPr lang="en-US" altLang="zh-TW" dirty="0"/>
                  <a:t>Do</a:t>
                </a:r>
                <a:r>
                  <a:rPr lang="zh-TW" altLang="en-US" dirty="0"/>
                  <a:t>，但中央</a:t>
                </a:r>
                <a:r>
                  <a:rPr lang="en-US" altLang="zh-TW" dirty="0"/>
                  <a:t>C</a:t>
                </a:r>
                <a:r>
                  <a:rPr lang="zh-TW" altLang="en-US" dirty="0"/>
                  <a:t>與高音</a:t>
                </a:r>
                <a:r>
                  <a:rPr lang="en-US" altLang="zh-TW" dirty="0"/>
                  <a:t>C</a:t>
                </a:r>
                <a:r>
                  <a:rPr lang="zh-TW" altLang="en-US" dirty="0"/>
                  <a:t>的頻率卻不相同。若兩者在相同條件空氣中的傳播速率相同，波長分別為</a:t>
                </a:r>
                <a:r>
                  <a:rPr lang="en-US" altLang="zh-TW" dirty="0"/>
                  <a:t>λ</a:t>
                </a:r>
                <a:r>
                  <a:rPr lang="en-US" altLang="zh-TW" baseline="-25000" dirty="0"/>
                  <a:t>1</a:t>
                </a:r>
                <a:r>
                  <a:rPr lang="zh-TW" altLang="en-US" dirty="0"/>
                  <a:t>、</a:t>
                </a:r>
                <a:r>
                  <a:rPr lang="en-US" altLang="zh-TW" dirty="0"/>
                  <a:t>λ</a:t>
                </a:r>
                <a:r>
                  <a:rPr lang="en-US" altLang="zh-TW" baseline="-25000" dirty="0"/>
                  <a:t>2</a:t>
                </a:r>
                <a:r>
                  <a:rPr lang="zh-TW" altLang="en-US" dirty="0"/>
                  <a:t>，則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TW" baseline="-25000" dirty="0">
                            <a:solidFill>
                              <a:srgbClr val="00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0000"/>
                            </a:solidFill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TW" baseline="-25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endParaRPr lang="zh-TW" altLang="en-US" dirty="0"/>
              </a:p>
              <a:p>
                <a:r>
                  <a:rPr lang="zh-TW" altLang="en-US" dirty="0"/>
                  <a:t>為多少？</a:t>
                </a:r>
                <a:endParaRPr lang="en-US" altLang="zh-TW" dirty="0"/>
              </a:p>
              <a:p>
                <a:r>
                  <a:rPr lang="en-US" altLang="zh-TW" dirty="0"/>
                  <a:t>(A)0.25</a:t>
                </a:r>
              </a:p>
              <a:p>
                <a:r>
                  <a:rPr lang="en-US" altLang="zh-TW" dirty="0"/>
                  <a:t>(B)0.5</a:t>
                </a:r>
              </a:p>
              <a:p>
                <a:r>
                  <a:rPr lang="en-US" altLang="zh-TW" dirty="0"/>
                  <a:t>(C)1</a:t>
                </a:r>
              </a:p>
              <a:p>
                <a:r>
                  <a:rPr lang="en-US" altLang="zh-TW" dirty="0"/>
                  <a:t>(D)2</a:t>
                </a:r>
                <a:endParaRPr lang="zh-TW" altLang="en-US" u="sng" dirty="0"/>
              </a:p>
            </p:txBody>
          </p:sp>
        </mc:Choice>
        <mc:Fallback xmlns="">
          <p:sp>
            <p:nvSpPr>
              <p:cNvPr id="5" name="文字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833" t="-3488" r="-1906" b="-136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圓角矩形 6"/>
          <p:cNvSpPr/>
          <p:nvPr/>
        </p:nvSpPr>
        <p:spPr bwMode="auto">
          <a:xfrm>
            <a:off x="434149" y="4903378"/>
            <a:ext cx="103879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DD74C54-4BE5-2094-8DEF-262E1AD3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51" y="3078240"/>
            <a:ext cx="62484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104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v</a:t>
            </a:r>
            <a:r>
              <a:rPr lang="zh-TW" altLang="en-US" dirty="0"/>
              <a:t>＝</a:t>
            </a:r>
            <a:r>
              <a:rPr lang="en-US" altLang="zh-TW" dirty="0" err="1"/>
              <a:t>fλ</a:t>
            </a:r>
            <a:r>
              <a:rPr lang="zh-TW" altLang="en-US" dirty="0"/>
              <a:t>，</a:t>
            </a:r>
            <a:r>
              <a:rPr lang="en-US" altLang="zh-TW" dirty="0"/>
              <a:t>v</a:t>
            </a:r>
            <a:r>
              <a:rPr lang="zh-TW" altLang="en-US" dirty="0"/>
              <a:t>相同時，</a:t>
            </a:r>
            <a:r>
              <a:rPr lang="en-US" altLang="zh-TW" dirty="0"/>
              <a:t>λ</a:t>
            </a:r>
            <a:r>
              <a:rPr lang="zh-TW" altLang="en-US" dirty="0"/>
              <a:t>和</a:t>
            </a:r>
            <a:r>
              <a:rPr lang="en-US" altLang="zh-TW" dirty="0"/>
              <a:t>f</a:t>
            </a:r>
            <a:r>
              <a:rPr lang="zh-TW" altLang="en-US" dirty="0"/>
              <a:t>成反比，∴ </a:t>
            </a:r>
            <a:r>
              <a:rPr lang="en-US" altLang="zh-TW" dirty="0"/>
              <a:t>λ</a:t>
            </a:r>
            <a:r>
              <a:rPr lang="en-US" altLang="zh-TW" baseline="-25000" dirty="0"/>
              <a:t>1</a:t>
            </a:r>
            <a:r>
              <a:rPr lang="zh-TW" altLang="en-US" dirty="0"/>
              <a:t>／</a:t>
            </a:r>
            <a:r>
              <a:rPr lang="en-US" altLang="zh-TW" dirty="0"/>
              <a:t>λ</a:t>
            </a:r>
            <a:r>
              <a:rPr lang="en-US" altLang="zh-TW" baseline="-25000" dirty="0"/>
              <a:t>2</a:t>
            </a:r>
            <a:r>
              <a:rPr lang="zh-TW" altLang="en-US" dirty="0"/>
              <a:t>＝</a:t>
            </a:r>
            <a:r>
              <a:rPr lang="en-US" altLang="zh-TW" dirty="0"/>
              <a:t>f</a:t>
            </a:r>
            <a:r>
              <a:rPr lang="en-US" altLang="zh-TW" baseline="-25000" dirty="0"/>
              <a:t>1</a:t>
            </a:r>
            <a:r>
              <a:rPr lang="zh-TW" altLang="en-US" dirty="0"/>
              <a:t>／</a:t>
            </a:r>
            <a:r>
              <a:rPr lang="en-US" altLang="zh-TW" dirty="0"/>
              <a:t>f</a:t>
            </a:r>
            <a:r>
              <a:rPr lang="en-US" altLang="zh-TW" baseline="-25000" dirty="0"/>
              <a:t>2</a:t>
            </a:r>
            <a:r>
              <a:rPr lang="zh-TW" altLang="en-US" dirty="0"/>
              <a:t>＝</a:t>
            </a:r>
            <a:r>
              <a:rPr lang="en-US" altLang="zh-TW" dirty="0"/>
              <a:t>524</a:t>
            </a:r>
            <a:r>
              <a:rPr lang="zh-TW" altLang="en-US" dirty="0"/>
              <a:t>／</a:t>
            </a:r>
            <a:r>
              <a:rPr lang="en-US" altLang="zh-TW" dirty="0"/>
              <a:t>262</a:t>
            </a:r>
            <a:r>
              <a:rPr lang="zh-TW" altLang="en-US" dirty="0"/>
              <a:t>＝</a:t>
            </a:r>
            <a:r>
              <a:rPr lang="en-US" altLang="zh-TW" dirty="0"/>
              <a:t>2</a:t>
            </a:r>
            <a:r>
              <a:rPr lang="zh-TW" altLang="en-US" dirty="0"/>
              <a:t>。</a:t>
            </a:r>
            <a:r>
              <a:rPr lang="zh-TW" altLang="en-US" dirty="0">
                <a:solidFill>
                  <a:srgbClr val="FF0000"/>
                </a:solidFill>
              </a:rPr>
              <a:t>故選</a:t>
            </a:r>
            <a:r>
              <a:rPr lang="en-US" altLang="zh-TW" dirty="0">
                <a:solidFill>
                  <a:srgbClr val="FF0000"/>
                </a:solidFill>
              </a:rPr>
              <a:t>(D)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3087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540D662-1C58-C7C0-5F65-28C330A9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25" y="3288089"/>
            <a:ext cx="4189916" cy="328610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平靜無風的下午，在許願池上</a:t>
            </a:r>
            <a:r>
              <a:rPr lang="en-US" altLang="zh-TW" dirty="0"/>
              <a:t>O</a:t>
            </a:r>
            <a:r>
              <a:rPr lang="zh-TW" altLang="en-US" dirty="0"/>
              <a:t>點丟入一枚硬幣，使水面上產生一個圓形水波，已知圓形水波的半徑每秒增加</a:t>
            </a:r>
            <a:r>
              <a:rPr lang="en-US" altLang="zh-TW" dirty="0"/>
              <a:t>1m</a:t>
            </a:r>
            <a:r>
              <a:rPr lang="zh-TW" altLang="en-US" dirty="0"/>
              <a:t>。若丟入硬幣前，在水面上距離</a:t>
            </a:r>
            <a:r>
              <a:rPr lang="en-US" altLang="zh-TW" dirty="0"/>
              <a:t>O</a:t>
            </a:r>
            <a:r>
              <a:rPr lang="zh-TW" altLang="en-US" dirty="0"/>
              <a:t>點</a:t>
            </a:r>
            <a:r>
              <a:rPr lang="en-US" altLang="zh-TW" dirty="0"/>
              <a:t>1m</a:t>
            </a:r>
            <a:r>
              <a:rPr lang="zh-TW" altLang="en-US" dirty="0"/>
              <a:t>及</a:t>
            </a:r>
            <a:r>
              <a:rPr lang="en-US" altLang="zh-TW" dirty="0"/>
              <a:t>2m</a:t>
            </a:r>
            <a:r>
              <a:rPr lang="zh-TW" altLang="en-US" dirty="0"/>
              <a:t>的</a:t>
            </a:r>
            <a:r>
              <a:rPr lang="en-US" altLang="zh-TW" dirty="0"/>
              <a:t>P</a:t>
            </a:r>
            <a:r>
              <a:rPr lang="zh-TW" altLang="en-US" dirty="0"/>
              <a:t>、</a:t>
            </a:r>
            <a:r>
              <a:rPr lang="en-US" altLang="zh-TW" dirty="0"/>
              <a:t>Q</a:t>
            </a:r>
            <a:r>
              <a:rPr lang="zh-TW" altLang="en-US" dirty="0"/>
              <a:t>兩點，分別有一片落葉，且</a:t>
            </a:r>
            <a:r>
              <a:rPr lang="en-US" altLang="zh-TW" dirty="0"/>
              <a:t>O</a:t>
            </a:r>
            <a:r>
              <a:rPr lang="zh-TW" altLang="en-US" dirty="0"/>
              <a:t>、</a:t>
            </a:r>
            <a:r>
              <a:rPr lang="en-US" altLang="zh-TW" dirty="0"/>
              <a:t>P</a:t>
            </a:r>
            <a:r>
              <a:rPr lang="zh-TW" altLang="en-US" dirty="0"/>
              <a:t>、</a:t>
            </a:r>
            <a:r>
              <a:rPr lang="en-US" altLang="zh-TW" dirty="0"/>
              <a:t>Q</a:t>
            </a:r>
            <a:r>
              <a:rPr lang="zh-TW" altLang="en-US" dirty="0"/>
              <a:t>在同一直線上，如</a:t>
            </a:r>
            <a:r>
              <a:rPr lang="zh-TW" altLang="en-US"/>
              <a:t>圖所示。</a:t>
            </a:r>
            <a:endParaRPr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2186724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則硬幣丟入水中</a:t>
            </a:r>
            <a:r>
              <a:rPr lang="en-US" altLang="zh-TW" dirty="0"/>
              <a:t>3</a:t>
            </a:r>
            <a:r>
              <a:rPr lang="zh-TW" altLang="en-US" dirty="0"/>
              <a:t>秒後，兩片落葉的距離約為多少？</a:t>
            </a:r>
          </a:p>
          <a:p>
            <a:r>
              <a:rPr lang="en-US" altLang="zh-TW" dirty="0"/>
              <a:t>(A)3m</a:t>
            </a:r>
          </a:p>
          <a:p>
            <a:r>
              <a:rPr lang="en-US" altLang="zh-TW" dirty="0"/>
              <a:t>(B)5m</a:t>
            </a:r>
          </a:p>
          <a:p>
            <a:r>
              <a:rPr lang="en-US" altLang="zh-TW" dirty="0"/>
              <a:t>(C)6m</a:t>
            </a:r>
          </a:p>
          <a:p>
            <a:r>
              <a:rPr lang="en-US" altLang="zh-TW" dirty="0"/>
              <a:t>(D)9m</a:t>
            </a:r>
            <a:endParaRPr lang="zh-TW" altLang="en-US" u="sng" dirty="0"/>
          </a:p>
        </p:txBody>
      </p:sp>
      <p:sp>
        <p:nvSpPr>
          <p:cNvPr id="7" name="圓角矩形 6"/>
          <p:cNvSpPr/>
          <p:nvPr/>
        </p:nvSpPr>
        <p:spPr bwMode="auto">
          <a:xfrm>
            <a:off x="445723" y="1808472"/>
            <a:ext cx="1325203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540D662-1C58-C7C0-5F65-28C330A9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61" y="1398824"/>
            <a:ext cx="4444678" cy="34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106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落葉不隨水波前進，故</a:t>
            </a:r>
            <a:r>
              <a:rPr lang="en-US" altLang="zh-TW" dirty="0"/>
              <a:t>PQ</a:t>
            </a:r>
            <a:r>
              <a:rPr lang="zh-TW" altLang="en-US" dirty="0"/>
              <a:t>之間的距離＝</a:t>
            </a:r>
            <a:r>
              <a:rPr lang="en-US" altLang="zh-TW" dirty="0"/>
              <a:t>2</a:t>
            </a:r>
            <a:r>
              <a:rPr lang="zh-TW" altLang="en-US" dirty="0"/>
              <a:t>＋</a:t>
            </a:r>
            <a:r>
              <a:rPr lang="en-US" altLang="zh-TW" dirty="0"/>
              <a:t>1</a:t>
            </a:r>
            <a:r>
              <a:rPr lang="zh-TW" altLang="en-US" dirty="0"/>
              <a:t>＝ </a:t>
            </a:r>
            <a:r>
              <a:rPr lang="en-US" altLang="zh-TW" dirty="0"/>
              <a:t>3m</a:t>
            </a:r>
            <a:r>
              <a:rPr lang="zh-TW" altLang="en-US" dirty="0"/>
              <a:t>。</a:t>
            </a:r>
            <a:r>
              <a:rPr lang="zh-TW" altLang="en-US" dirty="0">
                <a:solidFill>
                  <a:srgbClr val="FF0000"/>
                </a:solidFill>
              </a:rPr>
              <a:t>故選</a:t>
            </a:r>
            <a:r>
              <a:rPr lang="en-US" altLang="zh-TW" dirty="0">
                <a:solidFill>
                  <a:srgbClr val="FF0000"/>
                </a:solidFill>
              </a:rPr>
              <a:t>(A)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98171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一條輕繩的一端固定於水平桌面的桌緣上，拉直此繩使其呈水平後，再以固定頻率鉛直上下</a:t>
            </a:r>
          </a:p>
          <a:p>
            <a:r>
              <a:rPr lang="zh-TW" altLang="en-US" dirty="0"/>
              <a:t>振動，產生相同頻率的繩波，其示意圖如圖所示。</a:t>
            </a:r>
            <a:endParaRPr lang="zh-TW" altLang="en-US" u="sng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AD9C1E6F-05DD-09A5-7320-1035CD89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88" y="2845188"/>
            <a:ext cx="7129824" cy="24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1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繩波上一點</a:t>
            </a:r>
            <a:r>
              <a:rPr lang="en-US" altLang="zh-TW" dirty="0"/>
              <a:t>P</a:t>
            </a:r>
            <a:r>
              <a:rPr lang="zh-TW" altLang="en-US" dirty="0"/>
              <a:t>與桌面水平線的鉛直高度與時間的關係如表所示，依據此表推論下列何者最可能是此繩波的週期？</a:t>
            </a:r>
            <a:endParaRPr lang="zh-TW" altLang="en-US" u="sng" dirty="0"/>
          </a:p>
        </p:txBody>
      </p:sp>
      <p:graphicFrame>
        <p:nvGraphicFramePr>
          <p:cNvPr id="9" name="表格 2">
            <a:extLst>
              <a:ext uri="{FF2B5EF4-FFF2-40B4-BE49-F238E27FC236}">
                <a16:creationId xmlns="" xmlns:a16="http://schemas.microsoft.com/office/drawing/2014/main" id="{005DCBD4-A25F-70C2-8B29-D870E00A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23771"/>
              </p:ext>
            </p:extLst>
          </p:nvPr>
        </p:nvGraphicFramePr>
        <p:xfrm>
          <a:off x="412705" y="2468530"/>
          <a:ext cx="83159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="" xmlns:a16="http://schemas.microsoft.com/office/drawing/2014/main" val="7711586"/>
                    </a:ext>
                  </a:extLst>
                </a:gridCol>
                <a:gridCol w="672573">
                  <a:extLst>
                    <a:ext uri="{9D8B030D-6E8A-4147-A177-3AD203B41FA5}">
                      <a16:colId xmlns="" xmlns:a16="http://schemas.microsoft.com/office/drawing/2014/main" val="629240619"/>
                    </a:ext>
                  </a:extLst>
                </a:gridCol>
                <a:gridCol w="672573">
                  <a:extLst>
                    <a:ext uri="{9D8B030D-6E8A-4147-A177-3AD203B41FA5}">
                      <a16:colId xmlns="" xmlns:a16="http://schemas.microsoft.com/office/drawing/2014/main" val="3350165366"/>
                    </a:ext>
                  </a:extLst>
                </a:gridCol>
                <a:gridCol w="758394">
                  <a:extLst>
                    <a:ext uri="{9D8B030D-6E8A-4147-A177-3AD203B41FA5}">
                      <a16:colId xmlns="" xmlns:a16="http://schemas.microsoft.com/office/drawing/2014/main" val="2676794473"/>
                    </a:ext>
                  </a:extLst>
                </a:gridCol>
                <a:gridCol w="758394">
                  <a:extLst>
                    <a:ext uri="{9D8B030D-6E8A-4147-A177-3AD203B41FA5}">
                      <a16:colId xmlns="" xmlns:a16="http://schemas.microsoft.com/office/drawing/2014/main" val="1119198633"/>
                    </a:ext>
                  </a:extLst>
                </a:gridCol>
                <a:gridCol w="758394">
                  <a:extLst>
                    <a:ext uri="{9D8B030D-6E8A-4147-A177-3AD203B41FA5}">
                      <a16:colId xmlns="" xmlns:a16="http://schemas.microsoft.com/office/drawing/2014/main" val="2808866913"/>
                    </a:ext>
                  </a:extLst>
                </a:gridCol>
                <a:gridCol w="697025">
                  <a:extLst>
                    <a:ext uri="{9D8B030D-6E8A-4147-A177-3AD203B41FA5}">
                      <a16:colId xmlns="" xmlns:a16="http://schemas.microsoft.com/office/drawing/2014/main" val="2361540497"/>
                    </a:ext>
                  </a:extLst>
                </a:gridCol>
                <a:gridCol w="697025">
                  <a:extLst>
                    <a:ext uri="{9D8B030D-6E8A-4147-A177-3AD203B41FA5}">
                      <a16:colId xmlns="" xmlns:a16="http://schemas.microsoft.com/office/drawing/2014/main" val="660133204"/>
                    </a:ext>
                  </a:extLst>
                </a:gridCol>
                <a:gridCol w="697025">
                  <a:extLst>
                    <a:ext uri="{9D8B030D-6E8A-4147-A177-3AD203B41FA5}">
                      <a16:colId xmlns="" xmlns:a16="http://schemas.microsoft.com/office/drawing/2014/main" val="2120272320"/>
                    </a:ext>
                  </a:extLst>
                </a:gridCol>
                <a:gridCol w="764625">
                  <a:extLst>
                    <a:ext uri="{9D8B030D-6E8A-4147-A177-3AD203B41FA5}">
                      <a16:colId xmlns="" xmlns:a16="http://schemas.microsoft.com/office/drawing/2014/main" val="2650976806"/>
                    </a:ext>
                  </a:extLst>
                </a:gridCol>
                <a:gridCol w="764625">
                  <a:extLst>
                    <a:ext uri="{9D8B030D-6E8A-4147-A177-3AD203B41FA5}">
                      <a16:colId xmlns="" xmlns:a16="http://schemas.microsoft.com/office/drawing/2014/main" val="1954116581"/>
                    </a:ext>
                  </a:extLst>
                </a:gridCol>
              </a:tblGrid>
              <a:tr h="637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時間</a:t>
                      </a:r>
                      <a:endParaRPr lang="en-US" altLang="zh-TW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TW" sz="2400" b="0" kern="120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-2 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s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）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686534"/>
                  </a:ext>
                </a:extLst>
              </a:tr>
              <a:tr h="637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P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點的鉛直高度（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cm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）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-2.5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-5.0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C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27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55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(A)1.0×10</a:t>
            </a:r>
            <a:r>
              <a:rPr lang="zh-TW" altLang="en-US" baseline="30000" dirty="0">
                <a:latin typeface="Cambria Math" panose="02040503050406030204" pitchFamily="18" charset="0"/>
              </a:rPr>
              <a:t>−</a:t>
            </a:r>
            <a:r>
              <a:rPr lang="en-US" altLang="zh-TW" baseline="30000" dirty="0"/>
              <a:t>2</a:t>
            </a:r>
            <a:r>
              <a:rPr lang="en-US" altLang="zh-TW" dirty="0"/>
              <a:t>s</a:t>
            </a:r>
          </a:p>
          <a:p>
            <a:r>
              <a:rPr lang="en-US" altLang="zh-TW" dirty="0"/>
              <a:t>(B)1.5×10</a:t>
            </a:r>
            <a:r>
              <a:rPr lang="zh-TW" altLang="en-US" baseline="30000" dirty="0">
                <a:latin typeface="Cambria Math" panose="02040503050406030204" pitchFamily="18" charset="0"/>
              </a:rPr>
              <a:t>−</a:t>
            </a:r>
            <a:r>
              <a:rPr lang="en-US" altLang="zh-TW" baseline="30000" dirty="0"/>
              <a:t>2</a:t>
            </a:r>
            <a:r>
              <a:rPr lang="en-US" altLang="zh-TW" dirty="0"/>
              <a:t>s</a:t>
            </a:r>
          </a:p>
          <a:p>
            <a:r>
              <a:rPr lang="en-US" altLang="zh-TW" dirty="0"/>
              <a:t>(C)2.0×10</a:t>
            </a:r>
            <a:r>
              <a:rPr lang="zh-TW" altLang="en-US" baseline="30000" dirty="0">
                <a:latin typeface="Cambria Math" panose="02040503050406030204" pitchFamily="18" charset="0"/>
              </a:rPr>
              <a:t>−</a:t>
            </a:r>
            <a:r>
              <a:rPr lang="en-US" altLang="zh-TW" baseline="30000" dirty="0"/>
              <a:t>2</a:t>
            </a:r>
            <a:r>
              <a:rPr lang="en-US" altLang="zh-TW" dirty="0"/>
              <a:t>s</a:t>
            </a:r>
          </a:p>
          <a:p>
            <a:r>
              <a:rPr lang="en-US" altLang="zh-TW" dirty="0"/>
              <a:t>(D)3.0×10</a:t>
            </a:r>
            <a:r>
              <a:rPr lang="zh-TW" altLang="en-US" baseline="30000" dirty="0">
                <a:latin typeface="Cambria Math" panose="02040503050406030204" pitchFamily="18" charset="0"/>
              </a:rPr>
              <a:t>−</a:t>
            </a:r>
            <a:r>
              <a:rPr lang="en-US" altLang="zh-TW" baseline="30000" dirty="0"/>
              <a:t>2</a:t>
            </a:r>
            <a:r>
              <a:rPr lang="en-US" altLang="zh-TW" dirty="0"/>
              <a:t>s</a:t>
            </a:r>
            <a:endParaRPr lang="zh-TW" altLang="en-US" u="sng" dirty="0"/>
          </a:p>
        </p:txBody>
      </p:sp>
      <p:sp>
        <p:nvSpPr>
          <p:cNvPr id="6" name="圓角矩形 6">
            <a:extLst>
              <a:ext uri="{FF2B5EF4-FFF2-40B4-BE49-F238E27FC236}">
                <a16:creationId xmlns="" xmlns:a16="http://schemas.microsoft.com/office/drawing/2014/main" id="{876C295E-8AD6-F643-EF4D-42AEC2AD95E8}"/>
              </a:ext>
            </a:extLst>
          </p:cNvPr>
          <p:cNvSpPr/>
          <p:nvPr/>
        </p:nvSpPr>
        <p:spPr bwMode="auto">
          <a:xfrm>
            <a:off x="445723" y="2340908"/>
            <a:ext cx="2633143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由表可知，</a:t>
            </a:r>
            <a:r>
              <a:rPr lang="en-US" altLang="zh-TW" dirty="0"/>
              <a:t>0</a:t>
            </a:r>
            <a:r>
              <a:rPr lang="zh-TW" altLang="en-US" dirty="0"/>
              <a:t>秒時</a:t>
            </a:r>
            <a:r>
              <a:rPr lang="en-US" altLang="zh-TW" dirty="0"/>
              <a:t>P</a:t>
            </a:r>
            <a:r>
              <a:rPr lang="zh-TW" altLang="en-US" dirty="0"/>
              <a:t>點位置為</a:t>
            </a:r>
            <a:r>
              <a:rPr lang="en-US" altLang="zh-TW" dirty="0"/>
              <a:t>5.0</a:t>
            </a:r>
            <a:r>
              <a:rPr lang="zh-TW" altLang="en-US" dirty="0"/>
              <a:t>公分，</a:t>
            </a:r>
            <a:r>
              <a:rPr lang="en-US" altLang="zh-TW" dirty="0"/>
              <a:t>3×10</a:t>
            </a:r>
            <a:r>
              <a:rPr lang="en-US" altLang="zh-TW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altLang="zh-TW" baseline="30000" dirty="0"/>
              <a:t>2</a:t>
            </a:r>
            <a:r>
              <a:rPr lang="en-US" altLang="zh-TW" dirty="0"/>
              <a:t>s</a:t>
            </a:r>
            <a:r>
              <a:rPr lang="zh-TW" altLang="en-US" dirty="0"/>
              <a:t>時又回到同一位置</a:t>
            </a:r>
            <a:r>
              <a:rPr lang="en-US" altLang="zh-TW" dirty="0"/>
              <a:t>5.0</a:t>
            </a:r>
            <a:r>
              <a:rPr lang="zh-TW" altLang="en-US" dirty="0"/>
              <a:t>公分處，剛好來回振動一次，因此週期為</a:t>
            </a:r>
            <a:r>
              <a:rPr lang="en-US" altLang="zh-TW" dirty="0"/>
              <a:t>3×10</a:t>
            </a:r>
            <a:r>
              <a:rPr lang="en-US" altLang="zh-TW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−</a:t>
            </a:r>
            <a:r>
              <a:rPr lang="en-US" altLang="zh-TW" baseline="30000" dirty="0"/>
              <a:t>2</a:t>
            </a:r>
            <a:r>
              <a:rPr lang="en-US" altLang="zh-TW" dirty="0"/>
              <a:t>s </a:t>
            </a:r>
            <a:r>
              <a:rPr lang="zh-TW" altLang="en-US" dirty="0"/>
              <a:t>。</a:t>
            </a:r>
            <a:r>
              <a:rPr lang="zh-TW" altLang="en-US" dirty="0">
                <a:solidFill>
                  <a:srgbClr val="FF0000"/>
                </a:solidFill>
              </a:rPr>
              <a:t>故選</a:t>
            </a:r>
            <a:r>
              <a:rPr lang="en-US" altLang="zh-TW" dirty="0">
                <a:solidFill>
                  <a:srgbClr val="FF0000"/>
                </a:solidFill>
              </a:rPr>
              <a:t>(D)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20092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8"/>
          <p:cNvSpPr/>
          <p:nvPr/>
        </p:nvSpPr>
        <p:spPr>
          <a:xfrm>
            <a:off x="5079908" y="3000731"/>
            <a:ext cx="3873573" cy="3074877"/>
          </a:xfrm>
          <a:prstGeom prst="rect">
            <a:avLst/>
          </a:prstGeom>
          <a:blipFill>
            <a:blip r:embed="rId2" cstate="print"/>
            <a:srcRect/>
            <a:stretch>
              <a:fillRect l="-7362" t="-9068" r="-6652" b="-967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56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波的傳播與特徵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將一支點燃的蠟燭放在喇叭前，當喇叭發出較強的聲音時，可以看到燭火在搖晃，這是為什麼呢？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3-1</a:t>
            </a: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927505" y="351453"/>
            <a:ext cx="6995120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914400"/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5520" y="3526425"/>
            <a:ext cx="5342138" cy="2259080"/>
          </a:xfrm>
          <a:prstGeom prst="rect">
            <a:avLst/>
          </a:prstGeom>
          <a:solidFill>
            <a:srgbClr val="FFFEC1"/>
          </a:solidFill>
          <a:ln w="57150" cmpd="thickThin">
            <a:solidFill>
              <a:srgbClr val="FECC15"/>
            </a:solidFill>
            <a:miter lim="800000"/>
            <a:headEnd/>
            <a:tailEnd/>
          </a:ln>
        </p:spPr>
        <p:txBody>
          <a:bodyPr wrap="square" lIns="180000" rIns="252000" anchor="ctr" anchorCtr="0">
            <a:spAutoFit/>
          </a:bodyPr>
          <a:lstStyle>
            <a:defPPr>
              <a:defRPr lang="en-GB"/>
            </a:defPPr>
            <a:lvl1pPr algn="just">
              <a:lnSpc>
                <a:spcPct val="120000"/>
              </a:lnSpc>
              <a:defRPr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3200" dirty="0"/>
              <a:t>解答</a:t>
            </a:r>
            <a:endParaRPr lang="en-US" altLang="zh-TW" sz="3200" dirty="0"/>
          </a:p>
          <a:p>
            <a:pPr>
              <a:lnSpc>
                <a:spcPct val="110000"/>
              </a:lnSpc>
            </a:pPr>
            <a:r>
              <a:rPr lang="zh-TW" altLang="en-US" sz="3200" b="0" dirty="0">
                <a:solidFill>
                  <a:srgbClr val="000000"/>
                </a:solidFill>
              </a:rPr>
              <a:t>是因為喇叭的膜產生劇烈的振動，使空氣亦產生振動，並擾動了點燃的蠟燭。</a:t>
            </a:r>
          </a:p>
        </p:txBody>
      </p:sp>
    </p:spTree>
    <p:extLst>
      <p:ext uri="{BB962C8B-B14F-4D97-AF65-F5344CB8AC3E}">
        <p14:creationId xmlns:p14="http://schemas.microsoft.com/office/powerpoint/2010/main" val="9496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4"/>
          <p:cNvSpPr/>
          <p:nvPr/>
        </p:nvSpPr>
        <p:spPr>
          <a:xfrm>
            <a:off x="3867187" y="2299564"/>
            <a:ext cx="4783800" cy="3164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56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打水漂時可以觀察到水除了上下運動，還會以圓形的波紋向周圍擴展，這個現象即是水的</a:t>
            </a:r>
            <a:r>
              <a:rPr lang="en-US" altLang="zh-TW" dirty="0"/>
              <a:t>______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927505" y="351453"/>
            <a:ext cx="6995120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defTabSz="914400"/>
            <a:endParaRPr lang="zh-TW" altLang="en-US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598945" y="5690395"/>
            <a:ext cx="3391942" cy="424732"/>
            <a:chOff x="487039" y="4682476"/>
            <a:chExt cx="3391942" cy="424732"/>
          </a:xfrm>
        </p:grpSpPr>
        <p:grpSp>
          <p:nvGrpSpPr>
            <p:cNvPr id="12" name="群組 11"/>
            <p:cNvGrpSpPr/>
            <p:nvPr/>
          </p:nvGrpSpPr>
          <p:grpSpPr>
            <a:xfrm>
              <a:off x="608597" y="4682476"/>
              <a:ext cx="3270384" cy="424732"/>
              <a:chOff x="212946" y="5757452"/>
              <a:chExt cx="3035597" cy="42473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84506" y="5757452"/>
                <a:ext cx="2864037" cy="424732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3-1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水面受到擾動產生水波</a:t>
                </a:r>
                <a:endPara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 bwMode="auto">
              <a:xfrm rot="5400000">
                <a:off x="183233" y="5845273"/>
                <a:ext cx="230985" cy="17156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87039" y="4740584"/>
              <a:ext cx="306387" cy="304800"/>
              <a:chOff x="998427" y="5837269"/>
              <a:chExt cx="306387" cy="304800"/>
            </a:xfrm>
          </p:grpSpPr>
          <p:sp>
            <p:nvSpPr>
              <p:cNvPr id="15" name="橢圓 14"/>
              <p:cNvSpPr/>
              <p:nvPr/>
            </p:nvSpPr>
            <p:spPr bwMode="auto">
              <a:xfrm>
                <a:off x="998427" y="5837269"/>
                <a:ext cx="306387" cy="304800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TW" alt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 bwMode="auto">
              <a:xfrm>
                <a:off x="1040009" y="5878738"/>
                <a:ext cx="214313" cy="185737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TW" alt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5" name="向右箭號 4"/>
          <p:cNvSpPr/>
          <p:nvPr/>
        </p:nvSpPr>
        <p:spPr bwMode="auto">
          <a:xfrm rot="16200000">
            <a:off x="5868714" y="3237513"/>
            <a:ext cx="852405" cy="329341"/>
          </a:xfrm>
          <a:prstGeom prst="rightArrow">
            <a:avLst/>
          </a:prstGeom>
          <a:solidFill>
            <a:srgbClr val="6993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" name="向右箭號 19"/>
          <p:cNvSpPr/>
          <p:nvPr/>
        </p:nvSpPr>
        <p:spPr bwMode="auto">
          <a:xfrm rot="5400000" flipV="1">
            <a:off x="5868714" y="4316151"/>
            <a:ext cx="852405" cy="329341"/>
          </a:xfrm>
          <a:prstGeom prst="rightArrow">
            <a:avLst/>
          </a:prstGeom>
          <a:solidFill>
            <a:srgbClr val="6993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3" name="向右箭號 22"/>
          <p:cNvSpPr/>
          <p:nvPr/>
        </p:nvSpPr>
        <p:spPr bwMode="auto">
          <a:xfrm rot="13032592">
            <a:off x="4980815" y="3385568"/>
            <a:ext cx="852405" cy="329341"/>
          </a:xfrm>
          <a:prstGeom prst="rightArrow">
            <a:avLst/>
          </a:prstGeom>
          <a:solidFill>
            <a:srgbClr val="49C1B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4" name="向右箭號 23"/>
          <p:cNvSpPr/>
          <p:nvPr/>
        </p:nvSpPr>
        <p:spPr bwMode="auto">
          <a:xfrm rot="8567408" flipV="1">
            <a:off x="5241667" y="4113849"/>
            <a:ext cx="686628" cy="329341"/>
          </a:xfrm>
          <a:prstGeom prst="rightArrow">
            <a:avLst/>
          </a:prstGeom>
          <a:solidFill>
            <a:srgbClr val="49C1B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5" name="向右箭號 24"/>
          <p:cNvSpPr/>
          <p:nvPr/>
        </p:nvSpPr>
        <p:spPr bwMode="auto">
          <a:xfrm rot="13032592" flipH="1" flipV="1">
            <a:off x="6721597" y="4102403"/>
            <a:ext cx="724487" cy="329341"/>
          </a:xfrm>
          <a:prstGeom prst="rightArrow">
            <a:avLst/>
          </a:prstGeom>
          <a:solidFill>
            <a:srgbClr val="49C1B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7" name="向右箭號 26"/>
          <p:cNvSpPr/>
          <p:nvPr/>
        </p:nvSpPr>
        <p:spPr bwMode="auto">
          <a:xfrm rot="19302157">
            <a:off x="6747949" y="3401091"/>
            <a:ext cx="787843" cy="329341"/>
          </a:xfrm>
          <a:prstGeom prst="rightArrow">
            <a:avLst/>
          </a:prstGeom>
          <a:solidFill>
            <a:srgbClr val="49C1B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9050" y="171478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波動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/>
        </p:nvGrpSpPr>
        <p:grpSpPr>
          <a:xfrm>
            <a:off x="945793" y="2879390"/>
            <a:ext cx="2124096" cy="539998"/>
            <a:chOff x="-676594" y="5733255"/>
            <a:chExt cx="2124096" cy="540005"/>
          </a:xfrm>
        </p:grpSpPr>
        <p:sp>
          <p:nvSpPr>
            <p:cNvPr id="28" name="圓角矩形 4"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4"/>
            </a:xfrm>
            <a:prstGeom prst="roundRect">
              <a:avLst/>
            </a:prstGeom>
            <a:solidFill>
              <a:srgbClr val="C73E3A"/>
            </a:solidFill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動畫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>
              <a:hlinkClick r:id="rId3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260000" cy="538491"/>
            </a:xfrm>
            <a:prstGeom prst="roundRect">
              <a:avLst/>
            </a:prstGeom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C73E3A"/>
                  </a:solidFill>
                  <a:latin typeface="微軟正黑體" panose="020B0604030504040204" pitchFamily="34" charset="-120"/>
                </a:rPr>
                <a:t>波動現象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波與波動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______</a:t>
            </a:r>
            <a:r>
              <a:rPr lang="zh-TW" altLang="en-US" dirty="0"/>
              <a:t>：物質受外力干擾所產生的凸起、凹下或疏鬆緊密的部分。</a:t>
            </a:r>
            <a:endParaRPr lang="en-US" altLang="zh-TW" dirty="0"/>
          </a:p>
          <a:p>
            <a:r>
              <a:rPr lang="en-US" altLang="zh-TW" dirty="0"/>
              <a:t>______</a:t>
            </a:r>
            <a:r>
              <a:rPr lang="zh-TW" altLang="en-US" dirty="0"/>
              <a:t>：波向前傳遞出去的現象。</a:t>
            </a:r>
          </a:p>
          <a:p>
            <a:endParaRPr lang="en-US" altLang="zh-TW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/>
              <a:t>56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48586" y="7573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167907" y="2518777"/>
            <a:ext cx="4872397" cy="3059134"/>
            <a:chOff x="4167907" y="2518777"/>
            <a:chExt cx="4872397" cy="305913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07" y="2518777"/>
              <a:ext cx="4872397" cy="30591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4186761" y="2569894"/>
              <a:ext cx="902811" cy="52322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海水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43805" y="2530051"/>
            <a:ext cx="3865505" cy="3078092"/>
            <a:chOff x="243805" y="2581927"/>
            <a:chExt cx="3865505" cy="3078092"/>
          </a:xfrm>
        </p:grpSpPr>
        <p:sp>
          <p:nvSpPr>
            <p:cNvPr id="17" name="object 13"/>
            <p:cNvSpPr/>
            <p:nvPr/>
          </p:nvSpPr>
          <p:spPr>
            <a:xfrm>
              <a:off x="243805" y="2581927"/>
              <a:ext cx="3865505" cy="30780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softEdge rad="63500"/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293451" y="2634251"/>
              <a:ext cx="902811" cy="52322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繩子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856225" y="180592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波動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838829" y="2569894"/>
            <a:ext cx="3757717" cy="2962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132853" y="4108940"/>
            <a:ext cx="61774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群組 15"/>
          <p:cNvGrpSpPr/>
          <p:nvPr/>
        </p:nvGrpSpPr>
        <p:grpSpPr>
          <a:xfrm>
            <a:off x="2978449" y="5805748"/>
            <a:ext cx="3319434" cy="424732"/>
            <a:chOff x="128051" y="5741780"/>
            <a:chExt cx="3319434" cy="424732"/>
          </a:xfrm>
        </p:grpSpPr>
        <p:sp>
          <p:nvSpPr>
            <p:cNvPr id="18" name="矩形 17"/>
            <p:cNvSpPr/>
            <p:nvPr/>
          </p:nvSpPr>
          <p:spPr>
            <a:xfrm>
              <a:off x="388060" y="5741780"/>
              <a:ext cx="3059425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1100138" indent="-1100138">
                <a:lnSpc>
                  <a:spcPct val="120000"/>
                </a:lnSpc>
              </a:pP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3-2</a:t>
              </a: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波向前傳遞產生波動</a:t>
              </a:r>
              <a:endPara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20" name="橢圓 19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 bwMode="auto">
              <a:xfrm>
                <a:off x="173658" y="5413580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2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56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______</a:t>
            </a:r>
            <a:r>
              <a:rPr lang="zh-TW" altLang="en-US" dirty="0"/>
              <a:t>：</a:t>
            </a:r>
            <a:r>
              <a:rPr lang="zh-TW" altLang="en-US" dirty="0">
                <a:latin typeface="微軟正黑體" panose="020B0604030504040204" pitchFamily="34" charset="-120"/>
              </a:rPr>
              <a:t>造成物質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擾動的來源</a:t>
            </a:r>
            <a:r>
              <a:rPr lang="zh-TW" altLang="en-US" dirty="0">
                <a:latin typeface="微軟正黑體" panose="020B0604030504040204" pitchFamily="34" charset="-120"/>
              </a:rPr>
              <a:t>，也稱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</a:rPr>
              <a:t>振源</a:t>
            </a:r>
            <a:r>
              <a:rPr lang="zh-TW" altLang="en-US" dirty="0">
                <a:latin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______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傳遞波的媒介物質</a:t>
            </a:r>
            <a:r>
              <a:rPr lang="zh-TW" altLang="en-US" dirty="0">
                <a:latin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</a:rPr>
              <a:t>水波→水、繩波→繩子。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48603" y="5317078"/>
            <a:ext cx="5167410" cy="424732"/>
            <a:chOff x="128051" y="5741780"/>
            <a:chExt cx="5167410" cy="424732"/>
          </a:xfrm>
        </p:grpSpPr>
        <p:sp>
          <p:nvSpPr>
            <p:cNvPr id="9" name="矩形 8"/>
            <p:cNvSpPr/>
            <p:nvPr/>
          </p:nvSpPr>
          <p:spPr>
            <a:xfrm>
              <a:off x="395721" y="5741780"/>
              <a:ext cx="4899740" cy="4247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1100138" indent="-1100138">
                <a:lnSpc>
                  <a:spcPct val="120000"/>
                </a:lnSpc>
              </a:pP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3-3</a:t>
              </a:r>
              <a:r>
                <a:rPr lang="zh-TW" altLang="en-US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手持繩的一端振動產生繩波</a:t>
              </a:r>
              <a:endPara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128051" y="5801338"/>
              <a:ext cx="305617" cy="305617"/>
              <a:chOff x="128051" y="5375210"/>
              <a:chExt cx="305617" cy="305617"/>
            </a:xfrm>
          </p:grpSpPr>
          <p:sp>
            <p:nvSpPr>
              <p:cNvPr id="11" name="橢圓 10"/>
              <p:cNvSpPr/>
              <p:nvPr/>
            </p:nvSpPr>
            <p:spPr bwMode="auto">
              <a:xfrm>
                <a:off x="128051" y="5375210"/>
                <a:ext cx="305617" cy="305617"/>
              </a:xfrm>
              <a:prstGeom prst="ellipse">
                <a:avLst/>
              </a:prstGeom>
              <a:solidFill>
                <a:srgbClr val="49C1B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 bwMode="auto">
              <a:xfrm>
                <a:off x="173658" y="5413580"/>
                <a:ext cx="214402" cy="1848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8" y="2328240"/>
            <a:ext cx="8481743" cy="287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 bwMode="auto">
          <a:xfrm flipH="1" flipV="1">
            <a:off x="2202035" y="3744538"/>
            <a:ext cx="715778" cy="7068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文字方塊 14"/>
          <p:cNvSpPr txBox="1"/>
          <p:nvPr/>
        </p:nvSpPr>
        <p:spPr>
          <a:xfrm>
            <a:off x="2559924" y="44253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波源</a:t>
            </a:r>
          </a:p>
        </p:txBody>
      </p:sp>
      <p:cxnSp>
        <p:nvCxnSpPr>
          <p:cNvPr id="19" name="直線單箭頭接點 18"/>
          <p:cNvCxnSpPr/>
          <p:nvPr/>
        </p:nvCxnSpPr>
        <p:spPr bwMode="auto">
          <a:xfrm flipH="1" flipV="1">
            <a:off x="5707748" y="3765078"/>
            <a:ext cx="715778" cy="7068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文字方塊 19"/>
          <p:cNvSpPr txBox="1"/>
          <p:nvPr/>
        </p:nvSpPr>
        <p:spPr>
          <a:xfrm>
            <a:off x="5510108" y="443356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介質為繩子</a:t>
            </a:r>
          </a:p>
        </p:txBody>
      </p:sp>
      <p:sp>
        <p:nvSpPr>
          <p:cNvPr id="18" name="矩形 17"/>
          <p:cNvSpPr/>
          <p:nvPr/>
        </p:nvSpPr>
        <p:spPr>
          <a:xfrm>
            <a:off x="901356" y="66624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波源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1355" y="122024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介質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="" xmlns:a16="http://schemas.microsoft.com/office/drawing/2014/main" id="{48C6652F-CE5C-4DF9-BD71-1BFE3927C8C8}"/>
              </a:ext>
            </a:extLst>
          </p:cNvPr>
          <p:cNvGrpSpPr/>
          <p:nvPr/>
        </p:nvGrpSpPr>
        <p:grpSpPr>
          <a:xfrm>
            <a:off x="5519252" y="126246"/>
            <a:ext cx="2772096" cy="540000"/>
            <a:chOff x="-676594" y="5733255"/>
            <a:chExt cx="2772096" cy="540007"/>
          </a:xfrm>
        </p:grpSpPr>
        <p:sp>
          <p:nvSpPr>
            <p:cNvPr id="23" name="圓角矩形 4">
              <a:extLst>
                <a:ext uri="{FF2B5EF4-FFF2-40B4-BE49-F238E27FC236}">
                  <a16:creationId xmlns="" xmlns:a16="http://schemas.microsoft.com/office/drawing/2014/main" id="{F3AB632B-3C9A-40D9-8B1B-98C62479F68A}"/>
                </a:ext>
              </a:extLst>
            </p:cNvPr>
            <p:cNvSpPr/>
            <p:nvPr/>
          </p:nvSpPr>
          <p:spPr>
            <a:xfrm>
              <a:off x="-676594" y="5733256"/>
              <a:ext cx="1008000" cy="540004"/>
            </a:xfrm>
            <a:prstGeom prst="roundRect">
              <a:avLst/>
            </a:prstGeom>
            <a:solidFill>
              <a:srgbClr val="C73E3A"/>
            </a:solidFill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36000" bIns="3600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動畫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hlinkClick r:id="rId3" action="ppaction://hlinkfile"/>
              <a:extLst>
                <a:ext uri="{FF2B5EF4-FFF2-40B4-BE49-F238E27FC236}">
                  <a16:creationId xmlns="" xmlns:a16="http://schemas.microsoft.com/office/drawing/2014/main" id="{51FA3BB5-B072-4FD0-B703-63F4E0458A44}"/>
                </a:ext>
              </a:extLst>
            </p:cNvPr>
            <p:cNvSpPr txBox="1"/>
            <p:nvPr/>
          </p:nvSpPr>
          <p:spPr>
            <a:xfrm>
              <a:off x="187502" y="5733255"/>
              <a:ext cx="1908000" cy="540007"/>
            </a:xfrm>
            <a:prstGeom prst="roundRect">
              <a:avLst/>
            </a:prstGeom>
            <a:ln w="38100">
              <a:solidFill>
                <a:srgbClr val="C73E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tIns="28800" bIns="46800" rtlCol="0" anchor="t" anchorCtr="1">
              <a:spAutoFit/>
            </a:bodyPr>
            <a:lstStyle/>
            <a:p>
              <a:pPr algn="ctr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b="1" u="sng" dirty="0">
                  <a:solidFill>
                    <a:srgbClr val="C73E3A"/>
                  </a:solidFill>
                  <a:latin typeface="微軟正黑體" panose="020B0604030504040204" pitchFamily="34" charset="-120"/>
                </a:rPr>
                <a:t>週期波名詞介紹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57</a:t>
            </a:r>
            <a:endParaRPr lang="zh-TW" altLang="en-US" dirty="0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quarter" idx="10"/>
          </p:nvPr>
        </p:nvSpPr>
        <p:spPr>
          <a:xfrm>
            <a:off x="3375953" y="668031"/>
            <a:ext cx="5473900" cy="2759523"/>
          </a:xfrm>
        </p:spPr>
        <p:txBody>
          <a:bodyPr/>
          <a:lstStyle/>
          <a:p>
            <a:r>
              <a:rPr lang="zh-TW" altLang="en-US" dirty="0"/>
              <a:t>：需介質傳播的波動</a:t>
            </a:r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dirty="0"/>
              <a:t>繩波、聲波</a:t>
            </a:r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r>
              <a:rPr lang="zh-TW" altLang="en-US" dirty="0"/>
              <a:t>：不需要介質也能傳播的波動</a:t>
            </a:r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dirty="0"/>
              <a:t>光波、無線電波或是其他的電磁波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95535" y="3948103"/>
            <a:ext cx="6877332" cy="2909901"/>
            <a:chOff x="395535" y="3948103"/>
            <a:chExt cx="6877332" cy="2909901"/>
          </a:xfrm>
        </p:grpSpPr>
        <p:sp>
          <p:nvSpPr>
            <p:cNvPr id="14" name="object 26"/>
            <p:cNvSpPr/>
            <p:nvPr/>
          </p:nvSpPr>
          <p:spPr>
            <a:xfrm>
              <a:off x="3530602" y="3948103"/>
              <a:ext cx="3742265" cy="2909901"/>
            </a:xfrm>
            <a:prstGeom prst="rect">
              <a:avLst/>
            </a:prstGeom>
            <a:blipFill>
              <a:blip r:embed="rId2" cstate="print"/>
              <a:srcRect/>
              <a:stretch>
                <a:fillRect l="-2534" t="-6116" r="-8529" b="-4828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395535" y="5409230"/>
              <a:ext cx="2976315" cy="757130"/>
              <a:chOff x="128051" y="5755284"/>
              <a:chExt cx="2976315" cy="75713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3668" y="5755284"/>
                <a:ext cx="2670698" cy="757130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3-4 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利用無線電波傳輸數據的</a:t>
                </a:r>
                <a:r>
                  <a:rPr lang="en-US" altLang="zh-TW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Wi-Fi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路由器 </a:t>
                </a:r>
                <a:endParaRPr lang="en-US" altLang="zh-TW" sz="1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" name="群組 9"/>
              <p:cNvGrpSpPr/>
              <p:nvPr/>
            </p:nvGrpSpPr>
            <p:grpSpPr>
              <a:xfrm>
                <a:off x="128051" y="5801338"/>
                <a:ext cx="305617" cy="305617"/>
                <a:chOff x="128051" y="5375210"/>
                <a:chExt cx="305617" cy="305617"/>
              </a:xfrm>
            </p:grpSpPr>
            <p:sp>
              <p:nvSpPr>
                <p:cNvPr id="11" name="橢圓 10"/>
                <p:cNvSpPr/>
                <p:nvPr/>
              </p:nvSpPr>
              <p:spPr bwMode="auto">
                <a:xfrm>
                  <a:off x="128051" y="5375210"/>
                  <a:ext cx="305617" cy="305617"/>
                </a:xfrm>
                <a:prstGeom prst="ellipse">
                  <a:avLst/>
                </a:prstGeom>
                <a:solidFill>
                  <a:srgbClr val="49C1B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2" name="等腰三角形 11"/>
                <p:cNvSpPr/>
                <p:nvPr/>
              </p:nvSpPr>
              <p:spPr bwMode="auto">
                <a:xfrm rot="16200000" flipV="1">
                  <a:off x="196162" y="5428505"/>
                  <a:ext cx="214402" cy="184829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13" name="圓角矩形 12"/>
          <p:cNvSpPr/>
          <p:nvPr/>
        </p:nvSpPr>
        <p:spPr>
          <a:xfrm>
            <a:off x="1450902" y="2281765"/>
            <a:ext cx="1920948" cy="646986"/>
          </a:xfrm>
          <a:prstGeom prst="roundRect">
            <a:avLst/>
          </a:prstGeom>
          <a:solidFill>
            <a:srgbClr val="C9D8ED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非力學波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450902" y="664504"/>
            <a:ext cx="1920948" cy="646986"/>
          </a:xfrm>
          <a:prstGeom prst="roundRect">
            <a:avLst/>
          </a:prstGeom>
          <a:solidFill>
            <a:srgbClr val="C9D8ED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力學波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277416" y="987988"/>
            <a:ext cx="1173486" cy="1620000"/>
            <a:chOff x="334566" y="2173848"/>
            <a:chExt cx="1173486" cy="1620000"/>
          </a:xfrm>
        </p:grpSpPr>
        <p:sp>
          <p:nvSpPr>
            <p:cNvPr id="15" name="圓角矩形 14"/>
            <p:cNvSpPr/>
            <p:nvPr/>
          </p:nvSpPr>
          <p:spPr>
            <a:xfrm>
              <a:off x="334566" y="2626303"/>
              <a:ext cx="783034" cy="715089"/>
            </a:xfrm>
            <a:prstGeom prst="roundRect">
              <a:avLst/>
            </a:prstGeom>
            <a:solidFill>
              <a:srgbClr val="6993CC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波</a:t>
              </a:r>
              <a:endPara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117600" y="2173848"/>
              <a:ext cx="390452" cy="1620000"/>
              <a:chOff x="1117600" y="2700009"/>
              <a:chExt cx="390452" cy="925978"/>
            </a:xfrm>
          </p:grpSpPr>
          <p:sp>
            <p:nvSpPr>
              <p:cNvPr id="5" name="左中括弧 4"/>
              <p:cNvSpPr/>
              <p:nvPr/>
            </p:nvSpPr>
            <p:spPr bwMode="auto">
              <a:xfrm>
                <a:off x="1292052" y="2700009"/>
                <a:ext cx="216000" cy="925978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699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23" name="直線接點 22"/>
              <p:cNvCxnSpPr>
                <a:stCxn id="5" idx="1"/>
                <a:endCxn id="15" idx="3"/>
              </p:cNvCxnSpPr>
              <p:nvPr/>
            </p:nvCxnSpPr>
            <p:spPr bwMode="auto">
              <a:xfrm flipH="1">
                <a:off x="1117600" y="3162998"/>
                <a:ext cx="17445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99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021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2_翰林國中自然教學PPT 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defRPr>
        </a:defPPr>
      </a:lstStyle>
    </a:tx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42259</TotalTime>
  <Words>2138</Words>
  <Application>Microsoft Office PowerPoint</Application>
  <PresentationFormat>如螢幕大小 (4:3)</PresentationFormat>
  <Paragraphs>407</Paragraphs>
  <Slides>49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9" baseType="lpstr">
      <vt:lpstr>Arial Unicode MS</vt:lpstr>
      <vt:lpstr>微软雅黑</vt:lpstr>
      <vt:lpstr>微軟正黑體</vt:lpstr>
      <vt:lpstr>新細明體</vt:lpstr>
      <vt:lpstr>標楷體</vt:lpstr>
      <vt:lpstr>Arial</vt:lpstr>
      <vt:lpstr>Cambria Math</vt:lpstr>
      <vt:lpstr>Times New Roman</vt:lpstr>
      <vt:lpstr>Wingdings</vt:lpstr>
      <vt:lpstr>2_翰林國中自然教學PPT </vt:lpstr>
      <vt:lpstr>PowerPoint 簡報</vt:lpstr>
      <vt:lpstr>PowerPoint 簡報</vt:lpstr>
      <vt:lpstr>PowerPoint 簡報</vt:lpstr>
      <vt:lpstr>波的傳播與特徵</vt:lpstr>
      <vt:lpstr>波的傳播與特徵</vt:lpstr>
      <vt:lpstr>PowerPoint 簡報</vt:lpstr>
      <vt:lpstr>波與波動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週期波的特徵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104</vt:lpstr>
      <vt:lpstr>104</vt:lpstr>
      <vt:lpstr>106</vt:lpstr>
      <vt:lpstr>106</vt:lpstr>
      <vt:lpstr>106</vt:lpstr>
      <vt:lpstr>111</vt:lpstr>
      <vt:lpstr>111</vt:lpstr>
      <vt:lpstr>111</vt:lpstr>
      <vt:lpstr>111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JennieLiao</dc:creator>
  <cp:lastModifiedBy>Windows 使用者</cp:lastModifiedBy>
  <cp:revision>1429</cp:revision>
  <cp:lastPrinted>1601-01-01T00:00:00Z</cp:lastPrinted>
  <dcterms:created xsi:type="dcterms:W3CDTF">2003-03-29T07:29:52Z</dcterms:created>
  <dcterms:modified xsi:type="dcterms:W3CDTF">2023-06-15T02:35:16Z</dcterms:modified>
</cp:coreProperties>
</file>