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48" r:id="rId2"/>
  </p:sldMasterIdLst>
  <p:notesMasterIdLst>
    <p:notesMasterId r:id="rId52"/>
  </p:notesMasterIdLst>
  <p:handoutMasterIdLst>
    <p:handoutMasterId r:id="rId53"/>
  </p:handoutMasterIdLst>
  <p:sldIdLst>
    <p:sldId id="316" r:id="rId3"/>
    <p:sldId id="317" r:id="rId4"/>
    <p:sldId id="318" r:id="rId5"/>
    <p:sldId id="290" r:id="rId6"/>
    <p:sldId id="352" r:id="rId7"/>
    <p:sldId id="319" r:id="rId8"/>
    <p:sldId id="292" r:id="rId9"/>
    <p:sldId id="320" r:id="rId10"/>
    <p:sldId id="321" r:id="rId11"/>
    <p:sldId id="322" r:id="rId12"/>
    <p:sldId id="323" r:id="rId13"/>
    <p:sldId id="293" r:id="rId14"/>
    <p:sldId id="324" r:id="rId15"/>
    <p:sldId id="325" r:id="rId16"/>
    <p:sldId id="326" r:id="rId17"/>
    <p:sldId id="327" r:id="rId18"/>
    <p:sldId id="291" r:id="rId19"/>
    <p:sldId id="294" r:id="rId20"/>
    <p:sldId id="353" r:id="rId21"/>
    <p:sldId id="328" r:id="rId22"/>
    <p:sldId id="329" r:id="rId23"/>
    <p:sldId id="330" r:id="rId24"/>
    <p:sldId id="331" r:id="rId25"/>
    <p:sldId id="334" r:id="rId26"/>
    <p:sldId id="333" r:id="rId27"/>
    <p:sldId id="351" r:id="rId28"/>
    <p:sldId id="304" r:id="rId29"/>
    <p:sldId id="335" r:id="rId30"/>
    <p:sldId id="336" r:id="rId31"/>
    <p:sldId id="337" r:id="rId32"/>
    <p:sldId id="297" r:id="rId33"/>
    <p:sldId id="347" r:id="rId34"/>
    <p:sldId id="298" r:id="rId35"/>
    <p:sldId id="312" r:id="rId36"/>
    <p:sldId id="313" r:id="rId37"/>
    <p:sldId id="338" r:id="rId38"/>
    <p:sldId id="339" r:id="rId39"/>
    <p:sldId id="340" r:id="rId40"/>
    <p:sldId id="341" r:id="rId41"/>
    <p:sldId id="342" r:id="rId42"/>
    <p:sldId id="305" r:id="rId43"/>
    <p:sldId id="306" r:id="rId44"/>
    <p:sldId id="343" r:id="rId45"/>
    <p:sldId id="344" r:id="rId46"/>
    <p:sldId id="345" r:id="rId47"/>
    <p:sldId id="346" r:id="rId48"/>
    <p:sldId id="348" r:id="rId49"/>
    <p:sldId id="349" r:id="rId50"/>
    <p:sldId id="350" r:id="rId5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DA4E00"/>
    <a:srgbClr val="EA7500"/>
    <a:srgbClr val="FF891D"/>
    <a:srgbClr val="000000"/>
    <a:srgbClr val="A21616"/>
    <a:srgbClr val="FFCCCC"/>
    <a:srgbClr val="FFCCFF"/>
    <a:srgbClr val="D4ECEF"/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660"/>
  </p:normalViewPr>
  <p:slideViewPr>
    <p:cSldViewPr>
      <p:cViewPr varScale="1">
        <p:scale>
          <a:sx n="86" d="100"/>
          <a:sy n="86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54791-3C1C-4FC4-B91F-0017177E6AE8}" type="datetimeFigureOut">
              <a:rPr lang="zh-TW" altLang="en-US" smtClean="0"/>
              <a:pPr/>
              <a:t>2022/6/30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9C617-1FCA-480D-A056-A3BCBAA6FBF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0003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4D6EC-F34C-4CD5-A432-D4ABE946658D}" type="datetimeFigureOut">
              <a:rPr lang="zh-TW" altLang="en-US" smtClean="0"/>
              <a:pPr/>
              <a:t>2022/6/30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DA1D7-F051-4046-945D-7A3C4F0C237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499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3E396821-3899-4C78-86E3-D26FB3E89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2231836" cy="1628800"/>
          </a:xfrm>
          <a:prstGeom prst="rect">
            <a:avLst/>
          </a:prstGeom>
        </p:spPr>
      </p:pic>
      <p:sp>
        <p:nvSpPr>
          <p:cNvPr id="7" name="文字版面配置區 14">
            <a:extLst>
              <a:ext uri="{FF2B5EF4-FFF2-40B4-BE49-F238E27FC236}">
                <a16:creationId xmlns:a16="http://schemas.microsoft.com/office/drawing/2014/main" xmlns="" id="{F360570B-417B-4D98-8720-00AEEEF92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7317" y="668815"/>
            <a:ext cx="7216683" cy="10081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1" dirty="0"/>
              <a:t>標題</a:t>
            </a:r>
            <a:r>
              <a:rPr lang="en-US" altLang="zh-TW" b="1" dirty="0"/>
              <a:t>(48</a:t>
            </a:r>
            <a:r>
              <a:rPr lang="zh-TW" altLang="en-US" b="1" dirty="0"/>
              <a:t>號字粗體</a:t>
            </a:r>
            <a:r>
              <a:rPr lang="en-US" altLang="zh-TW" b="1" dirty="0"/>
              <a:t>)</a:t>
            </a:r>
          </a:p>
        </p:txBody>
      </p:sp>
      <p:sp>
        <p:nvSpPr>
          <p:cNvPr id="8" name="文字版面配置區 14">
            <a:extLst>
              <a:ext uri="{FF2B5EF4-FFF2-40B4-BE49-F238E27FC236}">
                <a16:creationId xmlns:a16="http://schemas.microsoft.com/office/drawing/2014/main" xmlns="" id="{558D1732-345E-4AD5-8679-1D887B472D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504" y="524798"/>
            <a:ext cx="1800200" cy="10081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1" dirty="0"/>
              <a:t>第</a:t>
            </a:r>
            <a:r>
              <a:rPr lang="en-US" altLang="zh-TW" b="1" dirty="0"/>
              <a:t>x</a:t>
            </a:r>
            <a:r>
              <a:rPr lang="zh-TW" altLang="en-US" b="1" dirty="0"/>
              <a:t>章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xmlns="" val="429065002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標題+課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755EA52-E538-478D-8619-1DBF8AF18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4878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6C77918D-73D8-4444-9E9C-5E1C2C809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" y="44624"/>
            <a:ext cx="539553" cy="1835607"/>
          </a:xfrm>
          <a:prstGeom prst="rect">
            <a:avLst/>
          </a:prstGeom>
        </p:spPr>
      </p:pic>
      <p:pic>
        <p:nvPicPr>
          <p:cNvPr id="22" name="圖片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A0D1D9B-56B9-4D38-B01E-45FBD16BFD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23" name="圖片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C5D0AA77-9C53-4966-8026-EB80A9DB04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24" name="圖片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9E9D983-AEFC-4BDA-9B17-D8FE8AEDB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25" name="文字版面配置區 14">
            <a:extLst>
              <a:ext uri="{FF2B5EF4-FFF2-40B4-BE49-F238E27FC236}">
                <a16:creationId xmlns:a16="http://schemas.microsoft.com/office/drawing/2014/main" xmlns="" id="{49CA3E32-7EC7-404A-B12B-43AACE0EDE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" y="1880231"/>
            <a:ext cx="539553" cy="3816424"/>
          </a:xfrm>
          <a:prstGeom prst="rect">
            <a:avLst/>
          </a:prstGeom>
        </p:spPr>
        <p:txBody>
          <a:bodyPr vert="eaVer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1" dirty="0"/>
              <a:t>標題</a:t>
            </a:r>
            <a:r>
              <a:rPr lang="en-US" altLang="zh-TW" b="1" dirty="0"/>
              <a:t>(28</a:t>
            </a:r>
            <a:r>
              <a:rPr lang="zh-TW" altLang="en-US" b="1" dirty="0"/>
              <a:t>號字粗體</a:t>
            </a:r>
            <a:r>
              <a:rPr lang="en-US" altLang="zh-TW" b="1" dirty="0"/>
              <a:t>)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xmlns="" id="{97A2FAA0-5FD8-4EC8-9CE2-4F10F7ACF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310" y="1880230"/>
            <a:ext cx="7923137" cy="2556881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字級介於</a:t>
            </a:r>
            <a:r>
              <a:rPr lang="en-US" altLang="zh-TW" dirty="0"/>
              <a:t>32~24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1E5FE928-BD02-45BD-9CC9-C0B162AE56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5936" y="-63581"/>
            <a:ext cx="4587249" cy="579121"/>
          </a:xfrm>
          <a:prstGeom prst="rect">
            <a:avLst/>
          </a:prstGeom>
        </p:spPr>
      </p:pic>
      <p:pic>
        <p:nvPicPr>
          <p:cNvPr id="31" name="圖片 3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D9E18D44-F914-4191-BA62-CDE24FA58E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37F65D8F-10F9-40A7-8BB3-A26ED9E8C823}"/>
              </a:ext>
            </a:extLst>
          </p:cNvPr>
          <p:cNvSpPr txBox="1"/>
          <p:nvPr userDrawn="1"/>
        </p:nvSpPr>
        <p:spPr>
          <a:xfrm>
            <a:off x="6935271" y="44624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搭配頁碼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版面配置區 7">
            <a:extLst>
              <a:ext uri="{FF2B5EF4-FFF2-40B4-BE49-F238E27FC236}">
                <a16:creationId xmlns:a16="http://schemas.microsoft.com/office/drawing/2014/main" xmlns="" id="{BBB5675D-A43F-4B5D-B80A-1527B8748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</p:spTree>
    <p:extLst>
      <p:ext uri="{BB962C8B-B14F-4D97-AF65-F5344CB8AC3E}">
        <p14:creationId xmlns:p14="http://schemas.microsoft.com/office/powerpoint/2010/main" xmlns="" val="339144169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標題+課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755EA52-E538-478D-8619-1DBF8AF18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219"/>
            <a:ext cx="9144000" cy="683956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6C77918D-73D8-4444-9E9C-5E1C2C809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" y="44624"/>
            <a:ext cx="539553" cy="1835607"/>
          </a:xfrm>
          <a:prstGeom prst="rect">
            <a:avLst/>
          </a:prstGeom>
        </p:spPr>
      </p:pic>
      <p:pic>
        <p:nvPicPr>
          <p:cNvPr id="22" name="圖片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A0D1D9B-56B9-4D38-B01E-45FBD16BFD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23" name="圖片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C5D0AA77-9C53-4966-8026-EB80A9DB04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24" name="圖片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9E9D983-AEFC-4BDA-9B17-D8FE8AEDB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25" name="文字版面配置區 14">
            <a:extLst>
              <a:ext uri="{FF2B5EF4-FFF2-40B4-BE49-F238E27FC236}">
                <a16:creationId xmlns:a16="http://schemas.microsoft.com/office/drawing/2014/main" xmlns="" id="{49CA3E32-7EC7-404A-B12B-43AACE0EDE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2" y="1880231"/>
            <a:ext cx="539553" cy="3816424"/>
          </a:xfrm>
          <a:prstGeom prst="rect">
            <a:avLst/>
          </a:prstGeom>
        </p:spPr>
        <p:txBody>
          <a:bodyPr vert="eaVer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1" dirty="0"/>
              <a:t>標題</a:t>
            </a:r>
            <a:r>
              <a:rPr lang="en-US" altLang="zh-TW" b="1" dirty="0"/>
              <a:t>(28</a:t>
            </a:r>
            <a:r>
              <a:rPr lang="zh-TW" altLang="en-US" b="1" dirty="0"/>
              <a:t>號字粗體</a:t>
            </a:r>
            <a:r>
              <a:rPr lang="en-US" altLang="zh-TW" b="1" dirty="0"/>
              <a:t>)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xmlns="" id="{97A2FAA0-5FD8-4EC8-9CE2-4F10F7ACF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310" y="1556792"/>
            <a:ext cx="7923137" cy="2880319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字級介於</a:t>
            </a:r>
            <a:r>
              <a:rPr lang="en-US" altLang="zh-TW" dirty="0"/>
              <a:t>32~24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1E5FE928-BD02-45BD-9CC9-C0B162AE56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5936" y="-63581"/>
            <a:ext cx="4587249" cy="579121"/>
          </a:xfrm>
          <a:prstGeom prst="rect">
            <a:avLst/>
          </a:prstGeom>
        </p:spPr>
      </p:pic>
      <p:pic>
        <p:nvPicPr>
          <p:cNvPr id="31" name="圖片 30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D9E18D44-F914-4191-BA62-CDE24FA58E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37F65D8F-10F9-40A7-8BB3-A26ED9E8C823}"/>
              </a:ext>
            </a:extLst>
          </p:cNvPr>
          <p:cNvSpPr txBox="1"/>
          <p:nvPr userDrawn="1"/>
        </p:nvSpPr>
        <p:spPr>
          <a:xfrm>
            <a:off x="6935271" y="44624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搭配頁碼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版面配置區 7">
            <a:extLst>
              <a:ext uri="{FF2B5EF4-FFF2-40B4-BE49-F238E27FC236}">
                <a16:creationId xmlns:a16="http://schemas.microsoft.com/office/drawing/2014/main" xmlns="" id="{BBB5675D-A43F-4B5D-B80A-1527B8748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</p:spTree>
    <p:extLst>
      <p:ext uri="{BB962C8B-B14F-4D97-AF65-F5344CB8AC3E}">
        <p14:creationId xmlns:p14="http://schemas.microsoft.com/office/powerpoint/2010/main" xmlns="" val="354481926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38C46BF-50A2-4C64-B063-0014FC364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176" y="-28825"/>
            <a:ext cx="9153175" cy="1274651"/>
          </a:xfrm>
          <a:prstGeom prst="rect">
            <a:avLst/>
          </a:prstGeom>
        </p:spPr>
      </p:pic>
      <p:sp>
        <p:nvSpPr>
          <p:cNvPr id="6" name="文字版面配置區 14">
            <a:extLst>
              <a:ext uri="{FF2B5EF4-FFF2-40B4-BE49-F238E27FC236}">
                <a16:creationId xmlns:a16="http://schemas.microsoft.com/office/drawing/2014/main" xmlns="" id="{66F1C76D-D5E2-4068-BA0B-00C4F89FA3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8764" y="499606"/>
            <a:ext cx="7259787" cy="6971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b="1" dirty="0"/>
              <a:t>標題</a:t>
            </a:r>
            <a:r>
              <a:rPr lang="en-US" altLang="zh-TW" b="1" dirty="0"/>
              <a:t>(40</a:t>
            </a:r>
            <a:r>
              <a:rPr lang="zh-TW" altLang="en-US" b="1" dirty="0"/>
              <a:t>號字粗體</a:t>
            </a:r>
            <a:r>
              <a:rPr lang="en-US" altLang="zh-TW" b="1" dirty="0"/>
              <a:t>)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4FB3A75B-3A83-40C7-B264-62A97FAC0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522" y="1170656"/>
            <a:ext cx="8440925" cy="2402360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標題下方文字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28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xmlns="" id="{95DB142B-238C-462D-8A96-71928EDBD4AE}"/>
              </a:ext>
            </a:extLst>
          </p:cNvPr>
          <p:cNvSpPr/>
          <p:nvPr userDrawn="1"/>
        </p:nvSpPr>
        <p:spPr>
          <a:xfrm>
            <a:off x="192693" y="44624"/>
            <a:ext cx="1146900" cy="11469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版面配置區 14">
            <a:extLst>
              <a:ext uri="{FF2B5EF4-FFF2-40B4-BE49-F238E27FC236}">
                <a16:creationId xmlns:a16="http://schemas.microsoft.com/office/drawing/2014/main" xmlns="" id="{A8955076-EA01-4851-B82F-D8124D91D5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612" y="64640"/>
            <a:ext cx="580298" cy="9880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b="1" dirty="0"/>
              <a:t>?</a:t>
            </a:r>
            <a:endParaRPr lang="zh-TW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CE99AF4-B33A-4AAF-8F37-623AC434126D}"/>
              </a:ext>
            </a:extLst>
          </p:cNvPr>
          <p:cNvSpPr/>
          <p:nvPr userDrawn="1"/>
        </p:nvSpPr>
        <p:spPr>
          <a:xfrm>
            <a:off x="172820" y="51554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        節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96CA9776-68B9-4472-A45E-2D7E4FD7DD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5936" y="-63581"/>
            <a:ext cx="4587249" cy="579121"/>
          </a:xfrm>
          <a:prstGeom prst="rect">
            <a:avLst/>
          </a:prstGeom>
        </p:spPr>
      </p:pic>
      <p:pic>
        <p:nvPicPr>
          <p:cNvPr id="18" name="圖片 1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A3CDE7F-D9C3-483F-A29F-7844D809C4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12979C25-ED69-4E49-B727-5B7516112953}"/>
              </a:ext>
            </a:extLst>
          </p:cNvPr>
          <p:cNvSpPr txBox="1"/>
          <p:nvPr userDrawn="1"/>
        </p:nvSpPr>
        <p:spPr>
          <a:xfrm>
            <a:off x="6935271" y="44624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搭配頁碼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版面配置區 7">
            <a:extLst>
              <a:ext uri="{FF2B5EF4-FFF2-40B4-BE49-F238E27FC236}">
                <a16:creationId xmlns:a16="http://schemas.microsoft.com/office/drawing/2014/main" xmlns="" id="{6DC7E825-0AFB-4E14-9C50-976267041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25" name="內容版面配置區 24">
            <a:extLst>
              <a:ext uri="{FF2B5EF4-FFF2-40B4-BE49-F238E27FC236}">
                <a16:creationId xmlns:a16="http://schemas.microsoft.com/office/drawing/2014/main" xmlns="" id="{8BA56FF0-9C21-4337-8F46-58313C13E4F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63513" y="3573463"/>
            <a:ext cx="8419672" cy="30238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32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0669566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xmlns="" id="{4FB3A75B-3A83-40C7-B264-62A97FAC0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522" y="548680"/>
            <a:ext cx="8440925" cy="269039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32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8" name="圖片 1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A3CDE7F-D9C3-483F-A29F-7844D809C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20" name="文字版面配置區 7">
            <a:extLst>
              <a:ext uri="{FF2B5EF4-FFF2-40B4-BE49-F238E27FC236}">
                <a16:creationId xmlns:a16="http://schemas.microsoft.com/office/drawing/2014/main" xmlns="" id="{6DC7E825-0AFB-4E14-9C50-976267041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</p:spTree>
    <p:extLst>
      <p:ext uri="{BB962C8B-B14F-4D97-AF65-F5344CB8AC3E}">
        <p14:creationId xmlns:p14="http://schemas.microsoft.com/office/powerpoint/2010/main" xmlns="" val="9643749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試身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化對角角落 3">
            <a:extLst>
              <a:ext uri="{FF2B5EF4-FFF2-40B4-BE49-F238E27FC236}">
                <a16:creationId xmlns:a16="http://schemas.microsoft.com/office/drawing/2014/main" xmlns="" id="{46FF8C8D-BEC8-447B-A837-568C2A5A6041}"/>
              </a:ext>
            </a:extLst>
          </p:cNvPr>
          <p:cNvSpPr/>
          <p:nvPr userDrawn="1"/>
        </p:nvSpPr>
        <p:spPr>
          <a:xfrm flipV="1">
            <a:off x="176222" y="726604"/>
            <a:ext cx="8644250" cy="5942756"/>
          </a:xfrm>
          <a:prstGeom prst="round2DiagRect">
            <a:avLst>
              <a:gd name="adj1" fmla="val 8102"/>
              <a:gd name="adj2" fmla="val 0"/>
            </a:avLst>
          </a:prstGeom>
          <a:solidFill>
            <a:schemeClr val="bg1"/>
          </a:solidFill>
          <a:ln w="57150">
            <a:solidFill>
              <a:srgbClr val="F7D7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ZZ</a:t>
            </a:r>
            <a:endParaRPr lang="zh-TW" altLang="en-US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xmlns="" id="{4FB3A75B-3A83-40C7-B264-62A97FAC0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522" y="1517723"/>
            <a:ext cx="8440925" cy="2860464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32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6" name="圖片 15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A3CDE7F-D9C3-483F-A29F-7844D809C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17" name="文字版面配置區 7">
            <a:extLst>
              <a:ext uri="{FF2B5EF4-FFF2-40B4-BE49-F238E27FC236}">
                <a16:creationId xmlns:a16="http://schemas.microsoft.com/office/drawing/2014/main" xmlns="" id="{6DC7E825-0AFB-4E14-9C50-976267041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pic>
        <p:nvPicPr>
          <p:cNvPr id="19" name="圖片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BC93EF7-CB7E-4305-B7DE-0B03E32D02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21" name="圖片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ACAB11C6-5F60-4390-A4D2-5D6A9AF0C0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sp>
        <p:nvSpPr>
          <p:cNvPr id="23" name="內容版面配置區 24">
            <a:extLst>
              <a:ext uri="{FF2B5EF4-FFF2-40B4-BE49-F238E27FC236}">
                <a16:creationId xmlns:a16="http://schemas.microsoft.com/office/drawing/2014/main" xmlns="" id="{90A121A8-6C44-43A3-94B5-4692DBA084C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619672" y="706558"/>
            <a:ext cx="6980959" cy="72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24</a:t>
            </a:r>
            <a:endParaRPr lang="zh-TW" altLang="en-US" dirty="0"/>
          </a:p>
        </p:txBody>
      </p:sp>
      <p:pic>
        <p:nvPicPr>
          <p:cNvPr id="24" name="圖片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pic>
        <p:nvPicPr>
          <p:cNvPr id="25" name="Picture 3" descr="C:\Users\noree\Desktop\進稿區-20190809T083512Z-001\A9Ry68sbd_y296iz_bo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14356"/>
            <a:ext cx="1428760" cy="478118"/>
          </a:xfrm>
          <a:prstGeom prst="rect">
            <a:avLst/>
          </a:prstGeom>
          <a:noFill/>
        </p:spPr>
      </p:pic>
      <p:sp>
        <p:nvSpPr>
          <p:cNvPr id="26" name="內容版面配置區 24">
            <a:extLst>
              <a:ext uri="{FF2B5EF4-FFF2-40B4-BE49-F238E27FC236}">
                <a16:creationId xmlns:a16="http://schemas.microsoft.com/office/drawing/2014/main" xmlns="" id="{90A121A8-6C44-43A3-94B5-4692DBA084C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14282" y="706558"/>
            <a:ext cx="6980959" cy="72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學習回顧</a:t>
            </a:r>
          </a:p>
        </p:txBody>
      </p:sp>
    </p:spTree>
    <p:extLst>
      <p:ext uri="{BB962C8B-B14F-4D97-AF65-F5344CB8AC3E}">
        <p14:creationId xmlns:p14="http://schemas.microsoft.com/office/powerpoint/2010/main" xmlns="" val="285308254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智慧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版面配置區 7">
            <a:extLst>
              <a:ext uri="{FF2B5EF4-FFF2-40B4-BE49-F238E27FC236}">
                <a16:creationId xmlns:a16="http://schemas.microsoft.com/office/drawing/2014/main" xmlns="" id="{6DC7E825-0AFB-4E14-9C50-976267041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17" name="矩形: 圓角化對角角落 1">
            <a:extLst>
              <a:ext uri="{FF2B5EF4-FFF2-40B4-BE49-F238E27FC236}">
                <a16:creationId xmlns:a16="http://schemas.microsoft.com/office/drawing/2014/main" xmlns="" id="{9266E788-618B-447C-8DF7-E900DC7C9C7B}"/>
              </a:ext>
            </a:extLst>
          </p:cNvPr>
          <p:cNvSpPr/>
          <p:nvPr userDrawn="1"/>
        </p:nvSpPr>
        <p:spPr>
          <a:xfrm flipV="1">
            <a:off x="467544" y="518735"/>
            <a:ext cx="7865990" cy="6181089"/>
          </a:xfrm>
          <a:prstGeom prst="round2DiagRect">
            <a:avLst>
              <a:gd name="adj1" fmla="val 6435"/>
              <a:gd name="adj2" fmla="val 0"/>
            </a:avLst>
          </a:prstGeom>
          <a:solidFill>
            <a:schemeClr val="bg1"/>
          </a:solidFill>
          <a:ln w="28575">
            <a:solidFill>
              <a:srgbClr val="C1E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xmlns="" id="{30370FC9-3863-47A1-9C9B-A036917B8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1556790"/>
            <a:ext cx="7416824" cy="4248474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32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23" name="內容版面配置區 24">
            <a:extLst>
              <a:ext uri="{FF2B5EF4-FFF2-40B4-BE49-F238E27FC236}">
                <a16:creationId xmlns:a16="http://schemas.microsoft.com/office/drawing/2014/main" xmlns="" id="{A2CD2CA2-AE18-48C8-A694-6E2B88C0BB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3567" y="914482"/>
            <a:ext cx="6788442" cy="72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23B8B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TW" altLang="en-US" dirty="0"/>
              <a:t>標題 字級</a:t>
            </a:r>
            <a:r>
              <a:rPr lang="en-US" altLang="zh-TW" dirty="0"/>
              <a:t>40+</a:t>
            </a:r>
            <a:r>
              <a:rPr lang="zh-TW" altLang="en-US" dirty="0"/>
              <a:t>粗 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31D98948-CC5C-4FAB-BC26-7BB3A1E61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49" y="112546"/>
            <a:ext cx="2880320" cy="763051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0FBF4608-2A07-4C76-AFA8-5E39700C1465}"/>
              </a:ext>
            </a:extLst>
          </p:cNvPr>
          <p:cNvSpPr txBox="1"/>
          <p:nvPr userDrawn="1"/>
        </p:nvSpPr>
        <p:spPr>
          <a:xfrm>
            <a:off x="950298" y="188640"/>
            <a:ext cx="196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0" dirty="0">
                <a:solidFill>
                  <a:schemeClr val="tx1"/>
                </a:solidFill>
              </a:rPr>
              <a:t>智慧王</a:t>
            </a:r>
          </a:p>
        </p:txBody>
      </p:sp>
    </p:spTree>
    <p:extLst>
      <p:ext uri="{BB962C8B-B14F-4D97-AF65-F5344CB8AC3E}">
        <p14:creationId xmlns:p14="http://schemas.microsoft.com/office/powerpoint/2010/main" xmlns="" val="340410421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7">
            <a:extLst>
              <a:ext uri="{FF2B5EF4-FFF2-40B4-BE49-F238E27FC236}">
                <a16:creationId xmlns:a16="http://schemas.microsoft.com/office/drawing/2014/main" xmlns="" id="{6DC7E825-0AFB-4E14-9C50-976267041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368" y="21208"/>
            <a:ext cx="720080" cy="40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頁碼</a:t>
            </a:r>
          </a:p>
        </p:txBody>
      </p:sp>
      <p:sp>
        <p:nvSpPr>
          <p:cNvPr id="4" name="矩形: 剪去單一角落 5">
            <a:extLst>
              <a:ext uri="{FF2B5EF4-FFF2-40B4-BE49-F238E27FC236}">
                <a16:creationId xmlns:a16="http://schemas.microsoft.com/office/drawing/2014/main" xmlns="" id="{C389EAA4-882A-4AC9-A5A2-BC6863D3779F}"/>
              </a:ext>
            </a:extLst>
          </p:cNvPr>
          <p:cNvSpPr/>
          <p:nvPr userDrawn="1"/>
        </p:nvSpPr>
        <p:spPr>
          <a:xfrm flipH="1">
            <a:off x="290889" y="1311343"/>
            <a:ext cx="8308227" cy="3485809"/>
          </a:xfrm>
          <a:prstGeom prst="snip1Rect">
            <a:avLst>
              <a:gd name="adj" fmla="val 12143"/>
            </a:avLst>
          </a:prstGeom>
          <a:solidFill>
            <a:srgbClr val="EE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30370FC9-3863-47A1-9C9B-A036917B8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1781360"/>
            <a:ext cx="7560840" cy="258137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課文內文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中文：微軟正黑體</a:t>
            </a:r>
            <a:br>
              <a:rPr lang="zh-TW" altLang="en-US" dirty="0"/>
            </a:br>
            <a:r>
              <a:rPr lang="zh-TW" altLang="en-US" dirty="0"/>
              <a:t>英文：</a:t>
            </a:r>
            <a:r>
              <a:rPr lang="en-US" altLang="zh-TW" dirty="0"/>
              <a:t>Times New Roman + </a:t>
            </a:r>
            <a:r>
              <a:rPr lang="zh-TW" altLang="en-US" dirty="0"/>
              <a:t>斜體</a:t>
            </a:r>
            <a:br>
              <a:rPr lang="zh-TW" altLang="en-US" dirty="0"/>
            </a:br>
            <a:r>
              <a:rPr lang="zh-TW" altLang="en-US" dirty="0"/>
              <a:t>數字：</a:t>
            </a:r>
            <a:r>
              <a:rPr lang="en-US" altLang="zh-TW" dirty="0"/>
              <a:t>Times New Roman</a:t>
            </a:r>
            <a:br>
              <a:rPr lang="en-US" altLang="zh-TW" dirty="0"/>
            </a:br>
            <a:r>
              <a:rPr lang="zh-TW" altLang="en-US" dirty="0"/>
              <a:t>字級</a:t>
            </a:r>
            <a:r>
              <a:rPr lang="en-US" altLang="zh-TW" dirty="0"/>
              <a:t>32</a:t>
            </a:r>
            <a:br>
              <a:rPr lang="en-US" altLang="zh-TW" dirty="0"/>
            </a:b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116A6B9C-8D39-4625-8A92-BE1502CA9058}"/>
              </a:ext>
            </a:extLst>
          </p:cNvPr>
          <p:cNvGrpSpPr/>
          <p:nvPr userDrawn="1"/>
        </p:nvGrpSpPr>
        <p:grpSpPr>
          <a:xfrm>
            <a:off x="303484" y="489773"/>
            <a:ext cx="2839436" cy="1229620"/>
            <a:chOff x="303484" y="489773"/>
            <a:chExt cx="2839436" cy="122962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1E93AE79-A80D-40CF-8803-D5E6C3565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3484" y="489773"/>
              <a:ext cx="2839436" cy="1229620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4C632561-71B7-4DBB-A90B-62D487D0F71B}"/>
                </a:ext>
              </a:extLst>
            </p:cNvPr>
            <p:cNvSpPr txBox="1"/>
            <p:nvPr userDrawn="1"/>
          </p:nvSpPr>
          <p:spPr>
            <a:xfrm>
              <a:off x="544884" y="603824"/>
              <a:ext cx="1787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chemeClr val="bg1"/>
                  </a:solidFill>
                </a:rPr>
                <a:t>想一想</a:t>
              </a:r>
            </a:p>
          </p:txBody>
        </p:sp>
      </p:grp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549A49B2-CA82-4EF0-8615-B9471CEEE1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14" y="983"/>
            <a:ext cx="9122972" cy="68570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10E8C5A-988F-4B08-85D3-ACC9F344A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24128" y="-63581"/>
            <a:ext cx="2928738" cy="579121"/>
          </a:xfrm>
          <a:prstGeom prst="rect">
            <a:avLst/>
          </a:prstGeom>
        </p:spPr>
      </p:pic>
      <p:pic>
        <p:nvPicPr>
          <p:cNvPr id="8" name="圖片 7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216EB13-243A-4723-811D-9933EA46AD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pic>
        <p:nvPicPr>
          <p:cNvPr id="24" name="圖片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765EA2C-D968-4E8A-9170-C0BA8279A3C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3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0DFF040F-4A0D-45BD-82C2-60D7FA2F09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5936" y="-63581"/>
            <a:ext cx="4587249" cy="579121"/>
          </a:xfrm>
          <a:prstGeom prst="rect">
            <a:avLst/>
          </a:prstGeom>
        </p:spPr>
      </p:pic>
      <p:pic>
        <p:nvPicPr>
          <p:cNvPr id="8" name="圖片 7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6793" y="46135"/>
            <a:ext cx="356692" cy="359690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6935271" y="44624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搭配頁碼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15" name="圖片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16" name="圖片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4" r:id="rId2"/>
    <p:sldLayoutId id="2147483685" r:id="rId3"/>
    <p:sldLayoutId id="2147483686" r:id="rId4"/>
    <p:sldLayoutId id="2147483687" r:id="rId5"/>
    <p:sldLayoutId id="2147483701" r:id="rId6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png"/><Relationship Id="rId7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橢圓 33">
            <a:extLst>
              <a:ext uri="{FF2B5EF4-FFF2-40B4-BE49-F238E27FC236}">
                <a16:creationId xmlns:a16="http://schemas.microsoft.com/office/drawing/2014/main" xmlns="" id="{0E204DCC-4D5F-4737-A5C8-BA6277155C52}"/>
              </a:ext>
            </a:extLst>
          </p:cNvPr>
          <p:cNvSpPr/>
          <p:nvPr/>
        </p:nvSpPr>
        <p:spPr>
          <a:xfrm>
            <a:off x="1447635" y="2373616"/>
            <a:ext cx="467242" cy="467242"/>
          </a:xfrm>
          <a:prstGeom prst="ellipse">
            <a:avLst/>
          </a:prstGeom>
          <a:solidFill>
            <a:srgbClr val="ED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版面配置區 34">
            <a:extLst>
              <a:ext uri="{FF2B5EF4-FFF2-40B4-BE49-F238E27FC236}">
                <a16:creationId xmlns:a16="http://schemas.microsoft.com/office/drawing/2014/main" xmlns="" id="{DBAE6D6A-3CD0-41E9-99EC-A49EBE4D17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善用資訊科技組織與表達 </a:t>
            </a:r>
          </a:p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xmlns="" id="{11E3207A-8488-412C-896C-98C29D2988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TW" altLang="en-US" dirty="0"/>
              <a:t>第二章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xmlns="" id="{16A4039E-C8D4-4B8A-8B96-E749D9868489}"/>
              </a:ext>
            </a:extLst>
          </p:cNvPr>
          <p:cNvSpPr/>
          <p:nvPr/>
        </p:nvSpPr>
        <p:spPr>
          <a:xfrm>
            <a:off x="1454141" y="1602439"/>
            <a:ext cx="1389667" cy="55037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版面配置區 7">
            <a:extLst>
              <a:ext uri="{FF2B5EF4-FFF2-40B4-BE49-F238E27FC236}">
                <a16:creationId xmlns:a16="http://schemas.microsoft.com/office/drawing/2014/main" xmlns="" id="{31DAF19C-0685-4790-9013-316F4C6840FB}"/>
              </a:ext>
            </a:extLst>
          </p:cNvPr>
          <p:cNvSpPr txBox="1">
            <a:spLocks/>
          </p:cNvSpPr>
          <p:nvPr/>
        </p:nvSpPr>
        <p:spPr>
          <a:xfrm>
            <a:off x="1445329" y="1632714"/>
            <a:ext cx="1488198" cy="490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 kern="120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400" dirty="0"/>
              <a:t>終極任務</a:t>
            </a:r>
          </a:p>
        </p:txBody>
      </p:sp>
      <p:sp>
        <p:nvSpPr>
          <p:cNvPr id="12" name="文字版面配置區 8">
            <a:extLst>
              <a:ext uri="{FF2B5EF4-FFF2-40B4-BE49-F238E27FC236}">
                <a16:creationId xmlns:a16="http://schemas.microsoft.com/office/drawing/2014/main" xmlns="" id="{FAB02EF4-5A52-4E54-942D-BD1D965F27CB}"/>
              </a:ext>
            </a:extLst>
          </p:cNvPr>
          <p:cNvSpPr txBox="1">
            <a:spLocks/>
          </p:cNvSpPr>
          <p:nvPr/>
        </p:nvSpPr>
        <p:spPr>
          <a:xfrm>
            <a:off x="2843808" y="1582477"/>
            <a:ext cx="4004299" cy="5503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ED7C7C"/>
                </a:solidFill>
              </a:rPr>
              <a:t>班遊行程規劃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78B8CCFC-D285-49BE-B012-BC98E0A475D8}"/>
              </a:ext>
            </a:extLst>
          </p:cNvPr>
          <p:cNvSpPr txBox="1"/>
          <p:nvPr/>
        </p:nvSpPr>
        <p:spPr>
          <a:xfrm>
            <a:off x="1520386" y="2367308"/>
            <a:ext cx="30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字版面配置區 8">
            <a:extLst>
              <a:ext uri="{FF2B5EF4-FFF2-40B4-BE49-F238E27FC236}">
                <a16:creationId xmlns:a16="http://schemas.microsoft.com/office/drawing/2014/main" xmlns="" id="{1428711E-A0B2-4943-8D40-E84FF14D5693}"/>
              </a:ext>
            </a:extLst>
          </p:cNvPr>
          <p:cNvSpPr txBox="1">
            <a:spLocks/>
          </p:cNvSpPr>
          <p:nvPr/>
        </p:nvSpPr>
        <p:spPr>
          <a:xfrm>
            <a:off x="1876748" y="2327575"/>
            <a:ext cx="2474982" cy="104807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solidFill>
                  <a:srgbClr val="ED7C7C"/>
                </a:solidFill>
              </a:rPr>
              <a:t>科技化的路徑規劃</a:t>
            </a:r>
          </a:p>
        </p:txBody>
      </p:sp>
      <p:sp>
        <p:nvSpPr>
          <p:cNvPr id="18" name="文字版面配置區 8">
            <a:extLst>
              <a:ext uri="{FF2B5EF4-FFF2-40B4-BE49-F238E27FC236}">
                <a16:creationId xmlns:a16="http://schemas.microsoft.com/office/drawing/2014/main" xmlns="" id="{EA481575-4FDD-4DBD-BDBC-62C3374BF7A1}"/>
              </a:ext>
            </a:extLst>
          </p:cNvPr>
          <p:cNvSpPr txBox="1">
            <a:spLocks/>
          </p:cNvSpPr>
          <p:nvPr/>
        </p:nvSpPr>
        <p:spPr>
          <a:xfrm>
            <a:off x="4139040" y="2290014"/>
            <a:ext cx="5004960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1-1 </a:t>
            </a:r>
            <a:r>
              <a:rPr lang="zh-TW" altLang="en-US" sz="2800" dirty="0"/>
              <a:t>地圖與路徑</a:t>
            </a:r>
          </a:p>
        </p:txBody>
      </p:sp>
      <p:sp>
        <p:nvSpPr>
          <p:cNvPr id="19" name="文字版面配置區 8">
            <a:extLst>
              <a:ext uri="{FF2B5EF4-FFF2-40B4-BE49-F238E27FC236}">
                <a16:creationId xmlns:a16="http://schemas.microsoft.com/office/drawing/2014/main" xmlns="" id="{9CC70508-B2ED-4812-A07A-BBEC958611AB}"/>
              </a:ext>
            </a:extLst>
          </p:cNvPr>
          <p:cNvSpPr txBox="1">
            <a:spLocks/>
          </p:cNvSpPr>
          <p:nvPr/>
        </p:nvSpPr>
        <p:spPr>
          <a:xfrm>
            <a:off x="4139040" y="2845371"/>
            <a:ext cx="5004960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1-2 </a:t>
            </a:r>
            <a:r>
              <a:rPr lang="zh-TW" altLang="en-US" sz="2800" dirty="0"/>
              <a:t>導航與定位系統</a:t>
            </a:r>
          </a:p>
        </p:txBody>
      </p:sp>
      <p:sp>
        <p:nvSpPr>
          <p:cNvPr id="20" name="文字版面配置區 8">
            <a:extLst>
              <a:ext uri="{FF2B5EF4-FFF2-40B4-BE49-F238E27FC236}">
                <a16:creationId xmlns:a16="http://schemas.microsoft.com/office/drawing/2014/main" xmlns="" id="{FC4F0AE5-CEE5-4C5D-95D6-A5B9769A1C0B}"/>
              </a:ext>
            </a:extLst>
          </p:cNvPr>
          <p:cNvSpPr txBox="1">
            <a:spLocks/>
          </p:cNvSpPr>
          <p:nvPr/>
        </p:nvSpPr>
        <p:spPr>
          <a:xfrm>
            <a:off x="4139040" y="3372576"/>
            <a:ext cx="5004960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1-3</a:t>
            </a:r>
            <a:r>
              <a:rPr lang="zh-TW" altLang="en-US" sz="2800" dirty="0"/>
              <a:t> 運用</a:t>
            </a:r>
            <a:r>
              <a:rPr lang="en-US" altLang="zh-TW" sz="2800" dirty="0"/>
              <a:t>Google Maps</a:t>
            </a:r>
            <a:r>
              <a:rPr lang="zh-TW" altLang="en-US" sz="2800" dirty="0"/>
              <a:t>規劃路徑</a:t>
            </a:r>
          </a:p>
        </p:txBody>
      </p:sp>
      <p:sp>
        <p:nvSpPr>
          <p:cNvPr id="21" name="文字版面配置區 8">
            <a:extLst>
              <a:ext uri="{FF2B5EF4-FFF2-40B4-BE49-F238E27FC236}">
                <a16:creationId xmlns:a16="http://schemas.microsoft.com/office/drawing/2014/main" xmlns="" id="{973DE637-CBD7-42CE-B4C7-A112579D406B}"/>
              </a:ext>
            </a:extLst>
          </p:cNvPr>
          <p:cNvSpPr txBox="1">
            <a:spLocks/>
          </p:cNvSpPr>
          <p:nvPr/>
        </p:nvSpPr>
        <p:spPr>
          <a:xfrm>
            <a:off x="4139040" y="3899781"/>
            <a:ext cx="4768936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2-1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 認識心智圖</a:t>
            </a:r>
          </a:p>
        </p:txBody>
      </p:sp>
      <p:sp>
        <p:nvSpPr>
          <p:cNvPr id="22" name="文字版面配置區 8">
            <a:extLst>
              <a:ext uri="{FF2B5EF4-FFF2-40B4-BE49-F238E27FC236}">
                <a16:creationId xmlns:a16="http://schemas.microsoft.com/office/drawing/2014/main" xmlns="" id="{39112E6E-B763-46D6-9A05-349B0C72639B}"/>
              </a:ext>
            </a:extLst>
          </p:cNvPr>
          <p:cNvSpPr txBox="1">
            <a:spLocks/>
          </p:cNvSpPr>
          <p:nvPr/>
        </p:nvSpPr>
        <p:spPr>
          <a:xfrm>
            <a:off x="4139040" y="4426986"/>
            <a:ext cx="4768936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2-2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 認識</a:t>
            </a:r>
            <a:r>
              <a:rPr lang="en-US" altLang="zh-TW" sz="2800" dirty="0" err="1">
                <a:solidFill>
                  <a:schemeClr val="bg1">
                    <a:lumMod val="75000"/>
                  </a:schemeClr>
                </a:solidFill>
              </a:rPr>
              <a:t>XMind</a:t>
            </a: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心智圖軟體</a:t>
            </a:r>
          </a:p>
        </p:txBody>
      </p:sp>
      <p:sp>
        <p:nvSpPr>
          <p:cNvPr id="23" name="文字版面配置區 8">
            <a:extLst>
              <a:ext uri="{FF2B5EF4-FFF2-40B4-BE49-F238E27FC236}">
                <a16:creationId xmlns:a16="http://schemas.microsoft.com/office/drawing/2014/main" xmlns="" id="{10279D64-0951-4C98-8F28-3C3411D10BF7}"/>
              </a:ext>
            </a:extLst>
          </p:cNvPr>
          <p:cNvSpPr txBox="1">
            <a:spLocks/>
          </p:cNvSpPr>
          <p:nvPr/>
        </p:nvSpPr>
        <p:spPr>
          <a:xfrm>
            <a:off x="4139040" y="4954191"/>
            <a:ext cx="4768936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2-3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 活用</a:t>
            </a:r>
            <a:r>
              <a:rPr lang="en-US" altLang="zh-TW" sz="2800" dirty="0" err="1">
                <a:solidFill>
                  <a:schemeClr val="bg1">
                    <a:lumMod val="75000"/>
                  </a:schemeClr>
                </a:solidFill>
              </a:rPr>
              <a:t>XMind</a:t>
            </a: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心智圖軟體</a:t>
            </a:r>
          </a:p>
        </p:txBody>
      </p:sp>
      <p:sp>
        <p:nvSpPr>
          <p:cNvPr id="24" name="文字版面配置區 8">
            <a:extLst>
              <a:ext uri="{FF2B5EF4-FFF2-40B4-BE49-F238E27FC236}">
                <a16:creationId xmlns:a16="http://schemas.microsoft.com/office/drawing/2014/main" xmlns="" id="{1CF4D46F-1987-4881-B4A9-49F8FD72E094}"/>
              </a:ext>
            </a:extLst>
          </p:cNvPr>
          <p:cNvSpPr txBox="1">
            <a:spLocks/>
          </p:cNvSpPr>
          <p:nvPr/>
        </p:nvSpPr>
        <p:spPr>
          <a:xfrm>
            <a:off x="4139040" y="5481396"/>
            <a:ext cx="4768936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3-1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 簡報內容規劃</a:t>
            </a:r>
          </a:p>
        </p:txBody>
      </p:sp>
      <p:sp>
        <p:nvSpPr>
          <p:cNvPr id="25" name="文字版面配置區 8">
            <a:extLst>
              <a:ext uri="{FF2B5EF4-FFF2-40B4-BE49-F238E27FC236}">
                <a16:creationId xmlns:a16="http://schemas.microsoft.com/office/drawing/2014/main" xmlns="" id="{AF4AD0C7-0AA6-4975-92C2-3992E4E749D2}"/>
              </a:ext>
            </a:extLst>
          </p:cNvPr>
          <p:cNvSpPr txBox="1">
            <a:spLocks/>
          </p:cNvSpPr>
          <p:nvPr/>
        </p:nvSpPr>
        <p:spPr>
          <a:xfrm>
            <a:off x="4139040" y="6008599"/>
            <a:ext cx="4465408" cy="5302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3-2</a:t>
            </a: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</a:rPr>
              <a:t> 運用自由軟體製作簡報</a:t>
            </a: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xmlns="" id="{3333642E-06B7-4E75-B15C-C3C97A9DC4C6}"/>
              </a:ext>
            </a:extLst>
          </p:cNvPr>
          <p:cNvSpPr/>
          <p:nvPr/>
        </p:nvSpPr>
        <p:spPr>
          <a:xfrm>
            <a:off x="1447635" y="3945820"/>
            <a:ext cx="467242" cy="467242"/>
          </a:xfrm>
          <a:prstGeom prst="ellipse">
            <a:avLst/>
          </a:prstGeom>
          <a:solidFill>
            <a:srgbClr val="227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27A7C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04FF937C-D1E7-4A46-B8EC-2C92ABF8447E}"/>
              </a:ext>
            </a:extLst>
          </p:cNvPr>
          <p:cNvSpPr txBox="1"/>
          <p:nvPr/>
        </p:nvSpPr>
        <p:spPr>
          <a:xfrm>
            <a:off x="1520386" y="3939512"/>
            <a:ext cx="30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zh-TW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文字版面配置區 8">
            <a:extLst>
              <a:ext uri="{FF2B5EF4-FFF2-40B4-BE49-F238E27FC236}">
                <a16:creationId xmlns:a16="http://schemas.microsoft.com/office/drawing/2014/main" xmlns="" id="{AFB465E9-9D8F-4CBF-91F4-39B9F671518E}"/>
              </a:ext>
            </a:extLst>
          </p:cNvPr>
          <p:cNvSpPr txBox="1">
            <a:spLocks/>
          </p:cNvSpPr>
          <p:nvPr/>
        </p:nvSpPr>
        <p:spPr>
          <a:xfrm>
            <a:off x="1876748" y="3899778"/>
            <a:ext cx="2474982" cy="11854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</a:rPr>
              <a:t>活用心智圖</a:t>
            </a:r>
            <a:r>
              <a:rPr lang="en-US" altLang="zh-TW" sz="3200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altLang="zh-TW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</a:rPr>
              <a:t>軟體</a:t>
            </a: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xmlns="" id="{5717619A-7986-4CCD-B4D0-5AB40E673831}"/>
              </a:ext>
            </a:extLst>
          </p:cNvPr>
          <p:cNvSpPr/>
          <p:nvPr/>
        </p:nvSpPr>
        <p:spPr>
          <a:xfrm>
            <a:off x="1447635" y="5535189"/>
            <a:ext cx="467242" cy="467242"/>
          </a:xfrm>
          <a:prstGeom prst="ellipse">
            <a:avLst/>
          </a:prstGeom>
          <a:solidFill>
            <a:srgbClr val="A2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xmlns="" id="{264BDFB1-C3A9-4BBE-8564-E78E3B4788DA}"/>
              </a:ext>
            </a:extLst>
          </p:cNvPr>
          <p:cNvSpPr txBox="1"/>
          <p:nvPr/>
        </p:nvSpPr>
        <p:spPr>
          <a:xfrm>
            <a:off x="1520386" y="5528881"/>
            <a:ext cx="30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zh-TW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文字版面配置區 8">
            <a:extLst>
              <a:ext uri="{FF2B5EF4-FFF2-40B4-BE49-F238E27FC236}">
                <a16:creationId xmlns:a16="http://schemas.microsoft.com/office/drawing/2014/main" xmlns="" id="{436316CF-632B-4032-916A-F3BCBE830CB9}"/>
              </a:ext>
            </a:extLst>
          </p:cNvPr>
          <p:cNvSpPr txBox="1">
            <a:spLocks/>
          </p:cNvSpPr>
          <p:nvPr/>
        </p:nvSpPr>
        <p:spPr>
          <a:xfrm>
            <a:off x="1876748" y="5489147"/>
            <a:ext cx="2474982" cy="10497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</a:rPr>
              <a:t>資訊科技讓簡報更精彩</a:t>
            </a:r>
          </a:p>
        </p:txBody>
      </p:sp>
      <p:sp>
        <p:nvSpPr>
          <p:cNvPr id="2" name="矩形 1">
            <a:hlinkClick r:id="rId2" action="ppaction://hlinksldjump"/>
          </p:cNvPr>
          <p:cNvSpPr/>
          <p:nvPr/>
        </p:nvSpPr>
        <p:spPr>
          <a:xfrm>
            <a:off x="4139040" y="2367308"/>
            <a:ext cx="2709067" cy="396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hlinkClick r:id="rId3" action="ppaction://hlinksldjump"/>
          </p:cNvPr>
          <p:cNvSpPr/>
          <p:nvPr/>
        </p:nvSpPr>
        <p:spPr>
          <a:xfrm>
            <a:off x="4139040" y="2888984"/>
            <a:ext cx="3385288" cy="396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hlinkClick r:id="rId4" action="ppaction://hlinksldjump"/>
          </p:cNvPr>
          <p:cNvSpPr/>
          <p:nvPr/>
        </p:nvSpPr>
        <p:spPr>
          <a:xfrm>
            <a:off x="4139040" y="3426790"/>
            <a:ext cx="4897456" cy="4286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41060037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3" y="2928934"/>
            <a:ext cx="5234003" cy="235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117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2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蒐集資料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3808" y="6181289"/>
            <a:ext cx="293538" cy="288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131840" y="6125234"/>
            <a:ext cx="4441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2-2 </a:t>
            </a:r>
            <a:r>
              <a:rPr lang="zh-TW" altLang="en-US" sz="2000" dirty="0"/>
              <a:t>利用不同資訊科技工具蒐集資料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1484784"/>
            <a:ext cx="3960440" cy="1152128"/>
          </a:xfrm>
          <a:prstGeom prst="wedgeRoundRectCallout">
            <a:avLst>
              <a:gd name="adj1" fmla="val 30766"/>
              <a:gd name="adj2" fmla="val 83046"/>
              <a:gd name="adj3" fmla="val 16667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87313"/>
            <a:r>
              <a:rPr lang="zh-TW" altLang="en-US" sz="2000" dirty="0"/>
              <a:t>我們這組利用網路進入觀光局網站找到推薦班遊的地點有哪些特色、美食、名產。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68144" y="2003166"/>
            <a:ext cx="2599088" cy="4090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標題 2"/>
          <p:cNvSpPr txBox="1">
            <a:spLocks/>
          </p:cNvSpPr>
          <p:nvPr/>
        </p:nvSpPr>
        <p:spPr>
          <a:xfrm>
            <a:off x="5004048" y="753848"/>
            <a:ext cx="3888432" cy="1018968"/>
          </a:xfrm>
          <a:prstGeom prst="wedgeRoundRectCallout">
            <a:avLst>
              <a:gd name="adj1" fmla="val 19243"/>
              <a:gd name="adj2" fmla="val 78322"/>
              <a:gd name="adj3" fmla="val 16667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87313"/>
            <a:r>
              <a:rPr lang="zh-TW" altLang="en-US" sz="2000" dirty="0"/>
              <a:t>我們這組利用中央氣象局</a:t>
            </a:r>
            <a:r>
              <a:rPr lang="en-US" altLang="zh-TW" sz="2000" dirty="0"/>
              <a:t>App</a:t>
            </a:r>
          </a:p>
          <a:p>
            <a:pPr marL="87313"/>
            <a:r>
              <a:rPr lang="zh-TW" altLang="en-US" sz="2000" dirty="0"/>
              <a:t>找到班遊地點的氣候資訊。</a:t>
            </a:r>
          </a:p>
        </p:txBody>
      </p:sp>
    </p:spTree>
    <p:extLst>
      <p:ext uri="{BB962C8B-B14F-4D97-AF65-F5344CB8AC3E}">
        <p14:creationId xmlns:p14="http://schemas.microsoft.com/office/powerpoint/2010/main" xmlns="" val="29601136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273" y="2381263"/>
            <a:ext cx="2061463" cy="383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117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2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蒐集資料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3808" y="6181289"/>
            <a:ext cx="293538" cy="288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131840" y="6125234"/>
            <a:ext cx="4441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2-2 </a:t>
            </a:r>
            <a:r>
              <a:rPr lang="zh-TW" altLang="en-US" sz="2000" dirty="0"/>
              <a:t>利用不同資訊科技工具蒐集資料</a:t>
            </a: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5352553" y="580618"/>
            <a:ext cx="3539927" cy="2488342"/>
          </a:xfrm>
          <a:prstGeom prst="roundRect">
            <a:avLst>
              <a:gd name="adj" fmla="val 13110"/>
            </a:avLst>
          </a:prstGeom>
          <a:gradFill flip="none" rotWithShape="1">
            <a:gsLst>
              <a:gs pos="0">
                <a:srgbClr val="FEF1DC"/>
              </a:gs>
              <a:gs pos="64999">
                <a:srgbClr val="FEF1DC"/>
              </a:gs>
              <a:gs pos="100000">
                <a:schemeClr val="bg1"/>
              </a:gs>
            </a:gsLst>
            <a:lin ang="8100000" scaled="1"/>
            <a:tileRect/>
          </a:gradFill>
          <a:ln w="76200">
            <a:noFill/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87313"/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如果對運用資訊科技幫助規劃路徑還不太熟悉， 可以參考第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120~129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頁的路徑規劃內容，它會引導你自我學習並完成相關任務喔！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483768" y="1340768"/>
            <a:ext cx="2736304" cy="1224136"/>
          </a:xfrm>
          <a:prstGeom prst="wedgeRoundRectCallout">
            <a:avLst>
              <a:gd name="adj1" fmla="val -33333"/>
              <a:gd name="adj2" fmla="val 99416"/>
              <a:gd name="adj3" fmla="val 16667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87313"/>
            <a:r>
              <a:rPr lang="zh-TW" altLang="en-US" sz="2000" dirty="0"/>
              <a:t>我們這組利用</a:t>
            </a:r>
            <a:r>
              <a:rPr lang="en-US" altLang="zh-TW" sz="2000" dirty="0"/>
              <a:t>Google</a:t>
            </a:r>
            <a:r>
              <a:rPr lang="zh-TW" altLang="en-US" sz="2000" dirty="0"/>
              <a:t>地圖找到班遊地點的路徑規劃。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214685"/>
            <a:ext cx="5929354" cy="291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781038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xmlns="" id="{EE7792D9-1DB5-477D-B557-EB1B440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907192"/>
            <a:ext cx="7923137" cy="3097872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為使大家都能瞭解班級旅遊規劃的內容，進行班級旅遊前應提出規劃構想。主要是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針對問題拆解後的需求及蒐集資料後的旅遊規劃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，進行整理歸納並提出構想及配套措施，例如：班級旅遊構想之緣由、目的、問題分析、實施方式、交通計畫、特殊規劃目的及需求、預期效益及可行性評估等項目。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0D18B456-3F19-4DC5-9F95-3069F0EF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118</a:t>
            </a:r>
            <a:endParaRPr lang="zh-TW" altLang="en-US" dirty="0"/>
          </a:p>
        </p:txBody>
      </p:sp>
      <p:sp>
        <p:nvSpPr>
          <p:cNvPr id="51" name="標題 38">
            <a:extLst>
              <a:ext uri="{FF2B5EF4-FFF2-40B4-BE49-F238E27FC236}">
                <a16:creationId xmlns:a16="http://schemas.microsoft.com/office/drawing/2014/main" xmlns="" id="{F8C2F304-BE80-4B0E-822F-D0C4A3E045D4}"/>
              </a:ext>
            </a:extLst>
          </p:cNvPr>
          <p:cNvSpPr txBox="1">
            <a:spLocks/>
          </p:cNvSpPr>
          <p:nvPr/>
        </p:nvSpPr>
        <p:spPr>
          <a:xfrm>
            <a:off x="823069" y="1052736"/>
            <a:ext cx="7923137" cy="25568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3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提出構想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2051720" y="4260036"/>
            <a:ext cx="6480720" cy="2455112"/>
          </a:xfrm>
          <a:prstGeom prst="roundRect">
            <a:avLst>
              <a:gd name="adj" fmla="val 12510"/>
            </a:avLst>
          </a:prstGeom>
          <a:solidFill>
            <a:srgbClr val="AD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244080" y="4357710"/>
          <a:ext cx="6096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4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推薦班遊地點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A1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olidFill>
                            <a:srgbClr val="FFC000"/>
                          </a:solidFill>
                        </a:rPr>
                        <a:t>九份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名產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5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芋圓、草仔粿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特色景點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5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山城、宮崎駿、陰陽海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氣候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5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夏季涼爽，冬季陰雨綿綿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交通方式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5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公車、遊覽車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239" y="4357694"/>
            <a:ext cx="1768760" cy="238971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11560" y="4561842"/>
            <a:ext cx="1436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我們這組運用試算表軟體，可將構想分欄目呈現。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759224" y="4000504"/>
            <a:ext cx="1312578" cy="432048"/>
          </a:xfrm>
          <a:prstGeom prst="roundRect">
            <a:avLst>
              <a:gd name="adj" fmla="val 3934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第</a:t>
            </a:r>
            <a:r>
              <a:rPr lang="en-US" altLang="zh-TW" sz="2400" b="1" dirty="0">
                <a:solidFill>
                  <a:schemeClr val="bg1"/>
                </a:solidFill>
              </a:rPr>
              <a:t>1</a:t>
            </a:r>
            <a:r>
              <a:rPr lang="zh-TW" altLang="en-US" sz="2400" b="1" dirty="0">
                <a:solidFill>
                  <a:schemeClr val="bg1"/>
                </a:solidFill>
              </a:rPr>
              <a:t>組</a:t>
            </a:r>
          </a:p>
        </p:txBody>
      </p:sp>
    </p:spTree>
    <p:extLst>
      <p:ext uri="{BB962C8B-B14F-4D97-AF65-F5344CB8AC3E}">
        <p14:creationId xmlns:p14="http://schemas.microsoft.com/office/powerpoint/2010/main" xmlns="" val="35430203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0D18B456-3F19-4DC5-9F95-3069F0EF2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118</a:t>
            </a:r>
            <a:endParaRPr lang="zh-TW" altLang="en-US" dirty="0"/>
          </a:p>
        </p:txBody>
      </p:sp>
      <p:sp>
        <p:nvSpPr>
          <p:cNvPr id="51" name="標題 38">
            <a:extLst>
              <a:ext uri="{FF2B5EF4-FFF2-40B4-BE49-F238E27FC236}">
                <a16:creationId xmlns:a16="http://schemas.microsoft.com/office/drawing/2014/main" xmlns="" id="{F8C2F304-BE80-4B0E-822F-D0C4A3E045D4}"/>
              </a:ext>
            </a:extLst>
          </p:cNvPr>
          <p:cNvSpPr txBox="1">
            <a:spLocks/>
          </p:cNvSpPr>
          <p:nvPr/>
        </p:nvSpPr>
        <p:spPr>
          <a:xfrm>
            <a:off x="823069" y="1052736"/>
            <a:ext cx="7923137" cy="25568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3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提出構想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587677" y="1916832"/>
            <a:ext cx="4196959" cy="4752528"/>
          </a:xfrm>
          <a:prstGeom prst="roundRect">
            <a:avLst>
              <a:gd name="adj" fmla="val 12510"/>
            </a:avLst>
          </a:prstGeom>
          <a:solidFill>
            <a:srgbClr val="AD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059832" y="1628800"/>
            <a:ext cx="1312578" cy="432048"/>
          </a:xfrm>
          <a:prstGeom prst="roundRect">
            <a:avLst>
              <a:gd name="adj" fmla="val 3934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第</a:t>
            </a:r>
            <a:r>
              <a:rPr lang="en-US" altLang="zh-TW" sz="2400" b="1" dirty="0">
                <a:solidFill>
                  <a:schemeClr val="bg1"/>
                </a:solidFill>
              </a:rPr>
              <a:t>2</a:t>
            </a:r>
            <a:r>
              <a:rPr lang="zh-TW" altLang="en-US" sz="2400" b="1" dirty="0">
                <a:solidFill>
                  <a:schemeClr val="bg1"/>
                </a:solidFill>
              </a:rPr>
              <a:t>組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6678" y="2132856"/>
            <a:ext cx="4029337" cy="44394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5077" y="620688"/>
            <a:ext cx="2402747" cy="185738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28662" y="1000108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我們這組運用電腦文書軟體，將構想用文字敘述方式呈現。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1115616" y="2357430"/>
            <a:ext cx="3353427" cy="374441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400" dirty="0"/>
              <a:t>班級旅遊地點可以到清境農場。清境農場一年四季風景秀麗且各有特色及趣味，例如：碧湖映壽、步步高升、慈雲獻壽、青青草原、果林飄香、心誠則靈，我們可以到清境細細品味高山原野自然恬靜的氣氛，陶冶大家的身心靈。</a:t>
            </a:r>
            <a:endParaRPr lang="zh-TW" altLang="en-US" sz="2200" dirty="0"/>
          </a:p>
        </p:txBody>
      </p:sp>
      <p:sp>
        <p:nvSpPr>
          <p:cNvPr id="17" name="圓角矩形 16"/>
          <p:cNvSpPr/>
          <p:nvPr/>
        </p:nvSpPr>
        <p:spPr>
          <a:xfrm>
            <a:off x="4860032" y="1916832"/>
            <a:ext cx="4196959" cy="4752528"/>
          </a:xfrm>
          <a:prstGeom prst="roundRect">
            <a:avLst>
              <a:gd name="adj" fmla="val 12510"/>
            </a:avLst>
          </a:prstGeom>
          <a:solidFill>
            <a:srgbClr val="AD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5059622" y="1628800"/>
            <a:ext cx="1312578" cy="432048"/>
          </a:xfrm>
          <a:prstGeom prst="roundRect">
            <a:avLst>
              <a:gd name="adj" fmla="val 3934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第</a:t>
            </a:r>
            <a:r>
              <a:rPr lang="en-US" altLang="zh-TW" sz="2400" b="1" dirty="0">
                <a:solidFill>
                  <a:schemeClr val="bg1"/>
                </a:solidFill>
              </a:rPr>
              <a:t>3</a:t>
            </a:r>
            <a:r>
              <a:rPr lang="zh-TW" altLang="en-US" sz="2400" b="1" dirty="0">
                <a:solidFill>
                  <a:schemeClr val="bg1"/>
                </a:solidFill>
              </a:rPr>
              <a:t>組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66860" y="476672"/>
            <a:ext cx="2379346" cy="1812835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6516216" y="716503"/>
            <a:ext cx="2157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我們這組運用心智圖軟體，讓主題連結相關項目的構想一併呈現。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979158" y="2264964"/>
            <a:ext cx="3936302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7686000" y="4716000"/>
            <a:ext cx="115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租電動機車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7668344" y="3358152"/>
            <a:ext cx="1150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珊瑚礁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5059622" y="3358152"/>
            <a:ext cx="1150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落山風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374109" y="4077072"/>
            <a:ext cx="1150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墾丁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5058000" y="4824000"/>
            <a:ext cx="1150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白沙灣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6374109" y="2420888"/>
            <a:ext cx="115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國家</a:t>
            </a:r>
            <a:r>
              <a:rPr lang="en-US" altLang="zh-TW" sz="2200" b="1" dirty="0">
                <a:solidFill>
                  <a:schemeClr val="bg1"/>
                </a:solidFill>
              </a:rPr>
              <a:t/>
            </a:r>
            <a:br>
              <a:rPr lang="en-US" altLang="zh-TW" sz="2200" b="1" dirty="0">
                <a:solidFill>
                  <a:schemeClr val="bg1"/>
                </a:solidFill>
              </a:rPr>
            </a:br>
            <a:r>
              <a:rPr lang="zh-TW" altLang="en-US" sz="2200" b="1" dirty="0">
                <a:solidFill>
                  <a:schemeClr val="bg1"/>
                </a:solidFill>
              </a:rPr>
              <a:t>公園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372200" y="5445224"/>
            <a:ext cx="115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</a:rPr>
              <a:t>消暑</a:t>
            </a:r>
            <a:r>
              <a:rPr lang="en-US" altLang="zh-TW" sz="2200" b="1" dirty="0">
                <a:solidFill>
                  <a:schemeClr val="bg1"/>
                </a:solidFill>
              </a:rPr>
              <a:t/>
            </a:r>
            <a:br>
              <a:rPr lang="en-US" altLang="zh-TW" sz="2200" b="1" dirty="0">
                <a:solidFill>
                  <a:schemeClr val="bg1"/>
                </a:solidFill>
              </a:rPr>
            </a:br>
            <a:r>
              <a:rPr lang="zh-TW" altLang="en-US" sz="2200" b="1" dirty="0">
                <a:solidFill>
                  <a:schemeClr val="bg1"/>
                </a:solidFill>
              </a:rPr>
              <a:t>玩水</a:t>
            </a:r>
          </a:p>
        </p:txBody>
      </p:sp>
      <p:pic>
        <p:nvPicPr>
          <p:cNvPr id="21" name="圖片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22" name="圖片 21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23" name="圖片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168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1988840"/>
            <a:ext cx="5042817" cy="3528392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資訊科技可以幫助我們把構想轉化成不同形式的數位資料，可以使用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X-Mind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心智圖軟體進行班遊規劃的企劃案製作，也可以利用電腦教室的其他資訊設備來完成各種數位檔案的製作喔（圖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）！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119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4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執行製作</a:t>
              </a:r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624136" y="1199364"/>
            <a:ext cx="2898152" cy="2520280"/>
          </a:xfrm>
          <a:prstGeom prst="roundRect">
            <a:avLst/>
          </a:prstGeom>
          <a:solidFill>
            <a:srgbClr val="FEF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804186" y="1420612"/>
            <a:ext cx="2656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</a:rPr>
              <a:t>如果對運用資訊科技繪製心智圖還不太熟悉，可以參考第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130~135</a:t>
            </a: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</a:rPr>
              <a:t>頁的心智圖內容。它會引導你自我學習並完成相關任務喔！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4867" b="2815"/>
          <a:stretch>
            <a:fillRect/>
          </a:stretch>
        </p:blipFill>
        <p:spPr bwMode="auto">
          <a:xfrm>
            <a:off x="6000760" y="3786189"/>
            <a:ext cx="2414588" cy="30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3092915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119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4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執行製作</a:t>
              </a: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5665" y="1007383"/>
            <a:ext cx="8207008" cy="430786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1716" y="3989111"/>
            <a:ext cx="293538" cy="28800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159748" y="3933056"/>
            <a:ext cx="254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2-3 </a:t>
            </a:r>
            <a:r>
              <a:rPr lang="zh-TW" altLang="en-US" sz="2000" dirty="0"/>
              <a:t>利用不同資訊軟體的方式呈現規劃內容</a:t>
            </a:r>
          </a:p>
        </p:txBody>
      </p:sp>
    </p:spTree>
    <p:extLst>
      <p:ext uri="{BB962C8B-B14F-4D97-AF65-F5344CB8AC3E}">
        <p14:creationId xmlns:p14="http://schemas.microsoft.com/office/powerpoint/2010/main" xmlns="" val="426283195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571876"/>
            <a:ext cx="162265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119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5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分享評鑑</a:t>
              </a:r>
            </a:p>
          </p:txBody>
        </p:sp>
      </p:grpSp>
      <p:sp>
        <p:nvSpPr>
          <p:cNvPr id="11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980729"/>
            <a:ext cx="7840978" cy="2664296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各組將製作完成的旅遊行程規劃向大家報告後，全班一起來票選最好的行程。可以根據旅遊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地點的選擇、費用的多少、可行性的高低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、運用簡報軟體製作報告內容的完整性與豐富度來決定得票數。互相評論各組有什麼優缺點呢？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812428" y="3882503"/>
            <a:ext cx="2688398" cy="2426817"/>
          </a:xfrm>
          <a:prstGeom prst="roundRect">
            <a:avLst/>
          </a:prstGeom>
          <a:solidFill>
            <a:srgbClr val="FEF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3908538" y="3990543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</a:rPr>
              <a:t>如果對運用資訊科技幫助簡報製作還不太熟悉，可以參考第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136~139</a:t>
            </a:r>
            <a:r>
              <a:rPr lang="zh-TW" altLang="en-US" sz="2000" dirty="0">
                <a:solidFill>
                  <a:schemeClr val="accent1">
                    <a:lumMod val="75000"/>
                  </a:schemeClr>
                </a:solidFill>
              </a:rPr>
              <a:t>頁的如何做簡報內容。它會引導你自我學習並完成相關任務喔！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0721" y="6309320"/>
            <a:ext cx="4857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896358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xmlns="" id="{886083A9-7093-4476-A8B1-D743E9D955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科技化的路徑規劃</a:t>
            </a:r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xmlns="" id="{4D7B7B50-03A0-4215-BC32-3DF66A81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22" y="3042864"/>
            <a:ext cx="8480444" cy="1322240"/>
          </a:xfrm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人類利用資訊科技的輔助，透過衛星導航與定位系統，只要輸入目的地就能自動規劃路徑，讓我們的生活更加便利。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xmlns="" id="{4AFDFD3F-2C25-4CD4-87BF-8A4F032268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612" y="64640"/>
            <a:ext cx="580298" cy="988096"/>
          </a:xfrm>
        </p:spPr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xmlns="" id="{46C3C8A3-F141-4E09-AB24-BEFFB5713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120</a:t>
            </a:r>
            <a:endParaRPr lang="zh-TW" altLang="en-US" dirty="0"/>
          </a:p>
        </p:txBody>
      </p:sp>
      <p:pic>
        <p:nvPicPr>
          <p:cNvPr id="12" name="圖片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14" name="圖片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17" name="圖片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255417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C547D39-DE04-4488-82A5-73C0EB951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120</a:t>
            </a:r>
            <a:endParaRPr lang="zh-TW" altLang="en-US" dirty="0"/>
          </a:p>
        </p:txBody>
      </p:sp>
      <p:sp>
        <p:nvSpPr>
          <p:cNvPr id="19" name="矩形: 圓角 19">
            <a:extLst>
              <a:ext uri="{FF2B5EF4-FFF2-40B4-BE49-F238E27FC236}">
                <a16:creationId xmlns:a16="http://schemas.microsoft.com/office/drawing/2014/main" xmlns="" id="{1C6F7CF7-7F9D-4F29-8EEA-86E12208EC32}"/>
              </a:ext>
            </a:extLst>
          </p:cNvPr>
          <p:cNvSpPr/>
          <p:nvPr/>
        </p:nvSpPr>
        <p:spPr>
          <a:xfrm>
            <a:off x="251520" y="1300163"/>
            <a:ext cx="2664296" cy="37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97A7410B-A5DE-4C03-AF4B-05960B2AA0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036" y="1300164"/>
            <a:ext cx="656022" cy="3782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78DD5A22-0300-449E-BE4A-5FF9A09A9273}"/>
              </a:ext>
            </a:extLst>
          </p:cNvPr>
          <p:cNvSpPr/>
          <p:nvPr/>
        </p:nvSpPr>
        <p:spPr>
          <a:xfrm>
            <a:off x="728425" y="1232312"/>
            <a:ext cx="23314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地圖與路徑</a:t>
            </a:r>
          </a:p>
        </p:txBody>
      </p:sp>
      <p:sp>
        <p:nvSpPr>
          <p:cNvPr id="22" name="標題 12">
            <a:extLst>
              <a:ext uri="{FF2B5EF4-FFF2-40B4-BE49-F238E27FC236}">
                <a16:creationId xmlns:a16="http://schemas.microsoft.com/office/drawing/2014/main" xmlns="" id="{4D7B7B50-03A0-4215-BC32-3DF66A8193CC}"/>
              </a:ext>
            </a:extLst>
          </p:cNvPr>
          <p:cNvSpPr txBox="1">
            <a:spLocks/>
          </p:cNvSpPr>
          <p:nvPr/>
        </p:nvSpPr>
        <p:spPr>
          <a:xfrm>
            <a:off x="163522" y="1783168"/>
            <a:ext cx="8480444" cy="3950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　　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以前我們想去一個地方旅遊，需要先查詢各式各樣地圖，確認正確路線後，才能到達目的地。現在人們只需透過電子地圖查詢（圖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2-4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）或透過路徑規劃工具輔助，就可到達想去的地方（圖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2-5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）。隨著資訊科技的發展，電子地圖使用上越來越便利，</a:t>
            </a:r>
            <a:r>
              <a:rPr lang="zh-TW" altLang="en-US" sz="3200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透過網路或軟體搜尋到達目的地有哪些路徑或方式時，必須事先考慮哪些因素呢？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3DCC2966-57AE-433C-90F3-DC762D8C7933}"/>
              </a:ext>
            </a:extLst>
          </p:cNvPr>
          <p:cNvSpPr/>
          <p:nvPr/>
        </p:nvSpPr>
        <p:spPr>
          <a:xfrm>
            <a:off x="105371" y="1196752"/>
            <a:ext cx="866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1-1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8534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3852500"/>
            <a:ext cx="1357322" cy="30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866490"/>
            <a:ext cx="1357322" cy="299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60" y="428604"/>
            <a:ext cx="2143140" cy="352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33093"/>
            <a:ext cx="7858180" cy="339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C547D39-DE04-4488-82A5-73C0EB951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120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5836" y="3513573"/>
            <a:ext cx="293538" cy="288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423868" y="3457518"/>
            <a:ext cx="350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2-4 </a:t>
            </a:r>
            <a:r>
              <a:rPr lang="zh-TW" altLang="en-US" sz="2000" dirty="0"/>
              <a:t>臺中火車站周圍地圖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3504" y="3516993"/>
            <a:ext cx="293538" cy="28800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5431536" y="3460938"/>
            <a:ext cx="39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2-5 </a:t>
            </a:r>
            <a:r>
              <a:rPr lang="zh-TW" altLang="en-US" sz="2000" dirty="0"/>
              <a:t>使用地圖工具的設定畫面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BA4C3A6E-0EAC-464E-AAB1-650ADF07F1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4092858"/>
            <a:ext cx="2089151" cy="141137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E423B28A-0151-4826-8E34-BB061367B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77914" y="5485485"/>
            <a:ext cx="3210310" cy="125588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2495495D-6924-49BF-B81F-810011D55C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95379" y="3857628"/>
            <a:ext cx="3348389" cy="1567646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88000" y="4276751"/>
            <a:ext cx="1733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透過數位地圖可以確認我們目前的位置。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000496" y="4000504"/>
            <a:ext cx="2503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使用</a:t>
            </a:r>
            <a:r>
              <a:rPr lang="en-US" altLang="zh-TW" sz="2000" dirty="0"/>
              <a:t>Google Maps</a:t>
            </a:r>
            <a:r>
              <a:rPr lang="zh-TW" altLang="en-US" sz="2000" dirty="0"/>
              <a:t>軟體，可以幫助我們判斷選擇騎腳踏車還是搭公車比較合適。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3953481" y="5618017"/>
            <a:ext cx="2615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我們現在有一小時的時間可以運用，要去哪裡走走呢？</a:t>
            </a:r>
          </a:p>
        </p:txBody>
      </p:sp>
    </p:spTree>
    <p:extLst>
      <p:ext uri="{BB962C8B-B14F-4D97-AF65-F5344CB8AC3E}">
        <p14:creationId xmlns:p14="http://schemas.microsoft.com/office/powerpoint/2010/main" xmlns="" val="4728534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5624"/>
          <a:stretch>
            <a:fillRect/>
          </a:stretch>
        </p:blipFill>
        <p:spPr bwMode="auto">
          <a:xfrm>
            <a:off x="1571604" y="3714752"/>
            <a:ext cx="2746522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58" name="標題 57">
            <a:extLst>
              <a:ext uri="{FF2B5EF4-FFF2-40B4-BE49-F238E27FC236}">
                <a16:creationId xmlns:a16="http://schemas.microsoft.com/office/drawing/2014/main" xmlns="" id="{194363BD-F227-4A68-8627-1A73720E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548680"/>
            <a:ext cx="7923137" cy="3096344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班級旅遊是全班重要且難得的休閒聚會，但是大家想去的時間、地點或方式等都不太一樣。因此，這次的任務開放由各組提出最佳的班級旅遊活動企劃。企劃案的內容依據運用資訊科技輔助製作的簡報，做為全班同學評分的標準，看看哪一組規劃及報告的班級旅遊企劃案，可以獲得最多人支持。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444157" y="3789040"/>
            <a:ext cx="3983877" cy="2430639"/>
            <a:chOff x="3444157" y="3789040"/>
            <a:chExt cx="3983877" cy="243063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444157" y="3789040"/>
              <a:ext cx="3983877" cy="2430639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4499992" y="4293096"/>
              <a:ext cx="26642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隊長先提供幾個方向，讓大家思考與參考。</a:t>
              </a:r>
            </a:p>
          </p:txBody>
        </p:sp>
      </p:grpSp>
      <p:sp>
        <p:nvSpPr>
          <p:cNvPr id="1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7884368" y="21208"/>
            <a:ext cx="720080" cy="404664"/>
          </a:xfrm>
        </p:spPr>
        <p:txBody>
          <a:bodyPr/>
          <a:lstStyle/>
          <a:p>
            <a:r>
              <a:rPr lang="en-US" altLang="zh-TW" dirty="0"/>
              <a:t>114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47517018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8929718" cy="367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548680"/>
            <a:ext cx="8440925" cy="1094370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從出發地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到目的地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之間，因為不同的考量，有許多路線可以自由選擇（圖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121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348" y="5317193"/>
            <a:ext cx="293538" cy="28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02380" y="5261138"/>
            <a:ext cx="417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2-6 </a:t>
            </a:r>
            <a:r>
              <a:rPr lang="zh-TW" altLang="en-US" sz="2000" dirty="0"/>
              <a:t>進行路徑規劃時有不同考量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500826" y="2500306"/>
            <a:ext cx="234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我希望抵達目的地的時間越短越好。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500694" y="4105825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前往目的地途中，因為必須先到某處（中間站）處理事情後，才會再前往目的地。</a:t>
            </a:r>
          </a:p>
        </p:txBody>
      </p:sp>
    </p:spTree>
    <p:extLst>
      <p:ext uri="{BB962C8B-B14F-4D97-AF65-F5344CB8AC3E}">
        <p14:creationId xmlns:p14="http://schemas.microsoft.com/office/powerpoint/2010/main" xmlns="" val="2961242801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24411"/>
            <a:ext cx="9144000" cy="413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548680"/>
            <a:ext cx="8440925" cy="2016224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例如：今天從學校回家的路途上會經過超商、加油站以及公園三種情形，依據箭頭指示的前進方向，你會怎樣規劃回家的路徑呢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121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V="1">
            <a:off x="4416972" y="2436873"/>
            <a:ext cx="293538" cy="28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710510" y="2380818"/>
            <a:ext cx="3965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2-7 </a:t>
            </a:r>
            <a:r>
              <a:rPr lang="en-US" altLang="zh-TW" sz="2000" dirty="0" smtClean="0"/>
              <a:t> </a:t>
            </a:r>
            <a:r>
              <a:rPr lang="zh-TW" altLang="en-US" sz="2000" dirty="0" smtClean="0"/>
              <a:t>學</a:t>
            </a:r>
            <a:r>
              <a:rPr lang="zh-TW" altLang="en-US" sz="2000" dirty="0"/>
              <a:t>校與家之間的可能路徑圖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142976" y="3286124"/>
            <a:ext cx="197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我會經過加油站再回家，因為家人騎車載我要順便加油。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67694" y="5214950"/>
            <a:ext cx="204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我會經過公園再回家，因為走路的距離最短。</a:t>
            </a:r>
          </a:p>
        </p:txBody>
      </p:sp>
    </p:spTree>
    <p:extLst>
      <p:ext uri="{BB962C8B-B14F-4D97-AF65-F5344CB8AC3E}">
        <p14:creationId xmlns:p14="http://schemas.microsoft.com/office/powerpoint/2010/main" xmlns="" val="429391990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1268760"/>
            <a:ext cx="8440925" cy="4392488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人們進行路徑規劃時，會有不同的需求考量，例如：抵達目的地的時間越快越好或距離越短越好等。因此人們的移動路徑會因為時間、距離及交通工具等因素，使得最後選擇的路徑不盡相同。所以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運用資訊科技發展路徑規劃系統時，也會將人們對於不同路徑規劃的需求因素，一起納入考量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。除此之外，因為全球定位系統的發展，也產生了路徑規劃後的導航系統相關應用。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87642711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4078" y="1678742"/>
            <a:ext cx="3857652" cy="319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xmlns="" id="{8A50FFE7-833F-4A4F-B437-EABD290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34726"/>
            <a:ext cx="4968552" cy="3960440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汽車上裝設的導航設備，其實也是一種資訊科技。只要輸入目的地，導航系統就能根據地圖訊息規劃前往目的地的路徑（圖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）。導航系統是如何定位並知道我們目前的位置呢？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E7078F5-0CA7-4E8B-AAC1-EC44E88CB99F}"/>
              </a:ext>
            </a:extLst>
          </p:cNvPr>
          <p:cNvGrpSpPr/>
          <p:nvPr/>
        </p:nvGrpSpPr>
        <p:grpSpPr>
          <a:xfrm>
            <a:off x="167998" y="1088886"/>
            <a:ext cx="3539906" cy="378000"/>
            <a:chOff x="167998" y="606896"/>
            <a:chExt cx="3539906" cy="37800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xmlns="" id="{D5AA39BB-F969-4A79-AA8E-66753DA9E896}"/>
                </a:ext>
              </a:extLst>
            </p:cNvPr>
            <p:cNvSpPr/>
            <p:nvPr/>
          </p:nvSpPr>
          <p:spPr>
            <a:xfrm>
              <a:off x="251520" y="606896"/>
              <a:ext cx="3456384" cy="378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C8F3B477-BFBD-4462-9402-014AB92FC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998" y="606897"/>
              <a:ext cx="655512" cy="377953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19256" y="4958057"/>
            <a:ext cx="293538" cy="28800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5612794" y="4902002"/>
            <a:ext cx="3531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圖</a:t>
            </a:r>
            <a:r>
              <a:rPr lang="en-US" altLang="zh-TW" sz="2000" dirty="0"/>
              <a:t>2-8 </a:t>
            </a:r>
            <a:r>
              <a:rPr lang="zh-TW" altLang="en-US" sz="2000" dirty="0"/>
              <a:t>車上常見的導航系統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EAE4543A-3F2B-47DD-8A78-8AFCED9E0B52}"/>
              </a:ext>
            </a:extLst>
          </p:cNvPr>
          <p:cNvSpPr/>
          <p:nvPr/>
        </p:nvSpPr>
        <p:spPr>
          <a:xfrm>
            <a:off x="105371" y="985475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1-2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25DA7903-3C63-4307-9C83-73F6CFC8E21C}"/>
              </a:ext>
            </a:extLst>
          </p:cNvPr>
          <p:cNvSpPr/>
          <p:nvPr/>
        </p:nvSpPr>
        <p:spPr>
          <a:xfrm>
            <a:off x="728425" y="980728"/>
            <a:ext cx="2877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導航與定位系統</a:t>
            </a:r>
          </a:p>
        </p:txBody>
      </p:sp>
    </p:spTree>
    <p:extLst>
      <p:ext uri="{BB962C8B-B14F-4D97-AF65-F5344CB8AC3E}">
        <p14:creationId xmlns:p14="http://schemas.microsoft.com/office/powerpoint/2010/main" xmlns="" val="315331266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9702" y="4962453"/>
            <a:ext cx="293538" cy="28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143240" y="4906398"/>
            <a:ext cx="3531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圖</a:t>
            </a:r>
            <a:r>
              <a:rPr lang="en-US" altLang="zh-TW" sz="2000" dirty="0"/>
              <a:t>2-9 </a:t>
            </a:r>
            <a:r>
              <a:rPr lang="zh-TW" altLang="en-US" sz="2000" dirty="0"/>
              <a:t>全球定位系統三大部分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48680"/>
            <a:ext cx="8501090" cy="43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63522" y="5157192"/>
            <a:ext cx="8440925" cy="1512168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全球定位系統是由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美國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國防部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發展出的，主要分成三個部分：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太空衛星、地面管制站及使用者接收機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120592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1700808"/>
            <a:ext cx="8440925" cy="3456384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使用者發出定位要求時，太空衛星接收數位訊號後，經過電腦計算再回傳給使用者。地面管制站透過數位傳輸可隨時調整及維修管控不同太空衛星，使其保持正常運行。因為使用的是低頻訊號，所以具有以下優點：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天氣的影響程度低、全球覆蓋率高、位置及速度精準度高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，因此被廣泛應用在不同領域。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46644789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2996950"/>
            <a:ext cx="7416824" cy="2016226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全球定位系統（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Global Positioning System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）可以為地球表面絕大部分地區，提供精度極高的定位、物體移動速度的測量以及精準度高的標準時間。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8"/>
          </p:nvPr>
        </p:nvSpPr>
        <p:spPr>
          <a:xfrm>
            <a:off x="683567" y="2354642"/>
            <a:ext cx="6788442" cy="724590"/>
          </a:xfrm>
        </p:spPr>
        <p:txBody>
          <a:bodyPr/>
          <a:lstStyle/>
          <a:p>
            <a:r>
              <a:rPr lang="zh-TW" altLang="en-US" dirty="0"/>
              <a:t>全球定位系統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83568" y="2645456"/>
            <a:ext cx="7560840" cy="999568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網路是否暢通與全球定位系統（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）有什麼關係嗎？	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63520530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923" y="2643182"/>
            <a:ext cx="476896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548680"/>
            <a:ext cx="8440925" cy="2448272"/>
          </a:xfrm>
        </p:spPr>
        <p:txBody>
          <a:bodyPr/>
          <a:lstStyle/>
          <a:p>
            <a:pPr indent="804863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導航系統在進行路徑規劃之前，提供不同的路徑選項考量，例如：避開高速公路、避開收費路段、新增中途地點等（圖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）。因為人們的需求不同，導航系統最後產生的路徑規劃結果亦不同。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　　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123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14546" y="6299655"/>
            <a:ext cx="293538" cy="28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08084" y="6243600"/>
            <a:ext cx="4723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圖</a:t>
            </a:r>
            <a:r>
              <a:rPr lang="en-US" altLang="zh-TW" sz="2000" dirty="0"/>
              <a:t>2-10 </a:t>
            </a:r>
            <a:r>
              <a:rPr lang="zh-TW" altLang="en-US" sz="2000" dirty="0"/>
              <a:t>導航裝置提供不同方式規劃路徑</a:t>
            </a:r>
          </a:p>
        </p:txBody>
      </p:sp>
    </p:spTree>
    <p:extLst>
      <p:ext uri="{BB962C8B-B14F-4D97-AF65-F5344CB8AC3E}">
        <p14:creationId xmlns:p14="http://schemas.microsoft.com/office/powerpoint/2010/main" xmlns="" val="3430121205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404341"/>
            <a:ext cx="4857784" cy="373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548680"/>
            <a:ext cx="8440925" cy="1944216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藉由全球定位系統的幫助，車輛在移動過程中，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定位系統透過數位傳輸不斷偵測與回饋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，可以隨時在導航裝置上看到行駛車輛目前位置，並確認自己是否走在正確的方向（圖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2-11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123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3768" y="6228217"/>
            <a:ext cx="293538" cy="28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7306" y="6172162"/>
            <a:ext cx="438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圖</a:t>
            </a:r>
            <a:r>
              <a:rPr lang="en-US" altLang="zh-TW" sz="2000" dirty="0"/>
              <a:t>2-11 </a:t>
            </a:r>
            <a:r>
              <a:rPr lang="zh-TW" altLang="en-US" sz="2000" dirty="0"/>
              <a:t>導航裝置運用</a:t>
            </a:r>
            <a:r>
              <a:rPr lang="en-US" altLang="zh-TW" sz="2000" dirty="0"/>
              <a:t>GPS</a:t>
            </a:r>
            <a:r>
              <a:rPr lang="zh-TW" altLang="en-US" sz="2000" dirty="0"/>
              <a:t>定位</a:t>
            </a:r>
          </a:p>
        </p:txBody>
      </p:sp>
    </p:spTree>
    <p:extLst>
      <p:ext uri="{BB962C8B-B14F-4D97-AF65-F5344CB8AC3E}">
        <p14:creationId xmlns:p14="http://schemas.microsoft.com/office/powerpoint/2010/main" xmlns="" val="1536507709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683568" y="620688"/>
            <a:ext cx="7848872" cy="1213318"/>
            <a:chOff x="683568" y="620688"/>
            <a:chExt cx="7848872" cy="1213318"/>
          </a:xfrm>
        </p:grpSpPr>
        <p:sp>
          <p:nvSpPr>
            <p:cNvPr id="5" name="圓角矩形 4"/>
            <p:cNvSpPr/>
            <p:nvPr/>
          </p:nvSpPr>
          <p:spPr>
            <a:xfrm>
              <a:off x="1272952" y="620688"/>
              <a:ext cx="7259488" cy="1213318"/>
            </a:xfrm>
            <a:prstGeom prst="roundRect">
              <a:avLst>
                <a:gd name="adj" fmla="val 38337"/>
              </a:avLst>
            </a:prstGeom>
            <a:solidFill>
              <a:srgbClr val="FAD8E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3568" y="827883"/>
              <a:ext cx="877254" cy="798928"/>
            </a:xfrm>
            <a:prstGeom prst="rect">
              <a:avLst/>
            </a:prstGeom>
          </p:spPr>
        </p:pic>
      </p:grpSp>
      <p:grpSp>
        <p:nvGrpSpPr>
          <p:cNvPr id="20" name="群組 19"/>
          <p:cNvGrpSpPr/>
          <p:nvPr/>
        </p:nvGrpSpPr>
        <p:grpSpPr>
          <a:xfrm>
            <a:off x="683568" y="1990550"/>
            <a:ext cx="7848872" cy="1224136"/>
            <a:chOff x="683568" y="2060848"/>
            <a:chExt cx="7848872" cy="1224136"/>
          </a:xfrm>
        </p:grpSpPr>
        <p:sp>
          <p:nvSpPr>
            <p:cNvPr id="21" name="圓角矩形 20"/>
            <p:cNvSpPr/>
            <p:nvPr/>
          </p:nvSpPr>
          <p:spPr>
            <a:xfrm>
              <a:off x="1272952" y="2060848"/>
              <a:ext cx="7259488" cy="1224136"/>
            </a:xfrm>
            <a:prstGeom prst="roundRect">
              <a:avLst>
                <a:gd name="adj" fmla="val 40218"/>
              </a:avLst>
            </a:prstGeom>
            <a:solidFill>
              <a:srgbClr val="C8E8E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3568" y="2263009"/>
              <a:ext cx="877253" cy="819814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683568" y="3357562"/>
            <a:ext cx="7848872" cy="804149"/>
            <a:chOff x="683568" y="3429570"/>
            <a:chExt cx="7848872" cy="804149"/>
          </a:xfrm>
        </p:grpSpPr>
        <p:sp>
          <p:nvSpPr>
            <p:cNvPr id="23" name="圓角矩形 22"/>
            <p:cNvSpPr/>
            <p:nvPr/>
          </p:nvSpPr>
          <p:spPr>
            <a:xfrm>
              <a:off x="1272952" y="3501008"/>
              <a:ext cx="7259488" cy="643512"/>
            </a:xfrm>
            <a:prstGeom prst="roundRect">
              <a:avLst>
                <a:gd name="adj" fmla="val 38662"/>
              </a:avLst>
            </a:prstGeom>
            <a:solidFill>
              <a:srgbClr val="CBCEE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3568" y="3429570"/>
              <a:ext cx="877254" cy="804149"/>
            </a:xfrm>
            <a:prstGeom prst="rect">
              <a:avLst/>
            </a:prstGeom>
          </p:spPr>
        </p:pic>
      </p:grpSp>
      <p:grpSp>
        <p:nvGrpSpPr>
          <p:cNvPr id="25" name="群組 24"/>
          <p:cNvGrpSpPr/>
          <p:nvPr/>
        </p:nvGrpSpPr>
        <p:grpSpPr>
          <a:xfrm>
            <a:off x="683568" y="4214818"/>
            <a:ext cx="7848872" cy="809371"/>
            <a:chOff x="683568" y="4857760"/>
            <a:chExt cx="7848872" cy="809371"/>
          </a:xfrm>
        </p:grpSpPr>
        <p:sp>
          <p:nvSpPr>
            <p:cNvPr id="24" name="圓角矩形 23"/>
            <p:cNvSpPr/>
            <p:nvPr/>
          </p:nvSpPr>
          <p:spPr>
            <a:xfrm>
              <a:off x="1272952" y="4941169"/>
              <a:ext cx="7259488" cy="630971"/>
            </a:xfrm>
            <a:prstGeom prst="roundRect">
              <a:avLst>
                <a:gd name="adj" fmla="val 36680"/>
              </a:avLst>
            </a:prstGeom>
            <a:solidFill>
              <a:srgbClr val="FEE3C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3568" y="4857760"/>
              <a:ext cx="877253" cy="809371"/>
            </a:xfrm>
            <a:prstGeom prst="rect">
              <a:avLst/>
            </a:prstGeom>
          </p:spPr>
        </p:pic>
      </p:grpSp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59" name="文字版面配置區 58">
            <a:extLst>
              <a:ext uri="{FF2B5EF4-FFF2-40B4-BE49-F238E27FC236}">
                <a16:creationId xmlns:a16="http://schemas.microsoft.com/office/drawing/2014/main" xmlns="" id="{ED224D2A-88AC-4053-909F-116A482A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547664" y="638747"/>
            <a:ext cx="6984776" cy="1177200"/>
          </a:xfrm>
        </p:spPr>
        <p:txBody>
          <a:bodyPr anchor="ctr"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舉辦班級旅遊活動前，對於如何舉辦班級旅遊活動，大家有些什麼疑問呢？</a:t>
            </a:r>
          </a:p>
        </p:txBody>
      </p:sp>
      <p:sp>
        <p:nvSpPr>
          <p:cNvPr id="11" name="標題 2"/>
          <p:cNvSpPr txBox="1">
            <a:spLocks/>
          </p:cNvSpPr>
          <p:nvPr/>
        </p:nvSpPr>
        <p:spPr>
          <a:xfrm>
            <a:off x="1547664" y="1988840"/>
            <a:ext cx="6984776" cy="1188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針對如何舉辦班級旅遊所提出的問題，應該如何解決呢？</a:t>
            </a:r>
          </a:p>
        </p:txBody>
      </p:sp>
      <p:sp>
        <p:nvSpPr>
          <p:cNvPr id="12" name="標題 2"/>
          <p:cNvSpPr txBox="1">
            <a:spLocks/>
          </p:cNvSpPr>
          <p:nvPr/>
        </p:nvSpPr>
        <p:spPr>
          <a:xfrm>
            <a:off x="1547664" y="3429000"/>
            <a:ext cx="6984776" cy="6429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為什麼要舉辦班級旅遊活動呢？</a:t>
            </a:r>
          </a:p>
        </p:txBody>
      </p:sp>
      <p:sp>
        <p:nvSpPr>
          <p:cNvPr id="13" name="標題 2"/>
          <p:cNvSpPr txBox="1">
            <a:spLocks/>
          </p:cNvSpPr>
          <p:nvPr/>
        </p:nvSpPr>
        <p:spPr>
          <a:xfrm>
            <a:off x="1547664" y="4248441"/>
            <a:ext cx="6984776" cy="60931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班級旅遊舉辦的地點？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642910" y="4999796"/>
            <a:ext cx="7889530" cy="929534"/>
            <a:chOff x="642910" y="4857760"/>
            <a:chExt cx="7889530" cy="929534"/>
          </a:xfrm>
        </p:grpSpPr>
        <p:sp>
          <p:nvSpPr>
            <p:cNvPr id="29" name="圓角矩形 28"/>
            <p:cNvSpPr/>
            <p:nvPr/>
          </p:nvSpPr>
          <p:spPr>
            <a:xfrm>
              <a:off x="1272952" y="4989054"/>
              <a:ext cx="7259488" cy="630971"/>
            </a:xfrm>
            <a:prstGeom prst="roundRect">
              <a:avLst>
                <a:gd name="adj" fmla="val 3668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標題 2"/>
            <p:cNvSpPr txBox="1">
              <a:spLocks/>
            </p:cNvSpPr>
            <p:nvPr/>
          </p:nvSpPr>
          <p:spPr>
            <a:xfrm>
              <a:off x="1547664" y="4952802"/>
              <a:ext cx="6984776" cy="609319"/>
            </a:xfrm>
            <a:prstGeom prst="rect">
              <a:avLst/>
            </a:prstGeo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班級旅遊舉辦的時間？</a:t>
              </a:r>
            </a:p>
          </p:txBody>
        </p:sp>
        <p:pic>
          <p:nvPicPr>
            <p:cNvPr id="36" name="Picture 4" descr="C:\Users\noree\Desktop\進稿區-20190809T083512Z-001\未命名-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10" y="4857760"/>
              <a:ext cx="1000132" cy="929534"/>
            </a:xfrm>
            <a:prstGeom prst="rect">
              <a:avLst/>
            </a:prstGeom>
            <a:noFill/>
          </p:spPr>
        </p:pic>
      </p:grpSp>
      <p:grpSp>
        <p:nvGrpSpPr>
          <p:cNvPr id="38" name="群組 37"/>
          <p:cNvGrpSpPr/>
          <p:nvPr/>
        </p:nvGrpSpPr>
        <p:grpSpPr>
          <a:xfrm>
            <a:off x="714348" y="5786454"/>
            <a:ext cx="7818092" cy="951911"/>
            <a:chOff x="714348" y="5715016"/>
            <a:chExt cx="7818092" cy="951911"/>
          </a:xfrm>
        </p:grpSpPr>
        <p:sp>
          <p:nvSpPr>
            <p:cNvPr id="33" name="圓角矩形 32"/>
            <p:cNvSpPr/>
            <p:nvPr/>
          </p:nvSpPr>
          <p:spPr>
            <a:xfrm>
              <a:off x="1272952" y="5869863"/>
              <a:ext cx="7259488" cy="630971"/>
            </a:xfrm>
            <a:prstGeom prst="roundRect">
              <a:avLst>
                <a:gd name="adj" fmla="val 36680"/>
              </a:avLst>
            </a:prstGeom>
            <a:solidFill>
              <a:srgbClr val="FFCC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標題 2"/>
            <p:cNvSpPr txBox="1">
              <a:spLocks/>
            </p:cNvSpPr>
            <p:nvPr/>
          </p:nvSpPr>
          <p:spPr>
            <a:xfrm>
              <a:off x="1547664" y="5857892"/>
              <a:ext cx="6984776" cy="609319"/>
            </a:xfrm>
            <a:prstGeom prst="rect">
              <a:avLst/>
            </a:prstGeo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哪些人會參加班級旅遊呢？</a:t>
              </a:r>
            </a:p>
          </p:txBody>
        </p:sp>
        <p:pic>
          <p:nvPicPr>
            <p:cNvPr id="1029" name="Picture 5" descr="C:\Users\noree\Desktop\進稿區-20190809T083512Z-001\未命名-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4348" y="5715016"/>
              <a:ext cx="928694" cy="95191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4431586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522" y="548680"/>
            <a:ext cx="8440925" cy="1594436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目前使用上較便利、常見的導航系統為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，主要有兩大特性：跨平臺裝置以及結合社群平臺的功能（圖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2-12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123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3768" y="5389201"/>
            <a:ext cx="293538" cy="28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7306" y="5333146"/>
            <a:ext cx="438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圖</a:t>
            </a:r>
            <a:r>
              <a:rPr lang="en-US" altLang="zh-TW" sz="2000" dirty="0"/>
              <a:t>2-12 Google Maps</a:t>
            </a:r>
            <a:r>
              <a:rPr lang="zh-TW" altLang="en-US" sz="2000" dirty="0"/>
              <a:t>的兩大特性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9713" y="2853159"/>
            <a:ext cx="86629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4858402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xmlns="" id="{8A50FFE7-833F-4A4F-B437-EABD290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22" y="2204864"/>
            <a:ext cx="8440925" cy="2952328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是一套簡單及可依需求設定的軟體，可透過電腦的網站版本或智慧型裝置上的應用程式進行操作。以電腦的網站版為範例，進行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新左營火車站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到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高雄市立美術館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之間的路徑規劃，一起來認識及練習使用這套軟體，進行班遊行程規劃。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124</a:t>
            </a:r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E7078F5-0CA7-4E8B-AAC1-EC44E88CB99F}"/>
              </a:ext>
            </a:extLst>
          </p:cNvPr>
          <p:cNvGrpSpPr/>
          <p:nvPr/>
        </p:nvGrpSpPr>
        <p:grpSpPr>
          <a:xfrm>
            <a:off x="167998" y="1831031"/>
            <a:ext cx="5618448" cy="393212"/>
            <a:chOff x="167998" y="606896"/>
            <a:chExt cx="5332696" cy="39321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xmlns="" id="{D5AA39BB-F969-4A79-AA8E-66753DA9E896}"/>
                </a:ext>
              </a:extLst>
            </p:cNvPr>
            <p:cNvSpPr/>
            <p:nvPr/>
          </p:nvSpPr>
          <p:spPr>
            <a:xfrm>
              <a:off x="251520" y="606896"/>
              <a:ext cx="5249174" cy="39321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C8F3B477-BFBD-4462-9402-014AB92FC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998" y="606897"/>
              <a:ext cx="655512" cy="377953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AE4543A-3F2B-47DD-8A78-8AFCED9E0B52}"/>
              </a:ext>
            </a:extLst>
          </p:cNvPr>
          <p:cNvSpPr/>
          <p:nvPr/>
        </p:nvSpPr>
        <p:spPr>
          <a:xfrm>
            <a:off x="105371" y="1727620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1-3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25DA7903-3C63-4307-9C83-73F6CFC8E21C}"/>
              </a:ext>
            </a:extLst>
          </p:cNvPr>
          <p:cNvSpPr/>
          <p:nvPr/>
        </p:nvSpPr>
        <p:spPr>
          <a:xfrm>
            <a:off x="728425" y="1722874"/>
            <a:ext cx="4801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運用 </a:t>
            </a:r>
            <a:r>
              <a:rPr lang="en-US" altLang="zh-TW" sz="3000" b="1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規劃路徑</a:t>
            </a:r>
          </a:p>
        </p:txBody>
      </p:sp>
    </p:spTree>
    <p:extLst>
      <p:ext uri="{BB962C8B-B14F-4D97-AF65-F5344CB8AC3E}">
        <p14:creationId xmlns:p14="http://schemas.microsoft.com/office/powerpoint/2010/main" xmlns="" val="4065583275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124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D6E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1552489"/>
            <a:ext cx="4338000" cy="468000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1479743"/>
            <a:ext cx="582169" cy="584775"/>
            <a:chOff x="134947" y="3582516"/>
            <a:chExt cx="582169" cy="58477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1</a:t>
              </a:r>
              <a:endParaRPr lang="zh-TW" altLang="en-US" sz="3200" dirty="0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2" y="1537628"/>
            <a:ext cx="471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目前定位與畫面大小調整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043608" y="535809"/>
            <a:ext cx="7848872" cy="943933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 w="19050">
            <a:solidFill>
              <a:srgbClr val="F8C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透過定位幫助我們確定目前位置與周圍環境，</a:t>
            </a:r>
            <a:endPara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幫助規劃時整體全面思考。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67544" y="2767568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點選</a:t>
            </a:r>
            <a:r>
              <a:rPr lang="zh-TW" altLang="en-US" sz="2800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右下角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顯示你的位置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，可將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Google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地圖調整成你的所在位置範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圍。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＋、－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則可將地圖放大、縮小。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013692"/>
            <a:ext cx="5179446" cy="420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C:\Users\noree\Desktop\PPT\110\生科\1上\images\頁面擷取自-NJ1X11-0-T02_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6355" y="500042"/>
            <a:ext cx="1257645" cy="1309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10122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124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650862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FDE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37196" y="1500970"/>
            <a:ext cx="2622636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63443" y="1484784"/>
            <a:ext cx="276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集合地點搜尋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與結果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6800" y="1481068"/>
            <a:ext cx="592896" cy="584775"/>
            <a:chOff x="124220" y="3582516"/>
            <a:chExt cx="592896" cy="584775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24220" y="3582516"/>
              <a:ext cx="4873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2</a:t>
              </a:r>
              <a:endParaRPr lang="zh-TW" altLang="en-US" sz="3200" dirty="0"/>
            </a:p>
          </p:txBody>
        </p:sp>
      </p:grpSp>
      <p:sp>
        <p:nvSpPr>
          <p:cNvPr id="37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484784"/>
            <a:ext cx="5904656" cy="1008112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Google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地圖左上角輸入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新左營火車站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，按下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搜尋</a:t>
            </a:r>
            <a:r>
              <a:rPr lang="zh-TW" altLang="en-US" sz="2800" u="heavy" dirty="0" smtClean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圖鈕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658570" y="2459486"/>
            <a:ext cx="405477" cy="419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1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71600" y="2420888"/>
            <a:ext cx="17031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輸入</a:t>
            </a:r>
          </a:p>
        </p:txBody>
      </p:sp>
      <p:sp>
        <p:nvSpPr>
          <p:cNvPr id="18" name="橢圓 17"/>
          <p:cNvSpPr/>
          <p:nvPr/>
        </p:nvSpPr>
        <p:spPr>
          <a:xfrm>
            <a:off x="2026722" y="2459569"/>
            <a:ext cx="405477" cy="419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2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348085" y="2420971"/>
            <a:ext cx="2270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按下搜尋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2973480"/>
            <a:ext cx="3384376" cy="355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01501" y="2996952"/>
            <a:ext cx="4440119" cy="353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1115616" y="3068960"/>
            <a:ext cx="792088" cy="216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771800" y="3068960"/>
            <a:ext cx="432048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1115617" y="535808"/>
            <a:ext cx="7776864" cy="929391"/>
          </a:xfrm>
          <a:prstGeom prst="roundRect">
            <a:avLst>
              <a:gd name="adj" fmla="val 12847"/>
            </a:avLst>
          </a:prstGeom>
          <a:solidFill>
            <a:schemeClr val="bg1"/>
          </a:solidFill>
          <a:ln w="19050">
            <a:solidFill>
              <a:srgbClr val="D4E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輸入集合地點名稱進行網路搜尋，會呈現集合地點周圍的所有情形，做為如何到達的依據。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4" name="Picture 2" descr="C:\Users\noree\Desktop\PPT\110\生科\1上\images\頁面擷取自-NJ1X11-0-T02_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691" y="309517"/>
            <a:ext cx="1006913" cy="1190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84700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125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D4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412776"/>
            <a:ext cx="5904656" cy="936104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在目的地位置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欄位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，輸入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高雄</a:t>
            </a:r>
            <a:r>
              <a:rPr lang="zh-TW" altLang="en-US" sz="2800" u="sng" dirty="0" smtClean="0">
                <a:latin typeface="標楷體" pitchFamily="65" charset="-120"/>
                <a:ea typeface="標楷體" pitchFamily="65" charset="-120"/>
              </a:rPr>
              <a:t>市立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美術館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1499645"/>
            <a:ext cx="2624400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1479743"/>
            <a:ext cx="582169" cy="584775"/>
            <a:chOff x="134947" y="3582516"/>
            <a:chExt cx="582169" cy="58477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3</a:t>
              </a:r>
              <a:endParaRPr lang="zh-TW" altLang="en-US" sz="3200" dirty="0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3" y="1484784"/>
            <a:ext cx="276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輸入班遊地點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971600" y="548680"/>
            <a:ext cx="8064896" cy="86409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 w="19050">
            <a:solidFill>
              <a:srgbClr val="F8C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>
              <a:tabLst>
                <a:tab pos="5295900" algn="l"/>
              </a:tabLst>
            </a:pP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輸入想要到達的班遊地點名稱，方便</a:t>
            </a:r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根據集合地點到班遊地點開始進行路徑規劃。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2459617"/>
            <a:ext cx="6912768" cy="4134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2267744" y="3167390"/>
            <a:ext cx="197529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輸入</a:t>
            </a:r>
          </a:p>
        </p:txBody>
      </p:sp>
      <p:sp>
        <p:nvSpPr>
          <p:cNvPr id="24" name="矩形 23"/>
          <p:cNvSpPr/>
          <p:nvPr/>
        </p:nvSpPr>
        <p:spPr>
          <a:xfrm>
            <a:off x="1115616" y="3290748"/>
            <a:ext cx="1128615" cy="354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 descr="C:\Users\noree\Desktop\PPT\110\生科\1上\images\頁面擷取自-NJ1X11-0-T02_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85728"/>
            <a:ext cx="1257645" cy="1309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05578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125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F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 txBox="1">
            <a:spLocks/>
          </p:cNvSpPr>
          <p:nvPr/>
        </p:nvSpPr>
        <p:spPr>
          <a:xfrm>
            <a:off x="774000" y="2530800"/>
            <a:ext cx="8118479" cy="89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包含開車、大眾運輸、步行、騎單車及航班等模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式。</a:t>
            </a:r>
          </a:p>
        </p:txBody>
      </p:sp>
      <p:sp>
        <p:nvSpPr>
          <p:cNvPr id="15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352609" y="1157608"/>
            <a:ext cx="3564000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62940" y="1137706"/>
            <a:ext cx="582169" cy="584775"/>
            <a:chOff x="134947" y="3582516"/>
            <a:chExt cx="582169" cy="584775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4</a:t>
              </a:r>
              <a:endParaRPr lang="zh-TW" altLang="en-US" sz="3200" dirty="0"/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578855" y="1124744"/>
            <a:ext cx="3417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Maps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提供不同交通工具的選項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3857620" y="535808"/>
            <a:ext cx="4824537" cy="1994992"/>
          </a:xfrm>
          <a:prstGeom prst="roundRect">
            <a:avLst>
              <a:gd name="adj" fmla="val 12847"/>
            </a:avLst>
          </a:prstGeom>
          <a:solidFill>
            <a:schemeClr val="bg1"/>
          </a:solidFill>
          <a:ln w="19050">
            <a:solidFill>
              <a:srgbClr val="D4E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提供各種交通工具的方式選擇，只要使用者按下圖示鈕後，電腦可馬上計算出到達的時間及路徑。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501007"/>
            <a:ext cx="8352928" cy="159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oree\Desktop\PPT\110\生科\1上\images\頁面擷取自-NJ1X11-0-T02_0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38" y="357166"/>
            <a:ext cx="1006913" cy="1190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9100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125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D7D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45224"/>
            <a:ext cx="3960440" cy="1080120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以滑鼠點選</a:t>
            </a:r>
            <a:r>
              <a:rPr lang="zh-TW" altLang="en-US" sz="2800" u="heavy" dirty="0" smtClean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選項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，設定路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線規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劃與偏好。</a:t>
            </a:r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2296774"/>
            <a:ext cx="2624400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2276872"/>
            <a:ext cx="582169" cy="584775"/>
            <a:chOff x="134947" y="3582516"/>
            <a:chExt cx="582169" cy="58477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5</a:t>
              </a:r>
              <a:endParaRPr lang="zh-TW" altLang="en-US" sz="3200" dirty="0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3" y="2281913"/>
            <a:ext cx="276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設定路線選項</a:t>
            </a:r>
          </a:p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與偏好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043608" y="535808"/>
            <a:ext cx="7848872" cy="1669055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 w="19050">
            <a:solidFill>
              <a:srgbClr val="F8C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除了交通工具以外，人們還有其他在選擇路徑時的不同考量，</a:t>
            </a:r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根據選擇不同的交通工具後，進一步提供了不同的路徑因素條件供使用者進行設定。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1" y="3212976"/>
            <a:ext cx="406973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888432" cy="3319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4139952" y="5013176"/>
            <a:ext cx="57606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2" descr="C:\Users\noree\Desktop\PPT\110\生科\1上\images\頁面擷取自-NJ1X11-0-T02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39" y="857232"/>
            <a:ext cx="1400489" cy="1458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65497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126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650862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D6E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37196" y="1876254"/>
            <a:ext cx="2622636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63443" y="1860068"/>
            <a:ext cx="276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設定出發時間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的模式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6800" y="1856352"/>
            <a:ext cx="592896" cy="584775"/>
            <a:chOff x="124220" y="3582516"/>
            <a:chExt cx="592896" cy="584775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24220" y="3582516"/>
              <a:ext cx="4873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6</a:t>
              </a:r>
              <a:endParaRPr lang="zh-TW" altLang="en-US" sz="3200" dirty="0"/>
            </a:p>
          </p:txBody>
        </p:sp>
      </p:grpSp>
      <p:sp>
        <p:nvSpPr>
          <p:cNvPr id="37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933056"/>
            <a:ext cx="5400600" cy="2592288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可選擇：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立即</a:t>
            </a:r>
            <a:r>
              <a:rPr lang="zh-TW" altLang="en-US" sz="2800" u="heavy" dirty="0" smtClean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出發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出發時間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抵達時間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u="heavy" dirty="0">
                <a:uFill>
                  <a:solidFill>
                    <a:srgbClr val="FFFF00"/>
                  </a:solidFill>
                </a:uFill>
                <a:latin typeface="標楷體" pitchFamily="65" charset="-120"/>
                <a:ea typeface="標楷體" pitchFamily="65" charset="-120"/>
              </a:rPr>
              <a:t>末班車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  <a:br>
              <a:rPr lang="zh-TW" altLang="en-US" sz="28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會依據查詢時間與當時當地交通狀況，提出預估到達目的地所需時間，與預估到達目的地的時刻。</a:t>
            </a:r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22" name="圓角矩形 21"/>
          <p:cNvSpPr/>
          <p:nvPr/>
        </p:nvSpPr>
        <p:spPr>
          <a:xfrm>
            <a:off x="1043608" y="535809"/>
            <a:ext cx="7848872" cy="1248068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 w="19050">
            <a:solidFill>
              <a:srgbClr val="D4E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也有客製化的設計，點選「選項」選擇及填入相關資料，電腦會透過內部運算，提供各項預估的資料供我們規劃。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2579442" cy="218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6736" y="1844518"/>
            <a:ext cx="2356377" cy="4632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3851920" y="2924944"/>
            <a:ext cx="841599" cy="1080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2" descr="C:\Users\noree\Desktop\PPT\110\生科\1上\images\頁面擷取自-NJ1X11-0-T02_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26321"/>
            <a:ext cx="1149789" cy="1359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80718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smtClean="0"/>
              <a:t>126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720100" y="42413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FDE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12" y="3466904"/>
            <a:ext cx="2210404" cy="1834304"/>
          </a:xfrm>
        </p:spPr>
        <p:txBody>
          <a:bodyPr/>
          <a:lstStyle/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提供了相關路線規劃建議。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1499645"/>
            <a:ext cx="2790062" cy="921243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1479743"/>
            <a:ext cx="582169" cy="584775"/>
            <a:chOff x="134947" y="3582516"/>
            <a:chExt cx="582169" cy="58477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7</a:t>
              </a:r>
              <a:endParaRPr lang="zh-TW" altLang="en-US" sz="3200" dirty="0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3" y="1484784"/>
            <a:ext cx="276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Maps</a:t>
            </a:r>
          </a:p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的建議結果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15816" y="1774913"/>
            <a:ext cx="5648342" cy="4606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683568" y="548680"/>
            <a:ext cx="8460432" cy="86409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 w="19050">
            <a:solidFill>
              <a:srgbClr val="F8C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透過運算結果，直接在地圖上呈現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各種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建議路線及使用不同工具到達的時間和距離預估。</a:t>
            </a:r>
          </a:p>
        </p:txBody>
      </p:sp>
      <p:pic>
        <p:nvPicPr>
          <p:cNvPr id="20" name="Picture 2" descr="C:\Users\noree\Desktop\PPT\110\生科\1上\images\頁面擷取自-NJ1X11-0-T02_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0856" y="260648"/>
            <a:ext cx="1244642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07864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127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D4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5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2363742"/>
            <a:ext cx="5361830" cy="504000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2276872"/>
            <a:ext cx="582169" cy="584775"/>
            <a:chOff x="134947" y="3582516"/>
            <a:chExt cx="582169" cy="584775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8</a:t>
              </a:r>
              <a:endParaRPr lang="zh-TW" altLang="en-US" sz="3200" dirty="0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642910" y="535808"/>
            <a:ext cx="7992888" cy="1728000"/>
          </a:xfrm>
          <a:prstGeom prst="roundRect">
            <a:avLst>
              <a:gd name="adj" fmla="val 12847"/>
            </a:avLst>
          </a:prstGeom>
          <a:solidFill>
            <a:schemeClr val="bg1"/>
          </a:solidFill>
          <a:ln w="19050">
            <a:solidFill>
              <a:srgbClr val="D4E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的程式中，已存有許多相關街景資料，只要拖曳「街景圖示」到圖中的對應位置，電腦會立即比對找出符合的街景圖片顯示，方便使用者比對確認。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2" y="2334757"/>
            <a:ext cx="506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將街景圖示（ ）拖曳到地圖中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428868"/>
            <a:ext cx="3171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群組 22"/>
          <p:cNvGrpSpPr/>
          <p:nvPr/>
        </p:nvGrpSpPr>
        <p:grpSpPr>
          <a:xfrm>
            <a:off x="774000" y="2636912"/>
            <a:ext cx="8118479" cy="1008112"/>
            <a:chOff x="774000" y="2636912"/>
            <a:chExt cx="8118479" cy="1008112"/>
          </a:xfrm>
        </p:grpSpPr>
        <p:sp>
          <p:nvSpPr>
            <p:cNvPr id="13" name="標題 7">
              <a:extLst>
                <a:ext uri="{FF2B5EF4-FFF2-40B4-BE49-F238E27FC236}">
                  <a16:creationId xmlns:a16="http://schemas.microsoft.com/office/drawing/2014/main" xmlns="" id="{71F715A4-E24A-4B50-A6B0-C9C983513ABE}"/>
                </a:ext>
              </a:extLst>
            </p:cNvPr>
            <p:cNvSpPr txBox="1">
              <a:spLocks/>
            </p:cNvSpPr>
            <p:nvPr/>
          </p:nvSpPr>
          <p:spPr>
            <a:xfrm>
              <a:off x="774000" y="2741694"/>
              <a:ext cx="8118479" cy="9033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defRPr>
              </a:lvl1pPr>
            </a:lstStyle>
            <a:p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將</a:t>
              </a:r>
              <a:r>
                <a:rPr lang="zh-TW" altLang="en-US" sz="2800" u="heavy" dirty="0">
                  <a:uFill>
                    <a:solidFill>
                      <a:srgbClr val="FFFF00"/>
                    </a:solidFill>
                  </a:uFill>
                  <a:latin typeface="標楷體" pitchFamily="65" charset="-120"/>
                  <a:ea typeface="標楷體" pitchFamily="65" charset="-120"/>
                </a:rPr>
                <a:t>瀏覽街景服務照片圖示</a:t>
              </a:r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（ ）拖曳到欲觀看街景的地點，即可得到如右圖之畫面查看街景照片。</a:t>
              </a:r>
            </a:p>
          </p:txBody>
        </p:sp>
        <p:pic>
          <p:nvPicPr>
            <p:cNvPr id="6147" name="Picture 3" descr="C:\Users\noree\Desktop\進稿區-20190809T083512Z-001\未命名-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57752" y="2636912"/>
              <a:ext cx="762000" cy="781050"/>
            </a:xfrm>
            <a:prstGeom prst="rect">
              <a:avLst/>
            </a:prstGeom>
            <a:noFill/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3645024"/>
            <a:ext cx="6626514" cy="289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C:\Users\noree\Desktop\PPT\110\生科\1上\images\頁面擷取自-NJ1X11-0-T02_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9050" y="928670"/>
            <a:ext cx="1147858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19719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58" name="標題 57">
            <a:extLst>
              <a:ext uri="{FF2B5EF4-FFF2-40B4-BE49-F238E27FC236}">
                <a16:creationId xmlns:a16="http://schemas.microsoft.com/office/drawing/2014/main" xmlns="" id="{194363BD-F227-4A68-8627-1A73720E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2348881"/>
            <a:ext cx="8211170" cy="2232247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班級旅遊活動舉辦前，需要考慮哪些事情？請大家把最關心的班級旅遊問題都提出來，一起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將問題拆解分類、歸納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。在每一類的問題中，找出最關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鍵的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要素做為解決問題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的目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標，並思考討論解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決問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題的方式與做法。</a:t>
            </a:r>
          </a:p>
        </p:txBody>
      </p:sp>
      <p:sp>
        <p:nvSpPr>
          <p:cNvPr id="59" name="文字版面配置區 58">
            <a:extLst>
              <a:ext uri="{FF2B5EF4-FFF2-40B4-BE49-F238E27FC236}">
                <a16:creationId xmlns:a16="http://schemas.microsoft.com/office/drawing/2014/main" xmlns="" id="{ED224D2A-88AC-4053-909F-116A482A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115</a:t>
            </a:r>
            <a:endParaRPr lang="zh-TW" altLang="en-US" dirty="0"/>
          </a:p>
        </p:txBody>
      </p:sp>
      <p:sp>
        <p:nvSpPr>
          <p:cNvPr id="51" name="標題 38">
            <a:extLst>
              <a:ext uri="{FF2B5EF4-FFF2-40B4-BE49-F238E27FC236}">
                <a16:creationId xmlns:a16="http://schemas.microsoft.com/office/drawing/2014/main" xmlns="" id="{F8C2F304-BE80-4B0E-822F-D0C4A3E045D4}"/>
              </a:ext>
            </a:extLst>
          </p:cNvPr>
          <p:cNvSpPr txBox="1">
            <a:spLocks/>
          </p:cNvSpPr>
          <p:nvPr/>
        </p:nvSpPr>
        <p:spPr>
          <a:xfrm>
            <a:off x="823069" y="1052736"/>
            <a:ext cx="7923137" cy="25568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1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問題拆解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44809935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6028FE89-3DFB-4F97-91A6-1DF66DCB9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/>
              <a:t>127</a:t>
            </a:r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xmlns="" id="{2893D3B6-EA13-4BDA-9CD5-501EDE26A7EA}"/>
              </a:ext>
            </a:extLst>
          </p:cNvPr>
          <p:cNvSpPr/>
          <p:nvPr/>
        </p:nvSpPr>
        <p:spPr>
          <a:xfrm>
            <a:off x="585153" y="535809"/>
            <a:ext cx="8423900" cy="6009721"/>
          </a:xfrm>
          <a:prstGeom prst="roundRect">
            <a:avLst>
              <a:gd name="adj" fmla="val 2766"/>
            </a:avLst>
          </a:prstGeom>
          <a:solidFill>
            <a:srgbClr val="F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9" name="圖片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4BAFD58-AE23-42DA-847C-7494DAF9F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40" name="圖片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B50D504-A8CE-4093-BB53-C0542FFAA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41" name="圖片 4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D53224-A094-4949-9281-1AC8CBE5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13" name="標題 7">
            <a:extLst>
              <a:ext uri="{FF2B5EF4-FFF2-40B4-BE49-F238E27FC236}">
                <a16:creationId xmlns:a16="http://schemas.microsoft.com/office/drawing/2014/main" xmlns="" id="{71F715A4-E24A-4B50-A6B0-C9C983513ABE}"/>
              </a:ext>
            </a:extLst>
          </p:cNvPr>
          <p:cNvSpPr txBox="1">
            <a:spLocks/>
          </p:cNvSpPr>
          <p:nvPr/>
        </p:nvSpPr>
        <p:spPr>
          <a:xfrm>
            <a:off x="774000" y="2746824"/>
            <a:ext cx="8118479" cy="1546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透過登入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Google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帳號後，可以將路徑結果傳送到使用者不同的裝置上使用。或者透過分享功能將路徑結果分享給其他使用者運用。</a:t>
            </a:r>
          </a:p>
        </p:txBody>
      </p:sp>
      <p:sp>
        <p:nvSpPr>
          <p:cNvPr id="15" name="矩形: 圓角 30">
            <a:extLst>
              <a:ext uri="{FF2B5EF4-FFF2-40B4-BE49-F238E27FC236}">
                <a16:creationId xmlns:a16="http://schemas.microsoft.com/office/drawing/2014/main" xmlns="" id="{D650DCFC-A847-42B0-9B01-577905F6A476}"/>
              </a:ext>
            </a:extLst>
          </p:cNvPr>
          <p:cNvSpPr/>
          <p:nvPr/>
        </p:nvSpPr>
        <p:spPr>
          <a:xfrm>
            <a:off x="424616" y="2363742"/>
            <a:ext cx="4867464" cy="504000"/>
          </a:xfrm>
          <a:prstGeom prst="roundRect">
            <a:avLst>
              <a:gd name="adj" fmla="val 170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11DA07A4-6C04-402D-9E2C-3EB3C4104F8D}"/>
              </a:ext>
            </a:extLst>
          </p:cNvPr>
          <p:cNvGrpSpPr/>
          <p:nvPr/>
        </p:nvGrpSpPr>
        <p:grpSpPr>
          <a:xfrm>
            <a:off x="134947" y="2276872"/>
            <a:ext cx="582169" cy="584775"/>
            <a:chOff x="134947" y="3582516"/>
            <a:chExt cx="582169" cy="584775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4106DF42-39C2-478D-A1CC-C0CD9508B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947" y="3650629"/>
              <a:ext cx="582169" cy="469393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F9241269-7B4C-4AFC-8A59-9D237574C5D4}"/>
                </a:ext>
              </a:extLst>
            </p:cNvPr>
            <p:cNvSpPr/>
            <p:nvPr/>
          </p:nvSpPr>
          <p:spPr>
            <a:xfrm>
              <a:off x="163521" y="3582516"/>
              <a:ext cx="421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/>
                <a:t>9</a:t>
              </a:r>
              <a:endParaRPr lang="zh-TW" altLang="en-US" sz="3200" dirty="0"/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107D332C-9C65-47D1-893F-1483979DCF58}"/>
              </a:ext>
            </a:extLst>
          </p:cNvPr>
          <p:cNvSpPr txBox="1"/>
          <p:nvPr/>
        </p:nvSpPr>
        <p:spPr>
          <a:xfrm>
            <a:off x="650861" y="2334757"/>
            <a:ext cx="496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將路徑傳送到不同裝置使用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571472" y="535808"/>
            <a:ext cx="7992888" cy="1728000"/>
          </a:xfrm>
          <a:prstGeom prst="roundRect">
            <a:avLst>
              <a:gd name="adj" fmla="val 12847"/>
            </a:avLst>
          </a:prstGeom>
          <a:solidFill>
            <a:schemeClr val="bg1"/>
          </a:solidFill>
          <a:ln w="19050">
            <a:solidFill>
              <a:srgbClr val="FDE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在電腦尋找相關資料後，為了讓參加班遊的人都能同時獲得即時資訊，透過網路傳輸分享的方式，就可以把資料傳送到不同的裝置使用，讓資料的傳輸更方便。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4069517"/>
            <a:ext cx="3960440" cy="245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94629" y="3645023"/>
            <a:ext cx="2781647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oree\Desktop\PPT\110\生科\1上\images\頁面擷取自-NJ1X11-0-T02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0742" y="1470494"/>
            <a:ext cx="1263290" cy="1315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9537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63522" y="548680"/>
            <a:ext cx="8656950" cy="3528392"/>
          </a:xfrm>
        </p:spPr>
        <p:txBody>
          <a:bodyPr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本次的範例利用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規劃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從新左營火車站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到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高雄市立美術館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的路徑，而交通工具選擇大眾運輸工具。以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提出的建議路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線大致有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三種路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徑，選擇時，必須考慮哪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些因素呢？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7153" y="1628800"/>
            <a:ext cx="3263279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A9850F8-D0C6-457F-BCAD-136C9FFF1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128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3851920" y="4284000"/>
            <a:ext cx="4500480" cy="612000"/>
            <a:chOff x="3851920" y="4284000"/>
            <a:chExt cx="4500480" cy="612000"/>
          </a:xfrm>
        </p:grpSpPr>
        <p:sp>
          <p:nvSpPr>
            <p:cNvPr id="7" name="矩形 6"/>
            <p:cNvSpPr/>
            <p:nvPr/>
          </p:nvSpPr>
          <p:spPr>
            <a:xfrm>
              <a:off x="4752000" y="4284000"/>
              <a:ext cx="3600400" cy="612000"/>
            </a:xfrm>
            <a:prstGeom prst="rect">
              <a:avLst/>
            </a:prstGeom>
            <a:noFill/>
            <a:ln w="28575">
              <a:solidFill>
                <a:srgbClr val="6AB9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851920" y="4365037"/>
              <a:ext cx="1440160" cy="468000"/>
            </a:xfrm>
            <a:prstGeom prst="roundRect">
              <a:avLst/>
            </a:prstGeom>
            <a:solidFill>
              <a:srgbClr val="6AB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</a:rPr>
                <a:t>A</a:t>
              </a:r>
              <a:r>
                <a:rPr lang="zh-TW" altLang="en-US" sz="2800" dirty="0">
                  <a:solidFill>
                    <a:schemeClr val="bg1"/>
                  </a:solidFill>
                </a:rPr>
                <a:t> 路徑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851920" y="5013176"/>
            <a:ext cx="4500480" cy="612000"/>
            <a:chOff x="3851920" y="5013176"/>
            <a:chExt cx="4500480" cy="612000"/>
          </a:xfrm>
        </p:grpSpPr>
        <p:sp>
          <p:nvSpPr>
            <p:cNvPr id="11" name="矩形 10"/>
            <p:cNvSpPr/>
            <p:nvPr/>
          </p:nvSpPr>
          <p:spPr>
            <a:xfrm>
              <a:off x="4752000" y="5013176"/>
              <a:ext cx="3600400" cy="612000"/>
            </a:xfrm>
            <a:prstGeom prst="rect">
              <a:avLst/>
            </a:prstGeom>
            <a:noFill/>
            <a:ln w="28575">
              <a:solidFill>
                <a:srgbClr val="EB80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851920" y="5085184"/>
              <a:ext cx="1440160" cy="468000"/>
            </a:xfrm>
            <a:prstGeom prst="roundRect">
              <a:avLst/>
            </a:prstGeom>
            <a:solidFill>
              <a:srgbClr val="EB8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</a:rPr>
                <a:t>B </a:t>
              </a:r>
              <a:r>
                <a:rPr lang="zh-TW" altLang="en-US" sz="2800" dirty="0">
                  <a:solidFill>
                    <a:schemeClr val="bg1"/>
                  </a:solidFill>
                </a:rPr>
                <a:t>路徑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851920" y="5733256"/>
            <a:ext cx="4500480" cy="612000"/>
            <a:chOff x="3851920" y="5733256"/>
            <a:chExt cx="4500480" cy="612000"/>
          </a:xfrm>
        </p:grpSpPr>
        <p:sp>
          <p:nvSpPr>
            <p:cNvPr id="12" name="矩形 11"/>
            <p:cNvSpPr/>
            <p:nvPr/>
          </p:nvSpPr>
          <p:spPr>
            <a:xfrm>
              <a:off x="4752000" y="5733256"/>
              <a:ext cx="3600400" cy="612000"/>
            </a:xfrm>
            <a:prstGeom prst="rect">
              <a:avLst/>
            </a:prstGeom>
            <a:noFill/>
            <a:ln w="28575">
              <a:solidFill>
                <a:srgbClr val="C23F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3851920" y="5805264"/>
              <a:ext cx="1440160" cy="468000"/>
            </a:xfrm>
            <a:prstGeom prst="roundRect">
              <a:avLst/>
            </a:prstGeom>
            <a:solidFill>
              <a:srgbClr val="C23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</a:rPr>
                <a:t>C </a:t>
              </a:r>
              <a:r>
                <a:rPr lang="zh-TW" altLang="en-US" sz="2800" dirty="0">
                  <a:solidFill>
                    <a:schemeClr val="bg1"/>
                  </a:solidFill>
                </a:rPr>
                <a:t>路徑</a:t>
              </a:r>
            </a:p>
          </p:txBody>
        </p:sp>
      </p:grpSp>
      <p:sp>
        <p:nvSpPr>
          <p:cNvPr id="16" name="橢圓 15"/>
          <p:cNvSpPr/>
          <p:nvPr/>
        </p:nvSpPr>
        <p:spPr>
          <a:xfrm>
            <a:off x="467544" y="4139985"/>
            <a:ext cx="2448272" cy="2448000"/>
          </a:xfrm>
          <a:prstGeom prst="ellipse">
            <a:avLst/>
          </a:prstGeom>
          <a:solidFill>
            <a:srgbClr val="FEE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755576" y="4861610"/>
            <a:ext cx="1816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我會選擇</a:t>
            </a:r>
            <a:r>
              <a:rPr lang="en-US" altLang="zh-TW" sz="2000" dirty="0"/>
              <a:t>B</a:t>
            </a:r>
            <a:r>
              <a:rPr lang="zh-TW" altLang="en-US" sz="2000" dirty="0"/>
              <a:t>路徑，因為抵達的時間最早。</a:t>
            </a:r>
          </a:p>
        </p:txBody>
      </p:sp>
      <p:pic>
        <p:nvPicPr>
          <p:cNvPr id="19458" name="Picture 2" descr="C:\Users\noree\Desktop\PPT\110\生科\1上\2021-06-09_1519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387723"/>
            <a:ext cx="1573192" cy="3470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2476173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5B288319-0DFA-4493-A36F-B9BD14ACF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128</a:t>
            </a:r>
            <a:endParaRPr lang="zh-TW" altLang="en-US" dirty="0"/>
          </a:p>
        </p:txBody>
      </p:sp>
      <p:sp>
        <p:nvSpPr>
          <p:cNvPr id="5" name="橢圓 4"/>
          <p:cNvSpPr>
            <a:spLocks noChangeAspect="1"/>
          </p:cNvSpPr>
          <p:nvPr/>
        </p:nvSpPr>
        <p:spPr>
          <a:xfrm>
            <a:off x="35496" y="44624"/>
            <a:ext cx="1944432" cy="1944216"/>
          </a:xfrm>
          <a:prstGeom prst="ellipse">
            <a:avLst/>
          </a:prstGeom>
          <a:noFill/>
          <a:ln w="28575">
            <a:solidFill>
              <a:srgbClr val="6AB9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07504" y="836712"/>
            <a:ext cx="1268810" cy="356176"/>
          </a:xfrm>
          <a:prstGeom prst="roundRect">
            <a:avLst/>
          </a:prstGeom>
          <a:solidFill>
            <a:srgbClr val="6AB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A</a:t>
            </a:r>
            <a:r>
              <a:rPr lang="zh-TW" altLang="en-US" sz="2800" dirty="0">
                <a:solidFill>
                  <a:schemeClr val="bg1"/>
                </a:solidFill>
              </a:rPr>
              <a:t> 路徑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03505" y="836712"/>
            <a:ext cx="7228936" cy="5904655"/>
          </a:xfrm>
          <a:prstGeom prst="rect">
            <a:avLst/>
          </a:prstGeom>
          <a:noFill/>
          <a:ln w="57150">
            <a:solidFill>
              <a:srgbClr val="6AB9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979712" y="2420888"/>
            <a:ext cx="43204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771800" y="2636912"/>
            <a:ext cx="151969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需步行時間</a:t>
            </a:r>
          </a:p>
        </p:txBody>
      </p:sp>
      <p:cxnSp>
        <p:nvCxnSpPr>
          <p:cNvPr id="12" name="直線接點 11"/>
          <p:cNvCxnSpPr>
            <a:endCxn id="9" idx="1"/>
          </p:cNvCxnSpPr>
          <p:nvPr/>
        </p:nvCxnSpPr>
        <p:spPr>
          <a:xfrm>
            <a:off x="2411760" y="2636912"/>
            <a:ext cx="360040" cy="20005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90942849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5B288319-0DFA-4493-A36F-B9BD14ACF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129</a:t>
            </a:r>
            <a:endParaRPr lang="zh-TW" altLang="en-US" dirty="0"/>
          </a:p>
        </p:txBody>
      </p:sp>
      <p:sp>
        <p:nvSpPr>
          <p:cNvPr id="5" name="橢圓 4"/>
          <p:cNvSpPr>
            <a:spLocks noChangeAspect="1"/>
          </p:cNvSpPr>
          <p:nvPr/>
        </p:nvSpPr>
        <p:spPr>
          <a:xfrm>
            <a:off x="-8094" y="1310"/>
            <a:ext cx="2419854" cy="2419586"/>
          </a:xfrm>
          <a:prstGeom prst="ellipse">
            <a:avLst/>
          </a:prstGeom>
          <a:noFill/>
          <a:ln w="28575">
            <a:solidFill>
              <a:srgbClr val="EB80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71368" y="963747"/>
            <a:ext cx="1332280" cy="521037"/>
          </a:xfrm>
          <a:prstGeom prst="roundRect">
            <a:avLst/>
          </a:prstGeom>
          <a:solidFill>
            <a:srgbClr val="EB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B</a:t>
            </a:r>
            <a:r>
              <a:rPr lang="zh-TW" altLang="en-US" sz="2800" dirty="0">
                <a:solidFill>
                  <a:schemeClr val="bg1"/>
                </a:solidFill>
              </a:rPr>
              <a:t> 路徑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882547"/>
            <a:ext cx="7232121" cy="5917809"/>
          </a:xfrm>
          <a:prstGeom prst="rect">
            <a:avLst/>
          </a:prstGeom>
          <a:noFill/>
          <a:ln w="57150">
            <a:solidFill>
              <a:srgbClr val="EB80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403649" y="2474035"/>
            <a:ext cx="432048" cy="1628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99792" y="2636912"/>
            <a:ext cx="15121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需步行時間</a:t>
            </a:r>
          </a:p>
        </p:txBody>
      </p:sp>
      <p:cxnSp>
        <p:nvCxnSpPr>
          <p:cNvPr id="12" name="直線接點 11"/>
          <p:cNvCxnSpPr>
            <a:stCxn id="8" idx="3"/>
            <a:endCxn id="9" idx="1"/>
          </p:cNvCxnSpPr>
          <p:nvPr/>
        </p:nvCxnSpPr>
        <p:spPr>
          <a:xfrm>
            <a:off x="1835697" y="2555474"/>
            <a:ext cx="864095" cy="28149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7389643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5B288319-0DFA-4493-A36F-B9BD14ACF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129</a:t>
            </a:r>
            <a:endParaRPr lang="zh-TW" altLang="en-US" dirty="0"/>
          </a:p>
        </p:txBody>
      </p:sp>
      <p:sp>
        <p:nvSpPr>
          <p:cNvPr id="5" name="橢圓 4"/>
          <p:cNvSpPr>
            <a:spLocks noChangeAspect="1"/>
          </p:cNvSpPr>
          <p:nvPr/>
        </p:nvSpPr>
        <p:spPr>
          <a:xfrm>
            <a:off x="0" y="1"/>
            <a:ext cx="2123727" cy="2123491"/>
          </a:xfrm>
          <a:prstGeom prst="ellipse">
            <a:avLst/>
          </a:prstGeom>
          <a:noFill/>
          <a:ln w="28575">
            <a:solidFill>
              <a:srgbClr val="C23F9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82713" y="836712"/>
            <a:ext cx="1320935" cy="460389"/>
          </a:xfrm>
          <a:prstGeom prst="roundRect">
            <a:avLst/>
          </a:prstGeom>
          <a:solidFill>
            <a:srgbClr val="C23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C</a:t>
            </a:r>
            <a:r>
              <a:rPr lang="zh-TW" altLang="en-US" sz="2800" dirty="0">
                <a:solidFill>
                  <a:schemeClr val="bg1"/>
                </a:solidFill>
              </a:rPr>
              <a:t> 路徑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6719" y="836712"/>
            <a:ext cx="7195722" cy="5760640"/>
          </a:xfrm>
          <a:prstGeom prst="rect">
            <a:avLst/>
          </a:prstGeom>
          <a:noFill/>
          <a:ln w="57150">
            <a:solidFill>
              <a:srgbClr val="C23F9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475656" y="2407854"/>
            <a:ext cx="476796" cy="15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27784" y="2492896"/>
            <a:ext cx="1634460" cy="4138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需步行時間</a:t>
            </a:r>
          </a:p>
        </p:txBody>
      </p:sp>
      <p:cxnSp>
        <p:nvCxnSpPr>
          <p:cNvPr id="12" name="直線接點 11"/>
          <p:cNvCxnSpPr>
            <a:stCxn id="8" idx="3"/>
            <a:endCxn id="9" idx="1"/>
          </p:cNvCxnSpPr>
          <p:nvPr/>
        </p:nvCxnSpPr>
        <p:spPr>
          <a:xfrm>
            <a:off x="1952452" y="2486379"/>
            <a:ext cx="675332" cy="21344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9384830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128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83568" y="2285416"/>
            <a:ext cx="7560840" cy="1503624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練習用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規劃由學校到你家的路線，會選擇什麼樣的路線及選擇的原因是什麼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502752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　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提供不同因素的路徑規劃建議，可是呈現資料的方式無法直接進行比較。大家可以運用電腦文書處理軟體把它整理得更容易判讀後，進一步判斷哪個路徑符合我們的需求（表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129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V="1">
            <a:off x="2483768" y="3084945"/>
            <a:ext cx="293538" cy="28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777306" y="3028890"/>
            <a:ext cx="438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lang="zh-TW" altLang="en-US" sz="2000" dirty="0"/>
              <a:t>表</a:t>
            </a:r>
            <a:r>
              <a:rPr lang="en-US" altLang="zh-TW" sz="2000" dirty="0"/>
              <a:t>2-1 </a:t>
            </a:r>
            <a:r>
              <a:rPr lang="zh-TW" altLang="en-US" sz="2000" dirty="0"/>
              <a:t>不同因素考量的路徑規劃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789211"/>
              </p:ext>
            </p:extLst>
          </p:nvPr>
        </p:nvGraphicFramePr>
        <p:xfrm>
          <a:off x="107504" y="3422354"/>
          <a:ext cx="84249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考慮因素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第一優先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第二選擇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第三選擇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1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(1)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 步行時間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分鐘）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分鐘）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分鐘）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(2)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 抵達時刻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09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：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03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09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：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09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路徑（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09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：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(3)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 交通路況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塞車狀況、出發時間或行經市區路段等因素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58775" marR="0" indent="-358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(4)</a:t>
                      </a:r>
                      <a:r>
                        <a:rPr lang="zh-TW" altLang="en-US" sz="200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zh-TW" altLang="en-US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交通工具類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搭乘大眾運輸工具、騎腳踏車或步行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(5)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 出發的時間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平日</a:t>
                      </a:r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假日、出發時間（上下班時間、交通離峰時間）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ysClr val="windowText" lastClr="000000"/>
                          </a:solidFill>
                        </a:rPr>
                        <a:t>(6)</a:t>
                      </a:r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 路徑圖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ysClr val="windowText" lastClr="000000"/>
                          </a:solidFill>
                        </a:rPr>
                        <a:t>觀察建議路線再決定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圖片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8" name="圖片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9" name="圖片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754795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21"/>
          <p:cNvSpPr>
            <a:spLocks noGrp="1"/>
          </p:cNvSpPr>
          <p:nvPr>
            <p:ph type="title"/>
          </p:nvPr>
        </p:nvSpPr>
        <p:spPr>
          <a:xfrm>
            <a:off x="163522" y="2366550"/>
            <a:ext cx="8440925" cy="571504"/>
          </a:xfrm>
        </p:spPr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第 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節　科技化的路徑規劃</a:t>
            </a:r>
            <a:r>
              <a:rPr lang="zh-TW" altLang="en-US" b="1" dirty="0"/>
              <a:t/>
            </a:r>
            <a:br>
              <a:rPr lang="zh-TW" altLang="en-US" b="1" dirty="0"/>
            </a:br>
            <a:endParaRPr lang="zh-TW" altLang="en-US" b="1" dirty="0"/>
          </a:p>
        </p:txBody>
      </p:sp>
      <p:sp>
        <p:nvSpPr>
          <p:cNvPr id="20" name="文字版面配置區 15">
            <a:extLst>
              <a:ext uri="{FF2B5EF4-FFF2-40B4-BE49-F238E27FC236}">
                <a16:creationId xmlns:a16="http://schemas.microsoft.com/office/drawing/2014/main" xmlns="" id="{B075DDE3-C611-4375-9CE5-7538ADE06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4368" y="21208"/>
            <a:ext cx="720080" cy="404664"/>
          </a:xfrm>
        </p:spPr>
        <p:txBody>
          <a:bodyPr/>
          <a:lstStyle/>
          <a:p>
            <a:r>
              <a:rPr lang="en-US" altLang="zh-TW" dirty="0"/>
              <a:t>141</a:t>
            </a:r>
            <a:endParaRPr lang="zh-TW" altLang="en-US" dirty="0"/>
          </a:p>
        </p:txBody>
      </p:sp>
      <p:sp>
        <p:nvSpPr>
          <p:cNvPr id="21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19672" y="706558"/>
            <a:ext cx="6980959" cy="418186"/>
          </a:xfrm>
        </p:spPr>
        <p:txBody>
          <a:bodyPr/>
          <a:lstStyle/>
          <a:p>
            <a:r>
              <a:rPr lang="zh-TW" altLang="en-US" dirty="0"/>
              <a:t>配合課本第</a:t>
            </a:r>
            <a:r>
              <a:rPr lang="en-US" altLang="zh-TW" dirty="0"/>
              <a:t>114</a:t>
            </a:r>
            <a:r>
              <a:rPr lang="zh-TW" altLang="en-US" dirty="0"/>
              <a:t>～</a:t>
            </a:r>
            <a:r>
              <a:rPr lang="en-US" altLang="zh-TW" dirty="0"/>
              <a:t>129</a:t>
            </a:r>
            <a:r>
              <a:rPr lang="zh-TW" altLang="en-US" dirty="0"/>
              <a:t>頁進行 </a:t>
            </a: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1071538" y="2866616"/>
            <a:ext cx="6961437" cy="490376"/>
          </a:xfrm>
          <a:prstGeom prst="rect">
            <a:avLst/>
          </a:prstGeom>
        </p:spPr>
        <p:txBody>
          <a:bodyPr/>
          <a:lstStyle/>
          <a:p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1-1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地圖與路徑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zh-TW" altLang="en-US" sz="320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/>
          <a:srcRect r="8536"/>
          <a:stretch>
            <a:fillRect/>
          </a:stretch>
        </p:blipFill>
        <p:spPr bwMode="auto">
          <a:xfrm>
            <a:off x="428596" y="2866620"/>
            <a:ext cx="71438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標題 1"/>
          <p:cNvSpPr txBox="1">
            <a:spLocks/>
          </p:cNvSpPr>
          <p:nvPr/>
        </p:nvSpPr>
        <p:spPr>
          <a:xfrm>
            <a:off x="1682529" y="3366682"/>
            <a:ext cx="6961437" cy="2006534"/>
          </a:xfrm>
          <a:prstGeom prst="rect">
            <a:avLst/>
          </a:prstGeom>
        </p:spPr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人們因為時間、距離及交通工具等因素，會有不同的路徑需求考量。運用資訊科技發展路徑規劃系統時，不同路徑規劃需求都會一起納入考量。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1235092" y="3366682"/>
            <a:ext cx="456588" cy="49436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zh-TW" altLang="en-US" sz="3200" dirty="0"/>
              <a:t>☉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 txBox="1">
            <a:spLocks/>
          </p:cNvSpPr>
          <p:nvPr/>
        </p:nvSpPr>
        <p:spPr>
          <a:xfrm>
            <a:off x="214282" y="714356"/>
            <a:ext cx="1523567" cy="7245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學習回顧</a:t>
            </a:r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/>
          <p:cNvSpPr txBox="1">
            <a:spLocks/>
          </p:cNvSpPr>
          <p:nvPr/>
        </p:nvSpPr>
        <p:spPr>
          <a:xfrm>
            <a:off x="1071538" y="2226524"/>
            <a:ext cx="6961437" cy="554404"/>
          </a:xfrm>
          <a:prstGeom prst="rect">
            <a:avLst/>
          </a:prstGeom>
        </p:spPr>
        <p:txBody>
          <a:bodyPr/>
          <a:lstStyle/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1-2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導航與定位系統</a:t>
            </a:r>
          </a:p>
        </p:txBody>
      </p:sp>
      <p:sp>
        <p:nvSpPr>
          <p:cNvPr id="20" name="文字版面配置區 15">
            <a:extLst>
              <a:ext uri="{FF2B5EF4-FFF2-40B4-BE49-F238E27FC236}">
                <a16:creationId xmlns:a16="http://schemas.microsoft.com/office/drawing/2014/main" xmlns="" id="{B075DDE3-C611-4375-9CE5-7538ADE06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4368" y="21208"/>
            <a:ext cx="720080" cy="404664"/>
          </a:xfrm>
        </p:spPr>
        <p:txBody>
          <a:bodyPr/>
          <a:lstStyle/>
          <a:p>
            <a:r>
              <a:rPr lang="en-US" altLang="zh-TW" dirty="0"/>
              <a:t>141</a:t>
            </a:r>
            <a:endParaRPr lang="zh-TW" altLang="en-US" dirty="0"/>
          </a:p>
        </p:txBody>
      </p:sp>
      <p:sp>
        <p:nvSpPr>
          <p:cNvPr id="21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19672" y="706558"/>
            <a:ext cx="6980959" cy="418186"/>
          </a:xfrm>
        </p:spPr>
        <p:txBody>
          <a:bodyPr/>
          <a:lstStyle/>
          <a:p>
            <a:r>
              <a:rPr lang="zh-TW" altLang="en-US" dirty="0"/>
              <a:t>配合課本第</a:t>
            </a:r>
            <a:r>
              <a:rPr lang="en-US" altLang="zh-TW" dirty="0"/>
              <a:t>114</a:t>
            </a:r>
            <a:r>
              <a:rPr lang="zh-TW" altLang="en-US" dirty="0"/>
              <a:t>～</a:t>
            </a:r>
            <a:r>
              <a:rPr lang="en-US" altLang="zh-TW" dirty="0"/>
              <a:t>129</a:t>
            </a:r>
            <a:r>
              <a:rPr lang="zh-TW" altLang="en-US" dirty="0"/>
              <a:t>頁進行 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1682529" y="2654582"/>
            <a:ext cx="6961437" cy="293465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了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解全球定位系統的簡要運作後，就可以知道導航系統是如何定位並知道我們目前的位置。因此，只要使用者輸入目的地，導航系統就能根據地圖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訊息規劃前往目的地的路徑，導航設備就是資訊科技的一種應用。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dirty="0"/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1235092" y="2654582"/>
            <a:ext cx="456588" cy="48638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zh-TW" altLang="en-US" sz="3200" dirty="0" smtClean="0"/>
              <a:t>☉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 r="8536"/>
          <a:stretch>
            <a:fillRect/>
          </a:stretch>
        </p:blipFill>
        <p:spPr bwMode="auto">
          <a:xfrm>
            <a:off x="395536" y="2204864"/>
            <a:ext cx="71438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 txBox="1">
            <a:spLocks/>
          </p:cNvSpPr>
          <p:nvPr/>
        </p:nvSpPr>
        <p:spPr>
          <a:xfrm>
            <a:off x="214282" y="714356"/>
            <a:ext cx="1523567" cy="7245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學習回顧</a:t>
            </a:r>
          </a:p>
        </p:txBody>
      </p:sp>
      <p:sp>
        <p:nvSpPr>
          <p:cNvPr id="10" name="矩形 9"/>
          <p:cNvSpPr/>
          <p:nvPr/>
        </p:nvSpPr>
        <p:spPr>
          <a:xfrm>
            <a:off x="8573318" y="6321600"/>
            <a:ext cx="570682" cy="44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19672" y="706558"/>
            <a:ext cx="6980959" cy="418186"/>
          </a:xfrm>
        </p:spPr>
        <p:txBody>
          <a:bodyPr/>
          <a:lstStyle/>
          <a:p>
            <a:r>
              <a:rPr lang="zh-TW" altLang="en-US" dirty="0"/>
              <a:t>配合課本第</a:t>
            </a:r>
            <a:r>
              <a:rPr lang="en-US" altLang="zh-TW" dirty="0"/>
              <a:t>114</a:t>
            </a:r>
            <a:r>
              <a:rPr lang="zh-TW" altLang="en-US" dirty="0"/>
              <a:t>～</a:t>
            </a:r>
            <a:r>
              <a:rPr lang="en-US" altLang="zh-TW" dirty="0"/>
              <a:t>129</a:t>
            </a:r>
            <a:r>
              <a:rPr lang="zh-TW" altLang="en-US" dirty="0"/>
              <a:t>頁進行 </a:t>
            </a: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1071538" y="2802588"/>
            <a:ext cx="6961437" cy="554404"/>
          </a:xfrm>
          <a:prstGeom prst="rect">
            <a:avLst/>
          </a:prstGeom>
        </p:spPr>
        <p:txBody>
          <a:bodyPr/>
          <a:lstStyle/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1-3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運用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規劃路徑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文字版面配置區 15">
            <a:extLst>
              <a:ext uri="{FF2B5EF4-FFF2-40B4-BE49-F238E27FC236}">
                <a16:creationId xmlns:a16="http://schemas.microsoft.com/office/drawing/2014/main" xmlns="" id="{B075DDE3-C611-4375-9CE5-7538ADE06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4368" y="21208"/>
            <a:ext cx="720080" cy="404664"/>
          </a:xfrm>
        </p:spPr>
        <p:txBody>
          <a:bodyPr/>
          <a:lstStyle/>
          <a:p>
            <a:r>
              <a:rPr lang="en-US" altLang="zh-TW" dirty="0"/>
              <a:t>141</a:t>
            </a:r>
            <a:endParaRPr lang="zh-TW" altLang="en-US" dirty="0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1691680" y="3284984"/>
            <a:ext cx="6961437" cy="151216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利用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Google Maps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軟體規劃路線時，其路徑、交通工具與建議路線等，都是在做選擇時須考慮的因素。</a:t>
            </a: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1235092" y="3302654"/>
            <a:ext cx="456588" cy="48638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zh-TW" altLang="en-US" sz="3200" dirty="0" smtClean="0"/>
              <a:t>☉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 r="8536"/>
          <a:stretch>
            <a:fillRect/>
          </a:stretch>
        </p:blipFill>
        <p:spPr bwMode="auto">
          <a:xfrm>
            <a:off x="395536" y="2780928"/>
            <a:ext cx="71438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內容版面配置區 16">
            <a:extLst>
              <a:ext uri="{FF2B5EF4-FFF2-40B4-BE49-F238E27FC236}">
                <a16:creationId xmlns:a16="http://schemas.microsoft.com/office/drawing/2014/main" xmlns="" id="{83C02293-C65F-48A3-A2DA-F84DA4A5AAD7}"/>
              </a:ext>
            </a:extLst>
          </p:cNvPr>
          <p:cNvSpPr txBox="1">
            <a:spLocks/>
          </p:cNvSpPr>
          <p:nvPr/>
        </p:nvSpPr>
        <p:spPr>
          <a:xfrm>
            <a:off x="214282" y="714356"/>
            <a:ext cx="1523567" cy="7245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學習回顧</a:t>
            </a:r>
          </a:p>
        </p:txBody>
      </p:sp>
      <p:sp>
        <p:nvSpPr>
          <p:cNvPr id="10" name="矩形 9"/>
          <p:cNvSpPr/>
          <p:nvPr/>
        </p:nvSpPr>
        <p:spPr>
          <a:xfrm>
            <a:off x="8573318" y="6321600"/>
            <a:ext cx="570682" cy="44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21089"/>
          <a:stretch>
            <a:fillRect/>
          </a:stretch>
        </p:blipFill>
        <p:spPr bwMode="auto">
          <a:xfrm>
            <a:off x="4788024" y="2996952"/>
            <a:ext cx="374231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59" name="文字版面配置區 58">
            <a:extLst>
              <a:ext uri="{FF2B5EF4-FFF2-40B4-BE49-F238E27FC236}">
                <a16:creationId xmlns:a16="http://schemas.microsoft.com/office/drawing/2014/main" xmlns="" id="{ED224D2A-88AC-4053-909F-116A482A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115</a:t>
            </a:r>
            <a:endParaRPr lang="zh-TW" altLang="en-US" dirty="0"/>
          </a:p>
        </p:txBody>
      </p:sp>
      <p:grpSp>
        <p:nvGrpSpPr>
          <p:cNvPr id="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1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問題拆解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836157"/>
            <a:ext cx="4464496" cy="4974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>
            <a:off x="5001279" y="1494241"/>
            <a:ext cx="293538" cy="288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220072" y="1424970"/>
            <a:ext cx="341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圖</a:t>
            </a:r>
            <a:r>
              <a:rPr lang="en-US" altLang="zh-TW" sz="2000" dirty="0"/>
              <a:t>2-1 </a:t>
            </a:r>
            <a:r>
              <a:rPr lang="zh-TW" altLang="en-US" sz="2000" dirty="0"/>
              <a:t>線上問卷</a:t>
            </a:r>
            <a:r>
              <a:rPr lang="en-US" altLang="zh-TW" sz="2000" dirty="0"/>
              <a:t>―Google</a:t>
            </a:r>
            <a:r>
              <a:rPr lang="zh-TW" altLang="en-US" sz="2000" dirty="0"/>
              <a:t>表單為例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715" y="3342773"/>
            <a:ext cx="1000132" cy="195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6520501" y="3745215"/>
            <a:ext cx="2295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有哪些問題可以一起列入線上問卷，讓同學隨時選填呢（圖</a:t>
            </a:r>
            <a:r>
              <a:rPr lang="en-US" altLang="zh-TW" sz="2000" dirty="0"/>
              <a:t>2-1</a:t>
            </a:r>
            <a:r>
              <a:rPr lang="zh-TW" altLang="en-US" sz="2000" dirty="0"/>
              <a:t>）？</a:t>
            </a:r>
          </a:p>
        </p:txBody>
      </p:sp>
    </p:spTree>
    <p:extLst>
      <p:ext uri="{BB962C8B-B14F-4D97-AF65-F5344CB8AC3E}">
        <p14:creationId xmlns:p14="http://schemas.microsoft.com/office/powerpoint/2010/main" xmlns="" val="244480993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5408"/>
          <a:stretch>
            <a:fillRect/>
          </a:stretch>
        </p:blipFill>
        <p:spPr bwMode="auto">
          <a:xfrm>
            <a:off x="32" y="1859515"/>
            <a:ext cx="9144000" cy="499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59" name="文字版面配置區 58">
            <a:extLst>
              <a:ext uri="{FF2B5EF4-FFF2-40B4-BE49-F238E27FC236}">
                <a16:creationId xmlns:a16="http://schemas.microsoft.com/office/drawing/2014/main" xmlns="" id="{ED224D2A-88AC-4053-909F-116A482A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115</a:t>
            </a:r>
            <a:endParaRPr lang="zh-TW" altLang="en-US" dirty="0"/>
          </a:p>
        </p:txBody>
      </p:sp>
      <p:sp>
        <p:nvSpPr>
          <p:cNvPr id="51" name="標題 38">
            <a:extLst>
              <a:ext uri="{FF2B5EF4-FFF2-40B4-BE49-F238E27FC236}">
                <a16:creationId xmlns:a16="http://schemas.microsoft.com/office/drawing/2014/main" xmlns="" id="{F8C2F304-BE80-4B0E-822F-D0C4A3E045D4}"/>
              </a:ext>
            </a:extLst>
          </p:cNvPr>
          <p:cNvSpPr txBox="1">
            <a:spLocks/>
          </p:cNvSpPr>
          <p:nvPr/>
        </p:nvSpPr>
        <p:spPr>
          <a:xfrm>
            <a:off x="823069" y="1052736"/>
            <a:ext cx="7923137" cy="25568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1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問題拆解</a:t>
              </a:r>
            </a:p>
          </p:txBody>
        </p:sp>
      </p:grpSp>
      <p:pic>
        <p:nvPicPr>
          <p:cNvPr id="18" name="圖片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19" name="圖片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20" name="圖片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8084" y="725722"/>
            <a:ext cx="2192117" cy="20428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19872" y="1753929"/>
            <a:ext cx="2542230" cy="18190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6189" y="1997464"/>
            <a:ext cx="1864958" cy="16121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5663" y="4423642"/>
            <a:ext cx="1458811" cy="14670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20094" y="3164279"/>
            <a:ext cx="1856667" cy="163287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05824" y="3573739"/>
            <a:ext cx="2208714" cy="158345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5315" y="4509120"/>
            <a:ext cx="2135055" cy="178810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80112" y="428604"/>
            <a:ext cx="2448272" cy="191106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858048" y="1775001"/>
            <a:ext cx="2357422" cy="1947449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689563" y="1142984"/>
            <a:ext cx="2168057" cy="1148964"/>
          </a:xfrm>
        </p:spPr>
        <p:txBody>
          <a:bodyPr/>
          <a:lstStyle/>
          <a:p>
            <a:pPr algn="ctr"/>
            <a:r>
              <a:rPr lang="en-US" altLang="zh-TW" sz="2000" dirty="0"/>
              <a:t>Google</a:t>
            </a:r>
            <a:r>
              <a:rPr lang="zh-TW" altLang="en-US" sz="2000" dirty="0"/>
              <a:t>的線上表單，可以幫忙彙整哪些資訊呢？</a:t>
            </a:r>
          </a:p>
        </p:txBody>
      </p:sp>
      <p:sp>
        <p:nvSpPr>
          <p:cNvPr id="30" name="標題 5"/>
          <p:cNvSpPr txBox="1">
            <a:spLocks/>
          </p:cNvSpPr>
          <p:nvPr/>
        </p:nvSpPr>
        <p:spPr>
          <a:xfrm>
            <a:off x="249973" y="2352044"/>
            <a:ext cx="2305803" cy="1148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預計班遊的</a:t>
            </a:r>
          </a:p>
          <a:p>
            <a:pPr algn="ctr"/>
            <a:r>
              <a:rPr lang="zh-TW" altLang="en-US" sz="2000" dirty="0"/>
              <a:t>地點是哪裡？</a:t>
            </a:r>
          </a:p>
        </p:txBody>
      </p:sp>
      <p:sp>
        <p:nvSpPr>
          <p:cNvPr id="31" name="標題 5"/>
          <p:cNvSpPr txBox="1">
            <a:spLocks/>
          </p:cNvSpPr>
          <p:nvPr/>
        </p:nvSpPr>
        <p:spPr>
          <a:xfrm>
            <a:off x="5715008" y="709735"/>
            <a:ext cx="2134590" cy="14224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運用資訊科技處理問題，可以省去一些紙張和時間。</a:t>
            </a:r>
          </a:p>
        </p:txBody>
      </p:sp>
      <p:sp>
        <p:nvSpPr>
          <p:cNvPr id="32" name="標題 5"/>
          <p:cNvSpPr txBox="1">
            <a:spLocks/>
          </p:cNvSpPr>
          <p:nvPr/>
        </p:nvSpPr>
        <p:spPr>
          <a:xfrm>
            <a:off x="3575251" y="1885931"/>
            <a:ext cx="2305803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網路有各種程式，可以建立表單，讓大家投票！</a:t>
            </a:r>
          </a:p>
        </p:txBody>
      </p:sp>
      <p:sp>
        <p:nvSpPr>
          <p:cNvPr id="33" name="標題 5"/>
          <p:cNvSpPr txBox="1">
            <a:spLocks/>
          </p:cNvSpPr>
          <p:nvPr/>
        </p:nvSpPr>
        <p:spPr>
          <a:xfrm>
            <a:off x="1714480" y="3208205"/>
            <a:ext cx="1954313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參加班遊的人數有多少？</a:t>
            </a:r>
          </a:p>
        </p:txBody>
      </p:sp>
      <p:sp>
        <p:nvSpPr>
          <p:cNvPr id="34" name="標題 5"/>
          <p:cNvSpPr txBox="1">
            <a:spLocks/>
          </p:cNvSpPr>
          <p:nvPr/>
        </p:nvSpPr>
        <p:spPr>
          <a:xfrm>
            <a:off x="393988" y="4303448"/>
            <a:ext cx="2305803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還有</a:t>
            </a:r>
            <a:r>
              <a:rPr lang="en-US" altLang="zh-TW" sz="2000" dirty="0"/>
              <a:t>……</a:t>
            </a:r>
            <a:endParaRPr lang="zh-TW" altLang="en-US" sz="2000" dirty="0"/>
          </a:p>
        </p:txBody>
      </p:sp>
      <p:sp>
        <p:nvSpPr>
          <p:cNvPr id="35" name="標題 5"/>
          <p:cNvSpPr txBox="1">
            <a:spLocks/>
          </p:cNvSpPr>
          <p:nvPr/>
        </p:nvSpPr>
        <p:spPr>
          <a:xfrm>
            <a:off x="2483198" y="4577843"/>
            <a:ext cx="2088802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到達班遊地點的交通方式為何？</a:t>
            </a:r>
          </a:p>
        </p:txBody>
      </p:sp>
      <p:sp>
        <p:nvSpPr>
          <p:cNvPr id="36" name="標題 5"/>
          <p:cNvSpPr txBox="1">
            <a:spLocks/>
          </p:cNvSpPr>
          <p:nvPr/>
        </p:nvSpPr>
        <p:spPr>
          <a:xfrm>
            <a:off x="3970088" y="3488534"/>
            <a:ext cx="2305803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舉辦班遊的</a:t>
            </a:r>
          </a:p>
          <a:p>
            <a:pPr algn="ctr"/>
            <a:r>
              <a:rPr lang="zh-TW" altLang="en-US" sz="2000" dirty="0"/>
              <a:t>時間是何時？</a:t>
            </a:r>
          </a:p>
        </p:txBody>
      </p:sp>
      <p:sp>
        <p:nvSpPr>
          <p:cNvPr id="37" name="標題 5"/>
          <p:cNvSpPr txBox="1">
            <a:spLocks/>
          </p:cNvSpPr>
          <p:nvPr/>
        </p:nvSpPr>
        <p:spPr>
          <a:xfrm>
            <a:off x="7027967" y="2067057"/>
            <a:ext cx="1973189" cy="142245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sz="2000" dirty="0"/>
              <a:t>這麼多問題，大致可以分成哪些類型再逐一處理呢？</a:t>
            </a:r>
          </a:p>
        </p:txBody>
      </p:sp>
    </p:spTree>
    <p:extLst>
      <p:ext uri="{BB962C8B-B14F-4D97-AF65-F5344CB8AC3E}">
        <p14:creationId xmlns:p14="http://schemas.microsoft.com/office/powerpoint/2010/main" xmlns="" val="20116056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36280" y="3178967"/>
            <a:ext cx="1857387" cy="29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581395"/>
            <a:ext cx="1445735" cy="32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980728"/>
            <a:ext cx="7923137" cy="3162651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班級旅遊規劃前，需要事先蒐集哪些資料呢？針對問題拆解後分類的項目或目標，大家分工合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作蒐集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、整合相關資料，並</a:t>
            </a:r>
            <a:r>
              <a:rPr lang="zh-TW" altLang="en-US" dirty="0" smtClean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將蒐集</a:t>
            </a:r>
            <a:r>
              <a:rPr lang="zh-TW" altLang="en-US" dirty="0">
                <a:solidFill>
                  <a:srgbClr val="FF5050"/>
                </a:solidFill>
                <a:latin typeface="標楷體" pitchFamily="65" charset="-120"/>
                <a:ea typeface="標楷體" pitchFamily="65" charset="-120"/>
              </a:rPr>
              <a:t>的資料進行加工、整理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。透過分析、方法和技巧，對資料進行探索、分析，從中發現因果關係、聯繫和規律，做為班級旅遊決策的參考。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116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2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蒐集資料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4419546" y="4143380"/>
            <a:ext cx="2295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大家把規劃蒐集資料的項目整理出來，才容易達成。</a:t>
            </a:r>
          </a:p>
        </p:txBody>
      </p:sp>
    </p:spTree>
    <p:extLst>
      <p:ext uri="{BB962C8B-B14F-4D97-AF65-F5344CB8AC3E}">
        <p14:creationId xmlns:p14="http://schemas.microsoft.com/office/powerpoint/2010/main" xmlns="" val="364399493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62000"/>
            <a:ext cx="6000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80" y="926722"/>
            <a:ext cx="7560552" cy="972000"/>
          </a:xfrm>
          <a:prstGeom prst="roundRect">
            <a:avLst>
              <a:gd name="adj" fmla="val 21122"/>
            </a:avLst>
          </a:prstGeom>
          <a:gradFill flip="none" rotWithShape="1">
            <a:gsLst>
              <a:gs pos="0">
                <a:srgbClr val="9ED8F6"/>
              </a:gs>
              <a:gs pos="50000">
                <a:srgbClr val="9ED8F6">
                  <a:alpha val="67000"/>
                </a:srgbClr>
              </a:gs>
              <a:gs pos="100000">
                <a:srgbClr val="9ED8F6">
                  <a:alpha val="16863"/>
                </a:srgbClr>
              </a:gs>
            </a:gsLst>
            <a:lin ang="0" scaled="1"/>
            <a:tileRect/>
          </a:gradFill>
        </p:spPr>
        <p:txBody>
          <a:bodyPr anchor="ctr"/>
          <a:lstStyle/>
          <a:p>
            <a:pPr marL="271463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有哪些資訊軟體可協助調查參加的人數或問題整理？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例如：運用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Google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表單或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App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等資訊軟體，可以快速得到參加人數的統計、調查結果。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116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2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蒐集資料</a:t>
              </a:r>
            </a:p>
          </p:txBody>
        </p:sp>
      </p:grpSp>
      <p:sp>
        <p:nvSpPr>
          <p:cNvPr id="4" name="橢圓 3"/>
          <p:cNvSpPr>
            <a:spLocks noChangeAspect="1"/>
          </p:cNvSpPr>
          <p:nvPr/>
        </p:nvSpPr>
        <p:spPr>
          <a:xfrm>
            <a:off x="1357290" y="1141036"/>
            <a:ext cx="573388" cy="573452"/>
          </a:xfrm>
          <a:prstGeom prst="ellipse">
            <a:avLst/>
          </a:prstGeom>
          <a:solidFill>
            <a:srgbClr val="9ED8F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01" y="1000108"/>
            <a:ext cx="615553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班遊地點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72801" y="2708920"/>
            <a:ext cx="615553" cy="3934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待進行資料蒐集的項目</a:t>
            </a:r>
          </a:p>
        </p:txBody>
      </p:sp>
      <p:sp>
        <p:nvSpPr>
          <p:cNvPr id="16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 txBox="1">
            <a:spLocks/>
          </p:cNvSpPr>
          <p:nvPr/>
        </p:nvSpPr>
        <p:spPr>
          <a:xfrm>
            <a:off x="1714480" y="2042944"/>
            <a:ext cx="7560000" cy="972000"/>
          </a:xfrm>
          <a:prstGeom prst="roundRect">
            <a:avLst/>
          </a:prstGeom>
          <a:gradFill>
            <a:gsLst>
              <a:gs pos="0">
                <a:srgbClr val="F7D787"/>
              </a:gs>
              <a:gs pos="50000">
                <a:srgbClr val="F7D787">
                  <a:alpha val="88000"/>
                </a:srgbClr>
              </a:gs>
              <a:gs pos="100000">
                <a:srgbClr val="F7D787">
                  <a:alpha val="0"/>
                </a:srgbClr>
              </a:gs>
            </a:gsLst>
            <a:lin ang="0" scaled="1"/>
          </a:gra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71463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蒐集班遊地點相關資訊的方式。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例如：電腦或行動裝置上網或到旅行社網站查詢。</a:t>
            </a:r>
          </a:p>
        </p:txBody>
      </p:sp>
      <p:sp>
        <p:nvSpPr>
          <p:cNvPr id="17" name="橢圓 16"/>
          <p:cNvSpPr>
            <a:spLocks noChangeAspect="1"/>
          </p:cNvSpPr>
          <p:nvPr/>
        </p:nvSpPr>
        <p:spPr>
          <a:xfrm>
            <a:off x="1357290" y="2257258"/>
            <a:ext cx="600171" cy="600238"/>
          </a:xfrm>
          <a:prstGeom prst="ellipse">
            <a:avLst/>
          </a:prstGeom>
          <a:solidFill>
            <a:srgbClr val="F7D78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 txBox="1">
            <a:spLocks/>
          </p:cNvSpPr>
          <p:nvPr/>
        </p:nvSpPr>
        <p:spPr>
          <a:xfrm>
            <a:off x="1714480" y="3177080"/>
            <a:ext cx="7560839" cy="972000"/>
          </a:xfrm>
          <a:prstGeom prst="roundRect">
            <a:avLst/>
          </a:prstGeom>
          <a:gradFill flip="none" rotWithShape="1">
            <a:gsLst>
              <a:gs pos="0">
                <a:srgbClr val="9ED8F6"/>
              </a:gs>
              <a:gs pos="50000">
                <a:srgbClr val="9ED8F6">
                  <a:alpha val="67000"/>
                </a:srgbClr>
              </a:gs>
              <a:gs pos="100000">
                <a:srgbClr val="9ED8F6">
                  <a:alpha val="16863"/>
                </a:srgbClr>
              </a:gs>
            </a:gsLst>
            <a:lin ang="0" scaled="1"/>
            <a:tileRect/>
          </a:gra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71463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哪些網站可以幫助我們調查舉辦時間的氣候狀況。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例如：中央氣象局網站、搜尋引擎入口網等。</a:t>
            </a:r>
          </a:p>
        </p:txBody>
      </p:sp>
      <p:sp>
        <p:nvSpPr>
          <p:cNvPr id="20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 txBox="1">
            <a:spLocks/>
          </p:cNvSpPr>
          <p:nvPr/>
        </p:nvSpPr>
        <p:spPr>
          <a:xfrm>
            <a:off x="1714480" y="4293096"/>
            <a:ext cx="7560000" cy="972000"/>
          </a:xfrm>
          <a:prstGeom prst="roundRect">
            <a:avLst>
              <a:gd name="adj" fmla="val 26746"/>
            </a:avLst>
          </a:prstGeom>
          <a:gradFill>
            <a:gsLst>
              <a:gs pos="0">
                <a:srgbClr val="F7D787"/>
              </a:gs>
              <a:gs pos="50000">
                <a:srgbClr val="F7D787">
                  <a:alpha val="88000"/>
                </a:srgbClr>
              </a:gs>
              <a:gs pos="100000">
                <a:srgbClr val="F7D787">
                  <a:alpha val="0"/>
                </a:srgbClr>
              </a:gs>
            </a:gsLst>
            <a:lin ang="0" scaled="1"/>
          </a:gra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71463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利用網路蒐集或查詢班遊地點的全區域圖。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例如：出入口位置、公廁位置或集合地點等。</a:t>
            </a:r>
          </a:p>
        </p:txBody>
      </p:sp>
      <p:sp>
        <p:nvSpPr>
          <p:cNvPr id="22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 txBox="1">
            <a:spLocks/>
          </p:cNvSpPr>
          <p:nvPr/>
        </p:nvSpPr>
        <p:spPr>
          <a:xfrm>
            <a:off x="1714480" y="5373216"/>
            <a:ext cx="7560839" cy="1296144"/>
          </a:xfrm>
          <a:prstGeom prst="roundRect">
            <a:avLst>
              <a:gd name="adj" fmla="val 24506"/>
            </a:avLst>
          </a:prstGeom>
          <a:gradFill flip="none" rotWithShape="1">
            <a:gsLst>
              <a:gs pos="0">
                <a:srgbClr val="9ED8F6"/>
              </a:gs>
              <a:gs pos="50000">
                <a:srgbClr val="9ED8F6">
                  <a:alpha val="67000"/>
                </a:srgbClr>
              </a:gs>
              <a:gs pos="100000">
                <a:srgbClr val="9ED8F6">
                  <a:alpha val="16863"/>
                </a:srgbClr>
              </a:gs>
            </a:gsLst>
            <a:lin ang="0" scaled="1"/>
            <a:tileRect/>
          </a:gra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271463"/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哪些軟體或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App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可查詢班遊地點的路徑規劃？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例如：可以利用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Google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地圖、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PAPAGO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等資訊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1463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科技軟體，規劃時間最短路徑或距離最短路徑。</a:t>
            </a:r>
          </a:p>
        </p:txBody>
      </p:sp>
      <p:pic>
        <p:nvPicPr>
          <p:cNvPr id="24" name="圖片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295EE5D-0D11-45B8-A207-720E100EC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5383463"/>
            <a:ext cx="429790" cy="426784"/>
          </a:xfrm>
          <a:prstGeom prst="rect">
            <a:avLst/>
          </a:prstGeom>
        </p:spPr>
      </p:pic>
      <p:pic>
        <p:nvPicPr>
          <p:cNvPr id="25" name="圖片 24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0458E15F-B3D0-4158-A26C-4211650A3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0631" y="5853261"/>
            <a:ext cx="435865" cy="435865"/>
          </a:xfrm>
          <a:prstGeom prst="rect">
            <a:avLst/>
          </a:prstGeom>
        </p:spPr>
      </p:pic>
      <p:pic>
        <p:nvPicPr>
          <p:cNvPr id="26" name="圖片 2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BCCC3F-2A13-42A6-96BF-B41B568AA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02144" y="6332139"/>
            <a:ext cx="429790" cy="426784"/>
          </a:xfrm>
          <a:prstGeom prst="rect">
            <a:avLst/>
          </a:prstGeom>
        </p:spPr>
      </p:pic>
      <p:sp>
        <p:nvSpPr>
          <p:cNvPr id="27" name="橢圓 26"/>
          <p:cNvSpPr>
            <a:spLocks noChangeAspect="1"/>
          </p:cNvSpPr>
          <p:nvPr/>
        </p:nvSpPr>
        <p:spPr>
          <a:xfrm>
            <a:off x="1357290" y="4500570"/>
            <a:ext cx="600171" cy="600238"/>
          </a:xfrm>
          <a:prstGeom prst="ellipse">
            <a:avLst/>
          </a:prstGeom>
          <a:solidFill>
            <a:srgbClr val="F7D78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8" name="橢圓 27"/>
          <p:cNvSpPr>
            <a:spLocks noChangeAspect="1"/>
          </p:cNvSpPr>
          <p:nvPr/>
        </p:nvSpPr>
        <p:spPr>
          <a:xfrm>
            <a:off x="1357290" y="3357562"/>
            <a:ext cx="573388" cy="573452"/>
          </a:xfrm>
          <a:prstGeom prst="ellipse">
            <a:avLst/>
          </a:prstGeom>
          <a:solidFill>
            <a:srgbClr val="9ED8F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9" name="橢圓 28"/>
          <p:cNvSpPr>
            <a:spLocks noChangeAspect="1"/>
          </p:cNvSpPr>
          <p:nvPr/>
        </p:nvSpPr>
        <p:spPr>
          <a:xfrm>
            <a:off x="1357290" y="5715016"/>
            <a:ext cx="573388" cy="573452"/>
          </a:xfrm>
          <a:prstGeom prst="ellipse">
            <a:avLst/>
          </a:prstGeom>
          <a:solidFill>
            <a:srgbClr val="9ED8F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8559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123753"/>
            <a:ext cx="4143404" cy="373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xmlns="" id="{9D716635-9B3D-4153-91EF-A667A8D77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班遊行程我規劃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xmlns="" id="{CF0D5D88-6822-4BFC-8723-366DA0BA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0" y="980729"/>
            <a:ext cx="7923137" cy="2232248"/>
          </a:xfrm>
        </p:spPr>
        <p:txBody>
          <a:bodyPr anchor="t"/>
          <a:lstStyle/>
          <a:p>
            <a:r>
              <a:rPr lang="zh-TW" altLang="en-US" dirty="0"/>
              <a:t>　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班級旅遊有這麼多需要確認的問題和事項，各組如果都只有一個人負責這項工作，一定無法如期完成任務與報告。藉由資訊科技工具的幫助，會不會讓我們準備或蒐集資料更快速與方便呢（圖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2-2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）？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xmlns="" id="{C2A4ECEC-5B78-430D-A925-1613D844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117</a:t>
            </a:r>
            <a:endParaRPr lang="zh-TW" altLang="en-US" dirty="0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xmlns="" id="{5975190B-52AF-4825-9682-2B2255B58F12}"/>
              </a:ext>
            </a:extLst>
          </p:cNvPr>
          <p:cNvGrpSpPr/>
          <p:nvPr/>
        </p:nvGrpSpPr>
        <p:grpSpPr>
          <a:xfrm>
            <a:off x="587678" y="127226"/>
            <a:ext cx="2992644" cy="731054"/>
            <a:chOff x="539551" y="88847"/>
            <a:chExt cx="2177145" cy="531841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AC3AF94D-2407-450E-BEC1-52377ECC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39551" y="88847"/>
              <a:ext cx="1962633" cy="531841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xmlns="" id="{DFBA9AC7-8232-486B-8EDA-46B01FFD420A}"/>
                </a:ext>
              </a:extLst>
            </p:cNvPr>
            <p:cNvSpPr txBox="1"/>
            <p:nvPr/>
          </p:nvSpPr>
          <p:spPr>
            <a:xfrm>
              <a:off x="647211" y="119291"/>
              <a:ext cx="431410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>
                  <a:solidFill>
                    <a:schemeClr val="bg1"/>
                  </a:solidFill>
                </a:rPr>
                <a:t>2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xmlns="" id="{2907B75F-665B-428C-A730-83DB06D7B788}"/>
                </a:ext>
              </a:extLst>
            </p:cNvPr>
            <p:cNvSpPr txBox="1"/>
            <p:nvPr/>
          </p:nvSpPr>
          <p:spPr>
            <a:xfrm>
              <a:off x="988504" y="148168"/>
              <a:ext cx="1728192" cy="4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9664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蒐集資料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3428992" y="4286256"/>
            <a:ext cx="2428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如果讓每個小組成員針對不同問題，用電腦或手機幫忙蒐集資料，這樣可以讓工作更有效率嗎？</a:t>
            </a:r>
          </a:p>
        </p:txBody>
      </p:sp>
    </p:spTree>
    <p:extLst>
      <p:ext uri="{BB962C8B-B14F-4D97-AF65-F5344CB8AC3E}">
        <p14:creationId xmlns:p14="http://schemas.microsoft.com/office/powerpoint/2010/main" xmlns="" val="348281249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2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3227</Words>
  <Application>Microsoft Office PowerPoint</Application>
  <PresentationFormat>如螢幕大小 (4:3)</PresentationFormat>
  <Paragraphs>315</Paragraphs>
  <Slides>49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49</vt:i4>
      </vt:variant>
    </vt:vector>
  </HeadingPairs>
  <TitlesOfParts>
    <vt:vector size="51" baseType="lpstr">
      <vt:lpstr>自訂設計</vt:lpstr>
      <vt:lpstr>Office 佈景主題</vt:lpstr>
      <vt:lpstr>投影片 1</vt:lpstr>
      <vt:lpstr>　　班級旅遊是全班重要且難得的休閒聚會，但是大家想去的時間、地點或方式等都不太一樣。因此，這次的任務開放由各組提出最佳的班級旅遊活動企劃。企劃案的內容依據運用資訊科技輔助製作的簡報，做為全班同學評分的標準，看看哪一組規劃及報告的班級旅遊企劃案，可以獲得最多人支持。</vt:lpstr>
      <vt:lpstr>舉辦班級旅遊活動前，對於如何舉辦班級旅遊活動，大家有些什麼疑問呢？</vt:lpstr>
      <vt:lpstr>　　班級旅遊活動舉辦前，需要考慮哪些事情？請大家把最關心的班級旅遊問題都提出來，一起將問題拆解分類、歸納。在每一類的問題中，找出最關鍵的要素做為解決問題的目標，並思考討論解決問題的方式與做法。</vt:lpstr>
      <vt:lpstr>投影片 5</vt:lpstr>
      <vt:lpstr>Google的線上表單，可以幫忙彙整哪些資訊呢？</vt:lpstr>
      <vt:lpstr>　　班級旅遊規劃前，需要事先蒐集哪些資料呢？針對問題拆解後分類的項目或目標，大家分工合作蒐集、整合相關資料，並將蒐集的資料進行加工、整理。透過分析、方法和技巧，對資料進行探索、分析，從中發現因果關係、聯繫和規律，做為班級旅遊決策的參考。</vt:lpstr>
      <vt:lpstr>有哪些資訊軟體可協助調查參加的人數或問題整理？ 例如：運用Google表單或App等資訊軟體，可以快速得到參加人數的統計、調查結果。</vt:lpstr>
      <vt:lpstr>　　班級旅遊有這麼多需要確認的問題和事項，各組如果都只有一個人負責這項工作，一定無法如期完成任務與報告。藉由資訊科技工具的幫助，會不會讓我們準備或蒐集資料更快速與方便呢（圖2-2）？</vt:lpstr>
      <vt:lpstr>我們這組利用網路進入觀光局網站找到推薦班遊的地點有哪些特色、美食、名產。</vt:lpstr>
      <vt:lpstr>我們這組利用Google地圖找到班遊地點的路徑規劃。</vt:lpstr>
      <vt:lpstr>　　為使大家都能瞭解班級旅遊規劃的內容，進行班級旅遊前應提出規劃構想。主要是針對問題拆解後的需求及蒐集資料後的旅遊規劃，進行整理歸納並提出構想及配套措施，例如：班級旅遊構想之緣由、目的、問題分析、實施方式、交通計畫、特殊規劃目的及需求、預期效益及可行性評估等項目。</vt:lpstr>
      <vt:lpstr>班級旅遊地點可以到清境農場。清境農場一年四季風景秀麗且各有特色及趣味，例如：碧湖映壽、步步高升、慈雲獻壽、青青草原、果林飄香、心誠則靈，我們可以到清境細細品味高山原野自然恬靜的氣氛，陶冶大家的身心靈。</vt:lpstr>
      <vt:lpstr>　　資訊科技可以幫助我們把構想轉化成不同形式的數位資料，可以使用X-Mind心智圖軟體進行班遊規劃的企劃案製作，也可以利用電腦教室的其他資訊設備來完成各種數位檔案的製作喔（圖2-3）！</vt:lpstr>
      <vt:lpstr>投影片 15</vt:lpstr>
      <vt:lpstr>　　各組將製作完成的旅遊行程規劃向大家報告後，全班一起來票選最好的行程。可以根據旅遊地點的選擇、費用的多少、可行性的高低、運用簡報軟體製作報告內容的完整性與豐富度來決定得票數。互相評論各組有什麼優缺點呢？</vt:lpstr>
      <vt:lpstr>人類利用資訊科技的輔助，透過衛星導航與定位系統，只要輸入目的地就能自動規劃路徑，讓我們的生活更加便利。</vt:lpstr>
      <vt:lpstr>投影片 18</vt:lpstr>
      <vt:lpstr>投影片 19</vt:lpstr>
      <vt:lpstr>　　從出發地A到目的地B之間，因為不同的考量，有許多路線可以自由選擇（圖2-6）。</vt:lpstr>
      <vt:lpstr>　　例如：今天從學校回家的路途上會經過超商、加油站以及公園三種情形，依據箭頭指示的前進方向，你會怎樣規劃回家的路徑呢 （圖2-7）？</vt:lpstr>
      <vt:lpstr>　　人們進行路徑規劃時，會有不同的需求考量，例如：抵達目的地的時間越快越好或距離越短越好等。因此人們的移動路徑會因為時間、距離及交通工具等因素，使得最後選擇的路徑不盡相同。所以運用資訊科技發展路徑規劃系統時，也會將人們對於不同路徑規劃的需求因素，一起納入考量。除此之外，因為全球定位系統的發展，也產生了路徑規劃後的導航系統相關應用。</vt:lpstr>
      <vt:lpstr>　　汽車上裝設的導航設備，其實也是一種資訊科技。只要輸入目的地，導航系統就能根據地圖訊息規劃前往目的地的路徑（圖2-8）。導航系統是如何定位並知道我們目前的位置呢？</vt:lpstr>
      <vt:lpstr>　　全球定位系統是由美國 國防部發展出的，主要分成三個部分：太空衛星、地面管制站及使用者接收機（圖2-9）。</vt:lpstr>
      <vt:lpstr>　　當使用者發出定位要求時，太空衛星接收數位訊號後，經過電腦計算再回傳給使用者。地面管制站透過數位傳輸可隨時調整及維修管控不同太空衛星，使其保持正常運行。因為使用的是低頻訊號，所以具有以下優點：天氣的影響程度低、全球覆蓋率高、位置及速度精準度高，因此被廣泛應用在不同領域。</vt:lpstr>
      <vt:lpstr>全球定位系統（Global Positioning System，GPS）可以為地球表面絕大部分地區，提供精度極高的定位、物體移動速度的測量以及精準度高的標準時間。</vt:lpstr>
      <vt:lpstr>網路是否暢通與全球定位系統（GPS）有什麼關係嗎？  </vt:lpstr>
      <vt:lpstr>導航系統在進行路徑規劃之前，提供不同的路徑選項考量，例如：避開高速公路、避開收費路段、新增中途地點等（圖2-10）。因為人們的需求不同，導航系統最後產生的路徑規劃結果亦不同。 　　</vt:lpstr>
      <vt:lpstr>　　藉由全球定位系統的幫助，車輛在移動過程中，定位系統透過數位傳輸不斷偵測與回饋，可以隨時在導航裝置上看到行駛車輛目前位置，並確認自己是否走在正確的方向（圖2-11）。</vt:lpstr>
      <vt:lpstr>　　目前使用上較便利、常見的導航系統為Google Maps，主要有兩大特性：跨平臺裝置以及結合社群平臺的功能（圖2-12）。</vt:lpstr>
      <vt:lpstr>　　Google Maps是一套簡單及可依需求設定的軟體，可透過電腦的網站版本或智慧型裝置上的應用程式進行操作。以電腦的網站版為範例，進行新左營火車站到高雄市立美術館之間的路徑規劃，一起來認識及練習使用這套軟體，進行班遊行程規劃。</vt:lpstr>
      <vt:lpstr>投影片 32</vt:lpstr>
      <vt:lpstr>在Google地圖左上角輸入新左營火車站，按下搜尋圖鈕。</vt:lpstr>
      <vt:lpstr>在目的地位置欄位，輸入高雄市立美術館。</vt:lpstr>
      <vt:lpstr>投影片 35</vt:lpstr>
      <vt:lpstr>以滑鼠點選選項，設定路線規劃與偏好。</vt:lpstr>
      <vt:lpstr>可選擇：立即出發、出發時間、 抵達時間、末班車。 Google Maps會依據查詢時間與當時當地交通狀況，提出預估到達目的地所需時間，與預估到達目的地的時刻。</vt:lpstr>
      <vt:lpstr>Google Maps提供了相關路線規劃建議。</vt:lpstr>
      <vt:lpstr>投影片 39</vt:lpstr>
      <vt:lpstr>投影片 40</vt:lpstr>
      <vt:lpstr>　　本次的範例利用Google Maps規劃從新左營火車站到高雄市立美術館的路徑，而交通工具選擇大眾運輸工具。以 Google Maps提出的建議路 線大致有A、B、C三種路 徑，選擇時，必須考慮哪 些因素呢？</vt:lpstr>
      <vt:lpstr>投影片 42</vt:lpstr>
      <vt:lpstr>投影片 43</vt:lpstr>
      <vt:lpstr>投影片 44</vt:lpstr>
      <vt:lpstr>練習用Google Maps規劃由學校到你家的路線，會選擇什麼樣的路線及選擇的原因是什麼？</vt:lpstr>
      <vt:lpstr>　　Google Maps提供不同因素的路徑規劃建議，可是呈現資料的方式無法直接進行比較。大家可以運用電腦文書處理軟體把它整理得更容易判讀後，進一步判斷哪個路徑符合我們的需求（表2-1）。</vt:lpstr>
      <vt:lpstr>第 1 節　科技化的路徑規劃 </vt:lpstr>
      <vt:lpstr>投影片 48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tpmedia12a</dc:creator>
  <cp:lastModifiedBy>skill5a</cp:lastModifiedBy>
  <cp:revision>324</cp:revision>
  <dcterms:created xsi:type="dcterms:W3CDTF">2018-05-17T02:32:22Z</dcterms:created>
  <dcterms:modified xsi:type="dcterms:W3CDTF">2022-06-30T01:05:06Z</dcterms:modified>
</cp:coreProperties>
</file>