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78" r:id="rId3"/>
    <p:sldId id="262" r:id="rId4"/>
    <p:sldId id="471" r:id="rId5"/>
    <p:sldId id="449" r:id="rId6"/>
    <p:sldId id="472" r:id="rId7"/>
    <p:sldId id="454" r:id="rId8"/>
    <p:sldId id="473" r:id="rId9"/>
    <p:sldId id="459" r:id="rId10"/>
    <p:sldId id="474" r:id="rId11"/>
    <p:sldId id="467" r:id="rId12"/>
    <p:sldId id="475" r:id="rId13"/>
    <p:sldId id="469" r:id="rId14"/>
    <p:sldId id="476" r:id="rId15"/>
    <p:sldId id="470" r:id="rId16"/>
    <p:sldId id="477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97D"/>
    <a:srgbClr val="FF7C80"/>
    <a:srgbClr val="FEF6E5"/>
    <a:srgbClr val="ED1845"/>
    <a:srgbClr val="FDE8EA"/>
    <a:srgbClr val="EC0C3B"/>
    <a:srgbClr val="920783"/>
    <a:srgbClr val="FFFABC"/>
    <a:srgbClr val="FEDA26"/>
    <a:srgbClr val="00A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88328" autoAdjust="0"/>
  </p:normalViewPr>
  <p:slideViewPr>
    <p:cSldViewPr>
      <p:cViewPr varScale="1">
        <p:scale>
          <a:sx n="134" d="100"/>
          <a:sy n="134" d="100"/>
        </p:scale>
        <p:origin x="9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DF7D1-CA07-4842-9329-F029941F7218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81E3-6FA6-4055-B6D7-5DAEF668A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50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</a:t>
            </a:r>
            <a:r>
              <a:rPr lang="en-US" altLang="zh-TW" dirty="0" err="1"/>
              <a:t>www.irasutoya.com</a:t>
            </a:r>
            <a:r>
              <a:rPr lang="en-US" altLang="zh-TW"/>
              <a:t>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15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93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25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4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</a:t>
            </a:r>
            <a:r>
              <a:rPr lang="en-US" altLang="zh-TW" dirty="0" err="1"/>
              <a:t>www.irasutoya.com</a:t>
            </a:r>
            <a:r>
              <a:rPr lang="en-US" altLang="zh-TW"/>
              <a:t>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37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參考網址：</a:t>
            </a:r>
            <a:r>
              <a:rPr lang="en-US" altLang="zh-TW" dirty="0"/>
              <a:t>https://heho.com.tw/archives/46371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8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參考網址：</a:t>
            </a:r>
            <a:r>
              <a:rPr lang="en-US" altLang="zh-TW" dirty="0"/>
              <a:t>https://heho.com.tw/archives/46371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42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25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17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25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97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81E3-6FA6-4055-B6D7-5DAEF668A2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25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　</a:t>
            </a:r>
          </a:p>
        </p:txBody>
      </p:sp>
      <p:sp>
        <p:nvSpPr>
          <p:cNvPr id="15" name="直角三角形 14"/>
          <p:cNvSpPr/>
          <p:nvPr userDrawn="1"/>
        </p:nvSpPr>
        <p:spPr>
          <a:xfrm>
            <a:off x="0" y="3621006"/>
            <a:ext cx="1642125" cy="1522494"/>
          </a:xfrm>
          <a:prstGeom prst="rtTriangl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對角線條紋 15"/>
          <p:cNvSpPr/>
          <p:nvPr userDrawn="1"/>
        </p:nvSpPr>
        <p:spPr>
          <a:xfrm flipV="1">
            <a:off x="0" y="2558840"/>
            <a:ext cx="2813296" cy="2598753"/>
          </a:xfrm>
          <a:prstGeom prst="diagStripe">
            <a:avLst>
              <a:gd name="adj" fmla="val 71795"/>
            </a:avLst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7" name="直線接點 16"/>
          <p:cNvCxnSpPr/>
          <p:nvPr userDrawn="1"/>
        </p:nvCxnSpPr>
        <p:spPr>
          <a:xfrm>
            <a:off x="134326" y="17695"/>
            <a:ext cx="442019" cy="753855"/>
          </a:xfrm>
          <a:prstGeom prst="line">
            <a:avLst/>
          </a:prstGeom>
          <a:ln w="38100" cap="rnd">
            <a:solidFill>
              <a:schemeClr val="accent3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 flipH="1">
            <a:off x="275663" y="4154321"/>
            <a:ext cx="1" cy="989179"/>
          </a:xfrm>
          <a:prstGeom prst="line">
            <a:avLst/>
          </a:prstGeom>
          <a:ln w="66675" cap="rnd">
            <a:solidFill>
              <a:schemeClr val="bg1"/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392572" y="4324782"/>
            <a:ext cx="0" cy="858784"/>
          </a:xfrm>
          <a:prstGeom prst="line">
            <a:avLst/>
          </a:prstGeom>
          <a:ln w="66675" cap="rnd">
            <a:solidFill>
              <a:schemeClr val="bg1"/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 userDrawn="1"/>
        </p:nvCxnSpPr>
        <p:spPr>
          <a:xfrm flipH="1">
            <a:off x="-40201" y="1678835"/>
            <a:ext cx="611560" cy="0"/>
          </a:xfrm>
          <a:prstGeom prst="line">
            <a:avLst/>
          </a:prstGeom>
          <a:ln w="76200" cap="rnd">
            <a:solidFill>
              <a:schemeClr val="accent3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 userDrawn="1"/>
        </p:nvCxnSpPr>
        <p:spPr>
          <a:xfrm flipH="1">
            <a:off x="-28190" y="1851670"/>
            <a:ext cx="611560" cy="0"/>
          </a:xfrm>
          <a:prstGeom prst="line">
            <a:avLst/>
          </a:prstGeom>
          <a:ln w="76200" cap="rnd">
            <a:solidFill>
              <a:schemeClr val="accent3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 userDrawn="1"/>
        </p:nvCxnSpPr>
        <p:spPr>
          <a:xfrm>
            <a:off x="26822" y="17695"/>
            <a:ext cx="477515" cy="843558"/>
          </a:xfrm>
          <a:prstGeom prst="line">
            <a:avLst/>
          </a:prstGeom>
          <a:ln w="38100" cap="rnd">
            <a:solidFill>
              <a:schemeClr val="accent3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平行四邊形 15"/>
          <p:cNvSpPr/>
          <p:nvPr userDrawn="1"/>
        </p:nvSpPr>
        <p:spPr>
          <a:xfrm flipH="1">
            <a:off x="1367644" y="0"/>
            <a:ext cx="6408712" cy="5143500"/>
          </a:xfrm>
          <a:prstGeom prst="parallelogram">
            <a:avLst>
              <a:gd name="adj" fmla="val 18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平行四邊形 16"/>
          <p:cNvSpPr/>
          <p:nvPr userDrawn="1"/>
        </p:nvSpPr>
        <p:spPr>
          <a:xfrm flipH="1">
            <a:off x="3491880" y="0"/>
            <a:ext cx="720080" cy="792088"/>
          </a:xfrm>
          <a:prstGeom prst="parallelogram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平行四邊形 17"/>
          <p:cNvSpPr/>
          <p:nvPr userDrawn="1"/>
        </p:nvSpPr>
        <p:spPr>
          <a:xfrm flipH="1">
            <a:off x="3707904" y="1087853"/>
            <a:ext cx="720080" cy="792088"/>
          </a:xfrm>
          <a:prstGeom prst="parallelogram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平行四邊形 18"/>
          <p:cNvSpPr/>
          <p:nvPr userDrawn="1"/>
        </p:nvSpPr>
        <p:spPr>
          <a:xfrm flipH="1">
            <a:off x="3923928" y="2175706"/>
            <a:ext cx="720080" cy="792088"/>
          </a:xfrm>
          <a:prstGeom prst="parallelogram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 rot="16200000">
            <a:off x="3563888" y="-2992424"/>
            <a:ext cx="2016224" cy="9144000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 userDrawn="1"/>
        </p:nvCxnSpPr>
        <p:spPr>
          <a:xfrm flipH="1">
            <a:off x="26876" y="2592794"/>
            <a:ext cx="9090248" cy="0"/>
          </a:xfrm>
          <a:prstGeom prst="lin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 userDrawn="1"/>
        </p:nvGrpSpPr>
        <p:grpSpPr>
          <a:xfrm rot="16200000">
            <a:off x="7678105" y="-534392"/>
            <a:ext cx="360040" cy="2571750"/>
            <a:chOff x="1907704" y="3168561"/>
            <a:chExt cx="360040" cy="2571750"/>
          </a:xfrm>
        </p:grpSpPr>
        <p:cxnSp>
          <p:nvCxnSpPr>
            <p:cNvPr id="8" name="直線接點 7"/>
            <p:cNvCxnSpPr/>
            <p:nvPr userDrawn="1"/>
          </p:nvCxnSpPr>
          <p:spPr>
            <a:xfrm>
              <a:off x="2267744" y="3168561"/>
              <a:ext cx="0" cy="2571750"/>
            </a:xfrm>
            <a:prstGeom prst="line">
              <a:avLst/>
            </a:prstGeom>
            <a:ln w="63500" cap="rnd">
              <a:solidFill>
                <a:schemeClr val="accent6">
                  <a:lumMod val="40000"/>
                  <a:lumOff val="60000"/>
                </a:schemeClr>
              </a:solidFill>
              <a:prstDash val="sysDot"/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 userDrawn="1"/>
          </p:nvCxnSpPr>
          <p:spPr>
            <a:xfrm>
              <a:off x="1907704" y="4104665"/>
              <a:ext cx="0" cy="1635646"/>
            </a:xfrm>
            <a:prstGeom prst="line">
              <a:avLst/>
            </a:prstGeom>
            <a:ln w="63500" cap="rnd">
              <a:solidFill>
                <a:schemeClr val="accent6">
                  <a:lumMod val="40000"/>
                  <a:lumOff val="60000"/>
                </a:schemeClr>
              </a:solidFill>
              <a:prstDash val="sysDot"/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接點 9"/>
          <p:cNvCxnSpPr/>
          <p:nvPr userDrawn="1"/>
        </p:nvCxnSpPr>
        <p:spPr>
          <a:xfrm>
            <a:off x="26876" y="2443672"/>
            <a:ext cx="2160240" cy="0"/>
          </a:xfrm>
          <a:prstGeom prst="lin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平行四邊形 19"/>
          <p:cNvSpPr/>
          <p:nvPr userDrawn="1"/>
        </p:nvSpPr>
        <p:spPr>
          <a:xfrm flipH="1">
            <a:off x="4211960" y="3263559"/>
            <a:ext cx="720080" cy="792088"/>
          </a:xfrm>
          <a:prstGeom prst="parallelogram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平行四邊形 20"/>
          <p:cNvSpPr/>
          <p:nvPr userDrawn="1"/>
        </p:nvSpPr>
        <p:spPr>
          <a:xfrm flipH="1">
            <a:off x="4427984" y="4351412"/>
            <a:ext cx="720080" cy="792088"/>
          </a:xfrm>
          <a:prstGeom prst="parallelogram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67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539552" y="897310"/>
            <a:ext cx="8604907" cy="3528392"/>
          </a:xfrm>
          <a:prstGeom prst="rect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0" y="0"/>
            <a:ext cx="539492" cy="5143500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539552" y="0"/>
            <a:ext cx="0" cy="514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 userDrawn="1"/>
        </p:nvSpPr>
        <p:spPr>
          <a:xfrm>
            <a:off x="107504" y="123478"/>
            <a:ext cx="1397080" cy="1397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319122" y="267494"/>
            <a:ext cx="122854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學習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目標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五邊形 11"/>
          <p:cNvSpPr/>
          <p:nvPr userDrawn="1"/>
        </p:nvSpPr>
        <p:spPr>
          <a:xfrm rot="10800000">
            <a:off x="8604448" y="123478"/>
            <a:ext cx="540011" cy="411510"/>
          </a:xfrm>
          <a:prstGeom prst="homePlate">
            <a:avLst>
              <a:gd name="adj" fmla="val 36394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平行四邊形 22"/>
          <p:cNvSpPr/>
          <p:nvPr userDrawn="1"/>
        </p:nvSpPr>
        <p:spPr>
          <a:xfrm>
            <a:off x="1367644" y="0"/>
            <a:ext cx="6408712" cy="5143500"/>
          </a:xfrm>
          <a:prstGeom prst="parallelogram">
            <a:avLst>
              <a:gd name="adj" fmla="val 18725"/>
            </a:avLst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51520" cy="2787774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 rot="5400000">
            <a:off x="1583668" y="-1332148"/>
            <a:ext cx="411510" cy="3075806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2843808" y="411510"/>
            <a:ext cx="1728192" cy="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1" y="4209"/>
            <a:ext cx="2950065" cy="10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 userDrawn="1"/>
        </p:nvCxnSpPr>
        <p:spPr>
          <a:xfrm>
            <a:off x="251520" y="843558"/>
            <a:ext cx="0" cy="4299942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21"/>
          <p:cNvSpPr/>
          <p:nvPr userDrawn="1"/>
        </p:nvSpPr>
        <p:spPr>
          <a:xfrm rot="10800000">
            <a:off x="8604448" y="123478"/>
            <a:ext cx="540011" cy="411510"/>
          </a:xfrm>
          <a:prstGeom prst="homePlate">
            <a:avLst>
              <a:gd name="adj" fmla="val 36394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763688" cy="5143500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1763688" y="0"/>
            <a:ext cx="0" cy="514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>
          <a:xfrm>
            <a:off x="8964488" y="0"/>
            <a:ext cx="179512" cy="5143500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 userDrawn="1"/>
        </p:nvCxnSpPr>
        <p:spPr>
          <a:xfrm>
            <a:off x="8964488" y="0"/>
            <a:ext cx="0" cy="514350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1277888" y="0"/>
            <a:ext cx="0" cy="5143500"/>
          </a:xfrm>
          <a:prstGeom prst="lin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 userDrawn="1"/>
        </p:nvSpPr>
        <p:spPr>
          <a:xfrm>
            <a:off x="377788" y="411510"/>
            <a:ext cx="1800200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 userDrawn="1"/>
        </p:nvCxnSpPr>
        <p:spPr>
          <a:xfrm>
            <a:off x="971600" y="2571750"/>
            <a:ext cx="0" cy="2571750"/>
          </a:xfrm>
          <a:prstGeom prst="lin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 userDrawn="1"/>
        </p:nvCxnSpPr>
        <p:spPr>
          <a:xfrm>
            <a:off x="611560" y="3507854"/>
            <a:ext cx="0" cy="1635646"/>
          </a:xfrm>
          <a:prstGeom prst="lin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251520" y="51470"/>
            <a:ext cx="0" cy="1635646"/>
          </a:xfrm>
          <a:prstGeom prst="lin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邊形 25"/>
          <p:cNvSpPr/>
          <p:nvPr userDrawn="1"/>
        </p:nvSpPr>
        <p:spPr>
          <a:xfrm>
            <a:off x="2177988" y="0"/>
            <a:ext cx="6408712" cy="5143500"/>
          </a:xfrm>
          <a:prstGeom prst="parallelogram">
            <a:avLst>
              <a:gd name="adj" fmla="val 18725"/>
            </a:avLst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/>
          <p:cNvSpPr/>
          <p:nvPr userDrawn="1"/>
        </p:nvSpPr>
        <p:spPr>
          <a:xfrm rot="5400000">
            <a:off x="-540060" y="540060"/>
            <a:ext cx="4427984" cy="3347864"/>
          </a:xfrm>
          <a:prstGeom prst="rtTriangle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95536" y="0"/>
            <a:ext cx="0" cy="514350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五邊形 20"/>
          <p:cNvSpPr/>
          <p:nvPr userDrawn="1"/>
        </p:nvSpPr>
        <p:spPr>
          <a:xfrm rot="10800000">
            <a:off x="8604448" y="123478"/>
            <a:ext cx="540011" cy="411510"/>
          </a:xfrm>
          <a:prstGeom prst="homePlate">
            <a:avLst>
              <a:gd name="adj" fmla="val 36394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直角三角形 22"/>
          <p:cNvSpPr/>
          <p:nvPr userDrawn="1"/>
        </p:nvSpPr>
        <p:spPr>
          <a:xfrm rot="16200000">
            <a:off x="5255438" y="1255576"/>
            <a:ext cx="4427984" cy="3347864"/>
          </a:xfrm>
          <a:prstGeom prst="rtTriangle">
            <a:avLst/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邊形 10"/>
          <p:cNvSpPr/>
          <p:nvPr userDrawn="1"/>
        </p:nvSpPr>
        <p:spPr>
          <a:xfrm>
            <a:off x="-1097" y="696696"/>
            <a:ext cx="9144459" cy="4107302"/>
          </a:xfrm>
          <a:prstGeom prst="parallelogram">
            <a:avLst>
              <a:gd name="adj" fmla="val 0"/>
            </a:avLst>
          </a:prstGeom>
          <a:solidFill>
            <a:srgbClr val="FF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5496" y="4803998"/>
            <a:ext cx="9108963" cy="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五邊形 20"/>
          <p:cNvSpPr/>
          <p:nvPr userDrawn="1"/>
        </p:nvSpPr>
        <p:spPr>
          <a:xfrm rot="10800000">
            <a:off x="8604448" y="123478"/>
            <a:ext cx="540011" cy="411510"/>
          </a:xfrm>
          <a:prstGeom prst="homePlate">
            <a:avLst>
              <a:gd name="adj" fmla="val 36394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4446529" y="446667"/>
            <a:ext cx="251520" cy="9142146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1" name="Picture 3" descr="F:\【交辦給佩歆】\嬿臻＿健護課本\健護教學簡報重新設計\佩歆改ㄉ\圖\未命名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1"/>
            <a:ext cx="2984898" cy="6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 userDrawn="1"/>
        </p:nvSpPr>
        <p:spPr>
          <a:xfrm>
            <a:off x="1217" y="679352"/>
            <a:ext cx="3202632" cy="45719"/>
          </a:xfrm>
          <a:prstGeom prst="rect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  </a:t>
            </a:r>
          </a:p>
        </p:txBody>
      </p:sp>
      <p:sp>
        <p:nvSpPr>
          <p:cNvPr id="17" name="等腰三角形 16"/>
          <p:cNvSpPr/>
          <p:nvPr userDrawn="1"/>
        </p:nvSpPr>
        <p:spPr>
          <a:xfrm rot="5400000">
            <a:off x="3192513" y="631359"/>
            <a:ext cx="164375" cy="141703"/>
          </a:xfrm>
          <a:prstGeom prst="triangle">
            <a:avLst/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邊形 15"/>
          <p:cNvSpPr/>
          <p:nvPr userDrawn="1"/>
        </p:nvSpPr>
        <p:spPr>
          <a:xfrm>
            <a:off x="1367644" y="0"/>
            <a:ext cx="6408712" cy="5143500"/>
          </a:xfrm>
          <a:prstGeom prst="parallelogram">
            <a:avLst>
              <a:gd name="adj" fmla="val 18725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323528" cy="5143500"/>
          </a:xfrm>
          <a:prstGeom prst="rect">
            <a:avLst/>
          </a:prstGeom>
          <a:solidFill>
            <a:srgbClr val="6AC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95536" y="811630"/>
            <a:ext cx="0" cy="433187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 rot="5400000">
            <a:off x="1675331" y="-788893"/>
            <a:ext cx="248722" cy="2952328"/>
          </a:xfrm>
          <a:prstGeom prst="rect">
            <a:avLst/>
          </a:prstGeom>
          <a:solidFill>
            <a:srgbClr val="6AC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3" name="群組 12"/>
          <p:cNvGrpSpPr/>
          <p:nvPr userDrawn="1"/>
        </p:nvGrpSpPr>
        <p:grpSpPr>
          <a:xfrm>
            <a:off x="512463" y="69445"/>
            <a:ext cx="411950" cy="724567"/>
            <a:chOff x="2366481" y="2067694"/>
            <a:chExt cx="898500" cy="1580346"/>
          </a:xfrm>
        </p:grpSpPr>
        <p:sp>
          <p:nvSpPr>
            <p:cNvPr id="11" name="橢圓 10"/>
            <p:cNvSpPr/>
            <p:nvPr userDrawn="1"/>
          </p:nvSpPr>
          <p:spPr>
            <a:xfrm>
              <a:off x="2589863" y="2067694"/>
              <a:ext cx="435882" cy="435882"/>
            </a:xfrm>
            <a:prstGeom prst="ellipse">
              <a:avLst/>
            </a:prstGeom>
            <a:solidFill>
              <a:srgbClr val="6AC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 userDrawn="1"/>
          </p:nvSpPr>
          <p:spPr>
            <a:xfrm>
              <a:off x="2519772" y="2639928"/>
              <a:ext cx="576064" cy="1008112"/>
            </a:xfrm>
            <a:prstGeom prst="roundRect">
              <a:avLst/>
            </a:prstGeom>
            <a:solidFill>
              <a:srgbClr val="6AC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 userDrawn="1"/>
          </p:nvSpPr>
          <p:spPr>
            <a:xfrm rot="1933729" flipH="1">
              <a:off x="3077089" y="2156269"/>
              <a:ext cx="187892" cy="694612"/>
            </a:xfrm>
            <a:prstGeom prst="roundRect">
              <a:avLst>
                <a:gd name="adj" fmla="val 50000"/>
              </a:avLst>
            </a:prstGeom>
            <a:solidFill>
              <a:srgbClr val="6AC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 userDrawn="1"/>
          </p:nvSpPr>
          <p:spPr>
            <a:xfrm rot="19666271">
              <a:off x="2366481" y="2156270"/>
              <a:ext cx="187892" cy="694612"/>
            </a:xfrm>
            <a:prstGeom prst="roundRect">
              <a:avLst>
                <a:gd name="adj" fmla="val 50000"/>
              </a:avLst>
            </a:prstGeom>
            <a:solidFill>
              <a:srgbClr val="6AC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 descr="F:\【交辦給佩歆】\嬿臻＿健護課本\健護教學簡報重新設計\佩歆改ㄉ\圖\健康T直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7" y="-85990"/>
            <a:ext cx="2655308" cy="8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五邊形 20"/>
          <p:cNvSpPr/>
          <p:nvPr userDrawn="1"/>
        </p:nvSpPr>
        <p:spPr>
          <a:xfrm rot="10800000">
            <a:off x="8604448" y="123478"/>
            <a:ext cx="540011" cy="411510"/>
          </a:xfrm>
          <a:prstGeom prst="homePlate">
            <a:avLst>
              <a:gd name="adj" fmla="val 36394"/>
            </a:avLst>
          </a:prstGeom>
          <a:solidFill>
            <a:srgbClr val="6AC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28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邊形 10"/>
          <p:cNvSpPr/>
          <p:nvPr userDrawn="1"/>
        </p:nvSpPr>
        <p:spPr>
          <a:xfrm>
            <a:off x="-1" y="0"/>
            <a:ext cx="9144459" cy="5143500"/>
          </a:xfrm>
          <a:prstGeom prst="parallelogram">
            <a:avLst>
              <a:gd name="adj" fmla="val 50823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395536" y="0"/>
            <a:ext cx="0" cy="514350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邊形 8"/>
          <p:cNvSpPr/>
          <p:nvPr userDrawn="1"/>
        </p:nvSpPr>
        <p:spPr>
          <a:xfrm rot="10800000">
            <a:off x="8604448" y="123478"/>
            <a:ext cx="540011" cy="411510"/>
          </a:xfrm>
          <a:prstGeom prst="homePlate">
            <a:avLst>
              <a:gd name="adj" fmla="val 36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0" r:id="rId3"/>
    <p:sldLayoutId id="2147483649" r:id="rId4"/>
    <p:sldLayoutId id="2147483652" r:id="rId5"/>
    <p:sldLayoutId id="2147483651" r:id="rId6"/>
    <p:sldLayoutId id="2147483657" r:id="rId7"/>
    <p:sldLayoutId id="2147483653" r:id="rId8"/>
    <p:sldLayoutId id="214748365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" descr="F:\【交辦給佩歆】\嬿臻＿健護課本\健護教學簡報重新設計\佩歆改ㄉ\圖\３－１１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8155" r="3130" b="18409"/>
          <a:stretch/>
        </p:blipFill>
        <p:spPr bwMode="auto">
          <a:xfrm>
            <a:off x="3313307" y="2348089"/>
            <a:ext cx="5397501" cy="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接點 16"/>
          <p:cNvCxnSpPr/>
          <p:nvPr/>
        </p:nvCxnSpPr>
        <p:spPr>
          <a:xfrm>
            <a:off x="1999308" y="1968421"/>
            <a:ext cx="0" cy="317507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-40201" y="1678835"/>
            <a:ext cx="611560" cy="0"/>
          </a:xfrm>
          <a:prstGeom prst="line">
            <a:avLst/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5" descr="F:\【交辦給佩歆】\嬿臻＿健護課本\健護教學簡報重新設計\佩歆改ㄉ\圖\３－３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64783" r="2702" b="18053"/>
          <a:stretch/>
        </p:blipFill>
        <p:spPr bwMode="auto">
          <a:xfrm>
            <a:off x="3313307" y="3507854"/>
            <a:ext cx="5397501" cy="1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:\【交辦給佩歆】\嬿臻＿健護課本\健護教學簡報重新設計\佩歆改ㄉ\圖\３－４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62593" r="2702" b="25865"/>
          <a:stretch/>
        </p:blipFill>
        <p:spPr bwMode="auto">
          <a:xfrm>
            <a:off x="3313307" y="4155925"/>
            <a:ext cx="5397501" cy="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群組 80"/>
          <p:cNvGrpSpPr/>
          <p:nvPr/>
        </p:nvGrpSpPr>
        <p:grpSpPr>
          <a:xfrm>
            <a:off x="2802691" y="3854135"/>
            <a:ext cx="422540" cy="229783"/>
            <a:chOff x="3082178" y="1853529"/>
            <a:chExt cx="422540" cy="22978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心形 78"/>
            <p:cNvSpPr/>
            <p:nvPr/>
          </p:nvSpPr>
          <p:spPr>
            <a:xfrm rot="16200000">
              <a:off x="3082178" y="1853529"/>
              <a:ext cx="229783" cy="229783"/>
            </a:xfrm>
            <a:prstGeom prst="heart">
              <a:avLst/>
            </a:prstGeom>
            <a:solidFill>
              <a:srgbClr val="FBEFC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3375502" y="1903813"/>
              <a:ext cx="129216" cy="129216"/>
            </a:xfrm>
            <a:prstGeom prst="ellipse">
              <a:avLst/>
            </a:prstGeom>
            <a:solidFill>
              <a:srgbClr val="FBEFC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5" name="直線接點 114"/>
          <p:cNvCxnSpPr/>
          <p:nvPr/>
        </p:nvCxnSpPr>
        <p:spPr>
          <a:xfrm flipH="1">
            <a:off x="5808926" y="36569"/>
            <a:ext cx="1" cy="989179"/>
          </a:xfrm>
          <a:prstGeom prst="line">
            <a:avLst/>
          </a:prstGeom>
          <a:ln w="66675" cap="rnd">
            <a:solidFill>
              <a:schemeClr val="bg1"/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>
            <a:off x="5940153" y="36569"/>
            <a:ext cx="0" cy="858784"/>
          </a:xfrm>
          <a:prstGeom prst="line">
            <a:avLst/>
          </a:prstGeom>
          <a:ln w="66675" cap="rnd">
            <a:solidFill>
              <a:schemeClr val="bg1"/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0" y="1491630"/>
            <a:ext cx="9144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323528" y="106983"/>
            <a:ext cx="2094247" cy="2990366"/>
            <a:chOff x="539552" y="194032"/>
            <a:chExt cx="2448272" cy="3495876"/>
          </a:xfrm>
        </p:grpSpPr>
        <p:sp>
          <p:nvSpPr>
            <p:cNvPr id="26" name="圓角矩形 25"/>
            <p:cNvSpPr/>
            <p:nvPr/>
          </p:nvSpPr>
          <p:spPr>
            <a:xfrm>
              <a:off x="539552" y="1169628"/>
              <a:ext cx="2448272" cy="2520280"/>
            </a:xfrm>
            <a:prstGeom prst="roundRect">
              <a:avLst>
                <a:gd name="adj" fmla="val 7988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心形 27"/>
            <p:cNvSpPr/>
            <p:nvPr/>
          </p:nvSpPr>
          <p:spPr>
            <a:xfrm>
              <a:off x="1049823" y="194032"/>
              <a:ext cx="1368152" cy="1224136"/>
            </a:xfrm>
            <a:prstGeom prst="hear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心形 28"/>
            <p:cNvSpPr/>
            <p:nvPr/>
          </p:nvSpPr>
          <p:spPr>
            <a:xfrm>
              <a:off x="748025" y="536070"/>
              <a:ext cx="603596" cy="540060"/>
            </a:xfrm>
            <a:prstGeom prst="hear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454013" y="443155"/>
              <a:ext cx="549452" cy="827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Noto Sans CJK TC Black" pitchFamily="34" charset="-120"/>
                  <a:cs typeface="Arial" panose="020B0604020202020204" pitchFamily="34" charset="0"/>
                </a:rPr>
                <a:t>1</a:t>
              </a:r>
              <a:endPara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Noto Sans CJK TC Black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2913"/>
            <a:ext cx="56086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 descr="F:\【交辦給佩歆】\嬿臻＿健護課本\健護教學簡報重新設計\佩歆改ㄉ\圖\３－１１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8155" r="3130" b="18409"/>
          <a:stretch/>
        </p:blipFill>
        <p:spPr bwMode="auto">
          <a:xfrm>
            <a:off x="3313307" y="2970390"/>
            <a:ext cx="5397501" cy="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1" y="2355726"/>
            <a:ext cx="56086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9057"/>
            <a:ext cx="5602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9" y="3588917"/>
            <a:ext cx="5602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5486"/>
            <a:ext cx="5602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3336546" y="1779662"/>
            <a:ext cx="5397500" cy="18903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　</a:t>
            </a:r>
          </a:p>
        </p:txBody>
      </p:sp>
      <p:pic>
        <p:nvPicPr>
          <p:cNvPr id="1032" name="Picture 8" descr="マスクを付けてお参りする家族のイラスト（セット）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28" y="0"/>
            <a:ext cx="3635896" cy="17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3343796" y="4299942"/>
            <a:ext cx="5397500" cy="5760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　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8160" y="716666"/>
            <a:ext cx="293243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79348" y="202702"/>
            <a:ext cx="414863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淚滴形 4"/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0772" y="235904"/>
            <a:ext cx="376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Cardiovascular diseases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060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87127" y="739790"/>
            <a:ext cx="8346070" cy="1752767"/>
            <a:chOff x="611560" y="712689"/>
            <a:chExt cx="8346070" cy="175276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D7FC26A8-B9C7-4F01-9ABA-3CF4FC6F93E1}"/>
                </a:ext>
              </a:extLst>
            </p:cNvPr>
            <p:cNvGrpSpPr/>
            <p:nvPr/>
          </p:nvGrpSpPr>
          <p:grpSpPr>
            <a:xfrm>
              <a:off x="611560" y="816457"/>
              <a:ext cx="7967381" cy="1583159"/>
              <a:chOff x="421044" y="2754933"/>
              <a:chExt cx="7967381" cy="1583159"/>
            </a:xfrm>
          </p:grpSpPr>
          <p:sp>
            <p:nvSpPr>
              <p:cNvPr id="15" name="Google Shape;7555;p51">
                <a:extLst>
                  <a:ext uri="{FF2B5EF4-FFF2-40B4-BE49-F238E27FC236}">
                    <a16:creationId xmlns:a16="http://schemas.microsoft.com/office/drawing/2014/main" id="{C69A6080-732E-4BC6-A937-4FDBB1FC2604}"/>
                  </a:ext>
                </a:extLst>
              </p:cNvPr>
              <p:cNvSpPr/>
              <p:nvPr/>
            </p:nvSpPr>
            <p:spPr>
              <a:xfrm>
                <a:off x="421044" y="2782034"/>
                <a:ext cx="7967381" cy="1556058"/>
              </a:xfrm>
              <a:custGeom>
                <a:avLst/>
                <a:gdLst/>
                <a:ahLst/>
                <a:cxnLst/>
                <a:rect l="l" t="t" r="r" b="b"/>
                <a:pathLst>
                  <a:path w="15784" h="15784" extrusionOk="0">
                    <a:moveTo>
                      <a:pt x="1" y="1"/>
                    </a:moveTo>
                    <a:lnTo>
                      <a:pt x="1" y="15783"/>
                    </a:lnTo>
                    <a:lnTo>
                      <a:pt x="15783" y="15783"/>
                    </a:lnTo>
                    <a:lnTo>
                      <a:pt x="15783" y="1"/>
                    </a:lnTo>
                    <a:close/>
                  </a:path>
                </a:pathLst>
              </a:custGeom>
              <a:solidFill>
                <a:srgbClr val="FFD40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E534A25-A9EE-45DF-B8DA-256507AE3DAE}"/>
                  </a:ext>
                </a:extLst>
              </p:cNvPr>
              <p:cNvSpPr/>
              <p:nvPr/>
            </p:nvSpPr>
            <p:spPr>
              <a:xfrm>
                <a:off x="549419" y="2754933"/>
                <a:ext cx="7272808" cy="149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alt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Cardiovascular disease, also known </a:t>
                </a:r>
                <a:r>
                  <a:rPr lang="en-US" altLang="zh-TW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as "circulatory </a:t>
                </a:r>
                <a:br>
                  <a:rPr lang="en-US" altLang="zh-TW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</a:br>
                <a:r>
                  <a:rPr lang="en-US" altLang="zh-TW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system disease"</a:t>
                </a:r>
              </a:p>
              <a:p>
                <a:pPr>
                  <a:lnSpc>
                    <a:spcPts val="2800"/>
                  </a:lnSpc>
                </a:pPr>
                <a:r>
                  <a:rPr lang="en-US" alt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A general term for </a:t>
                </a:r>
                <a:r>
                  <a:rPr lang="en-US" altLang="zh-TW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heart and vascular diseases </a:t>
                </a:r>
                <a:r>
                  <a:rPr lang="en-US" alt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caused </a:t>
                </a:r>
                <a:br>
                  <a:rPr lang="en-US" alt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</a:br>
                <a:r>
                  <a:rPr lang="en-US" alt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by abnormal circulatory system function</a:t>
                </a:r>
                <a:endParaRPr lang="zh-TW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5842" name="Picture 2" descr="パソコンを使う作業員のイラスト（白衣の女性）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7855" y="712689"/>
              <a:ext cx="1889775" cy="175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509563" y="2401300"/>
            <a:ext cx="3290094" cy="1796521"/>
            <a:chOff x="412" y="1330"/>
            <a:chExt cx="2487" cy="1358"/>
          </a:xfrm>
        </p:grpSpPr>
        <p:pic>
          <p:nvPicPr>
            <p:cNvPr id="19" name="Picture 11" descr="血管變窄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03" b="6432"/>
            <a:stretch>
              <a:fillRect/>
            </a:stretch>
          </p:blipFill>
          <p:spPr bwMode="auto">
            <a:xfrm>
              <a:off x="432" y="1632"/>
              <a:ext cx="95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血管變窄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1" t="7716" b="7396"/>
            <a:stretch>
              <a:fillRect/>
            </a:stretch>
          </p:blipFill>
          <p:spPr bwMode="auto">
            <a:xfrm>
              <a:off x="1824" y="1728"/>
              <a:ext cx="1008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1440" y="1968"/>
              <a:ext cx="384" cy="432"/>
            </a:xfrm>
            <a:prstGeom prst="rightArrow">
              <a:avLst>
                <a:gd name="adj1" fmla="val 55093"/>
                <a:gd name="adj2" fmla="val 48699"/>
              </a:avLst>
            </a:prstGeom>
            <a:solidFill>
              <a:srgbClr val="FFDEC6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333">
                <a:latin typeface="+mn-ea"/>
                <a:ea typeface="+mn-ea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12" y="1341"/>
              <a:ext cx="11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 dirty="0">
                  <a:latin typeface="+mn-ea"/>
                  <a:ea typeface="+mn-ea"/>
                </a:rPr>
                <a:t>normal </a:t>
              </a:r>
              <a:br>
                <a:rPr lang="en-US" altLang="zh-TW" sz="1600" b="1" dirty="0">
                  <a:latin typeface="+mn-ea"/>
                  <a:ea typeface="+mn-ea"/>
                </a:rPr>
              </a:br>
              <a:r>
                <a:rPr lang="en-US" altLang="zh-TW" sz="1600" b="1" dirty="0">
                  <a:latin typeface="+mn-ea"/>
                  <a:ea typeface="+mn-ea"/>
                </a:rPr>
                <a:t>blood vessels</a:t>
              </a:r>
              <a:endParaRPr lang="zh-TW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757" y="1330"/>
              <a:ext cx="11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 dirty="0">
                  <a:solidFill>
                    <a:srgbClr val="C00000"/>
                  </a:solidFill>
                  <a:latin typeface="+mn-ea"/>
                  <a:ea typeface="+mn-ea"/>
                </a:rPr>
                <a:t>narrowing</a:t>
              </a:r>
              <a:r>
                <a:rPr lang="en-US" altLang="zh-TW" sz="1600" b="1" dirty="0">
                  <a:latin typeface="+mn-ea"/>
                  <a:ea typeface="+mn-ea"/>
                </a:rPr>
                <a:t> of</a:t>
              </a:r>
              <a:br>
                <a:rPr lang="en-US" altLang="zh-TW" sz="1600" b="1" dirty="0">
                  <a:latin typeface="+mn-ea"/>
                  <a:ea typeface="+mn-ea"/>
                </a:rPr>
              </a:br>
              <a:r>
                <a:rPr lang="en-US" altLang="zh-TW" sz="1600" b="1" dirty="0">
                  <a:latin typeface="+mn-ea"/>
                  <a:ea typeface="+mn-ea"/>
                </a:rPr>
                <a:t>blood vessels</a:t>
              </a:r>
              <a:endParaRPr lang="zh-TW" altLang="en-US" sz="16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3518588" y="2539042"/>
            <a:ext cx="4276991" cy="539750"/>
            <a:chOff x="2692" y="1249"/>
            <a:chExt cx="3233" cy="408"/>
          </a:xfrm>
        </p:grpSpPr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107" y="1249"/>
              <a:ext cx="2818" cy="396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Excessive intake of fat, cholesterol, etc.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→The consistency of blood increases</a:t>
              </a:r>
              <a:endPara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2692" y="1450"/>
              <a:ext cx="333" cy="207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3528335" y="3193729"/>
            <a:ext cx="5442628" cy="881061"/>
            <a:chOff x="1669" y="2081"/>
            <a:chExt cx="3775" cy="666"/>
          </a:xfrm>
        </p:grpSpPr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281" y="2109"/>
              <a:ext cx="3163" cy="63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Excessive cholesterol deposition in blood vessel walls, stimulation of nicotine and lack of exercise, etc.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→Narrowing and lack of elasticity of blood vessels</a:t>
              </a:r>
              <a:endPara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669" y="2081"/>
              <a:ext cx="607" cy="258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17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3569017" y="4128922"/>
            <a:ext cx="2286001" cy="899585"/>
            <a:chOff x="2498" y="2405"/>
            <a:chExt cx="1728" cy="680"/>
          </a:xfrm>
        </p:grpSpPr>
        <p:sp>
          <p:nvSpPr>
            <p:cNvPr id="42" name="AutoShape 30"/>
            <p:cNvSpPr>
              <a:spLocks noChangeArrowheads="1"/>
            </p:cNvSpPr>
            <p:nvPr/>
          </p:nvSpPr>
          <p:spPr bwMode="auto">
            <a:xfrm>
              <a:off x="3162" y="2405"/>
              <a:ext cx="336" cy="288"/>
            </a:xfrm>
            <a:prstGeom prst="downArrow">
              <a:avLst>
                <a:gd name="adj1" fmla="val 42861"/>
                <a:gd name="adj2" fmla="val 44444"/>
              </a:avLst>
            </a:prstGeom>
            <a:solidFill>
              <a:schemeClr val="accent6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333">
                <a:ea typeface="標楷體" panose="03000509000000000000" pitchFamily="65" charset="-12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498" y="2643"/>
              <a:ext cx="17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long-term elevated blood pressure</a:t>
              </a:r>
              <a:endPara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5593584" y="4229880"/>
            <a:ext cx="3339613" cy="844021"/>
            <a:chOff x="-1263" y="2689"/>
            <a:chExt cx="2410" cy="638"/>
          </a:xfrm>
        </p:grpSpPr>
        <p:sp>
          <p:nvSpPr>
            <p:cNvPr id="45" name="AutoShape 39"/>
            <p:cNvSpPr>
              <a:spLocks noChangeArrowheads="1"/>
            </p:cNvSpPr>
            <p:nvPr/>
          </p:nvSpPr>
          <p:spPr bwMode="auto">
            <a:xfrm rot="10800000">
              <a:off x="-1263" y="2985"/>
              <a:ext cx="358" cy="288"/>
            </a:xfrm>
            <a:prstGeom prst="leftArrow">
              <a:avLst>
                <a:gd name="adj1" fmla="val 50000"/>
                <a:gd name="adj2" fmla="val 60764"/>
              </a:avLst>
            </a:prstGeom>
            <a:solidFill>
              <a:schemeClr val="accent6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333">
                <a:ea typeface="標楷體" panose="03000509000000000000" pitchFamily="65" charset="-120"/>
              </a:endParaRPr>
            </a:p>
          </p:txBody>
        </p:sp>
        <p:sp>
          <p:nvSpPr>
            <p:cNvPr id="46" name="AutoShape 40"/>
            <p:cNvSpPr>
              <a:spLocks noChangeArrowheads="1"/>
            </p:cNvSpPr>
            <p:nvPr/>
          </p:nvSpPr>
          <p:spPr bwMode="auto">
            <a:xfrm>
              <a:off x="-905" y="2689"/>
              <a:ext cx="2052" cy="638"/>
            </a:xfrm>
            <a:prstGeom prst="roundRect">
              <a:avLst/>
            </a:prstGeom>
            <a:solidFill>
              <a:srgbClr val="FFFF99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1536"/>
                </a:spcBef>
                <a:buNone/>
              </a:pPr>
              <a:r>
                <a:rPr lang="en-US" altLang="zh-TW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Cardiovascular Diseases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Hypertension, Coronary heart </a:t>
              </a:r>
              <a:b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disease, Stroke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4"/>
          <a:stretch/>
        </p:blipFill>
        <p:spPr bwMode="auto">
          <a:xfrm>
            <a:off x="643252" y="4099200"/>
            <a:ext cx="111678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4"/>
          <a:stretch/>
        </p:blipFill>
        <p:spPr bwMode="auto">
          <a:xfrm>
            <a:off x="2377521" y="4150196"/>
            <a:ext cx="111678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EA98AF3-1CD3-E15F-B3DD-2070EDC38C39}"/>
              </a:ext>
            </a:extLst>
          </p:cNvPr>
          <p:cNvSpPr txBox="1"/>
          <p:nvPr/>
        </p:nvSpPr>
        <p:spPr>
          <a:xfrm>
            <a:off x="6540811" y="51470"/>
            <a:ext cx="2105063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Protect Health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en-US" altLang="zh-TW" sz="1000" b="1" dirty="0">
                <a:solidFill>
                  <a:srgbClr val="F0597D"/>
                </a:solidFill>
                <a:latin typeface="+mn-ea"/>
              </a:rPr>
              <a:t>Chronic, </a:t>
            </a: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Don’t Come</a:t>
            </a: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79348" y="202702"/>
            <a:ext cx="306851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淚滴形 4"/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0772" y="195486"/>
            <a:ext cx="3117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心血管疾病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379116" y="51470"/>
            <a:ext cx="12667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守護健康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慢性病請不要來</a:t>
            </a:r>
          </a:p>
          <a:p>
            <a:pPr algn="r">
              <a:lnSpc>
                <a:spcPct val="150000"/>
              </a:lnSpc>
            </a:pP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zh-TW" altLang="en-US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什麼是動脈粥樣硬化？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9F4E8"/>
              </a:clrFrom>
              <a:clrTo>
                <a:srgbClr val="E9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2"/>
          <a:stretch/>
        </p:blipFill>
        <p:spPr bwMode="auto">
          <a:xfrm>
            <a:off x="493764" y="3577956"/>
            <a:ext cx="4645024" cy="10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E534A25-A9EE-45DF-B8DA-256507AE3DAE}"/>
              </a:ext>
            </a:extLst>
          </p:cNvPr>
          <p:cNvSpPr/>
          <p:nvPr/>
        </p:nvSpPr>
        <p:spPr>
          <a:xfrm>
            <a:off x="652170" y="1691688"/>
            <a:ext cx="8168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因油脂累積、使血管壁內膜增厚，形成粥狀斑塊，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造成動脈粥狀硬化，</a:t>
            </a:r>
            <a:r>
              <a:rPr lang="zh-TW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心肌得不到足夠血液，導致血管硬化、狹窄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b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甚至阻塞的現象，影響心臟正常功能。</a:t>
            </a:r>
            <a:endParaRPr lang="zh-TW" altLang="en-US" sz="2400" b="1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9F4E8"/>
              </a:clrFrom>
              <a:clrTo>
                <a:srgbClr val="E9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1"/>
          <a:stretch/>
        </p:blipFill>
        <p:spPr bwMode="auto">
          <a:xfrm>
            <a:off x="5079450" y="3518345"/>
            <a:ext cx="3942084" cy="106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060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91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atherosclerosis?</a:t>
            </a:r>
            <a:endParaRPr lang="zh-TW" altLang="en-US" sz="2800" b="1" dirty="0">
              <a:ln w="12700">
                <a:noFill/>
                <a:prstDash val="solid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9F4E8"/>
              </a:clrFrom>
              <a:clrTo>
                <a:srgbClr val="E9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2"/>
          <a:stretch/>
        </p:blipFill>
        <p:spPr bwMode="auto">
          <a:xfrm>
            <a:off x="493764" y="3577956"/>
            <a:ext cx="4645024" cy="10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E534A25-A9EE-45DF-B8DA-256507AE3DAE}"/>
              </a:ext>
            </a:extLst>
          </p:cNvPr>
          <p:cNvSpPr/>
          <p:nvPr/>
        </p:nvSpPr>
        <p:spPr>
          <a:xfrm>
            <a:off x="754305" y="1465281"/>
            <a:ext cx="816830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Due to the accumulation of oil, the intima of the blood vessel wall thickens, forming atherosclerotic plaque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resulting in atherosclerosis,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 </a:t>
            </a:r>
            <a:r>
              <a:rPr lang="en-US" altLang="zh-TW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 myocardium cannot get enough blood, resulting in vascular sclerosis, stenosis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and even obstruction, which affects the normal function of the heart.</a:t>
            </a:r>
            <a:endParaRPr lang="zh-TW" altLang="en-US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9F4E8"/>
              </a:clrFrom>
              <a:clrTo>
                <a:srgbClr val="E9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1"/>
          <a:stretch/>
        </p:blipFill>
        <p:spPr bwMode="auto">
          <a:xfrm>
            <a:off x="5079450" y="3518345"/>
            <a:ext cx="3942084" cy="106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060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圓角矩形 1">
            <a:extLst>
              <a:ext uri="{FF2B5EF4-FFF2-40B4-BE49-F238E27FC236}">
                <a16:creationId xmlns:a16="http://schemas.microsoft.com/office/drawing/2014/main" id="{ADF0F0E5-5288-E5D5-CEFB-694516C63CF4}"/>
              </a:ext>
            </a:extLst>
          </p:cNvPr>
          <p:cNvSpPr/>
          <p:nvPr/>
        </p:nvSpPr>
        <p:spPr>
          <a:xfrm>
            <a:off x="279348" y="202702"/>
            <a:ext cx="414863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淚滴形 4">
            <a:extLst>
              <a:ext uri="{FF2B5EF4-FFF2-40B4-BE49-F238E27FC236}">
                <a16:creationId xmlns:a16="http://schemas.microsoft.com/office/drawing/2014/main" id="{0086BDA0-20E4-D084-6542-9EA61A744620}"/>
              </a:ext>
            </a:extLst>
          </p:cNvPr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659F0E-EDBA-1025-ACC4-19F509D966E5}"/>
              </a:ext>
            </a:extLst>
          </p:cNvPr>
          <p:cNvSpPr txBox="1"/>
          <p:nvPr/>
        </p:nvSpPr>
        <p:spPr>
          <a:xfrm>
            <a:off x="590772" y="235904"/>
            <a:ext cx="376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Cardiovascular diseases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29DB7E-4707-0A30-B764-F89BF4771686}"/>
              </a:ext>
            </a:extLst>
          </p:cNvPr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71C3B6-8F6D-2627-D5D4-7DE27AB8CDC0}"/>
              </a:ext>
            </a:extLst>
          </p:cNvPr>
          <p:cNvSpPr txBox="1"/>
          <p:nvPr/>
        </p:nvSpPr>
        <p:spPr>
          <a:xfrm>
            <a:off x="6540811" y="51470"/>
            <a:ext cx="2105063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Protect Health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en-US" altLang="zh-TW" sz="1000" b="1" dirty="0">
                <a:solidFill>
                  <a:srgbClr val="F0597D"/>
                </a:solidFill>
                <a:latin typeface="+mn-ea"/>
              </a:rPr>
              <a:t>Chronic, </a:t>
            </a: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Don’t Come</a:t>
            </a: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79348" y="202702"/>
            <a:ext cx="306851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淚滴形 4"/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0772" y="195486"/>
            <a:ext cx="3117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心血管疾病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379116" y="51470"/>
            <a:ext cx="12667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守護健康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慢性病請不要來</a:t>
            </a:r>
          </a:p>
          <a:p>
            <a:pPr algn="r">
              <a:lnSpc>
                <a:spcPct val="150000"/>
              </a:lnSpc>
            </a:pP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zh-TW" altLang="en-US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中風</a:t>
            </a:r>
          </a:p>
        </p:txBody>
      </p:sp>
      <p:pic>
        <p:nvPicPr>
          <p:cNvPr id="46082" name="Picture 2" descr="脳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6" y="2503499"/>
            <a:ext cx="22575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611560" y="674967"/>
            <a:ext cx="8346070" cy="1752767"/>
            <a:chOff x="611560" y="712689"/>
            <a:chExt cx="8346070" cy="1752767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D7FC26A8-B9C7-4F01-9ABA-3CF4FC6F93E1}"/>
                </a:ext>
              </a:extLst>
            </p:cNvPr>
            <p:cNvGrpSpPr/>
            <p:nvPr/>
          </p:nvGrpSpPr>
          <p:grpSpPr>
            <a:xfrm>
              <a:off x="611560" y="1601360"/>
              <a:ext cx="7967381" cy="715105"/>
              <a:chOff x="421044" y="3539836"/>
              <a:chExt cx="7967381" cy="715105"/>
            </a:xfrm>
          </p:grpSpPr>
          <p:sp>
            <p:nvSpPr>
              <p:cNvPr id="16" name="Google Shape;7555;p51">
                <a:extLst>
                  <a:ext uri="{FF2B5EF4-FFF2-40B4-BE49-F238E27FC236}">
                    <a16:creationId xmlns:a16="http://schemas.microsoft.com/office/drawing/2014/main" id="{C69A6080-732E-4BC6-A937-4FDBB1FC2604}"/>
                  </a:ext>
                </a:extLst>
              </p:cNvPr>
              <p:cNvSpPr/>
              <p:nvPr/>
            </p:nvSpPr>
            <p:spPr>
              <a:xfrm>
                <a:off x="421044" y="3560062"/>
                <a:ext cx="7967381" cy="694879"/>
              </a:xfrm>
              <a:custGeom>
                <a:avLst/>
                <a:gdLst/>
                <a:ahLst/>
                <a:cxnLst/>
                <a:rect l="l" t="t" r="r" b="b"/>
                <a:pathLst>
                  <a:path w="15784" h="15784" extrusionOk="0">
                    <a:moveTo>
                      <a:pt x="1" y="1"/>
                    </a:moveTo>
                    <a:lnTo>
                      <a:pt x="1" y="15783"/>
                    </a:lnTo>
                    <a:lnTo>
                      <a:pt x="15783" y="15783"/>
                    </a:lnTo>
                    <a:lnTo>
                      <a:pt x="15783" y="1"/>
                    </a:lnTo>
                    <a:close/>
                  </a:path>
                </a:pathLst>
              </a:custGeom>
              <a:solidFill>
                <a:srgbClr val="FFD40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E534A25-A9EE-45DF-B8DA-256507AE3DAE}"/>
                  </a:ext>
                </a:extLst>
              </p:cNvPr>
              <p:cNvSpPr/>
              <p:nvPr/>
            </p:nvSpPr>
            <p:spPr>
              <a:xfrm>
                <a:off x="504187" y="3539836"/>
                <a:ext cx="7272808" cy="57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中風，指的是突發性的腦血管疾病。</a:t>
                </a:r>
              </a:p>
            </p:txBody>
          </p:sp>
        </p:grpSp>
        <p:pic>
          <p:nvPicPr>
            <p:cNvPr id="15" name="Picture 2" descr="パソコンを使う作業員のイラスト（白衣の女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7855" y="712689"/>
              <a:ext cx="1889775" cy="175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585971" y="2466130"/>
            <a:ext cx="2880505" cy="2446536"/>
            <a:chOff x="585971" y="2466130"/>
            <a:chExt cx="2880505" cy="2446536"/>
          </a:xfrm>
        </p:grpSpPr>
        <p:sp>
          <p:nvSpPr>
            <p:cNvPr id="2" name="圓角矩形 1"/>
            <p:cNvSpPr/>
            <p:nvPr/>
          </p:nvSpPr>
          <p:spPr>
            <a:xfrm>
              <a:off x="694703" y="2503499"/>
              <a:ext cx="2771773" cy="2409167"/>
            </a:xfrm>
            <a:prstGeom prst="roundRect">
              <a:avLst/>
            </a:prstGeom>
            <a:solidFill>
              <a:srgbClr val="FEF7E5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/>
            <a:srcRect l="6852" t="22530" r="71135" b="37971"/>
            <a:stretch/>
          </p:blipFill>
          <p:spPr>
            <a:xfrm>
              <a:off x="585971" y="2466130"/>
              <a:ext cx="1240242" cy="1277825"/>
            </a:xfrm>
            <a:prstGeom prst="ellips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0" name="矩形 19"/>
            <p:cNvSpPr/>
            <p:nvPr/>
          </p:nvSpPr>
          <p:spPr>
            <a:xfrm>
              <a:off x="1823342" y="3507854"/>
              <a:ext cx="13805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約占</a:t>
              </a:r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75%)</a:t>
              </a:r>
              <a:endPara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69959" y="2680641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缺血型</a:t>
              </a:r>
              <a:endPara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腦中風</a:t>
              </a: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99592" y="4083918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腦血管阻塞所造成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724023" y="2427734"/>
            <a:ext cx="3111227" cy="2522426"/>
            <a:chOff x="5724023" y="2427734"/>
            <a:chExt cx="3111227" cy="2522426"/>
          </a:xfrm>
        </p:grpSpPr>
        <p:sp>
          <p:nvSpPr>
            <p:cNvPr id="22" name="圓角矩形 21"/>
            <p:cNvSpPr/>
            <p:nvPr/>
          </p:nvSpPr>
          <p:spPr>
            <a:xfrm>
              <a:off x="5724023" y="2503500"/>
              <a:ext cx="2771773" cy="2409167"/>
            </a:xfrm>
            <a:prstGeom prst="roundRect">
              <a:avLst/>
            </a:prstGeom>
            <a:solidFill>
              <a:srgbClr val="FEF7E5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/>
            <a:srcRect l="73668" t="22363" r="4319" b="38138"/>
            <a:stretch/>
          </p:blipFill>
          <p:spPr>
            <a:xfrm>
              <a:off x="7520473" y="2427734"/>
              <a:ext cx="1314777" cy="1354618"/>
            </a:xfrm>
            <a:prstGeom prst="ellips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6015754" y="2710339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出血型</a:t>
              </a:r>
              <a:endPara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腦中風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829751" y="3534387"/>
              <a:ext cx="2149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約占</a:t>
              </a:r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20%</a:t>
              </a:r>
              <a:r>
                <a:rPr lang="zh-TW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至</a:t>
              </a:r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25%)</a:t>
              </a:r>
              <a:endPara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885773" y="3934497"/>
              <a:ext cx="2448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腦血管破裂，產生血塊壓迫腦細胞及影響供血</a:t>
              </a: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061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11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endParaRPr lang="zh-TW" altLang="en-US" sz="2800" b="1" dirty="0">
              <a:ln w="12700">
                <a:noFill/>
                <a:prstDash val="solid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 descr="脳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6" y="2503499"/>
            <a:ext cx="22575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611560" y="674967"/>
            <a:ext cx="8346070" cy="1752767"/>
            <a:chOff x="611560" y="712689"/>
            <a:chExt cx="8346070" cy="1752767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D7FC26A8-B9C7-4F01-9ABA-3CF4FC6F93E1}"/>
                </a:ext>
              </a:extLst>
            </p:cNvPr>
            <p:cNvGrpSpPr/>
            <p:nvPr/>
          </p:nvGrpSpPr>
          <p:grpSpPr>
            <a:xfrm>
              <a:off x="611560" y="1621586"/>
              <a:ext cx="7967381" cy="694879"/>
              <a:chOff x="421044" y="3560062"/>
              <a:chExt cx="7967381" cy="694879"/>
            </a:xfrm>
          </p:grpSpPr>
          <p:sp>
            <p:nvSpPr>
              <p:cNvPr id="16" name="Google Shape;7555;p51">
                <a:extLst>
                  <a:ext uri="{FF2B5EF4-FFF2-40B4-BE49-F238E27FC236}">
                    <a16:creationId xmlns:a16="http://schemas.microsoft.com/office/drawing/2014/main" id="{C69A6080-732E-4BC6-A937-4FDBB1FC2604}"/>
                  </a:ext>
                </a:extLst>
              </p:cNvPr>
              <p:cNvSpPr/>
              <p:nvPr/>
            </p:nvSpPr>
            <p:spPr>
              <a:xfrm>
                <a:off x="421044" y="3560062"/>
                <a:ext cx="7967381" cy="694879"/>
              </a:xfrm>
              <a:custGeom>
                <a:avLst/>
                <a:gdLst/>
                <a:ahLst/>
                <a:cxnLst/>
                <a:rect l="l" t="t" r="r" b="b"/>
                <a:pathLst>
                  <a:path w="15784" h="15784" extrusionOk="0">
                    <a:moveTo>
                      <a:pt x="1" y="1"/>
                    </a:moveTo>
                    <a:lnTo>
                      <a:pt x="1" y="15783"/>
                    </a:lnTo>
                    <a:lnTo>
                      <a:pt x="15783" y="15783"/>
                    </a:lnTo>
                    <a:lnTo>
                      <a:pt x="15783" y="1"/>
                    </a:lnTo>
                    <a:close/>
                  </a:path>
                </a:pathLst>
              </a:custGeom>
              <a:solidFill>
                <a:srgbClr val="FFD40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E534A25-A9EE-45DF-B8DA-256507AE3DAE}"/>
                  </a:ext>
                </a:extLst>
              </p:cNvPr>
              <p:cNvSpPr/>
              <p:nvPr/>
            </p:nvSpPr>
            <p:spPr>
              <a:xfrm>
                <a:off x="491198" y="3624437"/>
                <a:ext cx="7272808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Stroke refers to sudden cerebrovascular disease.</a:t>
                </a:r>
                <a:endPara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2" descr="パソコンを使う作業員のイラスト（白衣の女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7855" y="712689"/>
              <a:ext cx="1889775" cy="175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585971" y="2466130"/>
            <a:ext cx="3120283" cy="2446536"/>
            <a:chOff x="585971" y="2466130"/>
            <a:chExt cx="3120283" cy="2446536"/>
          </a:xfrm>
        </p:grpSpPr>
        <p:sp>
          <p:nvSpPr>
            <p:cNvPr id="2" name="圓角矩形 1"/>
            <p:cNvSpPr/>
            <p:nvPr/>
          </p:nvSpPr>
          <p:spPr>
            <a:xfrm>
              <a:off x="694703" y="2503499"/>
              <a:ext cx="2771773" cy="2409167"/>
            </a:xfrm>
            <a:prstGeom prst="roundRect">
              <a:avLst/>
            </a:prstGeom>
            <a:solidFill>
              <a:srgbClr val="FEF7E5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/>
            <a:srcRect l="6852" t="22530" r="71135" b="37971"/>
            <a:stretch/>
          </p:blipFill>
          <p:spPr>
            <a:xfrm>
              <a:off x="585971" y="2466130"/>
              <a:ext cx="1240242" cy="1277825"/>
            </a:xfrm>
            <a:prstGeom prst="ellips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0" name="矩形 19"/>
            <p:cNvSpPr/>
            <p:nvPr/>
          </p:nvSpPr>
          <p:spPr>
            <a:xfrm>
              <a:off x="1855716" y="3437458"/>
              <a:ext cx="13484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(about 75%)</a:t>
              </a:r>
              <a:endPara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53587" y="2796596"/>
              <a:ext cx="15527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ischemic stroke</a:t>
              </a:r>
              <a:endPara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105698" y="3889488"/>
              <a:ext cx="2600556" cy="70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Cerebral vascular blockage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685850" y="2427734"/>
            <a:ext cx="3149400" cy="2484933"/>
            <a:chOff x="5685850" y="2427734"/>
            <a:chExt cx="3149400" cy="2484933"/>
          </a:xfrm>
        </p:grpSpPr>
        <p:sp>
          <p:nvSpPr>
            <p:cNvPr id="22" name="圓角矩形 21"/>
            <p:cNvSpPr/>
            <p:nvPr/>
          </p:nvSpPr>
          <p:spPr>
            <a:xfrm>
              <a:off x="5724023" y="2503500"/>
              <a:ext cx="2771773" cy="2409167"/>
            </a:xfrm>
            <a:prstGeom prst="roundRect">
              <a:avLst/>
            </a:prstGeom>
            <a:solidFill>
              <a:srgbClr val="FEF7E5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/>
            <a:srcRect l="73668" t="22363" r="4319" b="38138"/>
            <a:stretch/>
          </p:blipFill>
          <p:spPr>
            <a:xfrm>
              <a:off x="7520473" y="2427734"/>
              <a:ext cx="1314777" cy="1354618"/>
            </a:xfrm>
            <a:prstGeom prst="ellips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5749305" y="2796596"/>
              <a:ext cx="17732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hemorrhagic</a:t>
              </a:r>
            </a:p>
            <a:p>
              <a:pPr algn="ctr"/>
              <a:r>
                <a:rPr lang="en-US" altLang="zh-TW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stroke</a:t>
              </a:r>
              <a:endPara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85850" y="3467577"/>
              <a:ext cx="19937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(about 20%to 25%)</a:t>
              </a:r>
              <a:endPara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762196" y="3824991"/>
              <a:ext cx="2834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Cerebral blood vessels rupture, resulting in blood clots that compress brain cells and affect blood supply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061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3D5A3D13-294C-72C7-AFB7-27B0C52BD5E5}"/>
              </a:ext>
            </a:extLst>
          </p:cNvPr>
          <p:cNvSpPr/>
          <p:nvPr/>
        </p:nvSpPr>
        <p:spPr>
          <a:xfrm>
            <a:off x="279348" y="202702"/>
            <a:ext cx="414863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淚滴形 4">
            <a:extLst>
              <a:ext uri="{FF2B5EF4-FFF2-40B4-BE49-F238E27FC236}">
                <a16:creationId xmlns:a16="http://schemas.microsoft.com/office/drawing/2014/main" id="{836F765C-8D3B-A90B-2ABB-7AEFDC5174A7}"/>
              </a:ext>
            </a:extLst>
          </p:cNvPr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BA37FBF-A08D-6828-6304-B23F8A85B627}"/>
              </a:ext>
            </a:extLst>
          </p:cNvPr>
          <p:cNvSpPr txBox="1"/>
          <p:nvPr/>
        </p:nvSpPr>
        <p:spPr>
          <a:xfrm>
            <a:off x="590772" y="235904"/>
            <a:ext cx="376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Cardiovascular diseases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095EA8-105C-910C-B139-2A53A74E7508}"/>
              </a:ext>
            </a:extLst>
          </p:cNvPr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AAADDA7-E37F-D477-6982-B2840F7E2641}"/>
              </a:ext>
            </a:extLst>
          </p:cNvPr>
          <p:cNvSpPr txBox="1"/>
          <p:nvPr/>
        </p:nvSpPr>
        <p:spPr>
          <a:xfrm>
            <a:off x="6540811" y="51470"/>
            <a:ext cx="2105063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Protect Health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en-US" altLang="zh-TW" sz="1000" b="1" dirty="0">
                <a:solidFill>
                  <a:srgbClr val="F0597D"/>
                </a:solidFill>
                <a:latin typeface="+mn-ea"/>
              </a:rPr>
              <a:t>Chronic, </a:t>
            </a: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Don’t Come</a:t>
            </a: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79348" y="202702"/>
            <a:ext cx="306851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淚滴形 4"/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0772" y="195486"/>
            <a:ext cx="3117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心血管疾病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379116" y="51470"/>
            <a:ext cx="12667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守護健康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慢性病請不要來</a:t>
            </a:r>
          </a:p>
          <a:p>
            <a:pPr algn="r">
              <a:lnSpc>
                <a:spcPct val="150000"/>
              </a:lnSpc>
            </a:pP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zh-TW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zh-TW" altLang="en-US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四步驟 </a:t>
            </a:r>
            <a:r>
              <a:rPr lang="en-US" altLang="zh-TW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TW" altLang="en-US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簡易辨識中風前兆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39552" y="1266907"/>
            <a:ext cx="2088232" cy="3465083"/>
            <a:chOff x="539552" y="1266907"/>
            <a:chExt cx="2088232" cy="3465083"/>
          </a:xfrm>
        </p:grpSpPr>
        <p:pic>
          <p:nvPicPr>
            <p:cNvPr id="45057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50" b="-14895"/>
            <a:stretch/>
          </p:blipFill>
          <p:spPr bwMode="auto">
            <a:xfrm>
              <a:off x="611560" y="1266907"/>
              <a:ext cx="1877338" cy="97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539552" y="213970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臉部表情不對稱</a:t>
              </a:r>
            </a:p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或出現嘴角歪斜</a:t>
              </a:r>
            </a:p>
          </p:txBody>
        </p:sp>
        <p:pic>
          <p:nvPicPr>
            <p:cNvPr id="4505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82"/>
            <a:stretch/>
          </p:blipFill>
          <p:spPr bwMode="auto">
            <a:xfrm>
              <a:off x="755576" y="2719659"/>
              <a:ext cx="1242808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2627784" y="1304710"/>
            <a:ext cx="2088232" cy="3355272"/>
            <a:chOff x="2627784" y="1304710"/>
            <a:chExt cx="2088232" cy="3355272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4" t="6701" r="50656" b="-21596"/>
            <a:stretch/>
          </p:blipFill>
          <p:spPr bwMode="auto">
            <a:xfrm>
              <a:off x="2627784" y="1304710"/>
              <a:ext cx="1863833" cy="97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2627784" y="213970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手臂無力或出現</a:t>
              </a:r>
            </a:p>
            <a:p>
              <a:pPr algn="ctr"/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單側手臂下垂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4" t="-1404" r="54288" b="1404"/>
            <a:stretch/>
          </p:blipFill>
          <p:spPr bwMode="auto">
            <a:xfrm>
              <a:off x="2919166" y="2647651"/>
              <a:ext cx="1242808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4716016" y="1194419"/>
            <a:ext cx="2088232" cy="3389662"/>
            <a:chOff x="4716016" y="1194419"/>
            <a:chExt cx="2088232" cy="3389662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0" t="-7447" r="24900" b="-7447"/>
            <a:stretch/>
          </p:blipFill>
          <p:spPr bwMode="auto">
            <a:xfrm>
              <a:off x="4802101" y="1194419"/>
              <a:ext cx="1858132" cy="96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4716016" y="213970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口齒不清或</a:t>
              </a:r>
            </a:p>
            <a:p>
              <a:pPr algn="ctr"/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無法表達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6" t="-1499" r="25059" b="1499"/>
            <a:stretch/>
          </p:blipFill>
          <p:spPr bwMode="auto">
            <a:xfrm>
              <a:off x="5155620" y="2571750"/>
              <a:ext cx="1251183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6804248" y="1259058"/>
            <a:ext cx="2088232" cy="3328916"/>
            <a:chOff x="6804248" y="1259058"/>
            <a:chExt cx="2088232" cy="3328916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34" r="216" b="-14895"/>
            <a:stretch/>
          </p:blipFill>
          <p:spPr bwMode="auto">
            <a:xfrm>
              <a:off x="6804248" y="1259058"/>
              <a:ext cx="1863411" cy="97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6804248" y="2151896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記錄發病時間，</a:t>
              </a:r>
            </a:p>
            <a:p>
              <a:pPr algn="ctr"/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儘速就醫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1" r="352"/>
            <a:stretch/>
          </p:blipFill>
          <p:spPr bwMode="auto">
            <a:xfrm>
              <a:off x="6978730" y="2575643"/>
              <a:ext cx="1442859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群組 1"/>
          <p:cNvGrpSpPr/>
          <p:nvPr/>
        </p:nvGrpSpPr>
        <p:grpSpPr>
          <a:xfrm>
            <a:off x="611560" y="3538864"/>
            <a:ext cx="8429936" cy="1428750"/>
            <a:chOff x="694703" y="3538864"/>
            <a:chExt cx="8429936" cy="1428750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D7FC26A8-B9C7-4F01-9ABA-3CF4FC6F93E1}"/>
                </a:ext>
              </a:extLst>
            </p:cNvPr>
            <p:cNvGrpSpPr/>
            <p:nvPr/>
          </p:nvGrpSpPr>
          <p:grpSpPr>
            <a:xfrm>
              <a:off x="694703" y="4272735"/>
              <a:ext cx="7967381" cy="694879"/>
              <a:chOff x="421044" y="3560062"/>
              <a:chExt cx="7967381" cy="694879"/>
            </a:xfrm>
          </p:grpSpPr>
          <p:sp>
            <p:nvSpPr>
              <p:cNvPr id="29" name="Google Shape;7555;p51">
                <a:extLst>
                  <a:ext uri="{FF2B5EF4-FFF2-40B4-BE49-F238E27FC236}">
                    <a16:creationId xmlns:a16="http://schemas.microsoft.com/office/drawing/2014/main" id="{C69A6080-732E-4BC6-A937-4FDBB1FC2604}"/>
                  </a:ext>
                </a:extLst>
              </p:cNvPr>
              <p:cNvSpPr/>
              <p:nvPr/>
            </p:nvSpPr>
            <p:spPr>
              <a:xfrm>
                <a:off x="421044" y="3560062"/>
                <a:ext cx="7967381" cy="694879"/>
              </a:xfrm>
              <a:custGeom>
                <a:avLst/>
                <a:gdLst/>
                <a:ahLst/>
                <a:cxnLst/>
                <a:rect l="l" t="t" r="r" b="b"/>
                <a:pathLst>
                  <a:path w="15784" h="15784" extrusionOk="0">
                    <a:moveTo>
                      <a:pt x="1" y="1"/>
                    </a:moveTo>
                    <a:lnTo>
                      <a:pt x="1" y="15783"/>
                    </a:lnTo>
                    <a:lnTo>
                      <a:pt x="15783" y="15783"/>
                    </a:lnTo>
                    <a:lnTo>
                      <a:pt x="15783" y="1"/>
                    </a:lnTo>
                    <a:close/>
                  </a:path>
                </a:pathLst>
              </a:custGeom>
              <a:solidFill>
                <a:srgbClr val="FFD40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E534A25-A9EE-45DF-B8DA-256507AE3DAE}"/>
                  </a:ext>
                </a:extLst>
              </p:cNvPr>
              <p:cNvSpPr/>
              <p:nvPr/>
            </p:nvSpPr>
            <p:spPr>
              <a:xfrm>
                <a:off x="646601" y="3635059"/>
                <a:ext cx="7272808" cy="57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一但發現有中風症狀，請把握黃金三小時緊急送醫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!</a:t>
                </a:r>
                <a:endParaRPr lang="zh-TW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5060" name="Picture 4" descr="電話を掛ける医師のイラスト（女性・笑顔）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639" y="3538864"/>
              <a:ext cx="1143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061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9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41244" y="875960"/>
            <a:ext cx="838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Steps to FAST - Simple Recognition of Stroke Precursors</a:t>
            </a:r>
            <a:endParaRPr lang="zh-TW" altLang="en-US" sz="2000" b="1" dirty="0">
              <a:ln w="12700">
                <a:noFill/>
                <a:prstDash val="solid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39962" y="1275573"/>
            <a:ext cx="2337476" cy="3456417"/>
            <a:chOff x="439962" y="1275573"/>
            <a:chExt cx="2337476" cy="3456417"/>
          </a:xfrm>
        </p:grpSpPr>
        <p:pic>
          <p:nvPicPr>
            <p:cNvPr id="45057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50" b="-14895"/>
            <a:stretch/>
          </p:blipFill>
          <p:spPr bwMode="auto">
            <a:xfrm>
              <a:off x="439962" y="1275573"/>
              <a:ext cx="1877338" cy="97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483909" y="2149431"/>
              <a:ext cx="22935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Asymmetrical facial expressions</a:t>
              </a:r>
              <a:r>
                <a:rPr lang="zh-TW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 crooked corners of the mouth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505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82"/>
            <a:stretch/>
          </p:blipFill>
          <p:spPr bwMode="auto">
            <a:xfrm>
              <a:off x="755576" y="2719659"/>
              <a:ext cx="1242808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2627784" y="1304710"/>
            <a:ext cx="2204000" cy="3355272"/>
            <a:chOff x="2627784" y="1304710"/>
            <a:chExt cx="2204000" cy="3355272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4" t="6701" r="50656" b="-21596"/>
            <a:stretch/>
          </p:blipFill>
          <p:spPr bwMode="auto">
            <a:xfrm>
              <a:off x="2627784" y="1304710"/>
              <a:ext cx="1863833" cy="97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2743552" y="2130437"/>
              <a:ext cx="20882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Arm weakness or unilateral drooping of the arm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4" t="-1404" r="54288" b="1404"/>
            <a:stretch/>
          </p:blipFill>
          <p:spPr bwMode="auto">
            <a:xfrm>
              <a:off x="2919166" y="2647651"/>
              <a:ext cx="1242808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4644008" y="1194419"/>
            <a:ext cx="2088232" cy="3389662"/>
            <a:chOff x="4716016" y="1194419"/>
            <a:chExt cx="2088232" cy="3389662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0" t="-7447" r="24900" b="-7447"/>
            <a:stretch/>
          </p:blipFill>
          <p:spPr bwMode="auto">
            <a:xfrm>
              <a:off x="4802101" y="1194419"/>
              <a:ext cx="1858132" cy="96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4716016" y="2148329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Slurred speech or</a:t>
              </a:r>
            </a:p>
            <a:p>
              <a:pPr algn="ctr"/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unable to express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6" t="-1499" r="25059" b="1499"/>
            <a:stretch/>
          </p:blipFill>
          <p:spPr bwMode="auto">
            <a:xfrm>
              <a:off x="5155620" y="2571750"/>
              <a:ext cx="1251183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6686749" y="1259058"/>
            <a:ext cx="2421755" cy="3328916"/>
            <a:chOff x="6781502" y="1259058"/>
            <a:chExt cx="2421755" cy="3328916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34" r="216" b="-14895"/>
            <a:stretch/>
          </p:blipFill>
          <p:spPr bwMode="auto">
            <a:xfrm>
              <a:off x="6804248" y="1259058"/>
              <a:ext cx="1863411" cy="97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6781502" y="2135741"/>
              <a:ext cx="24217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Record the time of onset, seek medical attention as soon as possible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6E5"/>
                </a:clrFrom>
                <a:clrTo>
                  <a:srgbClr val="FEF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1" r="352"/>
            <a:stretch/>
          </p:blipFill>
          <p:spPr bwMode="auto">
            <a:xfrm>
              <a:off x="6978730" y="2575643"/>
              <a:ext cx="1442859" cy="201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群組 1"/>
          <p:cNvGrpSpPr/>
          <p:nvPr/>
        </p:nvGrpSpPr>
        <p:grpSpPr>
          <a:xfrm>
            <a:off x="611560" y="3538864"/>
            <a:ext cx="8429936" cy="1428750"/>
            <a:chOff x="694703" y="3538864"/>
            <a:chExt cx="8429936" cy="1428750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D7FC26A8-B9C7-4F01-9ABA-3CF4FC6F93E1}"/>
                </a:ext>
              </a:extLst>
            </p:cNvPr>
            <p:cNvGrpSpPr/>
            <p:nvPr/>
          </p:nvGrpSpPr>
          <p:grpSpPr>
            <a:xfrm>
              <a:off x="694703" y="4272735"/>
              <a:ext cx="7967381" cy="694879"/>
              <a:chOff x="421044" y="3560062"/>
              <a:chExt cx="7967381" cy="694879"/>
            </a:xfrm>
          </p:grpSpPr>
          <p:sp>
            <p:nvSpPr>
              <p:cNvPr id="29" name="Google Shape;7555;p51">
                <a:extLst>
                  <a:ext uri="{FF2B5EF4-FFF2-40B4-BE49-F238E27FC236}">
                    <a16:creationId xmlns:a16="http://schemas.microsoft.com/office/drawing/2014/main" id="{C69A6080-732E-4BC6-A937-4FDBB1FC2604}"/>
                  </a:ext>
                </a:extLst>
              </p:cNvPr>
              <p:cNvSpPr/>
              <p:nvPr/>
            </p:nvSpPr>
            <p:spPr>
              <a:xfrm>
                <a:off x="421044" y="3560062"/>
                <a:ext cx="7967381" cy="694879"/>
              </a:xfrm>
              <a:custGeom>
                <a:avLst/>
                <a:gdLst/>
                <a:ahLst/>
                <a:cxnLst/>
                <a:rect l="l" t="t" r="r" b="b"/>
                <a:pathLst>
                  <a:path w="15784" h="15784" extrusionOk="0">
                    <a:moveTo>
                      <a:pt x="1" y="1"/>
                    </a:moveTo>
                    <a:lnTo>
                      <a:pt x="1" y="15783"/>
                    </a:lnTo>
                    <a:lnTo>
                      <a:pt x="15783" y="15783"/>
                    </a:lnTo>
                    <a:lnTo>
                      <a:pt x="15783" y="1"/>
                    </a:lnTo>
                    <a:close/>
                  </a:path>
                </a:pathLst>
              </a:custGeom>
              <a:solidFill>
                <a:srgbClr val="FFD40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E534A25-A9EE-45DF-B8DA-256507AE3DAE}"/>
                  </a:ext>
                </a:extLst>
              </p:cNvPr>
              <p:cNvSpPr/>
              <p:nvPr/>
            </p:nvSpPr>
            <p:spPr>
              <a:xfrm>
                <a:off x="529056" y="3589616"/>
                <a:ext cx="7272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Once you find that you have stroke symptoms, please take advantage of the golden three hours to go to the doctor urgently!</a:t>
                </a:r>
                <a:endParaRPr lang="zh-TW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5060" name="Picture 4" descr="電話を掛ける医師のイラスト（女性・笑顔）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639" y="3538864"/>
              <a:ext cx="1143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061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7B9CC521-8F85-314F-4AA3-D48FE5B90797}"/>
              </a:ext>
            </a:extLst>
          </p:cNvPr>
          <p:cNvSpPr/>
          <p:nvPr/>
        </p:nvSpPr>
        <p:spPr>
          <a:xfrm>
            <a:off x="279348" y="202702"/>
            <a:ext cx="414863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淚滴形 4">
            <a:extLst>
              <a:ext uri="{FF2B5EF4-FFF2-40B4-BE49-F238E27FC236}">
                <a16:creationId xmlns:a16="http://schemas.microsoft.com/office/drawing/2014/main" id="{532E7C6E-D730-93FB-4D7F-7C1E4BAC9AF9}"/>
              </a:ext>
            </a:extLst>
          </p:cNvPr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628A3A-5FAE-751F-DD48-83B5BA86F78A}"/>
              </a:ext>
            </a:extLst>
          </p:cNvPr>
          <p:cNvSpPr txBox="1"/>
          <p:nvPr/>
        </p:nvSpPr>
        <p:spPr>
          <a:xfrm>
            <a:off x="590772" y="235904"/>
            <a:ext cx="376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Cardiovascular diseases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BC7EE18-38F4-383A-BBDC-96851057CF6E}"/>
              </a:ext>
            </a:extLst>
          </p:cNvPr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3632B54-B0F4-B590-891B-272665E8B14D}"/>
              </a:ext>
            </a:extLst>
          </p:cNvPr>
          <p:cNvSpPr txBox="1"/>
          <p:nvPr/>
        </p:nvSpPr>
        <p:spPr>
          <a:xfrm>
            <a:off x="6540811" y="51470"/>
            <a:ext cx="2105063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Protect Health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en-US" altLang="zh-TW" sz="1000" b="1" dirty="0">
                <a:solidFill>
                  <a:srgbClr val="F0597D"/>
                </a:solidFill>
                <a:latin typeface="+mn-ea"/>
              </a:rPr>
              <a:t>Chronic, </a:t>
            </a: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Don’t Come</a:t>
            </a: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36546" y="1779662"/>
            <a:ext cx="5397500" cy="18903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　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D030172-A35E-39D2-17BA-37E015BDDF9E}"/>
              </a:ext>
            </a:extLst>
          </p:cNvPr>
          <p:cNvSpPr txBox="1"/>
          <p:nvPr/>
        </p:nvSpPr>
        <p:spPr>
          <a:xfrm>
            <a:off x="4902158" y="3005212"/>
            <a:ext cx="3982948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400" b="1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TW" sz="2000" dirty="0"/>
              <a:t>Global Epidemic        </a:t>
            </a:r>
          </a:p>
          <a:p>
            <a:pPr>
              <a:lnSpc>
                <a:spcPts val="2000"/>
              </a:lnSpc>
            </a:pPr>
            <a:r>
              <a:rPr lang="en-US" altLang="zh-TW" sz="2000" dirty="0"/>
              <a:t>         Prevention Strategy</a:t>
            </a:r>
            <a:endParaRPr lang="zh-TW" altLang="en-US" sz="2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051944-9A70-69C4-79CE-9F07311DD2AB}"/>
              </a:ext>
            </a:extLst>
          </p:cNvPr>
          <p:cNvSpPr txBox="1"/>
          <p:nvPr/>
        </p:nvSpPr>
        <p:spPr>
          <a:xfrm>
            <a:off x="3337799" y="3059328"/>
            <a:ext cx="1564359" cy="461665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rPr>
              <a:t>Section 3</a:t>
            </a:r>
            <a:endParaRPr lang="zh-TW" altLang="en-US" sz="2400" dirty="0">
              <a:solidFill>
                <a:srgbClr val="B3E7D8"/>
              </a:solidFill>
              <a:latin typeface="Wawati SC" pitchFamily="82" charset="-122"/>
              <a:ea typeface="Wawati SC" pitchFamily="82" charset="-122"/>
              <a:cs typeface="Arial" panose="020B0604020202020204" pitchFamily="34" charset="0"/>
            </a:endParaRPr>
          </a:p>
        </p:txBody>
      </p:sp>
      <p:pic>
        <p:nvPicPr>
          <p:cNvPr id="77" name="Picture 8" descr="F:\【交辦給佩歆】\嬿臻＿健護課本\健護教學簡報重新設計\佩歆改ㄉ\圖\３－１１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8155" r="3130" b="18409"/>
          <a:stretch/>
        </p:blipFill>
        <p:spPr bwMode="auto">
          <a:xfrm>
            <a:off x="3313307" y="2348089"/>
            <a:ext cx="5397501" cy="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接點 16"/>
          <p:cNvCxnSpPr/>
          <p:nvPr/>
        </p:nvCxnSpPr>
        <p:spPr>
          <a:xfrm>
            <a:off x="1999308" y="1968421"/>
            <a:ext cx="0" cy="317507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-40201" y="1678835"/>
            <a:ext cx="611560" cy="0"/>
          </a:xfrm>
          <a:prstGeom prst="line">
            <a:avLst/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5" descr="F:\【交辦給佩歆】\嬿臻＿健護課本\健護教學簡報重新設計\佩歆改ㄉ\圖\３－３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64783" r="2702" b="18053"/>
          <a:stretch/>
        </p:blipFill>
        <p:spPr bwMode="auto">
          <a:xfrm>
            <a:off x="3313307" y="3507854"/>
            <a:ext cx="5397501" cy="1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:\【交辦給佩歆】\嬿臻＿健護課本\健護教學簡報重新設計\佩歆改ㄉ\圖\３－４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62593" r="2702" b="25865"/>
          <a:stretch/>
        </p:blipFill>
        <p:spPr bwMode="auto">
          <a:xfrm>
            <a:off x="3313307" y="4155925"/>
            <a:ext cx="5397501" cy="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群組 80"/>
          <p:cNvGrpSpPr/>
          <p:nvPr/>
        </p:nvGrpSpPr>
        <p:grpSpPr>
          <a:xfrm>
            <a:off x="2802691" y="3854135"/>
            <a:ext cx="422540" cy="229783"/>
            <a:chOff x="3082178" y="1853529"/>
            <a:chExt cx="422540" cy="22978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心形 78"/>
            <p:cNvSpPr/>
            <p:nvPr/>
          </p:nvSpPr>
          <p:spPr>
            <a:xfrm rot="16200000">
              <a:off x="3082178" y="1853529"/>
              <a:ext cx="229783" cy="229783"/>
            </a:xfrm>
            <a:prstGeom prst="heart">
              <a:avLst/>
            </a:prstGeom>
            <a:solidFill>
              <a:srgbClr val="FBEFC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3375502" y="1903813"/>
              <a:ext cx="129216" cy="129216"/>
            </a:xfrm>
            <a:prstGeom prst="ellipse">
              <a:avLst/>
            </a:prstGeom>
            <a:solidFill>
              <a:srgbClr val="FBEFC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5" name="直線接點 114"/>
          <p:cNvCxnSpPr/>
          <p:nvPr/>
        </p:nvCxnSpPr>
        <p:spPr>
          <a:xfrm flipH="1">
            <a:off x="5808926" y="36569"/>
            <a:ext cx="1" cy="989179"/>
          </a:xfrm>
          <a:prstGeom prst="line">
            <a:avLst/>
          </a:prstGeom>
          <a:ln w="66675" cap="rnd">
            <a:solidFill>
              <a:schemeClr val="bg1"/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>
            <a:off x="5940153" y="36569"/>
            <a:ext cx="0" cy="858784"/>
          </a:xfrm>
          <a:prstGeom prst="line">
            <a:avLst/>
          </a:prstGeom>
          <a:ln w="66675" cap="rnd">
            <a:solidFill>
              <a:schemeClr val="bg1"/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0" y="1491630"/>
            <a:ext cx="9144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323528" y="106983"/>
            <a:ext cx="2094247" cy="2990366"/>
            <a:chOff x="539552" y="194032"/>
            <a:chExt cx="2448272" cy="3495876"/>
          </a:xfrm>
        </p:grpSpPr>
        <p:sp>
          <p:nvSpPr>
            <p:cNvPr id="26" name="圓角矩形 25"/>
            <p:cNvSpPr/>
            <p:nvPr/>
          </p:nvSpPr>
          <p:spPr>
            <a:xfrm>
              <a:off x="539552" y="1169628"/>
              <a:ext cx="2448272" cy="2520280"/>
            </a:xfrm>
            <a:prstGeom prst="roundRect">
              <a:avLst>
                <a:gd name="adj" fmla="val 7988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心形 27"/>
            <p:cNvSpPr/>
            <p:nvPr/>
          </p:nvSpPr>
          <p:spPr>
            <a:xfrm>
              <a:off x="1049823" y="194032"/>
              <a:ext cx="1368152" cy="1224136"/>
            </a:xfrm>
            <a:prstGeom prst="hear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心形 28"/>
            <p:cNvSpPr/>
            <p:nvPr/>
          </p:nvSpPr>
          <p:spPr>
            <a:xfrm>
              <a:off x="748025" y="536070"/>
              <a:ext cx="603596" cy="540060"/>
            </a:xfrm>
            <a:prstGeom prst="hear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454013" y="443155"/>
              <a:ext cx="549452" cy="827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Noto Sans CJK TC Black" pitchFamily="34" charset="-120"/>
                  <a:cs typeface="Arial" panose="020B0604020202020204" pitchFamily="34" charset="0"/>
                </a:rPr>
                <a:t>1</a:t>
              </a:r>
              <a:endPara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Noto Sans CJK TC Black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2913"/>
            <a:ext cx="56086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 descr="F:\【交辦給佩歆】\嬿臻＿健護課本\健護教學簡報重新設計\佩歆改ㄉ\圖\３－１１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8155" r="3130" b="18409"/>
          <a:stretch/>
        </p:blipFill>
        <p:spPr bwMode="auto">
          <a:xfrm>
            <a:off x="3313307" y="2970390"/>
            <a:ext cx="5397501" cy="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1" y="2355726"/>
            <a:ext cx="56086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9" y="3588917"/>
            <a:ext cx="5602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5486"/>
            <a:ext cx="5602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マスクを付けてお参りする家族のイラスト（セット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28" y="0"/>
            <a:ext cx="3635896" cy="17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3343796" y="4299942"/>
            <a:ext cx="5397500" cy="5760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　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160" y="716666"/>
            <a:ext cx="2932430" cy="294462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F087356-7456-C042-D5ED-D6E8E2E21A87}"/>
              </a:ext>
            </a:extLst>
          </p:cNvPr>
          <p:cNvSpPr txBox="1"/>
          <p:nvPr/>
        </p:nvSpPr>
        <p:spPr>
          <a:xfrm>
            <a:off x="4894943" y="1840708"/>
            <a:ext cx="3888734" cy="430887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rPr>
              <a:t>Everyday Is a Healthy Day</a:t>
            </a:r>
            <a:endParaRPr lang="zh-TW" altLang="en-US" sz="2200" dirty="0">
              <a:solidFill>
                <a:srgbClr val="B3E7D8"/>
              </a:solidFill>
              <a:latin typeface="Wawati SC" pitchFamily="82" charset="-122"/>
              <a:ea typeface="Wawati SC" pitchFamily="82" charset="-122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F21729-E46C-0C45-F016-76B8E1E179A3}"/>
              </a:ext>
            </a:extLst>
          </p:cNvPr>
          <p:cNvSpPr txBox="1"/>
          <p:nvPr/>
        </p:nvSpPr>
        <p:spPr>
          <a:xfrm>
            <a:off x="4894942" y="2500903"/>
            <a:ext cx="4249057" cy="430887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400" b="1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defRPr>
            </a:lvl1pPr>
          </a:lstStyle>
          <a:p>
            <a:r>
              <a:rPr lang="en-US" altLang="zh-TW" sz="2200" dirty="0"/>
              <a:t>Healthy Life and</a:t>
            </a:r>
            <a:r>
              <a:rPr lang="zh-TW" altLang="en-US" sz="2200" dirty="0"/>
              <a:t> </a:t>
            </a:r>
            <a:r>
              <a:rPr lang="en-US" altLang="zh-TW" sz="2200" dirty="0"/>
              <a:t>Good Shape</a:t>
            </a:r>
            <a:endParaRPr lang="zh-TW" altLang="en-US" sz="2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5739F52-CE07-865E-FED9-193F37DF6FF8}"/>
              </a:ext>
            </a:extLst>
          </p:cNvPr>
          <p:cNvSpPr txBox="1"/>
          <p:nvPr/>
        </p:nvSpPr>
        <p:spPr>
          <a:xfrm>
            <a:off x="3362958" y="4285424"/>
            <a:ext cx="1863240" cy="461665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Section 5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94F05E5-BD2F-BF13-71F2-84C95EDAEDD4}"/>
              </a:ext>
            </a:extLst>
          </p:cNvPr>
          <p:cNvSpPr txBox="1"/>
          <p:nvPr/>
        </p:nvSpPr>
        <p:spPr>
          <a:xfrm>
            <a:off x="4894942" y="4288684"/>
            <a:ext cx="3687020" cy="430887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200" b="1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Take Care Old Age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4719D6A-9BB7-3E34-B287-171112155338}"/>
              </a:ext>
            </a:extLst>
          </p:cNvPr>
          <p:cNvSpPr txBox="1"/>
          <p:nvPr/>
        </p:nvSpPr>
        <p:spPr>
          <a:xfrm>
            <a:off x="3362958" y="1838433"/>
            <a:ext cx="1618431" cy="461665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rPr>
              <a:t>Section 1</a:t>
            </a:r>
            <a:endParaRPr lang="zh-TW" altLang="en-US" sz="2400" dirty="0">
              <a:solidFill>
                <a:srgbClr val="B3E7D8"/>
              </a:solidFill>
              <a:latin typeface="Wawati SC" pitchFamily="82" charset="-122"/>
              <a:ea typeface="Wawati SC" pitchFamily="82" charset="-122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139B3B-3C0E-3024-2B69-EBABC143B83A}"/>
              </a:ext>
            </a:extLst>
          </p:cNvPr>
          <p:cNvSpPr txBox="1"/>
          <p:nvPr/>
        </p:nvSpPr>
        <p:spPr>
          <a:xfrm>
            <a:off x="3336465" y="2482527"/>
            <a:ext cx="1618431" cy="461665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B3E7D8"/>
                </a:solidFill>
                <a:latin typeface="Wawati SC" pitchFamily="82" charset="-122"/>
                <a:ea typeface="Wawati SC" pitchFamily="82" charset="-122"/>
                <a:cs typeface="Arial" panose="020B0604020202020204" pitchFamily="34" charset="0"/>
              </a:rPr>
              <a:t>Section 2</a:t>
            </a:r>
            <a:endParaRPr lang="zh-TW" altLang="en-US" sz="2400" dirty="0">
              <a:solidFill>
                <a:srgbClr val="B3E7D8"/>
              </a:solidFill>
              <a:latin typeface="Wawati SC" pitchFamily="82" charset="-122"/>
              <a:ea typeface="Wawati SC" pitchFamily="82" charset="-122"/>
              <a:cs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3AC5BB9-0E99-726A-A73D-5484DB7D7225}"/>
              </a:ext>
            </a:extLst>
          </p:cNvPr>
          <p:cNvSpPr txBox="1"/>
          <p:nvPr/>
        </p:nvSpPr>
        <p:spPr>
          <a:xfrm>
            <a:off x="3218942" y="3651870"/>
            <a:ext cx="4953458" cy="523220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 b="1">
                <a:solidFill>
                  <a:schemeClr val="bg1"/>
                </a:solidFill>
                <a:latin typeface="Wawati SC" pitchFamily="82" charset="-122"/>
                <a:ea typeface="Wawati SC" pitchFamily="82" charset="-122"/>
              </a:defRPr>
            </a:lvl1pPr>
          </a:lstStyle>
          <a:p>
            <a:r>
              <a:rPr lang="en-US" altLang="zh-TW" dirty="0"/>
              <a:t>Section 4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34A98B-255B-29C9-9D92-42B10FCF1143}"/>
              </a:ext>
            </a:extLst>
          </p:cNvPr>
          <p:cNvSpPr txBox="1"/>
          <p:nvPr/>
        </p:nvSpPr>
        <p:spPr>
          <a:xfrm>
            <a:off x="4902192" y="3674422"/>
            <a:ext cx="4241807" cy="461665"/>
          </a:xfrm>
          <a:prstGeom prst="rect">
            <a:avLst/>
          </a:prstGeom>
          <a:solidFill>
            <a:srgbClr val="5CCEB0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 b="1">
                <a:solidFill>
                  <a:schemeClr val="bg1"/>
                </a:solidFill>
                <a:latin typeface="Wawati SC" pitchFamily="82" charset="-122"/>
                <a:ea typeface="Wawati SC" pitchFamily="82" charset="-122"/>
              </a:defRPr>
            </a:lvl1pPr>
          </a:lstStyle>
          <a:p>
            <a:r>
              <a:rPr lang="en-US" altLang="zh-TW" sz="2400" dirty="0"/>
              <a:t>Chronic, Please Don’t Come!</a:t>
            </a:r>
            <a:endParaRPr lang="zh-TW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674147-D7B2-6D0C-0136-4B382B7DB60D}"/>
              </a:ext>
            </a:extLst>
          </p:cNvPr>
          <p:cNvSpPr/>
          <p:nvPr/>
        </p:nvSpPr>
        <p:spPr>
          <a:xfrm>
            <a:off x="501855" y="1203598"/>
            <a:ext cx="1765889" cy="1855730"/>
          </a:xfrm>
          <a:prstGeom prst="rect">
            <a:avLst/>
          </a:prstGeom>
          <a:solidFill>
            <a:srgbClr val="F88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A4CB01-56CC-EAD0-4953-CC59A77794EF}"/>
              </a:ext>
            </a:extLst>
          </p:cNvPr>
          <p:cNvSpPr/>
          <p:nvPr/>
        </p:nvSpPr>
        <p:spPr>
          <a:xfrm>
            <a:off x="1463046" y="1127765"/>
            <a:ext cx="886373" cy="1047113"/>
          </a:xfrm>
          <a:prstGeom prst="rect">
            <a:avLst/>
          </a:prstGeom>
          <a:solidFill>
            <a:srgbClr val="F88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ACF40E-E3BC-6914-4936-10D1AE01C004}"/>
              </a:ext>
            </a:extLst>
          </p:cNvPr>
          <p:cNvSpPr/>
          <p:nvPr/>
        </p:nvSpPr>
        <p:spPr>
          <a:xfrm>
            <a:off x="804465" y="1119063"/>
            <a:ext cx="255060" cy="1047113"/>
          </a:xfrm>
          <a:prstGeom prst="rect">
            <a:avLst/>
          </a:prstGeom>
          <a:solidFill>
            <a:srgbClr val="F88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5CCE70F-3A50-F1F7-EC42-92F5AC30486D}"/>
              </a:ext>
            </a:extLst>
          </p:cNvPr>
          <p:cNvSpPr txBox="1"/>
          <p:nvPr/>
        </p:nvSpPr>
        <p:spPr>
          <a:xfrm>
            <a:off x="333167" y="1338318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dirty="0">
                <a:solidFill>
                  <a:schemeClr val="bg1"/>
                </a:solidFill>
                <a:latin typeface="Weibei SC" panose="03000800000000000000" pitchFamily="66" charset="-128"/>
                <a:ea typeface="Weibei SC" panose="03000800000000000000" pitchFamily="66" charset="-128"/>
              </a:rPr>
              <a:t>Protect Health</a:t>
            </a:r>
            <a:endParaRPr kumimoji="1" lang="zh-TW" altLang="en-US" sz="4400" dirty="0">
              <a:solidFill>
                <a:schemeClr val="bg1"/>
              </a:solidFill>
              <a:latin typeface="Weibei SC" panose="03000800000000000000" pitchFamily="66" charset="-128"/>
              <a:ea typeface="Weibei SC" panose="030008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343813" y="84355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+mn-ea"/>
              </a:rPr>
              <a:t>慢性病</a:t>
            </a:r>
            <a:endParaRPr lang="en-US" altLang="zh-TW" sz="4000" b="1" dirty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4000" b="1" dirty="0">
                <a:solidFill>
                  <a:schemeClr val="bg1"/>
                </a:solidFill>
                <a:latin typeface="+mn-ea"/>
              </a:rPr>
              <a:t>請不要來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867468" y="339502"/>
            <a:ext cx="2088233" cy="2088234"/>
            <a:chOff x="2594915" y="407506"/>
            <a:chExt cx="1689053" cy="1689053"/>
          </a:xfrm>
        </p:grpSpPr>
        <p:sp>
          <p:nvSpPr>
            <p:cNvPr id="7" name="橢圓 6"/>
            <p:cNvSpPr/>
            <p:nvPr/>
          </p:nvSpPr>
          <p:spPr>
            <a:xfrm>
              <a:off x="2594915" y="407506"/>
              <a:ext cx="1689053" cy="16890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5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145277" y="850903"/>
              <a:ext cx="530560" cy="89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jf open 粉圓 1.0" panose="020F0500000000000000" pitchFamily="34" charset="-120"/>
                  <a:cs typeface="Arial" panose="020B0604020202020204" pitchFamily="34" charset="0"/>
                </a:rPr>
                <a:t>4</a:t>
              </a:r>
              <a:endPara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jf open 粉圓 1.0" panose="020F05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724395" y="12821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+mn-ea"/>
                </a:rPr>
                <a:t>第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714529" y="128115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+mn-ea"/>
                </a:rPr>
                <a:t>節</a:t>
              </a:r>
            </a:p>
          </p:txBody>
        </p:sp>
      </p:grpSp>
      <p:pic>
        <p:nvPicPr>
          <p:cNvPr id="2" name="Picture 2" descr="聴診器と医者のイラスト（健康診断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72462"/>
            <a:ext cx="2772008" cy="25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68705" y="987248"/>
            <a:ext cx="5575703" cy="13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4000" b="1" dirty="0">
                <a:solidFill>
                  <a:schemeClr val="bg1"/>
                </a:solidFill>
                <a:latin typeface="+mn-ea"/>
              </a:rPr>
              <a:t>Chronic,</a:t>
            </a:r>
          </a:p>
          <a:p>
            <a:pPr>
              <a:lnSpc>
                <a:spcPts val="5000"/>
              </a:lnSpc>
            </a:pPr>
            <a:r>
              <a:rPr lang="en-US" altLang="zh-TW" sz="4000" b="1" dirty="0">
                <a:solidFill>
                  <a:schemeClr val="bg1"/>
                </a:solidFill>
                <a:latin typeface="+mn-ea"/>
              </a:rPr>
              <a:t>Please Don</a:t>
            </a: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TW" sz="4000" b="1" dirty="0">
                <a:solidFill>
                  <a:schemeClr val="bg1"/>
                </a:solidFill>
                <a:latin typeface="+mn-ea"/>
              </a:rPr>
              <a:t>t Come!</a:t>
            </a:r>
            <a:endParaRPr lang="zh-TW" altLang="en-US" sz="4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Picture 2" descr="聴診器と医者のイラスト（健康診断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72462"/>
            <a:ext cx="2772008" cy="25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C748F150-ECCF-0D9C-692F-A8F56A769866}"/>
              </a:ext>
            </a:extLst>
          </p:cNvPr>
          <p:cNvGrpSpPr/>
          <p:nvPr/>
        </p:nvGrpSpPr>
        <p:grpSpPr>
          <a:xfrm>
            <a:off x="346015" y="311299"/>
            <a:ext cx="2088233" cy="2088234"/>
            <a:chOff x="2594914" y="407506"/>
            <a:chExt cx="1689053" cy="1689053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729B55FF-6A47-3FDC-BFCF-BDF1971EE385}"/>
                </a:ext>
              </a:extLst>
            </p:cNvPr>
            <p:cNvSpPr/>
            <p:nvPr/>
          </p:nvSpPr>
          <p:spPr>
            <a:xfrm>
              <a:off x="2594914" y="407506"/>
              <a:ext cx="1689053" cy="16890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5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3F7AFA2-DF63-8ACA-D3F7-6399C4862ACC}"/>
                </a:ext>
              </a:extLst>
            </p:cNvPr>
            <p:cNvSpPr txBox="1"/>
            <p:nvPr/>
          </p:nvSpPr>
          <p:spPr>
            <a:xfrm>
              <a:off x="3183347" y="989938"/>
              <a:ext cx="530560" cy="89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jf open 粉圓 1.0" panose="020F0500000000000000" pitchFamily="34" charset="-120"/>
                  <a:cs typeface="Arial" panose="020B0604020202020204" pitchFamily="34" charset="0"/>
                </a:rPr>
                <a:t>4</a:t>
              </a:r>
              <a:endPara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jf open 粉圓 1.0" panose="020F05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F1BFF16-11FA-5704-D2A1-96435C8794FC}"/>
                </a:ext>
              </a:extLst>
            </p:cNvPr>
            <p:cNvSpPr txBox="1"/>
            <p:nvPr/>
          </p:nvSpPr>
          <p:spPr>
            <a:xfrm>
              <a:off x="2881604" y="742641"/>
              <a:ext cx="1191814" cy="42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latin typeface="+mn-ea"/>
                </a:rPr>
                <a:t>Section</a:t>
              </a:r>
              <a:endParaRPr lang="zh-TW" altLang="en-US" sz="28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0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圓角矩形 46"/>
          <p:cNvSpPr/>
          <p:nvPr/>
        </p:nvSpPr>
        <p:spPr>
          <a:xfrm>
            <a:off x="611560" y="869819"/>
            <a:ext cx="8040617" cy="39436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668292" y="1438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79347" y="202702"/>
            <a:ext cx="2204421" cy="553998"/>
            <a:chOff x="279347" y="202702"/>
            <a:chExt cx="2204421" cy="553998"/>
          </a:xfrm>
        </p:grpSpPr>
        <p:sp>
          <p:nvSpPr>
            <p:cNvPr id="9" name="圓角矩形 8"/>
            <p:cNvSpPr/>
            <p:nvPr/>
          </p:nvSpPr>
          <p:spPr>
            <a:xfrm>
              <a:off x="279347" y="202702"/>
              <a:ext cx="2204421" cy="5394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75767" y="202702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防癌先鋒</a:t>
              </a: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7465744" y="120720"/>
            <a:ext cx="1180130" cy="482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CH.1 </a:t>
            </a:r>
            <a:r>
              <a:rPr lang="zh-TW" altLang="en-US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守護健康</a:t>
            </a:r>
          </a:p>
          <a:p>
            <a:pPr algn="r">
              <a:lnSpc>
                <a:spcPct val="150000"/>
              </a:lnSpc>
            </a:pPr>
            <a:r>
              <a:rPr lang="en-US" altLang="zh-TW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1-4</a:t>
            </a:r>
            <a:r>
              <a:rPr lang="zh-TW" altLang="en-US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慢性病請不要來</a:t>
            </a:r>
          </a:p>
        </p:txBody>
      </p:sp>
      <p:sp>
        <p:nvSpPr>
          <p:cNvPr id="13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七大癌症警訊</a:t>
            </a:r>
          </a:p>
        </p:txBody>
      </p:sp>
      <p:sp>
        <p:nvSpPr>
          <p:cNvPr id="76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403836" y="3176612"/>
            <a:ext cx="249737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難以癒合的傷口</a:t>
            </a:r>
          </a:p>
        </p:txBody>
      </p:sp>
      <p:sp>
        <p:nvSpPr>
          <p:cNvPr id="77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403836" y="1707654"/>
            <a:ext cx="24973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異常腫塊或增厚</a:t>
            </a:r>
          </a:p>
        </p:txBody>
      </p:sp>
      <p:sp>
        <p:nvSpPr>
          <p:cNvPr id="78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6053586" y="1718444"/>
            <a:ext cx="24973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大小便異常</a:t>
            </a:r>
          </a:p>
        </p:txBody>
      </p:sp>
      <p:sp>
        <p:nvSpPr>
          <p:cNvPr id="79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6053586" y="3176612"/>
            <a:ext cx="249737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痣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疣形狀改變</a:t>
            </a:r>
          </a:p>
        </p:txBody>
      </p:sp>
      <p:sp>
        <p:nvSpPr>
          <p:cNvPr id="80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403836" y="2438524"/>
            <a:ext cx="249737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消化吞嚥因難</a:t>
            </a:r>
          </a:p>
        </p:txBody>
      </p:sp>
      <p:sp>
        <p:nvSpPr>
          <p:cNvPr id="81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6053586" y="2449314"/>
            <a:ext cx="249737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聲音嘶啞或咳嗽</a:t>
            </a:r>
          </a:p>
        </p:txBody>
      </p:sp>
      <p:sp>
        <p:nvSpPr>
          <p:cNvPr id="82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381500" y="3939902"/>
            <a:ext cx="515094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不正常的出血或分泌物</a:t>
            </a:r>
          </a:p>
        </p:txBody>
      </p:sp>
      <p:pic>
        <p:nvPicPr>
          <p:cNvPr id="26626" name="Picture 2" descr="白衣を着た人のイラスト（男性・閃いた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0642"/>
            <a:ext cx="2207665" cy="3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圓角矩形 46"/>
          <p:cNvSpPr/>
          <p:nvPr/>
        </p:nvSpPr>
        <p:spPr>
          <a:xfrm>
            <a:off x="611560" y="869819"/>
            <a:ext cx="8040617" cy="39436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532440" y="206576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b="1" dirty="0">
                <a:solidFill>
                  <a:schemeClr val="bg1"/>
                </a:solidFill>
                <a:latin typeface="+mn-ea"/>
              </a:rPr>
              <a:t>additional</a:t>
            </a:r>
            <a:endParaRPr lang="zh-TW" altLang="en-US" sz="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79347" y="202702"/>
            <a:ext cx="2683894" cy="539400"/>
            <a:chOff x="279347" y="202702"/>
            <a:chExt cx="2683894" cy="539400"/>
          </a:xfrm>
        </p:grpSpPr>
        <p:sp>
          <p:nvSpPr>
            <p:cNvPr id="9" name="圓角矩形 8"/>
            <p:cNvSpPr/>
            <p:nvPr/>
          </p:nvSpPr>
          <p:spPr>
            <a:xfrm>
              <a:off x="279347" y="202702"/>
              <a:ext cx="2683894" cy="5394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42304" y="249781"/>
              <a:ext cx="2428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Cancer Pioneer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五邊形 7">
            <a:extLst>
              <a:ext uri="{FF2B5EF4-FFF2-40B4-BE49-F238E27FC236}">
                <a16:creationId xmlns:a16="http://schemas.microsoft.com/office/drawing/2014/main" id="{8C46471C-8630-46A1-924A-E53D348748C6}"/>
              </a:ext>
            </a:extLst>
          </p:cNvPr>
          <p:cNvSpPr/>
          <p:nvPr/>
        </p:nvSpPr>
        <p:spPr>
          <a:xfrm rot="10800000">
            <a:off x="335077" y="821491"/>
            <a:ext cx="8824723" cy="526121"/>
          </a:xfrm>
          <a:prstGeom prst="homePlate">
            <a:avLst/>
          </a:prstGeom>
          <a:solidFill>
            <a:srgbClr val="FFFFCC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4D9BE25-5F91-423E-AE8F-16F7497B8338}"/>
              </a:ext>
            </a:extLst>
          </p:cNvPr>
          <p:cNvSpPr txBox="1"/>
          <p:nvPr/>
        </p:nvSpPr>
        <p:spPr>
          <a:xfrm>
            <a:off x="611560" y="843558"/>
            <a:ext cx="838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Cancer Alerts</a:t>
            </a:r>
            <a:endParaRPr lang="zh-TW" altLang="en-US" sz="2800" b="1" dirty="0">
              <a:ln w="12700">
                <a:noFill/>
                <a:prstDash val="solid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403836" y="3176612"/>
            <a:ext cx="249737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hard-to-heal wounds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403836" y="1707654"/>
            <a:ext cx="24973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unusual lump or thickening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6053586" y="1718444"/>
            <a:ext cx="249737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abnormal excretion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9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6053586" y="3176612"/>
            <a:ext cx="249737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mole/wart shape change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403836" y="2438524"/>
            <a:ext cx="249737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difficulty in digestion and swallowing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6053586" y="2449314"/>
            <a:ext cx="249737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hoarseness or cough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圓角矩形 1">
            <a:extLst>
              <a:ext uri="{FF2B5EF4-FFF2-40B4-BE49-F238E27FC236}">
                <a16:creationId xmlns:a16="http://schemas.microsoft.com/office/drawing/2014/main" id="{71F1C85C-4095-44CD-B5AB-46744C64784F}"/>
              </a:ext>
            </a:extLst>
          </p:cNvPr>
          <p:cNvSpPr/>
          <p:nvPr/>
        </p:nvSpPr>
        <p:spPr>
          <a:xfrm>
            <a:off x="3381500" y="3939902"/>
            <a:ext cx="515094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B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unusual bleeding or discharge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6" name="Picture 2" descr="白衣を着た人のイラスト（男性・閃いた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0642"/>
            <a:ext cx="2207665" cy="30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EC09B4D-9587-F200-630D-E070AB5A5152}"/>
              </a:ext>
            </a:extLst>
          </p:cNvPr>
          <p:cNvSpPr txBox="1"/>
          <p:nvPr/>
        </p:nvSpPr>
        <p:spPr>
          <a:xfrm>
            <a:off x="6540811" y="51470"/>
            <a:ext cx="2105063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Protect Health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en-US" altLang="zh-TW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Chronic, </a:t>
            </a:r>
            <a:r>
              <a:rPr lang="en-US" altLang="zh-TW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Don’t Come</a:t>
            </a:r>
            <a:endParaRPr lang="zh-TW" altLang="en-US" sz="1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188250" y="858646"/>
            <a:ext cx="620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0597D"/>
                </a:solidFill>
                <a:latin typeface="+mj-ea"/>
                <a:ea typeface="+mj-ea"/>
                <a:cs typeface="Gen Jyuu Gothic P Heavy" panose="020B0702020203020207" pitchFamily="34" charset="-120"/>
              </a:rPr>
              <a:t>心血管疾病</a:t>
            </a:r>
          </a:p>
        </p:txBody>
      </p:sp>
      <p:cxnSp>
        <p:nvCxnSpPr>
          <p:cNvPr id="5" name="直線接點 4"/>
          <p:cNvCxnSpPr/>
          <p:nvPr/>
        </p:nvCxnSpPr>
        <p:spPr>
          <a:xfrm flipH="1">
            <a:off x="1979712" y="1851670"/>
            <a:ext cx="6408712" cy="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出血した血管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43" y="2067694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FCBCB7A-747C-4721-74E0-3AB29CCAB381}"/>
              </a:ext>
            </a:extLst>
          </p:cNvPr>
          <p:cNvSpPr txBox="1"/>
          <p:nvPr/>
        </p:nvSpPr>
        <p:spPr>
          <a:xfrm>
            <a:off x="899592" y="62753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>
                <a:solidFill>
                  <a:srgbClr val="F0597D"/>
                </a:solidFill>
                <a:latin typeface="Arial" panose="020B0604020202020204" pitchFamily="34" charset="0"/>
                <a:ea typeface="Mamelon" pitchFamily="50" charset="-128"/>
                <a:cs typeface="Arial" panose="020B0604020202020204" pitchFamily="34" charset="0"/>
              </a:rPr>
              <a:t>3</a:t>
            </a:r>
            <a:endParaRPr lang="zh-TW" altLang="en-US" sz="8000" b="1" dirty="0">
              <a:solidFill>
                <a:srgbClr val="F0597D"/>
              </a:solidFill>
              <a:latin typeface="Arial" panose="020B0604020202020204" pitchFamily="34" charset="0"/>
              <a:ea typeface="Mamelon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62753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>
                <a:solidFill>
                  <a:srgbClr val="F0597D"/>
                </a:solidFill>
                <a:latin typeface="Arial" panose="020B0604020202020204" pitchFamily="34" charset="0"/>
                <a:ea typeface="Mamelon" pitchFamily="50" charset="-128"/>
                <a:cs typeface="Arial" panose="020B0604020202020204" pitchFamily="34" charset="0"/>
              </a:rPr>
              <a:t>3</a:t>
            </a:r>
            <a:endParaRPr lang="zh-TW" altLang="en-US" sz="8000" b="1" dirty="0">
              <a:solidFill>
                <a:srgbClr val="F0597D"/>
              </a:solidFill>
              <a:latin typeface="Arial" panose="020B0604020202020204" pitchFamily="34" charset="0"/>
              <a:ea typeface="Mamelon" pitchFamily="50" charset="-128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88250" y="858646"/>
            <a:ext cx="620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0597D"/>
                </a:solidFill>
                <a:latin typeface="+mj-ea"/>
                <a:ea typeface="+mj-ea"/>
                <a:cs typeface="Gen Jyuu Gothic P Heavy" panose="020B0702020203020207" pitchFamily="34" charset="-120"/>
              </a:rPr>
              <a:t>Cardiovascular Diseases</a:t>
            </a:r>
            <a:endParaRPr lang="zh-TW" altLang="en-US" sz="4000" b="1" dirty="0">
              <a:solidFill>
                <a:srgbClr val="F0597D"/>
              </a:solidFill>
              <a:latin typeface="+mj-ea"/>
              <a:ea typeface="+mj-ea"/>
              <a:cs typeface="Gen Jyuu Gothic P Heavy" panose="020B0702020203020207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H="1">
            <a:off x="1979712" y="1851670"/>
            <a:ext cx="6408712" cy="0"/>
          </a:xfrm>
          <a:prstGeom prst="line">
            <a:avLst/>
          </a:prstGeom>
          <a:ln w="63500" cap="rnd">
            <a:solidFill>
              <a:schemeClr val="bg1">
                <a:lumMod val="65000"/>
              </a:schemeClr>
            </a:solidFill>
            <a:prstDash val="sysDot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出血した血管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43" y="2067694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79348" y="202702"/>
            <a:ext cx="3068516" cy="539400"/>
          </a:xfrm>
          <a:prstGeom prst="roundRect">
            <a:avLst>
              <a:gd name="adj" fmla="val 50000"/>
            </a:avLst>
          </a:prstGeom>
          <a:solidFill>
            <a:srgbClr val="F2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淚滴形 4"/>
          <p:cNvSpPr/>
          <p:nvPr/>
        </p:nvSpPr>
        <p:spPr>
          <a:xfrm rot="5400000">
            <a:off x="74150" y="77372"/>
            <a:ext cx="502194" cy="502194"/>
          </a:xfrm>
          <a:prstGeom prst="teardrop">
            <a:avLst/>
          </a:prstGeom>
          <a:solidFill>
            <a:schemeClr val="bg1"/>
          </a:solidFill>
          <a:ln w="19050">
            <a:solidFill>
              <a:srgbClr val="F05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0772" y="195486"/>
            <a:ext cx="3117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心血管疾病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6144" y="5147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F0597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3000" b="1" dirty="0">
              <a:solidFill>
                <a:srgbClr val="F0597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A3FF48E-8754-4961-B1D4-592D1C75E447}"/>
              </a:ext>
            </a:extLst>
          </p:cNvPr>
          <p:cNvSpPr txBox="1"/>
          <p:nvPr/>
        </p:nvSpPr>
        <p:spPr>
          <a:xfrm>
            <a:off x="8627762" y="143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060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379116" y="51470"/>
            <a:ext cx="12667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CH.1 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守護健康</a:t>
            </a:r>
          </a:p>
          <a:p>
            <a:pPr algn="r">
              <a:lnSpc>
                <a:spcPct val="150000"/>
              </a:lnSpc>
            </a:pPr>
            <a:r>
              <a:rPr lang="en-US" altLang="zh-TW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zh-TW" altLang="en-US" sz="1000" b="1" dirty="0">
                <a:solidFill>
                  <a:srgbClr val="F0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慢性病請不要來</a:t>
            </a:r>
          </a:p>
          <a:p>
            <a:pPr algn="r">
              <a:lnSpc>
                <a:spcPct val="150000"/>
              </a:lnSpc>
            </a:pPr>
            <a:endParaRPr lang="zh-TW" altLang="en-US" sz="1000" b="1" dirty="0">
              <a:solidFill>
                <a:srgbClr val="F0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87127" y="739790"/>
            <a:ext cx="8346070" cy="1752767"/>
            <a:chOff x="611560" y="712689"/>
            <a:chExt cx="8346070" cy="175276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D7FC26A8-B9C7-4F01-9ABA-3CF4FC6F93E1}"/>
                </a:ext>
              </a:extLst>
            </p:cNvPr>
            <p:cNvGrpSpPr/>
            <p:nvPr/>
          </p:nvGrpSpPr>
          <p:grpSpPr>
            <a:xfrm>
              <a:off x="611560" y="843558"/>
              <a:ext cx="7967381" cy="1556058"/>
              <a:chOff x="421044" y="2782034"/>
              <a:chExt cx="7967381" cy="1556058"/>
            </a:xfrm>
          </p:grpSpPr>
          <p:sp>
            <p:nvSpPr>
              <p:cNvPr id="15" name="Google Shape;7555;p51">
                <a:extLst>
                  <a:ext uri="{FF2B5EF4-FFF2-40B4-BE49-F238E27FC236}">
                    <a16:creationId xmlns:a16="http://schemas.microsoft.com/office/drawing/2014/main" id="{C69A6080-732E-4BC6-A937-4FDBB1FC2604}"/>
                  </a:ext>
                </a:extLst>
              </p:cNvPr>
              <p:cNvSpPr/>
              <p:nvPr/>
            </p:nvSpPr>
            <p:spPr>
              <a:xfrm>
                <a:off x="421044" y="2782034"/>
                <a:ext cx="7967381" cy="1556058"/>
              </a:xfrm>
              <a:custGeom>
                <a:avLst/>
                <a:gdLst/>
                <a:ahLst/>
                <a:cxnLst/>
                <a:rect l="l" t="t" r="r" b="b"/>
                <a:pathLst>
                  <a:path w="15784" h="15784" extrusionOk="0">
                    <a:moveTo>
                      <a:pt x="1" y="1"/>
                    </a:moveTo>
                    <a:lnTo>
                      <a:pt x="1" y="15783"/>
                    </a:lnTo>
                    <a:lnTo>
                      <a:pt x="15783" y="15783"/>
                    </a:lnTo>
                    <a:lnTo>
                      <a:pt x="15783" y="1"/>
                    </a:lnTo>
                    <a:close/>
                  </a:path>
                </a:pathLst>
              </a:custGeom>
              <a:solidFill>
                <a:srgbClr val="FFD40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E534A25-A9EE-45DF-B8DA-256507AE3DAE}"/>
                  </a:ext>
                </a:extLst>
              </p:cNvPr>
              <p:cNvSpPr/>
              <p:nvPr/>
            </p:nvSpPr>
            <p:spPr>
              <a:xfrm>
                <a:off x="549419" y="2959898"/>
                <a:ext cx="727280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心血管疾病又稱</a:t>
                </a:r>
                <a:r>
                  <a:rPr lang="zh-TW" altLang="en-US" sz="2400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「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循環系統疾病</a:t>
                </a:r>
                <a:r>
                  <a:rPr lang="zh-TW" altLang="en-US" sz="2400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」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泛指因循環系統功能異常引起的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心臟和血管疾病</a:t>
                </a:r>
              </a:p>
            </p:txBody>
          </p:sp>
        </p:grpSp>
        <p:pic>
          <p:nvPicPr>
            <p:cNvPr id="35842" name="Picture 2" descr="パソコンを使う作業員のイラスト（白衣の女性）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7855" y="712689"/>
              <a:ext cx="1889775" cy="175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536021" y="2427734"/>
            <a:ext cx="3175000" cy="1587500"/>
            <a:chOff x="432" y="1488"/>
            <a:chExt cx="2400" cy="1200"/>
          </a:xfrm>
        </p:grpSpPr>
        <p:pic>
          <p:nvPicPr>
            <p:cNvPr id="19" name="Picture 11" descr="血管變窄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03" b="6432"/>
            <a:stretch>
              <a:fillRect/>
            </a:stretch>
          </p:blipFill>
          <p:spPr bwMode="auto">
            <a:xfrm>
              <a:off x="432" y="1632"/>
              <a:ext cx="95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血管變窄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1" t="7716" b="7396"/>
            <a:stretch>
              <a:fillRect/>
            </a:stretch>
          </p:blipFill>
          <p:spPr bwMode="auto">
            <a:xfrm>
              <a:off x="1824" y="1728"/>
              <a:ext cx="1008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1440" y="1968"/>
              <a:ext cx="384" cy="432"/>
            </a:xfrm>
            <a:prstGeom prst="rightArrow">
              <a:avLst>
                <a:gd name="adj1" fmla="val 55093"/>
                <a:gd name="adj2" fmla="val 48699"/>
              </a:avLst>
            </a:prstGeom>
            <a:solidFill>
              <a:srgbClr val="FFDEC6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333">
                <a:latin typeface="+mn-ea"/>
                <a:ea typeface="+mn-ea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28" y="1488"/>
              <a:ext cx="91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 dirty="0">
                  <a:latin typeface="+mn-ea"/>
                  <a:ea typeface="+mn-ea"/>
                </a:rPr>
                <a:t>正常血管</a:t>
              </a: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872" y="1488"/>
              <a:ext cx="91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 dirty="0">
                  <a:latin typeface="+mn-ea"/>
                  <a:ea typeface="+mn-ea"/>
                </a:rPr>
                <a:t>血管</a:t>
              </a:r>
              <a:r>
                <a:rPr lang="zh-TW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變窄</a:t>
              </a:r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3518588" y="2249499"/>
            <a:ext cx="3583783" cy="830791"/>
            <a:chOff x="2692" y="1056"/>
            <a:chExt cx="2709" cy="628"/>
          </a:xfrm>
        </p:grpSpPr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120" y="1056"/>
              <a:ext cx="2281" cy="62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攝取過多油脂、膽固醇等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→血液的濃稠度提高</a:t>
              </a:r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2692" y="1450"/>
              <a:ext cx="333" cy="207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17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3552815" y="3205317"/>
            <a:ext cx="5219155" cy="1199884"/>
            <a:chOff x="1669" y="2064"/>
            <a:chExt cx="3620" cy="907"/>
          </a:xfrm>
        </p:grpSpPr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928" y="2064"/>
              <a:ext cx="2361" cy="90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血管壁沉積過多膽固醇、</a:t>
              </a:r>
              <a:b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尼古丁的刺激與缺乏運動等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→血管變窄、缺乏彈性 </a:t>
              </a: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669" y="2081"/>
              <a:ext cx="1135" cy="35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17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3518391" y="4202385"/>
            <a:ext cx="2286001" cy="847990"/>
            <a:chOff x="1766" y="2426"/>
            <a:chExt cx="1728" cy="641"/>
          </a:xfrm>
        </p:grpSpPr>
        <p:sp>
          <p:nvSpPr>
            <p:cNvPr id="42" name="AutoShape 30"/>
            <p:cNvSpPr>
              <a:spLocks noChangeArrowheads="1"/>
            </p:cNvSpPr>
            <p:nvPr/>
          </p:nvSpPr>
          <p:spPr bwMode="auto">
            <a:xfrm rot="2167024">
              <a:off x="2963" y="2426"/>
              <a:ext cx="336" cy="288"/>
            </a:xfrm>
            <a:prstGeom prst="downArrow">
              <a:avLst>
                <a:gd name="adj1" fmla="val 42861"/>
                <a:gd name="adj2" fmla="val 44444"/>
              </a:avLst>
            </a:prstGeom>
            <a:solidFill>
              <a:schemeClr val="accent6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333">
                <a:ea typeface="標楷體" panose="03000509000000000000" pitchFamily="65" charset="-12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766" y="2718"/>
              <a:ext cx="17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長期血壓升高</a:t>
              </a:r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5593584" y="4382015"/>
            <a:ext cx="3339613" cy="620448"/>
            <a:chOff x="-1263" y="2804"/>
            <a:chExt cx="2410" cy="469"/>
          </a:xfrm>
        </p:grpSpPr>
        <p:sp>
          <p:nvSpPr>
            <p:cNvPr id="45" name="AutoShape 39"/>
            <p:cNvSpPr>
              <a:spLocks noChangeArrowheads="1"/>
            </p:cNvSpPr>
            <p:nvPr/>
          </p:nvSpPr>
          <p:spPr bwMode="auto">
            <a:xfrm rot="10800000">
              <a:off x="-1263" y="2985"/>
              <a:ext cx="358" cy="288"/>
            </a:xfrm>
            <a:prstGeom prst="leftArrow">
              <a:avLst>
                <a:gd name="adj1" fmla="val 50000"/>
                <a:gd name="adj2" fmla="val 60764"/>
              </a:avLst>
            </a:prstGeom>
            <a:solidFill>
              <a:schemeClr val="accent6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333">
                <a:ea typeface="標楷體" panose="03000509000000000000" pitchFamily="65" charset="-120"/>
              </a:endParaRPr>
            </a:p>
          </p:txBody>
        </p:sp>
        <p:sp>
          <p:nvSpPr>
            <p:cNvPr id="46" name="AutoShape 40"/>
            <p:cNvSpPr>
              <a:spLocks noChangeArrowheads="1"/>
            </p:cNvSpPr>
            <p:nvPr/>
          </p:nvSpPr>
          <p:spPr bwMode="auto">
            <a:xfrm>
              <a:off x="-905" y="2804"/>
              <a:ext cx="2052" cy="439"/>
            </a:xfrm>
            <a:prstGeom prst="roundRect">
              <a:avLst/>
            </a:prstGeom>
            <a:solidFill>
              <a:srgbClr val="FFFF99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心血管疾病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高血壓、冠心病、腦中風</a:t>
              </a:r>
            </a:p>
          </p:txBody>
        </p:sp>
      </p:grp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4"/>
          <a:stretch/>
        </p:blipFill>
        <p:spPr bwMode="auto">
          <a:xfrm>
            <a:off x="643252" y="3916613"/>
            <a:ext cx="111678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4"/>
          <a:stretch/>
        </p:blipFill>
        <p:spPr bwMode="auto">
          <a:xfrm>
            <a:off x="2377521" y="3967609"/>
            <a:ext cx="111678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7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自訂 1">
      <a:majorFont>
        <a:latin typeface="微軟"/>
        <a:ea typeface="微軟正黑體"/>
        <a:cs typeface=""/>
      </a:majorFont>
      <a:minorFont>
        <a:latin typeface="微軟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814</Words>
  <Application>Microsoft Macintosh PowerPoint</Application>
  <PresentationFormat>如螢幕大小 (16:9)</PresentationFormat>
  <Paragraphs>173</Paragraphs>
  <Slides>16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</vt:lpstr>
      <vt:lpstr>微軟正黑體</vt:lpstr>
      <vt:lpstr>Wawati SC</vt:lpstr>
      <vt:lpstr>Weibei SC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Microsoft Office User</cp:lastModifiedBy>
  <cp:revision>482</cp:revision>
  <dcterms:modified xsi:type="dcterms:W3CDTF">2022-08-03T04:32:16Z</dcterms:modified>
</cp:coreProperties>
</file>