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71"/>
  </p:notesMasterIdLst>
  <p:sldIdLst>
    <p:sldId id="279" r:id="rId3"/>
    <p:sldId id="366" r:id="rId4"/>
    <p:sldId id="315" r:id="rId5"/>
    <p:sldId id="316" r:id="rId6"/>
    <p:sldId id="317" r:id="rId7"/>
    <p:sldId id="299" r:id="rId8"/>
    <p:sldId id="300" r:id="rId9"/>
    <p:sldId id="301" r:id="rId10"/>
    <p:sldId id="318" r:id="rId11"/>
    <p:sldId id="367" r:id="rId12"/>
    <p:sldId id="302" r:id="rId13"/>
    <p:sldId id="303" r:id="rId14"/>
    <p:sldId id="368" r:id="rId15"/>
    <p:sldId id="319" r:id="rId16"/>
    <p:sldId id="304" r:id="rId17"/>
    <p:sldId id="305" r:id="rId18"/>
    <p:sldId id="306" r:id="rId19"/>
    <p:sldId id="307" r:id="rId20"/>
    <p:sldId id="309" r:id="rId21"/>
    <p:sldId id="321" r:id="rId22"/>
    <p:sldId id="322" r:id="rId23"/>
    <p:sldId id="332" r:id="rId24"/>
    <p:sldId id="313" r:id="rId25"/>
    <p:sldId id="369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70" r:id="rId46"/>
    <p:sldId id="344" r:id="rId47"/>
    <p:sldId id="345" r:id="rId48"/>
    <p:sldId id="365" r:id="rId49"/>
    <p:sldId id="346" r:id="rId50"/>
    <p:sldId id="347" r:id="rId51"/>
    <p:sldId id="348" r:id="rId52"/>
    <p:sldId id="349" r:id="rId53"/>
    <p:sldId id="350" r:id="rId54"/>
    <p:sldId id="371" r:id="rId55"/>
    <p:sldId id="314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3" r:id="rId67"/>
    <p:sldId id="364" r:id="rId68"/>
    <p:sldId id="361" r:id="rId69"/>
    <p:sldId id="362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AE8E6"/>
    <a:srgbClr val="FBD3D2"/>
    <a:srgbClr val="1FB4EA"/>
    <a:srgbClr val="939598"/>
    <a:srgbClr val="9C9EA1"/>
    <a:srgbClr val="E7E7E9"/>
    <a:srgbClr val="EBE9F5"/>
    <a:srgbClr val="EAF5F0"/>
    <a:srgbClr val="CBE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7" autoAdjust="0"/>
    <p:restoredTop sz="94660"/>
  </p:normalViewPr>
  <p:slideViewPr>
    <p:cSldViewPr>
      <p:cViewPr>
        <p:scale>
          <a:sx n="89" d="100"/>
          <a:sy n="89" d="100"/>
        </p:scale>
        <p:origin x="749" y="-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D6EC-F34C-4CD5-A432-D4ABE946658D}" type="datetimeFigureOut">
              <a:rPr lang="zh-TW" altLang="en-US" smtClean="0"/>
              <a:t>2023/6/29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A1D7-F051-4046-945D-7A3C4F0C2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95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31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溫故啟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8E80C5D-B25F-4AE7-B087-9A3162F47576}"/>
              </a:ext>
            </a:extLst>
          </p:cNvPr>
          <p:cNvSpPr/>
          <p:nvPr userDrawn="1"/>
        </p:nvSpPr>
        <p:spPr>
          <a:xfrm>
            <a:off x="395536" y="568874"/>
            <a:ext cx="8496944" cy="6172494"/>
          </a:xfrm>
          <a:prstGeom prst="roundRect">
            <a:avLst>
              <a:gd name="adj" fmla="val 4774"/>
            </a:avLst>
          </a:prstGeom>
          <a:solidFill>
            <a:srgbClr val="F6F8FC"/>
          </a:solidFill>
          <a:ln w="76200">
            <a:solidFill>
              <a:srgbClr val="6A9A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54AB191-AAE6-458C-A74C-64A295065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291452"/>
            <a:ext cx="2359372" cy="5548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064896" cy="5544616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32~24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9C87E1-D3F4-4593-B319-B563319EB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A9CD46-F3B1-498F-8AD1-C264C9A889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C606F2-78D5-4DD4-8F8F-D04578FBA6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1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764704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2221C8-484A-442A-A7C1-4E4FD4AC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481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課文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764704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2221C8-484A-442A-A7C1-4E4FD4AC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669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內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B3E70AE1-4002-4A26-9C4B-7A482F3A99C8}"/>
              </a:ext>
            </a:extLst>
          </p:cNvPr>
          <p:cNvSpPr/>
          <p:nvPr userDrawn="1"/>
        </p:nvSpPr>
        <p:spPr>
          <a:xfrm>
            <a:off x="373010" y="505221"/>
            <a:ext cx="8424936" cy="1627635"/>
          </a:xfrm>
          <a:prstGeom prst="roundRect">
            <a:avLst>
              <a:gd name="adj" fmla="val 9372"/>
            </a:avLst>
          </a:prstGeom>
          <a:solidFill>
            <a:srgbClr val="FEF6F6"/>
          </a:solidFill>
          <a:ln w="76200">
            <a:solidFill>
              <a:srgbClr val="F4A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72932"/>
              </a:solidFill>
            </a:endParaRPr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764704"/>
            <a:ext cx="80648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E7293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2221C8-484A-442A-A7C1-4E4FD4AC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63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C52853A1-FB02-4D10-8846-7917C06E90B9}"/>
              </a:ext>
            </a:extLst>
          </p:cNvPr>
          <p:cNvSpPr/>
          <p:nvPr userDrawn="1"/>
        </p:nvSpPr>
        <p:spPr>
          <a:xfrm>
            <a:off x="395536" y="568874"/>
            <a:ext cx="8496944" cy="6172494"/>
          </a:xfrm>
          <a:prstGeom prst="roundRect">
            <a:avLst>
              <a:gd name="adj" fmla="val 4774"/>
            </a:avLst>
          </a:prstGeom>
          <a:solidFill>
            <a:srgbClr val="F3F9F5"/>
          </a:solidFill>
          <a:ln w="76200">
            <a:solidFill>
              <a:srgbClr val="88C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892" y="908621"/>
            <a:ext cx="806354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1576B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95726A3-2D8C-4279-B2A6-3D7184CAA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B54B8B-ABBF-40CD-8E2A-B83842813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D49715-0223-4BAC-A582-4A98862F56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70586AA7-B77F-403A-A23E-469E19E57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9206D5F-C414-4A6A-AA4B-423DE822F3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283674"/>
            <a:ext cx="2359372" cy="5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錯誤診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C52853A1-FB02-4D10-8846-7917C06E90B9}"/>
              </a:ext>
            </a:extLst>
          </p:cNvPr>
          <p:cNvSpPr/>
          <p:nvPr userDrawn="1"/>
        </p:nvSpPr>
        <p:spPr>
          <a:xfrm>
            <a:off x="395536" y="568874"/>
            <a:ext cx="8496944" cy="6172494"/>
          </a:xfrm>
          <a:prstGeom prst="roundRect">
            <a:avLst>
              <a:gd name="adj" fmla="val 4774"/>
            </a:avLst>
          </a:prstGeom>
          <a:solidFill>
            <a:srgbClr val="F3F9F5"/>
          </a:solidFill>
          <a:ln w="76200">
            <a:solidFill>
              <a:srgbClr val="88C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892" y="908621"/>
            <a:ext cx="806354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1576B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95726A3-2D8C-4279-B2A6-3D7184CAA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B54B8B-ABBF-40CD-8E2A-B83842813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D49715-0223-4BAC-A582-4A98862F56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70586AA7-B77F-403A-A23E-469E19E57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8DAE090-7000-42B2-AFB0-05B5329DC3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04" y="283674"/>
            <a:ext cx="2231115" cy="5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8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數養時光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C169CD35-D019-4553-9520-FD8E77F6727B}"/>
              </a:ext>
            </a:extLst>
          </p:cNvPr>
          <p:cNvSpPr/>
          <p:nvPr userDrawn="1"/>
        </p:nvSpPr>
        <p:spPr>
          <a:xfrm>
            <a:off x="2771800" y="579512"/>
            <a:ext cx="6265853" cy="612000"/>
          </a:xfrm>
          <a:custGeom>
            <a:avLst/>
            <a:gdLst>
              <a:gd name="connsiteX0" fmla="*/ 0 w 6265853"/>
              <a:gd name="connsiteY0" fmla="*/ 0 h 612000"/>
              <a:gd name="connsiteX1" fmla="*/ 5976664 w 6265853"/>
              <a:gd name="connsiteY1" fmla="*/ 0 h 612000"/>
              <a:gd name="connsiteX2" fmla="*/ 6265853 w 6265853"/>
              <a:gd name="connsiteY2" fmla="*/ 306000 h 612000"/>
              <a:gd name="connsiteX3" fmla="*/ 5976664 w 6265853"/>
              <a:gd name="connsiteY3" fmla="*/ 612000 h 612000"/>
              <a:gd name="connsiteX4" fmla="*/ 0 w 6265853"/>
              <a:gd name="connsiteY4" fmla="*/ 61200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5853" h="612000">
                <a:moveTo>
                  <a:pt x="0" y="0"/>
                </a:moveTo>
                <a:lnTo>
                  <a:pt x="5976664" y="0"/>
                </a:lnTo>
                <a:cubicBezTo>
                  <a:pt x="6136379" y="0"/>
                  <a:pt x="6265853" y="137001"/>
                  <a:pt x="6265853" y="306000"/>
                </a:cubicBezTo>
                <a:cubicBezTo>
                  <a:pt x="6265853" y="474999"/>
                  <a:pt x="6136379" y="612000"/>
                  <a:pt x="5976664" y="612000"/>
                </a:cubicBezTo>
                <a:lnTo>
                  <a:pt x="0" y="612000"/>
                </a:lnTo>
                <a:close/>
              </a:path>
            </a:pathLst>
          </a:custGeom>
          <a:solidFill>
            <a:srgbClr val="EB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7E48712-254B-4003-9AB9-5B6152344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300041"/>
            <a:ext cx="8064896" cy="515329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9" name="圖片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330FD5-FF0F-4CB7-BB50-40191F179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5E6503-C240-42CF-9D09-AA85033B9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B3A51B-5DCF-4136-BE63-5B237C6CA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  <p:sp>
        <p:nvSpPr>
          <p:cNvPr id="12" name="文字版面配置區 14">
            <a:extLst>
              <a:ext uri="{FF2B5EF4-FFF2-40B4-BE49-F238E27FC236}">
                <a16:creationId xmlns:a16="http://schemas.microsoft.com/office/drawing/2014/main" id="{40DE8E1A-A45E-4463-8587-E8D4EEEE1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0142" y="602995"/>
            <a:ext cx="525233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6733D06-1C49-43CE-9429-981FF3682B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0983"/>
            <a:ext cx="3532639" cy="8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隨堂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AF55E01-9161-4607-90B6-3081F1F1517E}"/>
              </a:ext>
            </a:extLst>
          </p:cNvPr>
          <p:cNvCxnSpPr>
            <a:cxnSpLocks/>
          </p:cNvCxnSpPr>
          <p:nvPr userDrawn="1"/>
        </p:nvCxnSpPr>
        <p:spPr>
          <a:xfrm flipH="1">
            <a:off x="467552" y="887824"/>
            <a:ext cx="2" cy="5684863"/>
          </a:xfrm>
          <a:prstGeom prst="line">
            <a:avLst/>
          </a:prstGeom>
          <a:ln w="38100" cap="rnd">
            <a:solidFill>
              <a:srgbClr val="7C6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1">
            <a:extLst>
              <a:ext uri="{FF2B5EF4-FFF2-40B4-BE49-F238E27FC236}">
                <a16:creationId xmlns:a16="http://schemas.microsoft.com/office/drawing/2014/main" id="{1B453EDC-D258-4349-B4D7-1C27A4429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055939"/>
            <a:ext cx="8064896" cy="5366301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6496671-F929-461E-8D5A-FFAFC3480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6" y="245933"/>
            <a:ext cx="2595209" cy="7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19100" y="980728"/>
            <a:ext cx="8724900" cy="720080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E30745C-204B-4F64-830F-A0438AABBDE7}"/>
              </a:ext>
            </a:extLst>
          </p:cNvPr>
          <p:cNvCxnSpPr>
            <a:cxnSpLocks/>
          </p:cNvCxnSpPr>
          <p:nvPr userDrawn="1"/>
        </p:nvCxnSpPr>
        <p:spPr>
          <a:xfrm>
            <a:off x="395535" y="669664"/>
            <a:ext cx="0" cy="5903023"/>
          </a:xfrm>
          <a:prstGeom prst="line">
            <a:avLst/>
          </a:prstGeom>
          <a:ln w="38100" cap="rnd">
            <a:solidFill>
              <a:srgbClr val="1F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621AA7A3-E6E0-49EE-B131-209241A95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253404"/>
            <a:ext cx="1314881" cy="8385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27583" y="1072256"/>
            <a:ext cx="8200123" cy="184159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題目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2924945"/>
            <a:ext cx="8200112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  <a:p>
            <a:pPr lvl="0"/>
            <a:endParaRPr lang="zh-TW" altLang="en-US" dirty="0"/>
          </a:p>
        </p:txBody>
      </p:sp>
      <p:sp>
        <p:nvSpPr>
          <p:cNvPr id="14" name="文字版面配置區 14">
            <a:extLst>
              <a:ext uri="{FF2B5EF4-FFF2-40B4-BE49-F238E27FC236}">
                <a16:creationId xmlns:a16="http://schemas.microsoft.com/office/drawing/2014/main" id="{574C18A9-3CC0-4D1D-B318-3DB162DAEA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8681" y="431484"/>
            <a:ext cx="7378261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5" name="文字版面配置區 7">
            <a:extLst>
              <a:ext uri="{FF2B5EF4-FFF2-40B4-BE49-F238E27FC236}">
                <a16:creationId xmlns:a16="http://schemas.microsoft.com/office/drawing/2014/main" id="{5C49BBBE-B967-4DF1-89B5-65DAD41A49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581" y="125666"/>
            <a:ext cx="1421343" cy="118603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1" cap="none" spc="-1000" baseline="0">
                <a:ln w="28575" cmpd="sng">
                  <a:noFill/>
                  <a:prstDash val="solid"/>
                </a:ln>
                <a:solidFill>
                  <a:srgbClr val="1EB3E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" name="文字版面配置區 7">
            <a:extLst>
              <a:ext uri="{FF2B5EF4-FFF2-40B4-BE49-F238E27FC236}">
                <a16:creationId xmlns:a16="http://schemas.microsoft.com/office/drawing/2014/main" id="{D8AD5E45-8309-4F91-B129-38AEEA776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265165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迷思診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7">
            <a:extLst>
              <a:ext uri="{FF2B5EF4-FFF2-40B4-BE49-F238E27FC236}">
                <a16:creationId xmlns:a16="http://schemas.microsoft.com/office/drawing/2014/main" id="{8AC62A43-6560-4582-A7A9-D5E91C970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68894FA-5303-4DB6-9514-9D392A8E615F}"/>
              </a:ext>
            </a:extLst>
          </p:cNvPr>
          <p:cNvSpPr/>
          <p:nvPr userDrawn="1"/>
        </p:nvSpPr>
        <p:spPr>
          <a:xfrm>
            <a:off x="395536" y="568874"/>
            <a:ext cx="8496944" cy="6172494"/>
          </a:xfrm>
          <a:prstGeom prst="roundRect">
            <a:avLst>
              <a:gd name="adj" fmla="val 4774"/>
            </a:avLst>
          </a:prstGeom>
          <a:solidFill>
            <a:srgbClr val="F2F5FB"/>
          </a:solidFill>
          <a:ln w="76200">
            <a:solidFill>
              <a:srgbClr val="9EB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D4E16A-BCA8-4DCA-98BA-44866BA3D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919E6E-3BA5-4376-8A60-2B01665C98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565F70-9FDA-477A-A2B5-57CB0C114A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B8C1582-2A44-4045-97CF-101953782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5981"/>
            <a:ext cx="2359372" cy="605785"/>
          </a:xfrm>
          <a:prstGeom prst="rect">
            <a:avLst/>
          </a:prstGeom>
        </p:spPr>
      </p:pic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9862802C-FB97-4328-A729-D7A696DFC8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92" y="908621"/>
            <a:ext cx="806354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1576B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535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>
            <a:extLst>
              <a:ext uri="{FF2B5EF4-FFF2-40B4-BE49-F238E27FC236}">
                <a16:creationId xmlns:a16="http://schemas.microsoft.com/office/drawing/2014/main" id="{98841186-7A7A-44A8-A400-1AEB1C4C0660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7C502846-7554-49C5-ACAB-1FCDE753D25F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CD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332B34E-F1BE-45DC-9EEB-3BA9265343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99792" y="836712"/>
            <a:ext cx="6444208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46B430D-180C-40C1-A382-11DE136941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4" y="438052"/>
            <a:ext cx="2524586" cy="1849285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635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點整理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99592" y="1775101"/>
            <a:ext cx="7632847" cy="2806028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 hasCustomPrompt="1"/>
          </p:nvPr>
        </p:nvSpPr>
        <p:spPr>
          <a:xfrm>
            <a:off x="1058958" y="266398"/>
            <a:ext cx="1404156" cy="836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/>
              <a:t>0-1    </a:t>
            </a:r>
            <a:endParaRPr lang="zh-TW" altLang="en-US" dirty="0"/>
          </a:p>
        </p:txBody>
      </p:sp>
      <p:sp>
        <p:nvSpPr>
          <p:cNvPr id="10" name="文字版面配置區 14">
            <a:extLst>
              <a:ext uri="{FF2B5EF4-FFF2-40B4-BE49-F238E27FC236}">
                <a16:creationId xmlns:a16="http://schemas.microsoft.com/office/drawing/2014/main" id="{5D3F6E08-7C36-4E87-9AFC-7C340B96BD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594" y="1103292"/>
            <a:ext cx="763284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87C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4" name="文字版面配置區 14">
            <a:extLst>
              <a:ext uri="{FF2B5EF4-FFF2-40B4-BE49-F238E27FC236}">
                <a16:creationId xmlns:a16="http://schemas.microsoft.com/office/drawing/2014/main" id="{052FE7F7-E053-457D-B56F-6BBD8779CC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9591" y="4581129"/>
            <a:ext cx="7632845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rgbClr val="DA588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例粉紅色文字</a:t>
            </a: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endParaRPr lang="zh-TW" altLang="en-US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516762-0D95-4FA0-9B1A-4F03FD0C31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" y="59390"/>
            <a:ext cx="977776" cy="93547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CD299BC-1FF0-4FEF-B6C1-DCEE905BF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2188468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15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我評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1103292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2162056C-6BE0-47AC-993D-76276D7C6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958" y="266398"/>
            <a:ext cx="1404156" cy="836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/>
              <a:t>0-1   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1CBA735-A0B9-4DB1-B50D-88C4E6CB6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" y="16169"/>
            <a:ext cx="1017169" cy="108712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12E8AAD-C6E9-46B8-8602-92EBE42E2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2069596" cy="5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4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素養1">
    <p:bg>
      <p:bgPr>
        <a:solidFill>
          <a:srgbClr val="FE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88E4F6C2-1603-465D-A8EB-F9E734B1462C}"/>
              </a:ext>
            </a:extLst>
          </p:cNvPr>
          <p:cNvSpPr/>
          <p:nvPr userDrawn="1"/>
        </p:nvSpPr>
        <p:spPr>
          <a:xfrm>
            <a:off x="0" y="0"/>
            <a:ext cx="2987824" cy="3068960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0 w 1800000"/>
              <a:gd name="connsiteY2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cubicBezTo>
                  <a:pt x="1800000" y="994113"/>
                  <a:pt x="994113" y="1800000"/>
                  <a:pt x="0" y="1800000"/>
                </a:cubicBezTo>
                <a:close/>
              </a:path>
            </a:pathLst>
          </a:custGeom>
          <a:solidFill>
            <a:srgbClr val="F9C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431B1BC-A7FA-4A8E-98F6-7427F37A9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</a:blip>
          <a:srcRect t="160"/>
          <a:stretch/>
        </p:blipFill>
        <p:spPr>
          <a:xfrm>
            <a:off x="107504" y="-43661"/>
            <a:ext cx="2709907" cy="1191741"/>
          </a:xfrm>
          <a:prstGeom prst="rect">
            <a:avLst/>
          </a:prstGeom>
        </p:spPr>
      </p:pic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4" name="文字版面配置區 14">
            <a:extLst>
              <a:ext uri="{FF2B5EF4-FFF2-40B4-BE49-F238E27FC236}">
                <a16:creationId xmlns:a16="http://schemas.microsoft.com/office/drawing/2014/main" id="{942831A6-AD34-46EB-8EBC-383E7DF72F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7824" y="548680"/>
            <a:ext cx="615617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FE93F8FC-CE8D-4807-AA2C-540CB69F6DDF}"/>
              </a:ext>
            </a:extLst>
          </p:cNvPr>
          <p:cNvSpPr/>
          <p:nvPr userDrawn="1"/>
        </p:nvSpPr>
        <p:spPr>
          <a:xfrm>
            <a:off x="323528" y="1124843"/>
            <a:ext cx="8280920" cy="5733157"/>
          </a:xfrm>
          <a:custGeom>
            <a:avLst/>
            <a:gdLst>
              <a:gd name="connsiteX0" fmla="*/ 248190 w 8280920"/>
              <a:gd name="connsiteY0" fmla="*/ 0 h 5733157"/>
              <a:gd name="connsiteX1" fmla="*/ 8032730 w 8280920"/>
              <a:gd name="connsiteY1" fmla="*/ 0 h 5733157"/>
              <a:gd name="connsiteX2" fmla="*/ 8280920 w 8280920"/>
              <a:gd name="connsiteY2" fmla="*/ 248190 h 5733157"/>
              <a:gd name="connsiteX3" fmla="*/ 8280920 w 8280920"/>
              <a:gd name="connsiteY3" fmla="*/ 5733157 h 5733157"/>
              <a:gd name="connsiteX4" fmla="*/ 0 w 8280920"/>
              <a:gd name="connsiteY4" fmla="*/ 5733157 h 5733157"/>
              <a:gd name="connsiteX5" fmla="*/ 0 w 8280920"/>
              <a:gd name="connsiteY5" fmla="*/ 248190 h 5733157"/>
              <a:gd name="connsiteX6" fmla="*/ 248190 w 8280920"/>
              <a:gd name="connsiteY6" fmla="*/ 0 h 57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920" h="5733157">
                <a:moveTo>
                  <a:pt x="248190" y="0"/>
                </a:moveTo>
                <a:lnTo>
                  <a:pt x="8032730" y="0"/>
                </a:lnTo>
                <a:cubicBezTo>
                  <a:pt x="8169802" y="0"/>
                  <a:pt x="8280920" y="111118"/>
                  <a:pt x="8280920" y="248190"/>
                </a:cubicBezTo>
                <a:lnTo>
                  <a:pt x="8280920" y="5733157"/>
                </a:lnTo>
                <a:lnTo>
                  <a:pt x="0" y="5733157"/>
                </a:lnTo>
                <a:lnTo>
                  <a:pt x="0" y="248190"/>
                </a:lnTo>
                <a:cubicBezTo>
                  <a:pt x="0" y="111118"/>
                  <a:pt x="111118" y="0"/>
                  <a:pt x="248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398A49E-EF7D-4B66-807B-648B9BA26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1175299"/>
            <a:ext cx="8208911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632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素養1">
    <p:bg>
      <p:bgPr>
        <a:solidFill>
          <a:srgbClr val="E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88E4F6C2-1603-465D-A8EB-F9E734B1462C}"/>
              </a:ext>
            </a:extLst>
          </p:cNvPr>
          <p:cNvSpPr/>
          <p:nvPr userDrawn="1"/>
        </p:nvSpPr>
        <p:spPr>
          <a:xfrm>
            <a:off x="0" y="0"/>
            <a:ext cx="2627784" cy="2780928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0 w 1800000"/>
              <a:gd name="connsiteY2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cubicBezTo>
                  <a:pt x="1800000" y="994113"/>
                  <a:pt x="994113" y="1800000"/>
                  <a:pt x="0" y="1800000"/>
                </a:cubicBezTo>
                <a:close/>
              </a:path>
            </a:pathLst>
          </a:custGeom>
          <a:solidFill>
            <a:srgbClr val="24B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9F2EE5E-B790-45FE-9C9F-961CF0D2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1" y="0"/>
            <a:ext cx="2332221" cy="1185157"/>
          </a:xfrm>
          <a:prstGeom prst="rect">
            <a:avLst/>
          </a:prstGeom>
        </p:spPr>
      </p:pic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FE93F8FC-CE8D-4807-AA2C-540CB69F6DDF}"/>
              </a:ext>
            </a:extLst>
          </p:cNvPr>
          <p:cNvSpPr/>
          <p:nvPr userDrawn="1"/>
        </p:nvSpPr>
        <p:spPr>
          <a:xfrm>
            <a:off x="323528" y="1124843"/>
            <a:ext cx="8280920" cy="5733157"/>
          </a:xfrm>
          <a:custGeom>
            <a:avLst/>
            <a:gdLst>
              <a:gd name="connsiteX0" fmla="*/ 248190 w 8280920"/>
              <a:gd name="connsiteY0" fmla="*/ 0 h 5733157"/>
              <a:gd name="connsiteX1" fmla="*/ 8032730 w 8280920"/>
              <a:gd name="connsiteY1" fmla="*/ 0 h 5733157"/>
              <a:gd name="connsiteX2" fmla="*/ 8280920 w 8280920"/>
              <a:gd name="connsiteY2" fmla="*/ 248190 h 5733157"/>
              <a:gd name="connsiteX3" fmla="*/ 8280920 w 8280920"/>
              <a:gd name="connsiteY3" fmla="*/ 5733157 h 5733157"/>
              <a:gd name="connsiteX4" fmla="*/ 0 w 8280920"/>
              <a:gd name="connsiteY4" fmla="*/ 5733157 h 5733157"/>
              <a:gd name="connsiteX5" fmla="*/ 0 w 8280920"/>
              <a:gd name="connsiteY5" fmla="*/ 248190 h 5733157"/>
              <a:gd name="connsiteX6" fmla="*/ 248190 w 8280920"/>
              <a:gd name="connsiteY6" fmla="*/ 0 h 57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920" h="5733157">
                <a:moveTo>
                  <a:pt x="248190" y="0"/>
                </a:moveTo>
                <a:lnTo>
                  <a:pt x="8032730" y="0"/>
                </a:lnTo>
                <a:cubicBezTo>
                  <a:pt x="8169802" y="0"/>
                  <a:pt x="8280920" y="111118"/>
                  <a:pt x="8280920" y="248190"/>
                </a:cubicBezTo>
                <a:lnTo>
                  <a:pt x="8280920" y="5733157"/>
                </a:lnTo>
                <a:lnTo>
                  <a:pt x="0" y="5733157"/>
                </a:lnTo>
                <a:lnTo>
                  <a:pt x="0" y="248190"/>
                </a:lnTo>
                <a:cubicBezTo>
                  <a:pt x="0" y="111118"/>
                  <a:pt x="111118" y="0"/>
                  <a:pt x="248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4" name="文字版面配置區 14">
            <a:extLst>
              <a:ext uri="{FF2B5EF4-FFF2-40B4-BE49-F238E27FC236}">
                <a16:creationId xmlns:a16="http://schemas.microsoft.com/office/drawing/2014/main" id="{942831A6-AD34-46EB-8EBC-383E7DF72F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3846" y="548680"/>
            <a:ext cx="5940153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398A49E-EF7D-4B66-807B-648B9BA26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1175299"/>
            <a:ext cx="8208911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9FC9273-2F9B-4772-9B51-E9F0D1B0AD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2" y="40164"/>
            <a:ext cx="1036585" cy="8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29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課文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21208"/>
            <a:ext cx="720080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764704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FF7C8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8AC9F70-BB27-4E82-A409-7A2907261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1117"/>
            <a:ext cx="1475656" cy="589651"/>
          </a:xfrm>
          <a:prstGeom prst="rect">
            <a:avLst/>
          </a:prstGeom>
        </p:spPr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E9EFF7DF-B0EF-4492-8064-163CEF43DF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532" y="725718"/>
            <a:ext cx="647700" cy="5896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2221C8-484A-442A-A7C1-4E4FD4AC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2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84235EB5-09A5-4D6B-BA7D-C9E6D67257A2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FE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F0DCC5FE-AD16-44F6-A50D-2BA14EC706BF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FA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684C22E-E3D9-4656-A676-B5D784023C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20" y="438052"/>
            <a:ext cx="2517514" cy="1849285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332B34E-F1BE-45DC-9EEB-3BA9265343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99792" y="836712"/>
            <a:ext cx="6444208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9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  <p:sp>
        <p:nvSpPr>
          <p:cNvPr id="7" name="直角三角形 6">
            <a:extLst>
              <a:ext uri="{FF2B5EF4-FFF2-40B4-BE49-F238E27FC236}">
                <a16:creationId xmlns:a16="http://schemas.microsoft.com/office/drawing/2014/main" id="{6CB103C7-6831-4E5A-8485-723505EC0C4D}"/>
              </a:ext>
            </a:extLst>
          </p:cNvPr>
          <p:cNvSpPr/>
          <p:nvPr userDrawn="1"/>
        </p:nvSpPr>
        <p:spPr>
          <a:xfrm flipV="1">
            <a:off x="-10243" y="0"/>
            <a:ext cx="5694680" cy="2924944"/>
          </a:xfrm>
          <a:prstGeom prst="rtTriangle">
            <a:avLst/>
          </a:prstGeom>
          <a:solidFill>
            <a:srgbClr val="EA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5E84C008-6AC8-4530-85B3-EDEF8EE3F10B}"/>
              </a:ext>
            </a:extLst>
          </p:cNvPr>
          <p:cNvSpPr/>
          <p:nvPr userDrawn="1"/>
        </p:nvSpPr>
        <p:spPr>
          <a:xfrm flipV="1">
            <a:off x="-10243" y="0"/>
            <a:ext cx="3997795" cy="2711067"/>
          </a:xfrm>
          <a:prstGeom prst="rtTriangle">
            <a:avLst/>
          </a:prstGeom>
          <a:solidFill>
            <a:srgbClr val="CB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94CC0ED-50EF-4ADF-87E7-675CE06770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20" y="442536"/>
            <a:ext cx="2517514" cy="1840317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8000"/>
              </a:prstClr>
            </a:outerShdw>
          </a:effectLst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332B34E-F1BE-45DC-9EEB-3BA9265343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99792" y="836712"/>
            <a:ext cx="6444208" cy="1051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(60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42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畫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547664" y="1844824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本節已結束。</a:t>
            </a:r>
            <a:b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請點選數學小博士→</a:t>
            </a:r>
            <a:b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離開投影片。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532440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數學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33CCEA7-4596-4376-A2B6-CC889687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26196"/>
            <a:ext cx="1440160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3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類題演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71EDFD22-71A1-4D89-874C-6486B95D8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  <p:sp>
        <p:nvSpPr>
          <p:cNvPr id="22" name="文字版面配置區 14">
            <a:extLst>
              <a:ext uri="{FF2B5EF4-FFF2-40B4-BE49-F238E27FC236}">
                <a16:creationId xmlns:a16="http://schemas.microsoft.com/office/drawing/2014/main" id="{95E98459-EC7A-428F-8469-CBBDDB34B0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8520" y="692597"/>
            <a:ext cx="57091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EB66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配合</a:t>
            </a:r>
            <a:r>
              <a:rPr lang="en-US" altLang="zh-TW" b="1" dirty="0"/>
              <a:t>XX(30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3F491C2D-5E15-42E7-8C9F-87E2AC788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058485-6176-4AB2-AD99-277432242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93" y="594114"/>
            <a:ext cx="3120087" cy="6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延伸演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71EDFD22-71A1-4D89-874C-6486B95D8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  <p:sp>
        <p:nvSpPr>
          <p:cNvPr id="22" name="文字版面配置區 14">
            <a:extLst>
              <a:ext uri="{FF2B5EF4-FFF2-40B4-BE49-F238E27FC236}">
                <a16:creationId xmlns:a16="http://schemas.microsoft.com/office/drawing/2014/main" id="{95E98459-EC7A-428F-8469-CBBDDB34B0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8520" y="692597"/>
            <a:ext cx="57091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EB66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配合</a:t>
            </a:r>
            <a:r>
              <a:rPr lang="en-US" altLang="zh-TW" b="1" dirty="0"/>
              <a:t>XX(30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3F491C2D-5E15-42E7-8C9F-87E2AC788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D05350-EBC2-4BBD-B076-C39E2AE72C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94" y="594114"/>
            <a:ext cx="3120084" cy="6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戰會考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71EDFD22-71A1-4D89-874C-6486B95D8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  <p:sp>
        <p:nvSpPr>
          <p:cNvPr id="25" name="標題 1">
            <a:extLst>
              <a:ext uri="{FF2B5EF4-FFF2-40B4-BE49-F238E27FC236}">
                <a16:creationId xmlns:a16="http://schemas.microsoft.com/office/drawing/2014/main" id="{3F491C2D-5E15-42E7-8C9F-87E2AC788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496855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F7870A-9633-4F77-A08E-172773A7F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35" y="595053"/>
            <a:ext cx="3120087" cy="6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考試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71EDFD22-71A1-4D89-874C-6486B95D8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  <p:sp>
        <p:nvSpPr>
          <p:cNvPr id="22" name="文字版面配置區 14">
            <a:extLst>
              <a:ext uri="{FF2B5EF4-FFF2-40B4-BE49-F238E27FC236}">
                <a16:creationId xmlns:a16="http://schemas.microsoft.com/office/drawing/2014/main" id="{95E98459-EC7A-428F-8469-CBBDDB34B0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8520" y="692597"/>
            <a:ext cx="57091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E7426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配合</a:t>
            </a:r>
            <a:r>
              <a:rPr lang="en-US" altLang="zh-TW" b="1" dirty="0"/>
              <a:t>XX(30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3F491C2D-5E15-42E7-8C9F-87E2AC788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064896" cy="324036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10A6B5A-41F8-433C-B78C-874F05712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275" y="594114"/>
            <a:ext cx="3020321" cy="636939"/>
          </a:xfrm>
          <a:prstGeom prst="rect">
            <a:avLst/>
          </a:prstGeom>
        </p:spPr>
      </p:pic>
      <p:sp>
        <p:nvSpPr>
          <p:cNvPr id="7" name="內容版面配置區 4">
            <a:extLst>
              <a:ext uri="{FF2B5EF4-FFF2-40B4-BE49-F238E27FC236}">
                <a16:creationId xmlns:a16="http://schemas.microsoft.com/office/drawing/2014/main" id="{6A210AF8-4247-47E4-9331-9712B3AF1C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8313" y="6236618"/>
            <a:ext cx="80645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出處</a:t>
            </a:r>
          </a:p>
        </p:txBody>
      </p:sp>
    </p:spTree>
    <p:extLst>
      <p:ext uri="{BB962C8B-B14F-4D97-AF65-F5344CB8AC3E}">
        <p14:creationId xmlns:p14="http://schemas.microsoft.com/office/powerpoint/2010/main" val="30459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86" r:id="rId3"/>
    <p:sldLayoutId id="2147483687" r:id="rId4"/>
    <p:sldLayoutId id="2147483671" r:id="rId5"/>
    <p:sldLayoutId id="2147483673" r:id="rId6"/>
    <p:sldLayoutId id="2147483681" r:id="rId7"/>
    <p:sldLayoutId id="2147483688" r:id="rId8"/>
    <p:sldLayoutId id="214748368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DFF040F-4A0D-45BD-82C2-60D7FA2F096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0" y="-75008"/>
            <a:ext cx="4669546" cy="579121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6935271" y="44624"/>
            <a:ext cx="11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搭配頁碼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95EE5D-0D11-45B8-A207-720E100ECE2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58E15F-B3D0-4158-A26C-4211650A316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5853261"/>
            <a:ext cx="435865" cy="435865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BCCC3F-2A13-42A6-96BF-B41B568AA13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4" r:id="rId3"/>
    <p:sldLayoutId id="2147483680" r:id="rId4"/>
    <p:sldLayoutId id="2147483679" r:id="rId5"/>
    <p:sldLayoutId id="2147483702" r:id="rId6"/>
    <p:sldLayoutId id="2147483667" r:id="rId7"/>
    <p:sldLayoutId id="2147483664" r:id="rId8"/>
    <p:sldLayoutId id="2147483666" r:id="rId9"/>
    <p:sldLayoutId id="2147483700" r:id="rId10"/>
    <p:sldLayoutId id="2147483668" r:id="rId11"/>
    <p:sldLayoutId id="2147483669" r:id="rId12"/>
    <p:sldLayoutId id="2147483670" r:id="rId13"/>
    <p:sldLayoutId id="2147483701" r:id="rId14"/>
    <p:sldLayoutId id="214748370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10" Type="http://schemas.openxmlformats.org/officeDocument/2006/relationships/slide" Target="slide33.xml"/><Relationship Id="rId4" Type="http://schemas.openxmlformats.org/officeDocument/2006/relationships/slide" Target="slide43.xml"/><Relationship Id="rId9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slide" Target="slide56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5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slide" Target="slide5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5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3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slide" Target="slide60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5.png"/><Relationship Id="rId7" Type="http://schemas.openxmlformats.org/officeDocument/2006/relationships/slide" Target="slide6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slide" Target="slide6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5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6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9.png"/><Relationship Id="rId4" Type="http://schemas.openxmlformats.org/officeDocument/2006/relationships/slide" Target="slide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slide" Target="slide65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5.png"/><Relationship Id="rId7" Type="http://schemas.openxmlformats.org/officeDocument/2006/relationships/image" Target="../media/image6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slide" Target="slide66.xml"/><Relationship Id="rId4" Type="http://schemas.openxmlformats.org/officeDocument/2006/relationships/image" Target="../media/image37.png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slide" Target="slide6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70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68.xml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3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slide" Target="slide1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slide" Target="slide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slide" Target="slide31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4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slide" Target="slide49.xm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3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29465F-B3E9-4395-854A-AD74FF12D6E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000000"/>
                </a:solidFill>
                <a:latin typeface="華康儷中黑"/>
              </a:rPr>
              <a:t>連比</a:t>
            </a:r>
            <a:endParaRPr lang="zh-TW" altLang="en-US" dirty="0"/>
          </a:p>
        </p:txBody>
      </p:sp>
      <p:sp>
        <p:nvSpPr>
          <p:cNvPr id="14" name="內容版面配置區 4">
            <a:extLst>
              <a:ext uri="{FF2B5EF4-FFF2-40B4-BE49-F238E27FC236}">
                <a16:creationId xmlns:a16="http://schemas.microsoft.com/office/drawing/2014/main" id="{80E4A890-7404-4BFF-8172-B224D2F39507}"/>
              </a:ext>
            </a:extLst>
          </p:cNvPr>
          <p:cNvSpPr txBox="1">
            <a:spLocks/>
          </p:cNvSpPr>
          <p:nvPr/>
        </p:nvSpPr>
        <p:spPr>
          <a:xfrm>
            <a:off x="3632244" y="2276872"/>
            <a:ext cx="3748068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i="0" u="none" strike="noStrike" baseline="0" dirty="0">
                <a:solidFill>
                  <a:srgbClr val="000000"/>
                </a:solidFill>
                <a:latin typeface="文鼎新粗黑E.."/>
              </a:rPr>
              <a:t>連比與連比例式</a:t>
            </a:r>
            <a:endParaRPr lang="zh-TW" altLang="en-US" sz="3600" dirty="0"/>
          </a:p>
        </p:txBody>
      </p:sp>
      <p:sp>
        <p:nvSpPr>
          <p:cNvPr id="19" name="內容版面配置區 4">
            <a:extLst>
              <a:ext uri="{FF2B5EF4-FFF2-40B4-BE49-F238E27FC236}">
                <a16:creationId xmlns:a16="http://schemas.microsoft.com/office/drawing/2014/main" id="{F0B44C02-1C59-4A63-94B8-7A5CAF70C247}"/>
              </a:ext>
            </a:extLst>
          </p:cNvPr>
          <p:cNvSpPr txBox="1">
            <a:spLocks/>
          </p:cNvSpPr>
          <p:nvPr/>
        </p:nvSpPr>
        <p:spPr>
          <a:xfrm>
            <a:off x="1034930" y="642586"/>
            <a:ext cx="2117923" cy="1275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8000" dirty="0">
                <a:solidFill>
                  <a:schemeClr val="bg1"/>
                </a:solidFill>
                <a:latin typeface="Arial" panose="020B0604020202020204" pitchFamily="34" charset="0"/>
                <a:ea typeface="AAA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AAA" panose="02020603050405020304" pitchFamily="18" charset="0"/>
                <a:cs typeface="Arial" panose="020B0604020202020204" pitchFamily="34" charset="0"/>
              </a:rPr>
              <a:t>-1</a:t>
            </a:r>
            <a:endParaRPr lang="zh-TW" alt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3F0B3616-D1F5-42B6-87DD-0237CBE645A6}"/>
              </a:ext>
            </a:extLst>
          </p:cNvPr>
          <p:cNvSpPr/>
          <p:nvPr/>
        </p:nvSpPr>
        <p:spPr>
          <a:xfrm>
            <a:off x="3032426" y="2300128"/>
            <a:ext cx="599818" cy="599818"/>
          </a:xfrm>
          <a:prstGeom prst="ellipse">
            <a:avLst/>
          </a:prstGeom>
          <a:solidFill>
            <a:srgbClr val="3FBED8"/>
          </a:solidFill>
          <a:ln w="57150">
            <a:solidFill>
              <a:srgbClr val="008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內容版面配置區 4">
            <a:extLst>
              <a:ext uri="{FF2B5EF4-FFF2-40B4-BE49-F238E27FC236}">
                <a16:creationId xmlns:a16="http://schemas.microsoft.com/office/drawing/2014/main" id="{BC78A507-3DCE-4F22-9E3F-956321DA2876}"/>
              </a:ext>
            </a:extLst>
          </p:cNvPr>
          <p:cNvSpPr txBox="1">
            <a:spLocks/>
          </p:cNvSpPr>
          <p:nvPr/>
        </p:nvSpPr>
        <p:spPr>
          <a:xfrm>
            <a:off x="3632244" y="3096676"/>
            <a:ext cx="3748068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i="0" u="none" strike="noStrike" baseline="0" dirty="0">
                <a:solidFill>
                  <a:srgbClr val="000000"/>
                </a:solidFill>
                <a:latin typeface="文鼎新粗黑E.."/>
              </a:rPr>
              <a:t>由兩組比求連比</a:t>
            </a:r>
            <a:endParaRPr lang="zh-TW" altLang="en-US" sz="3600" dirty="0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CE36A2FA-10B4-42EC-9B50-F22D89BDE788}"/>
              </a:ext>
            </a:extLst>
          </p:cNvPr>
          <p:cNvSpPr/>
          <p:nvPr/>
        </p:nvSpPr>
        <p:spPr>
          <a:xfrm>
            <a:off x="3032426" y="3119932"/>
            <a:ext cx="599818" cy="599818"/>
          </a:xfrm>
          <a:prstGeom prst="ellipse">
            <a:avLst/>
          </a:prstGeom>
          <a:solidFill>
            <a:srgbClr val="3FBED8"/>
          </a:solidFill>
          <a:ln w="57150">
            <a:solidFill>
              <a:srgbClr val="008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內容版面配置區 4">
            <a:extLst>
              <a:ext uri="{FF2B5EF4-FFF2-40B4-BE49-F238E27FC236}">
                <a16:creationId xmlns:a16="http://schemas.microsoft.com/office/drawing/2014/main" id="{A38B2973-3C8D-4CD7-89D1-AAFD7BDD7572}"/>
              </a:ext>
            </a:extLst>
          </p:cNvPr>
          <p:cNvSpPr txBox="1">
            <a:spLocks/>
          </p:cNvSpPr>
          <p:nvPr/>
        </p:nvSpPr>
        <p:spPr>
          <a:xfrm>
            <a:off x="3632244" y="3926886"/>
            <a:ext cx="3748068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i="0" u="none" strike="noStrike" baseline="0" dirty="0">
                <a:solidFill>
                  <a:srgbClr val="000000"/>
                </a:solidFill>
                <a:latin typeface="文鼎新粗黑E.."/>
              </a:rPr>
              <a:t>連比的應用問題</a:t>
            </a:r>
            <a:endParaRPr lang="zh-TW" altLang="en-US" sz="3600" dirty="0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FE1C6617-5F58-46F3-8F7C-A3ABE6C2A0AB}"/>
              </a:ext>
            </a:extLst>
          </p:cNvPr>
          <p:cNvSpPr/>
          <p:nvPr/>
        </p:nvSpPr>
        <p:spPr>
          <a:xfrm>
            <a:off x="3032426" y="3950143"/>
            <a:ext cx="599818" cy="599818"/>
          </a:xfrm>
          <a:prstGeom prst="ellipse">
            <a:avLst/>
          </a:prstGeom>
          <a:solidFill>
            <a:srgbClr val="3FBED8"/>
          </a:solidFill>
          <a:ln w="57150">
            <a:solidFill>
              <a:srgbClr val="008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>
            <a:hlinkClick r:id="rId2" action="ppaction://hlinksldjump"/>
            <a:extLst>
              <a:ext uri="{FF2B5EF4-FFF2-40B4-BE49-F238E27FC236}">
                <a16:creationId xmlns:a16="http://schemas.microsoft.com/office/drawing/2014/main" id="{F697830E-4625-4220-AAB6-44EB47419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18" y="5331652"/>
            <a:ext cx="2788926" cy="670561"/>
          </a:xfrm>
          <a:prstGeom prst="rect">
            <a:avLst/>
          </a:prstGeom>
        </p:spPr>
      </p:pic>
      <p:pic>
        <p:nvPicPr>
          <p:cNvPr id="15" name="圖片 14">
            <a:hlinkClick r:id="rId4" action="ppaction://hlinksldjump"/>
            <a:extLst>
              <a:ext uri="{FF2B5EF4-FFF2-40B4-BE49-F238E27FC236}">
                <a16:creationId xmlns:a16="http://schemas.microsoft.com/office/drawing/2014/main" id="{ADEF58BA-E559-4878-84BE-0F8BB560E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8" y="5331652"/>
            <a:ext cx="2788926" cy="670561"/>
          </a:xfrm>
          <a:prstGeom prst="rect">
            <a:avLst/>
          </a:prstGeom>
        </p:spPr>
      </p:pic>
      <p:pic>
        <p:nvPicPr>
          <p:cNvPr id="16" name="圖片 15">
            <a:hlinkClick r:id="rId6" action="ppaction://hlinksldjump"/>
            <a:extLst>
              <a:ext uri="{FF2B5EF4-FFF2-40B4-BE49-F238E27FC236}">
                <a16:creationId xmlns:a16="http://schemas.microsoft.com/office/drawing/2014/main" id="{0EF5521E-6AF7-491D-9175-AAE897CA6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50" y="5331652"/>
            <a:ext cx="2851453" cy="670561"/>
          </a:xfrm>
          <a:prstGeom prst="rect">
            <a:avLst/>
          </a:prstGeom>
        </p:spPr>
      </p:pic>
      <p:sp>
        <p:nvSpPr>
          <p:cNvPr id="17" name="矩形 16">
            <a:hlinkClick r:id="rId8" action="ppaction://hlinksldjump"/>
            <a:extLst>
              <a:ext uri="{FF2B5EF4-FFF2-40B4-BE49-F238E27FC236}">
                <a16:creationId xmlns:a16="http://schemas.microsoft.com/office/drawing/2014/main" id="{3F094F98-BD02-4D55-B9B9-BB0FA4CB7CAD}"/>
              </a:ext>
            </a:extLst>
          </p:cNvPr>
          <p:cNvSpPr/>
          <p:nvPr/>
        </p:nvSpPr>
        <p:spPr>
          <a:xfrm>
            <a:off x="2969568" y="2245847"/>
            <a:ext cx="4410744" cy="6773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hlinkClick r:id="rId9" action="ppaction://hlinksldjump"/>
            <a:extLst>
              <a:ext uri="{FF2B5EF4-FFF2-40B4-BE49-F238E27FC236}">
                <a16:creationId xmlns:a16="http://schemas.microsoft.com/office/drawing/2014/main" id="{A21E86F1-DAF3-4E16-876F-EAF8A07DA852}"/>
              </a:ext>
            </a:extLst>
          </p:cNvPr>
          <p:cNvSpPr/>
          <p:nvPr/>
        </p:nvSpPr>
        <p:spPr>
          <a:xfrm>
            <a:off x="2969568" y="3068960"/>
            <a:ext cx="4410744" cy="6903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hlinkClick r:id="rId10" action="ppaction://hlinksldjump"/>
            <a:extLst>
              <a:ext uri="{FF2B5EF4-FFF2-40B4-BE49-F238E27FC236}">
                <a16:creationId xmlns:a16="http://schemas.microsoft.com/office/drawing/2014/main" id="{BC49DBD2-9EC5-4ACA-8294-4B8F0ED84B6F}"/>
              </a:ext>
            </a:extLst>
          </p:cNvPr>
          <p:cNvSpPr/>
          <p:nvPr/>
        </p:nvSpPr>
        <p:spPr>
          <a:xfrm>
            <a:off x="2969568" y="3910567"/>
            <a:ext cx="4410744" cy="6705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75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FF309A7-17FC-2D4A-861E-B888AE64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149755"/>
            <a:ext cx="2949280" cy="3401892"/>
          </a:xfrm>
          <a:prstGeom prst="rect">
            <a:avLst/>
          </a:prstGeo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39"/>
            <a:ext cx="8424936" cy="1076917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西餐食譜中，沙拉醬的製作方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式如右圖，請回答下列問題：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承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zh-TW" altLang="en-US" b="0" i="0" u="sng" strike="noStrike" baseline="0" dirty="0">
                <a:solidFill>
                  <a:srgbClr val="000000"/>
                </a:solidFill>
              </a:rPr>
              <a:t>依霖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用右圖的比例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     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製作沙拉醬，其中醬油用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     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掉了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毫升，那麼沙拉油、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     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醋各用掉了多少毫升？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4152400"/>
            <a:ext cx="433535" cy="432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AE539B0-5BC5-43C3-81F0-6AA2C6A790A4}"/>
              </a:ext>
            </a:extLst>
          </p:cNvPr>
          <p:cNvSpPr txBox="1"/>
          <p:nvPr/>
        </p:nvSpPr>
        <p:spPr>
          <a:xfrm>
            <a:off x="1030592" y="4079655"/>
            <a:ext cx="49095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因為醬油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毫升是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毫升的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倍，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803946-C042-4918-944D-A6582439EC3D}"/>
              </a:ext>
            </a:extLst>
          </p:cNvPr>
          <p:cNvSpPr txBox="1"/>
          <p:nvPr/>
        </p:nvSpPr>
        <p:spPr>
          <a:xfrm>
            <a:off x="1030592" y="5099037"/>
            <a:ext cx="6912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所以沙拉油和醋也是食譜的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倍，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746F42-8E0A-47CC-A29F-BBED3D772241}"/>
              </a:ext>
            </a:extLst>
          </p:cNvPr>
          <p:cNvSpPr txBox="1"/>
          <p:nvPr/>
        </p:nvSpPr>
        <p:spPr>
          <a:xfrm>
            <a:off x="1030592" y="5625976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得沙拉油為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60×4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240 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毫升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EE9BD7D-A567-4AB3-A623-1EAA8D71DD65}"/>
              </a:ext>
            </a:extLst>
          </p:cNvPr>
          <p:cNvSpPr txBox="1"/>
          <p:nvPr/>
        </p:nvSpPr>
        <p:spPr>
          <a:xfrm>
            <a:off x="2256637" y="6152916"/>
            <a:ext cx="4822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醋為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30×4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120 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毫升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圖片 14">
            <a:hlinkClick r:id="rId5" action="ppaction://hlinksldjump"/>
            <a:extLst>
              <a:ext uri="{FF2B5EF4-FFF2-40B4-BE49-F238E27FC236}">
                <a16:creationId xmlns:a16="http://schemas.microsoft.com/office/drawing/2014/main" id="{49B7AC6C-7FB4-43C8-85A8-BB3E31610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0005" y="544537"/>
            <a:ext cx="1707095" cy="360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D328329-56EF-4254-BAB7-E474F1748A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63" y="6427172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5 33">
            <a:extLst>
              <a:ext uri="{FF2B5EF4-FFF2-40B4-BE49-F238E27FC236}">
                <a16:creationId xmlns:a16="http://schemas.microsoft.com/office/drawing/2014/main" id="{C96A18E7-E9B4-4D05-A821-3CC792251AB4}"/>
              </a:ext>
            </a:extLst>
          </p:cNvPr>
          <p:cNvSpPr/>
          <p:nvPr/>
        </p:nvSpPr>
        <p:spPr>
          <a:xfrm>
            <a:off x="2585272" y="3861048"/>
            <a:ext cx="3344416" cy="432000"/>
          </a:xfrm>
          <a:prstGeom prst="rect">
            <a:avLst/>
          </a:prstGeom>
          <a:solidFill>
            <a:srgbClr val="FF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A2B09322-A42D-4626-BC42-C5830A36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74230"/>
            <a:ext cx="8136904" cy="53910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u="sng" dirty="0"/>
              <a:t>浩南</a:t>
            </a:r>
            <a:r>
              <a:rPr lang="zh-TW" altLang="en-US" dirty="0"/>
              <a:t>、妹妹與媽媽調配的綜合果汁中，</a:t>
            </a:r>
            <a:br>
              <a:rPr lang="en-US" altLang="zh-TW" dirty="0"/>
            </a:br>
            <a:r>
              <a:rPr lang="zh-TW" altLang="en-US" dirty="0"/>
              <a:t>蘋果汁、奇異果汁及西瓜汁的容量比都可以化簡為 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。</a:t>
            </a:r>
            <a:br>
              <a:rPr lang="en-US" altLang="zh-TW" dirty="0"/>
            </a:br>
            <a:r>
              <a:rPr lang="zh-TW" altLang="en-US" dirty="0"/>
              <a:t>若用 </a:t>
            </a:r>
            <a:r>
              <a:rPr lang="en-US" altLang="zh-TW" i="1" dirty="0"/>
              <a:t>x </a:t>
            </a:r>
            <a:r>
              <a:rPr lang="zh-TW" altLang="en-US" dirty="0"/>
              <a:t>杯蘋果汁、</a:t>
            </a:r>
            <a:r>
              <a:rPr lang="en-US" altLang="zh-TW" i="1" dirty="0"/>
              <a:t>y </a:t>
            </a:r>
            <a:r>
              <a:rPr lang="zh-TW" altLang="en-US" dirty="0"/>
              <a:t>杯奇異果汁及 </a:t>
            </a:r>
            <a:r>
              <a:rPr lang="en-US" altLang="zh-TW" i="1" dirty="0"/>
              <a:t>z </a:t>
            </a:r>
            <a:r>
              <a:rPr lang="zh-TW" altLang="en-US" dirty="0"/>
              <a:t>杯西瓜汁要調配成相同口味的綜合果汁，</a:t>
            </a:r>
            <a:br>
              <a:rPr lang="en-US" altLang="zh-TW" dirty="0"/>
            </a:br>
            <a:r>
              <a:rPr lang="zh-TW" altLang="en-US" dirty="0"/>
              <a:t>就必須滿足 </a:t>
            </a:r>
            <a:r>
              <a:rPr lang="en-US" altLang="zh-TW" i="1" dirty="0"/>
              <a:t>x</a:t>
            </a:r>
            <a:r>
              <a:rPr lang="zh-TW" altLang="en-US" dirty="0"/>
              <a:t>：</a:t>
            </a:r>
            <a:r>
              <a:rPr lang="en-US" altLang="zh-TW" i="1" dirty="0"/>
              <a:t>y</a:t>
            </a:r>
            <a:r>
              <a:rPr lang="zh-TW" altLang="en-US" dirty="0"/>
              <a:t>：</a:t>
            </a:r>
            <a:r>
              <a:rPr lang="en-US" altLang="zh-TW" i="1" dirty="0"/>
              <a:t>z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這樣的等式稱為</a:t>
            </a:r>
            <a:r>
              <a:rPr lang="zh-TW" altLang="en-US" b="1" dirty="0">
                <a:solidFill>
                  <a:srgbClr val="C00000"/>
                </a:solidFill>
              </a:rPr>
              <a:t>連比例式</a:t>
            </a:r>
            <a:r>
              <a:rPr lang="zh-TW" altLang="en-US" dirty="0"/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7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5">
                <a:extLst>
                  <a:ext uri="{FF2B5EF4-FFF2-40B4-BE49-F238E27FC236}">
                    <a16:creationId xmlns:a16="http://schemas.microsoft.com/office/drawing/2014/main" id="{A2B09322-A42D-4626-BC42-C5830A3680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774230"/>
                <a:ext cx="8136904" cy="5967138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TW" altLang="en-US" dirty="0"/>
                  <a:t>由連比例式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z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3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4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5</a:t>
                </a:r>
                <a:r>
                  <a:rPr lang="zh-TW" altLang="en-US" dirty="0"/>
                  <a:t>，我們知道</a:t>
                </a:r>
                <a:br>
                  <a:rPr lang="en-US" altLang="zh-TW" dirty="0"/>
                </a:br>
                <a:br>
                  <a:rPr lang="en-US" altLang="zh-TW" dirty="0"/>
                </a:br>
                <a:br>
                  <a:rPr lang="en-US" altLang="zh-TW" dirty="0"/>
                </a:br>
                <a:br>
                  <a:rPr lang="en-US" altLang="zh-TW" dirty="0"/>
                </a:br>
                <a:r>
                  <a:rPr lang="zh-TW" altLang="en-US" dirty="0"/>
                  <a:t>因此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x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3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y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4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z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5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。</a:t>
                </a:r>
                <a:br>
                  <a:rPr lang="en-US" altLang="zh-TW" dirty="0"/>
                </a:br>
                <a:r>
                  <a:rPr lang="zh-TW" altLang="en-US" dirty="0"/>
                  <a:t>又設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</m:num>
                      <m:den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3</m:t>
                        </m:r>
                        <m: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y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4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z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5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:r>
                  <a:rPr lang="en-US" altLang="zh-TW" i="1" dirty="0"/>
                  <a:t>r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         </a:t>
                </a:r>
                <a:r>
                  <a:rPr lang="en-US" altLang="zh-TW" i="1" dirty="0"/>
                  <a:t>r</a:t>
                </a:r>
                <a:r>
                  <a:rPr lang="en-US" altLang="zh-TW" dirty="0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可得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3</a:t>
                </a:r>
                <a:r>
                  <a:rPr lang="en-US" altLang="zh-TW" i="1" dirty="0"/>
                  <a:t>r</a:t>
                </a:r>
                <a:r>
                  <a:rPr lang="zh-TW" altLang="en-US" dirty="0"/>
                  <a:t>，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4</a:t>
                </a:r>
                <a:r>
                  <a:rPr lang="en-US" altLang="zh-TW" i="1" dirty="0"/>
                  <a:t>r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         </a:t>
                </a:r>
                <a:r>
                  <a:rPr lang="en-US" altLang="zh-TW" i="1" dirty="0"/>
                  <a:t>z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5</a:t>
                </a:r>
                <a:r>
                  <a:rPr lang="en-US" altLang="zh-TW" i="1" dirty="0"/>
                  <a:t>r</a:t>
                </a:r>
                <a:r>
                  <a:rPr lang="zh-TW" altLang="en-US" dirty="0"/>
                  <a:t>，</a:t>
                </a:r>
                <a:r>
                  <a:rPr lang="en-US" altLang="zh-TW" i="1" dirty="0"/>
                  <a:t>r</a:t>
                </a:r>
                <a:r>
                  <a:rPr lang="en-US" altLang="zh-TW" dirty="0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。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標題 5">
                <a:extLst>
                  <a:ext uri="{FF2B5EF4-FFF2-40B4-BE49-F238E27FC236}">
                    <a16:creationId xmlns:a16="http://schemas.microsoft.com/office/drawing/2014/main" id="{A2B09322-A42D-4626-BC42-C5830A368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774230"/>
                <a:ext cx="8136904" cy="5967138"/>
              </a:xfrm>
              <a:blipFill>
                <a:blip r:embed="rId2"/>
                <a:stretch>
                  <a:fillRect l="-1949" t="-613" b="-3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>
            <a:extLst>
              <a:ext uri="{FF2B5EF4-FFF2-40B4-BE49-F238E27FC236}">
                <a16:creationId xmlns:a16="http://schemas.microsoft.com/office/drawing/2014/main" id="{F2417DCE-3087-94EC-67A8-37FC36CB990C}"/>
              </a:ext>
            </a:extLst>
          </p:cNvPr>
          <p:cNvGrpSpPr/>
          <p:nvPr/>
        </p:nvGrpSpPr>
        <p:grpSpPr>
          <a:xfrm>
            <a:off x="4427984" y="3284984"/>
            <a:ext cx="3990649" cy="3316958"/>
            <a:chOff x="6444209" y="1363449"/>
            <a:chExt cx="3990649" cy="3316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: 圓角 2">
                  <a:extLst>
                    <a:ext uri="{FF2B5EF4-FFF2-40B4-BE49-F238E27FC236}">
                      <a16:creationId xmlns:a16="http://schemas.microsoft.com/office/drawing/2014/main" id="{227A6DB1-9370-A147-EB44-C5C5DDCE0F61}"/>
                    </a:ext>
                  </a:extLst>
                </p:cNvPr>
                <p:cNvSpPr/>
                <p:nvPr/>
              </p:nvSpPr>
              <p:spPr>
                <a:xfrm>
                  <a:off x="6444209" y="1363449"/>
                  <a:ext cx="3528392" cy="3316958"/>
                </a:xfrm>
                <a:prstGeom prst="roundRect">
                  <a:avLst>
                    <a:gd name="adj" fmla="val 5672"/>
                  </a:avLst>
                </a:prstGeom>
                <a:solidFill>
                  <a:srgbClr val="FFFDED"/>
                </a:solidFill>
                <a:ln w="57150">
                  <a:solidFill>
                    <a:srgbClr val="FFE6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r>
                    <a:rPr lang="zh-TW" altLang="en-US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七年級學過</a:t>
                  </a:r>
                  <a:endParaRPr lang="en-US" altLang="zh-TW" sz="2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algn="l"/>
                  <a:r>
                    <a:rPr lang="zh-TW" altLang="en-US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 </a:t>
                  </a:r>
                  <a:r>
                    <a:rPr lang="zh-TW" altLang="en-US" sz="2800" b="0" i="0" u="none" strike="noStrike" baseline="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內項乘積</a:t>
                  </a:r>
                  <a:endParaRPr lang="en-US" altLang="zh-TW" sz="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algn="l"/>
                  <a:endParaRPr lang="en-US" altLang="zh-TW" sz="8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algn="l"/>
                  <a:r>
                    <a:rPr lang="en-US" altLang="zh-TW" sz="2800" b="0" i="1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x</a:t>
                  </a:r>
                  <a:r>
                    <a:rPr lang="zh-TW" altLang="en-US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TW" sz="2800" b="0" i="1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y</a:t>
                  </a:r>
                  <a:r>
                    <a:rPr lang="zh-TW" altLang="en-US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＝</a:t>
                  </a:r>
                  <a:r>
                    <a:rPr lang="en-US" altLang="zh-TW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3</a:t>
                  </a:r>
                  <a:r>
                    <a:rPr lang="zh-TW" altLang="en-US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TW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4 </a:t>
                  </a:r>
                  <a:endParaRPr lang="en-US" altLang="zh-TW" sz="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algn="l"/>
                  <a:endParaRPr lang="en-US" altLang="zh-TW" sz="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algn="l"/>
                  <a:r>
                    <a:rPr lang="zh-TW" altLang="en-US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  </a:t>
                  </a:r>
                  <a:r>
                    <a:rPr lang="zh-TW" altLang="en-US" sz="2800" b="0" i="0" u="none" strike="noStrike" baseline="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外項乘積</a:t>
                  </a:r>
                  <a:endParaRPr lang="en-US" altLang="zh-TW" sz="28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algn="l"/>
                  <a:r>
                    <a:rPr lang="en-US" altLang="zh-TW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 4</a:t>
                  </a:r>
                  <a:r>
                    <a:rPr lang="en-US" altLang="zh-TW" sz="2800" b="0" i="1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x</a:t>
                  </a:r>
                  <a:r>
                    <a:rPr lang="zh-TW" altLang="en-US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＝</a:t>
                  </a:r>
                  <a:r>
                    <a:rPr lang="en-US" altLang="zh-TW" sz="2800" b="0" i="0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TW" sz="2800" b="0" i="1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y</a:t>
                  </a:r>
                  <a:endParaRPr lang="en-US" altLang="zh-TW" sz="8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algn="l"/>
                  <a:r>
                    <a:rPr lang="en-US" altLang="zh-TW" sz="800" b="0" i="1" u="none" strike="noStrike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l"/>
                  <a:r>
                    <a:rPr lang="en-US" altLang="zh-TW" sz="2800" b="0" u="none" strike="noStrike" baseline="0" dirty="0">
                      <a:solidFill>
                        <a:schemeClr val="tx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zh-TW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zh-TW" alt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zh-TW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zh-TW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en-US" altLang="zh-TW" sz="2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矩形: 圓角 2">
                  <a:extLst>
                    <a:ext uri="{FF2B5EF4-FFF2-40B4-BE49-F238E27FC236}">
                      <a16:creationId xmlns:a16="http://schemas.microsoft.com/office/drawing/2014/main" id="{227A6DB1-9370-A147-EB44-C5C5DDCE0F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9" y="1363449"/>
                  <a:ext cx="3528392" cy="3316958"/>
                </a:xfrm>
                <a:prstGeom prst="roundRect">
                  <a:avLst>
                    <a:gd name="adj" fmla="val 567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57150">
                  <a:solidFill>
                    <a:srgbClr val="FFE67D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840189B-AF2C-02C0-54B8-A79095CC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954" y="3021928"/>
              <a:ext cx="1322904" cy="1637094"/>
            </a:xfrm>
            <a:prstGeom prst="rect">
              <a:avLst/>
            </a:prstGeom>
          </p:spPr>
        </p:pic>
        <p:sp>
          <p:nvSpPr>
            <p:cNvPr id="10" name="手繪多邊形: 圖案 9">
              <a:extLst>
                <a:ext uri="{FF2B5EF4-FFF2-40B4-BE49-F238E27FC236}">
                  <a16:creationId xmlns:a16="http://schemas.microsoft.com/office/drawing/2014/main" id="{E6D4533B-ACCC-267B-2F8C-5F9B185803EC}"/>
                </a:ext>
              </a:extLst>
            </p:cNvPr>
            <p:cNvSpPr/>
            <p:nvPr/>
          </p:nvSpPr>
          <p:spPr>
            <a:xfrm>
              <a:off x="7314134" y="2391225"/>
              <a:ext cx="648072" cy="127678"/>
            </a:xfrm>
            <a:custGeom>
              <a:avLst/>
              <a:gdLst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154004 w 1029940"/>
                <a:gd name="connsiteY3" fmla="*/ 115503 h 336884"/>
                <a:gd name="connsiteX4" fmla="*/ 211756 w 1029940"/>
                <a:gd name="connsiteY4" fmla="*/ 86627 h 336884"/>
                <a:gd name="connsiteX5" fmla="*/ 269507 w 1029940"/>
                <a:gd name="connsiteY5" fmla="*/ 48126 h 336884"/>
                <a:gd name="connsiteX6" fmla="*/ 317634 w 1029940"/>
                <a:gd name="connsiteY6" fmla="*/ 28876 h 336884"/>
                <a:gd name="connsiteX7" fmla="*/ 356135 w 1029940"/>
                <a:gd name="connsiteY7" fmla="*/ 9625 h 336884"/>
                <a:gd name="connsiteX8" fmla="*/ 413886 w 1029940"/>
                <a:gd name="connsiteY8" fmla="*/ 0 h 336884"/>
                <a:gd name="connsiteX9" fmla="*/ 635267 w 1029940"/>
                <a:gd name="connsiteY9" fmla="*/ 9625 h 336884"/>
                <a:gd name="connsiteX10" fmla="*/ 712269 w 1029940"/>
                <a:gd name="connsiteY10" fmla="*/ 38501 h 336884"/>
                <a:gd name="connsiteX11" fmla="*/ 827773 w 1029940"/>
                <a:gd name="connsiteY11" fmla="*/ 86627 h 336884"/>
                <a:gd name="connsiteX12" fmla="*/ 875899 w 1029940"/>
                <a:gd name="connsiteY12" fmla="*/ 105878 h 336884"/>
                <a:gd name="connsiteX13" fmla="*/ 904775 w 1029940"/>
                <a:gd name="connsiteY13" fmla="*/ 125128 h 336884"/>
                <a:gd name="connsiteX14" fmla="*/ 943276 w 1029940"/>
                <a:gd name="connsiteY14" fmla="*/ 144379 h 336884"/>
                <a:gd name="connsiteX15" fmla="*/ 991402 w 1029940"/>
                <a:gd name="connsiteY15" fmla="*/ 202130 h 336884"/>
                <a:gd name="connsiteX16" fmla="*/ 1010653 w 1029940"/>
                <a:gd name="connsiteY16" fmla="*/ 240631 h 336884"/>
                <a:gd name="connsiteX17" fmla="*/ 1029903 w 1029940"/>
                <a:gd name="connsiteY17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11756 w 1029940"/>
                <a:gd name="connsiteY3" fmla="*/ 86627 h 336884"/>
                <a:gd name="connsiteX4" fmla="*/ 269507 w 1029940"/>
                <a:gd name="connsiteY4" fmla="*/ 48126 h 336884"/>
                <a:gd name="connsiteX5" fmla="*/ 317634 w 1029940"/>
                <a:gd name="connsiteY5" fmla="*/ 28876 h 336884"/>
                <a:gd name="connsiteX6" fmla="*/ 356135 w 1029940"/>
                <a:gd name="connsiteY6" fmla="*/ 9625 h 336884"/>
                <a:gd name="connsiteX7" fmla="*/ 413886 w 1029940"/>
                <a:gd name="connsiteY7" fmla="*/ 0 h 336884"/>
                <a:gd name="connsiteX8" fmla="*/ 635267 w 1029940"/>
                <a:gd name="connsiteY8" fmla="*/ 9625 h 336884"/>
                <a:gd name="connsiteX9" fmla="*/ 712269 w 1029940"/>
                <a:gd name="connsiteY9" fmla="*/ 38501 h 336884"/>
                <a:gd name="connsiteX10" fmla="*/ 827773 w 1029940"/>
                <a:gd name="connsiteY10" fmla="*/ 86627 h 336884"/>
                <a:gd name="connsiteX11" fmla="*/ 875899 w 1029940"/>
                <a:gd name="connsiteY11" fmla="*/ 105878 h 336884"/>
                <a:gd name="connsiteX12" fmla="*/ 904775 w 1029940"/>
                <a:gd name="connsiteY12" fmla="*/ 125128 h 336884"/>
                <a:gd name="connsiteX13" fmla="*/ 943276 w 1029940"/>
                <a:gd name="connsiteY13" fmla="*/ 144379 h 336884"/>
                <a:gd name="connsiteX14" fmla="*/ 991402 w 1029940"/>
                <a:gd name="connsiteY14" fmla="*/ 202130 h 336884"/>
                <a:gd name="connsiteX15" fmla="*/ 1010653 w 1029940"/>
                <a:gd name="connsiteY15" fmla="*/ 240631 h 336884"/>
                <a:gd name="connsiteX16" fmla="*/ 1029903 w 1029940"/>
                <a:gd name="connsiteY16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69507 w 1029940"/>
                <a:gd name="connsiteY3" fmla="*/ 48126 h 336884"/>
                <a:gd name="connsiteX4" fmla="*/ 317634 w 1029940"/>
                <a:gd name="connsiteY4" fmla="*/ 28876 h 336884"/>
                <a:gd name="connsiteX5" fmla="*/ 356135 w 1029940"/>
                <a:gd name="connsiteY5" fmla="*/ 9625 h 336884"/>
                <a:gd name="connsiteX6" fmla="*/ 413886 w 1029940"/>
                <a:gd name="connsiteY6" fmla="*/ 0 h 336884"/>
                <a:gd name="connsiteX7" fmla="*/ 635267 w 1029940"/>
                <a:gd name="connsiteY7" fmla="*/ 9625 h 336884"/>
                <a:gd name="connsiteX8" fmla="*/ 712269 w 1029940"/>
                <a:gd name="connsiteY8" fmla="*/ 38501 h 336884"/>
                <a:gd name="connsiteX9" fmla="*/ 827773 w 1029940"/>
                <a:gd name="connsiteY9" fmla="*/ 86627 h 336884"/>
                <a:gd name="connsiteX10" fmla="*/ 875899 w 1029940"/>
                <a:gd name="connsiteY10" fmla="*/ 105878 h 336884"/>
                <a:gd name="connsiteX11" fmla="*/ 904775 w 1029940"/>
                <a:gd name="connsiteY11" fmla="*/ 125128 h 336884"/>
                <a:gd name="connsiteX12" fmla="*/ 943276 w 1029940"/>
                <a:gd name="connsiteY12" fmla="*/ 144379 h 336884"/>
                <a:gd name="connsiteX13" fmla="*/ 991402 w 1029940"/>
                <a:gd name="connsiteY13" fmla="*/ 202130 h 336884"/>
                <a:gd name="connsiteX14" fmla="*/ 1010653 w 1029940"/>
                <a:gd name="connsiteY14" fmla="*/ 240631 h 336884"/>
                <a:gd name="connsiteX15" fmla="*/ 1029903 w 1029940"/>
                <a:gd name="connsiteY15" fmla="*/ 279132 h 336884"/>
                <a:gd name="connsiteX0" fmla="*/ 5164 w 1035104"/>
                <a:gd name="connsiteY0" fmla="*/ 336884 h 336884"/>
                <a:gd name="connsiteX1" fmla="*/ 24414 w 1035104"/>
                <a:gd name="connsiteY1" fmla="*/ 279132 h 336884"/>
                <a:gd name="connsiteX2" fmla="*/ 274671 w 1035104"/>
                <a:gd name="connsiteY2" fmla="*/ 48126 h 336884"/>
                <a:gd name="connsiteX3" fmla="*/ 322798 w 1035104"/>
                <a:gd name="connsiteY3" fmla="*/ 28876 h 336884"/>
                <a:gd name="connsiteX4" fmla="*/ 361299 w 1035104"/>
                <a:gd name="connsiteY4" fmla="*/ 9625 h 336884"/>
                <a:gd name="connsiteX5" fmla="*/ 419050 w 1035104"/>
                <a:gd name="connsiteY5" fmla="*/ 0 h 336884"/>
                <a:gd name="connsiteX6" fmla="*/ 640431 w 1035104"/>
                <a:gd name="connsiteY6" fmla="*/ 9625 h 336884"/>
                <a:gd name="connsiteX7" fmla="*/ 717433 w 1035104"/>
                <a:gd name="connsiteY7" fmla="*/ 38501 h 336884"/>
                <a:gd name="connsiteX8" fmla="*/ 832937 w 1035104"/>
                <a:gd name="connsiteY8" fmla="*/ 86627 h 336884"/>
                <a:gd name="connsiteX9" fmla="*/ 881063 w 1035104"/>
                <a:gd name="connsiteY9" fmla="*/ 105878 h 336884"/>
                <a:gd name="connsiteX10" fmla="*/ 909939 w 1035104"/>
                <a:gd name="connsiteY10" fmla="*/ 125128 h 336884"/>
                <a:gd name="connsiteX11" fmla="*/ 948440 w 1035104"/>
                <a:gd name="connsiteY11" fmla="*/ 144379 h 336884"/>
                <a:gd name="connsiteX12" fmla="*/ 996566 w 1035104"/>
                <a:gd name="connsiteY12" fmla="*/ 202130 h 336884"/>
                <a:gd name="connsiteX13" fmla="*/ 1015817 w 1035104"/>
                <a:gd name="connsiteY13" fmla="*/ 240631 h 336884"/>
                <a:gd name="connsiteX14" fmla="*/ 1035067 w 1035104"/>
                <a:gd name="connsiteY14" fmla="*/ 279132 h 336884"/>
                <a:gd name="connsiteX0" fmla="*/ 0 w 1029940"/>
                <a:gd name="connsiteY0" fmla="*/ 336884 h 336884"/>
                <a:gd name="connsiteX1" fmla="*/ 269507 w 1029940"/>
                <a:gd name="connsiteY1" fmla="*/ 48126 h 336884"/>
                <a:gd name="connsiteX2" fmla="*/ 317634 w 1029940"/>
                <a:gd name="connsiteY2" fmla="*/ 28876 h 336884"/>
                <a:gd name="connsiteX3" fmla="*/ 356135 w 1029940"/>
                <a:gd name="connsiteY3" fmla="*/ 9625 h 336884"/>
                <a:gd name="connsiteX4" fmla="*/ 413886 w 1029940"/>
                <a:gd name="connsiteY4" fmla="*/ 0 h 336884"/>
                <a:gd name="connsiteX5" fmla="*/ 635267 w 1029940"/>
                <a:gd name="connsiteY5" fmla="*/ 9625 h 336884"/>
                <a:gd name="connsiteX6" fmla="*/ 712269 w 1029940"/>
                <a:gd name="connsiteY6" fmla="*/ 38501 h 336884"/>
                <a:gd name="connsiteX7" fmla="*/ 827773 w 1029940"/>
                <a:gd name="connsiteY7" fmla="*/ 86627 h 336884"/>
                <a:gd name="connsiteX8" fmla="*/ 875899 w 1029940"/>
                <a:gd name="connsiteY8" fmla="*/ 105878 h 336884"/>
                <a:gd name="connsiteX9" fmla="*/ 904775 w 1029940"/>
                <a:gd name="connsiteY9" fmla="*/ 125128 h 336884"/>
                <a:gd name="connsiteX10" fmla="*/ 943276 w 1029940"/>
                <a:gd name="connsiteY10" fmla="*/ 144379 h 336884"/>
                <a:gd name="connsiteX11" fmla="*/ 991402 w 1029940"/>
                <a:gd name="connsiteY11" fmla="*/ 202130 h 336884"/>
                <a:gd name="connsiteX12" fmla="*/ 1010653 w 1029940"/>
                <a:gd name="connsiteY12" fmla="*/ 240631 h 336884"/>
                <a:gd name="connsiteX13" fmla="*/ 1029903 w 1029940"/>
                <a:gd name="connsiteY13" fmla="*/ 279132 h 336884"/>
                <a:gd name="connsiteX0" fmla="*/ 0 w 1029940"/>
                <a:gd name="connsiteY0" fmla="*/ 337196 h 337196"/>
                <a:gd name="connsiteX1" fmla="*/ 317634 w 1029940"/>
                <a:gd name="connsiteY1" fmla="*/ 29188 h 337196"/>
                <a:gd name="connsiteX2" fmla="*/ 356135 w 1029940"/>
                <a:gd name="connsiteY2" fmla="*/ 9937 h 337196"/>
                <a:gd name="connsiteX3" fmla="*/ 413886 w 1029940"/>
                <a:gd name="connsiteY3" fmla="*/ 312 h 337196"/>
                <a:gd name="connsiteX4" fmla="*/ 635267 w 1029940"/>
                <a:gd name="connsiteY4" fmla="*/ 9937 h 337196"/>
                <a:gd name="connsiteX5" fmla="*/ 712269 w 1029940"/>
                <a:gd name="connsiteY5" fmla="*/ 38813 h 337196"/>
                <a:gd name="connsiteX6" fmla="*/ 827773 w 1029940"/>
                <a:gd name="connsiteY6" fmla="*/ 86939 h 337196"/>
                <a:gd name="connsiteX7" fmla="*/ 875899 w 1029940"/>
                <a:gd name="connsiteY7" fmla="*/ 106190 h 337196"/>
                <a:gd name="connsiteX8" fmla="*/ 904775 w 1029940"/>
                <a:gd name="connsiteY8" fmla="*/ 125440 h 337196"/>
                <a:gd name="connsiteX9" fmla="*/ 943276 w 1029940"/>
                <a:gd name="connsiteY9" fmla="*/ 144691 h 337196"/>
                <a:gd name="connsiteX10" fmla="*/ 991402 w 1029940"/>
                <a:gd name="connsiteY10" fmla="*/ 202442 h 337196"/>
                <a:gd name="connsiteX11" fmla="*/ 1010653 w 1029940"/>
                <a:gd name="connsiteY11" fmla="*/ 240943 h 337196"/>
                <a:gd name="connsiteX12" fmla="*/ 1029903 w 1029940"/>
                <a:gd name="connsiteY12" fmla="*/ 279444 h 337196"/>
                <a:gd name="connsiteX0" fmla="*/ 0 w 1029940"/>
                <a:gd name="connsiteY0" fmla="*/ 342302 h 342302"/>
                <a:gd name="connsiteX1" fmla="*/ 317634 w 1029940"/>
                <a:gd name="connsiteY1" fmla="*/ 34294 h 342302"/>
                <a:gd name="connsiteX2" fmla="*/ 413886 w 1029940"/>
                <a:gd name="connsiteY2" fmla="*/ 5418 h 342302"/>
                <a:gd name="connsiteX3" fmla="*/ 635267 w 1029940"/>
                <a:gd name="connsiteY3" fmla="*/ 15043 h 342302"/>
                <a:gd name="connsiteX4" fmla="*/ 712269 w 1029940"/>
                <a:gd name="connsiteY4" fmla="*/ 43919 h 342302"/>
                <a:gd name="connsiteX5" fmla="*/ 827773 w 1029940"/>
                <a:gd name="connsiteY5" fmla="*/ 92045 h 342302"/>
                <a:gd name="connsiteX6" fmla="*/ 875899 w 1029940"/>
                <a:gd name="connsiteY6" fmla="*/ 111296 h 342302"/>
                <a:gd name="connsiteX7" fmla="*/ 904775 w 1029940"/>
                <a:gd name="connsiteY7" fmla="*/ 130546 h 342302"/>
                <a:gd name="connsiteX8" fmla="*/ 943276 w 1029940"/>
                <a:gd name="connsiteY8" fmla="*/ 149797 h 342302"/>
                <a:gd name="connsiteX9" fmla="*/ 991402 w 1029940"/>
                <a:gd name="connsiteY9" fmla="*/ 207548 h 342302"/>
                <a:gd name="connsiteX10" fmla="*/ 1010653 w 1029940"/>
                <a:gd name="connsiteY10" fmla="*/ 246049 h 342302"/>
                <a:gd name="connsiteX11" fmla="*/ 1029903 w 1029940"/>
                <a:gd name="connsiteY11" fmla="*/ 284550 h 342302"/>
                <a:gd name="connsiteX0" fmla="*/ 0 w 1029940"/>
                <a:gd name="connsiteY0" fmla="*/ 339010 h 339010"/>
                <a:gd name="connsiteX1" fmla="*/ 317634 w 1029940"/>
                <a:gd name="connsiteY1" fmla="*/ 31002 h 339010"/>
                <a:gd name="connsiteX2" fmla="*/ 635267 w 1029940"/>
                <a:gd name="connsiteY2" fmla="*/ 11751 h 339010"/>
                <a:gd name="connsiteX3" fmla="*/ 712269 w 1029940"/>
                <a:gd name="connsiteY3" fmla="*/ 40627 h 339010"/>
                <a:gd name="connsiteX4" fmla="*/ 827773 w 1029940"/>
                <a:gd name="connsiteY4" fmla="*/ 88753 h 339010"/>
                <a:gd name="connsiteX5" fmla="*/ 875899 w 1029940"/>
                <a:gd name="connsiteY5" fmla="*/ 108004 h 339010"/>
                <a:gd name="connsiteX6" fmla="*/ 904775 w 1029940"/>
                <a:gd name="connsiteY6" fmla="*/ 127254 h 339010"/>
                <a:gd name="connsiteX7" fmla="*/ 943276 w 1029940"/>
                <a:gd name="connsiteY7" fmla="*/ 146505 h 339010"/>
                <a:gd name="connsiteX8" fmla="*/ 991402 w 1029940"/>
                <a:gd name="connsiteY8" fmla="*/ 204256 h 339010"/>
                <a:gd name="connsiteX9" fmla="*/ 1010653 w 1029940"/>
                <a:gd name="connsiteY9" fmla="*/ 242757 h 339010"/>
                <a:gd name="connsiteX10" fmla="*/ 1029903 w 1029940"/>
                <a:gd name="connsiteY10" fmla="*/ 281258 h 339010"/>
                <a:gd name="connsiteX0" fmla="*/ 0 w 1029940"/>
                <a:gd name="connsiteY0" fmla="*/ 329770 h 329770"/>
                <a:gd name="connsiteX1" fmla="*/ 317634 w 1029940"/>
                <a:gd name="connsiteY1" fmla="*/ 21762 h 329770"/>
                <a:gd name="connsiteX2" fmla="*/ 712269 w 1029940"/>
                <a:gd name="connsiteY2" fmla="*/ 31387 h 329770"/>
                <a:gd name="connsiteX3" fmla="*/ 827773 w 1029940"/>
                <a:gd name="connsiteY3" fmla="*/ 79513 h 329770"/>
                <a:gd name="connsiteX4" fmla="*/ 875899 w 1029940"/>
                <a:gd name="connsiteY4" fmla="*/ 98764 h 329770"/>
                <a:gd name="connsiteX5" fmla="*/ 904775 w 1029940"/>
                <a:gd name="connsiteY5" fmla="*/ 118014 h 329770"/>
                <a:gd name="connsiteX6" fmla="*/ 943276 w 1029940"/>
                <a:gd name="connsiteY6" fmla="*/ 137265 h 329770"/>
                <a:gd name="connsiteX7" fmla="*/ 991402 w 1029940"/>
                <a:gd name="connsiteY7" fmla="*/ 195016 h 329770"/>
                <a:gd name="connsiteX8" fmla="*/ 1010653 w 1029940"/>
                <a:gd name="connsiteY8" fmla="*/ 233517 h 329770"/>
                <a:gd name="connsiteX9" fmla="*/ 1029903 w 1029940"/>
                <a:gd name="connsiteY9" fmla="*/ 272018 h 329770"/>
                <a:gd name="connsiteX0" fmla="*/ 0 w 1029940"/>
                <a:gd name="connsiteY0" fmla="*/ 330466 h 330466"/>
                <a:gd name="connsiteX1" fmla="*/ 317634 w 1029940"/>
                <a:gd name="connsiteY1" fmla="*/ 22458 h 330466"/>
                <a:gd name="connsiteX2" fmla="*/ 712269 w 1029940"/>
                <a:gd name="connsiteY2" fmla="*/ 32083 h 330466"/>
                <a:gd name="connsiteX3" fmla="*/ 875899 w 1029940"/>
                <a:gd name="connsiteY3" fmla="*/ 99460 h 330466"/>
                <a:gd name="connsiteX4" fmla="*/ 904775 w 1029940"/>
                <a:gd name="connsiteY4" fmla="*/ 118710 h 330466"/>
                <a:gd name="connsiteX5" fmla="*/ 943276 w 1029940"/>
                <a:gd name="connsiteY5" fmla="*/ 137961 h 330466"/>
                <a:gd name="connsiteX6" fmla="*/ 991402 w 1029940"/>
                <a:gd name="connsiteY6" fmla="*/ 195712 h 330466"/>
                <a:gd name="connsiteX7" fmla="*/ 1010653 w 1029940"/>
                <a:gd name="connsiteY7" fmla="*/ 234213 h 330466"/>
                <a:gd name="connsiteX8" fmla="*/ 1029903 w 1029940"/>
                <a:gd name="connsiteY8" fmla="*/ 272714 h 330466"/>
                <a:gd name="connsiteX0" fmla="*/ 0 w 1029940"/>
                <a:gd name="connsiteY0" fmla="*/ 331196 h 331196"/>
                <a:gd name="connsiteX1" fmla="*/ 317634 w 1029940"/>
                <a:gd name="connsiteY1" fmla="*/ 23188 h 331196"/>
                <a:gd name="connsiteX2" fmla="*/ 712269 w 1029940"/>
                <a:gd name="connsiteY2" fmla="*/ 32813 h 331196"/>
                <a:gd name="connsiteX3" fmla="*/ 904775 w 1029940"/>
                <a:gd name="connsiteY3" fmla="*/ 119440 h 331196"/>
                <a:gd name="connsiteX4" fmla="*/ 943276 w 1029940"/>
                <a:gd name="connsiteY4" fmla="*/ 138691 h 331196"/>
                <a:gd name="connsiteX5" fmla="*/ 991402 w 1029940"/>
                <a:gd name="connsiteY5" fmla="*/ 196442 h 331196"/>
                <a:gd name="connsiteX6" fmla="*/ 1010653 w 1029940"/>
                <a:gd name="connsiteY6" fmla="*/ 234943 h 331196"/>
                <a:gd name="connsiteX7" fmla="*/ 1029903 w 1029940"/>
                <a:gd name="connsiteY7" fmla="*/ 273444 h 331196"/>
                <a:gd name="connsiteX0" fmla="*/ 0 w 1029940"/>
                <a:gd name="connsiteY0" fmla="*/ 331958 h 331958"/>
                <a:gd name="connsiteX1" fmla="*/ 317634 w 1029940"/>
                <a:gd name="connsiteY1" fmla="*/ 23950 h 331958"/>
                <a:gd name="connsiteX2" fmla="*/ 712269 w 1029940"/>
                <a:gd name="connsiteY2" fmla="*/ 33575 h 331958"/>
                <a:gd name="connsiteX3" fmla="*/ 943276 w 1029940"/>
                <a:gd name="connsiteY3" fmla="*/ 139453 h 331958"/>
                <a:gd name="connsiteX4" fmla="*/ 991402 w 1029940"/>
                <a:gd name="connsiteY4" fmla="*/ 197204 h 331958"/>
                <a:gd name="connsiteX5" fmla="*/ 1010653 w 1029940"/>
                <a:gd name="connsiteY5" fmla="*/ 235705 h 331958"/>
                <a:gd name="connsiteX6" fmla="*/ 1029903 w 1029940"/>
                <a:gd name="connsiteY6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10653 w 1029903"/>
                <a:gd name="connsiteY4" fmla="*/ 235705 h 331958"/>
                <a:gd name="connsiteX5" fmla="*/ 1029903 w 1029903"/>
                <a:gd name="connsiteY5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29903 w 1029903"/>
                <a:gd name="connsiteY4" fmla="*/ 274206 h 331958"/>
                <a:gd name="connsiteX0" fmla="*/ 0 w 1029903"/>
                <a:gd name="connsiteY0" fmla="*/ 338230 h 338230"/>
                <a:gd name="connsiteX1" fmla="*/ 317634 w 1029903"/>
                <a:gd name="connsiteY1" fmla="*/ 30222 h 338230"/>
                <a:gd name="connsiteX2" fmla="*/ 712269 w 1029903"/>
                <a:gd name="connsiteY2" fmla="*/ 39847 h 338230"/>
                <a:gd name="connsiteX3" fmla="*/ 1029903 w 1029903"/>
                <a:gd name="connsiteY3" fmla="*/ 280478 h 338230"/>
                <a:gd name="connsiteX0" fmla="*/ 0 w 1029903"/>
                <a:gd name="connsiteY0" fmla="*/ 308332 h 308332"/>
                <a:gd name="connsiteX1" fmla="*/ 317634 w 1029903"/>
                <a:gd name="connsiteY1" fmla="*/ 324 h 308332"/>
                <a:gd name="connsiteX2" fmla="*/ 1029903 w 1029903"/>
                <a:gd name="connsiteY2" fmla="*/ 250580 h 308332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6425 h 306425"/>
                <a:gd name="connsiteX1" fmla="*/ 492259 w 1094991"/>
                <a:gd name="connsiteY1" fmla="*/ 5 h 306425"/>
                <a:gd name="connsiteX2" fmla="*/ 1094991 w 1094991"/>
                <a:gd name="connsiteY2" fmla="*/ 299473 h 306425"/>
                <a:gd name="connsiteX0" fmla="*/ 0 w 1094991"/>
                <a:gd name="connsiteY0" fmla="*/ 306435 h 306435"/>
                <a:gd name="connsiteX1" fmla="*/ 492259 w 1094991"/>
                <a:gd name="connsiteY1" fmla="*/ 15 h 306435"/>
                <a:gd name="connsiteX2" fmla="*/ 1094991 w 1094991"/>
                <a:gd name="connsiteY2" fmla="*/ 299483 h 306435"/>
                <a:gd name="connsiteX0" fmla="*/ 0 w 1094991"/>
                <a:gd name="connsiteY0" fmla="*/ 307244 h 307244"/>
                <a:gd name="connsiteX1" fmla="*/ 492259 w 1094991"/>
                <a:gd name="connsiteY1" fmla="*/ 824 h 307244"/>
                <a:gd name="connsiteX2" fmla="*/ 1094991 w 1094991"/>
                <a:gd name="connsiteY2" fmla="*/ 300292 h 307244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822 h 301822"/>
                <a:gd name="connsiteX1" fmla="*/ 495434 w 1098166"/>
                <a:gd name="connsiteY1" fmla="*/ 164 h 301822"/>
                <a:gd name="connsiteX2" fmla="*/ 1098166 w 1098166"/>
                <a:gd name="connsiteY2" fmla="*/ 299632 h 301822"/>
                <a:gd name="connsiteX0" fmla="*/ 0 w 1098166"/>
                <a:gd name="connsiteY0" fmla="*/ 300237 h 300237"/>
                <a:gd name="connsiteX1" fmla="*/ 514484 w 1098166"/>
                <a:gd name="connsiteY1" fmla="*/ 166 h 300237"/>
                <a:gd name="connsiteX2" fmla="*/ 1098166 w 1098166"/>
                <a:gd name="connsiteY2" fmla="*/ 298047 h 300237"/>
                <a:gd name="connsiteX0" fmla="*/ 0 w 1098166"/>
                <a:gd name="connsiteY0" fmla="*/ 298651 h 298651"/>
                <a:gd name="connsiteX1" fmla="*/ 573222 w 1098166"/>
                <a:gd name="connsiteY1" fmla="*/ 167 h 298651"/>
                <a:gd name="connsiteX2" fmla="*/ 1098166 w 1098166"/>
                <a:gd name="connsiteY2" fmla="*/ 296461 h 298651"/>
                <a:gd name="connsiteX0" fmla="*/ 0 w 1098166"/>
                <a:gd name="connsiteY0" fmla="*/ 298534 h 298534"/>
                <a:gd name="connsiteX1" fmla="*/ 573222 w 1098166"/>
                <a:gd name="connsiteY1" fmla="*/ 50 h 298534"/>
                <a:gd name="connsiteX2" fmla="*/ 1098166 w 1098166"/>
                <a:gd name="connsiteY2" fmla="*/ 296344 h 298534"/>
                <a:gd name="connsiteX0" fmla="*/ 0 w 1098166"/>
                <a:gd name="connsiteY0" fmla="*/ 255684 h 255684"/>
                <a:gd name="connsiteX1" fmla="*/ 590684 w 1098166"/>
                <a:gd name="connsiteY1" fmla="*/ 63 h 255684"/>
                <a:gd name="connsiteX2" fmla="*/ 1098166 w 1098166"/>
                <a:gd name="connsiteY2" fmla="*/ 253494 h 255684"/>
                <a:gd name="connsiteX0" fmla="*/ 0 w 1098166"/>
                <a:gd name="connsiteY0" fmla="*/ 255629 h 255629"/>
                <a:gd name="connsiteX1" fmla="*/ 590684 w 1098166"/>
                <a:gd name="connsiteY1" fmla="*/ 8 h 255629"/>
                <a:gd name="connsiteX2" fmla="*/ 1098166 w 1098166"/>
                <a:gd name="connsiteY2" fmla="*/ 253439 h 255629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84226 h 284226"/>
                <a:gd name="connsiteX1" fmla="*/ 581159 w 1129916"/>
                <a:gd name="connsiteY1" fmla="*/ 30 h 284226"/>
                <a:gd name="connsiteX2" fmla="*/ 1129916 w 1129916"/>
                <a:gd name="connsiteY2" fmla="*/ 274099 h 284226"/>
                <a:gd name="connsiteX0" fmla="*/ 0 w 1129916"/>
                <a:gd name="connsiteY0" fmla="*/ 288987 h 288987"/>
                <a:gd name="connsiteX1" fmla="*/ 601796 w 1129916"/>
                <a:gd name="connsiteY1" fmla="*/ 29 h 288987"/>
                <a:gd name="connsiteX2" fmla="*/ 1129916 w 1129916"/>
                <a:gd name="connsiteY2" fmla="*/ 27886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916" h="288987">
                  <a:moveTo>
                    <a:pt x="0" y="288987"/>
                  </a:moveTo>
                  <a:cubicBezTo>
                    <a:pt x="48712" y="213707"/>
                    <a:pt x="291255" y="-2903"/>
                    <a:pt x="601796" y="29"/>
                  </a:cubicBezTo>
                  <a:cubicBezTo>
                    <a:pt x="901263" y="2856"/>
                    <a:pt x="1062489" y="182273"/>
                    <a:pt x="1129916" y="278860"/>
                  </a:cubicBezTo>
                </a:path>
              </a:pathLst>
            </a:custGeom>
            <a:ln w="28575">
              <a:solidFill>
                <a:srgbClr val="0070C0"/>
              </a:solidFill>
              <a:headEnd type="none" w="lg" len="lg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手繪多邊形: 圖案 10">
              <a:extLst>
                <a:ext uri="{FF2B5EF4-FFF2-40B4-BE49-F238E27FC236}">
                  <a16:creationId xmlns:a16="http://schemas.microsoft.com/office/drawing/2014/main" id="{1BE339DE-1FE4-1085-8458-6D71E3330353}"/>
                </a:ext>
              </a:extLst>
            </p:cNvPr>
            <p:cNvSpPr/>
            <p:nvPr/>
          </p:nvSpPr>
          <p:spPr>
            <a:xfrm flipV="1">
              <a:off x="6810078" y="2823185"/>
              <a:ext cx="1601232" cy="163638"/>
            </a:xfrm>
            <a:custGeom>
              <a:avLst/>
              <a:gdLst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154004 w 1029940"/>
                <a:gd name="connsiteY3" fmla="*/ 115503 h 336884"/>
                <a:gd name="connsiteX4" fmla="*/ 211756 w 1029940"/>
                <a:gd name="connsiteY4" fmla="*/ 86627 h 336884"/>
                <a:gd name="connsiteX5" fmla="*/ 269507 w 1029940"/>
                <a:gd name="connsiteY5" fmla="*/ 48126 h 336884"/>
                <a:gd name="connsiteX6" fmla="*/ 317634 w 1029940"/>
                <a:gd name="connsiteY6" fmla="*/ 28876 h 336884"/>
                <a:gd name="connsiteX7" fmla="*/ 356135 w 1029940"/>
                <a:gd name="connsiteY7" fmla="*/ 9625 h 336884"/>
                <a:gd name="connsiteX8" fmla="*/ 413886 w 1029940"/>
                <a:gd name="connsiteY8" fmla="*/ 0 h 336884"/>
                <a:gd name="connsiteX9" fmla="*/ 635267 w 1029940"/>
                <a:gd name="connsiteY9" fmla="*/ 9625 h 336884"/>
                <a:gd name="connsiteX10" fmla="*/ 712269 w 1029940"/>
                <a:gd name="connsiteY10" fmla="*/ 38501 h 336884"/>
                <a:gd name="connsiteX11" fmla="*/ 827773 w 1029940"/>
                <a:gd name="connsiteY11" fmla="*/ 86627 h 336884"/>
                <a:gd name="connsiteX12" fmla="*/ 875899 w 1029940"/>
                <a:gd name="connsiteY12" fmla="*/ 105878 h 336884"/>
                <a:gd name="connsiteX13" fmla="*/ 904775 w 1029940"/>
                <a:gd name="connsiteY13" fmla="*/ 125128 h 336884"/>
                <a:gd name="connsiteX14" fmla="*/ 943276 w 1029940"/>
                <a:gd name="connsiteY14" fmla="*/ 144379 h 336884"/>
                <a:gd name="connsiteX15" fmla="*/ 991402 w 1029940"/>
                <a:gd name="connsiteY15" fmla="*/ 202130 h 336884"/>
                <a:gd name="connsiteX16" fmla="*/ 1010653 w 1029940"/>
                <a:gd name="connsiteY16" fmla="*/ 240631 h 336884"/>
                <a:gd name="connsiteX17" fmla="*/ 1029903 w 1029940"/>
                <a:gd name="connsiteY17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11756 w 1029940"/>
                <a:gd name="connsiteY3" fmla="*/ 86627 h 336884"/>
                <a:gd name="connsiteX4" fmla="*/ 269507 w 1029940"/>
                <a:gd name="connsiteY4" fmla="*/ 48126 h 336884"/>
                <a:gd name="connsiteX5" fmla="*/ 317634 w 1029940"/>
                <a:gd name="connsiteY5" fmla="*/ 28876 h 336884"/>
                <a:gd name="connsiteX6" fmla="*/ 356135 w 1029940"/>
                <a:gd name="connsiteY6" fmla="*/ 9625 h 336884"/>
                <a:gd name="connsiteX7" fmla="*/ 413886 w 1029940"/>
                <a:gd name="connsiteY7" fmla="*/ 0 h 336884"/>
                <a:gd name="connsiteX8" fmla="*/ 635267 w 1029940"/>
                <a:gd name="connsiteY8" fmla="*/ 9625 h 336884"/>
                <a:gd name="connsiteX9" fmla="*/ 712269 w 1029940"/>
                <a:gd name="connsiteY9" fmla="*/ 38501 h 336884"/>
                <a:gd name="connsiteX10" fmla="*/ 827773 w 1029940"/>
                <a:gd name="connsiteY10" fmla="*/ 86627 h 336884"/>
                <a:gd name="connsiteX11" fmla="*/ 875899 w 1029940"/>
                <a:gd name="connsiteY11" fmla="*/ 105878 h 336884"/>
                <a:gd name="connsiteX12" fmla="*/ 904775 w 1029940"/>
                <a:gd name="connsiteY12" fmla="*/ 125128 h 336884"/>
                <a:gd name="connsiteX13" fmla="*/ 943276 w 1029940"/>
                <a:gd name="connsiteY13" fmla="*/ 144379 h 336884"/>
                <a:gd name="connsiteX14" fmla="*/ 991402 w 1029940"/>
                <a:gd name="connsiteY14" fmla="*/ 202130 h 336884"/>
                <a:gd name="connsiteX15" fmla="*/ 1010653 w 1029940"/>
                <a:gd name="connsiteY15" fmla="*/ 240631 h 336884"/>
                <a:gd name="connsiteX16" fmla="*/ 1029903 w 1029940"/>
                <a:gd name="connsiteY16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69507 w 1029940"/>
                <a:gd name="connsiteY3" fmla="*/ 48126 h 336884"/>
                <a:gd name="connsiteX4" fmla="*/ 317634 w 1029940"/>
                <a:gd name="connsiteY4" fmla="*/ 28876 h 336884"/>
                <a:gd name="connsiteX5" fmla="*/ 356135 w 1029940"/>
                <a:gd name="connsiteY5" fmla="*/ 9625 h 336884"/>
                <a:gd name="connsiteX6" fmla="*/ 413886 w 1029940"/>
                <a:gd name="connsiteY6" fmla="*/ 0 h 336884"/>
                <a:gd name="connsiteX7" fmla="*/ 635267 w 1029940"/>
                <a:gd name="connsiteY7" fmla="*/ 9625 h 336884"/>
                <a:gd name="connsiteX8" fmla="*/ 712269 w 1029940"/>
                <a:gd name="connsiteY8" fmla="*/ 38501 h 336884"/>
                <a:gd name="connsiteX9" fmla="*/ 827773 w 1029940"/>
                <a:gd name="connsiteY9" fmla="*/ 86627 h 336884"/>
                <a:gd name="connsiteX10" fmla="*/ 875899 w 1029940"/>
                <a:gd name="connsiteY10" fmla="*/ 105878 h 336884"/>
                <a:gd name="connsiteX11" fmla="*/ 904775 w 1029940"/>
                <a:gd name="connsiteY11" fmla="*/ 125128 h 336884"/>
                <a:gd name="connsiteX12" fmla="*/ 943276 w 1029940"/>
                <a:gd name="connsiteY12" fmla="*/ 144379 h 336884"/>
                <a:gd name="connsiteX13" fmla="*/ 991402 w 1029940"/>
                <a:gd name="connsiteY13" fmla="*/ 202130 h 336884"/>
                <a:gd name="connsiteX14" fmla="*/ 1010653 w 1029940"/>
                <a:gd name="connsiteY14" fmla="*/ 240631 h 336884"/>
                <a:gd name="connsiteX15" fmla="*/ 1029903 w 1029940"/>
                <a:gd name="connsiteY15" fmla="*/ 279132 h 336884"/>
                <a:gd name="connsiteX0" fmla="*/ 5164 w 1035104"/>
                <a:gd name="connsiteY0" fmla="*/ 336884 h 336884"/>
                <a:gd name="connsiteX1" fmla="*/ 24414 w 1035104"/>
                <a:gd name="connsiteY1" fmla="*/ 279132 h 336884"/>
                <a:gd name="connsiteX2" fmla="*/ 274671 w 1035104"/>
                <a:gd name="connsiteY2" fmla="*/ 48126 h 336884"/>
                <a:gd name="connsiteX3" fmla="*/ 322798 w 1035104"/>
                <a:gd name="connsiteY3" fmla="*/ 28876 h 336884"/>
                <a:gd name="connsiteX4" fmla="*/ 361299 w 1035104"/>
                <a:gd name="connsiteY4" fmla="*/ 9625 h 336884"/>
                <a:gd name="connsiteX5" fmla="*/ 419050 w 1035104"/>
                <a:gd name="connsiteY5" fmla="*/ 0 h 336884"/>
                <a:gd name="connsiteX6" fmla="*/ 640431 w 1035104"/>
                <a:gd name="connsiteY6" fmla="*/ 9625 h 336884"/>
                <a:gd name="connsiteX7" fmla="*/ 717433 w 1035104"/>
                <a:gd name="connsiteY7" fmla="*/ 38501 h 336884"/>
                <a:gd name="connsiteX8" fmla="*/ 832937 w 1035104"/>
                <a:gd name="connsiteY8" fmla="*/ 86627 h 336884"/>
                <a:gd name="connsiteX9" fmla="*/ 881063 w 1035104"/>
                <a:gd name="connsiteY9" fmla="*/ 105878 h 336884"/>
                <a:gd name="connsiteX10" fmla="*/ 909939 w 1035104"/>
                <a:gd name="connsiteY10" fmla="*/ 125128 h 336884"/>
                <a:gd name="connsiteX11" fmla="*/ 948440 w 1035104"/>
                <a:gd name="connsiteY11" fmla="*/ 144379 h 336884"/>
                <a:gd name="connsiteX12" fmla="*/ 996566 w 1035104"/>
                <a:gd name="connsiteY12" fmla="*/ 202130 h 336884"/>
                <a:gd name="connsiteX13" fmla="*/ 1015817 w 1035104"/>
                <a:gd name="connsiteY13" fmla="*/ 240631 h 336884"/>
                <a:gd name="connsiteX14" fmla="*/ 1035067 w 1035104"/>
                <a:gd name="connsiteY14" fmla="*/ 279132 h 336884"/>
                <a:gd name="connsiteX0" fmla="*/ 0 w 1029940"/>
                <a:gd name="connsiteY0" fmla="*/ 336884 h 336884"/>
                <a:gd name="connsiteX1" fmla="*/ 269507 w 1029940"/>
                <a:gd name="connsiteY1" fmla="*/ 48126 h 336884"/>
                <a:gd name="connsiteX2" fmla="*/ 317634 w 1029940"/>
                <a:gd name="connsiteY2" fmla="*/ 28876 h 336884"/>
                <a:gd name="connsiteX3" fmla="*/ 356135 w 1029940"/>
                <a:gd name="connsiteY3" fmla="*/ 9625 h 336884"/>
                <a:gd name="connsiteX4" fmla="*/ 413886 w 1029940"/>
                <a:gd name="connsiteY4" fmla="*/ 0 h 336884"/>
                <a:gd name="connsiteX5" fmla="*/ 635267 w 1029940"/>
                <a:gd name="connsiteY5" fmla="*/ 9625 h 336884"/>
                <a:gd name="connsiteX6" fmla="*/ 712269 w 1029940"/>
                <a:gd name="connsiteY6" fmla="*/ 38501 h 336884"/>
                <a:gd name="connsiteX7" fmla="*/ 827773 w 1029940"/>
                <a:gd name="connsiteY7" fmla="*/ 86627 h 336884"/>
                <a:gd name="connsiteX8" fmla="*/ 875899 w 1029940"/>
                <a:gd name="connsiteY8" fmla="*/ 105878 h 336884"/>
                <a:gd name="connsiteX9" fmla="*/ 904775 w 1029940"/>
                <a:gd name="connsiteY9" fmla="*/ 125128 h 336884"/>
                <a:gd name="connsiteX10" fmla="*/ 943276 w 1029940"/>
                <a:gd name="connsiteY10" fmla="*/ 144379 h 336884"/>
                <a:gd name="connsiteX11" fmla="*/ 991402 w 1029940"/>
                <a:gd name="connsiteY11" fmla="*/ 202130 h 336884"/>
                <a:gd name="connsiteX12" fmla="*/ 1010653 w 1029940"/>
                <a:gd name="connsiteY12" fmla="*/ 240631 h 336884"/>
                <a:gd name="connsiteX13" fmla="*/ 1029903 w 1029940"/>
                <a:gd name="connsiteY13" fmla="*/ 279132 h 336884"/>
                <a:gd name="connsiteX0" fmla="*/ 0 w 1029940"/>
                <a:gd name="connsiteY0" fmla="*/ 337196 h 337196"/>
                <a:gd name="connsiteX1" fmla="*/ 317634 w 1029940"/>
                <a:gd name="connsiteY1" fmla="*/ 29188 h 337196"/>
                <a:gd name="connsiteX2" fmla="*/ 356135 w 1029940"/>
                <a:gd name="connsiteY2" fmla="*/ 9937 h 337196"/>
                <a:gd name="connsiteX3" fmla="*/ 413886 w 1029940"/>
                <a:gd name="connsiteY3" fmla="*/ 312 h 337196"/>
                <a:gd name="connsiteX4" fmla="*/ 635267 w 1029940"/>
                <a:gd name="connsiteY4" fmla="*/ 9937 h 337196"/>
                <a:gd name="connsiteX5" fmla="*/ 712269 w 1029940"/>
                <a:gd name="connsiteY5" fmla="*/ 38813 h 337196"/>
                <a:gd name="connsiteX6" fmla="*/ 827773 w 1029940"/>
                <a:gd name="connsiteY6" fmla="*/ 86939 h 337196"/>
                <a:gd name="connsiteX7" fmla="*/ 875899 w 1029940"/>
                <a:gd name="connsiteY7" fmla="*/ 106190 h 337196"/>
                <a:gd name="connsiteX8" fmla="*/ 904775 w 1029940"/>
                <a:gd name="connsiteY8" fmla="*/ 125440 h 337196"/>
                <a:gd name="connsiteX9" fmla="*/ 943276 w 1029940"/>
                <a:gd name="connsiteY9" fmla="*/ 144691 h 337196"/>
                <a:gd name="connsiteX10" fmla="*/ 991402 w 1029940"/>
                <a:gd name="connsiteY10" fmla="*/ 202442 h 337196"/>
                <a:gd name="connsiteX11" fmla="*/ 1010653 w 1029940"/>
                <a:gd name="connsiteY11" fmla="*/ 240943 h 337196"/>
                <a:gd name="connsiteX12" fmla="*/ 1029903 w 1029940"/>
                <a:gd name="connsiteY12" fmla="*/ 279444 h 337196"/>
                <a:gd name="connsiteX0" fmla="*/ 0 w 1029940"/>
                <a:gd name="connsiteY0" fmla="*/ 342302 h 342302"/>
                <a:gd name="connsiteX1" fmla="*/ 317634 w 1029940"/>
                <a:gd name="connsiteY1" fmla="*/ 34294 h 342302"/>
                <a:gd name="connsiteX2" fmla="*/ 413886 w 1029940"/>
                <a:gd name="connsiteY2" fmla="*/ 5418 h 342302"/>
                <a:gd name="connsiteX3" fmla="*/ 635267 w 1029940"/>
                <a:gd name="connsiteY3" fmla="*/ 15043 h 342302"/>
                <a:gd name="connsiteX4" fmla="*/ 712269 w 1029940"/>
                <a:gd name="connsiteY4" fmla="*/ 43919 h 342302"/>
                <a:gd name="connsiteX5" fmla="*/ 827773 w 1029940"/>
                <a:gd name="connsiteY5" fmla="*/ 92045 h 342302"/>
                <a:gd name="connsiteX6" fmla="*/ 875899 w 1029940"/>
                <a:gd name="connsiteY6" fmla="*/ 111296 h 342302"/>
                <a:gd name="connsiteX7" fmla="*/ 904775 w 1029940"/>
                <a:gd name="connsiteY7" fmla="*/ 130546 h 342302"/>
                <a:gd name="connsiteX8" fmla="*/ 943276 w 1029940"/>
                <a:gd name="connsiteY8" fmla="*/ 149797 h 342302"/>
                <a:gd name="connsiteX9" fmla="*/ 991402 w 1029940"/>
                <a:gd name="connsiteY9" fmla="*/ 207548 h 342302"/>
                <a:gd name="connsiteX10" fmla="*/ 1010653 w 1029940"/>
                <a:gd name="connsiteY10" fmla="*/ 246049 h 342302"/>
                <a:gd name="connsiteX11" fmla="*/ 1029903 w 1029940"/>
                <a:gd name="connsiteY11" fmla="*/ 284550 h 342302"/>
                <a:gd name="connsiteX0" fmla="*/ 0 w 1029940"/>
                <a:gd name="connsiteY0" fmla="*/ 339010 h 339010"/>
                <a:gd name="connsiteX1" fmla="*/ 317634 w 1029940"/>
                <a:gd name="connsiteY1" fmla="*/ 31002 h 339010"/>
                <a:gd name="connsiteX2" fmla="*/ 635267 w 1029940"/>
                <a:gd name="connsiteY2" fmla="*/ 11751 h 339010"/>
                <a:gd name="connsiteX3" fmla="*/ 712269 w 1029940"/>
                <a:gd name="connsiteY3" fmla="*/ 40627 h 339010"/>
                <a:gd name="connsiteX4" fmla="*/ 827773 w 1029940"/>
                <a:gd name="connsiteY4" fmla="*/ 88753 h 339010"/>
                <a:gd name="connsiteX5" fmla="*/ 875899 w 1029940"/>
                <a:gd name="connsiteY5" fmla="*/ 108004 h 339010"/>
                <a:gd name="connsiteX6" fmla="*/ 904775 w 1029940"/>
                <a:gd name="connsiteY6" fmla="*/ 127254 h 339010"/>
                <a:gd name="connsiteX7" fmla="*/ 943276 w 1029940"/>
                <a:gd name="connsiteY7" fmla="*/ 146505 h 339010"/>
                <a:gd name="connsiteX8" fmla="*/ 991402 w 1029940"/>
                <a:gd name="connsiteY8" fmla="*/ 204256 h 339010"/>
                <a:gd name="connsiteX9" fmla="*/ 1010653 w 1029940"/>
                <a:gd name="connsiteY9" fmla="*/ 242757 h 339010"/>
                <a:gd name="connsiteX10" fmla="*/ 1029903 w 1029940"/>
                <a:gd name="connsiteY10" fmla="*/ 281258 h 339010"/>
                <a:gd name="connsiteX0" fmla="*/ 0 w 1029940"/>
                <a:gd name="connsiteY0" fmla="*/ 329770 h 329770"/>
                <a:gd name="connsiteX1" fmla="*/ 317634 w 1029940"/>
                <a:gd name="connsiteY1" fmla="*/ 21762 h 329770"/>
                <a:gd name="connsiteX2" fmla="*/ 712269 w 1029940"/>
                <a:gd name="connsiteY2" fmla="*/ 31387 h 329770"/>
                <a:gd name="connsiteX3" fmla="*/ 827773 w 1029940"/>
                <a:gd name="connsiteY3" fmla="*/ 79513 h 329770"/>
                <a:gd name="connsiteX4" fmla="*/ 875899 w 1029940"/>
                <a:gd name="connsiteY4" fmla="*/ 98764 h 329770"/>
                <a:gd name="connsiteX5" fmla="*/ 904775 w 1029940"/>
                <a:gd name="connsiteY5" fmla="*/ 118014 h 329770"/>
                <a:gd name="connsiteX6" fmla="*/ 943276 w 1029940"/>
                <a:gd name="connsiteY6" fmla="*/ 137265 h 329770"/>
                <a:gd name="connsiteX7" fmla="*/ 991402 w 1029940"/>
                <a:gd name="connsiteY7" fmla="*/ 195016 h 329770"/>
                <a:gd name="connsiteX8" fmla="*/ 1010653 w 1029940"/>
                <a:gd name="connsiteY8" fmla="*/ 233517 h 329770"/>
                <a:gd name="connsiteX9" fmla="*/ 1029903 w 1029940"/>
                <a:gd name="connsiteY9" fmla="*/ 272018 h 329770"/>
                <a:gd name="connsiteX0" fmla="*/ 0 w 1029940"/>
                <a:gd name="connsiteY0" fmla="*/ 330466 h 330466"/>
                <a:gd name="connsiteX1" fmla="*/ 317634 w 1029940"/>
                <a:gd name="connsiteY1" fmla="*/ 22458 h 330466"/>
                <a:gd name="connsiteX2" fmla="*/ 712269 w 1029940"/>
                <a:gd name="connsiteY2" fmla="*/ 32083 h 330466"/>
                <a:gd name="connsiteX3" fmla="*/ 875899 w 1029940"/>
                <a:gd name="connsiteY3" fmla="*/ 99460 h 330466"/>
                <a:gd name="connsiteX4" fmla="*/ 904775 w 1029940"/>
                <a:gd name="connsiteY4" fmla="*/ 118710 h 330466"/>
                <a:gd name="connsiteX5" fmla="*/ 943276 w 1029940"/>
                <a:gd name="connsiteY5" fmla="*/ 137961 h 330466"/>
                <a:gd name="connsiteX6" fmla="*/ 991402 w 1029940"/>
                <a:gd name="connsiteY6" fmla="*/ 195712 h 330466"/>
                <a:gd name="connsiteX7" fmla="*/ 1010653 w 1029940"/>
                <a:gd name="connsiteY7" fmla="*/ 234213 h 330466"/>
                <a:gd name="connsiteX8" fmla="*/ 1029903 w 1029940"/>
                <a:gd name="connsiteY8" fmla="*/ 272714 h 330466"/>
                <a:gd name="connsiteX0" fmla="*/ 0 w 1029940"/>
                <a:gd name="connsiteY0" fmla="*/ 331196 h 331196"/>
                <a:gd name="connsiteX1" fmla="*/ 317634 w 1029940"/>
                <a:gd name="connsiteY1" fmla="*/ 23188 h 331196"/>
                <a:gd name="connsiteX2" fmla="*/ 712269 w 1029940"/>
                <a:gd name="connsiteY2" fmla="*/ 32813 h 331196"/>
                <a:gd name="connsiteX3" fmla="*/ 904775 w 1029940"/>
                <a:gd name="connsiteY3" fmla="*/ 119440 h 331196"/>
                <a:gd name="connsiteX4" fmla="*/ 943276 w 1029940"/>
                <a:gd name="connsiteY4" fmla="*/ 138691 h 331196"/>
                <a:gd name="connsiteX5" fmla="*/ 991402 w 1029940"/>
                <a:gd name="connsiteY5" fmla="*/ 196442 h 331196"/>
                <a:gd name="connsiteX6" fmla="*/ 1010653 w 1029940"/>
                <a:gd name="connsiteY6" fmla="*/ 234943 h 331196"/>
                <a:gd name="connsiteX7" fmla="*/ 1029903 w 1029940"/>
                <a:gd name="connsiteY7" fmla="*/ 273444 h 331196"/>
                <a:gd name="connsiteX0" fmla="*/ 0 w 1029940"/>
                <a:gd name="connsiteY0" fmla="*/ 331958 h 331958"/>
                <a:gd name="connsiteX1" fmla="*/ 317634 w 1029940"/>
                <a:gd name="connsiteY1" fmla="*/ 23950 h 331958"/>
                <a:gd name="connsiteX2" fmla="*/ 712269 w 1029940"/>
                <a:gd name="connsiteY2" fmla="*/ 33575 h 331958"/>
                <a:gd name="connsiteX3" fmla="*/ 943276 w 1029940"/>
                <a:gd name="connsiteY3" fmla="*/ 139453 h 331958"/>
                <a:gd name="connsiteX4" fmla="*/ 991402 w 1029940"/>
                <a:gd name="connsiteY4" fmla="*/ 197204 h 331958"/>
                <a:gd name="connsiteX5" fmla="*/ 1010653 w 1029940"/>
                <a:gd name="connsiteY5" fmla="*/ 235705 h 331958"/>
                <a:gd name="connsiteX6" fmla="*/ 1029903 w 1029940"/>
                <a:gd name="connsiteY6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10653 w 1029903"/>
                <a:gd name="connsiteY4" fmla="*/ 235705 h 331958"/>
                <a:gd name="connsiteX5" fmla="*/ 1029903 w 1029903"/>
                <a:gd name="connsiteY5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29903 w 1029903"/>
                <a:gd name="connsiteY4" fmla="*/ 274206 h 331958"/>
                <a:gd name="connsiteX0" fmla="*/ 0 w 1029903"/>
                <a:gd name="connsiteY0" fmla="*/ 338230 h 338230"/>
                <a:gd name="connsiteX1" fmla="*/ 317634 w 1029903"/>
                <a:gd name="connsiteY1" fmla="*/ 30222 h 338230"/>
                <a:gd name="connsiteX2" fmla="*/ 712269 w 1029903"/>
                <a:gd name="connsiteY2" fmla="*/ 39847 h 338230"/>
                <a:gd name="connsiteX3" fmla="*/ 1029903 w 1029903"/>
                <a:gd name="connsiteY3" fmla="*/ 280478 h 338230"/>
                <a:gd name="connsiteX0" fmla="*/ 0 w 1029903"/>
                <a:gd name="connsiteY0" fmla="*/ 308332 h 308332"/>
                <a:gd name="connsiteX1" fmla="*/ 317634 w 1029903"/>
                <a:gd name="connsiteY1" fmla="*/ 324 h 308332"/>
                <a:gd name="connsiteX2" fmla="*/ 1029903 w 1029903"/>
                <a:gd name="connsiteY2" fmla="*/ 250580 h 308332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6425 h 306425"/>
                <a:gd name="connsiteX1" fmla="*/ 492259 w 1094991"/>
                <a:gd name="connsiteY1" fmla="*/ 5 h 306425"/>
                <a:gd name="connsiteX2" fmla="*/ 1094991 w 1094991"/>
                <a:gd name="connsiteY2" fmla="*/ 299473 h 306425"/>
                <a:gd name="connsiteX0" fmla="*/ 0 w 1094991"/>
                <a:gd name="connsiteY0" fmla="*/ 306435 h 306435"/>
                <a:gd name="connsiteX1" fmla="*/ 492259 w 1094991"/>
                <a:gd name="connsiteY1" fmla="*/ 15 h 306435"/>
                <a:gd name="connsiteX2" fmla="*/ 1094991 w 1094991"/>
                <a:gd name="connsiteY2" fmla="*/ 299483 h 306435"/>
                <a:gd name="connsiteX0" fmla="*/ 0 w 1094991"/>
                <a:gd name="connsiteY0" fmla="*/ 307244 h 307244"/>
                <a:gd name="connsiteX1" fmla="*/ 492259 w 1094991"/>
                <a:gd name="connsiteY1" fmla="*/ 824 h 307244"/>
                <a:gd name="connsiteX2" fmla="*/ 1094991 w 1094991"/>
                <a:gd name="connsiteY2" fmla="*/ 300292 h 307244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822 h 301822"/>
                <a:gd name="connsiteX1" fmla="*/ 495434 w 1098166"/>
                <a:gd name="connsiteY1" fmla="*/ 164 h 301822"/>
                <a:gd name="connsiteX2" fmla="*/ 1098166 w 1098166"/>
                <a:gd name="connsiteY2" fmla="*/ 299632 h 301822"/>
                <a:gd name="connsiteX0" fmla="*/ 0 w 1098166"/>
                <a:gd name="connsiteY0" fmla="*/ 300237 h 300237"/>
                <a:gd name="connsiteX1" fmla="*/ 514484 w 1098166"/>
                <a:gd name="connsiteY1" fmla="*/ 166 h 300237"/>
                <a:gd name="connsiteX2" fmla="*/ 1098166 w 1098166"/>
                <a:gd name="connsiteY2" fmla="*/ 298047 h 300237"/>
                <a:gd name="connsiteX0" fmla="*/ 0 w 1098166"/>
                <a:gd name="connsiteY0" fmla="*/ 298651 h 298651"/>
                <a:gd name="connsiteX1" fmla="*/ 573222 w 1098166"/>
                <a:gd name="connsiteY1" fmla="*/ 167 h 298651"/>
                <a:gd name="connsiteX2" fmla="*/ 1098166 w 1098166"/>
                <a:gd name="connsiteY2" fmla="*/ 296461 h 298651"/>
                <a:gd name="connsiteX0" fmla="*/ 0 w 1098166"/>
                <a:gd name="connsiteY0" fmla="*/ 298534 h 298534"/>
                <a:gd name="connsiteX1" fmla="*/ 573222 w 1098166"/>
                <a:gd name="connsiteY1" fmla="*/ 50 h 298534"/>
                <a:gd name="connsiteX2" fmla="*/ 1098166 w 1098166"/>
                <a:gd name="connsiteY2" fmla="*/ 296344 h 298534"/>
                <a:gd name="connsiteX0" fmla="*/ 0 w 1098166"/>
                <a:gd name="connsiteY0" fmla="*/ 255684 h 255684"/>
                <a:gd name="connsiteX1" fmla="*/ 590684 w 1098166"/>
                <a:gd name="connsiteY1" fmla="*/ 63 h 255684"/>
                <a:gd name="connsiteX2" fmla="*/ 1098166 w 1098166"/>
                <a:gd name="connsiteY2" fmla="*/ 253494 h 255684"/>
                <a:gd name="connsiteX0" fmla="*/ 0 w 1098166"/>
                <a:gd name="connsiteY0" fmla="*/ 255629 h 255629"/>
                <a:gd name="connsiteX1" fmla="*/ 590684 w 1098166"/>
                <a:gd name="connsiteY1" fmla="*/ 8 h 255629"/>
                <a:gd name="connsiteX2" fmla="*/ 1098166 w 1098166"/>
                <a:gd name="connsiteY2" fmla="*/ 253439 h 255629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84226 h 284226"/>
                <a:gd name="connsiteX1" fmla="*/ 581159 w 1129916"/>
                <a:gd name="connsiteY1" fmla="*/ 30 h 284226"/>
                <a:gd name="connsiteX2" fmla="*/ 1129916 w 1129916"/>
                <a:gd name="connsiteY2" fmla="*/ 274099 h 284226"/>
                <a:gd name="connsiteX0" fmla="*/ 0 w 1129916"/>
                <a:gd name="connsiteY0" fmla="*/ 288987 h 288987"/>
                <a:gd name="connsiteX1" fmla="*/ 601796 w 1129916"/>
                <a:gd name="connsiteY1" fmla="*/ 29 h 288987"/>
                <a:gd name="connsiteX2" fmla="*/ 1129916 w 1129916"/>
                <a:gd name="connsiteY2" fmla="*/ 27886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916" h="288987">
                  <a:moveTo>
                    <a:pt x="0" y="288987"/>
                  </a:moveTo>
                  <a:cubicBezTo>
                    <a:pt x="48712" y="213707"/>
                    <a:pt x="291255" y="-2903"/>
                    <a:pt x="601796" y="29"/>
                  </a:cubicBezTo>
                  <a:cubicBezTo>
                    <a:pt x="901263" y="2856"/>
                    <a:pt x="1062489" y="182273"/>
                    <a:pt x="1129916" y="27886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lg" len="lg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31C9FA2-0905-8CD9-D172-2DEAB87B0CCE}"/>
                </a:ext>
              </a:extLst>
            </p:cNvPr>
            <p:cNvSpPr txBox="1"/>
            <p:nvPr/>
          </p:nvSpPr>
          <p:spPr>
            <a:xfrm>
              <a:off x="8296679" y="3587304"/>
              <a:ext cx="106212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0" i="0" u="none" strike="noStrike" baseline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同除以 </a:t>
              </a:r>
              <a:r>
                <a:rPr lang="en-US" altLang="zh-TW" sz="2800" b="0" i="0" u="none" strike="noStrike" baseline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</a:t>
              </a:r>
              <a:endPara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09A667DD-6138-3ED3-EA31-CC1443B5A88C}"/>
                </a:ext>
              </a:extLst>
            </p:cNvPr>
            <p:cNvGrpSpPr/>
            <p:nvPr/>
          </p:nvGrpSpPr>
          <p:grpSpPr>
            <a:xfrm>
              <a:off x="7869992" y="3704928"/>
              <a:ext cx="321841" cy="645526"/>
              <a:chOff x="4227791" y="3561577"/>
              <a:chExt cx="360004" cy="552450"/>
            </a:xfrm>
          </p:grpSpPr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4B92E01E-5C32-AAC0-6407-87040E366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7791" y="3561578"/>
                <a:ext cx="360000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id="{3ACF0BFF-7E85-F1E3-20F6-28C485802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7795" y="4114027"/>
                <a:ext cx="360000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id="{51F4CF6A-7927-14D9-A368-57F2CC6EB5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7791" y="3561577"/>
                <a:ext cx="0" cy="55245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495 33">
            <a:extLst>
              <a:ext uri="{FF2B5EF4-FFF2-40B4-BE49-F238E27FC236}">
                <a16:creationId xmlns:a16="http://schemas.microsoft.com/office/drawing/2014/main" id="{83C21920-0E73-80E6-1586-3C4D6CC3B1B0}"/>
              </a:ext>
            </a:extLst>
          </p:cNvPr>
          <p:cNvSpPr/>
          <p:nvPr/>
        </p:nvSpPr>
        <p:spPr>
          <a:xfrm>
            <a:off x="5099662" y="2227980"/>
            <a:ext cx="470148" cy="749821"/>
          </a:xfrm>
          <a:prstGeom prst="rect">
            <a:avLst/>
          </a:prstGeom>
          <a:solidFill>
            <a:srgbClr val="FBD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Rectangle 495 33">
            <a:extLst>
              <a:ext uri="{FF2B5EF4-FFF2-40B4-BE49-F238E27FC236}">
                <a16:creationId xmlns:a16="http://schemas.microsoft.com/office/drawing/2014/main" id="{F00B0333-4330-187B-9654-B05C1A79DDA0}"/>
              </a:ext>
            </a:extLst>
          </p:cNvPr>
          <p:cNvSpPr/>
          <p:nvPr/>
        </p:nvSpPr>
        <p:spPr>
          <a:xfrm>
            <a:off x="3083408" y="2227980"/>
            <a:ext cx="447625" cy="749821"/>
          </a:xfrm>
          <a:prstGeom prst="rect">
            <a:avLst/>
          </a:prstGeom>
          <a:solidFill>
            <a:srgbClr val="FBD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5993E44-B4F3-77F5-2BB4-BEDCB5A790F0}"/>
                  </a:ext>
                </a:extLst>
              </p:cNvPr>
              <p:cNvSpPr txBox="1"/>
              <p:nvPr/>
            </p:nvSpPr>
            <p:spPr>
              <a:xfrm>
                <a:off x="1800993" y="1470080"/>
                <a:ext cx="2564831" cy="1515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3200" b="0" i="1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200" b="0" i="1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y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200" b="0" i="0" u="none" strike="noStrike" baseline="0" dirty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zh-TW" alt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zh-TW" alt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zh-TW" alt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。</a:t>
                </a:r>
                <a:endPara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5993E44-B4F3-77F5-2BB4-BEDCB5A79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93" y="1470080"/>
                <a:ext cx="2564831" cy="1515800"/>
              </a:xfrm>
              <a:prstGeom prst="rect">
                <a:avLst/>
              </a:prstGeom>
              <a:blipFill>
                <a:blip r:embed="rId5"/>
                <a:stretch>
                  <a:fillRect l="-5938" t="-2410" r="-6651" b="-44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54A65BF-4DD0-BB94-5BD7-7A77A7208E10}"/>
                  </a:ext>
                </a:extLst>
              </p:cNvPr>
              <p:cNvSpPr txBox="1"/>
              <p:nvPr/>
            </p:nvSpPr>
            <p:spPr>
              <a:xfrm>
                <a:off x="4572000" y="1470080"/>
                <a:ext cx="2564831" cy="1515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3200" b="0" i="1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y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200" b="0" i="1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200" b="0" i="0" u="none" strike="noStrike" baseline="0" dirty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zh-TW" alt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zh-TW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zh-TW" alt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zh-TW" alt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。</a:t>
                </a:r>
                <a:endPara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54A65BF-4DD0-BB94-5BD7-7A77A7208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70080"/>
                <a:ext cx="2564831" cy="1515800"/>
              </a:xfrm>
              <a:prstGeom prst="rect">
                <a:avLst/>
              </a:prstGeom>
              <a:blipFill>
                <a:blip r:embed="rId6"/>
                <a:stretch>
                  <a:fillRect l="-5938" t="-2410" r="-5938" b="-44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BF75C784-47B4-FD50-3537-B1F2D932BB86}"/>
              </a:ext>
            </a:extLst>
          </p:cNvPr>
          <p:cNvCxnSpPr>
            <a:cxnSpLocks/>
          </p:cNvCxnSpPr>
          <p:nvPr/>
        </p:nvCxnSpPr>
        <p:spPr>
          <a:xfrm>
            <a:off x="4388084" y="1545720"/>
            <a:ext cx="0" cy="15121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1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895BC0FC-5181-A056-A990-A98D0D168D28}"/>
              </a:ext>
            </a:extLst>
          </p:cNvPr>
          <p:cNvSpPr/>
          <p:nvPr/>
        </p:nvSpPr>
        <p:spPr>
          <a:xfrm>
            <a:off x="467544" y="1052736"/>
            <a:ext cx="8231438" cy="3745754"/>
          </a:xfrm>
          <a:prstGeom prst="roundRect">
            <a:avLst>
              <a:gd name="adj" fmla="val 5697"/>
            </a:avLst>
          </a:prstGeom>
          <a:solidFill>
            <a:srgbClr val="FEF6F6"/>
          </a:solidFill>
          <a:ln w="76200">
            <a:solidFill>
              <a:srgbClr val="F4A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72932"/>
              </a:solidFill>
            </a:endParaRPr>
          </a:p>
        </p:txBody>
      </p:sp>
      <p:sp>
        <p:nvSpPr>
          <p:cNvPr id="20" name="文字版面配置區 14">
            <a:extLst>
              <a:ext uri="{FF2B5EF4-FFF2-40B4-BE49-F238E27FC236}">
                <a16:creationId xmlns:a16="http://schemas.microsoft.com/office/drawing/2014/main" id="{44A65ECC-8C69-354D-830B-31DD391FBC60}"/>
              </a:ext>
            </a:extLst>
          </p:cNvPr>
          <p:cNvSpPr txBox="1">
            <a:spLocks/>
          </p:cNvSpPr>
          <p:nvPr/>
        </p:nvSpPr>
        <p:spPr>
          <a:xfrm>
            <a:off x="562078" y="1312219"/>
            <a:ext cx="80648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rgbClr val="E7293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      </a:t>
            </a:r>
            <a:r>
              <a:rPr lang="zh-TW" altLang="en-US" i="0" u="none" strike="noStrike" baseline="0" dirty="0">
                <a:solidFill>
                  <a:srgbClr val="FF0000"/>
                </a:solidFill>
                <a:latin typeface="華康儷中黑E.."/>
              </a:rPr>
              <a:t>連比例式的運算性質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AC922AB0-98C6-5028-B631-FAFA47049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0" y="555316"/>
            <a:ext cx="1037181" cy="1504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C0FC89AF-786C-A8BB-7211-DC021649DE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078" y="2059511"/>
                <a:ext cx="8064896" cy="259362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/>
                  <a:t>由連比例式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z</a:t>
                </a:r>
                <a:r>
                  <a:rPr lang="zh-TW" altLang="en-US" dirty="0"/>
                  <a:t>＝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b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c</a:t>
                </a:r>
                <a:r>
                  <a:rPr lang="zh-TW" altLang="en-US" dirty="0"/>
                  <a:t>，</a:t>
                </a:r>
                <a:endParaRPr lang="en-US" altLang="zh-TW" dirty="0"/>
              </a:p>
              <a:p>
                <a:r>
                  <a:rPr lang="zh-TW" altLang="en-US" dirty="0"/>
                  <a:t>且 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b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c </a:t>
                </a:r>
                <a:r>
                  <a:rPr lang="zh-TW" altLang="en-US" dirty="0"/>
                  <a:t>都是不為 </a:t>
                </a:r>
                <a:r>
                  <a:rPr lang="en-US" altLang="zh-TW" dirty="0"/>
                  <a:t>0 </a:t>
                </a:r>
                <a:r>
                  <a:rPr lang="zh-TW" altLang="en-US" dirty="0"/>
                  <a:t>的數，可得：</a:t>
                </a:r>
                <a:br>
                  <a:rPr lang="en-US" altLang="zh-TW" sz="1000" dirty="0"/>
                </a:br>
                <a:br>
                  <a:rPr lang="zh-TW" altLang="en-US" sz="1000" dirty="0"/>
                </a:br>
                <a:r>
                  <a:rPr lang="zh-TW" altLang="en-US" dirty="0">
                    <a:solidFill>
                      <a:srgbClr val="3AB8EB"/>
                    </a:solidFill>
                  </a:rPr>
                  <a:t>❶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x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1" dirty="0" smtClean="0"/>
                          <m:t>a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y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  <m:r>
                          <m:rPr>
                            <m:nor/>
                          </m:rPr>
                          <a:rPr lang="en-US" altLang="zh-TW" b="0" i="1" dirty="0" smtClean="0"/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z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。</a:t>
                </a:r>
                <a:br>
                  <a:rPr lang="en-US" altLang="zh-TW" sz="1000" dirty="0"/>
                </a:br>
                <a:br>
                  <a:rPr lang="zh-TW" altLang="en-US" sz="1000" dirty="0"/>
                </a:br>
                <a:r>
                  <a:rPr lang="zh-TW" altLang="en-US" dirty="0">
                    <a:solidFill>
                      <a:srgbClr val="3AB8EB"/>
                    </a:solidFill>
                  </a:rPr>
                  <a:t>❷</a:t>
                </a:r>
                <a:r>
                  <a:rPr lang="zh-TW" altLang="en-US" dirty="0"/>
                  <a:t>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＝</a:t>
                </a:r>
                <a:r>
                  <a:rPr lang="en-US" altLang="zh-TW" i="1" dirty="0" err="1"/>
                  <a:t>ar</a:t>
                </a:r>
                <a:r>
                  <a:rPr lang="zh-TW" altLang="en-US" dirty="0"/>
                  <a:t>，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＝</a:t>
                </a:r>
                <a:r>
                  <a:rPr lang="en-US" altLang="zh-TW" i="1" dirty="0" err="1"/>
                  <a:t>br</a:t>
                </a:r>
                <a:r>
                  <a:rPr lang="zh-TW" altLang="en-US" dirty="0"/>
                  <a:t>，</a:t>
                </a:r>
                <a:r>
                  <a:rPr lang="en-US" altLang="zh-TW" i="1" dirty="0"/>
                  <a:t>z</a:t>
                </a:r>
                <a:r>
                  <a:rPr lang="zh-TW" altLang="en-US" dirty="0"/>
                  <a:t>＝</a:t>
                </a:r>
                <a:r>
                  <a:rPr lang="en-US" altLang="zh-TW" i="1" dirty="0" err="1"/>
                  <a:t>cr</a:t>
                </a:r>
                <a:r>
                  <a:rPr lang="zh-TW" altLang="en-US" dirty="0"/>
                  <a:t>，</a:t>
                </a:r>
                <a:r>
                  <a:rPr lang="en-US" altLang="zh-TW" i="1" dirty="0"/>
                  <a:t>r</a:t>
                </a:r>
                <a:r>
                  <a:rPr lang="en-US" altLang="zh-TW" dirty="0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C0FC89AF-786C-A8BB-7211-DC021649D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8" y="2059511"/>
                <a:ext cx="8064896" cy="2593625"/>
              </a:xfrm>
              <a:prstGeom prst="rect">
                <a:avLst/>
              </a:prstGeom>
              <a:blipFill>
                <a:blip r:embed="rId3"/>
                <a:stretch>
                  <a:fillRect l="-1890" t="-3294" b="-6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04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E3F49AC2-BCBC-4230-BE49-C61CA6FDB256}"/>
              </a:ext>
            </a:extLst>
          </p:cNvPr>
          <p:cNvSpPr/>
          <p:nvPr/>
        </p:nvSpPr>
        <p:spPr>
          <a:xfrm>
            <a:off x="419100" y="1642994"/>
            <a:ext cx="8724900" cy="512228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7"/>
            <a:ext cx="8200123" cy="1060600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，則：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21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6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的值。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連比例式性質的運用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2354272"/>
            <a:ext cx="451480" cy="57187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AF6AE4-DA82-4B25-9516-73BA9730579E}"/>
              </a:ext>
            </a:extLst>
          </p:cNvPr>
          <p:cNvSpPr txBox="1"/>
          <p:nvPr/>
        </p:nvSpPr>
        <p:spPr>
          <a:xfrm>
            <a:off x="827583" y="2248297"/>
            <a:ext cx="532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由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1414760" y="2857298"/>
            <a:ext cx="7117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可設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414761" y="3466299"/>
            <a:ext cx="4525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68E775-2F5E-4E67-9BB9-0D10D5E8CD64}"/>
              </a:ext>
            </a:extLst>
          </p:cNvPr>
          <p:cNvSpPr txBox="1"/>
          <p:nvPr/>
        </p:nvSpPr>
        <p:spPr>
          <a:xfrm>
            <a:off x="1414761" y="4075300"/>
            <a:ext cx="5893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則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</a:p>
          <a:p>
            <a:r>
              <a:rPr lang="en-US" altLang="zh-TW" sz="32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2×5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3×7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6×3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49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31B326-A540-48AE-A318-116D274E2A5E}"/>
              </a:ext>
            </a:extLst>
          </p:cNvPr>
          <p:cNvSpPr txBox="1"/>
          <p:nvPr/>
        </p:nvSpPr>
        <p:spPr>
          <a:xfrm>
            <a:off x="1414761" y="5176744"/>
            <a:ext cx="5029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49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49×3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147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EC5DFEC-20CE-42E6-92FC-235BF5E73395}"/>
              </a:ext>
            </a:extLst>
          </p:cNvPr>
          <p:cNvSpPr txBox="1"/>
          <p:nvPr/>
        </p:nvSpPr>
        <p:spPr>
          <a:xfrm>
            <a:off x="1414761" y="5785743"/>
            <a:ext cx="5245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147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	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A57CE86-3AC2-4075-89CF-DCC5D19CA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88187"/>
            <a:ext cx="280417" cy="338329"/>
          </a:xfrm>
          <a:prstGeom prst="rect">
            <a:avLst/>
          </a:prstGeom>
        </p:spPr>
      </p:pic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8658F2E4-20C6-4DA7-B884-430D5DC69C35}"/>
              </a:ext>
            </a:extLst>
          </p:cNvPr>
          <p:cNvSpPr/>
          <p:nvPr/>
        </p:nvSpPr>
        <p:spPr>
          <a:xfrm>
            <a:off x="419100" y="1642994"/>
            <a:ext cx="8724900" cy="512228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7"/>
            <a:ext cx="8200123" cy="1060600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，則：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的值。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連比例式性質的運用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2354272"/>
            <a:ext cx="451480" cy="57187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AF6AE4-DA82-4B25-9516-73BA9730579E}"/>
              </a:ext>
            </a:extLst>
          </p:cNvPr>
          <p:cNvSpPr txBox="1"/>
          <p:nvPr/>
        </p:nvSpPr>
        <p:spPr>
          <a:xfrm>
            <a:off x="827583" y="2248297"/>
            <a:ext cx="5544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1404928" y="2863325"/>
            <a:ext cx="7195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可設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404928" y="3478353"/>
            <a:ext cx="5893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68E775-2F5E-4E67-9BB9-0D10D5E8CD64}"/>
              </a:ext>
            </a:extLst>
          </p:cNvPr>
          <p:cNvSpPr txBox="1"/>
          <p:nvPr/>
        </p:nvSpPr>
        <p:spPr>
          <a:xfrm>
            <a:off x="1404928" y="4093381"/>
            <a:ext cx="359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31B326-A540-48AE-A318-116D274E2A5E}"/>
              </a:ext>
            </a:extLst>
          </p:cNvPr>
          <p:cNvSpPr txBox="1"/>
          <p:nvPr/>
        </p:nvSpPr>
        <p:spPr>
          <a:xfrm>
            <a:off x="1404929" y="4708409"/>
            <a:ext cx="3815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5×5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A5084AB4-0E6D-4BCB-8582-D16FCD00BDAF}"/>
              </a:ext>
            </a:extLst>
          </p:cNvPr>
          <p:cNvSpPr txBox="1"/>
          <p:nvPr/>
        </p:nvSpPr>
        <p:spPr>
          <a:xfrm>
            <a:off x="1917537" y="5323437"/>
            <a:ext cx="315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7×5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D5CC6ED-5F16-42EB-87FF-A9065B981B70}"/>
              </a:ext>
            </a:extLst>
          </p:cNvPr>
          <p:cNvSpPr txBox="1"/>
          <p:nvPr/>
        </p:nvSpPr>
        <p:spPr>
          <a:xfrm>
            <a:off x="1917537" y="5938464"/>
            <a:ext cx="315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3×5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	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341EE1DA-D3BD-47BB-8AAE-2B5C31082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84910"/>
            <a:ext cx="280417" cy="338329"/>
          </a:xfrm>
          <a:prstGeom prst="rect">
            <a:avLst/>
          </a:prstGeom>
        </p:spPr>
      </p:pic>
      <p:pic>
        <p:nvPicPr>
          <p:cNvPr id="17" name="圖片 16">
            <a:hlinkClick r:id="rId5" action="ppaction://hlinksldjump"/>
            <a:extLst>
              <a:ext uri="{FF2B5EF4-FFF2-40B4-BE49-F238E27FC236}">
                <a16:creationId xmlns:a16="http://schemas.microsoft.com/office/drawing/2014/main" id="{C2D7FB43-130B-4DEE-9DF4-40810B363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542199"/>
            <a:ext cx="176348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39"/>
            <a:ext cx="8424936" cy="1076917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，則：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20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的值。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2284258"/>
            <a:ext cx="433535" cy="432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AE539B0-5BC5-43C3-81F0-6AA2C6A790A4}"/>
              </a:ext>
            </a:extLst>
          </p:cNvPr>
          <p:cNvSpPr txBox="1"/>
          <p:nvPr/>
        </p:nvSpPr>
        <p:spPr>
          <a:xfrm>
            <a:off x="1043608" y="2211513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803946-C042-4918-944D-A6582439EC3D}"/>
              </a:ext>
            </a:extLst>
          </p:cNvPr>
          <p:cNvSpPr txBox="1"/>
          <p:nvPr/>
        </p:nvSpPr>
        <p:spPr>
          <a:xfrm>
            <a:off x="1043608" y="2854755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可設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0B4233-FA97-4119-B2AB-96AC29B85D2F}"/>
              </a:ext>
            </a:extLst>
          </p:cNvPr>
          <p:cNvSpPr txBox="1"/>
          <p:nvPr/>
        </p:nvSpPr>
        <p:spPr>
          <a:xfrm>
            <a:off x="1043608" y="3497997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746F42-8E0A-47CC-A29F-BBED3D772241}"/>
              </a:ext>
            </a:extLst>
          </p:cNvPr>
          <p:cNvSpPr txBox="1"/>
          <p:nvPr/>
        </p:nvSpPr>
        <p:spPr>
          <a:xfrm>
            <a:off x="1043608" y="4141239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2×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9×5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D328329-56EF-4254-BAB7-E474F1748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87685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39"/>
            <a:ext cx="8424936" cy="1076917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，則：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48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的值。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2284258"/>
            <a:ext cx="433535" cy="432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AE539B0-5BC5-43C3-81F0-6AA2C6A790A4}"/>
              </a:ext>
            </a:extLst>
          </p:cNvPr>
          <p:cNvSpPr txBox="1"/>
          <p:nvPr/>
        </p:nvSpPr>
        <p:spPr>
          <a:xfrm>
            <a:off x="1043608" y="2211513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803946-C042-4918-944D-A6582439EC3D}"/>
              </a:ext>
            </a:extLst>
          </p:cNvPr>
          <p:cNvSpPr txBox="1"/>
          <p:nvPr/>
        </p:nvSpPr>
        <p:spPr>
          <a:xfrm>
            <a:off x="1043608" y="2854755"/>
            <a:ext cx="6761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可設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0B4233-FA97-4119-B2AB-96AC29B85D2F}"/>
              </a:ext>
            </a:extLst>
          </p:cNvPr>
          <p:cNvSpPr txBox="1"/>
          <p:nvPr/>
        </p:nvSpPr>
        <p:spPr>
          <a:xfrm>
            <a:off x="1043608" y="3497997"/>
            <a:ext cx="6480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48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48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746F42-8E0A-47CC-A29F-BBED3D772241}"/>
              </a:ext>
            </a:extLst>
          </p:cNvPr>
          <p:cNvSpPr txBox="1"/>
          <p:nvPr/>
        </p:nvSpPr>
        <p:spPr>
          <a:xfrm>
            <a:off x="1043608" y="4141239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4×4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7×4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28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D328329-56EF-4254-BAB7-E474F1748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45" y="4482865"/>
            <a:ext cx="280417" cy="338329"/>
          </a:xfrm>
          <a:prstGeom prst="rect">
            <a:avLst/>
          </a:prstGeom>
        </p:spPr>
      </p:pic>
      <p:pic>
        <p:nvPicPr>
          <p:cNvPr id="13" name="圖片 12">
            <a:hlinkClick r:id="rId5" action="ppaction://hlinksldjump"/>
            <a:extLst>
              <a:ext uri="{FF2B5EF4-FFF2-40B4-BE49-F238E27FC236}">
                <a16:creationId xmlns:a16="http://schemas.microsoft.com/office/drawing/2014/main" id="{1AE8BA0D-F544-4438-900C-E676618E3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543221"/>
            <a:ext cx="176348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0A153C8-2954-4C86-91D4-25BBFF0CCC58}"/>
              </a:ext>
            </a:extLst>
          </p:cNvPr>
          <p:cNvSpPr/>
          <p:nvPr/>
        </p:nvSpPr>
        <p:spPr>
          <a:xfrm>
            <a:off x="419100" y="1642993"/>
            <a:ext cx="8724900" cy="1493043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6"/>
            <a:ext cx="8200123" cy="2063781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設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，求下列各連比，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並化成最簡整數比：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微軟正黑體" panose="020B0604030504040204" pitchFamily="34" charset="-120"/>
              </a:rPr>
              <a:t>運用連比例式性質求連比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242751"/>
            <a:ext cx="451480" cy="57187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AF6AE4-DA82-4B25-9516-73BA9730579E}"/>
              </a:ext>
            </a:extLst>
          </p:cNvPr>
          <p:cNvSpPr txBox="1"/>
          <p:nvPr/>
        </p:nvSpPr>
        <p:spPr>
          <a:xfrm>
            <a:off x="827583" y="3168612"/>
            <a:ext cx="4824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en-US" sz="32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827581" y="4350116"/>
            <a:ext cx="7477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827581" y="4940868"/>
            <a:ext cx="61095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68E775-2F5E-4E67-9BB9-0D10D5E8CD64}"/>
              </a:ext>
            </a:extLst>
          </p:cNvPr>
          <p:cNvSpPr txBox="1"/>
          <p:nvPr/>
        </p:nvSpPr>
        <p:spPr>
          <a:xfrm>
            <a:off x="1307256" y="5531620"/>
            <a:ext cx="6433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32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31B326-A540-48AE-A318-116D274E2A5E}"/>
              </a:ext>
            </a:extLst>
          </p:cNvPr>
          <p:cNvSpPr txBox="1"/>
          <p:nvPr/>
        </p:nvSpPr>
        <p:spPr>
          <a:xfrm>
            <a:off x="1307257" y="6122373"/>
            <a:ext cx="4632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A57CE86-3AC2-4075-89CF-DCC5D19CA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21" y="6426516"/>
            <a:ext cx="280417" cy="338329"/>
          </a:xfrm>
          <a:prstGeom prst="rect">
            <a:avLst/>
          </a:prstGeom>
        </p:spPr>
      </p:pic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C6C46870-2BA0-4BE0-8A08-836D9B20B1C0}"/>
              </a:ext>
            </a:extLst>
          </p:cNvPr>
          <p:cNvSpPr txBox="1"/>
          <p:nvPr/>
        </p:nvSpPr>
        <p:spPr>
          <a:xfrm>
            <a:off x="827583" y="3759364"/>
            <a:ext cx="6480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可設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endParaRPr lang="zh-TW" altLang="en-US" sz="32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7FA6516-ED44-41E6-AB9E-953332CE86EE}"/>
              </a:ext>
            </a:extLst>
          </p:cNvPr>
          <p:cNvSpPr txBox="1"/>
          <p:nvPr/>
        </p:nvSpPr>
        <p:spPr>
          <a:xfrm>
            <a:off x="5436096" y="6122373"/>
            <a:ext cx="230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圖片 4">
            <a:hlinkClick r:id="rId5" action="ppaction://hlinksldjump"/>
            <a:extLst>
              <a:ext uri="{FF2B5EF4-FFF2-40B4-BE49-F238E27FC236}">
                <a16:creationId xmlns:a16="http://schemas.microsoft.com/office/drawing/2014/main" id="{2DFDF364-D6FC-3414-8E66-3068742A3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542199"/>
            <a:ext cx="176348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39"/>
            <a:ext cx="8092403" cy="4029245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設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，求下列各連比，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並化成最簡整數比：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br>
              <a:rPr lang="en-US" altLang="zh-TW" b="0" i="1" u="none" strike="noStrike" baseline="0" dirty="0">
                <a:solidFill>
                  <a:srgbClr val="000000"/>
                </a:solidFill>
              </a:rPr>
            </a:br>
            <a:br>
              <a:rPr lang="en-US" altLang="zh-TW" b="0" i="1" u="none" strike="noStrike" baseline="0" dirty="0">
                <a:solidFill>
                  <a:srgbClr val="000000"/>
                </a:solidFill>
              </a:rPr>
            </a:br>
            <a:br>
              <a:rPr lang="en-US" altLang="zh-TW" b="0" i="1" u="none" strike="noStrike" baseline="0" dirty="0">
                <a:solidFill>
                  <a:srgbClr val="000000"/>
                </a:solidFill>
              </a:rPr>
            </a:br>
            <a:br>
              <a:rPr lang="en-US" altLang="zh-TW" b="0" i="1" u="none" strike="noStrike" baseline="0" dirty="0">
                <a:solidFill>
                  <a:srgbClr val="000000"/>
                </a:solidFill>
              </a:rPr>
            </a:br>
            <a:br>
              <a:rPr lang="en-US" altLang="zh-TW" b="0" i="1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endParaRPr lang="zh-TW" altLang="en-US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2734040"/>
            <a:ext cx="433535" cy="432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AE539B0-5BC5-43C3-81F0-6AA2C6A790A4}"/>
              </a:ext>
            </a:extLst>
          </p:cNvPr>
          <p:cNvSpPr txBox="1"/>
          <p:nvPr/>
        </p:nvSpPr>
        <p:spPr>
          <a:xfrm>
            <a:off x="1043608" y="2661295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803946-C042-4918-944D-A6582439EC3D}"/>
              </a:ext>
            </a:extLst>
          </p:cNvPr>
          <p:cNvSpPr txBox="1"/>
          <p:nvPr/>
        </p:nvSpPr>
        <p:spPr>
          <a:xfrm>
            <a:off x="1043608" y="3304537"/>
            <a:ext cx="684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所求＝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( 2×4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( 3×3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( 4×2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pt-BR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0B4233-FA97-4119-B2AB-96AC29B85D2F}"/>
              </a:ext>
            </a:extLst>
          </p:cNvPr>
          <p:cNvSpPr txBox="1"/>
          <p:nvPr/>
        </p:nvSpPr>
        <p:spPr>
          <a:xfrm>
            <a:off x="1864271" y="3947779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D328329-56EF-4254-BAB7-E474F1748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179973"/>
            <a:ext cx="280417" cy="33832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E81D7F3-E45E-4FF0-A41F-F974636E5FE1}"/>
              </a:ext>
            </a:extLst>
          </p:cNvPr>
          <p:cNvSpPr txBox="1"/>
          <p:nvPr/>
        </p:nvSpPr>
        <p:spPr>
          <a:xfrm>
            <a:off x="1043608" y="5141086"/>
            <a:ext cx="684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( 4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( 4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pt-BR" sz="3200" b="0" i="0" u="none" strike="noStrike" baseline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pt-BR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pt-BR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2E00ED8-6F7E-4ED7-A513-D08F3C1DB1BC}"/>
              </a:ext>
            </a:extLst>
          </p:cNvPr>
          <p:cNvSpPr txBox="1"/>
          <p:nvPr/>
        </p:nvSpPr>
        <p:spPr>
          <a:xfrm>
            <a:off x="1043608" y="5845319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2C35221-C195-4EB7-8E13-84240E74EF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5221608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03ABE53-D419-4DB9-9730-2B860385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064896" cy="3725391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某三角形的三邊長分別為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且滿足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。求： 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_______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br>
              <a:rPr lang="en-US" altLang="zh-TW" sz="2000" b="0" i="0" u="none" strike="noStrike" baseline="0" dirty="0">
                <a:solidFill>
                  <a:srgbClr val="000000"/>
                </a:solidFill>
              </a:rPr>
            </a:br>
            <a:br>
              <a:rPr lang="en-US" altLang="zh-TW" sz="2000" b="0" i="0" u="none" strike="noStrike" baseline="0" dirty="0">
                <a:solidFill>
                  <a:srgbClr val="000000"/>
                </a:solidFill>
              </a:rPr>
            </a:br>
            <a:br>
              <a:rPr lang="en-US" altLang="zh-TW" sz="2000" b="0" i="0" u="none" strike="noStrike" baseline="0" dirty="0">
                <a:solidFill>
                  <a:srgbClr val="000000"/>
                </a:solidFill>
              </a:rPr>
            </a:br>
            <a:br>
              <a:rPr lang="en-US" altLang="zh-TW" sz="2000" b="0" i="0" u="none" strike="noStrike" baseline="0" dirty="0">
                <a:solidFill>
                  <a:srgbClr val="000000"/>
                </a:solidFill>
              </a:rPr>
            </a:br>
            <a:br>
              <a:rPr lang="en-US" altLang="zh-TW" sz="2000" b="0" i="0" u="none" strike="noStrike" baseline="0" dirty="0">
                <a:solidFill>
                  <a:srgbClr val="000000"/>
                </a:solidFill>
              </a:rPr>
            </a:br>
            <a:br>
              <a:rPr lang="en-US" altLang="zh-TW" sz="2000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dirty="0">
                <a:solidFill>
                  <a:srgbClr val="000000"/>
                </a:solidFill>
              </a:rPr>
              <a:t>(2)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_______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EDAEA9-56AA-408F-B3F6-C41E3FA92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621634E4-CB1E-4A57-99F2-D10F5FFAC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5FBA4DF-FA62-4A94-9530-3B301ED677B0}"/>
                  </a:ext>
                </a:extLst>
              </p:cNvPr>
              <p:cNvSpPr txBox="1"/>
              <p:nvPr/>
            </p:nvSpPr>
            <p:spPr>
              <a:xfrm>
                <a:off x="1007044" y="2385185"/>
                <a:ext cx="6013228" cy="827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由 </a:t>
                </a:r>
                <a:r>
                  <a:rPr lang="en-US" altLang="zh-TW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得 </a:t>
                </a:r>
                <a:r>
                  <a:rPr lang="en-US" altLang="zh-TW" sz="3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zh-TW" alt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TW" sz="3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3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zh-TW" alt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zh-TW" sz="3000" b="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zh-TW" alt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5FBA4DF-FA62-4A94-9530-3B301ED6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44" y="2385185"/>
                <a:ext cx="6013228" cy="827791"/>
              </a:xfrm>
              <a:prstGeom prst="rect">
                <a:avLst/>
              </a:prstGeom>
              <a:blipFill>
                <a:blip r:embed="rId3"/>
                <a:stretch>
                  <a:fillRect l="-2330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88CAD9B-FF0E-4C70-8039-642A2150CBDB}"/>
                  </a:ext>
                </a:extLst>
              </p:cNvPr>
              <p:cNvSpPr txBox="1"/>
              <p:nvPr/>
            </p:nvSpPr>
            <p:spPr>
              <a:xfrm>
                <a:off x="1007044" y="4451491"/>
                <a:ext cx="5869212" cy="83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由 </a:t>
                </a:r>
                <a:r>
                  <a:rPr lang="en-US" altLang="zh-TW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得 </a:t>
                </a:r>
                <a:r>
                  <a:rPr lang="en-US" altLang="zh-TW" sz="3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TW" sz="3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3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</a:t>
                </a:r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b="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zh-TW" alt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b="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sz="3000" b="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88CAD9B-FF0E-4C70-8039-642A2150C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44" y="4451491"/>
                <a:ext cx="5869212" cy="839332"/>
              </a:xfrm>
              <a:prstGeom prst="rect">
                <a:avLst/>
              </a:prstGeom>
              <a:blipFill>
                <a:blip r:embed="rId4"/>
                <a:stretch>
                  <a:fillRect l="-2388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235DA2FF-11D8-46DA-B205-7788DD589DC3}"/>
              </a:ext>
            </a:extLst>
          </p:cNvPr>
          <p:cNvSpPr txBox="1"/>
          <p:nvPr/>
        </p:nvSpPr>
        <p:spPr>
          <a:xfrm>
            <a:off x="2555776" y="1855714"/>
            <a:ext cx="1108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18AA6B-E673-46C1-8FEE-CFB5D23875BE}"/>
              </a:ext>
            </a:extLst>
          </p:cNvPr>
          <p:cNvSpPr txBox="1"/>
          <p:nvPr/>
        </p:nvSpPr>
        <p:spPr>
          <a:xfrm>
            <a:off x="2555776" y="3907227"/>
            <a:ext cx="1062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20D6511-41EE-437F-9B3B-34EB1FF0E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67" y="4126386"/>
            <a:ext cx="280417" cy="33832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35280F8-A55C-1C33-37DC-229F1C95EDC8}"/>
              </a:ext>
            </a:extLst>
          </p:cNvPr>
          <p:cNvSpPr txBox="1"/>
          <p:nvPr/>
        </p:nvSpPr>
        <p:spPr>
          <a:xfrm>
            <a:off x="1007044" y="5345807"/>
            <a:ext cx="35649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AF83D00-6AC5-C6CF-8DD6-A241A6269559}"/>
              </a:ext>
            </a:extLst>
          </p:cNvPr>
          <p:cNvSpPr txBox="1"/>
          <p:nvPr/>
        </p:nvSpPr>
        <p:spPr>
          <a:xfrm>
            <a:off x="1007044" y="3244123"/>
            <a:ext cx="36369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  <p:bldP spid="2" grpId="0"/>
      <p:bldP spid="2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3C53E2C-BDAB-446A-BE7A-BD5D664B3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503F1B4B-28A8-4A62-9A67-260870870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solidFill>
                  <a:srgbClr val="006FAD"/>
                </a:solidFill>
                <a:latin typeface="華康粗黑體U.."/>
              </a:rPr>
              <a:t>澄清連比的概念</a:t>
            </a: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D3B5D1C9-3DA5-4F1A-AD46-C497AFD95F91}"/>
              </a:ext>
            </a:extLst>
          </p:cNvPr>
          <p:cNvSpPr txBox="1">
            <a:spLocks/>
          </p:cNvSpPr>
          <p:nvPr/>
        </p:nvSpPr>
        <p:spPr>
          <a:xfrm>
            <a:off x="468892" y="1556792"/>
            <a:ext cx="8063547" cy="23762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rgbClr val="00A49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/>
            <a:r>
              <a:rPr lang="zh-TW" altLang="en-US" sz="3200" b="0" i="0" u="sng" strike="noStrike" baseline="0" dirty="0">
                <a:solidFill>
                  <a:srgbClr val="000000"/>
                </a:solidFill>
              </a:rPr>
              <a:t>小承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：「若 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，則由內項</a:t>
            </a:r>
            <a:endParaRPr lang="en-US" altLang="zh-TW" sz="3200" b="0" i="0" u="none" strike="noStrike" baseline="0" dirty="0">
              <a:solidFill>
                <a:srgbClr val="000000"/>
              </a:solidFill>
            </a:endParaRPr>
          </a:p>
          <a:p>
            <a:pPr marR="0"/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乘積等於外項乘積可推得 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。」</a:t>
            </a:r>
            <a:endParaRPr lang="en-US" altLang="zh-TW" sz="3200" b="0" i="0" u="none" strike="noStrike" baseline="0" dirty="0">
              <a:solidFill>
                <a:srgbClr val="000000"/>
              </a:solidFill>
            </a:endParaRPr>
          </a:p>
          <a:p>
            <a:pPr marR="0"/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你認為</a:t>
            </a:r>
            <a:r>
              <a:rPr lang="zh-TW" altLang="en-US" sz="3200" b="0" i="0" u="sng" strike="noStrike" baseline="0" dirty="0">
                <a:solidFill>
                  <a:srgbClr val="000000"/>
                </a:solidFill>
              </a:rPr>
              <a:t>小承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的說法是對的嗎？</a:t>
            </a:r>
            <a:endParaRPr lang="en-US" altLang="zh-TW" sz="3200" b="0" i="0" u="none" strike="noStrike" baseline="0" dirty="0">
              <a:solidFill>
                <a:srgbClr val="000000"/>
              </a:solidFill>
            </a:endParaRPr>
          </a:p>
          <a:p>
            <a:pPr marR="0"/>
            <a:r>
              <a:rPr lang="zh-TW" altLang="en-US" sz="3200" b="0" i="0" u="none" strike="noStrike" baseline="0" dirty="0">
                <a:solidFill>
                  <a:srgbClr val="000000"/>
                </a:solidFill>
              </a:rPr>
              <a:t>請說明你的理由。	</a:t>
            </a:r>
          </a:p>
        </p:txBody>
      </p:sp>
      <p:pic>
        <p:nvPicPr>
          <p:cNvPr id="9" name="圖片 8" descr="poButton">
            <a:extLst>
              <a:ext uri="{FF2B5EF4-FFF2-40B4-BE49-F238E27FC236}">
                <a16:creationId xmlns:a16="http://schemas.microsoft.com/office/drawing/2014/main" id="{F24BA2AF-7453-4AA5-8E78-6AB0486D2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7D1B4E8-01A9-4330-A1F4-43E6BF202DB8}"/>
              </a:ext>
            </a:extLst>
          </p:cNvPr>
          <p:cNvSpPr txBox="1"/>
          <p:nvPr/>
        </p:nvSpPr>
        <p:spPr>
          <a:xfrm>
            <a:off x="468892" y="3789040"/>
            <a:ext cx="6191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342B9B1-EB47-42A9-8CBD-44C350600110}"/>
              </a:ext>
            </a:extLst>
          </p:cNvPr>
          <p:cNvSpPr txBox="1"/>
          <p:nvPr/>
        </p:nvSpPr>
        <p:spPr>
          <a:xfrm>
            <a:off x="468891" y="4370513"/>
            <a:ext cx="4103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2×4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C06B11-0F9F-4BBC-9592-38719F526108}"/>
              </a:ext>
            </a:extLst>
          </p:cNvPr>
          <p:cNvSpPr txBox="1"/>
          <p:nvPr/>
        </p:nvSpPr>
        <p:spPr>
          <a:xfrm>
            <a:off x="468892" y="5533459"/>
            <a:ext cx="3671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E52048E-D732-4022-AC37-3C953E738FE3}"/>
              </a:ext>
            </a:extLst>
          </p:cNvPr>
          <p:cNvSpPr txBox="1"/>
          <p:nvPr/>
        </p:nvSpPr>
        <p:spPr>
          <a:xfrm>
            <a:off x="4250547" y="4367211"/>
            <a:ext cx="3849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3×3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612224-BC9E-4B60-AD38-BF33E0519077}"/>
              </a:ext>
            </a:extLst>
          </p:cNvPr>
          <p:cNvSpPr txBox="1"/>
          <p:nvPr/>
        </p:nvSpPr>
        <p:spPr>
          <a:xfrm>
            <a:off x="1312590" y="4951986"/>
            <a:ext cx="4103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4×2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B7AC083-2688-410F-90E7-30B190759AF7}"/>
              </a:ext>
            </a:extLst>
          </p:cNvPr>
          <p:cNvSpPr txBox="1"/>
          <p:nvPr/>
        </p:nvSpPr>
        <p:spPr>
          <a:xfrm>
            <a:off x="468892" y="6114932"/>
            <a:ext cx="5183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故無法得到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0FED688-EF95-492C-BD0E-B82F3D6E4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0" y="6407319"/>
            <a:ext cx="280417" cy="33832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8D81287-A94F-B978-BFC5-78B8EEFEB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3" y="438546"/>
            <a:ext cx="1298415" cy="18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22 35">
            <a:extLst>
              <a:ext uri="{FF2B5EF4-FFF2-40B4-BE49-F238E27FC236}">
                <a16:creationId xmlns:a16="http://schemas.microsoft.com/office/drawing/2014/main" id="{73D96C4B-D0C3-615F-92E8-4EFE857FD9E9}"/>
              </a:ext>
            </a:extLst>
          </p:cNvPr>
          <p:cNvSpPr/>
          <p:nvPr/>
        </p:nvSpPr>
        <p:spPr>
          <a:xfrm>
            <a:off x="2705100" y="4062189"/>
            <a:ext cx="428625" cy="749821"/>
          </a:xfrm>
          <a:prstGeom prst="rect">
            <a:avLst/>
          </a:prstGeom>
          <a:solidFill>
            <a:srgbClr val="FBD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 322 6">
            <a:extLst>
              <a:ext uri="{FF2B5EF4-FFF2-40B4-BE49-F238E27FC236}">
                <a16:creationId xmlns:a16="http://schemas.microsoft.com/office/drawing/2014/main" id="{E27E0BD8-899B-4531-AAD2-DC5AB5F75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7" name="Text 322 7">
            <a:extLst>
              <a:ext uri="{FF2B5EF4-FFF2-40B4-BE49-F238E27FC236}">
                <a16:creationId xmlns:a16="http://schemas.microsoft.com/office/drawing/2014/main" id="{FF8EECDA-3F39-4646-AD47-CC27401F2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196" y="256945"/>
            <a:ext cx="7056784" cy="576163"/>
          </a:xfrm>
        </p:spPr>
        <p:txBody>
          <a:bodyPr/>
          <a:lstStyle/>
          <a:p>
            <a:r>
              <a:rPr lang="zh-TW" altLang="en-US" i="0" u="none" strike="noStrike" baseline="0" dirty="0">
                <a:latin typeface="文鼎新粗黑"/>
              </a:rPr>
              <a:t>由兩組比求連比</a:t>
            </a:r>
            <a:endParaRPr lang="zh-TW" altLang="en-US" dirty="0"/>
          </a:p>
        </p:txBody>
      </p:sp>
      <p:sp>
        <p:nvSpPr>
          <p:cNvPr id="9" name="Oval 322 9">
            <a:extLst>
              <a:ext uri="{FF2B5EF4-FFF2-40B4-BE49-F238E27FC236}">
                <a16:creationId xmlns:a16="http://schemas.microsoft.com/office/drawing/2014/main" id="{E7C4EF2B-3EAC-4873-924B-C22778C2D0EE}"/>
              </a:ext>
            </a:extLst>
          </p:cNvPr>
          <p:cNvSpPr/>
          <p:nvPr/>
        </p:nvSpPr>
        <p:spPr>
          <a:xfrm>
            <a:off x="78582" y="112929"/>
            <a:ext cx="755214" cy="755214"/>
          </a:xfrm>
          <a:prstGeom prst="ellipse">
            <a:avLst/>
          </a:prstGeom>
          <a:solidFill>
            <a:srgbClr val="3FBED8"/>
          </a:solidFill>
          <a:ln w="57150">
            <a:solidFill>
              <a:srgbClr val="008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22 4">
            <a:extLst>
              <a:ext uri="{FF2B5EF4-FFF2-40B4-BE49-F238E27FC236}">
                <a16:creationId xmlns:a16="http://schemas.microsoft.com/office/drawing/2014/main" id="{39FE4389-9038-D487-9FAA-59EF44E9FC0F}"/>
              </a:ext>
            </a:extLst>
          </p:cNvPr>
          <p:cNvSpPr/>
          <p:nvPr/>
        </p:nvSpPr>
        <p:spPr>
          <a:xfrm>
            <a:off x="419100" y="1634624"/>
            <a:ext cx="8724900" cy="1933124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Straight 322 8">
            <a:extLst>
              <a:ext uri="{FF2B5EF4-FFF2-40B4-BE49-F238E27FC236}">
                <a16:creationId xmlns:a16="http://schemas.microsoft.com/office/drawing/2014/main" id="{D9E55631-9730-70F7-CC3B-BFCAED705D4F}"/>
              </a:ext>
            </a:extLst>
          </p:cNvPr>
          <p:cNvCxnSpPr>
            <a:cxnSpLocks/>
          </p:cNvCxnSpPr>
          <p:nvPr/>
        </p:nvCxnSpPr>
        <p:spPr>
          <a:xfrm>
            <a:off x="395535" y="1323560"/>
            <a:ext cx="0" cy="5328000"/>
          </a:xfrm>
          <a:prstGeom prst="line">
            <a:avLst/>
          </a:prstGeom>
          <a:ln w="38100" cap="rnd">
            <a:solidFill>
              <a:srgbClr val="1F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22 10">
            <a:extLst>
              <a:ext uri="{FF2B5EF4-FFF2-40B4-BE49-F238E27FC236}">
                <a16:creationId xmlns:a16="http://schemas.microsoft.com/office/drawing/2014/main" id="{A4C4A36C-BE49-685B-B2CD-0B15052B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907300"/>
            <a:ext cx="1314881" cy="838572"/>
          </a:xfrm>
          <a:prstGeom prst="rect">
            <a:avLst/>
          </a:prstGeom>
        </p:spPr>
      </p:pic>
      <p:sp>
        <p:nvSpPr>
          <p:cNvPr id="11" name="標題 322 11">
            <a:extLst>
              <a:ext uri="{FF2B5EF4-FFF2-40B4-BE49-F238E27FC236}">
                <a16:creationId xmlns:a16="http://schemas.microsoft.com/office/drawing/2014/main" id="{2FB09803-3BC4-9D0B-0B89-6CD5308A9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3" y="1726152"/>
            <a:ext cx="8200123" cy="184159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如右圖，若全糖、少糖的含糖</a:t>
            </a:r>
            <a:br>
              <a:rPr lang="en-US" altLang="zh-TW" sz="28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量比為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10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；</a:t>
            </a:r>
            <a:br>
              <a:rPr lang="en-US" altLang="zh-TW" sz="28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全糖、微糖的含糖量比為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10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，</a:t>
            </a:r>
            <a:br>
              <a:rPr lang="en-US" altLang="zh-TW" sz="28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則少糖、微糖的含糖量比為多少呢？</a:t>
            </a:r>
          </a:p>
        </p:txBody>
      </p:sp>
      <p:sp>
        <p:nvSpPr>
          <p:cNvPr id="12" name="文字版面配置區 322 12">
            <a:extLst>
              <a:ext uri="{FF2B5EF4-FFF2-40B4-BE49-F238E27FC236}">
                <a16:creationId xmlns:a16="http://schemas.microsoft.com/office/drawing/2014/main" id="{1757D917-F479-4F29-9397-6B3EA2AA654C}"/>
              </a:ext>
            </a:extLst>
          </p:cNvPr>
          <p:cNvSpPr txBox="1">
            <a:spLocks/>
          </p:cNvSpPr>
          <p:nvPr/>
        </p:nvSpPr>
        <p:spPr>
          <a:xfrm>
            <a:off x="1458681" y="1085380"/>
            <a:ext cx="7378261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i="0" u="none" strike="noStrike" baseline="0" dirty="0">
                <a:solidFill>
                  <a:srgbClr val="000000"/>
                </a:solidFill>
              </a:rPr>
              <a:t>由兩組比求連比</a:t>
            </a:r>
            <a:r>
              <a:rPr lang="zh-TW" altLang="en-US" i="0" u="none" strike="noStrike" baseline="0" dirty="0"/>
              <a:t>（</a:t>
            </a:r>
            <a:r>
              <a:rPr lang="en-US" altLang="zh-TW" i="0" dirty="0">
                <a:effectLst/>
              </a:rPr>
              <a:t>Ⅰ</a:t>
            </a:r>
            <a:r>
              <a:rPr lang="zh-TW" altLang="en-US" i="0" dirty="0"/>
              <a:t>）</a:t>
            </a:r>
            <a:endParaRPr lang="zh-TW" altLang="en-US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3" name="文字版面配置區 322 13">
            <a:extLst>
              <a:ext uri="{FF2B5EF4-FFF2-40B4-BE49-F238E27FC236}">
                <a16:creationId xmlns:a16="http://schemas.microsoft.com/office/drawing/2014/main" id="{867F6435-E3A7-A52F-8A50-353873B3293E}"/>
              </a:ext>
            </a:extLst>
          </p:cNvPr>
          <p:cNvSpPr txBox="1">
            <a:spLocks/>
          </p:cNvSpPr>
          <p:nvPr/>
        </p:nvSpPr>
        <p:spPr>
          <a:xfrm>
            <a:off x="225581" y="779562"/>
            <a:ext cx="1421343" cy="118603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6000" b="1" kern="1200" cap="none" spc="-1000" baseline="0">
                <a:ln w="28575" cmpd="sng">
                  <a:noFill/>
                  <a:prstDash val="solid"/>
                </a:ln>
                <a:solidFill>
                  <a:srgbClr val="1EB3EA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15" name="Picture 322 15">
            <a:extLst>
              <a:ext uri="{FF2B5EF4-FFF2-40B4-BE49-F238E27FC236}">
                <a16:creationId xmlns:a16="http://schemas.microsoft.com/office/drawing/2014/main" id="{EA569606-B152-364F-2D3F-01D34D868C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6EEF1"/>
              </a:clrFrom>
              <a:clrTo>
                <a:srgbClr val="D6EE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8912" y="955108"/>
            <a:ext cx="3403615" cy="2789244"/>
          </a:xfrm>
          <a:prstGeom prst="rect">
            <a:avLst/>
          </a:prstGeom>
        </p:spPr>
      </p:pic>
      <p:pic>
        <p:nvPicPr>
          <p:cNvPr id="16" name="Picture 322 16">
            <a:extLst>
              <a:ext uri="{FF2B5EF4-FFF2-40B4-BE49-F238E27FC236}">
                <a16:creationId xmlns:a16="http://schemas.microsoft.com/office/drawing/2014/main" id="{83B2F83B-1B1C-F648-0A25-A561CD6B2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599589"/>
            <a:ext cx="451480" cy="571875"/>
          </a:xfrm>
          <a:prstGeom prst="rect">
            <a:avLst/>
          </a:prstGeom>
        </p:spPr>
      </p:pic>
      <p:sp>
        <p:nvSpPr>
          <p:cNvPr id="18" name="TextBox 322 18">
            <a:extLst>
              <a:ext uri="{FF2B5EF4-FFF2-40B4-BE49-F238E27FC236}">
                <a16:creationId xmlns:a16="http://schemas.microsoft.com/office/drawing/2014/main" id="{C92F3AFA-9E25-76B3-F591-99556DEF0D1E}"/>
              </a:ext>
            </a:extLst>
          </p:cNvPr>
          <p:cNvSpPr txBox="1"/>
          <p:nvPr/>
        </p:nvSpPr>
        <p:spPr>
          <a:xfrm>
            <a:off x="796803" y="3584629"/>
            <a:ext cx="77693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設三種含糖量，全糖為 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，少糖為 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，微糖為 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0" name="TextBox 322 30">
            <a:extLst>
              <a:ext uri="{FF2B5EF4-FFF2-40B4-BE49-F238E27FC236}">
                <a16:creationId xmlns:a16="http://schemas.microsoft.com/office/drawing/2014/main" id="{75B5287F-0CC9-6FAA-1E50-E07503352D6F}"/>
              </a:ext>
            </a:extLst>
          </p:cNvPr>
          <p:cNvSpPr txBox="1"/>
          <p:nvPr/>
        </p:nvSpPr>
        <p:spPr>
          <a:xfrm>
            <a:off x="796804" y="3969524"/>
            <a:ext cx="377519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5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  <a:p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    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1" name="TextBox 322 31">
            <a:extLst>
              <a:ext uri="{FF2B5EF4-FFF2-40B4-BE49-F238E27FC236}">
                <a16:creationId xmlns:a16="http://schemas.microsoft.com/office/drawing/2014/main" id="{2EFE611E-C0F5-15AA-F5D4-A51B443AC07F}"/>
              </a:ext>
            </a:extLst>
          </p:cNvPr>
          <p:cNvSpPr txBox="1"/>
          <p:nvPr/>
        </p:nvSpPr>
        <p:spPr>
          <a:xfrm>
            <a:off x="796804" y="4754528"/>
            <a:ext cx="36311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相同文字符號 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所對應的數皆為 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2" name="TextBox 322 32">
            <a:extLst>
              <a:ext uri="{FF2B5EF4-FFF2-40B4-BE49-F238E27FC236}">
                <a16:creationId xmlns:a16="http://schemas.microsoft.com/office/drawing/2014/main" id="{FA1F744B-F22D-F5ED-E7D7-836CF6BDACAB}"/>
              </a:ext>
            </a:extLst>
          </p:cNvPr>
          <p:cNvSpPr txBox="1"/>
          <p:nvPr/>
        </p:nvSpPr>
        <p:spPr>
          <a:xfrm>
            <a:off x="796804" y="5539532"/>
            <a:ext cx="41907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3" name="TextBox 322 33">
            <a:extLst>
              <a:ext uri="{FF2B5EF4-FFF2-40B4-BE49-F238E27FC236}">
                <a16:creationId xmlns:a16="http://schemas.microsoft.com/office/drawing/2014/main" id="{18C060D6-04D4-E7CA-C18E-6B2C49E92314}"/>
              </a:ext>
            </a:extLst>
          </p:cNvPr>
          <p:cNvSpPr txBox="1"/>
          <p:nvPr/>
        </p:nvSpPr>
        <p:spPr>
          <a:xfrm>
            <a:off x="796803" y="5924427"/>
            <a:ext cx="43446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因此 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4" name="TextBox 322 34">
            <a:extLst>
              <a:ext uri="{FF2B5EF4-FFF2-40B4-BE49-F238E27FC236}">
                <a16:creationId xmlns:a16="http://schemas.microsoft.com/office/drawing/2014/main" id="{C91FF1AD-942F-8848-4EB6-091BCE1DAB9B}"/>
              </a:ext>
            </a:extLst>
          </p:cNvPr>
          <p:cNvSpPr txBox="1"/>
          <p:nvPr/>
        </p:nvSpPr>
        <p:spPr>
          <a:xfrm>
            <a:off x="796803" y="6309320"/>
            <a:ext cx="52446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少糖、微糖的含糖量比為 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6" name="Picture 322 36" descr="poButton">
            <a:extLst>
              <a:ext uri="{FF2B5EF4-FFF2-40B4-BE49-F238E27FC236}">
                <a16:creationId xmlns:a16="http://schemas.microsoft.com/office/drawing/2014/main" id="{B1177098-3792-DD8D-7A34-CE0C64395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38" name="Picture 322 38">
            <a:extLst>
              <a:ext uri="{FF2B5EF4-FFF2-40B4-BE49-F238E27FC236}">
                <a16:creationId xmlns:a16="http://schemas.microsoft.com/office/drawing/2014/main" id="{B6034D16-30EF-B5A0-8135-C0B9F7798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132" y="4029684"/>
            <a:ext cx="3177383" cy="2362097"/>
          </a:xfrm>
          <a:prstGeom prst="rect">
            <a:avLst/>
          </a:prstGeom>
        </p:spPr>
      </p:pic>
      <p:pic>
        <p:nvPicPr>
          <p:cNvPr id="39" name="Picture 322 39">
            <a:extLst>
              <a:ext uri="{FF2B5EF4-FFF2-40B4-BE49-F238E27FC236}">
                <a16:creationId xmlns:a16="http://schemas.microsoft.com/office/drawing/2014/main" id="{AAA20ED8-FB89-5623-846D-1B3B555E51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12" y="6469071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8" grpId="0"/>
      <p:bldP spid="1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11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A2B09322-A42D-4626-BC42-C5830A36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74229"/>
            <a:ext cx="8280920" cy="200669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當我們知道</a:t>
            </a:r>
            <a:r>
              <a:rPr lang="en-US" altLang="zh-TW" dirty="0">
                <a:solidFill>
                  <a:srgbClr val="000000"/>
                </a:solidFill>
              </a:rPr>
              <a:t>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其中的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」、「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」或「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」的任意兩個時，便可以將它們併成連比。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245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13 28">
            <a:extLst>
              <a:ext uri="{FF2B5EF4-FFF2-40B4-BE49-F238E27FC236}">
                <a16:creationId xmlns:a16="http://schemas.microsoft.com/office/drawing/2014/main" id="{F288A17E-D022-DE74-A765-4CE555768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14" r="19590" b="29500"/>
          <a:stretch/>
        </p:blipFill>
        <p:spPr>
          <a:xfrm>
            <a:off x="584053" y="2198837"/>
            <a:ext cx="701015" cy="436563"/>
          </a:xfrm>
          <a:prstGeom prst="rect">
            <a:avLst/>
          </a:prstGeom>
        </p:spPr>
      </p:pic>
      <p:sp>
        <p:nvSpPr>
          <p:cNvPr id="6" name="Text 313 6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5" name="Title 313 5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092403" cy="1084222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6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endParaRPr lang="zh-TW" altLang="en-US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7" name="Picture 313 7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9" name="TextBox 313 9">
            <a:extLst>
              <a:ext uri="{FF2B5EF4-FFF2-40B4-BE49-F238E27FC236}">
                <a16:creationId xmlns:a16="http://schemas.microsoft.com/office/drawing/2014/main" id="{FAE539B0-5BC5-43C3-81F0-6AA2C6A790A4}"/>
              </a:ext>
            </a:extLst>
          </p:cNvPr>
          <p:cNvSpPr txBox="1"/>
          <p:nvPr/>
        </p:nvSpPr>
        <p:spPr>
          <a:xfrm>
            <a:off x="1350294" y="2130831"/>
            <a:ext cx="511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　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　 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0" name="TextBox 313 10">
            <a:extLst>
              <a:ext uri="{FF2B5EF4-FFF2-40B4-BE49-F238E27FC236}">
                <a16:creationId xmlns:a16="http://schemas.microsoft.com/office/drawing/2014/main" id="{5A803946-C042-4918-944D-A6582439EC3D}"/>
              </a:ext>
            </a:extLst>
          </p:cNvPr>
          <p:cNvSpPr txBox="1"/>
          <p:nvPr/>
        </p:nvSpPr>
        <p:spPr>
          <a:xfrm>
            <a:off x="2771404" y="2706276"/>
            <a:ext cx="3475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1" name="TextBox 313 11">
            <a:extLst>
              <a:ext uri="{FF2B5EF4-FFF2-40B4-BE49-F238E27FC236}">
                <a16:creationId xmlns:a16="http://schemas.microsoft.com/office/drawing/2014/main" id="{020B4233-FA97-4119-B2AB-96AC29B85D2F}"/>
              </a:ext>
            </a:extLst>
          </p:cNvPr>
          <p:cNvSpPr txBox="1"/>
          <p:nvPr/>
        </p:nvSpPr>
        <p:spPr>
          <a:xfrm>
            <a:off x="1351832" y="3281721"/>
            <a:ext cx="6884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相同文字符號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所對應的數皆為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7" name="TextBox 313 17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350295" y="3857165"/>
            <a:ext cx="511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" name="Group 313 30">
            <a:extLst>
              <a:ext uri="{FF2B5EF4-FFF2-40B4-BE49-F238E27FC236}">
                <a16:creationId xmlns:a16="http://schemas.microsoft.com/office/drawing/2014/main" id="{D94F4342-F42B-24A2-7382-320C4D3A2D90}"/>
              </a:ext>
            </a:extLst>
          </p:cNvPr>
          <p:cNvGrpSpPr/>
          <p:nvPr/>
        </p:nvGrpSpPr>
        <p:grpSpPr>
          <a:xfrm>
            <a:off x="1364737" y="4509120"/>
            <a:ext cx="2415175" cy="2062103"/>
            <a:chOff x="1312149" y="4622556"/>
            <a:chExt cx="2201905" cy="2062103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E0EBA1E4-CAAA-6C92-418B-5C060AE64AFA}"/>
                </a:ext>
              </a:extLst>
            </p:cNvPr>
            <p:cNvSpPr txBox="1"/>
            <p:nvPr/>
          </p:nvSpPr>
          <p:spPr>
            <a:xfrm>
              <a:off x="1312149" y="4622556"/>
              <a:ext cx="220190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x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 </a:t>
              </a:r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</a:t>
              </a:r>
            </a:p>
            <a:p>
              <a:pPr algn="l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6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zh-TW" altLang="en-US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：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</a:p>
            <a:p>
              <a:pPr algn="l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</a:p>
            <a:p>
              <a:pPr algn="l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6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8B49B2A9-2F3C-2ECA-A248-B9E42A35A965}"/>
                </a:ext>
              </a:extLst>
            </p:cNvPr>
            <p:cNvCxnSpPr/>
            <p:nvPr/>
          </p:nvCxnSpPr>
          <p:spPr>
            <a:xfrm>
              <a:off x="1371141" y="6140180"/>
              <a:ext cx="212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13 29">
            <a:extLst>
              <a:ext uri="{FF2B5EF4-FFF2-40B4-BE49-F238E27FC236}">
                <a16:creationId xmlns:a16="http://schemas.microsoft.com/office/drawing/2014/main" id="{EF6D7F99-4664-91FB-29F1-2985A6B03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19903" r="19590" b="29310"/>
          <a:stretch/>
        </p:blipFill>
        <p:spPr>
          <a:xfrm>
            <a:off x="584053" y="4634978"/>
            <a:ext cx="701014" cy="436563"/>
          </a:xfrm>
          <a:prstGeom prst="rect">
            <a:avLst/>
          </a:prstGeom>
        </p:spPr>
      </p:pic>
      <p:pic>
        <p:nvPicPr>
          <p:cNvPr id="18" name="Picture 313 18">
            <a:extLst>
              <a:ext uri="{FF2B5EF4-FFF2-40B4-BE49-F238E27FC236}">
                <a16:creationId xmlns:a16="http://schemas.microsoft.com/office/drawing/2014/main" id="{A7EDB6C4-1F1A-4D24-B00A-2F0DB09CE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2" y="6220072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39"/>
            <a:ext cx="8092403" cy="4029245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6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endParaRPr lang="zh-TW" altLang="en-US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2295154"/>
            <a:ext cx="433535" cy="4320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E81D7F3-E45E-4FF0-A41F-F974636E5FE1}"/>
              </a:ext>
            </a:extLst>
          </p:cNvPr>
          <p:cNvSpPr txBox="1"/>
          <p:nvPr/>
        </p:nvSpPr>
        <p:spPr>
          <a:xfrm>
            <a:off x="1043608" y="2238067"/>
            <a:ext cx="5328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2E00ED8-6F7E-4ED7-A513-D08F3C1DB1BC}"/>
              </a:ext>
            </a:extLst>
          </p:cNvPr>
          <p:cNvSpPr txBox="1"/>
          <p:nvPr/>
        </p:nvSpPr>
        <p:spPr>
          <a:xfrm>
            <a:off x="1043608" y="2942300"/>
            <a:ext cx="511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7EDB6C4-1F1A-4D24-B00A-2F0DB09CE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34687"/>
            <a:ext cx="280417" cy="338329"/>
          </a:xfrm>
          <a:prstGeom prst="rect">
            <a:avLst/>
          </a:prstGeom>
        </p:spPr>
      </p:pic>
      <p:pic>
        <p:nvPicPr>
          <p:cNvPr id="14" name="圖片 13">
            <a:hlinkClick r:id="rId5" action="ppaction://hlinksldjump"/>
            <a:extLst>
              <a:ext uri="{FF2B5EF4-FFF2-40B4-BE49-F238E27FC236}">
                <a16:creationId xmlns:a16="http://schemas.microsoft.com/office/drawing/2014/main" id="{3DDE2E3E-7003-4BFF-9569-5887E2C40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542199"/>
            <a:ext cx="176348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A2B09322-A42D-4626-BC42-C5830A36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74229"/>
            <a:ext cx="8136904" cy="30868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如果相同文字符號所對應的數不一樣時，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例如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6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兩個比中的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所對應的數不同，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我們要如何併成連比呢？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0264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4 5">
            <a:extLst>
              <a:ext uri="{FF2B5EF4-FFF2-40B4-BE49-F238E27FC236}">
                <a16:creationId xmlns:a16="http://schemas.microsoft.com/office/drawing/2014/main" id="{FD07768B-71B1-040A-ADA2-324D205E91CD}"/>
              </a:ext>
            </a:extLst>
          </p:cNvPr>
          <p:cNvSpPr/>
          <p:nvPr/>
        </p:nvSpPr>
        <p:spPr>
          <a:xfrm>
            <a:off x="3625660" y="3772548"/>
            <a:ext cx="400658" cy="817206"/>
          </a:xfrm>
          <a:prstGeom prst="rect">
            <a:avLst/>
          </a:prstGeom>
          <a:solidFill>
            <a:srgbClr val="FBD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BD3D2"/>
              </a:solidFill>
            </a:endParaRPr>
          </a:p>
        </p:txBody>
      </p:sp>
      <p:sp>
        <p:nvSpPr>
          <p:cNvPr id="35" name="Rectangle 324 35">
            <a:extLst>
              <a:ext uri="{FF2B5EF4-FFF2-40B4-BE49-F238E27FC236}">
                <a16:creationId xmlns:a16="http://schemas.microsoft.com/office/drawing/2014/main" id="{4D6D9170-026C-4BA6-A718-490CC8E8D807}"/>
              </a:ext>
            </a:extLst>
          </p:cNvPr>
          <p:cNvSpPr/>
          <p:nvPr/>
        </p:nvSpPr>
        <p:spPr>
          <a:xfrm>
            <a:off x="419100" y="1642993"/>
            <a:ext cx="8724900" cy="509657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324 2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7"/>
            <a:ext cx="8200123" cy="1149470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試求下列各題的連比：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6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zh-TW" altLang="en-US" dirty="0"/>
          </a:p>
        </p:txBody>
      </p:sp>
      <p:sp>
        <p:nvSpPr>
          <p:cNvPr id="6" name="Text 324 6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/>
              <a:t>由兩組比求連比（</a:t>
            </a:r>
            <a:r>
              <a:rPr lang="en-US" altLang="zh-TW" i="0" dirty="0">
                <a:effectLst/>
              </a:rPr>
              <a:t>Ⅱ</a:t>
            </a:r>
            <a:r>
              <a:rPr lang="zh-TW" altLang="en-US" i="0" dirty="0"/>
              <a:t>）</a:t>
            </a:r>
            <a:endParaRPr lang="zh-TW" altLang="en-US" i="0" u="none" strike="noStrike" baseline="0" dirty="0"/>
          </a:p>
        </p:txBody>
      </p:sp>
      <p:sp>
        <p:nvSpPr>
          <p:cNvPr id="4" name="Text 324 4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" name="Text 324 3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pic>
        <p:nvPicPr>
          <p:cNvPr id="18" name="Picture 324 18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2293770"/>
            <a:ext cx="451480" cy="571875"/>
          </a:xfrm>
          <a:prstGeom prst="rect">
            <a:avLst/>
          </a:prstGeom>
        </p:spPr>
      </p:pic>
      <p:sp>
        <p:nvSpPr>
          <p:cNvPr id="12" name="TextBox 324 12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827580" y="2193032"/>
            <a:ext cx="7975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可以利用公倍數將 </a:t>
            </a:r>
            <a:r>
              <a:rPr lang="en-US" altLang="zh-TW" sz="32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化為相同</a:t>
            </a:r>
            <a:endParaRPr lang="zh-TW" altLang="en-US" sz="32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TextBox 324 13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406866" y="2769024"/>
            <a:ext cx="6909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找出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與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的最小公倍數為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Picture 324 21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7" name="TextBox 324 17">
            <a:extLst>
              <a:ext uri="{FF2B5EF4-FFF2-40B4-BE49-F238E27FC236}">
                <a16:creationId xmlns:a16="http://schemas.microsoft.com/office/drawing/2014/main" id="{B118524E-2EFB-43A3-9D48-82BE9AC73BBF}"/>
              </a:ext>
            </a:extLst>
          </p:cNvPr>
          <p:cNvSpPr txBox="1"/>
          <p:nvPr/>
        </p:nvSpPr>
        <p:spPr>
          <a:xfrm>
            <a:off x="1458681" y="6084585"/>
            <a:ext cx="5688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zh-TW" altLang="en-US" sz="32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0" name="Group 324 10">
            <a:extLst>
              <a:ext uri="{FF2B5EF4-FFF2-40B4-BE49-F238E27FC236}">
                <a16:creationId xmlns:a16="http://schemas.microsoft.com/office/drawing/2014/main" id="{B60C696B-FD10-1734-8117-FAACBA5B8A28}"/>
              </a:ext>
            </a:extLst>
          </p:cNvPr>
          <p:cNvGrpSpPr/>
          <p:nvPr/>
        </p:nvGrpSpPr>
        <p:grpSpPr>
          <a:xfrm>
            <a:off x="1452138" y="3222263"/>
            <a:ext cx="4481471" cy="1477328"/>
            <a:chOff x="1458681" y="3325104"/>
            <a:chExt cx="4481471" cy="1477328"/>
          </a:xfrm>
        </p:grpSpPr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8D1BCF6E-69FD-4CD0-B7CB-C18A22A9D07F}"/>
                </a:ext>
              </a:extLst>
            </p:cNvPr>
            <p:cNvCxnSpPr/>
            <p:nvPr/>
          </p:nvCxnSpPr>
          <p:spPr>
            <a:xfrm>
              <a:off x="1600006" y="4725144"/>
              <a:ext cx="396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15FCBDA-CEAD-415D-93F7-A82D5151C5D4}"/>
                </a:ext>
              </a:extLst>
            </p:cNvPr>
            <p:cNvSpPr txBox="1"/>
            <p:nvPr/>
          </p:nvSpPr>
          <p:spPr>
            <a:xfrm>
              <a:off x="1458681" y="3325104"/>
              <a:ext cx="448147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</a:t>
              </a:r>
              <a:r>
                <a:rPr lang="zh-TW" altLang="en-US" sz="1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x </a:t>
              </a:r>
              <a:r>
                <a:rPr lang="zh-TW" altLang="en-US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zh-TW" altLang="en-US" sz="1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 </a:t>
              </a:r>
              <a:r>
                <a:rPr lang="zh-TW" altLang="en-US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en-US" altLang="zh-TW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</a:t>
              </a:r>
            </a:p>
            <a:p>
              <a:pPr algn="l"/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：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l"/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：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32" name="Picture 324 32">
            <a:extLst>
              <a:ext uri="{FF2B5EF4-FFF2-40B4-BE49-F238E27FC236}">
                <a16:creationId xmlns:a16="http://schemas.microsoft.com/office/drawing/2014/main" id="{F6B0DDB7-198E-4341-9178-49DC968C6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00" y="6256540"/>
            <a:ext cx="280417" cy="338329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1E0DA7EA-9781-CA0A-14E9-52074749D6F5}"/>
              </a:ext>
            </a:extLst>
          </p:cNvPr>
          <p:cNvGrpSpPr/>
          <p:nvPr/>
        </p:nvGrpSpPr>
        <p:grpSpPr>
          <a:xfrm>
            <a:off x="2483768" y="1645328"/>
            <a:ext cx="3367351" cy="485790"/>
            <a:chOff x="2483768" y="1645328"/>
            <a:chExt cx="3367351" cy="48579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A175D4-3D58-40F5-B5EC-2860BC89E2E5}"/>
                </a:ext>
              </a:extLst>
            </p:cNvPr>
            <p:cNvSpPr/>
            <p:nvPr/>
          </p:nvSpPr>
          <p:spPr>
            <a:xfrm>
              <a:off x="2483768" y="1699118"/>
              <a:ext cx="360040" cy="43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214692-EC3B-1401-4943-858300477B6F}"/>
                </a:ext>
              </a:extLst>
            </p:cNvPr>
            <p:cNvSpPr/>
            <p:nvPr/>
          </p:nvSpPr>
          <p:spPr>
            <a:xfrm>
              <a:off x="3690451" y="1645328"/>
              <a:ext cx="360040" cy="432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76F2F32-D376-CE5B-39D1-C7A74437077C}"/>
                </a:ext>
              </a:extLst>
            </p:cNvPr>
            <p:cNvSpPr/>
            <p:nvPr/>
          </p:nvSpPr>
          <p:spPr>
            <a:xfrm>
              <a:off x="4284396" y="1699118"/>
              <a:ext cx="360040" cy="43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CE27FF3-0958-2CFD-7A02-FBFB9BF5E48B}"/>
                </a:ext>
              </a:extLst>
            </p:cNvPr>
            <p:cNvSpPr/>
            <p:nvPr/>
          </p:nvSpPr>
          <p:spPr>
            <a:xfrm>
              <a:off x="5491079" y="1645328"/>
              <a:ext cx="360040" cy="432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16D4A9C-938B-98E7-F4CD-6D4850187AC2}"/>
              </a:ext>
            </a:extLst>
          </p:cNvPr>
          <p:cNvGrpSpPr/>
          <p:nvPr/>
        </p:nvGrpSpPr>
        <p:grpSpPr>
          <a:xfrm>
            <a:off x="1469113" y="4621602"/>
            <a:ext cx="4481471" cy="1477328"/>
            <a:chOff x="1475656" y="4724443"/>
            <a:chExt cx="4481471" cy="1477328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D402655D-3155-C0DA-EAB4-9B803DDAE53A}"/>
                </a:ext>
              </a:extLst>
            </p:cNvPr>
            <p:cNvSpPr txBox="1"/>
            <p:nvPr/>
          </p:nvSpPr>
          <p:spPr>
            <a:xfrm>
              <a:off x="1475656" y="4724443"/>
              <a:ext cx="448147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( 2×</a:t>
              </a:r>
              <a:r>
                <a:rPr lang="en-US" altLang="zh-TW" sz="30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</a:t>
              </a:r>
              <a:r>
                <a:rPr lang="en-US" altLang="zh-TW" sz="30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 </a:t>
              </a:r>
            </a:p>
            <a:p>
              <a:pPr algn="l"/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   </a:t>
              </a:r>
              <a:r>
                <a:rPr lang="zh-TW" altLang="en-US" sz="1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：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</a:p>
            <a:p>
              <a:r>
                <a:rPr lang="en-US" altLang="zh-TW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en-US" altLang="zh-TW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 </a:t>
              </a:r>
              <a:r>
                <a:rPr lang="zh-TW" altLang="en-US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1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：     </a:t>
              </a:r>
              <a:r>
                <a:rPr lang="en-US" altLang="zh-TW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 </a:t>
              </a:r>
              <a:r>
                <a:rPr lang="zh-TW" altLang="en-US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： </a:t>
              </a:r>
              <a:r>
                <a:rPr lang="en-US" altLang="zh-TW" sz="3000" b="0" i="0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25507892-C5B4-4438-41E7-57B3CEEB313D}"/>
                </a:ext>
              </a:extLst>
            </p:cNvPr>
            <p:cNvCxnSpPr/>
            <p:nvPr/>
          </p:nvCxnSpPr>
          <p:spPr>
            <a:xfrm>
              <a:off x="1598889" y="5675593"/>
              <a:ext cx="396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6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12" grpId="1"/>
      <p:bldP spid="13" grpId="0"/>
      <p:bldP spid="13" grpId="1"/>
      <p:bldP spid="17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3436D503-CACF-4792-A166-81F0E4823C46}"/>
              </a:ext>
            </a:extLst>
          </p:cNvPr>
          <p:cNvSpPr/>
          <p:nvPr/>
        </p:nvSpPr>
        <p:spPr>
          <a:xfrm>
            <a:off x="419100" y="1642993"/>
            <a:ext cx="8724900" cy="509657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Rectangle 495 33">
            <a:extLst>
              <a:ext uri="{FF2B5EF4-FFF2-40B4-BE49-F238E27FC236}">
                <a16:creationId xmlns:a16="http://schemas.microsoft.com/office/drawing/2014/main" id="{8BACD37D-604B-4EDC-AD0D-A6492F031620}"/>
              </a:ext>
            </a:extLst>
          </p:cNvPr>
          <p:cNvSpPr/>
          <p:nvPr/>
        </p:nvSpPr>
        <p:spPr>
          <a:xfrm>
            <a:off x="5547432" y="3827036"/>
            <a:ext cx="400658" cy="793746"/>
          </a:xfrm>
          <a:prstGeom prst="rect">
            <a:avLst/>
          </a:prstGeom>
          <a:solidFill>
            <a:srgbClr val="CA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7"/>
            <a:ext cx="8316416" cy="1149470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試求下列各題的連比：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8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7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/>
              <a:t>由兩組比求連比（</a:t>
            </a:r>
            <a:r>
              <a:rPr lang="en-US" altLang="zh-TW" i="0" dirty="0">
                <a:effectLst/>
              </a:rPr>
              <a:t>Ⅱ</a:t>
            </a:r>
            <a:r>
              <a:rPr lang="zh-TW" altLang="en-US" i="0" dirty="0"/>
              <a:t>）</a:t>
            </a:r>
            <a:endParaRPr lang="zh-TW" altLang="en-US" i="0" u="none" strike="noStrike" baseline="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2293770"/>
            <a:ext cx="451480" cy="5718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827580" y="2193032"/>
            <a:ext cx="6498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可以利用公倍數將 </a:t>
            </a:r>
            <a:r>
              <a:rPr lang="en-US" altLang="zh-TW" sz="32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化為相同</a:t>
            </a:r>
            <a:endParaRPr lang="zh-TW" altLang="en-US" sz="32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410296" y="2744505"/>
            <a:ext cx="7321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找出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的最小公倍數為 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68E775-2F5E-4E67-9BB9-0D10D5E8CD64}"/>
              </a:ext>
            </a:extLst>
          </p:cNvPr>
          <p:cNvSpPr txBox="1"/>
          <p:nvPr/>
        </p:nvSpPr>
        <p:spPr>
          <a:xfrm>
            <a:off x="1410296" y="6084585"/>
            <a:ext cx="5597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endParaRPr lang="zh-TW" altLang="en-US" sz="32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E6F37F89-F70E-4BF0-8488-0B629CADF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97" y="6285561"/>
            <a:ext cx="280417" cy="338329"/>
          </a:xfrm>
          <a:prstGeom prst="rect">
            <a:avLst/>
          </a:prstGeom>
        </p:spPr>
      </p:pic>
      <p:grpSp>
        <p:nvGrpSpPr>
          <p:cNvPr id="5" name="Group 324 10">
            <a:extLst>
              <a:ext uri="{FF2B5EF4-FFF2-40B4-BE49-F238E27FC236}">
                <a16:creationId xmlns:a16="http://schemas.microsoft.com/office/drawing/2014/main" id="{DE09DE55-EE93-35D7-C4AC-E0811207530C}"/>
              </a:ext>
            </a:extLst>
          </p:cNvPr>
          <p:cNvGrpSpPr/>
          <p:nvPr/>
        </p:nvGrpSpPr>
        <p:grpSpPr>
          <a:xfrm>
            <a:off x="1458681" y="3275562"/>
            <a:ext cx="5201551" cy="1938992"/>
            <a:chOff x="1458681" y="3325104"/>
            <a:chExt cx="5201551" cy="1938992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712FE21C-2906-665C-AFC4-50C20C464410}"/>
                </a:ext>
              </a:extLst>
            </p:cNvPr>
            <p:cNvCxnSpPr/>
            <p:nvPr/>
          </p:nvCxnSpPr>
          <p:spPr>
            <a:xfrm>
              <a:off x="1600006" y="4725144"/>
              <a:ext cx="489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B4F4D64-A763-DB7D-589D-DF3AE4A30EE0}"/>
                </a:ext>
              </a:extLst>
            </p:cNvPr>
            <p:cNvSpPr txBox="1"/>
            <p:nvPr/>
          </p:nvSpPr>
          <p:spPr>
            <a:xfrm>
              <a:off x="1458681" y="3325104"/>
              <a:ext cx="5201551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en-US" altLang="zh-TW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x </a:t>
              </a:r>
              <a:r>
                <a:rPr lang="zh-TW" altLang="en-US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     </a:t>
              </a:r>
              <a:r>
                <a:rPr lang="en-US" altLang="zh-TW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 </a:t>
              </a:r>
              <a:r>
                <a:rPr lang="zh-TW" altLang="en-US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      </a:t>
              </a:r>
              <a:r>
                <a:rPr lang="en-US" altLang="zh-TW" sz="30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</a:t>
              </a:r>
            </a:p>
            <a:p>
              <a:pPr algn="l"/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</a:t>
              </a:r>
              <a:r>
                <a:rPr lang="zh-TW" altLang="en-US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： 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</a:p>
            <a:p>
              <a:pPr algn="l"/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</a:t>
              </a:r>
              <a:r>
                <a:rPr lang="zh-TW" altLang="en-US" sz="2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：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</a:t>
              </a:r>
            </a:p>
            <a:p>
              <a:pPr algn="l"/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B8B863CA-43C4-1D8E-B05A-6F1E96863988}"/>
              </a:ext>
            </a:extLst>
          </p:cNvPr>
          <p:cNvGrpSpPr/>
          <p:nvPr/>
        </p:nvGrpSpPr>
        <p:grpSpPr>
          <a:xfrm>
            <a:off x="2483768" y="1645328"/>
            <a:ext cx="4104456" cy="485790"/>
            <a:chOff x="2483768" y="1645328"/>
            <a:chExt cx="4104456" cy="48579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1FBAF16-63F9-969D-40F0-9A79BD9A7422}"/>
                </a:ext>
              </a:extLst>
            </p:cNvPr>
            <p:cNvSpPr/>
            <p:nvPr/>
          </p:nvSpPr>
          <p:spPr>
            <a:xfrm>
              <a:off x="2483768" y="1699118"/>
              <a:ext cx="360040" cy="43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A211D98-1D07-92C2-108F-DF3F72B71040}"/>
                </a:ext>
              </a:extLst>
            </p:cNvPr>
            <p:cNvSpPr/>
            <p:nvPr/>
          </p:nvSpPr>
          <p:spPr>
            <a:xfrm>
              <a:off x="3690451" y="1645328"/>
              <a:ext cx="360040" cy="432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1132ECF-3A64-39A6-93D3-C0440CDFE152}"/>
                </a:ext>
              </a:extLst>
            </p:cNvPr>
            <p:cNvSpPr/>
            <p:nvPr/>
          </p:nvSpPr>
          <p:spPr>
            <a:xfrm>
              <a:off x="4860032" y="1699118"/>
              <a:ext cx="360040" cy="43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F05974B-E0F0-9F80-FD5B-78D7FECBC293}"/>
                </a:ext>
              </a:extLst>
            </p:cNvPr>
            <p:cNvSpPr/>
            <p:nvPr/>
          </p:nvSpPr>
          <p:spPr>
            <a:xfrm>
              <a:off x="6084168" y="1645328"/>
              <a:ext cx="504056" cy="432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Group 324 10">
            <a:extLst>
              <a:ext uri="{FF2B5EF4-FFF2-40B4-BE49-F238E27FC236}">
                <a16:creationId xmlns:a16="http://schemas.microsoft.com/office/drawing/2014/main" id="{49620365-FAA0-72E1-8B32-20C809B694E5}"/>
              </a:ext>
            </a:extLst>
          </p:cNvPr>
          <p:cNvGrpSpPr/>
          <p:nvPr/>
        </p:nvGrpSpPr>
        <p:grpSpPr>
          <a:xfrm>
            <a:off x="1447230" y="4646432"/>
            <a:ext cx="5201551" cy="1477328"/>
            <a:chOff x="1386673" y="4865789"/>
            <a:chExt cx="5201551" cy="1477328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2A1A852-DA1C-F70F-847A-8A3E786A02D9}"/>
                </a:ext>
              </a:extLst>
            </p:cNvPr>
            <p:cNvSpPr txBox="1"/>
            <p:nvPr/>
          </p:nvSpPr>
          <p:spPr>
            <a:xfrm>
              <a:off x="1386673" y="4865789"/>
              <a:ext cx="520155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( 5×</a:t>
              </a:r>
              <a:r>
                <a:rPr lang="en-US" altLang="zh-TW" sz="30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                   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( 8×</a:t>
              </a:r>
              <a:r>
                <a:rPr lang="en-US" altLang="zh-TW" sz="30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 </a:t>
              </a:r>
            </a:p>
            <a:p>
              <a:pPr algn="l"/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  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( 7×</a:t>
              </a:r>
              <a:r>
                <a:rPr lang="en-US" altLang="zh-TW" sz="3000" b="0" i="0" u="none" strike="noStrike" baseline="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( 12×</a:t>
              </a:r>
              <a:r>
                <a:rPr lang="en-US" altLang="zh-TW" sz="3000" b="0" i="0" u="none" strike="noStrike" baseline="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</a:t>
              </a:r>
              <a:endPara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l"/>
              <a:r>
                <a:rPr lang="en-US" altLang="zh-TW" sz="300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：  </a:t>
              </a:r>
              <a:r>
                <a:rPr lang="zh-TW" altLang="en-US" sz="2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14 </a:t>
              </a:r>
              <a:r>
                <a: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：     </a:t>
              </a:r>
              <a:r>
                <a:rPr lang="en-US" altLang="zh-TW" sz="300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24</a:t>
              </a:r>
              <a:endPara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38B619CD-4139-5DC1-C508-771BFCD28C1E}"/>
                </a:ext>
              </a:extLst>
            </p:cNvPr>
            <p:cNvCxnSpPr/>
            <p:nvPr/>
          </p:nvCxnSpPr>
          <p:spPr>
            <a:xfrm>
              <a:off x="1513529" y="5861163"/>
              <a:ext cx="489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1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26 6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sp>
        <p:nvSpPr>
          <p:cNvPr id="5" name="Title 326 5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352928" cy="1074892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試求下列各題的連比：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</a:p>
        </p:txBody>
      </p:sp>
      <p:pic>
        <p:nvPicPr>
          <p:cNvPr id="7" name="Picture 326 7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Picture 326 8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2203576"/>
            <a:ext cx="433535" cy="432000"/>
          </a:xfrm>
          <a:prstGeom prst="rect">
            <a:avLst/>
          </a:prstGeom>
        </p:spPr>
      </p:pic>
      <p:sp>
        <p:nvSpPr>
          <p:cNvPr id="17" name="TextBox 326 17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206549" y="5425045"/>
            <a:ext cx="511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8" name="Picture 326 18">
            <a:extLst>
              <a:ext uri="{FF2B5EF4-FFF2-40B4-BE49-F238E27FC236}">
                <a16:creationId xmlns:a16="http://schemas.microsoft.com/office/drawing/2014/main" id="{A7EDB6C4-1F1A-4D24-B00A-2F0DB09CE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49" y="5707330"/>
            <a:ext cx="280417" cy="338329"/>
          </a:xfrm>
          <a:prstGeom prst="rect">
            <a:avLst/>
          </a:prstGeom>
        </p:spPr>
      </p:pic>
      <p:grpSp>
        <p:nvGrpSpPr>
          <p:cNvPr id="4" name="Group 326 4">
            <a:extLst>
              <a:ext uri="{FF2B5EF4-FFF2-40B4-BE49-F238E27FC236}">
                <a16:creationId xmlns:a16="http://schemas.microsoft.com/office/drawing/2014/main" id="{B526FCEC-CDA8-E29D-6990-45B617018C95}"/>
              </a:ext>
            </a:extLst>
          </p:cNvPr>
          <p:cNvGrpSpPr/>
          <p:nvPr/>
        </p:nvGrpSpPr>
        <p:grpSpPr>
          <a:xfrm>
            <a:off x="1206549" y="2183207"/>
            <a:ext cx="4680000" cy="1569660"/>
            <a:chOff x="1116136" y="2143126"/>
            <a:chExt cx="4680000" cy="1569660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F88C097-E3DE-4818-9C8B-29C5C2E5965E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60293A3-1BB5-4FF2-BBFB-399483BB6A29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14FECCF-2EB8-46C7-A107-E726429C4CA3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</a:t>
              </a: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734A193E-F8BB-40AF-A03B-C3C4FB5808CA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BB2154A3-820F-4BC1-AF51-B173C3F340DB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 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" name="直線接點 1">
              <a:extLst>
                <a:ext uri="{FF2B5EF4-FFF2-40B4-BE49-F238E27FC236}">
                  <a16:creationId xmlns:a16="http://schemas.microsoft.com/office/drawing/2014/main" id="{340260A5-1951-57B5-F50F-11CEFE097C5A}"/>
                </a:ext>
              </a:extLst>
            </p:cNvPr>
            <p:cNvCxnSpPr/>
            <p:nvPr/>
          </p:nvCxnSpPr>
          <p:spPr>
            <a:xfrm>
              <a:off x="1116136" y="3672539"/>
              <a:ext cx="468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26 4">
            <a:extLst>
              <a:ext uri="{FF2B5EF4-FFF2-40B4-BE49-F238E27FC236}">
                <a16:creationId xmlns:a16="http://schemas.microsoft.com/office/drawing/2014/main" id="{B43506A9-56E2-55B5-6FDE-B44D19651AF2}"/>
              </a:ext>
            </a:extLst>
          </p:cNvPr>
          <p:cNvGrpSpPr/>
          <p:nvPr/>
        </p:nvGrpSpPr>
        <p:grpSpPr>
          <a:xfrm>
            <a:off x="1194387" y="3701983"/>
            <a:ext cx="4680000" cy="1569660"/>
            <a:chOff x="1116136" y="2143126"/>
            <a:chExt cx="4680000" cy="1569660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E19B308-A27C-215F-E4A7-B1044F185BA5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( 2×2 )</a:t>
              </a:r>
            </a:p>
            <a:p>
              <a:pPr algn="ctr"/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0E78846-8C0B-5C71-12B1-C64D69C60B91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42169A8C-311A-C96C-F730-D24CA09EED1B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( 3×2 )</a:t>
              </a: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( 2×3 )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812A91B-1410-5D79-AA69-D2E9695D09DA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F62F804-CDB6-184E-CED8-DBD9D485AB80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( 3×3 )</a:t>
              </a: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68874EE3-31A3-D82B-306D-53FFDF17749A}"/>
                </a:ext>
              </a:extLst>
            </p:cNvPr>
            <p:cNvCxnSpPr/>
            <p:nvPr/>
          </p:nvCxnSpPr>
          <p:spPr>
            <a:xfrm>
              <a:off x="1116136" y="3222966"/>
              <a:ext cx="468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352928" cy="1074892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試求下列各題的連比：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2203576"/>
            <a:ext cx="433535" cy="432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104702" y="5354876"/>
            <a:ext cx="5760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7EDB6C4-1F1A-4D24-B00A-2F0DB09CE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9" y="5713103"/>
            <a:ext cx="280417" cy="338329"/>
          </a:xfrm>
          <a:prstGeom prst="rect">
            <a:avLst/>
          </a:prstGeom>
        </p:spPr>
      </p:pic>
      <p:pic>
        <p:nvPicPr>
          <p:cNvPr id="15" name="圖片 14">
            <a:hlinkClick r:id="rId5" action="ppaction://hlinksldjump"/>
            <a:extLst>
              <a:ext uri="{FF2B5EF4-FFF2-40B4-BE49-F238E27FC236}">
                <a16:creationId xmlns:a16="http://schemas.microsoft.com/office/drawing/2014/main" id="{2AA579FF-02D0-4FB3-95E9-48709899D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920" y="560906"/>
            <a:ext cx="1763483" cy="360000"/>
          </a:xfrm>
          <a:prstGeom prst="rect">
            <a:avLst/>
          </a:prstGeom>
        </p:spPr>
      </p:pic>
      <p:pic>
        <p:nvPicPr>
          <p:cNvPr id="16" name="圖片 15">
            <a:hlinkClick r:id="rId7" action="ppaction://hlinksldjump"/>
            <a:extLst>
              <a:ext uri="{FF2B5EF4-FFF2-40B4-BE49-F238E27FC236}">
                <a16:creationId xmlns:a16="http://schemas.microsoft.com/office/drawing/2014/main" id="{3F669CE1-3D0C-4651-8B7B-BF3DBD01F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342" y="560906"/>
            <a:ext cx="1707095" cy="360000"/>
          </a:xfrm>
          <a:prstGeom prst="rect">
            <a:avLst/>
          </a:prstGeom>
        </p:spPr>
      </p:pic>
      <p:grpSp>
        <p:nvGrpSpPr>
          <p:cNvPr id="2" name="Group 326 4">
            <a:extLst>
              <a:ext uri="{FF2B5EF4-FFF2-40B4-BE49-F238E27FC236}">
                <a16:creationId xmlns:a16="http://schemas.microsoft.com/office/drawing/2014/main" id="{8FD323B6-33B2-D403-2F15-B2AEA1C89CC6}"/>
              </a:ext>
            </a:extLst>
          </p:cNvPr>
          <p:cNvGrpSpPr/>
          <p:nvPr/>
        </p:nvGrpSpPr>
        <p:grpSpPr>
          <a:xfrm>
            <a:off x="1206549" y="2183207"/>
            <a:ext cx="4680000" cy="1576970"/>
            <a:chOff x="1116136" y="2143126"/>
            <a:chExt cx="4680000" cy="1576970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9607B0F5-23A1-3EDB-BE28-5416DF304580}"/>
                </a:ext>
              </a:extLst>
            </p:cNvPr>
            <p:cNvSpPr txBox="1"/>
            <p:nvPr/>
          </p:nvSpPr>
          <p:spPr>
            <a:xfrm>
              <a:off x="1150482" y="215043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</a:p>
            <a:p>
              <a:pPr algn="ctr"/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06B5417E-ADB6-CCE4-5F38-DAE4775C40BA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172B448-C09D-E4B3-A17E-3FDE57E634D3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</a:t>
              </a:r>
            </a:p>
            <a:p>
              <a:pPr algn="ctr"/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79AF790-0BF6-65E1-4F26-9F9326532A02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7B3FDAF-7409-E8A9-F505-273D8A526574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 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4B3E574F-B994-484C-D1FD-A28AE06E2D2F}"/>
                </a:ext>
              </a:extLst>
            </p:cNvPr>
            <p:cNvCxnSpPr/>
            <p:nvPr/>
          </p:nvCxnSpPr>
          <p:spPr>
            <a:xfrm>
              <a:off x="1116136" y="3672539"/>
              <a:ext cx="468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26 4">
            <a:extLst>
              <a:ext uri="{FF2B5EF4-FFF2-40B4-BE49-F238E27FC236}">
                <a16:creationId xmlns:a16="http://schemas.microsoft.com/office/drawing/2014/main" id="{D6BE6E38-83BE-59B5-9558-5415F87824B9}"/>
              </a:ext>
            </a:extLst>
          </p:cNvPr>
          <p:cNvGrpSpPr/>
          <p:nvPr/>
        </p:nvGrpSpPr>
        <p:grpSpPr>
          <a:xfrm>
            <a:off x="1161534" y="3731548"/>
            <a:ext cx="4680000" cy="1569660"/>
            <a:chOff x="1116136" y="2143126"/>
            <a:chExt cx="4680000" cy="1569660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1335B003-D7F5-6CCA-E239-2B8BCB93412F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( 5×4 )</a:t>
              </a: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( 4×5 )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15137FAA-654B-24CA-6E80-1F02499E7247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17AC24D5-A725-3F36-2E7E-76BFA836667E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( 5×5 )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F8D2962-B987-8F4F-D6E5-DC2E1A53D2ED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9932FB2E-C1C3-FC31-35B6-71898163B4A2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( 4×4 )</a:t>
              </a:r>
            </a:p>
            <a:p>
              <a:pPr algn="ctr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16</a:t>
              </a:r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B928D111-A4AC-CEC5-6577-667227991517}"/>
                </a:ext>
              </a:extLst>
            </p:cNvPr>
            <p:cNvCxnSpPr/>
            <p:nvPr/>
          </p:nvCxnSpPr>
          <p:spPr>
            <a:xfrm>
              <a:off x="1116136" y="3172895"/>
              <a:ext cx="468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03ABE53-D419-4DB9-9730-2B860385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064896" cy="3725391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某三角形的三邊長分別為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且滿足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。求： 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dirty="0">
                <a:solidFill>
                  <a:srgbClr val="000000"/>
                </a:solidFill>
              </a:rPr>
              <a:t>(3)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_______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EDAEA9-56AA-408F-B3F6-C41E3FA92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621634E4-CB1E-4A57-99F2-D10F5FFAC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355878F-962E-4ED1-A4E9-D219DA0285B1}"/>
                  </a:ext>
                </a:extLst>
              </p:cNvPr>
              <p:cNvSpPr txBox="1"/>
              <p:nvPr/>
            </p:nvSpPr>
            <p:spPr>
              <a:xfrm>
                <a:off x="1007043" y="2542953"/>
                <a:ext cx="7597405" cy="827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由 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zh-TW" alt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TW" sz="3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endParaRPr lang="zh-TW" alt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355878F-962E-4ED1-A4E9-D219DA02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43" y="2542953"/>
                <a:ext cx="7597405" cy="827791"/>
              </a:xfrm>
              <a:prstGeom prst="rect">
                <a:avLst/>
              </a:prstGeom>
              <a:blipFill>
                <a:blip r:embed="rId3"/>
                <a:stretch>
                  <a:fillRect l="-1846" b="-9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B9F18EA6-C031-4570-B65A-6E90A8B0C7AB}"/>
              </a:ext>
            </a:extLst>
          </p:cNvPr>
          <p:cNvSpPr txBox="1"/>
          <p:nvPr/>
        </p:nvSpPr>
        <p:spPr>
          <a:xfrm>
            <a:off x="2555776" y="1904506"/>
            <a:ext cx="1062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20D6511-41EE-437F-9B3B-34EB1FF0E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09" y="2177788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B380842-7FC2-0C17-10A3-3422927D4997}"/>
                  </a:ext>
                </a:extLst>
              </p:cNvPr>
              <p:cNvSpPr txBox="1"/>
              <p:nvPr/>
            </p:nvSpPr>
            <p:spPr>
              <a:xfrm>
                <a:off x="1007043" y="3465241"/>
                <a:ext cx="7597405" cy="827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得 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3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3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。</a:t>
                </a:r>
                <a:endParaRPr lang="zh-TW" alt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B380842-7FC2-0C17-10A3-3422927D4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43" y="3465241"/>
                <a:ext cx="7597405" cy="827855"/>
              </a:xfrm>
              <a:prstGeom prst="rect">
                <a:avLst/>
              </a:prstGeom>
              <a:blipFill>
                <a:blip r:embed="rId5"/>
                <a:stretch>
                  <a:fillRect l="-1846" b="-9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0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5" grpId="1"/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24 5">
            <a:extLst>
              <a:ext uri="{FF2B5EF4-FFF2-40B4-BE49-F238E27FC236}">
                <a16:creationId xmlns:a16="http://schemas.microsoft.com/office/drawing/2014/main" id="{49662ABA-0611-6232-60C4-482A1DE2CEFD}"/>
              </a:ext>
            </a:extLst>
          </p:cNvPr>
          <p:cNvSpPr/>
          <p:nvPr/>
        </p:nvSpPr>
        <p:spPr>
          <a:xfrm>
            <a:off x="3442636" y="4061589"/>
            <a:ext cx="400658" cy="794942"/>
          </a:xfrm>
          <a:prstGeom prst="rect">
            <a:avLst/>
          </a:prstGeom>
          <a:solidFill>
            <a:srgbClr val="FBD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BD3D2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2102944-1F5D-48EC-BCF2-CB537301C570}"/>
              </a:ext>
            </a:extLst>
          </p:cNvPr>
          <p:cNvSpPr/>
          <p:nvPr/>
        </p:nvSpPr>
        <p:spPr>
          <a:xfrm>
            <a:off x="419100" y="1642993"/>
            <a:ext cx="8724900" cy="741241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4EB70DD-BC83-41D4-BAE6-CB94CB398E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7583" y="1072256"/>
                <a:ext cx="8200123" cy="1278699"/>
              </a:xfrm>
            </p:spPr>
            <p:txBody>
              <a:bodyPr/>
              <a:lstStyle/>
              <a:p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設 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x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y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z 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均不為 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0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，試求下列各題的連比：</a:t>
                </a:r>
                <a:b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(1)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 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x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3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y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，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y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z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，求 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x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y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z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4EB70DD-BC83-41D4-BAE6-CB94CB398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3" y="1072256"/>
                <a:ext cx="8200123" cy="1278699"/>
              </a:xfrm>
              <a:blipFill>
                <a:blip r:embed="rId2"/>
                <a:stretch>
                  <a:fillRect l="-1933" t="-6667" r="-1115" b="-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由數的關係求連比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438208E-03BE-439C-B94B-3CF149D47AB1}"/>
                  </a:ext>
                </a:extLst>
              </p:cNvPr>
              <p:cNvSpPr txBox="1"/>
              <p:nvPr/>
            </p:nvSpPr>
            <p:spPr>
              <a:xfrm>
                <a:off x="827581" y="2427060"/>
                <a:ext cx="5816203" cy="742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zh-TW" altLang="en-US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zh-TW" altLang="en-US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，得 </a:t>
                </a:r>
                <a:r>
                  <a:rPr lang="en-US" altLang="zh-TW" sz="30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y</a:t>
                </a:r>
                <a:r>
                  <a:rPr lang="zh-TW" altLang="en-US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30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zh-TW" altLang="en-US" sz="30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438208E-03BE-439C-B94B-3CF149D47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1" y="2427060"/>
                <a:ext cx="5816203" cy="742832"/>
              </a:xfrm>
              <a:prstGeom prst="rect">
                <a:avLst/>
              </a:prstGeom>
              <a:blipFill>
                <a:blip r:embed="rId4"/>
                <a:stretch>
                  <a:fillRect l="-2516" b="-106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347552" y="3121885"/>
            <a:ext cx="61115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6B0DDB7-198E-4341-9178-49DC968C67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30" y="6330211"/>
            <a:ext cx="280417" cy="338329"/>
          </a:xfrm>
          <a:prstGeom prst="rect">
            <a:avLst/>
          </a:prstGeom>
        </p:spPr>
      </p:pic>
      <p:grpSp>
        <p:nvGrpSpPr>
          <p:cNvPr id="5" name="Group 326 4">
            <a:extLst>
              <a:ext uri="{FF2B5EF4-FFF2-40B4-BE49-F238E27FC236}">
                <a16:creationId xmlns:a16="http://schemas.microsoft.com/office/drawing/2014/main" id="{48D5F536-A986-4E69-14AE-426414DE6EAA}"/>
              </a:ext>
            </a:extLst>
          </p:cNvPr>
          <p:cNvGrpSpPr/>
          <p:nvPr/>
        </p:nvGrpSpPr>
        <p:grpSpPr>
          <a:xfrm>
            <a:off x="1395682" y="3542004"/>
            <a:ext cx="4680000" cy="1471172"/>
            <a:chOff x="1116136" y="2143126"/>
            <a:chExt cx="4680000" cy="1471172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D4649CD-4CED-6FD6-3609-B071ADBD3657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5060DB9-6917-459B-6C51-8FB3CA82694E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471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5AA93B8-4B94-87B6-DA17-EB1F8154EAFF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F384974-DFC5-7DE1-C898-888C90398554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48CE905-085D-DF78-B5FE-75CB20A41083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 </a:t>
              </a:r>
              <a:endPara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6E5A594C-12AB-9B81-D2C3-3E4A1F2C2312}"/>
                </a:ext>
              </a:extLst>
            </p:cNvPr>
            <p:cNvCxnSpPr/>
            <p:nvPr/>
          </p:nvCxnSpPr>
          <p:spPr>
            <a:xfrm>
              <a:off x="1116136" y="3506897"/>
              <a:ext cx="468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612B72BB-493C-643B-3BE1-374C00BCD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2593140"/>
            <a:ext cx="451480" cy="57187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B811E21-3C7C-1E79-8EE7-23A766CDBA1B}"/>
              </a:ext>
            </a:extLst>
          </p:cNvPr>
          <p:cNvSpPr txBox="1"/>
          <p:nvPr/>
        </p:nvSpPr>
        <p:spPr>
          <a:xfrm>
            <a:off x="1210388" y="6178336"/>
            <a:ext cx="44644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0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5" name="Group 326 4">
            <a:extLst>
              <a:ext uri="{FF2B5EF4-FFF2-40B4-BE49-F238E27FC236}">
                <a16:creationId xmlns:a16="http://schemas.microsoft.com/office/drawing/2014/main" id="{3EE75FF0-7BEE-9885-B48A-1820F3B5D4C6}"/>
              </a:ext>
            </a:extLst>
          </p:cNvPr>
          <p:cNvGrpSpPr/>
          <p:nvPr/>
        </p:nvGrpSpPr>
        <p:grpSpPr>
          <a:xfrm>
            <a:off x="1358559" y="4907881"/>
            <a:ext cx="4680000" cy="1421928"/>
            <a:chOff x="1116136" y="2143126"/>
            <a:chExt cx="4680000" cy="1421928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F40D3504-C0E1-A7BE-8539-19E2E2DEBC52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</a:t>
              </a: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6F7FB0BE-ADEF-129C-3868-2A6ABF16152D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9F6EB170-7A30-F4CD-9767-E3AEAD61A367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( 2×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</a:t>
              </a:r>
              <a:r>
                <a:rPr lang="en-US" altLang="zh-TW" sz="3200" b="0" i="0" u="none" strike="noStrike" baseline="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</a:t>
              </a:r>
              <a:endPara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0809A3E-C263-59B7-7467-313DEE5819D5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0A5B980-EFF9-5CDE-B24C-BE3B8CDB9673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( 2×</a:t>
              </a:r>
              <a:r>
                <a:rPr lang="en-US" altLang="zh-TW" sz="3200" b="0" i="0" u="none" strike="noStrike" baseline="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42AA7DF8-93E4-A9DE-89C5-29696CA22151}"/>
                </a:ext>
              </a:extLst>
            </p:cNvPr>
            <p:cNvCxnSpPr/>
            <p:nvPr/>
          </p:nvCxnSpPr>
          <p:spPr>
            <a:xfrm>
              <a:off x="1116136" y="3074849"/>
              <a:ext cx="468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21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F0A82B5A-00D6-4BA5-BF5E-D7BC1E50A272}"/>
              </a:ext>
            </a:extLst>
          </p:cNvPr>
          <p:cNvSpPr/>
          <p:nvPr/>
        </p:nvSpPr>
        <p:spPr>
          <a:xfrm>
            <a:off x="419100" y="1642993"/>
            <a:ext cx="8724900" cy="741241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7"/>
            <a:ext cx="8200123" cy="1149470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設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均不為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0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，試求下列各題的連比：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(2) </a:t>
            </a:r>
            <a:r>
              <a:rPr lang="zh-TW" altLang="en-US" dirty="0"/>
              <a:t>若 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en-US" altLang="zh-TW" i="1" dirty="0"/>
              <a:t>y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en-US" altLang="zh-TW" i="1" dirty="0"/>
              <a:t>z</a:t>
            </a:r>
            <a:r>
              <a:rPr lang="zh-TW" altLang="en-US" dirty="0"/>
              <a:t>，求 </a:t>
            </a:r>
            <a:r>
              <a:rPr lang="en-US" altLang="zh-TW" i="1" dirty="0"/>
              <a:t>x</a:t>
            </a:r>
            <a:r>
              <a:rPr lang="zh-TW" altLang="en-US" dirty="0"/>
              <a:t>：</a:t>
            </a:r>
            <a:r>
              <a:rPr lang="en-US" altLang="zh-TW" i="1" dirty="0"/>
              <a:t>y</a:t>
            </a:r>
            <a:r>
              <a:rPr lang="zh-TW" altLang="en-US" dirty="0"/>
              <a:t>：</a:t>
            </a:r>
            <a:r>
              <a:rPr lang="en-US" altLang="zh-TW" i="1" dirty="0"/>
              <a:t>z</a:t>
            </a:r>
            <a:r>
              <a:rPr lang="zh-TW" altLang="en-US" dirty="0"/>
              <a:t>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由數的關係求連比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13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2443485"/>
            <a:ext cx="451480" cy="5718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827581" y="2374832"/>
            <a:ext cx="58162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00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348892" y="2880119"/>
            <a:ext cx="61115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en-US" altLang="zh-TW" sz="16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30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118524E-2EFB-43A3-9D48-82BE9AC73BBF}"/>
              </a:ext>
            </a:extLst>
          </p:cNvPr>
          <p:cNvSpPr txBox="1"/>
          <p:nvPr/>
        </p:nvSpPr>
        <p:spPr>
          <a:xfrm>
            <a:off x="1364804" y="6101497"/>
            <a:ext cx="41044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endParaRPr lang="zh-TW" altLang="en-US" sz="30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F6B0DDB7-198E-4341-9178-49DC968C6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57351"/>
            <a:ext cx="280417" cy="338329"/>
          </a:xfrm>
          <a:prstGeom prst="rect">
            <a:avLst/>
          </a:prstGeom>
        </p:spPr>
      </p:pic>
      <p:pic>
        <p:nvPicPr>
          <p:cNvPr id="28" name="圖片 27">
            <a:hlinkClick r:id="rId5" action="ppaction://hlinksldjump"/>
            <a:extLst>
              <a:ext uri="{FF2B5EF4-FFF2-40B4-BE49-F238E27FC236}">
                <a16:creationId xmlns:a16="http://schemas.microsoft.com/office/drawing/2014/main" id="{3352D394-A569-4FFD-AE70-3BDD4F6F5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512157"/>
            <a:ext cx="1763484" cy="360000"/>
          </a:xfrm>
          <a:prstGeom prst="rect">
            <a:avLst/>
          </a:prstGeom>
        </p:spPr>
      </p:pic>
      <p:sp>
        <p:nvSpPr>
          <p:cNvPr id="5" name="Rectangle 324 5">
            <a:extLst>
              <a:ext uri="{FF2B5EF4-FFF2-40B4-BE49-F238E27FC236}">
                <a16:creationId xmlns:a16="http://schemas.microsoft.com/office/drawing/2014/main" id="{479922E8-FF94-A50E-D496-C38A1E635A90}"/>
              </a:ext>
            </a:extLst>
          </p:cNvPr>
          <p:cNvSpPr/>
          <p:nvPr/>
        </p:nvSpPr>
        <p:spPr>
          <a:xfrm>
            <a:off x="3440332" y="3866674"/>
            <a:ext cx="400658" cy="804693"/>
          </a:xfrm>
          <a:prstGeom prst="rect">
            <a:avLst/>
          </a:prstGeom>
          <a:solidFill>
            <a:srgbClr val="CA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BD3D2"/>
              </a:solidFill>
            </a:endParaRPr>
          </a:p>
        </p:txBody>
      </p:sp>
      <p:grpSp>
        <p:nvGrpSpPr>
          <p:cNvPr id="7" name="Group 326 4">
            <a:extLst>
              <a:ext uri="{FF2B5EF4-FFF2-40B4-BE49-F238E27FC236}">
                <a16:creationId xmlns:a16="http://schemas.microsoft.com/office/drawing/2014/main" id="{347E4E98-83C5-AA2A-0090-722A2206D52B}"/>
              </a:ext>
            </a:extLst>
          </p:cNvPr>
          <p:cNvGrpSpPr/>
          <p:nvPr/>
        </p:nvGrpSpPr>
        <p:grpSpPr>
          <a:xfrm>
            <a:off x="1395682" y="3356992"/>
            <a:ext cx="4680000" cy="1471172"/>
            <a:chOff x="1116136" y="2143126"/>
            <a:chExt cx="4680000" cy="1471172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F4BE434-6774-AE9A-DA73-356118D57134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1339086-9CA5-9437-26EF-82A07889FEF5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4AFF301-8E9A-5FE3-957A-1B1F07DF2C7B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06CE7C7-1B8D-A989-BA4F-BD1543783C39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B71DB4D-CF06-7865-205D-88698C9988BA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471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 </a:t>
              </a:r>
              <a:endPara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AA267DC1-6F7D-1597-A485-9A5F88C0DB70}"/>
                </a:ext>
              </a:extLst>
            </p:cNvPr>
            <p:cNvCxnSpPr/>
            <p:nvPr/>
          </p:nvCxnSpPr>
          <p:spPr>
            <a:xfrm>
              <a:off x="1116136" y="3511278"/>
              <a:ext cx="468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26 4">
            <a:extLst>
              <a:ext uri="{FF2B5EF4-FFF2-40B4-BE49-F238E27FC236}">
                <a16:creationId xmlns:a16="http://schemas.microsoft.com/office/drawing/2014/main" id="{EC8BA9F6-DE86-22BB-C460-CB51B34338D6}"/>
              </a:ext>
            </a:extLst>
          </p:cNvPr>
          <p:cNvGrpSpPr/>
          <p:nvPr/>
        </p:nvGrpSpPr>
        <p:grpSpPr>
          <a:xfrm>
            <a:off x="1390682" y="4728813"/>
            <a:ext cx="4680000" cy="1421928"/>
            <a:chOff x="1116136" y="2143126"/>
            <a:chExt cx="4680000" cy="1421928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CD30095-B618-443B-9FA2-2862B521ECDF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4531A40-32B0-A163-448A-0FC42F8EBE0D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0B7E731A-4A4E-91D0-1FF2-206AFF0206EE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( 2×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</a:t>
              </a:r>
              <a:endPara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D96C4EF2-A53A-0F35-CB60-3817405DE9C6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945D8FAA-1FE8-419C-62FA-435F76322D1D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)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BC034CAE-2ABC-3D7A-91A4-F1FF89B8F0B6}"/>
                </a:ext>
              </a:extLst>
            </p:cNvPr>
            <p:cNvCxnSpPr/>
            <p:nvPr/>
          </p:nvCxnSpPr>
          <p:spPr>
            <a:xfrm>
              <a:off x="1116136" y="3074849"/>
              <a:ext cx="468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3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7" grpId="0"/>
      <p:bldP spid="17" grpId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13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352928" cy="1079691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設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均不為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0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，若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	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2280220"/>
            <a:ext cx="433535" cy="432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043608" y="2203833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145916-F147-425B-AE02-BC8822A80C5F}"/>
              </a:ext>
            </a:extLst>
          </p:cNvPr>
          <p:cNvSpPr txBox="1"/>
          <p:nvPr/>
        </p:nvSpPr>
        <p:spPr>
          <a:xfrm>
            <a:off x="1043608" y="2765699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FABE4F2-3310-484F-AEA0-767874E2387A}"/>
              </a:ext>
            </a:extLst>
          </p:cNvPr>
          <p:cNvSpPr txBox="1"/>
          <p:nvPr/>
        </p:nvSpPr>
        <p:spPr>
          <a:xfrm>
            <a:off x="1043608" y="3350055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EB47019D-580C-4F3A-ACA3-B2D5B406C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99" y="3624134"/>
            <a:ext cx="280417" cy="338329"/>
          </a:xfrm>
          <a:prstGeom prst="rect">
            <a:avLst/>
          </a:prstGeom>
        </p:spPr>
      </p:pic>
      <p:grpSp>
        <p:nvGrpSpPr>
          <p:cNvPr id="2" name="Group 326 4">
            <a:extLst>
              <a:ext uri="{FF2B5EF4-FFF2-40B4-BE49-F238E27FC236}">
                <a16:creationId xmlns:a16="http://schemas.microsoft.com/office/drawing/2014/main" id="{5928A60E-1905-AC25-31F7-99D507C85B16}"/>
              </a:ext>
            </a:extLst>
          </p:cNvPr>
          <p:cNvGrpSpPr/>
          <p:nvPr/>
        </p:nvGrpSpPr>
        <p:grpSpPr>
          <a:xfrm>
            <a:off x="1259632" y="3933056"/>
            <a:ext cx="4680000" cy="1421928"/>
            <a:chOff x="1116136" y="2143126"/>
            <a:chExt cx="4680000" cy="1421928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039EB1B5-AF31-A3AA-5B9A-B028D93AF4DD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CAE45111-977B-B4DD-06DF-917B38E43CD4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B3D0515-D6C3-FEA0-302B-8F9C0BFB281A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ADFD40D-5EFB-323E-94DA-E7067281AF01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2C05A59-39D9-A857-F1D3-96C461609E6F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 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7B2A51A8-26F1-4817-9BA0-076339A7C482}"/>
                </a:ext>
              </a:extLst>
            </p:cNvPr>
            <p:cNvCxnSpPr/>
            <p:nvPr/>
          </p:nvCxnSpPr>
          <p:spPr>
            <a:xfrm>
              <a:off x="1116136" y="3492437"/>
              <a:ext cx="468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26 4">
            <a:extLst>
              <a:ext uri="{FF2B5EF4-FFF2-40B4-BE49-F238E27FC236}">
                <a16:creationId xmlns:a16="http://schemas.microsoft.com/office/drawing/2014/main" id="{29EC5BFF-3794-2E34-0041-6D1FDC38F48E}"/>
              </a:ext>
            </a:extLst>
          </p:cNvPr>
          <p:cNvGrpSpPr/>
          <p:nvPr/>
        </p:nvGrpSpPr>
        <p:grpSpPr>
          <a:xfrm>
            <a:off x="1257036" y="5292582"/>
            <a:ext cx="4680000" cy="1421928"/>
            <a:chOff x="1116136" y="2143126"/>
            <a:chExt cx="4680000" cy="1421928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7761710-A08C-DDBF-C787-77021D0ECFC4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( 4×5 )</a:t>
              </a: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69FDDD1A-67C2-AC48-215E-3329A54CAAE9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58201794-DBBD-9757-9525-3B424B789DD6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( 3×5 )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( 5×3 )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BEC06BDD-3934-B7E3-87F2-FD6969030E6F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C01C645B-3168-27FF-5545-5D5B5A11AF92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( 4×3 )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883BB9F2-47DD-F080-F680-F25ECA296871}"/>
                </a:ext>
              </a:extLst>
            </p:cNvPr>
            <p:cNvCxnSpPr/>
            <p:nvPr/>
          </p:nvCxnSpPr>
          <p:spPr>
            <a:xfrm>
              <a:off x="1116136" y="3086267"/>
              <a:ext cx="468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7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  <p:bldP spid="25" grpId="0"/>
      <p:bldP spid="2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F527EE35-0601-4EFB-9E0A-1C4BFCDACB4A}"/>
              </a:ext>
            </a:extLst>
          </p:cNvPr>
          <p:cNvSpPr/>
          <p:nvPr/>
        </p:nvSpPr>
        <p:spPr>
          <a:xfrm>
            <a:off x="419100" y="2575401"/>
            <a:ext cx="8724900" cy="1941269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27E0BD8-899B-4531-AAD2-DC5AB5F75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14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F8EECDA-3F39-4646-AD47-CC27401F2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3158" y="553610"/>
            <a:ext cx="7056784" cy="576163"/>
          </a:xfrm>
        </p:spPr>
        <p:txBody>
          <a:bodyPr/>
          <a:lstStyle/>
          <a:p>
            <a:r>
              <a:rPr lang="zh-TW" altLang="en-US" i="0" u="none" strike="noStrike" baseline="0" dirty="0">
                <a:latin typeface="文鼎新粗黑E.."/>
              </a:rPr>
              <a:t>連比的應用問題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ED08FBC-7DAA-46E2-A8F2-69E61CEF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4542972"/>
            <a:ext cx="451480" cy="57187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D2D9CD4-B236-435A-A4D7-6EA9C72E41FD}"/>
              </a:ext>
            </a:extLst>
          </p:cNvPr>
          <p:cNvSpPr txBox="1"/>
          <p:nvPr/>
        </p:nvSpPr>
        <p:spPr>
          <a:xfrm>
            <a:off x="827581" y="4474319"/>
            <a:ext cx="7416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設第一名獎金 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 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元，第二名獎金 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 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</a:t>
            </a:r>
            <a:endParaRPr lang="en-US" altLang="zh-TW" sz="30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第三名獎金 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 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6087917-BF55-4A3A-B587-1872581F1416}"/>
              </a:ext>
            </a:extLst>
          </p:cNvPr>
          <p:cNvSpPr txBox="1"/>
          <p:nvPr/>
        </p:nvSpPr>
        <p:spPr>
          <a:xfrm>
            <a:off x="1356026" y="5372085"/>
            <a:ext cx="675198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依題意可得 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，</a:t>
            </a:r>
            <a:endParaRPr lang="en-US" altLang="zh-TW" sz="300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</a:t>
            </a:r>
            <a:r>
              <a:rPr lang="zh-TW" alt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12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      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6F09C16-7686-4FE8-97E1-D4AB9CAABF00}"/>
              </a:ext>
            </a:extLst>
          </p:cNvPr>
          <p:cNvSpPr txBox="1"/>
          <p:nvPr/>
        </p:nvSpPr>
        <p:spPr>
          <a:xfrm>
            <a:off x="1356026" y="6259378"/>
            <a:ext cx="41139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 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902076A3-89CB-46F9-87C3-9DC9EAC19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8D197CDC-6723-4BFA-8090-C195233E2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96" y="6475047"/>
            <a:ext cx="280417" cy="338329"/>
          </a:xfrm>
          <a:prstGeom prst="rect">
            <a:avLst/>
          </a:prstGeom>
        </p:spPr>
      </p:pic>
      <p:sp>
        <p:nvSpPr>
          <p:cNvPr id="23" name="橢圓 22">
            <a:extLst>
              <a:ext uri="{FF2B5EF4-FFF2-40B4-BE49-F238E27FC236}">
                <a16:creationId xmlns:a16="http://schemas.microsoft.com/office/drawing/2014/main" id="{41839E0E-E5FB-46CF-B51C-5BDB63A223CE}"/>
              </a:ext>
            </a:extLst>
          </p:cNvPr>
          <p:cNvSpPr/>
          <p:nvPr/>
        </p:nvSpPr>
        <p:spPr>
          <a:xfrm>
            <a:off x="323528" y="441538"/>
            <a:ext cx="755214" cy="755214"/>
          </a:xfrm>
          <a:prstGeom prst="ellipse">
            <a:avLst/>
          </a:prstGeom>
          <a:solidFill>
            <a:srgbClr val="3FBED8"/>
          </a:solidFill>
          <a:ln w="57150">
            <a:solidFill>
              <a:srgbClr val="008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1D0CDA5-B1FE-45DC-8C91-5910676D47D2}"/>
              </a:ext>
            </a:extLst>
          </p:cNvPr>
          <p:cNvSpPr/>
          <p:nvPr/>
        </p:nvSpPr>
        <p:spPr>
          <a:xfrm>
            <a:off x="419100" y="1979806"/>
            <a:ext cx="8724900" cy="720080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A5B4EE4-85C3-4096-9CB1-1D3104B4DFEB}"/>
              </a:ext>
            </a:extLst>
          </p:cNvPr>
          <p:cNvCxnSpPr>
            <a:cxnSpLocks/>
          </p:cNvCxnSpPr>
          <p:nvPr/>
        </p:nvCxnSpPr>
        <p:spPr>
          <a:xfrm>
            <a:off x="395535" y="1668742"/>
            <a:ext cx="0" cy="5004000"/>
          </a:xfrm>
          <a:prstGeom prst="line">
            <a:avLst/>
          </a:prstGeom>
          <a:ln w="38100" cap="rnd">
            <a:solidFill>
              <a:srgbClr val="1FB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7B3C0676-2D13-4C53-895C-333958E8F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252482"/>
            <a:ext cx="1314881" cy="838572"/>
          </a:xfrm>
          <a:prstGeom prst="rect">
            <a:avLst/>
          </a:prstGeom>
        </p:spPr>
      </p:pic>
      <p:sp>
        <p:nvSpPr>
          <p:cNvPr id="27" name="文字版面配置區 14">
            <a:extLst>
              <a:ext uri="{FF2B5EF4-FFF2-40B4-BE49-F238E27FC236}">
                <a16:creationId xmlns:a16="http://schemas.microsoft.com/office/drawing/2014/main" id="{A4D69718-3CCC-4A94-A1E0-A2AC088F3091}"/>
              </a:ext>
            </a:extLst>
          </p:cNvPr>
          <p:cNvSpPr txBox="1">
            <a:spLocks/>
          </p:cNvSpPr>
          <p:nvPr/>
        </p:nvSpPr>
        <p:spPr>
          <a:xfrm>
            <a:off x="1458681" y="1430562"/>
            <a:ext cx="7378261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i="0" u="none" strike="noStrike" baseline="0" dirty="0">
                <a:latin typeface="華康儷中黑U.."/>
              </a:rPr>
              <a:t>獎金分配</a:t>
            </a:r>
          </a:p>
        </p:txBody>
      </p:sp>
      <p:sp>
        <p:nvSpPr>
          <p:cNvPr id="28" name="文字版面配置區 7">
            <a:extLst>
              <a:ext uri="{FF2B5EF4-FFF2-40B4-BE49-F238E27FC236}">
                <a16:creationId xmlns:a16="http://schemas.microsoft.com/office/drawing/2014/main" id="{F5122EF5-FE15-4989-86C4-53EFAEDBF229}"/>
              </a:ext>
            </a:extLst>
          </p:cNvPr>
          <p:cNvSpPr txBox="1">
            <a:spLocks/>
          </p:cNvSpPr>
          <p:nvPr/>
        </p:nvSpPr>
        <p:spPr>
          <a:xfrm>
            <a:off x="225581" y="1124744"/>
            <a:ext cx="1421343" cy="118603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6000" b="1" kern="1200" cap="none" spc="-1000" baseline="0">
                <a:ln w="28575" cmpd="sng">
                  <a:noFill/>
                  <a:prstDash val="solid"/>
                </a:ln>
                <a:solidFill>
                  <a:srgbClr val="1EB3EA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D0B68D81-DBF6-4310-81E1-1849BBF682EA}"/>
              </a:ext>
            </a:extLst>
          </p:cNvPr>
          <p:cNvSpPr txBox="1">
            <a:spLocks/>
          </p:cNvSpPr>
          <p:nvPr/>
        </p:nvSpPr>
        <p:spPr>
          <a:xfrm>
            <a:off x="827583" y="2111887"/>
            <a:ext cx="8064897" cy="2383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u="sng" dirty="0">
                <a:solidFill>
                  <a:srgbClr val="000000"/>
                </a:solidFill>
              </a:rPr>
              <a:t>億藝</a:t>
            </a:r>
            <a:r>
              <a:rPr lang="zh-TW" altLang="en-US" sz="3000" dirty="0">
                <a:solidFill>
                  <a:srgbClr val="000000"/>
                </a:solidFill>
              </a:rPr>
              <a:t>電玩公司辦理電競比賽，獎金規則如下：</a:t>
            </a:r>
            <a:br>
              <a:rPr lang="zh-TW" altLang="en-US" sz="3000" dirty="0">
                <a:solidFill>
                  <a:srgbClr val="000000"/>
                </a:solidFill>
              </a:rPr>
            </a:br>
            <a:r>
              <a:rPr lang="zh-TW" altLang="en-US" sz="3000" dirty="0">
                <a:solidFill>
                  <a:srgbClr val="000000"/>
                </a:solidFill>
              </a:rPr>
              <a:t>將門票收入扣掉 </a:t>
            </a:r>
            <a:r>
              <a:rPr lang="en-US" altLang="zh-TW" sz="3000" dirty="0">
                <a:solidFill>
                  <a:srgbClr val="000000"/>
                </a:solidFill>
              </a:rPr>
              <a:t>200</a:t>
            </a:r>
            <a:r>
              <a:rPr lang="zh-TW" altLang="en-US" sz="3000" dirty="0">
                <a:solidFill>
                  <a:srgbClr val="000000"/>
                </a:solidFill>
              </a:rPr>
              <a:t> 萬行政費後為總獎金。總獎金分給前 </a:t>
            </a:r>
            <a:r>
              <a:rPr lang="en-US" altLang="zh-TW" sz="3000" dirty="0">
                <a:solidFill>
                  <a:srgbClr val="000000"/>
                </a:solidFill>
              </a:rPr>
              <a:t>3</a:t>
            </a:r>
            <a:r>
              <a:rPr lang="zh-TW" altLang="en-US" sz="3000" dirty="0">
                <a:solidFill>
                  <a:srgbClr val="000000"/>
                </a:solidFill>
              </a:rPr>
              <a:t> 名，已知第一名獎金為第二名的 </a:t>
            </a:r>
            <a:r>
              <a:rPr lang="en-US" altLang="zh-TW" sz="3000" dirty="0">
                <a:solidFill>
                  <a:srgbClr val="000000"/>
                </a:solidFill>
              </a:rPr>
              <a:t>2</a:t>
            </a:r>
            <a:r>
              <a:rPr lang="zh-TW" altLang="en-US" sz="3000" dirty="0">
                <a:solidFill>
                  <a:srgbClr val="000000"/>
                </a:solidFill>
              </a:rPr>
              <a:t> 倍，第二名獎金為第三名的 </a:t>
            </a:r>
            <a:r>
              <a:rPr lang="en-US" altLang="zh-TW" sz="3000" dirty="0">
                <a:solidFill>
                  <a:srgbClr val="000000"/>
                </a:solidFill>
              </a:rPr>
              <a:t>3</a:t>
            </a:r>
            <a:r>
              <a:rPr lang="zh-TW" altLang="en-US" sz="3000" dirty="0">
                <a:solidFill>
                  <a:srgbClr val="000000"/>
                </a:solidFill>
              </a:rPr>
              <a:t> 倍，試問：</a:t>
            </a:r>
            <a:endParaRPr lang="en-US" altLang="zh-TW" sz="3000" dirty="0">
              <a:solidFill>
                <a:srgbClr val="000000"/>
              </a:solidFill>
            </a:endParaRPr>
          </a:p>
          <a:p>
            <a:r>
              <a:rPr lang="en-US" altLang="zh-TW" sz="3000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 求第一名、第二名、第三名的獎金比。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438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FA500607-D1E0-4A9E-9928-3F82F7676EB2}"/>
              </a:ext>
            </a:extLst>
          </p:cNvPr>
          <p:cNvSpPr/>
          <p:nvPr/>
        </p:nvSpPr>
        <p:spPr>
          <a:xfrm>
            <a:off x="419100" y="1642993"/>
            <a:ext cx="8724900" cy="2002031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6"/>
            <a:ext cx="8064897" cy="2640659"/>
          </a:xfrm>
        </p:spPr>
        <p:txBody>
          <a:bodyPr/>
          <a:lstStyle/>
          <a:p>
            <a:r>
              <a:rPr lang="zh-TW" altLang="en-US" sz="2800" b="0" i="0" u="sng" strike="noStrike" baseline="0" dirty="0">
                <a:solidFill>
                  <a:srgbClr val="000000"/>
                </a:solidFill>
              </a:rPr>
              <a:t>億藝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電玩公司辦理電競比賽，獎金規則如下：</a:t>
            </a:r>
            <a:br>
              <a:rPr lang="zh-TW" altLang="en-US" sz="28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將門票收入扣掉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200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 萬行政費後為總獎金。總獎金分給前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 名，已知第一名獎金為第二名的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 倍，第二名獎金為第三名的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 倍，試問：</a:t>
            </a:r>
            <a:br>
              <a:rPr lang="zh-TW" altLang="en-US" sz="2800" b="0" i="0" u="none" strike="noStrike" baseline="0" dirty="0"/>
            </a:br>
            <a:r>
              <a:rPr lang="en-US" altLang="zh-TW" sz="2800" b="0" i="0" u="none" strike="noStrike" baseline="0" dirty="0"/>
              <a:t>(2) 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文鼎細黑..."/>
              </a:rPr>
              <a:t>在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2020 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文鼎細黑..."/>
              </a:rPr>
              <a:t>年的比賽時，第二名的獎金為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150 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文鼎細黑..."/>
              </a:rPr>
              <a:t>萬元，</a:t>
            </a:r>
            <a:br>
              <a:rPr lang="en-US" altLang="zh-TW" sz="2800" b="0" i="0" u="none" strike="noStrike" baseline="0" dirty="0">
                <a:solidFill>
                  <a:srgbClr val="000000"/>
                </a:solidFill>
                <a:latin typeface="文鼎細黑..."/>
              </a:rPr>
            </a:b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文鼎細黑..."/>
              </a:rPr>
              <a:t>      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文鼎細黑..."/>
              </a:rPr>
              <a:t>則當年的門票收入為多少元？</a:t>
            </a:r>
            <a:endParaRPr lang="zh-TW" altLang="en-US" sz="2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獎金分配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14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712416"/>
            <a:ext cx="451480" cy="5718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827581" y="3645024"/>
            <a:ext cx="3960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229553" y="4151313"/>
            <a:ext cx="79144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可得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150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68E775-2F5E-4E67-9BB9-0D10D5E8CD64}"/>
              </a:ext>
            </a:extLst>
          </p:cNvPr>
          <p:cNvSpPr txBox="1"/>
          <p:nvPr/>
        </p:nvSpPr>
        <p:spPr>
          <a:xfrm>
            <a:off x="1229553" y="4657602"/>
            <a:ext cx="6873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所以總獎金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500 (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萬元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31B326-A540-48AE-A318-116D274E2A5E}"/>
              </a:ext>
            </a:extLst>
          </p:cNvPr>
          <p:cNvSpPr txBox="1"/>
          <p:nvPr/>
        </p:nvSpPr>
        <p:spPr>
          <a:xfrm>
            <a:off x="1229553" y="5163891"/>
            <a:ext cx="7020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故門票收入為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500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700 (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萬元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69DC9330-FF05-4247-86EC-CCFAED25852C}"/>
              </a:ext>
            </a:extLst>
          </p:cNvPr>
          <p:cNvGrpSpPr/>
          <p:nvPr/>
        </p:nvGrpSpPr>
        <p:grpSpPr>
          <a:xfrm>
            <a:off x="2679424" y="5803117"/>
            <a:ext cx="5470372" cy="974683"/>
            <a:chOff x="4948025" y="3867799"/>
            <a:chExt cx="5470372" cy="974683"/>
          </a:xfrm>
        </p:grpSpPr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BB306E48-8041-4F70-804D-53943E2FB08F}"/>
                </a:ext>
              </a:extLst>
            </p:cNvPr>
            <p:cNvSpPr/>
            <p:nvPr/>
          </p:nvSpPr>
          <p:spPr>
            <a:xfrm>
              <a:off x="4948025" y="3888374"/>
              <a:ext cx="5470372" cy="954108"/>
            </a:xfrm>
            <a:prstGeom prst="roundRect">
              <a:avLst>
                <a:gd name="adj" fmla="val 16286"/>
              </a:avLst>
            </a:prstGeom>
            <a:solidFill>
              <a:srgbClr val="FFFDED"/>
            </a:solidFill>
            <a:ln w="57150">
              <a:solidFill>
                <a:srgbClr val="FFE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67691C8D-6DD7-4DDE-B603-330B3C6DD6B0}"/>
                </a:ext>
              </a:extLst>
            </p:cNvPr>
            <p:cNvSpPr txBox="1"/>
            <p:nvPr/>
          </p:nvSpPr>
          <p:spPr>
            <a:xfrm>
              <a:off x="5036604" y="3867799"/>
              <a:ext cx="51147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a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b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</a:t>
              </a:r>
            </a:p>
            <a:p>
              <a:pPr algn="l"/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則 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800" b="0" i="1" u="none" strike="noStrike" baseline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ar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800" b="0" i="1" u="none" strike="noStrike" baseline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br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800" b="0" i="1" u="none" strike="noStrike" baseline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cr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</a:t>
              </a:r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≠</a:t>
              </a:r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圖片 18">
            <a:hlinkClick r:id="rId4" action="ppaction://hlinksldjump"/>
            <a:extLst>
              <a:ext uri="{FF2B5EF4-FFF2-40B4-BE49-F238E27FC236}">
                <a16:creationId xmlns:a16="http://schemas.microsoft.com/office/drawing/2014/main" id="{D66BCA66-DD2F-43FC-B2A2-7ACD1590E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520738"/>
            <a:ext cx="1763484" cy="360000"/>
          </a:xfrm>
          <a:prstGeom prst="rect">
            <a:avLst/>
          </a:prstGeom>
        </p:spPr>
      </p:pic>
      <p:pic>
        <p:nvPicPr>
          <p:cNvPr id="22" name="Picture 324 36">
            <a:extLst>
              <a:ext uri="{FF2B5EF4-FFF2-40B4-BE49-F238E27FC236}">
                <a16:creationId xmlns:a16="http://schemas.microsoft.com/office/drawing/2014/main" id="{28489E70-8DAF-4243-B5F6-C27FDABA8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45" y="5514091"/>
            <a:ext cx="995495" cy="1231926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6B0DDB7-198E-4341-9178-49DC968C6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69357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14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54850"/>
            <a:ext cx="8280920" cy="2544510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zh-TW" altLang="en-US" u="sng" dirty="0"/>
              <a:t>一南</a:t>
            </a:r>
            <a:r>
              <a:rPr lang="zh-TW" altLang="en-US" dirty="0"/>
              <a:t>歌唱比賽中，只有前三名才可以拿到獎金。若第一名獎金的 </a:t>
            </a:r>
            <a:r>
              <a:rPr lang="en-US" altLang="zh-TW" dirty="0"/>
              <a:t>2 </a:t>
            </a:r>
            <a:r>
              <a:rPr lang="zh-TW" altLang="en-US" dirty="0"/>
              <a:t>倍為第二名獎金的 </a:t>
            </a:r>
            <a:r>
              <a:rPr lang="en-US" altLang="zh-TW" dirty="0"/>
              <a:t>3 </a:t>
            </a:r>
            <a:r>
              <a:rPr lang="zh-TW" altLang="en-US" dirty="0"/>
              <a:t>倍，第二名獎金的 </a:t>
            </a:r>
            <a:r>
              <a:rPr lang="en-US" altLang="zh-TW" dirty="0"/>
              <a:t>3 </a:t>
            </a:r>
            <a:r>
              <a:rPr lang="zh-TW" altLang="en-US" dirty="0"/>
              <a:t>倍為第三名獎金的 </a:t>
            </a:r>
            <a:r>
              <a:rPr lang="en-US" altLang="zh-TW" dirty="0"/>
              <a:t>4 </a:t>
            </a:r>
            <a:r>
              <a:rPr lang="zh-TW" altLang="en-US" dirty="0"/>
              <a:t>倍。試問：</a:t>
            </a:r>
            <a:br>
              <a:rPr lang="zh-TW" altLang="en-US" dirty="0"/>
            </a:br>
            <a:r>
              <a:rPr lang="en-US" altLang="zh-TW" dirty="0">
                <a:solidFill>
                  <a:srgbClr val="000000"/>
                </a:solidFill>
              </a:rPr>
              <a:t>(1)</a:t>
            </a:r>
            <a:r>
              <a:rPr lang="zh-TW" altLang="en-US" dirty="0"/>
              <a:t> 第一名、第二名、第三名的獎金比。</a:t>
            </a:r>
            <a:endParaRPr lang="zh-TW" altLang="en-US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3554014"/>
            <a:ext cx="433535" cy="432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043607" y="3501008"/>
            <a:ext cx="70567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設第一名獎金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元，第二名獎金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元，第三名獎金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145916-F147-425B-AE02-BC8822A80C5F}"/>
              </a:ext>
            </a:extLst>
          </p:cNvPr>
          <p:cNvSpPr txBox="1"/>
          <p:nvPr/>
        </p:nvSpPr>
        <p:spPr>
          <a:xfrm>
            <a:off x="1043608" y="4509120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依題意可知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C29F05-2A82-43E0-B346-169290B6079A}"/>
              </a:ext>
            </a:extLst>
          </p:cNvPr>
          <p:cNvSpPr txBox="1"/>
          <p:nvPr/>
        </p:nvSpPr>
        <p:spPr>
          <a:xfrm>
            <a:off x="1043608" y="5013176"/>
            <a:ext cx="65527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即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zh-TW" altLang="en-US" sz="1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，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1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     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FABE4F2-3310-484F-AEA0-767874E2387A}"/>
              </a:ext>
            </a:extLst>
          </p:cNvPr>
          <p:cNvSpPr txBox="1"/>
          <p:nvPr/>
        </p:nvSpPr>
        <p:spPr>
          <a:xfrm>
            <a:off x="1000478" y="6087585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74F777B-7C27-48E9-B39D-8FFAEEBA9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309320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  <p:bldP spid="16" grpId="0"/>
      <p:bldP spid="16" grpId="1"/>
      <p:bldP spid="25" grpId="0"/>
      <p:bldP spid="2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14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280920" cy="3002130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zh-TW" altLang="en-US" u="sng" dirty="0"/>
              <a:t>一南</a:t>
            </a:r>
            <a:r>
              <a:rPr lang="zh-TW" altLang="en-US" dirty="0"/>
              <a:t>歌唱比賽中，只有前三名才可以拿到獎金。若第一名獎金的 </a:t>
            </a:r>
            <a:r>
              <a:rPr lang="en-US" altLang="zh-TW" dirty="0"/>
              <a:t>2 </a:t>
            </a:r>
            <a:r>
              <a:rPr lang="zh-TW" altLang="en-US" dirty="0"/>
              <a:t>倍為第二名獎金的 </a:t>
            </a:r>
            <a:r>
              <a:rPr lang="en-US" altLang="zh-TW" dirty="0"/>
              <a:t>3 </a:t>
            </a:r>
            <a:r>
              <a:rPr lang="zh-TW" altLang="en-US" dirty="0"/>
              <a:t>倍，第二名獎金的 </a:t>
            </a:r>
            <a:r>
              <a:rPr lang="en-US" altLang="zh-TW" dirty="0"/>
              <a:t>3 </a:t>
            </a:r>
            <a:r>
              <a:rPr lang="zh-TW" altLang="en-US" dirty="0"/>
              <a:t>倍為第三名獎金的 </a:t>
            </a:r>
            <a:r>
              <a:rPr lang="en-US" altLang="zh-TW" dirty="0"/>
              <a:t>4 </a:t>
            </a:r>
            <a:r>
              <a:rPr lang="zh-TW" altLang="en-US" dirty="0"/>
              <a:t>倍。試問：</a:t>
            </a:r>
            <a:br>
              <a:rPr lang="zh-TW" altLang="en-US" dirty="0"/>
            </a:br>
            <a:r>
              <a:rPr lang="en-US" altLang="zh-TW" dirty="0">
                <a:solidFill>
                  <a:srgbClr val="000000"/>
                </a:solidFill>
              </a:rPr>
              <a:t>(2)</a:t>
            </a:r>
            <a:r>
              <a:rPr lang="zh-TW" altLang="en-US" dirty="0">
                <a:solidFill>
                  <a:srgbClr val="000000"/>
                </a:solidFill>
              </a:rPr>
              <a:t>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若第三名的獎金是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1200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元，求本次比賽的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  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  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總獎金。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4058070"/>
            <a:ext cx="433535" cy="432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043607" y="4005064"/>
            <a:ext cx="7516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設第一名、第二名、第三名的獎金各拿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145916-F147-425B-AE02-BC8822A80C5F}"/>
              </a:ext>
            </a:extLst>
          </p:cNvPr>
          <p:cNvSpPr txBox="1"/>
          <p:nvPr/>
        </p:nvSpPr>
        <p:spPr>
          <a:xfrm>
            <a:off x="1043608" y="5080617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1200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C29F05-2A82-43E0-B346-169290B6079A}"/>
              </a:ext>
            </a:extLst>
          </p:cNvPr>
          <p:cNvSpPr txBox="1"/>
          <p:nvPr/>
        </p:nvSpPr>
        <p:spPr>
          <a:xfrm>
            <a:off x="1043608" y="5663727"/>
            <a:ext cx="6552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5200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FABE4F2-3310-484F-AEA0-767874E2387A}"/>
              </a:ext>
            </a:extLst>
          </p:cNvPr>
          <p:cNvSpPr txBox="1"/>
          <p:nvPr/>
        </p:nvSpPr>
        <p:spPr>
          <a:xfrm>
            <a:off x="1043608" y="6246837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故總獎金為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5200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元。 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74F777B-7C27-48E9-B39D-8FFAEEBA9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414001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  <p:bldP spid="16" grpId="0"/>
      <p:bldP spid="16" grpId="1"/>
      <p:bldP spid="25" grpId="0"/>
      <p:bldP spid="2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AA8361FE-48DC-4A7B-9A73-A2D8DF88FB42}"/>
              </a:ext>
            </a:extLst>
          </p:cNvPr>
          <p:cNvSpPr/>
          <p:nvPr/>
        </p:nvSpPr>
        <p:spPr>
          <a:xfrm>
            <a:off x="419100" y="1642993"/>
            <a:ext cx="8724900" cy="1786007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6"/>
            <a:ext cx="8064897" cy="2407060"/>
          </a:xfrm>
        </p:spPr>
        <p:txBody>
          <a:bodyPr/>
          <a:lstStyle/>
          <a:p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本屆八年級學生均需選擇加入甲、乙、丙三個社團中的一個。上學期的三社團人數比為 </a:t>
            </a:r>
            <a:br>
              <a:rPr lang="en-US" altLang="zh-TW" sz="3000" b="0" i="0" u="none" strike="noStrike" baseline="0" dirty="0">
                <a:solidFill>
                  <a:srgbClr val="000000"/>
                </a:solidFill>
                <a:latin typeface="文鼎細黑"/>
              </a:rPr>
            </a:b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；下學期甲、丙兩社團各有</a:t>
            </a:r>
            <a:r>
              <a:rPr lang="en-US" altLang="zh-TW" sz="3000" dirty="0">
                <a:solidFill>
                  <a:srgbClr val="000000"/>
                </a:solidFill>
                <a:latin typeface="文鼎細黑"/>
              </a:rPr>
              <a:t> 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 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人轉到乙社團後，三社團人數比變為 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。試問：</a:t>
            </a:r>
            <a:b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</a:br>
            <a:r>
              <a:rPr lang="en-US" altLang="zh-TW" sz="3000" dirty="0">
                <a:solidFill>
                  <a:srgbClr val="000000"/>
                </a:solidFill>
              </a:rPr>
              <a:t>(1)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FU-BZ"/>
              </a:rPr>
              <a:t> 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上學期的乙社團人數為多少人？	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連比例改變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512846"/>
            <a:ext cx="451480" cy="5718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827581" y="3445454"/>
            <a:ext cx="7020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上學期的三社團人數比為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64A9CB-26CB-49F3-9AB7-5D6CAD5F6CC9}"/>
              </a:ext>
            </a:extLst>
          </p:cNvPr>
          <p:cNvSpPr txBox="1"/>
          <p:nvPr/>
        </p:nvSpPr>
        <p:spPr>
          <a:xfrm>
            <a:off x="1331640" y="3936463"/>
            <a:ext cx="792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設甲社團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人、乙社團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人、丙社團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68E775-2F5E-4E67-9BB9-0D10D5E8CD64}"/>
              </a:ext>
            </a:extLst>
          </p:cNvPr>
          <p:cNvSpPr txBox="1"/>
          <p:nvPr/>
        </p:nvSpPr>
        <p:spPr>
          <a:xfrm>
            <a:off x="1331640" y="4427472"/>
            <a:ext cx="59347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下學期時，乙社團為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8 )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endParaRPr lang="en-US" altLang="zh-TW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丙社團為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8 )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31B326-A540-48AE-A318-116D274E2A5E}"/>
              </a:ext>
            </a:extLst>
          </p:cNvPr>
          <p:cNvSpPr txBox="1"/>
          <p:nvPr/>
        </p:nvSpPr>
        <p:spPr>
          <a:xfrm>
            <a:off x="1331640" y="5349368"/>
            <a:ext cx="532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16 )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8 )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A5EB299-5B20-43E4-BB42-4056274CA201}"/>
              </a:ext>
            </a:extLst>
          </p:cNvPr>
          <p:cNvSpPr txBox="1"/>
          <p:nvPr/>
        </p:nvSpPr>
        <p:spPr>
          <a:xfrm>
            <a:off x="1331640" y="5840377"/>
            <a:ext cx="468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1BDD0A2-9A2B-42C3-9485-25583F3A7185}"/>
              </a:ext>
            </a:extLst>
          </p:cNvPr>
          <p:cNvSpPr txBox="1"/>
          <p:nvPr/>
        </p:nvSpPr>
        <p:spPr>
          <a:xfrm>
            <a:off x="1331640" y="6331386"/>
            <a:ext cx="4176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故上學期乙社團為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69FE93C-0769-4551-A884-5C9E2ADD2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484066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2815AE11-7AA0-4CC0-B377-F94A190A27D0}"/>
              </a:ext>
            </a:extLst>
          </p:cNvPr>
          <p:cNvSpPr/>
          <p:nvPr/>
        </p:nvSpPr>
        <p:spPr>
          <a:xfrm>
            <a:off x="419100" y="1642993"/>
            <a:ext cx="8724900" cy="1786007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EB70DD-BC83-41D4-BAE6-CB94CB39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072256"/>
            <a:ext cx="8064897" cy="2340290"/>
          </a:xfrm>
        </p:spPr>
        <p:txBody>
          <a:bodyPr/>
          <a:lstStyle/>
          <a:p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本屆八年級學生均需選擇加入甲、乙、丙三個社團中的一個。上學期的三社團人數比為 </a:t>
            </a:r>
            <a:br>
              <a:rPr lang="en-US" altLang="zh-TW" sz="3000" b="0" i="0" u="none" strike="noStrike" baseline="0" dirty="0">
                <a:solidFill>
                  <a:srgbClr val="000000"/>
                </a:solidFill>
                <a:latin typeface="文鼎細黑"/>
              </a:rPr>
            </a:b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；下學期甲、丙兩社團各有</a:t>
            </a:r>
            <a:r>
              <a:rPr lang="en-US" altLang="zh-TW" sz="3000" dirty="0">
                <a:solidFill>
                  <a:srgbClr val="000000"/>
                </a:solidFill>
                <a:latin typeface="文鼎細黑"/>
              </a:rPr>
              <a:t> 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 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人轉到乙社團後，三社團人數比變為 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：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。試問：</a:t>
            </a:r>
            <a:b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</a:br>
            <a:r>
              <a:rPr lang="en-US" altLang="zh-TW" sz="3000" dirty="0">
                <a:solidFill>
                  <a:srgbClr val="000000"/>
                </a:solidFill>
              </a:rPr>
              <a:t>(2) 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本屆八年級總人數為多少人？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  <a:latin typeface="文鼎細黑"/>
              </a:rPr>
              <a:t>	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連比例改變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512846"/>
            <a:ext cx="451480" cy="5718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38208E-03BE-439C-B94B-3CF149D47AB1}"/>
              </a:ext>
            </a:extLst>
          </p:cNvPr>
          <p:cNvSpPr txBox="1"/>
          <p:nvPr/>
        </p:nvSpPr>
        <p:spPr>
          <a:xfrm>
            <a:off x="827581" y="3445454"/>
            <a:ext cx="50329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本屆八年級總人數為</a:t>
            </a:r>
          </a:p>
        </p:txBody>
      </p:sp>
      <p:pic>
        <p:nvPicPr>
          <p:cNvPr id="21" name="圖片 20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EAEFE7-B0F5-4021-B2C2-CA51AE957D01}"/>
              </a:ext>
            </a:extLst>
          </p:cNvPr>
          <p:cNvSpPr txBox="1"/>
          <p:nvPr/>
        </p:nvSpPr>
        <p:spPr>
          <a:xfrm>
            <a:off x="1403648" y="4092008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0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8×12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96 (</a:t>
            </a:r>
            <a:r>
              <a:rPr lang="zh-TW" altLang="en-US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30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7F46B8AE-9273-4B0F-BA7F-501216E8A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84395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280920" cy="2084980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某校九年級學生有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200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人，安排在校外參訪的上午時段，將他們分為甲、乙、丙三組，其人數比為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。試問：	</a:t>
            </a:r>
            <a:br>
              <a:rPr lang="zh-TW" altLang="en-US" dirty="0"/>
            </a:br>
            <a:r>
              <a:rPr lang="en-US" altLang="zh-TW" dirty="0">
                <a:solidFill>
                  <a:srgbClr val="000000"/>
                </a:solidFill>
              </a:rPr>
              <a:t>(1)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上午時段各組為多少人？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3285385"/>
            <a:ext cx="433535" cy="432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043607" y="3232379"/>
            <a:ext cx="70567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設上午時段的甲組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人，乙組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人，丙組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145916-F147-425B-AE02-BC8822A80C5F}"/>
              </a:ext>
            </a:extLst>
          </p:cNvPr>
          <p:cNvSpPr txBox="1"/>
          <p:nvPr/>
        </p:nvSpPr>
        <p:spPr>
          <a:xfrm>
            <a:off x="1043608" y="4367984"/>
            <a:ext cx="6120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C29F05-2A82-43E0-B346-169290B6079A}"/>
              </a:ext>
            </a:extLst>
          </p:cNvPr>
          <p:cNvSpPr txBox="1"/>
          <p:nvPr/>
        </p:nvSpPr>
        <p:spPr>
          <a:xfrm>
            <a:off x="1043608" y="5011146"/>
            <a:ext cx="6120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故甲組有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人，乙組有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人，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丙組有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人。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E6D35AB-8B1E-438D-888F-7A2C3B991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12" y="5750035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9612775-0365-2069-AE2B-4AD5537B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75" y="1531607"/>
            <a:ext cx="2407865" cy="4557494"/>
          </a:xfrm>
          <a:prstGeom prst="rect">
            <a:avLst/>
          </a:prstGeom>
        </p:spPr>
      </p:pic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2D368DF6-B02A-4E1B-A57B-D7B80824B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EC900372-9F70-4091-B683-D1DF6383E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文鼎新粗黑E.."/>
              </a:rPr>
              <a:t>連比與連比例式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8">
                <a:extLst>
                  <a:ext uri="{FF2B5EF4-FFF2-40B4-BE49-F238E27FC236}">
                    <a16:creationId xmlns:a16="http://schemas.microsoft.com/office/drawing/2014/main" id="{8EC5BC58-B45F-426A-B621-326F392691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TW" altLang="en-US" dirty="0"/>
                  <a:t>在第二冊我們學過兩個數量的比，</a:t>
                </a:r>
                <a:br>
                  <a:rPr lang="en-US" altLang="zh-TW" dirty="0"/>
                </a:br>
                <a:r>
                  <a:rPr lang="zh-TW" altLang="en-US" dirty="0"/>
                  <a:t>三個數量的比要如何表示呢？</a:t>
                </a:r>
                <a:b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</a:b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標準宋體"/>
                  </a:rPr>
                  <a:t>以右圖的直角三角形 </a:t>
                </a:r>
                <a:r>
                  <a:rPr lang="en-US" altLang="zh-TW" b="0" i="1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ABC 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標準宋體"/>
                  </a:rPr>
                  <a:t>為例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，</a:t>
                </a:r>
                <a:br>
                  <a:rPr lang="en-US" altLang="zh-TW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b="0" i="1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nanimath90_0515"/>
                  </a:rPr>
                  <a:t>＝</a:t>
                </a:r>
                <a:r>
                  <a:rPr lang="en-US" altLang="zh-TW" b="0" i="0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、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nanimath90_0515"/>
                  </a:rPr>
                  <a:t>＝</a:t>
                </a:r>
                <a:r>
                  <a:rPr lang="en-US" altLang="zh-TW" b="0" i="0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、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nanimath90_0515"/>
                  </a:rPr>
                  <a:t>＝</a:t>
                </a:r>
                <a:r>
                  <a:rPr lang="en-US" altLang="zh-TW" b="0" i="0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， </a:t>
                </a:r>
                <a:b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</a:b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標準宋體"/>
                  </a:rPr>
                  <a:t>我們將三個邊長的長度比記錄成</a:t>
                </a:r>
                <a:br>
                  <a:rPr lang="en-US" altLang="zh-TW" b="0" i="0" strike="noStrike" baseline="0" dirty="0">
                    <a:solidFill>
                      <a:srgbClr val="000000"/>
                    </a:solidFill>
                    <a:latin typeface="文鼎標準宋體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nanimath90_0515"/>
                  </a:rPr>
                  <a:t>＝</a:t>
                </a:r>
                <a:r>
                  <a:rPr lang="en-US" altLang="zh-TW" b="0" i="0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：</a:t>
                </a:r>
                <a:r>
                  <a:rPr lang="en-US" altLang="zh-TW" b="0" i="0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：</a:t>
                </a:r>
                <a:r>
                  <a:rPr lang="en-US" altLang="zh-TW" b="0" i="0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， </a:t>
                </a:r>
                <a:b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</a:b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標準宋體"/>
                  </a:rPr>
                  <a:t>這種三項以上的比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，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標準宋體"/>
                  </a:rPr>
                  <a:t>稱為</a:t>
                </a:r>
                <a:br>
                  <a:rPr lang="en-US" altLang="zh-TW" b="0" i="0" strike="noStrike" baseline="0" dirty="0">
                    <a:solidFill>
                      <a:srgbClr val="000000"/>
                    </a:solidFill>
                    <a:latin typeface="文鼎標準宋體"/>
                  </a:rPr>
                </a:br>
                <a:r>
                  <a:rPr lang="zh-TW" altLang="en-US" b="1" i="0" strike="noStrike" baseline="0" dirty="0">
                    <a:solidFill>
                      <a:srgbClr val="C9242C"/>
                    </a:solidFill>
                    <a:latin typeface="華康粗黑體a渀."/>
                  </a:rPr>
                  <a:t>連比</a:t>
                </a:r>
                <a:r>
                  <a:rPr lang="zh-TW" altLang="en-US" b="0" i="0" strike="noStrike" baseline="0" dirty="0">
                    <a:solidFill>
                      <a:srgbClr val="000000"/>
                    </a:solidFill>
                    <a:latin typeface="文鼎粗標準宋體"/>
                  </a:rPr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標題 8">
                <a:extLst>
                  <a:ext uri="{FF2B5EF4-FFF2-40B4-BE49-F238E27FC236}">
                    <a16:creationId xmlns:a16="http://schemas.microsoft.com/office/drawing/2014/main" id="{8EC5BC58-B45F-426A-B621-326F39269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965" t="-7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橢圓 6">
            <a:extLst>
              <a:ext uri="{FF2B5EF4-FFF2-40B4-BE49-F238E27FC236}">
                <a16:creationId xmlns:a16="http://schemas.microsoft.com/office/drawing/2014/main" id="{4A027D81-9A69-4B5C-9A1C-68D2D53AE54D}"/>
              </a:ext>
            </a:extLst>
          </p:cNvPr>
          <p:cNvSpPr/>
          <p:nvPr/>
        </p:nvSpPr>
        <p:spPr>
          <a:xfrm>
            <a:off x="467544" y="620688"/>
            <a:ext cx="755214" cy="755214"/>
          </a:xfrm>
          <a:prstGeom prst="ellipse">
            <a:avLst/>
          </a:prstGeom>
          <a:solidFill>
            <a:srgbClr val="3FBED8"/>
          </a:solidFill>
          <a:ln w="57150">
            <a:solidFill>
              <a:srgbClr val="008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1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280920" cy="2527870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某校九年級學生有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200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人，安排在校外參訪的上午時段，將他們分為甲、乙、丙三組，其人數比為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。試問：	</a:t>
            </a:r>
            <a:br>
              <a:rPr lang="zh-TW" altLang="en-US" dirty="0"/>
            </a:br>
            <a:r>
              <a:rPr lang="en-US" altLang="zh-TW" dirty="0">
                <a:solidFill>
                  <a:srgbClr val="000000"/>
                </a:solidFill>
              </a:rPr>
              <a:t>(2)</a:t>
            </a:r>
            <a:r>
              <a:rPr lang="zh-TW" altLang="en-US" dirty="0">
                <a:solidFill>
                  <a:srgbClr val="000000"/>
                </a:solidFill>
              </a:rPr>
              <a:t>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在下午時段，甲組與乙組各有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20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人改參加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 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   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丙組，請問下午時段的三組人數比為何？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3741463"/>
            <a:ext cx="433535" cy="432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038275" y="3688457"/>
            <a:ext cx="5256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甲組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 (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145916-F147-425B-AE02-BC8822A80C5F}"/>
              </a:ext>
            </a:extLst>
          </p:cNvPr>
          <p:cNvSpPr txBox="1"/>
          <p:nvPr/>
        </p:nvSpPr>
        <p:spPr>
          <a:xfrm>
            <a:off x="1038276" y="4345572"/>
            <a:ext cx="5544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乙組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 (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C29F05-2A82-43E0-B346-169290B6079A}"/>
              </a:ext>
            </a:extLst>
          </p:cNvPr>
          <p:cNvSpPr txBox="1"/>
          <p:nvPr/>
        </p:nvSpPr>
        <p:spPr>
          <a:xfrm>
            <a:off x="1038276" y="5002687"/>
            <a:ext cx="6120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丙組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 (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2BEE53A-8725-48B8-ACA6-2AD7C5E11445}"/>
              </a:ext>
            </a:extLst>
          </p:cNvPr>
          <p:cNvSpPr txBox="1"/>
          <p:nvPr/>
        </p:nvSpPr>
        <p:spPr>
          <a:xfrm>
            <a:off x="1038276" y="5659803"/>
            <a:ext cx="6120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故下午時段的三組人數比為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1022A14-45C4-4D2A-BCE5-3DCFB29BD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371119"/>
            <a:ext cx="280417" cy="338329"/>
          </a:xfrm>
          <a:prstGeom prst="rect">
            <a:avLst/>
          </a:prstGeom>
        </p:spPr>
      </p:pic>
      <p:pic>
        <p:nvPicPr>
          <p:cNvPr id="12" name="圖片 11">
            <a:hlinkClick r:id="rId5" action="ppaction://hlinksldjump"/>
            <a:extLst>
              <a:ext uri="{FF2B5EF4-FFF2-40B4-BE49-F238E27FC236}">
                <a16:creationId xmlns:a16="http://schemas.microsoft.com/office/drawing/2014/main" id="{1A9EBB25-C4BF-4E25-A1D9-5256BD529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7148" y="613422"/>
            <a:ext cx="1763483" cy="360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6E87078-3A0E-82B5-81F8-F47ECB4DDF8C}"/>
              </a:ext>
            </a:extLst>
          </p:cNvPr>
          <p:cNvSpPr txBox="1"/>
          <p:nvPr/>
        </p:nvSpPr>
        <p:spPr>
          <a:xfrm>
            <a:off x="6186345" y="3613537"/>
            <a:ext cx="25927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上午時段：</a:t>
            </a:r>
            <a:endParaRPr lang="en-US" altLang="zh-TW" sz="2800" b="0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甲組有 </a:t>
            </a:r>
            <a:r>
              <a:rPr lang="en-US" altLang="zh-TW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lang="zh-TW" alt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人，</a:t>
            </a:r>
            <a:endParaRPr lang="en-US" altLang="zh-TW" sz="2800" b="0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乙組有 </a:t>
            </a:r>
            <a:r>
              <a:rPr lang="en-US" altLang="zh-TW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人，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丙組有 </a:t>
            </a:r>
            <a:r>
              <a:rPr lang="en-US" altLang="zh-TW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人。</a:t>
            </a:r>
          </a:p>
        </p:txBody>
      </p:sp>
    </p:spTree>
    <p:extLst>
      <p:ext uri="{BB962C8B-B14F-4D97-AF65-F5344CB8AC3E}">
        <p14:creationId xmlns:p14="http://schemas.microsoft.com/office/powerpoint/2010/main" val="16971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  <p:bldP spid="16" grpId="0"/>
      <p:bldP spid="16" grpId="1"/>
      <p:bldP spid="10" grpId="0"/>
      <p:bldP spid="10" grpId="1"/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41 23">
            <a:extLst>
              <a:ext uri="{FF2B5EF4-FFF2-40B4-BE49-F238E27FC236}">
                <a16:creationId xmlns:a16="http://schemas.microsoft.com/office/drawing/2014/main" id="{E2BE0503-6554-43ED-9738-94A633DC924A}"/>
              </a:ext>
            </a:extLst>
          </p:cNvPr>
          <p:cNvSpPr/>
          <p:nvPr/>
        </p:nvSpPr>
        <p:spPr>
          <a:xfrm>
            <a:off x="419100" y="1642994"/>
            <a:ext cx="8724900" cy="1389190"/>
          </a:xfrm>
          <a:prstGeom prst="rect">
            <a:avLst/>
          </a:prstGeom>
          <a:solidFill>
            <a:srgbClr val="D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 341 6">
            <a:extLst>
              <a:ext uri="{FF2B5EF4-FFF2-40B4-BE49-F238E27FC236}">
                <a16:creationId xmlns:a16="http://schemas.microsoft.com/office/drawing/2014/main" id="{D2BF0241-BC10-4C4C-B32A-08792DB1B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華康儷中黑U.."/>
              </a:rPr>
              <a:t>連比例的圖形問題</a:t>
            </a:r>
          </a:p>
        </p:txBody>
      </p:sp>
      <p:sp>
        <p:nvSpPr>
          <p:cNvPr id="4" name="Text 341 4">
            <a:extLst>
              <a:ext uri="{FF2B5EF4-FFF2-40B4-BE49-F238E27FC236}">
                <a16:creationId xmlns:a16="http://schemas.microsoft.com/office/drawing/2014/main" id="{12A20E36-0F1E-4D71-A50E-7578BF17D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3" name="Text 341 3">
            <a:extLst>
              <a:ext uri="{FF2B5EF4-FFF2-40B4-BE49-F238E27FC236}">
                <a16:creationId xmlns:a16="http://schemas.microsoft.com/office/drawing/2014/main" id="{4542AA6F-5A0F-4C5C-9B7D-5E362187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16</a:t>
            </a:r>
            <a:endParaRPr lang="zh-TW" altLang="en-US" dirty="0"/>
          </a:p>
        </p:txBody>
      </p:sp>
      <p:pic>
        <p:nvPicPr>
          <p:cNvPr id="18" name="Picture 341 18">
            <a:extLst>
              <a:ext uri="{FF2B5EF4-FFF2-40B4-BE49-F238E27FC236}">
                <a16:creationId xmlns:a16="http://schemas.microsoft.com/office/drawing/2014/main" id="{CFAAB778-94C4-4CA6-BBEC-54B9955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3227859"/>
            <a:ext cx="451480" cy="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41 12">
                <a:extLst>
                  <a:ext uri="{FF2B5EF4-FFF2-40B4-BE49-F238E27FC236}">
                    <a16:creationId xmlns:a16="http://schemas.microsoft.com/office/drawing/2014/main" id="{5438208E-03BE-439C-B94B-3CF149D47AB1}"/>
                  </a:ext>
                </a:extLst>
              </p:cNvPr>
              <p:cNvSpPr txBox="1"/>
              <p:nvPr/>
            </p:nvSpPr>
            <p:spPr>
              <a:xfrm>
                <a:off x="810466" y="2961064"/>
                <a:ext cx="4913662" cy="834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因為三角形的面積為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底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高</m:t>
                        </m:r>
                      </m:num>
                      <m:den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2" name="TextBox 341 12">
                <a:extLst>
                  <a:ext uri="{FF2B5EF4-FFF2-40B4-BE49-F238E27FC236}">
                    <a16:creationId xmlns:a16="http://schemas.microsoft.com/office/drawing/2014/main" id="{5438208E-03BE-439C-B94B-3CF149D47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66" y="2961064"/>
                <a:ext cx="4913662" cy="834011"/>
              </a:xfrm>
              <a:prstGeom prst="rect">
                <a:avLst/>
              </a:prstGeom>
              <a:blipFill>
                <a:blip r:embed="rId3"/>
                <a:stretch>
                  <a:fillRect l="-2605" r="-248" b="-80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41 21" descr="poButton">
            <a:extLst>
              <a:ext uri="{FF2B5EF4-FFF2-40B4-BE49-F238E27FC236}">
                <a16:creationId xmlns:a16="http://schemas.microsoft.com/office/drawing/2014/main" id="{C1877D7B-DEBF-485F-9754-F61F711B0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341 17">
                <a:extLst>
                  <a:ext uri="{FF2B5EF4-FFF2-40B4-BE49-F238E27FC236}">
                    <a16:creationId xmlns:a16="http://schemas.microsoft.com/office/drawing/2014/main" id="{98EAEFE7-B0F5-4021-B2C2-CA51AE957D01}"/>
                  </a:ext>
                </a:extLst>
              </p:cNvPr>
              <p:cNvSpPr txBox="1"/>
              <p:nvPr/>
            </p:nvSpPr>
            <p:spPr>
              <a:xfrm>
                <a:off x="810466" y="3763062"/>
                <a:ext cx="3329486" cy="785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所以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TW" sz="2800" b="0" i="1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TW" sz="2800" b="0" i="1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b="0" i="0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7" name="TextBox 341 17">
                <a:extLst>
                  <a:ext uri="{FF2B5EF4-FFF2-40B4-BE49-F238E27FC236}">
                    <a16:creationId xmlns:a16="http://schemas.microsoft.com/office/drawing/2014/main" id="{98EAEFE7-B0F5-4021-B2C2-CA51AE957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66" y="3763062"/>
                <a:ext cx="3329486" cy="785280"/>
              </a:xfrm>
              <a:prstGeom prst="rect">
                <a:avLst/>
              </a:prstGeom>
              <a:blipFill>
                <a:blip r:embed="rId5"/>
                <a:stretch>
                  <a:fillRect l="-3846" r="-1648" b="-85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341 2">
                <a:extLst>
                  <a:ext uri="{FF2B5EF4-FFF2-40B4-BE49-F238E27FC236}">
                    <a16:creationId xmlns:a16="http://schemas.microsoft.com/office/drawing/2014/main" id="{A4EB70DD-BC83-41D4-BAE6-CB94CB398E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7583" y="1072256"/>
                <a:ext cx="8064897" cy="1997397"/>
              </a:xfrm>
            </p:spPr>
            <p:txBody>
              <a:bodyPr/>
              <a:lstStyle/>
              <a:p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三角形 </a:t>
                </a:r>
                <a: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  <a:t>ABC 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中，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b="0" i="1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0000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sz="2800" b="0" i="0" strike="noStrike" baseline="0" dirty="0">
                    <a:solidFill>
                      <a:srgbClr val="000000"/>
                    </a:solidFill>
                  </a:rPr>
                  <a:t>8 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公分，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sz="2800" b="0" i="0" strike="noStrike" baseline="0" dirty="0">
                    <a:solidFill>
                      <a:srgbClr val="000000"/>
                    </a:solidFill>
                  </a:rPr>
                  <a:t>9</a:t>
                </a:r>
                <a:br>
                  <a:rPr lang="en-US" altLang="zh-TW" sz="2800" b="0" i="0" strike="noStrike" baseline="0" dirty="0">
                    <a:solidFill>
                      <a:srgbClr val="000000"/>
                    </a:solidFill>
                  </a:rPr>
                </a:br>
                <a:r>
                  <a:rPr lang="zh-TW" altLang="en-US" sz="2800" dirty="0">
                    <a:solidFill>
                      <a:srgbClr val="000000"/>
                    </a:solidFill>
                  </a:rPr>
                  <a:t>公分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0000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sz="2800" b="0" i="0" strike="noStrike" baseline="0" dirty="0">
                    <a:solidFill>
                      <a:srgbClr val="000000"/>
                    </a:solidFill>
                  </a:rPr>
                  <a:t>10 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公分。若此三角形三</a:t>
                </a:r>
                <a:br>
                  <a:rPr lang="en-US" altLang="zh-TW" sz="2800" b="0" i="0" strike="noStrike" baseline="0" dirty="0">
                    <a:solidFill>
                      <a:srgbClr val="000000"/>
                    </a:solidFill>
                  </a:rPr>
                </a:b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邊的對應高依序分別為 </a:t>
                </a:r>
                <a: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  <a:t>a 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公分、</a:t>
                </a:r>
                <a: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  <a:t>b </a:t>
                </a:r>
                <a:b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</a:b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公分、</a:t>
                </a:r>
                <a: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  <a:t>c 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公分，求 </a:t>
                </a:r>
                <a: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2800" b="0" i="1" strike="noStrike" baseline="0" dirty="0">
                    <a:solidFill>
                      <a:srgbClr val="000000"/>
                    </a:solidFill>
                  </a:rPr>
                  <a:t>c</a:t>
                </a:r>
                <a:r>
                  <a:rPr lang="zh-TW" altLang="en-US" sz="2800" b="0" i="0" strike="noStrike" baseline="0" dirty="0">
                    <a:solidFill>
                      <a:srgbClr val="000000"/>
                    </a:solidFill>
                  </a:rPr>
                  <a:t>。	</a:t>
                </a:r>
              </a:p>
            </p:txBody>
          </p:sp>
        </mc:Choice>
        <mc:Fallback xmlns="">
          <p:sp>
            <p:nvSpPr>
              <p:cNvPr id="2" name="Title 341 2">
                <a:extLst>
                  <a:ext uri="{FF2B5EF4-FFF2-40B4-BE49-F238E27FC236}">
                    <a16:creationId xmlns:a16="http://schemas.microsoft.com/office/drawing/2014/main" id="{A4EB70DD-BC83-41D4-BAE6-CB94CB398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3" y="1072256"/>
                <a:ext cx="8064897" cy="1997397"/>
              </a:xfrm>
              <a:blipFill>
                <a:blip r:embed="rId6"/>
                <a:stretch>
                  <a:fillRect l="-1587" t="-30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41 14">
            <a:extLst>
              <a:ext uri="{FF2B5EF4-FFF2-40B4-BE49-F238E27FC236}">
                <a16:creationId xmlns:a16="http://schemas.microsoft.com/office/drawing/2014/main" id="{E0DD9033-01D1-4A70-A6B5-1F931FFD5EE0}"/>
              </a:ext>
            </a:extLst>
          </p:cNvPr>
          <p:cNvSpPr txBox="1"/>
          <p:nvPr/>
        </p:nvSpPr>
        <p:spPr>
          <a:xfrm>
            <a:off x="810466" y="4516329"/>
            <a:ext cx="4985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19" name="TextBox 341 19">
            <a:extLst>
              <a:ext uri="{FF2B5EF4-FFF2-40B4-BE49-F238E27FC236}">
                <a16:creationId xmlns:a16="http://schemas.microsoft.com/office/drawing/2014/main" id="{6A1911A1-54A3-446A-8343-C0C42753576B}"/>
              </a:ext>
            </a:extLst>
          </p:cNvPr>
          <p:cNvSpPr txBox="1"/>
          <p:nvPr/>
        </p:nvSpPr>
        <p:spPr>
          <a:xfrm>
            <a:off x="810466" y="5498741"/>
            <a:ext cx="4841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45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36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TextBox 341 20">
            <a:extLst>
              <a:ext uri="{FF2B5EF4-FFF2-40B4-BE49-F238E27FC236}">
                <a16:creationId xmlns:a16="http://schemas.microsoft.com/office/drawing/2014/main" id="{1514CD6C-B0A6-4A59-A605-D3902D5BB857}"/>
              </a:ext>
            </a:extLst>
          </p:cNvPr>
          <p:cNvSpPr txBox="1"/>
          <p:nvPr/>
        </p:nvSpPr>
        <p:spPr>
          <a:xfrm>
            <a:off x="810466" y="5007536"/>
            <a:ext cx="5201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22" name="Picture 341 22">
            <a:extLst>
              <a:ext uri="{FF2B5EF4-FFF2-40B4-BE49-F238E27FC236}">
                <a16:creationId xmlns:a16="http://schemas.microsoft.com/office/drawing/2014/main" id="{7493C50C-B310-4E59-AB8F-54285C5DEA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00" y="5944297"/>
            <a:ext cx="280417" cy="338329"/>
          </a:xfrm>
          <a:prstGeom prst="rect">
            <a:avLst/>
          </a:prstGeom>
        </p:spPr>
      </p:pic>
      <p:sp>
        <p:nvSpPr>
          <p:cNvPr id="24" name="TextBox 341 24">
            <a:extLst>
              <a:ext uri="{FF2B5EF4-FFF2-40B4-BE49-F238E27FC236}">
                <a16:creationId xmlns:a16="http://schemas.microsoft.com/office/drawing/2014/main" id="{97A8AFBE-3B5A-4F22-8654-BE7A2E83619C}"/>
              </a:ext>
            </a:extLst>
          </p:cNvPr>
          <p:cNvSpPr txBox="1"/>
          <p:nvPr/>
        </p:nvSpPr>
        <p:spPr>
          <a:xfrm>
            <a:off x="3851920" y="3965161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可得 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341 8">
            <a:extLst>
              <a:ext uri="{FF2B5EF4-FFF2-40B4-BE49-F238E27FC236}">
                <a16:creationId xmlns:a16="http://schemas.microsoft.com/office/drawing/2014/main" id="{28E60366-68F6-B2AE-DBBD-18AAB2A607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D6EEF1"/>
              </a:clrFrom>
              <a:clrTo>
                <a:srgbClr val="D6EE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1273" y="967038"/>
            <a:ext cx="2664932" cy="2111418"/>
          </a:xfrm>
          <a:prstGeom prst="rect">
            <a:avLst/>
          </a:prstGeom>
        </p:spPr>
      </p:pic>
      <p:grpSp>
        <p:nvGrpSpPr>
          <p:cNvPr id="27" name="Group 341 27">
            <a:extLst>
              <a:ext uri="{FF2B5EF4-FFF2-40B4-BE49-F238E27FC236}">
                <a16:creationId xmlns:a16="http://schemas.microsoft.com/office/drawing/2014/main" id="{E8C61CAD-3CD7-51E1-7742-1906031D17ED}"/>
              </a:ext>
            </a:extLst>
          </p:cNvPr>
          <p:cNvGrpSpPr/>
          <p:nvPr/>
        </p:nvGrpSpPr>
        <p:grpSpPr>
          <a:xfrm>
            <a:off x="5652120" y="4611242"/>
            <a:ext cx="2962708" cy="1824223"/>
            <a:chOff x="5652120" y="4571907"/>
            <a:chExt cx="2962708" cy="1824223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B77E4FEB-1CA5-01B1-A1DA-7758C425BA99}"/>
                </a:ext>
              </a:extLst>
            </p:cNvPr>
            <p:cNvSpPr/>
            <p:nvPr/>
          </p:nvSpPr>
          <p:spPr>
            <a:xfrm>
              <a:off x="5652120" y="4580248"/>
              <a:ext cx="2803742" cy="1815882"/>
            </a:xfrm>
            <a:prstGeom prst="roundRect">
              <a:avLst>
                <a:gd name="adj" fmla="val 12028"/>
              </a:avLst>
            </a:prstGeom>
            <a:solidFill>
              <a:srgbClr val="FFFDED"/>
            </a:solidFill>
            <a:ln w="57150">
              <a:solidFill>
                <a:srgbClr val="FFE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5A3F294-C29B-2083-B645-31FFEE11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1" y="5085186"/>
              <a:ext cx="1033507" cy="1278965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21B1B1-5D80-BECF-4C4C-776C8E15C5AD}"/>
                </a:ext>
              </a:extLst>
            </p:cNvPr>
            <p:cNvSpPr txBox="1"/>
            <p:nvPr/>
          </p:nvSpPr>
          <p:spPr>
            <a:xfrm>
              <a:off x="5750767" y="4571907"/>
              <a:ext cx="201622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  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華康細圓體a渀."/>
                </a:rPr>
                <a:t>： 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 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華康細圓體a渀."/>
                </a:rPr>
                <a:t>： </a:t>
              </a:r>
              <a:r>
                <a:rPr lang="en-US" altLang="zh-TW" sz="2800" b="0" i="1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  <a:p>
              <a:pPr algn="l"/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  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華康細圓體a渀."/>
                </a:rPr>
                <a:t>： </a:t>
              </a:r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</a:p>
            <a:p>
              <a:pPr algn="l"/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10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華康細圓體a渀."/>
                </a:rPr>
                <a:t>： </a:t>
              </a:r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</a:p>
            <a:p>
              <a:pPr algn="l"/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45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華康細圓體a渀."/>
                </a:rPr>
                <a:t>：</a:t>
              </a:r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40</a:t>
              </a: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華康細圓體a渀."/>
                </a:rPr>
                <a:t>：</a:t>
              </a:r>
              <a:r>
                <a:rPr lang="en-US" altLang="zh-TW" sz="2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36</a:t>
              </a:r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11CA0703-CB31-F3CA-946C-9D29005AF042}"/>
                </a:ext>
              </a:extLst>
            </p:cNvPr>
            <p:cNvCxnSpPr/>
            <p:nvPr/>
          </p:nvCxnSpPr>
          <p:spPr>
            <a:xfrm>
              <a:off x="5765063" y="5884233"/>
              <a:ext cx="19442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8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  <p:bldP spid="14" grpId="0"/>
      <p:bldP spid="14" grpId="1"/>
      <p:bldP spid="19" grpId="0"/>
      <p:bldP spid="19" grpId="1"/>
      <p:bldP spid="20" grpId="0"/>
      <p:bldP spid="20" grpId="1"/>
      <p:bldP spid="24" grpId="0"/>
      <p:bldP spid="2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16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40"/>
            <a:ext cx="8133087" cy="1323072"/>
          </a:xfrm>
        </p:spPr>
        <p:txBody>
          <a:bodyPr/>
          <a:lstStyle/>
          <a:p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如下圖，已知三個面積相等的平行四邊形，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若底分別為 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2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公分，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3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公分，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4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公分，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對應的高依序為 </a:t>
            </a:r>
            <a:r>
              <a:rPr lang="en-US" altLang="zh-TW" sz="2600" b="0" i="1" u="none" strike="noStrike" baseline="0" dirty="0">
                <a:solidFill>
                  <a:srgbClr val="000000"/>
                </a:solidFill>
              </a:rPr>
              <a:t>x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公分、</a:t>
            </a:r>
            <a:r>
              <a:rPr lang="en-US" altLang="zh-TW" sz="2600" b="0" i="1" u="none" strike="noStrike" baseline="0" dirty="0">
                <a:solidFill>
                  <a:srgbClr val="000000"/>
                </a:solidFill>
              </a:rPr>
              <a:t>y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公分、</a:t>
            </a:r>
            <a:r>
              <a:rPr lang="en-US" altLang="zh-TW" sz="2600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公分，求 </a:t>
            </a:r>
            <a:r>
              <a:rPr lang="en-US" altLang="zh-TW" sz="2600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600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600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。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3966132"/>
            <a:ext cx="433535" cy="432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89172-E9A4-42CE-B048-87CD01A4C01E}"/>
              </a:ext>
            </a:extLst>
          </p:cNvPr>
          <p:cNvSpPr txBox="1"/>
          <p:nvPr/>
        </p:nvSpPr>
        <p:spPr>
          <a:xfrm>
            <a:off x="1043607" y="3913126"/>
            <a:ext cx="561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因為平行四邊形的面積為底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145916-F147-425B-AE02-BC8822A80C5F}"/>
              </a:ext>
            </a:extLst>
          </p:cNvPr>
          <p:cNvSpPr txBox="1"/>
          <p:nvPr/>
        </p:nvSpPr>
        <p:spPr>
          <a:xfrm>
            <a:off x="1043608" y="4474679"/>
            <a:ext cx="3776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C29F05-2A82-43E0-B346-169290B6079A}"/>
              </a:ext>
            </a:extLst>
          </p:cNvPr>
          <p:cNvSpPr txBox="1"/>
          <p:nvPr/>
        </p:nvSpPr>
        <p:spPr>
          <a:xfrm>
            <a:off x="1043607" y="5036232"/>
            <a:ext cx="4608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A7DAAD9-86B8-473E-A409-C62DF9A5D942}"/>
              </a:ext>
            </a:extLst>
          </p:cNvPr>
          <p:cNvSpPr txBox="1"/>
          <p:nvPr/>
        </p:nvSpPr>
        <p:spPr>
          <a:xfrm>
            <a:off x="1043608" y="5597785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D11D529-BB79-4219-AD4B-2DC62F18BC3C}"/>
              </a:ext>
            </a:extLst>
          </p:cNvPr>
          <p:cNvSpPr txBox="1"/>
          <p:nvPr/>
        </p:nvSpPr>
        <p:spPr>
          <a:xfrm>
            <a:off x="1043607" y="6159339"/>
            <a:ext cx="4464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2B49B74-E455-421A-9A43-F5C94964E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06" y="6437890"/>
            <a:ext cx="280417" cy="338329"/>
          </a:xfrm>
          <a:prstGeom prst="rect">
            <a:avLst/>
          </a:prstGeom>
        </p:spPr>
      </p:pic>
      <p:pic>
        <p:nvPicPr>
          <p:cNvPr id="12" name="圖片 11">
            <a:hlinkClick r:id="rId5" action="ppaction://hlinksldjump"/>
            <a:extLst>
              <a:ext uri="{FF2B5EF4-FFF2-40B4-BE49-F238E27FC236}">
                <a16:creationId xmlns:a16="http://schemas.microsoft.com/office/drawing/2014/main" id="{5D03FF26-2C9F-456C-BF03-D60A596C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520738"/>
            <a:ext cx="1763484" cy="36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9F55E8C-537C-81A8-7375-1E2B7DB4C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83" y="2339422"/>
            <a:ext cx="1713538" cy="15525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8C7CB49-95AC-7DA2-F25B-61EBBACDD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0084" y="2532570"/>
            <a:ext cx="2305801" cy="121327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071DE554-3B78-9234-6325-DA6B4C7E8B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5242" y="2586781"/>
            <a:ext cx="2806062" cy="1098274"/>
          </a:xfrm>
          <a:prstGeom prst="rect">
            <a:avLst/>
          </a:prstGeom>
        </p:spPr>
      </p:pic>
      <p:grpSp>
        <p:nvGrpSpPr>
          <p:cNvPr id="19" name="Group 326 4">
            <a:extLst>
              <a:ext uri="{FF2B5EF4-FFF2-40B4-BE49-F238E27FC236}">
                <a16:creationId xmlns:a16="http://schemas.microsoft.com/office/drawing/2014/main" id="{DFA17C3B-1A5E-2E98-FF3B-7EAB5335ADAB}"/>
              </a:ext>
            </a:extLst>
          </p:cNvPr>
          <p:cNvGrpSpPr/>
          <p:nvPr/>
        </p:nvGrpSpPr>
        <p:grpSpPr>
          <a:xfrm>
            <a:off x="5419442" y="4207728"/>
            <a:ext cx="3040663" cy="2677656"/>
            <a:chOff x="1151161" y="2143126"/>
            <a:chExt cx="3040663" cy="2677656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B8DCAB35-ACA0-F6E2-CFB9-43BF1087E226}"/>
                </a:ext>
              </a:extLst>
            </p:cNvPr>
            <p:cNvSpPr txBox="1"/>
            <p:nvPr/>
          </p:nvSpPr>
          <p:spPr>
            <a:xfrm>
              <a:off x="1151161" y="2143126"/>
              <a:ext cx="115305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8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( 3×2 )</a:t>
              </a:r>
            </a:p>
            <a:p>
              <a:pPr algn="ctr"/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D2BF44B8-A96C-145A-7A60-6F0A730C4206}"/>
                </a:ext>
              </a:extLst>
            </p:cNvPr>
            <p:cNvSpPr txBox="1"/>
            <p:nvPr/>
          </p:nvSpPr>
          <p:spPr>
            <a:xfrm>
              <a:off x="2160560" y="2143126"/>
              <a:ext cx="376881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3277B969-64B8-F3C9-FB32-0A847885EF27}"/>
                </a:ext>
              </a:extLst>
            </p:cNvPr>
            <p:cNvSpPr txBox="1"/>
            <p:nvPr/>
          </p:nvSpPr>
          <p:spPr>
            <a:xfrm>
              <a:off x="2402871" y="2143126"/>
              <a:ext cx="115305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8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</a:t>
              </a:r>
            </a:p>
            <a:p>
              <a:pPr algn="ctr"/>
              <a:r>
                <a:rPr lang="en-US" altLang="zh-TW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r>
                <a:rPr lang="en-US" altLang="zh-TW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( 2×2 )</a:t>
              </a: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endPara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CDD52678-B7DC-3A6B-285A-8EFA51C5472E}"/>
                </a:ext>
              </a:extLst>
            </p:cNvPr>
            <p:cNvSpPr txBox="1"/>
            <p:nvPr/>
          </p:nvSpPr>
          <p:spPr>
            <a:xfrm>
              <a:off x="3426818" y="2143126"/>
              <a:ext cx="376881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77A217EF-98F0-92B4-2E16-6E4382BC8CBD}"/>
                </a:ext>
              </a:extLst>
            </p:cNvPr>
            <p:cNvSpPr txBox="1"/>
            <p:nvPr/>
          </p:nvSpPr>
          <p:spPr>
            <a:xfrm>
              <a:off x="3704160" y="2143126"/>
              <a:ext cx="487664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8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 </a:t>
              </a:r>
              <a:endPara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28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en-US" altLang="zh-TW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76A15967-882B-2EBD-5872-EBB204D9442D}"/>
                </a:ext>
              </a:extLst>
            </p:cNvPr>
            <p:cNvCxnSpPr/>
            <p:nvPr/>
          </p:nvCxnSpPr>
          <p:spPr>
            <a:xfrm>
              <a:off x="1239823" y="3483268"/>
              <a:ext cx="295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D6CFDF70-BCBA-DB6B-980C-F640E0EF5DBD}"/>
                </a:ext>
              </a:extLst>
            </p:cNvPr>
            <p:cNvCxnSpPr/>
            <p:nvPr/>
          </p:nvCxnSpPr>
          <p:spPr>
            <a:xfrm>
              <a:off x="1239823" y="4346050"/>
              <a:ext cx="295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08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  <p:bldP spid="16" grpId="0"/>
      <p:bldP spid="16" grpId="1"/>
      <p:bldP spid="10" grpId="0"/>
      <p:bldP spid="10" grpId="1"/>
      <p:bldP spid="11" grpId="0"/>
      <p:bldP spid="1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22">
            <a:extLst>
              <a:ext uri="{FF2B5EF4-FFF2-40B4-BE49-F238E27FC236}">
                <a16:creationId xmlns:a16="http://schemas.microsoft.com/office/drawing/2014/main" id="{C3A8AA59-8AA0-49EC-B7E8-139F2435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75100"/>
            <a:ext cx="7632847" cy="31660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i="0" u="none" strike="noStrike" baseline="0" dirty="0"/>
              <a:t>設 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、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、</a:t>
            </a:r>
            <a:r>
              <a:rPr lang="en-US" altLang="zh-TW" b="0" i="1" u="none" strike="noStrike" baseline="0" dirty="0"/>
              <a:t>c </a:t>
            </a:r>
            <a:r>
              <a:rPr lang="zh-TW" altLang="en-US" b="0" i="0" u="none" strike="noStrike" baseline="0" dirty="0"/>
              <a:t>都是不為 </a:t>
            </a:r>
            <a:r>
              <a:rPr lang="en-US" altLang="zh-TW" b="0" i="0" u="none" strike="noStrike" baseline="0" dirty="0"/>
              <a:t>0 </a:t>
            </a:r>
            <a:r>
              <a:rPr lang="zh-TW" altLang="en-US" b="0" i="0" u="none" strike="noStrike" baseline="0" dirty="0"/>
              <a:t>的數，則： </a:t>
            </a:r>
            <a:br>
              <a:rPr lang="zh-TW" altLang="en-US" b="0" i="0" u="none" strike="noStrike" baseline="0" dirty="0"/>
            </a:br>
            <a:r>
              <a:rPr lang="en-US" altLang="zh-TW" dirty="0"/>
              <a:t>(1)</a:t>
            </a:r>
            <a:r>
              <a:rPr lang="zh-TW" altLang="en-US" b="0" i="0" u="none" strike="noStrike" baseline="0" dirty="0"/>
              <a:t> 如 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c </a:t>
            </a:r>
            <a:r>
              <a:rPr lang="zh-TW" altLang="en-US" b="0" i="0" u="none" strike="noStrike" baseline="0" dirty="0"/>
              <a:t>這樣的比稱為連比。</a:t>
            </a: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      </a:t>
            </a:r>
            <a:r>
              <a:rPr lang="zh-TW" altLang="en-US" b="0" i="0" u="none" strike="noStrike" baseline="0" dirty="0"/>
              <a:t>設 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、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、</a:t>
            </a:r>
            <a:r>
              <a:rPr lang="en-US" altLang="zh-TW" b="0" i="1" u="none" strike="noStrike" baseline="0" dirty="0"/>
              <a:t>c </a:t>
            </a:r>
            <a:r>
              <a:rPr lang="zh-TW" altLang="en-US" b="0" i="0" u="none" strike="noStrike" baseline="0" dirty="0"/>
              <a:t>都是不為 </a:t>
            </a:r>
            <a:r>
              <a:rPr lang="en-US" altLang="zh-TW" b="0" i="0" u="none" strike="noStrike" baseline="0" dirty="0"/>
              <a:t>0 </a:t>
            </a:r>
            <a:r>
              <a:rPr lang="zh-TW" altLang="en-US" b="0" i="0" u="none" strike="noStrike" baseline="0" dirty="0"/>
              <a:t>的整數，</a:t>
            </a: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      </a:t>
            </a:r>
            <a:r>
              <a:rPr lang="zh-TW" altLang="en-US" b="0" i="0" u="none" strike="noStrike" baseline="0" dirty="0"/>
              <a:t>且三數的最大公因數是 </a:t>
            </a:r>
            <a:r>
              <a:rPr lang="en-US" altLang="zh-TW" b="0" i="0" u="none" strike="noStrike" baseline="0" dirty="0"/>
              <a:t>1</a:t>
            </a:r>
            <a:r>
              <a:rPr lang="zh-TW" altLang="en-US" b="0" i="0" u="none" strike="noStrike" baseline="0" dirty="0"/>
              <a:t>，</a:t>
            </a: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      </a:t>
            </a:r>
            <a:r>
              <a:rPr lang="zh-TW" altLang="en-US" b="0" i="0" u="none" strike="noStrike" baseline="0" dirty="0"/>
              <a:t>則稱 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c </a:t>
            </a:r>
            <a:r>
              <a:rPr lang="zh-TW" altLang="en-US" b="0" i="0" u="none" strike="noStrike" baseline="0" dirty="0"/>
              <a:t>為最簡整數比。</a:t>
            </a:r>
            <a:endParaRPr lang="zh-TW" altLang="en-US" dirty="0"/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4076EF42-92B2-4F4F-A924-E87B5F018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17</a:t>
            </a:r>
            <a:endParaRPr lang="zh-TW" altLang="en-US" dirty="0"/>
          </a:p>
        </p:txBody>
      </p:sp>
      <p:sp>
        <p:nvSpPr>
          <p:cNvPr id="25" name="文字版面配置區 24">
            <a:extLst>
              <a:ext uri="{FF2B5EF4-FFF2-40B4-BE49-F238E27FC236}">
                <a16:creationId xmlns:a16="http://schemas.microsoft.com/office/drawing/2014/main" id="{1DC0C671-FD87-4795-A3CA-B64D0A4CB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A95B6CF2-48F7-481B-8977-B0F1EC539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文鼎新中黑"/>
              </a:rPr>
              <a:t>連比與連比例式</a:t>
            </a:r>
            <a:endParaRPr lang="zh-TW" altLang="en-US" dirty="0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39A017F6-50B0-4B76-B863-96F0D836AD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36279" y="4869160"/>
            <a:ext cx="5444033" cy="13681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30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zh-TW" altLang="en-US" sz="3000" b="0" i="0" u="none" strike="noStrike" baseline="0" dirty="0">
                <a:latin typeface="文鼎粗標準宋體"/>
              </a:rPr>
              <a:t>：</a:t>
            </a:r>
            <a:r>
              <a:rPr lang="en-US" altLang="zh-TW" sz="3000" b="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zh-TW" altLang="en-US" sz="3000" b="0" i="0" u="none" strike="noStrike" baseline="0" dirty="0">
                <a:latin typeface="文鼎粗標準宋體"/>
              </a:rPr>
              <a:t>：</a:t>
            </a:r>
            <a:r>
              <a:rPr lang="en-US" altLang="zh-TW" sz="3000" b="0" i="0" u="none" strike="noStrike" baseline="0" dirty="0">
                <a:latin typeface="Times New Roman" panose="02020603050405020304" pitchFamily="18" charset="0"/>
              </a:rPr>
              <a:t>4 </a:t>
            </a:r>
            <a:r>
              <a:rPr lang="zh-TW" altLang="en-US" sz="3000" b="0" i="0" u="none" strike="noStrike" baseline="0" dirty="0">
                <a:latin typeface="文鼎標準宋體"/>
              </a:rPr>
              <a:t>是最簡整數比</a:t>
            </a:r>
            <a:r>
              <a:rPr lang="zh-TW" altLang="en-US" sz="3000" b="0" i="0" u="none" strike="noStrike" baseline="0" dirty="0">
                <a:latin typeface="文鼎粗標準宋體"/>
              </a:rPr>
              <a:t>，</a:t>
            </a:r>
            <a:endParaRPr lang="en-US" altLang="zh-TW" sz="3000" dirty="0">
              <a:latin typeface="文鼎粗標準宋體"/>
            </a:endParaRPr>
          </a:p>
          <a:p>
            <a:pPr>
              <a:lnSpc>
                <a:spcPct val="120000"/>
              </a:lnSpc>
            </a:pPr>
            <a:r>
              <a:rPr lang="zh-TW" altLang="en-US" sz="3000" b="0" i="0" u="none" strike="noStrike" baseline="0" dirty="0">
                <a:latin typeface="文鼎標準宋體"/>
              </a:rPr>
              <a:t>而 </a:t>
            </a:r>
            <a:r>
              <a:rPr lang="en-US" altLang="zh-TW" sz="3000" b="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zh-TW" altLang="en-US" sz="3000" b="0" i="0" u="none" strike="noStrike" baseline="0" dirty="0">
                <a:latin typeface="文鼎粗標準宋體"/>
              </a:rPr>
              <a:t>：</a:t>
            </a:r>
            <a:r>
              <a:rPr lang="en-US" altLang="zh-TW" sz="3000" b="0" i="0" u="none" strike="noStrike" baseline="0" dirty="0">
                <a:latin typeface="Times New Roman" panose="02020603050405020304" pitchFamily="18" charset="0"/>
              </a:rPr>
              <a:t>6</a:t>
            </a:r>
            <a:r>
              <a:rPr lang="zh-TW" altLang="en-US" sz="3000" b="0" i="0" u="none" strike="noStrike" baseline="0" dirty="0">
                <a:latin typeface="文鼎粗標準宋體"/>
              </a:rPr>
              <a:t>：</a:t>
            </a:r>
            <a:r>
              <a:rPr lang="en-US" altLang="zh-TW" sz="3000" b="0" i="0" u="none" strike="noStrike" baseline="0" dirty="0">
                <a:latin typeface="Times New Roman" panose="02020603050405020304" pitchFamily="18" charset="0"/>
              </a:rPr>
              <a:t>9 </a:t>
            </a:r>
            <a:r>
              <a:rPr lang="zh-TW" altLang="en-US" sz="3000" b="0" i="0" u="none" strike="noStrike" baseline="0" dirty="0">
                <a:latin typeface="文鼎標準宋體"/>
              </a:rPr>
              <a:t>不是最簡整數比</a:t>
            </a:r>
            <a:r>
              <a:rPr lang="zh-TW" altLang="en-US" sz="3000" b="0" i="0" u="none" strike="noStrike" baseline="0" dirty="0">
                <a:latin typeface="文鼎粗標準宋體"/>
              </a:rPr>
              <a:t>。</a:t>
            </a:r>
            <a:endParaRPr lang="zh-TW" altLang="en-US" sz="30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C734138-9302-45E6-BC69-7E173CCAF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098"/>
            <a:ext cx="548257" cy="54825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45CC8D5-68EE-4923-B3B8-2248172A2797}"/>
              </a:ext>
            </a:extLst>
          </p:cNvPr>
          <p:cNvSpPr txBox="1"/>
          <p:nvPr/>
        </p:nvSpPr>
        <p:spPr>
          <a:xfrm>
            <a:off x="317899" y="10876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61C458F4-2FBB-461E-AE13-DB24191FD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19" y="5020279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22">
            <a:extLst>
              <a:ext uri="{FF2B5EF4-FFF2-40B4-BE49-F238E27FC236}">
                <a16:creationId xmlns:a16="http://schemas.microsoft.com/office/drawing/2014/main" id="{C3A8AA59-8AA0-49EC-B7E8-139F2435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75100"/>
            <a:ext cx="7632847" cy="485936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i="0" u="none" strike="noStrike" baseline="0" dirty="0"/>
              <a:t>設 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、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、</a:t>
            </a:r>
            <a:r>
              <a:rPr lang="en-US" altLang="zh-TW" b="0" i="1" u="none" strike="noStrike" baseline="0" dirty="0"/>
              <a:t>c </a:t>
            </a:r>
            <a:r>
              <a:rPr lang="zh-TW" altLang="en-US" b="0" i="0" u="none" strike="noStrike" baseline="0" dirty="0"/>
              <a:t>都是不為 </a:t>
            </a:r>
            <a:r>
              <a:rPr lang="en-US" altLang="zh-TW" b="0" i="0" u="none" strike="noStrike" baseline="0" dirty="0"/>
              <a:t>0 </a:t>
            </a:r>
            <a:r>
              <a:rPr lang="zh-TW" altLang="en-US" b="0" i="0" u="none" strike="noStrike" baseline="0" dirty="0"/>
              <a:t>的數，則： </a:t>
            </a:r>
            <a:br>
              <a:rPr lang="zh-TW" altLang="en-US" b="0" i="0" u="none" strike="noStrike" baseline="0" dirty="0"/>
            </a:br>
            <a:r>
              <a:rPr lang="en-US" altLang="zh-TW" dirty="0"/>
              <a:t>(2)</a:t>
            </a:r>
            <a:r>
              <a:rPr lang="zh-TW" altLang="en-US" b="0" i="0" u="none" strike="noStrike" baseline="0" dirty="0"/>
              <a:t> </a:t>
            </a:r>
            <a:r>
              <a:rPr lang="en-US" altLang="zh-TW" b="0" i="1" u="none" strike="noStrike" baseline="0" dirty="0"/>
              <a:t>x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y     </a:t>
            </a:r>
            <a:r>
              <a:rPr lang="zh-TW" altLang="en-US" b="0" i="0" u="none" strike="noStrike" baseline="0" dirty="0"/>
              <a:t>＝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b</a:t>
            </a: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           </a:t>
            </a:r>
            <a:r>
              <a:rPr lang="en-US" altLang="zh-TW" b="0" i="1" u="none" strike="noStrike" baseline="0" dirty="0"/>
              <a:t>y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z</a:t>
            </a:r>
            <a:r>
              <a:rPr lang="zh-TW" altLang="en-US" b="0" i="0" u="none" strike="noStrike" baseline="0" dirty="0"/>
              <a:t>＝      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c</a:t>
            </a: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      </a:t>
            </a:r>
            <a:r>
              <a:rPr lang="en-US" altLang="zh-TW" b="0" i="1" u="none" strike="noStrike" baseline="0" dirty="0"/>
              <a:t>x</a:t>
            </a:r>
            <a:r>
              <a:rPr lang="zh-TW" altLang="en-US" b="0" i="0" u="none" strike="noStrike" baseline="0" dirty="0"/>
              <a:t>：     </a:t>
            </a:r>
            <a:r>
              <a:rPr lang="en-US" altLang="zh-TW" b="0" i="1" u="none" strike="noStrike" baseline="0" dirty="0"/>
              <a:t>z</a:t>
            </a:r>
            <a:r>
              <a:rPr lang="zh-TW" altLang="en-US" b="0" i="0" u="none" strike="noStrike" baseline="0" dirty="0"/>
              <a:t>＝</a:t>
            </a:r>
            <a:r>
              <a:rPr lang="en-US" altLang="zh-TW" b="0" i="1" u="none" strike="noStrike" baseline="0" dirty="0"/>
              <a:t>a      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c</a:t>
            </a: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     </a:t>
            </a:r>
            <a:r>
              <a:rPr lang="zh-TW" altLang="en-US" b="0" i="0" u="none" strike="noStrike" baseline="0" dirty="0"/>
              <a:t>可以表示成 </a:t>
            </a:r>
            <a:r>
              <a:rPr lang="en-US" altLang="zh-TW" b="0" i="1" u="none" strike="noStrike" baseline="0" dirty="0"/>
              <a:t>x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y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z</a:t>
            </a:r>
            <a:r>
              <a:rPr lang="zh-TW" altLang="en-US" b="0" i="0" u="none" strike="noStrike" baseline="0" dirty="0"/>
              <a:t>＝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c</a:t>
            </a:r>
            <a:r>
              <a:rPr lang="zh-TW" altLang="en-US" b="0" i="0" u="none" strike="noStrike" baseline="0" dirty="0"/>
              <a:t>，</a:t>
            </a: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     </a:t>
            </a:r>
            <a:r>
              <a:rPr lang="zh-TW" altLang="en-US" b="0" i="0" u="none" strike="noStrike" baseline="0" dirty="0"/>
              <a:t>稱為連比例式。</a:t>
            </a:r>
            <a:endParaRPr lang="zh-TW" altLang="en-US" dirty="0"/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4076EF42-92B2-4F4F-A924-E87B5F018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17</a:t>
            </a:r>
            <a:endParaRPr lang="zh-TW" altLang="en-US" dirty="0"/>
          </a:p>
        </p:txBody>
      </p:sp>
      <p:sp>
        <p:nvSpPr>
          <p:cNvPr id="25" name="文字版面配置區 24">
            <a:extLst>
              <a:ext uri="{FF2B5EF4-FFF2-40B4-BE49-F238E27FC236}">
                <a16:creationId xmlns:a16="http://schemas.microsoft.com/office/drawing/2014/main" id="{1DC0C671-FD87-4795-A3CA-B64D0A4CB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A95B6CF2-48F7-481B-8977-B0F1EC539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文鼎新中黑"/>
              </a:rPr>
              <a:t>連比與連比例式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C734138-9302-45E6-BC69-7E173CCAF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098"/>
            <a:ext cx="548257" cy="54825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45CC8D5-68EE-4923-B3B8-2248172A2797}"/>
              </a:ext>
            </a:extLst>
          </p:cNvPr>
          <p:cNvSpPr txBox="1"/>
          <p:nvPr/>
        </p:nvSpPr>
        <p:spPr>
          <a:xfrm>
            <a:off x="317899" y="10876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67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標題 22">
                <a:extLst>
                  <a:ext uri="{FF2B5EF4-FFF2-40B4-BE49-F238E27FC236}">
                    <a16:creationId xmlns:a16="http://schemas.microsoft.com/office/drawing/2014/main" id="{C3A8AA59-8AA0-49EC-B7E8-139F24358A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99592" y="1775100"/>
                <a:ext cx="7632847" cy="2590004"/>
              </a:xfrm>
            </p:spPr>
            <p:txBody>
              <a:bodyPr/>
              <a:lstStyle/>
              <a:p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設 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c 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都是不為 </a:t>
                </a:r>
                <a:r>
                  <a:rPr lang="en-US" altLang="zh-TW" sz="3000" b="0" i="0" u="none" strike="noStrike" baseline="0" dirty="0">
                    <a:solidFill>
                      <a:srgbClr val="000000"/>
                    </a:solidFill>
                  </a:rPr>
                  <a:t>0 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的數，</a:t>
                </a:r>
                <a:br>
                  <a:rPr lang="en-US" altLang="zh-TW" sz="3000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且 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x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y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z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c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，則： </a:t>
                </a:r>
                <a:b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sz="3000" dirty="0"/>
                  <a:t>(1)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x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y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z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ka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kb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kc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，</a:t>
                </a:r>
                <a:r>
                  <a:rPr lang="en-US" altLang="zh-TW" sz="3000" b="0" i="1" u="none" strike="noStrike" baseline="0" dirty="0">
                    <a:solidFill>
                      <a:srgbClr val="000000"/>
                    </a:solidFill>
                  </a:rPr>
                  <a:t>k</a:t>
                </a:r>
                <a:r>
                  <a:rPr lang="en-US" altLang="zh-TW" sz="3000" b="0" i="0" u="none" strike="noStrike" baseline="0" dirty="0">
                    <a:solidFill>
                      <a:srgbClr val="000000"/>
                    </a:solidFill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sz="3000" b="0" i="0" u="none" strike="noStrike" baseline="0" dirty="0">
                    <a:solidFill>
                      <a:srgbClr val="000000"/>
                    </a:solidFill>
                  </a:rPr>
                  <a:t>0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。</a:t>
                </a:r>
                <a:b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sz="3000" dirty="0"/>
                  <a:t>(2)</a:t>
                </a:r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/>
                          <m:t>x</m:t>
                        </m:r>
                      </m:num>
                      <m:den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b="0" i="1" dirty="0" smtClean="0"/>
                          <m:t>a</m:t>
                        </m:r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/>
                          <m:t>y</m:t>
                        </m:r>
                      </m:num>
                      <m:den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b</m:t>
                        </m:r>
                        <m:r>
                          <m:rPr>
                            <m:nor/>
                          </m:rPr>
                          <a:rPr lang="en-US" altLang="zh-TW" sz="3000" b="0" i="1" dirty="0" smtClean="0"/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/>
                          <m:t>z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b="0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  <a:t>。</a:t>
                </a:r>
                <a:br>
                  <a:rPr lang="zh-TW" altLang="en-US" sz="3000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sz="3000" dirty="0"/>
                  <a:t>(3)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3000" b="0" i="1" u="none" strike="noStrike" baseline="0" dirty="0">
                    <a:solidFill>
                      <a:srgbClr val="000000"/>
                    </a:solidFill>
                  </a:rPr>
                  <a:t>x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sz="3000" b="0" i="1" u="none" strike="noStrike" baseline="0" dirty="0" err="1">
                    <a:solidFill>
                      <a:srgbClr val="000000"/>
                    </a:solidFill>
                  </a:rPr>
                  <a:t>ar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，</a:t>
                </a:r>
                <a:r>
                  <a:rPr lang="en-US" altLang="zh-CN" sz="3000" b="0" i="1" u="none" strike="noStrike" baseline="0" dirty="0">
                    <a:solidFill>
                      <a:srgbClr val="000000"/>
                    </a:solidFill>
                  </a:rPr>
                  <a:t>y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sz="3000" b="0" i="1" u="none" strike="noStrike" baseline="0" dirty="0" err="1">
                    <a:solidFill>
                      <a:srgbClr val="000000"/>
                    </a:solidFill>
                  </a:rPr>
                  <a:t>br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，</a:t>
                </a:r>
                <a:r>
                  <a:rPr lang="en-US" altLang="zh-CN" sz="3000" b="0" i="1" u="none" strike="noStrike" baseline="0" dirty="0">
                    <a:solidFill>
                      <a:srgbClr val="000000"/>
                    </a:solidFill>
                  </a:rPr>
                  <a:t>z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sz="3000" b="0" i="1" u="none" strike="noStrike" baseline="0" dirty="0" err="1">
                    <a:solidFill>
                      <a:srgbClr val="000000"/>
                    </a:solidFill>
                  </a:rPr>
                  <a:t>cr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，</a:t>
                </a:r>
                <a:r>
                  <a:rPr lang="en-US" altLang="zh-CN" sz="3000" b="0" i="1" u="none" strike="noStrike" baseline="0" dirty="0">
                    <a:solidFill>
                      <a:srgbClr val="000000"/>
                    </a:solidFill>
                  </a:rPr>
                  <a:t>r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  <a:latin typeface="微軟正黑體" panose="020B0604030504040204" pitchFamily="34" charset="-120"/>
                  </a:rPr>
                  <a:t>≠</a:t>
                </a:r>
                <a:r>
                  <a:rPr lang="en-US" altLang="zh-CN" sz="3000" b="0" i="0" u="none" strike="noStrike" baseline="0" dirty="0">
                    <a:solidFill>
                      <a:srgbClr val="000000"/>
                    </a:solidFill>
                  </a:rPr>
                  <a:t>0</a:t>
                </a:r>
                <a:r>
                  <a:rPr lang="zh-CN" altLang="en-US" sz="3000" b="0" i="0" u="none" strike="noStrike" baseline="0" dirty="0">
                    <a:solidFill>
                      <a:srgbClr val="000000"/>
                    </a:solidFill>
                  </a:rPr>
                  <a:t>。</a:t>
                </a:r>
                <a:endParaRPr lang="zh-TW" altLang="en-US" sz="3000" dirty="0"/>
              </a:p>
            </p:txBody>
          </p:sp>
        </mc:Choice>
        <mc:Fallback>
          <p:sp>
            <p:nvSpPr>
              <p:cNvPr id="23" name="標題 22">
                <a:extLst>
                  <a:ext uri="{FF2B5EF4-FFF2-40B4-BE49-F238E27FC236}">
                    <a16:creationId xmlns:a16="http://schemas.microsoft.com/office/drawing/2014/main" id="{C3A8AA59-8AA0-49EC-B7E8-139F24358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592" y="1775100"/>
                <a:ext cx="7632847" cy="2590004"/>
              </a:xfrm>
              <a:blipFill>
                <a:blip r:embed="rId2"/>
                <a:stretch>
                  <a:fillRect l="-1917" t="-3294" b="-65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4076EF42-92B2-4F4F-A924-E87B5F018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17</a:t>
            </a:r>
            <a:endParaRPr lang="zh-TW" altLang="en-US" dirty="0"/>
          </a:p>
        </p:txBody>
      </p:sp>
      <p:sp>
        <p:nvSpPr>
          <p:cNvPr id="25" name="文字版面配置區 24">
            <a:extLst>
              <a:ext uri="{FF2B5EF4-FFF2-40B4-BE49-F238E27FC236}">
                <a16:creationId xmlns:a16="http://schemas.microsoft.com/office/drawing/2014/main" id="{1DC0C671-FD87-4795-A3CA-B64D0A4CB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A95B6CF2-48F7-481B-8977-B0F1EC539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i="0" u="none" strike="noStrike" baseline="0" dirty="0">
                <a:latin typeface="文鼎新中黑U.."/>
              </a:rPr>
              <a:t>連比例式的性質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版面配置區 26">
                <a:extLst>
                  <a:ext uri="{FF2B5EF4-FFF2-40B4-BE49-F238E27FC236}">
                    <a16:creationId xmlns:a16="http://schemas.microsoft.com/office/drawing/2014/main" id="{39A017F6-50B0-4B76-B863-96F0D836ADD9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1373364" y="4350214"/>
                <a:ext cx="6583012" cy="2486578"/>
              </a:xfrm>
            </p:spPr>
            <p:txBody>
              <a:bodyPr/>
              <a:lstStyle/>
              <a:p>
                <a:r>
                  <a:rPr lang="zh-TW" altLang="en-US" sz="3000" b="0" i="0" u="none" strike="noStrike" baseline="0" dirty="0"/>
                  <a:t>若 </a:t>
                </a:r>
                <a:r>
                  <a:rPr lang="en-US" altLang="zh-TW" sz="3000" b="0" i="1" u="none" strike="noStrike" baseline="0" dirty="0"/>
                  <a:t>x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1" u="none" strike="noStrike" baseline="0" dirty="0"/>
                  <a:t>y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1" u="none" strike="noStrike" baseline="0" dirty="0"/>
                  <a:t>z</a:t>
                </a:r>
                <a:r>
                  <a:rPr lang="zh-TW" altLang="en-US" sz="3000" b="0" i="0" u="none" strike="noStrike" baseline="0" dirty="0"/>
                  <a:t>＝</a:t>
                </a:r>
                <a:r>
                  <a:rPr lang="en-US" altLang="zh-TW" sz="3000" b="0" i="0" u="none" strike="noStrike" baseline="0" dirty="0"/>
                  <a:t>2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0" u="none" strike="noStrike" baseline="0" dirty="0"/>
                  <a:t>3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0" u="none" strike="noStrike" baseline="0" dirty="0"/>
                  <a:t>4</a:t>
                </a:r>
                <a:r>
                  <a:rPr lang="zh-TW" altLang="en-US" sz="3000" b="0" i="0" u="none" strike="noStrike" baseline="0" dirty="0"/>
                  <a:t>，則： </a:t>
                </a:r>
                <a:endParaRPr lang="en-US" altLang="zh-TW" sz="3000" b="0" i="0" u="none" strike="noStrike" baseline="0" dirty="0"/>
              </a:p>
              <a:p>
                <a:r>
                  <a:rPr lang="en-US" altLang="zh-TW" sz="3000" dirty="0"/>
                  <a:t>(1)</a:t>
                </a:r>
                <a:r>
                  <a:rPr lang="zh-TW" altLang="en-US" sz="3000" b="0" i="0" u="none" strike="noStrike" baseline="0" dirty="0"/>
                  <a:t> </a:t>
                </a:r>
                <a:r>
                  <a:rPr lang="en-US" altLang="zh-TW" sz="3000" b="0" i="1" u="none" strike="noStrike" baseline="0" dirty="0"/>
                  <a:t>x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1" u="none" strike="noStrike" baseline="0" dirty="0"/>
                  <a:t>y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1" u="none" strike="noStrike" baseline="0" dirty="0"/>
                  <a:t>z</a:t>
                </a:r>
                <a:r>
                  <a:rPr lang="zh-TW" altLang="en-US" sz="3000" b="0" i="0" u="none" strike="noStrike" baseline="0" dirty="0"/>
                  <a:t>＝</a:t>
                </a:r>
                <a:r>
                  <a:rPr lang="en-US" altLang="zh-TW" sz="3000" b="0" i="0" u="none" strike="noStrike" baseline="0" dirty="0"/>
                  <a:t>2</a:t>
                </a:r>
                <a:r>
                  <a:rPr lang="en-US" altLang="zh-TW" sz="3000" b="0" i="1" u="none" strike="noStrike" baseline="0" dirty="0"/>
                  <a:t>k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0" u="none" strike="noStrike" baseline="0" dirty="0"/>
                  <a:t>3</a:t>
                </a:r>
                <a:r>
                  <a:rPr lang="en-US" altLang="zh-TW" sz="3000" b="0" i="1" u="none" strike="noStrike" baseline="0" dirty="0"/>
                  <a:t>k</a:t>
                </a:r>
                <a:r>
                  <a:rPr lang="zh-TW" altLang="en-US" sz="3000" b="0" i="0" u="none" strike="noStrike" baseline="0" dirty="0"/>
                  <a:t>：</a:t>
                </a:r>
                <a:r>
                  <a:rPr lang="en-US" altLang="zh-TW" sz="3000" b="0" i="0" u="none" strike="noStrike" baseline="0" dirty="0"/>
                  <a:t>4</a:t>
                </a:r>
                <a:r>
                  <a:rPr lang="en-US" altLang="zh-TW" sz="3000" b="0" i="1" u="none" strike="noStrike" baseline="0" dirty="0"/>
                  <a:t>k</a:t>
                </a:r>
                <a:r>
                  <a:rPr lang="zh-TW" altLang="en-US" sz="3000" b="0" i="0" u="none" strike="noStrike" baseline="0" dirty="0"/>
                  <a:t>，</a:t>
                </a:r>
                <a:r>
                  <a:rPr lang="en-US" altLang="zh-TW" sz="3000" b="0" i="1" u="none" strike="noStrike" baseline="0" dirty="0"/>
                  <a:t>k</a:t>
                </a:r>
                <a:r>
                  <a:rPr lang="en-US" altLang="zh-TW" sz="3000" b="0" i="0" u="none" strike="noStrike" baseline="0" dirty="0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sz="3000" b="0" i="0" u="none" strike="noStrike" baseline="0" dirty="0"/>
                  <a:t>0</a:t>
                </a:r>
                <a:r>
                  <a:rPr lang="zh-TW" altLang="en-US" sz="3000" b="0" i="0" u="none" strike="noStrike" baseline="0" dirty="0"/>
                  <a:t>。 </a:t>
                </a:r>
                <a:endParaRPr lang="en-US" altLang="zh-TW" sz="3000" b="0" i="0" u="none" strike="noStrike" baseline="0" dirty="0"/>
              </a:p>
              <a:p>
                <a:r>
                  <a:rPr lang="en-US" altLang="zh-TW" sz="3000" dirty="0"/>
                  <a:t>(2)</a:t>
                </a:r>
                <a:r>
                  <a:rPr lang="zh-TW" altLang="en-US" sz="3000" b="0" i="0" u="none" strike="noStrike" baseline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/>
                          <m:t>x</m:t>
                        </m:r>
                      </m:num>
                      <m:den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b="0" dirty="0" smtClean="0"/>
                          <m:t>2</m:t>
                        </m:r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/>
                          <m:t>y</m:t>
                        </m:r>
                      </m:num>
                      <m:den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b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altLang="zh-TW" sz="3000" b="0" i="1" dirty="0" smtClean="0"/>
                          <m:t> </m:t>
                        </m:r>
                      </m:den>
                    </m:f>
                  </m:oMath>
                </a14:m>
                <a:r>
                  <a:rPr lang="zh-TW" altLang="en-US" sz="3000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i="1" dirty="0"/>
                          <m:t>z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b="0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b="0" dirty="0" smtClean="0"/>
                          <m:t>4</m:t>
                        </m:r>
                        <m:r>
                          <a:rPr lang="zh-TW" altLang="en-US" sz="3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000" b="0" i="0" u="none" strike="noStrike" baseline="0" dirty="0"/>
                  <a:t>。 </a:t>
                </a:r>
                <a:endParaRPr lang="en-US" altLang="zh-TW" sz="3000" b="0" i="0" u="none" strike="noStrike" baseline="0" dirty="0"/>
              </a:p>
              <a:p>
                <a:r>
                  <a:rPr lang="en-US" altLang="zh-TW" sz="3000" dirty="0"/>
                  <a:t>(3)</a:t>
                </a:r>
                <a:r>
                  <a:rPr lang="zh-TW" altLang="en-US" sz="3000" b="0" i="0" u="none" strike="noStrike" baseline="0" dirty="0"/>
                  <a:t> </a:t>
                </a:r>
                <a:r>
                  <a:rPr lang="en-US" altLang="zh-TW" sz="3000" b="0" i="1" u="none" strike="noStrike" baseline="0" dirty="0"/>
                  <a:t>x</a:t>
                </a:r>
                <a:r>
                  <a:rPr lang="zh-TW" altLang="en-US" sz="3000" b="0" i="0" u="none" strike="noStrike" baseline="0" dirty="0"/>
                  <a:t>＝</a:t>
                </a:r>
                <a:r>
                  <a:rPr lang="en-US" altLang="zh-TW" sz="3000" b="0" i="0" u="none" strike="noStrike" baseline="0" dirty="0"/>
                  <a:t>2</a:t>
                </a:r>
                <a:r>
                  <a:rPr lang="en-US" altLang="zh-TW" sz="3000" b="0" i="1" u="none" strike="noStrike" baseline="0" dirty="0"/>
                  <a:t>r</a:t>
                </a:r>
                <a:r>
                  <a:rPr lang="zh-TW" altLang="en-US" sz="3000" b="0" i="0" u="none" strike="noStrike" baseline="0" dirty="0"/>
                  <a:t>，</a:t>
                </a:r>
                <a:r>
                  <a:rPr lang="en-US" altLang="zh-TW" sz="3000" b="0" i="1" u="none" strike="noStrike" baseline="0" dirty="0"/>
                  <a:t>y</a:t>
                </a:r>
                <a:r>
                  <a:rPr lang="zh-TW" altLang="en-US" sz="3000" b="0" i="0" u="none" strike="noStrike" baseline="0" dirty="0"/>
                  <a:t>＝</a:t>
                </a:r>
                <a:r>
                  <a:rPr lang="en-US" altLang="zh-TW" sz="3000" b="0" i="0" u="none" strike="noStrike" baseline="0" dirty="0"/>
                  <a:t>3</a:t>
                </a:r>
                <a:r>
                  <a:rPr lang="en-US" altLang="zh-TW" sz="3000" b="0" i="1" u="none" strike="noStrike" baseline="0" dirty="0"/>
                  <a:t>r</a:t>
                </a:r>
                <a:r>
                  <a:rPr lang="zh-TW" altLang="en-US" sz="3000" b="0" i="0" u="none" strike="noStrike" baseline="0" dirty="0"/>
                  <a:t>，</a:t>
                </a:r>
                <a:r>
                  <a:rPr lang="en-US" altLang="zh-TW" sz="3000" b="0" i="1" u="none" strike="noStrike" baseline="0" dirty="0"/>
                  <a:t>z</a:t>
                </a:r>
                <a:r>
                  <a:rPr lang="zh-TW" altLang="en-US" sz="3000" b="0" i="0" u="none" strike="noStrike" baseline="0" dirty="0"/>
                  <a:t>＝</a:t>
                </a:r>
                <a:r>
                  <a:rPr lang="en-US" altLang="zh-TW" sz="3000" b="0" i="0" u="none" strike="noStrike" baseline="0" dirty="0"/>
                  <a:t>4</a:t>
                </a:r>
                <a:r>
                  <a:rPr lang="en-US" altLang="zh-TW" sz="3000" b="0" i="1" u="none" strike="noStrike" baseline="0" dirty="0"/>
                  <a:t>r</a:t>
                </a:r>
                <a:r>
                  <a:rPr lang="zh-TW" altLang="en-US" sz="3000" b="0" i="0" u="none" strike="noStrike" baseline="0" dirty="0"/>
                  <a:t>，</a:t>
                </a:r>
                <a:r>
                  <a:rPr lang="en-US" altLang="zh-TW" sz="3000" b="0" i="1" u="none" strike="noStrike" baseline="0" dirty="0"/>
                  <a:t>r</a:t>
                </a:r>
                <a:r>
                  <a:rPr lang="en-US" altLang="zh-TW" sz="3000" b="0" i="0" u="none" strike="noStrike" baseline="0" dirty="0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sz="3000" b="0" i="0" u="none" strike="noStrike" baseline="0" dirty="0"/>
                  <a:t>0</a:t>
                </a:r>
                <a:r>
                  <a:rPr lang="zh-TW" altLang="en-US" sz="3000" b="0" i="0" u="none" strike="noStrike" baseline="0" dirty="0"/>
                  <a:t>。</a:t>
                </a:r>
                <a:endParaRPr lang="zh-TW" altLang="en-US" sz="3000" dirty="0"/>
              </a:p>
            </p:txBody>
          </p:sp>
        </mc:Choice>
        <mc:Fallback xmlns="">
          <p:sp>
            <p:nvSpPr>
              <p:cNvPr id="27" name="文字版面配置區 26">
                <a:extLst>
                  <a:ext uri="{FF2B5EF4-FFF2-40B4-BE49-F238E27FC236}">
                    <a16:creationId xmlns:a16="http://schemas.microsoft.com/office/drawing/2014/main" id="{39A017F6-50B0-4B76-B863-96F0D836A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1373364" y="4350214"/>
                <a:ext cx="6583012" cy="2486578"/>
              </a:xfrm>
              <a:blipFill>
                <a:blip r:embed="rId3"/>
                <a:stretch>
                  <a:fillRect l="-2130" t="-3431" b="-51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>
            <a:extLst>
              <a:ext uri="{FF2B5EF4-FFF2-40B4-BE49-F238E27FC236}">
                <a16:creationId xmlns:a16="http://schemas.microsoft.com/office/drawing/2014/main" id="{2C734138-9302-45E6-BC69-7E173CCA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098"/>
            <a:ext cx="548257" cy="54825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45CC8D5-68EE-4923-B3B8-2248172A2797}"/>
              </a:ext>
            </a:extLst>
          </p:cNvPr>
          <p:cNvSpPr txBox="1"/>
          <p:nvPr/>
        </p:nvSpPr>
        <p:spPr>
          <a:xfrm>
            <a:off x="317899" y="10876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61C458F4-2FBB-461E-AE13-DB24191FD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42932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2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FE48FA23-C761-424B-8AB4-96ECA38077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99592" y="1103292"/>
                <a:ext cx="7632847" cy="2910483"/>
              </a:xfrm>
            </p:spPr>
            <p:txBody>
              <a:bodyPr/>
              <a:lstStyle/>
              <a:p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已知 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c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7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8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9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，則下列各敘述中，正確的請打「○」，錯誤的請打「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×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」：</a:t>
                </a:r>
                <a:b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(             ) </a:t>
                </a:r>
                <a:r>
                  <a:rPr lang="en-US" altLang="zh-TW" sz="3200" dirty="0"/>
                  <a:t>(1)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9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8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7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c </a:t>
                </a:r>
                <a:b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pt-BR" altLang="zh-TW" b="0" i="0" u="none" strike="noStrike" baseline="0" dirty="0">
                    <a:solidFill>
                      <a:srgbClr val="000000"/>
                    </a:solidFill>
                  </a:rPr>
                  <a:t>( </a:t>
                </a:r>
                <a:r>
                  <a:rPr lang="zh-TW" altLang="pt-BR" b="0" i="0" u="none" strike="noStrike" baseline="0" dirty="0">
                    <a:solidFill>
                      <a:srgbClr val="000000"/>
                    </a:solidFill>
                  </a:rPr>
                  <a:t>　　　</a:t>
                </a:r>
                <a:r>
                  <a:rPr lang="pt-BR" altLang="zh-TW" b="0" i="0" u="none" strike="noStrike" baseline="0" dirty="0">
                    <a:solidFill>
                      <a:srgbClr val="000000"/>
                    </a:solidFill>
                  </a:rPr>
                  <a:t>) </a:t>
                </a:r>
                <a:r>
                  <a:rPr lang="en-US" altLang="zh-TW" sz="3200" dirty="0"/>
                  <a:t>(2)</a:t>
                </a:r>
                <a:r>
                  <a:rPr lang="zh-TW" altLang="pt-BR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altLang="zh-TW" i="1" dirty="0">
                            <a:solidFill>
                              <a:srgbClr val="000000"/>
                            </a:solidFill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pt-BR" altLang="zh-TW" dirty="0">
                            <a:solidFill>
                              <a:srgbClr val="000000"/>
                            </a:solidFill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pt-BR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1" dirty="0" smtClean="0">
                            <a:solidFill>
                              <a:srgbClr val="000000"/>
                            </a:solidFill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000000"/>
                            </a:solidFill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pt-BR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1" dirty="0" smtClean="0">
                            <a:solidFill>
                              <a:srgbClr val="000000"/>
                            </a:solidFill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000000"/>
                            </a:solidFill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altLang="zh-TW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br>
                  <a:rPr lang="pt-BR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(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 　　　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) </a:t>
                </a:r>
                <a:r>
                  <a:rPr lang="en-US" altLang="zh-TW" sz="3200" dirty="0"/>
                  <a:t>(3)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7</a:t>
                </a:r>
                <a:r>
                  <a:rPr lang="en-US" altLang="zh-CN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8</a:t>
                </a:r>
                <a:r>
                  <a:rPr lang="en-US" altLang="zh-CN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9</a:t>
                </a:r>
                <a:r>
                  <a:rPr lang="en-US" altLang="zh-CN" b="0" i="1" u="none" strike="noStrike" baseline="0" dirty="0">
                    <a:solidFill>
                      <a:srgbClr val="000000"/>
                    </a:solidFill>
                  </a:rPr>
                  <a:t>c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FE48FA23-C761-424B-8AB4-96ECA3807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592" y="1103292"/>
                <a:ext cx="7632847" cy="2910483"/>
              </a:xfrm>
              <a:blipFill>
                <a:blip r:embed="rId2"/>
                <a:stretch>
                  <a:fillRect l="-2077" t="-2935" r="-6629" b="-41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18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25433F-AB23-45E5-A533-5C78D90FC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29" y="3663443"/>
            <a:ext cx="280417" cy="33832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41" y="2191056"/>
            <a:ext cx="433535" cy="4320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F7AB4F8-7816-45E1-8E0B-0DF92A8980C7}"/>
              </a:ext>
            </a:extLst>
          </p:cNvPr>
          <p:cNvSpPr txBox="1"/>
          <p:nvPr/>
        </p:nvSpPr>
        <p:spPr>
          <a:xfrm>
            <a:off x="1538139" y="2114669"/>
            <a:ext cx="513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EE7B64-DD78-48FF-8DEC-2AD599CCD795}"/>
              </a:ext>
            </a:extLst>
          </p:cNvPr>
          <p:cNvSpPr txBox="1"/>
          <p:nvPr/>
        </p:nvSpPr>
        <p:spPr>
          <a:xfrm>
            <a:off x="1549871" y="2787578"/>
            <a:ext cx="585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030909D-FD2B-44D6-B482-BAD107705F00}"/>
              </a:ext>
            </a:extLst>
          </p:cNvPr>
          <p:cNvSpPr txBox="1"/>
          <p:nvPr/>
        </p:nvSpPr>
        <p:spPr>
          <a:xfrm>
            <a:off x="1549871" y="3429000"/>
            <a:ext cx="585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88D1F38-0634-BDF5-D3E2-386D9242B163}"/>
              </a:ext>
            </a:extLst>
          </p:cNvPr>
          <p:cNvSpPr txBox="1"/>
          <p:nvPr/>
        </p:nvSpPr>
        <p:spPr>
          <a:xfrm>
            <a:off x="899592" y="4133309"/>
            <a:ext cx="78488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</a:t>
            </a:r>
          </a:p>
          <a:p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則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63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64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63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 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C297022-C0D5-9453-FBEF-0E6C161A6C55}"/>
              </a:ext>
            </a:extLst>
          </p:cNvPr>
          <p:cNvSpPr txBox="1"/>
          <p:nvPr/>
        </p:nvSpPr>
        <p:spPr>
          <a:xfrm>
            <a:off x="899592" y="5172787"/>
            <a:ext cx="7483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0942D1D-55C0-47EE-6CC8-5729F72AEDAC}"/>
              </a:ext>
            </a:extLst>
          </p:cNvPr>
          <p:cNvSpPr txBox="1"/>
          <p:nvPr/>
        </p:nvSpPr>
        <p:spPr>
          <a:xfrm>
            <a:off x="899592" y="5719822"/>
            <a:ext cx="7483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承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49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64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FE48FA23-C761-424B-8AB4-96ECA38077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99592" y="1103292"/>
                <a:ext cx="7632847" cy="3013233"/>
              </a:xfrm>
            </p:spPr>
            <p:txBody>
              <a:bodyPr/>
              <a:lstStyle/>
              <a:p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已知 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c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7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8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9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，則下列各敘述中，正確的請打「○」，錯誤的請打「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×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」：</a:t>
                </a:r>
                <a:b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pt-BR" altLang="zh-TW" b="0" i="0" u="none" strike="noStrike" baseline="0" dirty="0">
                    <a:solidFill>
                      <a:srgbClr val="000000"/>
                    </a:solidFill>
                  </a:rPr>
                  <a:t>( </a:t>
                </a:r>
                <a:r>
                  <a:rPr lang="zh-TW" altLang="pt-BR" b="0" i="0" u="none" strike="noStrike" baseline="0" dirty="0">
                    <a:solidFill>
                      <a:srgbClr val="000000"/>
                    </a:solidFill>
                  </a:rPr>
                  <a:t>　　　</a:t>
                </a:r>
                <a:r>
                  <a:rPr lang="pt-BR" altLang="zh-TW" b="0" i="0" u="none" strike="noStrike" baseline="0" dirty="0">
                    <a:solidFill>
                      <a:srgbClr val="000000"/>
                    </a:solidFill>
                  </a:rPr>
                  <a:t>) </a:t>
                </a:r>
                <a:r>
                  <a:rPr lang="en-US" altLang="zh-TW" sz="3200" dirty="0"/>
                  <a:t>(4)</a:t>
                </a:r>
                <a:r>
                  <a:rPr lang="zh-TW" altLang="pt-BR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altLang="zh-TW" i="1" dirty="0">
                            <a:solidFill>
                              <a:srgbClr val="000000"/>
                            </a:solidFill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000000"/>
                            </a:solidFill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pt-BR" dirty="0">
                    <a:solidFill>
                      <a:srgbClr val="00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0000"/>
                            </a:solidFill>
                          </a:rPr>
                          <m:t>8 </m:t>
                        </m:r>
                      </m:den>
                    </m:f>
                  </m:oMath>
                </a14:m>
                <a:r>
                  <a:rPr lang="zh-TW" altLang="pt-BR" dirty="0">
                    <a:solidFill>
                      <a:srgbClr val="00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0000"/>
                            </a:solidFill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000000"/>
                            </a:solidFill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br>
                  <a:rPr lang="pt-BR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(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 　　　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) </a:t>
                </a:r>
                <a:r>
                  <a:rPr lang="en-US" altLang="zh-TW" sz="3200" dirty="0"/>
                  <a:t>(5)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7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8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TW" b="0" i="1" u="none" strike="noStrike" baseline="0" dirty="0">
                    <a:solidFill>
                      <a:srgbClr val="000000"/>
                    </a:solidFill>
                  </a:rPr>
                  <a:t>c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</a:rPr>
                  <a:t>：</a:t>
                </a:r>
                <a: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  <a:t>9 </a:t>
                </a:r>
                <a:br>
                  <a:rPr lang="en-US" altLang="zh-TW" b="0" i="0" u="none" strike="noStrike" baseline="0" dirty="0">
                    <a:solidFill>
                      <a:srgbClr val="000000"/>
                    </a:solidFill>
                  </a:rPr>
                </a:b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(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 　　　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) </a:t>
                </a:r>
                <a:r>
                  <a:rPr lang="en-US" altLang="zh-TW" sz="3200" dirty="0"/>
                  <a:t>(6)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b="0" i="1" u="none" strike="noStrike" baseline="0" dirty="0">
                    <a:solidFill>
                      <a:srgbClr val="000000"/>
                    </a:solidFill>
                  </a:rPr>
                  <a:t>a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7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zh-CN" b="0" i="1" u="none" strike="noStrike" baseline="0" dirty="0">
                    <a:solidFill>
                      <a:srgbClr val="000000"/>
                    </a:solidFill>
                  </a:rPr>
                  <a:t>b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8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zh-CN" b="0" i="1" u="none" strike="noStrike" baseline="0" dirty="0">
                    <a:solidFill>
                      <a:srgbClr val="000000"/>
                    </a:solidFill>
                  </a:rPr>
                  <a:t>c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</a:rPr>
                  <a:t>＝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</a:rPr>
                  <a:t>9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FE48FA23-C761-424B-8AB4-96ECA3807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592" y="1103292"/>
                <a:ext cx="7632847" cy="3013233"/>
              </a:xfrm>
              <a:blipFill>
                <a:blip r:embed="rId2"/>
                <a:stretch>
                  <a:fillRect l="-2077" t="-2834" r="-6629" b="-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18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25433F-AB23-45E5-A533-5C78D90FC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09" y="3778196"/>
            <a:ext cx="280417" cy="338329"/>
          </a:xfrm>
          <a:prstGeom prst="rect">
            <a:avLst/>
          </a:prstGeom>
        </p:spPr>
      </p:pic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41" y="2191056"/>
            <a:ext cx="433535" cy="43200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49F8E72-6F8C-464C-B48F-FCC4013A26F3}"/>
              </a:ext>
            </a:extLst>
          </p:cNvPr>
          <p:cNvSpPr txBox="1"/>
          <p:nvPr/>
        </p:nvSpPr>
        <p:spPr>
          <a:xfrm>
            <a:off x="1502246" y="2305447"/>
            <a:ext cx="585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○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D4FB42C-1F14-46DD-8AE4-0E197668EB0C}"/>
              </a:ext>
            </a:extLst>
          </p:cNvPr>
          <p:cNvSpPr txBox="1"/>
          <p:nvPr/>
        </p:nvSpPr>
        <p:spPr>
          <a:xfrm>
            <a:off x="1502246" y="2950072"/>
            <a:ext cx="585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○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28D65E3-AD47-4D11-B558-548E55977954}"/>
              </a:ext>
            </a:extLst>
          </p:cNvPr>
          <p:cNvSpPr txBox="1"/>
          <p:nvPr/>
        </p:nvSpPr>
        <p:spPr>
          <a:xfrm>
            <a:off x="1549871" y="3387788"/>
            <a:ext cx="585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2423DF9-D34B-05FF-E20C-8DDE8EE8FCBC}"/>
              </a:ext>
            </a:extLst>
          </p:cNvPr>
          <p:cNvSpPr txBox="1"/>
          <p:nvPr/>
        </p:nvSpPr>
        <p:spPr>
          <a:xfrm>
            <a:off x="909045" y="4127029"/>
            <a:ext cx="7342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連比例式的性質，故正確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7CF5446-2021-5FF9-48B0-0287413C8B13}"/>
              </a:ext>
            </a:extLst>
          </p:cNvPr>
          <p:cNvSpPr txBox="1"/>
          <p:nvPr/>
        </p:nvSpPr>
        <p:spPr>
          <a:xfrm>
            <a:off x="909045" y="4694647"/>
            <a:ext cx="734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(5)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則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D756D8E-CE06-1166-98E0-0DB5357992EC}"/>
              </a:ext>
            </a:extLst>
          </p:cNvPr>
          <p:cNvSpPr txBox="1"/>
          <p:nvPr/>
        </p:nvSpPr>
        <p:spPr>
          <a:xfrm>
            <a:off x="909045" y="5754708"/>
            <a:ext cx="7531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(6)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應為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，且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FE48FA23-C761-424B-8AB4-96ECA38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03292"/>
            <a:ext cx="7632847" cy="3549844"/>
          </a:xfrm>
        </p:spPr>
        <p:txBody>
          <a:bodyPr/>
          <a:lstStyle/>
          <a:p>
            <a:r>
              <a:rPr lang="zh-TW" altLang="en-US" dirty="0"/>
              <a:t>設 </a:t>
            </a:r>
            <a:r>
              <a:rPr lang="en-US" altLang="zh-TW" i="1" dirty="0"/>
              <a:t>x</a:t>
            </a:r>
            <a:r>
              <a:rPr lang="zh-TW" altLang="en-US" dirty="0"/>
              <a:t>：</a:t>
            </a:r>
            <a:r>
              <a:rPr lang="en-US" altLang="zh-TW" i="1" dirty="0"/>
              <a:t>y</a:t>
            </a:r>
            <a:r>
              <a:rPr lang="zh-TW" altLang="en-US" dirty="0"/>
              <a:t>：</a:t>
            </a:r>
            <a:r>
              <a:rPr lang="en-US" altLang="zh-TW" i="1" dirty="0"/>
              <a:t>z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zh-TW" altLang="en-US" dirty="0"/>
              <a:t>：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，求下列各比，並化成最簡整數比： 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sz="3200" dirty="0"/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dirty="0"/>
              <a:t>( </a:t>
            </a:r>
            <a:r>
              <a:rPr lang="en-US" altLang="zh-TW" i="1" dirty="0"/>
              <a:t>x</a:t>
            </a:r>
            <a:r>
              <a:rPr lang="zh-TW" altLang="en-US" dirty="0"/>
              <a:t>＋</a:t>
            </a:r>
            <a:r>
              <a:rPr lang="en-US" altLang="zh-TW" i="1" dirty="0"/>
              <a:t>y 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en-US" altLang="zh-TW" i="1" dirty="0"/>
              <a:t>z </a:t>
            </a:r>
            <a:br>
              <a:rPr lang="en-US" altLang="zh-TW" i="1" dirty="0"/>
            </a:br>
            <a:br>
              <a:rPr lang="en-US" altLang="zh-TW" i="1" dirty="0"/>
            </a:br>
            <a:br>
              <a:rPr lang="en-US" altLang="zh-TW" i="1" dirty="0"/>
            </a:b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sz="3200" dirty="0"/>
              <a:t>(2)</a:t>
            </a:r>
            <a:r>
              <a:rPr lang="zh-TW" altLang="pt-BR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dirty="0"/>
              <a:t>( </a:t>
            </a:r>
            <a:r>
              <a:rPr lang="en-US" altLang="zh-TW" i="1" dirty="0"/>
              <a:t>x</a:t>
            </a:r>
            <a:r>
              <a:rPr lang="zh-TW" altLang="en-US" dirty="0"/>
              <a:t>＋</a:t>
            </a:r>
            <a:r>
              <a:rPr lang="en-US" altLang="zh-TW" i="1" dirty="0"/>
              <a:t>y 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en-US" altLang="zh-TW" dirty="0"/>
              <a:t>( </a:t>
            </a:r>
            <a:r>
              <a:rPr lang="en-US" altLang="zh-TW" i="1" dirty="0"/>
              <a:t>y</a:t>
            </a:r>
            <a:r>
              <a:rPr lang="zh-TW" altLang="en-US" dirty="0"/>
              <a:t>＋</a:t>
            </a:r>
            <a:r>
              <a:rPr lang="en-US" altLang="zh-TW" i="1" dirty="0"/>
              <a:t>z 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en-US" altLang="zh-TW" dirty="0"/>
              <a:t>( </a:t>
            </a:r>
            <a:r>
              <a:rPr lang="en-US" altLang="zh-TW" i="1" dirty="0"/>
              <a:t>z</a:t>
            </a:r>
            <a:r>
              <a:rPr lang="zh-TW" altLang="en-US" dirty="0"/>
              <a:t>＋</a:t>
            </a:r>
            <a:r>
              <a:rPr lang="en-US" altLang="zh-TW" i="1" dirty="0"/>
              <a:t>x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18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546" y="2828740"/>
            <a:ext cx="433535" cy="43200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EB50CE8-0BEF-4C5D-9207-124F8F4FC124}"/>
              </a:ext>
            </a:extLst>
          </p:cNvPr>
          <p:cNvSpPr txBox="1"/>
          <p:nvPr/>
        </p:nvSpPr>
        <p:spPr>
          <a:xfrm>
            <a:off x="1475656" y="2752353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858AB9-1427-49E1-9F54-F8B28D020B1D}"/>
              </a:ext>
            </a:extLst>
          </p:cNvPr>
          <p:cNvSpPr txBox="1"/>
          <p:nvPr/>
        </p:nvSpPr>
        <p:spPr>
          <a:xfrm>
            <a:off x="1475656" y="3407056"/>
            <a:ext cx="662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則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9C460A-604B-4ADA-B367-86B3228D3AFF}"/>
              </a:ext>
            </a:extLst>
          </p:cNvPr>
          <p:cNvSpPr txBox="1"/>
          <p:nvPr/>
        </p:nvSpPr>
        <p:spPr>
          <a:xfrm>
            <a:off x="1475656" y="5335712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163F37D5-D20F-48E2-861E-D5C7CA806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546" y="4891814"/>
            <a:ext cx="433535" cy="432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A0BE501-EB19-44C5-9230-03F3D6291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321"/>
            <a:ext cx="280417" cy="33832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98F6185-9382-D2B3-5354-4C40FE56E3FA}"/>
              </a:ext>
            </a:extLst>
          </p:cNvPr>
          <p:cNvSpPr txBox="1"/>
          <p:nvPr/>
        </p:nvSpPr>
        <p:spPr>
          <a:xfrm>
            <a:off x="1475656" y="5924929"/>
            <a:ext cx="2520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2CBB0DC-87B8-D000-6C96-4273C4DA5101}"/>
              </a:ext>
            </a:extLst>
          </p:cNvPr>
          <p:cNvSpPr txBox="1"/>
          <p:nvPr/>
        </p:nvSpPr>
        <p:spPr>
          <a:xfrm>
            <a:off x="1475656" y="4755675"/>
            <a:ext cx="6654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(3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" grpId="0"/>
      <p:bldP spid="2" grpId="1"/>
      <p:bldP spid="3" grpId="0"/>
      <p:bldP spid="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FE48FA23-C761-424B-8AB4-96ECA38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03292"/>
            <a:ext cx="7632847" cy="1077218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8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16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，求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＋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的值。 </a:t>
            </a: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18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8" y="2353259"/>
            <a:ext cx="433535" cy="43200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EB50CE8-0BEF-4C5D-9207-124F8F4FC124}"/>
              </a:ext>
            </a:extLst>
          </p:cNvPr>
          <p:cNvSpPr txBox="1"/>
          <p:nvPr/>
        </p:nvSpPr>
        <p:spPr>
          <a:xfrm>
            <a:off x="895123" y="2276872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858AB9-1427-49E1-9F54-F8B28D020B1D}"/>
              </a:ext>
            </a:extLst>
          </p:cNvPr>
          <p:cNvSpPr txBox="1"/>
          <p:nvPr/>
        </p:nvSpPr>
        <p:spPr>
          <a:xfrm>
            <a:off x="895123" y="3037538"/>
            <a:ext cx="4542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，得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9C460A-604B-4ADA-B367-86B3228D3AFF}"/>
              </a:ext>
            </a:extLst>
          </p:cNvPr>
          <p:cNvSpPr txBox="1"/>
          <p:nvPr/>
        </p:nvSpPr>
        <p:spPr>
          <a:xfrm>
            <a:off x="893957" y="3798204"/>
            <a:ext cx="6414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2×5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4×8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C835273-B393-47AA-A41F-13E292629B12}"/>
              </a:ext>
            </a:extLst>
          </p:cNvPr>
          <p:cNvSpPr txBox="1"/>
          <p:nvPr/>
        </p:nvSpPr>
        <p:spPr>
          <a:xfrm>
            <a:off x="3141365" y="4558869"/>
            <a:ext cx="4110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24×2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48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DD741A7-CEB0-44D9-B2DE-94890A321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96" y="4851256"/>
            <a:ext cx="280417" cy="338329"/>
          </a:xfrm>
          <a:prstGeom prst="rect">
            <a:avLst/>
          </a:prstGeom>
        </p:spPr>
      </p:pic>
      <p:pic>
        <p:nvPicPr>
          <p:cNvPr id="15" name="圖片 14">
            <a:hlinkClick r:id="rId5" action="ppaction://hlinksldjump"/>
            <a:extLst>
              <a:ext uri="{FF2B5EF4-FFF2-40B4-BE49-F238E27FC236}">
                <a16:creationId xmlns:a16="http://schemas.microsoft.com/office/drawing/2014/main" id="{0C5F51B0-155B-43AD-9A7B-56FFD97D0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811" y="644331"/>
            <a:ext cx="1764000" cy="3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A2B09322-A42D-4626-BC42-C5830A36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74229"/>
            <a:ext cx="8064896" cy="423894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除了三邊長的比，連比也可以用來記錄生活中的數量關係。</a:t>
            </a:r>
            <a:br>
              <a:rPr lang="zh-TW" altLang="en-US" sz="1200" b="0" i="0" u="none" strike="noStrike" baseline="0" dirty="0">
                <a:solidFill>
                  <a:srgbClr val="000000"/>
                </a:solidFill>
              </a:rPr>
            </a:br>
            <a:br>
              <a:rPr lang="en-US" altLang="zh-TW" sz="12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sng" strike="noStrike" baseline="0" dirty="0">
                <a:solidFill>
                  <a:srgbClr val="000000"/>
                </a:solidFill>
              </a:rPr>
              <a:t>浩南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媽媽調配的綜合果汁，其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人份配方是用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杯蘋果汁配 上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杯奇異果汁及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杯西瓜汁，且每一杯的容量都相等，因此我們可以將這個配方中，蘋果汁、奇異果汁及西瓜汁的比例，記為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11DC99-5689-5AA4-70DB-0ED41A49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7" y="5145509"/>
            <a:ext cx="8064896" cy="12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73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FE48FA23-C761-424B-8AB4-96ECA38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03292"/>
            <a:ext cx="7632847" cy="1077218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已知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6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求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x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y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z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，並化成最簡整數比。 </a:t>
            </a: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18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8" y="2353259"/>
            <a:ext cx="433535" cy="4320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858AB9-1427-49E1-9F54-F8B28D020B1D}"/>
              </a:ext>
            </a:extLst>
          </p:cNvPr>
          <p:cNvSpPr txBox="1"/>
          <p:nvPr/>
        </p:nvSpPr>
        <p:spPr>
          <a:xfrm>
            <a:off x="768063" y="5537900"/>
            <a:ext cx="50461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DD741A7-CEB0-44D9-B2DE-94890A321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16" y="5784346"/>
            <a:ext cx="280417" cy="338329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C75EEF4A-96BC-4BDC-BDF8-5904C07ED801}"/>
              </a:ext>
            </a:extLst>
          </p:cNvPr>
          <p:cNvGrpSpPr/>
          <p:nvPr/>
        </p:nvGrpSpPr>
        <p:grpSpPr>
          <a:xfrm>
            <a:off x="803086" y="2238772"/>
            <a:ext cx="4688931" cy="1569660"/>
            <a:chOff x="3760368" y="2576234"/>
            <a:chExt cx="2845585" cy="1569660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8E764FA6-08A3-4A5C-B291-6FDED75FE077}"/>
                </a:ext>
              </a:extLst>
            </p:cNvPr>
            <p:cNvCxnSpPr>
              <a:cxnSpLocks/>
            </p:cNvCxnSpPr>
            <p:nvPr/>
          </p:nvCxnSpPr>
          <p:spPr>
            <a:xfrm>
              <a:off x="3760368" y="4105647"/>
              <a:ext cx="284558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391280E-BC17-4C40-A0A7-8F5BAD44FEDA}"/>
                </a:ext>
              </a:extLst>
            </p:cNvPr>
            <p:cNvSpPr txBox="1"/>
            <p:nvPr/>
          </p:nvSpPr>
          <p:spPr>
            <a:xfrm>
              <a:off x="4051104" y="2576234"/>
              <a:ext cx="37688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  <a:p>
              <a:pPr algn="l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</a:p>
            <a:p>
              <a:pPr algn="l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BEF7A830-E3EB-4A33-B198-DBAA4ED98AAD}"/>
                </a:ext>
              </a:extLst>
            </p:cNvPr>
            <p:cNvSpPr txBox="1"/>
            <p:nvPr/>
          </p:nvSpPr>
          <p:spPr>
            <a:xfrm>
              <a:off x="4427984" y="2576234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：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l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D38584F-C8BB-4EFB-BBA1-C71C1547659E}"/>
                </a:ext>
              </a:extLst>
            </p:cNvPr>
            <p:cNvSpPr txBox="1"/>
            <p:nvPr/>
          </p:nvSpPr>
          <p:spPr>
            <a:xfrm>
              <a:off x="5027825" y="2576234"/>
              <a:ext cx="37688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</a:p>
            <a:p>
              <a:pPr algn="l"/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64243DD-2233-4194-AFBE-4134837F9ADB}"/>
                </a:ext>
              </a:extLst>
            </p:cNvPr>
            <p:cNvSpPr txBox="1"/>
            <p:nvPr/>
          </p:nvSpPr>
          <p:spPr>
            <a:xfrm>
              <a:off x="5404705" y="2576234"/>
              <a:ext cx="37688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 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l"/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l"/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9BB66ADB-B44C-4E9F-B3C1-653E50C12078}"/>
                </a:ext>
              </a:extLst>
            </p:cNvPr>
            <p:cNvSpPr txBox="1"/>
            <p:nvPr/>
          </p:nvSpPr>
          <p:spPr>
            <a:xfrm>
              <a:off x="6004545" y="2576234"/>
              <a:ext cx="37688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3200" b="0" i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z 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l"/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l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1" name="Group 326 4">
            <a:extLst>
              <a:ext uri="{FF2B5EF4-FFF2-40B4-BE49-F238E27FC236}">
                <a16:creationId xmlns:a16="http://schemas.microsoft.com/office/drawing/2014/main" id="{680CAFEE-DF3F-0A76-9B37-63C6D784316E}"/>
              </a:ext>
            </a:extLst>
          </p:cNvPr>
          <p:cNvGrpSpPr/>
          <p:nvPr/>
        </p:nvGrpSpPr>
        <p:grpSpPr>
          <a:xfrm>
            <a:off x="768063" y="3900181"/>
            <a:ext cx="4680000" cy="1421928"/>
            <a:chOff x="1116136" y="2143126"/>
            <a:chExt cx="4680000" cy="1421928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9CB53691-7ED8-9E39-7DAA-70CD079DC2D4}"/>
                </a:ext>
              </a:extLst>
            </p:cNvPr>
            <p:cNvSpPr txBox="1"/>
            <p:nvPr/>
          </p:nvSpPr>
          <p:spPr>
            <a:xfrm>
              <a:off x="1151160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( 4×2 )</a:t>
              </a:r>
            </a:p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0A28431E-686C-B691-DD30-DD33145FB53F}"/>
                </a:ext>
              </a:extLst>
            </p:cNvPr>
            <p:cNvSpPr txBox="1"/>
            <p:nvPr/>
          </p:nvSpPr>
          <p:spPr>
            <a:xfrm>
              <a:off x="2388397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228540F9-E764-BE0F-67AF-4721EB8A855C}"/>
                </a:ext>
              </a:extLst>
            </p:cNvPr>
            <p:cNvSpPr txBox="1"/>
            <p:nvPr/>
          </p:nvSpPr>
          <p:spPr>
            <a:xfrm>
              <a:off x="2757339" y="2143126"/>
              <a:ext cx="1245175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( 3×2 )</a:t>
              </a: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endPara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482DA885-C454-8C7F-6303-CBD04A228365}"/>
                </a:ext>
              </a:extLst>
            </p:cNvPr>
            <p:cNvSpPr txBox="1"/>
            <p:nvPr/>
          </p:nvSpPr>
          <p:spPr>
            <a:xfrm>
              <a:off x="3994576" y="2143126"/>
              <a:ext cx="376881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E521571F-84C9-40E0-CA91-9464A4C5B532}"/>
                </a:ext>
              </a:extLst>
            </p:cNvPr>
            <p:cNvSpPr txBox="1"/>
            <p:nvPr/>
          </p:nvSpPr>
          <p:spPr>
            <a:xfrm>
              <a:off x="4363518" y="2143126"/>
              <a:ext cx="1373569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10F9134C-31A8-9E1A-7F3E-F5C44B99AD54}"/>
                </a:ext>
              </a:extLst>
            </p:cNvPr>
            <p:cNvCxnSpPr/>
            <p:nvPr/>
          </p:nvCxnSpPr>
          <p:spPr>
            <a:xfrm>
              <a:off x="1116136" y="3086267"/>
              <a:ext cx="468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7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FE48FA23-C761-424B-8AB4-96ECA38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03292"/>
            <a:ext cx="7632847" cy="1077218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△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ABC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中，∠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：∠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：∠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en-US" altLang="zh-TW" b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</a:rPr>
              <a:t>=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，試求∠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、∠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、∠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的度數。 </a:t>
            </a: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19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8" y="2353259"/>
            <a:ext cx="433535" cy="43200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EB50CE8-0BEF-4C5D-9207-124F8F4FC124}"/>
              </a:ext>
            </a:extLst>
          </p:cNvPr>
          <p:cNvSpPr txBox="1"/>
          <p:nvPr/>
        </p:nvSpPr>
        <p:spPr>
          <a:xfrm>
            <a:off x="893956" y="2276872"/>
            <a:ext cx="791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設∠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°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∠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°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∠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°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858AB9-1427-49E1-9F54-F8B28D020B1D}"/>
              </a:ext>
            </a:extLst>
          </p:cNvPr>
          <p:cNvSpPr txBox="1"/>
          <p:nvPr/>
        </p:nvSpPr>
        <p:spPr>
          <a:xfrm>
            <a:off x="893957" y="2958867"/>
            <a:ext cx="3822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9C460A-604B-4ADA-B367-86B3228D3AFF}"/>
              </a:ext>
            </a:extLst>
          </p:cNvPr>
          <p:cNvSpPr txBox="1"/>
          <p:nvPr/>
        </p:nvSpPr>
        <p:spPr>
          <a:xfrm>
            <a:off x="893957" y="3640862"/>
            <a:ext cx="324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C835273-B393-47AA-A41F-13E292629B12}"/>
              </a:ext>
            </a:extLst>
          </p:cNvPr>
          <p:cNvSpPr txBox="1"/>
          <p:nvPr/>
        </p:nvSpPr>
        <p:spPr>
          <a:xfrm>
            <a:off x="893957" y="4322858"/>
            <a:ext cx="2381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可以得到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77E3FF9-F4C1-4942-846C-81026344C586}"/>
              </a:ext>
            </a:extLst>
          </p:cNvPr>
          <p:cNvSpPr txBox="1"/>
          <p:nvPr/>
        </p:nvSpPr>
        <p:spPr>
          <a:xfrm>
            <a:off x="893957" y="4997586"/>
            <a:ext cx="68463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∠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40°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∠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60°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∠</a:t>
            </a:r>
            <a:r>
              <a:rPr lang="en-US" altLang="zh-TW" sz="32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80°</a:t>
            </a:r>
            <a:endParaRPr lang="zh-TW" altLang="en-US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EC7A581-1238-4459-A40B-E7F5AB7C6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44032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13" grpId="0"/>
      <p:bldP spid="13" grpId="1"/>
      <p:bldP spid="15" grpId="0"/>
      <p:bldP spid="15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4339A5-3EEC-4BAB-9FC5-4B7E72E5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76" y="1125375"/>
            <a:ext cx="2378834" cy="2747056"/>
          </a:xfrm>
          <a:prstGeom prst="rect">
            <a:avLst/>
          </a:prstGeom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FE48FA23-C761-424B-8AB4-96ECA38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03293"/>
            <a:ext cx="7632848" cy="2485778"/>
          </a:xfrm>
        </p:spPr>
        <p:txBody>
          <a:bodyPr/>
          <a:lstStyle/>
          <a:p>
            <a:r>
              <a:rPr lang="zh-TW" altLang="en-US" sz="2600" b="0" i="0" u="sng" strike="noStrike" baseline="0" dirty="0">
                <a:solidFill>
                  <a:srgbClr val="000000"/>
                </a:solidFill>
              </a:rPr>
              <a:t>小善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上網搜尋了一個製作餅乾的食譜，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它的材料是無糖奶油 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200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公克、麵粉 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300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公克、砂糖 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60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公克。她想用 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450 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公克的麵粉，依照這個食譜做餅乾，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試問她需要多少公克的無糖奶油及多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少公克的砂糖？</a:t>
            </a:r>
            <a:endParaRPr lang="zh-TW" altLang="en-US" sz="2600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19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8" y="3553966"/>
            <a:ext cx="433535" cy="4320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9C460A-604B-4ADA-B367-86B3228D3AFF}"/>
              </a:ext>
            </a:extLst>
          </p:cNvPr>
          <p:cNvSpPr txBox="1"/>
          <p:nvPr/>
        </p:nvSpPr>
        <p:spPr>
          <a:xfrm>
            <a:off x="893957" y="3553695"/>
            <a:ext cx="570641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</a:t>
            </a:r>
            <a:r>
              <a:rPr lang="zh-TW" altLang="en-US" sz="2600" b="0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小善</a:t>
            </a:r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需要 </a:t>
            </a:r>
            <a:r>
              <a:rPr lang="en-US" altLang="zh-TW" sz="26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 </a:t>
            </a:r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公克的無糖奶油與</a:t>
            </a:r>
            <a:endParaRPr lang="en-US" altLang="zh-TW" sz="26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6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 </a:t>
            </a:r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公克的砂糖</a:t>
            </a:r>
            <a:r>
              <a:rPr lang="zh-TW" altLang="en-US" sz="2600" dirty="0">
                <a:solidFill>
                  <a:srgbClr val="FF0000"/>
                </a:solidFill>
              </a:rPr>
              <a:t>，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6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6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 </a:t>
            </a:r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均不為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endParaRPr lang="zh-TW" altLang="en-US" sz="26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C835273-B393-47AA-A41F-13E292629B12}"/>
              </a:ext>
            </a:extLst>
          </p:cNvPr>
          <p:cNvSpPr txBox="1"/>
          <p:nvPr/>
        </p:nvSpPr>
        <p:spPr>
          <a:xfrm>
            <a:off x="893957" y="4438908"/>
            <a:ext cx="66303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則 </a:t>
            </a:r>
            <a:r>
              <a:rPr lang="en-US" altLang="zh-TW" sz="26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450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300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</a:t>
            </a:r>
            <a:endParaRPr lang="zh-TW" altLang="en-US" sz="26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262795E-5AFD-4824-849E-EC55DA05EC4A}"/>
                  </a:ext>
                </a:extLst>
              </p:cNvPr>
              <p:cNvSpPr txBox="1"/>
              <p:nvPr/>
            </p:nvSpPr>
            <p:spPr>
              <a:xfrm>
                <a:off x="893957" y="5650144"/>
                <a:ext cx="5706419" cy="659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26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6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10 </m:t>
                        </m:r>
                      </m:den>
                    </m:f>
                  </m:oMath>
                </a14:m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</a:t>
                </a:r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26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6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26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300</a:t>
                </a:r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600" b="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6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</a:t>
                </a:r>
                <a:r>
                  <a:rPr lang="zh-TW" altLang="en-US" sz="26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26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y</a:t>
                </a:r>
                <a:r>
                  <a:rPr lang="zh-TW" altLang="en-US" sz="26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26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90</a:t>
                </a:r>
                <a:endParaRPr lang="zh-TW" altLang="en-US" sz="26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262795E-5AFD-4824-849E-EC55DA05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57" y="5650144"/>
                <a:ext cx="5706419" cy="659796"/>
              </a:xfrm>
              <a:prstGeom prst="rect">
                <a:avLst/>
              </a:prstGeom>
              <a:blipFill>
                <a:blip r:embed="rId5"/>
                <a:stretch>
                  <a:fillRect l="-192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BE5A2F0E-2D04-4A95-BF9B-037051497C32}"/>
              </a:ext>
            </a:extLst>
          </p:cNvPr>
          <p:cNvSpPr txBox="1"/>
          <p:nvPr/>
        </p:nvSpPr>
        <p:spPr>
          <a:xfrm>
            <a:off x="893958" y="6302601"/>
            <a:ext cx="76384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因此她需要 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300 </a:t>
            </a:r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公克的無糖奶油、</a:t>
            </a:r>
            <a:r>
              <a:rPr lang="en-US" altLang="zh-TW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90 </a:t>
            </a:r>
            <a:r>
              <a:rPr lang="zh-TW" alt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公克的砂糖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1783A2E-F949-4225-A97D-F497C2C5A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9" y="6431941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1B7496F-65F0-59F1-6F2E-3D5F8CD10CD1}"/>
                  </a:ext>
                </a:extLst>
              </p:cNvPr>
              <p:cNvSpPr txBox="1"/>
              <p:nvPr/>
            </p:nvSpPr>
            <p:spPr>
              <a:xfrm>
                <a:off x="893957" y="4924012"/>
                <a:ext cx="4830171" cy="733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6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10 </m:t>
                        </m:r>
                      </m:den>
                    </m:f>
                  </m:oMath>
                </a14:m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6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zh-TW" alt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6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10 </m:t>
                        </m:r>
                      </m:den>
                    </m:f>
                  </m:oMath>
                </a14:m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</a:t>
                </a:r>
                <a:r>
                  <a:rPr lang="zh-TW" alt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6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en-US" altLang="zh-TW" sz="26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1B7496F-65F0-59F1-6F2E-3D5F8CD10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57" y="4924012"/>
                <a:ext cx="4830171" cy="733471"/>
              </a:xfrm>
              <a:prstGeom prst="rect">
                <a:avLst/>
              </a:prstGeom>
              <a:blipFill>
                <a:blip r:embed="rId7"/>
                <a:stretch>
                  <a:fillRect l="-2273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3CAE2311-8781-39DD-7354-954A96247AE7}"/>
              </a:ext>
            </a:extLst>
          </p:cNvPr>
          <p:cNvGrpSpPr/>
          <p:nvPr/>
        </p:nvGrpSpPr>
        <p:grpSpPr>
          <a:xfrm>
            <a:off x="6052541" y="4913094"/>
            <a:ext cx="2429996" cy="1421928"/>
            <a:chOff x="6052541" y="4913094"/>
            <a:chExt cx="2429996" cy="1421928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F442E6EE-9C34-B039-D9F0-158082C1BBE8}"/>
                </a:ext>
              </a:extLst>
            </p:cNvPr>
            <p:cNvSpPr txBox="1"/>
            <p:nvPr/>
          </p:nvSpPr>
          <p:spPr>
            <a:xfrm>
              <a:off x="6510618" y="4913094"/>
              <a:ext cx="1971919" cy="14219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TW" altLang="en-US" sz="2400" b="0" i="0" u="none" strike="noStrike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或</a:t>
              </a:r>
              <a:r>
                <a:rPr lang="en-US" altLang="zh-TW" sz="2400" b="0" i="0" u="none" strike="noStrike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</a:t>
              </a:r>
              <a:r>
                <a:rPr lang="en-US" altLang="zh-TW" sz="2400" b="0" i="1" u="none" strike="noStrike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</a:t>
              </a:r>
              <a:r>
                <a:rPr lang="zh-TW" altLang="en-US" sz="2400" b="0" i="0" u="none" strike="noStrike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400" b="0" i="0" u="none" strike="noStrike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450</a:t>
              </a:r>
              <a:r>
                <a:rPr lang="zh-TW" altLang="en-US" sz="2400" b="0" i="0" u="none" strike="noStrike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endParaRPr lang="en-US" altLang="zh-TW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TW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，則：</a:t>
              </a:r>
              <a:endPara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TW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r>
                <a:rPr lang="en-US" altLang="zh-TW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300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endPara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TW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y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90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zh-TW" altLang="en-US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5" name="直線單箭頭接點 4">
              <a:extLst>
                <a:ext uri="{FF2B5EF4-FFF2-40B4-BE49-F238E27FC236}">
                  <a16:creationId xmlns:a16="http://schemas.microsoft.com/office/drawing/2014/main" id="{B009970E-4F6E-7F90-BD46-A8AE432F4CB2}"/>
                </a:ext>
              </a:extLst>
            </p:cNvPr>
            <p:cNvCxnSpPr/>
            <p:nvPr/>
          </p:nvCxnSpPr>
          <p:spPr>
            <a:xfrm flipH="1">
              <a:off x="6052541" y="5340450"/>
              <a:ext cx="461976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6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3" grpId="0"/>
      <p:bldP spid="13" grpId="1"/>
      <p:bldP spid="15" grpId="0"/>
      <p:bldP spid="15" grpId="1"/>
      <p:bldP spid="16" grpId="0"/>
      <p:bldP spid="16" grpId="1"/>
      <p:bldP spid="22" grpId="0"/>
      <p:bldP spid="2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4339A5-3EEC-4BAB-9FC5-4B7E72E5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76" y="1125375"/>
            <a:ext cx="2378834" cy="2747056"/>
          </a:xfrm>
          <a:prstGeom prst="rect">
            <a:avLst/>
          </a:prstGeom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FE48FA23-C761-424B-8AB4-96ECA38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03293"/>
            <a:ext cx="7632847" cy="2485778"/>
          </a:xfrm>
        </p:spPr>
        <p:txBody>
          <a:bodyPr/>
          <a:lstStyle/>
          <a:p>
            <a:r>
              <a:rPr lang="zh-TW" altLang="en-US" sz="2600" b="0" i="0" u="sng" strike="noStrike" baseline="0" dirty="0">
                <a:solidFill>
                  <a:srgbClr val="000000"/>
                </a:solidFill>
              </a:rPr>
              <a:t>小善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上網搜尋了一個製作餅乾的食譜，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它的材料是無糖 奶油 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200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公克、麵粉 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300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公克、砂糖 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60 </a:t>
            </a: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公克。她想用 </a:t>
            </a:r>
            <a:r>
              <a:rPr lang="en-US" altLang="zh-TW" sz="2600" b="0" i="0" u="none" strike="noStrike" baseline="0" dirty="0">
                <a:solidFill>
                  <a:srgbClr val="000000"/>
                </a:solidFill>
              </a:rPr>
              <a:t>450 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公克的麵粉，依照這個食譜做餅乾，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試問她需要多 少公克的無糖奶油及多</a:t>
            </a:r>
            <a:br>
              <a:rPr lang="en-US" altLang="zh-TW" sz="2600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sz="2600" b="0" i="0" u="none" strike="noStrike" baseline="0" dirty="0">
                <a:solidFill>
                  <a:srgbClr val="000000"/>
                </a:solidFill>
              </a:rPr>
              <a:t>少公克的砂糖？</a:t>
            </a:r>
            <a:endParaRPr lang="zh-TW" altLang="en-US" sz="2600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FC6364E-9B3E-466B-8B32-E6D39476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19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4FFDF20-2449-4D6A-B510-934F2D1C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1-1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7E8B65-6C52-4528-8801-E06AE66C25A3}"/>
              </a:ext>
            </a:extLst>
          </p:cNvPr>
          <p:cNvSpPr txBox="1"/>
          <p:nvPr/>
        </p:nvSpPr>
        <p:spPr>
          <a:xfrm>
            <a:off x="317899" y="10033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 descr="poButton">
            <a:extLst>
              <a:ext uri="{FF2B5EF4-FFF2-40B4-BE49-F238E27FC236}">
                <a16:creationId xmlns:a16="http://schemas.microsoft.com/office/drawing/2014/main" id="{56AE769D-6697-4369-898A-C92F08E38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52566B-28FF-4945-9AC0-3E900D876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8" y="3553966"/>
            <a:ext cx="433535" cy="4320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9C460A-604B-4ADA-B367-86B3228D3AFF}"/>
              </a:ext>
            </a:extLst>
          </p:cNvPr>
          <p:cNvSpPr txBox="1"/>
          <p:nvPr/>
        </p:nvSpPr>
        <p:spPr>
          <a:xfrm>
            <a:off x="893957" y="3553695"/>
            <a:ext cx="57064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另解：</a:t>
            </a:r>
            <a:endParaRPr lang="en-US" altLang="zh-TW" sz="26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C835273-B393-47AA-A41F-13E292629B12}"/>
              </a:ext>
            </a:extLst>
          </p:cNvPr>
          <p:cNvSpPr txBox="1"/>
          <p:nvPr/>
        </p:nvSpPr>
        <p:spPr>
          <a:xfrm>
            <a:off x="893957" y="4075317"/>
            <a:ext cx="66303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450÷300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 (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6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262795E-5AFD-4824-849E-EC55DA05EC4A}"/>
              </a:ext>
            </a:extLst>
          </p:cNvPr>
          <p:cNvSpPr txBox="1"/>
          <p:nvPr/>
        </p:nvSpPr>
        <p:spPr>
          <a:xfrm>
            <a:off x="893957" y="5118561"/>
            <a:ext cx="70624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60×1.5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90 (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克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(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砂糖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6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1783A2E-F949-4225-A97D-F497C2C5A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83" y="5301854"/>
            <a:ext cx="280417" cy="338329"/>
          </a:xfrm>
          <a:prstGeom prst="rect">
            <a:avLst/>
          </a:prstGeom>
        </p:spPr>
      </p:pic>
      <p:pic>
        <p:nvPicPr>
          <p:cNvPr id="18" name="圖片 17">
            <a:hlinkClick r:id="rId6" action="ppaction://hlinksldjump"/>
            <a:extLst>
              <a:ext uri="{FF2B5EF4-FFF2-40B4-BE49-F238E27FC236}">
                <a16:creationId xmlns:a16="http://schemas.microsoft.com/office/drawing/2014/main" id="{12AE955B-AF75-42AC-BB86-9E517F577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3556" y="619603"/>
            <a:ext cx="1763483" cy="36000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C1B7496F-65F0-59F1-6F2E-3D5F8CD10CD1}"/>
              </a:ext>
            </a:extLst>
          </p:cNvPr>
          <p:cNvSpPr txBox="1"/>
          <p:nvPr/>
        </p:nvSpPr>
        <p:spPr>
          <a:xfrm>
            <a:off x="893957" y="4596939"/>
            <a:ext cx="48301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200×1.5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300 (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奶油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7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3" grpId="0"/>
      <p:bldP spid="13" grpId="1"/>
      <p:bldP spid="15" grpId="0"/>
      <p:bldP spid="15" grpId="1"/>
      <p:bldP spid="22" grpId="0"/>
      <p:bldP spid="2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14 6">
            <a:extLst>
              <a:ext uri="{FF2B5EF4-FFF2-40B4-BE49-F238E27FC236}">
                <a16:creationId xmlns:a16="http://schemas.microsoft.com/office/drawing/2014/main" id="{BFFD99FE-E14A-4988-B1ED-111659F48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19</a:t>
            </a:r>
            <a:endParaRPr lang="zh-TW" altLang="en-US" dirty="0"/>
          </a:p>
        </p:txBody>
      </p:sp>
      <p:sp>
        <p:nvSpPr>
          <p:cNvPr id="5" name="Title 314 5">
            <a:extLst>
              <a:ext uri="{FF2B5EF4-FFF2-40B4-BE49-F238E27FC236}">
                <a16:creationId xmlns:a16="http://schemas.microsoft.com/office/drawing/2014/main" id="{565EBB1C-3035-435B-B18D-6F20DACA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18246"/>
            <a:ext cx="7252728" cy="941974"/>
          </a:xfrm>
        </p:spPr>
        <p:txBody>
          <a:bodyPr/>
          <a:lstStyle/>
          <a:p>
            <a:r>
              <a:rPr lang="zh-TW" altLang="en-US" sz="2800" dirty="0"/>
              <a:t>已知 </a:t>
            </a:r>
            <a:r>
              <a:rPr lang="en-US" altLang="zh-TW" sz="2800" i="1" dirty="0"/>
              <a:t>a</a:t>
            </a:r>
            <a:r>
              <a:rPr lang="zh-TW" altLang="en-US" sz="2800" dirty="0"/>
              <a:t>：</a:t>
            </a:r>
            <a:r>
              <a:rPr lang="en-US" altLang="zh-TW" sz="2800" i="1" dirty="0"/>
              <a:t>b</a:t>
            </a:r>
            <a:r>
              <a:rPr lang="zh-TW" altLang="en-US" sz="2800" dirty="0"/>
              <a:t>：</a:t>
            </a:r>
            <a:r>
              <a:rPr lang="en-US" altLang="zh-TW" sz="2800" i="1" dirty="0"/>
              <a:t>c</a:t>
            </a:r>
            <a:r>
              <a:rPr lang="zh-TW" altLang="en-US" sz="2800" dirty="0"/>
              <a:t>＝</a:t>
            </a:r>
            <a:r>
              <a:rPr lang="en-US" altLang="zh-TW" sz="2800" dirty="0"/>
              <a:t>5</a:t>
            </a:r>
            <a:r>
              <a:rPr lang="zh-TW" altLang="en-US" sz="2800" dirty="0"/>
              <a:t>：</a:t>
            </a:r>
            <a:r>
              <a:rPr lang="en-US" altLang="zh-TW" sz="2800" dirty="0"/>
              <a:t>6</a:t>
            </a:r>
            <a:r>
              <a:rPr lang="zh-TW" altLang="en-US" sz="2800" dirty="0"/>
              <a:t>：</a:t>
            </a:r>
            <a:r>
              <a:rPr lang="en-US" altLang="zh-TW" sz="2800" dirty="0"/>
              <a:t>7</a:t>
            </a:r>
            <a:r>
              <a:rPr lang="zh-TW" altLang="en-US" sz="2800" dirty="0"/>
              <a:t>，以下是</a:t>
            </a:r>
            <a:r>
              <a:rPr lang="zh-TW" altLang="en-US" sz="2800" u="sng" dirty="0"/>
              <a:t>浩南</a:t>
            </a:r>
            <a:r>
              <a:rPr lang="zh-TW" altLang="en-US" sz="2800" dirty="0"/>
              <a:t>跟</a:t>
            </a:r>
            <a:r>
              <a:rPr lang="zh-TW" altLang="en-US" sz="2800" u="sng" dirty="0"/>
              <a:t>依霖</a:t>
            </a:r>
            <a:r>
              <a:rPr lang="zh-TW" altLang="en-US" sz="2800" dirty="0"/>
              <a:t>的結論： 	</a:t>
            </a:r>
          </a:p>
        </p:txBody>
      </p:sp>
      <p:pic>
        <p:nvPicPr>
          <p:cNvPr id="9" name="Picture 314 9">
            <a:extLst>
              <a:ext uri="{FF2B5EF4-FFF2-40B4-BE49-F238E27FC236}">
                <a16:creationId xmlns:a16="http://schemas.microsoft.com/office/drawing/2014/main" id="{4492EB2C-B424-4D47-98FA-8083CC28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72" y="464557"/>
            <a:ext cx="1313176" cy="2105986"/>
          </a:xfrm>
          <a:prstGeom prst="rect">
            <a:avLst/>
          </a:prstGeom>
        </p:spPr>
      </p:pic>
      <p:sp>
        <p:nvSpPr>
          <p:cNvPr id="8" name="Rounded 314 8">
            <a:extLst>
              <a:ext uri="{FF2B5EF4-FFF2-40B4-BE49-F238E27FC236}">
                <a16:creationId xmlns:a16="http://schemas.microsoft.com/office/drawing/2014/main" id="{A17839C6-29A9-4110-8ACB-8F69CD1B66EC}"/>
              </a:ext>
            </a:extLst>
          </p:cNvPr>
          <p:cNvSpPr/>
          <p:nvPr/>
        </p:nvSpPr>
        <p:spPr>
          <a:xfrm>
            <a:off x="559693" y="1840767"/>
            <a:ext cx="7243489" cy="1070595"/>
          </a:xfrm>
          <a:prstGeom prst="roundRect">
            <a:avLst>
              <a:gd name="adj" fmla="val 14179"/>
            </a:avLst>
          </a:prstGeom>
          <a:solidFill>
            <a:srgbClr val="FD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Box 314 11">
            <a:extLst>
              <a:ext uri="{FF2B5EF4-FFF2-40B4-BE49-F238E27FC236}">
                <a16:creationId xmlns:a16="http://schemas.microsoft.com/office/drawing/2014/main" id="{956A7E42-D2F9-43A3-AEA2-22EA2AF838EA}"/>
              </a:ext>
            </a:extLst>
          </p:cNvPr>
          <p:cNvSpPr txBox="1"/>
          <p:nvPr/>
        </p:nvSpPr>
        <p:spPr>
          <a:xfrm>
            <a:off x="539551" y="3884528"/>
            <a:ext cx="7959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( 5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( 6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( 7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TextBox 314 12">
            <a:extLst>
              <a:ext uri="{FF2B5EF4-FFF2-40B4-BE49-F238E27FC236}">
                <a16:creationId xmlns:a16="http://schemas.microsoft.com/office/drawing/2014/main" id="{CD192DC5-E6A3-48D4-B47A-DF992FB16124}"/>
              </a:ext>
            </a:extLst>
          </p:cNvPr>
          <p:cNvSpPr txBox="1"/>
          <p:nvPr/>
        </p:nvSpPr>
        <p:spPr>
          <a:xfrm>
            <a:off x="539551" y="4835895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314 13" descr="poButton">
            <a:extLst>
              <a:ext uri="{FF2B5EF4-FFF2-40B4-BE49-F238E27FC236}">
                <a16:creationId xmlns:a16="http://schemas.microsoft.com/office/drawing/2014/main" id="{97BE205A-C541-4C3D-89F7-2FE81684E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CD03A09A-907B-A40B-B3FE-AB2BEB9D3903}"/>
              </a:ext>
            </a:extLst>
          </p:cNvPr>
          <p:cNvSpPr txBox="1"/>
          <p:nvPr/>
        </p:nvSpPr>
        <p:spPr>
          <a:xfrm>
            <a:off x="640879" y="1882714"/>
            <a:ext cx="7243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浩南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</a:t>
            </a:r>
          </a:p>
          <a:p>
            <a:r>
              <a:rPr lang="zh-TW" altLang="en-US" sz="2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依霖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	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2C19B8C-E09D-F31A-7DEA-99CFE3D14A6C}"/>
              </a:ext>
            </a:extLst>
          </p:cNvPr>
          <p:cNvSpPr txBox="1"/>
          <p:nvPr/>
        </p:nvSpPr>
        <p:spPr>
          <a:xfrm>
            <a:off x="467543" y="2893505"/>
            <a:ext cx="8352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zh-TW" altLang="en-US" sz="2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浩南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□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正確　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□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錯誤　     </a:t>
            </a:r>
            <a:r>
              <a:rPr lang="zh-TW" altLang="en-US" sz="2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依霖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□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正確　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□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錯誤　</a:t>
            </a:r>
          </a:p>
          <a:p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理由： 	</a:t>
            </a:r>
          </a:p>
        </p:txBody>
      </p:sp>
      <p:sp>
        <p:nvSpPr>
          <p:cNvPr id="19" name="TextBox 386 20">
            <a:extLst>
              <a:ext uri="{FF2B5EF4-FFF2-40B4-BE49-F238E27FC236}">
                <a16:creationId xmlns:a16="http://schemas.microsoft.com/office/drawing/2014/main" id="{C63502EA-4489-468D-5F08-4BCE1D822E74}"/>
              </a:ext>
            </a:extLst>
          </p:cNvPr>
          <p:cNvSpPr txBox="1"/>
          <p:nvPr/>
        </p:nvSpPr>
        <p:spPr>
          <a:xfrm>
            <a:off x="2981696" y="2934469"/>
            <a:ext cx="557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0" name="TextBox 386 20">
            <a:extLst>
              <a:ext uri="{FF2B5EF4-FFF2-40B4-BE49-F238E27FC236}">
                <a16:creationId xmlns:a16="http://schemas.microsoft.com/office/drawing/2014/main" id="{8134C948-CEDB-39C2-F0FA-C30A1E5C787D}"/>
              </a:ext>
            </a:extLst>
          </p:cNvPr>
          <p:cNvSpPr txBox="1"/>
          <p:nvPr/>
        </p:nvSpPr>
        <p:spPr>
          <a:xfrm>
            <a:off x="5958408" y="2934469"/>
            <a:ext cx="557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1" name="TextBox 314 12">
            <a:extLst>
              <a:ext uri="{FF2B5EF4-FFF2-40B4-BE49-F238E27FC236}">
                <a16:creationId xmlns:a16="http://schemas.microsoft.com/office/drawing/2014/main" id="{BAFECC2E-8A83-2A27-67D1-7252AF5FDF5E}"/>
              </a:ext>
            </a:extLst>
          </p:cNvPr>
          <p:cNvSpPr txBox="1"/>
          <p:nvPr/>
        </p:nvSpPr>
        <p:spPr>
          <a:xfrm>
            <a:off x="1974092" y="4835895"/>
            <a:ext cx="6246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則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( 5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( 6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( 7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3 )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只有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會成立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TextBox 314 12">
            <a:extLst>
              <a:ext uri="{FF2B5EF4-FFF2-40B4-BE49-F238E27FC236}">
                <a16:creationId xmlns:a16="http://schemas.microsoft.com/office/drawing/2014/main" id="{D833C324-57E4-4830-F327-2F412B8C741B}"/>
              </a:ext>
            </a:extLst>
          </p:cNvPr>
          <p:cNvSpPr txBox="1"/>
          <p:nvPr/>
        </p:nvSpPr>
        <p:spPr>
          <a:xfrm>
            <a:off x="539551" y="5787261"/>
            <a:ext cx="70567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( 3×5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( 3×6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( 3×7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TextBox 314 10">
            <a:extLst>
              <a:ext uri="{FF2B5EF4-FFF2-40B4-BE49-F238E27FC236}">
                <a16:creationId xmlns:a16="http://schemas.microsoft.com/office/drawing/2014/main" id="{EF80224A-28A2-470C-9EAB-D4405A3349F0}"/>
              </a:ext>
            </a:extLst>
          </p:cNvPr>
          <p:cNvSpPr txBox="1"/>
          <p:nvPr/>
        </p:nvSpPr>
        <p:spPr>
          <a:xfrm>
            <a:off x="1518268" y="3364048"/>
            <a:ext cx="676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≠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0 )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14" name="Picture 314 14">
            <a:extLst>
              <a:ext uri="{FF2B5EF4-FFF2-40B4-BE49-F238E27FC236}">
                <a16:creationId xmlns:a16="http://schemas.microsoft.com/office/drawing/2014/main" id="{532A406E-A8B2-42B8-9725-A781EA83E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92" y="3234324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0" grpId="0"/>
      <p:bldP spid="10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8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D2B94EF-1816-472C-9BA5-0C83BC33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F7FD"/>
              </a:clrFrom>
              <a:clrTo>
                <a:srgbClr val="E8F7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340768"/>
            <a:ext cx="4457929" cy="2641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484784"/>
                <a:ext cx="8352928" cy="4392488"/>
              </a:xfrm>
            </p:spPr>
            <p:txBody>
              <a:bodyPr/>
              <a:lstStyle/>
              <a:p>
                <a:r>
                  <a:rPr lang="zh-TW" altLang="en-US" sz="2800" b="0" i="0" strike="noStrike" baseline="0" dirty="0"/>
                  <a:t>如圖</a:t>
                </a:r>
                <a:r>
                  <a:rPr lang="en-US" altLang="zh-TW" sz="2800" b="0" i="0" strike="noStrike" baseline="0" dirty="0"/>
                  <a:t>(</a:t>
                </a:r>
                <a:r>
                  <a:rPr lang="zh-TW" altLang="en-US" sz="2800" b="0" i="0" strike="noStrike" baseline="0" dirty="0"/>
                  <a:t>一</a:t>
                </a:r>
                <a:r>
                  <a:rPr lang="en-US" altLang="zh-TW" sz="2800" b="0" i="0" strike="noStrike" baseline="0" dirty="0"/>
                  <a:t>)</a:t>
                </a:r>
                <a:r>
                  <a:rPr lang="zh-TW" altLang="en-US" sz="2800" b="0" i="0" strike="noStrike" baseline="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b="0" i="1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OP</m:t>
                        </m:r>
                      </m:e>
                    </m:acc>
                    <m:r>
                      <a:rPr lang="en-US" altLang="zh-TW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800" b="0" i="0" strike="noStrike" baseline="0" dirty="0"/>
                  <a:t>為一條拉</a:t>
                </a:r>
                <a:br>
                  <a:rPr lang="en-US" altLang="zh-TW" sz="2800" b="0" i="0" strike="noStrike" baseline="0" dirty="0"/>
                </a:br>
                <a:r>
                  <a:rPr lang="zh-TW" altLang="en-US" sz="2800" b="0" i="0" strike="noStrike" baseline="0" dirty="0"/>
                  <a:t>直的細線，</a:t>
                </a:r>
                <a:r>
                  <a:rPr lang="en-US" altLang="zh-TW" sz="2800" b="0" i="1" strike="noStrike" baseline="0" dirty="0"/>
                  <a:t>A</a:t>
                </a:r>
                <a:r>
                  <a:rPr lang="zh-TW" altLang="en-US" sz="2800" b="0" i="0" strike="noStrike" baseline="0" dirty="0"/>
                  <a:t>、</a:t>
                </a:r>
                <a:r>
                  <a:rPr lang="en-US" altLang="zh-TW" sz="2800" b="0" i="1" strike="noStrike" baseline="0" dirty="0"/>
                  <a:t>B </a:t>
                </a:r>
                <a:r>
                  <a:rPr lang="zh-TW" altLang="en-US" sz="2800" b="0" i="0" strike="noStrike" baseline="0" dirty="0"/>
                  <a:t>兩點在</a:t>
                </a:r>
                <a:br>
                  <a:rPr lang="en-US" altLang="zh-TW" sz="2800" b="0" i="0" strike="noStrike" baseline="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OP</m:t>
                        </m:r>
                      </m:e>
                    </m:acc>
                  </m:oMath>
                </a14:m>
                <a:r>
                  <a:rPr lang="en-US" altLang="zh-TW" sz="2800" b="0" i="1" strike="noStrike" baseline="0" dirty="0"/>
                  <a:t> </a:t>
                </a:r>
                <a:r>
                  <a:rPr lang="zh-TW" altLang="en-US" sz="2800" b="0" i="0" strike="noStrike" baseline="0" dirty="0"/>
                  <a:t>上，且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OA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/>
                  <a:t>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AP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/>
                  <a:t>＝</a:t>
                </a:r>
                <a:r>
                  <a:rPr lang="en-US" altLang="zh-TW" sz="2800" b="0" i="0" strike="noStrike" baseline="0" dirty="0"/>
                  <a:t>1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3</a:t>
                </a:r>
                <a:r>
                  <a:rPr lang="zh-TW" altLang="en-US" sz="2800" b="0" i="0" strike="noStrike" baseline="0" dirty="0"/>
                  <a:t>，</a:t>
                </a:r>
                <a:br>
                  <a:rPr lang="en-US" altLang="zh-TW" sz="2800" b="0" i="0" strike="noStrike" baseline="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OB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/>
                  <a:t>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BP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/>
                  <a:t>＝</a:t>
                </a:r>
                <a:r>
                  <a:rPr lang="en-US" altLang="zh-TW" sz="2800" b="0" i="0" strike="noStrike" baseline="0" dirty="0"/>
                  <a:t>3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5</a:t>
                </a:r>
                <a:r>
                  <a:rPr lang="zh-TW" altLang="en-US" sz="2800" b="0" i="0" strike="noStrike" baseline="0" dirty="0"/>
                  <a:t>。若先固定 </a:t>
                </a:r>
                <a:r>
                  <a:rPr lang="en-US" altLang="zh-TW" sz="2800" b="0" i="1" strike="noStrike" baseline="0" dirty="0"/>
                  <a:t>B </a:t>
                </a:r>
                <a:br>
                  <a:rPr lang="en-US" altLang="zh-TW" sz="2800" b="0" i="1" strike="noStrike" baseline="0" dirty="0"/>
                </a:br>
                <a:r>
                  <a:rPr lang="zh-TW" altLang="en-US" sz="2800" b="0" i="0" strike="noStrike" baseline="0" dirty="0"/>
                  <a:t>點，將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OB</m:t>
                        </m:r>
                      </m:e>
                    </m:acc>
                  </m:oMath>
                </a14:m>
                <a:r>
                  <a:rPr lang="en-US" altLang="zh-TW" sz="2800" b="0" i="1" strike="noStrike" baseline="0" dirty="0"/>
                  <a:t> </a:t>
                </a:r>
                <a:r>
                  <a:rPr lang="zh-TW" altLang="en-US" sz="2800" b="0" i="0" strike="noStrike" baseline="0" dirty="0"/>
                  <a:t>摺向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BP</m:t>
                        </m:r>
                      </m:e>
                    </m:acc>
                  </m:oMath>
                </a14:m>
                <a:r>
                  <a:rPr lang="zh-TW" altLang="en-US" sz="2800" b="0" i="0" strike="noStrike" baseline="0" dirty="0"/>
                  <a:t>，使得 </a:t>
                </a:r>
                <a:br>
                  <a:rPr lang="en-US" altLang="zh-TW" sz="2800" b="0" i="0" strike="noStrike" baseline="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OB</m:t>
                        </m:r>
                      </m:e>
                    </m:acc>
                  </m:oMath>
                </a14:m>
                <a:r>
                  <a:rPr lang="en-US" altLang="zh-TW" sz="2800" b="0" i="1" strike="noStrike" baseline="0" dirty="0"/>
                  <a:t> </a:t>
                </a:r>
                <a:r>
                  <a:rPr lang="zh-TW" altLang="en-US" sz="2800" b="0" i="0" strike="noStrike" baseline="0" dirty="0"/>
                  <a:t>重疊在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BP</m:t>
                        </m:r>
                      </m:e>
                    </m:acc>
                  </m:oMath>
                </a14:m>
                <a:r>
                  <a:rPr lang="en-US" altLang="zh-TW" sz="2800" b="0" i="1" strike="noStrike" baseline="0" dirty="0"/>
                  <a:t> </a:t>
                </a:r>
                <a:r>
                  <a:rPr lang="zh-TW" altLang="en-US" sz="2800" b="0" i="0" strike="noStrike" baseline="0" dirty="0"/>
                  <a:t>上，如圖</a:t>
                </a:r>
                <a:r>
                  <a:rPr lang="en-US" altLang="zh-TW" sz="2800" b="0" i="0" strike="noStrike" baseline="0" dirty="0"/>
                  <a:t>(</a:t>
                </a:r>
                <a:r>
                  <a:rPr lang="zh-TW" altLang="en-US" sz="2800" b="0" i="0" strike="noStrike" baseline="0" dirty="0"/>
                  <a:t>二</a:t>
                </a:r>
                <a:r>
                  <a:rPr lang="en-US" altLang="zh-TW" sz="2800" b="0" i="0" strike="noStrike" baseline="0" dirty="0"/>
                  <a:t>)</a:t>
                </a:r>
                <a:r>
                  <a:rPr lang="zh-TW" altLang="en-US" sz="2800" b="0" i="0" strike="noStrike" baseline="0" dirty="0"/>
                  <a:t>，</a:t>
                </a:r>
                <a:br>
                  <a:rPr lang="en-US" altLang="zh-TW" sz="2800" b="0" i="0" strike="noStrike" baseline="0" dirty="0"/>
                </a:br>
                <a:r>
                  <a:rPr lang="zh-TW" altLang="en-US" sz="2800" b="0" i="0" strike="noStrike" baseline="0" dirty="0"/>
                  <a:t>再從圖</a:t>
                </a:r>
                <a:r>
                  <a:rPr lang="en-US" altLang="zh-TW" sz="2800" b="0" i="0" strike="noStrike" baseline="0" dirty="0"/>
                  <a:t>(</a:t>
                </a:r>
                <a:r>
                  <a:rPr lang="zh-TW" altLang="en-US" sz="2800" b="0" i="0" strike="noStrike" baseline="0" dirty="0"/>
                  <a:t>二</a:t>
                </a:r>
                <a:r>
                  <a:rPr lang="en-US" altLang="zh-TW" sz="2800" b="0" i="0" strike="noStrike" baseline="0" dirty="0"/>
                  <a:t>)</a:t>
                </a:r>
                <a:r>
                  <a:rPr lang="zh-TW" altLang="en-US" sz="2800" b="0" i="0" strike="noStrike" baseline="0" dirty="0"/>
                  <a:t>的 </a:t>
                </a:r>
                <a:r>
                  <a:rPr lang="en-US" altLang="zh-TW" sz="2800" b="0" i="1" strike="noStrike" baseline="0" dirty="0"/>
                  <a:t>A </a:t>
                </a:r>
                <a:r>
                  <a:rPr lang="zh-TW" altLang="en-US" sz="2800" b="0" i="0" strike="noStrike" baseline="0" dirty="0"/>
                  <a:t>點及與 </a:t>
                </a:r>
                <a:r>
                  <a:rPr lang="en-US" altLang="zh-TW" sz="2800" b="0" i="1" strike="noStrike" baseline="0" dirty="0"/>
                  <a:t>A </a:t>
                </a:r>
                <a:r>
                  <a:rPr lang="zh-TW" altLang="en-US" sz="2800" b="0" i="0" strike="noStrike" baseline="0" dirty="0"/>
                  <a:t>點重疊處一起剪開，使得細線分成三段，則此三段細線由小到大的長度比為何？ </a:t>
                </a:r>
                <a:br>
                  <a:rPr lang="zh-TW" altLang="en-US" sz="2800" b="0" i="0" strike="noStrike" baseline="0" dirty="0"/>
                </a:br>
                <a:r>
                  <a:rPr lang="en-US" altLang="zh-TW" sz="2800" b="0" i="0" strike="noStrike" baseline="0" dirty="0"/>
                  <a:t>(A) 1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1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1 </a:t>
                </a:r>
                <a:r>
                  <a:rPr lang="zh-TW" altLang="en-US" sz="2800" b="0" i="0" strike="noStrike" baseline="0" dirty="0"/>
                  <a:t>　</a:t>
                </a:r>
                <a:r>
                  <a:rPr lang="en-US" altLang="zh-TW" sz="2800" b="0" i="0" strike="noStrike" baseline="0" dirty="0"/>
                  <a:t>(B) 1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1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2 </a:t>
                </a:r>
                <a:br>
                  <a:rPr lang="en-US" altLang="zh-TW" sz="2800" b="0" i="0" strike="noStrike" baseline="0" dirty="0"/>
                </a:br>
                <a:r>
                  <a:rPr lang="en-US" altLang="zh-TW" sz="2800" b="0" i="0" strike="noStrike" baseline="0" dirty="0"/>
                  <a:t>(C) 1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2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2 </a:t>
                </a:r>
                <a:r>
                  <a:rPr lang="zh-TW" altLang="en-US" sz="2800" b="0" i="0" strike="noStrike" baseline="0" dirty="0"/>
                  <a:t>　</a:t>
                </a:r>
                <a:r>
                  <a:rPr lang="en-US" altLang="zh-TW" sz="2800" b="0" i="0" strike="noStrike" baseline="0" dirty="0"/>
                  <a:t>(D) 1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2</a:t>
                </a:r>
                <a:r>
                  <a:rPr lang="zh-TW" altLang="en-US" sz="2800" b="0" i="0" strike="noStrike" baseline="0" dirty="0"/>
                  <a:t>：</a:t>
                </a:r>
                <a:r>
                  <a:rPr lang="en-US" altLang="zh-TW" sz="2800" b="0" i="0" strike="noStrike" baseline="0" dirty="0"/>
                  <a:t>5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484784"/>
                <a:ext cx="8352928" cy="4392488"/>
              </a:xfrm>
              <a:blipFill>
                <a:blip r:embed="rId3"/>
                <a:stretch>
                  <a:fillRect l="-1533" t="-1389" r="-1533" b="-34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altLang="zh-TW" b="0" i="0" u="none" strike="noStrike" baseline="0" dirty="0"/>
              <a:t>《105</a:t>
            </a:r>
            <a:r>
              <a:rPr lang="en-US" altLang="zh-TW" b="0" i="1" u="none" strike="noStrike" baseline="0" dirty="0"/>
              <a:t>.</a:t>
            </a:r>
            <a:r>
              <a:rPr lang="zh-TW" altLang="en-US" b="0" i="0" u="none" strike="noStrike" baseline="0" dirty="0"/>
              <a:t>會考</a:t>
            </a:r>
            <a:r>
              <a:rPr lang="en-US" altLang="zh-TW" b="0" i="0" u="none" strike="noStrike" baseline="0" dirty="0"/>
              <a:t>(</a:t>
            </a:r>
            <a:r>
              <a:rPr lang="zh-TW" altLang="en-US" b="0" i="0" u="none" strike="noStrike" baseline="0" dirty="0"/>
              <a:t>一</a:t>
            </a:r>
            <a:r>
              <a:rPr lang="en-US" altLang="zh-TW" b="0" i="0" u="none" strike="noStrike" baseline="0" dirty="0"/>
              <a:t>)》</a:t>
            </a:r>
            <a:r>
              <a:rPr lang="zh-TW" altLang="en-US" b="0" i="0" u="none" strike="noStrike" baseline="0" dirty="0"/>
              <a:t>第 </a:t>
            </a:r>
            <a:r>
              <a:rPr lang="en-US" altLang="zh-TW" b="0" i="0" u="none" strike="noStrike" baseline="0" dirty="0"/>
              <a:t>24 </a:t>
            </a:r>
            <a:r>
              <a:rPr lang="zh-TW" altLang="en-US" b="0" i="0" u="none" strike="noStrike" baseline="0" dirty="0"/>
              <a:t>題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877272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5819614"/>
            <a:ext cx="121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>
            <a:hlinkClick r:id="rId5" action="ppaction://hlinksldjump"/>
            <a:extLst>
              <a:ext uri="{FF2B5EF4-FFF2-40B4-BE49-F238E27FC236}">
                <a16:creationId xmlns:a16="http://schemas.microsoft.com/office/drawing/2014/main" id="{4A5CB870-3320-45AD-8512-BCD80C5C1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C31D06D-4846-4B70-A8A4-B379474F1B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73" y="6067453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sz="3200" i="0" u="none" strike="noStrike" baseline="0" dirty="0"/>
              <a:t>配合例題 </a:t>
            </a:r>
            <a:r>
              <a:rPr lang="en-US" altLang="zh-TW" sz="3200" i="0" u="none" strike="noStrike" baseline="0" dirty="0"/>
              <a:t>1 </a:t>
            </a:r>
            <a:endParaRPr lang="zh-TW" altLang="en-US" sz="32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064896" cy="1080120"/>
          </a:xfrm>
        </p:spPr>
        <p:txBody>
          <a:bodyPr/>
          <a:lstStyle/>
          <a:p>
            <a:r>
              <a:rPr lang="zh-TW" altLang="en-US" dirty="0"/>
              <a:t>設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，且 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10</a:t>
            </a:r>
            <a:r>
              <a:rPr lang="zh-TW" altLang="en-US" dirty="0"/>
              <a:t>，求 </a:t>
            </a:r>
            <a:r>
              <a:rPr lang="en-US" altLang="zh-TW" dirty="0"/>
              <a:t>2</a:t>
            </a:r>
            <a:r>
              <a:rPr lang="en-US" altLang="zh-TW" i="1" dirty="0"/>
              <a:t>a</a:t>
            </a:r>
            <a:r>
              <a:rPr lang="zh-TW" altLang="en-US" dirty="0"/>
              <a:t>＋</a:t>
            </a:r>
            <a:r>
              <a:rPr lang="en-US" altLang="zh-TW" i="1" dirty="0"/>
              <a:t>b </a:t>
            </a:r>
            <a:r>
              <a:rPr lang="zh-TW" altLang="en-US" dirty="0"/>
              <a:t>的值。</a:t>
            </a:r>
            <a:endParaRPr lang="zh-TW" altLang="en-US" sz="2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694570"/>
            <a:ext cx="433535" cy="43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EDF350-6D0A-4CFC-B335-C21AF8FDB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73" y="2884751"/>
            <a:ext cx="280417" cy="33832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2636912"/>
            <a:ext cx="121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hlinkClick r:id="rId4" action="ppaction://hlinksldjump"/>
            <a:extLst>
              <a:ext uri="{FF2B5EF4-FFF2-40B4-BE49-F238E27FC236}">
                <a16:creationId xmlns:a16="http://schemas.microsoft.com/office/drawing/2014/main" id="{520A97B7-F2A1-4B58-87C4-BC4E06BCB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064896" cy="1152128"/>
          </a:xfrm>
        </p:spPr>
        <p:txBody>
          <a:bodyPr/>
          <a:lstStyle/>
          <a:p>
            <a:pPr algn="l"/>
            <a:r>
              <a:rPr lang="zh-TW" altLang="en-US" b="0" i="0" u="none" strike="noStrike" baseline="0" dirty="0"/>
              <a:t>若 </a:t>
            </a:r>
            <a:r>
              <a:rPr lang="en-US" altLang="zh-TW" b="0" i="0" u="none" strike="noStrike" baseline="0" dirty="0"/>
              <a:t>( </a:t>
            </a:r>
            <a:r>
              <a:rPr lang="en-US" altLang="zh-TW" b="0" i="1" u="none" strike="noStrike" baseline="0" dirty="0"/>
              <a:t>x</a:t>
            </a:r>
            <a:r>
              <a:rPr lang="zh-TW" altLang="en-US" b="0" i="0" u="none" strike="noStrike" baseline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b="0" i="0" u="none" strike="noStrike" baseline="0" dirty="0"/>
              <a:t>2 )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( </a:t>
            </a:r>
            <a:r>
              <a:rPr lang="en-US" altLang="zh-TW" b="0" i="1" u="none" strike="noStrike" baseline="0" dirty="0"/>
              <a:t>y</a:t>
            </a:r>
            <a:r>
              <a:rPr lang="zh-TW" altLang="en-US" b="0" i="0" u="none" strike="noStrike" baseline="0" dirty="0"/>
              <a:t>＋</a:t>
            </a:r>
            <a:r>
              <a:rPr lang="en-US" altLang="zh-TW" b="0" i="0" u="none" strike="noStrike" baseline="0" dirty="0"/>
              <a:t>1 )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( </a:t>
            </a:r>
            <a:r>
              <a:rPr lang="en-US" altLang="zh-TW" b="0" i="1" u="none" strike="noStrike" baseline="0" dirty="0"/>
              <a:t>z</a:t>
            </a:r>
            <a:r>
              <a:rPr lang="zh-TW" altLang="en-US" b="0" i="0" u="none" strike="noStrike" baseline="0" dirty="0"/>
              <a:t>＋</a:t>
            </a:r>
            <a:r>
              <a:rPr lang="en-US" altLang="zh-TW" b="0" i="0" u="none" strike="noStrike" baseline="0" dirty="0"/>
              <a:t>4 )</a:t>
            </a:r>
            <a:r>
              <a:rPr lang="zh-TW" altLang="en-US" b="0" i="0" u="none" strike="noStrike" baseline="0" dirty="0"/>
              <a:t>＝</a:t>
            </a:r>
            <a:r>
              <a:rPr lang="en-US" altLang="zh-TW" b="0" i="0" u="none" strike="noStrike" baseline="0" dirty="0"/>
              <a:t>4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5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6</a:t>
            </a:r>
            <a:r>
              <a:rPr lang="zh-TW" altLang="en-US" b="0" i="0" u="none" strike="noStrike" baseline="0" dirty="0"/>
              <a:t>，且 </a:t>
            </a:r>
            <a:r>
              <a:rPr lang="en-US" altLang="zh-TW" b="0" i="1" u="none" strike="noStrike" baseline="0" dirty="0"/>
              <a:t>x</a:t>
            </a:r>
            <a:r>
              <a:rPr lang="zh-TW" altLang="en-US" b="0" i="0" u="none" strike="noStrike" baseline="0" dirty="0"/>
              <a:t>＋</a:t>
            </a:r>
            <a:r>
              <a:rPr lang="en-US" altLang="zh-TW" b="0" i="0" u="none" strike="noStrike" baseline="0" dirty="0"/>
              <a:t>2</a:t>
            </a:r>
            <a:r>
              <a:rPr lang="en-US" altLang="zh-TW" b="0" i="1" u="none" strike="noStrike" baseline="0" dirty="0"/>
              <a:t>y</a:t>
            </a:r>
            <a:r>
              <a:rPr lang="zh-TW" altLang="en-US" b="0" i="0" u="none" strike="noStrike" baseline="0" dirty="0"/>
              <a:t>＋</a:t>
            </a:r>
            <a:r>
              <a:rPr lang="en-US" altLang="zh-TW" b="0" i="1" u="none" strike="noStrike" baseline="0" dirty="0"/>
              <a:t>z</a:t>
            </a:r>
            <a:r>
              <a:rPr lang="zh-TW" altLang="en-US" b="0" i="0" u="none" strike="noStrike" baseline="0" dirty="0"/>
              <a:t>＝</a:t>
            </a:r>
            <a:r>
              <a:rPr lang="en-US" altLang="zh-TW" b="0" i="0" u="none" strike="noStrike" baseline="0" dirty="0"/>
              <a:t>196</a:t>
            </a:r>
            <a:r>
              <a:rPr lang="zh-TW" altLang="en-US" b="0" i="0" u="none" strike="noStrike" baseline="0" dirty="0"/>
              <a:t>，則 </a:t>
            </a:r>
            <a:r>
              <a:rPr lang="en-US" altLang="zh-TW" b="0" i="1" u="none" strike="noStrike" baseline="0" dirty="0"/>
              <a:t>x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y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z</a:t>
            </a:r>
            <a:r>
              <a:rPr lang="zh-TW" altLang="en-US" b="0" i="0" u="none" strike="noStrike" baseline="0" dirty="0"/>
              <a:t>＝？ 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757867"/>
            <a:ext cx="433535" cy="43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EDF350-6D0A-4CFC-B335-C21AF8FDB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46655"/>
            <a:ext cx="280417" cy="33832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2700209"/>
            <a:ext cx="2357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hlinkClick r:id="rId4" action="ppaction://hlinksldjump"/>
            <a:extLst>
              <a:ext uri="{FF2B5EF4-FFF2-40B4-BE49-F238E27FC236}">
                <a16:creationId xmlns:a16="http://schemas.microsoft.com/office/drawing/2014/main" id="{1DDDA0EE-366B-4CF0-A2D0-3457FE4C9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sz="3200" i="0" u="none" strike="noStrike" baseline="0" dirty="0"/>
              <a:t>配合例題 </a:t>
            </a:r>
            <a:r>
              <a:rPr lang="en-US" altLang="zh-TW" sz="3200" i="0" u="none" strike="noStrike" baseline="0" dirty="0"/>
              <a:t>2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484784"/>
                <a:ext cx="8064896" cy="4382616"/>
              </a:xfrm>
            </p:spPr>
            <p:txBody>
              <a:bodyPr/>
              <a:lstStyle/>
              <a:p>
                <a:r>
                  <a:rPr lang="zh-TW" altLang="en-US" b="0" i="0" u="none" strike="noStrike" baseline="0" dirty="0"/>
                  <a:t>設 </a:t>
                </a:r>
                <a:r>
                  <a:rPr lang="en-US" altLang="zh-TW" b="0" i="1" u="none" strike="noStrike" baseline="0" dirty="0"/>
                  <a:t>x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1" u="none" strike="noStrike" baseline="0" dirty="0"/>
                  <a:t>y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1" u="none" strike="noStrike" baseline="0" dirty="0"/>
                  <a:t>z</a:t>
                </a:r>
                <a:r>
                  <a:rPr lang="zh-TW" altLang="en-US" b="0" i="0" u="none" strike="noStrike" baseline="0" dirty="0"/>
                  <a:t>＝</a:t>
                </a:r>
                <a:r>
                  <a:rPr lang="en-US" altLang="zh-TW" b="0" i="0" u="none" strike="noStrike" baseline="0" dirty="0"/>
                  <a:t>1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2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3</a:t>
                </a:r>
                <a:r>
                  <a:rPr lang="zh-TW" altLang="en-US" b="0" i="0" u="none" strike="noStrike" baseline="0" dirty="0"/>
                  <a:t>，求下列各連比，並化成最簡整數比： </a:t>
                </a:r>
                <a:br>
                  <a:rPr lang="zh-TW" altLang="en-US" b="0" i="0" u="none" strike="noStrike" baseline="0" dirty="0"/>
                </a:br>
                <a:r>
                  <a:rPr lang="en-US" altLang="zh-TW" b="0" i="0" u="none" strike="noStrike" baseline="0" dirty="0"/>
                  <a:t>(1)</a:t>
                </a:r>
                <a:r>
                  <a:rPr lang="zh-TW" altLang="en-US" b="0" i="0" u="none" strike="noStrike" baseline="0" dirty="0"/>
                  <a:t> </a:t>
                </a:r>
                <a:r>
                  <a:rPr lang="en-US" altLang="zh-TW" b="0" i="0" u="none" strike="noStrike" baseline="0" dirty="0"/>
                  <a:t>3</a:t>
                </a:r>
                <a:r>
                  <a:rPr lang="en-US" altLang="zh-TW" b="0" i="1" u="none" strike="noStrike" baseline="0" dirty="0"/>
                  <a:t>x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2</a:t>
                </a:r>
                <a:r>
                  <a:rPr lang="en-US" altLang="zh-TW" b="0" i="1" u="none" strike="noStrike" baseline="0" dirty="0"/>
                  <a:t>y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1" u="none" strike="noStrike" baseline="0" dirty="0"/>
                  <a:t>z</a:t>
                </a:r>
                <a:br>
                  <a:rPr lang="en-US" altLang="zh-TW" sz="2400" b="0" i="1" u="none" strike="noStrike" baseline="0" dirty="0"/>
                </a:br>
                <a:br>
                  <a:rPr lang="en-US" altLang="zh-TW" sz="2400" b="0" i="1" u="none" strike="noStrike" baseline="0" dirty="0"/>
                </a:br>
                <a:br>
                  <a:rPr lang="zh-TW" altLang="en-US" sz="2400" b="0" i="0" u="none" strike="noStrike" baseline="0" dirty="0"/>
                </a:br>
                <a:r>
                  <a:rPr lang="en-US" altLang="zh-TW" b="0" i="0" u="none" strike="noStrike" baseline="0" dirty="0"/>
                  <a:t>(2)</a:t>
                </a:r>
                <a:r>
                  <a:rPr lang="zh-TW" altLang="en-US" b="0" i="0" u="none" strike="noStrike" baseline="0" dirty="0"/>
                  <a:t> </a:t>
                </a:r>
                <a:r>
                  <a:rPr lang="en-US" altLang="zh-TW" b="0" i="0" u="none" strike="noStrike" baseline="0" dirty="0"/>
                  <a:t>( 2</a:t>
                </a:r>
                <a:r>
                  <a:rPr lang="en-US" altLang="zh-TW" b="0" i="1" u="none" strike="noStrike" baseline="0" dirty="0"/>
                  <a:t>x</a:t>
                </a:r>
                <a:r>
                  <a:rPr lang="zh-TW" altLang="en-US" b="0" i="0" u="none" strike="noStrike" baseline="0" dirty="0"/>
                  <a:t>＋</a:t>
                </a:r>
                <a:r>
                  <a:rPr lang="en-US" altLang="zh-TW" b="0" i="1" u="none" strike="noStrike" baseline="0" dirty="0"/>
                  <a:t>y</a:t>
                </a:r>
                <a:r>
                  <a:rPr lang="zh-TW" altLang="en-US" b="0" i="0" u="none" strike="noStrike" baseline="0" dirty="0"/>
                  <a:t>＋</a:t>
                </a:r>
                <a:r>
                  <a:rPr lang="en-US" altLang="zh-TW" b="0" i="1" u="none" strike="noStrike" baseline="0" dirty="0"/>
                  <a:t>z </a:t>
                </a:r>
                <a:r>
                  <a:rPr lang="en-US" altLang="zh-TW" b="0" i="0" u="none" strike="noStrike" baseline="0" dirty="0"/>
                  <a:t>)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( </a:t>
                </a:r>
                <a:r>
                  <a:rPr lang="en-US" altLang="zh-TW" b="0" i="1" u="none" strike="noStrike" baseline="0" dirty="0"/>
                  <a:t>x</a:t>
                </a:r>
                <a:r>
                  <a:rPr lang="zh-TW" altLang="en-US" b="0" i="0" u="none" strike="noStrike" baseline="0" dirty="0"/>
                  <a:t>＋</a:t>
                </a:r>
                <a:r>
                  <a:rPr lang="en-US" altLang="zh-TW" b="0" i="0" u="none" strike="noStrike" baseline="0" dirty="0"/>
                  <a:t>2</a:t>
                </a:r>
                <a:r>
                  <a:rPr lang="en-US" altLang="zh-TW" b="0" i="1" u="none" strike="noStrike" baseline="0" dirty="0"/>
                  <a:t>y</a:t>
                </a:r>
                <a:r>
                  <a:rPr lang="zh-TW" altLang="en-US" b="0" i="0" u="none" strike="noStrike" baseline="0" dirty="0"/>
                  <a:t>＋</a:t>
                </a:r>
                <a:r>
                  <a:rPr lang="en-US" altLang="zh-TW" b="0" i="1" u="none" strike="noStrike" baseline="0" dirty="0"/>
                  <a:t>z </a:t>
                </a:r>
                <a:r>
                  <a:rPr lang="en-US" altLang="zh-TW" b="0" i="0" u="none" strike="noStrike" baseline="0" dirty="0"/>
                  <a:t>)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( </a:t>
                </a:r>
                <a:r>
                  <a:rPr lang="en-US" altLang="zh-TW" b="0" i="1" u="none" strike="noStrike" baseline="0" dirty="0"/>
                  <a:t>x</a:t>
                </a:r>
                <a:r>
                  <a:rPr lang="zh-TW" altLang="en-US" b="0" i="0" u="none" strike="noStrike" baseline="0" dirty="0"/>
                  <a:t>＋</a:t>
                </a:r>
                <a:r>
                  <a:rPr lang="en-US" altLang="zh-TW" b="0" i="1" u="none" strike="noStrike" baseline="0" dirty="0"/>
                  <a:t>y</a:t>
                </a:r>
                <a:r>
                  <a:rPr lang="zh-TW" altLang="en-US" b="0" i="0" u="none" strike="noStrike" baseline="0" dirty="0"/>
                  <a:t>＋</a:t>
                </a:r>
                <a:r>
                  <a:rPr lang="en-US" altLang="zh-TW" b="0" i="0" u="none" strike="noStrike" baseline="0" dirty="0"/>
                  <a:t>2</a:t>
                </a:r>
                <a:r>
                  <a:rPr lang="en-US" altLang="zh-TW" b="0" i="1" u="none" strike="noStrike" baseline="0" dirty="0"/>
                  <a:t>z </a:t>
                </a:r>
                <a:r>
                  <a:rPr lang="en-US" altLang="zh-TW" b="0" i="0" u="none" strike="noStrike" baseline="0" dirty="0"/>
                  <a:t>)</a:t>
                </a:r>
                <a:br>
                  <a:rPr lang="en-US" altLang="zh-TW" sz="2400" b="0" i="0" u="none" strike="noStrike" baseline="0" dirty="0"/>
                </a:br>
                <a:br>
                  <a:rPr lang="en-US" altLang="zh-TW" sz="2400" b="0" i="0" u="none" strike="noStrike" baseline="0" dirty="0"/>
                </a:br>
                <a:br>
                  <a:rPr lang="zh-TW" altLang="en-US" sz="2400" b="0" i="0" u="none" strike="noStrike" baseline="0" dirty="0"/>
                </a:br>
                <a:r>
                  <a:rPr lang="en-US" altLang="zh-TW" b="0" i="0" u="none" strike="noStrike" baseline="0" dirty="0"/>
                  <a:t>(3)</a:t>
                </a:r>
                <a:r>
                  <a:rPr lang="zh-TW" altLang="en-US" b="0" i="0" u="none" strike="noStrike" baseline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x</m:t>
                        </m:r>
                        <m:r>
                          <m:rPr>
                            <m:nor/>
                          </m:rPr>
                          <a:rPr lang="en-US" altLang="zh-TW" b="0" i="1" dirty="0" smtClean="0"/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y</m:t>
                        </m:r>
                        <m:r>
                          <m:rPr>
                            <m:nor/>
                          </m:rPr>
                          <a:rPr lang="en-US" altLang="zh-TW" b="0" i="1" dirty="0" smtClean="0"/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z</m:t>
                        </m:r>
                        <m:r>
                          <m:rPr>
                            <m:nor/>
                          </m:rPr>
                          <a:rPr lang="en-US" altLang="zh-TW" b="0" i="1" dirty="0" smtClean="0"/>
                          <m:t> 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484784"/>
                <a:ext cx="8064896" cy="4382616"/>
              </a:xfrm>
              <a:blipFill>
                <a:blip r:embed="rId2"/>
                <a:stretch>
                  <a:fillRect l="-1965" t="-1947" r="-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126618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3068960"/>
            <a:ext cx="23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475A4C0-B581-4173-B2E2-FF066F162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442855"/>
            <a:ext cx="433535" cy="432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F50245-B061-4695-8E3F-FB03BEDEB1D4}"/>
              </a:ext>
            </a:extLst>
          </p:cNvPr>
          <p:cNvSpPr txBox="1"/>
          <p:nvPr/>
        </p:nvSpPr>
        <p:spPr>
          <a:xfrm>
            <a:off x="990649" y="4385197"/>
            <a:ext cx="23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32103F3-FE0E-4E2D-AB19-66AE3622D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986090"/>
            <a:ext cx="433535" cy="4320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71B8779-F342-479A-85A4-2475A3F176AE}"/>
              </a:ext>
            </a:extLst>
          </p:cNvPr>
          <p:cNvSpPr txBox="1"/>
          <p:nvPr/>
        </p:nvSpPr>
        <p:spPr>
          <a:xfrm>
            <a:off x="990649" y="5928432"/>
            <a:ext cx="23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5A3AFF2-AA0A-4077-9BD5-A57DBD499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0244"/>
            <a:ext cx="280417" cy="338329"/>
          </a:xfrm>
          <a:prstGeom prst="rect">
            <a:avLst/>
          </a:prstGeom>
        </p:spPr>
      </p:pic>
      <p:pic>
        <p:nvPicPr>
          <p:cNvPr id="15" name="圖片 14">
            <a:hlinkClick r:id="rId5" action="ppaction://hlinksldjump"/>
            <a:extLst>
              <a:ext uri="{FF2B5EF4-FFF2-40B4-BE49-F238E27FC236}">
                <a16:creationId xmlns:a16="http://schemas.microsoft.com/office/drawing/2014/main" id="{97761936-AAB5-473D-926B-3474B4465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A2B09322-A42D-4626-BC42-C5830A36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74229"/>
            <a:ext cx="8136904" cy="1574651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同學來家裡玩，</a:t>
            </a:r>
            <a:r>
              <a:rPr lang="zh-TW" altLang="en-US" b="0" i="0" u="sng" strike="noStrike" baseline="0" dirty="0">
                <a:solidFill>
                  <a:srgbClr val="000000"/>
                </a:solidFill>
              </a:rPr>
              <a:t>浩南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使用容量相等的杯子調製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6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人份的綜合果汁。妹妹則使用容量相等的杯子來調製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人份的綜合果汁給自己喝。</a:t>
            </a:r>
            <a:endParaRPr lang="zh-TW" altLang="en-US" dirty="0"/>
          </a:p>
        </p:txBody>
      </p:sp>
      <p:graphicFrame>
        <p:nvGraphicFramePr>
          <p:cNvPr id="5" name="表格 7">
            <a:extLst>
              <a:ext uri="{FF2B5EF4-FFF2-40B4-BE49-F238E27FC236}">
                <a16:creationId xmlns:a16="http://schemas.microsoft.com/office/drawing/2014/main" id="{490BB38D-57A4-BEF9-10F1-E79550EA2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68976"/>
              </p:ext>
            </p:extLst>
          </p:nvPr>
        </p:nvGraphicFramePr>
        <p:xfrm>
          <a:off x="1235174" y="2386568"/>
          <a:ext cx="662473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232126773"/>
                    </a:ext>
                  </a:extLst>
                </a:gridCol>
                <a:gridCol w="1752195">
                  <a:extLst>
                    <a:ext uri="{9D8B030D-6E8A-4147-A177-3AD203B41FA5}">
                      <a16:colId xmlns:a16="http://schemas.microsoft.com/office/drawing/2014/main" val="3164149399"/>
                    </a:ext>
                  </a:extLst>
                </a:gridCol>
                <a:gridCol w="1752195">
                  <a:extLst>
                    <a:ext uri="{9D8B030D-6E8A-4147-A177-3AD203B41FA5}">
                      <a16:colId xmlns:a16="http://schemas.microsoft.com/office/drawing/2014/main" val="781381095"/>
                    </a:ext>
                  </a:extLst>
                </a:gridCol>
                <a:gridCol w="1752195">
                  <a:extLst>
                    <a:ext uri="{9D8B030D-6E8A-4147-A177-3AD203B41FA5}">
                      <a16:colId xmlns:a16="http://schemas.microsoft.com/office/drawing/2014/main" val="665301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蘋果汁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奇異果汁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西瓜汁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5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人份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9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人份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4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人份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1.5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2.5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C9E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0785"/>
                  </a:ext>
                </a:extLst>
              </a:tr>
            </a:tbl>
          </a:graphicData>
        </a:graphic>
      </p:graphicFrame>
      <p:grpSp>
        <p:nvGrpSpPr>
          <p:cNvPr id="8" name="群組 7">
            <a:extLst>
              <a:ext uri="{FF2B5EF4-FFF2-40B4-BE49-F238E27FC236}">
                <a16:creationId xmlns:a16="http://schemas.microsoft.com/office/drawing/2014/main" id="{D49959E6-6259-0DAC-E730-208334DDF900}"/>
              </a:ext>
            </a:extLst>
          </p:cNvPr>
          <p:cNvGrpSpPr/>
          <p:nvPr/>
        </p:nvGrpSpPr>
        <p:grpSpPr>
          <a:xfrm>
            <a:off x="7952987" y="3106648"/>
            <a:ext cx="954351" cy="1296144"/>
            <a:chOff x="6555890" y="2384775"/>
            <a:chExt cx="954351" cy="1296144"/>
          </a:xfrm>
        </p:grpSpPr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D2D607E9-AD33-F2C8-75FF-A4C05245480A}"/>
                </a:ext>
              </a:extLst>
            </p:cNvPr>
            <p:cNvSpPr/>
            <p:nvPr/>
          </p:nvSpPr>
          <p:spPr>
            <a:xfrm rot="5400000">
              <a:off x="6009302" y="2931363"/>
              <a:ext cx="1296144" cy="202968"/>
            </a:xfrm>
            <a:custGeom>
              <a:avLst/>
              <a:gdLst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154004 w 1029940"/>
                <a:gd name="connsiteY3" fmla="*/ 115503 h 336884"/>
                <a:gd name="connsiteX4" fmla="*/ 211756 w 1029940"/>
                <a:gd name="connsiteY4" fmla="*/ 86627 h 336884"/>
                <a:gd name="connsiteX5" fmla="*/ 269507 w 1029940"/>
                <a:gd name="connsiteY5" fmla="*/ 48126 h 336884"/>
                <a:gd name="connsiteX6" fmla="*/ 317634 w 1029940"/>
                <a:gd name="connsiteY6" fmla="*/ 28876 h 336884"/>
                <a:gd name="connsiteX7" fmla="*/ 356135 w 1029940"/>
                <a:gd name="connsiteY7" fmla="*/ 9625 h 336884"/>
                <a:gd name="connsiteX8" fmla="*/ 413886 w 1029940"/>
                <a:gd name="connsiteY8" fmla="*/ 0 h 336884"/>
                <a:gd name="connsiteX9" fmla="*/ 635267 w 1029940"/>
                <a:gd name="connsiteY9" fmla="*/ 9625 h 336884"/>
                <a:gd name="connsiteX10" fmla="*/ 712269 w 1029940"/>
                <a:gd name="connsiteY10" fmla="*/ 38501 h 336884"/>
                <a:gd name="connsiteX11" fmla="*/ 827773 w 1029940"/>
                <a:gd name="connsiteY11" fmla="*/ 86627 h 336884"/>
                <a:gd name="connsiteX12" fmla="*/ 875899 w 1029940"/>
                <a:gd name="connsiteY12" fmla="*/ 105878 h 336884"/>
                <a:gd name="connsiteX13" fmla="*/ 904775 w 1029940"/>
                <a:gd name="connsiteY13" fmla="*/ 125128 h 336884"/>
                <a:gd name="connsiteX14" fmla="*/ 943276 w 1029940"/>
                <a:gd name="connsiteY14" fmla="*/ 144379 h 336884"/>
                <a:gd name="connsiteX15" fmla="*/ 991402 w 1029940"/>
                <a:gd name="connsiteY15" fmla="*/ 202130 h 336884"/>
                <a:gd name="connsiteX16" fmla="*/ 1010653 w 1029940"/>
                <a:gd name="connsiteY16" fmla="*/ 240631 h 336884"/>
                <a:gd name="connsiteX17" fmla="*/ 1029903 w 1029940"/>
                <a:gd name="connsiteY17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11756 w 1029940"/>
                <a:gd name="connsiteY3" fmla="*/ 86627 h 336884"/>
                <a:gd name="connsiteX4" fmla="*/ 269507 w 1029940"/>
                <a:gd name="connsiteY4" fmla="*/ 48126 h 336884"/>
                <a:gd name="connsiteX5" fmla="*/ 317634 w 1029940"/>
                <a:gd name="connsiteY5" fmla="*/ 28876 h 336884"/>
                <a:gd name="connsiteX6" fmla="*/ 356135 w 1029940"/>
                <a:gd name="connsiteY6" fmla="*/ 9625 h 336884"/>
                <a:gd name="connsiteX7" fmla="*/ 413886 w 1029940"/>
                <a:gd name="connsiteY7" fmla="*/ 0 h 336884"/>
                <a:gd name="connsiteX8" fmla="*/ 635267 w 1029940"/>
                <a:gd name="connsiteY8" fmla="*/ 9625 h 336884"/>
                <a:gd name="connsiteX9" fmla="*/ 712269 w 1029940"/>
                <a:gd name="connsiteY9" fmla="*/ 38501 h 336884"/>
                <a:gd name="connsiteX10" fmla="*/ 827773 w 1029940"/>
                <a:gd name="connsiteY10" fmla="*/ 86627 h 336884"/>
                <a:gd name="connsiteX11" fmla="*/ 875899 w 1029940"/>
                <a:gd name="connsiteY11" fmla="*/ 105878 h 336884"/>
                <a:gd name="connsiteX12" fmla="*/ 904775 w 1029940"/>
                <a:gd name="connsiteY12" fmla="*/ 125128 h 336884"/>
                <a:gd name="connsiteX13" fmla="*/ 943276 w 1029940"/>
                <a:gd name="connsiteY13" fmla="*/ 144379 h 336884"/>
                <a:gd name="connsiteX14" fmla="*/ 991402 w 1029940"/>
                <a:gd name="connsiteY14" fmla="*/ 202130 h 336884"/>
                <a:gd name="connsiteX15" fmla="*/ 1010653 w 1029940"/>
                <a:gd name="connsiteY15" fmla="*/ 240631 h 336884"/>
                <a:gd name="connsiteX16" fmla="*/ 1029903 w 1029940"/>
                <a:gd name="connsiteY16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69507 w 1029940"/>
                <a:gd name="connsiteY3" fmla="*/ 48126 h 336884"/>
                <a:gd name="connsiteX4" fmla="*/ 317634 w 1029940"/>
                <a:gd name="connsiteY4" fmla="*/ 28876 h 336884"/>
                <a:gd name="connsiteX5" fmla="*/ 356135 w 1029940"/>
                <a:gd name="connsiteY5" fmla="*/ 9625 h 336884"/>
                <a:gd name="connsiteX6" fmla="*/ 413886 w 1029940"/>
                <a:gd name="connsiteY6" fmla="*/ 0 h 336884"/>
                <a:gd name="connsiteX7" fmla="*/ 635267 w 1029940"/>
                <a:gd name="connsiteY7" fmla="*/ 9625 h 336884"/>
                <a:gd name="connsiteX8" fmla="*/ 712269 w 1029940"/>
                <a:gd name="connsiteY8" fmla="*/ 38501 h 336884"/>
                <a:gd name="connsiteX9" fmla="*/ 827773 w 1029940"/>
                <a:gd name="connsiteY9" fmla="*/ 86627 h 336884"/>
                <a:gd name="connsiteX10" fmla="*/ 875899 w 1029940"/>
                <a:gd name="connsiteY10" fmla="*/ 105878 h 336884"/>
                <a:gd name="connsiteX11" fmla="*/ 904775 w 1029940"/>
                <a:gd name="connsiteY11" fmla="*/ 125128 h 336884"/>
                <a:gd name="connsiteX12" fmla="*/ 943276 w 1029940"/>
                <a:gd name="connsiteY12" fmla="*/ 144379 h 336884"/>
                <a:gd name="connsiteX13" fmla="*/ 991402 w 1029940"/>
                <a:gd name="connsiteY13" fmla="*/ 202130 h 336884"/>
                <a:gd name="connsiteX14" fmla="*/ 1010653 w 1029940"/>
                <a:gd name="connsiteY14" fmla="*/ 240631 h 336884"/>
                <a:gd name="connsiteX15" fmla="*/ 1029903 w 1029940"/>
                <a:gd name="connsiteY15" fmla="*/ 279132 h 336884"/>
                <a:gd name="connsiteX0" fmla="*/ 5164 w 1035104"/>
                <a:gd name="connsiteY0" fmla="*/ 336884 h 336884"/>
                <a:gd name="connsiteX1" fmla="*/ 24414 w 1035104"/>
                <a:gd name="connsiteY1" fmla="*/ 279132 h 336884"/>
                <a:gd name="connsiteX2" fmla="*/ 274671 w 1035104"/>
                <a:gd name="connsiteY2" fmla="*/ 48126 h 336884"/>
                <a:gd name="connsiteX3" fmla="*/ 322798 w 1035104"/>
                <a:gd name="connsiteY3" fmla="*/ 28876 h 336884"/>
                <a:gd name="connsiteX4" fmla="*/ 361299 w 1035104"/>
                <a:gd name="connsiteY4" fmla="*/ 9625 h 336884"/>
                <a:gd name="connsiteX5" fmla="*/ 419050 w 1035104"/>
                <a:gd name="connsiteY5" fmla="*/ 0 h 336884"/>
                <a:gd name="connsiteX6" fmla="*/ 640431 w 1035104"/>
                <a:gd name="connsiteY6" fmla="*/ 9625 h 336884"/>
                <a:gd name="connsiteX7" fmla="*/ 717433 w 1035104"/>
                <a:gd name="connsiteY7" fmla="*/ 38501 h 336884"/>
                <a:gd name="connsiteX8" fmla="*/ 832937 w 1035104"/>
                <a:gd name="connsiteY8" fmla="*/ 86627 h 336884"/>
                <a:gd name="connsiteX9" fmla="*/ 881063 w 1035104"/>
                <a:gd name="connsiteY9" fmla="*/ 105878 h 336884"/>
                <a:gd name="connsiteX10" fmla="*/ 909939 w 1035104"/>
                <a:gd name="connsiteY10" fmla="*/ 125128 h 336884"/>
                <a:gd name="connsiteX11" fmla="*/ 948440 w 1035104"/>
                <a:gd name="connsiteY11" fmla="*/ 144379 h 336884"/>
                <a:gd name="connsiteX12" fmla="*/ 996566 w 1035104"/>
                <a:gd name="connsiteY12" fmla="*/ 202130 h 336884"/>
                <a:gd name="connsiteX13" fmla="*/ 1015817 w 1035104"/>
                <a:gd name="connsiteY13" fmla="*/ 240631 h 336884"/>
                <a:gd name="connsiteX14" fmla="*/ 1035067 w 1035104"/>
                <a:gd name="connsiteY14" fmla="*/ 279132 h 336884"/>
                <a:gd name="connsiteX0" fmla="*/ 0 w 1029940"/>
                <a:gd name="connsiteY0" fmla="*/ 336884 h 336884"/>
                <a:gd name="connsiteX1" fmla="*/ 269507 w 1029940"/>
                <a:gd name="connsiteY1" fmla="*/ 48126 h 336884"/>
                <a:gd name="connsiteX2" fmla="*/ 317634 w 1029940"/>
                <a:gd name="connsiteY2" fmla="*/ 28876 h 336884"/>
                <a:gd name="connsiteX3" fmla="*/ 356135 w 1029940"/>
                <a:gd name="connsiteY3" fmla="*/ 9625 h 336884"/>
                <a:gd name="connsiteX4" fmla="*/ 413886 w 1029940"/>
                <a:gd name="connsiteY4" fmla="*/ 0 h 336884"/>
                <a:gd name="connsiteX5" fmla="*/ 635267 w 1029940"/>
                <a:gd name="connsiteY5" fmla="*/ 9625 h 336884"/>
                <a:gd name="connsiteX6" fmla="*/ 712269 w 1029940"/>
                <a:gd name="connsiteY6" fmla="*/ 38501 h 336884"/>
                <a:gd name="connsiteX7" fmla="*/ 827773 w 1029940"/>
                <a:gd name="connsiteY7" fmla="*/ 86627 h 336884"/>
                <a:gd name="connsiteX8" fmla="*/ 875899 w 1029940"/>
                <a:gd name="connsiteY8" fmla="*/ 105878 h 336884"/>
                <a:gd name="connsiteX9" fmla="*/ 904775 w 1029940"/>
                <a:gd name="connsiteY9" fmla="*/ 125128 h 336884"/>
                <a:gd name="connsiteX10" fmla="*/ 943276 w 1029940"/>
                <a:gd name="connsiteY10" fmla="*/ 144379 h 336884"/>
                <a:gd name="connsiteX11" fmla="*/ 991402 w 1029940"/>
                <a:gd name="connsiteY11" fmla="*/ 202130 h 336884"/>
                <a:gd name="connsiteX12" fmla="*/ 1010653 w 1029940"/>
                <a:gd name="connsiteY12" fmla="*/ 240631 h 336884"/>
                <a:gd name="connsiteX13" fmla="*/ 1029903 w 1029940"/>
                <a:gd name="connsiteY13" fmla="*/ 279132 h 336884"/>
                <a:gd name="connsiteX0" fmla="*/ 0 w 1029940"/>
                <a:gd name="connsiteY0" fmla="*/ 337196 h 337196"/>
                <a:gd name="connsiteX1" fmla="*/ 317634 w 1029940"/>
                <a:gd name="connsiteY1" fmla="*/ 29188 h 337196"/>
                <a:gd name="connsiteX2" fmla="*/ 356135 w 1029940"/>
                <a:gd name="connsiteY2" fmla="*/ 9937 h 337196"/>
                <a:gd name="connsiteX3" fmla="*/ 413886 w 1029940"/>
                <a:gd name="connsiteY3" fmla="*/ 312 h 337196"/>
                <a:gd name="connsiteX4" fmla="*/ 635267 w 1029940"/>
                <a:gd name="connsiteY4" fmla="*/ 9937 h 337196"/>
                <a:gd name="connsiteX5" fmla="*/ 712269 w 1029940"/>
                <a:gd name="connsiteY5" fmla="*/ 38813 h 337196"/>
                <a:gd name="connsiteX6" fmla="*/ 827773 w 1029940"/>
                <a:gd name="connsiteY6" fmla="*/ 86939 h 337196"/>
                <a:gd name="connsiteX7" fmla="*/ 875899 w 1029940"/>
                <a:gd name="connsiteY7" fmla="*/ 106190 h 337196"/>
                <a:gd name="connsiteX8" fmla="*/ 904775 w 1029940"/>
                <a:gd name="connsiteY8" fmla="*/ 125440 h 337196"/>
                <a:gd name="connsiteX9" fmla="*/ 943276 w 1029940"/>
                <a:gd name="connsiteY9" fmla="*/ 144691 h 337196"/>
                <a:gd name="connsiteX10" fmla="*/ 991402 w 1029940"/>
                <a:gd name="connsiteY10" fmla="*/ 202442 h 337196"/>
                <a:gd name="connsiteX11" fmla="*/ 1010653 w 1029940"/>
                <a:gd name="connsiteY11" fmla="*/ 240943 h 337196"/>
                <a:gd name="connsiteX12" fmla="*/ 1029903 w 1029940"/>
                <a:gd name="connsiteY12" fmla="*/ 279444 h 337196"/>
                <a:gd name="connsiteX0" fmla="*/ 0 w 1029940"/>
                <a:gd name="connsiteY0" fmla="*/ 342302 h 342302"/>
                <a:gd name="connsiteX1" fmla="*/ 317634 w 1029940"/>
                <a:gd name="connsiteY1" fmla="*/ 34294 h 342302"/>
                <a:gd name="connsiteX2" fmla="*/ 413886 w 1029940"/>
                <a:gd name="connsiteY2" fmla="*/ 5418 h 342302"/>
                <a:gd name="connsiteX3" fmla="*/ 635267 w 1029940"/>
                <a:gd name="connsiteY3" fmla="*/ 15043 h 342302"/>
                <a:gd name="connsiteX4" fmla="*/ 712269 w 1029940"/>
                <a:gd name="connsiteY4" fmla="*/ 43919 h 342302"/>
                <a:gd name="connsiteX5" fmla="*/ 827773 w 1029940"/>
                <a:gd name="connsiteY5" fmla="*/ 92045 h 342302"/>
                <a:gd name="connsiteX6" fmla="*/ 875899 w 1029940"/>
                <a:gd name="connsiteY6" fmla="*/ 111296 h 342302"/>
                <a:gd name="connsiteX7" fmla="*/ 904775 w 1029940"/>
                <a:gd name="connsiteY7" fmla="*/ 130546 h 342302"/>
                <a:gd name="connsiteX8" fmla="*/ 943276 w 1029940"/>
                <a:gd name="connsiteY8" fmla="*/ 149797 h 342302"/>
                <a:gd name="connsiteX9" fmla="*/ 991402 w 1029940"/>
                <a:gd name="connsiteY9" fmla="*/ 207548 h 342302"/>
                <a:gd name="connsiteX10" fmla="*/ 1010653 w 1029940"/>
                <a:gd name="connsiteY10" fmla="*/ 246049 h 342302"/>
                <a:gd name="connsiteX11" fmla="*/ 1029903 w 1029940"/>
                <a:gd name="connsiteY11" fmla="*/ 284550 h 342302"/>
                <a:gd name="connsiteX0" fmla="*/ 0 w 1029940"/>
                <a:gd name="connsiteY0" fmla="*/ 339010 h 339010"/>
                <a:gd name="connsiteX1" fmla="*/ 317634 w 1029940"/>
                <a:gd name="connsiteY1" fmla="*/ 31002 h 339010"/>
                <a:gd name="connsiteX2" fmla="*/ 635267 w 1029940"/>
                <a:gd name="connsiteY2" fmla="*/ 11751 h 339010"/>
                <a:gd name="connsiteX3" fmla="*/ 712269 w 1029940"/>
                <a:gd name="connsiteY3" fmla="*/ 40627 h 339010"/>
                <a:gd name="connsiteX4" fmla="*/ 827773 w 1029940"/>
                <a:gd name="connsiteY4" fmla="*/ 88753 h 339010"/>
                <a:gd name="connsiteX5" fmla="*/ 875899 w 1029940"/>
                <a:gd name="connsiteY5" fmla="*/ 108004 h 339010"/>
                <a:gd name="connsiteX6" fmla="*/ 904775 w 1029940"/>
                <a:gd name="connsiteY6" fmla="*/ 127254 h 339010"/>
                <a:gd name="connsiteX7" fmla="*/ 943276 w 1029940"/>
                <a:gd name="connsiteY7" fmla="*/ 146505 h 339010"/>
                <a:gd name="connsiteX8" fmla="*/ 991402 w 1029940"/>
                <a:gd name="connsiteY8" fmla="*/ 204256 h 339010"/>
                <a:gd name="connsiteX9" fmla="*/ 1010653 w 1029940"/>
                <a:gd name="connsiteY9" fmla="*/ 242757 h 339010"/>
                <a:gd name="connsiteX10" fmla="*/ 1029903 w 1029940"/>
                <a:gd name="connsiteY10" fmla="*/ 281258 h 339010"/>
                <a:gd name="connsiteX0" fmla="*/ 0 w 1029940"/>
                <a:gd name="connsiteY0" fmla="*/ 329770 h 329770"/>
                <a:gd name="connsiteX1" fmla="*/ 317634 w 1029940"/>
                <a:gd name="connsiteY1" fmla="*/ 21762 h 329770"/>
                <a:gd name="connsiteX2" fmla="*/ 712269 w 1029940"/>
                <a:gd name="connsiteY2" fmla="*/ 31387 h 329770"/>
                <a:gd name="connsiteX3" fmla="*/ 827773 w 1029940"/>
                <a:gd name="connsiteY3" fmla="*/ 79513 h 329770"/>
                <a:gd name="connsiteX4" fmla="*/ 875899 w 1029940"/>
                <a:gd name="connsiteY4" fmla="*/ 98764 h 329770"/>
                <a:gd name="connsiteX5" fmla="*/ 904775 w 1029940"/>
                <a:gd name="connsiteY5" fmla="*/ 118014 h 329770"/>
                <a:gd name="connsiteX6" fmla="*/ 943276 w 1029940"/>
                <a:gd name="connsiteY6" fmla="*/ 137265 h 329770"/>
                <a:gd name="connsiteX7" fmla="*/ 991402 w 1029940"/>
                <a:gd name="connsiteY7" fmla="*/ 195016 h 329770"/>
                <a:gd name="connsiteX8" fmla="*/ 1010653 w 1029940"/>
                <a:gd name="connsiteY8" fmla="*/ 233517 h 329770"/>
                <a:gd name="connsiteX9" fmla="*/ 1029903 w 1029940"/>
                <a:gd name="connsiteY9" fmla="*/ 272018 h 329770"/>
                <a:gd name="connsiteX0" fmla="*/ 0 w 1029940"/>
                <a:gd name="connsiteY0" fmla="*/ 330466 h 330466"/>
                <a:gd name="connsiteX1" fmla="*/ 317634 w 1029940"/>
                <a:gd name="connsiteY1" fmla="*/ 22458 h 330466"/>
                <a:gd name="connsiteX2" fmla="*/ 712269 w 1029940"/>
                <a:gd name="connsiteY2" fmla="*/ 32083 h 330466"/>
                <a:gd name="connsiteX3" fmla="*/ 875899 w 1029940"/>
                <a:gd name="connsiteY3" fmla="*/ 99460 h 330466"/>
                <a:gd name="connsiteX4" fmla="*/ 904775 w 1029940"/>
                <a:gd name="connsiteY4" fmla="*/ 118710 h 330466"/>
                <a:gd name="connsiteX5" fmla="*/ 943276 w 1029940"/>
                <a:gd name="connsiteY5" fmla="*/ 137961 h 330466"/>
                <a:gd name="connsiteX6" fmla="*/ 991402 w 1029940"/>
                <a:gd name="connsiteY6" fmla="*/ 195712 h 330466"/>
                <a:gd name="connsiteX7" fmla="*/ 1010653 w 1029940"/>
                <a:gd name="connsiteY7" fmla="*/ 234213 h 330466"/>
                <a:gd name="connsiteX8" fmla="*/ 1029903 w 1029940"/>
                <a:gd name="connsiteY8" fmla="*/ 272714 h 330466"/>
                <a:gd name="connsiteX0" fmla="*/ 0 w 1029940"/>
                <a:gd name="connsiteY0" fmla="*/ 331196 h 331196"/>
                <a:gd name="connsiteX1" fmla="*/ 317634 w 1029940"/>
                <a:gd name="connsiteY1" fmla="*/ 23188 h 331196"/>
                <a:gd name="connsiteX2" fmla="*/ 712269 w 1029940"/>
                <a:gd name="connsiteY2" fmla="*/ 32813 h 331196"/>
                <a:gd name="connsiteX3" fmla="*/ 904775 w 1029940"/>
                <a:gd name="connsiteY3" fmla="*/ 119440 h 331196"/>
                <a:gd name="connsiteX4" fmla="*/ 943276 w 1029940"/>
                <a:gd name="connsiteY4" fmla="*/ 138691 h 331196"/>
                <a:gd name="connsiteX5" fmla="*/ 991402 w 1029940"/>
                <a:gd name="connsiteY5" fmla="*/ 196442 h 331196"/>
                <a:gd name="connsiteX6" fmla="*/ 1010653 w 1029940"/>
                <a:gd name="connsiteY6" fmla="*/ 234943 h 331196"/>
                <a:gd name="connsiteX7" fmla="*/ 1029903 w 1029940"/>
                <a:gd name="connsiteY7" fmla="*/ 273444 h 331196"/>
                <a:gd name="connsiteX0" fmla="*/ 0 w 1029940"/>
                <a:gd name="connsiteY0" fmla="*/ 331958 h 331958"/>
                <a:gd name="connsiteX1" fmla="*/ 317634 w 1029940"/>
                <a:gd name="connsiteY1" fmla="*/ 23950 h 331958"/>
                <a:gd name="connsiteX2" fmla="*/ 712269 w 1029940"/>
                <a:gd name="connsiteY2" fmla="*/ 33575 h 331958"/>
                <a:gd name="connsiteX3" fmla="*/ 943276 w 1029940"/>
                <a:gd name="connsiteY3" fmla="*/ 139453 h 331958"/>
                <a:gd name="connsiteX4" fmla="*/ 991402 w 1029940"/>
                <a:gd name="connsiteY4" fmla="*/ 197204 h 331958"/>
                <a:gd name="connsiteX5" fmla="*/ 1010653 w 1029940"/>
                <a:gd name="connsiteY5" fmla="*/ 235705 h 331958"/>
                <a:gd name="connsiteX6" fmla="*/ 1029903 w 1029940"/>
                <a:gd name="connsiteY6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10653 w 1029903"/>
                <a:gd name="connsiteY4" fmla="*/ 235705 h 331958"/>
                <a:gd name="connsiteX5" fmla="*/ 1029903 w 1029903"/>
                <a:gd name="connsiteY5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29903 w 1029903"/>
                <a:gd name="connsiteY4" fmla="*/ 274206 h 331958"/>
                <a:gd name="connsiteX0" fmla="*/ 0 w 1029903"/>
                <a:gd name="connsiteY0" fmla="*/ 338230 h 338230"/>
                <a:gd name="connsiteX1" fmla="*/ 317634 w 1029903"/>
                <a:gd name="connsiteY1" fmla="*/ 30222 h 338230"/>
                <a:gd name="connsiteX2" fmla="*/ 712269 w 1029903"/>
                <a:gd name="connsiteY2" fmla="*/ 39847 h 338230"/>
                <a:gd name="connsiteX3" fmla="*/ 1029903 w 1029903"/>
                <a:gd name="connsiteY3" fmla="*/ 280478 h 338230"/>
                <a:gd name="connsiteX0" fmla="*/ 0 w 1029903"/>
                <a:gd name="connsiteY0" fmla="*/ 308332 h 308332"/>
                <a:gd name="connsiteX1" fmla="*/ 317634 w 1029903"/>
                <a:gd name="connsiteY1" fmla="*/ 324 h 308332"/>
                <a:gd name="connsiteX2" fmla="*/ 1029903 w 1029903"/>
                <a:gd name="connsiteY2" fmla="*/ 250580 h 308332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6425 h 306425"/>
                <a:gd name="connsiteX1" fmla="*/ 492259 w 1094991"/>
                <a:gd name="connsiteY1" fmla="*/ 5 h 306425"/>
                <a:gd name="connsiteX2" fmla="*/ 1094991 w 1094991"/>
                <a:gd name="connsiteY2" fmla="*/ 299473 h 306425"/>
                <a:gd name="connsiteX0" fmla="*/ 0 w 1094991"/>
                <a:gd name="connsiteY0" fmla="*/ 306435 h 306435"/>
                <a:gd name="connsiteX1" fmla="*/ 492259 w 1094991"/>
                <a:gd name="connsiteY1" fmla="*/ 15 h 306435"/>
                <a:gd name="connsiteX2" fmla="*/ 1094991 w 1094991"/>
                <a:gd name="connsiteY2" fmla="*/ 299483 h 306435"/>
                <a:gd name="connsiteX0" fmla="*/ 0 w 1094991"/>
                <a:gd name="connsiteY0" fmla="*/ 307244 h 307244"/>
                <a:gd name="connsiteX1" fmla="*/ 492259 w 1094991"/>
                <a:gd name="connsiteY1" fmla="*/ 824 h 307244"/>
                <a:gd name="connsiteX2" fmla="*/ 1094991 w 1094991"/>
                <a:gd name="connsiteY2" fmla="*/ 300292 h 307244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822 h 301822"/>
                <a:gd name="connsiteX1" fmla="*/ 495434 w 1098166"/>
                <a:gd name="connsiteY1" fmla="*/ 164 h 301822"/>
                <a:gd name="connsiteX2" fmla="*/ 1098166 w 1098166"/>
                <a:gd name="connsiteY2" fmla="*/ 299632 h 301822"/>
                <a:gd name="connsiteX0" fmla="*/ 0 w 1098166"/>
                <a:gd name="connsiteY0" fmla="*/ 300237 h 300237"/>
                <a:gd name="connsiteX1" fmla="*/ 514484 w 1098166"/>
                <a:gd name="connsiteY1" fmla="*/ 166 h 300237"/>
                <a:gd name="connsiteX2" fmla="*/ 1098166 w 1098166"/>
                <a:gd name="connsiteY2" fmla="*/ 298047 h 300237"/>
                <a:gd name="connsiteX0" fmla="*/ 0 w 1098166"/>
                <a:gd name="connsiteY0" fmla="*/ 298651 h 298651"/>
                <a:gd name="connsiteX1" fmla="*/ 573222 w 1098166"/>
                <a:gd name="connsiteY1" fmla="*/ 167 h 298651"/>
                <a:gd name="connsiteX2" fmla="*/ 1098166 w 1098166"/>
                <a:gd name="connsiteY2" fmla="*/ 296461 h 298651"/>
                <a:gd name="connsiteX0" fmla="*/ 0 w 1098166"/>
                <a:gd name="connsiteY0" fmla="*/ 298534 h 298534"/>
                <a:gd name="connsiteX1" fmla="*/ 573222 w 1098166"/>
                <a:gd name="connsiteY1" fmla="*/ 50 h 298534"/>
                <a:gd name="connsiteX2" fmla="*/ 1098166 w 1098166"/>
                <a:gd name="connsiteY2" fmla="*/ 296344 h 298534"/>
                <a:gd name="connsiteX0" fmla="*/ 0 w 1098166"/>
                <a:gd name="connsiteY0" fmla="*/ 255684 h 255684"/>
                <a:gd name="connsiteX1" fmla="*/ 590684 w 1098166"/>
                <a:gd name="connsiteY1" fmla="*/ 63 h 255684"/>
                <a:gd name="connsiteX2" fmla="*/ 1098166 w 1098166"/>
                <a:gd name="connsiteY2" fmla="*/ 253494 h 255684"/>
                <a:gd name="connsiteX0" fmla="*/ 0 w 1098166"/>
                <a:gd name="connsiteY0" fmla="*/ 255629 h 255629"/>
                <a:gd name="connsiteX1" fmla="*/ 590684 w 1098166"/>
                <a:gd name="connsiteY1" fmla="*/ 8 h 255629"/>
                <a:gd name="connsiteX2" fmla="*/ 1098166 w 1098166"/>
                <a:gd name="connsiteY2" fmla="*/ 253439 h 255629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84226 h 284226"/>
                <a:gd name="connsiteX1" fmla="*/ 581159 w 1129916"/>
                <a:gd name="connsiteY1" fmla="*/ 30 h 284226"/>
                <a:gd name="connsiteX2" fmla="*/ 1129916 w 1129916"/>
                <a:gd name="connsiteY2" fmla="*/ 274099 h 284226"/>
                <a:gd name="connsiteX0" fmla="*/ 0 w 1129916"/>
                <a:gd name="connsiteY0" fmla="*/ 288987 h 288987"/>
                <a:gd name="connsiteX1" fmla="*/ 601796 w 1129916"/>
                <a:gd name="connsiteY1" fmla="*/ 29 h 288987"/>
                <a:gd name="connsiteX2" fmla="*/ 1129916 w 1129916"/>
                <a:gd name="connsiteY2" fmla="*/ 278860 h 288987"/>
                <a:gd name="connsiteX0" fmla="*/ 0 w 1129916"/>
                <a:gd name="connsiteY0" fmla="*/ 288989 h 288989"/>
                <a:gd name="connsiteX1" fmla="*/ 601796 w 1129916"/>
                <a:gd name="connsiteY1" fmla="*/ 31 h 288989"/>
                <a:gd name="connsiteX2" fmla="*/ 1129916 w 1129916"/>
                <a:gd name="connsiteY2" fmla="*/ 278862 h 288989"/>
                <a:gd name="connsiteX0" fmla="*/ 0 w 1129916"/>
                <a:gd name="connsiteY0" fmla="*/ 285718 h 285718"/>
                <a:gd name="connsiteX1" fmla="*/ 555956 w 1129916"/>
                <a:gd name="connsiteY1" fmla="*/ 32 h 285718"/>
                <a:gd name="connsiteX2" fmla="*/ 1129916 w 1129916"/>
                <a:gd name="connsiteY2" fmla="*/ 275591 h 28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916" h="285718">
                  <a:moveTo>
                    <a:pt x="0" y="285718"/>
                  </a:moveTo>
                  <a:cubicBezTo>
                    <a:pt x="42733" y="197350"/>
                    <a:pt x="245415" y="-2900"/>
                    <a:pt x="555956" y="32"/>
                  </a:cubicBezTo>
                  <a:cubicBezTo>
                    <a:pt x="855423" y="2859"/>
                    <a:pt x="1062489" y="179004"/>
                    <a:pt x="1129916" y="275591"/>
                  </a:cubicBezTo>
                </a:path>
              </a:pathLst>
            </a:custGeom>
            <a:ln w="19050">
              <a:solidFill>
                <a:srgbClr val="0070C0"/>
              </a:solidFill>
              <a:prstDash val="solid"/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7CE4D66-8577-F683-3A41-2DB5C7C21E59}"/>
                </a:ext>
              </a:extLst>
            </p:cNvPr>
            <p:cNvSpPr txBox="1"/>
            <p:nvPr/>
          </p:nvSpPr>
          <p:spPr>
            <a:xfrm>
              <a:off x="6815949" y="2681917"/>
              <a:ext cx="6942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0" i="0" u="none" strike="noStrike" baseline="0" dirty="0">
                  <a:solidFill>
                    <a:srgbClr val="0070C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÷2 </a:t>
              </a:r>
              <a:endPara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5B0E0B7-88DD-19C0-FB8A-672DE60A21B9}"/>
              </a:ext>
            </a:extLst>
          </p:cNvPr>
          <p:cNvGrpSpPr/>
          <p:nvPr/>
        </p:nvGrpSpPr>
        <p:grpSpPr>
          <a:xfrm>
            <a:off x="232319" y="3106648"/>
            <a:ext cx="945764" cy="720080"/>
            <a:chOff x="5670260" y="2384775"/>
            <a:chExt cx="945764" cy="720080"/>
          </a:xfrm>
        </p:grpSpPr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7EAF8D00-D56E-DAD3-130D-D6932A61D78E}"/>
                </a:ext>
              </a:extLst>
            </p:cNvPr>
            <p:cNvSpPr/>
            <p:nvPr/>
          </p:nvSpPr>
          <p:spPr>
            <a:xfrm rot="16200000" flipH="1">
              <a:off x="6144521" y="2633352"/>
              <a:ext cx="720080" cy="222926"/>
            </a:xfrm>
            <a:custGeom>
              <a:avLst/>
              <a:gdLst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154004 w 1029940"/>
                <a:gd name="connsiteY3" fmla="*/ 115503 h 336884"/>
                <a:gd name="connsiteX4" fmla="*/ 211756 w 1029940"/>
                <a:gd name="connsiteY4" fmla="*/ 86627 h 336884"/>
                <a:gd name="connsiteX5" fmla="*/ 269507 w 1029940"/>
                <a:gd name="connsiteY5" fmla="*/ 48126 h 336884"/>
                <a:gd name="connsiteX6" fmla="*/ 317634 w 1029940"/>
                <a:gd name="connsiteY6" fmla="*/ 28876 h 336884"/>
                <a:gd name="connsiteX7" fmla="*/ 356135 w 1029940"/>
                <a:gd name="connsiteY7" fmla="*/ 9625 h 336884"/>
                <a:gd name="connsiteX8" fmla="*/ 413886 w 1029940"/>
                <a:gd name="connsiteY8" fmla="*/ 0 h 336884"/>
                <a:gd name="connsiteX9" fmla="*/ 635267 w 1029940"/>
                <a:gd name="connsiteY9" fmla="*/ 9625 h 336884"/>
                <a:gd name="connsiteX10" fmla="*/ 712269 w 1029940"/>
                <a:gd name="connsiteY10" fmla="*/ 38501 h 336884"/>
                <a:gd name="connsiteX11" fmla="*/ 827773 w 1029940"/>
                <a:gd name="connsiteY11" fmla="*/ 86627 h 336884"/>
                <a:gd name="connsiteX12" fmla="*/ 875899 w 1029940"/>
                <a:gd name="connsiteY12" fmla="*/ 105878 h 336884"/>
                <a:gd name="connsiteX13" fmla="*/ 904775 w 1029940"/>
                <a:gd name="connsiteY13" fmla="*/ 125128 h 336884"/>
                <a:gd name="connsiteX14" fmla="*/ 943276 w 1029940"/>
                <a:gd name="connsiteY14" fmla="*/ 144379 h 336884"/>
                <a:gd name="connsiteX15" fmla="*/ 991402 w 1029940"/>
                <a:gd name="connsiteY15" fmla="*/ 202130 h 336884"/>
                <a:gd name="connsiteX16" fmla="*/ 1010653 w 1029940"/>
                <a:gd name="connsiteY16" fmla="*/ 240631 h 336884"/>
                <a:gd name="connsiteX17" fmla="*/ 1029903 w 1029940"/>
                <a:gd name="connsiteY17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11756 w 1029940"/>
                <a:gd name="connsiteY3" fmla="*/ 86627 h 336884"/>
                <a:gd name="connsiteX4" fmla="*/ 269507 w 1029940"/>
                <a:gd name="connsiteY4" fmla="*/ 48126 h 336884"/>
                <a:gd name="connsiteX5" fmla="*/ 317634 w 1029940"/>
                <a:gd name="connsiteY5" fmla="*/ 28876 h 336884"/>
                <a:gd name="connsiteX6" fmla="*/ 356135 w 1029940"/>
                <a:gd name="connsiteY6" fmla="*/ 9625 h 336884"/>
                <a:gd name="connsiteX7" fmla="*/ 413886 w 1029940"/>
                <a:gd name="connsiteY7" fmla="*/ 0 h 336884"/>
                <a:gd name="connsiteX8" fmla="*/ 635267 w 1029940"/>
                <a:gd name="connsiteY8" fmla="*/ 9625 h 336884"/>
                <a:gd name="connsiteX9" fmla="*/ 712269 w 1029940"/>
                <a:gd name="connsiteY9" fmla="*/ 38501 h 336884"/>
                <a:gd name="connsiteX10" fmla="*/ 827773 w 1029940"/>
                <a:gd name="connsiteY10" fmla="*/ 86627 h 336884"/>
                <a:gd name="connsiteX11" fmla="*/ 875899 w 1029940"/>
                <a:gd name="connsiteY11" fmla="*/ 105878 h 336884"/>
                <a:gd name="connsiteX12" fmla="*/ 904775 w 1029940"/>
                <a:gd name="connsiteY12" fmla="*/ 125128 h 336884"/>
                <a:gd name="connsiteX13" fmla="*/ 943276 w 1029940"/>
                <a:gd name="connsiteY13" fmla="*/ 144379 h 336884"/>
                <a:gd name="connsiteX14" fmla="*/ 991402 w 1029940"/>
                <a:gd name="connsiteY14" fmla="*/ 202130 h 336884"/>
                <a:gd name="connsiteX15" fmla="*/ 1010653 w 1029940"/>
                <a:gd name="connsiteY15" fmla="*/ 240631 h 336884"/>
                <a:gd name="connsiteX16" fmla="*/ 1029903 w 1029940"/>
                <a:gd name="connsiteY16" fmla="*/ 279132 h 336884"/>
                <a:gd name="connsiteX0" fmla="*/ 0 w 1029940"/>
                <a:gd name="connsiteY0" fmla="*/ 336884 h 336884"/>
                <a:gd name="connsiteX1" fmla="*/ 19250 w 1029940"/>
                <a:gd name="connsiteY1" fmla="*/ 279132 h 336884"/>
                <a:gd name="connsiteX2" fmla="*/ 48126 w 1029940"/>
                <a:gd name="connsiteY2" fmla="*/ 231006 h 336884"/>
                <a:gd name="connsiteX3" fmla="*/ 269507 w 1029940"/>
                <a:gd name="connsiteY3" fmla="*/ 48126 h 336884"/>
                <a:gd name="connsiteX4" fmla="*/ 317634 w 1029940"/>
                <a:gd name="connsiteY4" fmla="*/ 28876 h 336884"/>
                <a:gd name="connsiteX5" fmla="*/ 356135 w 1029940"/>
                <a:gd name="connsiteY5" fmla="*/ 9625 h 336884"/>
                <a:gd name="connsiteX6" fmla="*/ 413886 w 1029940"/>
                <a:gd name="connsiteY6" fmla="*/ 0 h 336884"/>
                <a:gd name="connsiteX7" fmla="*/ 635267 w 1029940"/>
                <a:gd name="connsiteY7" fmla="*/ 9625 h 336884"/>
                <a:gd name="connsiteX8" fmla="*/ 712269 w 1029940"/>
                <a:gd name="connsiteY8" fmla="*/ 38501 h 336884"/>
                <a:gd name="connsiteX9" fmla="*/ 827773 w 1029940"/>
                <a:gd name="connsiteY9" fmla="*/ 86627 h 336884"/>
                <a:gd name="connsiteX10" fmla="*/ 875899 w 1029940"/>
                <a:gd name="connsiteY10" fmla="*/ 105878 h 336884"/>
                <a:gd name="connsiteX11" fmla="*/ 904775 w 1029940"/>
                <a:gd name="connsiteY11" fmla="*/ 125128 h 336884"/>
                <a:gd name="connsiteX12" fmla="*/ 943276 w 1029940"/>
                <a:gd name="connsiteY12" fmla="*/ 144379 h 336884"/>
                <a:gd name="connsiteX13" fmla="*/ 991402 w 1029940"/>
                <a:gd name="connsiteY13" fmla="*/ 202130 h 336884"/>
                <a:gd name="connsiteX14" fmla="*/ 1010653 w 1029940"/>
                <a:gd name="connsiteY14" fmla="*/ 240631 h 336884"/>
                <a:gd name="connsiteX15" fmla="*/ 1029903 w 1029940"/>
                <a:gd name="connsiteY15" fmla="*/ 279132 h 336884"/>
                <a:gd name="connsiteX0" fmla="*/ 5164 w 1035104"/>
                <a:gd name="connsiteY0" fmla="*/ 336884 h 336884"/>
                <a:gd name="connsiteX1" fmla="*/ 24414 w 1035104"/>
                <a:gd name="connsiteY1" fmla="*/ 279132 h 336884"/>
                <a:gd name="connsiteX2" fmla="*/ 274671 w 1035104"/>
                <a:gd name="connsiteY2" fmla="*/ 48126 h 336884"/>
                <a:gd name="connsiteX3" fmla="*/ 322798 w 1035104"/>
                <a:gd name="connsiteY3" fmla="*/ 28876 h 336884"/>
                <a:gd name="connsiteX4" fmla="*/ 361299 w 1035104"/>
                <a:gd name="connsiteY4" fmla="*/ 9625 h 336884"/>
                <a:gd name="connsiteX5" fmla="*/ 419050 w 1035104"/>
                <a:gd name="connsiteY5" fmla="*/ 0 h 336884"/>
                <a:gd name="connsiteX6" fmla="*/ 640431 w 1035104"/>
                <a:gd name="connsiteY6" fmla="*/ 9625 h 336884"/>
                <a:gd name="connsiteX7" fmla="*/ 717433 w 1035104"/>
                <a:gd name="connsiteY7" fmla="*/ 38501 h 336884"/>
                <a:gd name="connsiteX8" fmla="*/ 832937 w 1035104"/>
                <a:gd name="connsiteY8" fmla="*/ 86627 h 336884"/>
                <a:gd name="connsiteX9" fmla="*/ 881063 w 1035104"/>
                <a:gd name="connsiteY9" fmla="*/ 105878 h 336884"/>
                <a:gd name="connsiteX10" fmla="*/ 909939 w 1035104"/>
                <a:gd name="connsiteY10" fmla="*/ 125128 h 336884"/>
                <a:gd name="connsiteX11" fmla="*/ 948440 w 1035104"/>
                <a:gd name="connsiteY11" fmla="*/ 144379 h 336884"/>
                <a:gd name="connsiteX12" fmla="*/ 996566 w 1035104"/>
                <a:gd name="connsiteY12" fmla="*/ 202130 h 336884"/>
                <a:gd name="connsiteX13" fmla="*/ 1015817 w 1035104"/>
                <a:gd name="connsiteY13" fmla="*/ 240631 h 336884"/>
                <a:gd name="connsiteX14" fmla="*/ 1035067 w 1035104"/>
                <a:gd name="connsiteY14" fmla="*/ 279132 h 336884"/>
                <a:gd name="connsiteX0" fmla="*/ 0 w 1029940"/>
                <a:gd name="connsiteY0" fmla="*/ 336884 h 336884"/>
                <a:gd name="connsiteX1" fmla="*/ 269507 w 1029940"/>
                <a:gd name="connsiteY1" fmla="*/ 48126 h 336884"/>
                <a:gd name="connsiteX2" fmla="*/ 317634 w 1029940"/>
                <a:gd name="connsiteY2" fmla="*/ 28876 h 336884"/>
                <a:gd name="connsiteX3" fmla="*/ 356135 w 1029940"/>
                <a:gd name="connsiteY3" fmla="*/ 9625 h 336884"/>
                <a:gd name="connsiteX4" fmla="*/ 413886 w 1029940"/>
                <a:gd name="connsiteY4" fmla="*/ 0 h 336884"/>
                <a:gd name="connsiteX5" fmla="*/ 635267 w 1029940"/>
                <a:gd name="connsiteY5" fmla="*/ 9625 h 336884"/>
                <a:gd name="connsiteX6" fmla="*/ 712269 w 1029940"/>
                <a:gd name="connsiteY6" fmla="*/ 38501 h 336884"/>
                <a:gd name="connsiteX7" fmla="*/ 827773 w 1029940"/>
                <a:gd name="connsiteY7" fmla="*/ 86627 h 336884"/>
                <a:gd name="connsiteX8" fmla="*/ 875899 w 1029940"/>
                <a:gd name="connsiteY8" fmla="*/ 105878 h 336884"/>
                <a:gd name="connsiteX9" fmla="*/ 904775 w 1029940"/>
                <a:gd name="connsiteY9" fmla="*/ 125128 h 336884"/>
                <a:gd name="connsiteX10" fmla="*/ 943276 w 1029940"/>
                <a:gd name="connsiteY10" fmla="*/ 144379 h 336884"/>
                <a:gd name="connsiteX11" fmla="*/ 991402 w 1029940"/>
                <a:gd name="connsiteY11" fmla="*/ 202130 h 336884"/>
                <a:gd name="connsiteX12" fmla="*/ 1010653 w 1029940"/>
                <a:gd name="connsiteY12" fmla="*/ 240631 h 336884"/>
                <a:gd name="connsiteX13" fmla="*/ 1029903 w 1029940"/>
                <a:gd name="connsiteY13" fmla="*/ 279132 h 336884"/>
                <a:gd name="connsiteX0" fmla="*/ 0 w 1029940"/>
                <a:gd name="connsiteY0" fmla="*/ 337196 h 337196"/>
                <a:gd name="connsiteX1" fmla="*/ 317634 w 1029940"/>
                <a:gd name="connsiteY1" fmla="*/ 29188 h 337196"/>
                <a:gd name="connsiteX2" fmla="*/ 356135 w 1029940"/>
                <a:gd name="connsiteY2" fmla="*/ 9937 h 337196"/>
                <a:gd name="connsiteX3" fmla="*/ 413886 w 1029940"/>
                <a:gd name="connsiteY3" fmla="*/ 312 h 337196"/>
                <a:gd name="connsiteX4" fmla="*/ 635267 w 1029940"/>
                <a:gd name="connsiteY4" fmla="*/ 9937 h 337196"/>
                <a:gd name="connsiteX5" fmla="*/ 712269 w 1029940"/>
                <a:gd name="connsiteY5" fmla="*/ 38813 h 337196"/>
                <a:gd name="connsiteX6" fmla="*/ 827773 w 1029940"/>
                <a:gd name="connsiteY6" fmla="*/ 86939 h 337196"/>
                <a:gd name="connsiteX7" fmla="*/ 875899 w 1029940"/>
                <a:gd name="connsiteY7" fmla="*/ 106190 h 337196"/>
                <a:gd name="connsiteX8" fmla="*/ 904775 w 1029940"/>
                <a:gd name="connsiteY8" fmla="*/ 125440 h 337196"/>
                <a:gd name="connsiteX9" fmla="*/ 943276 w 1029940"/>
                <a:gd name="connsiteY9" fmla="*/ 144691 h 337196"/>
                <a:gd name="connsiteX10" fmla="*/ 991402 w 1029940"/>
                <a:gd name="connsiteY10" fmla="*/ 202442 h 337196"/>
                <a:gd name="connsiteX11" fmla="*/ 1010653 w 1029940"/>
                <a:gd name="connsiteY11" fmla="*/ 240943 h 337196"/>
                <a:gd name="connsiteX12" fmla="*/ 1029903 w 1029940"/>
                <a:gd name="connsiteY12" fmla="*/ 279444 h 337196"/>
                <a:gd name="connsiteX0" fmla="*/ 0 w 1029940"/>
                <a:gd name="connsiteY0" fmla="*/ 342302 h 342302"/>
                <a:gd name="connsiteX1" fmla="*/ 317634 w 1029940"/>
                <a:gd name="connsiteY1" fmla="*/ 34294 h 342302"/>
                <a:gd name="connsiteX2" fmla="*/ 413886 w 1029940"/>
                <a:gd name="connsiteY2" fmla="*/ 5418 h 342302"/>
                <a:gd name="connsiteX3" fmla="*/ 635267 w 1029940"/>
                <a:gd name="connsiteY3" fmla="*/ 15043 h 342302"/>
                <a:gd name="connsiteX4" fmla="*/ 712269 w 1029940"/>
                <a:gd name="connsiteY4" fmla="*/ 43919 h 342302"/>
                <a:gd name="connsiteX5" fmla="*/ 827773 w 1029940"/>
                <a:gd name="connsiteY5" fmla="*/ 92045 h 342302"/>
                <a:gd name="connsiteX6" fmla="*/ 875899 w 1029940"/>
                <a:gd name="connsiteY6" fmla="*/ 111296 h 342302"/>
                <a:gd name="connsiteX7" fmla="*/ 904775 w 1029940"/>
                <a:gd name="connsiteY7" fmla="*/ 130546 h 342302"/>
                <a:gd name="connsiteX8" fmla="*/ 943276 w 1029940"/>
                <a:gd name="connsiteY8" fmla="*/ 149797 h 342302"/>
                <a:gd name="connsiteX9" fmla="*/ 991402 w 1029940"/>
                <a:gd name="connsiteY9" fmla="*/ 207548 h 342302"/>
                <a:gd name="connsiteX10" fmla="*/ 1010653 w 1029940"/>
                <a:gd name="connsiteY10" fmla="*/ 246049 h 342302"/>
                <a:gd name="connsiteX11" fmla="*/ 1029903 w 1029940"/>
                <a:gd name="connsiteY11" fmla="*/ 284550 h 342302"/>
                <a:gd name="connsiteX0" fmla="*/ 0 w 1029940"/>
                <a:gd name="connsiteY0" fmla="*/ 339010 h 339010"/>
                <a:gd name="connsiteX1" fmla="*/ 317634 w 1029940"/>
                <a:gd name="connsiteY1" fmla="*/ 31002 h 339010"/>
                <a:gd name="connsiteX2" fmla="*/ 635267 w 1029940"/>
                <a:gd name="connsiteY2" fmla="*/ 11751 h 339010"/>
                <a:gd name="connsiteX3" fmla="*/ 712269 w 1029940"/>
                <a:gd name="connsiteY3" fmla="*/ 40627 h 339010"/>
                <a:gd name="connsiteX4" fmla="*/ 827773 w 1029940"/>
                <a:gd name="connsiteY4" fmla="*/ 88753 h 339010"/>
                <a:gd name="connsiteX5" fmla="*/ 875899 w 1029940"/>
                <a:gd name="connsiteY5" fmla="*/ 108004 h 339010"/>
                <a:gd name="connsiteX6" fmla="*/ 904775 w 1029940"/>
                <a:gd name="connsiteY6" fmla="*/ 127254 h 339010"/>
                <a:gd name="connsiteX7" fmla="*/ 943276 w 1029940"/>
                <a:gd name="connsiteY7" fmla="*/ 146505 h 339010"/>
                <a:gd name="connsiteX8" fmla="*/ 991402 w 1029940"/>
                <a:gd name="connsiteY8" fmla="*/ 204256 h 339010"/>
                <a:gd name="connsiteX9" fmla="*/ 1010653 w 1029940"/>
                <a:gd name="connsiteY9" fmla="*/ 242757 h 339010"/>
                <a:gd name="connsiteX10" fmla="*/ 1029903 w 1029940"/>
                <a:gd name="connsiteY10" fmla="*/ 281258 h 339010"/>
                <a:gd name="connsiteX0" fmla="*/ 0 w 1029940"/>
                <a:gd name="connsiteY0" fmla="*/ 329770 h 329770"/>
                <a:gd name="connsiteX1" fmla="*/ 317634 w 1029940"/>
                <a:gd name="connsiteY1" fmla="*/ 21762 h 329770"/>
                <a:gd name="connsiteX2" fmla="*/ 712269 w 1029940"/>
                <a:gd name="connsiteY2" fmla="*/ 31387 h 329770"/>
                <a:gd name="connsiteX3" fmla="*/ 827773 w 1029940"/>
                <a:gd name="connsiteY3" fmla="*/ 79513 h 329770"/>
                <a:gd name="connsiteX4" fmla="*/ 875899 w 1029940"/>
                <a:gd name="connsiteY4" fmla="*/ 98764 h 329770"/>
                <a:gd name="connsiteX5" fmla="*/ 904775 w 1029940"/>
                <a:gd name="connsiteY5" fmla="*/ 118014 h 329770"/>
                <a:gd name="connsiteX6" fmla="*/ 943276 w 1029940"/>
                <a:gd name="connsiteY6" fmla="*/ 137265 h 329770"/>
                <a:gd name="connsiteX7" fmla="*/ 991402 w 1029940"/>
                <a:gd name="connsiteY7" fmla="*/ 195016 h 329770"/>
                <a:gd name="connsiteX8" fmla="*/ 1010653 w 1029940"/>
                <a:gd name="connsiteY8" fmla="*/ 233517 h 329770"/>
                <a:gd name="connsiteX9" fmla="*/ 1029903 w 1029940"/>
                <a:gd name="connsiteY9" fmla="*/ 272018 h 329770"/>
                <a:gd name="connsiteX0" fmla="*/ 0 w 1029940"/>
                <a:gd name="connsiteY0" fmla="*/ 330466 h 330466"/>
                <a:gd name="connsiteX1" fmla="*/ 317634 w 1029940"/>
                <a:gd name="connsiteY1" fmla="*/ 22458 h 330466"/>
                <a:gd name="connsiteX2" fmla="*/ 712269 w 1029940"/>
                <a:gd name="connsiteY2" fmla="*/ 32083 h 330466"/>
                <a:gd name="connsiteX3" fmla="*/ 875899 w 1029940"/>
                <a:gd name="connsiteY3" fmla="*/ 99460 h 330466"/>
                <a:gd name="connsiteX4" fmla="*/ 904775 w 1029940"/>
                <a:gd name="connsiteY4" fmla="*/ 118710 h 330466"/>
                <a:gd name="connsiteX5" fmla="*/ 943276 w 1029940"/>
                <a:gd name="connsiteY5" fmla="*/ 137961 h 330466"/>
                <a:gd name="connsiteX6" fmla="*/ 991402 w 1029940"/>
                <a:gd name="connsiteY6" fmla="*/ 195712 h 330466"/>
                <a:gd name="connsiteX7" fmla="*/ 1010653 w 1029940"/>
                <a:gd name="connsiteY7" fmla="*/ 234213 h 330466"/>
                <a:gd name="connsiteX8" fmla="*/ 1029903 w 1029940"/>
                <a:gd name="connsiteY8" fmla="*/ 272714 h 330466"/>
                <a:gd name="connsiteX0" fmla="*/ 0 w 1029940"/>
                <a:gd name="connsiteY0" fmla="*/ 331196 h 331196"/>
                <a:gd name="connsiteX1" fmla="*/ 317634 w 1029940"/>
                <a:gd name="connsiteY1" fmla="*/ 23188 h 331196"/>
                <a:gd name="connsiteX2" fmla="*/ 712269 w 1029940"/>
                <a:gd name="connsiteY2" fmla="*/ 32813 h 331196"/>
                <a:gd name="connsiteX3" fmla="*/ 904775 w 1029940"/>
                <a:gd name="connsiteY3" fmla="*/ 119440 h 331196"/>
                <a:gd name="connsiteX4" fmla="*/ 943276 w 1029940"/>
                <a:gd name="connsiteY4" fmla="*/ 138691 h 331196"/>
                <a:gd name="connsiteX5" fmla="*/ 991402 w 1029940"/>
                <a:gd name="connsiteY5" fmla="*/ 196442 h 331196"/>
                <a:gd name="connsiteX6" fmla="*/ 1010653 w 1029940"/>
                <a:gd name="connsiteY6" fmla="*/ 234943 h 331196"/>
                <a:gd name="connsiteX7" fmla="*/ 1029903 w 1029940"/>
                <a:gd name="connsiteY7" fmla="*/ 273444 h 331196"/>
                <a:gd name="connsiteX0" fmla="*/ 0 w 1029940"/>
                <a:gd name="connsiteY0" fmla="*/ 331958 h 331958"/>
                <a:gd name="connsiteX1" fmla="*/ 317634 w 1029940"/>
                <a:gd name="connsiteY1" fmla="*/ 23950 h 331958"/>
                <a:gd name="connsiteX2" fmla="*/ 712269 w 1029940"/>
                <a:gd name="connsiteY2" fmla="*/ 33575 h 331958"/>
                <a:gd name="connsiteX3" fmla="*/ 943276 w 1029940"/>
                <a:gd name="connsiteY3" fmla="*/ 139453 h 331958"/>
                <a:gd name="connsiteX4" fmla="*/ 991402 w 1029940"/>
                <a:gd name="connsiteY4" fmla="*/ 197204 h 331958"/>
                <a:gd name="connsiteX5" fmla="*/ 1010653 w 1029940"/>
                <a:gd name="connsiteY5" fmla="*/ 235705 h 331958"/>
                <a:gd name="connsiteX6" fmla="*/ 1029903 w 1029940"/>
                <a:gd name="connsiteY6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10653 w 1029903"/>
                <a:gd name="connsiteY4" fmla="*/ 235705 h 331958"/>
                <a:gd name="connsiteX5" fmla="*/ 1029903 w 1029903"/>
                <a:gd name="connsiteY5" fmla="*/ 274206 h 331958"/>
                <a:gd name="connsiteX0" fmla="*/ 0 w 1029903"/>
                <a:gd name="connsiteY0" fmla="*/ 331958 h 331958"/>
                <a:gd name="connsiteX1" fmla="*/ 317634 w 1029903"/>
                <a:gd name="connsiteY1" fmla="*/ 23950 h 331958"/>
                <a:gd name="connsiteX2" fmla="*/ 712269 w 1029903"/>
                <a:gd name="connsiteY2" fmla="*/ 33575 h 331958"/>
                <a:gd name="connsiteX3" fmla="*/ 943276 w 1029903"/>
                <a:gd name="connsiteY3" fmla="*/ 139453 h 331958"/>
                <a:gd name="connsiteX4" fmla="*/ 1029903 w 1029903"/>
                <a:gd name="connsiteY4" fmla="*/ 274206 h 331958"/>
                <a:gd name="connsiteX0" fmla="*/ 0 w 1029903"/>
                <a:gd name="connsiteY0" fmla="*/ 338230 h 338230"/>
                <a:gd name="connsiteX1" fmla="*/ 317634 w 1029903"/>
                <a:gd name="connsiteY1" fmla="*/ 30222 h 338230"/>
                <a:gd name="connsiteX2" fmla="*/ 712269 w 1029903"/>
                <a:gd name="connsiteY2" fmla="*/ 39847 h 338230"/>
                <a:gd name="connsiteX3" fmla="*/ 1029903 w 1029903"/>
                <a:gd name="connsiteY3" fmla="*/ 280478 h 338230"/>
                <a:gd name="connsiteX0" fmla="*/ 0 w 1029903"/>
                <a:gd name="connsiteY0" fmla="*/ 308332 h 308332"/>
                <a:gd name="connsiteX1" fmla="*/ 317634 w 1029903"/>
                <a:gd name="connsiteY1" fmla="*/ 324 h 308332"/>
                <a:gd name="connsiteX2" fmla="*/ 1029903 w 1029903"/>
                <a:gd name="connsiteY2" fmla="*/ 250580 h 308332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8013 h 308013"/>
                <a:gd name="connsiteX1" fmla="*/ 317634 w 1094991"/>
                <a:gd name="connsiteY1" fmla="*/ 5 h 308013"/>
                <a:gd name="connsiteX2" fmla="*/ 1094991 w 1094991"/>
                <a:gd name="connsiteY2" fmla="*/ 301061 h 308013"/>
                <a:gd name="connsiteX0" fmla="*/ 0 w 1094991"/>
                <a:gd name="connsiteY0" fmla="*/ 306425 h 306425"/>
                <a:gd name="connsiteX1" fmla="*/ 492259 w 1094991"/>
                <a:gd name="connsiteY1" fmla="*/ 5 h 306425"/>
                <a:gd name="connsiteX2" fmla="*/ 1094991 w 1094991"/>
                <a:gd name="connsiteY2" fmla="*/ 299473 h 306425"/>
                <a:gd name="connsiteX0" fmla="*/ 0 w 1094991"/>
                <a:gd name="connsiteY0" fmla="*/ 306435 h 306435"/>
                <a:gd name="connsiteX1" fmla="*/ 492259 w 1094991"/>
                <a:gd name="connsiteY1" fmla="*/ 15 h 306435"/>
                <a:gd name="connsiteX2" fmla="*/ 1094991 w 1094991"/>
                <a:gd name="connsiteY2" fmla="*/ 299483 h 306435"/>
                <a:gd name="connsiteX0" fmla="*/ 0 w 1094991"/>
                <a:gd name="connsiteY0" fmla="*/ 307244 h 307244"/>
                <a:gd name="connsiteX1" fmla="*/ 492259 w 1094991"/>
                <a:gd name="connsiteY1" fmla="*/ 824 h 307244"/>
                <a:gd name="connsiteX2" fmla="*/ 1094991 w 1094991"/>
                <a:gd name="connsiteY2" fmla="*/ 300292 h 307244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659 h 301659"/>
                <a:gd name="connsiteX1" fmla="*/ 495434 w 1098166"/>
                <a:gd name="connsiteY1" fmla="*/ 1 h 301659"/>
                <a:gd name="connsiteX2" fmla="*/ 1098166 w 1098166"/>
                <a:gd name="connsiteY2" fmla="*/ 299469 h 301659"/>
                <a:gd name="connsiteX0" fmla="*/ 0 w 1098166"/>
                <a:gd name="connsiteY0" fmla="*/ 301822 h 301822"/>
                <a:gd name="connsiteX1" fmla="*/ 495434 w 1098166"/>
                <a:gd name="connsiteY1" fmla="*/ 164 h 301822"/>
                <a:gd name="connsiteX2" fmla="*/ 1098166 w 1098166"/>
                <a:gd name="connsiteY2" fmla="*/ 299632 h 301822"/>
                <a:gd name="connsiteX0" fmla="*/ 0 w 1098166"/>
                <a:gd name="connsiteY0" fmla="*/ 300237 h 300237"/>
                <a:gd name="connsiteX1" fmla="*/ 514484 w 1098166"/>
                <a:gd name="connsiteY1" fmla="*/ 166 h 300237"/>
                <a:gd name="connsiteX2" fmla="*/ 1098166 w 1098166"/>
                <a:gd name="connsiteY2" fmla="*/ 298047 h 300237"/>
                <a:gd name="connsiteX0" fmla="*/ 0 w 1098166"/>
                <a:gd name="connsiteY0" fmla="*/ 298651 h 298651"/>
                <a:gd name="connsiteX1" fmla="*/ 573222 w 1098166"/>
                <a:gd name="connsiteY1" fmla="*/ 167 h 298651"/>
                <a:gd name="connsiteX2" fmla="*/ 1098166 w 1098166"/>
                <a:gd name="connsiteY2" fmla="*/ 296461 h 298651"/>
                <a:gd name="connsiteX0" fmla="*/ 0 w 1098166"/>
                <a:gd name="connsiteY0" fmla="*/ 298534 h 298534"/>
                <a:gd name="connsiteX1" fmla="*/ 573222 w 1098166"/>
                <a:gd name="connsiteY1" fmla="*/ 50 h 298534"/>
                <a:gd name="connsiteX2" fmla="*/ 1098166 w 1098166"/>
                <a:gd name="connsiteY2" fmla="*/ 296344 h 298534"/>
                <a:gd name="connsiteX0" fmla="*/ 0 w 1098166"/>
                <a:gd name="connsiteY0" fmla="*/ 255684 h 255684"/>
                <a:gd name="connsiteX1" fmla="*/ 590684 w 1098166"/>
                <a:gd name="connsiteY1" fmla="*/ 63 h 255684"/>
                <a:gd name="connsiteX2" fmla="*/ 1098166 w 1098166"/>
                <a:gd name="connsiteY2" fmla="*/ 253494 h 255684"/>
                <a:gd name="connsiteX0" fmla="*/ 0 w 1098166"/>
                <a:gd name="connsiteY0" fmla="*/ 255629 h 255629"/>
                <a:gd name="connsiteX1" fmla="*/ 590684 w 1098166"/>
                <a:gd name="connsiteY1" fmla="*/ 8 h 255629"/>
                <a:gd name="connsiteX2" fmla="*/ 1098166 w 1098166"/>
                <a:gd name="connsiteY2" fmla="*/ 253439 h 255629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098166"/>
                <a:gd name="connsiteY0" fmla="*/ 255786 h 255786"/>
                <a:gd name="connsiteX1" fmla="*/ 590684 w 1098166"/>
                <a:gd name="connsiteY1" fmla="*/ 165 h 255786"/>
                <a:gd name="connsiteX2" fmla="*/ 1098166 w 1098166"/>
                <a:gd name="connsiteY2" fmla="*/ 253596 h 255786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34 h 255634"/>
                <a:gd name="connsiteX1" fmla="*/ 590684 w 1129916"/>
                <a:gd name="connsiteY1" fmla="*/ 13 h 255634"/>
                <a:gd name="connsiteX2" fmla="*/ 1129916 w 1129916"/>
                <a:gd name="connsiteY2" fmla="*/ 245507 h 255634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55655 h 255655"/>
                <a:gd name="connsiteX1" fmla="*/ 590684 w 1129916"/>
                <a:gd name="connsiteY1" fmla="*/ 34 h 255655"/>
                <a:gd name="connsiteX2" fmla="*/ 1129916 w 1129916"/>
                <a:gd name="connsiteY2" fmla="*/ 245528 h 255655"/>
                <a:gd name="connsiteX0" fmla="*/ 0 w 1129916"/>
                <a:gd name="connsiteY0" fmla="*/ 284226 h 284226"/>
                <a:gd name="connsiteX1" fmla="*/ 581159 w 1129916"/>
                <a:gd name="connsiteY1" fmla="*/ 30 h 284226"/>
                <a:gd name="connsiteX2" fmla="*/ 1129916 w 1129916"/>
                <a:gd name="connsiteY2" fmla="*/ 274099 h 284226"/>
                <a:gd name="connsiteX0" fmla="*/ 0 w 1129916"/>
                <a:gd name="connsiteY0" fmla="*/ 288987 h 288987"/>
                <a:gd name="connsiteX1" fmla="*/ 601796 w 1129916"/>
                <a:gd name="connsiteY1" fmla="*/ 29 h 288987"/>
                <a:gd name="connsiteX2" fmla="*/ 1129916 w 1129916"/>
                <a:gd name="connsiteY2" fmla="*/ 278860 h 288987"/>
                <a:gd name="connsiteX0" fmla="*/ 0 w 1129916"/>
                <a:gd name="connsiteY0" fmla="*/ 288989 h 288989"/>
                <a:gd name="connsiteX1" fmla="*/ 601796 w 1129916"/>
                <a:gd name="connsiteY1" fmla="*/ 31 h 288989"/>
                <a:gd name="connsiteX2" fmla="*/ 1129916 w 1129916"/>
                <a:gd name="connsiteY2" fmla="*/ 278862 h 288989"/>
                <a:gd name="connsiteX0" fmla="*/ 0 w 1129916"/>
                <a:gd name="connsiteY0" fmla="*/ 285718 h 285718"/>
                <a:gd name="connsiteX1" fmla="*/ 555956 w 1129916"/>
                <a:gd name="connsiteY1" fmla="*/ 32 h 285718"/>
                <a:gd name="connsiteX2" fmla="*/ 1129916 w 1129916"/>
                <a:gd name="connsiteY2" fmla="*/ 275591 h 28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916" h="285718">
                  <a:moveTo>
                    <a:pt x="0" y="285718"/>
                  </a:moveTo>
                  <a:cubicBezTo>
                    <a:pt x="42733" y="197350"/>
                    <a:pt x="245415" y="-2900"/>
                    <a:pt x="555956" y="32"/>
                  </a:cubicBezTo>
                  <a:cubicBezTo>
                    <a:pt x="855423" y="2859"/>
                    <a:pt x="1062489" y="179004"/>
                    <a:pt x="1129916" y="275591"/>
                  </a:cubicBezTo>
                </a:path>
              </a:pathLst>
            </a:custGeom>
            <a:ln w="19050">
              <a:solidFill>
                <a:srgbClr val="FF0000"/>
              </a:solidFill>
              <a:prstDash val="solid"/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DBEEB63-031A-232E-B10F-EE2D4FC75DCB}"/>
                </a:ext>
              </a:extLst>
            </p:cNvPr>
            <p:cNvSpPr txBox="1"/>
            <p:nvPr/>
          </p:nvSpPr>
          <p:spPr>
            <a:xfrm>
              <a:off x="5670260" y="2384775"/>
              <a:ext cx="6942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nanimath90_0515"/>
                </a:rPr>
                <a:t>×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 </a:t>
              </a:r>
              <a:r>
                <a:rPr lang="en-US" altLang="zh-TW" sz="3200" b="0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endPara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標題 5">
            <a:extLst>
              <a:ext uri="{FF2B5EF4-FFF2-40B4-BE49-F238E27FC236}">
                <a16:creationId xmlns:a16="http://schemas.microsoft.com/office/drawing/2014/main" id="{DFEE3F46-6F82-695F-46D6-A09EA21BF77F}"/>
              </a:ext>
            </a:extLst>
          </p:cNvPr>
          <p:cNvSpPr txBox="1">
            <a:spLocks/>
          </p:cNvSpPr>
          <p:nvPr/>
        </p:nvSpPr>
        <p:spPr>
          <a:xfrm>
            <a:off x="232319" y="4653136"/>
            <a:ext cx="8372129" cy="20053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b="0" i="0" u="sng" strike="noStrike" baseline="0" dirty="0">
                <a:solidFill>
                  <a:srgbClr val="000000"/>
                </a:solidFill>
              </a:rPr>
              <a:t>浩南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調配 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</a:rPr>
              <a:t>6 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人份時，</a:t>
            </a:r>
            <a:endParaRPr lang="en-US" altLang="zh-TW" sz="3000" b="0" i="0" u="none" strike="noStrike" baseline="0" dirty="0">
              <a:solidFill>
                <a:srgbClr val="000000"/>
              </a:solidFill>
            </a:endParaRPr>
          </a:p>
          <a:p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每種果汁的杯數都是原本配方的 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</a:rPr>
              <a:t>3 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倍，</a:t>
            </a:r>
            <a:endParaRPr lang="en-US" altLang="zh-TW" sz="3000" b="0" i="0" u="none" strike="noStrike" baseline="0" dirty="0">
              <a:solidFill>
                <a:srgbClr val="000000"/>
              </a:solidFill>
            </a:endParaRPr>
          </a:p>
          <a:p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調配出來的綜合果汁容量是原本媽媽調配的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sz="3000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en-US" altLang="zh-TW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zh-TW" altLang="en-US" sz="3000" b="0" i="0" u="none" strike="noStrike" baseline="0" dirty="0">
                <a:solidFill>
                  <a:srgbClr val="000000"/>
                </a:solidFill>
              </a:rPr>
              <a:t>倍，且口味相同，所以三種果汁的比例不變。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07897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sz="3200" i="0" u="none" strike="noStrike" baseline="0" dirty="0">
                <a:latin typeface="華康新特黑體."/>
              </a:rPr>
              <a:t>配合隨堂練習</a:t>
            </a:r>
            <a:endParaRPr lang="zh-TW" altLang="en-US" sz="32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560172" cy="3528392"/>
          </a:xfrm>
        </p:spPr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若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zh-TW" altLang="en-US" dirty="0"/>
              <a:t>：</a:t>
            </a:r>
            <a:r>
              <a:rPr lang="en-US" altLang="zh-TW" dirty="0"/>
              <a:t>3</a:t>
            </a:r>
            <a:r>
              <a:rPr lang="zh-TW" altLang="en-US" dirty="0"/>
              <a:t>，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zh-TW" altLang="en-US" dirty="0"/>
              <a:t>，則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＝？</a:t>
            </a:r>
            <a:br>
              <a:rPr lang="en-US" altLang="zh-TW" dirty="0"/>
            </a:br>
            <a:br>
              <a:rPr lang="zh-TW" altLang="en-US" dirty="0"/>
            </a:br>
            <a:br>
              <a:rPr lang="en-US" altLang="zh-TW" dirty="0"/>
            </a:br>
            <a:r>
              <a:rPr lang="en-US" altLang="zh-TW" dirty="0"/>
              <a:t>2. </a:t>
            </a:r>
            <a:r>
              <a:rPr lang="zh-TW" altLang="en-US" dirty="0"/>
              <a:t>若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zh-TW" altLang="en-US" dirty="0"/>
              <a:t>，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5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zh-TW" altLang="en-US" dirty="0"/>
              <a:t>，則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＝？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3. </a:t>
            </a:r>
            <a:r>
              <a:rPr lang="zh-TW" altLang="en-US" dirty="0"/>
              <a:t>若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9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，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9</a:t>
            </a:r>
            <a:r>
              <a:rPr lang="zh-TW" altLang="en-US" dirty="0"/>
              <a:t>：</a:t>
            </a:r>
            <a:r>
              <a:rPr lang="en-US" altLang="zh-TW" dirty="0"/>
              <a:t>7</a:t>
            </a:r>
            <a:r>
              <a:rPr lang="zh-TW" altLang="en-US" dirty="0"/>
              <a:t>，則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＝？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238073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2180415"/>
            <a:ext cx="2933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475A4C0-B581-4173-B2E2-FF066F162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741619"/>
            <a:ext cx="433535" cy="432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F50245-B061-4695-8E3F-FB03BEDEB1D4}"/>
              </a:ext>
            </a:extLst>
          </p:cNvPr>
          <p:cNvSpPr txBox="1"/>
          <p:nvPr/>
        </p:nvSpPr>
        <p:spPr>
          <a:xfrm>
            <a:off x="990649" y="3683961"/>
            <a:ext cx="2429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32103F3-FE0E-4E2D-AB19-66AE3622D7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247688"/>
            <a:ext cx="433535" cy="4320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71B8779-F342-479A-85A4-2475A3F176AE}"/>
              </a:ext>
            </a:extLst>
          </p:cNvPr>
          <p:cNvSpPr txBox="1"/>
          <p:nvPr/>
        </p:nvSpPr>
        <p:spPr>
          <a:xfrm>
            <a:off x="990649" y="5190030"/>
            <a:ext cx="3149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5A3AFF2-AA0A-4077-9BD5-A57DBD499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00" y="5482417"/>
            <a:ext cx="280417" cy="338329"/>
          </a:xfrm>
          <a:prstGeom prst="rect">
            <a:avLst/>
          </a:prstGeom>
        </p:spPr>
      </p:pic>
      <p:pic>
        <p:nvPicPr>
          <p:cNvPr id="15" name="圖片 14">
            <a:hlinkClick r:id="rId4" action="ppaction://hlinksldjump"/>
            <a:extLst>
              <a:ext uri="{FF2B5EF4-FFF2-40B4-BE49-F238E27FC236}">
                <a16:creationId xmlns:a16="http://schemas.microsoft.com/office/drawing/2014/main" id="{B495AE9B-8767-4ACD-8F81-1C48664B7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064896" cy="1152128"/>
          </a:xfrm>
        </p:spPr>
        <p:txBody>
          <a:bodyPr/>
          <a:lstStyle/>
          <a:p>
            <a:pPr algn="l"/>
            <a:r>
              <a:rPr lang="zh-TW" altLang="en-US" b="0" i="0" u="none" strike="noStrike" baseline="0" dirty="0"/>
              <a:t>時鐘上秒針、分針與時針各旋轉一圈時，所需時間的連比為何？ 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757867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2700209"/>
            <a:ext cx="3077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華康細圓體a渀.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華康細圓體a渀.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720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華康細圓體a渀.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87C19C0-1C97-442B-9F77-729FB6211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73867"/>
            <a:ext cx="280417" cy="338329"/>
          </a:xfrm>
          <a:prstGeom prst="rect">
            <a:avLst/>
          </a:prstGeom>
        </p:spPr>
      </p:pic>
      <p:pic>
        <p:nvPicPr>
          <p:cNvPr id="9" name="圖片 8">
            <a:hlinkClick r:id="rId4" action="ppaction://hlinksldjump"/>
            <a:extLst>
              <a:ext uri="{FF2B5EF4-FFF2-40B4-BE49-F238E27FC236}">
                <a16:creationId xmlns:a16="http://schemas.microsoft.com/office/drawing/2014/main" id="{555B75A0-BDF7-434C-BBD3-F83C49BEB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352928" cy="1656184"/>
          </a:xfrm>
        </p:spPr>
        <p:txBody>
          <a:bodyPr/>
          <a:lstStyle/>
          <a:p>
            <a:r>
              <a:rPr lang="zh-TW" altLang="en-US" dirty="0"/>
              <a:t>若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2</a:t>
            </a:r>
            <a:r>
              <a:rPr lang="zh-TW" altLang="en-US" dirty="0"/>
              <a:t>，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5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zh-TW" altLang="en-US" dirty="0"/>
              <a:t>，則 </a:t>
            </a:r>
            <a:r>
              <a:rPr lang="en-US" altLang="zh-TW" i="1" dirty="0"/>
              <a:t>a</a:t>
            </a:r>
            <a:r>
              <a:rPr lang="zh-TW" altLang="en-US" dirty="0"/>
              <a:t>：</a:t>
            </a:r>
            <a:r>
              <a:rPr lang="en-US" altLang="zh-TW" i="1" dirty="0"/>
              <a:t>b</a:t>
            </a:r>
            <a:r>
              <a:rPr lang="zh-TW" altLang="en-US" dirty="0"/>
              <a:t>：</a:t>
            </a:r>
            <a:r>
              <a:rPr lang="en-US" altLang="zh-TW" i="1" dirty="0"/>
              <a:t>c</a:t>
            </a:r>
            <a:r>
              <a:rPr lang="zh-TW" altLang="en-US" dirty="0"/>
              <a:t>＝？ </a:t>
            </a:r>
            <a:r>
              <a:rPr lang="en-US" altLang="zh-TW" dirty="0"/>
              <a:t>(A) 3</a:t>
            </a:r>
            <a:r>
              <a:rPr lang="zh-TW" altLang="en-US" dirty="0"/>
              <a:t>：</a:t>
            </a:r>
            <a:r>
              <a:rPr lang="en-US" altLang="zh-TW" dirty="0"/>
              <a:t>2</a:t>
            </a:r>
            <a:r>
              <a:rPr lang="zh-TW" altLang="en-US" dirty="0"/>
              <a:t>：</a:t>
            </a:r>
            <a:r>
              <a:rPr lang="en-US" altLang="zh-TW" dirty="0"/>
              <a:t>4 </a:t>
            </a:r>
            <a:r>
              <a:rPr lang="zh-TW" altLang="en-US" dirty="0"/>
              <a:t>　　　</a:t>
            </a:r>
            <a:r>
              <a:rPr lang="en-US" altLang="zh-TW" dirty="0"/>
              <a:t>(B) 6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：</a:t>
            </a:r>
            <a:r>
              <a:rPr lang="en-US" altLang="zh-TW" dirty="0"/>
              <a:t>4 </a:t>
            </a:r>
            <a:r>
              <a:rPr lang="zh-TW" altLang="en-US" dirty="0"/>
              <a:t>　　</a:t>
            </a:r>
            <a:br>
              <a:rPr lang="zh-TW" altLang="en-US" dirty="0"/>
            </a:br>
            <a:r>
              <a:rPr lang="en-US" altLang="zh-TW" dirty="0"/>
              <a:t>(C) 15</a:t>
            </a:r>
            <a:r>
              <a:rPr lang="zh-TW" altLang="en-US" dirty="0"/>
              <a:t>：</a:t>
            </a:r>
            <a:r>
              <a:rPr lang="en-US" altLang="zh-TW" dirty="0"/>
              <a:t>10</a:t>
            </a:r>
            <a:r>
              <a:rPr lang="zh-TW" altLang="en-US" dirty="0"/>
              <a:t>：</a:t>
            </a:r>
            <a:r>
              <a:rPr lang="en-US" altLang="zh-TW" dirty="0"/>
              <a:t>8 </a:t>
            </a:r>
            <a:r>
              <a:rPr lang="zh-TW" altLang="en-US" dirty="0"/>
              <a:t>　　</a:t>
            </a:r>
            <a:r>
              <a:rPr lang="en-US" altLang="zh-TW" dirty="0"/>
              <a:t>(D) 15</a:t>
            </a:r>
            <a:r>
              <a:rPr lang="zh-TW" altLang="en-US" dirty="0"/>
              <a:t>：</a:t>
            </a:r>
            <a:r>
              <a:rPr lang="en-US" altLang="zh-TW" dirty="0"/>
              <a:t>10</a:t>
            </a:r>
            <a:r>
              <a:rPr lang="zh-TW" altLang="en-US" dirty="0"/>
              <a:t>：</a:t>
            </a:r>
            <a:r>
              <a:rPr lang="en-US" altLang="zh-TW" dirty="0"/>
              <a:t>12 </a:t>
            </a:r>
            <a:endParaRPr lang="zh-TW" altLang="en-US" sz="28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altLang="zh-TW" b="0" i="0" u="none" strike="noStrike" baseline="0" dirty="0"/>
              <a:t>《97</a:t>
            </a:r>
            <a:r>
              <a:rPr lang="en-US" altLang="zh-TW" b="0" i="1" u="none" strike="noStrike" baseline="0" dirty="0"/>
              <a:t>.</a:t>
            </a:r>
            <a:r>
              <a:rPr lang="zh-TW" altLang="en-US" b="0" i="0" u="none" strike="noStrike" baseline="0" dirty="0"/>
              <a:t>基測</a:t>
            </a:r>
            <a:r>
              <a:rPr lang="en-US" altLang="zh-TW" b="0" i="0" u="none" strike="noStrike" baseline="0" dirty="0"/>
              <a:t>(</a:t>
            </a:r>
            <a:r>
              <a:rPr lang="zh-TW" altLang="en-US" b="0" i="0" u="none" strike="noStrike" baseline="0" dirty="0"/>
              <a:t>一</a:t>
            </a:r>
            <a:r>
              <a:rPr lang="en-US" altLang="zh-TW" b="0" i="0" u="none" strike="noStrike" baseline="0" dirty="0"/>
              <a:t>)》</a:t>
            </a:r>
            <a:r>
              <a:rPr lang="zh-TW" altLang="en-US" b="0" i="0" u="none" strike="noStrike" baseline="0" dirty="0"/>
              <a:t>第 </a:t>
            </a:r>
            <a:r>
              <a:rPr lang="en-US" altLang="zh-TW" b="0" i="0" u="none" strike="noStrike" baseline="0" dirty="0"/>
              <a:t>2 </a:t>
            </a:r>
            <a:r>
              <a:rPr lang="zh-TW" altLang="en-US" b="0" i="0" u="none" strike="noStrike" baseline="0" dirty="0"/>
              <a:t>題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270200"/>
            <a:ext cx="433535" cy="43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EDF350-6D0A-4CFC-B335-C21AF8FDB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73" y="3441652"/>
            <a:ext cx="280417" cy="33832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3193813"/>
            <a:ext cx="1493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hlinkClick r:id="rId4" action="ppaction://hlinksldjump"/>
            <a:extLst>
              <a:ext uri="{FF2B5EF4-FFF2-40B4-BE49-F238E27FC236}">
                <a16:creationId xmlns:a16="http://schemas.microsoft.com/office/drawing/2014/main" id="{87C93DCD-7392-45CD-BD2E-8B51F3CF6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sz="3200" i="0" u="none" strike="noStrike" baseline="0" dirty="0"/>
              <a:t>配合例題 </a:t>
            </a:r>
            <a:r>
              <a:rPr lang="en-US" altLang="zh-TW" sz="3200" i="0" u="none" strike="noStrike" baseline="0" dirty="0"/>
              <a:t>4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484784"/>
                <a:ext cx="8064896" cy="3024336"/>
              </a:xfrm>
            </p:spPr>
            <p:txBody>
              <a:bodyPr/>
              <a:lstStyle/>
              <a:p>
                <a:r>
                  <a:rPr lang="zh-TW" altLang="en-US" dirty="0"/>
                  <a:t>設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z </a:t>
                </a:r>
                <a:r>
                  <a:rPr lang="zh-TW" altLang="en-US" dirty="0"/>
                  <a:t>均不為 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，試求下列各題的連比： </a:t>
                </a:r>
                <a:br>
                  <a:rPr lang="zh-TW" altLang="en-US" b="0" i="0" u="none" strike="noStrike" baseline="0" dirty="0"/>
                </a:br>
                <a:r>
                  <a:rPr lang="en-US" altLang="zh-TW" b="0" i="0" u="none" strike="noStrike" baseline="0" dirty="0"/>
                  <a:t>(1)</a:t>
                </a:r>
                <a:r>
                  <a:rPr lang="zh-TW" altLang="en-US" b="0" i="0" u="none" strike="noStrike" baseline="0" dirty="0"/>
                  <a:t> </a:t>
                </a:r>
                <a:r>
                  <a:rPr lang="zh-TW" altLang="en-US" dirty="0"/>
                  <a:t>若 </a:t>
                </a:r>
                <a:r>
                  <a:rPr lang="en-US" altLang="zh-TW" dirty="0"/>
                  <a:t>3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2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x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3</m:t>
                        </m:r>
                        <m:r>
                          <a:rPr lang="zh-TW" alt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z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3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dirty="0"/>
                  <a:t>，求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z</a:t>
                </a:r>
                <a:r>
                  <a:rPr lang="zh-TW" altLang="en-US" dirty="0"/>
                  <a:t>。</a:t>
                </a:r>
                <a:br>
                  <a:rPr lang="en-US" altLang="zh-TW" dirty="0"/>
                </a:br>
                <a:r>
                  <a:rPr lang="zh-TW" altLang="en-US" dirty="0"/>
                  <a:t> </a:t>
                </a:r>
                <a:br>
                  <a:rPr lang="en-US" altLang="zh-TW" sz="2400" b="0" i="1" u="none" strike="noStrike" baseline="0" dirty="0"/>
                </a:br>
                <a:br>
                  <a:rPr lang="en-US" altLang="zh-TW" sz="2400" b="0" i="1" u="none" strike="noStrike" baseline="0" dirty="0"/>
                </a:br>
                <a:br>
                  <a:rPr lang="zh-TW" altLang="en-US" sz="2400" b="0" i="0" u="none" strike="noStrike" baseline="0" dirty="0"/>
                </a:br>
                <a:r>
                  <a:rPr lang="en-US" altLang="zh-TW" b="0" i="0" u="none" strike="noStrike" baseline="0" dirty="0"/>
                  <a:t>(2)</a:t>
                </a:r>
                <a:r>
                  <a:rPr lang="zh-TW" altLang="en-US" b="0" i="0" u="none" strike="noStrike" baseline="0" dirty="0"/>
                  <a:t> </a:t>
                </a:r>
                <a:r>
                  <a:rPr lang="zh-TW" altLang="en-US" dirty="0"/>
                  <a:t>若 </a:t>
                </a:r>
                <a:r>
                  <a:rPr lang="en-US" altLang="zh-TW" dirty="0"/>
                  <a:t>4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5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6</a:t>
                </a:r>
                <a:r>
                  <a:rPr lang="en-US" altLang="zh-TW" i="1" dirty="0"/>
                  <a:t>z</a:t>
                </a:r>
                <a:r>
                  <a:rPr lang="zh-TW" altLang="en-US" dirty="0"/>
                  <a:t>，求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y</a:t>
                </a:r>
                <a:r>
                  <a:rPr lang="zh-TW" altLang="en-US" dirty="0"/>
                  <a:t>：</a:t>
                </a:r>
                <a:r>
                  <a:rPr lang="en-US" altLang="zh-TW" i="1" dirty="0"/>
                  <a:t>z</a:t>
                </a:r>
                <a:r>
                  <a:rPr lang="zh-TW" altLang="en-US" dirty="0"/>
                  <a:t>。 </a:t>
                </a: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484784"/>
                <a:ext cx="8064896" cy="3024336"/>
              </a:xfrm>
              <a:blipFill>
                <a:blip r:embed="rId2"/>
                <a:stretch>
                  <a:fillRect l="-1965" t="-2823" r="-2646" b="-4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982602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2924944"/>
            <a:ext cx="23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475A4C0-B581-4173-B2E2-FF066F162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785195"/>
            <a:ext cx="433535" cy="432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F50245-B061-4695-8E3F-FB03BEDEB1D4}"/>
              </a:ext>
            </a:extLst>
          </p:cNvPr>
          <p:cNvSpPr txBox="1"/>
          <p:nvPr/>
        </p:nvSpPr>
        <p:spPr>
          <a:xfrm>
            <a:off x="990649" y="4727537"/>
            <a:ext cx="3293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E5E123F-A79F-44CB-A9DB-7E13498D2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01195"/>
            <a:ext cx="280417" cy="338329"/>
          </a:xfrm>
          <a:prstGeom prst="rect">
            <a:avLst/>
          </a:prstGeom>
        </p:spPr>
      </p:pic>
      <p:pic>
        <p:nvPicPr>
          <p:cNvPr id="16" name="圖片 15">
            <a:hlinkClick r:id="rId5" action="ppaction://hlinksldjump"/>
            <a:extLst>
              <a:ext uri="{FF2B5EF4-FFF2-40B4-BE49-F238E27FC236}">
                <a16:creationId xmlns:a16="http://schemas.microsoft.com/office/drawing/2014/main" id="{9BA65512-4337-47E7-9319-9250C2596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sz="3200" i="0" u="none" strike="noStrike" baseline="0" dirty="0"/>
              <a:t>配合例題 </a:t>
            </a:r>
            <a:r>
              <a:rPr lang="en-US" altLang="zh-TW" sz="3200" i="0" u="none" strike="noStrike" baseline="0" dirty="0"/>
              <a:t>5 </a:t>
            </a:r>
            <a:endParaRPr lang="zh-TW" altLang="en-US" sz="32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136904" cy="2592288"/>
          </a:xfrm>
        </p:spPr>
        <p:txBody>
          <a:bodyPr/>
          <a:lstStyle/>
          <a:p>
            <a:r>
              <a:rPr lang="zh-TW" altLang="en-US" dirty="0"/>
              <a:t>根據</a:t>
            </a:r>
            <a:r>
              <a:rPr lang="zh-TW" altLang="en-US" u="sng" dirty="0"/>
              <a:t>臺灣</a:t>
            </a:r>
            <a:r>
              <a:rPr lang="zh-TW" altLang="en-US" dirty="0"/>
              <a:t>的國光獎章條約：得奧運金、銀、銅牌分別可得獎金數比為 </a:t>
            </a:r>
            <a:r>
              <a:rPr lang="en-US" altLang="zh-TW" dirty="0"/>
              <a:t>12</a:t>
            </a:r>
            <a:r>
              <a:rPr lang="zh-TW" altLang="en-US" dirty="0"/>
              <a:t>：</a:t>
            </a:r>
            <a:r>
              <a:rPr lang="en-US" altLang="zh-TW" dirty="0"/>
              <a:t>7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。已知 </a:t>
            </a:r>
            <a:r>
              <a:rPr lang="en-US" altLang="zh-TW" dirty="0"/>
              <a:t>2012 </a:t>
            </a:r>
            <a:r>
              <a:rPr lang="zh-TW" altLang="en-US" u="sng" dirty="0"/>
              <a:t>英國</a:t>
            </a:r>
            <a:r>
              <a:rPr lang="zh-TW" altLang="en-US" dirty="0"/>
              <a:t> </a:t>
            </a:r>
            <a:r>
              <a:rPr lang="zh-TW" altLang="en-US" u="sng" dirty="0"/>
              <a:t>倫敦</a:t>
            </a:r>
            <a:r>
              <a:rPr lang="zh-TW" altLang="en-US" dirty="0"/>
              <a:t>奧運中，舉重銀牌選手</a:t>
            </a:r>
            <a:r>
              <a:rPr lang="zh-TW" altLang="en-US" u="sng" dirty="0"/>
              <a:t>許淑淨</a:t>
            </a:r>
            <a:r>
              <a:rPr lang="zh-TW" altLang="en-US" dirty="0"/>
              <a:t>得到獎金 </a:t>
            </a:r>
            <a:r>
              <a:rPr lang="en-US" altLang="zh-TW" dirty="0"/>
              <a:t>700 </a:t>
            </a:r>
            <a:r>
              <a:rPr lang="zh-TW" altLang="en-US" dirty="0"/>
              <a:t>萬元，則跆拳道銅牌選手</a:t>
            </a:r>
            <a:r>
              <a:rPr lang="zh-TW" altLang="en-US" u="sng" dirty="0"/>
              <a:t>曾櫟騁</a:t>
            </a:r>
            <a:r>
              <a:rPr lang="zh-TW" altLang="en-US" dirty="0"/>
              <a:t>可得獎金多少萬元？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382112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4324454"/>
            <a:ext cx="23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500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萬元。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BBC52A4-12A7-438D-A5E5-FA622C8BB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44" y="4555979"/>
            <a:ext cx="280417" cy="338329"/>
          </a:xfrm>
          <a:prstGeom prst="rect">
            <a:avLst/>
          </a:prstGeom>
        </p:spPr>
      </p:pic>
      <p:pic>
        <p:nvPicPr>
          <p:cNvPr id="13" name="圖片 12">
            <a:hlinkClick r:id="rId4" action="ppaction://hlinksldjump"/>
            <a:extLst>
              <a:ext uri="{FF2B5EF4-FFF2-40B4-BE49-F238E27FC236}">
                <a16:creationId xmlns:a16="http://schemas.microsoft.com/office/drawing/2014/main" id="{E1A9F89F-CFF1-4F25-93FA-EF43544BB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676456" cy="4464496"/>
          </a:xfrm>
        </p:spPr>
        <p:txBody>
          <a:bodyPr/>
          <a:lstStyle/>
          <a:p>
            <a:pPr algn="l"/>
            <a:r>
              <a:rPr lang="zh-TW" altLang="en-US" b="0" i="0" u="none" strike="noStrike" baseline="0" dirty="0"/>
              <a:t>已知某國中今年全校共有 </a:t>
            </a:r>
            <a:r>
              <a:rPr lang="en-US" altLang="zh-TW" b="0" i="0" u="none" strike="noStrike" baseline="0" dirty="0"/>
              <a:t>1040 </a:t>
            </a:r>
            <a:r>
              <a:rPr lang="zh-TW" altLang="en-US" b="0" i="0" u="none" strike="noStrike" baseline="0" dirty="0"/>
              <a:t>人，且七、八、九年級的人數比為  </a:t>
            </a:r>
            <a:r>
              <a:rPr lang="en-US" altLang="zh-TW" b="0" i="0" u="none" strike="noStrike" baseline="0" dirty="0"/>
              <a:t>4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7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5</a:t>
            </a:r>
            <a:r>
              <a:rPr lang="zh-TW" altLang="en-US" b="0" i="0" u="none" strike="noStrike" baseline="0" dirty="0"/>
              <a:t>，試回答下列問題： </a:t>
            </a:r>
            <a:br>
              <a:rPr lang="zh-TW" altLang="en-US" b="0" i="0" u="none" strike="noStrike" baseline="0" dirty="0"/>
            </a:br>
            <a:r>
              <a:rPr lang="en-US" altLang="zh-TW" b="0" i="0" u="none" strike="noStrike" baseline="0" dirty="0"/>
              <a:t>(1)</a:t>
            </a:r>
            <a:r>
              <a:rPr lang="zh-TW" altLang="en-US" b="0" i="0" u="none" strike="noStrike" baseline="0" dirty="0"/>
              <a:t> 三個年級各有多少人？ </a:t>
            </a:r>
            <a:br>
              <a:rPr lang="en-US" altLang="zh-TW" b="0" i="0" u="none" strike="noStrike" baseline="0" dirty="0"/>
            </a:br>
            <a:br>
              <a:rPr lang="en-US" altLang="zh-TW" b="0" i="0" u="none" strike="noStrike" baseline="0" dirty="0"/>
            </a:br>
            <a:br>
              <a:rPr lang="zh-TW" altLang="en-US" b="0" i="0" u="none" strike="noStrike" baseline="0" dirty="0"/>
            </a:br>
            <a:br>
              <a:rPr lang="en-US" altLang="zh-TW" b="0" i="0" u="none" strike="noStrike" baseline="0" dirty="0"/>
            </a:br>
            <a:r>
              <a:rPr lang="en-US" altLang="zh-TW" b="0" i="0" u="none" strike="noStrike" baseline="0" dirty="0"/>
              <a:t>(2)</a:t>
            </a:r>
            <a:r>
              <a:rPr lang="zh-TW" altLang="en-US" b="0" i="0" u="none" strike="noStrike" baseline="0" dirty="0"/>
              <a:t> 若一年後，七年級的新生共 </a:t>
            </a:r>
            <a:r>
              <a:rPr lang="en-US" altLang="zh-TW" b="0" i="0" u="none" strike="noStrike" baseline="0" dirty="0"/>
              <a:t>390 </a:t>
            </a:r>
            <a:r>
              <a:rPr lang="zh-TW" altLang="en-US" b="0" i="0" u="none" strike="noStrike" baseline="0" dirty="0"/>
              <a:t>人，八、九</a:t>
            </a:r>
            <a:br>
              <a:rPr lang="en-US" altLang="zh-TW" b="0" i="0" u="none" strike="noStrike" baseline="0" dirty="0"/>
            </a:br>
            <a:r>
              <a:rPr lang="en-US" altLang="zh-TW" sz="3000" b="0" i="0" u="none" strike="noStrike" baseline="0" dirty="0"/>
              <a:t>      </a:t>
            </a:r>
            <a:r>
              <a:rPr lang="zh-TW" altLang="en-US" b="0" i="0" u="none" strike="noStrike" baseline="0" dirty="0"/>
              <a:t>年級在校生人數不變，此時的七、八、九年</a:t>
            </a:r>
            <a:br>
              <a:rPr lang="en-US" altLang="zh-TW" b="0" i="0" u="none" strike="noStrike" baseline="0" dirty="0"/>
            </a:br>
            <a:r>
              <a:rPr lang="en-US" altLang="zh-TW" sz="3000" b="0" i="0" u="none" strike="noStrike" baseline="0" dirty="0"/>
              <a:t>      </a:t>
            </a:r>
            <a:r>
              <a:rPr lang="zh-TW" altLang="en-US" b="0" i="0" u="none" strike="noStrike" baseline="0" dirty="0"/>
              <a:t>級的人數比為多少？ 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0" y="3228501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1040184" y="3169517"/>
            <a:ext cx="3137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七年級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260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人；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BBC52A4-12A7-438D-A5E5-FA622C8BB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83" y="6299526"/>
            <a:ext cx="280417" cy="338329"/>
          </a:xfrm>
          <a:prstGeom prst="rect">
            <a:avLst/>
          </a:prstGeom>
        </p:spPr>
      </p:pic>
      <p:pic>
        <p:nvPicPr>
          <p:cNvPr id="13" name="圖片 12">
            <a:hlinkClick r:id="rId4" action="ppaction://hlinksldjump"/>
            <a:extLst>
              <a:ext uri="{FF2B5EF4-FFF2-40B4-BE49-F238E27FC236}">
                <a16:creationId xmlns:a16="http://schemas.microsoft.com/office/drawing/2014/main" id="{E1A9F89F-CFF1-4F25-93FA-EF43544BB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A4CF733-95A4-4F15-BF73-F131E577A4D2}"/>
              </a:ext>
            </a:extLst>
          </p:cNvPr>
          <p:cNvSpPr txBox="1"/>
          <p:nvPr/>
        </p:nvSpPr>
        <p:spPr>
          <a:xfrm>
            <a:off x="1040183" y="3782830"/>
            <a:ext cx="2986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九年級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325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DAAF7A4-0A97-4FA3-8CBB-656D9804489E}"/>
              </a:ext>
            </a:extLst>
          </p:cNvPr>
          <p:cNvSpPr txBox="1"/>
          <p:nvPr/>
        </p:nvSpPr>
        <p:spPr>
          <a:xfrm>
            <a:off x="3882404" y="3169517"/>
            <a:ext cx="3137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八年級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455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9BA7D26-B591-4FCC-A903-08C69A422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0" y="6097243"/>
            <a:ext cx="433535" cy="432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4AAC0C-97D5-4C92-9F62-E32CE8F4612F}"/>
              </a:ext>
            </a:extLst>
          </p:cNvPr>
          <p:cNvSpPr txBox="1"/>
          <p:nvPr/>
        </p:nvSpPr>
        <p:spPr>
          <a:xfrm>
            <a:off x="1040184" y="6038259"/>
            <a:ext cx="1834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71B9C-ACD9-49E3-A820-2E5575F32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zh-TW" altLang="en-US" sz="3200" i="0" u="none" strike="noStrike" baseline="0" dirty="0">
                <a:latin typeface="華康新特黑體."/>
              </a:rPr>
              <a:t>配合隨堂練習</a:t>
            </a:r>
            <a:endParaRPr lang="zh-TW" altLang="en-US" sz="32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F91F9B-D88D-46A5-8B9A-AA6CE7A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136904" cy="2088232"/>
          </a:xfrm>
        </p:spPr>
        <p:txBody>
          <a:bodyPr/>
          <a:lstStyle/>
          <a:p>
            <a:pPr algn="l"/>
            <a:r>
              <a:rPr lang="zh-TW" altLang="en-US" b="0" i="0" u="none" strike="noStrike" baseline="0" dirty="0"/>
              <a:t>已知 </a:t>
            </a: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，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，</a:t>
            </a:r>
            <a:r>
              <a:rPr lang="en-US" altLang="zh-TW" b="0" i="1" u="none" strike="noStrike" baseline="0" dirty="0"/>
              <a:t>c </a:t>
            </a:r>
            <a:r>
              <a:rPr lang="zh-TW" altLang="en-US" b="0" i="0" u="none" strike="noStrike" baseline="0" dirty="0"/>
              <a:t>為三角形的三邊長，其中 </a:t>
            </a:r>
            <a:br>
              <a:rPr lang="en-US" altLang="zh-TW" b="0" i="0" u="none" strike="noStrike" baseline="0" dirty="0"/>
            </a:br>
            <a:r>
              <a:rPr lang="en-US" altLang="zh-TW" b="0" i="1" u="none" strike="noStrike" baseline="0" dirty="0"/>
              <a:t>a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b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1" u="none" strike="noStrike" baseline="0" dirty="0"/>
              <a:t>c</a:t>
            </a:r>
            <a:r>
              <a:rPr lang="zh-TW" altLang="en-US" b="0" i="0" u="none" strike="noStrike" baseline="0" dirty="0"/>
              <a:t>＝</a:t>
            </a:r>
            <a:r>
              <a:rPr lang="en-US" altLang="zh-TW" b="0" i="0" u="none" strike="noStrike" baseline="0" dirty="0"/>
              <a:t>8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15</a:t>
            </a:r>
            <a:r>
              <a:rPr lang="zh-TW" altLang="en-US" b="0" i="0" u="none" strike="noStrike" baseline="0" dirty="0"/>
              <a:t>：</a:t>
            </a:r>
            <a:r>
              <a:rPr lang="en-US" altLang="zh-TW" b="0" i="0" u="none" strike="noStrike" baseline="0" dirty="0"/>
              <a:t>17</a:t>
            </a:r>
            <a:r>
              <a:rPr lang="zh-TW" altLang="en-US" b="0" i="0" u="none" strike="noStrike" baseline="0" dirty="0"/>
              <a:t>。若此三角形的周長為 </a:t>
            </a:r>
            <a:r>
              <a:rPr lang="en-US" altLang="zh-TW" b="0" i="0" u="none" strike="noStrike" baseline="0" dirty="0"/>
              <a:t>240 </a:t>
            </a:r>
            <a:r>
              <a:rPr lang="zh-TW" altLang="en-US" b="0" i="0" u="none" strike="noStrike" baseline="0" dirty="0"/>
              <a:t>公分，則此三角形的最大邊與最小邊相差幾公分？　 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630674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3573016"/>
            <a:ext cx="23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54 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公分。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BBC52A4-12A7-438D-A5E5-FA622C8BB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44" y="3804541"/>
            <a:ext cx="280417" cy="338329"/>
          </a:xfrm>
          <a:prstGeom prst="rect">
            <a:avLst/>
          </a:prstGeom>
        </p:spPr>
      </p:pic>
      <p:pic>
        <p:nvPicPr>
          <p:cNvPr id="13" name="圖片 12">
            <a:hlinkClick r:id="rId4" action="ppaction://hlinksldjump"/>
            <a:extLst>
              <a:ext uri="{FF2B5EF4-FFF2-40B4-BE49-F238E27FC236}">
                <a16:creationId xmlns:a16="http://schemas.microsoft.com/office/drawing/2014/main" id="{E1A9F89F-CFF1-4F25-93FA-EF43544BB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484784"/>
                <a:ext cx="8064896" cy="2639148"/>
              </a:xfrm>
            </p:spPr>
            <p:txBody>
              <a:bodyPr/>
              <a:lstStyle/>
              <a:p>
                <a:r>
                  <a:rPr lang="zh-TW" altLang="en-US" b="0" i="0" u="none" strike="noStrike" baseline="0" dirty="0"/>
                  <a:t>已知 </a:t>
                </a:r>
                <a:r>
                  <a:rPr lang="en-US" altLang="zh-TW" b="0" i="1" u="none" strike="noStrike" baseline="0" dirty="0" err="1"/>
                  <a:t>a</a:t>
                </a:r>
                <a:r>
                  <a:rPr lang="en-US" altLang="zh-TW" b="0" i="0" u="none" strike="noStrike" baseline="0" dirty="0" err="1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b="0" i="1" u="none" strike="noStrike" baseline="0" dirty="0" err="1"/>
                  <a:t>b</a:t>
                </a:r>
                <a:r>
                  <a:rPr lang="en-US" altLang="zh-TW" b="0" i="0" u="none" strike="noStrike" baseline="0" dirty="0" err="1">
                    <a:latin typeface="微軟正黑體" panose="020B0604030504040204" pitchFamily="34" charset="-120"/>
                  </a:rPr>
                  <a:t>≠</a:t>
                </a:r>
                <a:r>
                  <a:rPr lang="en-US" altLang="zh-TW" b="0" i="1" u="none" strike="noStrike" baseline="0" dirty="0" err="1"/>
                  <a:t>c</a:t>
                </a:r>
                <a:r>
                  <a:rPr lang="zh-TW" altLang="en-US" b="0" i="0" u="none" strike="noStrike" baseline="0" dirty="0"/>
                  <a:t>，且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/>
                  <a:t> ＝</a:t>
                </a:r>
                <a:r>
                  <a:rPr lang="en-US" altLang="zh-TW" b="0" i="0" u="none" strike="noStrike" baseline="0" dirty="0"/>
                  <a:t>2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3</a:t>
                </a:r>
                <a:r>
                  <a:rPr lang="zh-TW" altLang="en-US" b="0" i="0" u="none" strike="noStrike" baseline="0" dirty="0"/>
                  <a:t>，</a:t>
                </a:r>
                <a:br>
                  <a:rPr lang="en-US" altLang="zh-TW" b="0" i="0" u="none" strike="noStrike" baseline="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/>
                  <a:t>：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b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/>
                  <a:t>＝</a:t>
                </a:r>
                <a:r>
                  <a:rPr lang="en-US" altLang="zh-TW" b="0" i="0" u="none" strike="noStrike" baseline="0" dirty="0"/>
                  <a:t>3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4</a:t>
                </a:r>
                <a:r>
                  <a:rPr lang="zh-TW" altLang="en-US" b="0" i="0" u="none" strike="noStrike" baseline="0" dirty="0"/>
                  <a:t>，則 </a:t>
                </a:r>
                <a:r>
                  <a:rPr lang="en-US" altLang="zh-TW" b="0" i="1" u="none" strike="noStrike" baseline="0" dirty="0"/>
                  <a:t>a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1" u="none" strike="noStrike" baseline="0" dirty="0"/>
                  <a:t>b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1" u="none" strike="noStrike" baseline="0" dirty="0"/>
                  <a:t>c</a:t>
                </a:r>
                <a:r>
                  <a:rPr lang="zh-TW" altLang="en-US" b="0" i="0" u="none" strike="noStrike" baseline="0" dirty="0"/>
                  <a:t>＝？ </a:t>
                </a:r>
                <a:br>
                  <a:rPr lang="zh-TW" altLang="en-US" b="0" i="0" u="none" strike="noStrike" baseline="0" dirty="0"/>
                </a:br>
                <a:r>
                  <a:rPr lang="en-US" altLang="zh-TW" dirty="0"/>
                  <a:t>(A) 2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3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4</a:t>
                </a:r>
                <a:r>
                  <a:rPr lang="en-US" altLang="zh-TW" b="0" i="0" u="none" strike="noStrike" dirty="0"/>
                  <a:t>           </a:t>
                </a:r>
                <a:r>
                  <a:rPr lang="en-US" altLang="zh-TW" sz="3000" b="0" i="0" u="none" strike="noStrike" dirty="0"/>
                  <a:t>      </a:t>
                </a:r>
                <a:r>
                  <a:rPr lang="en-US" altLang="zh-TW" b="0" i="0" u="none" strike="noStrike" dirty="0"/>
                  <a:t> </a:t>
                </a:r>
                <a:r>
                  <a:rPr lang="en-US" altLang="zh-TW" b="0" i="0" u="none" strike="noStrike" baseline="0" dirty="0"/>
                  <a:t>(B) 4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3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2 </a:t>
                </a:r>
                <a:r>
                  <a:rPr lang="zh-TW" altLang="en-US" b="0" i="0" u="none" strike="noStrike" baseline="0" dirty="0"/>
                  <a:t>　　</a:t>
                </a:r>
                <a:br>
                  <a:rPr lang="en-US" altLang="zh-TW" b="0" i="0" u="none" strike="noStrike" baseline="0" dirty="0"/>
                </a:br>
                <a:r>
                  <a:rPr lang="en-US" altLang="zh-TW" b="0" i="0" u="none" strike="noStrike" baseline="0" dirty="0"/>
                  <a:t>(C) 2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(</a:t>
                </a:r>
                <a:r>
                  <a:rPr lang="zh-TW" altLang="en-US" b="0" i="0" u="none" strike="noStrike" baseline="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b="0" i="0" u="none" strike="noStrike" baseline="0" dirty="0"/>
                  <a:t>3 )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4</a:t>
                </a:r>
                <a:r>
                  <a:rPr lang="en-US" altLang="zh-TW" b="0" i="0" u="none" strike="noStrike" dirty="0"/>
                  <a:t>          </a:t>
                </a:r>
                <a:r>
                  <a:rPr lang="en-US" altLang="zh-TW" b="0" i="0" u="none" strike="noStrike" baseline="0" dirty="0"/>
                  <a:t>(D) 4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(</a:t>
                </a:r>
                <a:r>
                  <a:rPr lang="zh-TW" altLang="en-US" b="0" i="0" u="none" strike="noStrike" baseline="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b="0" i="0" u="none" strike="noStrike" baseline="0" dirty="0"/>
                  <a:t>3 )</a:t>
                </a:r>
                <a:r>
                  <a:rPr lang="zh-TW" altLang="en-US" b="0" i="0" u="none" strike="noStrike" baseline="0" dirty="0"/>
                  <a:t>：</a:t>
                </a:r>
                <a:r>
                  <a:rPr lang="en-US" altLang="zh-TW" b="0" i="0" u="none" strike="noStrike" baseline="0" dirty="0"/>
                  <a:t>2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484784"/>
                <a:ext cx="8064896" cy="2639148"/>
              </a:xfrm>
              <a:blipFill>
                <a:blip r:embed="rId2"/>
                <a:stretch>
                  <a:fillRect l="-1965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382112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50" y="4324454"/>
            <a:ext cx="1444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BBC52A4-12A7-438D-A5E5-FA622C8BB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84" y="4570900"/>
            <a:ext cx="280417" cy="338329"/>
          </a:xfrm>
          <a:prstGeom prst="rect">
            <a:avLst/>
          </a:prstGeom>
        </p:spPr>
      </p:pic>
      <p:pic>
        <p:nvPicPr>
          <p:cNvPr id="8" name="圖片 7">
            <a:hlinkClick r:id="rId5" action="ppaction://hlinksldjump"/>
            <a:extLst>
              <a:ext uri="{FF2B5EF4-FFF2-40B4-BE49-F238E27FC236}">
                <a16:creationId xmlns:a16="http://schemas.microsoft.com/office/drawing/2014/main" id="{6611F51D-BA4E-49A8-AA6E-B414B6F9A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484784"/>
                <a:ext cx="8136904" cy="2304256"/>
              </a:xfrm>
            </p:spPr>
            <p:txBody>
              <a:bodyPr/>
              <a:lstStyle/>
              <a:p>
                <a:pPr algn="l"/>
                <a:r>
                  <a:rPr lang="zh-TW" altLang="en-US" b="0" i="0" u="none" strike="noStrike" baseline="0" dirty="0"/>
                  <a:t>有一塊銅、錫、鋅的合金，其中銅的重量為錫的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dirty="0" smtClean="0"/>
                          <m:t>3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4</m:t>
                        </m:r>
                        <m:r>
                          <a:rPr lang="zh-TW" alt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b="0" i="0" u="none" strike="noStrike" baseline="0" dirty="0"/>
                  <a:t> 倍，錫的重量為鋅的 </a:t>
                </a:r>
                <a:r>
                  <a:rPr lang="en-US" altLang="zh-TW" b="0" i="0" u="none" strike="noStrike" baseline="0" dirty="0"/>
                  <a:t>1.2 </a:t>
                </a:r>
                <a:r>
                  <a:rPr lang="zh-TW" altLang="en-US" b="0" i="0" u="none" strike="noStrike" baseline="0" dirty="0"/>
                  <a:t>倍。若此塊合金重 </a:t>
                </a:r>
                <a:r>
                  <a:rPr lang="en-US" altLang="zh-TW" b="0" i="0" u="none" strike="noStrike" baseline="0" dirty="0"/>
                  <a:t>155 </a:t>
                </a:r>
                <a:r>
                  <a:rPr lang="zh-TW" altLang="en-US" b="0" i="0" u="none" strike="noStrike" baseline="0" dirty="0"/>
                  <a:t>公克，則銅、錫、鋅的重量各是多少公克？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BF91F9B-D88D-46A5-8B9A-AA6CE7AC1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484784"/>
                <a:ext cx="8136904" cy="2304256"/>
              </a:xfrm>
              <a:blipFill>
                <a:blip r:embed="rId2"/>
                <a:stretch>
                  <a:fillRect l="-1949" t="-3439" b="-97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026435D8-6C1A-46F8-90FC-241406D4D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044955"/>
            <a:ext cx="433535" cy="432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8A678D7-57A2-4154-8B16-FB62069D2D28}"/>
              </a:ext>
            </a:extLst>
          </p:cNvPr>
          <p:cNvSpPr txBox="1"/>
          <p:nvPr/>
        </p:nvSpPr>
        <p:spPr>
          <a:xfrm>
            <a:off x="990649" y="3987297"/>
            <a:ext cx="56695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銅重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45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公克，錫重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公克，鋅重 </a:t>
            </a:r>
            <a:r>
              <a:rPr lang="en-US" altLang="zh-TW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 </a:t>
            </a:r>
            <a:r>
              <a:rPr lang="zh-TW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公克。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BD36158-D720-4921-8209-B768078FF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40" y="4726186"/>
            <a:ext cx="280417" cy="338329"/>
          </a:xfrm>
          <a:prstGeom prst="rect">
            <a:avLst/>
          </a:prstGeom>
        </p:spPr>
      </p:pic>
      <p:pic>
        <p:nvPicPr>
          <p:cNvPr id="9" name="圖片 8">
            <a:hlinkClick r:id="rId5" action="ppaction://hlinksldjump"/>
            <a:extLst>
              <a:ext uri="{FF2B5EF4-FFF2-40B4-BE49-F238E27FC236}">
                <a16:creationId xmlns:a16="http://schemas.microsoft.com/office/drawing/2014/main" id="{50C23B48-7D4F-4BD1-B398-122FDED48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47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A2B09322-A42D-4626-BC42-C5830A36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74229"/>
            <a:ext cx="8280920" cy="566539"/>
          </a:xfrm>
        </p:spPr>
        <p:txBody>
          <a:bodyPr/>
          <a:lstStyle/>
          <a:p>
            <a:pPr algn="ctr"/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3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5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( 3×</a:t>
            </a:r>
            <a:r>
              <a:rPr lang="en-US" altLang="zh-TW" sz="2800" b="0" i="0" u="none" strike="noStrike" baseline="0" dirty="0">
                <a:solidFill>
                  <a:srgbClr val="FF0000"/>
                </a:solidFill>
              </a:rPr>
              <a:t>3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( 4×</a:t>
            </a:r>
            <a:r>
              <a:rPr lang="en-US" altLang="zh-TW" sz="2800" b="0" i="0" u="none" strike="noStrike" baseline="0" dirty="0">
                <a:solidFill>
                  <a:srgbClr val="FF0000"/>
                </a:solidFill>
              </a:rPr>
              <a:t>3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( 5×</a:t>
            </a:r>
            <a:r>
              <a:rPr lang="en-US" altLang="zh-TW" sz="2800" b="0" i="0" u="none" strike="noStrike" baseline="0" dirty="0">
                <a:solidFill>
                  <a:srgbClr val="FF0000"/>
                </a:solidFill>
              </a:rPr>
              <a:t>3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9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12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</a:rPr>
              <a:t>15 </a:t>
            </a:r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C2A0AD-9CC9-6D67-CB91-AB927C1A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59385"/>
            <a:ext cx="7416824" cy="338492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03E8D18-8263-49CD-D3C4-3AC0DF60EEBF}"/>
              </a:ext>
            </a:extLst>
          </p:cNvPr>
          <p:cNvSpPr txBox="1"/>
          <p:nvPr/>
        </p:nvSpPr>
        <p:spPr>
          <a:xfrm>
            <a:off x="809592" y="1657605"/>
            <a:ext cx="1296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人份</a:t>
            </a:r>
            <a:endParaRPr lang="zh-TW" altLang="en-US" sz="260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FA392C-9625-C333-406A-B541C50FE2E9}"/>
              </a:ext>
            </a:extLst>
          </p:cNvPr>
          <p:cNvSpPr txBox="1"/>
          <p:nvPr/>
        </p:nvSpPr>
        <p:spPr>
          <a:xfrm>
            <a:off x="793683" y="2844047"/>
            <a:ext cx="1296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人份</a:t>
            </a:r>
            <a:endParaRPr lang="zh-TW" altLang="en-US" sz="260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83EC442-7982-0AEB-7CD8-AA8F9907BF01}"/>
              </a:ext>
            </a:extLst>
          </p:cNvPr>
          <p:cNvSpPr txBox="1"/>
          <p:nvPr/>
        </p:nvSpPr>
        <p:spPr>
          <a:xfrm>
            <a:off x="818323" y="4030356"/>
            <a:ext cx="1296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2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人份</a:t>
            </a:r>
            <a:endParaRPr lang="zh-TW" altLang="en-US" sz="260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9A7DDA1-42F3-78BE-443C-3CFF8098FA7E}"/>
              </a:ext>
            </a:extLst>
          </p:cNvPr>
          <p:cNvSpPr txBox="1"/>
          <p:nvPr/>
        </p:nvSpPr>
        <p:spPr>
          <a:xfrm>
            <a:off x="179512" y="4762231"/>
            <a:ext cx="8424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浩南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妹妹調製 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人份的綜合果汁，</a:t>
            </a:r>
            <a:endParaRPr lang="en-US" altLang="zh-TW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調配出來的綜合果汁容量是原本媽媽調配的一半，</a:t>
            </a:r>
            <a:endParaRPr lang="en-US" altLang="zh-TW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且口味相同，所以三種果汁的比例不變。</a:t>
            </a:r>
            <a:endParaRPr lang="en-US" altLang="zh-TW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( 3÷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( 4÷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( 5÷</a:t>
            </a:r>
            <a:r>
              <a:rPr lang="en-US" altLang="zh-TW" sz="2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)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2.5 </a:t>
            </a:r>
            <a:endParaRPr lang="zh-TW" altLang="en-US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1AA0D40-602D-47CA-BD2D-9192CC0E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A2B09322-A42D-4626-BC42-C5830A36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816153"/>
            <a:ext cx="8136904" cy="211678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當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是不為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0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的整數，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且最大公因數是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1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則稱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為</a:t>
            </a:r>
            <a:r>
              <a:rPr lang="zh-TW" altLang="en-US" b="1" i="0" u="none" strike="noStrike" baseline="0" dirty="0">
                <a:solidFill>
                  <a:srgbClr val="C00000"/>
                </a:solidFill>
              </a:rPr>
              <a:t>最簡整數比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zh-TW" altLang="en-US" dirty="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9C316B3F-BBA5-79C6-0B56-A81843E54328}"/>
              </a:ext>
            </a:extLst>
          </p:cNvPr>
          <p:cNvSpPr/>
          <p:nvPr/>
        </p:nvSpPr>
        <p:spPr>
          <a:xfrm>
            <a:off x="467544" y="980728"/>
            <a:ext cx="8231438" cy="2664296"/>
          </a:xfrm>
          <a:prstGeom prst="roundRect">
            <a:avLst>
              <a:gd name="adj" fmla="val 7009"/>
            </a:avLst>
          </a:prstGeom>
          <a:solidFill>
            <a:srgbClr val="FEF6F6"/>
          </a:solidFill>
          <a:ln w="76200">
            <a:solidFill>
              <a:srgbClr val="F4A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72932"/>
              </a:solidFill>
            </a:endParaRPr>
          </a:p>
        </p:txBody>
      </p:sp>
      <p:sp>
        <p:nvSpPr>
          <p:cNvPr id="3" name="文字版面配置區 14">
            <a:extLst>
              <a:ext uri="{FF2B5EF4-FFF2-40B4-BE49-F238E27FC236}">
                <a16:creationId xmlns:a16="http://schemas.microsoft.com/office/drawing/2014/main" id="{A684626C-E73F-56F5-30F1-5B2914E0C9C9}"/>
              </a:ext>
            </a:extLst>
          </p:cNvPr>
          <p:cNvSpPr txBox="1">
            <a:spLocks/>
          </p:cNvSpPr>
          <p:nvPr/>
        </p:nvSpPr>
        <p:spPr>
          <a:xfrm>
            <a:off x="562078" y="1240211"/>
            <a:ext cx="8064896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rgbClr val="E7293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      </a:t>
            </a:r>
            <a:r>
              <a:rPr lang="zh-TW" altLang="en-US" i="0" u="none" strike="noStrike" baseline="0" dirty="0">
                <a:solidFill>
                  <a:srgbClr val="FF0000"/>
                </a:solidFill>
                <a:latin typeface="華康儷中黑.."/>
              </a:rPr>
              <a:t>相等的比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491125-3370-81C9-50F3-5DD094DF8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0" y="483308"/>
            <a:ext cx="1037181" cy="1504195"/>
          </a:xfrm>
          <a:prstGeom prst="rect">
            <a:avLst/>
          </a:prstGeom>
        </p:spPr>
      </p:pic>
      <p:sp>
        <p:nvSpPr>
          <p:cNvPr id="5" name="標題 3">
            <a:extLst>
              <a:ext uri="{FF2B5EF4-FFF2-40B4-BE49-F238E27FC236}">
                <a16:creationId xmlns:a16="http://schemas.microsoft.com/office/drawing/2014/main" id="{716886FF-3C54-4577-64D9-9BCBD85DAA68}"/>
              </a:ext>
            </a:extLst>
          </p:cNvPr>
          <p:cNvSpPr txBox="1">
            <a:spLocks/>
          </p:cNvSpPr>
          <p:nvPr/>
        </p:nvSpPr>
        <p:spPr>
          <a:xfrm>
            <a:off x="562078" y="1987503"/>
            <a:ext cx="8064896" cy="165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若 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、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是不為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0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的數，則：</a:t>
            </a:r>
            <a:endParaRPr lang="en-US" altLang="zh-TW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a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</a:rPr>
              <a:t>×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r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b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</a:rPr>
              <a:t>×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r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c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</a:rPr>
              <a:t>×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r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r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</a:rPr>
              <a:t>≠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0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en-US" altLang="zh-TW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a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c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＝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a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</a:rPr>
              <a:t>÷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r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b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</a:rPr>
              <a:t>÷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r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：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 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c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</a:rPr>
              <a:t>÷</a:t>
            </a:r>
            <a:r>
              <a:rPr lang="en-US" altLang="zh-TW" b="0" i="1" u="none" strike="noStrike" baseline="0" dirty="0" err="1">
                <a:solidFill>
                  <a:srgbClr val="000000"/>
                </a:solidFill>
              </a:rPr>
              <a:t>r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，</a:t>
            </a:r>
            <a:r>
              <a:rPr lang="en-US" altLang="zh-TW" b="0" i="1" u="none" strike="noStrike" baseline="0" dirty="0">
                <a:solidFill>
                  <a:srgbClr val="000000"/>
                </a:solidFill>
              </a:rPr>
              <a:t>r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</a:rPr>
              <a:t>≠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0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911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E8AB74A-B980-4A3A-BA97-26AE94259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4CFDB1D-F038-4F4C-911C-F7B488C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5939"/>
            <a:ext cx="8424936" cy="2548384"/>
          </a:xfrm>
        </p:spPr>
        <p:txBody>
          <a:bodyPr/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西餐食譜中，沙拉醬的製作方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式如右圖，請回答下列問題：</a:t>
            </a:r>
            <a:br>
              <a:rPr lang="zh-TW" altLang="en-US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(1)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 依右圖比例製作的沙拉醬，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sz="3000" b="0" i="0" u="none" strike="noStrike" baseline="0" dirty="0">
                <a:solidFill>
                  <a:srgbClr val="000000"/>
                </a:solidFill>
              </a:rPr>
              <a:t>     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求沙拉油、醋、醬油份量</a:t>
            </a:r>
            <a:br>
              <a:rPr lang="en-US" altLang="zh-TW" b="0" i="0" u="none" strike="noStrike" baseline="0" dirty="0">
                <a:solidFill>
                  <a:srgbClr val="000000"/>
                </a:solidFill>
              </a:rPr>
            </a:br>
            <a:r>
              <a:rPr lang="en-US" altLang="zh-TW" sz="3000" b="0" i="0" u="none" strike="noStrike" baseline="0" dirty="0">
                <a:solidFill>
                  <a:srgbClr val="000000"/>
                </a:solidFill>
              </a:rPr>
              <a:t>      </a:t>
            </a:r>
            <a:r>
              <a:rPr lang="zh-TW" altLang="en-US" b="0" i="0" u="none" strike="noStrike" baseline="0" dirty="0">
                <a:solidFill>
                  <a:srgbClr val="000000"/>
                </a:solidFill>
              </a:rPr>
              <a:t>的最簡整數比為何？	</a:t>
            </a:r>
          </a:p>
        </p:txBody>
      </p:sp>
      <p:pic>
        <p:nvPicPr>
          <p:cNvPr id="7" name="圖片 6" descr="poButton">
            <a:extLst>
              <a:ext uri="{FF2B5EF4-FFF2-40B4-BE49-F238E27FC236}">
                <a16:creationId xmlns:a16="http://schemas.microsoft.com/office/drawing/2014/main" id="{0999F5A1-EB6E-4E45-AD1B-660746CE7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C4A9A7-7D5C-4A95-99ED-AA49FFCD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3" y="4114770"/>
            <a:ext cx="433535" cy="432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AE539B0-5BC5-43C3-81F0-6AA2C6A790A4}"/>
              </a:ext>
            </a:extLst>
          </p:cNvPr>
          <p:cNvSpPr txBox="1"/>
          <p:nvPr/>
        </p:nvSpPr>
        <p:spPr>
          <a:xfrm>
            <a:off x="1115616" y="4042025"/>
            <a:ext cx="6048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( 60÷6 )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( 30÷6 )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( 6÷6 )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803946-C042-4918-944D-A6582439EC3D}"/>
              </a:ext>
            </a:extLst>
          </p:cNvPr>
          <p:cNvSpPr txBox="1"/>
          <p:nvPr/>
        </p:nvSpPr>
        <p:spPr>
          <a:xfrm>
            <a:off x="1115617" y="5189323"/>
            <a:ext cx="2772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D328329-56EF-4254-BAB7-E474F1748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35769"/>
            <a:ext cx="280417" cy="33832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CC659E9-3B83-4AE4-5190-D68BBBDC7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149755"/>
            <a:ext cx="2949280" cy="34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7047</Words>
  <Application>Microsoft Office PowerPoint</Application>
  <PresentationFormat>如螢幕大小 (4:3)</PresentationFormat>
  <Paragraphs>683</Paragraphs>
  <Slides>68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68</vt:i4>
      </vt:variant>
    </vt:vector>
  </HeadingPairs>
  <TitlesOfParts>
    <vt:vector size="94" baseType="lpstr">
      <vt:lpstr>FU-BZ</vt:lpstr>
      <vt:lpstr>nanimath90_0515</vt:lpstr>
      <vt:lpstr>文鼎粗標準宋體</vt:lpstr>
      <vt:lpstr>文鼎細黑</vt:lpstr>
      <vt:lpstr>文鼎細黑...</vt:lpstr>
      <vt:lpstr>文鼎新中黑</vt:lpstr>
      <vt:lpstr>文鼎新中黑U..</vt:lpstr>
      <vt:lpstr>文鼎新粗黑</vt:lpstr>
      <vt:lpstr>文鼎新粗黑E..</vt:lpstr>
      <vt:lpstr>文鼎標準宋體</vt:lpstr>
      <vt:lpstr>華康粗黑體a渀.</vt:lpstr>
      <vt:lpstr>華康粗黑體U..</vt:lpstr>
      <vt:lpstr>華康細圓體a渀.</vt:lpstr>
      <vt:lpstr>華康新特黑體.</vt:lpstr>
      <vt:lpstr>華康儷中黑</vt:lpstr>
      <vt:lpstr>華康儷中黑..</vt:lpstr>
      <vt:lpstr>華康儷中黑E..</vt:lpstr>
      <vt:lpstr>華康儷中黑U..</vt:lpstr>
      <vt:lpstr>微軟正黑體</vt:lpstr>
      <vt:lpstr>新細明體</vt:lpstr>
      <vt:lpstr>Arial</vt:lpstr>
      <vt:lpstr>Calibri</vt:lpstr>
      <vt:lpstr>Cambria Math</vt:lpstr>
      <vt:lpstr>Times New Roman</vt:lpstr>
      <vt:lpstr>自訂設計</vt:lpstr>
      <vt:lpstr>Office 佈景主題</vt:lpstr>
      <vt:lpstr>PowerPoint 簡報</vt:lpstr>
      <vt:lpstr>某三角形的三邊長分別為 a、b、c， 且滿足 4a＝3b，5b＝4c。求：  (1) a：b＝_______。      (2) b：c＝_______。</vt:lpstr>
      <vt:lpstr>某三角形的三邊長分別為 a、b、c， 且滿足 4a＝3b，5b＝4c。求：  (3) a：c＝_______。</vt:lpstr>
      <vt:lpstr>在第二冊我們學過兩個數量的比， 三個數量的比要如何表示呢？ 以右圖的直角三角形 ABC 為例， ("BC" ) ̅＝5、("AB" ) ̅＝12、("AC" ) ̅＝13，  我們將三個邊長的長度比記錄成 ("BC" ) ̅：("AB" ) ̅：("AC" ) ̅＝5：12：13，  這種三項以上的比，稱為 連比。</vt:lpstr>
      <vt:lpstr>除了三邊長的比，連比也可以用來記錄生活中的數量關係。  浩南媽媽調配的綜合果汁，其 2 人份配方是用 3 杯蘋果汁配 上 4 杯奇異果汁及 5 杯西瓜汁，且每一杯的容量都相等，因此我們可以將這個配方中，蘋果汁、奇異果汁及西瓜汁的比例，記為 3：4：5。</vt:lpstr>
      <vt:lpstr>同學來家裡玩，浩南使用容量相等的杯子調製 6 人份的綜合果汁。妹妹則使用容量相等的杯子來調製 1 人份的綜合果汁給自己喝。</vt:lpstr>
      <vt:lpstr>3：4：5＝( 3×3 )：( 4×3 )：( 5×3 )＝9：12：15 </vt:lpstr>
      <vt:lpstr>當 a、b、c 是不為 0 的整數， 且最大公因數是 1， 則稱 a：b：c 為最簡整數比。</vt:lpstr>
      <vt:lpstr>西餐食譜中，沙拉醬的製作方 式如右圖，請回答下列問題： (1) 依右圖比例製作的沙拉醬，       求沙拉油、醋、醬油份量       的最簡整數比為何？ </vt:lpstr>
      <vt:lpstr>西餐食譜中，沙拉醬的製作方 式如右圖，請回答下列問題： (2) 承(1)，依霖用右圖的比例       製作沙拉醬，其中醬油用       掉了 24 毫升，那麼沙拉油、       醋各用掉了多少毫升？</vt:lpstr>
      <vt:lpstr>浩南、妹妹與媽媽調配的綜合果汁中， 蘋果汁、奇異果汁及西瓜汁的容量比都可以化簡為 3：4：5。 若用 x 杯蘋果汁、y 杯奇異果汁及 z 杯西瓜汁要調配成相同口味的綜合果汁， 就必須滿足 x：y：z＝3：4：5， 這樣的等式稱為連比例式。</vt:lpstr>
      <vt:lpstr>由連比例式 x：y：z＝3：4：5，我們知道    因此 "x" /( "3"  )＝"y" /( "4"  )＝"z" /( "5"  )。 又設 "x" /( "3"  )＝"y" /( "4"  )＝"z" /( "5"  )＝r，          r≠0， 可得 x＝3r，y＝4r，          z＝5r，r≠0。</vt:lpstr>
      <vt:lpstr>PowerPoint 簡報</vt:lpstr>
      <vt:lpstr>已知 x：y：z＝5：7：3，則： (1) 若 y＝21，求 2x＋3y＋6z 的值。</vt:lpstr>
      <vt:lpstr>已知 x：y：z＝5：7：3，則： (2) 若 x＋y＋z＝75，求 x、y、z 的值。</vt:lpstr>
      <vt:lpstr>已知 x：y：z＝1：4：7，則： (1) 若 y＝20，求 2x＋z 的值。</vt:lpstr>
      <vt:lpstr>已知 x：y：z＝1：4：7，則： (2) 若 x＋y＋z＝48，求 x、y、z 的值。</vt:lpstr>
      <vt:lpstr>設 x：y：z＝5：3：1，求下列各連比， 並化成最簡整數比： (1) 5x：3y：z (2) ( x＋y )：( y＋z )：( z＋x )</vt:lpstr>
      <vt:lpstr>設 x：y：z＝4：3：2，求下列各連比， 並化成最簡整數比： (1) 2x：3y：4z     (2) ( x＋y )：( y＋z )：( x－y )</vt:lpstr>
      <vt:lpstr>PowerPoint 簡報</vt:lpstr>
      <vt:lpstr>如右圖，若全糖、少糖的含糖 量比為 10：7； 全糖、微糖的含糖量比為 10：3， 則少糖、微糖的含糖量比為多少呢？</vt:lpstr>
      <vt:lpstr>當我們知道 x：y：z 其中的 「x：y」、「y：z」或「x：z」的任意兩個時，便可以將它們併成連比。</vt:lpstr>
      <vt:lpstr>已知 x：z＝6：7，y：z＝4：7，求： (1) x：y：z</vt:lpstr>
      <vt:lpstr>已知 x：z＝6：7，y：z＝4：7，求： (2) x：y</vt:lpstr>
      <vt:lpstr>如果相同文字符號所對應的數不一樣時， 例如 x：y＝2：3，y：z＝6：5， 兩個比中的 y 所對應的數不同， 我們要如何併成連比呢？</vt:lpstr>
      <vt:lpstr>試求下列各題的連比： (1) 若 x：y＝2：3，y：z＝6：5，求 x：y：z。</vt:lpstr>
      <vt:lpstr>試求下列各題的連比： (2) 若 x：z＝5：8，y：z＝7：12，求 x：y：z。</vt:lpstr>
      <vt:lpstr>試求下列各題的連比： (1) 若 x：y＝2：3，y：z＝2：3，求 x：y：z。</vt:lpstr>
      <vt:lpstr>試求下列各題的連比： (2) 若 x：z＝5：4，x：y＝4：5，求 x：y：z。</vt:lpstr>
      <vt:lpstr>設 x、y、z 均不為 0，試求下列各題的連比： (1) 若 "x" /( "3"  )＝"y" /( "2 " )，2y＝3z，求 x：y：z。</vt:lpstr>
      <vt:lpstr>設 x、y、z 均不為 0，試求下列各題的連比： (2) 若 4x＝3y＝2z，求 x：y：z。</vt:lpstr>
      <vt:lpstr>設 x、y、z 均不為 0，若 3x＝4y＝5z， 求 x：y：z。 </vt:lpstr>
      <vt:lpstr>PowerPoint 簡報</vt:lpstr>
      <vt:lpstr>億藝電玩公司辦理電競比賽，獎金規則如下： 將門票收入扣掉 200 萬行政費後為總獎金。總獎金分給前 3 名，已知第一名獎金為第二名的 2 倍，第二名獎金為第三名的 3 倍，試問： (2) 在 2020 年的比賽時，第二名的獎金為 150 萬元，       則當年的門票收入為多少元？</vt:lpstr>
      <vt:lpstr>在一南歌唱比賽中，只有前三名才可以拿到獎金。若第一名獎金的 2 倍為第二名獎金的 3 倍，第二名獎金的 3 倍為第三名獎金的 4 倍。試問： (1) 第一名、第二名、第三名的獎金比。</vt:lpstr>
      <vt:lpstr>在一南歌唱比賽中，只有前三名才可以拿到獎金。若第一名獎金的 2 倍為第二名獎金的 3 倍，第二名獎金的 3 倍為第三名獎金的 4 倍。試問： (2) 若第三名的獎金是 1200 元，求本次比賽的       總獎金。</vt:lpstr>
      <vt:lpstr>本屆八年級學生均需選擇加入甲、乙、丙三個社團中的一個。上學期的三社團人數比為  4：1：3；下學期甲、丙兩社團各有 8 人轉到乙社團後，三社團人數比變為 10：7：7。試問： (1) 上學期的乙社團人數為多少人？ </vt:lpstr>
      <vt:lpstr>本屆八年級學生均需選擇加入甲、乙、丙三個社團中的一個。上學期的三社團人數比為  4：1：3；下學期甲、丙兩社團各有 8 人轉到乙社團後，三社團人數比變為 10：7：7。試問： (2) 本屆八年級總人數為多少人？ </vt:lpstr>
      <vt:lpstr>某校九年級學生有 200 人，安排在校外參訪的上午時段，將他們分為甲、乙、丙三組，其人數比為 5：3：2。試問：  (1) 上午時段各組為多少人？</vt:lpstr>
      <vt:lpstr>某校九年級學生有 200 人，安排在校外參訪的上午時段，將他們分為甲、乙、丙三組，其人數比為 5：3：2。試問：  (2) 在下午時段，甲組與乙組各有 20 人改參加       丙組，請問下午時段的三組人數比為何？</vt:lpstr>
      <vt:lpstr>三角形 ABC 中，("BC" ) ̅＝8 公分，("AC" ) ̅＝9 公分，("AB" ) ̅＝10 公分。若此三角形三 邊的對應高依序分別為 a 公分、b  公分、c 公分，求 a：b：c。 </vt:lpstr>
      <vt:lpstr>如下圖，已知三個面積相等的平行四邊形， 若底分別為 2 公分，3 公分，4 公分， 對應的高依序為 x 公分、y 公分、z 公分，求 x：y：z。</vt:lpstr>
      <vt:lpstr>設 a、b、c 都是不為 0 的數，則：  (1) 如 a：b：c 這樣的比稱為連比。       設 a、b、c 都是不為 0 的整數，       且三數的最大公因數是 1，       則稱 a：b：c 為最簡整數比。</vt:lpstr>
      <vt:lpstr>設 a、b、c 都是不為 0 的數，則：  (2) x：y     ＝a：b            y：z＝      b：c       x：     z＝a      ：c      可以表示成 x：y：z＝a：b：c，      稱為連比例式。</vt:lpstr>
      <vt:lpstr>設 a、b、c 都是不為 0 的數， 且 x：y：z＝a：b：c，則：  (1) x：y：z＝ka：kb：kc，k≠0。 (2) "x" /( "a"  )＝"y" /( "b " )＝"z" /(" c"  )。 (3) x＝ar，y＝br，z＝cr，r≠0。</vt:lpstr>
      <vt:lpstr>已知 a：b：c＝7：8：9，則下列各敘述中，正確的請打「○」，錯誤的請打「×」： (             ) (1) 9a＝8b＝7c  ( 　　　) (2) "a" /" 9 " ＝"b" /" 8 " ＝"c" /" 7 "   ( 　　　) (3) 7a＝8b＝9c </vt:lpstr>
      <vt:lpstr>已知 a：b：c＝7：8：9，則下列各敘述中，正確的請打「○」，錯誤的請打「×」： ( 　　　) (4) "a" /" 7 " ＝"b" /" 8 " ＝"c" /" 9 "  ( 　　　) (5) a：7＝b：8＝c：9  ( 　　　) (6) a＝7、b＝8、c＝9</vt:lpstr>
      <vt:lpstr>設 x：y：z＝2：3：5，求下列各比，並化成最簡整數比：  (1) ( x＋y )：z     (2) ( x＋y )：( y＋z )：( z＋x )</vt:lpstr>
      <vt:lpstr>已知 x：y：z＝2：5：8。若 z＝16，求 x－2y＋4z 的值。 </vt:lpstr>
      <vt:lpstr>已知 x：y＝4：3，y：z＝6：5， 求 x：y：z，並化成最簡整數比。 </vt:lpstr>
      <vt:lpstr>△ABC 中，∠A：∠B：∠C=2：3：4，試求∠A、∠B、∠C 的度數。 </vt:lpstr>
      <vt:lpstr>小善上網搜尋了一個製作餅乾的食譜， 它的材料是無糖奶油 200 公克、麵粉  300 公克、砂糖 60 公克。她想用 450  公克的麵粉，依照這個食譜做餅乾， 試問她需要多少公克的無糖奶油及多 少公克的砂糖？</vt:lpstr>
      <vt:lpstr>小善上網搜尋了一個製作餅乾的食譜， 它的材料是無糖 奶油 200 公克、麵粉  300 公克、砂糖 60 公克。她想用 450  公克的麵粉，依照這個食譜做餅乾， 試問她需要多 少公克的無糖奶油及多 少公克的砂糖？</vt:lpstr>
      <vt:lpstr>已知 a：b：c＝5：6：7，以下是浩南跟依霖的結論：  </vt:lpstr>
      <vt:lpstr>PowerPoint 簡報</vt:lpstr>
      <vt:lpstr>如圖(一)，("OP" ) ̅  為一條拉 直的細線，A、B 兩點在 ("OP" ) ̅ 上，且 ("OA" ) ̅：("AP" ) ̅＝1：3， ("OB" ) ̅：("BP" ) ̅＝3：5。若先固定 B  點，將 ("OB" ) ̅ 摺向 ("BP" ) ̅，使得  ("OB" ) ̅ 重疊在 ("BP" ) ̅ 上，如圖(二)， 再從圖(二)的 A 點及與 A 點重疊處一起剪開，使得細線分成三段，則此三段細線由小到大的長度比為何？  (A) 1：1：1 　(B) 1：1：2  (C) 1：2：2 　(D) 1：2：5 </vt:lpstr>
      <vt:lpstr>設 a：b：c＝3：4：5，且 c＝10，求 2a＋b 的值。</vt:lpstr>
      <vt:lpstr>若 ( x－2 )：( y＋1 )：( z＋4 )＝4：5：6，且 x＋2y＋z＝196，則 x：y：z＝？ </vt:lpstr>
      <vt:lpstr>設 x：y：z＝1：2：3，求下列各連比，並化成最簡整數比：  (1) 3x：2y：z   (2) ( 2x＋y＋z )：( x＋2y＋z )：( x＋y＋2z )   (3) "1" /( "x " )："1" /( "y " )："1" /( "z " )</vt:lpstr>
      <vt:lpstr>1. 若 a：b＝2：3，b：c＝3：4，則 a：b：c＝？   2. 若 a：c＝3：4，b：c＝5：4，則 a：b：c＝？   3. 若 a：b＝9：5，a：c＝9：7，則 a：b：c＝？</vt:lpstr>
      <vt:lpstr>時鐘上秒針、分針與時針各旋轉一圈時，所需時間的連比為何？ </vt:lpstr>
      <vt:lpstr>若 a：b＝3：2，b：c＝5：4，則 a：b：c＝？ (A) 3：2：4 　　　(B) 6：5：4 　　 (C) 15：10：8 　　(D) 15：10：12 </vt:lpstr>
      <vt:lpstr>設 x、y、z 均不為 0，試求下列各題的連比：  (1) 若 3x＝2y，"x" /( "3"  )＝"z" /( "3"  )，求 x：y：z。     (2) 若 4x＝5y＝6z，求 x：y：z。 </vt:lpstr>
      <vt:lpstr>根據臺灣的國光獎章條約：得奧運金、銀、銅牌分別可得獎金數比為 12：7：5。已知 2012 英國 倫敦奧運中，舉重銀牌選手許淑淨得到獎金 700 萬元，則跆拳道銅牌選手曾櫟騁可得獎金多少萬元？ </vt:lpstr>
      <vt:lpstr>已知某國中今年全校共有 1040 人，且七、八、九年級的人數比為  4：7：5，試回答下列問題：  (1) 三個年級各有多少人？     (2) 若一年後，七年級的新生共 390 人，八、九       年級在校生人數不變，此時的七、八、九年       級的人數比為多少？ </vt:lpstr>
      <vt:lpstr>已知 a，b，c 為三角形的三邊長，其中  a：b：c＝8：15：17。若此三角形的周長為 240 公分，則此三角形的最大邊與最小邊相差幾公分？　 </vt:lpstr>
      <vt:lpstr>已知 a≠b≠c，且 "a" /"a－b" ："b" /"b－a"  ＝2：3， "b" /"b－c" ： "c" /"c－b" ＝3：4，則 a：b：c＝？  (A) 2：3：4                  (B) 4：3：2 　　 (C) 2：(－3 )：4          (D) 4：(－3 )：2 </vt:lpstr>
      <vt:lpstr>有一塊銅、錫、鋅的合金，其中銅的重量為錫的 "3" /( "4"  ) 倍，錫的重量為鋅的 1.2 倍。若此塊合金重 155 公克，則銅、錫、鋅的重量各是多少公克？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tpmedia12a</dc:creator>
  <cp:lastModifiedBy>坤能 李</cp:lastModifiedBy>
  <cp:revision>152</cp:revision>
  <dcterms:created xsi:type="dcterms:W3CDTF">2018-05-17T02:32:22Z</dcterms:created>
  <dcterms:modified xsi:type="dcterms:W3CDTF">2023-06-29T05:44:12Z</dcterms:modified>
</cp:coreProperties>
</file>