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45.xml" ContentType="application/vnd.openxmlformats-officedocument.presentationml.tags+xml"/>
  <Override PartName="/ppt/notesSlides/notesSlide47.xml" ContentType="application/vnd.openxmlformats-officedocument.presentationml.notesSlide+xml"/>
  <Override PartName="/ppt/tags/tag46.xml" ContentType="application/vnd.openxmlformats-officedocument.presentationml.tags+xml"/>
  <Override PartName="/ppt/notesSlides/notesSlide48.xml" ContentType="application/vnd.openxmlformats-officedocument.presentationml.notesSlide+xml"/>
  <Override PartName="/ppt/tags/tag47.xml" ContentType="application/vnd.openxmlformats-officedocument.presentationml.tags+xml"/>
  <Override PartName="/ppt/notesSlides/notesSlide49.xml" ContentType="application/vnd.openxmlformats-officedocument.presentationml.notesSlide+xml"/>
  <Override PartName="/ppt/tags/tag48.xml" ContentType="application/vnd.openxmlformats-officedocument.presentationml.tags+xml"/>
  <Override PartName="/ppt/notesSlides/notesSlide50.xml" ContentType="application/vnd.openxmlformats-officedocument.presentationml.notesSlide+xml"/>
  <Override PartName="/ppt/tags/tag49.xml" ContentType="application/vnd.openxmlformats-officedocument.presentationml.tags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87"/>
  </p:notesMasterIdLst>
  <p:sldIdLst>
    <p:sldId id="256" r:id="rId2"/>
    <p:sldId id="257" r:id="rId3"/>
    <p:sldId id="258" r:id="rId4"/>
    <p:sldId id="615" r:id="rId5"/>
    <p:sldId id="616" r:id="rId6"/>
    <p:sldId id="617" r:id="rId7"/>
    <p:sldId id="618" r:id="rId8"/>
    <p:sldId id="619" r:id="rId9"/>
    <p:sldId id="265" r:id="rId10"/>
    <p:sldId id="620" r:id="rId11"/>
    <p:sldId id="621" r:id="rId12"/>
    <p:sldId id="622" r:id="rId13"/>
    <p:sldId id="268" r:id="rId14"/>
    <p:sldId id="324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623" r:id="rId24"/>
    <p:sldId id="624" r:id="rId25"/>
    <p:sldId id="625" r:id="rId26"/>
    <p:sldId id="280" r:id="rId27"/>
    <p:sldId id="626" r:id="rId28"/>
    <p:sldId id="627" r:id="rId29"/>
    <p:sldId id="628" r:id="rId30"/>
    <p:sldId id="284" r:id="rId31"/>
    <p:sldId id="629" r:id="rId32"/>
    <p:sldId id="285" r:id="rId33"/>
    <p:sldId id="630" r:id="rId34"/>
    <p:sldId id="631" r:id="rId35"/>
    <p:sldId id="287" r:id="rId36"/>
    <p:sldId id="632" r:id="rId37"/>
    <p:sldId id="289" r:id="rId38"/>
    <p:sldId id="290" r:id="rId39"/>
    <p:sldId id="291" r:id="rId40"/>
    <p:sldId id="633" r:id="rId41"/>
    <p:sldId id="292" r:id="rId42"/>
    <p:sldId id="293" r:id="rId43"/>
    <p:sldId id="294" r:id="rId44"/>
    <p:sldId id="326" r:id="rId45"/>
    <p:sldId id="295" r:id="rId46"/>
    <p:sldId id="296" r:id="rId47"/>
    <p:sldId id="297" r:id="rId48"/>
    <p:sldId id="298" r:id="rId49"/>
    <p:sldId id="299" r:id="rId50"/>
    <p:sldId id="300" r:id="rId51"/>
    <p:sldId id="634" r:id="rId52"/>
    <p:sldId id="302" r:id="rId53"/>
    <p:sldId id="635" r:id="rId54"/>
    <p:sldId id="636" r:id="rId55"/>
    <p:sldId id="637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638" r:id="rId64"/>
    <p:sldId id="639" r:id="rId65"/>
    <p:sldId id="314" r:id="rId66"/>
    <p:sldId id="315" r:id="rId67"/>
    <p:sldId id="640" r:id="rId68"/>
    <p:sldId id="327" r:id="rId69"/>
    <p:sldId id="321" r:id="rId70"/>
    <p:sldId id="641" r:id="rId71"/>
    <p:sldId id="277" r:id="rId72"/>
    <p:sldId id="278" r:id="rId73"/>
    <p:sldId id="279" r:id="rId74"/>
    <p:sldId id="643" r:id="rId75"/>
    <p:sldId id="281" r:id="rId76"/>
    <p:sldId id="282" r:id="rId77"/>
    <p:sldId id="283" r:id="rId78"/>
    <p:sldId id="644" r:id="rId79"/>
    <p:sldId id="286" r:id="rId80"/>
    <p:sldId id="645" r:id="rId81"/>
    <p:sldId id="322" r:id="rId82"/>
    <p:sldId id="318" r:id="rId83"/>
    <p:sldId id="328" r:id="rId84"/>
    <p:sldId id="329" r:id="rId85"/>
    <p:sldId id="330" r:id="rId86"/>
  </p:sldIdLst>
  <p:sldSz cx="12190413" cy="6859588"/>
  <p:notesSz cx="6858000" cy="9144000"/>
  <p:custDataLst>
    <p:tags r:id="rId88"/>
  </p:custDataLst>
  <p:defaultTextStyle>
    <a:defPPr>
      <a:defRPr lang="zh-TW"/>
    </a:defPPr>
    <a:lvl1pPr marL="0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61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22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82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243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804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365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925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486" algn="l" defTabSz="121912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211" userDrawn="1">
          <p15:clr>
            <a:srgbClr val="A4A3A4"/>
          </p15:clr>
        </p15:guide>
        <p15:guide id="3" pos="7468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69240"/>
    <a:srgbClr val="F8F8F8"/>
    <a:srgbClr val="000000"/>
    <a:srgbClr val="DDF2F4"/>
    <a:srgbClr val="FF0000"/>
    <a:srgbClr val="496B9A"/>
    <a:srgbClr val="39CB93"/>
    <a:srgbClr val="F2D500"/>
    <a:srgbClr val="FA9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32" autoAdjust="0"/>
    <p:restoredTop sz="94664" autoAdjust="0"/>
  </p:normalViewPr>
  <p:slideViewPr>
    <p:cSldViewPr>
      <p:cViewPr varScale="1">
        <p:scale>
          <a:sx n="84" d="100"/>
          <a:sy n="84" d="100"/>
        </p:scale>
        <p:origin x="96" y="82"/>
      </p:cViewPr>
      <p:guideLst>
        <p:guide orient="horz" pos="4156"/>
        <p:guide pos="211"/>
        <p:guide pos="746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gs" Target="tags/tag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2F82B-D712-4385-9AA0-A63CF5D93865}" type="datetimeFigureOut">
              <a:rPr lang="zh-TW" altLang="en-US" smtClean="0"/>
              <a:t>2024/5/27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7D631-796C-4514-B79B-593D28CCBE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5498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2934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6556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3388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3061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663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3808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78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8103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92137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9133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0576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7626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544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38265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2901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5441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2888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91267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7932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3288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7100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1611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77741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36204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60669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15845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72652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18678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10526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76800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31244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08732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7894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9372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23067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28039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52362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13326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183D2-D15B-4C70-BB30-489A6D6B970A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43687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183D2-D15B-4C70-BB30-489A6D6B970A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94071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183D2-D15B-4C70-BB30-489A6D6B970A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76542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10265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81736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3000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45126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99368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6045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2096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3905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0835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7D631-796C-4514-B79B-593D28CCBE01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20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15"/>
          <p:cNvSpPr>
            <a:spLocks noGrp="1"/>
          </p:cNvSpPr>
          <p:nvPr>
            <p:ph type="body" sz="quarter" idx="13" hasCustomPrompt="1"/>
          </p:nvPr>
        </p:nvSpPr>
        <p:spPr>
          <a:xfrm>
            <a:off x="-737" y="68645"/>
            <a:ext cx="1127391" cy="1536526"/>
          </a:xfrm>
          <a:prstGeom prst="rect">
            <a:avLst/>
          </a:prstGeom>
          <a:noFill/>
          <a:ln w="0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>
            <a:lvl1pPr marL="118525" indent="0" algn="ctr">
              <a:buFontTx/>
              <a:buNone/>
              <a:defRPr kumimoji="0" lang="zh-TW" altLang="en-US" sz="96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lvl="0"/>
            <a:r>
              <a:rPr lang="en-US" altLang="zh-TW" dirty="0"/>
              <a:t>A</a:t>
            </a:r>
            <a:endParaRPr lang="zh-TW" altLang="en-US" dirty="0"/>
          </a:p>
        </p:txBody>
      </p:sp>
      <p:sp>
        <p:nvSpPr>
          <p:cNvPr id="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-659" y="1626713"/>
            <a:ext cx="6239881" cy="24753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1600"/>
              </a:spcBef>
              <a:buNone/>
              <a:defRPr sz="3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小節：微軟正黑體</a:t>
            </a:r>
            <a:r>
              <a:rPr lang="en-US" altLang="zh-TW" dirty="0" err="1"/>
              <a:t>32pt</a:t>
            </a:r>
            <a:br>
              <a:rPr lang="en-US" altLang="zh-TW" dirty="0"/>
            </a:br>
            <a:r>
              <a:rPr lang="zh-TW" altLang="en-US" dirty="0"/>
              <a:t>實驗：微軟正黑體</a:t>
            </a:r>
            <a:r>
              <a:rPr lang="en-US" altLang="zh-TW" dirty="0" err="1"/>
              <a:t>24pt</a:t>
            </a:r>
            <a:br>
              <a:rPr lang="en-US" altLang="zh-TW" dirty="0"/>
            </a:br>
            <a:r>
              <a:rPr lang="zh-TW" altLang="en-US" dirty="0"/>
              <a:t>章末體例：微軟正黑體</a:t>
            </a:r>
            <a:r>
              <a:rPr lang="en-US" altLang="zh-TW" dirty="0" err="1"/>
              <a:t>32pt</a:t>
            </a:r>
            <a:endParaRPr lang="zh-TW" altLang="en-US" dirty="0"/>
          </a:p>
        </p:txBody>
      </p:sp>
      <p:sp>
        <p:nvSpPr>
          <p:cNvPr id="7" name="文字版面配置區 15"/>
          <p:cNvSpPr>
            <a:spLocks noGrp="1"/>
          </p:cNvSpPr>
          <p:nvPr>
            <p:ph type="body" sz="quarter" idx="19" hasCustomPrompt="1"/>
          </p:nvPr>
        </p:nvSpPr>
        <p:spPr>
          <a:xfrm>
            <a:off x="1126654" y="164678"/>
            <a:ext cx="4536505" cy="1344461"/>
          </a:xfrm>
          <a:prstGeom prst="rect">
            <a:avLst/>
          </a:prstGeom>
          <a:noFill/>
          <a:ln w="0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>
            <a:lvl1pPr marL="118525" indent="0" algn="l">
              <a:spcBef>
                <a:spcPts val="0"/>
              </a:spcBef>
              <a:buFontTx/>
              <a:buNone/>
              <a:defRPr kumimoji="0" lang="zh-TW" altLang="en-US" sz="54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lvl="0"/>
            <a:r>
              <a:rPr lang="zh-TW" altLang="en-US" dirty="0"/>
              <a:t>章名</a:t>
            </a:r>
          </a:p>
        </p:txBody>
      </p:sp>
      <p:sp>
        <p:nvSpPr>
          <p:cNvPr id="8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234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觀念速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25542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lang="zh-TW" altLang="en-US" sz="4400" b="1" dirty="0">
                <a:solidFill>
                  <a:srgbClr val="F79646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觀念速記</a:t>
            </a:r>
          </a:p>
        </p:txBody>
      </p:sp>
      <p:sp>
        <p:nvSpPr>
          <p:cNvPr id="1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41724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微軟正黑體，</a:t>
            </a:r>
            <a:r>
              <a:rPr lang="en-US" altLang="zh-TW" dirty="0" err="1"/>
              <a:t>36pt</a:t>
            </a:r>
            <a:r>
              <a:rPr lang="zh-TW" altLang="en-US" dirty="0"/>
              <a:t>或</a:t>
            </a:r>
            <a:r>
              <a:rPr lang="en-US" altLang="zh-TW" dirty="0" err="1"/>
              <a:t>40pt</a:t>
            </a:r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90" y="135063"/>
            <a:ext cx="626442" cy="626442"/>
          </a:xfrm>
          <a:prstGeom prst="rect">
            <a:avLst/>
          </a:prstGeom>
        </p:spPr>
      </p:pic>
      <p:sp>
        <p:nvSpPr>
          <p:cNvPr id="6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cxnSp>
        <p:nvCxnSpPr>
          <p:cNvPr id="7" name="直線接點 6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E46C0A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93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逗知識">
    <p:bg>
      <p:bgPr>
        <a:solidFill>
          <a:srgbClr val="FEE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 userDrawn="1"/>
        </p:nvSpPr>
        <p:spPr bwMode="auto">
          <a:xfrm>
            <a:off x="1236663" y="69156"/>
            <a:ext cx="1330151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lang="zh-TW" altLang="en-US" sz="44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</a:t>
            </a: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79" y="44426"/>
            <a:ext cx="1190791" cy="1066949"/>
          </a:xfrm>
          <a:prstGeom prst="rect">
            <a:avLst/>
          </a:prstGeom>
        </p:spPr>
      </p:pic>
      <p:sp>
        <p:nvSpPr>
          <p:cNvPr id="8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982637" y="931742"/>
            <a:ext cx="10852225" cy="56664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4295" indent="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36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en-US" altLang="zh-TW" dirty="0"/>
              <a:t>36pt</a:t>
            </a:r>
            <a:r>
              <a:rPr lang="zh-TW" altLang="en-US" dirty="0"/>
              <a:t>，微軟正黑體</a:t>
            </a:r>
          </a:p>
        </p:txBody>
      </p:sp>
      <p:sp>
        <p:nvSpPr>
          <p:cNvPr id="9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cxnSp>
        <p:nvCxnSpPr>
          <p:cNvPr id="10" name="直線接點 9"/>
          <p:cNvCxnSpPr/>
          <p:nvPr userDrawn="1"/>
        </p:nvCxnSpPr>
        <p:spPr>
          <a:xfrm>
            <a:off x="970547" y="837506"/>
            <a:ext cx="9716503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552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示範實驗">
    <p:bg>
      <p:bgPr>
        <a:solidFill>
          <a:srgbClr val="FE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25542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lang="zh-TW" altLang="en-US" sz="4400" b="1" dirty="0">
                <a:solidFill>
                  <a:srgbClr val="F583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示範實驗</a:t>
            </a:r>
          </a:p>
        </p:txBody>
      </p:sp>
      <p:sp>
        <p:nvSpPr>
          <p:cNvPr id="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41724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微軟正黑體，</a:t>
            </a:r>
            <a:r>
              <a:rPr lang="en-US" altLang="zh-TW" dirty="0" err="1"/>
              <a:t>36pt</a:t>
            </a:r>
            <a:r>
              <a:rPr lang="zh-TW" altLang="en-US" dirty="0"/>
              <a:t>或</a:t>
            </a:r>
            <a:r>
              <a:rPr lang="en-US" altLang="zh-TW" dirty="0" err="1"/>
              <a:t>40pt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566" y="2970"/>
            <a:ext cx="657446" cy="799136"/>
          </a:xfrm>
          <a:prstGeom prst="rect">
            <a:avLst/>
          </a:prstGeom>
        </p:spPr>
      </p:pic>
      <p:sp>
        <p:nvSpPr>
          <p:cNvPr id="9" name="標題 1"/>
          <p:cNvSpPr>
            <a:spLocks noGrp="1"/>
          </p:cNvSpPr>
          <p:nvPr>
            <p:ph type="title" hasCustomPrompt="1"/>
          </p:nvPr>
        </p:nvSpPr>
        <p:spPr>
          <a:xfrm>
            <a:off x="3286894" y="1"/>
            <a:ext cx="6984776" cy="83750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40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/>
              <a:t>40pt</a:t>
            </a:r>
            <a:r>
              <a:rPr lang="zh-TW" altLang="en-US" dirty="0"/>
              <a:t>粗體，微軟正黑體</a:t>
            </a:r>
          </a:p>
        </p:txBody>
      </p:sp>
      <p:sp>
        <p:nvSpPr>
          <p:cNvPr id="7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cxnSp>
        <p:nvCxnSpPr>
          <p:cNvPr id="10" name="直線接點 9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F5835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04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探索活動">
    <p:bg>
      <p:bgPr>
        <a:solidFill>
          <a:srgbClr val="CA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25542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lang="zh-TW" altLang="en-US" sz="4400" b="1" dirty="0">
                <a:solidFill>
                  <a:srgbClr val="3CADA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探索活動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19" y="33841"/>
            <a:ext cx="654006" cy="803665"/>
          </a:xfrm>
          <a:prstGeom prst="rect">
            <a:avLst/>
          </a:prstGeom>
        </p:spPr>
      </p:pic>
      <p:sp>
        <p:nvSpPr>
          <p:cNvPr id="11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41724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3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微軟正黑體，</a:t>
            </a:r>
            <a:r>
              <a:rPr lang="en-US" altLang="zh-TW" dirty="0"/>
              <a:t>36</a:t>
            </a:r>
            <a:r>
              <a:rPr lang="zh-TW" altLang="en-US" dirty="0"/>
              <a:t>字級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12" name="標題 1"/>
          <p:cNvSpPr>
            <a:spLocks noGrp="1"/>
          </p:cNvSpPr>
          <p:nvPr>
            <p:ph type="title" hasCustomPrompt="1"/>
          </p:nvPr>
        </p:nvSpPr>
        <p:spPr>
          <a:xfrm>
            <a:off x="3286894" y="1"/>
            <a:ext cx="6984776" cy="83750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40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/>
              <a:t>40pt</a:t>
            </a:r>
            <a:r>
              <a:rPr lang="zh-TW" altLang="en-US" dirty="0"/>
              <a:t>粗體，微軟正黑體</a:t>
            </a:r>
          </a:p>
        </p:txBody>
      </p:sp>
      <p:cxnSp>
        <p:nvCxnSpPr>
          <p:cNvPr id="7" name="直線接點 6"/>
          <p:cNvCxnSpPr/>
          <p:nvPr userDrawn="1"/>
        </p:nvCxnSpPr>
        <p:spPr>
          <a:xfrm>
            <a:off x="338138" y="837506"/>
            <a:ext cx="10348912" cy="0"/>
          </a:xfrm>
          <a:prstGeom prst="line">
            <a:avLst/>
          </a:prstGeom>
          <a:ln w="28575" cap="rnd">
            <a:solidFill>
              <a:srgbClr val="3CADA5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9494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會考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 hasCustomPrompt="1"/>
          </p:nvPr>
        </p:nvSpPr>
        <p:spPr>
          <a:xfrm>
            <a:off x="334393" y="1"/>
            <a:ext cx="9937277" cy="83750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4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</a:t>
            </a:r>
            <a:r>
              <a:rPr lang="en-US" altLang="zh-TW" dirty="0" err="1"/>
              <a:t>44pt</a:t>
            </a:r>
            <a:r>
              <a:rPr lang="zh-TW" altLang="en-US" dirty="0"/>
              <a:t>粗體，微軟正黑體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35321" y="931742"/>
            <a:ext cx="11499542" cy="24260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4295" indent="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32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課文</a:t>
            </a:r>
            <a:r>
              <a:rPr lang="en-US" altLang="zh-TW" dirty="0" err="1"/>
              <a:t>32pt</a:t>
            </a:r>
            <a:r>
              <a:rPr lang="zh-TW" altLang="en-US" dirty="0"/>
              <a:t>，微軟正黑體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375" y="3717925"/>
            <a:ext cx="11522075" cy="2160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課文</a:t>
            </a:r>
            <a:r>
              <a:rPr lang="en-US" altLang="zh-TW" dirty="0" err="1"/>
              <a:t>32pt</a:t>
            </a:r>
            <a:r>
              <a:rPr lang="zh-TW" altLang="en-US" dirty="0"/>
              <a:t>，微軟正黑體</a:t>
            </a:r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92693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例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963" y="46872"/>
            <a:ext cx="593951" cy="790633"/>
          </a:xfrm>
          <a:prstGeom prst="rect">
            <a:avLst/>
          </a:prstGeom>
        </p:spPr>
      </p:pic>
      <p:sp>
        <p:nvSpPr>
          <p:cNvPr id="11" name="文字版面配置區 10"/>
          <p:cNvSpPr>
            <a:spLocks noGrp="1"/>
          </p:cNvSpPr>
          <p:nvPr>
            <p:ph type="body" sz="quarter" idx="10" hasCustomPrompt="1"/>
          </p:nvPr>
        </p:nvSpPr>
        <p:spPr>
          <a:xfrm>
            <a:off x="1054646" y="0"/>
            <a:ext cx="3240360" cy="83750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en-US" altLang="zh-TW" dirty="0"/>
              <a:t>44pt</a:t>
            </a:r>
            <a:r>
              <a:rPr lang="zh-TW" altLang="en-US" dirty="0"/>
              <a:t>粗體，微軟正黑體</a:t>
            </a:r>
          </a:p>
        </p:txBody>
      </p:sp>
      <p:sp>
        <p:nvSpPr>
          <p:cNvPr id="12" name="文字版面配置區 10"/>
          <p:cNvSpPr>
            <a:spLocks noGrp="1"/>
          </p:cNvSpPr>
          <p:nvPr>
            <p:ph type="body" sz="quarter" idx="11" hasCustomPrompt="1"/>
          </p:nvPr>
        </p:nvSpPr>
        <p:spPr>
          <a:xfrm>
            <a:off x="5663158" y="0"/>
            <a:ext cx="4824536" cy="837505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4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en-US" altLang="zh-TW" dirty="0"/>
              <a:t>44pt</a:t>
            </a:r>
            <a:r>
              <a:rPr lang="zh-TW" altLang="en-US" dirty="0"/>
              <a:t>粗體，微軟正黑體</a:t>
            </a:r>
          </a:p>
        </p:txBody>
      </p:sp>
      <p:sp>
        <p:nvSpPr>
          <p:cNvPr id="13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2228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3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微軟正黑體，</a:t>
            </a:r>
            <a:r>
              <a:rPr lang="en-US" altLang="zh-TW" dirty="0"/>
              <a:t>36</a:t>
            </a:r>
            <a:r>
              <a:rPr lang="zh-TW" altLang="en-US" dirty="0"/>
              <a:t>字級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14" name="文字版面配置區 2"/>
          <p:cNvSpPr>
            <a:spLocks noGrp="1"/>
          </p:cNvSpPr>
          <p:nvPr>
            <p:ph type="body" sz="quarter" idx="16" hasCustomPrompt="1"/>
          </p:nvPr>
        </p:nvSpPr>
        <p:spPr>
          <a:xfrm>
            <a:off x="333375" y="3717925"/>
            <a:ext cx="11522075" cy="2160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/>
              <a:t>課文</a:t>
            </a:r>
            <a:r>
              <a:rPr lang="en-US" altLang="zh-TW" dirty="0"/>
              <a:t>36pt</a:t>
            </a:r>
            <a:r>
              <a:rPr lang="zh-TW" altLang="en-US" dirty="0"/>
              <a:t>，微軟正黑體</a:t>
            </a:r>
          </a:p>
        </p:txBody>
      </p:sp>
      <p:sp>
        <p:nvSpPr>
          <p:cNvPr id="8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cxnSp>
        <p:nvCxnSpPr>
          <p:cNvPr id="10" name="直線接點 9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29A76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326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課本內容"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F3D16D24-A276-4B5E-A2F5-4B7EA34E72F5}"/>
              </a:ext>
            </a:extLst>
          </p:cNvPr>
          <p:cNvCxnSpPr/>
          <p:nvPr userDrawn="1"/>
        </p:nvCxnSpPr>
        <p:spPr>
          <a:xfrm>
            <a:off x="526983" y="908260"/>
            <a:ext cx="11280365" cy="0"/>
          </a:xfrm>
          <a:prstGeom prst="line">
            <a:avLst/>
          </a:prstGeom>
          <a:ln w="28575">
            <a:solidFill>
              <a:srgbClr val="00666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200C8C92-1CB6-49D5-9996-E3D4C51F45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134" y="6659517"/>
            <a:ext cx="1773536" cy="20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19" y="1052759"/>
            <a:ext cx="11040285" cy="5305971"/>
          </a:xfrm>
        </p:spPr>
        <p:txBody>
          <a:bodyPr lIns="0" tIns="0" rIns="0" bIns="0">
            <a:noAutofit/>
          </a:bodyPr>
          <a:lstStyle>
            <a:lvl1pPr marL="468094" indent="-468094">
              <a:spcBef>
                <a:spcPts val="600"/>
              </a:spcBef>
              <a:tabLst/>
              <a:defRPr sz="3601">
                <a:latin typeface="+mn-lt"/>
              </a:defRPr>
            </a:lvl1pPr>
            <a:lvl2pPr marL="633540" indent="-279456">
              <a:spcBef>
                <a:spcPts val="600"/>
              </a:spcBef>
              <a:defRPr sz="3201" b="0">
                <a:solidFill>
                  <a:schemeClr val="tx1"/>
                </a:solidFill>
              </a:defRPr>
            </a:lvl2pPr>
            <a:lvl3pPr marL="900293" indent="-266753">
              <a:spcBef>
                <a:spcPts val="600"/>
              </a:spcBef>
              <a:defRPr sz="2801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</p:txBody>
      </p:sp>
      <p:sp>
        <p:nvSpPr>
          <p:cNvPr id="18" name="標題 1"/>
          <p:cNvSpPr>
            <a:spLocks noGrp="1"/>
          </p:cNvSpPr>
          <p:nvPr>
            <p:ph type="title"/>
          </p:nvPr>
        </p:nvSpPr>
        <p:spPr>
          <a:xfrm>
            <a:off x="814810" y="181346"/>
            <a:ext cx="9504712" cy="719304"/>
          </a:xfr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>
            <a:lvl1pPr algn="l">
              <a:defRPr sz="4401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投影片編號版面配置區 6">
            <a:extLst>
              <a:ext uri="{FF2B5EF4-FFF2-40B4-BE49-F238E27FC236}">
                <a16:creationId xmlns:a16="http://schemas.microsoft.com/office/drawing/2014/main" id="{7BA4D3B4-B2DD-4709-8BD3-0915ACD6E8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3433" y="6599178"/>
            <a:ext cx="526981" cy="29216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4E875-D3CD-46C7-93E6-EB71BF7E817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5435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選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 userDrawn="1"/>
        </p:nvCxnSpPr>
        <p:spPr>
          <a:xfrm>
            <a:off x="334213" y="693490"/>
            <a:ext cx="9937457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35321" y="918225"/>
            <a:ext cx="11499542" cy="25115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46113" indent="-53340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36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en-US" altLang="zh-TW" dirty="0"/>
              <a:t>01.</a:t>
            </a:r>
            <a:r>
              <a:rPr lang="zh-TW" altLang="en-US" dirty="0"/>
              <a:t>題目</a:t>
            </a:r>
            <a:r>
              <a:rPr lang="en-US" altLang="zh-TW" dirty="0"/>
              <a:t>36pt</a:t>
            </a:r>
            <a:r>
              <a:rPr lang="zh-TW" altLang="en-US" dirty="0"/>
              <a:t>，微軟正黑體</a:t>
            </a:r>
          </a:p>
        </p:txBody>
      </p:sp>
      <p:sp>
        <p:nvSpPr>
          <p:cNvPr id="11" name="內容版面配置區 2"/>
          <p:cNvSpPr>
            <a:spLocks noGrp="1"/>
          </p:cNvSpPr>
          <p:nvPr>
            <p:ph idx="10" hasCustomPrompt="1"/>
          </p:nvPr>
        </p:nvSpPr>
        <p:spPr>
          <a:xfrm>
            <a:off x="982638" y="3429794"/>
            <a:ext cx="10872812" cy="25115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88900" indent="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3200" baseline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解答</a:t>
            </a:r>
            <a:r>
              <a:rPr lang="en-US" altLang="zh-TW" dirty="0" err="1"/>
              <a:t>32pt</a:t>
            </a:r>
            <a:r>
              <a:rPr lang="zh-TW" altLang="en-US" dirty="0"/>
              <a:t>，紅色，微軟正黑體</a:t>
            </a:r>
          </a:p>
        </p:txBody>
      </p:sp>
      <p:sp>
        <p:nvSpPr>
          <p:cNvPr id="6" name="文字版面配置區 4"/>
          <p:cNvSpPr>
            <a:spLocks noGrp="1"/>
          </p:cNvSpPr>
          <p:nvPr>
            <p:ph type="body" sz="quarter" idx="11" hasCustomPrompt="1"/>
          </p:nvPr>
        </p:nvSpPr>
        <p:spPr>
          <a:xfrm>
            <a:off x="10703718" y="530002"/>
            <a:ext cx="1675328" cy="3795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 err="1"/>
              <a:t>P.XXX</a:t>
            </a:r>
            <a:endParaRPr lang="zh-TW" altLang="en-US" dirty="0"/>
          </a:p>
        </p:txBody>
      </p:sp>
      <p:sp>
        <p:nvSpPr>
          <p:cNvPr id="8" name="文字方塊 7"/>
          <p:cNvSpPr txBox="1"/>
          <p:nvPr userDrawn="1"/>
        </p:nvSpPr>
        <p:spPr>
          <a:xfrm>
            <a:off x="334213" y="-14396"/>
            <a:ext cx="186830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FA7D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4000" b="1" dirty="0">
                <a:solidFill>
                  <a:srgbClr val="FA7D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en-US" altLang="zh-TW" sz="4000" b="1" dirty="0">
                <a:solidFill>
                  <a:srgbClr val="FA7D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4000" b="1" dirty="0">
              <a:solidFill>
                <a:srgbClr val="FA7D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7704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題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35321" y="2349675"/>
            <a:ext cx="11499542" cy="16561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46113" indent="-53340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36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en-US" altLang="zh-TW" dirty="0"/>
              <a:t>01.</a:t>
            </a:r>
            <a:r>
              <a:rPr lang="zh-TW" altLang="en-US" dirty="0"/>
              <a:t>題目</a:t>
            </a:r>
            <a:r>
              <a:rPr lang="en-US" altLang="zh-TW" dirty="0"/>
              <a:t>36pt</a:t>
            </a:r>
            <a:r>
              <a:rPr lang="zh-TW" altLang="en-US" dirty="0"/>
              <a:t>，微軟正黑體</a:t>
            </a:r>
          </a:p>
        </p:txBody>
      </p:sp>
      <p:cxnSp>
        <p:nvCxnSpPr>
          <p:cNvPr id="11" name="直線接點 10"/>
          <p:cNvCxnSpPr/>
          <p:nvPr userDrawn="1"/>
        </p:nvCxnSpPr>
        <p:spPr>
          <a:xfrm>
            <a:off x="334213" y="693490"/>
            <a:ext cx="9937457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內容版面配置區 2"/>
          <p:cNvSpPr>
            <a:spLocks noGrp="1"/>
          </p:cNvSpPr>
          <p:nvPr>
            <p:ph idx="10" hasCustomPrompt="1"/>
          </p:nvPr>
        </p:nvSpPr>
        <p:spPr>
          <a:xfrm>
            <a:off x="335321" y="909515"/>
            <a:ext cx="11499542" cy="14401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88900" indent="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3600" b="1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題組</a:t>
            </a:r>
            <a:r>
              <a:rPr lang="en-US" altLang="zh-TW" dirty="0"/>
              <a:t>36pt</a:t>
            </a:r>
            <a:r>
              <a:rPr lang="zh-TW" altLang="en-US" dirty="0"/>
              <a:t>，微軟正黑體</a:t>
            </a:r>
          </a:p>
        </p:txBody>
      </p:sp>
      <p:sp>
        <p:nvSpPr>
          <p:cNvPr id="15" name="內容版面配置區 2"/>
          <p:cNvSpPr>
            <a:spLocks noGrp="1"/>
          </p:cNvSpPr>
          <p:nvPr>
            <p:ph idx="11" hasCustomPrompt="1"/>
          </p:nvPr>
        </p:nvSpPr>
        <p:spPr>
          <a:xfrm>
            <a:off x="982638" y="4023280"/>
            <a:ext cx="10872812" cy="19267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88900" indent="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3200" baseline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解答</a:t>
            </a:r>
            <a:r>
              <a:rPr lang="en-US" altLang="zh-TW" dirty="0" err="1"/>
              <a:t>32pt</a:t>
            </a:r>
            <a:r>
              <a:rPr lang="zh-TW" altLang="en-US" dirty="0"/>
              <a:t>，紅色，微軟正黑體</a:t>
            </a:r>
          </a:p>
        </p:txBody>
      </p:sp>
      <p:sp>
        <p:nvSpPr>
          <p:cNvPr id="7" name="文字版面配置區 4"/>
          <p:cNvSpPr>
            <a:spLocks noGrp="1"/>
          </p:cNvSpPr>
          <p:nvPr>
            <p:ph type="body" sz="quarter" idx="12" hasCustomPrompt="1"/>
          </p:nvPr>
        </p:nvSpPr>
        <p:spPr>
          <a:xfrm>
            <a:off x="10703718" y="530002"/>
            <a:ext cx="1675328" cy="3795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 err="1"/>
              <a:t>P.XXX</a:t>
            </a:r>
            <a:endParaRPr lang="zh-TW" altLang="en-US" dirty="0"/>
          </a:p>
        </p:txBody>
      </p:sp>
      <p:sp>
        <p:nvSpPr>
          <p:cNvPr id="8" name="文字方塊 7"/>
          <p:cNvSpPr txBox="1"/>
          <p:nvPr userDrawn="1"/>
        </p:nvSpPr>
        <p:spPr>
          <a:xfrm>
            <a:off x="334213" y="-14396"/>
            <a:ext cx="186830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FA7D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4000" b="1" dirty="0">
                <a:solidFill>
                  <a:srgbClr val="FA7D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題組</a:t>
            </a:r>
            <a:r>
              <a:rPr lang="en-US" altLang="zh-TW" sz="4000" b="1" dirty="0">
                <a:solidFill>
                  <a:srgbClr val="FA7D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4000" b="1" dirty="0">
              <a:solidFill>
                <a:srgbClr val="FA7D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2397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節">
    <p:bg>
      <p:bgPr>
        <a:gradFill flip="none" rotWithShape="1">
          <a:gsLst>
            <a:gs pos="0">
              <a:srgbClr val="1C3A23"/>
            </a:gs>
            <a:gs pos="0">
              <a:srgbClr val="334F36"/>
            </a:gs>
            <a:gs pos="100000">
              <a:srgbClr val="405C3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圓角矩形 26"/>
          <p:cNvSpPr/>
          <p:nvPr userDrawn="1"/>
        </p:nvSpPr>
        <p:spPr>
          <a:xfrm rot="20730185">
            <a:off x="11375477" y="6411433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0" name="標題 1"/>
          <p:cNvSpPr>
            <a:spLocks noGrp="1"/>
          </p:cNvSpPr>
          <p:nvPr>
            <p:ph type="ctrTitle" hasCustomPrompt="1"/>
          </p:nvPr>
        </p:nvSpPr>
        <p:spPr>
          <a:xfrm>
            <a:off x="334391" y="0"/>
            <a:ext cx="11521633" cy="91231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800" b="1" baseline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dirty="0" err="1"/>
              <a:t>X‧X</a:t>
            </a:r>
            <a:r>
              <a:rPr lang="en-US" altLang="zh-TW" dirty="0"/>
              <a:t> </a:t>
            </a:r>
            <a:r>
              <a:rPr lang="zh-TW" altLang="en-US" dirty="0"/>
              <a:t>節名</a:t>
            </a:r>
            <a:r>
              <a:rPr lang="en-US" altLang="zh-TW" dirty="0"/>
              <a:t>(</a:t>
            </a:r>
            <a:r>
              <a:rPr lang="en-US" altLang="zh-TW" dirty="0" err="1"/>
              <a:t>48pt</a:t>
            </a:r>
            <a:r>
              <a:rPr lang="zh-TW" altLang="en-US" dirty="0"/>
              <a:t>，微軟正黑體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1" name="文字版面配置區 20"/>
          <p:cNvSpPr>
            <a:spLocks noGrp="1"/>
          </p:cNvSpPr>
          <p:nvPr>
            <p:ph type="body" sz="quarter" idx="18" hasCustomPrompt="1"/>
          </p:nvPr>
        </p:nvSpPr>
        <p:spPr>
          <a:xfrm>
            <a:off x="334394" y="1125538"/>
            <a:ext cx="11517401" cy="5282998"/>
          </a:xfrm>
          <a:prstGeom prst="rect">
            <a:avLst/>
          </a:prstGeom>
        </p:spPr>
        <p:txBody>
          <a:bodyPr lIns="121912" tIns="0" rIns="0" bIns="0">
            <a:noAutofit/>
          </a:bodyPr>
          <a:lstStyle>
            <a:lvl1pPr marL="474103" indent="-474103">
              <a:spcBef>
                <a:spcPts val="800"/>
              </a:spcBef>
              <a:buClrTx/>
              <a:buFont typeface="+mj-lt"/>
              <a:buAutoNum type="arabicPeriod"/>
              <a:tabLst/>
              <a:defRPr sz="360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1083664" marR="0" indent="-368275" algn="l" defTabSz="121912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598978" algn="l"/>
              </a:tabLst>
              <a:defRPr sz="43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761952" marR="0" indent="0" algn="l" defTabSz="121912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latin typeface="標楷體" pitchFamily="65" charset="-120"/>
                <a:ea typeface="標楷體" pitchFamily="65" charset="-120"/>
              </a:defRPr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altLang="zh-TW" dirty="0" err="1"/>
              <a:t>36pt</a:t>
            </a:r>
            <a:r>
              <a:rPr lang="zh-TW" altLang="en-US" dirty="0"/>
              <a:t>，微軟正黑體</a:t>
            </a:r>
          </a:p>
        </p:txBody>
      </p:sp>
      <p:cxnSp>
        <p:nvCxnSpPr>
          <p:cNvPr id="33" name="直線接點 32"/>
          <p:cNvCxnSpPr/>
          <p:nvPr userDrawn="1"/>
        </p:nvCxnSpPr>
        <p:spPr>
          <a:xfrm>
            <a:off x="334394" y="909514"/>
            <a:ext cx="11517401" cy="0"/>
          </a:xfrm>
          <a:prstGeom prst="line">
            <a:avLst/>
          </a:prstGeom>
          <a:ln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Picture 2" descr="D:\圖片雜彙\康軒文教事業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3"/>
          <a:stretch/>
        </p:blipFill>
        <p:spPr bwMode="auto">
          <a:xfrm>
            <a:off x="438150" y="6526513"/>
            <a:ext cx="1697412" cy="3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圓角矩形 9"/>
          <p:cNvSpPr/>
          <p:nvPr userDrawn="1"/>
        </p:nvSpPr>
        <p:spPr>
          <a:xfrm>
            <a:off x="11196330" y="6396891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圓角矩形 11"/>
          <p:cNvSpPr/>
          <p:nvPr userDrawn="1"/>
        </p:nvSpPr>
        <p:spPr>
          <a:xfrm rot="18900000">
            <a:off x="11618781" y="6449278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8749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段標">
    <p:bg>
      <p:bgPr>
        <a:gradFill flip="none" rotWithShape="1">
          <a:gsLst>
            <a:gs pos="0">
              <a:srgbClr val="1C3A23"/>
            </a:gs>
            <a:gs pos="0">
              <a:srgbClr val="334F36"/>
            </a:gs>
            <a:gs pos="100000">
              <a:srgbClr val="405C3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1"/>
          <p:cNvSpPr>
            <a:spLocks noGrp="1"/>
          </p:cNvSpPr>
          <p:nvPr>
            <p:ph type="ctrTitle" hasCustomPrompt="1"/>
          </p:nvPr>
        </p:nvSpPr>
        <p:spPr>
          <a:xfrm>
            <a:off x="334390" y="2419350"/>
            <a:ext cx="11521633" cy="89053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800" b="1" baseline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段標</a:t>
            </a:r>
            <a:r>
              <a:rPr lang="en-US" altLang="zh-TW" dirty="0"/>
              <a:t>(48pt</a:t>
            </a:r>
            <a:r>
              <a:rPr lang="zh-TW" altLang="en-US" dirty="0"/>
              <a:t>，微軟正黑體</a:t>
            </a:r>
            <a:r>
              <a:rPr lang="en-US" altLang="zh-TW" dirty="0"/>
              <a:t>)</a:t>
            </a:r>
            <a:endParaRPr lang="zh-TW" altLang="en-US" dirty="0"/>
          </a:p>
        </p:txBody>
      </p:sp>
      <p:cxnSp>
        <p:nvCxnSpPr>
          <p:cNvPr id="33" name="直線接點 32"/>
          <p:cNvCxnSpPr/>
          <p:nvPr userDrawn="1"/>
        </p:nvCxnSpPr>
        <p:spPr>
          <a:xfrm>
            <a:off x="334394" y="3309885"/>
            <a:ext cx="11517401" cy="0"/>
          </a:xfrm>
          <a:prstGeom prst="line">
            <a:avLst/>
          </a:prstGeom>
          <a:ln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Picture 2" descr="D:\圖片雜彙\康軒文教事業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3"/>
          <a:stretch/>
        </p:blipFill>
        <p:spPr bwMode="auto">
          <a:xfrm>
            <a:off x="438150" y="6526513"/>
            <a:ext cx="1697412" cy="3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圓角矩形 11"/>
          <p:cNvSpPr/>
          <p:nvPr userDrawn="1"/>
        </p:nvSpPr>
        <p:spPr>
          <a:xfrm rot="20730185">
            <a:off x="11375477" y="6411433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3" name="圓角矩形 12"/>
          <p:cNvSpPr/>
          <p:nvPr userDrawn="1"/>
        </p:nvSpPr>
        <p:spPr>
          <a:xfrm>
            <a:off x="11196330" y="6396891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4" name="圓角矩形 13"/>
          <p:cNvSpPr/>
          <p:nvPr userDrawn="1"/>
        </p:nvSpPr>
        <p:spPr>
          <a:xfrm rot="18900000">
            <a:off x="11618781" y="6449278"/>
            <a:ext cx="119120" cy="4497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56021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01905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課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 hasCustomPrompt="1"/>
          </p:nvPr>
        </p:nvSpPr>
        <p:spPr>
          <a:xfrm>
            <a:off x="334393" y="1"/>
            <a:ext cx="9937277" cy="83750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4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</a:t>
            </a:r>
            <a:r>
              <a:rPr lang="en-US" altLang="zh-TW" dirty="0" err="1"/>
              <a:t>44pt</a:t>
            </a:r>
            <a:r>
              <a:rPr lang="zh-TW" altLang="en-US" dirty="0"/>
              <a:t>粗體，微軟正黑體</a:t>
            </a:r>
          </a:p>
        </p:txBody>
      </p:sp>
      <p:sp>
        <p:nvSpPr>
          <p:cNvPr id="9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35321" y="931742"/>
            <a:ext cx="11499542" cy="56664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84687" indent="-370392" eaLnBrk="1" latinLnBrk="0" hangingPunct="1">
              <a:spcBef>
                <a:spcPts val="800"/>
              </a:spcBef>
              <a:buFont typeface="Calibri" panose="020F0502020204030204" pitchFamily="34" charset="0"/>
              <a:buChar char="▪"/>
              <a:tabLst/>
              <a:defRPr sz="40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課文</a:t>
            </a:r>
            <a:r>
              <a:rPr lang="en-US" altLang="zh-TW" dirty="0" err="1"/>
              <a:t>40pt</a:t>
            </a:r>
            <a:r>
              <a:rPr lang="zh-TW" altLang="en-US" dirty="0"/>
              <a:t>，微軟正黑體</a:t>
            </a:r>
            <a:br>
              <a:rPr lang="en-US" altLang="zh-TW" dirty="0"/>
            </a:br>
            <a:r>
              <a:rPr lang="zh-TW" altLang="en-US" dirty="0"/>
              <a:t>圖說</a:t>
            </a:r>
            <a:r>
              <a:rPr lang="en-US" altLang="zh-TW" dirty="0" err="1"/>
              <a:t>36pt</a:t>
            </a:r>
            <a:r>
              <a:rPr lang="zh-TW" altLang="en-US" dirty="0"/>
              <a:t>或</a:t>
            </a:r>
            <a:r>
              <a:rPr lang="en-US" altLang="zh-TW" dirty="0" err="1"/>
              <a:t>40pt</a:t>
            </a:r>
            <a:endParaRPr lang="zh-TW" altLang="en-US" dirty="0"/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cxnSp>
        <p:nvCxnSpPr>
          <p:cNvPr id="6" name="直線接點 5"/>
          <p:cNvCxnSpPr/>
          <p:nvPr userDrawn="1"/>
        </p:nvCxnSpPr>
        <p:spPr>
          <a:xfrm>
            <a:off x="334963" y="837506"/>
            <a:ext cx="10352087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70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然暖身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 userDrawn="1"/>
        </p:nvSpPr>
        <p:spPr>
          <a:xfrm>
            <a:off x="622598" y="68065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自然暖身操</a:t>
            </a:r>
          </a:p>
        </p:txBody>
      </p:sp>
      <p:sp>
        <p:nvSpPr>
          <p:cNvPr id="5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cxnSp>
        <p:nvCxnSpPr>
          <p:cNvPr id="7" name="直線接點 6"/>
          <p:cNvCxnSpPr/>
          <p:nvPr userDrawn="1"/>
        </p:nvCxnSpPr>
        <p:spPr>
          <a:xfrm>
            <a:off x="334963" y="837506"/>
            <a:ext cx="10352087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4" y="45418"/>
            <a:ext cx="610062" cy="97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750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識快遞">
    <p:bg>
      <p:bgPr>
        <a:solidFill>
          <a:srgbClr val="E2F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25542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lang="zh-TW" altLang="en-US" sz="4400" b="1" dirty="0">
                <a:solidFill>
                  <a:srgbClr val="2DACD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知識快遞</a:t>
            </a:r>
          </a:p>
        </p:txBody>
      </p:sp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566" y="196120"/>
            <a:ext cx="619211" cy="514422"/>
          </a:xfrm>
          <a:prstGeom prst="rect">
            <a:avLst/>
          </a:prstGeom>
        </p:spPr>
      </p:pic>
      <p:sp>
        <p:nvSpPr>
          <p:cNvPr id="1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417247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4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en-US" altLang="zh-TW" dirty="0" err="1"/>
              <a:t>40pt</a:t>
            </a:r>
            <a:r>
              <a:rPr lang="zh-TW" altLang="en-US" dirty="0"/>
              <a:t>，微軟正黑體</a:t>
            </a:r>
          </a:p>
        </p:txBody>
      </p:sp>
      <p:cxnSp>
        <p:nvCxnSpPr>
          <p:cNvPr id="6" name="直線接點 5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2DACD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5022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動腦時間">
    <p:bg>
      <p:bgPr>
        <a:solidFill>
          <a:srgbClr val="E1D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>
            <a:off x="948631" y="69156"/>
            <a:ext cx="25542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lang="zh-TW" altLang="en-US" sz="4400" b="1" dirty="0">
                <a:solidFill>
                  <a:srgbClr val="604A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動腦時間</a:t>
            </a:r>
          </a:p>
        </p:txBody>
      </p:sp>
      <p:sp>
        <p:nvSpPr>
          <p:cNvPr id="16" name="文字版面配置區 20"/>
          <p:cNvSpPr>
            <a:spLocks noGrp="1"/>
          </p:cNvSpPr>
          <p:nvPr>
            <p:ph type="body" sz="quarter" idx="15" hasCustomPrompt="1"/>
          </p:nvPr>
        </p:nvSpPr>
        <p:spPr>
          <a:xfrm>
            <a:off x="334566" y="913508"/>
            <a:ext cx="11520884" cy="24442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3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題目微軟正黑體，</a:t>
            </a:r>
            <a:r>
              <a:rPr lang="en-US" altLang="zh-TW" dirty="0"/>
              <a:t>36</a:t>
            </a:r>
            <a:r>
              <a:rPr lang="zh-TW" altLang="en-US" dirty="0"/>
              <a:t>字級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66" y="18702"/>
            <a:ext cx="705396" cy="78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字版面配置區 20"/>
          <p:cNvSpPr>
            <a:spLocks noGrp="1"/>
          </p:cNvSpPr>
          <p:nvPr>
            <p:ph type="body" sz="quarter" idx="16" hasCustomPrompt="1"/>
          </p:nvPr>
        </p:nvSpPr>
        <p:spPr>
          <a:xfrm>
            <a:off x="334566" y="4064696"/>
            <a:ext cx="11520884" cy="24442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>
              <a:spcBef>
                <a:spcPts val="800"/>
              </a:spcBef>
              <a:buNone/>
              <a:defRPr sz="36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spcBef>
                <a:spcPts val="800"/>
              </a:spcBef>
              <a:defRPr>
                <a:latin typeface="標楷體" pitchFamily="65" charset="-120"/>
                <a:ea typeface="標楷體" pitchFamily="65" charset="-120"/>
              </a:defRPr>
            </a:lvl2pPr>
          </a:lstStyle>
          <a:p>
            <a:pPr lvl="0"/>
            <a:r>
              <a:rPr lang="zh-TW" altLang="en-US" dirty="0"/>
              <a:t>解答微軟正黑體，</a:t>
            </a:r>
            <a:r>
              <a:rPr lang="en-US" altLang="zh-TW" dirty="0"/>
              <a:t>36</a:t>
            </a:r>
            <a:r>
              <a:rPr lang="zh-TW" altLang="en-US" dirty="0"/>
              <a:t>字級</a:t>
            </a:r>
          </a:p>
        </p:txBody>
      </p:sp>
      <p:sp>
        <p:nvSpPr>
          <p:cNvPr id="7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cxnSp>
        <p:nvCxnSpPr>
          <p:cNvPr id="8" name="直線接點 7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604A7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032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學習小幫手">
    <p:bg>
      <p:bgPr>
        <a:solidFill>
          <a:srgbClr val="DD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 userDrawn="1"/>
        </p:nvGrpSpPr>
        <p:grpSpPr>
          <a:xfrm>
            <a:off x="354992" y="118517"/>
            <a:ext cx="635000" cy="619200"/>
            <a:chOff x="1983606" y="1815163"/>
            <a:chExt cx="635000" cy="619200"/>
          </a:xfrm>
        </p:grpSpPr>
        <p:sp>
          <p:nvSpPr>
            <p:cNvPr id="14" name="橢圓 13"/>
            <p:cNvSpPr/>
            <p:nvPr userDrawn="1"/>
          </p:nvSpPr>
          <p:spPr>
            <a:xfrm>
              <a:off x="1990750" y="1815163"/>
              <a:ext cx="619200" cy="61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Picture 5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7" t="1453" r="3378" b="3164"/>
            <a:stretch/>
          </p:blipFill>
          <p:spPr bwMode="auto">
            <a:xfrm>
              <a:off x="1983606" y="1815163"/>
              <a:ext cx="635000" cy="61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文字版面配置區 2"/>
          <p:cNvSpPr>
            <a:spLocks noGrp="1"/>
          </p:cNvSpPr>
          <p:nvPr>
            <p:ph type="body" sz="quarter" idx="20" hasCustomPrompt="1"/>
          </p:nvPr>
        </p:nvSpPr>
        <p:spPr>
          <a:xfrm>
            <a:off x="10713401" y="499234"/>
            <a:ext cx="1656580" cy="4297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dirty="0"/>
              <a:t>課本</a:t>
            </a:r>
            <a:r>
              <a:rPr lang="en-US" altLang="zh-TW" dirty="0"/>
              <a:t>P.XXX</a:t>
            </a:r>
            <a:endParaRPr lang="zh-TW" altLang="en-US" dirty="0"/>
          </a:p>
        </p:txBody>
      </p:sp>
      <p:sp>
        <p:nvSpPr>
          <p:cNvPr id="3" name="標題 1"/>
          <p:cNvSpPr>
            <a:spLocks noGrp="1"/>
          </p:cNvSpPr>
          <p:nvPr>
            <p:ph type="title" hasCustomPrompt="1"/>
          </p:nvPr>
        </p:nvSpPr>
        <p:spPr>
          <a:xfrm>
            <a:off x="334393" y="1"/>
            <a:ext cx="9937277" cy="83750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121912" tIns="60956" rIns="121912" bIns="60956" anchor="ctr">
            <a:noAutofit/>
          </a:bodyPr>
          <a:lstStyle>
            <a:lvl1pPr algn="l">
              <a:defRPr sz="4400" b="1">
                <a:solidFill>
                  <a:srgbClr val="8781B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　</a:t>
            </a:r>
          </a:p>
        </p:txBody>
      </p:sp>
      <p:sp>
        <p:nvSpPr>
          <p:cNvPr id="4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35321" y="931742"/>
            <a:ext cx="11499542" cy="56664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4295" indent="0" eaLnBrk="1" latinLnBrk="0" hangingPunct="1">
              <a:spcBef>
                <a:spcPts val="800"/>
              </a:spcBef>
              <a:buFont typeface="Calibri" panose="020F0502020204030204" pitchFamily="34" charset="0"/>
              <a:buNone/>
              <a:tabLst/>
              <a:defRPr sz="3600" baseline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831798" indent="-355578" eaLnBrk="1" latinLnBrk="0" hangingPunct="1">
              <a:spcBef>
                <a:spcPts val="800"/>
              </a:spcBef>
              <a:defRPr sz="4300" b="0" baseline="0">
                <a:solidFill>
                  <a:schemeClr val="tx1"/>
                </a:solidFill>
              </a:defRPr>
            </a:lvl2pPr>
            <a:lvl3pPr marL="960905" indent="0" eaLnBrk="1" latinLnBrk="0" hangingPunct="1">
              <a:spcBef>
                <a:spcPts val="800"/>
              </a:spcBef>
              <a:buNone/>
              <a:defRPr sz="3700" baseline="0">
                <a:latin typeface="+mn-ea"/>
                <a:ea typeface="+mn-ea"/>
              </a:defRPr>
            </a:lvl3pPr>
          </a:lstStyle>
          <a:p>
            <a:pPr lvl="0"/>
            <a:r>
              <a:rPr lang="zh-TW" altLang="en-US" dirty="0"/>
              <a:t>題目微軟正黑體，</a:t>
            </a:r>
            <a:r>
              <a:rPr lang="en-US" altLang="zh-TW" dirty="0"/>
              <a:t>36</a:t>
            </a:r>
            <a:r>
              <a:rPr lang="zh-TW" altLang="en-US" dirty="0"/>
              <a:t>字級</a:t>
            </a: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950400" y="68400"/>
            <a:ext cx="3130351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CA482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學習小幫手</a:t>
            </a:r>
          </a:p>
        </p:txBody>
      </p:sp>
      <p:cxnSp>
        <p:nvCxnSpPr>
          <p:cNvPr id="7" name="直線接點 6"/>
          <p:cNvCxnSpPr/>
          <p:nvPr userDrawn="1"/>
        </p:nvCxnSpPr>
        <p:spPr>
          <a:xfrm>
            <a:off x="334963" y="837506"/>
            <a:ext cx="10347325" cy="0"/>
          </a:xfrm>
          <a:prstGeom prst="line">
            <a:avLst/>
          </a:prstGeom>
          <a:ln w="28575" cap="rnd">
            <a:solidFill>
              <a:srgbClr val="0CA48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758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圖片雜彙\康軒文教事業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474" y="6526513"/>
            <a:ext cx="2161036" cy="3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群組 7"/>
          <p:cNvGrpSpPr/>
          <p:nvPr userDrawn="1"/>
        </p:nvGrpSpPr>
        <p:grpSpPr>
          <a:xfrm>
            <a:off x="10487021" y="-5902"/>
            <a:ext cx="2000251" cy="939352"/>
            <a:chOff x="7859942" y="-4425"/>
            <a:chExt cx="1500384" cy="704351"/>
          </a:xfrm>
        </p:grpSpPr>
        <p:sp>
          <p:nvSpPr>
            <p:cNvPr id="9" name="平行四邊形 8"/>
            <p:cNvSpPr/>
            <p:nvPr userDrawn="1"/>
          </p:nvSpPr>
          <p:spPr bwMode="auto">
            <a:xfrm rot="10800000" flipV="1">
              <a:off x="7859942" y="-4425"/>
              <a:ext cx="1500384" cy="704351"/>
            </a:xfrm>
            <a:prstGeom prst="parallelogram">
              <a:avLst>
                <a:gd name="adj" fmla="val 30791"/>
              </a:avLst>
            </a:prstGeom>
            <a:solidFill>
              <a:schemeClr val="tx1">
                <a:lumMod val="75000"/>
                <a:lumOff val="25000"/>
              </a:schemeClr>
            </a:solidFill>
            <a:ln w="6350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>
                <a:spcBef>
                  <a:spcPts val="800"/>
                </a:spcBef>
                <a:tabLst>
                  <a:tab pos="1430775" algn="l"/>
                </a:tabLst>
                <a:defRPr/>
              </a:pPr>
              <a:endParaRPr lang="zh-TW" altLang="en-US" sz="3500" spc="-400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向右箭號 9">
              <a:hlinkClick r:id="" action="ppaction://hlinkshowjump?jump=previousslide"/>
            </p:cNvPr>
            <p:cNvSpPr/>
            <p:nvPr userDrawn="1"/>
          </p:nvSpPr>
          <p:spPr bwMode="auto">
            <a:xfrm rot="10800000">
              <a:off x="8022484" y="59021"/>
              <a:ext cx="293003" cy="277512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向右箭號 10">
              <a:hlinkClick r:id="" action="ppaction://hlinkshowjump?jump=nextslide"/>
            </p:cNvPr>
            <p:cNvSpPr/>
            <p:nvPr userDrawn="1"/>
          </p:nvSpPr>
          <p:spPr bwMode="auto">
            <a:xfrm rot="10800000" flipH="1">
              <a:off x="8778666" y="59021"/>
              <a:ext cx="293003" cy="277512"/>
            </a:xfrm>
            <a:prstGeom prst="rightArrow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20000"/>
                </a:spcBef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動作按鈕: 首頁 1">
              <a:hlinkClick r:id="" action="ppaction://hlinkshowjump?jump=firstslide" highlightClick="1"/>
            </p:cNvPr>
            <p:cNvSpPr/>
            <p:nvPr userDrawn="1"/>
          </p:nvSpPr>
          <p:spPr bwMode="auto">
            <a:xfrm>
              <a:off x="8402151" y="34055"/>
              <a:ext cx="289851" cy="284831"/>
            </a:xfrm>
            <a:custGeom>
              <a:avLst/>
              <a:gdLst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5" fmla="*/ 192726 w 385452"/>
                <a:gd name="connsiteY5" fmla="*/ 48182 h 385452"/>
                <a:gd name="connsiteX6" fmla="*/ 48182 w 385452"/>
                <a:gd name="connsiteY6" fmla="*/ 192726 h 385452"/>
                <a:gd name="connsiteX7" fmla="*/ 84318 w 385452"/>
                <a:gd name="connsiteY7" fmla="*/ 192726 h 385452"/>
                <a:gd name="connsiteX8" fmla="*/ 84318 w 385452"/>
                <a:gd name="connsiteY8" fmla="*/ 337271 h 385452"/>
                <a:gd name="connsiteX9" fmla="*/ 301134 w 385452"/>
                <a:gd name="connsiteY9" fmla="*/ 337271 h 385452"/>
                <a:gd name="connsiteX10" fmla="*/ 301134 w 385452"/>
                <a:gd name="connsiteY10" fmla="*/ 192726 h 385452"/>
                <a:gd name="connsiteX11" fmla="*/ 337271 w 385452"/>
                <a:gd name="connsiteY11" fmla="*/ 192726 h 385452"/>
                <a:gd name="connsiteX12" fmla="*/ 283066 w 385452"/>
                <a:gd name="connsiteY12" fmla="*/ 138522 h 385452"/>
                <a:gd name="connsiteX13" fmla="*/ 283066 w 385452"/>
                <a:gd name="connsiteY13" fmla="*/ 66250 h 385452"/>
                <a:gd name="connsiteX14" fmla="*/ 246930 w 385452"/>
                <a:gd name="connsiteY14" fmla="*/ 66250 h 385452"/>
                <a:gd name="connsiteX15" fmla="*/ 246930 w 385452"/>
                <a:gd name="connsiteY15" fmla="*/ 102386 h 385452"/>
                <a:gd name="connsiteX16" fmla="*/ 192726 w 385452"/>
                <a:gd name="connsiteY16" fmla="*/ 48182 h 385452"/>
                <a:gd name="connsiteX0" fmla="*/ 283066 w 385452"/>
                <a:gd name="connsiteY0" fmla="*/ 138522 h 385452"/>
                <a:gd name="connsiteX1" fmla="*/ 283066 w 385452"/>
                <a:gd name="connsiteY1" fmla="*/ 66250 h 385452"/>
                <a:gd name="connsiteX2" fmla="*/ 246930 w 385452"/>
                <a:gd name="connsiteY2" fmla="*/ 66250 h 385452"/>
                <a:gd name="connsiteX3" fmla="*/ 246930 w 385452"/>
                <a:gd name="connsiteY3" fmla="*/ 102386 h 385452"/>
                <a:gd name="connsiteX4" fmla="*/ 283066 w 385452"/>
                <a:gd name="connsiteY4" fmla="*/ 138522 h 385452"/>
                <a:gd name="connsiteX5" fmla="*/ 84318 w 385452"/>
                <a:gd name="connsiteY5" fmla="*/ 192726 h 385452"/>
                <a:gd name="connsiteX6" fmla="*/ 84318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9" fmla="*/ 210794 w 385452"/>
                <a:gd name="connsiteY9" fmla="*/ 264998 h 385452"/>
                <a:gd name="connsiteX10" fmla="*/ 210794 w 385452"/>
                <a:gd name="connsiteY10" fmla="*/ 337271 h 385452"/>
                <a:gd name="connsiteX11" fmla="*/ 301134 w 385452"/>
                <a:gd name="connsiteY11" fmla="*/ 337271 h 385452"/>
                <a:gd name="connsiteX12" fmla="*/ 301134 w 385452"/>
                <a:gd name="connsiteY12" fmla="*/ 192726 h 385452"/>
                <a:gd name="connsiteX13" fmla="*/ 84318 w 385452"/>
                <a:gd name="connsiteY13" fmla="*/ 192726 h 385452"/>
                <a:gd name="connsiteX0" fmla="*/ 192726 w 385452"/>
                <a:gd name="connsiteY0" fmla="*/ 48182 h 385452"/>
                <a:gd name="connsiteX1" fmla="*/ 48182 w 385452"/>
                <a:gd name="connsiteY1" fmla="*/ 192726 h 385452"/>
                <a:gd name="connsiteX2" fmla="*/ 337271 w 385452"/>
                <a:gd name="connsiteY2" fmla="*/ 192726 h 385452"/>
                <a:gd name="connsiteX3" fmla="*/ 192726 w 385452"/>
                <a:gd name="connsiteY3" fmla="*/ 48182 h 385452"/>
                <a:gd name="connsiteX4" fmla="*/ 174658 w 385452"/>
                <a:gd name="connsiteY4" fmla="*/ 264998 h 385452"/>
                <a:gd name="connsiteX5" fmla="*/ 210794 w 385452"/>
                <a:gd name="connsiteY5" fmla="*/ 264998 h 385452"/>
                <a:gd name="connsiteX6" fmla="*/ 210794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0" fmla="*/ 192726 w 385452"/>
                <a:gd name="connsiteY0" fmla="*/ 48182 h 385452"/>
                <a:gd name="connsiteX1" fmla="*/ 246930 w 385452"/>
                <a:gd name="connsiteY1" fmla="*/ 102386 h 385452"/>
                <a:gd name="connsiteX2" fmla="*/ 246930 w 385452"/>
                <a:gd name="connsiteY2" fmla="*/ 66250 h 385452"/>
                <a:gd name="connsiteX3" fmla="*/ 283066 w 385452"/>
                <a:gd name="connsiteY3" fmla="*/ 66250 h 385452"/>
                <a:gd name="connsiteX4" fmla="*/ 283066 w 385452"/>
                <a:gd name="connsiteY4" fmla="*/ 138522 h 385452"/>
                <a:gd name="connsiteX5" fmla="*/ 337271 w 385452"/>
                <a:gd name="connsiteY5" fmla="*/ 192726 h 385452"/>
                <a:gd name="connsiteX6" fmla="*/ 301134 w 385452"/>
                <a:gd name="connsiteY6" fmla="*/ 192726 h 385452"/>
                <a:gd name="connsiteX7" fmla="*/ 301134 w 385452"/>
                <a:gd name="connsiteY7" fmla="*/ 337271 h 385452"/>
                <a:gd name="connsiteX8" fmla="*/ 84318 w 385452"/>
                <a:gd name="connsiteY8" fmla="*/ 337271 h 385452"/>
                <a:gd name="connsiteX9" fmla="*/ 84318 w 385452"/>
                <a:gd name="connsiteY9" fmla="*/ 192726 h 385452"/>
                <a:gd name="connsiteX10" fmla="*/ 48182 w 385452"/>
                <a:gd name="connsiteY10" fmla="*/ 192726 h 385452"/>
                <a:gd name="connsiteX11" fmla="*/ 192726 w 385452"/>
                <a:gd name="connsiteY11" fmla="*/ 48182 h 385452"/>
                <a:gd name="connsiteX12" fmla="*/ 246930 w 385452"/>
                <a:gd name="connsiteY12" fmla="*/ 102386 h 385452"/>
                <a:gd name="connsiteX13" fmla="*/ 283066 w 385452"/>
                <a:gd name="connsiteY13" fmla="*/ 138522 h 385452"/>
                <a:gd name="connsiteX14" fmla="*/ 301134 w 385452"/>
                <a:gd name="connsiteY14" fmla="*/ 192726 h 385452"/>
                <a:gd name="connsiteX15" fmla="*/ 84318 w 385452"/>
                <a:gd name="connsiteY15" fmla="*/ 192726 h 385452"/>
                <a:gd name="connsiteX16" fmla="*/ 174658 w 385452"/>
                <a:gd name="connsiteY16" fmla="*/ 337271 h 385452"/>
                <a:gd name="connsiteX17" fmla="*/ 174658 w 385452"/>
                <a:gd name="connsiteY17" fmla="*/ 264998 h 385452"/>
                <a:gd name="connsiteX18" fmla="*/ 210794 w 385452"/>
                <a:gd name="connsiteY18" fmla="*/ 264998 h 385452"/>
                <a:gd name="connsiteX19" fmla="*/ 210794 w 385452"/>
                <a:gd name="connsiteY19" fmla="*/ 337271 h 385452"/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5" fmla="*/ 192726 w 385452"/>
                <a:gd name="connsiteY5" fmla="*/ 48182 h 385452"/>
                <a:gd name="connsiteX6" fmla="*/ 48182 w 385452"/>
                <a:gd name="connsiteY6" fmla="*/ 192726 h 385452"/>
                <a:gd name="connsiteX7" fmla="*/ 84318 w 385452"/>
                <a:gd name="connsiteY7" fmla="*/ 192726 h 385452"/>
                <a:gd name="connsiteX8" fmla="*/ 84318 w 385452"/>
                <a:gd name="connsiteY8" fmla="*/ 337271 h 385452"/>
                <a:gd name="connsiteX9" fmla="*/ 301134 w 385452"/>
                <a:gd name="connsiteY9" fmla="*/ 337271 h 385452"/>
                <a:gd name="connsiteX10" fmla="*/ 301134 w 385452"/>
                <a:gd name="connsiteY10" fmla="*/ 192726 h 385452"/>
                <a:gd name="connsiteX11" fmla="*/ 337271 w 385452"/>
                <a:gd name="connsiteY11" fmla="*/ 192726 h 385452"/>
                <a:gd name="connsiteX12" fmla="*/ 283066 w 385452"/>
                <a:gd name="connsiteY12" fmla="*/ 138522 h 385452"/>
                <a:gd name="connsiteX13" fmla="*/ 283066 w 385452"/>
                <a:gd name="connsiteY13" fmla="*/ 66250 h 385452"/>
                <a:gd name="connsiteX14" fmla="*/ 246930 w 385452"/>
                <a:gd name="connsiteY14" fmla="*/ 66250 h 385452"/>
                <a:gd name="connsiteX15" fmla="*/ 246930 w 385452"/>
                <a:gd name="connsiteY15" fmla="*/ 102386 h 385452"/>
                <a:gd name="connsiteX16" fmla="*/ 192726 w 385452"/>
                <a:gd name="connsiteY16" fmla="*/ 48182 h 385452"/>
                <a:gd name="connsiteX0" fmla="*/ 283066 w 385452"/>
                <a:gd name="connsiteY0" fmla="*/ 138522 h 385452"/>
                <a:gd name="connsiteX1" fmla="*/ 283066 w 385452"/>
                <a:gd name="connsiteY1" fmla="*/ 66250 h 385452"/>
                <a:gd name="connsiteX2" fmla="*/ 246930 w 385452"/>
                <a:gd name="connsiteY2" fmla="*/ 66250 h 385452"/>
                <a:gd name="connsiteX3" fmla="*/ 246930 w 385452"/>
                <a:gd name="connsiteY3" fmla="*/ 102386 h 385452"/>
                <a:gd name="connsiteX4" fmla="*/ 283066 w 385452"/>
                <a:gd name="connsiteY4" fmla="*/ 138522 h 385452"/>
                <a:gd name="connsiteX5" fmla="*/ 84318 w 385452"/>
                <a:gd name="connsiteY5" fmla="*/ 192726 h 385452"/>
                <a:gd name="connsiteX6" fmla="*/ 84318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9" fmla="*/ 210794 w 385452"/>
                <a:gd name="connsiteY9" fmla="*/ 264998 h 385452"/>
                <a:gd name="connsiteX10" fmla="*/ 210794 w 385452"/>
                <a:gd name="connsiteY10" fmla="*/ 337271 h 385452"/>
                <a:gd name="connsiteX11" fmla="*/ 301134 w 385452"/>
                <a:gd name="connsiteY11" fmla="*/ 337271 h 385452"/>
                <a:gd name="connsiteX12" fmla="*/ 301134 w 385452"/>
                <a:gd name="connsiteY12" fmla="*/ 192726 h 385452"/>
                <a:gd name="connsiteX13" fmla="*/ 84318 w 385452"/>
                <a:gd name="connsiteY13" fmla="*/ 192726 h 385452"/>
                <a:gd name="connsiteX0" fmla="*/ 192726 w 385452"/>
                <a:gd name="connsiteY0" fmla="*/ 48182 h 385452"/>
                <a:gd name="connsiteX1" fmla="*/ 48182 w 385452"/>
                <a:gd name="connsiteY1" fmla="*/ 192726 h 385452"/>
                <a:gd name="connsiteX2" fmla="*/ 337271 w 385452"/>
                <a:gd name="connsiteY2" fmla="*/ 192726 h 385452"/>
                <a:gd name="connsiteX3" fmla="*/ 192726 w 385452"/>
                <a:gd name="connsiteY3" fmla="*/ 48182 h 385452"/>
                <a:gd name="connsiteX4" fmla="*/ 174658 w 385452"/>
                <a:gd name="connsiteY4" fmla="*/ 264998 h 385452"/>
                <a:gd name="connsiteX5" fmla="*/ 210794 w 385452"/>
                <a:gd name="connsiteY5" fmla="*/ 264998 h 385452"/>
                <a:gd name="connsiteX6" fmla="*/ 210794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0" fmla="*/ 192726 w 385452"/>
                <a:gd name="connsiteY0" fmla="*/ 48182 h 385452"/>
                <a:gd name="connsiteX1" fmla="*/ 246930 w 385452"/>
                <a:gd name="connsiteY1" fmla="*/ 102386 h 385452"/>
                <a:gd name="connsiteX2" fmla="*/ 246930 w 385452"/>
                <a:gd name="connsiteY2" fmla="*/ 66250 h 385452"/>
                <a:gd name="connsiteX3" fmla="*/ 283066 w 385452"/>
                <a:gd name="connsiteY3" fmla="*/ 66250 h 385452"/>
                <a:gd name="connsiteX4" fmla="*/ 283066 w 385452"/>
                <a:gd name="connsiteY4" fmla="*/ 138522 h 385452"/>
                <a:gd name="connsiteX5" fmla="*/ 337271 w 385452"/>
                <a:gd name="connsiteY5" fmla="*/ 192726 h 385452"/>
                <a:gd name="connsiteX6" fmla="*/ 301134 w 385452"/>
                <a:gd name="connsiteY6" fmla="*/ 192726 h 385452"/>
                <a:gd name="connsiteX7" fmla="*/ 301134 w 385452"/>
                <a:gd name="connsiteY7" fmla="*/ 337271 h 385452"/>
                <a:gd name="connsiteX8" fmla="*/ 84318 w 385452"/>
                <a:gd name="connsiteY8" fmla="*/ 337271 h 385452"/>
                <a:gd name="connsiteX9" fmla="*/ 84318 w 385452"/>
                <a:gd name="connsiteY9" fmla="*/ 192726 h 385452"/>
                <a:gd name="connsiteX10" fmla="*/ 48182 w 385452"/>
                <a:gd name="connsiteY10" fmla="*/ 192726 h 385452"/>
                <a:gd name="connsiteX11" fmla="*/ 192726 w 385452"/>
                <a:gd name="connsiteY11" fmla="*/ 48182 h 385452"/>
                <a:gd name="connsiteX12" fmla="*/ 246930 w 385452"/>
                <a:gd name="connsiteY12" fmla="*/ 102386 h 385452"/>
                <a:gd name="connsiteX13" fmla="*/ 283066 w 385452"/>
                <a:gd name="connsiteY13" fmla="*/ 138522 h 385452"/>
                <a:gd name="connsiteX14" fmla="*/ 301134 w 385452"/>
                <a:gd name="connsiteY14" fmla="*/ 192726 h 385452"/>
                <a:gd name="connsiteX15" fmla="*/ 84318 w 385452"/>
                <a:gd name="connsiteY15" fmla="*/ 192726 h 385452"/>
                <a:gd name="connsiteX16" fmla="*/ 174658 w 385452"/>
                <a:gd name="connsiteY16" fmla="*/ 337271 h 385452"/>
                <a:gd name="connsiteX17" fmla="*/ 174658 w 385452"/>
                <a:gd name="connsiteY17" fmla="*/ 264998 h 385452"/>
                <a:gd name="connsiteX18" fmla="*/ 210794 w 385452"/>
                <a:gd name="connsiteY18" fmla="*/ 264998 h 385452"/>
                <a:gd name="connsiteX19" fmla="*/ 210794 w 385452"/>
                <a:gd name="connsiteY19" fmla="*/ 337271 h 385452"/>
                <a:gd name="connsiteX0" fmla="*/ 0 w 385452"/>
                <a:gd name="connsiteY0" fmla="*/ 0 h 385452"/>
                <a:gd name="connsiteX1" fmla="*/ 385452 w 385452"/>
                <a:gd name="connsiteY1" fmla="*/ 385452 h 385452"/>
                <a:gd name="connsiteX2" fmla="*/ 0 w 385452"/>
                <a:gd name="connsiteY2" fmla="*/ 385452 h 385452"/>
                <a:gd name="connsiteX3" fmla="*/ 0 w 385452"/>
                <a:gd name="connsiteY3" fmla="*/ 0 h 385452"/>
                <a:gd name="connsiteX0" fmla="*/ 0 w 385452"/>
                <a:gd name="connsiteY0" fmla="*/ 0 h 385452"/>
                <a:gd name="connsiteX1" fmla="*/ 385452 w 385452"/>
                <a:gd name="connsiteY1" fmla="*/ 0 h 385452"/>
                <a:gd name="connsiteX2" fmla="*/ 385452 w 385452"/>
                <a:gd name="connsiteY2" fmla="*/ 385452 h 385452"/>
                <a:gd name="connsiteX3" fmla="*/ 0 w 385452"/>
                <a:gd name="connsiteY3" fmla="*/ 385452 h 385452"/>
                <a:gd name="connsiteX4" fmla="*/ 0 w 385452"/>
                <a:gd name="connsiteY4" fmla="*/ 0 h 385452"/>
                <a:gd name="connsiteX5" fmla="*/ 192726 w 385452"/>
                <a:gd name="connsiteY5" fmla="*/ 48182 h 385452"/>
                <a:gd name="connsiteX6" fmla="*/ 48182 w 385452"/>
                <a:gd name="connsiteY6" fmla="*/ 192726 h 385452"/>
                <a:gd name="connsiteX7" fmla="*/ 84318 w 385452"/>
                <a:gd name="connsiteY7" fmla="*/ 192726 h 385452"/>
                <a:gd name="connsiteX8" fmla="*/ 84318 w 385452"/>
                <a:gd name="connsiteY8" fmla="*/ 337271 h 385452"/>
                <a:gd name="connsiteX9" fmla="*/ 301134 w 385452"/>
                <a:gd name="connsiteY9" fmla="*/ 337271 h 385452"/>
                <a:gd name="connsiteX10" fmla="*/ 301134 w 385452"/>
                <a:gd name="connsiteY10" fmla="*/ 192726 h 385452"/>
                <a:gd name="connsiteX11" fmla="*/ 337271 w 385452"/>
                <a:gd name="connsiteY11" fmla="*/ 192726 h 385452"/>
                <a:gd name="connsiteX12" fmla="*/ 283066 w 385452"/>
                <a:gd name="connsiteY12" fmla="*/ 138522 h 385452"/>
                <a:gd name="connsiteX13" fmla="*/ 283066 w 385452"/>
                <a:gd name="connsiteY13" fmla="*/ 66250 h 385452"/>
                <a:gd name="connsiteX14" fmla="*/ 246930 w 385452"/>
                <a:gd name="connsiteY14" fmla="*/ 66250 h 385452"/>
                <a:gd name="connsiteX15" fmla="*/ 246930 w 385452"/>
                <a:gd name="connsiteY15" fmla="*/ 102386 h 385452"/>
                <a:gd name="connsiteX16" fmla="*/ 192726 w 385452"/>
                <a:gd name="connsiteY16" fmla="*/ 48182 h 385452"/>
                <a:gd name="connsiteX0" fmla="*/ 283066 w 385452"/>
                <a:gd name="connsiteY0" fmla="*/ 138522 h 385452"/>
                <a:gd name="connsiteX1" fmla="*/ 283066 w 385452"/>
                <a:gd name="connsiteY1" fmla="*/ 66250 h 385452"/>
                <a:gd name="connsiteX2" fmla="*/ 246930 w 385452"/>
                <a:gd name="connsiteY2" fmla="*/ 66250 h 385452"/>
                <a:gd name="connsiteX3" fmla="*/ 246930 w 385452"/>
                <a:gd name="connsiteY3" fmla="*/ 102386 h 385452"/>
                <a:gd name="connsiteX4" fmla="*/ 283066 w 385452"/>
                <a:gd name="connsiteY4" fmla="*/ 138522 h 385452"/>
                <a:gd name="connsiteX5" fmla="*/ 84318 w 385452"/>
                <a:gd name="connsiteY5" fmla="*/ 192726 h 385452"/>
                <a:gd name="connsiteX6" fmla="*/ 84318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9" fmla="*/ 210794 w 385452"/>
                <a:gd name="connsiteY9" fmla="*/ 264998 h 385452"/>
                <a:gd name="connsiteX10" fmla="*/ 210794 w 385452"/>
                <a:gd name="connsiteY10" fmla="*/ 337271 h 385452"/>
                <a:gd name="connsiteX11" fmla="*/ 301134 w 385452"/>
                <a:gd name="connsiteY11" fmla="*/ 337271 h 385452"/>
                <a:gd name="connsiteX12" fmla="*/ 301134 w 385452"/>
                <a:gd name="connsiteY12" fmla="*/ 192726 h 385452"/>
                <a:gd name="connsiteX13" fmla="*/ 84318 w 385452"/>
                <a:gd name="connsiteY13" fmla="*/ 192726 h 385452"/>
                <a:gd name="connsiteX0" fmla="*/ 192726 w 385452"/>
                <a:gd name="connsiteY0" fmla="*/ 48182 h 385452"/>
                <a:gd name="connsiteX1" fmla="*/ 48182 w 385452"/>
                <a:gd name="connsiteY1" fmla="*/ 192726 h 385452"/>
                <a:gd name="connsiteX2" fmla="*/ 337271 w 385452"/>
                <a:gd name="connsiteY2" fmla="*/ 192726 h 385452"/>
                <a:gd name="connsiteX3" fmla="*/ 192726 w 385452"/>
                <a:gd name="connsiteY3" fmla="*/ 48182 h 385452"/>
                <a:gd name="connsiteX4" fmla="*/ 174658 w 385452"/>
                <a:gd name="connsiteY4" fmla="*/ 264998 h 385452"/>
                <a:gd name="connsiteX5" fmla="*/ 210794 w 385452"/>
                <a:gd name="connsiteY5" fmla="*/ 264998 h 385452"/>
                <a:gd name="connsiteX6" fmla="*/ 210794 w 385452"/>
                <a:gd name="connsiteY6" fmla="*/ 337271 h 385452"/>
                <a:gd name="connsiteX7" fmla="*/ 174658 w 385452"/>
                <a:gd name="connsiteY7" fmla="*/ 337271 h 385452"/>
                <a:gd name="connsiteX8" fmla="*/ 174658 w 385452"/>
                <a:gd name="connsiteY8" fmla="*/ 264998 h 385452"/>
                <a:gd name="connsiteX0" fmla="*/ 192726 w 385452"/>
                <a:gd name="connsiteY0" fmla="*/ 48182 h 385452"/>
                <a:gd name="connsiteX1" fmla="*/ 246930 w 385452"/>
                <a:gd name="connsiteY1" fmla="*/ 102386 h 385452"/>
                <a:gd name="connsiteX2" fmla="*/ 246930 w 385452"/>
                <a:gd name="connsiteY2" fmla="*/ 66250 h 385452"/>
                <a:gd name="connsiteX3" fmla="*/ 283066 w 385452"/>
                <a:gd name="connsiteY3" fmla="*/ 66250 h 385452"/>
                <a:gd name="connsiteX4" fmla="*/ 283066 w 385452"/>
                <a:gd name="connsiteY4" fmla="*/ 138522 h 385452"/>
                <a:gd name="connsiteX5" fmla="*/ 337271 w 385452"/>
                <a:gd name="connsiteY5" fmla="*/ 192726 h 385452"/>
                <a:gd name="connsiteX6" fmla="*/ 301134 w 385452"/>
                <a:gd name="connsiteY6" fmla="*/ 192726 h 385452"/>
                <a:gd name="connsiteX7" fmla="*/ 301134 w 385452"/>
                <a:gd name="connsiteY7" fmla="*/ 337271 h 385452"/>
                <a:gd name="connsiteX8" fmla="*/ 84318 w 385452"/>
                <a:gd name="connsiteY8" fmla="*/ 337271 h 385452"/>
                <a:gd name="connsiteX9" fmla="*/ 84318 w 385452"/>
                <a:gd name="connsiteY9" fmla="*/ 192726 h 385452"/>
                <a:gd name="connsiteX10" fmla="*/ 48182 w 385452"/>
                <a:gd name="connsiteY10" fmla="*/ 192726 h 385452"/>
                <a:gd name="connsiteX11" fmla="*/ 192726 w 385452"/>
                <a:gd name="connsiteY11" fmla="*/ 48182 h 385452"/>
                <a:gd name="connsiteX12" fmla="*/ 246930 w 385452"/>
                <a:gd name="connsiteY12" fmla="*/ 102386 h 385452"/>
                <a:gd name="connsiteX13" fmla="*/ 283066 w 385452"/>
                <a:gd name="connsiteY13" fmla="*/ 138522 h 385452"/>
                <a:gd name="connsiteX14" fmla="*/ 301134 w 385452"/>
                <a:gd name="connsiteY14" fmla="*/ 192726 h 385452"/>
                <a:gd name="connsiteX15" fmla="*/ 84318 w 385452"/>
                <a:gd name="connsiteY15" fmla="*/ 192726 h 385452"/>
                <a:gd name="connsiteX16" fmla="*/ 174658 w 385452"/>
                <a:gd name="connsiteY16" fmla="*/ 337271 h 385452"/>
                <a:gd name="connsiteX17" fmla="*/ 174658 w 385452"/>
                <a:gd name="connsiteY17" fmla="*/ 264998 h 385452"/>
                <a:gd name="connsiteX18" fmla="*/ 210794 w 385452"/>
                <a:gd name="connsiteY18" fmla="*/ 264998 h 385452"/>
                <a:gd name="connsiteX19" fmla="*/ 210794 w 385452"/>
                <a:gd name="connsiteY19" fmla="*/ 337271 h 385452"/>
                <a:gd name="connsiteX0" fmla="*/ 0 w 385452"/>
                <a:gd name="connsiteY0" fmla="*/ 385452 h 385452"/>
                <a:gd name="connsiteX1" fmla="*/ 385452 w 385452"/>
                <a:gd name="connsiteY1" fmla="*/ 385452 h 385452"/>
                <a:gd name="connsiteX2" fmla="*/ 0 w 385452"/>
                <a:gd name="connsiteY2" fmla="*/ 385452 h 385452"/>
                <a:gd name="connsiteX0" fmla="*/ 0 w 385452"/>
                <a:gd name="connsiteY0" fmla="*/ 0 h 537852"/>
                <a:gd name="connsiteX1" fmla="*/ 385452 w 385452"/>
                <a:gd name="connsiteY1" fmla="*/ 0 h 537852"/>
                <a:gd name="connsiteX2" fmla="*/ 385452 w 385452"/>
                <a:gd name="connsiteY2" fmla="*/ 385452 h 537852"/>
                <a:gd name="connsiteX3" fmla="*/ 0 w 385452"/>
                <a:gd name="connsiteY3" fmla="*/ 385452 h 537852"/>
                <a:gd name="connsiteX4" fmla="*/ 0 w 385452"/>
                <a:gd name="connsiteY4" fmla="*/ 0 h 537852"/>
                <a:gd name="connsiteX5" fmla="*/ 192726 w 385452"/>
                <a:gd name="connsiteY5" fmla="*/ 48182 h 537852"/>
                <a:gd name="connsiteX6" fmla="*/ 48182 w 385452"/>
                <a:gd name="connsiteY6" fmla="*/ 192726 h 537852"/>
                <a:gd name="connsiteX7" fmla="*/ 84318 w 385452"/>
                <a:gd name="connsiteY7" fmla="*/ 192726 h 537852"/>
                <a:gd name="connsiteX8" fmla="*/ 84318 w 385452"/>
                <a:gd name="connsiteY8" fmla="*/ 337271 h 537852"/>
                <a:gd name="connsiteX9" fmla="*/ 301134 w 385452"/>
                <a:gd name="connsiteY9" fmla="*/ 337271 h 537852"/>
                <a:gd name="connsiteX10" fmla="*/ 301134 w 385452"/>
                <a:gd name="connsiteY10" fmla="*/ 192726 h 537852"/>
                <a:gd name="connsiteX11" fmla="*/ 337271 w 385452"/>
                <a:gd name="connsiteY11" fmla="*/ 192726 h 537852"/>
                <a:gd name="connsiteX12" fmla="*/ 283066 w 385452"/>
                <a:gd name="connsiteY12" fmla="*/ 138522 h 537852"/>
                <a:gd name="connsiteX13" fmla="*/ 283066 w 385452"/>
                <a:gd name="connsiteY13" fmla="*/ 66250 h 537852"/>
                <a:gd name="connsiteX14" fmla="*/ 246930 w 385452"/>
                <a:gd name="connsiteY14" fmla="*/ 66250 h 537852"/>
                <a:gd name="connsiteX15" fmla="*/ 246930 w 385452"/>
                <a:gd name="connsiteY15" fmla="*/ 102386 h 537852"/>
                <a:gd name="connsiteX16" fmla="*/ 192726 w 385452"/>
                <a:gd name="connsiteY16" fmla="*/ 48182 h 537852"/>
                <a:gd name="connsiteX0" fmla="*/ 283066 w 385452"/>
                <a:gd name="connsiteY0" fmla="*/ 138522 h 537852"/>
                <a:gd name="connsiteX1" fmla="*/ 283066 w 385452"/>
                <a:gd name="connsiteY1" fmla="*/ 66250 h 537852"/>
                <a:gd name="connsiteX2" fmla="*/ 246930 w 385452"/>
                <a:gd name="connsiteY2" fmla="*/ 66250 h 537852"/>
                <a:gd name="connsiteX3" fmla="*/ 246930 w 385452"/>
                <a:gd name="connsiteY3" fmla="*/ 102386 h 537852"/>
                <a:gd name="connsiteX4" fmla="*/ 283066 w 385452"/>
                <a:gd name="connsiteY4" fmla="*/ 138522 h 537852"/>
                <a:gd name="connsiteX5" fmla="*/ 84318 w 385452"/>
                <a:gd name="connsiteY5" fmla="*/ 192726 h 537852"/>
                <a:gd name="connsiteX6" fmla="*/ 84318 w 385452"/>
                <a:gd name="connsiteY6" fmla="*/ 337271 h 537852"/>
                <a:gd name="connsiteX7" fmla="*/ 174658 w 385452"/>
                <a:gd name="connsiteY7" fmla="*/ 337271 h 537852"/>
                <a:gd name="connsiteX8" fmla="*/ 174658 w 385452"/>
                <a:gd name="connsiteY8" fmla="*/ 264998 h 537852"/>
                <a:gd name="connsiteX9" fmla="*/ 210794 w 385452"/>
                <a:gd name="connsiteY9" fmla="*/ 264998 h 537852"/>
                <a:gd name="connsiteX10" fmla="*/ 210794 w 385452"/>
                <a:gd name="connsiteY10" fmla="*/ 337271 h 537852"/>
                <a:gd name="connsiteX11" fmla="*/ 301134 w 385452"/>
                <a:gd name="connsiteY11" fmla="*/ 337271 h 537852"/>
                <a:gd name="connsiteX12" fmla="*/ 301134 w 385452"/>
                <a:gd name="connsiteY12" fmla="*/ 192726 h 537852"/>
                <a:gd name="connsiteX13" fmla="*/ 84318 w 385452"/>
                <a:gd name="connsiteY13" fmla="*/ 192726 h 537852"/>
                <a:gd name="connsiteX0" fmla="*/ 192726 w 385452"/>
                <a:gd name="connsiteY0" fmla="*/ 48182 h 537852"/>
                <a:gd name="connsiteX1" fmla="*/ 48182 w 385452"/>
                <a:gd name="connsiteY1" fmla="*/ 192726 h 537852"/>
                <a:gd name="connsiteX2" fmla="*/ 337271 w 385452"/>
                <a:gd name="connsiteY2" fmla="*/ 192726 h 537852"/>
                <a:gd name="connsiteX3" fmla="*/ 192726 w 385452"/>
                <a:gd name="connsiteY3" fmla="*/ 48182 h 537852"/>
                <a:gd name="connsiteX4" fmla="*/ 174658 w 385452"/>
                <a:gd name="connsiteY4" fmla="*/ 264998 h 537852"/>
                <a:gd name="connsiteX5" fmla="*/ 210794 w 385452"/>
                <a:gd name="connsiteY5" fmla="*/ 264998 h 537852"/>
                <a:gd name="connsiteX6" fmla="*/ 210794 w 385452"/>
                <a:gd name="connsiteY6" fmla="*/ 337271 h 537852"/>
                <a:gd name="connsiteX7" fmla="*/ 174658 w 385452"/>
                <a:gd name="connsiteY7" fmla="*/ 337271 h 537852"/>
                <a:gd name="connsiteX8" fmla="*/ 174658 w 385452"/>
                <a:gd name="connsiteY8" fmla="*/ 264998 h 537852"/>
                <a:gd name="connsiteX0" fmla="*/ 192726 w 385452"/>
                <a:gd name="connsiteY0" fmla="*/ 48182 h 537852"/>
                <a:gd name="connsiteX1" fmla="*/ 246930 w 385452"/>
                <a:gd name="connsiteY1" fmla="*/ 102386 h 537852"/>
                <a:gd name="connsiteX2" fmla="*/ 246930 w 385452"/>
                <a:gd name="connsiteY2" fmla="*/ 66250 h 537852"/>
                <a:gd name="connsiteX3" fmla="*/ 283066 w 385452"/>
                <a:gd name="connsiteY3" fmla="*/ 66250 h 537852"/>
                <a:gd name="connsiteX4" fmla="*/ 283066 w 385452"/>
                <a:gd name="connsiteY4" fmla="*/ 138522 h 537852"/>
                <a:gd name="connsiteX5" fmla="*/ 337271 w 385452"/>
                <a:gd name="connsiteY5" fmla="*/ 192726 h 537852"/>
                <a:gd name="connsiteX6" fmla="*/ 301134 w 385452"/>
                <a:gd name="connsiteY6" fmla="*/ 192726 h 537852"/>
                <a:gd name="connsiteX7" fmla="*/ 301134 w 385452"/>
                <a:gd name="connsiteY7" fmla="*/ 337271 h 537852"/>
                <a:gd name="connsiteX8" fmla="*/ 84318 w 385452"/>
                <a:gd name="connsiteY8" fmla="*/ 337271 h 537852"/>
                <a:gd name="connsiteX9" fmla="*/ 84318 w 385452"/>
                <a:gd name="connsiteY9" fmla="*/ 192726 h 537852"/>
                <a:gd name="connsiteX10" fmla="*/ 48182 w 385452"/>
                <a:gd name="connsiteY10" fmla="*/ 192726 h 537852"/>
                <a:gd name="connsiteX11" fmla="*/ 192726 w 385452"/>
                <a:gd name="connsiteY11" fmla="*/ 48182 h 537852"/>
                <a:gd name="connsiteX12" fmla="*/ 246930 w 385452"/>
                <a:gd name="connsiteY12" fmla="*/ 102386 h 537852"/>
                <a:gd name="connsiteX13" fmla="*/ 283066 w 385452"/>
                <a:gd name="connsiteY13" fmla="*/ 138522 h 537852"/>
                <a:gd name="connsiteX14" fmla="*/ 301134 w 385452"/>
                <a:gd name="connsiteY14" fmla="*/ 192726 h 537852"/>
                <a:gd name="connsiteX15" fmla="*/ 84318 w 385452"/>
                <a:gd name="connsiteY15" fmla="*/ 192726 h 537852"/>
                <a:gd name="connsiteX16" fmla="*/ 174658 w 385452"/>
                <a:gd name="connsiteY16" fmla="*/ 337271 h 537852"/>
                <a:gd name="connsiteX17" fmla="*/ 174658 w 385452"/>
                <a:gd name="connsiteY17" fmla="*/ 264998 h 537852"/>
                <a:gd name="connsiteX18" fmla="*/ 210794 w 385452"/>
                <a:gd name="connsiteY18" fmla="*/ 264998 h 537852"/>
                <a:gd name="connsiteX19" fmla="*/ 210794 w 385452"/>
                <a:gd name="connsiteY19" fmla="*/ 337271 h 537852"/>
                <a:gd name="connsiteX0" fmla="*/ 0 w 385452"/>
                <a:gd name="connsiteY0" fmla="*/ 385452 h 537852"/>
                <a:gd name="connsiteX1" fmla="*/ 204477 w 385452"/>
                <a:gd name="connsiteY1" fmla="*/ 537852 h 537852"/>
                <a:gd name="connsiteX2" fmla="*/ 0 w 385452"/>
                <a:gd name="connsiteY2" fmla="*/ 385452 h 537852"/>
                <a:gd name="connsiteX0" fmla="*/ 90798 w 476250"/>
                <a:gd name="connsiteY0" fmla="*/ 0 h 647700"/>
                <a:gd name="connsiteX1" fmla="*/ 0 w 476250"/>
                <a:gd name="connsiteY1" fmla="*/ 647700 h 647700"/>
                <a:gd name="connsiteX2" fmla="*/ 476250 w 476250"/>
                <a:gd name="connsiteY2" fmla="*/ 385452 h 647700"/>
                <a:gd name="connsiteX3" fmla="*/ 90798 w 476250"/>
                <a:gd name="connsiteY3" fmla="*/ 385452 h 647700"/>
                <a:gd name="connsiteX4" fmla="*/ 90798 w 476250"/>
                <a:gd name="connsiteY4" fmla="*/ 0 h 647700"/>
                <a:gd name="connsiteX5" fmla="*/ 283524 w 476250"/>
                <a:gd name="connsiteY5" fmla="*/ 48182 h 647700"/>
                <a:gd name="connsiteX6" fmla="*/ 138980 w 476250"/>
                <a:gd name="connsiteY6" fmla="*/ 192726 h 647700"/>
                <a:gd name="connsiteX7" fmla="*/ 175116 w 476250"/>
                <a:gd name="connsiteY7" fmla="*/ 192726 h 647700"/>
                <a:gd name="connsiteX8" fmla="*/ 175116 w 476250"/>
                <a:gd name="connsiteY8" fmla="*/ 337271 h 647700"/>
                <a:gd name="connsiteX9" fmla="*/ 391932 w 476250"/>
                <a:gd name="connsiteY9" fmla="*/ 337271 h 647700"/>
                <a:gd name="connsiteX10" fmla="*/ 391932 w 476250"/>
                <a:gd name="connsiteY10" fmla="*/ 192726 h 647700"/>
                <a:gd name="connsiteX11" fmla="*/ 428069 w 476250"/>
                <a:gd name="connsiteY11" fmla="*/ 192726 h 647700"/>
                <a:gd name="connsiteX12" fmla="*/ 373864 w 476250"/>
                <a:gd name="connsiteY12" fmla="*/ 138522 h 647700"/>
                <a:gd name="connsiteX13" fmla="*/ 373864 w 476250"/>
                <a:gd name="connsiteY13" fmla="*/ 66250 h 647700"/>
                <a:gd name="connsiteX14" fmla="*/ 337728 w 476250"/>
                <a:gd name="connsiteY14" fmla="*/ 66250 h 647700"/>
                <a:gd name="connsiteX15" fmla="*/ 337728 w 476250"/>
                <a:gd name="connsiteY15" fmla="*/ 102386 h 647700"/>
                <a:gd name="connsiteX16" fmla="*/ 283524 w 476250"/>
                <a:gd name="connsiteY16" fmla="*/ 48182 h 647700"/>
                <a:gd name="connsiteX0" fmla="*/ 373864 w 476250"/>
                <a:gd name="connsiteY0" fmla="*/ 138522 h 647700"/>
                <a:gd name="connsiteX1" fmla="*/ 373864 w 476250"/>
                <a:gd name="connsiteY1" fmla="*/ 66250 h 647700"/>
                <a:gd name="connsiteX2" fmla="*/ 337728 w 476250"/>
                <a:gd name="connsiteY2" fmla="*/ 66250 h 647700"/>
                <a:gd name="connsiteX3" fmla="*/ 337728 w 476250"/>
                <a:gd name="connsiteY3" fmla="*/ 102386 h 647700"/>
                <a:gd name="connsiteX4" fmla="*/ 373864 w 476250"/>
                <a:gd name="connsiteY4" fmla="*/ 138522 h 647700"/>
                <a:gd name="connsiteX5" fmla="*/ 175116 w 476250"/>
                <a:gd name="connsiteY5" fmla="*/ 192726 h 647700"/>
                <a:gd name="connsiteX6" fmla="*/ 175116 w 476250"/>
                <a:gd name="connsiteY6" fmla="*/ 337271 h 647700"/>
                <a:gd name="connsiteX7" fmla="*/ 265456 w 476250"/>
                <a:gd name="connsiteY7" fmla="*/ 337271 h 647700"/>
                <a:gd name="connsiteX8" fmla="*/ 265456 w 476250"/>
                <a:gd name="connsiteY8" fmla="*/ 264998 h 647700"/>
                <a:gd name="connsiteX9" fmla="*/ 301592 w 476250"/>
                <a:gd name="connsiteY9" fmla="*/ 264998 h 647700"/>
                <a:gd name="connsiteX10" fmla="*/ 301592 w 476250"/>
                <a:gd name="connsiteY10" fmla="*/ 337271 h 647700"/>
                <a:gd name="connsiteX11" fmla="*/ 391932 w 476250"/>
                <a:gd name="connsiteY11" fmla="*/ 337271 h 647700"/>
                <a:gd name="connsiteX12" fmla="*/ 391932 w 476250"/>
                <a:gd name="connsiteY12" fmla="*/ 192726 h 647700"/>
                <a:gd name="connsiteX13" fmla="*/ 175116 w 476250"/>
                <a:gd name="connsiteY13" fmla="*/ 192726 h 647700"/>
                <a:gd name="connsiteX0" fmla="*/ 283524 w 476250"/>
                <a:gd name="connsiteY0" fmla="*/ 48182 h 647700"/>
                <a:gd name="connsiteX1" fmla="*/ 138980 w 476250"/>
                <a:gd name="connsiteY1" fmla="*/ 192726 h 647700"/>
                <a:gd name="connsiteX2" fmla="*/ 428069 w 476250"/>
                <a:gd name="connsiteY2" fmla="*/ 192726 h 647700"/>
                <a:gd name="connsiteX3" fmla="*/ 283524 w 476250"/>
                <a:gd name="connsiteY3" fmla="*/ 48182 h 647700"/>
                <a:gd name="connsiteX4" fmla="*/ 265456 w 476250"/>
                <a:gd name="connsiteY4" fmla="*/ 264998 h 647700"/>
                <a:gd name="connsiteX5" fmla="*/ 301592 w 476250"/>
                <a:gd name="connsiteY5" fmla="*/ 264998 h 647700"/>
                <a:gd name="connsiteX6" fmla="*/ 301592 w 476250"/>
                <a:gd name="connsiteY6" fmla="*/ 337271 h 647700"/>
                <a:gd name="connsiteX7" fmla="*/ 265456 w 476250"/>
                <a:gd name="connsiteY7" fmla="*/ 337271 h 647700"/>
                <a:gd name="connsiteX8" fmla="*/ 265456 w 476250"/>
                <a:gd name="connsiteY8" fmla="*/ 264998 h 647700"/>
                <a:gd name="connsiteX0" fmla="*/ 283524 w 476250"/>
                <a:gd name="connsiteY0" fmla="*/ 48182 h 647700"/>
                <a:gd name="connsiteX1" fmla="*/ 337728 w 476250"/>
                <a:gd name="connsiteY1" fmla="*/ 102386 h 647700"/>
                <a:gd name="connsiteX2" fmla="*/ 337728 w 476250"/>
                <a:gd name="connsiteY2" fmla="*/ 66250 h 647700"/>
                <a:gd name="connsiteX3" fmla="*/ 373864 w 476250"/>
                <a:gd name="connsiteY3" fmla="*/ 66250 h 647700"/>
                <a:gd name="connsiteX4" fmla="*/ 373864 w 476250"/>
                <a:gd name="connsiteY4" fmla="*/ 138522 h 647700"/>
                <a:gd name="connsiteX5" fmla="*/ 428069 w 476250"/>
                <a:gd name="connsiteY5" fmla="*/ 192726 h 647700"/>
                <a:gd name="connsiteX6" fmla="*/ 391932 w 476250"/>
                <a:gd name="connsiteY6" fmla="*/ 192726 h 647700"/>
                <a:gd name="connsiteX7" fmla="*/ 391932 w 476250"/>
                <a:gd name="connsiteY7" fmla="*/ 337271 h 647700"/>
                <a:gd name="connsiteX8" fmla="*/ 175116 w 476250"/>
                <a:gd name="connsiteY8" fmla="*/ 337271 h 647700"/>
                <a:gd name="connsiteX9" fmla="*/ 175116 w 476250"/>
                <a:gd name="connsiteY9" fmla="*/ 192726 h 647700"/>
                <a:gd name="connsiteX10" fmla="*/ 138980 w 476250"/>
                <a:gd name="connsiteY10" fmla="*/ 192726 h 647700"/>
                <a:gd name="connsiteX11" fmla="*/ 283524 w 476250"/>
                <a:gd name="connsiteY11" fmla="*/ 48182 h 647700"/>
                <a:gd name="connsiteX12" fmla="*/ 337728 w 476250"/>
                <a:gd name="connsiteY12" fmla="*/ 102386 h 647700"/>
                <a:gd name="connsiteX13" fmla="*/ 373864 w 476250"/>
                <a:gd name="connsiteY13" fmla="*/ 138522 h 647700"/>
                <a:gd name="connsiteX14" fmla="*/ 391932 w 476250"/>
                <a:gd name="connsiteY14" fmla="*/ 192726 h 647700"/>
                <a:gd name="connsiteX15" fmla="*/ 175116 w 476250"/>
                <a:gd name="connsiteY15" fmla="*/ 192726 h 647700"/>
                <a:gd name="connsiteX16" fmla="*/ 265456 w 476250"/>
                <a:gd name="connsiteY16" fmla="*/ 337271 h 647700"/>
                <a:gd name="connsiteX17" fmla="*/ 265456 w 476250"/>
                <a:gd name="connsiteY17" fmla="*/ 264998 h 647700"/>
                <a:gd name="connsiteX18" fmla="*/ 301592 w 476250"/>
                <a:gd name="connsiteY18" fmla="*/ 264998 h 647700"/>
                <a:gd name="connsiteX19" fmla="*/ 301592 w 476250"/>
                <a:gd name="connsiteY19" fmla="*/ 337271 h 647700"/>
                <a:gd name="connsiteX0" fmla="*/ 90798 w 476250"/>
                <a:gd name="connsiteY0" fmla="*/ 385452 h 647700"/>
                <a:gd name="connsiteX1" fmla="*/ 295275 w 476250"/>
                <a:gd name="connsiteY1" fmla="*/ 537852 h 647700"/>
                <a:gd name="connsiteX2" fmla="*/ 90798 w 476250"/>
                <a:gd name="connsiteY2" fmla="*/ 385452 h 647700"/>
                <a:gd name="connsiteX0" fmla="*/ 90798 w 428069"/>
                <a:gd name="connsiteY0" fmla="*/ 0 h 647700"/>
                <a:gd name="connsiteX1" fmla="*/ 0 w 428069"/>
                <a:gd name="connsiteY1" fmla="*/ 647700 h 647700"/>
                <a:gd name="connsiteX2" fmla="*/ 204788 w 428069"/>
                <a:gd name="connsiteY2" fmla="*/ 552139 h 647700"/>
                <a:gd name="connsiteX3" fmla="*/ 90798 w 428069"/>
                <a:gd name="connsiteY3" fmla="*/ 385452 h 647700"/>
                <a:gd name="connsiteX4" fmla="*/ 90798 w 428069"/>
                <a:gd name="connsiteY4" fmla="*/ 0 h 647700"/>
                <a:gd name="connsiteX5" fmla="*/ 283524 w 428069"/>
                <a:gd name="connsiteY5" fmla="*/ 48182 h 647700"/>
                <a:gd name="connsiteX6" fmla="*/ 138980 w 428069"/>
                <a:gd name="connsiteY6" fmla="*/ 192726 h 647700"/>
                <a:gd name="connsiteX7" fmla="*/ 175116 w 428069"/>
                <a:gd name="connsiteY7" fmla="*/ 192726 h 647700"/>
                <a:gd name="connsiteX8" fmla="*/ 175116 w 428069"/>
                <a:gd name="connsiteY8" fmla="*/ 337271 h 647700"/>
                <a:gd name="connsiteX9" fmla="*/ 391932 w 428069"/>
                <a:gd name="connsiteY9" fmla="*/ 337271 h 647700"/>
                <a:gd name="connsiteX10" fmla="*/ 391932 w 428069"/>
                <a:gd name="connsiteY10" fmla="*/ 192726 h 647700"/>
                <a:gd name="connsiteX11" fmla="*/ 428069 w 428069"/>
                <a:gd name="connsiteY11" fmla="*/ 192726 h 647700"/>
                <a:gd name="connsiteX12" fmla="*/ 373864 w 428069"/>
                <a:gd name="connsiteY12" fmla="*/ 138522 h 647700"/>
                <a:gd name="connsiteX13" fmla="*/ 373864 w 428069"/>
                <a:gd name="connsiteY13" fmla="*/ 66250 h 647700"/>
                <a:gd name="connsiteX14" fmla="*/ 337728 w 428069"/>
                <a:gd name="connsiteY14" fmla="*/ 66250 h 647700"/>
                <a:gd name="connsiteX15" fmla="*/ 337728 w 428069"/>
                <a:gd name="connsiteY15" fmla="*/ 102386 h 647700"/>
                <a:gd name="connsiteX16" fmla="*/ 283524 w 428069"/>
                <a:gd name="connsiteY16" fmla="*/ 48182 h 647700"/>
                <a:gd name="connsiteX0" fmla="*/ 373864 w 428069"/>
                <a:gd name="connsiteY0" fmla="*/ 138522 h 647700"/>
                <a:gd name="connsiteX1" fmla="*/ 373864 w 428069"/>
                <a:gd name="connsiteY1" fmla="*/ 66250 h 647700"/>
                <a:gd name="connsiteX2" fmla="*/ 337728 w 428069"/>
                <a:gd name="connsiteY2" fmla="*/ 66250 h 647700"/>
                <a:gd name="connsiteX3" fmla="*/ 337728 w 428069"/>
                <a:gd name="connsiteY3" fmla="*/ 102386 h 647700"/>
                <a:gd name="connsiteX4" fmla="*/ 373864 w 428069"/>
                <a:gd name="connsiteY4" fmla="*/ 138522 h 647700"/>
                <a:gd name="connsiteX5" fmla="*/ 175116 w 428069"/>
                <a:gd name="connsiteY5" fmla="*/ 192726 h 647700"/>
                <a:gd name="connsiteX6" fmla="*/ 175116 w 428069"/>
                <a:gd name="connsiteY6" fmla="*/ 337271 h 647700"/>
                <a:gd name="connsiteX7" fmla="*/ 265456 w 428069"/>
                <a:gd name="connsiteY7" fmla="*/ 337271 h 647700"/>
                <a:gd name="connsiteX8" fmla="*/ 265456 w 428069"/>
                <a:gd name="connsiteY8" fmla="*/ 264998 h 647700"/>
                <a:gd name="connsiteX9" fmla="*/ 301592 w 428069"/>
                <a:gd name="connsiteY9" fmla="*/ 264998 h 647700"/>
                <a:gd name="connsiteX10" fmla="*/ 301592 w 428069"/>
                <a:gd name="connsiteY10" fmla="*/ 337271 h 647700"/>
                <a:gd name="connsiteX11" fmla="*/ 391932 w 428069"/>
                <a:gd name="connsiteY11" fmla="*/ 337271 h 647700"/>
                <a:gd name="connsiteX12" fmla="*/ 391932 w 428069"/>
                <a:gd name="connsiteY12" fmla="*/ 192726 h 647700"/>
                <a:gd name="connsiteX13" fmla="*/ 175116 w 428069"/>
                <a:gd name="connsiteY13" fmla="*/ 192726 h 647700"/>
                <a:gd name="connsiteX0" fmla="*/ 283524 w 428069"/>
                <a:gd name="connsiteY0" fmla="*/ 48182 h 647700"/>
                <a:gd name="connsiteX1" fmla="*/ 138980 w 428069"/>
                <a:gd name="connsiteY1" fmla="*/ 192726 h 647700"/>
                <a:gd name="connsiteX2" fmla="*/ 428069 w 428069"/>
                <a:gd name="connsiteY2" fmla="*/ 192726 h 647700"/>
                <a:gd name="connsiteX3" fmla="*/ 283524 w 428069"/>
                <a:gd name="connsiteY3" fmla="*/ 48182 h 647700"/>
                <a:gd name="connsiteX4" fmla="*/ 265456 w 428069"/>
                <a:gd name="connsiteY4" fmla="*/ 264998 h 647700"/>
                <a:gd name="connsiteX5" fmla="*/ 301592 w 428069"/>
                <a:gd name="connsiteY5" fmla="*/ 264998 h 647700"/>
                <a:gd name="connsiteX6" fmla="*/ 301592 w 428069"/>
                <a:gd name="connsiteY6" fmla="*/ 337271 h 647700"/>
                <a:gd name="connsiteX7" fmla="*/ 265456 w 428069"/>
                <a:gd name="connsiteY7" fmla="*/ 337271 h 647700"/>
                <a:gd name="connsiteX8" fmla="*/ 265456 w 428069"/>
                <a:gd name="connsiteY8" fmla="*/ 264998 h 647700"/>
                <a:gd name="connsiteX0" fmla="*/ 283524 w 428069"/>
                <a:gd name="connsiteY0" fmla="*/ 48182 h 647700"/>
                <a:gd name="connsiteX1" fmla="*/ 337728 w 428069"/>
                <a:gd name="connsiteY1" fmla="*/ 102386 h 647700"/>
                <a:gd name="connsiteX2" fmla="*/ 337728 w 428069"/>
                <a:gd name="connsiteY2" fmla="*/ 66250 h 647700"/>
                <a:gd name="connsiteX3" fmla="*/ 373864 w 428069"/>
                <a:gd name="connsiteY3" fmla="*/ 66250 h 647700"/>
                <a:gd name="connsiteX4" fmla="*/ 373864 w 428069"/>
                <a:gd name="connsiteY4" fmla="*/ 138522 h 647700"/>
                <a:gd name="connsiteX5" fmla="*/ 428069 w 428069"/>
                <a:gd name="connsiteY5" fmla="*/ 192726 h 647700"/>
                <a:gd name="connsiteX6" fmla="*/ 391932 w 428069"/>
                <a:gd name="connsiteY6" fmla="*/ 192726 h 647700"/>
                <a:gd name="connsiteX7" fmla="*/ 391932 w 428069"/>
                <a:gd name="connsiteY7" fmla="*/ 337271 h 647700"/>
                <a:gd name="connsiteX8" fmla="*/ 175116 w 428069"/>
                <a:gd name="connsiteY8" fmla="*/ 337271 h 647700"/>
                <a:gd name="connsiteX9" fmla="*/ 175116 w 428069"/>
                <a:gd name="connsiteY9" fmla="*/ 192726 h 647700"/>
                <a:gd name="connsiteX10" fmla="*/ 138980 w 428069"/>
                <a:gd name="connsiteY10" fmla="*/ 192726 h 647700"/>
                <a:gd name="connsiteX11" fmla="*/ 283524 w 428069"/>
                <a:gd name="connsiteY11" fmla="*/ 48182 h 647700"/>
                <a:gd name="connsiteX12" fmla="*/ 337728 w 428069"/>
                <a:gd name="connsiteY12" fmla="*/ 102386 h 647700"/>
                <a:gd name="connsiteX13" fmla="*/ 373864 w 428069"/>
                <a:gd name="connsiteY13" fmla="*/ 138522 h 647700"/>
                <a:gd name="connsiteX14" fmla="*/ 391932 w 428069"/>
                <a:gd name="connsiteY14" fmla="*/ 192726 h 647700"/>
                <a:gd name="connsiteX15" fmla="*/ 175116 w 428069"/>
                <a:gd name="connsiteY15" fmla="*/ 192726 h 647700"/>
                <a:gd name="connsiteX16" fmla="*/ 265456 w 428069"/>
                <a:gd name="connsiteY16" fmla="*/ 337271 h 647700"/>
                <a:gd name="connsiteX17" fmla="*/ 265456 w 428069"/>
                <a:gd name="connsiteY17" fmla="*/ 264998 h 647700"/>
                <a:gd name="connsiteX18" fmla="*/ 301592 w 428069"/>
                <a:gd name="connsiteY18" fmla="*/ 264998 h 647700"/>
                <a:gd name="connsiteX19" fmla="*/ 301592 w 428069"/>
                <a:gd name="connsiteY19" fmla="*/ 337271 h 647700"/>
                <a:gd name="connsiteX0" fmla="*/ 90798 w 428069"/>
                <a:gd name="connsiteY0" fmla="*/ 385452 h 647700"/>
                <a:gd name="connsiteX1" fmla="*/ 295275 w 428069"/>
                <a:gd name="connsiteY1" fmla="*/ 537852 h 647700"/>
                <a:gd name="connsiteX2" fmla="*/ 90798 w 428069"/>
                <a:gd name="connsiteY2" fmla="*/ 385452 h 647700"/>
                <a:gd name="connsiteX0" fmla="*/ 66985 w 428069"/>
                <a:gd name="connsiteY0" fmla="*/ 470931 h 599518"/>
                <a:gd name="connsiteX1" fmla="*/ 0 w 428069"/>
                <a:gd name="connsiteY1" fmla="*/ 599518 h 599518"/>
                <a:gd name="connsiteX2" fmla="*/ 204788 w 428069"/>
                <a:gd name="connsiteY2" fmla="*/ 503957 h 599518"/>
                <a:gd name="connsiteX3" fmla="*/ 90798 w 428069"/>
                <a:gd name="connsiteY3" fmla="*/ 337270 h 599518"/>
                <a:gd name="connsiteX4" fmla="*/ 66985 w 428069"/>
                <a:gd name="connsiteY4" fmla="*/ 470931 h 599518"/>
                <a:gd name="connsiteX5" fmla="*/ 283524 w 428069"/>
                <a:gd name="connsiteY5" fmla="*/ 0 h 599518"/>
                <a:gd name="connsiteX6" fmla="*/ 138980 w 428069"/>
                <a:gd name="connsiteY6" fmla="*/ 144544 h 599518"/>
                <a:gd name="connsiteX7" fmla="*/ 175116 w 428069"/>
                <a:gd name="connsiteY7" fmla="*/ 144544 h 599518"/>
                <a:gd name="connsiteX8" fmla="*/ 175116 w 428069"/>
                <a:gd name="connsiteY8" fmla="*/ 289089 h 599518"/>
                <a:gd name="connsiteX9" fmla="*/ 391932 w 428069"/>
                <a:gd name="connsiteY9" fmla="*/ 289089 h 599518"/>
                <a:gd name="connsiteX10" fmla="*/ 391932 w 428069"/>
                <a:gd name="connsiteY10" fmla="*/ 144544 h 599518"/>
                <a:gd name="connsiteX11" fmla="*/ 428069 w 428069"/>
                <a:gd name="connsiteY11" fmla="*/ 144544 h 599518"/>
                <a:gd name="connsiteX12" fmla="*/ 373864 w 428069"/>
                <a:gd name="connsiteY12" fmla="*/ 90340 h 599518"/>
                <a:gd name="connsiteX13" fmla="*/ 373864 w 428069"/>
                <a:gd name="connsiteY13" fmla="*/ 18068 h 599518"/>
                <a:gd name="connsiteX14" fmla="*/ 337728 w 428069"/>
                <a:gd name="connsiteY14" fmla="*/ 18068 h 599518"/>
                <a:gd name="connsiteX15" fmla="*/ 337728 w 428069"/>
                <a:gd name="connsiteY15" fmla="*/ 54204 h 599518"/>
                <a:gd name="connsiteX16" fmla="*/ 283524 w 428069"/>
                <a:gd name="connsiteY16" fmla="*/ 0 h 599518"/>
                <a:gd name="connsiteX0" fmla="*/ 373864 w 428069"/>
                <a:gd name="connsiteY0" fmla="*/ 90340 h 599518"/>
                <a:gd name="connsiteX1" fmla="*/ 373864 w 428069"/>
                <a:gd name="connsiteY1" fmla="*/ 18068 h 599518"/>
                <a:gd name="connsiteX2" fmla="*/ 337728 w 428069"/>
                <a:gd name="connsiteY2" fmla="*/ 18068 h 599518"/>
                <a:gd name="connsiteX3" fmla="*/ 337728 w 428069"/>
                <a:gd name="connsiteY3" fmla="*/ 54204 h 599518"/>
                <a:gd name="connsiteX4" fmla="*/ 373864 w 428069"/>
                <a:gd name="connsiteY4" fmla="*/ 90340 h 599518"/>
                <a:gd name="connsiteX5" fmla="*/ 175116 w 428069"/>
                <a:gd name="connsiteY5" fmla="*/ 144544 h 599518"/>
                <a:gd name="connsiteX6" fmla="*/ 175116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9" fmla="*/ 301592 w 428069"/>
                <a:gd name="connsiteY9" fmla="*/ 216816 h 599518"/>
                <a:gd name="connsiteX10" fmla="*/ 301592 w 428069"/>
                <a:gd name="connsiteY10" fmla="*/ 289089 h 599518"/>
                <a:gd name="connsiteX11" fmla="*/ 391932 w 428069"/>
                <a:gd name="connsiteY11" fmla="*/ 289089 h 599518"/>
                <a:gd name="connsiteX12" fmla="*/ 391932 w 428069"/>
                <a:gd name="connsiteY12" fmla="*/ 144544 h 599518"/>
                <a:gd name="connsiteX13" fmla="*/ 175116 w 428069"/>
                <a:gd name="connsiteY13" fmla="*/ 144544 h 599518"/>
                <a:gd name="connsiteX0" fmla="*/ 283524 w 428069"/>
                <a:gd name="connsiteY0" fmla="*/ 0 h 599518"/>
                <a:gd name="connsiteX1" fmla="*/ 138980 w 428069"/>
                <a:gd name="connsiteY1" fmla="*/ 144544 h 599518"/>
                <a:gd name="connsiteX2" fmla="*/ 428069 w 428069"/>
                <a:gd name="connsiteY2" fmla="*/ 144544 h 599518"/>
                <a:gd name="connsiteX3" fmla="*/ 283524 w 428069"/>
                <a:gd name="connsiteY3" fmla="*/ 0 h 599518"/>
                <a:gd name="connsiteX4" fmla="*/ 265456 w 428069"/>
                <a:gd name="connsiteY4" fmla="*/ 216816 h 599518"/>
                <a:gd name="connsiteX5" fmla="*/ 301592 w 428069"/>
                <a:gd name="connsiteY5" fmla="*/ 216816 h 599518"/>
                <a:gd name="connsiteX6" fmla="*/ 301592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0" fmla="*/ 283524 w 428069"/>
                <a:gd name="connsiteY0" fmla="*/ 0 h 599518"/>
                <a:gd name="connsiteX1" fmla="*/ 337728 w 428069"/>
                <a:gd name="connsiteY1" fmla="*/ 54204 h 599518"/>
                <a:gd name="connsiteX2" fmla="*/ 337728 w 428069"/>
                <a:gd name="connsiteY2" fmla="*/ 18068 h 599518"/>
                <a:gd name="connsiteX3" fmla="*/ 373864 w 428069"/>
                <a:gd name="connsiteY3" fmla="*/ 18068 h 599518"/>
                <a:gd name="connsiteX4" fmla="*/ 373864 w 428069"/>
                <a:gd name="connsiteY4" fmla="*/ 90340 h 599518"/>
                <a:gd name="connsiteX5" fmla="*/ 428069 w 428069"/>
                <a:gd name="connsiteY5" fmla="*/ 144544 h 599518"/>
                <a:gd name="connsiteX6" fmla="*/ 391932 w 428069"/>
                <a:gd name="connsiteY6" fmla="*/ 144544 h 599518"/>
                <a:gd name="connsiteX7" fmla="*/ 391932 w 428069"/>
                <a:gd name="connsiteY7" fmla="*/ 289089 h 599518"/>
                <a:gd name="connsiteX8" fmla="*/ 175116 w 428069"/>
                <a:gd name="connsiteY8" fmla="*/ 289089 h 599518"/>
                <a:gd name="connsiteX9" fmla="*/ 175116 w 428069"/>
                <a:gd name="connsiteY9" fmla="*/ 144544 h 599518"/>
                <a:gd name="connsiteX10" fmla="*/ 138980 w 428069"/>
                <a:gd name="connsiteY10" fmla="*/ 144544 h 599518"/>
                <a:gd name="connsiteX11" fmla="*/ 283524 w 428069"/>
                <a:gd name="connsiteY11" fmla="*/ 0 h 599518"/>
                <a:gd name="connsiteX12" fmla="*/ 337728 w 428069"/>
                <a:gd name="connsiteY12" fmla="*/ 54204 h 599518"/>
                <a:gd name="connsiteX13" fmla="*/ 373864 w 428069"/>
                <a:gd name="connsiteY13" fmla="*/ 90340 h 599518"/>
                <a:gd name="connsiteX14" fmla="*/ 391932 w 428069"/>
                <a:gd name="connsiteY14" fmla="*/ 144544 h 599518"/>
                <a:gd name="connsiteX15" fmla="*/ 175116 w 428069"/>
                <a:gd name="connsiteY15" fmla="*/ 144544 h 599518"/>
                <a:gd name="connsiteX16" fmla="*/ 265456 w 428069"/>
                <a:gd name="connsiteY16" fmla="*/ 289089 h 599518"/>
                <a:gd name="connsiteX17" fmla="*/ 265456 w 428069"/>
                <a:gd name="connsiteY17" fmla="*/ 216816 h 599518"/>
                <a:gd name="connsiteX18" fmla="*/ 301592 w 428069"/>
                <a:gd name="connsiteY18" fmla="*/ 216816 h 599518"/>
                <a:gd name="connsiteX19" fmla="*/ 301592 w 428069"/>
                <a:gd name="connsiteY19" fmla="*/ 289089 h 599518"/>
                <a:gd name="connsiteX0" fmla="*/ 90798 w 428069"/>
                <a:gd name="connsiteY0" fmla="*/ 337270 h 599518"/>
                <a:gd name="connsiteX1" fmla="*/ 295275 w 428069"/>
                <a:gd name="connsiteY1" fmla="*/ 489670 h 599518"/>
                <a:gd name="connsiteX2" fmla="*/ 90798 w 428069"/>
                <a:gd name="connsiteY2" fmla="*/ 337270 h 599518"/>
                <a:gd name="connsiteX0" fmla="*/ 66985 w 428069"/>
                <a:gd name="connsiteY0" fmla="*/ 470931 h 599518"/>
                <a:gd name="connsiteX1" fmla="*/ 0 w 428069"/>
                <a:gd name="connsiteY1" fmla="*/ 599518 h 599518"/>
                <a:gd name="connsiteX2" fmla="*/ 90798 w 428069"/>
                <a:gd name="connsiteY2" fmla="*/ 337270 h 599518"/>
                <a:gd name="connsiteX3" fmla="*/ 66985 w 428069"/>
                <a:gd name="connsiteY3" fmla="*/ 470931 h 599518"/>
                <a:gd name="connsiteX4" fmla="*/ 283524 w 428069"/>
                <a:gd name="connsiteY4" fmla="*/ 0 h 599518"/>
                <a:gd name="connsiteX5" fmla="*/ 138980 w 428069"/>
                <a:gd name="connsiteY5" fmla="*/ 144544 h 599518"/>
                <a:gd name="connsiteX6" fmla="*/ 175116 w 428069"/>
                <a:gd name="connsiteY6" fmla="*/ 144544 h 599518"/>
                <a:gd name="connsiteX7" fmla="*/ 175116 w 428069"/>
                <a:gd name="connsiteY7" fmla="*/ 289089 h 599518"/>
                <a:gd name="connsiteX8" fmla="*/ 391932 w 428069"/>
                <a:gd name="connsiteY8" fmla="*/ 289089 h 599518"/>
                <a:gd name="connsiteX9" fmla="*/ 391932 w 428069"/>
                <a:gd name="connsiteY9" fmla="*/ 144544 h 599518"/>
                <a:gd name="connsiteX10" fmla="*/ 428069 w 428069"/>
                <a:gd name="connsiteY10" fmla="*/ 144544 h 599518"/>
                <a:gd name="connsiteX11" fmla="*/ 373864 w 428069"/>
                <a:gd name="connsiteY11" fmla="*/ 90340 h 599518"/>
                <a:gd name="connsiteX12" fmla="*/ 373864 w 428069"/>
                <a:gd name="connsiteY12" fmla="*/ 18068 h 599518"/>
                <a:gd name="connsiteX13" fmla="*/ 337728 w 428069"/>
                <a:gd name="connsiteY13" fmla="*/ 18068 h 599518"/>
                <a:gd name="connsiteX14" fmla="*/ 337728 w 428069"/>
                <a:gd name="connsiteY14" fmla="*/ 54204 h 599518"/>
                <a:gd name="connsiteX15" fmla="*/ 283524 w 428069"/>
                <a:gd name="connsiteY15" fmla="*/ 0 h 599518"/>
                <a:gd name="connsiteX0" fmla="*/ 373864 w 428069"/>
                <a:gd name="connsiteY0" fmla="*/ 90340 h 599518"/>
                <a:gd name="connsiteX1" fmla="*/ 373864 w 428069"/>
                <a:gd name="connsiteY1" fmla="*/ 18068 h 599518"/>
                <a:gd name="connsiteX2" fmla="*/ 337728 w 428069"/>
                <a:gd name="connsiteY2" fmla="*/ 18068 h 599518"/>
                <a:gd name="connsiteX3" fmla="*/ 337728 w 428069"/>
                <a:gd name="connsiteY3" fmla="*/ 54204 h 599518"/>
                <a:gd name="connsiteX4" fmla="*/ 373864 w 428069"/>
                <a:gd name="connsiteY4" fmla="*/ 90340 h 599518"/>
                <a:gd name="connsiteX5" fmla="*/ 175116 w 428069"/>
                <a:gd name="connsiteY5" fmla="*/ 144544 h 599518"/>
                <a:gd name="connsiteX6" fmla="*/ 175116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9" fmla="*/ 301592 w 428069"/>
                <a:gd name="connsiteY9" fmla="*/ 216816 h 599518"/>
                <a:gd name="connsiteX10" fmla="*/ 301592 w 428069"/>
                <a:gd name="connsiteY10" fmla="*/ 289089 h 599518"/>
                <a:gd name="connsiteX11" fmla="*/ 391932 w 428069"/>
                <a:gd name="connsiteY11" fmla="*/ 289089 h 599518"/>
                <a:gd name="connsiteX12" fmla="*/ 391932 w 428069"/>
                <a:gd name="connsiteY12" fmla="*/ 144544 h 599518"/>
                <a:gd name="connsiteX13" fmla="*/ 175116 w 428069"/>
                <a:gd name="connsiteY13" fmla="*/ 144544 h 599518"/>
                <a:gd name="connsiteX0" fmla="*/ 283524 w 428069"/>
                <a:gd name="connsiteY0" fmla="*/ 0 h 599518"/>
                <a:gd name="connsiteX1" fmla="*/ 138980 w 428069"/>
                <a:gd name="connsiteY1" fmla="*/ 144544 h 599518"/>
                <a:gd name="connsiteX2" fmla="*/ 428069 w 428069"/>
                <a:gd name="connsiteY2" fmla="*/ 144544 h 599518"/>
                <a:gd name="connsiteX3" fmla="*/ 283524 w 428069"/>
                <a:gd name="connsiteY3" fmla="*/ 0 h 599518"/>
                <a:gd name="connsiteX4" fmla="*/ 265456 w 428069"/>
                <a:gd name="connsiteY4" fmla="*/ 216816 h 599518"/>
                <a:gd name="connsiteX5" fmla="*/ 301592 w 428069"/>
                <a:gd name="connsiteY5" fmla="*/ 216816 h 599518"/>
                <a:gd name="connsiteX6" fmla="*/ 301592 w 428069"/>
                <a:gd name="connsiteY6" fmla="*/ 289089 h 599518"/>
                <a:gd name="connsiteX7" fmla="*/ 265456 w 428069"/>
                <a:gd name="connsiteY7" fmla="*/ 289089 h 599518"/>
                <a:gd name="connsiteX8" fmla="*/ 265456 w 428069"/>
                <a:gd name="connsiteY8" fmla="*/ 216816 h 599518"/>
                <a:gd name="connsiteX0" fmla="*/ 283524 w 428069"/>
                <a:gd name="connsiteY0" fmla="*/ 0 h 599518"/>
                <a:gd name="connsiteX1" fmla="*/ 337728 w 428069"/>
                <a:gd name="connsiteY1" fmla="*/ 54204 h 599518"/>
                <a:gd name="connsiteX2" fmla="*/ 337728 w 428069"/>
                <a:gd name="connsiteY2" fmla="*/ 18068 h 599518"/>
                <a:gd name="connsiteX3" fmla="*/ 373864 w 428069"/>
                <a:gd name="connsiteY3" fmla="*/ 18068 h 599518"/>
                <a:gd name="connsiteX4" fmla="*/ 373864 w 428069"/>
                <a:gd name="connsiteY4" fmla="*/ 90340 h 599518"/>
                <a:gd name="connsiteX5" fmla="*/ 428069 w 428069"/>
                <a:gd name="connsiteY5" fmla="*/ 144544 h 599518"/>
                <a:gd name="connsiteX6" fmla="*/ 391932 w 428069"/>
                <a:gd name="connsiteY6" fmla="*/ 144544 h 599518"/>
                <a:gd name="connsiteX7" fmla="*/ 391932 w 428069"/>
                <a:gd name="connsiteY7" fmla="*/ 289089 h 599518"/>
                <a:gd name="connsiteX8" fmla="*/ 175116 w 428069"/>
                <a:gd name="connsiteY8" fmla="*/ 289089 h 599518"/>
                <a:gd name="connsiteX9" fmla="*/ 175116 w 428069"/>
                <a:gd name="connsiteY9" fmla="*/ 144544 h 599518"/>
                <a:gd name="connsiteX10" fmla="*/ 138980 w 428069"/>
                <a:gd name="connsiteY10" fmla="*/ 144544 h 599518"/>
                <a:gd name="connsiteX11" fmla="*/ 283524 w 428069"/>
                <a:gd name="connsiteY11" fmla="*/ 0 h 599518"/>
                <a:gd name="connsiteX12" fmla="*/ 337728 w 428069"/>
                <a:gd name="connsiteY12" fmla="*/ 54204 h 599518"/>
                <a:gd name="connsiteX13" fmla="*/ 373864 w 428069"/>
                <a:gd name="connsiteY13" fmla="*/ 90340 h 599518"/>
                <a:gd name="connsiteX14" fmla="*/ 391932 w 428069"/>
                <a:gd name="connsiteY14" fmla="*/ 144544 h 599518"/>
                <a:gd name="connsiteX15" fmla="*/ 175116 w 428069"/>
                <a:gd name="connsiteY15" fmla="*/ 144544 h 599518"/>
                <a:gd name="connsiteX16" fmla="*/ 265456 w 428069"/>
                <a:gd name="connsiteY16" fmla="*/ 289089 h 599518"/>
                <a:gd name="connsiteX17" fmla="*/ 265456 w 428069"/>
                <a:gd name="connsiteY17" fmla="*/ 216816 h 599518"/>
                <a:gd name="connsiteX18" fmla="*/ 301592 w 428069"/>
                <a:gd name="connsiteY18" fmla="*/ 216816 h 599518"/>
                <a:gd name="connsiteX19" fmla="*/ 301592 w 428069"/>
                <a:gd name="connsiteY19" fmla="*/ 289089 h 599518"/>
                <a:gd name="connsiteX0" fmla="*/ 90798 w 428069"/>
                <a:gd name="connsiteY0" fmla="*/ 337270 h 599518"/>
                <a:gd name="connsiteX1" fmla="*/ 295275 w 428069"/>
                <a:gd name="connsiteY1" fmla="*/ 489670 h 599518"/>
                <a:gd name="connsiteX2" fmla="*/ 90798 w 428069"/>
                <a:gd name="connsiteY2" fmla="*/ 337270 h 599518"/>
                <a:gd name="connsiteX0" fmla="*/ 0 w 361084"/>
                <a:gd name="connsiteY0" fmla="*/ 470931 h 489670"/>
                <a:gd name="connsiteX1" fmla="*/ 23813 w 361084"/>
                <a:gd name="connsiteY1" fmla="*/ 337270 h 489670"/>
                <a:gd name="connsiteX2" fmla="*/ 0 w 361084"/>
                <a:gd name="connsiteY2" fmla="*/ 470931 h 489670"/>
                <a:gd name="connsiteX3" fmla="*/ 216539 w 361084"/>
                <a:gd name="connsiteY3" fmla="*/ 0 h 489670"/>
                <a:gd name="connsiteX4" fmla="*/ 71995 w 361084"/>
                <a:gd name="connsiteY4" fmla="*/ 144544 h 489670"/>
                <a:gd name="connsiteX5" fmla="*/ 108131 w 361084"/>
                <a:gd name="connsiteY5" fmla="*/ 144544 h 489670"/>
                <a:gd name="connsiteX6" fmla="*/ 108131 w 361084"/>
                <a:gd name="connsiteY6" fmla="*/ 289089 h 489670"/>
                <a:gd name="connsiteX7" fmla="*/ 324947 w 361084"/>
                <a:gd name="connsiteY7" fmla="*/ 289089 h 489670"/>
                <a:gd name="connsiteX8" fmla="*/ 324947 w 361084"/>
                <a:gd name="connsiteY8" fmla="*/ 144544 h 489670"/>
                <a:gd name="connsiteX9" fmla="*/ 361084 w 361084"/>
                <a:gd name="connsiteY9" fmla="*/ 144544 h 489670"/>
                <a:gd name="connsiteX10" fmla="*/ 306879 w 361084"/>
                <a:gd name="connsiteY10" fmla="*/ 90340 h 489670"/>
                <a:gd name="connsiteX11" fmla="*/ 306879 w 361084"/>
                <a:gd name="connsiteY11" fmla="*/ 18068 h 489670"/>
                <a:gd name="connsiteX12" fmla="*/ 270743 w 361084"/>
                <a:gd name="connsiteY12" fmla="*/ 18068 h 489670"/>
                <a:gd name="connsiteX13" fmla="*/ 270743 w 361084"/>
                <a:gd name="connsiteY13" fmla="*/ 54204 h 489670"/>
                <a:gd name="connsiteX14" fmla="*/ 216539 w 361084"/>
                <a:gd name="connsiteY14" fmla="*/ 0 h 489670"/>
                <a:gd name="connsiteX0" fmla="*/ 306879 w 361084"/>
                <a:gd name="connsiteY0" fmla="*/ 90340 h 489670"/>
                <a:gd name="connsiteX1" fmla="*/ 306879 w 361084"/>
                <a:gd name="connsiteY1" fmla="*/ 18068 h 489670"/>
                <a:gd name="connsiteX2" fmla="*/ 270743 w 361084"/>
                <a:gd name="connsiteY2" fmla="*/ 18068 h 489670"/>
                <a:gd name="connsiteX3" fmla="*/ 270743 w 361084"/>
                <a:gd name="connsiteY3" fmla="*/ 54204 h 489670"/>
                <a:gd name="connsiteX4" fmla="*/ 306879 w 361084"/>
                <a:gd name="connsiteY4" fmla="*/ 90340 h 489670"/>
                <a:gd name="connsiteX5" fmla="*/ 108131 w 361084"/>
                <a:gd name="connsiteY5" fmla="*/ 144544 h 489670"/>
                <a:gd name="connsiteX6" fmla="*/ 108131 w 361084"/>
                <a:gd name="connsiteY6" fmla="*/ 289089 h 489670"/>
                <a:gd name="connsiteX7" fmla="*/ 198471 w 361084"/>
                <a:gd name="connsiteY7" fmla="*/ 289089 h 489670"/>
                <a:gd name="connsiteX8" fmla="*/ 198471 w 361084"/>
                <a:gd name="connsiteY8" fmla="*/ 216816 h 489670"/>
                <a:gd name="connsiteX9" fmla="*/ 234607 w 361084"/>
                <a:gd name="connsiteY9" fmla="*/ 216816 h 489670"/>
                <a:gd name="connsiteX10" fmla="*/ 234607 w 361084"/>
                <a:gd name="connsiteY10" fmla="*/ 289089 h 489670"/>
                <a:gd name="connsiteX11" fmla="*/ 324947 w 361084"/>
                <a:gd name="connsiteY11" fmla="*/ 289089 h 489670"/>
                <a:gd name="connsiteX12" fmla="*/ 324947 w 361084"/>
                <a:gd name="connsiteY12" fmla="*/ 144544 h 489670"/>
                <a:gd name="connsiteX13" fmla="*/ 108131 w 361084"/>
                <a:gd name="connsiteY13" fmla="*/ 144544 h 489670"/>
                <a:gd name="connsiteX0" fmla="*/ 216539 w 361084"/>
                <a:gd name="connsiteY0" fmla="*/ 0 h 489670"/>
                <a:gd name="connsiteX1" fmla="*/ 71995 w 361084"/>
                <a:gd name="connsiteY1" fmla="*/ 144544 h 489670"/>
                <a:gd name="connsiteX2" fmla="*/ 361084 w 361084"/>
                <a:gd name="connsiteY2" fmla="*/ 144544 h 489670"/>
                <a:gd name="connsiteX3" fmla="*/ 216539 w 361084"/>
                <a:gd name="connsiteY3" fmla="*/ 0 h 489670"/>
                <a:gd name="connsiteX4" fmla="*/ 198471 w 361084"/>
                <a:gd name="connsiteY4" fmla="*/ 216816 h 489670"/>
                <a:gd name="connsiteX5" fmla="*/ 234607 w 361084"/>
                <a:gd name="connsiteY5" fmla="*/ 216816 h 489670"/>
                <a:gd name="connsiteX6" fmla="*/ 234607 w 361084"/>
                <a:gd name="connsiteY6" fmla="*/ 289089 h 489670"/>
                <a:gd name="connsiteX7" fmla="*/ 198471 w 361084"/>
                <a:gd name="connsiteY7" fmla="*/ 289089 h 489670"/>
                <a:gd name="connsiteX8" fmla="*/ 198471 w 361084"/>
                <a:gd name="connsiteY8" fmla="*/ 216816 h 489670"/>
                <a:gd name="connsiteX0" fmla="*/ 216539 w 361084"/>
                <a:gd name="connsiteY0" fmla="*/ 0 h 489670"/>
                <a:gd name="connsiteX1" fmla="*/ 270743 w 361084"/>
                <a:gd name="connsiteY1" fmla="*/ 54204 h 489670"/>
                <a:gd name="connsiteX2" fmla="*/ 270743 w 361084"/>
                <a:gd name="connsiteY2" fmla="*/ 18068 h 489670"/>
                <a:gd name="connsiteX3" fmla="*/ 306879 w 361084"/>
                <a:gd name="connsiteY3" fmla="*/ 18068 h 489670"/>
                <a:gd name="connsiteX4" fmla="*/ 306879 w 361084"/>
                <a:gd name="connsiteY4" fmla="*/ 90340 h 489670"/>
                <a:gd name="connsiteX5" fmla="*/ 361084 w 361084"/>
                <a:gd name="connsiteY5" fmla="*/ 144544 h 489670"/>
                <a:gd name="connsiteX6" fmla="*/ 324947 w 361084"/>
                <a:gd name="connsiteY6" fmla="*/ 144544 h 489670"/>
                <a:gd name="connsiteX7" fmla="*/ 324947 w 361084"/>
                <a:gd name="connsiteY7" fmla="*/ 289089 h 489670"/>
                <a:gd name="connsiteX8" fmla="*/ 108131 w 361084"/>
                <a:gd name="connsiteY8" fmla="*/ 289089 h 489670"/>
                <a:gd name="connsiteX9" fmla="*/ 108131 w 361084"/>
                <a:gd name="connsiteY9" fmla="*/ 144544 h 489670"/>
                <a:gd name="connsiteX10" fmla="*/ 71995 w 361084"/>
                <a:gd name="connsiteY10" fmla="*/ 144544 h 489670"/>
                <a:gd name="connsiteX11" fmla="*/ 216539 w 361084"/>
                <a:gd name="connsiteY11" fmla="*/ 0 h 489670"/>
                <a:gd name="connsiteX12" fmla="*/ 270743 w 361084"/>
                <a:gd name="connsiteY12" fmla="*/ 54204 h 489670"/>
                <a:gd name="connsiteX13" fmla="*/ 306879 w 361084"/>
                <a:gd name="connsiteY13" fmla="*/ 90340 h 489670"/>
                <a:gd name="connsiteX14" fmla="*/ 324947 w 361084"/>
                <a:gd name="connsiteY14" fmla="*/ 144544 h 489670"/>
                <a:gd name="connsiteX15" fmla="*/ 108131 w 361084"/>
                <a:gd name="connsiteY15" fmla="*/ 144544 h 489670"/>
                <a:gd name="connsiteX16" fmla="*/ 198471 w 361084"/>
                <a:gd name="connsiteY16" fmla="*/ 289089 h 489670"/>
                <a:gd name="connsiteX17" fmla="*/ 198471 w 361084"/>
                <a:gd name="connsiteY17" fmla="*/ 216816 h 489670"/>
                <a:gd name="connsiteX18" fmla="*/ 234607 w 361084"/>
                <a:gd name="connsiteY18" fmla="*/ 216816 h 489670"/>
                <a:gd name="connsiteX19" fmla="*/ 234607 w 361084"/>
                <a:gd name="connsiteY19" fmla="*/ 289089 h 489670"/>
                <a:gd name="connsiteX0" fmla="*/ 23813 w 361084"/>
                <a:gd name="connsiteY0" fmla="*/ 337270 h 489670"/>
                <a:gd name="connsiteX1" fmla="*/ 228290 w 361084"/>
                <a:gd name="connsiteY1" fmla="*/ 489670 h 489670"/>
                <a:gd name="connsiteX2" fmla="*/ 23813 w 361084"/>
                <a:gd name="connsiteY2" fmla="*/ 337270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84318 w 337271"/>
                <a:gd name="connsiteY2" fmla="*/ 144544 h 489670"/>
                <a:gd name="connsiteX3" fmla="*/ 84318 w 337271"/>
                <a:gd name="connsiteY3" fmla="*/ 289089 h 489670"/>
                <a:gd name="connsiteX4" fmla="*/ 301134 w 337271"/>
                <a:gd name="connsiteY4" fmla="*/ 289089 h 489670"/>
                <a:gd name="connsiteX5" fmla="*/ 301134 w 337271"/>
                <a:gd name="connsiteY5" fmla="*/ 144544 h 489670"/>
                <a:gd name="connsiteX6" fmla="*/ 337271 w 337271"/>
                <a:gd name="connsiteY6" fmla="*/ 144544 h 489670"/>
                <a:gd name="connsiteX7" fmla="*/ 283066 w 337271"/>
                <a:gd name="connsiteY7" fmla="*/ 90340 h 489670"/>
                <a:gd name="connsiteX8" fmla="*/ 283066 w 337271"/>
                <a:gd name="connsiteY8" fmla="*/ 18068 h 489670"/>
                <a:gd name="connsiteX9" fmla="*/ 246930 w 337271"/>
                <a:gd name="connsiteY9" fmla="*/ 18068 h 489670"/>
                <a:gd name="connsiteX10" fmla="*/ 246930 w 337271"/>
                <a:gd name="connsiteY10" fmla="*/ 54204 h 489670"/>
                <a:gd name="connsiteX11" fmla="*/ 192726 w 337271"/>
                <a:gd name="connsiteY11" fmla="*/ 0 h 489670"/>
                <a:gd name="connsiteX0" fmla="*/ 283066 w 337271"/>
                <a:gd name="connsiteY0" fmla="*/ 90340 h 489670"/>
                <a:gd name="connsiteX1" fmla="*/ 283066 w 337271"/>
                <a:gd name="connsiteY1" fmla="*/ 18068 h 489670"/>
                <a:gd name="connsiteX2" fmla="*/ 246930 w 337271"/>
                <a:gd name="connsiteY2" fmla="*/ 18068 h 489670"/>
                <a:gd name="connsiteX3" fmla="*/ 246930 w 337271"/>
                <a:gd name="connsiteY3" fmla="*/ 54204 h 489670"/>
                <a:gd name="connsiteX4" fmla="*/ 283066 w 337271"/>
                <a:gd name="connsiteY4" fmla="*/ 90340 h 489670"/>
                <a:gd name="connsiteX5" fmla="*/ 84318 w 337271"/>
                <a:gd name="connsiteY5" fmla="*/ 144544 h 489670"/>
                <a:gd name="connsiteX6" fmla="*/ 84318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9" fmla="*/ 210794 w 337271"/>
                <a:gd name="connsiteY9" fmla="*/ 216816 h 489670"/>
                <a:gd name="connsiteX10" fmla="*/ 210794 w 337271"/>
                <a:gd name="connsiteY10" fmla="*/ 289089 h 489670"/>
                <a:gd name="connsiteX11" fmla="*/ 301134 w 337271"/>
                <a:gd name="connsiteY11" fmla="*/ 289089 h 489670"/>
                <a:gd name="connsiteX12" fmla="*/ 301134 w 337271"/>
                <a:gd name="connsiteY12" fmla="*/ 144544 h 489670"/>
                <a:gd name="connsiteX13" fmla="*/ 84318 w 337271"/>
                <a:gd name="connsiteY13" fmla="*/ 144544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337271 w 337271"/>
                <a:gd name="connsiteY2" fmla="*/ 144544 h 489670"/>
                <a:gd name="connsiteX3" fmla="*/ 192726 w 337271"/>
                <a:gd name="connsiteY3" fmla="*/ 0 h 489670"/>
                <a:gd name="connsiteX4" fmla="*/ 174658 w 337271"/>
                <a:gd name="connsiteY4" fmla="*/ 216816 h 489670"/>
                <a:gd name="connsiteX5" fmla="*/ 210794 w 337271"/>
                <a:gd name="connsiteY5" fmla="*/ 216816 h 489670"/>
                <a:gd name="connsiteX6" fmla="*/ 210794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0" fmla="*/ 192726 w 337271"/>
                <a:gd name="connsiteY0" fmla="*/ 0 h 489670"/>
                <a:gd name="connsiteX1" fmla="*/ 246930 w 337271"/>
                <a:gd name="connsiteY1" fmla="*/ 54204 h 489670"/>
                <a:gd name="connsiteX2" fmla="*/ 246930 w 337271"/>
                <a:gd name="connsiteY2" fmla="*/ 18068 h 489670"/>
                <a:gd name="connsiteX3" fmla="*/ 283066 w 337271"/>
                <a:gd name="connsiteY3" fmla="*/ 18068 h 489670"/>
                <a:gd name="connsiteX4" fmla="*/ 283066 w 337271"/>
                <a:gd name="connsiteY4" fmla="*/ 90340 h 489670"/>
                <a:gd name="connsiteX5" fmla="*/ 337271 w 337271"/>
                <a:gd name="connsiteY5" fmla="*/ 144544 h 489670"/>
                <a:gd name="connsiteX6" fmla="*/ 301134 w 337271"/>
                <a:gd name="connsiteY6" fmla="*/ 144544 h 489670"/>
                <a:gd name="connsiteX7" fmla="*/ 301134 w 337271"/>
                <a:gd name="connsiteY7" fmla="*/ 289089 h 489670"/>
                <a:gd name="connsiteX8" fmla="*/ 84318 w 337271"/>
                <a:gd name="connsiteY8" fmla="*/ 289089 h 489670"/>
                <a:gd name="connsiteX9" fmla="*/ 84318 w 337271"/>
                <a:gd name="connsiteY9" fmla="*/ 144544 h 489670"/>
                <a:gd name="connsiteX10" fmla="*/ 48182 w 337271"/>
                <a:gd name="connsiteY10" fmla="*/ 144544 h 489670"/>
                <a:gd name="connsiteX11" fmla="*/ 192726 w 337271"/>
                <a:gd name="connsiteY11" fmla="*/ 0 h 489670"/>
                <a:gd name="connsiteX12" fmla="*/ 246930 w 337271"/>
                <a:gd name="connsiteY12" fmla="*/ 54204 h 489670"/>
                <a:gd name="connsiteX13" fmla="*/ 283066 w 337271"/>
                <a:gd name="connsiteY13" fmla="*/ 90340 h 489670"/>
                <a:gd name="connsiteX14" fmla="*/ 301134 w 337271"/>
                <a:gd name="connsiteY14" fmla="*/ 144544 h 489670"/>
                <a:gd name="connsiteX15" fmla="*/ 84318 w 337271"/>
                <a:gd name="connsiteY15" fmla="*/ 144544 h 489670"/>
                <a:gd name="connsiteX16" fmla="*/ 174658 w 337271"/>
                <a:gd name="connsiteY16" fmla="*/ 289089 h 489670"/>
                <a:gd name="connsiteX17" fmla="*/ 174658 w 337271"/>
                <a:gd name="connsiteY17" fmla="*/ 216816 h 489670"/>
                <a:gd name="connsiteX18" fmla="*/ 210794 w 337271"/>
                <a:gd name="connsiteY18" fmla="*/ 216816 h 489670"/>
                <a:gd name="connsiteX19" fmla="*/ 210794 w 337271"/>
                <a:gd name="connsiteY19" fmla="*/ 289089 h 489670"/>
                <a:gd name="connsiteX0" fmla="*/ 0 w 337271"/>
                <a:gd name="connsiteY0" fmla="*/ 337270 h 489670"/>
                <a:gd name="connsiteX1" fmla="*/ 204477 w 337271"/>
                <a:gd name="connsiteY1" fmla="*/ 489670 h 489670"/>
                <a:gd name="connsiteX2" fmla="*/ 0 w 337271"/>
                <a:gd name="connsiteY2" fmla="*/ 337270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84318 w 337271"/>
                <a:gd name="connsiteY2" fmla="*/ 144544 h 489670"/>
                <a:gd name="connsiteX3" fmla="*/ 84318 w 337271"/>
                <a:gd name="connsiteY3" fmla="*/ 289089 h 489670"/>
                <a:gd name="connsiteX4" fmla="*/ 301134 w 337271"/>
                <a:gd name="connsiteY4" fmla="*/ 289089 h 489670"/>
                <a:gd name="connsiteX5" fmla="*/ 301134 w 337271"/>
                <a:gd name="connsiteY5" fmla="*/ 144544 h 489670"/>
                <a:gd name="connsiteX6" fmla="*/ 337271 w 337271"/>
                <a:gd name="connsiteY6" fmla="*/ 144544 h 489670"/>
                <a:gd name="connsiteX7" fmla="*/ 283066 w 337271"/>
                <a:gd name="connsiteY7" fmla="*/ 90340 h 489670"/>
                <a:gd name="connsiteX8" fmla="*/ 283066 w 337271"/>
                <a:gd name="connsiteY8" fmla="*/ 18068 h 489670"/>
                <a:gd name="connsiteX9" fmla="*/ 246930 w 337271"/>
                <a:gd name="connsiteY9" fmla="*/ 18068 h 489670"/>
                <a:gd name="connsiteX10" fmla="*/ 246930 w 337271"/>
                <a:gd name="connsiteY10" fmla="*/ 54204 h 489670"/>
                <a:gd name="connsiteX11" fmla="*/ 192726 w 337271"/>
                <a:gd name="connsiteY11" fmla="*/ 0 h 489670"/>
                <a:gd name="connsiteX0" fmla="*/ 283066 w 337271"/>
                <a:gd name="connsiteY0" fmla="*/ 90340 h 489670"/>
                <a:gd name="connsiteX1" fmla="*/ 283066 w 337271"/>
                <a:gd name="connsiteY1" fmla="*/ 18068 h 489670"/>
                <a:gd name="connsiteX2" fmla="*/ 246930 w 337271"/>
                <a:gd name="connsiteY2" fmla="*/ 18068 h 489670"/>
                <a:gd name="connsiteX3" fmla="*/ 246930 w 337271"/>
                <a:gd name="connsiteY3" fmla="*/ 54204 h 489670"/>
                <a:gd name="connsiteX4" fmla="*/ 283066 w 337271"/>
                <a:gd name="connsiteY4" fmla="*/ 90340 h 489670"/>
                <a:gd name="connsiteX5" fmla="*/ 84318 w 337271"/>
                <a:gd name="connsiteY5" fmla="*/ 144544 h 489670"/>
                <a:gd name="connsiteX6" fmla="*/ 84318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9" fmla="*/ 210794 w 337271"/>
                <a:gd name="connsiteY9" fmla="*/ 216816 h 489670"/>
                <a:gd name="connsiteX10" fmla="*/ 210794 w 337271"/>
                <a:gd name="connsiteY10" fmla="*/ 289089 h 489670"/>
                <a:gd name="connsiteX11" fmla="*/ 301134 w 337271"/>
                <a:gd name="connsiteY11" fmla="*/ 289089 h 489670"/>
                <a:gd name="connsiteX12" fmla="*/ 301134 w 337271"/>
                <a:gd name="connsiteY12" fmla="*/ 144544 h 489670"/>
                <a:gd name="connsiteX13" fmla="*/ 84318 w 337271"/>
                <a:gd name="connsiteY13" fmla="*/ 144544 h 489670"/>
                <a:gd name="connsiteX0" fmla="*/ 192726 w 337271"/>
                <a:gd name="connsiteY0" fmla="*/ 0 h 489670"/>
                <a:gd name="connsiteX1" fmla="*/ 48182 w 337271"/>
                <a:gd name="connsiteY1" fmla="*/ 144544 h 489670"/>
                <a:gd name="connsiteX2" fmla="*/ 337271 w 337271"/>
                <a:gd name="connsiteY2" fmla="*/ 144544 h 489670"/>
                <a:gd name="connsiteX3" fmla="*/ 192726 w 337271"/>
                <a:gd name="connsiteY3" fmla="*/ 0 h 489670"/>
                <a:gd name="connsiteX4" fmla="*/ 174658 w 337271"/>
                <a:gd name="connsiteY4" fmla="*/ 216816 h 489670"/>
                <a:gd name="connsiteX5" fmla="*/ 210794 w 337271"/>
                <a:gd name="connsiteY5" fmla="*/ 216816 h 489670"/>
                <a:gd name="connsiteX6" fmla="*/ 210794 w 337271"/>
                <a:gd name="connsiteY6" fmla="*/ 289089 h 489670"/>
                <a:gd name="connsiteX7" fmla="*/ 174658 w 337271"/>
                <a:gd name="connsiteY7" fmla="*/ 289089 h 489670"/>
                <a:gd name="connsiteX8" fmla="*/ 174658 w 337271"/>
                <a:gd name="connsiteY8" fmla="*/ 216816 h 489670"/>
                <a:gd name="connsiteX0" fmla="*/ 192726 w 337271"/>
                <a:gd name="connsiteY0" fmla="*/ 0 h 489670"/>
                <a:gd name="connsiteX1" fmla="*/ 246930 w 337271"/>
                <a:gd name="connsiteY1" fmla="*/ 54204 h 489670"/>
                <a:gd name="connsiteX2" fmla="*/ 246930 w 337271"/>
                <a:gd name="connsiteY2" fmla="*/ 18068 h 489670"/>
                <a:gd name="connsiteX3" fmla="*/ 283066 w 337271"/>
                <a:gd name="connsiteY3" fmla="*/ 18068 h 489670"/>
                <a:gd name="connsiteX4" fmla="*/ 283066 w 337271"/>
                <a:gd name="connsiteY4" fmla="*/ 90340 h 489670"/>
                <a:gd name="connsiteX5" fmla="*/ 337271 w 337271"/>
                <a:gd name="connsiteY5" fmla="*/ 144544 h 489670"/>
                <a:gd name="connsiteX6" fmla="*/ 301134 w 337271"/>
                <a:gd name="connsiteY6" fmla="*/ 144544 h 489670"/>
                <a:gd name="connsiteX7" fmla="*/ 301134 w 337271"/>
                <a:gd name="connsiteY7" fmla="*/ 289089 h 489670"/>
                <a:gd name="connsiteX8" fmla="*/ 84318 w 337271"/>
                <a:gd name="connsiteY8" fmla="*/ 289089 h 489670"/>
                <a:gd name="connsiteX9" fmla="*/ 84318 w 337271"/>
                <a:gd name="connsiteY9" fmla="*/ 144544 h 489670"/>
                <a:gd name="connsiteX10" fmla="*/ 48182 w 337271"/>
                <a:gd name="connsiteY10" fmla="*/ 144544 h 489670"/>
                <a:gd name="connsiteX11" fmla="*/ 192726 w 337271"/>
                <a:gd name="connsiteY11" fmla="*/ 0 h 489670"/>
                <a:gd name="connsiteX12" fmla="*/ 246930 w 337271"/>
                <a:gd name="connsiteY12" fmla="*/ 54204 h 489670"/>
                <a:gd name="connsiteX13" fmla="*/ 283066 w 337271"/>
                <a:gd name="connsiteY13" fmla="*/ 90340 h 489670"/>
                <a:gd name="connsiteX14" fmla="*/ 301134 w 337271"/>
                <a:gd name="connsiteY14" fmla="*/ 144544 h 489670"/>
                <a:gd name="connsiteX15" fmla="*/ 84318 w 337271"/>
                <a:gd name="connsiteY15" fmla="*/ 144544 h 489670"/>
                <a:gd name="connsiteX16" fmla="*/ 174658 w 337271"/>
                <a:gd name="connsiteY16" fmla="*/ 289089 h 489670"/>
                <a:gd name="connsiteX17" fmla="*/ 174658 w 337271"/>
                <a:gd name="connsiteY17" fmla="*/ 216816 h 489670"/>
                <a:gd name="connsiteX18" fmla="*/ 210794 w 337271"/>
                <a:gd name="connsiteY18" fmla="*/ 216816 h 489670"/>
                <a:gd name="connsiteX19" fmla="*/ 210794 w 337271"/>
                <a:gd name="connsiteY19" fmla="*/ 289089 h 489670"/>
                <a:gd name="connsiteX0" fmla="*/ 0 w 337271"/>
                <a:gd name="connsiteY0" fmla="*/ 337270 h 489670"/>
                <a:gd name="connsiteX1" fmla="*/ 204477 w 337271"/>
                <a:gd name="connsiteY1" fmla="*/ 489670 h 489670"/>
                <a:gd name="connsiteX2" fmla="*/ 91440 w 337271"/>
                <a:gd name="connsiteY2" fmla="*/ 428710 h 48967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36136 w 289089"/>
                <a:gd name="connsiteY2" fmla="*/ 144544 h 489670"/>
                <a:gd name="connsiteX3" fmla="*/ 36136 w 289089"/>
                <a:gd name="connsiteY3" fmla="*/ 289089 h 489670"/>
                <a:gd name="connsiteX4" fmla="*/ 252952 w 289089"/>
                <a:gd name="connsiteY4" fmla="*/ 289089 h 489670"/>
                <a:gd name="connsiteX5" fmla="*/ 252952 w 289089"/>
                <a:gd name="connsiteY5" fmla="*/ 144544 h 489670"/>
                <a:gd name="connsiteX6" fmla="*/ 289089 w 289089"/>
                <a:gd name="connsiteY6" fmla="*/ 144544 h 489670"/>
                <a:gd name="connsiteX7" fmla="*/ 234884 w 289089"/>
                <a:gd name="connsiteY7" fmla="*/ 90340 h 489670"/>
                <a:gd name="connsiteX8" fmla="*/ 234884 w 289089"/>
                <a:gd name="connsiteY8" fmla="*/ 18068 h 489670"/>
                <a:gd name="connsiteX9" fmla="*/ 198748 w 289089"/>
                <a:gd name="connsiteY9" fmla="*/ 18068 h 489670"/>
                <a:gd name="connsiteX10" fmla="*/ 198748 w 289089"/>
                <a:gd name="connsiteY10" fmla="*/ 54204 h 489670"/>
                <a:gd name="connsiteX11" fmla="*/ 144544 w 289089"/>
                <a:gd name="connsiteY11" fmla="*/ 0 h 489670"/>
                <a:gd name="connsiteX0" fmla="*/ 234884 w 289089"/>
                <a:gd name="connsiteY0" fmla="*/ 90340 h 489670"/>
                <a:gd name="connsiteX1" fmla="*/ 234884 w 289089"/>
                <a:gd name="connsiteY1" fmla="*/ 18068 h 489670"/>
                <a:gd name="connsiteX2" fmla="*/ 198748 w 289089"/>
                <a:gd name="connsiteY2" fmla="*/ 18068 h 489670"/>
                <a:gd name="connsiteX3" fmla="*/ 198748 w 289089"/>
                <a:gd name="connsiteY3" fmla="*/ 54204 h 489670"/>
                <a:gd name="connsiteX4" fmla="*/ 234884 w 289089"/>
                <a:gd name="connsiteY4" fmla="*/ 90340 h 489670"/>
                <a:gd name="connsiteX5" fmla="*/ 36136 w 289089"/>
                <a:gd name="connsiteY5" fmla="*/ 144544 h 489670"/>
                <a:gd name="connsiteX6" fmla="*/ 36136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9" fmla="*/ 162612 w 289089"/>
                <a:gd name="connsiteY9" fmla="*/ 216816 h 489670"/>
                <a:gd name="connsiteX10" fmla="*/ 162612 w 289089"/>
                <a:gd name="connsiteY10" fmla="*/ 289089 h 489670"/>
                <a:gd name="connsiteX11" fmla="*/ 252952 w 289089"/>
                <a:gd name="connsiteY11" fmla="*/ 289089 h 489670"/>
                <a:gd name="connsiteX12" fmla="*/ 252952 w 289089"/>
                <a:gd name="connsiteY12" fmla="*/ 144544 h 489670"/>
                <a:gd name="connsiteX13" fmla="*/ 36136 w 289089"/>
                <a:gd name="connsiteY13" fmla="*/ 144544 h 48967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289089 w 289089"/>
                <a:gd name="connsiteY2" fmla="*/ 144544 h 489670"/>
                <a:gd name="connsiteX3" fmla="*/ 144544 w 289089"/>
                <a:gd name="connsiteY3" fmla="*/ 0 h 489670"/>
                <a:gd name="connsiteX4" fmla="*/ 126476 w 289089"/>
                <a:gd name="connsiteY4" fmla="*/ 216816 h 489670"/>
                <a:gd name="connsiteX5" fmla="*/ 162612 w 289089"/>
                <a:gd name="connsiteY5" fmla="*/ 216816 h 489670"/>
                <a:gd name="connsiteX6" fmla="*/ 162612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0" fmla="*/ 144544 w 289089"/>
                <a:gd name="connsiteY0" fmla="*/ 0 h 489670"/>
                <a:gd name="connsiteX1" fmla="*/ 198748 w 289089"/>
                <a:gd name="connsiteY1" fmla="*/ 54204 h 489670"/>
                <a:gd name="connsiteX2" fmla="*/ 198748 w 289089"/>
                <a:gd name="connsiteY2" fmla="*/ 18068 h 489670"/>
                <a:gd name="connsiteX3" fmla="*/ 234884 w 289089"/>
                <a:gd name="connsiteY3" fmla="*/ 18068 h 489670"/>
                <a:gd name="connsiteX4" fmla="*/ 234884 w 289089"/>
                <a:gd name="connsiteY4" fmla="*/ 90340 h 489670"/>
                <a:gd name="connsiteX5" fmla="*/ 289089 w 289089"/>
                <a:gd name="connsiteY5" fmla="*/ 144544 h 489670"/>
                <a:gd name="connsiteX6" fmla="*/ 252952 w 289089"/>
                <a:gd name="connsiteY6" fmla="*/ 144544 h 489670"/>
                <a:gd name="connsiteX7" fmla="*/ 252952 w 289089"/>
                <a:gd name="connsiteY7" fmla="*/ 289089 h 489670"/>
                <a:gd name="connsiteX8" fmla="*/ 36136 w 289089"/>
                <a:gd name="connsiteY8" fmla="*/ 289089 h 489670"/>
                <a:gd name="connsiteX9" fmla="*/ 36136 w 289089"/>
                <a:gd name="connsiteY9" fmla="*/ 144544 h 489670"/>
                <a:gd name="connsiteX10" fmla="*/ 0 w 289089"/>
                <a:gd name="connsiteY10" fmla="*/ 144544 h 489670"/>
                <a:gd name="connsiteX11" fmla="*/ 144544 w 289089"/>
                <a:gd name="connsiteY11" fmla="*/ 0 h 489670"/>
                <a:gd name="connsiteX12" fmla="*/ 198748 w 289089"/>
                <a:gd name="connsiteY12" fmla="*/ 54204 h 489670"/>
                <a:gd name="connsiteX13" fmla="*/ 234884 w 289089"/>
                <a:gd name="connsiteY13" fmla="*/ 90340 h 489670"/>
                <a:gd name="connsiteX14" fmla="*/ 252952 w 289089"/>
                <a:gd name="connsiteY14" fmla="*/ 144544 h 489670"/>
                <a:gd name="connsiteX15" fmla="*/ 36136 w 289089"/>
                <a:gd name="connsiteY15" fmla="*/ 144544 h 489670"/>
                <a:gd name="connsiteX16" fmla="*/ 126476 w 289089"/>
                <a:gd name="connsiteY16" fmla="*/ 289089 h 489670"/>
                <a:gd name="connsiteX17" fmla="*/ 126476 w 289089"/>
                <a:gd name="connsiteY17" fmla="*/ 216816 h 489670"/>
                <a:gd name="connsiteX18" fmla="*/ 162612 w 289089"/>
                <a:gd name="connsiteY18" fmla="*/ 216816 h 489670"/>
                <a:gd name="connsiteX19" fmla="*/ 162612 w 289089"/>
                <a:gd name="connsiteY19" fmla="*/ 289089 h 489670"/>
                <a:gd name="connsiteX0" fmla="*/ 156295 w 289089"/>
                <a:gd name="connsiteY0" fmla="*/ 489670 h 489670"/>
                <a:gd name="connsiteX1" fmla="*/ 43258 w 289089"/>
                <a:gd name="connsiteY1" fmla="*/ 428710 h 489670"/>
                <a:gd name="connsiteX0" fmla="*/ 144544 w 289089"/>
                <a:gd name="connsiteY0" fmla="*/ 0 h 560500"/>
                <a:gd name="connsiteX1" fmla="*/ 0 w 289089"/>
                <a:gd name="connsiteY1" fmla="*/ 144544 h 560500"/>
                <a:gd name="connsiteX2" fmla="*/ 36136 w 289089"/>
                <a:gd name="connsiteY2" fmla="*/ 144544 h 560500"/>
                <a:gd name="connsiteX3" fmla="*/ 36136 w 289089"/>
                <a:gd name="connsiteY3" fmla="*/ 289089 h 560500"/>
                <a:gd name="connsiteX4" fmla="*/ 252952 w 289089"/>
                <a:gd name="connsiteY4" fmla="*/ 289089 h 560500"/>
                <a:gd name="connsiteX5" fmla="*/ 252952 w 289089"/>
                <a:gd name="connsiteY5" fmla="*/ 144544 h 560500"/>
                <a:gd name="connsiteX6" fmla="*/ 289089 w 289089"/>
                <a:gd name="connsiteY6" fmla="*/ 144544 h 560500"/>
                <a:gd name="connsiteX7" fmla="*/ 234884 w 289089"/>
                <a:gd name="connsiteY7" fmla="*/ 90340 h 560500"/>
                <a:gd name="connsiteX8" fmla="*/ 234884 w 289089"/>
                <a:gd name="connsiteY8" fmla="*/ 18068 h 560500"/>
                <a:gd name="connsiteX9" fmla="*/ 198748 w 289089"/>
                <a:gd name="connsiteY9" fmla="*/ 18068 h 560500"/>
                <a:gd name="connsiteX10" fmla="*/ 198748 w 289089"/>
                <a:gd name="connsiteY10" fmla="*/ 54204 h 560500"/>
                <a:gd name="connsiteX11" fmla="*/ 144544 w 289089"/>
                <a:gd name="connsiteY11" fmla="*/ 0 h 560500"/>
                <a:gd name="connsiteX0" fmla="*/ 234884 w 289089"/>
                <a:gd name="connsiteY0" fmla="*/ 90340 h 560500"/>
                <a:gd name="connsiteX1" fmla="*/ 234884 w 289089"/>
                <a:gd name="connsiteY1" fmla="*/ 18068 h 560500"/>
                <a:gd name="connsiteX2" fmla="*/ 198748 w 289089"/>
                <a:gd name="connsiteY2" fmla="*/ 18068 h 560500"/>
                <a:gd name="connsiteX3" fmla="*/ 198748 w 289089"/>
                <a:gd name="connsiteY3" fmla="*/ 54204 h 560500"/>
                <a:gd name="connsiteX4" fmla="*/ 234884 w 289089"/>
                <a:gd name="connsiteY4" fmla="*/ 90340 h 560500"/>
                <a:gd name="connsiteX5" fmla="*/ 36136 w 289089"/>
                <a:gd name="connsiteY5" fmla="*/ 144544 h 560500"/>
                <a:gd name="connsiteX6" fmla="*/ 36136 w 289089"/>
                <a:gd name="connsiteY6" fmla="*/ 289089 h 560500"/>
                <a:gd name="connsiteX7" fmla="*/ 126476 w 289089"/>
                <a:gd name="connsiteY7" fmla="*/ 289089 h 560500"/>
                <a:gd name="connsiteX8" fmla="*/ 126476 w 289089"/>
                <a:gd name="connsiteY8" fmla="*/ 216816 h 560500"/>
                <a:gd name="connsiteX9" fmla="*/ 162612 w 289089"/>
                <a:gd name="connsiteY9" fmla="*/ 216816 h 560500"/>
                <a:gd name="connsiteX10" fmla="*/ 162612 w 289089"/>
                <a:gd name="connsiteY10" fmla="*/ 289089 h 560500"/>
                <a:gd name="connsiteX11" fmla="*/ 252952 w 289089"/>
                <a:gd name="connsiteY11" fmla="*/ 289089 h 560500"/>
                <a:gd name="connsiteX12" fmla="*/ 252952 w 289089"/>
                <a:gd name="connsiteY12" fmla="*/ 144544 h 560500"/>
                <a:gd name="connsiteX13" fmla="*/ 36136 w 289089"/>
                <a:gd name="connsiteY13" fmla="*/ 144544 h 560500"/>
                <a:gd name="connsiteX0" fmla="*/ 144544 w 289089"/>
                <a:gd name="connsiteY0" fmla="*/ 0 h 560500"/>
                <a:gd name="connsiteX1" fmla="*/ 0 w 289089"/>
                <a:gd name="connsiteY1" fmla="*/ 144544 h 560500"/>
                <a:gd name="connsiteX2" fmla="*/ 289089 w 289089"/>
                <a:gd name="connsiteY2" fmla="*/ 144544 h 560500"/>
                <a:gd name="connsiteX3" fmla="*/ 144544 w 289089"/>
                <a:gd name="connsiteY3" fmla="*/ 0 h 560500"/>
                <a:gd name="connsiteX4" fmla="*/ 126476 w 289089"/>
                <a:gd name="connsiteY4" fmla="*/ 216816 h 560500"/>
                <a:gd name="connsiteX5" fmla="*/ 162612 w 289089"/>
                <a:gd name="connsiteY5" fmla="*/ 216816 h 560500"/>
                <a:gd name="connsiteX6" fmla="*/ 162612 w 289089"/>
                <a:gd name="connsiteY6" fmla="*/ 289089 h 560500"/>
                <a:gd name="connsiteX7" fmla="*/ 126476 w 289089"/>
                <a:gd name="connsiteY7" fmla="*/ 289089 h 560500"/>
                <a:gd name="connsiteX8" fmla="*/ 126476 w 289089"/>
                <a:gd name="connsiteY8" fmla="*/ 216816 h 560500"/>
                <a:gd name="connsiteX0" fmla="*/ 144544 w 289089"/>
                <a:gd name="connsiteY0" fmla="*/ 0 h 560500"/>
                <a:gd name="connsiteX1" fmla="*/ 198748 w 289089"/>
                <a:gd name="connsiteY1" fmla="*/ 54204 h 560500"/>
                <a:gd name="connsiteX2" fmla="*/ 198748 w 289089"/>
                <a:gd name="connsiteY2" fmla="*/ 18068 h 560500"/>
                <a:gd name="connsiteX3" fmla="*/ 234884 w 289089"/>
                <a:gd name="connsiteY3" fmla="*/ 18068 h 560500"/>
                <a:gd name="connsiteX4" fmla="*/ 234884 w 289089"/>
                <a:gd name="connsiteY4" fmla="*/ 90340 h 560500"/>
                <a:gd name="connsiteX5" fmla="*/ 289089 w 289089"/>
                <a:gd name="connsiteY5" fmla="*/ 144544 h 560500"/>
                <a:gd name="connsiteX6" fmla="*/ 252952 w 289089"/>
                <a:gd name="connsiteY6" fmla="*/ 144544 h 560500"/>
                <a:gd name="connsiteX7" fmla="*/ 252952 w 289089"/>
                <a:gd name="connsiteY7" fmla="*/ 289089 h 560500"/>
                <a:gd name="connsiteX8" fmla="*/ 36136 w 289089"/>
                <a:gd name="connsiteY8" fmla="*/ 289089 h 560500"/>
                <a:gd name="connsiteX9" fmla="*/ 36136 w 289089"/>
                <a:gd name="connsiteY9" fmla="*/ 144544 h 560500"/>
                <a:gd name="connsiteX10" fmla="*/ 0 w 289089"/>
                <a:gd name="connsiteY10" fmla="*/ 144544 h 560500"/>
                <a:gd name="connsiteX11" fmla="*/ 144544 w 289089"/>
                <a:gd name="connsiteY11" fmla="*/ 0 h 560500"/>
                <a:gd name="connsiteX12" fmla="*/ 198748 w 289089"/>
                <a:gd name="connsiteY12" fmla="*/ 54204 h 560500"/>
                <a:gd name="connsiteX13" fmla="*/ 234884 w 289089"/>
                <a:gd name="connsiteY13" fmla="*/ 90340 h 560500"/>
                <a:gd name="connsiteX14" fmla="*/ 252952 w 289089"/>
                <a:gd name="connsiteY14" fmla="*/ 144544 h 560500"/>
                <a:gd name="connsiteX15" fmla="*/ 36136 w 289089"/>
                <a:gd name="connsiteY15" fmla="*/ 144544 h 560500"/>
                <a:gd name="connsiteX16" fmla="*/ 126476 w 289089"/>
                <a:gd name="connsiteY16" fmla="*/ 289089 h 560500"/>
                <a:gd name="connsiteX17" fmla="*/ 126476 w 289089"/>
                <a:gd name="connsiteY17" fmla="*/ 216816 h 560500"/>
                <a:gd name="connsiteX18" fmla="*/ 162612 w 289089"/>
                <a:gd name="connsiteY18" fmla="*/ 216816 h 560500"/>
                <a:gd name="connsiteX19" fmla="*/ 162612 w 289089"/>
                <a:gd name="connsiteY19" fmla="*/ 289089 h 560500"/>
                <a:gd name="connsiteX0" fmla="*/ 156295 w 289089"/>
                <a:gd name="connsiteY0" fmla="*/ 489670 h 560500"/>
                <a:gd name="connsiteX1" fmla="*/ 276276 w 289089"/>
                <a:gd name="connsiteY1" fmla="*/ 560500 h 56050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36136 w 289089"/>
                <a:gd name="connsiteY2" fmla="*/ 144544 h 489670"/>
                <a:gd name="connsiteX3" fmla="*/ 36136 w 289089"/>
                <a:gd name="connsiteY3" fmla="*/ 289089 h 489670"/>
                <a:gd name="connsiteX4" fmla="*/ 252952 w 289089"/>
                <a:gd name="connsiteY4" fmla="*/ 289089 h 489670"/>
                <a:gd name="connsiteX5" fmla="*/ 252952 w 289089"/>
                <a:gd name="connsiteY5" fmla="*/ 144544 h 489670"/>
                <a:gd name="connsiteX6" fmla="*/ 289089 w 289089"/>
                <a:gd name="connsiteY6" fmla="*/ 144544 h 489670"/>
                <a:gd name="connsiteX7" fmla="*/ 234884 w 289089"/>
                <a:gd name="connsiteY7" fmla="*/ 90340 h 489670"/>
                <a:gd name="connsiteX8" fmla="*/ 234884 w 289089"/>
                <a:gd name="connsiteY8" fmla="*/ 18068 h 489670"/>
                <a:gd name="connsiteX9" fmla="*/ 198748 w 289089"/>
                <a:gd name="connsiteY9" fmla="*/ 18068 h 489670"/>
                <a:gd name="connsiteX10" fmla="*/ 198748 w 289089"/>
                <a:gd name="connsiteY10" fmla="*/ 54204 h 489670"/>
                <a:gd name="connsiteX11" fmla="*/ 144544 w 289089"/>
                <a:gd name="connsiteY11" fmla="*/ 0 h 489670"/>
                <a:gd name="connsiteX0" fmla="*/ 234884 w 289089"/>
                <a:gd name="connsiteY0" fmla="*/ 90340 h 489670"/>
                <a:gd name="connsiteX1" fmla="*/ 234884 w 289089"/>
                <a:gd name="connsiteY1" fmla="*/ 18068 h 489670"/>
                <a:gd name="connsiteX2" fmla="*/ 198748 w 289089"/>
                <a:gd name="connsiteY2" fmla="*/ 18068 h 489670"/>
                <a:gd name="connsiteX3" fmla="*/ 198748 w 289089"/>
                <a:gd name="connsiteY3" fmla="*/ 54204 h 489670"/>
                <a:gd name="connsiteX4" fmla="*/ 234884 w 289089"/>
                <a:gd name="connsiteY4" fmla="*/ 90340 h 489670"/>
                <a:gd name="connsiteX5" fmla="*/ 36136 w 289089"/>
                <a:gd name="connsiteY5" fmla="*/ 144544 h 489670"/>
                <a:gd name="connsiteX6" fmla="*/ 36136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9" fmla="*/ 162612 w 289089"/>
                <a:gd name="connsiteY9" fmla="*/ 216816 h 489670"/>
                <a:gd name="connsiteX10" fmla="*/ 162612 w 289089"/>
                <a:gd name="connsiteY10" fmla="*/ 289089 h 489670"/>
                <a:gd name="connsiteX11" fmla="*/ 252952 w 289089"/>
                <a:gd name="connsiteY11" fmla="*/ 289089 h 489670"/>
                <a:gd name="connsiteX12" fmla="*/ 252952 w 289089"/>
                <a:gd name="connsiteY12" fmla="*/ 144544 h 489670"/>
                <a:gd name="connsiteX13" fmla="*/ 36136 w 289089"/>
                <a:gd name="connsiteY13" fmla="*/ 144544 h 489670"/>
                <a:gd name="connsiteX0" fmla="*/ 144544 w 289089"/>
                <a:gd name="connsiteY0" fmla="*/ 0 h 489670"/>
                <a:gd name="connsiteX1" fmla="*/ 0 w 289089"/>
                <a:gd name="connsiteY1" fmla="*/ 144544 h 489670"/>
                <a:gd name="connsiteX2" fmla="*/ 289089 w 289089"/>
                <a:gd name="connsiteY2" fmla="*/ 144544 h 489670"/>
                <a:gd name="connsiteX3" fmla="*/ 144544 w 289089"/>
                <a:gd name="connsiteY3" fmla="*/ 0 h 489670"/>
                <a:gd name="connsiteX4" fmla="*/ 126476 w 289089"/>
                <a:gd name="connsiteY4" fmla="*/ 216816 h 489670"/>
                <a:gd name="connsiteX5" fmla="*/ 162612 w 289089"/>
                <a:gd name="connsiteY5" fmla="*/ 216816 h 489670"/>
                <a:gd name="connsiteX6" fmla="*/ 162612 w 289089"/>
                <a:gd name="connsiteY6" fmla="*/ 289089 h 489670"/>
                <a:gd name="connsiteX7" fmla="*/ 126476 w 289089"/>
                <a:gd name="connsiteY7" fmla="*/ 289089 h 489670"/>
                <a:gd name="connsiteX8" fmla="*/ 126476 w 289089"/>
                <a:gd name="connsiteY8" fmla="*/ 216816 h 489670"/>
                <a:gd name="connsiteX0" fmla="*/ 144544 w 289089"/>
                <a:gd name="connsiteY0" fmla="*/ 0 h 489670"/>
                <a:gd name="connsiteX1" fmla="*/ 198748 w 289089"/>
                <a:gd name="connsiteY1" fmla="*/ 54204 h 489670"/>
                <a:gd name="connsiteX2" fmla="*/ 198748 w 289089"/>
                <a:gd name="connsiteY2" fmla="*/ 18068 h 489670"/>
                <a:gd name="connsiteX3" fmla="*/ 234884 w 289089"/>
                <a:gd name="connsiteY3" fmla="*/ 18068 h 489670"/>
                <a:gd name="connsiteX4" fmla="*/ 234884 w 289089"/>
                <a:gd name="connsiteY4" fmla="*/ 90340 h 489670"/>
                <a:gd name="connsiteX5" fmla="*/ 289089 w 289089"/>
                <a:gd name="connsiteY5" fmla="*/ 144544 h 489670"/>
                <a:gd name="connsiteX6" fmla="*/ 252952 w 289089"/>
                <a:gd name="connsiteY6" fmla="*/ 144544 h 489670"/>
                <a:gd name="connsiteX7" fmla="*/ 252952 w 289089"/>
                <a:gd name="connsiteY7" fmla="*/ 289089 h 489670"/>
                <a:gd name="connsiteX8" fmla="*/ 36136 w 289089"/>
                <a:gd name="connsiteY8" fmla="*/ 289089 h 489670"/>
                <a:gd name="connsiteX9" fmla="*/ 36136 w 289089"/>
                <a:gd name="connsiteY9" fmla="*/ 144544 h 489670"/>
                <a:gd name="connsiteX10" fmla="*/ 0 w 289089"/>
                <a:gd name="connsiteY10" fmla="*/ 144544 h 489670"/>
                <a:gd name="connsiteX11" fmla="*/ 144544 w 289089"/>
                <a:gd name="connsiteY11" fmla="*/ 0 h 489670"/>
                <a:gd name="connsiteX12" fmla="*/ 198748 w 289089"/>
                <a:gd name="connsiteY12" fmla="*/ 54204 h 489670"/>
                <a:gd name="connsiteX13" fmla="*/ 234884 w 289089"/>
                <a:gd name="connsiteY13" fmla="*/ 90340 h 489670"/>
                <a:gd name="connsiteX14" fmla="*/ 252952 w 289089"/>
                <a:gd name="connsiteY14" fmla="*/ 144544 h 489670"/>
                <a:gd name="connsiteX15" fmla="*/ 36136 w 289089"/>
                <a:gd name="connsiteY15" fmla="*/ 144544 h 489670"/>
                <a:gd name="connsiteX16" fmla="*/ 126476 w 289089"/>
                <a:gd name="connsiteY16" fmla="*/ 289089 h 489670"/>
                <a:gd name="connsiteX17" fmla="*/ 126476 w 289089"/>
                <a:gd name="connsiteY17" fmla="*/ 216816 h 489670"/>
                <a:gd name="connsiteX18" fmla="*/ 162612 w 289089"/>
                <a:gd name="connsiteY18" fmla="*/ 216816 h 489670"/>
                <a:gd name="connsiteX19" fmla="*/ 162612 w 289089"/>
                <a:gd name="connsiteY19" fmla="*/ 289089 h 489670"/>
                <a:gd name="connsiteX0" fmla="*/ 156295 w 289089"/>
                <a:gd name="connsiteY0" fmla="*/ 489670 h 489670"/>
                <a:gd name="connsiteX1" fmla="*/ 1238 w 289089"/>
                <a:gd name="connsiteY1" fmla="*/ 144123 h 489670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36136 w 293814"/>
                <a:gd name="connsiteY2" fmla="*/ 144544 h 289089"/>
                <a:gd name="connsiteX3" fmla="*/ 36136 w 293814"/>
                <a:gd name="connsiteY3" fmla="*/ 289089 h 289089"/>
                <a:gd name="connsiteX4" fmla="*/ 252952 w 293814"/>
                <a:gd name="connsiteY4" fmla="*/ 289089 h 289089"/>
                <a:gd name="connsiteX5" fmla="*/ 252952 w 293814"/>
                <a:gd name="connsiteY5" fmla="*/ 144544 h 289089"/>
                <a:gd name="connsiteX6" fmla="*/ 289089 w 293814"/>
                <a:gd name="connsiteY6" fmla="*/ 144544 h 289089"/>
                <a:gd name="connsiteX7" fmla="*/ 234884 w 293814"/>
                <a:gd name="connsiteY7" fmla="*/ 90340 h 289089"/>
                <a:gd name="connsiteX8" fmla="*/ 234884 w 293814"/>
                <a:gd name="connsiteY8" fmla="*/ 18068 h 289089"/>
                <a:gd name="connsiteX9" fmla="*/ 198748 w 293814"/>
                <a:gd name="connsiteY9" fmla="*/ 18068 h 289089"/>
                <a:gd name="connsiteX10" fmla="*/ 198748 w 293814"/>
                <a:gd name="connsiteY10" fmla="*/ 54204 h 289089"/>
                <a:gd name="connsiteX11" fmla="*/ 144544 w 293814"/>
                <a:gd name="connsiteY11" fmla="*/ 0 h 289089"/>
                <a:gd name="connsiteX0" fmla="*/ 234884 w 293814"/>
                <a:gd name="connsiteY0" fmla="*/ 90340 h 289089"/>
                <a:gd name="connsiteX1" fmla="*/ 234884 w 293814"/>
                <a:gd name="connsiteY1" fmla="*/ 18068 h 289089"/>
                <a:gd name="connsiteX2" fmla="*/ 198748 w 293814"/>
                <a:gd name="connsiteY2" fmla="*/ 18068 h 289089"/>
                <a:gd name="connsiteX3" fmla="*/ 198748 w 293814"/>
                <a:gd name="connsiteY3" fmla="*/ 54204 h 289089"/>
                <a:gd name="connsiteX4" fmla="*/ 234884 w 293814"/>
                <a:gd name="connsiteY4" fmla="*/ 90340 h 289089"/>
                <a:gd name="connsiteX5" fmla="*/ 36136 w 293814"/>
                <a:gd name="connsiteY5" fmla="*/ 144544 h 289089"/>
                <a:gd name="connsiteX6" fmla="*/ 36136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9" fmla="*/ 162612 w 293814"/>
                <a:gd name="connsiteY9" fmla="*/ 216816 h 289089"/>
                <a:gd name="connsiteX10" fmla="*/ 162612 w 293814"/>
                <a:gd name="connsiteY10" fmla="*/ 289089 h 289089"/>
                <a:gd name="connsiteX11" fmla="*/ 252952 w 293814"/>
                <a:gd name="connsiteY11" fmla="*/ 289089 h 289089"/>
                <a:gd name="connsiteX12" fmla="*/ 252952 w 293814"/>
                <a:gd name="connsiteY12" fmla="*/ 144544 h 289089"/>
                <a:gd name="connsiteX13" fmla="*/ 36136 w 293814"/>
                <a:gd name="connsiteY13" fmla="*/ 144544 h 289089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289089 w 293814"/>
                <a:gd name="connsiteY2" fmla="*/ 144544 h 289089"/>
                <a:gd name="connsiteX3" fmla="*/ 144544 w 293814"/>
                <a:gd name="connsiteY3" fmla="*/ 0 h 289089"/>
                <a:gd name="connsiteX4" fmla="*/ 126476 w 293814"/>
                <a:gd name="connsiteY4" fmla="*/ 216816 h 289089"/>
                <a:gd name="connsiteX5" fmla="*/ 162612 w 293814"/>
                <a:gd name="connsiteY5" fmla="*/ 216816 h 289089"/>
                <a:gd name="connsiteX6" fmla="*/ 162612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0" fmla="*/ 144544 w 293814"/>
                <a:gd name="connsiteY0" fmla="*/ 0 h 289089"/>
                <a:gd name="connsiteX1" fmla="*/ 198748 w 293814"/>
                <a:gd name="connsiteY1" fmla="*/ 54204 h 289089"/>
                <a:gd name="connsiteX2" fmla="*/ 198748 w 293814"/>
                <a:gd name="connsiteY2" fmla="*/ 18068 h 289089"/>
                <a:gd name="connsiteX3" fmla="*/ 234884 w 293814"/>
                <a:gd name="connsiteY3" fmla="*/ 18068 h 289089"/>
                <a:gd name="connsiteX4" fmla="*/ 234884 w 293814"/>
                <a:gd name="connsiteY4" fmla="*/ 90340 h 289089"/>
                <a:gd name="connsiteX5" fmla="*/ 289089 w 293814"/>
                <a:gd name="connsiteY5" fmla="*/ 144544 h 289089"/>
                <a:gd name="connsiteX6" fmla="*/ 252952 w 293814"/>
                <a:gd name="connsiteY6" fmla="*/ 144544 h 289089"/>
                <a:gd name="connsiteX7" fmla="*/ 252952 w 293814"/>
                <a:gd name="connsiteY7" fmla="*/ 289089 h 289089"/>
                <a:gd name="connsiteX8" fmla="*/ 36136 w 293814"/>
                <a:gd name="connsiteY8" fmla="*/ 289089 h 289089"/>
                <a:gd name="connsiteX9" fmla="*/ 36136 w 293814"/>
                <a:gd name="connsiteY9" fmla="*/ 144544 h 289089"/>
                <a:gd name="connsiteX10" fmla="*/ 0 w 293814"/>
                <a:gd name="connsiteY10" fmla="*/ 144544 h 289089"/>
                <a:gd name="connsiteX11" fmla="*/ 144544 w 293814"/>
                <a:gd name="connsiteY11" fmla="*/ 0 h 289089"/>
                <a:gd name="connsiteX12" fmla="*/ 198748 w 293814"/>
                <a:gd name="connsiteY12" fmla="*/ 54204 h 289089"/>
                <a:gd name="connsiteX13" fmla="*/ 234884 w 293814"/>
                <a:gd name="connsiteY13" fmla="*/ 90340 h 289089"/>
                <a:gd name="connsiteX14" fmla="*/ 252952 w 293814"/>
                <a:gd name="connsiteY14" fmla="*/ 144544 h 289089"/>
                <a:gd name="connsiteX15" fmla="*/ 36136 w 293814"/>
                <a:gd name="connsiteY15" fmla="*/ 144544 h 289089"/>
                <a:gd name="connsiteX16" fmla="*/ 126476 w 293814"/>
                <a:gd name="connsiteY16" fmla="*/ 289089 h 289089"/>
                <a:gd name="connsiteX17" fmla="*/ 126476 w 293814"/>
                <a:gd name="connsiteY17" fmla="*/ 216816 h 289089"/>
                <a:gd name="connsiteX18" fmla="*/ 162612 w 293814"/>
                <a:gd name="connsiteY18" fmla="*/ 216816 h 289089"/>
                <a:gd name="connsiteX19" fmla="*/ 162612 w 293814"/>
                <a:gd name="connsiteY19" fmla="*/ 289089 h 289089"/>
                <a:gd name="connsiteX0" fmla="*/ 293814 w 293814"/>
                <a:gd name="connsiteY0" fmla="*/ 143963 h 289089"/>
                <a:gd name="connsiteX1" fmla="*/ 1238 w 293814"/>
                <a:gd name="connsiteY1" fmla="*/ 144123 h 289089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36136 w 293814"/>
                <a:gd name="connsiteY2" fmla="*/ 144544 h 289089"/>
                <a:gd name="connsiteX3" fmla="*/ 36136 w 293814"/>
                <a:gd name="connsiteY3" fmla="*/ 289089 h 289089"/>
                <a:gd name="connsiteX4" fmla="*/ 252952 w 293814"/>
                <a:gd name="connsiteY4" fmla="*/ 289089 h 289089"/>
                <a:gd name="connsiteX5" fmla="*/ 252952 w 293814"/>
                <a:gd name="connsiteY5" fmla="*/ 144544 h 289089"/>
                <a:gd name="connsiteX6" fmla="*/ 289089 w 293814"/>
                <a:gd name="connsiteY6" fmla="*/ 144544 h 289089"/>
                <a:gd name="connsiteX7" fmla="*/ 234884 w 293814"/>
                <a:gd name="connsiteY7" fmla="*/ 90340 h 289089"/>
                <a:gd name="connsiteX8" fmla="*/ 234884 w 293814"/>
                <a:gd name="connsiteY8" fmla="*/ 18068 h 289089"/>
                <a:gd name="connsiteX9" fmla="*/ 198748 w 293814"/>
                <a:gd name="connsiteY9" fmla="*/ 18068 h 289089"/>
                <a:gd name="connsiteX10" fmla="*/ 198748 w 293814"/>
                <a:gd name="connsiteY10" fmla="*/ 54204 h 289089"/>
                <a:gd name="connsiteX11" fmla="*/ 144544 w 293814"/>
                <a:gd name="connsiteY11" fmla="*/ 0 h 289089"/>
                <a:gd name="connsiteX0" fmla="*/ 234884 w 293814"/>
                <a:gd name="connsiteY0" fmla="*/ 90340 h 289089"/>
                <a:gd name="connsiteX1" fmla="*/ 234884 w 293814"/>
                <a:gd name="connsiteY1" fmla="*/ 18068 h 289089"/>
                <a:gd name="connsiteX2" fmla="*/ 198748 w 293814"/>
                <a:gd name="connsiteY2" fmla="*/ 18068 h 289089"/>
                <a:gd name="connsiteX3" fmla="*/ 198748 w 293814"/>
                <a:gd name="connsiteY3" fmla="*/ 54204 h 289089"/>
                <a:gd name="connsiteX4" fmla="*/ 234884 w 293814"/>
                <a:gd name="connsiteY4" fmla="*/ 90340 h 289089"/>
                <a:gd name="connsiteX5" fmla="*/ 36136 w 293814"/>
                <a:gd name="connsiteY5" fmla="*/ 144544 h 289089"/>
                <a:gd name="connsiteX6" fmla="*/ 36136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9" fmla="*/ 162612 w 293814"/>
                <a:gd name="connsiteY9" fmla="*/ 216816 h 289089"/>
                <a:gd name="connsiteX10" fmla="*/ 162612 w 293814"/>
                <a:gd name="connsiteY10" fmla="*/ 289089 h 289089"/>
                <a:gd name="connsiteX11" fmla="*/ 252952 w 293814"/>
                <a:gd name="connsiteY11" fmla="*/ 289089 h 289089"/>
                <a:gd name="connsiteX12" fmla="*/ 252952 w 293814"/>
                <a:gd name="connsiteY12" fmla="*/ 144544 h 289089"/>
                <a:gd name="connsiteX13" fmla="*/ 36136 w 293814"/>
                <a:gd name="connsiteY13" fmla="*/ 144544 h 289089"/>
                <a:gd name="connsiteX0" fmla="*/ 144544 w 293814"/>
                <a:gd name="connsiteY0" fmla="*/ 0 h 289089"/>
                <a:gd name="connsiteX1" fmla="*/ 0 w 293814"/>
                <a:gd name="connsiteY1" fmla="*/ 144544 h 289089"/>
                <a:gd name="connsiteX2" fmla="*/ 289089 w 293814"/>
                <a:gd name="connsiteY2" fmla="*/ 144544 h 289089"/>
                <a:gd name="connsiteX3" fmla="*/ 144544 w 293814"/>
                <a:gd name="connsiteY3" fmla="*/ 0 h 289089"/>
                <a:gd name="connsiteX4" fmla="*/ 126476 w 293814"/>
                <a:gd name="connsiteY4" fmla="*/ 216816 h 289089"/>
                <a:gd name="connsiteX5" fmla="*/ 162612 w 293814"/>
                <a:gd name="connsiteY5" fmla="*/ 216816 h 289089"/>
                <a:gd name="connsiteX6" fmla="*/ 162612 w 293814"/>
                <a:gd name="connsiteY6" fmla="*/ 289089 h 289089"/>
                <a:gd name="connsiteX7" fmla="*/ 126476 w 293814"/>
                <a:gd name="connsiteY7" fmla="*/ 289089 h 289089"/>
                <a:gd name="connsiteX8" fmla="*/ 126476 w 293814"/>
                <a:gd name="connsiteY8" fmla="*/ 216816 h 289089"/>
                <a:gd name="connsiteX0" fmla="*/ 144544 w 293814"/>
                <a:gd name="connsiteY0" fmla="*/ 0 h 289089"/>
                <a:gd name="connsiteX1" fmla="*/ 198748 w 293814"/>
                <a:gd name="connsiteY1" fmla="*/ 54204 h 289089"/>
                <a:gd name="connsiteX2" fmla="*/ 198748 w 293814"/>
                <a:gd name="connsiteY2" fmla="*/ 18068 h 289089"/>
                <a:gd name="connsiteX3" fmla="*/ 234884 w 293814"/>
                <a:gd name="connsiteY3" fmla="*/ 18068 h 289089"/>
                <a:gd name="connsiteX4" fmla="*/ 234884 w 293814"/>
                <a:gd name="connsiteY4" fmla="*/ 90340 h 289089"/>
                <a:gd name="connsiteX5" fmla="*/ 289089 w 293814"/>
                <a:gd name="connsiteY5" fmla="*/ 144544 h 289089"/>
                <a:gd name="connsiteX6" fmla="*/ 252952 w 293814"/>
                <a:gd name="connsiteY6" fmla="*/ 144544 h 289089"/>
                <a:gd name="connsiteX7" fmla="*/ 252952 w 293814"/>
                <a:gd name="connsiteY7" fmla="*/ 289089 h 289089"/>
                <a:gd name="connsiteX8" fmla="*/ 36136 w 293814"/>
                <a:gd name="connsiteY8" fmla="*/ 289089 h 289089"/>
                <a:gd name="connsiteX9" fmla="*/ 36136 w 293814"/>
                <a:gd name="connsiteY9" fmla="*/ 144544 h 289089"/>
                <a:gd name="connsiteX10" fmla="*/ 0 w 293814"/>
                <a:gd name="connsiteY10" fmla="*/ 144544 h 289089"/>
                <a:gd name="connsiteX11" fmla="*/ 144544 w 293814"/>
                <a:gd name="connsiteY11" fmla="*/ 0 h 289089"/>
                <a:gd name="connsiteX12" fmla="*/ 198748 w 293814"/>
                <a:gd name="connsiteY12" fmla="*/ 54204 h 289089"/>
                <a:gd name="connsiteX13" fmla="*/ 234884 w 293814"/>
                <a:gd name="connsiteY13" fmla="*/ 90340 h 289089"/>
                <a:gd name="connsiteX14" fmla="*/ 252952 w 293814"/>
                <a:gd name="connsiteY14" fmla="*/ 144544 h 289089"/>
                <a:gd name="connsiteX15" fmla="*/ 36136 w 293814"/>
                <a:gd name="connsiteY15" fmla="*/ 144544 h 289089"/>
                <a:gd name="connsiteX16" fmla="*/ 126476 w 293814"/>
                <a:gd name="connsiteY16" fmla="*/ 289089 h 289089"/>
                <a:gd name="connsiteX17" fmla="*/ 126476 w 293814"/>
                <a:gd name="connsiteY17" fmla="*/ 216816 h 289089"/>
                <a:gd name="connsiteX18" fmla="*/ 162612 w 293814"/>
                <a:gd name="connsiteY18" fmla="*/ 216816 h 289089"/>
                <a:gd name="connsiteX19" fmla="*/ 162612 w 293814"/>
                <a:gd name="connsiteY19" fmla="*/ 289089 h 289089"/>
                <a:gd name="connsiteX0" fmla="*/ 293814 w 293814"/>
                <a:gd name="connsiteY0" fmla="*/ 143963 h 289089"/>
                <a:gd name="connsiteX1" fmla="*/ 1238 w 293814"/>
                <a:gd name="connsiteY1" fmla="*/ 144123 h 28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3814" h="289089" stroke="0" extrusionOk="0">
                  <a:moveTo>
                    <a:pt x="144544" y="0"/>
                  </a:moveTo>
                  <a:lnTo>
                    <a:pt x="0" y="144544"/>
                  </a:lnTo>
                  <a:lnTo>
                    <a:pt x="36136" y="144544"/>
                  </a:lnTo>
                  <a:lnTo>
                    <a:pt x="36136" y="289089"/>
                  </a:lnTo>
                  <a:lnTo>
                    <a:pt x="252952" y="289089"/>
                  </a:lnTo>
                  <a:lnTo>
                    <a:pt x="252952" y="144544"/>
                  </a:lnTo>
                  <a:lnTo>
                    <a:pt x="289089" y="144544"/>
                  </a:lnTo>
                  <a:lnTo>
                    <a:pt x="234884" y="90340"/>
                  </a:lnTo>
                  <a:lnTo>
                    <a:pt x="234884" y="18068"/>
                  </a:lnTo>
                  <a:lnTo>
                    <a:pt x="198748" y="18068"/>
                  </a:lnTo>
                  <a:lnTo>
                    <a:pt x="198748" y="54204"/>
                  </a:lnTo>
                  <a:lnTo>
                    <a:pt x="144544" y="0"/>
                  </a:lnTo>
                  <a:close/>
                </a:path>
                <a:path w="293814" h="289089" fill="darkenLess" stroke="0" extrusionOk="0">
                  <a:moveTo>
                    <a:pt x="234884" y="90340"/>
                  </a:moveTo>
                  <a:lnTo>
                    <a:pt x="234884" y="18068"/>
                  </a:lnTo>
                  <a:lnTo>
                    <a:pt x="198748" y="18068"/>
                  </a:lnTo>
                  <a:lnTo>
                    <a:pt x="198748" y="54204"/>
                  </a:lnTo>
                  <a:lnTo>
                    <a:pt x="234884" y="90340"/>
                  </a:lnTo>
                  <a:close/>
                  <a:moveTo>
                    <a:pt x="36136" y="144544"/>
                  </a:moveTo>
                  <a:lnTo>
                    <a:pt x="36136" y="289089"/>
                  </a:lnTo>
                  <a:lnTo>
                    <a:pt x="126476" y="289089"/>
                  </a:lnTo>
                  <a:lnTo>
                    <a:pt x="126476" y="216816"/>
                  </a:lnTo>
                  <a:lnTo>
                    <a:pt x="162612" y="216816"/>
                  </a:lnTo>
                  <a:lnTo>
                    <a:pt x="162612" y="289089"/>
                  </a:lnTo>
                  <a:lnTo>
                    <a:pt x="252952" y="289089"/>
                  </a:lnTo>
                  <a:lnTo>
                    <a:pt x="252952" y="144544"/>
                  </a:lnTo>
                  <a:lnTo>
                    <a:pt x="36136" y="144544"/>
                  </a:lnTo>
                  <a:close/>
                </a:path>
                <a:path w="293814" h="289089" fill="darken" stroke="0" extrusionOk="0">
                  <a:moveTo>
                    <a:pt x="144544" y="0"/>
                  </a:moveTo>
                  <a:lnTo>
                    <a:pt x="0" y="144544"/>
                  </a:lnTo>
                  <a:lnTo>
                    <a:pt x="289089" y="144544"/>
                  </a:lnTo>
                  <a:lnTo>
                    <a:pt x="144544" y="0"/>
                  </a:lnTo>
                  <a:close/>
                  <a:moveTo>
                    <a:pt x="126476" y="216816"/>
                  </a:moveTo>
                  <a:lnTo>
                    <a:pt x="162612" y="216816"/>
                  </a:lnTo>
                  <a:lnTo>
                    <a:pt x="162612" y="289089"/>
                  </a:lnTo>
                  <a:lnTo>
                    <a:pt x="126476" y="289089"/>
                  </a:lnTo>
                  <a:lnTo>
                    <a:pt x="126476" y="216816"/>
                  </a:lnTo>
                  <a:close/>
                </a:path>
                <a:path w="293814" h="289089" fill="none" extrusionOk="0">
                  <a:moveTo>
                    <a:pt x="144544" y="0"/>
                  </a:moveTo>
                  <a:lnTo>
                    <a:pt x="198748" y="54204"/>
                  </a:lnTo>
                  <a:lnTo>
                    <a:pt x="198748" y="18068"/>
                  </a:lnTo>
                  <a:lnTo>
                    <a:pt x="234884" y="18068"/>
                  </a:lnTo>
                  <a:lnTo>
                    <a:pt x="234884" y="90340"/>
                  </a:lnTo>
                  <a:lnTo>
                    <a:pt x="289089" y="144544"/>
                  </a:lnTo>
                  <a:lnTo>
                    <a:pt x="252952" y="144544"/>
                  </a:lnTo>
                  <a:lnTo>
                    <a:pt x="252952" y="289089"/>
                  </a:lnTo>
                  <a:lnTo>
                    <a:pt x="36136" y="289089"/>
                  </a:lnTo>
                  <a:lnTo>
                    <a:pt x="36136" y="144544"/>
                  </a:lnTo>
                  <a:lnTo>
                    <a:pt x="0" y="144544"/>
                  </a:lnTo>
                  <a:lnTo>
                    <a:pt x="144544" y="0"/>
                  </a:lnTo>
                  <a:close/>
                  <a:moveTo>
                    <a:pt x="198748" y="54204"/>
                  </a:moveTo>
                  <a:lnTo>
                    <a:pt x="234884" y="90340"/>
                  </a:lnTo>
                  <a:moveTo>
                    <a:pt x="252952" y="144544"/>
                  </a:moveTo>
                  <a:lnTo>
                    <a:pt x="36136" y="144544"/>
                  </a:lnTo>
                  <a:moveTo>
                    <a:pt x="126476" y="289089"/>
                  </a:moveTo>
                  <a:lnTo>
                    <a:pt x="126476" y="216816"/>
                  </a:lnTo>
                  <a:lnTo>
                    <a:pt x="162612" y="216816"/>
                  </a:lnTo>
                  <a:lnTo>
                    <a:pt x="162612" y="289089"/>
                  </a:lnTo>
                </a:path>
                <a:path w="293814" h="289089" fill="none">
                  <a:moveTo>
                    <a:pt x="293814" y="143963"/>
                  </a:moveTo>
                  <a:cubicBezTo>
                    <a:pt x="154986" y="140913"/>
                    <a:pt x="1238" y="144123"/>
                    <a:pt x="1238" y="144123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53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83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4" r:id="rId15"/>
    <p:sldLayoutId id="2147483685" r:id="rId16"/>
    <p:sldLayoutId id="2147483686" r:id="rId17"/>
    <p:sldLayoutId id="2147483687" r:id="rId18"/>
  </p:sldLayoutIdLst>
  <p:txStyles>
    <p:titleStyle>
      <a:lvl1pPr algn="ctr" defTabSz="1219122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1" indent="-457171" algn="l" defTabSz="1219122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35" indent="-380974" algn="l" defTabSz="1219122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01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63" indent="-304780" algn="l" defTabSz="1219122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23" indent="-304780" algn="l" defTabSz="1219122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84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46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04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66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61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22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82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43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04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65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25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86" algn="l" defTabSz="12191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4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4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4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4" Type="http://schemas.openxmlformats.org/officeDocument/2006/relationships/image" Target="../media/image4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4" Type="http://schemas.openxmlformats.org/officeDocument/2006/relationships/image" Target="../media/image4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0.xml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4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6.xml"/><Relationship Id="rId5" Type="http://schemas.openxmlformats.org/officeDocument/2006/relationships/image" Target="../media/image88.png"/><Relationship Id="rId4" Type="http://schemas.openxmlformats.org/officeDocument/2006/relationships/image" Target="../media/image87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7.xml"/><Relationship Id="rId4" Type="http://schemas.openxmlformats.org/officeDocument/2006/relationships/image" Target="../media/image8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9.xml"/><Relationship Id="rId4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6‧3 </a:t>
            </a:r>
            <a:r>
              <a:rPr lang="zh-TW" altLang="en-US" dirty="0"/>
              <a:t>壓力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>
              <a:lnSpc>
                <a:spcPts val="4800"/>
              </a:lnSpc>
            </a:pPr>
            <a:r>
              <a:rPr lang="zh-TW" altLang="en-US" dirty="0"/>
              <a:t>認識壓力</a:t>
            </a:r>
            <a:endParaRPr lang="en-US" altLang="zh-TW" dirty="0"/>
          </a:p>
          <a:p>
            <a:pPr>
              <a:lnSpc>
                <a:spcPts val="4800"/>
              </a:lnSpc>
            </a:pPr>
            <a:r>
              <a:rPr lang="zh-TW" altLang="en-US" dirty="0"/>
              <a:t>認識靜止液體的壓力</a:t>
            </a:r>
            <a:endParaRPr lang="en-US" altLang="zh-TW" dirty="0"/>
          </a:p>
          <a:p>
            <a:r>
              <a:rPr lang="zh-TW" altLang="en-US" dirty="0"/>
              <a:t>靜止液體壓力的應用</a:t>
            </a:r>
            <a:br>
              <a:rPr lang="en-US" altLang="zh-TW" dirty="0"/>
            </a:br>
            <a:r>
              <a:rPr lang="zh-TW" altLang="en-US" dirty="0"/>
              <a:t> </a:t>
            </a:r>
            <a:br>
              <a:rPr lang="en-US" altLang="zh-TW" sz="4400" dirty="0"/>
            </a:br>
            <a:endParaRPr lang="en-US" altLang="zh-TW" dirty="0"/>
          </a:p>
          <a:p>
            <a:pPr>
              <a:lnSpc>
                <a:spcPts val="4800"/>
              </a:lnSpc>
            </a:pPr>
            <a:r>
              <a:rPr lang="zh-TW" altLang="en-US" dirty="0"/>
              <a:t>認識大氣壓力</a:t>
            </a:r>
            <a:endParaRPr lang="en-US" altLang="zh-TW" dirty="0"/>
          </a:p>
          <a:p>
            <a:pPr>
              <a:lnSpc>
                <a:spcPts val="4800"/>
              </a:lnSpc>
            </a:pPr>
            <a:r>
              <a:rPr lang="zh-TW" altLang="en-US" dirty="0"/>
              <a:t>密閉容器內的氣體壓力</a:t>
            </a:r>
            <a:endParaRPr lang="en-US" altLang="zh-TW" dirty="0"/>
          </a:p>
          <a:p>
            <a:pPr>
              <a:lnSpc>
                <a:spcPts val="4800"/>
              </a:lnSpc>
            </a:pPr>
            <a:r>
              <a:rPr lang="zh-TW" altLang="en-US" dirty="0"/>
              <a:t>大氣壓力的應用</a:t>
            </a:r>
            <a:endParaRPr lang="en-US" alt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1157126" y="3090568"/>
            <a:ext cx="2880320" cy="1200329"/>
            <a:chOff x="6743278" y="2367361"/>
            <a:chExt cx="2880320" cy="1200329"/>
          </a:xfrm>
        </p:grpSpPr>
        <p:sp>
          <p:nvSpPr>
            <p:cNvPr id="6" name="矩形 5"/>
            <p:cNvSpPr/>
            <p:nvPr/>
          </p:nvSpPr>
          <p:spPr>
            <a:xfrm>
              <a:off x="6980968" y="2367361"/>
              <a:ext cx="264263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連通管原理</a:t>
              </a:r>
              <a:endParaRPr lang="en-US" altLang="zh-TW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3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帕斯卡原理</a:t>
              </a:r>
            </a:p>
          </p:txBody>
        </p:sp>
        <p:cxnSp>
          <p:nvCxnSpPr>
            <p:cNvPr id="7" name="直線接點 6"/>
            <p:cNvCxnSpPr/>
            <p:nvPr/>
          </p:nvCxnSpPr>
          <p:spPr>
            <a:xfrm>
              <a:off x="6743278" y="2377529"/>
              <a:ext cx="0" cy="865548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flipH="1" flipV="1">
              <a:off x="6759624" y="2668385"/>
              <a:ext cx="253538" cy="71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 flipH="1" flipV="1">
              <a:off x="6759624" y="3243077"/>
              <a:ext cx="253538" cy="71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67742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/>
              <a:t>例題</a:t>
            </a:r>
            <a:r>
              <a:rPr lang="en-US" altLang="zh-TW"/>
              <a:t>6-4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/>
              <a:t>壓力的基本計算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/>
              <a:t>課本</a:t>
            </a:r>
            <a:r>
              <a:rPr lang="en-US" altLang="zh-TW"/>
              <a:t>P.175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r="40707"/>
          <a:stretch/>
        </p:blipFill>
        <p:spPr>
          <a:xfrm>
            <a:off x="228443" y="541268"/>
            <a:ext cx="5321862" cy="3691689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275145" y="3429794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圖（一）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74E4CED-FB23-418A-91C7-74EAF3D45CBF}"/>
              </a:ext>
            </a:extLst>
          </p:cNvPr>
          <p:cNvSpPr txBox="1"/>
          <p:nvPr/>
        </p:nvSpPr>
        <p:spPr>
          <a:xfrm>
            <a:off x="252592" y="4394566"/>
            <a:ext cx="4427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  <a:latin typeface="+mn-ea"/>
              </a:rPr>
              <a:t>A</a:t>
            </a:r>
            <a:r>
              <a:rPr lang="zh-TW" altLang="en-US" sz="3600" b="1" dirty="0">
                <a:solidFill>
                  <a:srgbClr val="FF0000"/>
                </a:solidFill>
                <a:latin typeface="+mn-ea"/>
              </a:rPr>
              <a:t>：</a:t>
            </a:r>
            <a:r>
              <a:rPr lang="en-US" altLang="zh-TW" sz="3600" b="1" dirty="0">
                <a:solidFill>
                  <a:srgbClr val="FF0000"/>
                </a:solidFill>
                <a:latin typeface="+mn-ea"/>
              </a:rPr>
              <a:t>30</a:t>
            </a:r>
            <a:r>
              <a:rPr lang="zh-TW" altLang="en-US" sz="36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zh-TW" sz="3600" b="1" dirty="0">
                <a:solidFill>
                  <a:srgbClr val="FF0000"/>
                </a:solidFill>
                <a:latin typeface="+mn-ea"/>
              </a:rPr>
              <a:t>×</a:t>
            </a:r>
            <a:r>
              <a:rPr lang="zh-TW" altLang="en-US" sz="36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zh-TW" sz="3600" b="1" dirty="0">
                <a:solidFill>
                  <a:srgbClr val="FF0000"/>
                </a:solidFill>
                <a:latin typeface="+mn-ea"/>
              </a:rPr>
              <a:t>22</a:t>
            </a:r>
            <a:r>
              <a:rPr lang="zh-TW" altLang="en-US" sz="3600" b="1" dirty="0">
                <a:solidFill>
                  <a:srgbClr val="FF0000"/>
                </a:solidFill>
                <a:latin typeface="+mn-ea"/>
              </a:rPr>
              <a:t> ＝ </a:t>
            </a:r>
            <a:r>
              <a:rPr lang="en-US" altLang="zh-TW" sz="3600" b="1" dirty="0">
                <a:solidFill>
                  <a:srgbClr val="FF0000"/>
                </a:solidFill>
                <a:latin typeface="+mn-ea"/>
              </a:rPr>
              <a:t>660</a:t>
            </a:r>
            <a:r>
              <a:rPr lang="zh-TW" altLang="en-US" sz="36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zh-TW" sz="3600" b="1" dirty="0" err="1">
                <a:solidFill>
                  <a:srgbClr val="FF0000"/>
                </a:solidFill>
                <a:latin typeface="+mn-ea"/>
              </a:rPr>
              <a:t>cm</a:t>
            </a:r>
            <a:r>
              <a:rPr lang="en-US" altLang="zh-TW" sz="3600" b="1" baseline="30000" dirty="0" err="1">
                <a:solidFill>
                  <a:srgbClr val="FF0000"/>
                </a:solidFill>
                <a:latin typeface="+mn-ea"/>
              </a:rPr>
              <a:t>2</a:t>
            </a:r>
            <a:endParaRPr lang="zh-TW" altLang="en-US" sz="3600" b="1" dirty="0">
              <a:solidFill>
                <a:srgbClr val="FF0000"/>
              </a:solidFill>
              <a:latin typeface="+mn-ea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2D652432-3220-42F5-986A-065BB1F82144}"/>
              </a:ext>
            </a:extLst>
          </p:cNvPr>
          <p:cNvGrpSpPr/>
          <p:nvPr/>
        </p:nvGrpSpPr>
        <p:grpSpPr>
          <a:xfrm>
            <a:off x="286752" y="5038446"/>
            <a:ext cx="2090048" cy="1077218"/>
            <a:chOff x="376522" y="4751631"/>
            <a:chExt cx="2090048" cy="1077218"/>
          </a:xfrm>
        </p:grpSpPr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23BD8677-8270-4777-B149-2FA169E871F6}"/>
                </a:ext>
              </a:extLst>
            </p:cNvPr>
            <p:cNvSpPr txBox="1"/>
            <p:nvPr/>
          </p:nvSpPr>
          <p:spPr>
            <a:xfrm>
              <a:off x="376522" y="4999383"/>
              <a:ext cx="8986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3600" b="1" dirty="0">
                  <a:solidFill>
                    <a:srgbClr val="FF0000"/>
                  </a:solidFill>
                  <a:latin typeface="+mn-ea"/>
                </a:rPr>
                <a:t>P</a:t>
              </a:r>
              <a:r>
                <a:rPr lang="zh-TW" altLang="en-US" sz="3600" b="1" dirty="0">
                  <a:solidFill>
                    <a:srgbClr val="FF0000"/>
                  </a:solidFill>
                  <a:latin typeface="+mn-ea"/>
                </a:rPr>
                <a:t>＝</a:t>
              </a:r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68C6E868-5909-4D65-94D9-77D2D8797C50}"/>
                </a:ext>
              </a:extLst>
            </p:cNvPr>
            <p:cNvGrpSpPr/>
            <p:nvPr/>
          </p:nvGrpSpPr>
          <p:grpSpPr>
            <a:xfrm>
              <a:off x="1173452" y="4751631"/>
              <a:ext cx="1293118" cy="1077218"/>
              <a:chOff x="227223" y="3789833"/>
              <a:chExt cx="1945408" cy="1077218"/>
            </a:xfrm>
          </p:grpSpPr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AD68B9E3-7A4A-4BA5-BD35-8EB97C26730A}"/>
                  </a:ext>
                </a:extLst>
              </p:cNvPr>
              <p:cNvSpPr txBox="1"/>
              <p:nvPr/>
            </p:nvSpPr>
            <p:spPr>
              <a:xfrm>
                <a:off x="227223" y="3789833"/>
                <a:ext cx="194540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3200" b="1" dirty="0">
                    <a:solidFill>
                      <a:srgbClr val="FF0000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1650</a:t>
                </a:r>
                <a:r>
                  <a:rPr lang="zh-TW" altLang="en-US" sz="3200" b="1" dirty="0">
                    <a:solidFill>
                      <a:srgbClr val="FF0000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 </a:t>
                </a:r>
                <a:endParaRPr lang="en-US" altLang="zh-TW" sz="3200" b="1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endParaRPr>
              </a:p>
              <a:p>
                <a:pPr algn="ctr"/>
                <a:r>
                  <a:rPr lang="en-US" altLang="zh-TW" sz="3200" b="1" dirty="0">
                    <a:solidFill>
                      <a:srgbClr val="FF0000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660</a:t>
                </a:r>
                <a:endParaRPr lang="zh-TW" altLang="en-US" sz="3200" b="1" baseline="30000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endParaRPr>
              </a:p>
            </p:txBody>
          </p:sp>
          <p:cxnSp>
            <p:nvCxnSpPr>
              <p:cNvPr id="30" name="直線接點 29">
                <a:extLst>
                  <a:ext uri="{FF2B5EF4-FFF2-40B4-BE49-F238E27FC236}">
                    <a16:creationId xmlns:a16="http://schemas.microsoft.com/office/drawing/2014/main" id="{0308309A-295C-45E7-A844-7D192E749CCE}"/>
                  </a:ext>
                </a:extLst>
              </p:cNvPr>
              <p:cNvCxnSpPr/>
              <p:nvPr/>
            </p:nvCxnSpPr>
            <p:spPr>
              <a:xfrm>
                <a:off x="333374" y="4356362"/>
                <a:ext cx="1733106" cy="0"/>
              </a:xfrm>
              <a:prstGeom prst="line">
                <a:avLst/>
              </a:prstGeom>
              <a:ln w="28575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66199A1D-5BE6-4A7F-BA35-BAC1C532A759}"/>
              </a:ext>
            </a:extLst>
          </p:cNvPr>
          <p:cNvSpPr txBox="1"/>
          <p:nvPr/>
        </p:nvSpPr>
        <p:spPr>
          <a:xfrm>
            <a:off x="2306241" y="5281809"/>
            <a:ext cx="28506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＝</a:t>
            </a:r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2.5</a:t>
            </a:r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3600" b="1" dirty="0" err="1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gw</a:t>
            </a:r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en-US" altLang="zh-TW" sz="3600" b="1" dirty="0" err="1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cm</a:t>
            </a:r>
            <a:r>
              <a:rPr lang="en-US" altLang="zh-TW" sz="3600" b="1" baseline="30000" dirty="0" err="1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</a:t>
            </a:r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9D382677-E925-43B7-8D8F-6CC17BE44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68" r="-209"/>
          <a:stretch/>
        </p:blipFill>
        <p:spPr>
          <a:xfrm>
            <a:off x="6934869" y="693490"/>
            <a:ext cx="3665678" cy="3691689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DD5E294B-E102-4107-8097-D462D9708288}"/>
              </a:ext>
            </a:extLst>
          </p:cNvPr>
          <p:cNvSpPr txBox="1"/>
          <p:nvPr/>
        </p:nvSpPr>
        <p:spPr>
          <a:xfrm>
            <a:off x="7723592" y="3588117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圖（二）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06013FFA-FDC9-43F2-9035-F71C19C3FBB7}"/>
              </a:ext>
            </a:extLst>
          </p:cNvPr>
          <p:cNvSpPr txBox="1"/>
          <p:nvPr/>
        </p:nvSpPr>
        <p:spPr>
          <a:xfrm>
            <a:off x="6928279" y="4394566"/>
            <a:ext cx="4427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  <a:latin typeface="+mn-ea"/>
              </a:rPr>
              <a:t>A</a:t>
            </a:r>
            <a:r>
              <a:rPr lang="zh-TW" altLang="en-US" sz="3600" b="1" dirty="0">
                <a:solidFill>
                  <a:srgbClr val="FF0000"/>
                </a:solidFill>
                <a:latin typeface="+mn-ea"/>
              </a:rPr>
              <a:t>：</a:t>
            </a:r>
            <a:r>
              <a:rPr lang="en-US" altLang="zh-TW" sz="3600" b="1" dirty="0">
                <a:solidFill>
                  <a:srgbClr val="FF0000"/>
                </a:solidFill>
                <a:latin typeface="+mn-ea"/>
              </a:rPr>
              <a:t>30</a:t>
            </a:r>
            <a:r>
              <a:rPr lang="zh-TW" altLang="en-US" sz="36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zh-TW" sz="3600" b="1" dirty="0">
                <a:solidFill>
                  <a:srgbClr val="FF0000"/>
                </a:solidFill>
                <a:latin typeface="+mn-ea"/>
              </a:rPr>
              <a:t>×</a:t>
            </a:r>
            <a:r>
              <a:rPr lang="zh-TW" altLang="en-US" sz="36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zh-TW" sz="3600" b="1" dirty="0">
                <a:solidFill>
                  <a:srgbClr val="FF0000"/>
                </a:solidFill>
                <a:latin typeface="+mn-ea"/>
              </a:rPr>
              <a:t>10</a:t>
            </a:r>
            <a:r>
              <a:rPr lang="zh-TW" altLang="en-US" sz="3600" b="1" dirty="0">
                <a:solidFill>
                  <a:srgbClr val="FF0000"/>
                </a:solidFill>
                <a:latin typeface="+mn-ea"/>
              </a:rPr>
              <a:t> ＝ </a:t>
            </a:r>
            <a:r>
              <a:rPr lang="en-US" altLang="zh-TW" sz="3600" b="1" dirty="0">
                <a:solidFill>
                  <a:srgbClr val="FF0000"/>
                </a:solidFill>
                <a:latin typeface="+mn-ea"/>
              </a:rPr>
              <a:t>300</a:t>
            </a:r>
            <a:r>
              <a:rPr lang="zh-TW" altLang="en-US" sz="36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zh-TW" sz="3600" b="1" dirty="0" err="1">
                <a:solidFill>
                  <a:srgbClr val="FF0000"/>
                </a:solidFill>
                <a:latin typeface="+mn-ea"/>
              </a:rPr>
              <a:t>cm</a:t>
            </a:r>
            <a:r>
              <a:rPr lang="en-US" altLang="zh-TW" sz="3600" b="1" baseline="30000" dirty="0" err="1">
                <a:solidFill>
                  <a:srgbClr val="FF0000"/>
                </a:solidFill>
                <a:latin typeface="+mn-ea"/>
              </a:rPr>
              <a:t>2</a:t>
            </a:r>
            <a:endParaRPr lang="zh-TW" altLang="en-US" sz="3600" b="1" dirty="0">
              <a:solidFill>
                <a:srgbClr val="FF0000"/>
              </a:solidFill>
              <a:latin typeface="+mn-ea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1A08C1C0-85A8-4FE0-BB5C-B20566CB5E63}"/>
              </a:ext>
            </a:extLst>
          </p:cNvPr>
          <p:cNvGrpSpPr/>
          <p:nvPr/>
        </p:nvGrpSpPr>
        <p:grpSpPr>
          <a:xfrm>
            <a:off x="6962439" y="5038446"/>
            <a:ext cx="2090048" cy="1077218"/>
            <a:chOff x="376522" y="4751631"/>
            <a:chExt cx="2090048" cy="1077218"/>
          </a:xfrm>
        </p:grpSpPr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D79A0B44-4591-4DC8-925A-078197DBA719}"/>
                </a:ext>
              </a:extLst>
            </p:cNvPr>
            <p:cNvSpPr txBox="1"/>
            <p:nvPr/>
          </p:nvSpPr>
          <p:spPr>
            <a:xfrm>
              <a:off x="376522" y="4999383"/>
              <a:ext cx="8986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3600" b="1" dirty="0">
                  <a:solidFill>
                    <a:srgbClr val="FF0000"/>
                  </a:solidFill>
                  <a:latin typeface="+mn-ea"/>
                </a:rPr>
                <a:t>P</a:t>
              </a:r>
              <a:r>
                <a:rPr lang="zh-TW" altLang="en-US" sz="3600" b="1" dirty="0">
                  <a:solidFill>
                    <a:srgbClr val="FF0000"/>
                  </a:solidFill>
                  <a:latin typeface="+mn-ea"/>
                </a:rPr>
                <a:t>＝</a:t>
              </a:r>
            </a:p>
          </p:txBody>
        </p: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9741ACA6-78B5-4BC4-A8B4-F13DE5AA5BD3}"/>
                </a:ext>
              </a:extLst>
            </p:cNvPr>
            <p:cNvGrpSpPr/>
            <p:nvPr/>
          </p:nvGrpSpPr>
          <p:grpSpPr>
            <a:xfrm>
              <a:off x="1173452" y="4751631"/>
              <a:ext cx="1293118" cy="1077218"/>
              <a:chOff x="227223" y="3789833"/>
              <a:chExt cx="1945408" cy="1077218"/>
            </a:xfrm>
          </p:grpSpPr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9E5B91E0-3545-4853-8F52-6E3FFF75416D}"/>
                  </a:ext>
                </a:extLst>
              </p:cNvPr>
              <p:cNvSpPr txBox="1"/>
              <p:nvPr/>
            </p:nvSpPr>
            <p:spPr>
              <a:xfrm>
                <a:off x="227223" y="3789833"/>
                <a:ext cx="194540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3200" b="1" dirty="0">
                    <a:solidFill>
                      <a:srgbClr val="FF0000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1650</a:t>
                </a:r>
                <a:r>
                  <a:rPr lang="zh-TW" altLang="en-US" sz="3200" b="1" dirty="0">
                    <a:solidFill>
                      <a:srgbClr val="FF0000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 </a:t>
                </a:r>
                <a:endParaRPr lang="en-US" altLang="zh-TW" sz="3200" b="1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endParaRPr>
              </a:p>
              <a:p>
                <a:pPr algn="ctr"/>
                <a:r>
                  <a:rPr lang="en-US" altLang="zh-TW" sz="3200" b="1" dirty="0">
                    <a:solidFill>
                      <a:srgbClr val="FF0000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300</a:t>
                </a:r>
                <a:endParaRPr lang="zh-TW" altLang="en-US" sz="3200" b="1" baseline="30000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endParaRPr>
              </a:p>
            </p:txBody>
          </p:sp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A210A8D8-BF7F-4477-9652-CF71E6F3311F}"/>
                  </a:ext>
                </a:extLst>
              </p:cNvPr>
              <p:cNvCxnSpPr/>
              <p:nvPr/>
            </p:nvCxnSpPr>
            <p:spPr>
              <a:xfrm>
                <a:off x="333374" y="4356362"/>
                <a:ext cx="1733106" cy="0"/>
              </a:xfrm>
              <a:prstGeom prst="line">
                <a:avLst/>
              </a:prstGeom>
              <a:ln w="28575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E23416EF-D842-43F2-A5D3-D7989D211EF0}"/>
              </a:ext>
            </a:extLst>
          </p:cNvPr>
          <p:cNvSpPr txBox="1"/>
          <p:nvPr/>
        </p:nvSpPr>
        <p:spPr>
          <a:xfrm>
            <a:off x="8981928" y="5281809"/>
            <a:ext cx="28506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＝</a:t>
            </a:r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5.5</a:t>
            </a:r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3600" b="1" dirty="0" err="1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gw</a:t>
            </a:r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en-US" altLang="zh-TW" sz="3600" b="1" dirty="0" err="1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cm</a:t>
            </a:r>
            <a:r>
              <a:rPr lang="en-US" altLang="zh-TW" sz="3600" b="1" baseline="30000" dirty="0" err="1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</a:t>
            </a:r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063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34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310" name="Picture 6" descr="D:\成書\101(2)中自百網2下課本(成書)-寬1024+150dpi+全部圖\p128-179第6章\04-吸管壓力1.jpg">
            <a:extLst>
              <a:ext uri="{FF2B5EF4-FFF2-40B4-BE49-F238E27FC236}">
                <a16:creationId xmlns:a16="http://schemas.microsoft.com/office/drawing/2014/main" id="{0B8271D5-F1E2-4C91-A147-38C09F420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9FB"/>
              </a:clrFrom>
              <a:clrTo>
                <a:srgbClr val="F8F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615" y="286019"/>
            <a:ext cx="3261108" cy="561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8307" name="內容版面配置區 2">
            <a:extLst>
              <a:ext uri="{FF2B5EF4-FFF2-40B4-BE49-F238E27FC236}">
                <a16:creationId xmlns:a16="http://schemas.microsoft.com/office/drawing/2014/main" id="{2E6C9A74-2F98-4C3E-A121-AAEF7D0C3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67" y="1052757"/>
            <a:ext cx="9722370" cy="2953434"/>
          </a:xfrm>
        </p:spPr>
        <p:txBody>
          <a:bodyPr/>
          <a:lstStyle/>
          <a:p>
            <a:pPr marL="466818" indent="-466818">
              <a:defRPr/>
            </a:pP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生活中有許多應用壓力原理的地方。</a:t>
            </a:r>
          </a:p>
          <a:p>
            <a:pPr marL="466818" indent="-466818">
              <a:defRPr/>
            </a:pP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例如</a:t>
            </a:r>
            <a:r>
              <a:rPr lang="zh-TW" altLang="en-US" b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吸管一端削尖，在相同的</a:t>
            </a:r>
            <a:br>
              <a:rPr lang="en-US" altLang="zh-TW" b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en-US" b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作用力下，因為受力面積小而</a:t>
            </a:r>
            <a:br>
              <a:rPr lang="en-US" altLang="zh-TW" b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en-US" b="1" dirty="0">
                <a:solidFill>
                  <a:srgbClr val="0000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產生比較大的壓力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，就能夠比</a:t>
            </a:r>
            <a:b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較容易穿透飲料包裝。</a:t>
            </a:r>
          </a:p>
        </p:txBody>
      </p:sp>
      <p:sp>
        <p:nvSpPr>
          <p:cNvPr id="31748" name="標題 1">
            <a:extLst>
              <a:ext uri="{FF2B5EF4-FFF2-40B4-BE49-F238E27FC236}">
                <a16:creationId xmlns:a16="http://schemas.microsoft.com/office/drawing/2014/main" id="{A87FBD5E-D05E-45A6-BD2E-9DC80B8511A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>
              <a:defRPr/>
            </a:pPr>
            <a:r>
              <a:rPr lang="zh-TW" altLang="en-US" dirty="0"/>
              <a:t>生活中的壓力</a:t>
            </a:r>
            <a:endParaRPr lang="zh-TW" altLang="en-US" sz="3201" dirty="0"/>
          </a:p>
        </p:txBody>
      </p:sp>
      <p:sp>
        <p:nvSpPr>
          <p:cNvPr id="34823" name="Rectangle 13">
            <a:extLst>
              <a:ext uri="{FF2B5EF4-FFF2-40B4-BE49-F238E27FC236}">
                <a16:creationId xmlns:a16="http://schemas.microsoft.com/office/drawing/2014/main" id="{685AD81A-F152-4202-B056-DF691F21E2D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3601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3099" indent="-285807"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3201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229" indent="-228646"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2801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520" indent="-228646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811" indent="-228646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5103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2394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686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977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buFontTx/>
              <a:buNone/>
            </a:pPr>
            <a:fld id="{7770E164-8485-4BD8-A280-69531A430141}" type="slidenum">
              <a:rPr kumimoji="0" lang="zh-TW" altLang="en-US" sz="1200">
                <a:solidFill>
                  <a:srgbClr val="7F7F7F"/>
                </a:solidFill>
              </a:rPr>
              <a:pPr>
                <a:buFontTx/>
                <a:buNone/>
              </a:pPr>
              <a:t>11</a:t>
            </a:fld>
            <a:endParaRPr kumimoji="0" lang="en-US" altLang="zh-TW" sz="1200">
              <a:solidFill>
                <a:srgbClr val="7F7F7F"/>
              </a:solidFill>
            </a:endParaRPr>
          </a:p>
        </p:txBody>
      </p:sp>
      <p:grpSp>
        <p:nvGrpSpPr>
          <p:cNvPr id="113673" name="群組 6">
            <a:extLst>
              <a:ext uri="{FF2B5EF4-FFF2-40B4-BE49-F238E27FC236}">
                <a16:creationId xmlns:a16="http://schemas.microsoft.com/office/drawing/2014/main" id="{151C8E8D-50BE-429D-82CC-E5C10D7441E4}"/>
              </a:ext>
            </a:extLst>
          </p:cNvPr>
          <p:cNvGrpSpPr>
            <a:grpSpLocks/>
          </p:cNvGrpSpPr>
          <p:nvPr/>
        </p:nvGrpSpPr>
        <p:grpSpPr bwMode="auto">
          <a:xfrm>
            <a:off x="1869292" y="4797945"/>
            <a:ext cx="2677921" cy="1183304"/>
            <a:chOff x="668424" y="5504026"/>
            <a:chExt cx="2677713" cy="1182738"/>
          </a:xfrm>
        </p:grpSpPr>
        <p:sp>
          <p:nvSpPr>
            <p:cNvPr id="34827" name="文字方塊 1">
              <a:extLst>
                <a:ext uri="{FF2B5EF4-FFF2-40B4-BE49-F238E27FC236}">
                  <a16:creationId xmlns:a16="http://schemas.microsoft.com/office/drawing/2014/main" id="{D43727CA-DC41-4701-BED9-4B4F4B1FAC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424" y="6040742"/>
              <a:ext cx="2236510" cy="646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36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32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28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9pPr>
            </a:lstStyle>
            <a:p>
              <a:pPr algn="r" eaLnBrk="1" hangingPunct="1">
                <a:buFontTx/>
                <a:buNone/>
              </a:pPr>
              <a:r>
                <a:rPr kumimoji="0" lang="zh-TW" altLang="en-US" b="1" dirty="0">
                  <a:solidFill>
                    <a:srgbClr val="0000FF"/>
                  </a:solidFill>
                </a:rPr>
                <a:t>壓力較大</a:t>
              </a:r>
            </a:p>
          </p:txBody>
        </p:sp>
        <p:sp>
          <p:nvSpPr>
            <p:cNvPr id="34828" name="文字方塊 3">
              <a:extLst>
                <a:ext uri="{FF2B5EF4-FFF2-40B4-BE49-F238E27FC236}">
                  <a16:creationId xmlns:a16="http://schemas.microsoft.com/office/drawing/2014/main" id="{B2BE922E-DFB2-4B25-BD8D-48037CE234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341" y="5504026"/>
              <a:ext cx="2492796" cy="646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36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32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28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buFontTx/>
                <a:buNone/>
              </a:pPr>
              <a:r>
                <a:rPr kumimoji="0" lang="zh-TW" altLang="en-US" b="1" dirty="0">
                  <a:solidFill>
                    <a:srgbClr val="0000FF"/>
                  </a:solidFill>
                </a:rPr>
                <a:t>受力面積小</a:t>
              </a:r>
              <a:endParaRPr lang="zh-TW" altLang="en-US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13674" name="Picture 10">
            <a:extLst>
              <a:ext uri="{FF2B5EF4-FFF2-40B4-BE49-F238E27FC236}">
                <a16:creationId xmlns:a16="http://schemas.microsoft.com/office/drawing/2014/main" id="{0E17E01C-2E25-4C9A-AAD6-25F8012F7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657" y="3124927"/>
            <a:ext cx="3839205" cy="359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28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內容版面配置區 2">
            <a:extLst>
              <a:ext uri="{FF2B5EF4-FFF2-40B4-BE49-F238E27FC236}">
                <a16:creationId xmlns:a16="http://schemas.microsoft.com/office/drawing/2014/main" id="{A20D291A-048B-4CC0-88DE-45579A579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810" y="1052757"/>
            <a:ext cx="10848623" cy="5306653"/>
          </a:xfrm>
        </p:spPr>
        <p:txBody>
          <a:bodyPr/>
          <a:lstStyle/>
          <a:p>
            <a:pPr marL="466818" indent="-466818"/>
            <a:r>
              <a:rPr lang="zh-TW" altLang="en-US" dirty="0"/>
              <a:t>又如在泥濘的土地上鋪木板行走，則是利用</a:t>
            </a:r>
            <a:r>
              <a:rPr lang="zh-TW" altLang="en-US" b="1" dirty="0">
                <a:solidFill>
                  <a:srgbClr val="0000FF"/>
                </a:solidFill>
              </a:rPr>
              <a:t>受力面積增加，使壓力變小</a:t>
            </a:r>
            <a:r>
              <a:rPr lang="zh-TW" altLang="en-US" dirty="0"/>
              <a:t>的原理，避免腳陷入泥地中。</a:t>
            </a:r>
          </a:p>
        </p:txBody>
      </p:sp>
      <p:sp>
        <p:nvSpPr>
          <p:cNvPr id="32771" name="標題 1">
            <a:extLst>
              <a:ext uri="{FF2B5EF4-FFF2-40B4-BE49-F238E27FC236}">
                <a16:creationId xmlns:a16="http://schemas.microsoft.com/office/drawing/2014/main" id="{3EF1CE3B-3CF6-458C-B44C-528BDEACDDF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>
              <a:defRPr/>
            </a:pPr>
            <a:r>
              <a:rPr lang="zh-TW" altLang="en-US" dirty="0"/>
              <a:t>生活中的壓力</a:t>
            </a:r>
            <a:endParaRPr lang="zh-TW" altLang="en-US" sz="3201" dirty="0"/>
          </a:p>
        </p:txBody>
      </p:sp>
      <p:sp>
        <p:nvSpPr>
          <p:cNvPr id="35846" name="Rectangle 13">
            <a:extLst>
              <a:ext uri="{FF2B5EF4-FFF2-40B4-BE49-F238E27FC236}">
                <a16:creationId xmlns:a16="http://schemas.microsoft.com/office/drawing/2014/main" id="{A08119BF-D672-45E0-880E-D330971A84B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3601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3099" indent="-285807"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3201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229" indent="-228646"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2801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520" indent="-228646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811" indent="-228646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5103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2394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686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977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buFontTx/>
              <a:buNone/>
            </a:pPr>
            <a:fld id="{CE8F6CCD-3128-447E-9336-FB0E8D8CA972}" type="slidenum">
              <a:rPr kumimoji="0" lang="zh-TW" altLang="en-US" sz="1200">
                <a:solidFill>
                  <a:srgbClr val="7F7F7F"/>
                </a:solidFill>
              </a:rPr>
              <a:pPr>
                <a:buFontTx/>
                <a:buNone/>
              </a:pPr>
              <a:t>12</a:t>
            </a:fld>
            <a:endParaRPr kumimoji="0" lang="en-US" altLang="zh-TW" sz="1200">
              <a:solidFill>
                <a:srgbClr val="7F7F7F"/>
              </a:solidFill>
            </a:endParaRPr>
          </a:p>
        </p:txBody>
      </p:sp>
      <p:grpSp>
        <p:nvGrpSpPr>
          <p:cNvPr id="35847" name="群組 1">
            <a:extLst>
              <a:ext uri="{FF2B5EF4-FFF2-40B4-BE49-F238E27FC236}">
                <a16:creationId xmlns:a16="http://schemas.microsoft.com/office/drawing/2014/main" id="{015F96F6-724E-43C5-887F-A96B49C7A05C}"/>
              </a:ext>
            </a:extLst>
          </p:cNvPr>
          <p:cNvGrpSpPr>
            <a:grpSpLocks/>
          </p:cNvGrpSpPr>
          <p:nvPr/>
        </p:nvGrpSpPr>
        <p:grpSpPr bwMode="auto">
          <a:xfrm>
            <a:off x="2998862" y="2227124"/>
            <a:ext cx="6840760" cy="4372054"/>
            <a:chOff x="827177" y="2937814"/>
            <a:chExt cx="5472877" cy="3599510"/>
          </a:xfrm>
        </p:grpSpPr>
        <p:sp>
          <p:nvSpPr>
            <p:cNvPr id="8" name="圓角矩形 7">
              <a:extLst>
                <a:ext uri="{FF2B5EF4-FFF2-40B4-BE49-F238E27FC236}">
                  <a16:creationId xmlns:a16="http://schemas.microsoft.com/office/drawing/2014/main" id="{0A7D99EA-2B1B-4C6E-A4B8-A73F6A3A1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177" y="2937814"/>
              <a:ext cx="5472877" cy="3599510"/>
            </a:xfrm>
            <a:prstGeom prst="roundRect">
              <a:avLst>
                <a:gd name="adj" fmla="val 5183"/>
              </a:avLst>
            </a:prstGeom>
            <a:gradFill rotWithShape="1">
              <a:gsLst>
                <a:gs pos="0">
                  <a:srgbClr val="F5FFE6"/>
                </a:gs>
                <a:gs pos="64999">
                  <a:srgbClr val="E4FDC2"/>
                </a:gs>
                <a:gs pos="100000">
                  <a:srgbClr val="DAFDA7"/>
                </a:gs>
              </a:gsLst>
              <a:lin ang="5400000" scaled="1"/>
            </a:gradFill>
            <a:ln w="9525">
              <a:solidFill>
                <a:srgbClr val="98B954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altLang="zh-TW" sz="2801" dirty="0">
                <a:solidFill>
                  <a:schemeClr val="dk1"/>
                </a:solidFill>
              </a:endParaRPr>
            </a:p>
          </p:txBody>
        </p:sp>
        <p:pic>
          <p:nvPicPr>
            <p:cNvPr id="35850" name="Picture 6" descr="04-加木板增加">
              <a:extLst>
                <a:ext uri="{FF2B5EF4-FFF2-40B4-BE49-F238E27FC236}">
                  <a16:creationId xmlns:a16="http://schemas.microsoft.com/office/drawing/2014/main" id="{A97E9371-270C-4C9D-97B0-25A8E5F59D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040" y="3095855"/>
              <a:ext cx="4939696" cy="275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1" name="文字方塊 6">
              <a:extLst>
                <a:ext uri="{FF2B5EF4-FFF2-40B4-BE49-F238E27FC236}">
                  <a16:creationId xmlns:a16="http://schemas.microsoft.com/office/drawing/2014/main" id="{4F277A24-6FE3-46ED-A721-7B7F9C0EAF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7212" y="5870384"/>
              <a:ext cx="4248472" cy="481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36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32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28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kumimoji="0" lang="zh-TW" altLang="en-US" sz="3201" b="1" dirty="0">
                  <a:solidFill>
                    <a:srgbClr val="0000FF"/>
                  </a:solidFill>
                </a:rPr>
                <a:t>受力面積大，壓力較小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6182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2.</a:t>
            </a:r>
            <a:r>
              <a:rPr lang="zh-TW" altLang="en-US" dirty="0"/>
              <a:t>認識靜止液體的壓力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 err="1"/>
              <a:t>P.176</a:t>
            </a: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7331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靜止液體的壓力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6479965" cy="3290140"/>
          </a:xfrm>
        </p:spPr>
        <p:txBody>
          <a:bodyPr/>
          <a:lstStyle/>
          <a:p>
            <a:r>
              <a:rPr lang="zh-TW" altLang="en-US" dirty="0"/>
              <a:t>我們在水中會感受到水的壓力，是因為</a:t>
            </a:r>
            <a:r>
              <a:rPr lang="zh-TW" altLang="en-US" b="1" u="sng" dirty="0">
                <a:solidFill>
                  <a:srgbClr val="FF0000"/>
                </a:solidFill>
              </a:rPr>
              <a:t>水具有重量，會形成壓力</a:t>
            </a:r>
            <a:r>
              <a:rPr lang="zh-TW" altLang="en-US" dirty="0"/>
              <a:t>。這種</a:t>
            </a:r>
            <a:r>
              <a:rPr lang="zh-TW" altLang="en-US" b="1" u="sng" dirty="0">
                <a:solidFill>
                  <a:srgbClr val="FF0000"/>
                </a:solidFill>
              </a:rPr>
              <a:t>靜止液體所造成的壓力，稱為液壓。</a:t>
            </a:r>
            <a:endParaRPr lang="en-US" altLang="zh-TW" b="1" u="sng" dirty="0">
              <a:solidFill>
                <a:srgbClr val="FF0000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P.176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610" y="1778546"/>
            <a:ext cx="4101069" cy="35227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707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靜止液體的壓力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6479965" cy="3362148"/>
          </a:xfrm>
        </p:spPr>
        <p:txBody>
          <a:bodyPr/>
          <a:lstStyle/>
          <a:p>
            <a:r>
              <a:rPr lang="zh-TW" altLang="en-US" b="1" u="sng" dirty="0">
                <a:solidFill>
                  <a:srgbClr val="FF0000"/>
                </a:solidFill>
              </a:rPr>
              <a:t>液壓會垂直於液體中物體的接觸面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右圖的小球所受到來自四面八方的液壓，皆垂直於小球的接觸面。</a:t>
            </a:r>
            <a:endParaRPr lang="en-US" alt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P.176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610" y="1778546"/>
            <a:ext cx="4101069" cy="3522781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7835095" y="5504570"/>
            <a:ext cx="3605453" cy="646331"/>
            <a:chOff x="7972255" y="5504570"/>
            <a:chExt cx="3605453" cy="646331"/>
          </a:xfrm>
        </p:grpSpPr>
        <p:sp>
          <p:nvSpPr>
            <p:cNvPr id="8" name="文字方塊 7"/>
            <p:cNvSpPr txBox="1"/>
            <p:nvPr/>
          </p:nvSpPr>
          <p:spPr>
            <a:xfrm>
              <a:off x="8645472" y="5504570"/>
              <a:ext cx="2932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：液壓的方向</a:t>
              </a:r>
            </a:p>
          </p:txBody>
        </p:sp>
        <p:sp>
          <p:nvSpPr>
            <p:cNvPr id="10" name="向右箭號 9"/>
            <p:cNvSpPr/>
            <p:nvPr/>
          </p:nvSpPr>
          <p:spPr>
            <a:xfrm>
              <a:off x="7972255" y="5631563"/>
              <a:ext cx="792088" cy="392343"/>
            </a:xfrm>
            <a:prstGeom prst="rightArrow">
              <a:avLst>
                <a:gd name="adj1" fmla="val 34906"/>
                <a:gd name="adj2" fmla="val 83962"/>
              </a:avLst>
            </a:prstGeom>
            <a:solidFill>
              <a:srgbClr val="496B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2788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237" y="1429825"/>
            <a:ext cx="4101069" cy="35227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靜止液體的壓力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35321" y="931742"/>
            <a:ext cx="6263941" cy="5306364"/>
          </a:xfrm>
        </p:spPr>
        <p:txBody>
          <a:bodyPr/>
          <a:lstStyle/>
          <a:p>
            <a:r>
              <a:rPr lang="zh-TW" altLang="en-US" dirty="0"/>
              <a:t>同樣的，裝有液體的容器器壁，也會受到與器壁垂直的液壓。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P.176</a:t>
            </a:r>
            <a:endParaRPr lang="zh-TW" altLang="en-US" dirty="0"/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095CAD55-C9E8-8E17-9D82-D6C087A7F92A}"/>
              </a:ext>
            </a:extLst>
          </p:cNvPr>
          <p:cNvSpPr/>
          <p:nvPr/>
        </p:nvSpPr>
        <p:spPr>
          <a:xfrm>
            <a:off x="6618487" y="2533835"/>
            <a:ext cx="1250870" cy="17185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E395E112-C531-00AC-101D-35612D2252F5}"/>
              </a:ext>
            </a:extLst>
          </p:cNvPr>
          <p:cNvSpPr/>
          <p:nvPr/>
        </p:nvSpPr>
        <p:spPr>
          <a:xfrm>
            <a:off x="10055647" y="2548082"/>
            <a:ext cx="1255528" cy="18178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255B7FA-4C84-7501-B942-EB424A499506}"/>
              </a:ext>
            </a:extLst>
          </p:cNvPr>
          <p:cNvSpPr txBox="1"/>
          <p:nvPr/>
        </p:nvSpPr>
        <p:spPr>
          <a:xfrm>
            <a:off x="7174570" y="5799217"/>
            <a:ext cx="3600400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+mn-ea"/>
              </a:rPr>
              <a:t>越深，水壓越大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FB555FA0-4CD1-62B5-7FE1-B52C3AEB2BCE}"/>
              </a:ext>
            </a:extLst>
          </p:cNvPr>
          <p:cNvSpPr/>
          <p:nvPr/>
        </p:nvSpPr>
        <p:spPr>
          <a:xfrm rot="16200000">
            <a:off x="8302411" y="3307339"/>
            <a:ext cx="1459902" cy="21411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189AE78-D275-6AB7-4E82-A9EBAB6A928C}"/>
              </a:ext>
            </a:extLst>
          </p:cNvPr>
          <p:cNvSpPr txBox="1"/>
          <p:nvPr/>
        </p:nvSpPr>
        <p:spPr>
          <a:xfrm>
            <a:off x="2517964" y="3106628"/>
            <a:ext cx="3948407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+mn-ea"/>
              </a:rPr>
              <a:t>同深度，水壓相同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CC9B3E8-4DF5-090E-52A6-04EF2E23A993}"/>
              </a:ext>
            </a:extLst>
          </p:cNvPr>
          <p:cNvSpPr txBox="1"/>
          <p:nvPr/>
        </p:nvSpPr>
        <p:spPr>
          <a:xfrm>
            <a:off x="5986439" y="5106597"/>
            <a:ext cx="5976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36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液壓會垂直於容器器壁</a:t>
            </a:r>
            <a:r>
              <a:rPr lang="zh-TW" altLang="en-US" sz="36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施力</a:t>
            </a:r>
            <a:endParaRPr lang="zh-TW" altLang="en-US" sz="3600" b="1" u="sng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0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982637" y="931742"/>
            <a:ext cx="10852225" cy="1417932"/>
          </a:xfrm>
        </p:spPr>
        <p:txBody>
          <a:bodyPr/>
          <a:lstStyle/>
          <a:p>
            <a:r>
              <a:rPr lang="zh-TW" altLang="en-US" sz="4000" dirty="0"/>
              <a:t>有些深海生物生活在數千公尺深的海面下，能承受極大液壓。</a:t>
            </a: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 err="1"/>
              <a:t>P.176</a:t>
            </a:r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>
            <a:off x="5807174" y="2133650"/>
            <a:ext cx="5604922" cy="3960000"/>
            <a:chOff x="5807174" y="2133650"/>
            <a:chExt cx="5604922" cy="3960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7" t="16939" r="18992" b="11429"/>
            <a:stretch/>
          </p:blipFill>
          <p:spPr>
            <a:xfrm>
              <a:off x="5807174" y="2133650"/>
              <a:ext cx="5604922" cy="3960000"/>
            </a:xfrm>
            <a:prstGeom prst="rect">
              <a:avLst/>
            </a:prstGeom>
          </p:spPr>
        </p:pic>
        <p:grpSp>
          <p:nvGrpSpPr>
            <p:cNvPr id="4" name="群組 3"/>
            <p:cNvGrpSpPr/>
            <p:nvPr/>
          </p:nvGrpSpPr>
          <p:grpSpPr>
            <a:xfrm>
              <a:off x="5877299" y="5685222"/>
              <a:ext cx="1802083" cy="324000"/>
              <a:chOff x="5877299" y="5685222"/>
              <a:chExt cx="1802083" cy="324000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7299" y="5685222"/>
                <a:ext cx="919742" cy="324000"/>
              </a:xfrm>
              <a:prstGeom prst="rect">
                <a:avLst/>
              </a:prstGeom>
            </p:spPr>
          </p:pic>
          <p:sp>
            <p:nvSpPr>
              <p:cNvPr id="9" name="文字方塊 8"/>
              <p:cNvSpPr txBox="1"/>
              <p:nvPr/>
            </p:nvSpPr>
            <p:spPr>
              <a:xfrm>
                <a:off x="6812516" y="5704075"/>
                <a:ext cx="86686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0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Ed </a:t>
                </a:r>
                <a:r>
                  <a:rPr lang="en-US" altLang="zh-TW" sz="1000" dirty="0" err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Bierman</a:t>
                </a:r>
                <a:endParaRPr lang="zh-TW" altLang="en-US" sz="10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11" name="文字方塊 10"/>
          <p:cNvSpPr txBox="1"/>
          <p:nvPr/>
        </p:nvSpPr>
        <p:spPr>
          <a:xfrm>
            <a:off x="1126654" y="5013970"/>
            <a:ext cx="475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吸血烏賊生活在水深超過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600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公尺的深海地區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3826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22288" indent="-404813">
              <a:tabLst>
                <a:tab pos="1524000" algn="l"/>
              </a:tabLst>
            </a:pPr>
            <a:r>
              <a:rPr lang="en-US" altLang="zh-TW" sz="4000" dirty="0"/>
              <a:t> 1.</a:t>
            </a:r>
            <a:r>
              <a:rPr lang="zh-TW" altLang="en-US" sz="4000" dirty="0"/>
              <a:t>使用水壓觀測器或自製水壓觀測器，來觀察水中</a:t>
            </a:r>
            <a:br>
              <a:rPr lang="en-US" altLang="zh-TW" sz="4000" dirty="0"/>
            </a:br>
            <a:r>
              <a:rPr lang="zh-TW" altLang="en-US" sz="4000" dirty="0"/>
              <a:t> 的液壓（即水壓）。</a:t>
            </a:r>
            <a:endParaRPr lang="en-US" altLang="zh-TW" sz="4000" dirty="0"/>
          </a:p>
          <a:p>
            <a:pPr marL="522288" indent="-404813">
              <a:tabLst>
                <a:tab pos="1524000" algn="l"/>
              </a:tabLst>
            </a:pPr>
            <a:r>
              <a:rPr lang="zh-TW" altLang="en-US" sz="3200" dirty="0">
                <a:solidFill>
                  <a:srgbClr val="C00000"/>
                </a:solidFill>
              </a:rPr>
              <a:t>　 註：可將寶特瓶切成兩段，將其中一段切口處包上保鮮膜，</a:t>
            </a:r>
            <a:br>
              <a:rPr lang="en-US" altLang="zh-TW" sz="3200" dirty="0">
                <a:solidFill>
                  <a:srgbClr val="C00000"/>
                </a:solidFill>
              </a:rPr>
            </a:br>
            <a:r>
              <a:rPr lang="zh-TW" altLang="en-US" sz="3200" dirty="0">
                <a:solidFill>
                  <a:srgbClr val="C00000"/>
                </a:solidFill>
              </a:rPr>
              <a:t>　 　並以膠帶密封，即為簡易的水壓觀測器。</a:t>
            </a: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觀察液壓的特性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 err="1"/>
              <a:t>P.176</a:t>
            </a:r>
            <a:endParaRPr lang="zh-TW" altLang="en-US" dirty="0"/>
          </a:p>
        </p:txBody>
      </p:sp>
      <p:grpSp>
        <p:nvGrpSpPr>
          <p:cNvPr id="18" name="群組 17"/>
          <p:cNvGrpSpPr/>
          <p:nvPr/>
        </p:nvGrpSpPr>
        <p:grpSpPr>
          <a:xfrm>
            <a:off x="1846734" y="3357786"/>
            <a:ext cx="7696651" cy="3001063"/>
            <a:chOff x="4416890" y="3587349"/>
            <a:chExt cx="7696651" cy="3001063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4"/>
            <a:srcRect t="6881" b="20108"/>
            <a:stretch/>
          </p:blipFill>
          <p:spPr>
            <a:xfrm>
              <a:off x="5280986" y="3587349"/>
              <a:ext cx="6572094" cy="2304256"/>
            </a:xfrm>
            <a:prstGeom prst="rect">
              <a:avLst/>
            </a:prstGeom>
          </p:spPr>
        </p:pic>
        <p:cxnSp>
          <p:nvCxnSpPr>
            <p:cNvPr id="9" name="直線接點 8"/>
            <p:cNvCxnSpPr/>
            <p:nvPr/>
          </p:nvCxnSpPr>
          <p:spPr>
            <a:xfrm flipH="1">
              <a:off x="7244964" y="5590034"/>
              <a:ext cx="772326" cy="413603"/>
            </a:xfrm>
            <a:prstGeom prst="line">
              <a:avLst/>
            </a:prstGeom>
            <a:ln w="285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字方塊 9"/>
            <p:cNvSpPr txBox="1"/>
            <p:nvPr/>
          </p:nvSpPr>
          <p:spPr>
            <a:xfrm>
              <a:off x="4416890" y="6003637"/>
              <a:ext cx="38884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以橡皮薄膜包覆兩端</a:t>
              </a:r>
            </a:p>
          </p:txBody>
        </p:sp>
        <p:cxnSp>
          <p:nvCxnSpPr>
            <p:cNvPr id="11" name="直線接點 10"/>
            <p:cNvCxnSpPr/>
            <p:nvPr/>
          </p:nvCxnSpPr>
          <p:spPr>
            <a:xfrm>
              <a:off x="8953394" y="5590034"/>
              <a:ext cx="0" cy="432048"/>
            </a:xfrm>
            <a:prstGeom prst="line">
              <a:avLst/>
            </a:prstGeom>
            <a:ln w="285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字方塊 11"/>
            <p:cNvSpPr txBox="1"/>
            <p:nvPr/>
          </p:nvSpPr>
          <p:spPr>
            <a:xfrm>
              <a:off x="8657157" y="6003637"/>
              <a:ext cx="34563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以保鮮膜包覆切口</a:t>
              </a:r>
            </a:p>
          </p:txBody>
        </p:sp>
        <p:cxnSp>
          <p:nvCxnSpPr>
            <p:cNvPr id="14" name="直線接點 13"/>
            <p:cNvCxnSpPr/>
            <p:nvPr/>
          </p:nvCxnSpPr>
          <p:spPr>
            <a:xfrm>
              <a:off x="7122684" y="5322163"/>
              <a:ext cx="122280" cy="699919"/>
            </a:xfrm>
            <a:prstGeom prst="line">
              <a:avLst/>
            </a:prstGeom>
            <a:ln w="285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761970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20700" indent="-403225"/>
            <a:r>
              <a:rPr lang="zh-TW" altLang="en-US" sz="4000" dirty="0"/>
              <a:t> </a:t>
            </a:r>
            <a:r>
              <a:rPr lang="en-US" altLang="zh-TW" sz="4000" dirty="0"/>
              <a:t>2.</a:t>
            </a:r>
            <a:r>
              <a:rPr lang="zh-TW" altLang="en-US" sz="4000" dirty="0"/>
              <a:t>將水壓觀測器伸入水箱中，</a:t>
            </a:r>
            <a:r>
              <a:rPr lang="zh-TW" altLang="en-US" sz="4000" b="1" u="sng" dirty="0">
                <a:solidFill>
                  <a:srgbClr val="FF0000"/>
                </a:solidFill>
              </a:rPr>
              <a:t>固定</a:t>
            </a:r>
            <a:r>
              <a:rPr lang="zh-TW" altLang="en-US" sz="4000" dirty="0"/>
              <a:t>水壓觀測器在水</a:t>
            </a:r>
            <a:br>
              <a:rPr lang="en-US" altLang="zh-TW" sz="4000" dirty="0"/>
            </a:br>
            <a:r>
              <a:rPr lang="zh-TW" altLang="en-US" sz="4000" dirty="0"/>
              <a:t> 中的</a:t>
            </a:r>
            <a:r>
              <a:rPr lang="zh-TW" altLang="en-US" sz="4000" b="1" u="sng" dirty="0">
                <a:solidFill>
                  <a:srgbClr val="FF0000"/>
                </a:solidFill>
              </a:rPr>
              <a:t>深度</a:t>
            </a:r>
            <a:r>
              <a:rPr lang="zh-TW" altLang="en-US" sz="4000" dirty="0"/>
              <a:t>，並</a:t>
            </a:r>
            <a:r>
              <a:rPr lang="zh-TW" altLang="en-US" sz="4000" b="1" u="sng" dirty="0">
                <a:solidFill>
                  <a:srgbClr val="FF0000"/>
                </a:solidFill>
              </a:rPr>
              <a:t>朝四面八方任意旋轉</a:t>
            </a:r>
            <a:r>
              <a:rPr lang="zh-TW" altLang="en-US" sz="4000" dirty="0"/>
              <a:t>，觀察橡皮薄</a:t>
            </a:r>
            <a:br>
              <a:rPr lang="en-US" altLang="zh-TW" sz="4000" dirty="0"/>
            </a:br>
            <a:r>
              <a:rPr lang="zh-TW" altLang="en-US" sz="4000" dirty="0"/>
              <a:t> 膜（或保鮮膜）的</a:t>
            </a:r>
            <a:r>
              <a:rPr lang="zh-TW" altLang="en-US" sz="4000" b="1" u="sng" dirty="0">
                <a:solidFill>
                  <a:srgbClr val="FF0000"/>
                </a:solidFill>
              </a:rPr>
              <a:t>凹陷程度</a:t>
            </a:r>
            <a:r>
              <a:rPr lang="zh-TW" altLang="en-US" sz="4000" dirty="0"/>
              <a:t>是否</a:t>
            </a:r>
            <a:r>
              <a:rPr lang="zh-TW" altLang="en-US" sz="4000" b="1" u="sng" dirty="0">
                <a:solidFill>
                  <a:srgbClr val="FF0000"/>
                </a:solidFill>
              </a:rPr>
              <a:t>相同</a:t>
            </a:r>
            <a:r>
              <a:rPr lang="zh-TW" altLang="en-US" sz="4000" dirty="0"/>
              <a:t>？</a:t>
            </a: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觀察液壓的特性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/>
              <a:t>課本</a:t>
            </a:r>
            <a:r>
              <a:rPr lang="en-US" altLang="zh-TW"/>
              <a:t>P.176</a:t>
            </a:r>
            <a:endParaRPr lang="zh-TW" altLang="en-US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BE44116C-45E5-E4F3-84C8-B89C2CB5B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r="10217"/>
          <a:stretch>
            <a:fillRect/>
          </a:stretch>
        </p:blipFill>
        <p:spPr bwMode="auto">
          <a:xfrm>
            <a:off x="4511030" y="2997746"/>
            <a:ext cx="6347692" cy="36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092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" y="981522"/>
            <a:ext cx="10058400" cy="5342317"/>
          </a:xfrm>
          <a:prstGeom prst="rect">
            <a:avLst/>
          </a:prstGeom>
        </p:spPr>
      </p:pic>
      <p:sp>
        <p:nvSpPr>
          <p:cNvPr id="2" name="文字版面配置區 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 err="1"/>
              <a:t>P.174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444" y="1496291"/>
            <a:ext cx="4899934" cy="48380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15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657225" indent="-539750" defTabSz="677863"/>
            <a:r>
              <a:rPr lang="zh-TW" altLang="en-US" sz="4000" dirty="0"/>
              <a:t> </a:t>
            </a:r>
            <a:r>
              <a:rPr lang="en-US" altLang="zh-TW" sz="4000" dirty="0"/>
              <a:t>3.</a:t>
            </a:r>
            <a:r>
              <a:rPr lang="zh-TW" altLang="en-US" sz="4000" dirty="0"/>
              <a:t>將水壓觀測器移入較深的水中，觀察橡皮薄膜（或保鮮膜）的凹陷程度與步驟</a:t>
            </a:r>
            <a:r>
              <a:rPr lang="en-US" altLang="zh-TW" sz="4000" dirty="0"/>
              <a:t>2</a:t>
            </a:r>
            <a:r>
              <a:rPr lang="zh-TW" altLang="en-US" sz="4000" dirty="0"/>
              <a:t>相比，有何變化？</a:t>
            </a: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觀察液壓的特性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 err="1"/>
              <a:t>P.176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838622" y="3315911"/>
            <a:ext cx="11016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將水壓觀測器移至較深的水中，薄膜的凹陷程度比步驟</a:t>
            </a:r>
            <a:r>
              <a:rPr lang="en-US" altLang="zh-TW" sz="36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6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94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液壓與深度的關係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0" y="931742"/>
            <a:ext cx="7272053" cy="4514276"/>
          </a:xfrm>
        </p:spPr>
        <p:txBody>
          <a:bodyPr/>
          <a:lstStyle/>
          <a:p>
            <a:r>
              <a:rPr lang="zh-TW" altLang="en-US" dirty="0"/>
              <a:t>將水壓觀測器伸進水中時，兩側的橡皮薄膜都受到水的壓力作用而產生凹陷。</a:t>
            </a:r>
            <a:endParaRPr lang="en-US" altLang="zh-TW" dirty="0"/>
          </a:p>
          <a:p>
            <a:r>
              <a:rPr lang="zh-TW" altLang="en-US" dirty="0"/>
              <a:t>在</a:t>
            </a:r>
            <a:r>
              <a:rPr lang="zh-TW" altLang="en-US" b="1" u="sng" dirty="0">
                <a:solidFill>
                  <a:srgbClr val="FF0000"/>
                </a:solidFill>
              </a:rPr>
              <a:t>同一深度</a:t>
            </a:r>
            <a:r>
              <a:rPr lang="zh-TW" altLang="en-US" dirty="0"/>
              <a:t>處，將觀測器任意旋轉，兩側橡皮薄膜的</a:t>
            </a:r>
            <a:r>
              <a:rPr lang="zh-TW" altLang="en-US" b="1" u="sng" dirty="0">
                <a:solidFill>
                  <a:srgbClr val="FF0000"/>
                </a:solidFill>
              </a:rPr>
              <a:t>凹陷程度都一樣</a:t>
            </a:r>
            <a:r>
              <a:rPr lang="zh-TW" altLang="en-US" dirty="0"/>
              <a:t>，表示來自</a:t>
            </a:r>
            <a:r>
              <a:rPr lang="zh-TW" altLang="en-US" b="1" u="sng" dirty="0">
                <a:solidFill>
                  <a:srgbClr val="FF0000"/>
                </a:solidFill>
              </a:rPr>
              <a:t>各方向的液壓大小相同</a:t>
            </a:r>
            <a:r>
              <a:rPr lang="zh-TW" altLang="en-US" dirty="0"/>
              <a:t>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P.177</a:t>
            </a:r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7751390" y="1053530"/>
            <a:ext cx="3384376" cy="3144545"/>
            <a:chOff x="7679382" y="1072830"/>
            <a:chExt cx="3960440" cy="3679786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382" y="1072830"/>
              <a:ext cx="3960440" cy="3509250"/>
            </a:xfrm>
            <a:prstGeom prst="rect">
              <a:avLst/>
            </a:prstGeom>
          </p:spPr>
        </p:pic>
        <p:grpSp>
          <p:nvGrpSpPr>
            <p:cNvPr id="7" name="群組 6"/>
            <p:cNvGrpSpPr/>
            <p:nvPr/>
          </p:nvGrpSpPr>
          <p:grpSpPr>
            <a:xfrm>
              <a:off x="8370506" y="3125237"/>
              <a:ext cx="2595199" cy="1627379"/>
              <a:chOff x="8370506" y="3125237"/>
              <a:chExt cx="2595199" cy="1627379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8370506" y="3347976"/>
                <a:ext cx="2595199" cy="1404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3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凹陷程度</a:t>
                </a:r>
              </a:p>
              <a:p>
                <a:pPr algn="ctr"/>
                <a:r>
                  <a:rPr lang="zh-TW" altLang="en-US" sz="3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相同</a:t>
                </a:r>
              </a:p>
            </p:txBody>
          </p:sp>
          <p:cxnSp>
            <p:nvCxnSpPr>
              <p:cNvPr id="14" name="直線接點 13"/>
              <p:cNvCxnSpPr/>
              <p:nvPr/>
            </p:nvCxnSpPr>
            <p:spPr>
              <a:xfrm>
                <a:off x="8399462" y="3125237"/>
                <a:ext cx="287338" cy="316463"/>
              </a:xfrm>
              <a:prstGeom prst="line">
                <a:avLst/>
              </a:prstGeom>
              <a:ln w="28575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/>
              <p:cNvCxnSpPr/>
              <p:nvPr/>
            </p:nvCxnSpPr>
            <p:spPr>
              <a:xfrm flipH="1">
                <a:off x="10605736" y="3125237"/>
                <a:ext cx="314073" cy="319395"/>
              </a:xfrm>
              <a:prstGeom prst="line">
                <a:avLst/>
              </a:prstGeom>
              <a:ln w="28575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7191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液壓與深度的關係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0" y="931742"/>
            <a:ext cx="6566121" cy="2714076"/>
          </a:xfrm>
        </p:spPr>
        <p:txBody>
          <a:bodyPr/>
          <a:lstStyle/>
          <a:p>
            <a:r>
              <a:rPr lang="zh-TW" altLang="en-US" dirty="0"/>
              <a:t>當水壓觀測器移到水箱深處時，橡皮薄膜的凹陷程度會變大，表示</a:t>
            </a:r>
            <a:r>
              <a:rPr lang="zh-TW" altLang="en-US" b="1" u="sng" dirty="0">
                <a:solidFill>
                  <a:srgbClr val="FF0000"/>
                </a:solidFill>
              </a:rPr>
              <a:t>距離水面的深度越深，水壓就越大</a:t>
            </a:r>
            <a:r>
              <a:rPr lang="zh-TW" altLang="en-US" dirty="0"/>
              <a:t>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P.177</a:t>
            </a:r>
            <a:endParaRPr lang="zh-TW" altLang="en-US" dirty="0"/>
          </a:p>
        </p:txBody>
      </p:sp>
      <p:grpSp>
        <p:nvGrpSpPr>
          <p:cNvPr id="27" name="群組 26"/>
          <p:cNvGrpSpPr/>
          <p:nvPr/>
        </p:nvGrpSpPr>
        <p:grpSpPr>
          <a:xfrm>
            <a:off x="5979369" y="928972"/>
            <a:ext cx="6211044" cy="5605710"/>
            <a:chOff x="5979369" y="928972"/>
            <a:chExt cx="6211044" cy="5605710"/>
          </a:xfrm>
        </p:grpSpPr>
        <p:grpSp>
          <p:nvGrpSpPr>
            <p:cNvPr id="16" name="群組 15"/>
            <p:cNvGrpSpPr/>
            <p:nvPr/>
          </p:nvGrpSpPr>
          <p:grpSpPr>
            <a:xfrm>
              <a:off x="5979369" y="928972"/>
              <a:ext cx="6211044" cy="5605710"/>
              <a:chOff x="5979369" y="928972"/>
              <a:chExt cx="6211044" cy="5605710"/>
            </a:xfrm>
          </p:grpSpPr>
          <p:pic>
            <p:nvPicPr>
              <p:cNvPr id="9" name="圖片 8"/>
              <p:cNvPicPr>
                <a:picLocks noChangeAspect="1"/>
              </p:cNvPicPr>
              <p:nvPr/>
            </p:nvPicPr>
            <p:blipFill rotWithShape="1">
              <a:blip r:embed="rId4"/>
              <a:srcRect t="10327" r="14188" b="13398"/>
              <a:stretch/>
            </p:blipFill>
            <p:spPr>
              <a:xfrm>
                <a:off x="9191550" y="928972"/>
                <a:ext cx="2998863" cy="5605710"/>
              </a:xfrm>
              <a:prstGeom prst="rect">
                <a:avLst/>
              </a:prstGeom>
            </p:spPr>
          </p:pic>
          <p:pic>
            <p:nvPicPr>
              <p:cNvPr id="8" name="圖片 7"/>
              <p:cNvPicPr>
                <a:picLocks noChangeAspect="1"/>
              </p:cNvPicPr>
              <p:nvPr/>
            </p:nvPicPr>
            <p:blipFill rotWithShape="1">
              <a:blip r:embed="rId5"/>
              <a:srcRect l="13750" t="10109" r="7298" b="8169"/>
              <a:stretch/>
            </p:blipFill>
            <p:spPr>
              <a:xfrm>
                <a:off x="7318970" y="928972"/>
                <a:ext cx="2320330" cy="5605710"/>
              </a:xfrm>
              <a:prstGeom prst="rect">
                <a:avLst/>
              </a:prstGeom>
            </p:spPr>
          </p:pic>
          <p:sp>
            <p:nvSpPr>
              <p:cNvPr id="5" name="矩形 4"/>
              <p:cNvSpPr/>
              <p:nvPr/>
            </p:nvSpPr>
            <p:spPr>
              <a:xfrm>
                <a:off x="5979369" y="4338260"/>
                <a:ext cx="30572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sz="3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水壓小</a:t>
                </a:r>
                <a:r>
                  <a:rPr lang="zh-TW" altLang="en-US" sz="3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，凹陷小</a:t>
                </a: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8352777" y="5865988"/>
                <a:ext cx="30572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sz="320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水壓大，凹陷大</a:t>
                </a:r>
              </a:p>
            </p:txBody>
          </p:sp>
          <p:sp>
            <p:nvSpPr>
              <p:cNvPr id="6" name="向右箭號 5"/>
              <p:cNvSpPr/>
              <p:nvPr/>
            </p:nvSpPr>
            <p:spPr>
              <a:xfrm>
                <a:off x="7245236" y="3452846"/>
                <a:ext cx="360040" cy="360040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/>
              </a:p>
            </p:txBody>
          </p:sp>
          <p:sp>
            <p:nvSpPr>
              <p:cNvPr id="10" name="向右箭號 9"/>
              <p:cNvSpPr/>
              <p:nvPr/>
            </p:nvSpPr>
            <p:spPr>
              <a:xfrm flipH="1">
                <a:off x="9223485" y="3452846"/>
                <a:ext cx="360040" cy="360040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/>
              </a:p>
            </p:txBody>
          </p:sp>
          <p:sp>
            <p:nvSpPr>
              <p:cNvPr id="11" name="向右箭號 10"/>
              <p:cNvSpPr/>
              <p:nvPr/>
            </p:nvSpPr>
            <p:spPr>
              <a:xfrm>
                <a:off x="9283860" y="5013970"/>
                <a:ext cx="555762" cy="360040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/>
              </a:p>
            </p:txBody>
          </p:sp>
          <p:sp>
            <p:nvSpPr>
              <p:cNvPr id="12" name="向右箭號 11"/>
              <p:cNvSpPr/>
              <p:nvPr/>
            </p:nvSpPr>
            <p:spPr>
              <a:xfrm flipH="1">
                <a:off x="11491178" y="5013970"/>
                <a:ext cx="555762" cy="360040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9261149" y="1188835"/>
                <a:ext cx="10054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sz="3200" dirty="0">
                    <a:solidFill>
                      <a:schemeClr val="bg1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水面</a:t>
                </a: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8546254" y="2129846"/>
              <a:ext cx="10054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較淺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10896164" y="3228111"/>
              <a:ext cx="10054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較深</a:t>
              </a:r>
            </a:p>
          </p:txBody>
        </p:sp>
        <p:cxnSp>
          <p:nvCxnSpPr>
            <p:cNvPr id="20" name="直線單箭頭接點 19"/>
            <p:cNvCxnSpPr/>
            <p:nvPr/>
          </p:nvCxnSpPr>
          <p:spPr>
            <a:xfrm>
              <a:off x="8546254" y="1223758"/>
              <a:ext cx="0" cy="1773988"/>
            </a:xfrm>
            <a:prstGeom prst="straightConnector1">
              <a:avLst/>
            </a:prstGeom>
            <a:ln w="38100" cap="rnd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單箭頭接點 20"/>
            <p:cNvCxnSpPr/>
            <p:nvPr/>
          </p:nvCxnSpPr>
          <p:spPr>
            <a:xfrm>
              <a:off x="10896164" y="1223758"/>
              <a:ext cx="0" cy="3290511"/>
            </a:xfrm>
            <a:prstGeom prst="straightConnector1">
              <a:avLst/>
            </a:prstGeom>
            <a:ln w="38100" cap="rnd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>
            <a:xfrm>
              <a:off x="7823398" y="3645818"/>
              <a:ext cx="199407" cy="720080"/>
            </a:xfrm>
            <a:prstGeom prst="line">
              <a:avLst/>
            </a:prstGeom>
            <a:ln w="285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/>
            <p:nvPr/>
          </p:nvCxnSpPr>
          <p:spPr>
            <a:xfrm>
              <a:off x="10112169" y="5236320"/>
              <a:ext cx="199407" cy="720080"/>
            </a:xfrm>
            <a:prstGeom prst="line">
              <a:avLst/>
            </a:prstGeom>
            <a:ln w="285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971529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液壓的大小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P.177</a:t>
            </a:r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126" y="1203345"/>
            <a:ext cx="3580809" cy="4033832"/>
          </a:xfrm>
          <a:prstGeom prst="rect">
            <a:avLst/>
          </a:prstGeom>
        </p:spPr>
      </p:pic>
      <p:sp>
        <p:nvSpPr>
          <p:cNvPr id="17" name="內容版面配置區 5"/>
          <p:cNvSpPr txBox="1">
            <a:spLocks/>
          </p:cNvSpPr>
          <p:nvPr/>
        </p:nvSpPr>
        <p:spPr>
          <a:xfrm>
            <a:off x="1510978" y="6514870"/>
            <a:ext cx="719325" cy="5538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84687" indent="-370392" algn="l" defTabSz="1219122" rtl="0" eaLnBrk="1" latinLnBrk="0" hangingPunct="1">
              <a:spcBef>
                <a:spcPts val="800"/>
              </a:spcBef>
              <a:buFont typeface="Calibri" panose="020F0502020204030204" pitchFamily="34" charset="0"/>
              <a:buChar char="▪"/>
              <a:tabLst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798" indent="-355578" algn="l" defTabSz="1219122" rtl="0" eaLnBrk="1" latinLnBrk="0" hangingPunct="1">
              <a:spcBef>
                <a:spcPts val="800"/>
              </a:spcBef>
              <a:buFont typeface="Arial" pitchFamily="34" charset="0"/>
              <a:buChar char="–"/>
              <a:defRPr sz="43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905" indent="0" algn="l" defTabSz="1219122" rtl="0" eaLnBrk="1" latinLnBrk="0" hangingPunct="1">
              <a:spcBef>
                <a:spcPts val="800"/>
              </a:spcBef>
              <a:buFont typeface="Arial" pitchFamily="34" charset="0"/>
              <a:buNone/>
              <a:defRPr sz="37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213346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2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58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295" indent="0">
              <a:buFont typeface="Calibri" panose="020F0502020204030204" pitchFamily="34" charset="0"/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＝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BADA426-C361-4F4E-B8B4-73093C7534DC}"/>
              </a:ext>
            </a:extLst>
          </p:cNvPr>
          <p:cNvGrpSpPr/>
          <p:nvPr/>
        </p:nvGrpSpPr>
        <p:grpSpPr>
          <a:xfrm>
            <a:off x="916912" y="4776521"/>
            <a:ext cx="1566246" cy="1091511"/>
            <a:chOff x="766614" y="4467569"/>
            <a:chExt cx="1566246" cy="1091511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1DDE5D9C-70DD-467A-925C-4994F50F884F}"/>
                </a:ext>
              </a:extLst>
            </p:cNvPr>
            <p:cNvGrpSpPr/>
            <p:nvPr/>
          </p:nvGrpSpPr>
          <p:grpSpPr>
            <a:xfrm>
              <a:off x="766614" y="4467569"/>
              <a:ext cx="1566246" cy="1091511"/>
              <a:chOff x="766614" y="4467569"/>
              <a:chExt cx="1566246" cy="1091511"/>
            </a:xfrm>
          </p:grpSpPr>
          <p:sp>
            <p:nvSpPr>
              <p:cNvPr id="12" name="內容版面配置區 5"/>
              <p:cNvSpPr txBox="1">
                <a:spLocks/>
              </p:cNvSpPr>
              <p:nvPr/>
            </p:nvSpPr>
            <p:spPr>
              <a:xfrm>
                <a:off x="1756796" y="4467569"/>
                <a:ext cx="576064" cy="1091511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484687" indent="-370392" algn="l" defTabSz="1219122" rtl="0" eaLnBrk="1" latinLnBrk="0" hangingPunct="1">
                  <a:spcBef>
                    <a:spcPts val="800"/>
                  </a:spcBef>
                  <a:buFont typeface="Calibri" panose="020F0502020204030204" pitchFamily="34" charset="0"/>
                  <a:buChar char="▪"/>
                  <a:tabLst/>
                  <a:defRPr sz="3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31798" indent="-355578" algn="l" defTabSz="1219122" rtl="0" eaLnBrk="1" latinLnBrk="0" hangingPunct="1">
                  <a:spcBef>
                    <a:spcPts val="800"/>
                  </a:spcBef>
                  <a:buFont typeface="Arial" pitchFamily="34" charset="0"/>
                  <a:buChar char="–"/>
                  <a:defRPr sz="4300" b="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60905" indent="0" algn="l" defTabSz="1219122" rtl="0" eaLnBrk="1" latinLnBrk="0" hangingPunct="1">
                  <a:spcBef>
                    <a:spcPts val="800"/>
                  </a:spcBef>
                  <a:buFont typeface="Arial" pitchFamily="34" charset="0"/>
                  <a:buNone/>
                  <a:defRPr sz="3700" kern="1200" baseline="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3pPr>
                <a:lvl4pPr marL="2133463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43023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352584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2146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704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1266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4295" indent="0">
                  <a:buNone/>
                </a:pPr>
                <a:r>
                  <a:rPr lang="en-US" altLang="zh-TW" b="1" i="1" dirty="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F</a:t>
                </a:r>
                <a:br>
                  <a:rPr lang="en-US" altLang="zh-TW" b="1" dirty="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</a:br>
                <a:r>
                  <a:rPr lang="en-US" altLang="zh-TW" b="1" i="1" dirty="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A</a:t>
                </a:r>
                <a:endParaRPr lang="zh-TW" altLang="en-US" b="1" i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5" name="內容版面配置區 5"/>
              <p:cNvSpPr txBox="1">
                <a:spLocks/>
              </p:cNvSpPr>
              <p:nvPr/>
            </p:nvSpPr>
            <p:spPr>
              <a:xfrm>
                <a:off x="766614" y="4724647"/>
                <a:ext cx="918174" cy="553836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484687" indent="-370392" algn="l" defTabSz="1219122" rtl="0" eaLnBrk="1" latinLnBrk="0" hangingPunct="1">
                  <a:spcBef>
                    <a:spcPts val="800"/>
                  </a:spcBef>
                  <a:buFont typeface="Calibri" panose="020F0502020204030204" pitchFamily="34" charset="0"/>
                  <a:buChar char="▪"/>
                  <a:tabLst/>
                  <a:defRPr sz="3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31798" indent="-355578" algn="l" defTabSz="1219122" rtl="0" eaLnBrk="1" latinLnBrk="0" hangingPunct="1">
                  <a:spcBef>
                    <a:spcPts val="800"/>
                  </a:spcBef>
                  <a:buFont typeface="Arial" pitchFamily="34" charset="0"/>
                  <a:buChar char="–"/>
                  <a:defRPr sz="4300" b="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60905" indent="0" algn="l" defTabSz="1219122" rtl="0" eaLnBrk="1" latinLnBrk="0" hangingPunct="1">
                  <a:spcBef>
                    <a:spcPts val="800"/>
                  </a:spcBef>
                  <a:buFont typeface="Arial" pitchFamily="34" charset="0"/>
                  <a:buNone/>
                  <a:defRPr sz="3700" kern="1200" baseline="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3pPr>
                <a:lvl4pPr marL="2133463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43023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352584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2146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704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1266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4295" indent="0">
                  <a:buFont typeface="Calibri" panose="020F0502020204030204" pitchFamily="34" charset="0"/>
                  <a:buNone/>
                </a:pPr>
                <a:r>
                  <a:rPr lang="en-US" altLang="zh-TW" b="1" i="1" dirty="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P</a:t>
                </a:r>
                <a:r>
                  <a:rPr lang="zh-TW" altLang="en-US" b="1" dirty="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＝</a:t>
                </a:r>
              </a:p>
            </p:txBody>
          </p:sp>
        </p:grpSp>
        <p:cxnSp>
          <p:nvCxnSpPr>
            <p:cNvPr id="13" name="直線接點 12"/>
            <p:cNvCxnSpPr>
              <a:stCxn id="12" idx="1"/>
              <a:endCxn id="12" idx="3"/>
            </p:cNvCxnSpPr>
            <p:nvPr/>
          </p:nvCxnSpPr>
          <p:spPr>
            <a:xfrm>
              <a:off x="1756796" y="5013325"/>
              <a:ext cx="576064" cy="0"/>
            </a:xfrm>
            <a:prstGeom prst="line">
              <a:avLst/>
            </a:prstGeom>
            <a:ln w="28575" cap="rnd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AF7AA1C-6FC6-427C-881A-58B1DD858D86}"/>
              </a:ext>
            </a:extLst>
          </p:cNvPr>
          <p:cNvGrpSpPr/>
          <p:nvPr/>
        </p:nvGrpSpPr>
        <p:grpSpPr>
          <a:xfrm>
            <a:off x="2467918" y="4795571"/>
            <a:ext cx="2736304" cy="1091511"/>
            <a:chOff x="2317620" y="4486619"/>
            <a:chExt cx="2736304" cy="1091511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0C8122C2-A392-413E-BB27-017677AA3222}"/>
                </a:ext>
              </a:extLst>
            </p:cNvPr>
            <p:cNvGrpSpPr/>
            <p:nvPr/>
          </p:nvGrpSpPr>
          <p:grpSpPr>
            <a:xfrm>
              <a:off x="2317620" y="4486619"/>
              <a:ext cx="2736304" cy="1091511"/>
              <a:chOff x="2317620" y="4486619"/>
              <a:chExt cx="2736304" cy="1091511"/>
            </a:xfrm>
          </p:grpSpPr>
          <p:sp>
            <p:nvSpPr>
              <p:cNvPr id="27" name="內容版面配置區 5"/>
              <p:cNvSpPr txBox="1">
                <a:spLocks/>
              </p:cNvSpPr>
              <p:nvPr/>
            </p:nvSpPr>
            <p:spPr>
              <a:xfrm>
                <a:off x="2971804" y="4486619"/>
                <a:ext cx="2082120" cy="1091511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484687" indent="-370392" algn="l" defTabSz="1219122" rtl="0" eaLnBrk="1" latinLnBrk="0" hangingPunct="1">
                  <a:spcBef>
                    <a:spcPts val="800"/>
                  </a:spcBef>
                  <a:buFont typeface="Calibri" panose="020F0502020204030204" pitchFamily="34" charset="0"/>
                  <a:buChar char="▪"/>
                  <a:tabLst/>
                  <a:defRPr sz="3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31798" indent="-355578" algn="l" defTabSz="1219122" rtl="0" eaLnBrk="1" latinLnBrk="0" hangingPunct="1">
                  <a:spcBef>
                    <a:spcPts val="800"/>
                  </a:spcBef>
                  <a:buFont typeface="Arial" pitchFamily="34" charset="0"/>
                  <a:buChar char="–"/>
                  <a:defRPr sz="4300" b="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60905" indent="0" algn="l" defTabSz="1219122" rtl="0" eaLnBrk="1" latinLnBrk="0" hangingPunct="1">
                  <a:spcBef>
                    <a:spcPts val="800"/>
                  </a:spcBef>
                  <a:buFont typeface="Arial" pitchFamily="34" charset="0"/>
                  <a:buNone/>
                  <a:defRPr sz="3700" kern="1200" baseline="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3pPr>
                <a:lvl4pPr marL="2133463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43023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352584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62146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571704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81266" indent="-304780" algn="l" defTabSz="1219122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4295" indent="0" algn="ctr">
                  <a:buNone/>
                </a:pPr>
                <a:r>
                  <a:rPr lang="en-US" altLang="zh-TW" b="1" i="1" dirty="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h× A× d</a:t>
                </a:r>
                <a:br>
                  <a:rPr lang="en-US" altLang="zh-TW" b="1" i="1" dirty="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</a:br>
                <a:r>
                  <a:rPr lang="en-US" altLang="zh-TW" b="1" i="1" dirty="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A</a:t>
                </a:r>
                <a:endParaRPr lang="zh-TW" altLang="en-US" b="1" i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2317620" y="4686455"/>
                <a:ext cx="64633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3600" b="1" dirty="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＝</a:t>
                </a:r>
                <a:endParaRPr lang="zh-TW" altLang="en-US" dirty="0"/>
              </a:p>
            </p:txBody>
          </p:sp>
        </p:grpSp>
        <p:cxnSp>
          <p:nvCxnSpPr>
            <p:cNvPr id="28" name="直線接點 27"/>
            <p:cNvCxnSpPr>
              <a:stCxn id="27" idx="1"/>
              <a:endCxn id="27" idx="3"/>
            </p:cNvCxnSpPr>
            <p:nvPr/>
          </p:nvCxnSpPr>
          <p:spPr>
            <a:xfrm>
              <a:off x="2971804" y="5032375"/>
              <a:ext cx="2082120" cy="0"/>
            </a:xfrm>
            <a:prstGeom prst="line">
              <a:avLst/>
            </a:prstGeom>
            <a:ln w="28575" cap="rnd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矩形 32"/>
          <p:cNvSpPr/>
          <p:nvPr/>
        </p:nvSpPr>
        <p:spPr>
          <a:xfrm>
            <a:off x="5348238" y="4995407"/>
            <a:ext cx="1944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＝</a:t>
            </a:r>
            <a:r>
              <a:rPr lang="en-US" altLang="zh-TW" sz="3600" b="1" i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 </a:t>
            </a:r>
            <a:r>
              <a:rPr lang="en-US" altLang="zh-TW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× </a:t>
            </a:r>
            <a:r>
              <a:rPr lang="en-US" altLang="zh-TW" sz="3600" b="1" i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endParaRPr lang="zh-TW" altLang="en-US" i="1" dirty="0"/>
          </a:p>
        </p:txBody>
      </p:sp>
      <p:sp>
        <p:nvSpPr>
          <p:cNvPr id="38" name="內容版面配置區 5"/>
          <p:cNvSpPr txBox="1">
            <a:spLocks/>
          </p:cNvSpPr>
          <p:nvPr/>
        </p:nvSpPr>
        <p:spPr>
          <a:xfrm>
            <a:off x="333343" y="5938121"/>
            <a:ext cx="8352173" cy="5538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84687" indent="-370392" algn="l" defTabSz="1219122" rtl="0" eaLnBrk="1" latinLnBrk="0" hangingPunct="1">
              <a:spcBef>
                <a:spcPts val="800"/>
              </a:spcBef>
              <a:buFont typeface="Calibri" panose="020F0502020204030204" pitchFamily="34" charset="0"/>
              <a:buChar char="▪"/>
              <a:tabLst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798" indent="-355578" algn="l" defTabSz="1219122" rtl="0" eaLnBrk="1" latinLnBrk="0" hangingPunct="1">
              <a:spcBef>
                <a:spcPts val="800"/>
              </a:spcBef>
              <a:buFont typeface="Arial" pitchFamily="34" charset="0"/>
              <a:buChar char="–"/>
              <a:defRPr sz="43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905" indent="0" algn="l" defTabSz="1219122" rtl="0" eaLnBrk="1" latinLnBrk="0" hangingPunct="1">
              <a:spcBef>
                <a:spcPts val="800"/>
              </a:spcBef>
              <a:buFont typeface="Arial" pitchFamily="34" charset="0"/>
              <a:buNone/>
              <a:defRPr sz="37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213346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2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58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295" indent="0">
              <a:buNone/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液壓＝液體深度</a:t>
            </a: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×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液體單位體積的重量</a:t>
            </a:r>
          </a:p>
        </p:txBody>
      </p:sp>
      <p:sp>
        <p:nvSpPr>
          <p:cNvPr id="40" name="矩形 39"/>
          <p:cNvSpPr/>
          <p:nvPr/>
        </p:nvSpPr>
        <p:spPr>
          <a:xfrm>
            <a:off x="9043218" y="5318573"/>
            <a:ext cx="2704282" cy="646331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altLang="zh-TW" sz="36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3600" b="1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底面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＝</a:t>
            </a:r>
            <a:r>
              <a:rPr lang="en-US" altLang="zh-TW" sz="3600" b="1" i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h</a:t>
            </a:r>
            <a:r>
              <a:rPr lang="en-US" altLang="zh-TW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×</a:t>
            </a:r>
            <a:r>
              <a:rPr lang="en-US" altLang="zh-TW" sz="3600" b="1" i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endParaRPr lang="zh-TW" altLang="en-US" b="1" i="1" dirty="0"/>
          </a:p>
        </p:txBody>
      </p:sp>
      <p:cxnSp>
        <p:nvCxnSpPr>
          <p:cNvPr id="44" name="直線接點 43"/>
          <p:cNvCxnSpPr>
            <a:stCxn id="40" idx="0"/>
          </p:cNvCxnSpPr>
          <p:nvPr/>
        </p:nvCxnSpPr>
        <p:spPr>
          <a:xfrm flipV="1">
            <a:off x="10395359" y="5022850"/>
            <a:ext cx="2766" cy="295723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265B702-6201-419B-87E9-85751F571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512" y="862470"/>
            <a:ext cx="8122319" cy="1273916"/>
          </a:xfrm>
        </p:spPr>
        <p:txBody>
          <a:bodyPr/>
          <a:lstStyle/>
          <a:p>
            <a:r>
              <a:rPr lang="zh-TW" altLang="en-US" b="1" u="sng" dirty="0">
                <a:solidFill>
                  <a:srgbClr val="FF0000"/>
                </a:solidFill>
                <a:latin typeface="+mn-ea"/>
              </a:rPr>
              <a:t>靜止液體施給容器底面的正向力</a:t>
            </a:r>
            <a:r>
              <a:rPr lang="en-US" altLang="zh-TW" b="1" u="sng" dirty="0">
                <a:solidFill>
                  <a:srgbClr val="FF0000"/>
                </a:solidFill>
                <a:latin typeface="+mn-ea"/>
              </a:rPr>
              <a:t>F</a:t>
            </a:r>
            <a:r>
              <a:rPr lang="zh-TW" altLang="en-US" b="1" u="sng" dirty="0">
                <a:solidFill>
                  <a:srgbClr val="FF0000"/>
                </a:solidFill>
                <a:latin typeface="+mn-ea"/>
              </a:rPr>
              <a:t>，即等於底面上方的液柱重量</a:t>
            </a:r>
            <a:endParaRPr lang="en-US" altLang="zh-TW" b="1" u="sng" dirty="0">
              <a:solidFill>
                <a:srgbClr val="FF0000"/>
              </a:solidFill>
              <a:latin typeface="+mn-ea"/>
            </a:endParaRPr>
          </a:p>
          <a:p>
            <a:r>
              <a:rPr lang="zh-TW" altLang="en-US" b="1" u="sng" dirty="0">
                <a:solidFill>
                  <a:srgbClr val="FF0000"/>
                </a:solidFill>
                <a:latin typeface="+mn-ea"/>
              </a:rPr>
              <a:t>深度為</a:t>
            </a:r>
            <a:r>
              <a:rPr lang="en-US" altLang="zh-TW" b="1" u="sng" dirty="0">
                <a:solidFill>
                  <a:srgbClr val="FF0000"/>
                </a:solidFill>
                <a:latin typeface="+mn-ea"/>
              </a:rPr>
              <a:t>h</a:t>
            </a:r>
            <a:r>
              <a:rPr lang="zh-TW" altLang="en-US" b="1" u="sng" dirty="0">
                <a:solidFill>
                  <a:srgbClr val="FF0000"/>
                </a:solidFill>
                <a:latin typeface="+mn-ea"/>
              </a:rPr>
              <a:t>，底面積為</a:t>
            </a:r>
            <a:r>
              <a:rPr lang="en-US" altLang="zh-TW" b="1" u="sng" dirty="0">
                <a:solidFill>
                  <a:srgbClr val="FF0000"/>
                </a:solidFill>
                <a:latin typeface="+mn-ea"/>
              </a:rPr>
              <a:t>A</a:t>
            </a:r>
          </a:p>
          <a:p>
            <a:r>
              <a:rPr lang="zh-TW" altLang="en-US" b="1" u="sng" dirty="0">
                <a:solidFill>
                  <a:srgbClr val="FF0000"/>
                </a:solidFill>
                <a:latin typeface="+mn-ea"/>
              </a:rPr>
              <a:t>液體單位體積的重量為</a:t>
            </a:r>
            <a:r>
              <a:rPr lang="en-US" altLang="zh-TW" b="1" u="sng" dirty="0">
                <a:solidFill>
                  <a:srgbClr val="FF0000"/>
                </a:solidFill>
                <a:latin typeface="+mn-ea"/>
              </a:rPr>
              <a:t>d</a:t>
            </a:r>
            <a:endParaRPr lang="zh-TW" altLang="en-US" b="1" u="sng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EDECED5-AB7A-4CC1-A01C-CC22E9E18755}"/>
              </a:ext>
            </a:extLst>
          </p:cNvPr>
          <p:cNvSpPr/>
          <p:nvPr/>
        </p:nvSpPr>
        <p:spPr>
          <a:xfrm>
            <a:off x="651316" y="2947311"/>
            <a:ext cx="5443890" cy="64026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8E735CD-1078-4483-A65C-C908D43A008B}"/>
              </a:ext>
            </a:extLst>
          </p:cNvPr>
          <p:cNvSpPr/>
          <p:nvPr/>
        </p:nvSpPr>
        <p:spPr>
          <a:xfrm>
            <a:off x="843891" y="4624852"/>
            <a:ext cx="6490840" cy="12727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39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40" grpId="0" animBg="1"/>
      <p:bldP spid="20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5"/>
          </p:nvPr>
        </p:nvSpPr>
        <p:spPr>
          <a:xfrm>
            <a:off x="262558" y="1269554"/>
            <a:ext cx="11520884" cy="4172470"/>
          </a:xfrm>
        </p:spPr>
        <p:txBody>
          <a:bodyPr/>
          <a:lstStyle/>
          <a:p>
            <a:pPr defTabSz="550863">
              <a:tabLst>
                <a:tab pos="538163" algn="l"/>
              </a:tabLst>
            </a:pPr>
            <a:r>
              <a:rPr lang="en-US" altLang="zh-TW" dirty="0"/>
              <a:t>1.</a:t>
            </a:r>
            <a:r>
              <a:rPr lang="zh-TW" altLang="en-US" dirty="0"/>
              <a:t>由於</a:t>
            </a:r>
            <a:r>
              <a:rPr lang="en-US" altLang="zh-TW" b="1" u="sng" dirty="0">
                <a:solidFill>
                  <a:srgbClr val="FF0000"/>
                </a:solidFill>
              </a:rPr>
              <a:t>1</a:t>
            </a:r>
            <a:r>
              <a:rPr lang="zh-TW" altLang="en-US" b="1" u="sng" dirty="0">
                <a:solidFill>
                  <a:srgbClr val="FF0000"/>
                </a:solidFill>
              </a:rPr>
              <a:t>公克重即為</a:t>
            </a:r>
            <a:r>
              <a:rPr lang="en-US" altLang="zh-TW" b="1" u="sng" dirty="0">
                <a:solidFill>
                  <a:srgbClr val="FF0000"/>
                </a:solidFill>
              </a:rPr>
              <a:t>1</a:t>
            </a:r>
            <a:r>
              <a:rPr lang="zh-TW" altLang="en-US" b="1" u="sng" dirty="0">
                <a:solidFill>
                  <a:srgbClr val="FF0000"/>
                </a:solidFill>
              </a:rPr>
              <a:t>公克的物體在地球表面受到的</a:t>
            </a:r>
            <a:r>
              <a:rPr lang="en-US" altLang="zh-TW" b="1" dirty="0">
                <a:solidFill>
                  <a:srgbClr val="FF0000"/>
                </a:solidFill>
              </a:rPr>
              <a:t>	</a:t>
            </a:r>
            <a:r>
              <a:rPr lang="zh-TW" altLang="en-US" b="1" u="sng" dirty="0">
                <a:solidFill>
                  <a:srgbClr val="FF0000"/>
                </a:solidFill>
              </a:rPr>
              <a:t>重力大小</a:t>
            </a:r>
            <a:r>
              <a:rPr lang="zh-TW" altLang="en-US" dirty="0"/>
              <a:t>，故就數值而言，液柱單位體積的重量</a:t>
            </a:r>
            <a:r>
              <a:rPr lang="en-US" altLang="zh-TW" dirty="0"/>
              <a:t>		</a:t>
            </a:r>
            <a:r>
              <a:rPr lang="zh-TW" altLang="en-US" dirty="0"/>
              <a:t>等於液柱單位體積的質量，也就是該液體的密度。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 err="1"/>
              <a:t>P.177</a:t>
            </a:r>
            <a:endParaRPr lang="zh-TW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1F0CA68-8D43-4AA3-B5FB-B9CA3487C47E}"/>
              </a:ext>
            </a:extLst>
          </p:cNvPr>
          <p:cNvSpPr/>
          <p:nvPr/>
        </p:nvSpPr>
        <p:spPr>
          <a:xfrm>
            <a:off x="4655046" y="1269554"/>
            <a:ext cx="1296144" cy="57606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8740FED-2075-4A6B-97D4-C8D37515623C}"/>
              </a:ext>
            </a:extLst>
          </p:cNvPr>
          <p:cNvSpPr txBox="1"/>
          <p:nvPr/>
        </p:nvSpPr>
        <p:spPr>
          <a:xfrm>
            <a:off x="4727054" y="530877"/>
            <a:ext cx="1152128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質量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F96D944-2134-4AF7-B7DB-3C60C3437296}"/>
              </a:ext>
            </a:extLst>
          </p:cNvPr>
          <p:cNvSpPr/>
          <p:nvPr/>
        </p:nvSpPr>
        <p:spPr>
          <a:xfrm>
            <a:off x="1850220" y="1242782"/>
            <a:ext cx="1724705" cy="57606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632D371-60C3-484A-87CB-4A128E22C128}"/>
              </a:ext>
            </a:extLst>
          </p:cNvPr>
          <p:cNvSpPr txBox="1"/>
          <p:nvPr/>
        </p:nvSpPr>
        <p:spPr>
          <a:xfrm>
            <a:off x="2206774" y="530877"/>
            <a:ext cx="1152128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重量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76672D2-024F-170C-D776-80F564D9A860}"/>
              </a:ext>
            </a:extLst>
          </p:cNvPr>
          <p:cNvSpPr/>
          <p:nvPr/>
        </p:nvSpPr>
        <p:spPr>
          <a:xfrm>
            <a:off x="2494806" y="4005858"/>
            <a:ext cx="59766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液柱單位體積的重量＝</a:t>
            </a:r>
            <a:r>
              <a:rPr lang="en-US" altLang="zh-TW" sz="4000" b="1" i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TW" altLang="en-US" sz="4000" b="1" baseline="-25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液</a:t>
            </a:r>
            <a:endParaRPr lang="zh-TW" altLang="en-US" sz="2800" b="1" baseline="-2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0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液壓的特性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P.177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72860" y="930107"/>
            <a:ext cx="7074474" cy="3200485"/>
          </a:xfrm>
        </p:spPr>
        <p:txBody>
          <a:bodyPr/>
          <a:lstStyle/>
          <a:p>
            <a:r>
              <a:rPr lang="zh-TW" altLang="zh-TW" b="1" u="sng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靜止液體不流動</a:t>
            </a:r>
            <a:r>
              <a:rPr lang="zh-TW" altLang="zh-TW" b="1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，所以其內部</a:t>
            </a:r>
            <a:r>
              <a:rPr lang="zh-TW" altLang="zh-TW" b="1" u="sng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同一深度</a:t>
            </a:r>
            <a:r>
              <a:rPr lang="zh-TW" altLang="zh-TW" b="1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的平面所受來自四面八方的</a:t>
            </a:r>
            <a:r>
              <a:rPr lang="zh-TW" altLang="zh-TW" b="1" u="sng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液壓大小都相同</a:t>
            </a:r>
            <a:r>
              <a:rPr lang="zh-TW" altLang="zh-TW" b="1" kern="1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，即</a:t>
            </a:r>
            <a:r>
              <a:rPr lang="zh-TW" altLang="zh-TW" b="1" u="sng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向上壓力＝向下壓力＝向左壓力＝向右壓力</a:t>
            </a:r>
            <a:r>
              <a:rPr lang="zh-TW" altLang="en-US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217" y="1222780"/>
            <a:ext cx="3389721" cy="441402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8624066" y="3202857"/>
            <a:ext cx="10422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P</a:t>
            </a:r>
            <a:r>
              <a:rPr lang="zh-TW" altLang="en-US" sz="3600" b="1" baseline="-25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向下</a:t>
            </a:r>
            <a:endParaRPr lang="zh-TW" altLang="en-US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B3E2603-5642-4185-B2F5-C54CED832AF0}"/>
              </a:ext>
            </a:extLst>
          </p:cNvPr>
          <p:cNvSpPr/>
          <p:nvPr/>
        </p:nvSpPr>
        <p:spPr>
          <a:xfrm>
            <a:off x="10322720" y="4130592"/>
            <a:ext cx="10422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P</a:t>
            </a:r>
            <a:r>
              <a:rPr lang="zh-TW" altLang="en-US" sz="3600" b="1" baseline="-25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向左</a:t>
            </a:r>
            <a:endParaRPr lang="zh-TW" altLang="en-US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F2A19BA-B573-4277-AD53-F5E0F2AD01BD}"/>
              </a:ext>
            </a:extLst>
          </p:cNvPr>
          <p:cNvSpPr/>
          <p:nvPr/>
        </p:nvSpPr>
        <p:spPr>
          <a:xfrm>
            <a:off x="6843243" y="4192699"/>
            <a:ext cx="10422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P</a:t>
            </a:r>
            <a:r>
              <a:rPr lang="zh-TW" altLang="en-US" sz="3600" b="1" baseline="-25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向右</a:t>
            </a:r>
            <a:endParaRPr lang="zh-TW" altLang="en-US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8197AA2-E07E-43DE-944B-EF88ED2453D6}"/>
              </a:ext>
            </a:extLst>
          </p:cNvPr>
          <p:cNvSpPr/>
          <p:nvPr/>
        </p:nvSpPr>
        <p:spPr>
          <a:xfrm>
            <a:off x="8665241" y="4990477"/>
            <a:ext cx="10422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3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P</a:t>
            </a:r>
            <a:r>
              <a:rPr lang="zh-TW" altLang="en-US" sz="3600" b="1" baseline="-25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向上</a:t>
            </a:r>
            <a:endParaRPr lang="zh-TW" altLang="en-US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025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5"/>
          </p:nvPr>
        </p:nvSpPr>
        <p:spPr>
          <a:xfrm>
            <a:off x="334566" y="913508"/>
            <a:ext cx="11520884" cy="3308374"/>
          </a:xfrm>
        </p:spPr>
        <p:txBody>
          <a:bodyPr/>
          <a:lstStyle/>
          <a:p>
            <a:pPr defTabSz="550863">
              <a:spcBef>
                <a:spcPts val="0"/>
              </a:spcBef>
            </a:pPr>
            <a:r>
              <a:rPr lang="zh-TW" altLang="en-US" dirty="0"/>
              <a:t>將一</a:t>
            </a:r>
            <a:r>
              <a:rPr lang="zh-TW" altLang="en-US" b="1" u="sng" dirty="0">
                <a:solidFill>
                  <a:srgbClr val="FF0000"/>
                </a:solidFill>
              </a:rPr>
              <a:t>重量為</a:t>
            </a:r>
            <a:r>
              <a:rPr lang="en-US" altLang="zh-TW" b="1" i="1" u="sng" dirty="0">
                <a:solidFill>
                  <a:srgbClr val="FF0000"/>
                </a:solidFill>
              </a:rPr>
              <a:t>W </a:t>
            </a:r>
            <a:r>
              <a:rPr lang="zh-TW" altLang="en-US" b="1" u="sng" dirty="0">
                <a:solidFill>
                  <a:srgbClr val="FF0000"/>
                </a:solidFill>
              </a:rPr>
              <a:t>的物體靜置於水平桌面上，則桌子支撐力</a:t>
            </a:r>
            <a:r>
              <a:rPr lang="en-US" altLang="zh-TW" b="1" i="1" u="sng" dirty="0">
                <a:solidFill>
                  <a:srgbClr val="FF0000"/>
                </a:solidFill>
              </a:rPr>
              <a:t>F</a:t>
            </a:r>
            <a:r>
              <a:rPr lang="en-US" altLang="zh-TW" b="1" u="sng" dirty="0">
                <a:solidFill>
                  <a:srgbClr val="FF0000"/>
                </a:solidFill>
              </a:rPr>
              <a:t> </a:t>
            </a:r>
            <a:r>
              <a:rPr lang="zh-TW" altLang="en-US" b="1" u="sng" dirty="0">
                <a:solidFill>
                  <a:srgbClr val="FF0000"/>
                </a:solidFill>
              </a:rPr>
              <a:t>必等於物重</a:t>
            </a:r>
            <a:r>
              <a:rPr lang="en-US" altLang="zh-TW" b="1" i="1" u="sng" dirty="0">
                <a:solidFill>
                  <a:srgbClr val="FF0000"/>
                </a:solidFill>
              </a:rPr>
              <a:t>W </a:t>
            </a:r>
            <a:r>
              <a:rPr lang="zh-TW" altLang="en-US" b="1" u="sng" dirty="0">
                <a:solidFill>
                  <a:srgbClr val="FF0000"/>
                </a:solidFill>
              </a:rPr>
              <a:t>，且方向向上</a:t>
            </a:r>
            <a:r>
              <a:rPr lang="zh-TW" altLang="en-US" dirty="0"/>
              <a:t>。</a:t>
            </a:r>
            <a:endParaRPr lang="en-US" altLang="zh-TW" dirty="0"/>
          </a:p>
          <a:p>
            <a:pPr defTabSz="550863">
              <a:spcBef>
                <a:spcPts val="0"/>
              </a:spcBef>
            </a:pPr>
            <a:r>
              <a:rPr lang="zh-TW" altLang="en-US" dirty="0"/>
              <a:t>同理，在</a:t>
            </a:r>
            <a:r>
              <a:rPr lang="zh-TW" altLang="en-US" b="1" u="sng" dirty="0">
                <a:solidFill>
                  <a:srgbClr val="FF0000"/>
                </a:solidFill>
              </a:rPr>
              <a:t>靜止液體內部的任何一個水平面</a:t>
            </a:r>
            <a:r>
              <a:rPr lang="zh-TW" altLang="en-US" dirty="0"/>
              <a:t>，上方液體垂直下壓的力有多大，下方液體也必定給予相同大小的力來支撐，因此</a:t>
            </a:r>
            <a:r>
              <a:rPr lang="zh-TW" altLang="en-US" b="1" u="sng" dirty="0">
                <a:solidFill>
                  <a:srgbClr val="FF0000"/>
                </a:solidFill>
              </a:rPr>
              <a:t>同一水平面的向上及向下壓力必定相等</a:t>
            </a:r>
            <a:r>
              <a:rPr lang="zh-TW" altLang="en-US" dirty="0"/>
              <a:t>。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 err="1"/>
              <a:t>P.177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8813883" y="4815446"/>
            <a:ext cx="2016224" cy="646331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altLang="zh-TW" sz="36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en-US" altLang="zh-TW" sz="28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＝</a:t>
            </a:r>
            <a:r>
              <a:rPr lang="en-US" altLang="zh-TW" sz="36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</a:t>
            </a:r>
            <a:endParaRPr lang="zh-TW" altLang="en-US" sz="3600" b="1" i="1" dirty="0"/>
          </a:p>
        </p:txBody>
      </p:sp>
      <p:grpSp>
        <p:nvGrpSpPr>
          <p:cNvPr id="2" name="群組 1"/>
          <p:cNvGrpSpPr/>
          <p:nvPr/>
        </p:nvGrpSpPr>
        <p:grpSpPr>
          <a:xfrm>
            <a:off x="921897" y="4607677"/>
            <a:ext cx="4044617" cy="1841015"/>
            <a:chOff x="-120388" y="3099508"/>
            <a:chExt cx="6856119" cy="3120744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0388" y="3556156"/>
              <a:ext cx="6856119" cy="2160000"/>
            </a:xfrm>
            <a:prstGeom prst="rect">
              <a:avLst/>
            </a:prstGeom>
          </p:spPr>
        </p:pic>
        <p:cxnSp>
          <p:nvCxnSpPr>
            <p:cNvPr id="25" name="直線單箭頭接點 24"/>
            <p:cNvCxnSpPr/>
            <p:nvPr/>
          </p:nvCxnSpPr>
          <p:spPr>
            <a:xfrm>
              <a:off x="3317786" y="4420252"/>
              <a:ext cx="0" cy="1800000"/>
            </a:xfrm>
            <a:prstGeom prst="straightConnector1">
              <a:avLst/>
            </a:prstGeom>
            <a:ln w="85725" cap="rnd">
              <a:solidFill>
                <a:srgbClr val="0070C0"/>
              </a:solidFill>
              <a:headEnd type="oval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27"/>
            <p:cNvCxnSpPr/>
            <p:nvPr/>
          </p:nvCxnSpPr>
          <p:spPr>
            <a:xfrm flipV="1">
              <a:off x="3319893" y="3099508"/>
              <a:ext cx="0" cy="1800000"/>
            </a:xfrm>
            <a:prstGeom prst="straightConnector1">
              <a:avLst/>
            </a:prstGeom>
            <a:ln w="50800" cap="rnd">
              <a:solidFill>
                <a:schemeClr val="accent6">
                  <a:lumMod val="75000"/>
                </a:schemeClr>
              </a:solidFill>
              <a:headEnd type="oval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矩形 28"/>
          <p:cNvSpPr/>
          <p:nvPr/>
        </p:nvSpPr>
        <p:spPr>
          <a:xfrm>
            <a:off x="3513958" y="4888424"/>
            <a:ext cx="168016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3600" i="1" dirty="0">
                <a:solidFill>
                  <a:srgbClr val="F582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r>
              <a:rPr lang="zh-TW" altLang="en-US" sz="3600" i="1" dirty="0">
                <a:solidFill>
                  <a:srgbClr val="DA51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＝</a:t>
            </a:r>
            <a:r>
              <a:rPr lang="en-US" altLang="zh-TW" sz="3600" i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</a:t>
            </a:r>
            <a:r>
              <a:rPr lang="zh-TW" altLang="en-US" sz="3600" i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3600" i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079787" y="5912790"/>
            <a:ext cx="583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i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</a:t>
            </a:r>
            <a:endParaRPr lang="zh-TW" altLang="en-US" sz="3600" i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097160" y="4545841"/>
            <a:ext cx="549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i="1" dirty="0">
                <a:solidFill>
                  <a:srgbClr val="F582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endParaRPr lang="zh-TW" altLang="en-US" sz="3600" i="1" dirty="0">
              <a:solidFill>
                <a:srgbClr val="F582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6448321" y="4005858"/>
            <a:ext cx="2385256" cy="2443973"/>
            <a:chOff x="7838686" y="1125538"/>
            <a:chExt cx="3513508" cy="3600000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49726" y="1125538"/>
              <a:ext cx="2764594" cy="3600000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9258238" y="4072543"/>
              <a:ext cx="71526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3200" b="1" i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</a:t>
              </a:r>
              <a:r>
                <a:rPr lang="zh-TW" altLang="en-US" sz="3200" b="1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9258238" y="2633149"/>
              <a:ext cx="71526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3200" b="1" i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</a:t>
              </a:r>
              <a:r>
                <a:rPr lang="zh-TW" altLang="en-US" sz="3200" b="1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7838686" y="3159667"/>
              <a:ext cx="71526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3200" b="1" i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</a:t>
              </a:r>
              <a:r>
                <a:rPr lang="zh-TW" altLang="en-US" sz="3200" b="1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右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10636934" y="3159667"/>
              <a:ext cx="71526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3200" b="1" i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</a:t>
              </a:r>
              <a:r>
                <a:rPr lang="zh-TW" altLang="en-US" sz="3200" b="1" baseline="-25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777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液壓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727054" y="1010084"/>
            <a:ext cx="7128037" cy="697852"/>
          </a:xfrm>
        </p:spPr>
        <p:txBody>
          <a:bodyPr/>
          <a:lstStyle/>
          <a:p>
            <a:r>
              <a:rPr lang="zh-TW" altLang="en-US" dirty="0"/>
              <a:t>同一種液體裝在不均勻柱狀的容器中，</a:t>
            </a:r>
            <a:r>
              <a:rPr lang="zh-TW" altLang="zh-TW" kern="100" dirty="0">
                <a:effectLst/>
                <a:latin typeface="+mn-ea"/>
                <a:cs typeface="Times New Roman" panose="02020603050405020304" pitchFamily="18" charset="0"/>
              </a:rPr>
              <a:t>則會因</a:t>
            </a:r>
            <a:r>
              <a:rPr lang="zh-TW" altLang="zh-TW" b="1" u="sng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靜止液體內的同一個水平面深度皆相同，每點壓力相等</a:t>
            </a:r>
            <a:r>
              <a:rPr lang="zh-TW" altLang="zh-TW" kern="100" dirty="0">
                <a:effectLst/>
                <a:latin typeface="+mn-ea"/>
                <a:cs typeface="Times New Roman" panose="02020603050405020304" pitchFamily="18" charset="0"/>
              </a:rPr>
              <a:t>，故</a:t>
            </a:r>
            <a:r>
              <a:rPr lang="en-US" altLang="zh-TW" kern="100" dirty="0">
                <a:effectLst/>
                <a:latin typeface="+mn-ea"/>
              </a:rPr>
              <a:t>A</a:t>
            </a:r>
            <a:r>
              <a:rPr lang="zh-TW" altLang="zh-TW" kern="100" dirty="0">
                <a:effectLst/>
                <a:latin typeface="+mn-ea"/>
                <a:cs typeface="Times New Roman" panose="02020603050405020304" pitchFamily="18" charset="0"/>
              </a:rPr>
              <a:t>點的壓力必定等於</a:t>
            </a:r>
            <a:r>
              <a:rPr lang="en-US" altLang="zh-TW" kern="100" dirty="0">
                <a:effectLst/>
                <a:latin typeface="+mn-ea"/>
              </a:rPr>
              <a:t>B</a:t>
            </a:r>
            <a:r>
              <a:rPr lang="zh-TW" altLang="zh-TW" kern="100" dirty="0">
                <a:effectLst/>
                <a:latin typeface="+mn-ea"/>
                <a:cs typeface="Times New Roman" panose="02020603050405020304" pitchFamily="18" charset="0"/>
              </a:rPr>
              <a:t>點的壓力，也等於</a:t>
            </a:r>
            <a:r>
              <a:rPr lang="en-US" altLang="zh-TW" kern="100" dirty="0">
                <a:effectLst/>
                <a:latin typeface="+mn-ea"/>
              </a:rPr>
              <a:t>B</a:t>
            </a:r>
            <a:r>
              <a:rPr lang="zh-TW" altLang="zh-TW" kern="100" dirty="0">
                <a:effectLst/>
                <a:latin typeface="+mn-ea"/>
                <a:cs typeface="Times New Roman" panose="02020603050405020304" pitchFamily="18" charset="0"/>
              </a:rPr>
              <a:t>點上方的均勻液柱所產生的壓力。</a:t>
            </a:r>
            <a:endParaRPr lang="zh-TW" altLang="en-US" dirty="0">
              <a:latin typeface="+mn-ea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P.178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93" y="837507"/>
            <a:ext cx="3637969" cy="403244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94606" y="4869955"/>
            <a:ext cx="3816424" cy="70788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4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en-US" altLang="zh-TW" sz="4000" b="1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＝</a:t>
            </a:r>
            <a:r>
              <a:rPr lang="en-US" altLang="zh-TW" sz="4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en-US" altLang="zh-TW" sz="4000" b="1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＝</a:t>
            </a:r>
            <a:r>
              <a:rPr lang="en-US" altLang="zh-TW" sz="4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</a:t>
            </a:r>
            <a:r>
              <a:rPr lang="zh-TW" altLang="en-US" sz="4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× </a:t>
            </a:r>
            <a:r>
              <a:rPr lang="en-US" altLang="zh-TW" sz="4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endParaRPr lang="zh-TW" altLang="en-US" sz="40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744083E-6FD6-4D2E-AABF-71CCD2ED7132}"/>
              </a:ext>
            </a:extLst>
          </p:cNvPr>
          <p:cNvSpPr txBox="1"/>
          <p:nvPr/>
        </p:nvSpPr>
        <p:spPr>
          <a:xfrm>
            <a:off x="946634" y="5681419"/>
            <a:ext cx="3564396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h</a:t>
            </a:r>
            <a:r>
              <a:rPr lang="zh-TW" altLang="en-US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d</a:t>
            </a:r>
            <a:r>
              <a:rPr lang="zh-TW" altLang="en-US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皆同 </a:t>
            </a:r>
            <a:r>
              <a:rPr lang="en-US" altLang="zh-TW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→ P</a:t>
            </a:r>
            <a:r>
              <a:rPr lang="zh-TW" altLang="en-US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同</a:t>
            </a:r>
          </a:p>
        </p:txBody>
      </p:sp>
    </p:spTree>
    <p:extLst>
      <p:ext uri="{BB962C8B-B14F-4D97-AF65-F5344CB8AC3E}">
        <p14:creationId xmlns:p14="http://schemas.microsoft.com/office/powerpoint/2010/main" val="347661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/>
              <a:t>例題</a:t>
            </a:r>
            <a:r>
              <a:rPr lang="en-US" altLang="zh-TW" dirty="0"/>
              <a:t>6-5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1"/>
          </p:nvPr>
        </p:nvSpPr>
        <p:spPr>
          <a:xfrm>
            <a:off x="6815286" y="0"/>
            <a:ext cx="3672408" cy="837505"/>
          </a:xfrm>
        </p:spPr>
        <p:txBody>
          <a:bodyPr/>
          <a:lstStyle/>
          <a:p>
            <a:r>
              <a:rPr lang="zh-TW" altLang="en-US" sz="3200" dirty="0"/>
              <a:t>靜止液體的壓力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5"/>
          </p:nvPr>
        </p:nvSpPr>
        <p:spPr>
          <a:xfrm>
            <a:off x="334566" y="913508"/>
            <a:ext cx="11520884" cy="1869482"/>
          </a:xfrm>
        </p:spPr>
        <p:txBody>
          <a:bodyPr/>
          <a:lstStyle/>
          <a:p>
            <a:r>
              <a:rPr lang="zh-TW" altLang="en-US" dirty="0"/>
              <a:t>將三個</a:t>
            </a:r>
            <a:r>
              <a:rPr lang="zh-TW" altLang="en-US" b="1" u="sng" dirty="0">
                <a:solidFill>
                  <a:srgbClr val="FF0000"/>
                </a:solidFill>
              </a:rPr>
              <a:t>底面積、重量皆相同的杯子</a:t>
            </a:r>
            <a:r>
              <a:rPr lang="zh-TW" altLang="en-US" dirty="0"/>
              <a:t>放置於水平桌面，並加入</a:t>
            </a:r>
            <a:r>
              <a:rPr lang="zh-TW" altLang="en-US" b="1" u="sng" dirty="0">
                <a:solidFill>
                  <a:srgbClr val="FF0000"/>
                </a:solidFill>
              </a:rPr>
              <a:t>等高的水</a:t>
            </a:r>
            <a:r>
              <a:rPr lang="zh-TW" altLang="en-US" dirty="0"/>
              <a:t>，如附圖所示，請問：</a:t>
            </a:r>
            <a:endParaRPr lang="en-US" altLang="zh-TW" dirty="0"/>
          </a:p>
          <a:p>
            <a:r>
              <a:rPr lang="en-US" altLang="zh-TW" dirty="0"/>
              <a:t>(1)</a:t>
            </a:r>
            <a:r>
              <a:rPr lang="zh-TW" altLang="en-US" dirty="0"/>
              <a:t>杯子內</a:t>
            </a:r>
            <a:r>
              <a:rPr lang="zh-TW" altLang="en-US" b="1" u="sng" dirty="0">
                <a:solidFill>
                  <a:srgbClr val="FF0000"/>
                </a:solidFill>
              </a:rPr>
              <a:t>底部所受壓力大小</a:t>
            </a:r>
            <a:r>
              <a:rPr lang="zh-TW" altLang="en-US" dirty="0"/>
              <a:t>依序為何？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6"/>
          </p:nvPr>
        </p:nvSpPr>
        <p:spPr>
          <a:xfrm>
            <a:off x="8399462" y="2063944"/>
            <a:ext cx="2211961" cy="503957"/>
          </a:xfrm>
        </p:spPr>
        <p:txBody>
          <a:bodyPr/>
          <a:lstStyle/>
          <a:p>
            <a:r>
              <a:rPr lang="en-US" altLang="zh-TW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A</a:t>
            </a:r>
            <a:r>
              <a:rPr lang="zh-TW" altLang="en-US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＝</a:t>
            </a:r>
            <a:r>
              <a:rPr lang="en-US" altLang="zh-TW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B</a:t>
            </a:r>
            <a:r>
              <a:rPr lang="zh-TW" altLang="en-US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＝</a:t>
            </a:r>
            <a:r>
              <a:rPr lang="en-US" altLang="zh-TW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C</a:t>
            </a:r>
            <a:endParaRPr lang="zh-TW" altLang="en-US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P.178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246" y="3933426"/>
            <a:ext cx="5338947" cy="281986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20429195-B750-407C-993E-AA9A650D1B1A}"/>
              </a:ext>
            </a:extLst>
          </p:cNvPr>
          <p:cNvSpPr txBox="1"/>
          <p:nvPr/>
        </p:nvSpPr>
        <p:spPr>
          <a:xfrm>
            <a:off x="1049079" y="2782990"/>
            <a:ext cx="5550183" cy="175432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(1)</a:t>
            </a:r>
            <a:r>
              <a:rPr lang="zh-TW" altLang="en-US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d</a:t>
            </a:r>
            <a:r>
              <a:rPr lang="zh-TW" altLang="en-US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同</a:t>
            </a:r>
            <a:endParaRPr lang="en-US" altLang="zh-TW" sz="36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</a:t>
            </a:r>
            <a:r>
              <a:rPr lang="en-US" altLang="zh-TW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h</a:t>
            </a:r>
            <a:r>
              <a:rPr lang="zh-TW" altLang="en-US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en-US" altLang="zh-TW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A</a:t>
            </a:r>
            <a:r>
              <a:rPr lang="zh-TW" altLang="en-US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＝</a:t>
            </a:r>
            <a:r>
              <a:rPr lang="en-US" altLang="zh-TW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B</a:t>
            </a:r>
            <a:r>
              <a:rPr lang="zh-TW" altLang="en-US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＝</a:t>
            </a:r>
            <a:r>
              <a:rPr lang="en-US" altLang="zh-TW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C</a:t>
            </a:r>
          </a:p>
          <a:p>
            <a:r>
              <a:rPr lang="zh-TW" altLang="en-US" sz="3600" b="1" dirty="0">
                <a:solidFill>
                  <a:schemeClr val="bg1"/>
                </a:solidFill>
                <a:latin typeface="+mn-ea"/>
              </a:rPr>
              <a:t>     </a:t>
            </a:r>
            <a:r>
              <a:rPr lang="en-US" altLang="zh-TW" sz="3600" b="1" dirty="0">
                <a:solidFill>
                  <a:schemeClr val="bg1"/>
                </a:solidFill>
                <a:latin typeface="+mn-ea"/>
              </a:rPr>
              <a:t>P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</a:rPr>
              <a:t>＝</a:t>
            </a:r>
            <a:r>
              <a:rPr lang="en-US" altLang="zh-TW" sz="3600" b="1" dirty="0" err="1">
                <a:solidFill>
                  <a:schemeClr val="bg1"/>
                </a:solidFill>
                <a:latin typeface="+mn-ea"/>
              </a:rPr>
              <a:t>hd</a:t>
            </a:r>
            <a:r>
              <a:rPr lang="en-US" altLang="zh-TW" sz="3600" b="1" dirty="0">
                <a:solidFill>
                  <a:schemeClr val="bg1"/>
                </a:solidFill>
                <a:latin typeface="+mn-ea"/>
              </a:rPr>
              <a:t> → h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</a:rPr>
              <a:t>、</a:t>
            </a:r>
            <a:r>
              <a:rPr lang="en-US" altLang="zh-TW" sz="3600" b="1" dirty="0">
                <a:solidFill>
                  <a:schemeClr val="bg1"/>
                </a:solidFill>
                <a:latin typeface="+mn-ea"/>
              </a:rPr>
              <a:t>d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</a:rPr>
              <a:t>同，</a:t>
            </a:r>
            <a:r>
              <a:rPr lang="en-US" altLang="zh-TW" sz="3600" b="1" dirty="0">
                <a:solidFill>
                  <a:schemeClr val="bg1"/>
                </a:solidFill>
                <a:latin typeface="+mn-ea"/>
              </a:rPr>
              <a:t>P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</a:rPr>
              <a:t>同</a:t>
            </a:r>
            <a:endParaRPr lang="zh-TW" altLang="en-US" sz="3600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sp>
        <p:nvSpPr>
          <p:cNvPr id="2" name="星形: 六角 1">
            <a:extLst>
              <a:ext uri="{FF2B5EF4-FFF2-40B4-BE49-F238E27FC236}">
                <a16:creationId xmlns:a16="http://schemas.microsoft.com/office/drawing/2014/main" id="{47A1F362-7407-4880-9BEA-08137161D87A}"/>
              </a:ext>
            </a:extLst>
          </p:cNvPr>
          <p:cNvSpPr/>
          <p:nvPr/>
        </p:nvSpPr>
        <p:spPr>
          <a:xfrm>
            <a:off x="473015" y="189433"/>
            <a:ext cx="576064" cy="648072"/>
          </a:xfrm>
          <a:prstGeom prst="star6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015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3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/>
              <a:t>例題</a:t>
            </a:r>
            <a:r>
              <a:rPr lang="en-US" altLang="zh-TW" dirty="0"/>
              <a:t>6-5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sz="3200" dirty="0"/>
              <a:t>靜止液體的壓力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5"/>
          </p:nvPr>
        </p:nvSpPr>
        <p:spPr>
          <a:xfrm>
            <a:off x="262558" y="2609933"/>
            <a:ext cx="11520884" cy="585950"/>
          </a:xfrm>
        </p:spPr>
        <p:txBody>
          <a:bodyPr/>
          <a:lstStyle/>
          <a:p>
            <a:r>
              <a:rPr lang="en-US" altLang="zh-TW" dirty="0"/>
              <a:t>(2)</a:t>
            </a:r>
            <a:r>
              <a:rPr lang="zh-TW" altLang="en-US" b="1" u="sng" dirty="0">
                <a:solidFill>
                  <a:srgbClr val="FF0000"/>
                </a:solidFill>
              </a:rPr>
              <a:t>桌面所受壓力大小</a:t>
            </a:r>
            <a:r>
              <a:rPr lang="zh-TW" altLang="en-US" dirty="0"/>
              <a:t>依序為何？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6"/>
          </p:nvPr>
        </p:nvSpPr>
        <p:spPr>
          <a:xfrm>
            <a:off x="6887294" y="2631850"/>
            <a:ext cx="3004049" cy="503957"/>
          </a:xfrm>
        </p:spPr>
        <p:txBody>
          <a:bodyPr/>
          <a:lstStyle/>
          <a:p>
            <a:r>
              <a:rPr lang="en-US" altLang="zh-TW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B</a:t>
            </a:r>
            <a:r>
              <a:rPr lang="zh-TW" altLang="en-US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＞</a:t>
            </a:r>
            <a:r>
              <a:rPr lang="en-US" altLang="zh-TW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A</a:t>
            </a:r>
            <a:r>
              <a:rPr lang="zh-TW" altLang="en-US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＞</a:t>
            </a:r>
            <a:r>
              <a:rPr lang="en-US" altLang="zh-TW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C</a:t>
            </a:r>
            <a:endParaRPr lang="zh-TW" altLang="en-US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P.178</a:t>
            </a:r>
            <a:endParaRPr lang="zh-TW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270" y="3956680"/>
            <a:ext cx="5338947" cy="281986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F9FBC18-64AF-41DA-AC09-237F4BCA212D}"/>
              </a:ext>
            </a:extLst>
          </p:cNvPr>
          <p:cNvSpPr/>
          <p:nvPr/>
        </p:nvSpPr>
        <p:spPr>
          <a:xfrm>
            <a:off x="3411290" y="218067"/>
            <a:ext cx="3476004" cy="1200329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3600" b="1" dirty="0">
                <a:solidFill>
                  <a:schemeClr val="bg1"/>
                </a:solidFill>
                <a:latin typeface="+mn-ea"/>
                <a:ea typeface="+mn-ea"/>
              </a:rPr>
              <a:t>A</a:t>
            </a:r>
            <a:r>
              <a:rPr lang="zh-TW" altLang="en-US" sz="3600" b="1" baseline="-25000" dirty="0">
                <a:solidFill>
                  <a:schemeClr val="bg1"/>
                </a:solidFill>
                <a:latin typeface="+mn-ea"/>
              </a:rPr>
              <a:t>底 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  <a:ea typeface="+mn-ea"/>
              </a:rPr>
              <a:t>：</a:t>
            </a:r>
            <a:r>
              <a:rPr lang="en-US" altLang="zh-TW" sz="3600" b="1" dirty="0">
                <a:solidFill>
                  <a:schemeClr val="bg1"/>
                </a:solidFill>
                <a:latin typeface="+mn-ea"/>
                <a:ea typeface="+mn-ea"/>
              </a:rPr>
              <a:t>A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  <a:ea typeface="+mn-ea"/>
              </a:rPr>
              <a:t>＝</a:t>
            </a:r>
            <a:r>
              <a:rPr lang="en-US" altLang="zh-TW" sz="3600" b="1" dirty="0">
                <a:solidFill>
                  <a:schemeClr val="bg1"/>
                </a:solidFill>
                <a:latin typeface="+mn-ea"/>
                <a:ea typeface="+mn-ea"/>
              </a:rPr>
              <a:t>B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  <a:ea typeface="+mn-ea"/>
              </a:rPr>
              <a:t>＝</a:t>
            </a:r>
            <a:r>
              <a:rPr lang="en-US" altLang="zh-TW" sz="3600" b="1" dirty="0">
                <a:solidFill>
                  <a:schemeClr val="bg1"/>
                </a:solidFill>
                <a:latin typeface="+mn-ea"/>
                <a:ea typeface="+mn-ea"/>
              </a:rPr>
              <a:t>C</a:t>
            </a:r>
          </a:p>
          <a:p>
            <a:pPr eaLnBrk="1" hangingPunct="1">
              <a:defRPr/>
            </a:pPr>
            <a:r>
              <a:rPr lang="en-US" altLang="zh-TW" sz="3600" b="1" dirty="0">
                <a:solidFill>
                  <a:schemeClr val="bg1"/>
                </a:solidFill>
                <a:latin typeface="+mn-ea"/>
                <a:ea typeface="+mn-ea"/>
              </a:rPr>
              <a:t>W</a:t>
            </a:r>
            <a:r>
              <a:rPr lang="zh-TW" altLang="en-US" sz="3600" b="1" baseline="-25000" dirty="0">
                <a:solidFill>
                  <a:schemeClr val="bg1"/>
                </a:solidFill>
                <a:latin typeface="+mn-ea"/>
                <a:ea typeface="+mn-ea"/>
              </a:rPr>
              <a:t>杯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  <a:ea typeface="+mn-ea"/>
              </a:rPr>
              <a:t>：</a:t>
            </a:r>
            <a:r>
              <a:rPr lang="en-US" altLang="zh-TW" sz="3600" b="1" dirty="0">
                <a:solidFill>
                  <a:schemeClr val="bg1"/>
                </a:solidFill>
                <a:latin typeface="+mn-ea"/>
                <a:ea typeface="+mn-ea"/>
              </a:rPr>
              <a:t>A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  <a:ea typeface="+mn-ea"/>
              </a:rPr>
              <a:t>＝</a:t>
            </a:r>
            <a:r>
              <a:rPr lang="en-US" altLang="zh-TW" sz="3600" b="1" dirty="0">
                <a:solidFill>
                  <a:schemeClr val="bg1"/>
                </a:solidFill>
                <a:latin typeface="+mn-ea"/>
                <a:ea typeface="+mn-ea"/>
              </a:rPr>
              <a:t>B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  <a:ea typeface="+mn-ea"/>
              </a:rPr>
              <a:t>＝</a:t>
            </a:r>
            <a:r>
              <a:rPr lang="en-US" altLang="zh-TW" sz="3600" b="1" dirty="0">
                <a:solidFill>
                  <a:schemeClr val="bg1"/>
                </a:solidFill>
                <a:latin typeface="+mn-ea"/>
                <a:ea typeface="+mn-ea"/>
              </a:rPr>
              <a:t>C</a:t>
            </a:r>
          </a:p>
        </p:txBody>
      </p:sp>
      <p:sp>
        <p:nvSpPr>
          <p:cNvPr id="15" name="文字版面配置區 5">
            <a:extLst>
              <a:ext uri="{FF2B5EF4-FFF2-40B4-BE49-F238E27FC236}">
                <a16:creationId xmlns:a16="http://schemas.microsoft.com/office/drawing/2014/main" id="{E0C06C33-2E0C-4E02-A87B-207596091887}"/>
              </a:ext>
            </a:extLst>
          </p:cNvPr>
          <p:cNvSpPr txBox="1">
            <a:spLocks/>
          </p:cNvSpPr>
          <p:nvPr/>
        </p:nvSpPr>
        <p:spPr>
          <a:xfrm>
            <a:off x="234411" y="1427187"/>
            <a:ext cx="11520884" cy="12201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 algn="l" defTabSz="1219122" rtl="0" eaLnBrk="1" latinLnBrk="0" hangingPunct="1">
              <a:spcBef>
                <a:spcPts val="800"/>
              </a:spcBef>
              <a:buFont typeface="Arial" pitchFamily="34" charset="0"/>
              <a:buNone/>
              <a:defRPr sz="3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990535" indent="-380974" algn="l" defTabSz="1219122" rtl="0" eaLnBrk="1" latinLnBrk="0" hangingPunct="1">
              <a:spcBef>
                <a:spcPts val="800"/>
              </a:spcBef>
              <a:buFont typeface="Arial" pitchFamily="34" charset="0"/>
              <a:buChar char="–"/>
              <a:defRPr sz="37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1523901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6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2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58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將三個</a:t>
            </a:r>
            <a:r>
              <a:rPr lang="zh-TW" altLang="en-US" b="1" u="sng" dirty="0">
                <a:solidFill>
                  <a:srgbClr val="FF0000"/>
                </a:solidFill>
              </a:rPr>
              <a:t>底面積、重量皆相同的杯子</a:t>
            </a:r>
            <a:r>
              <a:rPr lang="zh-TW" altLang="en-US" dirty="0"/>
              <a:t>放置於水平桌面，並加入</a:t>
            </a:r>
            <a:r>
              <a:rPr lang="zh-TW" altLang="en-US" b="1" u="sng" dirty="0">
                <a:solidFill>
                  <a:srgbClr val="FF0000"/>
                </a:solidFill>
              </a:rPr>
              <a:t>等高的水</a:t>
            </a:r>
            <a:r>
              <a:rPr lang="zh-TW" altLang="en-US" dirty="0"/>
              <a:t>，如附圖所示，請問：</a:t>
            </a:r>
            <a:endParaRPr lang="en-US" altLang="zh-TW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02A3701-2A31-47E3-BDF2-DF59D4804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96" y="3302840"/>
            <a:ext cx="4338044" cy="70788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36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32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zh-TW" sz="4000" b="1" dirty="0">
                <a:solidFill>
                  <a:schemeClr val="bg1"/>
                </a:solidFill>
                <a:latin typeface="+mn-ea"/>
                <a:ea typeface="+mn-ea"/>
              </a:rPr>
              <a:t>(2)</a:t>
            </a:r>
            <a:r>
              <a:rPr lang="zh-TW" altLang="en-US" sz="4000" b="1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en-US" altLang="zh-TW" sz="4000" b="1" dirty="0">
                <a:solidFill>
                  <a:schemeClr val="bg1"/>
                </a:solidFill>
                <a:latin typeface="+mn-ea"/>
                <a:ea typeface="+mn-ea"/>
              </a:rPr>
              <a:t>W</a:t>
            </a:r>
            <a:r>
              <a:rPr lang="zh-TW" altLang="en-US" sz="4000" b="1" baseline="-25000" dirty="0">
                <a:solidFill>
                  <a:schemeClr val="bg1"/>
                </a:solidFill>
                <a:latin typeface="+mn-ea"/>
                <a:ea typeface="+mn-ea"/>
              </a:rPr>
              <a:t>水</a:t>
            </a:r>
            <a:r>
              <a:rPr lang="zh-TW" altLang="en-US" sz="4000" b="1" dirty="0">
                <a:solidFill>
                  <a:schemeClr val="bg1"/>
                </a:solidFill>
                <a:latin typeface="+mn-ea"/>
                <a:ea typeface="+mn-ea"/>
              </a:rPr>
              <a:t>： </a:t>
            </a:r>
            <a:r>
              <a:rPr lang="en-US" altLang="zh-TW" b="1" dirty="0">
                <a:solidFill>
                  <a:schemeClr val="bg1"/>
                </a:solidFill>
                <a:latin typeface="+mn-ea"/>
                <a:ea typeface="+mn-ea"/>
              </a:rPr>
              <a:t>B</a:t>
            </a:r>
            <a:r>
              <a:rPr lang="zh-TW" altLang="en-US" b="1" dirty="0">
                <a:solidFill>
                  <a:schemeClr val="bg1"/>
                </a:solidFill>
                <a:latin typeface="+mn-ea"/>
                <a:ea typeface="+mn-ea"/>
              </a:rPr>
              <a:t>＞</a:t>
            </a:r>
            <a:r>
              <a:rPr lang="en-US" altLang="zh-TW" b="1" dirty="0">
                <a:solidFill>
                  <a:schemeClr val="bg1"/>
                </a:solidFill>
                <a:latin typeface="+mn-ea"/>
                <a:ea typeface="+mn-ea"/>
              </a:rPr>
              <a:t>A</a:t>
            </a:r>
            <a:r>
              <a:rPr lang="zh-TW" altLang="en-US" b="1" dirty="0">
                <a:solidFill>
                  <a:schemeClr val="bg1"/>
                </a:solidFill>
                <a:latin typeface="+mn-ea"/>
                <a:ea typeface="+mn-ea"/>
              </a:rPr>
              <a:t>＞</a:t>
            </a:r>
            <a:r>
              <a:rPr lang="en-US" altLang="zh-TW" b="1" dirty="0">
                <a:solidFill>
                  <a:schemeClr val="bg1"/>
                </a:solidFill>
                <a:latin typeface="+mn-ea"/>
                <a:ea typeface="+mn-ea"/>
              </a:rPr>
              <a:t>C       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033DAF0-836C-4556-B0AE-705FC7C5ED19}"/>
              </a:ext>
            </a:extLst>
          </p:cNvPr>
          <p:cNvSpPr/>
          <p:nvPr/>
        </p:nvSpPr>
        <p:spPr>
          <a:xfrm>
            <a:off x="888928" y="4097245"/>
            <a:ext cx="5786437" cy="646112"/>
          </a:xfrm>
          <a:prstGeom prst="rect">
            <a:avLst/>
          </a:prstGeom>
          <a:solidFill>
            <a:srgbClr val="7030A0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3600" b="1" dirty="0">
                <a:solidFill>
                  <a:schemeClr val="bg1"/>
                </a:solidFill>
                <a:latin typeface="+mn-ea"/>
                <a:ea typeface="+mn-ea"/>
              </a:rPr>
              <a:t>F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  <a:ea typeface="+mn-ea"/>
              </a:rPr>
              <a:t>＝</a:t>
            </a:r>
            <a:r>
              <a:rPr lang="en-US" altLang="zh-TW" sz="3600" b="1" dirty="0">
                <a:solidFill>
                  <a:schemeClr val="bg1"/>
                </a:solidFill>
                <a:latin typeface="+mn-ea"/>
                <a:ea typeface="+mn-ea"/>
              </a:rPr>
              <a:t> W</a:t>
            </a:r>
            <a:r>
              <a:rPr lang="zh-TW" altLang="en-US" sz="3600" b="1" baseline="-25000" dirty="0">
                <a:solidFill>
                  <a:schemeClr val="bg1"/>
                </a:solidFill>
                <a:latin typeface="+mn-ea"/>
                <a:ea typeface="+mn-ea"/>
              </a:rPr>
              <a:t>杯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  <a:ea typeface="+mn-ea"/>
              </a:rPr>
              <a:t>＋</a:t>
            </a:r>
            <a:r>
              <a:rPr lang="en-US" altLang="zh-TW" sz="3600" b="1" dirty="0">
                <a:solidFill>
                  <a:schemeClr val="bg1"/>
                </a:solidFill>
                <a:latin typeface="+mn-ea"/>
                <a:ea typeface="+mn-ea"/>
              </a:rPr>
              <a:t> W</a:t>
            </a:r>
            <a:r>
              <a:rPr lang="zh-TW" altLang="en-US" sz="3600" b="1" baseline="-25000" dirty="0">
                <a:solidFill>
                  <a:schemeClr val="bg1"/>
                </a:solidFill>
                <a:latin typeface="+mn-ea"/>
                <a:ea typeface="+mn-ea"/>
              </a:rPr>
              <a:t>水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  <a:ea typeface="+mn-ea"/>
              </a:rPr>
              <a:t>：</a:t>
            </a:r>
            <a:r>
              <a:rPr lang="en-US" altLang="zh-TW" sz="3600" b="1" dirty="0">
                <a:solidFill>
                  <a:schemeClr val="bg1"/>
                </a:solidFill>
                <a:latin typeface="+mn-ea"/>
                <a:ea typeface="+mn-ea"/>
              </a:rPr>
              <a:t> B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  <a:ea typeface="+mn-ea"/>
              </a:rPr>
              <a:t>＞</a:t>
            </a:r>
            <a:r>
              <a:rPr lang="en-US" altLang="zh-TW" sz="3600" b="1" dirty="0">
                <a:solidFill>
                  <a:schemeClr val="bg1"/>
                </a:solidFill>
                <a:latin typeface="+mn-ea"/>
                <a:ea typeface="+mn-ea"/>
              </a:rPr>
              <a:t>A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  <a:ea typeface="+mn-ea"/>
              </a:rPr>
              <a:t>＞</a:t>
            </a:r>
            <a:r>
              <a:rPr lang="en-US" altLang="zh-TW" sz="3600" b="1" dirty="0">
                <a:solidFill>
                  <a:schemeClr val="bg1"/>
                </a:solidFill>
                <a:latin typeface="+mn-ea"/>
                <a:ea typeface="+mn-ea"/>
              </a:rPr>
              <a:t>C</a:t>
            </a: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7FE6BE1A-2327-486A-9684-FC4791DF6288}"/>
              </a:ext>
            </a:extLst>
          </p:cNvPr>
          <p:cNvCxnSpPr/>
          <p:nvPr/>
        </p:nvCxnSpPr>
        <p:spPr>
          <a:xfrm>
            <a:off x="1812169" y="5734050"/>
            <a:ext cx="792087" cy="0"/>
          </a:xfrm>
          <a:prstGeom prst="line">
            <a:avLst/>
          </a:prstGeom>
          <a:ln w="28575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5D163E69-C558-4231-B2C8-166F79122846}"/>
              </a:ext>
            </a:extLst>
          </p:cNvPr>
          <p:cNvGrpSpPr/>
          <p:nvPr/>
        </p:nvGrpSpPr>
        <p:grpSpPr>
          <a:xfrm>
            <a:off x="888928" y="4855439"/>
            <a:ext cx="5998365" cy="1368152"/>
            <a:chOff x="634058" y="5049974"/>
            <a:chExt cx="5998365" cy="1368152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DF6E414-5B7A-46C5-9C16-36CF9078FEFF}"/>
                </a:ext>
              </a:extLst>
            </p:cNvPr>
            <p:cNvSpPr/>
            <p:nvPr/>
          </p:nvSpPr>
          <p:spPr>
            <a:xfrm>
              <a:off x="634058" y="5049974"/>
              <a:ext cx="5809530" cy="136815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BE7A733A-530A-4878-924F-2851BEDDD511}"/>
                </a:ext>
              </a:extLst>
            </p:cNvPr>
            <p:cNvGrpSpPr/>
            <p:nvPr/>
          </p:nvGrpSpPr>
          <p:grpSpPr>
            <a:xfrm>
              <a:off x="671443" y="5061877"/>
              <a:ext cx="1518085" cy="1200329"/>
              <a:chOff x="671443" y="5061877"/>
              <a:chExt cx="1518085" cy="1200329"/>
            </a:xfrm>
          </p:grpSpPr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8D4E80CF-1D43-49E7-BDFD-F63C2AA2B9EA}"/>
                  </a:ext>
                </a:extLst>
              </p:cNvPr>
              <p:cNvSpPr txBox="1"/>
              <p:nvPr/>
            </p:nvSpPr>
            <p:spPr>
              <a:xfrm>
                <a:off x="671443" y="5283859"/>
                <a:ext cx="9361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36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P</a:t>
                </a:r>
                <a:r>
                  <a:rPr lang="zh-TW" altLang="en-US" sz="36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＝</a:t>
                </a:r>
              </a:p>
            </p:txBody>
          </p:sp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537694DA-C80F-4D19-849F-696B028AC60E}"/>
                  </a:ext>
                </a:extLst>
              </p:cNvPr>
              <p:cNvSpPr txBox="1"/>
              <p:nvPr/>
            </p:nvSpPr>
            <p:spPr>
              <a:xfrm>
                <a:off x="1630740" y="5061877"/>
                <a:ext cx="55878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36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F</a:t>
                </a:r>
              </a:p>
              <a:p>
                <a:pPr algn="ctr"/>
                <a:r>
                  <a:rPr lang="en-US" altLang="zh-TW" sz="3600" b="1" dirty="0">
                    <a:solidFill>
                      <a:schemeClr val="bg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A</a:t>
                </a:r>
                <a:endParaRPr lang="zh-TW" altLang="en-US" sz="36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endParaRPr>
              </a:p>
            </p:txBody>
          </p:sp>
          <p:cxnSp>
            <p:nvCxnSpPr>
              <p:cNvPr id="27" name="直線接點 26">
                <a:extLst>
                  <a:ext uri="{FF2B5EF4-FFF2-40B4-BE49-F238E27FC236}">
                    <a16:creationId xmlns:a16="http://schemas.microsoft.com/office/drawing/2014/main" id="{63D65904-6F8D-4237-90C9-89A5AD6DD0DC}"/>
                  </a:ext>
                </a:extLst>
              </p:cNvPr>
              <p:cNvCxnSpPr/>
              <p:nvPr/>
            </p:nvCxnSpPr>
            <p:spPr>
              <a:xfrm>
                <a:off x="1577329" y="5662042"/>
                <a:ext cx="576000" cy="0"/>
              </a:xfrm>
              <a:prstGeom prst="line">
                <a:avLst/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E15BDD6F-B5A8-4350-8CA2-BD24933A1EE2}"/>
                </a:ext>
              </a:extLst>
            </p:cNvPr>
            <p:cNvSpPr txBox="1"/>
            <p:nvPr/>
          </p:nvSpPr>
          <p:spPr>
            <a:xfrm>
              <a:off x="2381010" y="5338875"/>
              <a:ext cx="42514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→</a:t>
              </a:r>
              <a:r>
                <a:rPr lang="zh-TW" altLang="en-US" sz="36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 </a:t>
              </a:r>
              <a:r>
                <a:rPr lang="en-US" altLang="zh-TW" sz="36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A</a:t>
              </a:r>
              <a:r>
                <a:rPr lang="zh-TW" altLang="en-US" sz="3600" b="1" baseline="-25000" dirty="0">
                  <a:solidFill>
                    <a:schemeClr val="bg1"/>
                  </a:solidFill>
                  <a:latin typeface="+mn-ea"/>
                </a:rPr>
                <a:t>底</a:t>
              </a:r>
              <a:r>
                <a:rPr lang="zh-TW" altLang="en-US" sz="36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同，</a:t>
              </a:r>
              <a:r>
                <a:rPr lang="en-US" altLang="zh-TW" sz="36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F</a:t>
              </a:r>
              <a:r>
                <a:rPr lang="zh-TW" altLang="en-US" sz="36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大，</a:t>
              </a:r>
              <a:r>
                <a:rPr lang="en-US" altLang="zh-TW" sz="36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P</a:t>
              </a:r>
              <a:r>
                <a:rPr lang="zh-TW" altLang="en-US" sz="36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大  </a:t>
              </a:r>
            </a:p>
          </p:txBody>
        </p:sp>
      </p:grpSp>
      <p:sp>
        <p:nvSpPr>
          <p:cNvPr id="31" name="星形: 六角 30">
            <a:extLst>
              <a:ext uri="{FF2B5EF4-FFF2-40B4-BE49-F238E27FC236}">
                <a16:creationId xmlns:a16="http://schemas.microsoft.com/office/drawing/2014/main" id="{8F0D6DC9-A0AA-4762-BE41-6BB0BA49FA95}"/>
              </a:ext>
            </a:extLst>
          </p:cNvPr>
          <p:cNvSpPr/>
          <p:nvPr/>
        </p:nvSpPr>
        <p:spPr>
          <a:xfrm>
            <a:off x="473015" y="189433"/>
            <a:ext cx="576064" cy="648072"/>
          </a:xfrm>
          <a:prstGeom prst="star6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81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4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1.</a:t>
            </a:r>
            <a:r>
              <a:rPr lang="zh-TW" altLang="en-US" dirty="0"/>
              <a:t>認識壓力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 err="1"/>
              <a:t>P.174</a:t>
            </a: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1587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3.</a:t>
            </a:r>
            <a:r>
              <a:rPr lang="zh-TW" altLang="en-US" dirty="0"/>
              <a:t>靜止液體壓力的應用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P.178</a:t>
            </a: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266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9" name="Rectangle 3">
            <a:extLst>
              <a:ext uri="{FF2B5EF4-FFF2-40B4-BE49-F238E27FC236}">
                <a16:creationId xmlns:a16="http://schemas.microsoft.com/office/drawing/2014/main" id="{BB01C489-AA16-4189-8BBB-C9339343DC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5315" y="935871"/>
            <a:ext cx="11279781" cy="530665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66818" indent="-466818"/>
            <a:r>
              <a:rPr lang="zh-TW" altLang="en-US" dirty="0"/>
              <a:t>將裝有紅墨水的容器</a:t>
            </a:r>
            <a:r>
              <a:rPr lang="zh-TW" altLang="en-US" b="1" dirty="0">
                <a:solidFill>
                  <a:srgbClr val="0000FF"/>
                </a:solidFill>
              </a:rPr>
              <a:t>斜放，靜止時，會發現水面始終維持水平</a:t>
            </a:r>
            <a:r>
              <a:rPr lang="zh-TW" altLang="en-US" dirty="0"/>
              <a:t>。</a:t>
            </a:r>
          </a:p>
          <a:p>
            <a:pPr marL="466818" indent="-466818"/>
            <a:r>
              <a:rPr lang="zh-TW" altLang="en-US" dirty="0"/>
              <a:t>無論</a:t>
            </a:r>
            <a:r>
              <a:rPr lang="zh-TW" altLang="en-US" b="1" dirty="0">
                <a:solidFill>
                  <a:srgbClr val="0000FF"/>
                </a:solidFill>
              </a:rPr>
              <a:t>容器的方向、形狀如何改變，靜止液體的表面必為水平面</a:t>
            </a:r>
            <a:r>
              <a:rPr lang="zh-TW" altLang="en-US" dirty="0"/>
              <a:t>。</a:t>
            </a: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1C33CCEB-9853-4914-9E2C-1F787E0E23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>
              <a:defRPr/>
            </a:pPr>
            <a:r>
              <a:rPr lang="zh-TW" altLang="en-US" dirty="0"/>
              <a:t>靜止液體的特性</a:t>
            </a:r>
            <a:endParaRPr lang="en-US" altLang="zh-TW" sz="3201" dirty="0"/>
          </a:p>
        </p:txBody>
      </p:sp>
      <p:sp>
        <p:nvSpPr>
          <p:cNvPr id="57350" name="Rectangle 13">
            <a:extLst>
              <a:ext uri="{FF2B5EF4-FFF2-40B4-BE49-F238E27FC236}">
                <a16:creationId xmlns:a16="http://schemas.microsoft.com/office/drawing/2014/main" id="{47BEC902-566E-4459-86E3-D704DE7E469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3601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3099" indent="-285807"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3201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229" indent="-228646"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2801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520" indent="-228646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811" indent="-228646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5103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2394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686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977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buFontTx/>
              <a:buNone/>
            </a:pPr>
            <a:fld id="{9CFCA9DE-F9F6-4506-9EA1-4FC3BC141B81}" type="slidenum">
              <a:rPr kumimoji="0" lang="zh-TW" altLang="en-US" sz="1200">
                <a:solidFill>
                  <a:srgbClr val="7F7F7F"/>
                </a:solidFill>
              </a:rPr>
              <a:pPr>
                <a:buFontTx/>
                <a:buNone/>
              </a:pPr>
              <a:t>31</a:t>
            </a:fld>
            <a:endParaRPr kumimoji="0" lang="en-US" altLang="zh-TW" sz="1200">
              <a:solidFill>
                <a:srgbClr val="7F7F7F"/>
              </a:solidFill>
            </a:endParaRPr>
          </a:p>
        </p:txBody>
      </p:sp>
      <p:pic>
        <p:nvPicPr>
          <p:cNvPr id="57351" name="Picture 4" descr="6-水面液面的觀察">
            <a:extLst>
              <a:ext uri="{FF2B5EF4-FFF2-40B4-BE49-F238E27FC236}">
                <a16:creationId xmlns:a16="http://schemas.microsoft.com/office/drawing/2014/main" id="{A2439167-EE26-4FF5-A884-4D6B8E561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t="14783" r="9181" b="12320"/>
          <a:stretch>
            <a:fillRect/>
          </a:stretch>
        </p:blipFill>
        <p:spPr bwMode="auto">
          <a:xfrm>
            <a:off x="4429534" y="3464727"/>
            <a:ext cx="5848115" cy="308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0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4393" y="1"/>
            <a:ext cx="3456557" cy="837506"/>
          </a:xfrm>
        </p:spPr>
        <p:txBody>
          <a:bodyPr/>
          <a:lstStyle/>
          <a:p>
            <a:r>
              <a:rPr lang="zh-TW" altLang="en-US" u="sng" dirty="0">
                <a:solidFill>
                  <a:srgbClr val="FF0000"/>
                </a:solidFill>
              </a:rPr>
              <a:t>連通管原理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499542" cy="1921988"/>
          </a:xfrm>
        </p:spPr>
        <p:txBody>
          <a:bodyPr/>
          <a:lstStyle/>
          <a:p>
            <a:r>
              <a:rPr lang="zh-TW" altLang="en-US" b="1" u="sng" dirty="0">
                <a:solidFill>
                  <a:srgbClr val="FF0000"/>
                </a:solidFill>
              </a:rPr>
              <a:t>連通管是一種底部相通的容器</a:t>
            </a:r>
            <a:r>
              <a:rPr lang="zh-TW" altLang="en-US" dirty="0"/>
              <a:t>，在</a:t>
            </a:r>
            <a:r>
              <a:rPr lang="zh-TW" altLang="en-US" b="1" u="sng" dirty="0">
                <a:solidFill>
                  <a:srgbClr val="FF0000"/>
                </a:solidFill>
              </a:rPr>
              <a:t>液體靜止</a:t>
            </a:r>
            <a:r>
              <a:rPr lang="zh-TW" altLang="en-US" dirty="0"/>
              <a:t>的情況下，</a:t>
            </a:r>
            <a:r>
              <a:rPr lang="zh-TW" altLang="en-US" b="1" u="sng" dirty="0">
                <a:solidFill>
                  <a:srgbClr val="FF0000"/>
                </a:solidFill>
              </a:rPr>
              <a:t>同一水平深度的液壓會相等，各管柱的液面必在同一水平面上</a:t>
            </a:r>
            <a:r>
              <a:rPr lang="zh-TW" altLang="en-US" dirty="0"/>
              <a:t>，不受形狀、大小及粗細等因素影響，這個通則稱為</a:t>
            </a:r>
            <a:r>
              <a:rPr lang="zh-TW" altLang="en-US" b="1" dirty="0">
                <a:solidFill>
                  <a:srgbClr val="0070C0"/>
                </a:solidFill>
              </a:rPr>
              <a:t>連通管原理</a:t>
            </a:r>
            <a:r>
              <a:rPr lang="zh-TW" altLang="en-US" dirty="0"/>
              <a:t>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P.178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7" y="3645818"/>
            <a:ext cx="5279673" cy="2736000"/>
          </a:xfrm>
          <a:prstGeom prst="rect">
            <a:avLst/>
          </a:prstGeom>
        </p:spPr>
      </p:pic>
      <p:cxnSp>
        <p:nvCxnSpPr>
          <p:cNvPr id="11" name="直線單箭頭接點 10"/>
          <p:cNvCxnSpPr/>
          <p:nvPr/>
        </p:nvCxnSpPr>
        <p:spPr>
          <a:xfrm flipV="1">
            <a:off x="4639030" y="4094608"/>
            <a:ext cx="0" cy="770000"/>
          </a:xfrm>
          <a:prstGeom prst="straightConnector1">
            <a:avLst/>
          </a:prstGeom>
          <a:ln w="28575" cap="rnd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4624114" y="4137799"/>
            <a:ext cx="432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</a:t>
            </a:r>
            <a:r>
              <a:rPr lang="zh-TW" altLang="en-US" sz="36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914409" y="4815178"/>
            <a:ext cx="4790744" cy="635297"/>
            <a:chOff x="914409" y="4815178"/>
            <a:chExt cx="4790744" cy="635297"/>
          </a:xfrm>
        </p:grpSpPr>
        <p:sp>
          <p:nvSpPr>
            <p:cNvPr id="6" name="橢圓 5"/>
            <p:cNvSpPr/>
            <p:nvPr/>
          </p:nvSpPr>
          <p:spPr>
            <a:xfrm>
              <a:off x="1049690" y="481517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914409" y="4865700"/>
              <a:ext cx="4328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</a:t>
              </a:r>
              <a:endPara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橢圓 14"/>
            <p:cNvSpPr/>
            <p:nvPr/>
          </p:nvSpPr>
          <p:spPr>
            <a:xfrm>
              <a:off x="2273081" y="481517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2128656" y="4864608"/>
              <a:ext cx="4328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</a:t>
              </a:r>
              <a:endPara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橢圓 16"/>
            <p:cNvSpPr/>
            <p:nvPr/>
          </p:nvSpPr>
          <p:spPr>
            <a:xfrm>
              <a:off x="3542192" y="481517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3489207" y="4865700"/>
              <a:ext cx="4328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</a:t>
              </a:r>
              <a:endPara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橢圓 18"/>
            <p:cNvSpPr/>
            <p:nvPr/>
          </p:nvSpPr>
          <p:spPr>
            <a:xfrm>
              <a:off x="5306984" y="481517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272287" y="4865700"/>
              <a:ext cx="4328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</a:t>
              </a:r>
              <a:endPara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694606" y="4107594"/>
            <a:ext cx="5616624" cy="783054"/>
            <a:chOff x="498010" y="4107594"/>
            <a:chExt cx="6768752" cy="783054"/>
          </a:xfrm>
        </p:grpSpPr>
        <p:cxnSp>
          <p:nvCxnSpPr>
            <p:cNvPr id="8" name="直線接點 7"/>
            <p:cNvCxnSpPr/>
            <p:nvPr/>
          </p:nvCxnSpPr>
          <p:spPr>
            <a:xfrm>
              <a:off x="498010" y="4107594"/>
              <a:ext cx="6768752" cy="0"/>
            </a:xfrm>
            <a:prstGeom prst="line">
              <a:avLst/>
            </a:prstGeom>
            <a:ln w="28575" cap="rnd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>
              <a:off x="498010" y="4890648"/>
              <a:ext cx="6768752" cy="0"/>
            </a:xfrm>
            <a:prstGeom prst="line">
              <a:avLst/>
            </a:prstGeom>
            <a:ln w="28575" cap="rnd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3493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u="sng" dirty="0">
                <a:solidFill>
                  <a:srgbClr val="FF0000"/>
                </a:solidFill>
              </a:rPr>
              <a:t>連通管原理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P.178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5755"/>
          <a:stretch/>
        </p:blipFill>
        <p:spPr>
          <a:xfrm>
            <a:off x="425402" y="928972"/>
            <a:ext cx="7514754" cy="3885729"/>
          </a:xfrm>
          <a:prstGeom prst="rect">
            <a:avLst/>
          </a:prstGeom>
        </p:spPr>
      </p:pic>
      <p:cxnSp>
        <p:nvCxnSpPr>
          <p:cNvPr id="8" name="直線接點 7"/>
          <p:cNvCxnSpPr/>
          <p:nvPr/>
        </p:nvCxnSpPr>
        <p:spPr>
          <a:xfrm>
            <a:off x="785045" y="1640296"/>
            <a:ext cx="6768752" cy="0"/>
          </a:xfrm>
          <a:prstGeom prst="line">
            <a:avLst/>
          </a:prstGeom>
          <a:ln w="28575" cap="rnd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785045" y="2592796"/>
            <a:ext cx="6768752" cy="0"/>
          </a:xfrm>
          <a:prstGeom prst="line">
            <a:avLst/>
          </a:prstGeom>
          <a:ln w="28575" cap="rnd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5753597" y="1663885"/>
            <a:ext cx="0" cy="938883"/>
          </a:xfrm>
          <a:prstGeom prst="straightConnector1">
            <a:avLst/>
          </a:prstGeom>
          <a:ln w="28575" cap="rnd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729537" y="1789373"/>
            <a:ext cx="432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</a:t>
            </a:r>
            <a:r>
              <a:rPr lang="zh-TW" altLang="en-US" sz="36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13" name="矩形 12"/>
          <p:cNvSpPr/>
          <p:nvPr/>
        </p:nvSpPr>
        <p:spPr>
          <a:xfrm>
            <a:off x="949984" y="2727586"/>
            <a:ext cx="432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2646984" y="2530760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2502559" y="2727586"/>
            <a:ext cx="432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199559" y="2530760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4055134" y="2727586"/>
            <a:ext cx="432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6485559" y="2530760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6341134" y="2727586"/>
            <a:ext cx="432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10753" y="4971793"/>
            <a:ext cx="91898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600" b="1" u="sng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當液體靜止時，連通管內同一深度的各水平面所受的壓力都相等，</a:t>
            </a:r>
            <a:r>
              <a:rPr lang="en-US" altLang="zh-TW" sz="3600" b="1" i="1" u="sng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P</a:t>
            </a:r>
            <a:r>
              <a:rPr lang="en-US" altLang="zh-TW" sz="3600" b="1" u="sng" kern="100" baseline="-250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A</a:t>
            </a:r>
            <a:r>
              <a:rPr lang="zh-TW" altLang="zh-TW" sz="3600" b="1" u="sng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＝</a:t>
            </a:r>
            <a:r>
              <a:rPr lang="en-US" altLang="zh-TW" sz="3600" b="1" i="1" u="sng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P</a:t>
            </a:r>
            <a:r>
              <a:rPr lang="en-US" altLang="zh-TW" sz="3600" b="1" u="sng" kern="100" baseline="-250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B</a:t>
            </a:r>
            <a:r>
              <a:rPr lang="zh-TW" altLang="zh-TW" sz="3600" b="1" u="sng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＝</a:t>
            </a:r>
            <a:r>
              <a:rPr lang="en-US" altLang="zh-TW" sz="3600" b="1" i="1" u="sng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P</a:t>
            </a:r>
            <a:r>
              <a:rPr lang="en-US" altLang="zh-TW" sz="3600" b="1" u="sng" kern="100" baseline="-250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C</a:t>
            </a:r>
            <a:r>
              <a:rPr lang="zh-TW" altLang="zh-TW" sz="3600" b="1" u="sng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＝</a:t>
            </a:r>
            <a:r>
              <a:rPr lang="en-US" altLang="zh-TW" sz="3600" b="1" i="1" u="sng" kern="1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P</a:t>
            </a:r>
            <a:r>
              <a:rPr lang="en-US" altLang="zh-TW" sz="3600" b="1" u="sng" kern="100" baseline="-25000" dirty="0">
                <a:solidFill>
                  <a:srgbClr val="FF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D</a:t>
            </a:r>
            <a:r>
              <a:rPr lang="zh-TW" altLang="zh-TW" sz="36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endParaRPr lang="zh-TW" altLang="en-US" sz="6600" i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094409" y="2530760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EE876D2-2D1D-AE1E-E893-00C22A94A5F6}"/>
              </a:ext>
            </a:extLst>
          </p:cNvPr>
          <p:cNvSpPr/>
          <p:nvPr/>
        </p:nvSpPr>
        <p:spPr>
          <a:xfrm>
            <a:off x="8245763" y="5571957"/>
            <a:ext cx="2025907" cy="70788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zh-TW" altLang="en-US" sz="4000" b="1" i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＝</a:t>
            </a:r>
            <a:r>
              <a:rPr lang="en-US" altLang="zh-TW" sz="4000" b="1" i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 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╳</a:t>
            </a:r>
            <a:r>
              <a:rPr lang="en-US" altLang="zh-TW" sz="4000" b="1" i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endParaRPr lang="zh-TW" altLang="en-US" sz="4000" b="1" i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650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u="sng" dirty="0">
                <a:solidFill>
                  <a:srgbClr val="FF0000"/>
                </a:solidFill>
              </a:rPr>
              <a:t>連通管原理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P.178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78872" y="5688742"/>
            <a:ext cx="10656894" cy="625844"/>
          </a:xfrm>
        </p:spPr>
        <p:txBody>
          <a:bodyPr/>
          <a:lstStyle/>
          <a:p>
            <a:r>
              <a:rPr lang="zh-TW" altLang="en-US" b="1" u="sng" dirty="0">
                <a:solidFill>
                  <a:srgbClr val="FF0000"/>
                </a:solidFill>
              </a:rPr>
              <a:t>熱水瓶內部的水位顯示，是運用連通管原理</a:t>
            </a:r>
            <a:r>
              <a:rPr lang="zh-TW" altLang="en-US" b="1" dirty="0"/>
              <a:t>。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76" y="821655"/>
            <a:ext cx="3180288" cy="4689347"/>
          </a:xfrm>
          <a:prstGeom prst="rect">
            <a:avLst/>
          </a:prstGeom>
        </p:spPr>
      </p:pic>
      <p:grpSp>
        <p:nvGrpSpPr>
          <p:cNvPr id="27" name="群組 26"/>
          <p:cNvGrpSpPr/>
          <p:nvPr/>
        </p:nvGrpSpPr>
        <p:grpSpPr>
          <a:xfrm>
            <a:off x="4276558" y="837507"/>
            <a:ext cx="4461048" cy="4520557"/>
            <a:chOff x="5194566" y="599934"/>
            <a:chExt cx="4646319" cy="4708300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4253" y="599934"/>
              <a:ext cx="3326632" cy="4708300"/>
            </a:xfrm>
            <a:prstGeom prst="roundRect">
              <a:avLst>
                <a:gd name="adj" fmla="val 7886"/>
              </a:avLst>
            </a:prstGeom>
            <a:ln w="57150">
              <a:solidFill>
                <a:srgbClr val="00B0F0"/>
              </a:solidFill>
            </a:ln>
          </p:spPr>
        </p:pic>
        <p:cxnSp>
          <p:nvCxnSpPr>
            <p:cNvPr id="24" name="直線單箭頭接點 23"/>
            <p:cNvCxnSpPr/>
            <p:nvPr/>
          </p:nvCxnSpPr>
          <p:spPr>
            <a:xfrm flipH="1">
              <a:off x="5194566" y="3112957"/>
              <a:ext cx="1284101" cy="13333"/>
            </a:xfrm>
            <a:prstGeom prst="straightConnector1">
              <a:avLst/>
            </a:prstGeom>
            <a:ln w="76200" cap="rnd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4544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4393" y="1"/>
            <a:ext cx="3240533" cy="837506"/>
          </a:xfrm>
        </p:spPr>
        <p:txBody>
          <a:bodyPr/>
          <a:lstStyle/>
          <a:p>
            <a:r>
              <a:rPr lang="zh-TW" altLang="en-US" u="sng" dirty="0">
                <a:solidFill>
                  <a:srgbClr val="FF0000"/>
                </a:solidFill>
              </a:rPr>
              <a:t>帕斯卡原理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在</a:t>
            </a:r>
            <a:r>
              <a:rPr lang="zh-TW" altLang="en-US" b="1" u="sng" dirty="0">
                <a:solidFill>
                  <a:srgbClr val="FF0000"/>
                </a:solidFill>
              </a:rPr>
              <a:t>密閉容器中的靜止液體，當某一部分被加壓時，此增加的壓力會以同樣的大小傳遞到液體各部分</a:t>
            </a:r>
            <a:r>
              <a:rPr lang="zh-TW" altLang="en-US" dirty="0"/>
              <a:t>，此通則稱為</a:t>
            </a:r>
            <a:r>
              <a:rPr lang="zh-TW" altLang="en-US" b="1" dirty="0">
                <a:solidFill>
                  <a:srgbClr val="0070C0"/>
                </a:solidFill>
              </a:rPr>
              <a:t>帕斯卡原理</a:t>
            </a:r>
            <a:r>
              <a:rPr lang="zh-TW" altLang="en-US" dirty="0"/>
              <a:t>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P.179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794" y="2739940"/>
            <a:ext cx="7416824" cy="38349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5151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u="sng" dirty="0">
                <a:solidFill>
                  <a:srgbClr val="FF0000"/>
                </a:solidFill>
              </a:rPr>
              <a:t>帕斯卡原理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P.179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252771" y="1063829"/>
            <a:ext cx="4463741" cy="1622276"/>
          </a:xfrm>
        </p:spPr>
        <p:txBody>
          <a:bodyPr/>
          <a:lstStyle/>
          <a:p>
            <a:pPr marL="114295" indent="0"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在小活塞</a:t>
            </a:r>
            <a:r>
              <a:rPr lang="en-US" altLang="zh-TW" sz="36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en-US" altLang="zh-TW" sz="36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上施力</a:t>
            </a:r>
            <a:r>
              <a:rPr lang="en-US" altLang="zh-TW" sz="36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r>
              <a:rPr lang="en-US" altLang="zh-TW" sz="3600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</a:p>
          <a:p>
            <a:pPr marL="114295" indent="0">
              <a:lnSpc>
                <a:spcPct val="150000"/>
              </a:lnSpc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產生壓力⇒ </a:t>
            </a:r>
            <a:r>
              <a:rPr lang="en-US" altLang="zh-TW" sz="3600" b="1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＝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850" y="2174515"/>
            <a:ext cx="6376596" cy="3303454"/>
          </a:xfrm>
          <a:prstGeom prst="rect">
            <a:avLst/>
          </a:prstGeom>
        </p:spPr>
      </p:pic>
      <p:sp>
        <p:nvSpPr>
          <p:cNvPr id="8" name="內容版面配置區 5"/>
          <p:cNvSpPr txBox="1">
            <a:spLocks/>
          </p:cNvSpPr>
          <p:nvPr/>
        </p:nvSpPr>
        <p:spPr>
          <a:xfrm>
            <a:off x="3447288" y="1571337"/>
            <a:ext cx="648072" cy="12019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84687" indent="-370392" algn="l" defTabSz="1219122" rtl="0" eaLnBrk="1" latinLnBrk="0" hangingPunct="1">
              <a:spcBef>
                <a:spcPts val="800"/>
              </a:spcBef>
              <a:buFont typeface="Calibri" panose="020F0502020204030204" pitchFamily="34" charset="0"/>
              <a:buChar char="▪"/>
              <a:tabLst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798" indent="-355578" algn="l" defTabSz="1219122" rtl="0" eaLnBrk="1" latinLnBrk="0" hangingPunct="1">
              <a:spcBef>
                <a:spcPts val="800"/>
              </a:spcBef>
              <a:buFont typeface="Arial" pitchFamily="34" charset="0"/>
              <a:buChar char="–"/>
              <a:defRPr sz="43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905" indent="0" algn="l" defTabSz="1219122" rtl="0" eaLnBrk="1" latinLnBrk="0" hangingPunct="1">
              <a:spcBef>
                <a:spcPts val="800"/>
              </a:spcBef>
              <a:buFont typeface="Arial" pitchFamily="34" charset="0"/>
              <a:buNone/>
              <a:defRPr sz="37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213346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2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58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295" indent="0">
              <a:buNone/>
            </a:pPr>
            <a:r>
              <a:rPr lang="en-US" altLang="zh-TW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r>
              <a:rPr lang="en-US" altLang="zh-TW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br>
              <a:rPr lang="en-US" altLang="zh-TW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en-US" altLang="zh-TW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/>
          <p:cNvCxnSpPr>
            <a:stCxn id="8" idx="1"/>
            <a:endCxn id="8" idx="3"/>
          </p:cNvCxnSpPr>
          <p:nvPr/>
        </p:nvCxnSpPr>
        <p:spPr>
          <a:xfrm>
            <a:off x="3447288" y="2172291"/>
            <a:ext cx="648072" cy="0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群組 11"/>
          <p:cNvGrpSpPr/>
          <p:nvPr/>
        </p:nvGrpSpPr>
        <p:grpSpPr>
          <a:xfrm>
            <a:off x="2854847" y="3545315"/>
            <a:ext cx="432048" cy="1798251"/>
            <a:chOff x="2547764" y="4349006"/>
            <a:chExt cx="451047" cy="2037506"/>
          </a:xfrm>
          <a:solidFill>
            <a:srgbClr val="FF0000"/>
          </a:solidFill>
        </p:grpSpPr>
        <p:sp>
          <p:nvSpPr>
            <p:cNvPr id="13" name="向下箭號 12"/>
            <p:cNvSpPr/>
            <p:nvPr/>
          </p:nvSpPr>
          <p:spPr>
            <a:xfrm>
              <a:off x="2547764" y="4349006"/>
              <a:ext cx="189086" cy="38174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向下箭號 13"/>
            <p:cNvSpPr/>
            <p:nvPr/>
          </p:nvSpPr>
          <p:spPr>
            <a:xfrm>
              <a:off x="2547764" y="4886078"/>
              <a:ext cx="189086" cy="38174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向下箭號 14"/>
            <p:cNvSpPr/>
            <p:nvPr/>
          </p:nvSpPr>
          <p:spPr>
            <a:xfrm>
              <a:off x="2547764" y="5423150"/>
              <a:ext cx="189086" cy="38174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右彎箭號 15"/>
            <p:cNvSpPr/>
            <p:nvPr/>
          </p:nvSpPr>
          <p:spPr>
            <a:xfrm flipV="1">
              <a:off x="2599445" y="5960223"/>
              <a:ext cx="399366" cy="426289"/>
            </a:xfrm>
            <a:prstGeom prst="ben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3369768" y="5179801"/>
            <a:ext cx="3366235" cy="189086"/>
            <a:chOff x="3213970" y="6190417"/>
            <a:chExt cx="3366235" cy="189086"/>
          </a:xfrm>
          <a:solidFill>
            <a:srgbClr val="FF0000"/>
          </a:solidFill>
        </p:grpSpPr>
        <p:sp>
          <p:nvSpPr>
            <p:cNvPr id="18" name="向下箭號 17"/>
            <p:cNvSpPr/>
            <p:nvPr/>
          </p:nvSpPr>
          <p:spPr>
            <a:xfrm rot="16200000">
              <a:off x="3310297" y="6094090"/>
              <a:ext cx="189086" cy="38174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向下箭號 18"/>
            <p:cNvSpPr/>
            <p:nvPr/>
          </p:nvSpPr>
          <p:spPr>
            <a:xfrm rot="16200000">
              <a:off x="3907196" y="6094090"/>
              <a:ext cx="189086" cy="38174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向下箭號 19"/>
            <p:cNvSpPr/>
            <p:nvPr/>
          </p:nvSpPr>
          <p:spPr>
            <a:xfrm rot="16200000">
              <a:off x="4504095" y="6094090"/>
              <a:ext cx="189086" cy="38174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向下箭號 20"/>
            <p:cNvSpPr/>
            <p:nvPr/>
          </p:nvSpPr>
          <p:spPr>
            <a:xfrm rot="16200000">
              <a:off x="5100994" y="6094090"/>
              <a:ext cx="189086" cy="38174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向下箭號 21"/>
            <p:cNvSpPr/>
            <p:nvPr/>
          </p:nvSpPr>
          <p:spPr>
            <a:xfrm rot="16200000">
              <a:off x="5697893" y="6094090"/>
              <a:ext cx="189086" cy="38174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向下箭號 22"/>
            <p:cNvSpPr/>
            <p:nvPr/>
          </p:nvSpPr>
          <p:spPr>
            <a:xfrm rot="16200000">
              <a:off x="6294792" y="6094090"/>
              <a:ext cx="189086" cy="38174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6804993" y="3482616"/>
            <a:ext cx="1037014" cy="1860950"/>
            <a:chOff x="6804892" y="4349006"/>
            <a:chExt cx="1393844" cy="1989121"/>
          </a:xfrm>
          <a:solidFill>
            <a:srgbClr val="FF0000"/>
          </a:solidFill>
        </p:grpSpPr>
        <p:sp>
          <p:nvSpPr>
            <p:cNvPr id="25" name="向下箭號 24"/>
            <p:cNvSpPr/>
            <p:nvPr/>
          </p:nvSpPr>
          <p:spPr>
            <a:xfrm rot="10800000">
              <a:off x="7247334" y="4349006"/>
              <a:ext cx="951402" cy="38174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向下箭號 25"/>
            <p:cNvSpPr/>
            <p:nvPr/>
          </p:nvSpPr>
          <p:spPr>
            <a:xfrm rot="10800000">
              <a:off x="7247334" y="4886078"/>
              <a:ext cx="951402" cy="38174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向下箭號 26"/>
            <p:cNvSpPr/>
            <p:nvPr/>
          </p:nvSpPr>
          <p:spPr>
            <a:xfrm rot="10800000">
              <a:off x="7247334" y="5423150"/>
              <a:ext cx="951402" cy="38174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8" name="群組 27"/>
            <p:cNvGrpSpPr/>
            <p:nvPr/>
          </p:nvGrpSpPr>
          <p:grpSpPr>
            <a:xfrm>
              <a:off x="6804892" y="5868443"/>
              <a:ext cx="1393844" cy="469684"/>
              <a:chOff x="6804892" y="5868443"/>
              <a:chExt cx="1393844" cy="469684"/>
            </a:xfrm>
            <a:grpFill/>
          </p:grpSpPr>
          <p:sp>
            <p:nvSpPr>
              <p:cNvPr id="29" name="右彎箭號 28"/>
              <p:cNvSpPr/>
              <p:nvPr/>
            </p:nvSpPr>
            <p:spPr>
              <a:xfrm rot="16200000" flipV="1">
                <a:off x="7219970" y="5545191"/>
                <a:ext cx="377858" cy="1208013"/>
              </a:xfrm>
              <a:prstGeom prst="bentArrow">
                <a:avLst>
                  <a:gd name="adj1" fmla="val 25000"/>
                  <a:gd name="adj2" fmla="val 25000"/>
                  <a:gd name="adj3" fmla="val 25000"/>
                  <a:gd name="adj4" fmla="val 3511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向下箭號 29"/>
              <p:cNvSpPr/>
              <p:nvPr/>
            </p:nvSpPr>
            <p:spPr>
              <a:xfrm rot="10800000">
                <a:off x="7247334" y="5868443"/>
                <a:ext cx="951402" cy="381740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31" name="內容版面配置區 5"/>
          <p:cNvSpPr txBox="1">
            <a:spLocks/>
          </p:cNvSpPr>
          <p:nvPr/>
        </p:nvSpPr>
        <p:spPr>
          <a:xfrm>
            <a:off x="5195537" y="946483"/>
            <a:ext cx="6230122" cy="13081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84687" indent="-370392" algn="l" defTabSz="1219122" rtl="0" eaLnBrk="1" latinLnBrk="0" hangingPunct="1">
              <a:spcBef>
                <a:spcPts val="800"/>
              </a:spcBef>
              <a:buFont typeface="Calibri" panose="020F0502020204030204" pitchFamily="34" charset="0"/>
              <a:buChar char="▪"/>
              <a:tabLst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798" indent="-355578" algn="l" defTabSz="1219122" rtl="0" eaLnBrk="1" latinLnBrk="0" hangingPunct="1">
              <a:spcBef>
                <a:spcPts val="800"/>
              </a:spcBef>
              <a:buFont typeface="Arial" pitchFamily="34" charset="0"/>
              <a:buChar char="–"/>
              <a:defRPr sz="43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905" indent="0" algn="l" defTabSz="1219122" rtl="0" eaLnBrk="1" latinLnBrk="0" hangingPunct="1">
              <a:spcBef>
                <a:spcPts val="800"/>
              </a:spcBef>
              <a:buFont typeface="Arial" pitchFamily="34" charset="0"/>
              <a:buNone/>
              <a:defRPr sz="37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213346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2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58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295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大活塞</a:t>
            </a:r>
            <a:r>
              <a:rPr lang="en-US" altLang="zh-TW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en-US" altLang="zh-TW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面積較大，故可支撐</a:t>
            </a:r>
          </a:p>
          <a:p>
            <a:pPr marL="114295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較大的作用力⇒</a:t>
            </a:r>
            <a:r>
              <a:rPr lang="en-US" altLang="zh-TW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r>
              <a:rPr lang="en-US" altLang="zh-TW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＝</a:t>
            </a:r>
            <a:r>
              <a:rPr lang="en-US" altLang="zh-TW" b="1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×</a:t>
            </a:r>
            <a:r>
              <a:rPr lang="en-US" altLang="zh-TW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en-US" altLang="zh-TW" baseline="-25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AF965D7-7552-4AB7-9DE3-583E815635C8}"/>
              </a:ext>
            </a:extLst>
          </p:cNvPr>
          <p:cNvSpPr/>
          <p:nvPr/>
        </p:nvSpPr>
        <p:spPr>
          <a:xfrm>
            <a:off x="3447288" y="141035"/>
            <a:ext cx="1509253" cy="64633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TW" sz="3600" b="1" dirty="0">
                <a:solidFill>
                  <a:schemeClr val="bg1"/>
                </a:solidFill>
                <a:latin typeface="+mn-ea"/>
                <a:ea typeface="+mn-ea"/>
              </a:rPr>
              <a:t>P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  <a:ea typeface="+mn-ea"/>
              </a:rPr>
              <a:t>固定</a:t>
            </a:r>
            <a:endParaRPr lang="en-US" altLang="zh-TW" sz="3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E8C6C876-FB81-43CD-9E54-4B9257BC5BC2}"/>
              </a:ext>
            </a:extLst>
          </p:cNvPr>
          <p:cNvGrpSpPr/>
          <p:nvPr/>
        </p:nvGrpSpPr>
        <p:grpSpPr>
          <a:xfrm>
            <a:off x="2195483" y="5492978"/>
            <a:ext cx="2659089" cy="1176338"/>
            <a:chOff x="2210974" y="5524322"/>
            <a:chExt cx="2659089" cy="1176338"/>
          </a:xfrm>
        </p:grpSpPr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AAD49AD4-F50A-4962-BCE1-653E84BB45A6}"/>
                </a:ext>
              </a:extLst>
            </p:cNvPr>
            <p:cNvSpPr txBox="1"/>
            <p:nvPr/>
          </p:nvSpPr>
          <p:spPr>
            <a:xfrm>
              <a:off x="2210974" y="5765902"/>
              <a:ext cx="790601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20000"/>
                </a:spcBef>
                <a:defRPr/>
              </a:pPr>
              <a:r>
                <a:rPr lang="en-US" altLang="zh-TW" sz="3600" b="1" i="1" dirty="0">
                  <a:solidFill>
                    <a:srgbClr val="0000FF"/>
                  </a:solidFill>
                  <a:latin typeface="+mn-ea"/>
                  <a:ea typeface="+mn-ea"/>
                </a:rPr>
                <a:t>P =</a:t>
              </a:r>
              <a:endParaRPr lang="zh-TW" altLang="en-US" sz="3600" b="1" i="1" dirty="0" err="1">
                <a:solidFill>
                  <a:srgbClr val="0000FF"/>
                </a:solidFill>
                <a:latin typeface="+mn-ea"/>
                <a:ea typeface="+mn-ea"/>
              </a:endParaRPr>
            </a:p>
          </p:txBody>
        </p:sp>
        <p:sp>
          <p:nvSpPr>
            <p:cNvPr id="38" name="Text Box 13">
              <a:extLst>
                <a:ext uri="{FF2B5EF4-FFF2-40B4-BE49-F238E27FC236}">
                  <a16:creationId xmlns:a16="http://schemas.microsoft.com/office/drawing/2014/main" id="{3E8F19A3-6EE1-49E6-8995-76B443124D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7463" y="5524322"/>
              <a:ext cx="611188" cy="11747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新細明體" pitchFamily="18" charset="-120"/>
                <a:buChar char="․"/>
                <a:defRPr kumimoji="1" sz="36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新細明體" pitchFamily="18" charset="-120"/>
                <a:buChar char="․"/>
                <a:defRPr kumimoji="1" sz="32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新細明體" pitchFamily="18" charset="-120"/>
                <a:buChar char="․"/>
                <a:defRPr kumimoji="1" sz="28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en-US" altLang="zh-TW" sz="3200" b="1" i="1" dirty="0" err="1">
                  <a:solidFill>
                    <a:srgbClr val="0000FF"/>
                  </a:solidFill>
                  <a:latin typeface="+mn-ea"/>
                  <a:ea typeface="+mn-ea"/>
                </a:rPr>
                <a:t>F</a:t>
              </a:r>
              <a:r>
                <a:rPr lang="en-US" altLang="zh-TW" sz="3200" b="1" baseline="-25000" dirty="0" err="1">
                  <a:solidFill>
                    <a:srgbClr val="0000FF"/>
                  </a:solidFill>
                  <a:latin typeface="+mn-ea"/>
                  <a:ea typeface="+mn-ea"/>
                </a:rPr>
                <a:t>1</a:t>
              </a:r>
              <a:endParaRPr lang="en-US" altLang="zh-TW" sz="3200" b="1" baseline="-25000" dirty="0">
                <a:solidFill>
                  <a:srgbClr val="0000FF"/>
                </a:solidFill>
                <a:latin typeface="+mn-ea"/>
                <a:ea typeface="+mn-ea"/>
              </a:endParaRPr>
            </a:p>
            <a:p>
              <a:pPr eaLnBrk="1" hangingPunct="1">
                <a:buFontTx/>
                <a:buNone/>
                <a:defRPr/>
              </a:pPr>
              <a:r>
                <a:rPr lang="en-US" altLang="zh-TW" sz="3200" b="1" i="1" dirty="0">
                  <a:solidFill>
                    <a:srgbClr val="0000FF"/>
                  </a:solidFill>
                  <a:latin typeface="+mn-ea"/>
                  <a:ea typeface="+mn-ea"/>
                </a:rPr>
                <a:t>A</a:t>
              </a:r>
              <a:r>
                <a:rPr lang="en-US" altLang="zh-TW" sz="3200" b="1" baseline="-25000" dirty="0">
                  <a:solidFill>
                    <a:srgbClr val="0000FF"/>
                  </a:solidFill>
                  <a:latin typeface="+mn-ea"/>
                  <a:ea typeface="+mn-ea"/>
                </a:rPr>
                <a:t>1</a:t>
              </a:r>
            </a:p>
          </p:txBody>
        </p:sp>
        <p:sp>
          <p:nvSpPr>
            <p:cNvPr id="39" name="Text Box 14">
              <a:extLst>
                <a:ext uri="{FF2B5EF4-FFF2-40B4-BE49-F238E27FC236}">
                  <a16:creationId xmlns:a16="http://schemas.microsoft.com/office/drawing/2014/main" id="{A06FD8D7-332F-4D7B-BB3F-315F563608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8876" y="5525910"/>
              <a:ext cx="611187" cy="11747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新細明體" pitchFamily="18" charset="-120"/>
                <a:buChar char="․"/>
                <a:defRPr kumimoji="1" sz="36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新細明體" pitchFamily="18" charset="-120"/>
                <a:buChar char="․"/>
                <a:defRPr kumimoji="1" sz="32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新細明體" pitchFamily="18" charset="-120"/>
                <a:buChar char="․"/>
                <a:defRPr kumimoji="1" sz="28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en-US" altLang="zh-TW" sz="3200" b="1" i="1" dirty="0" err="1">
                  <a:solidFill>
                    <a:srgbClr val="0000FF"/>
                  </a:solidFill>
                  <a:latin typeface="+mn-ea"/>
                  <a:ea typeface="+mn-ea"/>
                </a:rPr>
                <a:t>F</a:t>
              </a:r>
              <a:r>
                <a:rPr lang="en-US" altLang="zh-TW" sz="3200" b="1" baseline="-25000" dirty="0" err="1">
                  <a:solidFill>
                    <a:srgbClr val="0000FF"/>
                  </a:solidFill>
                  <a:latin typeface="+mn-ea"/>
                  <a:ea typeface="+mn-ea"/>
                </a:rPr>
                <a:t>2</a:t>
              </a:r>
              <a:endParaRPr lang="en-US" altLang="zh-TW" sz="3200" b="1" baseline="-25000" dirty="0">
                <a:solidFill>
                  <a:srgbClr val="0000FF"/>
                </a:solidFill>
                <a:latin typeface="+mn-ea"/>
                <a:ea typeface="+mn-ea"/>
              </a:endParaRPr>
            </a:p>
            <a:p>
              <a:pPr eaLnBrk="1" hangingPunct="1">
                <a:buFontTx/>
                <a:buNone/>
                <a:defRPr/>
              </a:pPr>
              <a:r>
                <a:rPr lang="en-US" altLang="zh-TW" sz="3200" b="1" i="1" dirty="0" err="1">
                  <a:solidFill>
                    <a:srgbClr val="0000FF"/>
                  </a:solidFill>
                  <a:latin typeface="+mn-ea"/>
                  <a:ea typeface="+mn-ea"/>
                </a:rPr>
                <a:t>A</a:t>
              </a:r>
              <a:r>
                <a:rPr lang="en-US" altLang="zh-TW" sz="3200" b="1" baseline="-25000" dirty="0" err="1">
                  <a:solidFill>
                    <a:srgbClr val="0000FF"/>
                  </a:solidFill>
                  <a:latin typeface="+mn-ea"/>
                  <a:ea typeface="+mn-ea"/>
                </a:rPr>
                <a:t>2</a:t>
              </a:r>
              <a:endParaRPr lang="en-US" altLang="zh-TW" sz="3200" b="1" baseline="-25000" dirty="0">
                <a:solidFill>
                  <a:srgbClr val="0000FF"/>
                </a:solidFill>
                <a:latin typeface="+mn-ea"/>
                <a:ea typeface="+mn-ea"/>
              </a:endParaRPr>
            </a:p>
          </p:txBody>
        </p:sp>
        <p:sp>
          <p:nvSpPr>
            <p:cNvPr id="40" name="Text Box 15">
              <a:extLst>
                <a:ext uri="{FF2B5EF4-FFF2-40B4-BE49-F238E27FC236}">
                  <a16:creationId xmlns:a16="http://schemas.microsoft.com/office/drawing/2014/main" id="{F59AB977-8EEB-4B4D-9597-82AD1A57B4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2613" y="5811660"/>
              <a:ext cx="646331" cy="6463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新細明體" pitchFamily="18" charset="-120"/>
                <a:buChar char="․"/>
                <a:defRPr kumimoji="1" sz="36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新細明體" pitchFamily="18" charset="-120"/>
                <a:buChar char="․"/>
                <a:defRPr kumimoji="1" sz="32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新細明體" pitchFamily="18" charset="-120"/>
                <a:buChar char="․"/>
                <a:defRPr kumimoji="1" sz="28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kumimoji="0" lang="zh-TW" altLang="en-US" b="1" dirty="0">
                  <a:solidFill>
                    <a:srgbClr val="0000FF"/>
                  </a:solidFill>
                  <a:latin typeface="+mn-ea"/>
                  <a:ea typeface="+mn-ea"/>
                </a:rPr>
                <a:t>＝</a:t>
              </a:r>
              <a:endParaRPr lang="zh-TW" altLang="en-US" b="1" baseline="-25000" dirty="0">
                <a:solidFill>
                  <a:srgbClr val="0000FF"/>
                </a:solidFill>
                <a:latin typeface="+mn-ea"/>
                <a:ea typeface="+mn-ea"/>
              </a:endParaRPr>
            </a:p>
          </p:txBody>
        </p:sp>
        <p:sp>
          <p:nvSpPr>
            <p:cNvPr id="42" name="Line 20">
              <a:extLst>
                <a:ext uri="{FF2B5EF4-FFF2-40B4-BE49-F238E27FC236}">
                  <a16:creationId xmlns:a16="http://schemas.microsoft.com/office/drawing/2014/main" id="{8B467F7A-04EA-4424-BB73-694FEADE22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2226" y="6133922"/>
              <a:ext cx="57626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b="1">
                <a:latin typeface="+mn-ea"/>
                <a:ea typeface="+mn-ea"/>
              </a:endParaRPr>
            </a:p>
          </p:txBody>
        </p:sp>
        <p:sp>
          <p:nvSpPr>
            <p:cNvPr id="43" name="Line 21">
              <a:extLst>
                <a:ext uri="{FF2B5EF4-FFF2-40B4-BE49-F238E27FC236}">
                  <a16:creationId xmlns:a16="http://schemas.microsoft.com/office/drawing/2014/main" id="{45766A6E-DD6E-497D-AF1A-F5AE3C64C6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8713" y="6132335"/>
              <a:ext cx="576263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b="1">
                <a:latin typeface="+mn-ea"/>
                <a:ea typeface="+mn-ea"/>
              </a:endParaRPr>
            </a:p>
          </p:txBody>
        </p:sp>
      </p:grpSp>
      <p:sp>
        <p:nvSpPr>
          <p:cNvPr id="44" name="矩形 1">
            <a:extLst>
              <a:ext uri="{FF2B5EF4-FFF2-40B4-BE49-F238E27FC236}">
                <a16:creationId xmlns:a16="http://schemas.microsoft.com/office/drawing/2014/main" id="{59DD06CA-7A05-47F7-B646-E80113026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8762" y="5667638"/>
            <a:ext cx="674688" cy="7699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新細明體" pitchFamily="18" charset="-120"/>
              <a:buChar char="․"/>
              <a:defRPr kumimoji="1" sz="360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新細明體" pitchFamily="18" charset="-120"/>
              <a:buChar char="․"/>
              <a:defRPr kumimoji="1" sz="320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新細明體" pitchFamily="18" charset="-120"/>
              <a:buChar char="․"/>
              <a:defRPr kumimoji="1" sz="280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zh-TW" altLang="en-US" sz="4400" b="0" dirty="0">
                <a:solidFill>
                  <a:srgbClr val="0000FF"/>
                </a:solidFill>
                <a:latin typeface="+mn-ea"/>
                <a:ea typeface="+mn-ea"/>
              </a:rPr>
              <a:t>⇒</a:t>
            </a:r>
            <a:endParaRPr lang="zh-TW" altLang="en-US" sz="44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2E545BC0-C228-44BA-B620-9E62B6F1CFF4}"/>
              </a:ext>
            </a:extLst>
          </p:cNvPr>
          <p:cNvGrpSpPr/>
          <p:nvPr/>
        </p:nvGrpSpPr>
        <p:grpSpPr>
          <a:xfrm>
            <a:off x="5872570" y="5494566"/>
            <a:ext cx="2235200" cy="1176338"/>
            <a:chOff x="5872570" y="5494566"/>
            <a:chExt cx="2235200" cy="1176338"/>
          </a:xfrm>
        </p:grpSpPr>
        <p:sp>
          <p:nvSpPr>
            <p:cNvPr id="41" name="Text Box 16">
              <a:extLst>
                <a:ext uri="{FF2B5EF4-FFF2-40B4-BE49-F238E27FC236}">
                  <a16:creationId xmlns:a16="http://schemas.microsoft.com/office/drawing/2014/main" id="{A6B92B98-6DA4-4301-AA2F-43A82123FF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2570" y="5777141"/>
              <a:ext cx="1281112" cy="5842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新細明體" pitchFamily="18" charset="-120"/>
                <a:buChar char="․"/>
                <a:defRPr kumimoji="1" sz="36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新細明體" pitchFamily="18" charset="-120"/>
                <a:buChar char="․"/>
                <a:defRPr kumimoji="1" sz="32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新細明體" pitchFamily="18" charset="-120"/>
                <a:buChar char="․"/>
                <a:defRPr kumimoji="1" sz="28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en-US" altLang="zh-TW" sz="3200" b="1" i="1" dirty="0" err="1">
                  <a:solidFill>
                    <a:srgbClr val="0000FF"/>
                  </a:solidFill>
                  <a:latin typeface="+mn-ea"/>
                  <a:ea typeface="+mn-ea"/>
                </a:rPr>
                <a:t>F</a:t>
              </a:r>
              <a:r>
                <a:rPr lang="en-US" altLang="zh-TW" sz="3200" b="1" baseline="-25000" dirty="0" err="1">
                  <a:solidFill>
                    <a:srgbClr val="0000FF"/>
                  </a:solidFill>
                  <a:latin typeface="+mn-ea"/>
                  <a:ea typeface="+mn-ea"/>
                </a:rPr>
                <a:t>2</a:t>
              </a:r>
              <a:r>
                <a:rPr lang="zh-TW" altLang="en-US" sz="3200" b="1" dirty="0">
                  <a:solidFill>
                    <a:srgbClr val="0000FF"/>
                  </a:solidFill>
                  <a:latin typeface="+mn-ea"/>
                  <a:ea typeface="+mn-ea"/>
                </a:rPr>
                <a:t>＝</a:t>
              </a:r>
              <a:r>
                <a:rPr lang="en-US" altLang="zh-TW" sz="3200" b="1" i="1" dirty="0" err="1">
                  <a:solidFill>
                    <a:srgbClr val="0000FF"/>
                  </a:solidFill>
                  <a:latin typeface="+mn-ea"/>
                </a:rPr>
                <a:t>F</a:t>
              </a:r>
              <a:r>
                <a:rPr lang="en-US" altLang="zh-TW" sz="3200" b="1" baseline="-25000" dirty="0" err="1">
                  <a:solidFill>
                    <a:srgbClr val="0000FF"/>
                  </a:solidFill>
                  <a:latin typeface="+mn-ea"/>
                </a:rPr>
                <a:t>1</a:t>
              </a:r>
              <a:endParaRPr lang="en-US" altLang="zh-TW" sz="3200" b="1" baseline="-25000" dirty="0">
                <a:solidFill>
                  <a:srgbClr val="0000FF"/>
                </a:solidFill>
                <a:latin typeface="+mn-ea"/>
                <a:ea typeface="+mn-ea"/>
              </a:endParaRPr>
            </a:p>
          </p:txBody>
        </p:sp>
        <p:sp>
          <p:nvSpPr>
            <p:cNvPr id="36" name="Text Box 14">
              <a:extLst>
                <a:ext uri="{FF2B5EF4-FFF2-40B4-BE49-F238E27FC236}">
                  <a16:creationId xmlns:a16="http://schemas.microsoft.com/office/drawing/2014/main" id="{15893105-3035-46C2-BFB1-2563D914F5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5782" y="5494566"/>
              <a:ext cx="661988" cy="11763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新細明體" pitchFamily="18" charset="-120"/>
                <a:buChar char="․"/>
                <a:defRPr kumimoji="1" sz="36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新細明體" pitchFamily="18" charset="-120"/>
                <a:buChar char="․"/>
                <a:defRPr kumimoji="1" sz="32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新細明體" pitchFamily="18" charset="-120"/>
                <a:buChar char="․"/>
                <a:defRPr kumimoji="1" sz="28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itchFamily="18" charset="-120"/>
                  <a:ea typeface="新細明體" pitchFamily="18" charset="-12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en-US" altLang="zh-TW" sz="3200" b="1" i="1" dirty="0" err="1">
                  <a:solidFill>
                    <a:srgbClr val="0000FF"/>
                  </a:solidFill>
                  <a:latin typeface="+mn-ea"/>
                </a:rPr>
                <a:t>A</a:t>
              </a:r>
              <a:r>
                <a:rPr lang="en-US" altLang="zh-TW" sz="3200" b="1" baseline="-25000" dirty="0" err="1">
                  <a:solidFill>
                    <a:srgbClr val="0000FF"/>
                  </a:solidFill>
                  <a:latin typeface="+mn-ea"/>
                </a:rPr>
                <a:t>2</a:t>
              </a:r>
              <a:r>
                <a:rPr lang="en-US" altLang="zh-TW" sz="3200" b="1" baseline="-25000" dirty="0">
                  <a:solidFill>
                    <a:srgbClr val="0000FF"/>
                  </a:solidFill>
                  <a:latin typeface="+mn-ea"/>
                </a:rPr>
                <a:t> </a:t>
              </a:r>
            </a:p>
            <a:p>
              <a:pPr eaLnBrk="1" hangingPunct="1">
                <a:buFontTx/>
                <a:buNone/>
                <a:defRPr/>
              </a:pPr>
              <a:r>
                <a:rPr lang="en-US" altLang="zh-TW" sz="3200" b="1" i="1" dirty="0">
                  <a:solidFill>
                    <a:srgbClr val="0000FF"/>
                  </a:solidFill>
                  <a:latin typeface="+mn-ea"/>
                  <a:ea typeface="+mn-ea"/>
                </a:rPr>
                <a:t>A</a:t>
              </a:r>
              <a:r>
                <a:rPr lang="en-US" altLang="zh-TW" sz="3200" b="1" baseline="-25000" dirty="0">
                  <a:solidFill>
                    <a:srgbClr val="0000FF"/>
                  </a:solidFill>
                  <a:latin typeface="+mn-ea"/>
                  <a:ea typeface="+mn-ea"/>
                </a:rPr>
                <a:t>1</a:t>
              </a:r>
            </a:p>
          </p:txBody>
        </p:sp>
        <p:sp>
          <p:nvSpPr>
            <p:cNvPr id="37" name="Line 21">
              <a:extLst>
                <a:ext uri="{FF2B5EF4-FFF2-40B4-BE49-F238E27FC236}">
                  <a16:creationId xmlns:a16="http://schemas.microsoft.com/office/drawing/2014/main" id="{02D16232-6A2E-4D6E-BADC-1542882B49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15620" y="6100991"/>
              <a:ext cx="57626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b="1">
                <a:latin typeface="+mn-ea"/>
                <a:ea typeface="+mn-ea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DA82F9E6-89D1-4770-84AD-78131AA66EFA}"/>
                </a:ext>
              </a:extLst>
            </p:cNvPr>
            <p:cNvSpPr txBox="1"/>
            <p:nvPr/>
          </p:nvSpPr>
          <p:spPr>
            <a:xfrm>
              <a:off x="7029064" y="5715010"/>
              <a:ext cx="511175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  <a:defRPr/>
              </a:pPr>
              <a:r>
                <a:rPr lang="en-US" altLang="zh-TW" sz="3600" b="0" dirty="0">
                  <a:solidFill>
                    <a:srgbClr val="0000FF"/>
                  </a:solidFill>
                  <a:latin typeface="+mn-ea"/>
                  <a:ea typeface="+mn-ea"/>
                </a:rPr>
                <a:t>×</a:t>
              </a:r>
              <a:endParaRPr lang="zh-TW" altLang="en-US" sz="3600" b="0" dirty="0" err="1">
                <a:solidFill>
                  <a:srgbClr val="0000FF"/>
                </a:solidFill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747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4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4393" y="1"/>
            <a:ext cx="3312541" cy="837506"/>
          </a:xfrm>
        </p:spPr>
        <p:txBody>
          <a:bodyPr/>
          <a:lstStyle/>
          <a:p>
            <a:r>
              <a:rPr lang="zh-TW" altLang="en-US" u="sng" dirty="0">
                <a:solidFill>
                  <a:srgbClr val="FF0000"/>
                </a:solidFill>
              </a:rPr>
              <a:t>帕斯卡原理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499542" cy="676114"/>
          </a:xfrm>
        </p:spPr>
        <p:txBody>
          <a:bodyPr/>
          <a:lstStyle/>
          <a:p>
            <a:r>
              <a:rPr lang="zh-TW" altLang="en-US" b="1" u="sng" dirty="0">
                <a:solidFill>
                  <a:srgbClr val="FF0000"/>
                </a:solidFill>
              </a:rPr>
              <a:t>利用帕斯卡原理，可以達到將力「放大」的效果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P.179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244382" y="5053235"/>
            <a:ext cx="9345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汽車維修時常使用</a:t>
            </a:r>
            <a:r>
              <a:rPr lang="zh-TW" altLang="en-US" sz="3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液壓千斤頂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，以抬起車身。</a:t>
            </a:r>
          </a:p>
        </p:txBody>
      </p:sp>
      <p:grpSp>
        <p:nvGrpSpPr>
          <p:cNvPr id="15" name="群組 14"/>
          <p:cNvGrpSpPr/>
          <p:nvPr/>
        </p:nvGrpSpPr>
        <p:grpSpPr>
          <a:xfrm>
            <a:off x="2926854" y="2038202"/>
            <a:ext cx="5143720" cy="2912079"/>
            <a:chOff x="3070870" y="1787273"/>
            <a:chExt cx="5143720" cy="2912079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0870" y="1787273"/>
              <a:ext cx="5143720" cy="2880000"/>
            </a:xfrm>
            <a:prstGeom prst="rect">
              <a:avLst/>
            </a:prstGeom>
          </p:spPr>
        </p:pic>
        <p:grpSp>
          <p:nvGrpSpPr>
            <p:cNvPr id="8" name="群組 7"/>
            <p:cNvGrpSpPr/>
            <p:nvPr/>
          </p:nvGrpSpPr>
          <p:grpSpPr>
            <a:xfrm>
              <a:off x="5015086" y="3754961"/>
              <a:ext cx="2543150" cy="944391"/>
              <a:chOff x="2823034" y="4893586"/>
              <a:chExt cx="2543150" cy="944391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2823034" y="5191646"/>
                <a:ext cx="2543150" cy="646331"/>
              </a:xfrm>
              <a:prstGeom prst="rect">
                <a:avLst/>
              </a:prstGeom>
              <a:solidFill>
                <a:srgbClr val="F2F2F2">
                  <a:alpha val="69804"/>
                </a:srgbClr>
              </a:solidFill>
            </p:spPr>
            <p:txBody>
              <a:bodyPr wrap="square">
                <a:spAutoFit/>
              </a:bodyPr>
              <a:lstStyle/>
              <a:p>
                <a:r>
                  <a:rPr lang="zh-TW" altLang="en-US" sz="3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液壓千斤頂 </a:t>
                </a:r>
              </a:p>
            </p:txBody>
          </p:sp>
          <p:cxnSp>
            <p:nvCxnSpPr>
              <p:cNvPr id="9" name="直線接點 8"/>
              <p:cNvCxnSpPr/>
              <p:nvPr/>
            </p:nvCxnSpPr>
            <p:spPr>
              <a:xfrm flipV="1">
                <a:off x="4100156" y="4893586"/>
                <a:ext cx="0" cy="288000"/>
              </a:xfrm>
              <a:prstGeom prst="line">
                <a:avLst/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" name="直線單箭頭接點 9"/>
          <p:cNvCxnSpPr/>
          <p:nvPr/>
        </p:nvCxnSpPr>
        <p:spPr>
          <a:xfrm flipV="1">
            <a:off x="5427318" y="3204468"/>
            <a:ext cx="0" cy="648072"/>
          </a:xfrm>
          <a:prstGeom prst="straightConnector1">
            <a:avLst/>
          </a:prstGeom>
          <a:ln w="76200" cap="rnd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>
            <a:off x="7247334" y="3218724"/>
            <a:ext cx="0" cy="648072"/>
          </a:xfrm>
          <a:prstGeom prst="straightConnector1">
            <a:avLst/>
          </a:prstGeom>
          <a:ln w="76200" cap="rnd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7233260" y="3345222"/>
            <a:ext cx="737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b="1" i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r>
              <a:rPr lang="en-US" altLang="zh-TW" sz="3600" b="1" baseline="-250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3600" b="1" baseline="-250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799062" y="3587102"/>
            <a:ext cx="737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b="1" i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r>
              <a:rPr lang="en-US" altLang="zh-TW" sz="3600" b="1" baseline="-250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3600" b="1" baseline="-250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822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4.</a:t>
            </a:r>
            <a:r>
              <a:rPr lang="zh-TW" altLang="en-US" dirty="0"/>
              <a:t>認識大氣壓力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P.180</a:t>
            </a: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141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大氣壓力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499542" cy="1856319"/>
          </a:xfrm>
        </p:spPr>
        <p:txBody>
          <a:bodyPr/>
          <a:lstStyle/>
          <a:p>
            <a:r>
              <a:rPr lang="zh-TW" altLang="en-US" dirty="0"/>
              <a:t>地球表面有氣體覆蓋形成大氣層，所以</a:t>
            </a:r>
            <a:r>
              <a:rPr lang="zh-TW" altLang="en-US" b="1" u="sng" dirty="0">
                <a:solidFill>
                  <a:srgbClr val="FF0000"/>
                </a:solidFill>
              </a:rPr>
              <a:t>大氣的重量便會作用於地表或物體表面而產生壓力，稱為大氣壓力</a:t>
            </a:r>
            <a:r>
              <a:rPr lang="zh-TW" altLang="en-US" dirty="0"/>
              <a:t>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P.180</a:t>
            </a:r>
            <a:endParaRPr lang="zh-TW" altLang="en-US" dirty="0"/>
          </a:p>
        </p:txBody>
      </p:sp>
      <p:grpSp>
        <p:nvGrpSpPr>
          <p:cNvPr id="11" name="群組 10"/>
          <p:cNvGrpSpPr/>
          <p:nvPr/>
        </p:nvGrpSpPr>
        <p:grpSpPr>
          <a:xfrm>
            <a:off x="2899899" y="2696596"/>
            <a:ext cx="6364775" cy="3901549"/>
            <a:chOff x="2899899" y="2696596"/>
            <a:chExt cx="6364775" cy="390154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88" r="9306"/>
            <a:stretch/>
          </p:blipFill>
          <p:spPr>
            <a:xfrm rot="16200000">
              <a:off x="4134317" y="1467789"/>
              <a:ext cx="3901549" cy="6359164"/>
            </a:xfrm>
            <a:prstGeom prst="rect">
              <a:avLst/>
            </a:prstGeom>
          </p:spPr>
        </p:pic>
        <p:cxnSp>
          <p:nvCxnSpPr>
            <p:cNvPr id="8" name="直線接點 7"/>
            <p:cNvCxnSpPr/>
            <p:nvPr/>
          </p:nvCxnSpPr>
          <p:spPr>
            <a:xfrm flipH="1" flipV="1">
              <a:off x="6239222" y="3757730"/>
              <a:ext cx="360040" cy="392144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3790950" y="3387447"/>
              <a:ext cx="24929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3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地球大氣層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2899899" y="6300475"/>
              <a:ext cx="6222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NASA</a:t>
              </a:r>
              <a:endPara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95988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15" y="714103"/>
            <a:ext cx="6661210" cy="5199656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認識壓力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7056717" y="4149874"/>
            <a:ext cx="4659536" cy="1705964"/>
          </a:xfrm>
        </p:spPr>
        <p:txBody>
          <a:bodyPr/>
          <a:lstStyle/>
          <a:p>
            <a:pPr marL="114295" indent="0">
              <a:buNone/>
            </a:pPr>
            <a:r>
              <a:rPr lang="zh-TW" altLang="en-US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底面積相同的玻璃瓶，裝滿水的瓶子總重量較重，海綿凹陷較深。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P.174</a:t>
            </a:r>
            <a:endParaRPr lang="zh-TW" altLang="en-US" dirty="0"/>
          </a:p>
        </p:txBody>
      </p:sp>
      <p:grpSp>
        <p:nvGrpSpPr>
          <p:cNvPr id="13" name="群組 12"/>
          <p:cNvGrpSpPr/>
          <p:nvPr/>
        </p:nvGrpSpPr>
        <p:grpSpPr>
          <a:xfrm>
            <a:off x="414866" y="5673230"/>
            <a:ext cx="6661210" cy="992784"/>
            <a:chOff x="280325" y="703827"/>
            <a:chExt cx="6661210" cy="992784"/>
          </a:xfrm>
        </p:grpSpPr>
        <p:sp>
          <p:nvSpPr>
            <p:cNvPr id="11" name="等腰三角形 10"/>
            <p:cNvSpPr/>
            <p:nvPr/>
          </p:nvSpPr>
          <p:spPr>
            <a:xfrm rot="5795899">
              <a:off x="5166656" y="738391"/>
              <a:ext cx="501176" cy="432048"/>
            </a:xfrm>
            <a:prstGeom prst="triangle">
              <a:avLst>
                <a:gd name="adj" fmla="val 9768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280325" y="988754"/>
              <a:ext cx="6661210" cy="70062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496895" y="981522"/>
              <a:ext cx="6246138" cy="715089"/>
            </a:xfrm>
            <a:prstGeom prst="round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600" b="1" u="sng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正向力大，海綿凹陷程度較深</a:t>
              </a: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BDA812E6-66A6-45E2-8DAA-1C9CF06B5D7F}"/>
              </a:ext>
            </a:extLst>
          </p:cNvPr>
          <p:cNvSpPr/>
          <p:nvPr/>
        </p:nvSpPr>
        <p:spPr>
          <a:xfrm>
            <a:off x="8110378" y="4778978"/>
            <a:ext cx="3097395" cy="59503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4DBAD8E-1E68-444C-8BD5-67D6E45EE66C}"/>
              </a:ext>
            </a:extLst>
          </p:cNvPr>
          <p:cNvSpPr/>
          <p:nvPr/>
        </p:nvSpPr>
        <p:spPr>
          <a:xfrm>
            <a:off x="765093" y="5976988"/>
            <a:ext cx="1368152" cy="54750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E0423568-0066-4FE6-B8A7-F55574658314}"/>
              </a:ext>
            </a:extLst>
          </p:cNvPr>
          <p:cNvCxnSpPr>
            <a:cxnSpLocks/>
          </p:cNvCxnSpPr>
          <p:nvPr/>
        </p:nvCxnSpPr>
        <p:spPr>
          <a:xfrm flipH="1">
            <a:off x="2133246" y="5188856"/>
            <a:ext cx="5977132" cy="956629"/>
          </a:xfrm>
          <a:prstGeom prst="straightConnector1">
            <a:avLst/>
          </a:prstGeom>
          <a:ln w="38100" cap="rnd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84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大氣壓力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499542" cy="1129900"/>
          </a:xfrm>
        </p:spPr>
        <p:txBody>
          <a:bodyPr/>
          <a:lstStyle/>
          <a:p>
            <a:r>
              <a:rPr lang="zh-TW" altLang="en-US" dirty="0"/>
              <a:t>地球表面有氣體覆蓋形成大氣層，所以</a:t>
            </a:r>
            <a:r>
              <a:rPr lang="zh-TW" altLang="en-US" b="1" u="sng" dirty="0">
                <a:solidFill>
                  <a:srgbClr val="FF0000"/>
                </a:solidFill>
              </a:rPr>
              <a:t>大氣的重量便會作用於地表或物體表面，而產生壓力，稱為大氣壓力。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P.180</a:t>
            </a:r>
            <a:endParaRPr lang="zh-TW" altLang="en-US" dirty="0"/>
          </a:p>
        </p:txBody>
      </p:sp>
      <p:grpSp>
        <p:nvGrpSpPr>
          <p:cNvPr id="5" name="群組 1">
            <a:extLst>
              <a:ext uri="{FF2B5EF4-FFF2-40B4-BE49-F238E27FC236}">
                <a16:creationId xmlns:a16="http://schemas.microsoft.com/office/drawing/2014/main" id="{021D2EAE-8D13-4244-BD0F-1397C404D94A}"/>
              </a:ext>
            </a:extLst>
          </p:cNvPr>
          <p:cNvGrpSpPr>
            <a:grpSpLocks/>
          </p:cNvGrpSpPr>
          <p:nvPr/>
        </p:nvGrpSpPr>
        <p:grpSpPr bwMode="auto">
          <a:xfrm>
            <a:off x="1990750" y="3429794"/>
            <a:ext cx="6911975" cy="6913563"/>
            <a:chOff x="18602" y="3401616"/>
            <a:chExt cx="6912768" cy="6912768"/>
          </a:xfrm>
        </p:grpSpPr>
        <p:sp>
          <p:nvSpPr>
            <p:cNvPr id="6" name="橢圓 5">
              <a:extLst>
                <a:ext uri="{FF2B5EF4-FFF2-40B4-BE49-F238E27FC236}">
                  <a16:creationId xmlns:a16="http://schemas.microsoft.com/office/drawing/2014/main" id="{2B195787-6645-4FF2-8D6F-19659C8E7BBF}"/>
                </a:ext>
              </a:extLst>
            </p:cNvPr>
            <p:cNvSpPr/>
            <p:nvPr/>
          </p:nvSpPr>
          <p:spPr bwMode="auto">
            <a:xfrm>
              <a:off x="18602" y="3401616"/>
              <a:ext cx="6912768" cy="691276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alpha val="6000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  <a:defRPr/>
              </a:pPr>
              <a:endParaRPr lang="zh-TW" altLang="en-US">
                <a:ea typeface="標楷體" pitchFamily="65" charset="-120"/>
              </a:endParaRPr>
            </a:p>
          </p:txBody>
        </p:sp>
        <p:sp>
          <p:nvSpPr>
            <p:cNvPr id="7" name="套索 2">
              <a:extLst>
                <a:ext uri="{FF2B5EF4-FFF2-40B4-BE49-F238E27FC236}">
                  <a16:creationId xmlns:a16="http://schemas.microsoft.com/office/drawing/2014/main" id="{44907F02-393D-4AD2-93AA-D2D8CE7DEEC3}"/>
                </a:ext>
              </a:extLst>
            </p:cNvPr>
            <p:cNvSpPr/>
            <p:nvPr/>
          </p:nvSpPr>
          <p:spPr bwMode="auto">
            <a:xfrm>
              <a:off x="1930171" y="5273064"/>
              <a:ext cx="3169014" cy="3169872"/>
            </a:xfrm>
            <a:prstGeom prst="chord">
              <a:avLst>
                <a:gd name="adj1" fmla="val 10773041"/>
                <a:gd name="adj2" fmla="val 21582266"/>
              </a:avLst>
            </a:prstGeom>
            <a:solidFill>
              <a:schemeClr val="accent1">
                <a:lumMod val="50000"/>
              </a:schemeClr>
            </a:solidFill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  <a:defRPr/>
              </a:pPr>
              <a:endParaRPr lang="zh-TW" altLang="en-US">
                <a:ea typeface="標楷體" pitchFamily="65" charset="-120"/>
              </a:endParaRPr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8F4EBBFA-BFA7-48D7-9D63-783085DDEDE5}"/>
              </a:ext>
            </a:extLst>
          </p:cNvPr>
          <p:cNvSpPr txBox="1"/>
          <p:nvPr/>
        </p:nvSpPr>
        <p:spPr>
          <a:xfrm>
            <a:off x="7270775" y="3561557"/>
            <a:ext cx="1800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大氣層</a:t>
            </a:r>
          </a:p>
        </p:txBody>
      </p:sp>
      <p:sp>
        <p:nvSpPr>
          <p:cNvPr id="9" name="向右箭號 7">
            <a:extLst>
              <a:ext uri="{FF2B5EF4-FFF2-40B4-BE49-F238E27FC236}">
                <a16:creationId xmlns:a16="http://schemas.microsoft.com/office/drawing/2014/main" id="{D0BED075-5A8E-41B6-BA4E-1DA5AF863117}"/>
              </a:ext>
            </a:extLst>
          </p:cNvPr>
          <p:cNvSpPr>
            <a:spLocks noChangeArrowheads="1"/>
          </p:cNvSpPr>
          <p:nvPr/>
        </p:nvSpPr>
        <p:spPr bwMode="auto">
          <a:xfrm rot="3166944">
            <a:off x="2911500" y="4736307"/>
            <a:ext cx="1820863" cy="395287"/>
          </a:xfrm>
          <a:prstGeom prst="rightArrow">
            <a:avLst>
              <a:gd name="adj1" fmla="val 50000"/>
              <a:gd name="adj2" fmla="val 89794"/>
            </a:avLst>
          </a:prstGeom>
          <a:solidFill>
            <a:srgbClr val="F1CC7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endParaRPr lang="zh-TW" altLang="en-US">
              <a:ea typeface="標楷體" pitchFamily="65" charset="-120"/>
            </a:endParaRPr>
          </a:p>
        </p:txBody>
      </p:sp>
      <p:sp>
        <p:nvSpPr>
          <p:cNvPr id="10" name="向右箭號 10">
            <a:extLst>
              <a:ext uri="{FF2B5EF4-FFF2-40B4-BE49-F238E27FC236}">
                <a16:creationId xmlns:a16="http://schemas.microsoft.com/office/drawing/2014/main" id="{51C08D82-BBD3-465B-BAF2-6AB85A09718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788719" y="3889375"/>
            <a:ext cx="1316038" cy="396875"/>
          </a:xfrm>
          <a:prstGeom prst="rightArrow">
            <a:avLst>
              <a:gd name="adj1" fmla="val 50000"/>
              <a:gd name="adj2" fmla="val 89529"/>
            </a:avLst>
          </a:prstGeom>
          <a:solidFill>
            <a:srgbClr val="F1CC7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endParaRPr lang="zh-TW" altLang="en-US">
              <a:ea typeface="標楷體" pitchFamily="65" charset="-120"/>
            </a:endParaRPr>
          </a:p>
        </p:txBody>
      </p:sp>
      <p:sp>
        <p:nvSpPr>
          <p:cNvPr id="11" name="向右箭號 11">
            <a:extLst>
              <a:ext uri="{FF2B5EF4-FFF2-40B4-BE49-F238E27FC236}">
                <a16:creationId xmlns:a16="http://schemas.microsoft.com/office/drawing/2014/main" id="{6AE9D8B4-36B8-4A5D-80B6-7767F7F312EE}"/>
              </a:ext>
            </a:extLst>
          </p:cNvPr>
          <p:cNvSpPr>
            <a:spLocks noChangeArrowheads="1"/>
          </p:cNvSpPr>
          <p:nvPr/>
        </p:nvSpPr>
        <p:spPr bwMode="auto">
          <a:xfrm rot="8285203">
            <a:off x="6434163" y="4964907"/>
            <a:ext cx="1762125" cy="396875"/>
          </a:xfrm>
          <a:prstGeom prst="rightArrow">
            <a:avLst>
              <a:gd name="adj1" fmla="val 50000"/>
              <a:gd name="adj2" fmla="val 89435"/>
            </a:avLst>
          </a:prstGeom>
          <a:solidFill>
            <a:srgbClr val="F1CC7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endParaRPr lang="zh-TW" altLang="en-US">
              <a:ea typeface="標楷體" pitchFamily="65" charset="-120"/>
            </a:endParaRPr>
          </a:p>
        </p:txBody>
      </p:sp>
      <p:grpSp>
        <p:nvGrpSpPr>
          <p:cNvPr id="12" name="群組 23">
            <a:extLst>
              <a:ext uri="{FF2B5EF4-FFF2-40B4-BE49-F238E27FC236}">
                <a16:creationId xmlns:a16="http://schemas.microsoft.com/office/drawing/2014/main" id="{6325906E-E5A5-4E54-AC21-6154E962F6EB}"/>
              </a:ext>
            </a:extLst>
          </p:cNvPr>
          <p:cNvGrpSpPr>
            <a:grpSpLocks/>
          </p:cNvGrpSpPr>
          <p:nvPr/>
        </p:nvGrpSpPr>
        <p:grpSpPr bwMode="auto">
          <a:xfrm>
            <a:off x="5365775" y="4845844"/>
            <a:ext cx="182563" cy="457200"/>
            <a:chOff x="3332560" y="5703628"/>
            <a:chExt cx="181880" cy="456809"/>
          </a:xfrm>
        </p:grpSpPr>
        <p:sp>
          <p:nvSpPr>
            <p:cNvPr id="13" name="橢圓 8">
              <a:extLst>
                <a:ext uri="{FF2B5EF4-FFF2-40B4-BE49-F238E27FC236}">
                  <a16:creationId xmlns:a16="http://schemas.microsoft.com/office/drawing/2014/main" id="{0E45E674-EE01-4DE8-BC9A-E18C1AB07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2560" y="5703628"/>
              <a:ext cx="180528" cy="180020"/>
            </a:xfrm>
            <a:prstGeom prst="ellipse">
              <a:avLst/>
            </a:prstGeom>
            <a:solidFill>
              <a:schemeClr val="tx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36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32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28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buFontTx/>
                <a:buNone/>
              </a:pPr>
              <a:endParaRPr lang="zh-TW" altLang="en-US" sz="320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cxnSp>
          <p:nvCxnSpPr>
            <p:cNvPr id="14" name="直線接點 12">
              <a:extLst>
                <a:ext uri="{FF2B5EF4-FFF2-40B4-BE49-F238E27FC236}">
                  <a16:creationId xmlns:a16="http://schemas.microsoft.com/office/drawing/2014/main" id="{E34026EF-7563-43FB-BB72-968266CECE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419872" y="5806760"/>
              <a:ext cx="0" cy="288032"/>
            </a:xfrm>
            <a:prstGeom prst="lin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直線接點 17">
              <a:extLst>
                <a:ext uri="{FF2B5EF4-FFF2-40B4-BE49-F238E27FC236}">
                  <a16:creationId xmlns:a16="http://schemas.microsoft.com/office/drawing/2014/main" id="{A9638FDB-B7DB-43C0-8843-E141649B00B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340692" y="5889998"/>
              <a:ext cx="79180" cy="13129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直線接點 20">
              <a:extLst>
                <a:ext uri="{FF2B5EF4-FFF2-40B4-BE49-F238E27FC236}">
                  <a16:creationId xmlns:a16="http://schemas.microsoft.com/office/drawing/2014/main" id="{44C37D69-E85A-4004-9322-5450C029D38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435260" y="5889998"/>
              <a:ext cx="79180" cy="13129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直線接點 21">
              <a:extLst>
                <a:ext uri="{FF2B5EF4-FFF2-40B4-BE49-F238E27FC236}">
                  <a16:creationId xmlns:a16="http://schemas.microsoft.com/office/drawing/2014/main" id="{2B8AA68C-906D-4FFC-B6E7-DBF0815EC7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340692" y="6029147"/>
              <a:ext cx="79180" cy="13129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直線接點 22">
              <a:extLst>
                <a:ext uri="{FF2B5EF4-FFF2-40B4-BE49-F238E27FC236}">
                  <a16:creationId xmlns:a16="http://schemas.microsoft.com/office/drawing/2014/main" id="{46DD0DFA-9B0A-4C9D-B784-44316EC37B4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435260" y="6029147"/>
              <a:ext cx="79180" cy="13129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3FB09BF-6DDA-4A25-B7C6-D3A94546A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88" y="2845594"/>
            <a:ext cx="22045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36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32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r>
              <a:rPr lang="zh-TW" altLang="en-US" dirty="0">
                <a:solidFill>
                  <a:srgbClr val="CC9B00"/>
                </a:solidFill>
              </a:rPr>
              <a:t>大氣壓力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5830C39-ACA4-439B-A4B4-88BFD6CD92DD}"/>
              </a:ext>
            </a:extLst>
          </p:cNvPr>
          <p:cNvSpPr txBox="1"/>
          <p:nvPr/>
        </p:nvSpPr>
        <p:spPr>
          <a:xfrm>
            <a:off x="4762525" y="5487194"/>
            <a:ext cx="15113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zh-TW" altLang="en-US" b="0" dirty="0">
                <a:solidFill>
                  <a:schemeClr val="bg1"/>
                </a:solidFill>
                <a:latin typeface="+mn-ea"/>
                <a:ea typeface="+mn-ea"/>
              </a:rPr>
              <a:t>地球</a:t>
            </a:r>
          </a:p>
        </p:txBody>
      </p:sp>
    </p:spTree>
    <p:extLst>
      <p:ext uri="{BB962C8B-B14F-4D97-AF65-F5344CB8AC3E}">
        <p14:creationId xmlns:p14="http://schemas.microsoft.com/office/powerpoint/2010/main" val="97968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5"/>
          </p:nvPr>
        </p:nvSpPr>
        <p:spPr>
          <a:xfrm>
            <a:off x="334566" y="913508"/>
            <a:ext cx="10945216" cy="1940222"/>
          </a:xfrm>
        </p:spPr>
        <p:txBody>
          <a:bodyPr/>
          <a:lstStyle/>
          <a:p>
            <a:pPr marL="533400" indent="-415925"/>
            <a:r>
              <a:rPr lang="en-US" altLang="zh-TW" sz="4000" dirty="0"/>
              <a:t>1.</a:t>
            </a:r>
            <a:r>
              <a:rPr lang="zh-TW" altLang="en-US" sz="4000" dirty="0"/>
              <a:t>將廣口瓶裝滿水，再以塑膠片蓋住瓶口並以手壓緊。</a:t>
            </a: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驗證大氣壓力的存在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P.180</a:t>
            </a:r>
            <a:endParaRPr lang="zh-TW" altLang="en-US" dirty="0"/>
          </a:p>
        </p:txBody>
      </p:sp>
      <p:grpSp>
        <p:nvGrpSpPr>
          <p:cNvPr id="9" name="群組 8"/>
          <p:cNvGrpSpPr/>
          <p:nvPr/>
        </p:nvGrpSpPr>
        <p:grpSpPr>
          <a:xfrm>
            <a:off x="6810007" y="2133650"/>
            <a:ext cx="4464592" cy="4023206"/>
            <a:chOff x="7026031" y="2195684"/>
            <a:chExt cx="4464592" cy="4023206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6031" y="2195684"/>
              <a:ext cx="4464592" cy="4023206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7319342" y="4211908"/>
              <a:ext cx="141577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塑膠片</a:t>
              </a:r>
            </a:p>
          </p:txBody>
        </p:sp>
        <p:cxnSp>
          <p:nvCxnSpPr>
            <p:cNvPr id="8" name="直線接點 7"/>
            <p:cNvCxnSpPr/>
            <p:nvPr/>
          </p:nvCxnSpPr>
          <p:spPr>
            <a:xfrm flipV="1">
              <a:off x="8039422" y="3707852"/>
              <a:ext cx="0" cy="504056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431125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33400" indent="-415925"/>
            <a:r>
              <a:rPr lang="en-US" altLang="zh-TW" sz="4000" dirty="0"/>
              <a:t>2.</a:t>
            </a:r>
            <a:r>
              <a:rPr lang="zh-TW" altLang="en-US" sz="4000" dirty="0"/>
              <a:t>手壓塑膠片，緩慢將廣口瓶轉至倒立，再將</a:t>
            </a:r>
            <a:br>
              <a:rPr lang="en-US" altLang="zh-TW" sz="4000" dirty="0"/>
            </a:br>
            <a:r>
              <a:rPr lang="zh-TW" altLang="en-US" sz="4000" dirty="0"/>
              <a:t>壓塑膠片的手放開。觀察塑膠片是否掉落？</a:t>
            </a:r>
            <a:br>
              <a:rPr lang="en-US" altLang="zh-TW" sz="4000" dirty="0"/>
            </a:br>
            <a:r>
              <a:rPr lang="zh-TW" altLang="en-US" sz="4000" dirty="0"/>
              <a:t>水是否流出？</a:t>
            </a:r>
            <a:endParaRPr lang="en-US" altLang="zh-TW" sz="4000" dirty="0"/>
          </a:p>
          <a:p>
            <a:pPr marL="533400" indent="-415925"/>
            <a:r>
              <a:rPr lang="zh-TW" altLang="en-US" sz="2000" dirty="0"/>
              <a:t> </a:t>
            </a:r>
            <a:endParaRPr lang="en-US" altLang="zh-TW" sz="2000" dirty="0"/>
          </a:p>
          <a:p>
            <a:pPr marL="533400" indent="-415925"/>
            <a:r>
              <a:rPr lang="en-US" altLang="zh-TW" sz="4000" dirty="0"/>
              <a:t>3.</a:t>
            </a:r>
            <a:r>
              <a:rPr lang="zh-TW" altLang="en-US" sz="4000" dirty="0"/>
              <a:t>再將瓶口轉至向左，觀察塑膠片是否掉落？</a:t>
            </a:r>
            <a:br>
              <a:rPr lang="en-US" altLang="zh-TW" sz="4000" dirty="0"/>
            </a:br>
            <a:r>
              <a:rPr lang="zh-TW" altLang="en-US" sz="4000" dirty="0"/>
              <a:t>水是否流出？</a:t>
            </a: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驗證大氣壓力的存在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P.180</a:t>
            </a: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7901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/>
          <a:srcRect l="16879" t="1241" r="19425" b="19525"/>
          <a:stretch/>
        </p:blipFill>
        <p:spPr>
          <a:xfrm>
            <a:off x="9109262" y="981522"/>
            <a:ext cx="2769230" cy="288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大氣壓力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35321" y="931742"/>
            <a:ext cx="7495279" cy="3218132"/>
          </a:xfrm>
        </p:spPr>
        <p:txBody>
          <a:bodyPr/>
          <a:lstStyle/>
          <a:p>
            <a:r>
              <a:rPr lang="zh-TW" altLang="en-US" dirty="0"/>
              <a:t>將廣口瓶倒轉後，塑膠片能緊密的貼住瓶口而不掉落，可知必定有一個向上的作用力來支撐塑膠片和水的重量。</a:t>
            </a:r>
            <a:endParaRPr lang="en-US" altLang="zh-TW" dirty="0"/>
          </a:p>
          <a:p>
            <a:r>
              <a:rPr lang="zh-TW" altLang="en-US" dirty="0"/>
              <a:t>這個作用力來自大氣壓力。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P.180</a:t>
            </a:r>
            <a:endParaRPr lang="zh-TW" altLang="en-US" dirty="0"/>
          </a:p>
        </p:txBody>
      </p:sp>
      <p:grpSp>
        <p:nvGrpSpPr>
          <p:cNvPr id="22" name="群組 21"/>
          <p:cNvGrpSpPr/>
          <p:nvPr/>
        </p:nvGrpSpPr>
        <p:grpSpPr>
          <a:xfrm>
            <a:off x="7672059" y="3670184"/>
            <a:ext cx="3247682" cy="911734"/>
            <a:chOff x="7672061" y="3670185"/>
            <a:chExt cx="3219286" cy="1199768"/>
          </a:xfrm>
        </p:grpSpPr>
        <p:grpSp>
          <p:nvGrpSpPr>
            <p:cNvPr id="15" name="群組 14"/>
            <p:cNvGrpSpPr/>
            <p:nvPr/>
          </p:nvGrpSpPr>
          <p:grpSpPr>
            <a:xfrm>
              <a:off x="10297254" y="3670185"/>
              <a:ext cx="594093" cy="1199768"/>
              <a:chOff x="5862414" y="4950346"/>
              <a:chExt cx="594093" cy="720080"/>
            </a:xfrm>
          </p:grpSpPr>
          <p:cxnSp>
            <p:nvCxnSpPr>
              <p:cNvPr id="12" name="直線單箭頭接點 11"/>
              <p:cNvCxnSpPr/>
              <p:nvPr/>
            </p:nvCxnSpPr>
            <p:spPr>
              <a:xfrm flipV="1">
                <a:off x="5862414" y="4950346"/>
                <a:ext cx="0" cy="720080"/>
              </a:xfrm>
              <a:prstGeom prst="straightConnector1">
                <a:avLst/>
              </a:prstGeom>
              <a:ln w="76200">
                <a:solidFill>
                  <a:srgbClr val="F69240">
                    <a:alpha val="69804"/>
                  </a:srgb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" name="直線單箭頭接點 12"/>
              <p:cNvCxnSpPr/>
              <p:nvPr/>
            </p:nvCxnSpPr>
            <p:spPr>
              <a:xfrm flipV="1">
                <a:off x="6159460" y="4950347"/>
                <a:ext cx="0" cy="720079"/>
              </a:xfrm>
              <a:prstGeom prst="straightConnector1">
                <a:avLst/>
              </a:prstGeom>
              <a:ln w="76200">
                <a:solidFill>
                  <a:srgbClr val="F69240">
                    <a:alpha val="69804"/>
                  </a:srgb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" name="直線單箭頭接點 13"/>
              <p:cNvCxnSpPr/>
              <p:nvPr/>
            </p:nvCxnSpPr>
            <p:spPr>
              <a:xfrm flipV="1">
                <a:off x="6456507" y="4950346"/>
                <a:ext cx="0" cy="720080"/>
              </a:xfrm>
              <a:prstGeom prst="straightConnector1">
                <a:avLst/>
              </a:prstGeom>
              <a:ln w="76200">
                <a:solidFill>
                  <a:srgbClr val="F69240">
                    <a:alpha val="69804"/>
                  </a:srgbClr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6" name="矩形 15"/>
            <p:cNvSpPr/>
            <p:nvPr/>
          </p:nvSpPr>
          <p:spPr>
            <a:xfrm>
              <a:off x="7672061" y="3906157"/>
              <a:ext cx="2646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向上的作用力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9610437" y="4581922"/>
            <a:ext cx="203132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大氣壓力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80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20700" t="16477" r="10508" b="8859"/>
          <a:stretch/>
        </p:blipFill>
        <p:spPr>
          <a:xfrm>
            <a:off x="8975526" y="1500468"/>
            <a:ext cx="2880000" cy="261333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大氣壓力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35321" y="931742"/>
            <a:ext cx="6263941" cy="3506164"/>
          </a:xfrm>
        </p:spPr>
        <p:txBody>
          <a:bodyPr/>
          <a:lstStyle/>
          <a:p>
            <a:r>
              <a:rPr lang="zh-TW" altLang="en-US" dirty="0"/>
              <a:t>將瓶口方向朝左時，塑膠片亦不掉落，可見此時的大氣壓力方向向右。</a:t>
            </a:r>
            <a:endParaRPr lang="en-US" altLang="zh-TW" dirty="0"/>
          </a:p>
          <a:p>
            <a:r>
              <a:rPr lang="zh-TW" altLang="en-US" dirty="0"/>
              <a:t>這是因為</a:t>
            </a:r>
            <a:r>
              <a:rPr lang="zh-TW" altLang="en-US" b="1" u="sng" dirty="0">
                <a:solidFill>
                  <a:srgbClr val="FF0000"/>
                </a:solidFill>
              </a:rPr>
              <a:t>大氣壓力與液壓相同，皆來自四面八方，且其會垂直作用於接觸面</a:t>
            </a:r>
            <a:r>
              <a:rPr lang="zh-TW" altLang="en-US" dirty="0"/>
              <a:t>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P.180</a:t>
            </a:r>
            <a:endParaRPr lang="zh-TW" altLang="en-US" dirty="0"/>
          </a:p>
        </p:txBody>
      </p:sp>
      <p:grpSp>
        <p:nvGrpSpPr>
          <p:cNvPr id="17" name="群組 16"/>
          <p:cNvGrpSpPr/>
          <p:nvPr/>
        </p:nvGrpSpPr>
        <p:grpSpPr>
          <a:xfrm>
            <a:off x="7281976" y="2152106"/>
            <a:ext cx="2113806" cy="1200329"/>
            <a:chOff x="7053376" y="2152106"/>
            <a:chExt cx="2113806" cy="1200329"/>
          </a:xfrm>
        </p:grpSpPr>
        <p:grpSp>
          <p:nvGrpSpPr>
            <p:cNvPr id="11" name="群組 10"/>
            <p:cNvGrpSpPr/>
            <p:nvPr/>
          </p:nvGrpSpPr>
          <p:grpSpPr>
            <a:xfrm rot="5400000">
              <a:off x="8198874" y="2152387"/>
              <a:ext cx="736848" cy="1199768"/>
              <a:chOff x="5862414" y="4950346"/>
              <a:chExt cx="736848" cy="720080"/>
            </a:xfrm>
          </p:grpSpPr>
          <p:cxnSp>
            <p:nvCxnSpPr>
              <p:cNvPr id="13" name="直線單箭頭接點 12"/>
              <p:cNvCxnSpPr/>
              <p:nvPr/>
            </p:nvCxnSpPr>
            <p:spPr>
              <a:xfrm flipV="1">
                <a:off x="5862414" y="4950346"/>
                <a:ext cx="0" cy="72008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" name="直線單箭頭接點 13"/>
              <p:cNvCxnSpPr/>
              <p:nvPr/>
            </p:nvCxnSpPr>
            <p:spPr>
              <a:xfrm flipV="1">
                <a:off x="6230838" y="4950347"/>
                <a:ext cx="0" cy="720079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5" name="直線單箭頭接點 14"/>
              <p:cNvCxnSpPr/>
              <p:nvPr/>
            </p:nvCxnSpPr>
            <p:spPr>
              <a:xfrm flipV="1">
                <a:off x="6599262" y="4950346"/>
                <a:ext cx="0" cy="72008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6" name="矩形 15"/>
            <p:cNvSpPr/>
            <p:nvPr/>
          </p:nvSpPr>
          <p:spPr>
            <a:xfrm>
              <a:off x="7053376" y="2152106"/>
              <a:ext cx="1107996" cy="12003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3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大氣</a:t>
              </a:r>
              <a:br>
                <a:rPr lang="en-US" altLang="zh-TW" sz="3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3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壓力</a:t>
              </a: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9120694" y="1341562"/>
            <a:ext cx="284592" cy="2880320"/>
            <a:chOff x="9120694" y="1341562"/>
            <a:chExt cx="284592" cy="2880320"/>
          </a:xfrm>
        </p:grpSpPr>
        <p:cxnSp>
          <p:nvCxnSpPr>
            <p:cNvPr id="19" name="直線接點 18"/>
            <p:cNvCxnSpPr/>
            <p:nvPr/>
          </p:nvCxnSpPr>
          <p:spPr>
            <a:xfrm>
              <a:off x="9405286" y="1341562"/>
              <a:ext cx="0" cy="2880320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肘形接點 21"/>
            <p:cNvCxnSpPr/>
            <p:nvPr/>
          </p:nvCxnSpPr>
          <p:spPr>
            <a:xfrm rot="16200000" flipH="1">
              <a:off x="9120694" y="3174692"/>
              <a:ext cx="267466" cy="267466"/>
            </a:xfrm>
            <a:prstGeom prst="bentConnector3">
              <a:avLst>
                <a:gd name="adj1" fmla="val 100794"/>
              </a:avLst>
            </a:prstGeom>
            <a:ln w="38100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群組 23"/>
          <p:cNvGrpSpPr/>
          <p:nvPr/>
        </p:nvGrpSpPr>
        <p:grpSpPr>
          <a:xfrm>
            <a:off x="8756507" y="3465576"/>
            <a:ext cx="1005403" cy="1524198"/>
            <a:chOff x="8756507" y="3465576"/>
            <a:chExt cx="1005403" cy="1524198"/>
          </a:xfrm>
        </p:grpSpPr>
        <p:grpSp>
          <p:nvGrpSpPr>
            <p:cNvPr id="12" name="群組 11"/>
            <p:cNvGrpSpPr/>
            <p:nvPr/>
          </p:nvGrpSpPr>
          <p:grpSpPr>
            <a:xfrm>
              <a:off x="8756507" y="3465576"/>
              <a:ext cx="1005403" cy="1524198"/>
              <a:chOff x="8756507" y="3465576"/>
              <a:chExt cx="1005403" cy="1524198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8756507" y="4404999"/>
                <a:ext cx="10054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sz="3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垂直</a:t>
                </a:r>
              </a:p>
            </p:txBody>
          </p:sp>
          <p:cxnSp>
            <p:nvCxnSpPr>
              <p:cNvPr id="7" name="直線接點 6"/>
              <p:cNvCxnSpPr/>
              <p:nvPr/>
            </p:nvCxnSpPr>
            <p:spPr>
              <a:xfrm>
                <a:off x="9254427" y="3465576"/>
                <a:ext cx="0" cy="97233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直線接點 22"/>
            <p:cNvCxnSpPr/>
            <p:nvPr/>
          </p:nvCxnSpPr>
          <p:spPr>
            <a:xfrm>
              <a:off x="9254427" y="3465576"/>
              <a:ext cx="0" cy="252250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9009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53" y="1542372"/>
            <a:ext cx="2840408" cy="468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托里切利實驗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8651" y="931742"/>
            <a:ext cx="7823179" cy="3362148"/>
          </a:xfrm>
        </p:spPr>
        <p:txBody>
          <a:bodyPr/>
          <a:lstStyle/>
          <a:p>
            <a:pPr algn="just"/>
            <a:r>
              <a:rPr lang="zh-TW" altLang="en-US" dirty="0"/>
              <a:t>西元</a:t>
            </a:r>
            <a:r>
              <a:rPr lang="en-US" altLang="zh-TW" dirty="0"/>
              <a:t>1643</a:t>
            </a:r>
            <a:r>
              <a:rPr lang="zh-TW" altLang="en-US" dirty="0"/>
              <a:t>年，</a:t>
            </a:r>
            <a:r>
              <a:rPr lang="zh-TW" altLang="en-US" u="sng" dirty="0"/>
              <a:t>義大利</a:t>
            </a:r>
            <a:r>
              <a:rPr lang="zh-TW" altLang="en-US" dirty="0"/>
              <a:t>科學家</a:t>
            </a:r>
            <a:r>
              <a:rPr lang="zh-TW" altLang="en-US" b="1" u="sng" dirty="0">
                <a:solidFill>
                  <a:srgbClr val="FF0000"/>
                </a:solidFill>
              </a:rPr>
              <a:t>托里切利將長玻璃管裝滿水銀後倒立於水銀槽中，此時水銀柱會慢慢下降直到靜止，使玻璃管頂端出現真空。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P.181</a:t>
            </a:r>
            <a:endParaRPr lang="zh-TW" altLang="en-US" dirty="0"/>
          </a:p>
        </p:txBody>
      </p:sp>
      <p:grpSp>
        <p:nvGrpSpPr>
          <p:cNvPr id="18" name="群組 17"/>
          <p:cNvGrpSpPr/>
          <p:nvPr/>
        </p:nvGrpSpPr>
        <p:grpSpPr>
          <a:xfrm>
            <a:off x="2032925" y="1365971"/>
            <a:ext cx="1346960" cy="646331"/>
            <a:chOff x="2032925" y="1365971"/>
            <a:chExt cx="1346960" cy="646331"/>
          </a:xfrm>
        </p:grpSpPr>
        <p:sp>
          <p:nvSpPr>
            <p:cNvPr id="7" name="矩形 6"/>
            <p:cNvSpPr/>
            <p:nvPr/>
          </p:nvSpPr>
          <p:spPr>
            <a:xfrm>
              <a:off x="2271889" y="1365971"/>
              <a:ext cx="11079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3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真空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9" name="直線接點 8"/>
            <p:cNvCxnSpPr/>
            <p:nvPr/>
          </p:nvCxnSpPr>
          <p:spPr>
            <a:xfrm>
              <a:off x="2032925" y="1689034"/>
              <a:ext cx="298795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群組 5"/>
          <p:cNvGrpSpPr/>
          <p:nvPr/>
        </p:nvGrpSpPr>
        <p:grpSpPr>
          <a:xfrm>
            <a:off x="2018126" y="3258144"/>
            <a:ext cx="1405564" cy="1981124"/>
            <a:chOff x="2018126" y="3258144"/>
            <a:chExt cx="1405564" cy="1981124"/>
          </a:xfrm>
        </p:grpSpPr>
        <p:grpSp>
          <p:nvGrpSpPr>
            <p:cNvPr id="13" name="群組 12"/>
            <p:cNvGrpSpPr/>
            <p:nvPr/>
          </p:nvGrpSpPr>
          <p:grpSpPr>
            <a:xfrm flipV="1">
              <a:off x="2018126" y="4458473"/>
              <a:ext cx="720616" cy="780795"/>
              <a:chOff x="6023198" y="4450981"/>
              <a:chExt cx="720616" cy="1199768"/>
            </a:xfrm>
          </p:grpSpPr>
          <p:cxnSp>
            <p:nvCxnSpPr>
              <p:cNvPr id="14" name="直線單箭頭接點 13"/>
              <p:cNvCxnSpPr/>
              <p:nvPr/>
            </p:nvCxnSpPr>
            <p:spPr>
              <a:xfrm flipV="1">
                <a:off x="6023198" y="4450981"/>
                <a:ext cx="0" cy="1199768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直線單箭頭接點 15"/>
              <p:cNvCxnSpPr/>
              <p:nvPr/>
            </p:nvCxnSpPr>
            <p:spPr>
              <a:xfrm flipV="1">
                <a:off x="6743814" y="4450981"/>
                <a:ext cx="0" cy="1199768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2" name="矩形 11"/>
            <p:cNvSpPr/>
            <p:nvPr/>
          </p:nvSpPr>
          <p:spPr>
            <a:xfrm>
              <a:off x="2278782" y="3258144"/>
              <a:ext cx="1144908" cy="12003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大氣</a:t>
              </a:r>
              <a:br>
                <a:rPr lang="en-US" altLang="zh-TW" sz="3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3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壓力</a:t>
              </a: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549589" y="2012302"/>
            <a:ext cx="1415772" cy="3267992"/>
            <a:chOff x="1543590" y="1479550"/>
            <a:chExt cx="1415772" cy="3267992"/>
          </a:xfrm>
        </p:grpSpPr>
        <p:cxnSp>
          <p:nvCxnSpPr>
            <p:cNvPr id="20" name="直線接點 19"/>
            <p:cNvCxnSpPr/>
            <p:nvPr/>
          </p:nvCxnSpPr>
          <p:spPr>
            <a:xfrm>
              <a:off x="2108994" y="1479550"/>
              <a:ext cx="786959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>
            <a:xfrm>
              <a:off x="2051050" y="4747542"/>
              <a:ext cx="808327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單箭頭接點 21"/>
            <p:cNvCxnSpPr/>
            <p:nvPr/>
          </p:nvCxnSpPr>
          <p:spPr>
            <a:xfrm flipV="1">
              <a:off x="2305953" y="1496188"/>
              <a:ext cx="0" cy="787412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/>
            <p:cNvCxnSpPr/>
            <p:nvPr/>
          </p:nvCxnSpPr>
          <p:spPr>
            <a:xfrm>
              <a:off x="2305953" y="3170568"/>
              <a:ext cx="0" cy="1554480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矩形 23"/>
            <p:cNvSpPr/>
            <p:nvPr/>
          </p:nvSpPr>
          <p:spPr>
            <a:xfrm>
              <a:off x="1543590" y="2172794"/>
              <a:ext cx="1415772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3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76 cm</a:t>
              </a:r>
            </a:p>
            <a:p>
              <a:pPr algn="ctr"/>
              <a:r>
                <a:rPr lang="zh-TW" altLang="en-US" sz="3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水銀柱</a:t>
              </a:r>
              <a:endPara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9B6A3600-47E2-69F0-663A-CABD2AE785A6}"/>
              </a:ext>
            </a:extLst>
          </p:cNvPr>
          <p:cNvSpPr/>
          <p:nvPr/>
        </p:nvSpPr>
        <p:spPr>
          <a:xfrm>
            <a:off x="2278782" y="1372983"/>
            <a:ext cx="1107996" cy="64633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真空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A12DB0A-2E91-3CA8-99F5-36D183B692B1}"/>
              </a:ext>
            </a:extLst>
          </p:cNvPr>
          <p:cNvSpPr/>
          <p:nvPr/>
        </p:nvSpPr>
        <p:spPr>
          <a:xfrm>
            <a:off x="792808" y="2139754"/>
            <a:ext cx="2971948" cy="64633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3600" b="1" dirty="0">
                <a:solidFill>
                  <a:schemeClr val="bg1"/>
                </a:solidFill>
                <a:latin typeface="+mn-ea"/>
                <a:ea typeface="+mn-ea"/>
              </a:rPr>
              <a:t>托里切利真空</a:t>
            </a:r>
            <a:endParaRPr lang="en-US" altLang="zh-TW" sz="3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39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53" y="1542372"/>
            <a:ext cx="2840408" cy="468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托里切利實驗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P.181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961495" y="5259174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05933" y="5259174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乙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8183438" y="2402105"/>
            <a:ext cx="2997334" cy="648072"/>
            <a:chOff x="8183438" y="2402105"/>
            <a:chExt cx="2997334" cy="648072"/>
          </a:xfrm>
        </p:grpSpPr>
        <p:sp>
          <p:nvSpPr>
            <p:cNvPr id="15" name="圓角矩形圖說文字 14"/>
            <p:cNvSpPr/>
            <p:nvPr/>
          </p:nvSpPr>
          <p:spPr>
            <a:xfrm>
              <a:off x="8183438" y="2402105"/>
              <a:ext cx="2997333" cy="648072"/>
            </a:xfrm>
            <a:prstGeom prst="wedgeRoundRectCallout">
              <a:avLst>
                <a:gd name="adj1" fmla="val 33635"/>
                <a:gd name="adj2" fmla="val -88273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內容版面配置區 5"/>
            <p:cNvSpPr txBox="1">
              <a:spLocks/>
            </p:cNvSpPr>
            <p:nvPr/>
          </p:nvSpPr>
          <p:spPr>
            <a:xfrm>
              <a:off x="8196788" y="2421682"/>
              <a:ext cx="2983984" cy="60099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484687" indent="-370392" algn="l" defTabSz="1219122" rtl="0" eaLnBrk="1" latinLnBrk="0" hangingPunct="1">
                <a:spcBef>
                  <a:spcPts val="800"/>
                </a:spcBef>
                <a:buFont typeface="Calibri" panose="020F0502020204030204" pitchFamily="34" charset="0"/>
                <a:buChar char="▪"/>
                <a:tabLst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31798" indent="-355578" algn="l" defTabSz="1219122" rtl="0" eaLnBrk="1" latinLnBrk="0" hangingPunct="1">
                <a:spcBef>
                  <a:spcPts val="800"/>
                </a:spcBef>
                <a:buFont typeface="Arial" pitchFamily="34" charset="0"/>
                <a:buChar char="–"/>
                <a:defRPr sz="43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905" indent="0" algn="l" defTabSz="1219122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3700" kern="1200" baseline="0">
                  <a:solidFill>
                    <a:schemeClr val="tx1"/>
                  </a:solidFill>
                  <a:latin typeface="+mn-ea"/>
                  <a:ea typeface="+mn-ea"/>
                  <a:cs typeface="+mn-cs"/>
                </a:defRPr>
              </a:lvl3pPr>
              <a:lvl4pPr marL="213346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02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58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14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0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26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大氣壓力</a:t>
              </a: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4494025" y="2402105"/>
            <a:ext cx="2997333" cy="648072"/>
            <a:chOff x="4494025" y="2402105"/>
            <a:chExt cx="2997333" cy="648072"/>
          </a:xfrm>
        </p:grpSpPr>
        <p:sp>
          <p:nvSpPr>
            <p:cNvPr id="13" name="圓角矩形圖說文字 12"/>
            <p:cNvSpPr/>
            <p:nvPr/>
          </p:nvSpPr>
          <p:spPr>
            <a:xfrm>
              <a:off x="4494025" y="2402105"/>
              <a:ext cx="2997333" cy="648072"/>
            </a:xfrm>
            <a:prstGeom prst="wedgeRoundRectCallout">
              <a:avLst>
                <a:gd name="adj1" fmla="val 33095"/>
                <a:gd name="adj2" fmla="val -84527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內容版面配置區 5"/>
            <p:cNvSpPr txBox="1">
              <a:spLocks/>
            </p:cNvSpPr>
            <p:nvPr/>
          </p:nvSpPr>
          <p:spPr>
            <a:xfrm>
              <a:off x="4494025" y="2408720"/>
              <a:ext cx="2997333" cy="60099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484687" indent="-370392" algn="l" defTabSz="1219122" rtl="0" eaLnBrk="1" latinLnBrk="0" hangingPunct="1">
                <a:spcBef>
                  <a:spcPts val="800"/>
                </a:spcBef>
                <a:buFont typeface="Calibri" panose="020F0502020204030204" pitchFamily="34" charset="0"/>
                <a:buChar char="▪"/>
                <a:tabLst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31798" indent="-355578" algn="l" defTabSz="1219122" rtl="0" eaLnBrk="1" latinLnBrk="0" hangingPunct="1">
                <a:spcBef>
                  <a:spcPts val="800"/>
                </a:spcBef>
                <a:buFont typeface="Arial" pitchFamily="34" charset="0"/>
                <a:buChar char="–"/>
                <a:defRPr sz="43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905" indent="0" algn="l" defTabSz="1219122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3700" kern="1200" baseline="0">
                  <a:solidFill>
                    <a:schemeClr val="tx1"/>
                  </a:solidFill>
                  <a:latin typeface="+mn-ea"/>
                  <a:ea typeface="+mn-ea"/>
                  <a:cs typeface="+mn-cs"/>
                </a:defRPr>
              </a:lvl3pPr>
              <a:lvl4pPr marL="213346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02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58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14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0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26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水銀柱的壓力</a:t>
              </a:r>
            </a:p>
          </p:txBody>
        </p:sp>
      </p:grpSp>
      <p:sp>
        <p:nvSpPr>
          <p:cNvPr id="16" name="內容版面配置區 5"/>
          <p:cNvSpPr txBox="1">
            <a:spLocks/>
          </p:cNvSpPr>
          <p:nvPr/>
        </p:nvSpPr>
        <p:spPr>
          <a:xfrm>
            <a:off x="3808214" y="3492817"/>
            <a:ext cx="7111528" cy="12739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84687" indent="-370392" algn="l" defTabSz="1219122" rtl="0" eaLnBrk="1" latinLnBrk="0" hangingPunct="1">
              <a:spcBef>
                <a:spcPts val="800"/>
              </a:spcBef>
              <a:buFont typeface="Calibri" panose="020F0502020204030204" pitchFamily="34" charset="0"/>
              <a:buChar char="▪"/>
              <a:tabLst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798" indent="-355578" algn="l" defTabSz="1219122" rtl="0" eaLnBrk="1" latinLnBrk="0" hangingPunct="1">
              <a:spcBef>
                <a:spcPts val="800"/>
              </a:spcBef>
              <a:buFont typeface="Arial" pitchFamily="34" charset="0"/>
              <a:buChar char="–"/>
              <a:defRPr sz="43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905" indent="0" algn="l" defTabSz="1219122" rtl="0" eaLnBrk="1" latinLnBrk="0" hangingPunct="1">
              <a:spcBef>
                <a:spcPts val="800"/>
              </a:spcBef>
              <a:buFont typeface="Arial" pitchFamily="34" charset="0"/>
              <a:buNone/>
              <a:defRPr sz="37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213346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2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58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45720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→可以</a:t>
            </a:r>
            <a:r>
              <a:rPr lang="zh-TW" altLang="en-US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用水銀柱的垂直高度來代表大氣壓力的大小</a:t>
            </a:r>
          </a:p>
        </p:txBody>
      </p:sp>
      <p:sp>
        <p:nvSpPr>
          <p:cNvPr id="30" name="內容版面配置區 5"/>
          <p:cNvSpPr txBox="1">
            <a:spLocks/>
          </p:cNvSpPr>
          <p:nvPr/>
        </p:nvSpPr>
        <p:spPr>
          <a:xfrm>
            <a:off x="3860827" y="978182"/>
            <a:ext cx="7721253" cy="12739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84687" indent="-370392" algn="l" defTabSz="1219122" rtl="0" eaLnBrk="1" latinLnBrk="0" hangingPunct="1">
              <a:spcBef>
                <a:spcPts val="800"/>
              </a:spcBef>
              <a:buFont typeface="Calibri" panose="020F0502020204030204" pitchFamily="34" charset="0"/>
              <a:buChar char="▪"/>
              <a:tabLst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798" indent="-355578" algn="l" defTabSz="1219122" rtl="0" eaLnBrk="1" latinLnBrk="0" hangingPunct="1">
              <a:spcBef>
                <a:spcPts val="800"/>
              </a:spcBef>
              <a:buFont typeface="Arial" pitchFamily="34" charset="0"/>
              <a:buChar char="–"/>
              <a:defRPr sz="43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905" indent="0" algn="l" defTabSz="1219122" rtl="0" eaLnBrk="1" latinLnBrk="0" hangingPunct="1">
              <a:spcBef>
                <a:spcPts val="800"/>
              </a:spcBef>
              <a:buFont typeface="Arial" pitchFamily="34" charset="0"/>
              <a:buNone/>
              <a:defRPr sz="37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213346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2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58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甲、乙兩點在同一靜止的水平面上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000" indent="0">
              <a:buNone/>
            </a:pP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→甲點受到的壓力＝乙點受到的壓力</a:t>
            </a:r>
          </a:p>
        </p:txBody>
      </p:sp>
      <p:grpSp>
        <p:nvGrpSpPr>
          <p:cNvPr id="37" name="群組 36"/>
          <p:cNvGrpSpPr/>
          <p:nvPr/>
        </p:nvGrpSpPr>
        <p:grpSpPr>
          <a:xfrm>
            <a:off x="2032925" y="1365971"/>
            <a:ext cx="1346960" cy="646331"/>
            <a:chOff x="2032925" y="1365971"/>
            <a:chExt cx="1346960" cy="646331"/>
          </a:xfrm>
        </p:grpSpPr>
        <p:sp>
          <p:nvSpPr>
            <p:cNvPr id="38" name="矩形 37"/>
            <p:cNvSpPr/>
            <p:nvPr/>
          </p:nvSpPr>
          <p:spPr>
            <a:xfrm>
              <a:off x="2271889" y="1365971"/>
              <a:ext cx="11079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3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真空</a:t>
              </a:r>
              <a:endPara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9" name="直線接點 38"/>
            <p:cNvCxnSpPr/>
            <p:nvPr/>
          </p:nvCxnSpPr>
          <p:spPr>
            <a:xfrm>
              <a:off x="2032925" y="1689034"/>
              <a:ext cx="298795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群組 21"/>
          <p:cNvGrpSpPr/>
          <p:nvPr/>
        </p:nvGrpSpPr>
        <p:grpSpPr>
          <a:xfrm>
            <a:off x="1802158" y="1197545"/>
            <a:ext cx="2617371" cy="4618971"/>
            <a:chOff x="1802158" y="1197545"/>
            <a:chExt cx="2617371" cy="4618971"/>
          </a:xfrm>
        </p:grpSpPr>
        <p:sp>
          <p:nvSpPr>
            <p:cNvPr id="41" name="圓角矩形 40"/>
            <p:cNvSpPr/>
            <p:nvPr/>
          </p:nvSpPr>
          <p:spPr>
            <a:xfrm>
              <a:off x="1802158" y="5111496"/>
              <a:ext cx="1526242" cy="705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692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2" name="肘形接點 41"/>
            <p:cNvCxnSpPr/>
            <p:nvPr/>
          </p:nvCxnSpPr>
          <p:spPr>
            <a:xfrm flipV="1">
              <a:off x="3254945" y="1197545"/>
              <a:ext cx="1164584" cy="4024989"/>
            </a:xfrm>
            <a:prstGeom prst="bentConnector3">
              <a:avLst>
                <a:gd name="adj1" fmla="val 50000"/>
              </a:avLst>
            </a:prstGeom>
            <a:ln w="38100" cap="rnd">
              <a:solidFill>
                <a:srgbClr val="F6924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群組 26"/>
          <p:cNvGrpSpPr/>
          <p:nvPr/>
        </p:nvGrpSpPr>
        <p:grpSpPr>
          <a:xfrm>
            <a:off x="549589" y="2012302"/>
            <a:ext cx="1415772" cy="3267992"/>
            <a:chOff x="1543590" y="1479550"/>
            <a:chExt cx="1415772" cy="3267992"/>
          </a:xfrm>
        </p:grpSpPr>
        <p:cxnSp>
          <p:nvCxnSpPr>
            <p:cNvPr id="28" name="直線接點 27"/>
            <p:cNvCxnSpPr/>
            <p:nvPr/>
          </p:nvCxnSpPr>
          <p:spPr>
            <a:xfrm>
              <a:off x="2108994" y="1479550"/>
              <a:ext cx="786959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/>
            <p:cNvCxnSpPr/>
            <p:nvPr/>
          </p:nvCxnSpPr>
          <p:spPr>
            <a:xfrm>
              <a:off x="2051050" y="4747542"/>
              <a:ext cx="808327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/>
            <p:cNvCxnSpPr/>
            <p:nvPr/>
          </p:nvCxnSpPr>
          <p:spPr>
            <a:xfrm flipV="1">
              <a:off x="2305953" y="1496188"/>
              <a:ext cx="0" cy="787412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/>
            <p:cNvCxnSpPr/>
            <p:nvPr/>
          </p:nvCxnSpPr>
          <p:spPr>
            <a:xfrm>
              <a:off x="2305953" y="3170568"/>
              <a:ext cx="0" cy="1554480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矩形 44"/>
            <p:cNvSpPr/>
            <p:nvPr/>
          </p:nvSpPr>
          <p:spPr>
            <a:xfrm>
              <a:off x="1543590" y="2172794"/>
              <a:ext cx="1415772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3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76 cm</a:t>
              </a:r>
            </a:p>
            <a:p>
              <a:pPr algn="ctr"/>
              <a:r>
                <a:rPr lang="zh-TW" altLang="en-US" sz="3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水銀柱</a:t>
              </a:r>
              <a:endPara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2018126" y="3258144"/>
            <a:ext cx="1405564" cy="1981124"/>
            <a:chOff x="2018126" y="3258144"/>
            <a:chExt cx="1405564" cy="1981124"/>
          </a:xfrm>
        </p:grpSpPr>
        <p:grpSp>
          <p:nvGrpSpPr>
            <p:cNvPr id="32" name="群組 31"/>
            <p:cNvGrpSpPr/>
            <p:nvPr/>
          </p:nvGrpSpPr>
          <p:grpSpPr>
            <a:xfrm flipV="1">
              <a:off x="2018126" y="4458473"/>
              <a:ext cx="720616" cy="780795"/>
              <a:chOff x="6023198" y="4450981"/>
              <a:chExt cx="720616" cy="1199768"/>
            </a:xfrm>
          </p:grpSpPr>
          <p:cxnSp>
            <p:nvCxnSpPr>
              <p:cNvPr id="34" name="直線單箭頭接點 33"/>
              <p:cNvCxnSpPr/>
              <p:nvPr/>
            </p:nvCxnSpPr>
            <p:spPr>
              <a:xfrm flipV="1">
                <a:off x="6023198" y="4450981"/>
                <a:ext cx="0" cy="1199768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5" name="直線單箭頭接點 34"/>
              <p:cNvCxnSpPr/>
              <p:nvPr/>
            </p:nvCxnSpPr>
            <p:spPr>
              <a:xfrm flipV="1">
                <a:off x="6743814" y="4450981"/>
                <a:ext cx="0" cy="1199768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33" name="矩形 32"/>
            <p:cNvSpPr/>
            <p:nvPr/>
          </p:nvSpPr>
          <p:spPr>
            <a:xfrm>
              <a:off x="2278782" y="3258144"/>
              <a:ext cx="1144908" cy="12003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大氣</a:t>
              </a:r>
              <a:br>
                <a:rPr lang="en-US" altLang="zh-TW" sz="3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3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壓力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3279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2" y="1546598"/>
            <a:ext cx="3114756" cy="468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托里切利實驗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86479" y="931742"/>
            <a:ext cx="7750944" cy="2210020"/>
          </a:xfrm>
        </p:spPr>
        <p:txBody>
          <a:bodyPr/>
          <a:lstStyle/>
          <a:p>
            <a:r>
              <a:rPr lang="zh-TW" altLang="en-US" dirty="0"/>
              <a:t>在</a:t>
            </a:r>
            <a:r>
              <a:rPr lang="zh-TW" altLang="en-US" b="1" u="sng" dirty="0">
                <a:solidFill>
                  <a:srgbClr val="FF0000"/>
                </a:solidFill>
              </a:rPr>
              <a:t>同一地點</a:t>
            </a:r>
            <a:r>
              <a:rPr lang="zh-TW" altLang="en-US" dirty="0"/>
              <a:t>，不論將玻璃管傾斜或改換口徑較大的玻璃管做實驗，</a:t>
            </a:r>
            <a:r>
              <a:rPr lang="zh-TW" altLang="en-US" b="1" u="sng" dirty="0">
                <a:solidFill>
                  <a:srgbClr val="FF0000"/>
                </a:solidFill>
              </a:rPr>
              <a:t>水銀柱的垂直高度都相同</a:t>
            </a:r>
            <a:r>
              <a:rPr lang="zh-TW" altLang="en-US" b="1" dirty="0"/>
              <a:t>。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/>
              <a:t>課本</a:t>
            </a:r>
            <a:r>
              <a:rPr lang="en-US" altLang="zh-TW"/>
              <a:t>P.181</a:t>
            </a:r>
            <a:endParaRPr lang="zh-TW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1298150" y="872334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真空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0" name="直線接點 29"/>
          <p:cNvCxnSpPr/>
          <p:nvPr/>
        </p:nvCxnSpPr>
        <p:spPr>
          <a:xfrm>
            <a:off x="1868807" y="1444181"/>
            <a:ext cx="1761361" cy="393763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 flipH="1">
            <a:off x="1609344" y="1440530"/>
            <a:ext cx="256108" cy="360838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>
            <a:off x="1872150" y="1445527"/>
            <a:ext cx="285834" cy="355841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群組 15"/>
          <p:cNvGrpSpPr/>
          <p:nvPr/>
        </p:nvGrpSpPr>
        <p:grpSpPr>
          <a:xfrm>
            <a:off x="129327" y="2012302"/>
            <a:ext cx="3615421" cy="3267992"/>
            <a:chOff x="1507376" y="1479550"/>
            <a:chExt cx="3615421" cy="3267992"/>
          </a:xfrm>
        </p:grpSpPr>
        <p:cxnSp>
          <p:nvCxnSpPr>
            <p:cNvPr id="17" name="直線接點 16"/>
            <p:cNvCxnSpPr/>
            <p:nvPr/>
          </p:nvCxnSpPr>
          <p:spPr>
            <a:xfrm>
              <a:off x="2108994" y="1479550"/>
              <a:ext cx="3013803" cy="0"/>
            </a:xfrm>
            <a:prstGeom prst="line">
              <a:avLst/>
            </a:prstGeom>
            <a:ln w="28575" cap="rnd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2051050" y="4747542"/>
              <a:ext cx="808327" cy="0"/>
            </a:xfrm>
            <a:prstGeom prst="line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單箭頭接點 18"/>
            <p:cNvCxnSpPr>
              <a:cxnSpLocks/>
            </p:cNvCxnSpPr>
            <p:nvPr/>
          </p:nvCxnSpPr>
          <p:spPr>
            <a:xfrm flipV="1">
              <a:off x="2305953" y="1496188"/>
              <a:ext cx="0" cy="905206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9"/>
            <p:cNvCxnSpPr>
              <a:cxnSpLocks/>
            </p:cNvCxnSpPr>
            <p:nvPr/>
          </p:nvCxnSpPr>
          <p:spPr>
            <a:xfrm>
              <a:off x="2305953" y="3047725"/>
              <a:ext cx="0" cy="1677323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/>
            <p:cNvSpPr/>
            <p:nvPr/>
          </p:nvSpPr>
          <p:spPr>
            <a:xfrm>
              <a:off x="1507376" y="2401394"/>
              <a:ext cx="1524776" cy="646331"/>
            </a:xfrm>
            <a:prstGeom prst="rect">
              <a:avLst/>
            </a:prstGeom>
            <a:ln w="38100">
              <a:solidFill>
                <a:srgbClr val="0033CC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36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76 cm</a:t>
              </a:r>
              <a:endPara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1510907" y="3876707"/>
            <a:ext cx="2073934" cy="1362561"/>
            <a:chOff x="1510907" y="3876707"/>
            <a:chExt cx="2073934" cy="1362561"/>
          </a:xfrm>
        </p:grpSpPr>
        <p:cxnSp>
          <p:nvCxnSpPr>
            <p:cNvPr id="31" name="直線單箭頭接點 30"/>
            <p:cNvCxnSpPr/>
            <p:nvPr/>
          </p:nvCxnSpPr>
          <p:spPr>
            <a:xfrm>
              <a:off x="3107399" y="4458473"/>
              <a:ext cx="0" cy="78079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23" name="群組 22"/>
            <p:cNvGrpSpPr/>
            <p:nvPr/>
          </p:nvGrpSpPr>
          <p:grpSpPr>
            <a:xfrm>
              <a:off x="1510907" y="3876707"/>
              <a:ext cx="2073934" cy="1362561"/>
              <a:chOff x="1510907" y="3876707"/>
              <a:chExt cx="2073934" cy="1362561"/>
            </a:xfrm>
          </p:grpSpPr>
          <p:grpSp>
            <p:nvGrpSpPr>
              <p:cNvPr id="24" name="群組 23"/>
              <p:cNvGrpSpPr/>
              <p:nvPr/>
            </p:nvGrpSpPr>
            <p:grpSpPr>
              <a:xfrm flipV="1">
                <a:off x="1846734" y="4458473"/>
                <a:ext cx="648072" cy="780795"/>
                <a:chOff x="5851806" y="4450981"/>
                <a:chExt cx="648072" cy="1199768"/>
              </a:xfrm>
            </p:grpSpPr>
            <p:cxnSp>
              <p:nvCxnSpPr>
                <p:cNvPr id="26" name="直線單箭頭接點 25"/>
                <p:cNvCxnSpPr/>
                <p:nvPr/>
              </p:nvCxnSpPr>
              <p:spPr>
                <a:xfrm flipV="1">
                  <a:off x="5851806" y="4450981"/>
                  <a:ext cx="0" cy="1199768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線單箭頭接點 26"/>
                <p:cNvCxnSpPr/>
                <p:nvPr/>
              </p:nvCxnSpPr>
              <p:spPr>
                <a:xfrm flipV="1">
                  <a:off x="6499878" y="4450983"/>
                  <a:ext cx="0" cy="1199766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矩形 24"/>
              <p:cNvSpPr/>
              <p:nvPr/>
            </p:nvSpPr>
            <p:spPr>
              <a:xfrm>
                <a:off x="1510907" y="3876707"/>
                <a:ext cx="2073934" cy="64633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3600" b="1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大氣壓力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114587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r>
              <a:rPr lang="zh-TW" altLang="en-US" dirty="0"/>
              <a:t>大氣壓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35321" y="931742"/>
            <a:ext cx="11499542" cy="2498052"/>
          </a:xfrm>
        </p:spPr>
        <p:txBody>
          <a:bodyPr/>
          <a:lstStyle/>
          <a:p>
            <a:r>
              <a:rPr lang="zh-TW" altLang="en-US" dirty="0"/>
              <a:t>在緯度</a:t>
            </a:r>
            <a:r>
              <a:rPr lang="en-US" altLang="zh-TW" dirty="0"/>
              <a:t>45</a:t>
            </a:r>
            <a:r>
              <a:rPr lang="zh-TW" altLang="en-US" dirty="0"/>
              <a:t>度、氣溫</a:t>
            </a:r>
            <a:r>
              <a:rPr lang="en-US" altLang="zh-TW" dirty="0"/>
              <a:t>0℃</a:t>
            </a:r>
            <a:r>
              <a:rPr lang="zh-TW" altLang="en-US" dirty="0"/>
              <a:t>的海平面上，大氣壓力能支撐水銀柱垂直高度達</a:t>
            </a:r>
            <a:r>
              <a:rPr lang="en-US" altLang="zh-TW" dirty="0"/>
              <a:t>76</a:t>
            </a:r>
            <a:r>
              <a:rPr lang="zh-TW" altLang="en-US" dirty="0"/>
              <a:t>公分，此時大氣壓力的大小稱為</a:t>
            </a:r>
            <a:r>
              <a:rPr lang="en-US" altLang="zh-TW" b="1" dirty="0">
                <a:solidFill>
                  <a:srgbClr val="FF0000"/>
                </a:solidFill>
              </a:rPr>
              <a:t>1</a:t>
            </a:r>
            <a:r>
              <a:rPr lang="zh-TW" altLang="en-US" b="1" dirty="0">
                <a:solidFill>
                  <a:srgbClr val="FF0000"/>
                </a:solidFill>
              </a:rPr>
              <a:t>大氣壓，可記作</a:t>
            </a:r>
            <a:r>
              <a:rPr lang="en-US" altLang="zh-TW" b="1" dirty="0">
                <a:solidFill>
                  <a:srgbClr val="FF0000"/>
                </a:solidFill>
              </a:rPr>
              <a:t>1 </a:t>
            </a:r>
            <a:r>
              <a:rPr lang="en-US" altLang="zh-TW" b="1" dirty="0" err="1">
                <a:solidFill>
                  <a:srgbClr val="FF0000"/>
                </a:solidFill>
              </a:rPr>
              <a:t>atm</a:t>
            </a:r>
            <a:r>
              <a:rPr lang="zh-TW" altLang="en-US" b="1" dirty="0">
                <a:solidFill>
                  <a:srgbClr val="FF0000"/>
                </a:solidFill>
              </a:rPr>
              <a:t>或</a:t>
            </a:r>
            <a:r>
              <a:rPr lang="en-US" altLang="zh-TW" b="1" dirty="0">
                <a:solidFill>
                  <a:srgbClr val="FF0000"/>
                </a:solidFill>
              </a:rPr>
              <a:t>76</a:t>
            </a:r>
            <a:r>
              <a:rPr lang="zh-TW" altLang="en-US" b="1" dirty="0">
                <a:solidFill>
                  <a:srgbClr val="FF0000"/>
                </a:solidFill>
              </a:rPr>
              <a:t>公分水銀柱（</a:t>
            </a:r>
            <a:r>
              <a:rPr lang="en-US" altLang="zh-TW" b="1" dirty="0">
                <a:solidFill>
                  <a:srgbClr val="FF0000"/>
                </a:solidFill>
              </a:rPr>
              <a:t>76</a:t>
            </a:r>
            <a:r>
              <a:rPr lang="zh-TW" altLang="en-US" b="1" dirty="0">
                <a:solidFill>
                  <a:srgbClr val="FF0000"/>
                </a:solidFill>
              </a:rPr>
              <a:t> </a:t>
            </a:r>
            <a:r>
              <a:rPr lang="en-US" altLang="zh-TW" b="1" dirty="0" err="1">
                <a:solidFill>
                  <a:srgbClr val="FF0000"/>
                </a:solidFill>
              </a:rPr>
              <a:t>cmHg</a:t>
            </a:r>
            <a:r>
              <a:rPr lang="zh-TW" altLang="en-US" b="1" dirty="0">
                <a:solidFill>
                  <a:srgbClr val="FF0000"/>
                </a:solidFill>
              </a:rPr>
              <a:t>）</a:t>
            </a:r>
            <a:r>
              <a:rPr lang="zh-TW" altLang="en-US" dirty="0"/>
              <a:t>。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P.181</a:t>
            </a:r>
            <a:endParaRPr lang="zh-TW" altLang="en-US" dirty="0"/>
          </a:p>
        </p:txBody>
      </p:sp>
      <p:grpSp>
        <p:nvGrpSpPr>
          <p:cNvPr id="15" name="群組 14"/>
          <p:cNvGrpSpPr/>
          <p:nvPr/>
        </p:nvGrpSpPr>
        <p:grpSpPr>
          <a:xfrm>
            <a:off x="3358902" y="3534569"/>
            <a:ext cx="8281920" cy="2709652"/>
            <a:chOff x="3358902" y="3429794"/>
            <a:chExt cx="8281920" cy="2709652"/>
          </a:xfrm>
        </p:grpSpPr>
        <p:grpSp>
          <p:nvGrpSpPr>
            <p:cNvPr id="13" name="群組 12"/>
            <p:cNvGrpSpPr/>
            <p:nvPr/>
          </p:nvGrpSpPr>
          <p:grpSpPr>
            <a:xfrm>
              <a:off x="3358902" y="3429794"/>
              <a:ext cx="8281920" cy="2709652"/>
              <a:chOff x="2206774" y="3573810"/>
              <a:chExt cx="8281920" cy="2709652"/>
            </a:xfrm>
          </p:grpSpPr>
          <p:grpSp>
            <p:nvGrpSpPr>
              <p:cNvPr id="7" name="群組 6"/>
              <p:cNvGrpSpPr/>
              <p:nvPr/>
            </p:nvGrpSpPr>
            <p:grpSpPr>
              <a:xfrm>
                <a:off x="2206774" y="3573810"/>
                <a:ext cx="8281920" cy="2709652"/>
                <a:chOff x="2206774" y="3573810"/>
                <a:chExt cx="8281920" cy="2709652"/>
              </a:xfrm>
            </p:grpSpPr>
            <p:sp>
              <p:nvSpPr>
                <p:cNvPr id="5" name="圓角矩形 4"/>
                <p:cNvSpPr/>
                <p:nvPr/>
              </p:nvSpPr>
              <p:spPr>
                <a:xfrm>
                  <a:off x="2206774" y="3573810"/>
                  <a:ext cx="6696744" cy="2592288"/>
                </a:xfrm>
                <a:prstGeom prst="roundRect">
                  <a:avLst>
                    <a:gd name="adj" fmla="val 44024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pic>
              <p:nvPicPr>
                <p:cNvPr id="3" name="圖片 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30645" y="3763462"/>
                  <a:ext cx="3558049" cy="2520000"/>
                </a:xfrm>
                <a:prstGeom prst="rect">
                  <a:avLst/>
                </a:prstGeom>
              </p:spPr>
            </p:pic>
          </p:grpSp>
          <p:sp>
            <p:nvSpPr>
              <p:cNvPr id="12" name="矩形 11"/>
              <p:cNvSpPr/>
              <p:nvPr/>
            </p:nvSpPr>
            <p:spPr>
              <a:xfrm>
                <a:off x="2704590" y="3747982"/>
                <a:ext cx="4248472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3600" dirty="0">
                    <a:solidFill>
                      <a:srgbClr val="24202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試著將兩個緊緊相吸的塑膠吸盤分開，體驗看看大氣壓力有多大吧！</a:t>
                </a:r>
                <a:r>
                  <a:rPr lang="zh-TW" altLang="en-US" sz="3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</a:p>
            </p:txBody>
          </p:sp>
        </p:grpSp>
        <p:sp>
          <p:nvSpPr>
            <p:cNvPr id="14" name="弧形 13"/>
            <p:cNvSpPr/>
            <p:nvPr/>
          </p:nvSpPr>
          <p:spPr>
            <a:xfrm rot="10397519">
              <a:off x="9913648" y="4573898"/>
              <a:ext cx="865381" cy="746787"/>
            </a:xfrm>
            <a:prstGeom prst="arc">
              <a:avLst/>
            </a:prstGeom>
            <a:ln w="285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6445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52475" indent="-635000"/>
            <a:r>
              <a:rPr lang="en-US" altLang="zh-TW" dirty="0"/>
              <a:t>(1)</a:t>
            </a:r>
            <a:r>
              <a:rPr lang="zh-TW" altLang="en-US" b="1" u="sng" dirty="0">
                <a:solidFill>
                  <a:srgbClr val="FF0000"/>
                </a:solidFill>
              </a:rPr>
              <a:t>氣象</a:t>
            </a:r>
            <a:r>
              <a:rPr lang="zh-TW" altLang="en-US" dirty="0"/>
              <a:t>觀測中會使用氣壓計來測量大</a:t>
            </a:r>
            <a:br>
              <a:rPr lang="en-US" altLang="zh-TW" dirty="0"/>
            </a:br>
            <a:r>
              <a:rPr lang="zh-TW" altLang="en-US" dirty="0"/>
              <a:t>氣壓力，並</a:t>
            </a:r>
            <a:r>
              <a:rPr lang="zh-TW" altLang="en-US" b="1" u="sng" dirty="0">
                <a:solidFill>
                  <a:srgbClr val="FF0000"/>
                </a:solidFill>
              </a:rPr>
              <a:t>以百帕（</a:t>
            </a:r>
            <a:r>
              <a:rPr lang="en-US" altLang="zh-TW" b="1" u="sng" dirty="0" err="1">
                <a:solidFill>
                  <a:srgbClr val="FF0000"/>
                </a:solidFill>
              </a:rPr>
              <a:t>hPa</a:t>
            </a:r>
            <a:r>
              <a:rPr lang="zh-TW" altLang="en-US" b="1" u="sng" dirty="0">
                <a:solidFill>
                  <a:srgbClr val="FF0000"/>
                </a:solidFill>
              </a:rPr>
              <a:t>）來當作氣</a:t>
            </a:r>
            <a:br>
              <a:rPr lang="en-US" altLang="zh-TW" b="1" u="sng" dirty="0">
                <a:solidFill>
                  <a:srgbClr val="FF0000"/>
                </a:solidFill>
              </a:rPr>
            </a:br>
            <a:r>
              <a:rPr lang="zh-TW" altLang="en-US" b="1" u="sng" dirty="0">
                <a:solidFill>
                  <a:srgbClr val="FF0000"/>
                </a:solidFill>
              </a:rPr>
              <a:t>壓的單位，一大氣壓約為</a:t>
            </a:r>
            <a:r>
              <a:rPr lang="en-US" altLang="zh-TW" b="1" u="sng" dirty="0">
                <a:solidFill>
                  <a:srgbClr val="FF0000"/>
                </a:solidFill>
              </a:rPr>
              <a:t>1013</a:t>
            </a:r>
            <a:r>
              <a:rPr lang="zh-TW" altLang="en-US" b="1" u="sng" dirty="0">
                <a:solidFill>
                  <a:srgbClr val="FF0000"/>
                </a:solidFill>
              </a:rPr>
              <a:t>百帕</a:t>
            </a:r>
            <a:r>
              <a:rPr lang="zh-TW" altLang="en-US" dirty="0"/>
              <a:t>。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P.181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7463358" y="765498"/>
            <a:ext cx="3178510" cy="5907942"/>
            <a:chOff x="7463358" y="765498"/>
            <a:chExt cx="3178510" cy="5907942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51590" y="765498"/>
              <a:ext cx="1090278" cy="5907942"/>
            </a:xfrm>
            <a:prstGeom prst="rect">
              <a:avLst/>
            </a:prstGeom>
          </p:spPr>
        </p:pic>
        <p:sp>
          <p:nvSpPr>
            <p:cNvPr id="3" name="文字方塊 2"/>
            <p:cNvSpPr txBox="1"/>
            <p:nvPr/>
          </p:nvSpPr>
          <p:spPr>
            <a:xfrm>
              <a:off x="7463358" y="4129658"/>
              <a:ext cx="2808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氣象氣壓計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147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50" y="714103"/>
            <a:ext cx="6661211" cy="5199657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認識壓力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7144292" y="3721507"/>
            <a:ext cx="4659536" cy="2232322"/>
          </a:xfrm>
        </p:spPr>
        <p:txBody>
          <a:bodyPr/>
          <a:lstStyle/>
          <a:p>
            <a:pPr marL="114295" indent="0">
              <a:buNone/>
            </a:pPr>
            <a:r>
              <a:rPr lang="zh-TW" altLang="en-US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重量相同的玻璃瓶，倒立的瓶子與海綿接觸面積較小，海綿凹陷較深。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P.174</a:t>
            </a: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478582" y="5618436"/>
            <a:ext cx="6840933" cy="1054098"/>
            <a:chOff x="262385" y="642513"/>
            <a:chExt cx="6840933" cy="1054098"/>
          </a:xfrm>
        </p:grpSpPr>
        <p:sp>
          <p:nvSpPr>
            <p:cNvPr id="13" name="等腰三角形 12"/>
            <p:cNvSpPr/>
            <p:nvPr/>
          </p:nvSpPr>
          <p:spPr>
            <a:xfrm rot="10800000" flipV="1">
              <a:off x="4583038" y="642513"/>
              <a:ext cx="501176" cy="432048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262558" y="988754"/>
              <a:ext cx="6696744" cy="70062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262385" y="981522"/>
              <a:ext cx="6840933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u="sng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接觸面積小，海綿凹陷程度較深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522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36600" indent="-619125"/>
            <a:r>
              <a:rPr lang="en-US" altLang="zh-TW" dirty="0"/>
              <a:t>(2)</a:t>
            </a:r>
            <a:r>
              <a:rPr lang="zh-TW" altLang="en-US" dirty="0"/>
              <a:t>大部分氣壓計測量的是容器內壓力與容器外大氣壓力的差值，例如汽機車使用的胎壓計。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P.181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614" y="2363958"/>
            <a:ext cx="3980518" cy="3960000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4344555" y="2552562"/>
            <a:ext cx="5604724" cy="3638234"/>
            <a:chOff x="4382655" y="2809737"/>
            <a:chExt cx="5604724" cy="3638234"/>
          </a:xfrm>
        </p:grpSpPr>
        <p:grpSp>
          <p:nvGrpSpPr>
            <p:cNvPr id="12" name="群組 11"/>
            <p:cNvGrpSpPr/>
            <p:nvPr/>
          </p:nvGrpSpPr>
          <p:grpSpPr>
            <a:xfrm>
              <a:off x="4382655" y="2809737"/>
              <a:ext cx="4122410" cy="3638234"/>
              <a:chOff x="5591150" y="3433660"/>
              <a:chExt cx="3528392" cy="3113983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91150" y="3433660"/>
                <a:ext cx="3528392" cy="3113983"/>
              </a:xfrm>
              <a:prstGeom prst="rect">
                <a:avLst/>
              </a:prstGeom>
            </p:spPr>
          </p:pic>
          <p:sp>
            <p:nvSpPr>
              <p:cNvPr id="11" name="文字方塊 10"/>
              <p:cNvSpPr txBox="1"/>
              <p:nvPr/>
            </p:nvSpPr>
            <p:spPr>
              <a:xfrm>
                <a:off x="6500607" y="5882399"/>
                <a:ext cx="1525986" cy="55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胎壓計</a:t>
                </a:r>
              </a:p>
            </p:txBody>
          </p:sp>
        </p:grpSp>
        <p:cxnSp>
          <p:nvCxnSpPr>
            <p:cNvPr id="3" name="直線單箭頭接點 2"/>
            <p:cNvCxnSpPr/>
            <p:nvPr/>
          </p:nvCxnSpPr>
          <p:spPr>
            <a:xfrm>
              <a:off x="8013700" y="4991100"/>
              <a:ext cx="1973679" cy="601832"/>
            </a:xfrm>
            <a:prstGeom prst="straightConnector1">
              <a:avLst/>
            </a:prstGeom>
            <a:ln w="76200" cap="rnd">
              <a:solidFill>
                <a:srgbClr val="00BAD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660394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r>
              <a:rPr lang="zh-TW" altLang="en-US" dirty="0"/>
              <a:t>大氣壓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7222" y="1145565"/>
            <a:ext cx="11499542" cy="2642068"/>
          </a:xfrm>
        </p:spPr>
        <p:txBody>
          <a:bodyPr/>
          <a:lstStyle/>
          <a:p>
            <a:r>
              <a:rPr lang="en-US" altLang="zh-TW" sz="3600" dirty="0"/>
              <a:t>76</a:t>
            </a:r>
            <a:r>
              <a:rPr lang="zh-TW" altLang="en-US" sz="3600" dirty="0"/>
              <a:t>公分水銀柱代表多大的大氣壓力呢？</a:t>
            </a:r>
            <a:r>
              <a:rPr lang="zh-TW" altLang="zh-TW" sz="3600" kern="100" dirty="0">
                <a:effectLst/>
                <a:cs typeface="Times New Roman" panose="02020603050405020304" pitchFamily="18" charset="0"/>
              </a:rPr>
              <a:t>水銀單位體積的重量為</a:t>
            </a:r>
            <a:r>
              <a:rPr lang="en-US" altLang="zh-TW" sz="3600" kern="100" dirty="0">
                <a:effectLst/>
              </a:rPr>
              <a:t>13.6</a:t>
            </a:r>
            <a:r>
              <a:rPr lang="zh-TW" altLang="zh-TW" sz="3600" kern="100" dirty="0">
                <a:effectLst/>
                <a:cs typeface="Times New Roman" panose="02020603050405020304" pitchFamily="18" charset="0"/>
              </a:rPr>
              <a:t>公克重／立方公分，故可推得</a:t>
            </a:r>
            <a:r>
              <a:rPr lang="zh-TW" altLang="zh-TW" sz="3600" b="1" u="sng" kern="100" dirty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一大氣壓相當於每平方公分承受約</a:t>
            </a:r>
            <a:r>
              <a:rPr lang="en-US" altLang="zh-TW" sz="3600" b="1" u="sng" kern="100" dirty="0">
                <a:solidFill>
                  <a:srgbClr val="FF0000"/>
                </a:solidFill>
                <a:effectLst/>
              </a:rPr>
              <a:t>1033.6</a:t>
            </a:r>
            <a:r>
              <a:rPr lang="zh-TW" altLang="zh-TW" sz="3600" b="1" u="sng" kern="100" dirty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公克重的垂直作用力，可以支撐垂直高度</a:t>
            </a:r>
            <a:r>
              <a:rPr lang="en-US" altLang="zh-TW" sz="3600" b="1" u="sng" kern="100" dirty="0">
                <a:solidFill>
                  <a:srgbClr val="FF0000"/>
                </a:solidFill>
                <a:effectLst/>
              </a:rPr>
              <a:t>1033.6</a:t>
            </a:r>
            <a:r>
              <a:rPr lang="zh-TW" altLang="zh-TW" sz="3600" b="1" u="sng" kern="100" dirty="0">
                <a:solidFill>
                  <a:srgbClr val="FF0000"/>
                </a:solidFill>
                <a:effectLst/>
                <a:cs typeface="Times New Roman" panose="02020603050405020304" pitchFamily="18" charset="0"/>
              </a:rPr>
              <a:t>公分的水柱。</a:t>
            </a:r>
            <a:endParaRPr lang="zh-TW" altLang="en-US" sz="3600" b="1" u="sng" dirty="0">
              <a:solidFill>
                <a:srgbClr val="FF0000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P.182</a:t>
            </a:r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F07C337-AB9A-4CCD-B4E7-A4101CBE0D65}"/>
              </a:ext>
            </a:extLst>
          </p:cNvPr>
          <p:cNvSpPr/>
          <p:nvPr/>
        </p:nvSpPr>
        <p:spPr>
          <a:xfrm>
            <a:off x="8536134" y="1145565"/>
            <a:ext cx="3031680" cy="54931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FEF1222-4A5E-49F9-A835-372A18996C91}"/>
              </a:ext>
            </a:extLst>
          </p:cNvPr>
          <p:cNvSpPr/>
          <p:nvPr/>
        </p:nvSpPr>
        <p:spPr>
          <a:xfrm>
            <a:off x="831278" y="1694876"/>
            <a:ext cx="6416056" cy="58512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0D6F1FE-40F8-4ADD-B46C-FDD5133F19A5}"/>
              </a:ext>
            </a:extLst>
          </p:cNvPr>
          <p:cNvSpPr/>
          <p:nvPr/>
        </p:nvSpPr>
        <p:spPr>
          <a:xfrm>
            <a:off x="9304405" y="375842"/>
            <a:ext cx="792087" cy="64633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TW" sz="3600" b="1" dirty="0" err="1">
                <a:solidFill>
                  <a:schemeClr val="bg1"/>
                </a:solidFill>
                <a:latin typeface="+mn-ea"/>
              </a:rPr>
              <a:t>d</a:t>
            </a:r>
            <a:r>
              <a:rPr lang="en-US" altLang="zh-TW" sz="3600" b="1" baseline="-25000" dirty="0" err="1">
                <a:solidFill>
                  <a:schemeClr val="bg1"/>
                </a:solidFill>
                <a:latin typeface="+mn-ea"/>
              </a:rPr>
              <a:t>Hg</a:t>
            </a:r>
            <a:endParaRPr lang="en-US" altLang="zh-TW" sz="3600" b="1" baseline="-25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3FF6C39-5406-4ED4-8454-47688E0331BB}"/>
              </a:ext>
            </a:extLst>
          </p:cNvPr>
          <p:cNvSpPr/>
          <p:nvPr/>
        </p:nvSpPr>
        <p:spPr>
          <a:xfrm>
            <a:off x="2350790" y="3469578"/>
            <a:ext cx="726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6200" indent="-1346200">
              <a:lnSpc>
                <a:spcPct val="150000"/>
              </a:lnSpc>
            </a:pP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en-US" altLang="zh-TW" sz="4000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atm</a:t>
            </a:r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＝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76 </a:t>
            </a:r>
            <a:r>
              <a:rPr lang="en-US" altLang="zh-TW" sz="4000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cmHg</a:t>
            </a:r>
            <a:b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＝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13.6 </a:t>
            </a:r>
            <a:r>
              <a:rPr lang="en-US" altLang="zh-TW" sz="4000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gw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/cm</a:t>
            </a:r>
            <a:r>
              <a:rPr lang="en-US" altLang="zh-TW" sz="4000" b="1" baseline="30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× 76 cm</a:t>
            </a:r>
            <a:endParaRPr lang="zh-TW" altLang="en-US" sz="4000" b="1" baseline="30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4110AD5-1B94-4135-AB5C-90027194926D}"/>
              </a:ext>
            </a:extLst>
          </p:cNvPr>
          <p:cNvSpPr/>
          <p:nvPr/>
        </p:nvSpPr>
        <p:spPr>
          <a:xfrm>
            <a:off x="3777899" y="5408570"/>
            <a:ext cx="44101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46200" lvl="0" indent="-1346200">
              <a:lnSpc>
                <a:spcPct val="150000"/>
              </a:lnSpc>
            </a:pPr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＝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1033.6 </a:t>
            </a:r>
            <a:r>
              <a:rPr lang="en-US" altLang="zh-TW" sz="4000" b="1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gw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/cm</a:t>
            </a:r>
            <a:r>
              <a:rPr lang="en-US" altLang="zh-TW" sz="4000" b="1" baseline="30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4000" b="1" baseline="30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09F99EE-184B-486E-BEC2-947B407590D5}"/>
              </a:ext>
            </a:extLst>
          </p:cNvPr>
          <p:cNvSpPr/>
          <p:nvPr/>
        </p:nvSpPr>
        <p:spPr>
          <a:xfrm>
            <a:off x="2350790" y="3469578"/>
            <a:ext cx="7264400" cy="31285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971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 animBg="1"/>
      <p:bldP spid="18" grpId="0"/>
      <p:bldP spid="19" grpId="0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影響大氣壓力的因素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876466" y="931742"/>
            <a:ext cx="6763356" cy="3938212"/>
          </a:xfrm>
        </p:spPr>
        <p:txBody>
          <a:bodyPr/>
          <a:lstStyle/>
          <a:p>
            <a:r>
              <a:rPr lang="zh-TW" altLang="en-US" dirty="0"/>
              <a:t>大氣壓力的大小會因為氣溫、海拔高度等條件的不同而有所差異。</a:t>
            </a:r>
            <a:endParaRPr lang="en-US" altLang="zh-TW" dirty="0"/>
          </a:p>
          <a:p>
            <a:pPr algn="just"/>
            <a:r>
              <a:rPr lang="zh-TW" altLang="en-US" dirty="0"/>
              <a:t>海拔較高的山頂上，空氣柱重量較海平面處小，故可判斷</a:t>
            </a:r>
            <a:r>
              <a:rPr lang="en-US" altLang="zh-TW" dirty="0"/>
              <a:t>B</a:t>
            </a:r>
            <a:r>
              <a:rPr lang="zh-TW" altLang="en-US" dirty="0"/>
              <a:t>處的大氣壓力小於</a:t>
            </a:r>
            <a:r>
              <a:rPr lang="en-US" altLang="zh-TW" dirty="0"/>
              <a:t>A</a:t>
            </a:r>
            <a:r>
              <a:rPr lang="zh-TW" altLang="en-US" dirty="0"/>
              <a:t>處。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P.182</a:t>
            </a:r>
            <a:endParaRPr lang="zh-TW" alt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1" y="863530"/>
            <a:ext cx="5015086" cy="5662608"/>
            <a:chOff x="1" y="863530"/>
            <a:chExt cx="5015086" cy="566260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0" r="18922" b="1691"/>
            <a:stretch/>
          </p:blipFill>
          <p:spPr>
            <a:xfrm>
              <a:off x="1" y="863530"/>
              <a:ext cx="5015086" cy="5662608"/>
            </a:xfrm>
            <a:prstGeom prst="rect">
              <a:avLst/>
            </a:prstGeom>
          </p:spPr>
        </p:pic>
        <p:grpSp>
          <p:nvGrpSpPr>
            <p:cNvPr id="9" name="群組 8"/>
            <p:cNvGrpSpPr/>
            <p:nvPr/>
          </p:nvGrpSpPr>
          <p:grpSpPr>
            <a:xfrm>
              <a:off x="369440" y="943402"/>
              <a:ext cx="3070250" cy="5063996"/>
              <a:chOff x="369440" y="943402"/>
              <a:chExt cx="3070250" cy="5063996"/>
            </a:xfrm>
          </p:grpSpPr>
          <p:grpSp>
            <p:nvGrpSpPr>
              <p:cNvPr id="5" name="群組 4"/>
              <p:cNvGrpSpPr/>
              <p:nvPr/>
            </p:nvGrpSpPr>
            <p:grpSpPr>
              <a:xfrm>
                <a:off x="1441450" y="943402"/>
                <a:ext cx="1136650" cy="1515800"/>
                <a:chOff x="1812925" y="1095802"/>
                <a:chExt cx="1136650" cy="1515800"/>
              </a:xfrm>
            </p:grpSpPr>
            <p:cxnSp>
              <p:nvCxnSpPr>
                <p:cNvPr id="17" name="直線接點 16"/>
                <p:cNvCxnSpPr/>
                <p:nvPr/>
              </p:nvCxnSpPr>
              <p:spPr>
                <a:xfrm>
                  <a:off x="1812925" y="1858566"/>
                  <a:ext cx="1136650" cy="0"/>
                </a:xfrm>
                <a:prstGeom prst="line">
                  <a:avLst/>
                </a:prstGeom>
                <a:ln w="285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矩形 10"/>
                <p:cNvSpPr/>
                <p:nvPr/>
              </p:nvSpPr>
              <p:spPr>
                <a:xfrm>
                  <a:off x="2045779" y="1095802"/>
                  <a:ext cx="670942" cy="15158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3700"/>
                    </a:lnSpc>
                  </a:pPr>
                  <a:r>
                    <a:rPr lang="zh-TW" altLang="en-US" sz="3600" dirty="0">
                      <a:solidFill>
                        <a:srgbClr val="24202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空氣柱</a:t>
                  </a:r>
                  <a:r>
                    <a:rPr lang="zh-TW" altLang="en-US" sz="36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 </a:t>
                  </a:r>
                </a:p>
              </p:txBody>
            </p:sp>
          </p:grpSp>
          <p:grpSp>
            <p:nvGrpSpPr>
              <p:cNvPr id="7" name="群組 6"/>
              <p:cNvGrpSpPr/>
              <p:nvPr/>
            </p:nvGrpSpPr>
            <p:grpSpPr>
              <a:xfrm>
                <a:off x="2322065" y="2764050"/>
                <a:ext cx="1117625" cy="1300248"/>
                <a:chOff x="2322065" y="2764050"/>
                <a:chExt cx="1117625" cy="1300248"/>
              </a:xfrm>
            </p:grpSpPr>
            <p:sp>
              <p:nvSpPr>
                <p:cNvPr id="22" name="矩形 21"/>
                <p:cNvSpPr/>
                <p:nvPr/>
              </p:nvSpPr>
              <p:spPr>
                <a:xfrm>
                  <a:off x="2607816" y="2764050"/>
                  <a:ext cx="545926" cy="5668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ts val="3700"/>
                    </a:lnSpc>
                  </a:pPr>
                  <a:r>
                    <a:rPr lang="en-US" altLang="zh-TW" sz="36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B</a:t>
                  </a:r>
                  <a:endParaRPr lang="zh-TW" altLang="en-US" sz="3600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6" name="矩形 15"/>
                <p:cNvSpPr/>
                <p:nvPr/>
              </p:nvSpPr>
              <p:spPr>
                <a:xfrm>
                  <a:off x="2322065" y="3497476"/>
                  <a:ext cx="1117625" cy="5668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ts val="3700"/>
                    </a:lnSpc>
                  </a:pPr>
                  <a:r>
                    <a:rPr lang="zh-TW" altLang="en-US" sz="36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山頂</a:t>
                  </a:r>
                </a:p>
              </p:txBody>
            </p:sp>
          </p:grpSp>
          <p:grpSp>
            <p:nvGrpSpPr>
              <p:cNvPr id="6" name="群組 5"/>
              <p:cNvGrpSpPr/>
              <p:nvPr/>
            </p:nvGrpSpPr>
            <p:grpSpPr>
              <a:xfrm>
                <a:off x="369440" y="4726200"/>
                <a:ext cx="1604517" cy="1281198"/>
                <a:chOff x="369440" y="4726200"/>
                <a:chExt cx="1604517" cy="1281198"/>
              </a:xfrm>
            </p:grpSpPr>
            <p:sp>
              <p:nvSpPr>
                <p:cNvPr id="23" name="矩形 22"/>
                <p:cNvSpPr/>
                <p:nvPr/>
              </p:nvSpPr>
              <p:spPr>
                <a:xfrm>
                  <a:off x="864741" y="4726200"/>
                  <a:ext cx="545926" cy="5668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ts val="3700"/>
                    </a:lnSpc>
                  </a:pPr>
                  <a:r>
                    <a:rPr lang="en-US" altLang="zh-TW" sz="36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A</a:t>
                  </a:r>
                  <a:endParaRPr lang="zh-TW" altLang="en-US" sz="3600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8" name="矩形 17"/>
                <p:cNvSpPr/>
                <p:nvPr/>
              </p:nvSpPr>
              <p:spPr>
                <a:xfrm>
                  <a:off x="369440" y="5440576"/>
                  <a:ext cx="1604517" cy="5668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ts val="3700"/>
                    </a:lnSpc>
                  </a:pPr>
                  <a:r>
                    <a:rPr lang="zh-TW" altLang="en-US" sz="36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海平面</a:t>
                  </a:r>
                </a:p>
              </p:txBody>
            </p:sp>
          </p:grpSp>
        </p:grpSp>
      </p:grpSp>
      <p:sp>
        <p:nvSpPr>
          <p:cNvPr id="19" name="矩形 18"/>
          <p:cNvSpPr/>
          <p:nvPr/>
        </p:nvSpPr>
        <p:spPr>
          <a:xfrm>
            <a:off x="2965448" y="5440576"/>
            <a:ext cx="1911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i="1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en-US" altLang="zh-TW" sz="3600" baseline="-25000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600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＞</a:t>
            </a:r>
            <a:r>
              <a:rPr lang="en-US" altLang="zh-TW" sz="3600" i="1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en-US" altLang="zh-TW" sz="3600" baseline="-25000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endParaRPr lang="zh-TW" altLang="en-US" sz="36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118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內容版面配置區 2">
            <a:extLst>
              <a:ext uri="{FF2B5EF4-FFF2-40B4-BE49-F238E27FC236}">
                <a16:creationId xmlns:a16="http://schemas.microsoft.com/office/drawing/2014/main" id="{36F9A467-D4B4-450C-B259-CB2798287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82" y="1052757"/>
            <a:ext cx="10945215" cy="5306653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如果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A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B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兩處的面積皆為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1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平方公尺，則在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A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處所受的大氣壓力，其大小等於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A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處上方截面積為</a:t>
            </a:r>
            <a:r>
              <a:rPr lang="en-US" altLang="zh-TW" dirty="0">
                <a:solidFill>
                  <a:schemeClr val="tx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itchFamily="18" charset="0"/>
              </a:rPr>
              <a:t>1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平方公尺的圓柱體內所含空氣的重量。</a:t>
            </a:r>
          </a:p>
          <a:p>
            <a:pPr algn="just">
              <a:spcBef>
                <a:spcPct val="20000"/>
              </a:spcBef>
              <a:defRPr/>
            </a:pPr>
            <a:endParaRPr lang="zh-TW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>
              <a:buNone/>
              <a:defRPr/>
            </a:pPr>
            <a:endParaRPr lang="en-US" altLang="zh-TW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1508" name="標題 1">
            <a:extLst>
              <a:ext uri="{FF2B5EF4-FFF2-40B4-BE49-F238E27FC236}">
                <a16:creationId xmlns:a16="http://schemas.microsoft.com/office/drawing/2014/main" id="{75CF6C9E-9476-4EC5-A6EC-9F3443EC714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zh-TW" altLang="en-US" dirty="0"/>
              <a:t>平地與高山上的大氣壓力</a:t>
            </a:r>
          </a:p>
        </p:txBody>
      </p:sp>
      <p:pic>
        <p:nvPicPr>
          <p:cNvPr id="27654" name="Picture 13">
            <a:extLst>
              <a:ext uri="{FF2B5EF4-FFF2-40B4-BE49-F238E27FC236}">
                <a16:creationId xmlns:a16="http://schemas.microsoft.com/office/drawing/2014/main" id="{F6D3DDDE-0A23-483A-B2DF-9B5DD5DE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18" y="2903930"/>
            <a:ext cx="5733790" cy="357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E6070A02-0AF5-4B88-840E-BE17C57FE0B1}"/>
              </a:ext>
            </a:extLst>
          </p:cNvPr>
          <p:cNvGrpSpPr>
            <a:grpSpLocks/>
          </p:cNvGrpSpPr>
          <p:nvPr/>
        </p:nvGrpSpPr>
        <p:grpSpPr bwMode="auto">
          <a:xfrm>
            <a:off x="2711015" y="2957917"/>
            <a:ext cx="593862" cy="3018536"/>
            <a:chOff x="1104900" y="3257550"/>
            <a:chExt cx="641350" cy="3257550"/>
          </a:xfrm>
        </p:grpSpPr>
        <p:grpSp>
          <p:nvGrpSpPr>
            <p:cNvPr id="27658" name="群組 3">
              <a:extLst>
                <a:ext uri="{FF2B5EF4-FFF2-40B4-BE49-F238E27FC236}">
                  <a16:creationId xmlns:a16="http://schemas.microsoft.com/office/drawing/2014/main" id="{407C3009-BE5A-444F-A1CF-57022B403E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900" y="3257550"/>
              <a:ext cx="641350" cy="3257550"/>
              <a:chOff x="1104504" y="3257694"/>
              <a:chExt cx="641112" cy="3257898"/>
            </a:xfrm>
          </p:grpSpPr>
          <p:sp>
            <p:nvSpPr>
              <p:cNvPr id="27661" name="圓柱 17">
                <a:extLst>
                  <a:ext uri="{FF2B5EF4-FFF2-40B4-BE49-F238E27FC236}">
                    <a16:creationId xmlns:a16="http://schemas.microsoft.com/office/drawing/2014/main" id="{460FA9B7-9D66-4EA0-B883-36238E34A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5616" y="3257694"/>
                <a:ext cx="630000" cy="3257898"/>
              </a:xfrm>
              <a:prstGeom prst="can">
                <a:avLst>
                  <a:gd name="adj" fmla="val 24971"/>
                </a:avLst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新細明體" panose="02020500000000000000" pitchFamily="18" charset="-120"/>
                  <a:buChar char="․"/>
                  <a:defRPr kumimoji="1" sz="3600">
                    <a:solidFill>
                      <a:schemeClr val="tx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新細明體" panose="02020500000000000000" pitchFamily="18" charset="-120"/>
                  <a:buChar char="․"/>
                  <a:defRPr kumimoji="1" sz="3200">
                    <a:solidFill>
                      <a:schemeClr val="tx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新細明體" panose="02020500000000000000" pitchFamily="18" charset="-120"/>
                  <a:buChar char="․"/>
                  <a:defRPr kumimoji="1" sz="2800">
                    <a:solidFill>
                      <a:schemeClr val="tx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zh-TW" altLang="en-US" sz="3201">
                  <a:solidFill>
                    <a:srgbClr val="00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16" name="橢圓 12">
                <a:extLst>
                  <a:ext uri="{FF2B5EF4-FFF2-40B4-BE49-F238E27FC236}">
                    <a16:creationId xmlns:a16="http://schemas.microsoft.com/office/drawing/2014/main" id="{F44DD033-8F18-458A-B0A6-63EC50B2D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504" y="6299656"/>
                <a:ext cx="630827" cy="215936"/>
              </a:xfrm>
              <a:prstGeom prst="ellipse">
                <a:avLst/>
              </a:prstGeom>
              <a:noFill/>
              <a:ln w="12700" algn="ctr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defRPr/>
                </a:pPr>
                <a:endParaRPr lang="zh-TW" altLang="en-US">
                  <a:ea typeface="標楷體" pitchFamily="65" charset="-120"/>
                </a:endParaRPr>
              </a:p>
            </p:txBody>
          </p:sp>
        </p:grpSp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D7C50240-3EBC-4082-A224-4ADE64D99AAC}"/>
                </a:ext>
              </a:extLst>
            </p:cNvPr>
            <p:cNvSpPr/>
            <p:nvPr/>
          </p:nvSpPr>
          <p:spPr>
            <a:xfrm>
              <a:off x="1360411" y="6345454"/>
              <a:ext cx="108035" cy="1079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Bef>
                  <a:spcPct val="20000"/>
                </a:spcBef>
                <a:defRPr/>
              </a:pPr>
              <a:endParaRPr lang="zh-TW" altLang="en-US"/>
            </a:p>
          </p:txBody>
        </p:sp>
        <p:sp>
          <p:nvSpPr>
            <p:cNvPr id="27660" name="文字方塊 5">
              <a:extLst>
                <a:ext uri="{FF2B5EF4-FFF2-40B4-BE49-F238E27FC236}">
                  <a16:creationId xmlns:a16="http://schemas.microsoft.com/office/drawing/2014/main" id="{7BF73A87-AE81-42AF-B79B-F0764DC0AB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9838" y="6005513"/>
              <a:ext cx="379563" cy="39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36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32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28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zh-TW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656" name="Rectangle 13">
            <a:extLst>
              <a:ext uri="{FF2B5EF4-FFF2-40B4-BE49-F238E27FC236}">
                <a16:creationId xmlns:a16="http://schemas.microsoft.com/office/drawing/2014/main" id="{AECDCFD7-7DA6-4518-B8CD-A3E3F83CD26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3601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3099" indent="-285807"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3201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229" indent="-228646"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2801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520" indent="-228646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811" indent="-228646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5103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2394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686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977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buFontTx/>
              <a:buNone/>
            </a:pPr>
            <a:r>
              <a:rPr kumimoji="0" lang="en-US" altLang="zh-TW" sz="1200">
                <a:solidFill>
                  <a:srgbClr val="7F7F7F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51429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內容版面配置區 2">
            <a:extLst>
              <a:ext uri="{FF2B5EF4-FFF2-40B4-BE49-F238E27FC236}">
                <a16:creationId xmlns:a16="http://schemas.microsoft.com/office/drawing/2014/main" id="{335C4A91-6281-4C94-A1F0-116E4F25C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558" y="1052757"/>
            <a:ext cx="11161239" cy="5306653"/>
          </a:xfrm>
        </p:spPr>
        <p:txBody>
          <a:bodyPr/>
          <a:lstStyle/>
          <a:p>
            <a:pPr marL="466818" indent="-466818" algn="just"/>
            <a:r>
              <a:rPr lang="zh-TW" altLang="en-US" dirty="0"/>
              <a:t>同理，在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TW" altLang="en-US" dirty="0"/>
              <a:t>處所受的大氣壓力，其大小等於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TW" altLang="en-US" dirty="0"/>
              <a:t>處上方截面積為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dirty="0"/>
              <a:t>平方公尺的圓柱體內所含空氣的重量。</a:t>
            </a:r>
          </a:p>
        </p:txBody>
      </p:sp>
      <p:sp>
        <p:nvSpPr>
          <p:cNvPr id="22531" name="標題 1">
            <a:extLst>
              <a:ext uri="{FF2B5EF4-FFF2-40B4-BE49-F238E27FC236}">
                <a16:creationId xmlns:a16="http://schemas.microsoft.com/office/drawing/2014/main" id="{82B1A2A1-093B-41F0-98A0-9DF9AE7764F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>
              <a:defRPr/>
            </a:pPr>
            <a:r>
              <a:rPr lang="zh-TW" altLang="en-US" dirty="0"/>
              <a:t>平地與高山上的大氣壓力</a:t>
            </a:r>
            <a:endParaRPr lang="zh-TW" altLang="en-US" sz="3201" dirty="0"/>
          </a:p>
        </p:txBody>
      </p:sp>
      <p:sp>
        <p:nvSpPr>
          <p:cNvPr id="28678" name="Rectangle 13">
            <a:extLst>
              <a:ext uri="{FF2B5EF4-FFF2-40B4-BE49-F238E27FC236}">
                <a16:creationId xmlns:a16="http://schemas.microsoft.com/office/drawing/2014/main" id="{38993C23-2D23-45E4-9877-3D2E3463888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3601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3099" indent="-285807"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3201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229" indent="-228646">
              <a:spcBef>
                <a:spcPct val="20000"/>
              </a:spcBef>
              <a:buFont typeface="新細明體" panose="02020500000000000000" pitchFamily="18" charset="-120"/>
              <a:buChar char="․"/>
              <a:defRPr kumimoji="1" sz="2801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520" indent="-228646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811" indent="-228646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5103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2394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686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977" indent="-228646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buFontTx/>
              <a:buNone/>
            </a:pPr>
            <a:fld id="{EECFA8F9-CBC9-4240-9BE7-9F644AF599DE}" type="slidenum">
              <a:rPr kumimoji="0" lang="zh-TW" altLang="en-US" sz="1200">
                <a:solidFill>
                  <a:srgbClr val="7F7F7F"/>
                </a:solidFill>
              </a:rPr>
              <a:pPr>
                <a:buFontTx/>
                <a:buNone/>
              </a:pPr>
              <a:t>54</a:t>
            </a:fld>
            <a:endParaRPr kumimoji="0" lang="en-US" altLang="zh-TW" sz="1200">
              <a:solidFill>
                <a:srgbClr val="7F7F7F"/>
              </a:solidFill>
            </a:endParaRPr>
          </a:p>
        </p:txBody>
      </p:sp>
      <p:grpSp>
        <p:nvGrpSpPr>
          <p:cNvPr id="28679" name="群組 4">
            <a:extLst>
              <a:ext uri="{FF2B5EF4-FFF2-40B4-BE49-F238E27FC236}">
                <a16:creationId xmlns:a16="http://schemas.microsoft.com/office/drawing/2014/main" id="{CBC99B34-3F8F-4527-9009-1BDA4D04D736}"/>
              </a:ext>
            </a:extLst>
          </p:cNvPr>
          <p:cNvGrpSpPr>
            <a:grpSpLocks/>
          </p:cNvGrpSpPr>
          <p:nvPr/>
        </p:nvGrpSpPr>
        <p:grpSpPr bwMode="auto">
          <a:xfrm>
            <a:off x="1918742" y="2421682"/>
            <a:ext cx="6187920" cy="3861694"/>
            <a:chOff x="-7266" y="3217119"/>
            <a:chExt cx="6186116" cy="3862062"/>
          </a:xfrm>
        </p:grpSpPr>
        <p:grpSp>
          <p:nvGrpSpPr>
            <p:cNvPr id="28687" name="群組 3">
              <a:extLst>
                <a:ext uri="{FF2B5EF4-FFF2-40B4-BE49-F238E27FC236}">
                  <a16:creationId xmlns:a16="http://schemas.microsoft.com/office/drawing/2014/main" id="{4E934803-8BAE-438B-9907-D47F317B38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7266" y="3217119"/>
              <a:ext cx="6186116" cy="3862062"/>
              <a:chOff x="-7266" y="3217119"/>
              <a:chExt cx="6186116" cy="3862062"/>
            </a:xfrm>
          </p:grpSpPr>
          <p:pic>
            <p:nvPicPr>
              <p:cNvPr id="28689" name="Picture 13">
                <a:extLst>
                  <a:ext uri="{FF2B5EF4-FFF2-40B4-BE49-F238E27FC236}">
                    <a16:creationId xmlns:a16="http://schemas.microsoft.com/office/drawing/2014/main" id="{886DED74-97BD-402B-9723-97683D6404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266" y="3217119"/>
                <a:ext cx="6186116" cy="38620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66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8690" name="群組 2">
                <a:extLst>
                  <a:ext uri="{FF2B5EF4-FFF2-40B4-BE49-F238E27FC236}">
                    <a16:creationId xmlns:a16="http://schemas.microsoft.com/office/drawing/2014/main" id="{039E2C1F-5FEC-4504-8D6B-F31A27CB67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05868" y="4373055"/>
                <a:ext cx="622975" cy="699356"/>
                <a:chOff x="2805868" y="4373055"/>
                <a:chExt cx="622975" cy="699356"/>
              </a:xfrm>
            </p:grpSpPr>
            <p:pic>
              <p:nvPicPr>
                <p:cNvPr id="28691" name="Picture 13">
                  <a:extLst>
                    <a:ext uri="{FF2B5EF4-FFF2-40B4-BE49-F238E27FC236}">
                      <a16:creationId xmlns:a16="http://schemas.microsoft.com/office/drawing/2014/main" id="{F1741FFA-DE85-4D83-9478-86D313520E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615" t="37917" r="44772" b="58469"/>
                <a:stretch>
                  <a:fillRect/>
                </a:stretch>
              </p:blipFill>
              <p:spPr bwMode="auto">
                <a:xfrm>
                  <a:off x="3111631" y="4373055"/>
                  <a:ext cx="280800" cy="4677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692" name="Picture 13">
                  <a:extLst>
                    <a:ext uri="{FF2B5EF4-FFF2-40B4-BE49-F238E27FC236}">
                      <a16:creationId xmlns:a16="http://schemas.microsoft.com/office/drawing/2014/main" id="{07AAFB1A-FAE5-48CE-941D-7BC0C04420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615" t="37917" r="44772" b="58469"/>
                <a:stretch>
                  <a:fillRect/>
                </a:stretch>
              </p:blipFill>
              <p:spPr bwMode="auto">
                <a:xfrm>
                  <a:off x="3029113" y="4536557"/>
                  <a:ext cx="397167" cy="1988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" name="Picture 13">
                  <a:extLst>
                    <a:ext uri="{FF2B5EF4-FFF2-40B4-BE49-F238E27FC236}">
                      <a16:creationId xmlns:a16="http://schemas.microsoft.com/office/drawing/2014/main" id="{184EBFBA-F0A2-4499-94CD-49F82A7E2E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/>
              </p:blipFill>
              <p:spPr bwMode="auto">
                <a:xfrm>
                  <a:off x="3038806" y="4606935"/>
                  <a:ext cx="353625" cy="198815"/>
                </a:xfrm>
                <a:prstGeom prst="roundRect">
                  <a:avLst/>
                </a:prstGeom>
                <a:noFill/>
                <a:ln>
                  <a:noFill/>
                </a:ln>
                <a:effectLst/>
              </p:spPr>
            </p:pic>
            <p:pic>
              <p:nvPicPr>
                <p:cNvPr id="28694" name="Picture 13">
                  <a:extLst>
                    <a:ext uri="{FF2B5EF4-FFF2-40B4-BE49-F238E27FC236}">
                      <a16:creationId xmlns:a16="http://schemas.microsoft.com/office/drawing/2014/main" id="{E03709BF-8C2B-403D-BCD1-440A296C27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218" t="37262" r="53210" b="59329"/>
                <a:stretch>
                  <a:fillRect/>
                </a:stretch>
              </p:blipFill>
              <p:spPr bwMode="auto">
                <a:xfrm>
                  <a:off x="2805868" y="4654204"/>
                  <a:ext cx="198286" cy="1916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4" name="Picture 13">
                  <a:extLst>
                    <a:ext uri="{FF2B5EF4-FFF2-40B4-BE49-F238E27FC236}">
                      <a16:creationId xmlns:a16="http://schemas.microsoft.com/office/drawing/2014/main" id="{7BB430C2-F6E0-4097-A226-D542E762C3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/>
              </p:blipFill>
              <p:spPr bwMode="auto">
                <a:xfrm>
                  <a:off x="3075218" y="4647033"/>
                  <a:ext cx="353625" cy="198815"/>
                </a:xfrm>
                <a:prstGeom prst="roundRect">
                  <a:avLst/>
                </a:prstGeom>
                <a:noFill/>
                <a:ln>
                  <a:noFill/>
                </a:ln>
                <a:effectLst/>
              </p:spPr>
            </p:pic>
            <p:pic>
              <p:nvPicPr>
                <p:cNvPr id="28696" name="Picture 13">
                  <a:extLst>
                    <a:ext uri="{FF2B5EF4-FFF2-40B4-BE49-F238E27FC236}">
                      <a16:creationId xmlns:a16="http://schemas.microsoft.com/office/drawing/2014/main" id="{291F6697-89F0-470A-BB62-012601453D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218" t="37262" r="53210" b="59329"/>
                <a:stretch>
                  <a:fillRect/>
                </a:stretch>
              </p:blipFill>
              <p:spPr bwMode="auto">
                <a:xfrm>
                  <a:off x="2808540" y="4802627"/>
                  <a:ext cx="236798" cy="457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6" name="Picture 13">
                  <a:extLst>
                    <a:ext uri="{FF2B5EF4-FFF2-40B4-BE49-F238E27FC236}">
                      <a16:creationId xmlns:a16="http://schemas.microsoft.com/office/drawing/2014/main" id="{06E0771B-250E-4427-9057-1755EAD0A11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/>
              </p:blipFill>
              <p:spPr bwMode="auto">
                <a:xfrm rot="2953987">
                  <a:off x="2970065" y="4872739"/>
                  <a:ext cx="353625" cy="45719"/>
                </a:xfrm>
                <a:prstGeom prst="roundRect">
                  <a:avLst/>
                </a:prstGeom>
                <a:noFill/>
                <a:ln>
                  <a:noFill/>
                </a:ln>
                <a:effectLst/>
              </p:spPr>
            </p:pic>
            <p:pic>
              <p:nvPicPr>
                <p:cNvPr id="28698" name="Picture 13">
                  <a:extLst>
                    <a:ext uri="{FF2B5EF4-FFF2-40B4-BE49-F238E27FC236}">
                      <a16:creationId xmlns:a16="http://schemas.microsoft.com/office/drawing/2014/main" id="{EA3D387E-5436-4390-9382-338F841077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218" t="37262" r="53210" b="59329"/>
                <a:stretch>
                  <a:fillRect/>
                </a:stretch>
              </p:blipFill>
              <p:spPr bwMode="auto">
                <a:xfrm rot="2925619">
                  <a:off x="2940489" y="4841677"/>
                  <a:ext cx="236798" cy="457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10659968-2359-47CA-BFA5-26819F4367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 bwMode="auto">
            <a:xfrm>
              <a:off x="2769362" y="4430581"/>
              <a:ext cx="302589" cy="269230"/>
            </a:xfrm>
            <a:prstGeom prst="ellipse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45064" name="群組 6">
            <a:extLst>
              <a:ext uri="{FF2B5EF4-FFF2-40B4-BE49-F238E27FC236}">
                <a16:creationId xmlns:a16="http://schemas.microsoft.com/office/drawing/2014/main" id="{C5D1E120-FC71-425B-A325-F4123D1920F8}"/>
              </a:ext>
            </a:extLst>
          </p:cNvPr>
          <p:cNvGrpSpPr>
            <a:grpSpLocks/>
          </p:cNvGrpSpPr>
          <p:nvPr/>
        </p:nvGrpSpPr>
        <p:grpSpPr bwMode="auto">
          <a:xfrm>
            <a:off x="4687984" y="2453440"/>
            <a:ext cx="671667" cy="1405262"/>
            <a:chOff x="2760736" y="3250198"/>
            <a:chExt cx="671026" cy="1404094"/>
          </a:xfrm>
        </p:grpSpPr>
        <p:grpSp>
          <p:nvGrpSpPr>
            <p:cNvPr id="28682" name="群組 5">
              <a:extLst>
                <a:ext uri="{FF2B5EF4-FFF2-40B4-BE49-F238E27FC236}">
                  <a16:creationId xmlns:a16="http://schemas.microsoft.com/office/drawing/2014/main" id="{BFD9CE1D-8E79-413E-AEF4-B53ACD9705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60736" y="3250198"/>
              <a:ext cx="671026" cy="1404094"/>
              <a:chOff x="2778148" y="3193926"/>
              <a:chExt cx="634104" cy="1404094"/>
            </a:xfrm>
          </p:grpSpPr>
          <p:sp>
            <p:nvSpPr>
              <p:cNvPr id="28685" name="圓柱 17">
                <a:extLst>
                  <a:ext uri="{FF2B5EF4-FFF2-40B4-BE49-F238E27FC236}">
                    <a16:creationId xmlns:a16="http://schemas.microsoft.com/office/drawing/2014/main" id="{9669C7FB-EE03-4C5E-8312-B9A2C1911C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2252" y="3193926"/>
                <a:ext cx="630000" cy="1404000"/>
              </a:xfrm>
              <a:prstGeom prst="can">
                <a:avLst>
                  <a:gd name="adj" fmla="val 24979"/>
                </a:avLst>
              </a:pr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新細明體" panose="02020500000000000000" pitchFamily="18" charset="-120"/>
                  <a:buChar char="․"/>
                  <a:defRPr kumimoji="1" sz="3600">
                    <a:solidFill>
                      <a:schemeClr val="tx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新細明體" panose="02020500000000000000" pitchFamily="18" charset="-120"/>
                  <a:buChar char="․"/>
                  <a:defRPr kumimoji="1" sz="3200">
                    <a:solidFill>
                      <a:schemeClr val="tx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新細明體" panose="02020500000000000000" pitchFamily="18" charset="-120"/>
                  <a:buChar char="․"/>
                  <a:defRPr kumimoji="1" sz="2800">
                    <a:solidFill>
                      <a:schemeClr val="tx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新細明體" panose="02020500000000000000" pitchFamily="18" charset="-12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zh-TW" altLang="en-US" sz="3201">
                  <a:solidFill>
                    <a:srgbClr val="00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16" name="橢圓 12">
                <a:extLst>
                  <a:ext uri="{FF2B5EF4-FFF2-40B4-BE49-F238E27FC236}">
                    <a16:creationId xmlns:a16="http://schemas.microsoft.com/office/drawing/2014/main" id="{C5CCFA7B-A0D1-481C-AB03-B03802F0A7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8148" y="4382250"/>
                <a:ext cx="629607" cy="215770"/>
              </a:xfrm>
              <a:prstGeom prst="ellipse">
                <a:avLst/>
              </a:prstGeom>
              <a:noFill/>
              <a:ln w="12700" algn="ctr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  <a:defRPr/>
                </a:pPr>
                <a:endParaRPr lang="zh-TW" altLang="en-US">
                  <a:ea typeface="標楷體" pitchFamily="65" charset="-120"/>
                </a:endParaRPr>
              </a:p>
            </p:txBody>
          </p:sp>
        </p:grpSp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AEC4E7A3-42BF-4C2C-9EBB-DEE0650E3090}"/>
                </a:ext>
              </a:extLst>
            </p:cNvPr>
            <p:cNvSpPr/>
            <p:nvPr/>
          </p:nvSpPr>
          <p:spPr>
            <a:xfrm>
              <a:off x="3035174" y="4494051"/>
              <a:ext cx="107872" cy="1078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Bef>
                  <a:spcPct val="20000"/>
                </a:spcBef>
                <a:defRPr/>
              </a:pPr>
              <a:endParaRPr lang="zh-TW" altLang="en-US"/>
            </a:p>
          </p:txBody>
        </p:sp>
        <p:sp>
          <p:nvSpPr>
            <p:cNvPr id="28684" name="文字方塊 33">
              <a:extLst>
                <a:ext uri="{FF2B5EF4-FFF2-40B4-BE49-F238E27FC236}">
                  <a16:creationId xmlns:a16="http://schemas.microsoft.com/office/drawing/2014/main" id="{3F8837D4-8882-4A1E-8139-A2723521F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9920" y="4140454"/>
              <a:ext cx="351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36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32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新細明體" panose="02020500000000000000" pitchFamily="18" charset="-120"/>
                <a:buChar char="․"/>
                <a:defRPr kumimoji="1" sz="28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zh-TW" sz="1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zh-TW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79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32" y="949285"/>
            <a:ext cx="6649513" cy="57256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影響大氣壓力的因素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P.182</a:t>
            </a:r>
            <a:endParaRPr lang="zh-TW" altLang="en-US" dirty="0"/>
          </a:p>
        </p:txBody>
      </p:sp>
      <p:cxnSp>
        <p:nvCxnSpPr>
          <p:cNvPr id="17" name="直線接點 16"/>
          <p:cNvCxnSpPr/>
          <p:nvPr/>
        </p:nvCxnSpPr>
        <p:spPr>
          <a:xfrm>
            <a:off x="2210783" y="2372015"/>
            <a:ext cx="1136650" cy="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2443637" y="1609251"/>
            <a:ext cx="670942" cy="1515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</a:pPr>
            <a:r>
              <a:rPr lang="zh-TW" altLang="en-US" sz="3600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空氣柱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22" name="矩形 21"/>
          <p:cNvSpPr/>
          <p:nvPr/>
        </p:nvSpPr>
        <p:spPr>
          <a:xfrm>
            <a:off x="3300949" y="2820299"/>
            <a:ext cx="545926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586449" y="4763399"/>
            <a:ext cx="545926" cy="566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BC4E8BC-8621-4354-9E49-CF120DCF4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7958" y="4470746"/>
            <a:ext cx="6905443" cy="1152128"/>
          </a:xfrm>
        </p:spPr>
        <p:txBody>
          <a:bodyPr/>
          <a:lstStyle/>
          <a:p>
            <a:r>
              <a:rPr lang="zh-TW" altLang="en-US" b="1" u="sng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山頂上的空氣柱重量較海平面處小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，故可判斷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B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處大氣壓力小於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A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處</a:t>
            </a:r>
          </a:p>
        </p:txBody>
      </p:sp>
    </p:spTree>
    <p:extLst>
      <p:ext uri="{BB962C8B-B14F-4D97-AF65-F5344CB8AC3E}">
        <p14:creationId xmlns:p14="http://schemas.microsoft.com/office/powerpoint/2010/main" val="4182177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5.</a:t>
            </a:r>
            <a:r>
              <a:rPr lang="zh-TW" altLang="en-US" dirty="0"/>
              <a:t>密閉容器內的氣體壓力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P.182</a:t>
            </a: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434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u="sng" dirty="0">
                <a:solidFill>
                  <a:srgbClr val="FF0000"/>
                </a:solidFill>
              </a:rPr>
              <a:t>密閉容器</a:t>
            </a:r>
            <a:r>
              <a:rPr lang="zh-TW" altLang="en-US" dirty="0"/>
              <a:t>內的氣體壓力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未推動活塞時，針筒內氣體壓力與外界大氣壓力相同。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P.182</a:t>
            </a:r>
            <a:endParaRPr lang="zh-TW" altLang="en-US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509" y="2925739"/>
            <a:ext cx="7401958" cy="163852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9879" y="2925738"/>
            <a:ext cx="6544588" cy="163852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790950" y="4564267"/>
            <a:ext cx="1102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i="1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3600" baseline="-25000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筒內 </a:t>
            </a:r>
            <a:endParaRPr lang="zh-TW" altLang="en-US" sz="36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391350" y="4564267"/>
            <a:ext cx="1102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i="1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3600" baseline="-25000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大氣 </a:t>
            </a:r>
            <a:endParaRPr lang="zh-TW" altLang="en-US" sz="36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90848" y="4564267"/>
            <a:ext cx="1102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242021"/>
                </a:solidFill>
                <a:latin typeface="+mn-ea"/>
              </a:rPr>
              <a:t>＝</a:t>
            </a:r>
            <a:endParaRPr lang="zh-TW" altLang="en-US" sz="3600" b="1" baseline="-25000" dirty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38597" y="5734050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未推動活塞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4439022" y="4132220"/>
            <a:ext cx="0" cy="52171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6955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u="sng" dirty="0">
                <a:solidFill>
                  <a:srgbClr val="FF0000"/>
                </a:solidFill>
              </a:rPr>
              <a:t>密閉容器</a:t>
            </a:r>
            <a:r>
              <a:rPr lang="zh-TW" altLang="en-US" dirty="0"/>
              <a:t>內的氣體壓力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手指緊壓空注射針筒的前端出口處，然後用力推注射針筒的活塞，可以感覺到手指的受力變大。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P.182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509" y="2920729"/>
            <a:ext cx="7401958" cy="163852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943" y="3107865"/>
            <a:ext cx="981212" cy="241016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9015" y="3093350"/>
            <a:ext cx="971686" cy="2410161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3790950" y="4564267"/>
            <a:ext cx="1102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i="1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3600" baseline="-25000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筒內 </a:t>
            </a:r>
            <a:endParaRPr lang="zh-TW" altLang="en-US" sz="36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391350" y="4564267"/>
            <a:ext cx="1102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i="1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3600" baseline="-25000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大氣 </a:t>
            </a:r>
            <a:endParaRPr lang="zh-TW" altLang="en-US" sz="36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56160" y="5734050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往內推動活塞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427" y="2920746"/>
            <a:ext cx="6541862" cy="1638511"/>
          </a:xfrm>
          <a:prstGeom prst="rect">
            <a:avLst/>
          </a:prstGeom>
        </p:spPr>
      </p:pic>
      <p:sp>
        <p:nvSpPr>
          <p:cNvPr id="24" name="向右箭號 23"/>
          <p:cNvSpPr/>
          <p:nvPr/>
        </p:nvSpPr>
        <p:spPr>
          <a:xfrm rot="10800000">
            <a:off x="9035306" y="3600550"/>
            <a:ext cx="695073" cy="34428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接點 15"/>
          <p:cNvCxnSpPr/>
          <p:nvPr/>
        </p:nvCxnSpPr>
        <p:spPr>
          <a:xfrm>
            <a:off x="4439022" y="4132220"/>
            <a:ext cx="0" cy="52171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2455562" y="2383011"/>
            <a:ext cx="3055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手指受力變大</a:t>
            </a:r>
          </a:p>
        </p:txBody>
      </p:sp>
      <p:cxnSp>
        <p:nvCxnSpPr>
          <p:cNvPr id="6" name="直線接點 5"/>
          <p:cNvCxnSpPr/>
          <p:nvPr/>
        </p:nvCxnSpPr>
        <p:spPr>
          <a:xfrm flipH="1">
            <a:off x="2364581" y="2920729"/>
            <a:ext cx="284729" cy="736871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04831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7187E-6 -4.15645E-6 L -0.07671 -4.1564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7187E-6 -4.15645E-6 L -0.07671 -4.1564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7187E-6 -4.15645E-6 L -0.07671 -4.1564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u="sng" dirty="0">
                <a:solidFill>
                  <a:srgbClr val="FF0000"/>
                </a:solidFill>
              </a:rPr>
              <a:t>密閉容器</a:t>
            </a:r>
            <a:r>
              <a:rPr lang="zh-TW" altLang="en-US" dirty="0"/>
              <a:t>內的氣體壓力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對針筒內的氣體</a:t>
            </a:r>
            <a:r>
              <a:rPr lang="zh-TW" altLang="en-US" b="1" u="sng" dirty="0">
                <a:solidFill>
                  <a:srgbClr val="FF0000"/>
                </a:solidFill>
              </a:rPr>
              <a:t>施力</a:t>
            </a:r>
            <a:r>
              <a:rPr lang="zh-TW" altLang="en-US" dirty="0"/>
              <a:t>時，</a:t>
            </a:r>
            <a:r>
              <a:rPr lang="zh-TW" altLang="en-US" b="1" u="sng" dirty="0">
                <a:solidFill>
                  <a:srgbClr val="FF0000"/>
                </a:solidFill>
              </a:rPr>
              <a:t>氣體體積會減小而壓力增大</a:t>
            </a:r>
            <a:r>
              <a:rPr lang="zh-TW" altLang="en-US" dirty="0"/>
              <a:t>，使得</a:t>
            </a:r>
            <a:r>
              <a:rPr lang="zh-TW" altLang="en-US" b="1" u="sng" dirty="0">
                <a:solidFill>
                  <a:srgbClr val="FF0000"/>
                </a:solidFill>
              </a:rPr>
              <a:t>針筒內的氣體壓力大於外界大氣壓力</a:t>
            </a:r>
            <a:r>
              <a:rPr lang="zh-TW" altLang="en-US" dirty="0"/>
              <a:t>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P.182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509" y="2920729"/>
            <a:ext cx="7401958" cy="163852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943" y="3107865"/>
            <a:ext cx="981212" cy="241016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790950" y="4564267"/>
            <a:ext cx="1102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i="1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3600" baseline="-25000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筒內 </a:t>
            </a:r>
            <a:endParaRPr lang="zh-TW" altLang="en-US" sz="36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391350" y="4564267"/>
            <a:ext cx="1102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i="1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3600" baseline="-25000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大氣 </a:t>
            </a:r>
            <a:endParaRPr lang="zh-TW" altLang="en-US" sz="36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590848" y="4564267"/>
            <a:ext cx="1102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242021"/>
                </a:solidFill>
                <a:latin typeface="+mn-ea"/>
              </a:rPr>
              <a:t>＞</a:t>
            </a:r>
            <a:endParaRPr lang="zh-TW" altLang="en-US" sz="3600" b="1" baseline="-25000" dirty="0"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56160" y="5734050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往內推動活塞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239" y="2920746"/>
            <a:ext cx="6541862" cy="1638511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1816" y="3093350"/>
            <a:ext cx="971686" cy="2410161"/>
          </a:xfrm>
          <a:prstGeom prst="rect">
            <a:avLst/>
          </a:prstGeom>
        </p:spPr>
      </p:pic>
      <p:cxnSp>
        <p:nvCxnSpPr>
          <p:cNvPr id="18" name="直線接點 17"/>
          <p:cNvCxnSpPr/>
          <p:nvPr/>
        </p:nvCxnSpPr>
        <p:spPr>
          <a:xfrm>
            <a:off x="4439022" y="4132220"/>
            <a:ext cx="0" cy="52171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2946013" y="2308196"/>
            <a:ext cx="4304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體積減小，壓力增大</a:t>
            </a:r>
          </a:p>
        </p:txBody>
      </p:sp>
      <p:cxnSp>
        <p:nvCxnSpPr>
          <p:cNvPr id="6" name="直線接點 5"/>
          <p:cNvCxnSpPr/>
          <p:nvPr/>
        </p:nvCxnSpPr>
        <p:spPr>
          <a:xfrm>
            <a:off x="3286894" y="2920729"/>
            <a:ext cx="0" cy="509065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3364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壓力（</a:t>
            </a:r>
            <a:r>
              <a:rPr lang="en-US" altLang="zh-TW" i="1" dirty="0"/>
              <a:t>P </a:t>
            </a:r>
            <a:r>
              <a:rPr lang="zh-TW" altLang="en-US" dirty="0"/>
              <a:t>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11499542" cy="1129900"/>
          </a:xfrm>
        </p:spPr>
        <p:txBody>
          <a:bodyPr/>
          <a:lstStyle/>
          <a:p>
            <a:r>
              <a:rPr lang="zh-TW" altLang="en-US" b="1" u="sng" dirty="0">
                <a:solidFill>
                  <a:srgbClr val="FF0000"/>
                </a:solidFill>
              </a:rPr>
              <a:t>海綿凹陷的程度與海綿所受「正向力」大小以及「受力面積」有關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zh-TW" b="1" u="sng" dirty="0">
                <a:solidFill>
                  <a:srgbClr val="FF0000"/>
                </a:solidFill>
                <a:latin typeface="+mn-ea"/>
              </a:rPr>
              <a:t>壓力（</a:t>
            </a:r>
            <a:r>
              <a:rPr lang="en-US" altLang="zh-TW" b="1" i="1" u="sng" dirty="0">
                <a:solidFill>
                  <a:srgbClr val="FF0000"/>
                </a:solidFill>
                <a:latin typeface="+mn-ea"/>
              </a:rPr>
              <a:t>P</a:t>
            </a:r>
            <a:r>
              <a:rPr lang="zh-TW" altLang="zh-TW" b="1" u="sng" dirty="0">
                <a:solidFill>
                  <a:srgbClr val="FF0000"/>
                </a:solidFill>
                <a:latin typeface="+mn-ea"/>
              </a:rPr>
              <a:t>），代表每單位面積所受的正向力大小</a:t>
            </a:r>
            <a:endParaRPr lang="zh-TW" altLang="en-US" b="1" u="sng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P.175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5519142" y="3363837"/>
            <a:ext cx="2659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壓力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4000" b="1" i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 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＝</a:t>
            </a:r>
          </a:p>
        </p:txBody>
      </p:sp>
      <p:sp>
        <p:nvSpPr>
          <p:cNvPr id="8" name="矩形 7"/>
          <p:cNvSpPr/>
          <p:nvPr/>
        </p:nvSpPr>
        <p:spPr>
          <a:xfrm>
            <a:off x="8178844" y="3056060"/>
            <a:ext cx="3140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正向力  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4000" b="1" i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 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受力面積 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4000" b="1" i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2" name="直線接點 11"/>
          <p:cNvCxnSpPr>
            <a:stCxn id="7" idx="3"/>
            <a:endCxn id="8" idx="3"/>
          </p:cNvCxnSpPr>
          <p:nvPr/>
        </p:nvCxnSpPr>
        <p:spPr>
          <a:xfrm>
            <a:off x="8178844" y="3717780"/>
            <a:ext cx="3140664" cy="0"/>
          </a:xfrm>
          <a:prstGeom prst="line">
            <a:avLst/>
          </a:prstGeom>
          <a:ln w="38100" cap="rnd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內容版面配置區 2"/>
          <p:cNvSpPr txBox="1">
            <a:spLocks/>
          </p:cNvSpPr>
          <p:nvPr/>
        </p:nvSpPr>
        <p:spPr>
          <a:xfrm>
            <a:off x="334393" y="4869954"/>
            <a:ext cx="11856020" cy="1129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84687" indent="-370392" algn="l" defTabSz="1219122" rtl="0" eaLnBrk="1" latinLnBrk="0" hangingPunct="1">
              <a:spcBef>
                <a:spcPts val="800"/>
              </a:spcBef>
              <a:buFont typeface="Calibri" panose="020F0502020204030204" pitchFamily="34" charset="0"/>
              <a:buChar char="▪"/>
              <a:tabLst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798" indent="-355578" algn="l" defTabSz="1219122" rtl="0" eaLnBrk="1" latinLnBrk="0" hangingPunct="1">
              <a:spcBef>
                <a:spcPts val="800"/>
              </a:spcBef>
              <a:buFont typeface="Arial" pitchFamily="34" charset="0"/>
              <a:buChar char="–"/>
              <a:defRPr sz="43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905" indent="0" algn="l" defTabSz="1219122" rtl="0" eaLnBrk="1" latinLnBrk="0" hangingPunct="1">
              <a:spcBef>
                <a:spcPts val="800"/>
              </a:spcBef>
              <a:buFont typeface="Arial" pitchFamily="34" charset="0"/>
              <a:buNone/>
              <a:defRPr sz="37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213346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2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58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壓力的單位包括公克重 </a:t>
            </a:r>
            <a:r>
              <a:rPr lang="en-US" altLang="zh-TW" sz="4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4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平方公分（</a:t>
            </a:r>
            <a:r>
              <a:rPr lang="en-US" altLang="zh-TW" sz="4000" b="1" u="sng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gw</a:t>
            </a:r>
            <a:r>
              <a:rPr lang="en-US" altLang="zh-TW" sz="4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/cm</a:t>
            </a:r>
            <a:r>
              <a:rPr lang="en-US" altLang="zh-TW" sz="4000" b="1" u="sng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）與</a:t>
            </a:r>
            <a:br>
              <a:rPr lang="en-US" altLang="zh-TW" sz="4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公斤重 </a:t>
            </a:r>
            <a:r>
              <a:rPr lang="en-US" altLang="zh-TW" sz="4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4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平方公尺（</a:t>
            </a:r>
            <a:r>
              <a:rPr lang="en-US" altLang="zh-TW" sz="4000" b="1" u="sng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kgw</a:t>
            </a:r>
            <a:r>
              <a:rPr lang="en-US" altLang="zh-TW" sz="4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/m</a:t>
            </a:r>
            <a:r>
              <a:rPr lang="en-US" altLang="zh-TW" sz="4000" b="1" u="sng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86DE441-1995-46A1-9F74-0AD16A528BC8}"/>
              </a:ext>
            </a:extLst>
          </p:cNvPr>
          <p:cNvSpPr/>
          <p:nvPr/>
        </p:nvSpPr>
        <p:spPr>
          <a:xfrm>
            <a:off x="5519142" y="2993177"/>
            <a:ext cx="5976664" cy="14385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388CC56-EC2A-4D59-80CE-C03F9E3DC25F}"/>
              </a:ext>
            </a:extLst>
          </p:cNvPr>
          <p:cNvSpPr/>
          <p:nvPr/>
        </p:nvSpPr>
        <p:spPr>
          <a:xfrm>
            <a:off x="1832720" y="975993"/>
            <a:ext cx="2534293" cy="503237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5B8FC63C-5D71-4917-96A7-7CEBFFEA74F0}"/>
              </a:ext>
            </a:extLst>
          </p:cNvPr>
          <p:cNvCxnSpPr>
            <a:cxnSpLocks/>
          </p:cNvCxnSpPr>
          <p:nvPr/>
        </p:nvCxnSpPr>
        <p:spPr>
          <a:xfrm flipH="1">
            <a:off x="2278782" y="1479230"/>
            <a:ext cx="865616" cy="768984"/>
          </a:xfrm>
          <a:prstGeom prst="straightConnector1">
            <a:avLst/>
          </a:prstGeom>
          <a:ln w="38100" cap="rnd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286168E1-6787-4B2E-BAD5-897AC5D128AA}"/>
              </a:ext>
            </a:extLst>
          </p:cNvPr>
          <p:cNvSpPr/>
          <p:nvPr/>
        </p:nvSpPr>
        <p:spPr>
          <a:xfrm>
            <a:off x="788604" y="2248214"/>
            <a:ext cx="2210258" cy="670036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433635A-DC79-4DF2-8D28-D034FA180D90}"/>
              </a:ext>
            </a:extLst>
          </p:cNvPr>
          <p:cNvSpPr txBox="1"/>
          <p:nvPr/>
        </p:nvSpPr>
        <p:spPr>
          <a:xfrm>
            <a:off x="3790950" y="2851198"/>
            <a:ext cx="1368152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F⊥A</a:t>
            </a:r>
            <a:endParaRPr lang="zh-TW" altLang="en-US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61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 animBg="1"/>
      <p:bldP spid="16" grpId="0" animBg="1"/>
      <p:bldP spid="20" grpId="0" animBg="1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u="sng" dirty="0">
                <a:solidFill>
                  <a:srgbClr val="FF0000"/>
                </a:solidFill>
              </a:rPr>
              <a:t>密閉容器</a:t>
            </a:r>
            <a:r>
              <a:rPr lang="zh-TW" altLang="en-US" dirty="0"/>
              <a:t>內的氣體壓力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/>
              <a:t>若</a:t>
            </a:r>
            <a:r>
              <a:rPr lang="zh-TW" altLang="en-US" sz="3600" b="1" u="sng" dirty="0">
                <a:solidFill>
                  <a:srgbClr val="FF0000"/>
                </a:solidFill>
              </a:rPr>
              <a:t>不再</a:t>
            </a:r>
            <a:r>
              <a:rPr lang="zh-TW" altLang="en-US" sz="3600" dirty="0"/>
              <a:t>對活塞</a:t>
            </a:r>
            <a:r>
              <a:rPr lang="zh-TW" altLang="en-US" sz="3600" b="1" u="sng" dirty="0">
                <a:solidFill>
                  <a:srgbClr val="FF0000"/>
                </a:solidFill>
              </a:rPr>
              <a:t>施力</a:t>
            </a:r>
            <a:r>
              <a:rPr lang="zh-TW" altLang="en-US" sz="3600" dirty="0"/>
              <a:t>，針筒內的氣體會將活塞向外推，使</a:t>
            </a:r>
            <a:r>
              <a:rPr lang="zh-TW" altLang="en-US" sz="3600" b="1" u="sng" dirty="0">
                <a:solidFill>
                  <a:srgbClr val="FF0000"/>
                </a:solidFill>
              </a:rPr>
              <a:t>氣體體積增加而壓力變小</a:t>
            </a:r>
            <a:r>
              <a:rPr lang="zh-TW" altLang="en-US" sz="3600" dirty="0"/>
              <a:t>，直到針筒</a:t>
            </a:r>
            <a:r>
              <a:rPr lang="zh-TW" altLang="en-US" sz="3600" b="1" u="sng" dirty="0">
                <a:solidFill>
                  <a:srgbClr val="FF0000"/>
                </a:solidFill>
              </a:rPr>
              <a:t>內外的氣體壓力相等</a:t>
            </a:r>
            <a:r>
              <a:rPr lang="zh-TW" altLang="en-US" sz="3600" dirty="0"/>
              <a:t>。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P.182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509" y="2920729"/>
            <a:ext cx="7401958" cy="163852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943" y="3107865"/>
            <a:ext cx="981212" cy="241016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790950" y="4564267"/>
            <a:ext cx="1102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i="1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3600" baseline="-25000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筒內 </a:t>
            </a:r>
            <a:endParaRPr lang="zh-TW" altLang="en-US" sz="36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391350" y="4564267"/>
            <a:ext cx="1102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i="1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3600" baseline="-25000" dirty="0">
                <a:solidFill>
                  <a:srgbClr val="242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大氣 </a:t>
            </a:r>
            <a:endParaRPr lang="zh-TW" altLang="en-US" sz="3600" baseline="-25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590848" y="4564267"/>
            <a:ext cx="1102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242021"/>
                </a:solidFill>
                <a:latin typeface="+mn-ea"/>
              </a:rPr>
              <a:t>＝</a:t>
            </a:r>
            <a:endParaRPr lang="zh-TW" altLang="en-US" sz="3600" b="1" baseline="-25000" dirty="0">
              <a:latin typeface="+mn-ea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2590" y="3095255"/>
            <a:ext cx="971686" cy="2410161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239" y="2920746"/>
            <a:ext cx="6541862" cy="1638511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017824" y="5734050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放開活塞</a:t>
            </a:r>
          </a:p>
        </p:txBody>
      </p:sp>
      <p:cxnSp>
        <p:nvCxnSpPr>
          <p:cNvPr id="14" name="直線接點 13"/>
          <p:cNvCxnSpPr/>
          <p:nvPr/>
        </p:nvCxnSpPr>
        <p:spPr>
          <a:xfrm>
            <a:off x="4439022" y="4132220"/>
            <a:ext cx="0" cy="521710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2946013" y="2308196"/>
            <a:ext cx="4304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體積增加，壓力變小</a:t>
            </a:r>
          </a:p>
        </p:txBody>
      </p:sp>
      <p:cxnSp>
        <p:nvCxnSpPr>
          <p:cNvPr id="20" name="直線接點 19"/>
          <p:cNvCxnSpPr/>
          <p:nvPr/>
        </p:nvCxnSpPr>
        <p:spPr>
          <a:xfrm>
            <a:off x="3286894" y="2920729"/>
            <a:ext cx="0" cy="509065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9392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6865E-6 1.79125E-6 L 0.10613 1.79125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2108E-6 3.42976E-6 L 0.0702 3.4297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不同海拔高度的氣體壓力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35321" y="931742"/>
            <a:ext cx="11499542" cy="1921988"/>
          </a:xfrm>
        </p:spPr>
        <p:txBody>
          <a:bodyPr/>
          <a:lstStyle/>
          <a:p>
            <a:r>
              <a:rPr lang="zh-TW" altLang="en-US" b="1" u="sng" dirty="0">
                <a:solidFill>
                  <a:srgbClr val="FF0000"/>
                </a:solidFill>
              </a:rPr>
              <a:t>密封包裝</a:t>
            </a:r>
            <a:r>
              <a:rPr lang="zh-TW" altLang="en-US" dirty="0"/>
              <a:t>的物品</a:t>
            </a:r>
            <a:r>
              <a:rPr lang="zh-TW" altLang="en-US" b="1" u="sng" dirty="0">
                <a:solidFill>
                  <a:srgbClr val="FF0000"/>
                </a:solidFill>
              </a:rPr>
              <a:t>從平地拿到高山上</a:t>
            </a:r>
            <a:r>
              <a:rPr lang="zh-TW" altLang="en-US" dirty="0"/>
              <a:t>後會膨脹，是因周圍的</a:t>
            </a:r>
            <a:r>
              <a:rPr lang="zh-TW" altLang="en-US" b="1" u="sng" dirty="0">
                <a:solidFill>
                  <a:srgbClr val="FF0000"/>
                </a:solidFill>
              </a:rPr>
              <a:t>空氣壓力變小</a:t>
            </a:r>
            <a:r>
              <a:rPr lang="zh-TW" altLang="en-US" dirty="0"/>
              <a:t>，內外壓力要達成平衡，故</a:t>
            </a:r>
            <a:r>
              <a:rPr lang="zh-TW" altLang="en-US" b="1" u="sng" dirty="0">
                <a:solidFill>
                  <a:srgbClr val="FF0000"/>
                </a:solidFill>
              </a:rPr>
              <a:t>包裝袋內的氣體壓力也要跟著變小</a:t>
            </a:r>
            <a:r>
              <a:rPr lang="zh-TW" altLang="en-US" dirty="0"/>
              <a:t>，使</a:t>
            </a:r>
            <a:r>
              <a:rPr lang="zh-TW" altLang="en-US" b="1" u="sng" dirty="0">
                <a:solidFill>
                  <a:srgbClr val="FF0000"/>
                </a:solidFill>
              </a:rPr>
              <a:t>袋內氣體體積變大</a:t>
            </a:r>
            <a:r>
              <a:rPr lang="zh-TW" altLang="en-US" dirty="0"/>
              <a:t>。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P.183</a:t>
            </a: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1185368" y="3852877"/>
            <a:ext cx="3329295" cy="2520000"/>
            <a:chOff x="1846735" y="2772775"/>
            <a:chExt cx="3329295" cy="252000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6735" y="2772775"/>
              <a:ext cx="3329295" cy="2520000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846735" y="2772775"/>
              <a:ext cx="1152128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rgbClr val="24202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平地</a:t>
              </a: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6285196" y="3852877"/>
            <a:ext cx="3303420" cy="2520000"/>
            <a:chOff x="6347048" y="2795055"/>
            <a:chExt cx="3303420" cy="2520000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7048" y="2795055"/>
              <a:ext cx="3303420" cy="2520000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6347048" y="2795055"/>
              <a:ext cx="1584824" cy="584775"/>
            </a:xfrm>
            <a:prstGeom prst="rect">
              <a:avLst/>
            </a:prstGeom>
            <a:solidFill>
              <a:srgbClr val="DDF2F4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rgbClr val="24202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高山上</a:t>
              </a:r>
              <a:endPara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2939870" y="3852877"/>
            <a:ext cx="2520000" cy="2520000"/>
            <a:chOff x="1513924" y="2268367"/>
            <a:chExt cx="3757077" cy="3691800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3924" y="2268367"/>
              <a:ext cx="3757077" cy="3691800"/>
            </a:xfrm>
            <a:prstGeom prst="ellipse">
              <a:avLst/>
            </a:prstGeom>
            <a:ln w="57150">
              <a:solidFill>
                <a:srgbClr val="00B0F0"/>
              </a:solidFill>
            </a:ln>
          </p:spPr>
        </p:pic>
        <p:sp>
          <p:nvSpPr>
            <p:cNvPr id="22" name="矩形 21"/>
            <p:cNvSpPr/>
            <p:nvPr/>
          </p:nvSpPr>
          <p:spPr>
            <a:xfrm>
              <a:off x="2207880" y="2775008"/>
              <a:ext cx="2353351" cy="856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rgbClr val="24202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未膨脹</a:t>
              </a:r>
              <a:endPara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8209371" y="3852877"/>
            <a:ext cx="2520000" cy="2520000"/>
            <a:chOff x="7058884" y="2268367"/>
            <a:chExt cx="3757077" cy="3691800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58884" y="2268367"/>
              <a:ext cx="3757077" cy="3691800"/>
            </a:xfrm>
            <a:prstGeom prst="ellipse">
              <a:avLst/>
            </a:prstGeom>
            <a:ln w="57150">
              <a:solidFill>
                <a:srgbClr val="00B0F0"/>
              </a:solidFill>
            </a:ln>
          </p:spPr>
        </p:pic>
        <p:sp>
          <p:nvSpPr>
            <p:cNvPr id="23" name="矩形 22"/>
            <p:cNvSpPr/>
            <p:nvPr/>
          </p:nvSpPr>
          <p:spPr>
            <a:xfrm>
              <a:off x="8106888" y="2567439"/>
              <a:ext cx="1661068" cy="856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rgbClr val="24202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膨脹</a:t>
              </a:r>
              <a:endPara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9695606" y="2853730"/>
            <a:ext cx="252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氣壓變小</a:t>
            </a:r>
            <a:b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體積變大</a:t>
            </a:r>
          </a:p>
        </p:txBody>
      </p:sp>
      <p:cxnSp>
        <p:nvCxnSpPr>
          <p:cNvPr id="10" name="直線接點 9"/>
          <p:cNvCxnSpPr/>
          <p:nvPr/>
        </p:nvCxnSpPr>
        <p:spPr>
          <a:xfrm flipV="1">
            <a:off x="9983638" y="4005858"/>
            <a:ext cx="360040" cy="648072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5629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quarter" idx="15"/>
          </p:nvPr>
        </p:nvSpPr>
        <p:spPr>
          <a:xfrm>
            <a:off x="478582" y="1466450"/>
            <a:ext cx="11520884" cy="1508174"/>
          </a:xfrm>
        </p:spPr>
        <p:txBody>
          <a:bodyPr/>
          <a:lstStyle/>
          <a:p>
            <a:r>
              <a:rPr lang="zh-TW" altLang="en-US" sz="4000" dirty="0"/>
              <a:t>使用真空包裝的食物，拿到高山上，是否也會膨脹呢？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P.183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62" y="2227237"/>
            <a:ext cx="7300518" cy="420454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6DBA5B1-7A22-5F6C-1627-074A1C141256}"/>
              </a:ext>
            </a:extLst>
          </p:cNvPr>
          <p:cNvSpPr/>
          <p:nvPr/>
        </p:nvSpPr>
        <p:spPr>
          <a:xfrm>
            <a:off x="9191550" y="1493188"/>
            <a:ext cx="576064" cy="5049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E7C3BE4-0A97-70E1-DDD4-FB30215D1E2E}"/>
              </a:ext>
            </a:extLst>
          </p:cNvPr>
          <p:cNvSpPr txBox="1"/>
          <p:nvPr/>
        </p:nvSpPr>
        <p:spPr>
          <a:xfrm>
            <a:off x="2026754" y="689726"/>
            <a:ext cx="1224136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無</a:t>
            </a:r>
            <a:r>
              <a:rPr lang="en-US" altLang="zh-TW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air</a:t>
            </a:r>
            <a:endParaRPr lang="zh-TW" altLang="en-US" sz="36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F0B8F8C-0541-D250-2DF3-E41456F39546}"/>
              </a:ext>
            </a:extLst>
          </p:cNvPr>
          <p:cNvSpPr/>
          <p:nvPr/>
        </p:nvSpPr>
        <p:spPr>
          <a:xfrm>
            <a:off x="1630710" y="1466450"/>
            <a:ext cx="2016224" cy="5316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584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/>
              <a:t>例題</a:t>
            </a:r>
            <a:r>
              <a:rPr lang="en-US" altLang="zh-TW" dirty="0"/>
              <a:t>6-6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sz="3200" dirty="0"/>
              <a:t>氣體壓力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>
          <a:xfrm>
            <a:off x="334566" y="913508"/>
            <a:ext cx="11520884" cy="1724198"/>
          </a:xfrm>
        </p:spPr>
        <p:txBody>
          <a:bodyPr/>
          <a:lstStyle/>
          <a:p>
            <a:r>
              <a:rPr lang="zh-TW" altLang="en-US" dirty="0"/>
              <a:t>有四根玻璃管裝滿水銀後倒立於水銀槽中，管內外的水銀面高度如附圖所示，其中甲、乙、丙三管垂直立於槽中之液面，丁管頂端為真空狀態，請回答以下問題：</a:t>
            </a: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P.183</a:t>
            </a:r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262" y="2997746"/>
            <a:ext cx="5837480" cy="3810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2F7E3AC-3EC9-4AC7-888F-CBB71CCE147C}"/>
              </a:ext>
            </a:extLst>
          </p:cNvPr>
          <p:cNvSpPr/>
          <p:nvPr/>
        </p:nvSpPr>
        <p:spPr>
          <a:xfrm>
            <a:off x="2657410" y="2017689"/>
            <a:ext cx="4229883" cy="5316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AE2E2C0-D39B-4DDE-9082-A0D270FE607F}"/>
              </a:ext>
            </a:extLst>
          </p:cNvPr>
          <p:cNvSpPr/>
          <p:nvPr/>
        </p:nvSpPr>
        <p:spPr>
          <a:xfrm>
            <a:off x="9263558" y="4005858"/>
            <a:ext cx="720080" cy="13681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C5194ED-8C20-4991-9210-30603AC24433}"/>
              </a:ext>
            </a:extLst>
          </p:cNvPr>
          <p:cNvSpPr txBox="1"/>
          <p:nvPr/>
        </p:nvSpPr>
        <p:spPr>
          <a:xfrm>
            <a:off x="2494806" y="2609644"/>
            <a:ext cx="4752527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H</a:t>
            </a:r>
            <a:r>
              <a:rPr lang="zh-TW" altLang="en-US" sz="3600" b="1" baseline="-2500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垂直</a:t>
            </a:r>
            <a:r>
              <a:rPr lang="zh-TW" altLang="en-US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：丙</a:t>
            </a:r>
            <a:r>
              <a:rPr lang="zh-TW" altLang="en-US" sz="3600" b="1" dirty="0">
                <a:solidFill>
                  <a:schemeClr val="bg1"/>
                </a:solidFill>
                <a:latin typeface="新細明體" panose="02020500000000000000" pitchFamily="18" charset="-120"/>
              </a:rPr>
              <a:t>＝ 丁＝ </a:t>
            </a:r>
            <a:r>
              <a:rPr lang="en-US" altLang="zh-TW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76 cm</a:t>
            </a:r>
            <a:endParaRPr lang="zh-TW" altLang="en-US" sz="36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文字版面配置區 6">
            <a:extLst>
              <a:ext uri="{FF2B5EF4-FFF2-40B4-BE49-F238E27FC236}">
                <a16:creationId xmlns:a16="http://schemas.microsoft.com/office/drawing/2014/main" id="{C1EE9F30-A6AD-4971-9199-E086746C157B}"/>
              </a:ext>
            </a:extLst>
          </p:cNvPr>
          <p:cNvSpPr txBox="1">
            <a:spLocks/>
          </p:cNvSpPr>
          <p:nvPr/>
        </p:nvSpPr>
        <p:spPr>
          <a:xfrm>
            <a:off x="299931" y="3390261"/>
            <a:ext cx="6674591" cy="22282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 algn="l" defTabSz="1219122" rtl="0" eaLnBrk="1" latinLnBrk="0" hangingPunct="1">
              <a:spcBef>
                <a:spcPts val="800"/>
              </a:spcBef>
              <a:buFont typeface="Arial" pitchFamily="34" charset="0"/>
              <a:buNone/>
              <a:defRPr sz="3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990535" indent="-380974" algn="l" defTabSz="1219122" rtl="0" eaLnBrk="1" latinLnBrk="0" hangingPunct="1">
              <a:spcBef>
                <a:spcPts val="800"/>
              </a:spcBef>
              <a:buFont typeface="Arial" pitchFamily="34" charset="0"/>
              <a:buChar char="–"/>
              <a:defRPr sz="37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1523901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6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2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58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(1)</a:t>
            </a:r>
            <a:r>
              <a:rPr lang="zh-TW" altLang="en-US" dirty="0"/>
              <a:t>在甲、乙、丙三支玻璃管中，</a:t>
            </a:r>
            <a:endParaRPr lang="en-US" altLang="zh-TW" dirty="0"/>
          </a:p>
          <a:p>
            <a:r>
              <a:rPr lang="zh-TW" altLang="en-US" dirty="0"/>
              <a:t>     何者頂端為真空狀態？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7863F32-707A-4288-93B5-A0FA85934DC2}"/>
              </a:ext>
            </a:extLst>
          </p:cNvPr>
          <p:cNvSpPr txBox="1"/>
          <p:nvPr/>
        </p:nvSpPr>
        <p:spPr>
          <a:xfrm>
            <a:off x="5584093" y="3981999"/>
            <a:ext cx="715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丙</a:t>
            </a:r>
          </a:p>
        </p:txBody>
      </p:sp>
      <p:sp>
        <p:nvSpPr>
          <p:cNvPr id="16" name="文字版面配置區 6">
            <a:extLst>
              <a:ext uri="{FF2B5EF4-FFF2-40B4-BE49-F238E27FC236}">
                <a16:creationId xmlns:a16="http://schemas.microsoft.com/office/drawing/2014/main" id="{7D338F2D-2F98-49A6-A0D2-E2DEF0F1636D}"/>
              </a:ext>
            </a:extLst>
          </p:cNvPr>
          <p:cNvSpPr txBox="1">
            <a:spLocks/>
          </p:cNvSpPr>
          <p:nvPr/>
        </p:nvSpPr>
        <p:spPr>
          <a:xfrm>
            <a:off x="308588" y="4727692"/>
            <a:ext cx="5951556" cy="14072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525" indent="0" algn="l" defTabSz="1219122" rtl="0" eaLnBrk="1" latinLnBrk="0" hangingPunct="1">
              <a:spcBef>
                <a:spcPts val="800"/>
              </a:spcBef>
              <a:buFont typeface="Arial" pitchFamily="34" charset="0"/>
              <a:buNone/>
              <a:defRPr sz="3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990535" indent="-380974" algn="l" defTabSz="1219122" rtl="0" eaLnBrk="1" latinLnBrk="0" hangingPunct="1">
              <a:spcBef>
                <a:spcPts val="800"/>
              </a:spcBef>
              <a:buFont typeface="Arial" pitchFamily="34" charset="0"/>
              <a:buChar char="–"/>
              <a:defRPr sz="37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n-cs"/>
              </a:defRPr>
            </a:lvl2pPr>
            <a:lvl3pPr marL="1523901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46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2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58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(2)</a:t>
            </a:r>
            <a:r>
              <a:rPr lang="zh-TW" altLang="en-US" dirty="0"/>
              <a:t>承上題，可知此時的大氣</a:t>
            </a:r>
            <a:endParaRPr lang="en-US" altLang="zh-TW" dirty="0"/>
          </a:p>
          <a:p>
            <a:r>
              <a:rPr lang="zh-TW" altLang="en-US" dirty="0"/>
              <a:t>    壓力為多少公分水銀柱？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CE8DA54-6D94-45C0-B539-D62EFBD8162E}"/>
              </a:ext>
            </a:extLst>
          </p:cNvPr>
          <p:cNvSpPr txBox="1"/>
          <p:nvPr/>
        </p:nvSpPr>
        <p:spPr>
          <a:xfrm>
            <a:off x="4501287" y="5887087"/>
            <a:ext cx="207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76 </a:t>
            </a:r>
            <a:r>
              <a:rPr lang="en-US" altLang="zh-TW" sz="3600" b="1" dirty="0" err="1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cmHg</a:t>
            </a:r>
            <a:endParaRPr lang="zh-TW" altLang="en-US" sz="36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052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5" grpId="0"/>
      <p:bldP spid="16" grpId="0"/>
      <p:bldP spid="1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/>
              <a:t>例題</a:t>
            </a:r>
            <a:r>
              <a:rPr lang="en-US" altLang="zh-TW" dirty="0"/>
              <a:t>6-6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sz="3200" dirty="0"/>
              <a:t>氣體壓力</a:t>
            </a: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P.183</a:t>
            </a:r>
            <a:endParaRPr lang="zh-TW" altLang="en-US" dirty="0"/>
          </a:p>
        </p:txBody>
      </p:sp>
      <p:sp>
        <p:nvSpPr>
          <p:cNvPr id="15" name="文字版面配置區 6">
            <a:extLst>
              <a:ext uri="{FF2B5EF4-FFF2-40B4-BE49-F238E27FC236}">
                <a16:creationId xmlns:a16="http://schemas.microsoft.com/office/drawing/2014/main" id="{E03265A1-2E94-4D64-A258-5F7CFBBA55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566" y="913508"/>
            <a:ext cx="11520884" cy="1076126"/>
          </a:xfrm>
        </p:spPr>
        <p:txBody>
          <a:bodyPr/>
          <a:lstStyle/>
          <a:p>
            <a:pPr marL="660400" indent="-542925"/>
            <a:r>
              <a:rPr lang="en-US" altLang="zh-TW" dirty="0"/>
              <a:t>(3)</a:t>
            </a:r>
            <a:r>
              <a:rPr lang="zh-TW" altLang="en-US" dirty="0"/>
              <a:t>四支玻璃管內的氣體壓力分別為</a:t>
            </a:r>
            <a:r>
              <a:rPr lang="en-US" altLang="zh-TW" i="1" dirty="0"/>
              <a:t>P</a:t>
            </a:r>
            <a:r>
              <a:rPr lang="zh-TW" altLang="en-US" baseline="-25000" dirty="0"/>
              <a:t>甲</a:t>
            </a:r>
            <a:r>
              <a:rPr lang="zh-TW" altLang="en-US" dirty="0"/>
              <a:t>、</a:t>
            </a:r>
            <a:r>
              <a:rPr lang="en-US" altLang="zh-TW" i="1" dirty="0"/>
              <a:t>P</a:t>
            </a:r>
            <a:r>
              <a:rPr lang="zh-TW" altLang="en-US" baseline="-25000" dirty="0"/>
              <a:t>乙</a:t>
            </a:r>
            <a:r>
              <a:rPr lang="zh-TW" altLang="en-US" dirty="0"/>
              <a:t>、</a:t>
            </a:r>
            <a:r>
              <a:rPr lang="en-US" altLang="zh-TW" i="1" dirty="0"/>
              <a:t>P</a:t>
            </a:r>
            <a:r>
              <a:rPr lang="zh-TW" altLang="en-US" baseline="-25000" dirty="0"/>
              <a:t>丙</a:t>
            </a:r>
            <a:r>
              <a:rPr lang="zh-TW" altLang="en-US" dirty="0"/>
              <a:t>、</a:t>
            </a:r>
            <a:r>
              <a:rPr lang="en-US" altLang="zh-TW" i="1" dirty="0"/>
              <a:t>P</a:t>
            </a:r>
            <a:r>
              <a:rPr lang="zh-TW" altLang="en-US" baseline="-25000" dirty="0"/>
              <a:t>丁</a:t>
            </a:r>
            <a:r>
              <a:rPr lang="zh-TW" altLang="en-US" dirty="0"/>
              <a:t>，其大小依序為何？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C414CCB-36C1-4921-B477-42879F3B4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401" y="2964861"/>
            <a:ext cx="5837480" cy="3810188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A6AB28C6-8CC3-4EE9-87C4-68B483D8364B}"/>
              </a:ext>
            </a:extLst>
          </p:cNvPr>
          <p:cNvSpPr txBox="1"/>
          <p:nvPr/>
        </p:nvSpPr>
        <p:spPr>
          <a:xfrm>
            <a:off x="490170" y="2628652"/>
            <a:ext cx="6255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P</a:t>
            </a:r>
            <a:r>
              <a:rPr lang="zh-TW" altLang="en-US" sz="3600" b="1" baseline="-25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甲 </a:t>
            </a:r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＝ </a:t>
            </a:r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76</a:t>
            </a:r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＋</a:t>
            </a:r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38</a:t>
            </a:r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＝ </a:t>
            </a:r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114</a:t>
            </a:r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</a:t>
            </a:r>
            <a:r>
              <a:rPr lang="en-US" altLang="zh-TW" sz="3600" b="1" dirty="0" err="1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cmHg</a:t>
            </a:r>
            <a:endParaRPr lang="zh-TW" altLang="en-US" sz="36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FCF64FE-FCA8-4571-87CA-9146CFD1CD9A}"/>
              </a:ext>
            </a:extLst>
          </p:cNvPr>
          <p:cNvSpPr txBox="1"/>
          <p:nvPr/>
        </p:nvSpPr>
        <p:spPr>
          <a:xfrm>
            <a:off x="490170" y="3291026"/>
            <a:ext cx="6255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P</a:t>
            </a:r>
            <a:r>
              <a:rPr lang="zh-TW" altLang="en-US" sz="3600" b="1" baseline="-25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乙 </a:t>
            </a:r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＝ </a:t>
            </a:r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76</a:t>
            </a:r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－</a:t>
            </a:r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70</a:t>
            </a:r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＝ </a:t>
            </a:r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6</a:t>
            </a:r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3600" b="1" dirty="0" err="1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cmHg</a:t>
            </a:r>
            <a:endParaRPr lang="zh-TW" altLang="en-US" sz="36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31A60BD-AB94-4A08-9EBC-3B9E39DBB1DB}"/>
              </a:ext>
            </a:extLst>
          </p:cNvPr>
          <p:cNvSpPr/>
          <p:nvPr/>
        </p:nvSpPr>
        <p:spPr>
          <a:xfrm>
            <a:off x="4150991" y="887306"/>
            <a:ext cx="1944216" cy="5316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D75EDD6-7A0E-4E51-83E5-EE5E27288168}"/>
              </a:ext>
            </a:extLst>
          </p:cNvPr>
          <p:cNvSpPr txBox="1"/>
          <p:nvPr/>
        </p:nvSpPr>
        <p:spPr>
          <a:xfrm>
            <a:off x="478582" y="4025523"/>
            <a:ext cx="48361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丙、丁為真空：</a:t>
            </a:r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(No air)</a:t>
            </a:r>
          </a:p>
          <a:p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P</a:t>
            </a:r>
            <a:r>
              <a:rPr lang="zh-TW" altLang="en-US" sz="3600" b="1" baseline="-25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丙 </a:t>
            </a:r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＝ </a:t>
            </a:r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</a:rPr>
              <a:t>P</a:t>
            </a:r>
            <a:r>
              <a:rPr lang="zh-TW" altLang="en-US" sz="3600" b="1" baseline="-25000" dirty="0">
                <a:solidFill>
                  <a:srgbClr val="FF0000"/>
                </a:solidFill>
                <a:latin typeface="新細明體" panose="02020500000000000000" pitchFamily="18" charset="-120"/>
              </a:rPr>
              <a:t>丁 </a:t>
            </a:r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＝ </a:t>
            </a:r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0</a:t>
            </a:r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sz="3600" b="1" dirty="0" err="1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cmHg</a:t>
            </a:r>
            <a:endParaRPr lang="zh-TW" altLang="en-US" sz="36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E66800D-114E-4E51-8B56-55BA093D177C}"/>
              </a:ext>
            </a:extLst>
          </p:cNvPr>
          <p:cNvSpPr txBox="1"/>
          <p:nvPr/>
        </p:nvSpPr>
        <p:spPr>
          <a:xfrm>
            <a:off x="4614194" y="1411790"/>
            <a:ext cx="3780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P</a:t>
            </a:r>
            <a:r>
              <a:rPr lang="zh-TW" altLang="en-US" sz="3600" b="1" baseline="-25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甲</a:t>
            </a:r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＞</a:t>
            </a:r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P</a:t>
            </a:r>
            <a:r>
              <a:rPr lang="zh-TW" altLang="en-US" sz="3600" b="1" baseline="-25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乙</a:t>
            </a:r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＞</a:t>
            </a:r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P</a:t>
            </a:r>
            <a:r>
              <a:rPr lang="zh-TW" altLang="en-US" sz="3600" b="1" baseline="-25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丙</a:t>
            </a:r>
            <a:r>
              <a:rPr lang="zh-TW" altLang="en-US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＝</a:t>
            </a:r>
            <a:r>
              <a:rPr lang="en-US" altLang="zh-TW" sz="3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P</a:t>
            </a:r>
            <a:r>
              <a:rPr lang="zh-TW" altLang="en-US" sz="3600" b="1" baseline="-25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丁</a:t>
            </a:r>
            <a:endParaRPr lang="zh-TW" altLang="en-US" sz="36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734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/>
      <p:bldP spid="2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6.</a:t>
            </a:r>
            <a:r>
              <a:rPr lang="zh-TW" altLang="en-US" dirty="0"/>
              <a:t>大氣壓力的應用</a:t>
            </a: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P.184</a:t>
            </a: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17514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大氣壓力的應用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874179" y="931742"/>
            <a:ext cx="7960684" cy="1629602"/>
          </a:xfrm>
        </p:spPr>
        <p:txBody>
          <a:bodyPr/>
          <a:lstStyle/>
          <a:p>
            <a:r>
              <a:rPr lang="zh-TW" altLang="en-US" b="1" u="sng" dirty="0">
                <a:solidFill>
                  <a:srgbClr val="FF0000"/>
                </a:solidFill>
              </a:rPr>
              <a:t>用吸管吸取飲料，是利用大氣壓力使液體進入吸管</a:t>
            </a:r>
            <a:r>
              <a:rPr lang="zh-TW" altLang="en-US" dirty="0"/>
              <a:t>。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P.184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8200"/>
            <a:ext cx="4068107" cy="6040522"/>
          </a:xfrm>
          <a:prstGeom prst="rect">
            <a:avLst/>
          </a:prstGeom>
        </p:spPr>
      </p:pic>
      <p:grpSp>
        <p:nvGrpSpPr>
          <p:cNvPr id="17" name="群組 16"/>
          <p:cNvGrpSpPr/>
          <p:nvPr/>
        </p:nvGrpSpPr>
        <p:grpSpPr>
          <a:xfrm>
            <a:off x="2164730" y="2470572"/>
            <a:ext cx="2088232" cy="1247254"/>
            <a:chOff x="2164730" y="2470572"/>
            <a:chExt cx="2088232" cy="1247254"/>
          </a:xfrm>
        </p:grpSpPr>
        <p:cxnSp>
          <p:nvCxnSpPr>
            <p:cNvPr id="10" name="直線單箭頭接點 9"/>
            <p:cNvCxnSpPr/>
            <p:nvPr/>
          </p:nvCxnSpPr>
          <p:spPr>
            <a:xfrm flipH="1" flipV="1">
              <a:off x="2316480" y="3169920"/>
              <a:ext cx="394350" cy="547906"/>
            </a:xfrm>
            <a:prstGeom prst="straightConnector1">
              <a:avLst/>
            </a:prstGeom>
            <a:ln w="28575" cap="rnd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字方塊 10"/>
            <p:cNvSpPr txBox="1"/>
            <p:nvPr/>
          </p:nvSpPr>
          <p:spPr>
            <a:xfrm>
              <a:off x="2164730" y="2470572"/>
              <a:ext cx="2088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吸去空氣 </a:t>
              </a: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2920056" y="3451652"/>
            <a:ext cx="2088232" cy="1152644"/>
            <a:chOff x="2920056" y="3451652"/>
            <a:chExt cx="2088232" cy="1152644"/>
          </a:xfrm>
        </p:grpSpPr>
        <p:cxnSp>
          <p:nvCxnSpPr>
            <p:cNvPr id="12" name="直線單箭頭接點 11"/>
            <p:cNvCxnSpPr/>
            <p:nvPr/>
          </p:nvCxnSpPr>
          <p:spPr>
            <a:xfrm flipH="1">
              <a:off x="3430910" y="4077866"/>
              <a:ext cx="1538" cy="526430"/>
            </a:xfrm>
            <a:prstGeom prst="straightConnector1">
              <a:avLst/>
            </a:prstGeom>
            <a:ln w="28575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單箭頭接點 14"/>
            <p:cNvCxnSpPr/>
            <p:nvPr/>
          </p:nvCxnSpPr>
          <p:spPr>
            <a:xfrm flipH="1">
              <a:off x="3597597" y="4077866"/>
              <a:ext cx="1538" cy="526430"/>
            </a:xfrm>
            <a:prstGeom prst="straightConnector1">
              <a:avLst/>
            </a:prstGeom>
            <a:ln w="28575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字方塊 15"/>
            <p:cNvSpPr txBox="1"/>
            <p:nvPr/>
          </p:nvSpPr>
          <p:spPr>
            <a:xfrm>
              <a:off x="2920056" y="3451652"/>
              <a:ext cx="2088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大氣壓力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4138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382" y="928972"/>
            <a:ext cx="4498281" cy="5969484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大氣壓力的應用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34394" y="931742"/>
            <a:ext cx="6788738" cy="1201908"/>
          </a:xfrm>
        </p:spPr>
        <p:txBody>
          <a:bodyPr/>
          <a:lstStyle/>
          <a:p>
            <a:r>
              <a:rPr lang="zh-TW" altLang="en-US" b="1" u="sng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吸盤利用大氣壓力緊貼於牆面，而能負重掛物</a:t>
            </a:r>
            <a:r>
              <a:rPr lang="zh-TW" altLang="en-US" dirty="0"/>
              <a:t>。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P.184</a:t>
            </a:r>
            <a:endParaRPr lang="zh-TW" altLang="en-US" dirty="0"/>
          </a:p>
        </p:txBody>
      </p:sp>
      <p:grpSp>
        <p:nvGrpSpPr>
          <p:cNvPr id="17" name="群組 16"/>
          <p:cNvGrpSpPr/>
          <p:nvPr/>
        </p:nvGrpSpPr>
        <p:grpSpPr>
          <a:xfrm>
            <a:off x="10344150" y="1402002"/>
            <a:ext cx="661988" cy="1135121"/>
            <a:chOff x="10222230" y="1501062"/>
            <a:chExt cx="661988" cy="1135121"/>
          </a:xfrm>
        </p:grpSpPr>
        <p:cxnSp>
          <p:nvCxnSpPr>
            <p:cNvPr id="10" name="直線單箭頭接點 9"/>
            <p:cNvCxnSpPr/>
            <p:nvPr/>
          </p:nvCxnSpPr>
          <p:spPr>
            <a:xfrm flipV="1">
              <a:off x="10604816" y="1704023"/>
              <a:ext cx="169864" cy="140921"/>
            </a:xfrm>
            <a:prstGeom prst="straightConnector1">
              <a:avLst/>
            </a:prstGeom>
            <a:ln w="28575" cap="rnd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單箭頭接點 18"/>
            <p:cNvCxnSpPr/>
            <p:nvPr/>
          </p:nvCxnSpPr>
          <p:spPr>
            <a:xfrm>
              <a:off x="10650536" y="2032586"/>
              <a:ext cx="233682" cy="0"/>
            </a:xfrm>
            <a:prstGeom prst="straightConnector1">
              <a:avLst/>
            </a:prstGeom>
            <a:ln w="28575" cap="rnd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9"/>
            <p:cNvCxnSpPr/>
            <p:nvPr/>
          </p:nvCxnSpPr>
          <p:spPr>
            <a:xfrm>
              <a:off x="10652441" y="2255471"/>
              <a:ext cx="207964" cy="72439"/>
            </a:xfrm>
            <a:prstGeom prst="straightConnector1">
              <a:avLst/>
            </a:prstGeom>
            <a:ln w="28575" cap="rnd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單箭頭接點 20"/>
            <p:cNvCxnSpPr/>
            <p:nvPr/>
          </p:nvCxnSpPr>
          <p:spPr>
            <a:xfrm flipV="1">
              <a:off x="10494945" y="1501062"/>
              <a:ext cx="41709" cy="195415"/>
            </a:xfrm>
            <a:prstGeom prst="straightConnector1">
              <a:avLst/>
            </a:prstGeom>
            <a:ln w="28575" cap="rnd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單箭頭接點 21"/>
            <p:cNvCxnSpPr/>
            <p:nvPr/>
          </p:nvCxnSpPr>
          <p:spPr>
            <a:xfrm flipH="1" flipV="1">
              <a:off x="10222230" y="1542098"/>
              <a:ext cx="76180" cy="166638"/>
            </a:xfrm>
            <a:prstGeom prst="straightConnector1">
              <a:avLst/>
            </a:prstGeom>
            <a:ln w="28575" cap="rnd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/>
            <p:cNvCxnSpPr/>
            <p:nvPr/>
          </p:nvCxnSpPr>
          <p:spPr>
            <a:xfrm>
              <a:off x="10605115" y="2469784"/>
              <a:ext cx="181312" cy="166399"/>
            </a:xfrm>
            <a:prstGeom prst="straightConnector1">
              <a:avLst/>
            </a:prstGeom>
            <a:ln w="28575" cap="rnd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群組 17"/>
          <p:cNvGrpSpPr/>
          <p:nvPr/>
        </p:nvGrpSpPr>
        <p:grpSpPr>
          <a:xfrm>
            <a:off x="7673329" y="1732201"/>
            <a:ext cx="2362846" cy="646331"/>
            <a:chOff x="3710631" y="3942189"/>
            <a:chExt cx="2362846" cy="646331"/>
          </a:xfrm>
        </p:grpSpPr>
        <p:cxnSp>
          <p:nvCxnSpPr>
            <p:cNvPr id="15" name="直線單箭頭接點 14"/>
            <p:cNvCxnSpPr/>
            <p:nvPr/>
          </p:nvCxnSpPr>
          <p:spPr>
            <a:xfrm>
              <a:off x="5727402" y="4108638"/>
              <a:ext cx="339725" cy="0"/>
            </a:xfrm>
            <a:prstGeom prst="straightConnector1">
              <a:avLst/>
            </a:prstGeom>
            <a:ln w="28575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字方塊 15"/>
            <p:cNvSpPr txBox="1"/>
            <p:nvPr/>
          </p:nvSpPr>
          <p:spPr>
            <a:xfrm>
              <a:off x="3710631" y="3942189"/>
              <a:ext cx="2088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大氣壓力</a:t>
              </a:r>
            </a:p>
          </p:txBody>
        </p:sp>
        <p:cxnSp>
          <p:nvCxnSpPr>
            <p:cNvPr id="31" name="直線單箭頭接點 30"/>
            <p:cNvCxnSpPr/>
            <p:nvPr/>
          </p:nvCxnSpPr>
          <p:spPr>
            <a:xfrm>
              <a:off x="5727402" y="4294376"/>
              <a:ext cx="342900" cy="0"/>
            </a:xfrm>
            <a:prstGeom prst="straightConnector1">
              <a:avLst/>
            </a:prstGeom>
            <a:ln w="28575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單箭頭接點 31"/>
            <p:cNvCxnSpPr/>
            <p:nvPr/>
          </p:nvCxnSpPr>
          <p:spPr>
            <a:xfrm>
              <a:off x="5727402" y="4480113"/>
              <a:ext cx="346075" cy="0"/>
            </a:xfrm>
            <a:prstGeom prst="straightConnector1">
              <a:avLst/>
            </a:prstGeom>
            <a:ln w="28575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文字方塊 41"/>
          <p:cNvSpPr txBox="1"/>
          <p:nvPr/>
        </p:nvSpPr>
        <p:spPr>
          <a:xfrm>
            <a:off x="8186490" y="1062957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擠出空氣 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4C82C6D-5C37-41B5-8739-17699F01C7FC}"/>
              </a:ext>
            </a:extLst>
          </p:cNvPr>
          <p:cNvSpPr/>
          <p:nvPr/>
        </p:nvSpPr>
        <p:spPr>
          <a:xfrm>
            <a:off x="7785466" y="1801056"/>
            <a:ext cx="2304256" cy="53168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31B08A8-FBA7-4531-857A-E77AD82EAE8A}"/>
              </a:ext>
            </a:extLst>
          </p:cNvPr>
          <p:cNvSpPr txBox="1"/>
          <p:nvPr/>
        </p:nvSpPr>
        <p:spPr>
          <a:xfrm>
            <a:off x="7872315" y="2416068"/>
            <a:ext cx="1690260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正向力</a:t>
            </a:r>
          </a:p>
        </p:txBody>
      </p:sp>
      <p:sp>
        <p:nvSpPr>
          <p:cNvPr id="3" name="箭號: 向右 2">
            <a:extLst>
              <a:ext uri="{FF2B5EF4-FFF2-40B4-BE49-F238E27FC236}">
                <a16:creationId xmlns:a16="http://schemas.microsoft.com/office/drawing/2014/main" id="{9CA34756-35BE-469D-8737-E9435FBCB1D9}"/>
              </a:ext>
            </a:extLst>
          </p:cNvPr>
          <p:cNvSpPr/>
          <p:nvPr/>
        </p:nvSpPr>
        <p:spPr>
          <a:xfrm rot="16200000">
            <a:off x="9919931" y="1301342"/>
            <a:ext cx="1224136" cy="440480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B93DE2F-5A1F-4C89-9E81-ADFA48D766ED}"/>
              </a:ext>
            </a:extLst>
          </p:cNvPr>
          <p:cNvSpPr txBox="1"/>
          <p:nvPr/>
        </p:nvSpPr>
        <p:spPr>
          <a:xfrm>
            <a:off x="8585982" y="264568"/>
            <a:ext cx="201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00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靜摩擦力</a:t>
            </a:r>
          </a:p>
        </p:txBody>
      </p:sp>
      <p:sp>
        <p:nvSpPr>
          <p:cNvPr id="27" name="箭號: 向右 26">
            <a:extLst>
              <a:ext uri="{FF2B5EF4-FFF2-40B4-BE49-F238E27FC236}">
                <a16:creationId xmlns:a16="http://schemas.microsoft.com/office/drawing/2014/main" id="{B99791D0-803A-4C4C-B905-02DD54894218}"/>
              </a:ext>
            </a:extLst>
          </p:cNvPr>
          <p:cNvSpPr/>
          <p:nvPr/>
        </p:nvSpPr>
        <p:spPr>
          <a:xfrm rot="5400000" flipV="1">
            <a:off x="9442709" y="5189774"/>
            <a:ext cx="1224136" cy="440480"/>
          </a:xfrm>
          <a:prstGeom prst="rightArrow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91B0DC1-3D50-49DE-93FD-61712202460D}"/>
              </a:ext>
            </a:extLst>
          </p:cNvPr>
          <p:cNvSpPr txBox="1"/>
          <p:nvPr/>
        </p:nvSpPr>
        <p:spPr>
          <a:xfrm>
            <a:off x="10112580" y="5134420"/>
            <a:ext cx="120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C0099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重力</a:t>
            </a:r>
          </a:p>
        </p:txBody>
      </p:sp>
    </p:spTree>
    <p:extLst>
      <p:ext uri="{BB962C8B-B14F-4D97-AF65-F5344CB8AC3E}">
        <p14:creationId xmlns:p14="http://schemas.microsoft.com/office/powerpoint/2010/main" val="284734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4" grpId="0" animBg="1"/>
      <p:bldP spid="25" grpId="0" animBg="1"/>
      <p:bldP spid="3" grpId="0" animBg="1"/>
      <p:bldP spid="26" grpId="0" animBg="1"/>
      <p:bldP spid="27" grpId="0" animBg="1"/>
      <p:bldP spid="2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大氣壓力的應用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7776109" cy="2713158"/>
          </a:xfrm>
        </p:spPr>
        <p:txBody>
          <a:bodyPr/>
          <a:lstStyle/>
          <a:p>
            <a:r>
              <a:rPr lang="zh-TW" altLang="en-US" dirty="0"/>
              <a:t>有些盛裝液體的密閉容器（如水壺）經常會設計兩個開口，小孔可使容器內外氣體壓力相等，使液體較容易流出。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P.184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314" y="942975"/>
            <a:ext cx="5189572" cy="5938668"/>
          </a:xfrm>
          <a:prstGeom prst="rect">
            <a:avLst/>
          </a:prstGeom>
        </p:spPr>
      </p:pic>
      <p:cxnSp>
        <p:nvCxnSpPr>
          <p:cNvPr id="12" name="直線單箭頭接點 11"/>
          <p:cNvCxnSpPr/>
          <p:nvPr/>
        </p:nvCxnSpPr>
        <p:spPr>
          <a:xfrm flipV="1">
            <a:off x="7245350" y="3644900"/>
            <a:ext cx="1250950" cy="723900"/>
          </a:xfrm>
          <a:prstGeom prst="straightConnector1">
            <a:avLst/>
          </a:prstGeom>
          <a:ln w="76200" cap="rnd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群組 1"/>
          <p:cNvGrpSpPr/>
          <p:nvPr/>
        </p:nvGrpSpPr>
        <p:grpSpPr>
          <a:xfrm>
            <a:off x="4853858" y="3912309"/>
            <a:ext cx="2695575" cy="2686050"/>
            <a:chOff x="4655046" y="3717826"/>
            <a:chExt cx="2695575" cy="2686050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55046" y="3717826"/>
              <a:ext cx="2695575" cy="2686050"/>
            </a:xfrm>
            <a:prstGeom prst="ellipse">
              <a:avLst/>
            </a:prstGeom>
            <a:ln w="57150">
              <a:solidFill>
                <a:srgbClr val="00B0F0"/>
              </a:solidFill>
            </a:ln>
          </p:spPr>
        </p:pic>
        <p:sp>
          <p:nvSpPr>
            <p:cNvPr id="10" name="矩形 9"/>
            <p:cNvSpPr/>
            <p:nvPr/>
          </p:nvSpPr>
          <p:spPr>
            <a:xfrm>
              <a:off x="5930282" y="4876829"/>
              <a:ext cx="13489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6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小孔</a:t>
              </a:r>
            </a:p>
          </p:txBody>
        </p:sp>
      </p:grp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1FCF4849-2A78-DB3B-2F0B-156A62F7CF4D}"/>
              </a:ext>
            </a:extLst>
          </p:cNvPr>
          <p:cNvSpPr txBox="1">
            <a:spLocks/>
          </p:cNvSpPr>
          <p:nvPr/>
        </p:nvSpPr>
        <p:spPr>
          <a:xfrm>
            <a:off x="804196" y="3664857"/>
            <a:ext cx="3719586" cy="19939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84687" indent="-370392" algn="l" defTabSz="1219122" rtl="0" eaLnBrk="1" latinLnBrk="0" hangingPunct="1">
              <a:spcBef>
                <a:spcPts val="800"/>
              </a:spcBef>
              <a:buFont typeface="Calibri" panose="020F0502020204030204" pitchFamily="34" charset="0"/>
              <a:buChar char="▪"/>
              <a:tabLst/>
              <a:defRPr sz="4000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831798" indent="-355578" algn="l" defTabSz="1219122" rtl="0" eaLnBrk="1" latinLnBrk="0" hangingPunct="1">
              <a:spcBef>
                <a:spcPts val="800"/>
              </a:spcBef>
              <a:buFont typeface="Arial" pitchFamily="34" charset="0"/>
              <a:buChar char="–"/>
              <a:defRPr sz="43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905" indent="0" algn="l" defTabSz="1219122" rtl="0" eaLnBrk="1" latinLnBrk="0" hangingPunct="1">
              <a:spcBef>
                <a:spcPts val="800"/>
              </a:spcBef>
              <a:buFont typeface="Arial" pitchFamily="34" charset="0"/>
              <a:buNone/>
              <a:defRPr sz="37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213346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2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58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b="1" u="sng" dirty="0">
                <a:solidFill>
                  <a:srgbClr val="FF0000"/>
                </a:solidFill>
              </a:rPr>
              <a:t>水壺蓋上的小孔，可使內外氣壓平衡，讓水較容易流出</a:t>
            </a:r>
            <a:endParaRPr lang="zh-TW" altLang="en-US" b="1" u="sng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08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6103686" y="1123847"/>
            <a:ext cx="5427938" cy="2521971"/>
          </a:xfrm>
          <a:prstGeom prst="roundRect">
            <a:avLst>
              <a:gd name="adj" fmla="val 5081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6208461" y="1790969"/>
            <a:ext cx="5256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提手寬的袋子與手的</a:t>
            </a:r>
            <a:r>
              <a:rPr lang="zh-TW" altLang="en-US" sz="3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接觸面積較大，可減小手所承受的壓力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328" y="1176691"/>
            <a:ext cx="870478" cy="595228"/>
          </a:xfrm>
          <a:prstGeom prst="rect">
            <a:avLst/>
          </a:prstGeom>
        </p:spPr>
      </p:pic>
      <p:sp>
        <p:nvSpPr>
          <p:cNvPr id="2" name="文字版面配置區 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P.184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6" y="471709"/>
            <a:ext cx="5986234" cy="6384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11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力與壓力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321" y="931742"/>
            <a:ext cx="9216269" cy="553836"/>
          </a:xfrm>
        </p:spPr>
        <p:txBody>
          <a:bodyPr/>
          <a:lstStyle/>
          <a:p>
            <a:r>
              <a:rPr lang="zh-TW" altLang="en-US" dirty="0"/>
              <a:t>力與壓力所代表的意義和單位不同：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P.175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14861">
            <a:off x="7108267" y="1747514"/>
            <a:ext cx="4405292" cy="471521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93024" y="1719402"/>
            <a:ext cx="48124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筆保持</a:t>
            </a:r>
            <a:r>
              <a:rPr lang="zh-TW" altLang="zh-TW" sz="4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靜止</a:t>
            </a:r>
            <a:r>
              <a:rPr lang="zh-TW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，此時兩隻</a:t>
            </a:r>
            <a:r>
              <a:rPr lang="zh-TW" altLang="zh-TW" sz="4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手指的受力大小相等，但所受的壓力卻不同</a:t>
            </a:r>
            <a:endParaRPr lang="zh-TW" altLang="en-US" sz="5400" b="1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向下箭號 6"/>
          <p:cNvSpPr/>
          <p:nvPr/>
        </p:nvSpPr>
        <p:spPr>
          <a:xfrm rot="831523">
            <a:off x="7014516" y="5636493"/>
            <a:ext cx="360040" cy="504056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00FF"/>
              </a:solidFill>
            </a:endParaRPr>
          </a:p>
        </p:txBody>
      </p:sp>
      <p:sp>
        <p:nvSpPr>
          <p:cNvPr id="8" name="向下箭號 7"/>
          <p:cNvSpPr/>
          <p:nvPr/>
        </p:nvSpPr>
        <p:spPr>
          <a:xfrm rot="11569049">
            <a:off x="8028905" y="1679275"/>
            <a:ext cx="360040" cy="504056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332955" y="1570657"/>
            <a:ext cx="479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33084" y="5806920"/>
            <a:ext cx="479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endPara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480096" y="1762543"/>
            <a:ext cx="2075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壓力較小</a:t>
            </a:r>
          </a:p>
        </p:txBody>
      </p:sp>
      <p:cxnSp>
        <p:nvCxnSpPr>
          <p:cNvPr id="14" name="直線單箭頭接點 13"/>
          <p:cNvCxnSpPr/>
          <p:nvPr/>
        </p:nvCxnSpPr>
        <p:spPr>
          <a:xfrm>
            <a:off x="7401478" y="2066634"/>
            <a:ext cx="373731" cy="0"/>
          </a:xfrm>
          <a:prstGeom prst="straightConnector1">
            <a:avLst/>
          </a:prstGeom>
          <a:ln w="571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>
            <a:off x="6669215" y="5637763"/>
            <a:ext cx="373731" cy="0"/>
          </a:xfrm>
          <a:prstGeom prst="straightConnector1">
            <a:avLst/>
          </a:prstGeom>
          <a:ln w="5715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DCA4BD06-74D8-4A70-BEB1-373BBDBA2E9A}"/>
              </a:ext>
            </a:extLst>
          </p:cNvPr>
          <p:cNvSpPr/>
          <p:nvPr/>
        </p:nvSpPr>
        <p:spPr>
          <a:xfrm>
            <a:off x="4671745" y="5314598"/>
            <a:ext cx="2075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壓力較大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53671B3-6BB8-4998-8658-7CCBE1BC1BCA}"/>
              </a:ext>
            </a:extLst>
          </p:cNvPr>
          <p:cNvSpPr txBox="1"/>
          <p:nvPr/>
        </p:nvSpPr>
        <p:spPr>
          <a:xfrm>
            <a:off x="2062758" y="3781954"/>
            <a:ext cx="4248472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bg1"/>
                </a:solidFill>
                <a:latin typeface="+mn-ea"/>
              </a:rPr>
              <a:t>F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</a:rPr>
              <a:t>固定，</a:t>
            </a:r>
            <a:r>
              <a:rPr lang="en-US" altLang="zh-TW" sz="3600" b="1" dirty="0">
                <a:solidFill>
                  <a:schemeClr val="bg1"/>
                </a:solidFill>
                <a:latin typeface="+mn-ea"/>
              </a:rPr>
              <a:t>P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</a:rPr>
              <a:t>和</a:t>
            </a:r>
            <a:r>
              <a:rPr lang="en-US" altLang="zh-TW" sz="3600" b="1" dirty="0">
                <a:solidFill>
                  <a:schemeClr val="bg1"/>
                </a:solidFill>
                <a:latin typeface="+mn-ea"/>
              </a:rPr>
              <a:t>A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</a:rPr>
              <a:t>成反比</a:t>
            </a:r>
            <a:endParaRPr lang="zh-TW" altLang="en-US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2775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0" grpId="0"/>
      <p:bldP spid="12" grpId="0"/>
      <p:bldP spid="19" grpId="0"/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35321" y="918225"/>
            <a:ext cx="8496189" cy="2727593"/>
          </a:xfrm>
        </p:spPr>
        <p:txBody>
          <a:bodyPr/>
          <a:lstStyle/>
          <a:p>
            <a:pPr marL="773113" indent="-660400"/>
            <a:r>
              <a:rPr lang="en-US" altLang="zh-TW" dirty="0"/>
              <a:t>14.</a:t>
            </a:r>
            <a:r>
              <a:rPr lang="zh-TW" altLang="en-US" dirty="0"/>
              <a:t>有一個質量</a:t>
            </a:r>
            <a:r>
              <a:rPr lang="en-US" altLang="zh-TW" dirty="0"/>
              <a:t>5</a:t>
            </a:r>
            <a:r>
              <a:rPr lang="zh-TW" altLang="en-US" dirty="0"/>
              <a:t>公斤的長方體，其大小如右圖所示，如果將甲、乙、丙三面依序平放於桌面上，桌面所受的壓力分別為</a:t>
            </a:r>
            <a:r>
              <a:rPr lang="en-US" altLang="zh-TW" i="1" dirty="0"/>
              <a:t>P</a:t>
            </a:r>
            <a:r>
              <a:rPr lang="zh-TW" altLang="en-US" baseline="-25000" dirty="0"/>
              <a:t>甲</a:t>
            </a:r>
            <a:r>
              <a:rPr lang="zh-TW" altLang="en-US" dirty="0"/>
              <a:t>、</a:t>
            </a:r>
            <a:r>
              <a:rPr lang="en-US" altLang="zh-TW" i="1" dirty="0"/>
              <a:t>P</a:t>
            </a:r>
            <a:r>
              <a:rPr lang="zh-TW" altLang="en-US" baseline="-25000" dirty="0"/>
              <a:t>乙</a:t>
            </a:r>
            <a:r>
              <a:rPr lang="zh-TW" altLang="en-US" dirty="0"/>
              <a:t>、</a:t>
            </a:r>
            <a:r>
              <a:rPr lang="en-US" altLang="zh-TW" i="1" dirty="0"/>
              <a:t>P</a:t>
            </a:r>
            <a:r>
              <a:rPr lang="zh-TW" altLang="en-US" baseline="-25000" dirty="0"/>
              <a:t>丙</a:t>
            </a:r>
            <a:r>
              <a:rPr lang="zh-TW" altLang="en-US" dirty="0"/>
              <a:t>，則</a:t>
            </a:r>
            <a:r>
              <a:rPr lang="en-US" altLang="zh-TW" i="1" dirty="0"/>
              <a:t>P</a:t>
            </a:r>
            <a:r>
              <a:rPr lang="zh-TW" altLang="en-US" baseline="-25000" dirty="0"/>
              <a:t>甲</a:t>
            </a:r>
            <a:r>
              <a:rPr lang="zh-TW" altLang="en-US" dirty="0"/>
              <a:t>：</a:t>
            </a:r>
            <a:r>
              <a:rPr lang="en-US" altLang="zh-TW" i="1" dirty="0"/>
              <a:t>P</a:t>
            </a:r>
            <a:r>
              <a:rPr lang="zh-TW" altLang="en-US" baseline="-25000" dirty="0"/>
              <a:t>乙</a:t>
            </a:r>
            <a:r>
              <a:rPr lang="zh-TW" altLang="en-US" dirty="0"/>
              <a:t>：</a:t>
            </a:r>
            <a:r>
              <a:rPr lang="en-US" altLang="zh-TW" i="1" dirty="0"/>
              <a:t>P</a:t>
            </a:r>
            <a:r>
              <a:rPr lang="zh-TW" altLang="en-US" baseline="-25000" dirty="0"/>
              <a:t>丙</a:t>
            </a:r>
            <a:r>
              <a:rPr lang="zh-TW" altLang="en-US" dirty="0"/>
              <a:t>之比為何？</a:t>
            </a:r>
            <a:br>
              <a:rPr lang="en-US" altLang="zh-TW" dirty="0"/>
            </a:br>
            <a:r>
              <a:rPr lang="en-US" altLang="zh-TW" dirty="0"/>
              <a:t>(A)1</a:t>
            </a:r>
            <a:r>
              <a:rPr lang="zh-TW" altLang="en-US" dirty="0"/>
              <a:t>：</a:t>
            </a:r>
            <a:r>
              <a:rPr lang="en-US" altLang="zh-TW" dirty="0"/>
              <a:t>1</a:t>
            </a:r>
            <a:r>
              <a:rPr lang="zh-TW" altLang="en-US" dirty="0"/>
              <a:t>：</a:t>
            </a:r>
            <a:r>
              <a:rPr lang="en-US" altLang="zh-TW" dirty="0"/>
              <a:t>1		(B)4</a:t>
            </a:r>
            <a:r>
              <a:rPr lang="zh-TW" altLang="en-US" dirty="0"/>
              <a:t>：</a:t>
            </a:r>
            <a:r>
              <a:rPr lang="en-US" altLang="zh-TW" dirty="0"/>
              <a:t>5</a:t>
            </a:r>
            <a:r>
              <a:rPr lang="zh-TW" altLang="en-US" dirty="0"/>
              <a:t>：</a:t>
            </a:r>
            <a:r>
              <a:rPr lang="en-US" altLang="zh-TW" dirty="0"/>
              <a:t>3</a:t>
            </a:r>
            <a:br>
              <a:rPr lang="en-US" altLang="zh-TW" dirty="0"/>
            </a:br>
            <a:r>
              <a:rPr lang="en-US" altLang="zh-TW" dirty="0"/>
              <a:t>(C)4</a:t>
            </a:r>
            <a:r>
              <a:rPr lang="zh-TW" altLang="en-US" dirty="0"/>
              <a:t>：</a:t>
            </a:r>
            <a:r>
              <a:rPr lang="en-US" altLang="zh-TW" dirty="0"/>
              <a:t>3</a:t>
            </a:r>
            <a:r>
              <a:rPr lang="zh-TW" altLang="en-US" dirty="0"/>
              <a:t>：</a:t>
            </a:r>
            <a:r>
              <a:rPr lang="en-US" altLang="zh-TW" dirty="0"/>
              <a:t>5		(D)15</a:t>
            </a:r>
            <a:r>
              <a:rPr lang="zh-TW" altLang="en-US" dirty="0"/>
              <a:t>：</a:t>
            </a:r>
            <a:r>
              <a:rPr lang="en-US" altLang="zh-TW" dirty="0"/>
              <a:t>12</a:t>
            </a:r>
            <a:r>
              <a:rPr lang="zh-TW" altLang="en-US" dirty="0"/>
              <a:t>：</a:t>
            </a:r>
            <a:r>
              <a:rPr lang="en-US" altLang="zh-TW" dirty="0"/>
              <a:t>20</a:t>
            </a:r>
            <a:r>
              <a:rPr lang="zh-TW" altLang="en-US" dirty="0"/>
              <a:t>。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/>
              <a:t>習作</a:t>
            </a:r>
            <a:r>
              <a:rPr lang="en-US" altLang="zh-TW" dirty="0"/>
              <a:t>P.77</a:t>
            </a: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526" y="1125538"/>
            <a:ext cx="2759747" cy="2171854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20763439-1FF6-4AEA-B78C-3A3EBBF32329}"/>
              </a:ext>
            </a:extLst>
          </p:cNvPr>
          <p:cNvGrpSpPr/>
          <p:nvPr/>
        </p:nvGrpSpPr>
        <p:grpSpPr>
          <a:xfrm>
            <a:off x="435530" y="4729188"/>
            <a:ext cx="1566246" cy="1091511"/>
            <a:chOff x="136472" y="4756246"/>
            <a:chExt cx="1566246" cy="1091511"/>
          </a:xfrm>
        </p:grpSpPr>
        <p:sp>
          <p:nvSpPr>
            <p:cNvPr id="5" name="內容版面配置區 5">
              <a:extLst>
                <a:ext uri="{FF2B5EF4-FFF2-40B4-BE49-F238E27FC236}">
                  <a16:creationId xmlns:a16="http://schemas.microsoft.com/office/drawing/2014/main" id="{D92B8344-7A29-4E22-A343-3B57957E1A02}"/>
                </a:ext>
              </a:extLst>
            </p:cNvPr>
            <p:cNvSpPr txBox="1">
              <a:spLocks/>
            </p:cNvSpPr>
            <p:nvPr/>
          </p:nvSpPr>
          <p:spPr>
            <a:xfrm>
              <a:off x="1126654" y="4756246"/>
              <a:ext cx="576064" cy="109151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484687" indent="-370392" algn="l" defTabSz="1219122" rtl="0" eaLnBrk="1" latinLnBrk="0" hangingPunct="1">
                <a:spcBef>
                  <a:spcPts val="800"/>
                </a:spcBef>
                <a:buFont typeface="Calibri" panose="020F0502020204030204" pitchFamily="34" charset="0"/>
                <a:buChar char="▪"/>
                <a:tabLst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31798" indent="-355578" algn="l" defTabSz="1219122" rtl="0" eaLnBrk="1" latinLnBrk="0" hangingPunct="1">
                <a:spcBef>
                  <a:spcPts val="800"/>
                </a:spcBef>
                <a:buFont typeface="Arial" pitchFamily="34" charset="0"/>
                <a:buChar char="–"/>
                <a:defRPr sz="43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905" indent="0" algn="l" defTabSz="1219122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3700" kern="1200" baseline="0">
                  <a:solidFill>
                    <a:schemeClr val="tx1"/>
                  </a:solidFill>
                  <a:latin typeface="+mn-ea"/>
                  <a:ea typeface="+mn-ea"/>
                  <a:cs typeface="+mn-cs"/>
                </a:defRPr>
              </a:lvl3pPr>
              <a:lvl4pPr marL="213346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02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58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14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0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26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4295" indent="0">
                <a:buNone/>
              </a:pPr>
              <a:r>
                <a:rPr lang="en-US" altLang="zh-TW" b="1" i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</a:t>
              </a:r>
              <a:b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b="1" i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</a:t>
              </a:r>
              <a:endParaRPr lang="zh-TW" altLang="en-US" b="1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內容版面配置區 5">
              <a:extLst>
                <a:ext uri="{FF2B5EF4-FFF2-40B4-BE49-F238E27FC236}">
                  <a16:creationId xmlns:a16="http://schemas.microsoft.com/office/drawing/2014/main" id="{9063689F-D2CC-4DBE-B75C-77EE733C6C45}"/>
                </a:ext>
              </a:extLst>
            </p:cNvPr>
            <p:cNvSpPr txBox="1">
              <a:spLocks/>
            </p:cNvSpPr>
            <p:nvPr/>
          </p:nvSpPr>
          <p:spPr>
            <a:xfrm>
              <a:off x="136472" y="5013324"/>
              <a:ext cx="918174" cy="553836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484687" indent="-370392" algn="l" defTabSz="1219122" rtl="0" eaLnBrk="1" latinLnBrk="0" hangingPunct="1">
                <a:spcBef>
                  <a:spcPts val="800"/>
                </a:spcBef>
                <a:buFont typeface="Calibri" panose="020F0502020204030204" pitchFamily="34" charset="0"/>
                <a:buChar char="▪"/>
                <a:tabLst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31798" indent="-355578" algn="l" defTabSz="1219122" rtl="0" eaLnBrk="1" latinLnBrk="0" hangingPunct="1">
                <a:spcBef>
                  <a:spcPts val="800"/>
                </a:spcBef>
                <a:buFont typeface="Arial" pitchFamily="34" charset="0"/>
                <a:buChar char="–"/>
                <a:defRPr sz="43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905" indent="0" algn="l" defTabSz="1219122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3700" kern="1200" baseline="0">
                  <a:solidFill>
                    <a:schemeClr val="tx1"/>
                  </a:solidFill>
                  <a:latin typeface="+mn-ea"/>
                  <a:ea typeface="+mn-ea"/>
                  <a:cs typeface="+mn-cs"/>
                </a:defRPr>
              </a:lvl3pPr>
              <a:lvl4pPr marL="213346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02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58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14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0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26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4295" indent="0">
                <a:buFont typeface="Calibri" panose="020F0502020204030204" pitchFamily="34" charset="0"/>
                <a:buNone/>
              </a:pPr>
              <a:r>
                <a:rPr lang="en-US" altLang="zh-TW" b="1" i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</a:t>
              </a: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＝</a:t>
              </a:r>
            </a:p>
          </p:txBody>
        </p: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C100A963-6DD2-4BEA-943D-75F3FE34D7A9}"/>
                </a:ext>
              </a:extLst>
            </p:cNvPr>
            <p:cNvCxnSpPr>
              <a:stCxn id="5" idx="1"/>
              <a:endCxn id="5" idx="3"/>
            </p:cNvCxnSpPr>
            <p:nvPr/>
          </p:nvCxnSpPr>
          <p:spPr>
            <a:xfrm>
              <a:off x="1126654" y="5302002"/>
              <a:ext cx="576064" cy="0"/>
            </a:xfrm>
            <a:prstGeom prst="line">
              <a:avLst/>
            </a:prstGeom>
            <a:ln w="285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C5E737C5-74DF-4A5B-8D47-08F7A1E5C338}"/>
              </a:ext>
            </a:extLst>
          </p:cNvPr>
          <p:cNvGrpSpPr/>
          <p:nvPr/>
        </p:nvGrpSpPr>
        <p:grpSpPr>
          <a:xfrm>
            <a:off x="2593647" y="4690323"/>
            <a:ext cx="8938428" cy="1145721"/>
            <a:chOff x="2413362" y="5220735"/>
            <a:chExt cx="8938428" cy="1145721"/>
          </a:xfrm>
        </p:grpSpPr>
        <p:sp>
          <p:nvSpPr>
            <p:cNvPr id="15" name="內容版面配置區 5">
              <a:extLst>
                <a:ext uri="{FF2B5EF4-FFF2-40B4-BE49-F238E27FC236}">
                  <a16:creationId xmlns:a16="http://schemas.microsoft.com/office/drawing/2014/main" id="{85BE3BAA-9005-4554-AB51-82F0D2E23CAC}"/>
                </a:ext>
              </a:extLst>
            </p:cNvPr>
            <p:cNvSpPr txBox="1">
              <a:spLocks/>
            </p:cNvSpPr>
            <p:nvPr/>
          </p:nvSpPr>
          <p:spPr>
            <a:xfrm>
              <a:off x="2413362" y="5476783"/>
              <a:ext cx="8938428" cy="553836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484687" indent="-370392" algn="l" defTabSz="1219122" rtl="0" eaLnBrk="1" latinLnBrk="0" hangingPunct="1">
                <a:spcBef>
                  <a:spcPts val="800"/>
                </a:spcBef>
                <a:buFont typeface="Calibri" panose="020F0502020204030204" pitchFamily="34" charset="0"/>
                <a:buChar char="▪"/>
                <a:tabLst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31798" indent="-355578" algn="l" defTabSz="1219122" rtl="0" eaLnBrk="1" latinLnBrk="0" hangingPunct="1">
                <a:spcBef>
                  <a:spcPts val="800"/>
                </a:spcBef>
                <a:buFont typeface="Arial" pitchFamily="34" charset="0"/>
                <a:buChar char="–"/>
                <a:defRPr sz="43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905" indent="0" algn="l" defTabSz="1219122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3700" kern="1200" baseline="0">
                  <a:solidFill>
                    <a:schemeClr val="tx1"/>
                  </a:solidFill>
                  <a:latin typeface="+mn-ea"/>
                  <a:ea typeface="+mn-ea"/>
                  <a:cs typeface="+mn-cs"/>
                </a:defRPr>
              </a:lvl3pPr>
              <a:lvl4pPr marL="213346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02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58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14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0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26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4295" indent="0">
                <a:buNone/>
              </a:pPr>
              <a: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</a:t>
              </a:r>
              <a:r>
                <a:rPr lang="zh-TW" altLang="en-US" b="1" baseline="-25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甲</a:t>
              </a: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：</a:t>
              </a:r>
              <a: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</a:t>
              </a:r>
              <a:r>
                <a:rPr lang="zh-TW" altLang="en-US" b="1" baseline="-25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乙</a:t>
              </a: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：</a:t>
              </a:r>
              <a: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</a:t>
              </a:r>
              <a:r>
                <a:rPr lang="zh-TW" altLang="en-US" b="1" baseline="-25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丙</a:t>
              </a: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=</a:t>
              </a: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：             ：</a:t>
              </a:r>
            </a:p>
          </p:txBody>
        </p:sp>
        <p:sp>
          <p:nvSpPr>
            <p:cNvPr id="17" name="內容版面配置區 5">
              <a:extLst>
                <a:ext uri="{FF2B5EF4-FFF2-40B4-BE49-F238E27FC236}">
                  <a16:creationId xmlns:a16="http://schemas.microsoft.com/office/drawing/2014/main" id="{F5F62A4A-8516-4BE0-B44A-34F963381F56}"/>
                </a:ext>
              </a:extLst>
            </p:cNvPr>
            <p:cNvSpPr txBox="1">
              <a:spLocks/>
            </p:cNvSpPr>
            <p:nvPr/>
          </p:nvSpPr>
          <p:spPr>
            <a:xfrm>
              <a:off x="5581555" y="5274945"/>
              <a:ext cx="1584176" cy="109151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484687" indent="-370392" algn="l" defTabSz="1219122" rtl="0" eaLnBrk="1" latinLnBrk="0" hangingPunct="1">
                <a:spcBef>
                  <a:spcPts val="800"/>
                </a:spcBef>
                <a:buFont typeface="Calibri" panose="020F0502020204030204" pitchFamily="34" charset="0"/>
                <a:buChar char="▪"/>
                <a:tabLst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31798" indent="-355578" algn="l" defTabSz="1219122" rtl="0" eaLnBrk="1" latinLnBrk="0" hangingPunct="1">
                <a:spcBef>
                  <a:spcPts val="800"/>
                </a:spcBef>
                <a:buFont typeface="Arial" pitchFamily="34" charset="0"/>
                <a:buChar char="–"/>
                <a:defRPr sz="43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905" indent="0" algn="l" defTabSz="1219122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3700" kern="1200" baseline="0">
                  <a:solidFill>
                    <a:schemeClr val="tx1"/>
                  </a:solidFill>
                  <a:latin typeface="+mn-ea"/>
                  <a:ea typeface="+mn-ea"/>
                  <a:cs typeface="+mn-cs"/>
                </a:defRPr>
              </a:lvl3pPr>
              <a:lvl4pPr marL="213346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02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58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14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0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26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4295" indent="0" algn="ctr">
                <a:buNone/>
              </a:pPr>
              <a: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5000</a:t>
              </a:r>
              <a:b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30×50</a:t>
              </a:r>
              <a:endPara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DDC5F1D9-6022-4704-9AC7-47D09A72E28D}"/>
                </a:ext>
              </a:extLst>
            </p:cNvPr>
            <p:cNvCxnSpPr>
              <a:cxnSpLocks/>
            </p:cNvCxnSpPr>
            <p:nvPr/>
          </p:nvCxnSpPr>
          <p:spPr>
            <a:xfrm>
              <a:off x="5725731" y="5780772"/>
              <a:ext cx="1440000" cy="0"/>
            </a:xfrm>
            <a:prstGeom prst="line">
              <a:avLst/>
            </a:prstGeom>
            <a:ln w="285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內容版面配置區 5">
              <a:extLst>
                <a:ext uri="{FF2B5EF4-FFF2-40B4-BE49-F238E27FC236}">
                  <a16:creationId xmlns:a16="http://schemas.microsoft.com/office/drawing/2014/main" id="{DC767C7A-DBF6-4EA1-BE6E-19999E62B230}"/>
                </a:ext>
              </a:extLst>
            </p:cNvPr>
            <p:cNvSpPr txBox="1">
              <a:spLocks/>
            </p:cNvSpPr>
            <p:nvPr/>
          </p:nvSpPr>
          <p:spPr>
            <a:xfrm>
              <a:off x="7453764" y="5274944"/>
              <a:ext cx="1584176" cy="109151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484687" indent="-370392" algn="l" defTabSz="1219122" rtl="0" eaLnBrk="1" latinLnBrk="0" hangingPunct="1">
                <a:spcBef>
                  <a:spcPts val="800"/>
                </a:spcBef>
                <a:buFont typeface="Calibri" panose="020F0502020204030204" pitchFamily="34" charset="0"/>
                <a:buChar char="▪"/>
                <a:tabLst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31798" indent="-355578" algn="l" defTabSz="1219122" rtl="0" eaLnBrk="1" latinLnBrk="0" hangingPunct="1">
                <a:spcBef>
                  <a:spcPts val="800"/>
                </a:spcBef>
                <a:buFont typeface="Arial" pitchFamily="34" charset="0"/>
                <a:buChar char="–"/>
                <a:defRPr sz="43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905" indent="0" algn="l" defTabSz="1219122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3700" kern="1200" baseline="0">
                  <a:solidFill>
                    <a:schemeClr val="tx1"/>
                  </a:solidFill>
                  <a:latin typeface="+mn-ea"/>
                  <a:ea typeface="+mn-ea"/>
                  <a:cs typeface="+mn-cs"/>
                </a:defRPr>
              </a:lvl3pPr>
              <a:lvl4pPr marL="213346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02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58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14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0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26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4295" indent="0" algn="ctr">
                <a:buNone/>
              </a:pPr>
              <a: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5000</a:t>
              </a:r>
              <a:b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30×40</a:t>
              </a:r>
              <a:endPara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701F7B87-4B26-486D-9486-7D4266352C53}"/>
                </a:ext>
              </a:extLst>
            </p:cNvPr>
            <p:cNvCxnSpPr>
              <a:cxnSpLocks/>
            </p:cNvCxnSpPr>
            <p:nvPr/>
          </p:nvCxnSpPr>
          <p:spPr>
            <a:xfrm>
              <a:off x="7597940" y="5766491"/>
              <a:ext cx="1440000" cy="0"/>
            </a:xfrm>
            <a:prstGeom prst="line">
              <a:avLst/>
            </a:prstGeom>
            <a:ln w="285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內容版面配置區 5">
              <a:extLst>
                <a:ext uri="{FF2B5EF4-FFF2-40B4-BE49-F238E27FC236}">
                  <a16:creationId xmlns:a16="http://schemas.microsoft.com/office/drawing/2014/main" id="{6EF12244-5BCF-40D6-A643-7595AB13894E}"/>
                </a:ext>
              </a:extLst>
            </p:cNvPr>
            <p:cNvSpPr txBox="1">
              <a:spLocks/>
            </p:cNvSpPr>
            <p:nvPr/>
          </p:nvSpPr>
          <p:spPr>
            <a:xfrm>
              <a:off x="9469748" y="5220735"/>
              <a:ext cx="1584176" cy="109151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484687" indent="-370392" algn="l" defTabSz="1219122" rtl="0" eaLnBrk="1" latinLnBrk="0" hangingPunct="1">
                <a:spcBef>
                  <a:spcPts val="800"/>
                </a:spcBef>
                <a:buFont typeface="Calibri" panose="020F0502020204030204" pitchFamily="34" charset="0"/>
                <a:buChar char="▪"/>
                <a:tabLst/>
                <a:defRPr sz="3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31798" indent="-355578" algn="l" defTabSz="1219122" rtl="0" eaLnBrk="1" latinLnBrk="0" hangingPunct="1">
                <a:spcBef>
                  <a:spcPts val="800"/>
                </a:spcBef>
                <a:buFont typeface="Arial" pitchFamily="34" charset="0"/>
                <a:buChar char="–"/>
                <a:defRPr sz="4300" b="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905" indent="0" algn="l" defTabSz="1219122" rtl="0" eaLnBrk="1" latinLnBrk="0" hangingPunct="1">
                <a:spcBef>
                  <a:spcPts val="800"/>
                </a:spcBef>
                <a:buFont typeface="Arial" pitchFamily="34" charset="0"/>
                <a:buNone/>
                <a:defRPr sz="3700" kern="1200" baseline="0">
                  <a:solidFill>
                    <a:schemeClr val="tx1"/>
                  </a:solidFill>
                  <a:latin typeface="+mn-ea"/>
                  <a:ea typeface="+mn-ea"/>
                  <a:cs typeface="+mn-cs"/>
                </a:defRPr>
              </a:lvl3pPr>
              <a:lvl4pPr marL="213346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023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58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14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04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266" indent="-304780" algn="l" defTabSz="121912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4295" indent="0" algn="ctr">
                <a:buNone/>
              </a:pPr>
              <a: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5000</a:t>
              </a:r>
              <a:b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40×50</a:t>
              </a:r>
              <a:endPara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B0E95D7A-BC12-4C19-9338-1F2F3CB0A856}"/>
                </a:ext>
              </a:extLst>
            </p:cNvPr>
            <p:cNvCxnSpPr>
              <a:cxnSpLocks/>
            </p:cNvCxnSpPr>
            <p:nvPr/>
          </p:nvCxnSpPr>
          <p:spPr>
            <a:xfrm>
              <a:off x="9613924" y="5766491"/>
              <a:ext cx="1440000" cy="0"/>
            </a:xfrm>
            <a:prstGeom prst="line">
              <a:avLst/>
            </a:prstGeom>
            <a:ln w="285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內容版面配置區 5">
            <a:extLst>
              <a:ext uri="{FF2B5EF4-FFF2-40B4-BE49-F238E27FC236}">
                <a16:creationId xmlns:a16="http://schemas.microsoft.com/office/drawing/2014/main" id="{CFD94249-A86B-4379-A8DE-DF391EEFA162}"/>
              </a:ext>
            </a:extLst>
          </p:cNvPr>
          <p:cNvSpPr txBox="1">
            <a:spLocks/>
          </p:cNvSpPr>
          <p:nvPr/>
        </p:nvSpPr>
        <p:spPr>
          <a:xfrm>
            <a:off x="5394657" y="5941363"/>
            <a:ext cx="2462718" cy="5538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84687" indent="-370392" algn="l" defTabSz="1219122" rtl="0" eaLnBrk="1" latinLnBrk="0" hangingPunct="1">
              <a:spcBef>
                <a:spcPts val="800"/>
              </a:spcBef>
              <a:buFont typeface="Calibri" panose="020F0502020204030204" pitchFamily="34" charset="0"/>
              <a:buChar char="▪"/>
              <a:tabLst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798" indent="-355578" algn="l" defTabSz="1219122" rtl="0" eaLnBrk="1" latinLnBrk="0" hangingPunct="1">
              <a:spcBef>
                <a:spcPts val="800"/>
              </a:spcBef>
              <a:buFont typeface="Arial" pitchFamily="34" charset="0"/>
              <a:buChar char="–"/>
              <a:defRPr sz="43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905" indent="0" algn="l" defTabSz="1219122" rtl="0" eaLnBrk="1" latinLnBrk="0" hangingPunct="1">
              <a:spcBef>
                <a:spcPts val="800"/>
              </a:spcBef>
              <a:buFont typeface="Arial" pitchFamily="34" charset="0"/>
              <a:buNone/>
              <a:defRPr sz="37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213346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2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58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295" indent="0">
              <a:buNone/>
            </a:pP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A57B585-1954-4371-9A26-C59A58059913}"/>
              </a:ext>
            </a:extLst>
          </p:cNvPr>
          <p:cNvSpPr txBox="1"/>
          <p:nvPr/>
        </p:nvSpPr>
        <p:spPr>
          <a:xfrm>
            <a:off x="2134766" y="-3592"/>
            <a:ext cx="9254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(B)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646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35321" y="918225"/>
            <a:ext cx="11499542" cy="3303657"/>
          </a:xfrm>
        </p:spPr>
        <p:txBody>
          <a:bodyPr/>
          <a:lstStyle/>
          <a:p>
            <a:pPr marL="773113" indent="-660400" defTabSz="376238">
              <a:tabLst>
                <a:tab pos="744538" algn="l"/>
                <a:tab pos="985838" algn="l"/>
              </a:tabLst>
            </a:pPr>
            <a:r>
              <a:rPr lang="en-US" altLang="zh-TW" dirty="0"/>
              <a:t>15.</a:t>
            </a:r>
            <a:r>
              <a:rPr lang="zh-TW" altLang="en-US" dirty="0"/>
              <a:t>如右圖所示，在杯內裝入</a:t>
            </a:r>
            <a:r>
              <a:rPr lang="en-US" altLang="zh-TW" dirty="0"/>
              <a:t>15</a:t>
            </a:r>
            <a:r>
              <a:rPr lang="zh-TW" altLang="en-US" dirty="0"/>
              <a:t>公分高</a:t>
            </a:r>
            <a:br>
              <a:rPr lang="en-US" altLang="zh-TW" dirty="0"/>
            </a:br>
            <a:r>
              <a:rPr lang="zh-TW" altLang="en-US" dirty="0"/>
              <a:t>的水，則下列關於</a:t>
            </a:r>
            <a:r>
              <a:rPr lang="en-US" altLang="zh-TW" dirty="0"/>
              <a:t>A</a:t>
            </a:r>
            <a:r>
              <a:rPr lang="zh-TW" altLang="en-US" dirty="0"/>
              <a:t>點壓力的敘述，</a:t>
            </a:r>
            <a:br>
              <a:rPr lang="en-US" altLang="zh-TW" dirty="0"/>
            </a:br>
            <a:r>
              <a:rPr lang="zh-TW" altLang="en-US" dirty="0"/>
              <a:t>何者正確？</a:t>
            </a:r>
            <a:br>
              <a:rPr lang="en-US" altLang="zh-TW" dirty="0"/>
            </a:br>
            <a:r>
              <a:rPr lang="en-US" altLang="zh-TW" dirty="0"/>
              <a:t>(A)</a:t>
            </a:r>
            <a:r>
              <a:rPr lang="zh-TW" altLang="en-US" dirty="0"/>
              <a:t>向上壓力大於向下壓力</a:t>
            </a:r>
            <a:br>
              <a:rPr lang="en-US" altLang="zh-TW" dirty="0"/>
            </a:br>
            <a:r>
              <a:rPr lang="en-US" altLang="zh-TW" dirty="0"/>
              <a:t>(B)</a:t>
            </a:r>
            <a:r>
              <a:rPr lang="zh-TW" altLang="en-US" dirty="0"/>
              <a:t>向上壓力小於向下壓力</a:t>
            </a:r>
            <a:br>
              <a:rPr lang="en-US" altLang="zh-TW" dirty="0"/>
            </a:br>
            <a:r>
              <a:rPr lang="en-US" altLang="zh-TW" dirty="0"/>
              <a:t>(C)</a:t>
            </a:r>
            <a:r>
              <a:rPr lang="zh-TW" altLang="en-US" dirty="0"/>
              <a:t>向上壓力等於</a:t>
            </a:r>
            <a:r>
              <a:rPr lang="en-US" altLang="zh-TW" dirty="0"/>
              <a:t>5 </a:t>
            </a:r>
            <a:r>
              <a:rPr lang="en-US" altLang="zh-TW" dirty="0" err="1"/>
              <a:t>gw</a:t>
            </a:r>
            <a:r>
              <a:rPr lang="en-US" altLang="zh-TW" dirty="0"/>
              <a:t>/cm</a:t>
            </a:r>
            <a:r>
              <a:rPr lang="en-US" altLang="zh-TW" baseline="30000" dirty="0"/>
              <a:t>2</a:t>
            </a:r>
            <a:br>
              <a:rPr lang="en-US" altLang="zh-TW" dirty="0"/>
            </a:br>
            <a:r>
              <a:rPr lang="en-US" altLang="zh-TW" dirty="0"/>
              <a:t>(D)</a:t>
            </a:r>
            <a:r>
              <a:rPr lang="zh-TW" altLang="en-US" dirty="0"/>
              <a:t>向左壓力等於</a:t>
            </a:r>
            <a:r>
              <a:rPr lang="en-US" altLang="zh-TW" dirty="0"/>
              <a:t>8 </a:t>
            </a:r>
            <a:r>
              <a:rPr lang="en-US" altLang="zh-TW" dirty="0" err="1"/>
              <a:t>gw</a:t>
            </a:r>
            <a:r>
              <a:rPr lang="en-US" altLang="zh-TW" dirty="0"/>
              <a:t>/cm</a:t>
            </a:r>
            <a:r>
              <a:rPr lang="en-US" altLang="zh-TW" baseline="30000" dirty="0"/>
              <a:t>2</a:t>
            </a:r>
            <a:r>
              <a:rPr lang="zh-TW" altLang="en-US" dirty="0"/>
              <a:t>。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0"/>
          </p:nvPr>
        </p:nvSpPr>
        <p:spPr>
          <a:xfrm>
            <a:off x="982638" y="4941962"/>
            <a:ext cx="10872812" cy="1440160"/>
          </a:xfrm>
        </p:spPr>
        <p:txBody>
          <a:bodyPr/>
          <a:lstStyle/>
          <a:p>
            <a:r>
              <a:rPr lang="en-US" altLang="zh-TW" b="1" dirty="0">
                <a:solidFill>
                  <a:srgbClr val="0033CC"/>
                </a:solidFill>
              </a:rPr>
              <a:t>A</a:t>
            </a:r>
            <a:r>
              <a:rPr lang="zh-TW" altLang="en-US" b="1" dirty="0">
                <a:solidFill>
                  <a:srgbClr val="0033CC"/>
                </a:solidFill>
              </a:rPr>
              <a:t>點的向上壓力＝向下壓力＝向左壓力＝向右壓力</a:t>
            </a:r>
            <a:br>
              <a:rPr lang="en-US" altLang="zh-TW" b="1" dirty="0">
                <a:solidFill>
                  <a:srgbClr val="0033CC"/>
                </a:solidFill>
              </a:rPr>
            </a:br>
            <a:r>
              <a:rPr lang="zh-TW" altLang="en-US" b="1" dirty="0">
                <a:solidFill>
                  <a:srgbClr val="0033CC"/>
                </a:solidFill>
              </a:rPr>
              <a:t>＝</a:t>
            </a:r>
            <a:r>
              <a:rPr lang="en-US" altLang="zh-TW" b="1" dirty="0">
                <a:solidFill>
                  <a:srgbClr val="0033CC"/>
                </a:solidFill>
              </a:rPr>
              <a:t>5 </a:t>
            </a:r>
            <a:r>
              <a:rPr lang="en-US" altLang="zh-TW" b="1" dirty="0" err="1">
                <a:solidFill>
                  <a:srgbClr val="0033CC"/>
                </a:solidFill>
              </a:rPr>
              <a:t>gw</a:t>
            </a:r>
            <a:r>
              <a:rPr lang="en-US" altLang="zh-TW" b="1" dirty="0">
                <a:solidFill>
                  <a:srgbClr val="0033CC"/>
                </a:solidFill>
              </a:rPr>
              <a:t>/cm</a:t>
            </a:r>
            <a:r>
              <a:rPr lang="en-US" altLang="zh-TW" b="1" baseline="30000" dirty="0">
                <a:solidFill>
                  <a:srgbClr val="0033CC"/>
                </a:solidFill>
              </a:rPr>
              <a:t>2</a:t>
            </a:r>
            <a:r>
              <a:rPr lang="zh-TW" altLang="en-US" b="1" dirty="0">
                <a:solidFill>
                  <a:srgbClr val="0033CC"/>
                </a:solidFill>
              </a:rPr>
              <a:t>。</a:t>
            </a:r>
            <a:br>
              <a:rPr lang="en-US" altLang="zh-TW" b="1" dirty="0">
                <a:solidFill>
                  <a:srgbClr val="0033CC"/>
                </a:solidFill>
              </a:rPr>
            </a:br>
            <a:endParaRPr lang="zh-TW" altLang="en-US" b="1" dirty="0">
              <a:solidFill>
                <a:srgbClr val="0033CC"/>
              </a:solidFill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/>
              <a:t>習作</a:t>
            </a:r>
            <a:r>
              <a:rPr lang="en-US" altLang="zh-TW" dirty="0"/>
              <a:t>P.77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923" y="544053"/>
            <a:ext cx="3591612" cy="436589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45E91635-2C3C-45B1-A710-EDF7F12A881F}"/>
              </a:ext>
            </a:extLst>
          </p:cNvPr>
          <p:cNvSpPr txBox="1"/>
          <p:nvPr/>
        </p:nvSpPr>
        <p:spPr>
          <a:xfrm>
            <a:off x="2134766" y="23253"/>
            <a:ext cx="9974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(C)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889319C-653B-407F-BB76-7C3659AB3393}"/>
              </a:ext>
            </a:extLst>
          </p:cNvPr>
          <p:cNvSpPr txBox="1"/>
          <p:nvPr/>
        </p:nvSpPr>
        <p:spPr>
          <a:xfrm>
            <a:off x="4295006" y="198145"/>
            <a:ext cx="3816424" cy="70788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液壓只考慮水深</a:t>
            </a:r>
          </a:p>
        </p:txBody>
      </p:sp>
    </p:spTree>
    <p:extLst>
      <p:ext uri="{BB962C8B-B14F-4D97-AF65-F5344CB8AC3E}">
        <p14:creationId xmlns:p14="http://schemas.microsoft.com/office/powerpoint/2010/main" val="87133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35321" y="918225"/>
            <a:ext cx="11499542" cy="3303657"/>
          </a:xfrm>
        </p:spPr>
        <p:txBody>
          <a:bodyPr/>
          <a:lstStyle/>
          <a:p>
            <a:pPr marL="787400" indent="-674688" defTabSz="376238">
              <a:tabLst>
                <a:tab pos="681038" algn="l"/>
                <a:tab pos="985838" algn="l"/>
              </a:tabLst>
            </a:pPr>
            <a:r>
              <a:rPr lang="en-US" altLang="zh-TW" dirty="0"/>
              <a:t>16.</a:t>
            </a:r>
            <a:r>
              <a:rPr lang="zh-TW" altLang="en-US" dirty="0"/>
              <a:t>如右圖所示，</a:t>
            </a:r>
            <a:r>
              <a:rPr lang="zh-TW" altLang="en-US" b="1" dirty="0">
                <a:solidFill>
                  <a:srgbClr val="0033CC"/>
                </a:solidFill>
              </a:rPr>
              <a:t>甲、乙兩個容器</a:t>
            </a:r>
            <a:br>
              <a:rPr lang="en-US" altLang="zh-TW" b="1" dirty="0">
                <a:solidFill>
                  <a:srgbClr val="0033CC"/>
                </a:solidFill>
              </a:rPr>
            </a:br>
            <a:r>
              <a:rPr lang="zh-TW" altLang="en-US" b="1" dirty="0">
                <a:solidFill>
                  <a:srgbClr val="0033CC"/>
                </a:solidFill>
              </a:rPr>
              <a:t>裝滿了水</a:t>
            </a:r>
            <a:r>
              <a:rPr lang="zh-TW" altLang="en-US" dirty="0"/>
              <a:t>，</a:t>
            </a:r>
            <a:r>
              <a:rPr lang="zh-TW" altLang="en-US" b="1" dirty="0">
                <a:solidFill>
                  <a:srgbClr val="0033CC"/>
                </a:solidFill>
              </a:rPr>
              <a:t>丙容器裝滿了密度</a:t>
            </a:r>
            <a:br>
              <a:rPr lang="en-US" altLang="zh-TW" b="1" dirty="0">
                <a:solidFill>
                  <a:srgbClr val="0033CC"/>
                </a:solidFill>
              </a:rPr>
            </a:br>
            <a:r>
              <a:rPr lang="en-US" altLang="zh-TW" b="1" dirty="0">
                <a:solidFill>
                  <a:srgbClr val="0033CC"/>
                </a:solidFill>
              </a:rPr>
              <a:t>0.8</a:t>
            </a:r>
            <a:r>
              <a:rPr lang="zh-TW" altLang="en-US" b="1" dirty="0">
                <a:solidFill>
                  <a:srgbClr val="0033CC"/>
                </a:solidFill>
              </a:rPr>
              <a:t>公克／立方公分的油</a:t>
            </a:r>
            <a:r>
              <a:rPr lang="zh-TW" altLang="en-US" dirty="0"/>
              <a:t>，且</a:t>
            </a:r>
            <a:br>
              <a:rPr lang="en-US" altLang="zh-TW" dirty="0"/>
            </a:br>
            <a:r>
              <a:rPr lang="zh-TW" altLang="en-US" dirty="0"/>
              <a:t>乙和丙兩個容器及液面高度皆</a:t>
            </a:r>
            <a:br>
              <a:rPr lang="en-US" altLang="zh-TW" dirty="0"/>
            </a:br>
            <a:r>
              <a:rPr lang="zh-TW" altLang="en-US" dirty="0"/>
              <a:t>一樣高，請問三個容器內底部所受的液壓大小關係為何？</a:t>
            </a:r>
            <a:br>
              <a:rPr lang="en-US" altLang="zh-TW" dirty="0"/>
            </a:br>
            <a:r>
              <a:rPr lang="en-US" altLang="zh-TW" dirty="0"/>
              <a:t>(A)</a:t>
            </a:r>
            <a:r>
              <a:rPr lang="zh-TW" altLang="en-US" dirty="0"/>
              <a:t>甲＞乙＞丙</a:t>
            </a:r>
            <a:r>
              <a:rPr lang="en-US" altLang="zh-TW" dirty="0"/>
              <a:t>			(B)</a:t>
            </a:r>
            <a:r>
              <a:rPr lang="zh-TW" altLang="en-US" dirty="0"/>
              <a:t>甲＞乙＝丙</a:t>
            </a:r>
            <a:br>
              <a:rPr lang="en-US" altLang="zh-TW" dirty="0"/>
            </a:br>
            <a:r>
              <a:rPr lang="en-US" altLang="zh-TW" dirty="0"/>
              <a:t>(C)</a:t>
            </a:r>
            <a:r>
              <a:rPr lang="zh-TW" altLang="en-US" dirty="0"/>
              <a:t>甲＝乙＞丙</a:t>
            </a:r>
            <a:r>
              <a:rPr lang="en-US" altLang="zh-TW" dirty="0"/>
              <a:t>			(D)</a:t>
            </a:r>
            <a:r>
              <a:rPr lang="zh-TW" altLang="en-US" dirty="0"/>
              <a:t>無法比較。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/>
              <a:t>習作</a:t>
            </a:r>
            <a:r>
              <a:rPr lang="en-US" altLang="zh-TW" dirty="0"/>
              <a:t>P.78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358" y="698451"/>
            <a:ext cx="4727055" cy="216437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31905A2-A1FE-4C26-B8FC-A3561A4F0A05}"/>
              </a:ext>
            </a:extLst>
          </p:cNvPr>
          <p:cNvSpPr/>
          <p:nvPr/>
        </p:nvSpPr>
        <p:spPr>
          <a:xfrm>
            <a:off x="190550" y="5233477"/>
            <a:ext cx="22322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4000" b="1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＝</a:t>
            </a:r>
            <a:r>
              <a:rPr lang="en-US" altLang="zh-TW" sz="4000" b="1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 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╳</a:t>
            </a:r>
            <a:r>
              <a:rPr lang="en-US" altLang="zh-TW" sz="4000" b="1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endParaRPr lang="zh-TW" altLang="en-US" sz="4000" b="1" i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4B111A4-4971-43C6-A636-D83CDAEE329F}"/>
              </a:ext>
            </a:extLst>
          </p:cNvPr>
          <p:cNvSpPr/>
          <p:nvPr/>
        </p:nvSpPr>
        <p:spPr>
          <a:xfrm>
            <a:off x="2782838" y="5233477"/>
            <a:ext cx="7056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同，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：甲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乙 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：甲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乙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37EA3A2-7272-4061-A225-1F58C18664C1}"/>
              </a:ext>
            </a:extLst>
          </p:cNvPr>
          <p:cNvSpPr/>
          <p:nvPr/>
        </p:nvSpPr>
        <p:spPr>
          <a:xfrm>
            <a:off x="2782838" y="5837971"/>
            <a:ext cx="633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同，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：乙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丙 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：乙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丙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A546611-7E8B-42D0-BDFC-3D10F077DCB9}"/>
              </a:ext>
            </a:extLst>
          </p:cNvPr>
          <p:cNvSpPr txBox="1"/>
          <p:nvPr/>
        </p:nvSpPr>
        <p:spPr>
          <a:xfrm>
            <a:off x="2134766" y="-31457"/>
            <a:ext cx="9254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(A)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5D11F81-576B-44C1-A31F-1B528FDAD16D}"/>
              </a:ext>
            </a:extLst>
          </p:cNvPr>
          <p:cNvSpPr/>
          <p:nvPr/>
        </p:nvSpPr>
        <p:spPr>
          <a:xfrm>
            <a:off x="9094069" y="5556642"/>
            <a:ext cx="3096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：甲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乙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丙</a:t>
            </a:r>
          </a:p>
        </p:txBody>
      </p:sp>
    </p:spTree>
    <p:extLst>
      <p:ext uri="{BB962C8B-B14F-4D97-AF65-F5344CB8AC3E}">
        <p14:creationId xmlns:p14="http://schemas.microsoft.com/office/powerpoint/2010/main" val="136944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/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35321" y="918225"/>
            <a:ext cx="11499542" cy="3303657"/>
          </a:xfrm>
        </p:spPr>
        <p:txBody>
          <a:bodyPr/>
          <a:lstStyle/>
          <a:p>
            <a:pPr marL="787400" indent="-674688" defTabSz="376238">
              <a:tabLst>
                <a:tab pos="681038" algn="l"/>
                <a:tab pos="985838" algn="l"/>
              </a:tabLst>
            </a:pPr>
            <a:r>
              <a:rPr lang="en-US" altLang="zh-TW" dirty="0"/>
              <a:t>17.</a:t>
            </a:r>
            <a:r>
              <a:rPr lang="zh-TW" altLang="en-US" dirty="0"/>
              <a:t>如右圖所示，在容器中倒入水，請問此容器中甲、乙、丙、丁四點受到的液壓大小關係應為何？</a:t>
            </a:r>
            <a:br>
              <a:rPr lang="en-US" altLang="zh-TW" dirty="0"/>
            </a:br>
            <a:r>
              <a:rPr lang="en-US" altLang="zh-TW" dirty="0"/>
              <a:t>(A)</a:t>
            </a:r>
            <a:r>
              <a:rPr lang="zh-TW" altLang="en-US" dirty="0"/>
              <a:t>乙＞丁＞丙＞甲</a:t>
            </a:r>
            <a:br>
              <a:rPr lang="en-US" altLang="zh-TW" dirty="0"/>
            </a:br>
            <a:r>
              <a:rPr lang="en-US" altLang="zh-TW" dirty="0"/>
              <a:t>(B)</a:t>
            </a:r>
            <a:r>
              <a:rPr lang="zh-TW" altLang="en-US" dirty="0"/>
              <a:t>甲＝乙＝丙＝丁</a:t>
            </a:r>
            <a:br>
              <a:rPr lang="en-US" altLang="zh-TW" dirty="0"/>
            </a:br>
            <a:r>
              <a:rPr lang="en-US" altLang="zh-TW" dirty="0"/>
              <a:t>(C)</a:t>
            </a:r>
            <a:r>
              <a:rPr lang="zh-TW" altLang="en-US" dirty="0"/>
              <a:t>乙＞丙＝丁＞甲</a:t>
            </a:r>
            <a:br>
              <a:rPr lang="en-US" altLang="zh-TW" dirty="0"/>
            </a:br>
            <a:r>
              <a:rPr lang="en-US" altLang="zh-TW" dirty="0"/>
              <a:t>(D)</a:t>
            </a:r>
            <a:r>
              <a:rPr lang="zh-TW" altLang="en-US" dirty="0"/>
              <a:t>乙＞丙＞丁＞甲。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/>
              <a:t>習作</a:t>
            </a:r>
            <a:r>
              <a:rPr lang="en-US" altLang="zh-TW" dirty="0"/>
              <a:t>P.78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294" y="1845618"/>
            <a:ext cx="4763565" cy="3240360"/>
          </a:xfrm>
          <a:prstGeom prst="rect">
            <a:avLst/>
          </a:prstGeom>
        </p:spPr>
      </p:pic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16016244-3319-45DE-A143-8EFBBBA17088}"/>
              </a:ext>
            </a:extLst>
          </p:cNvPr>
          <p:cNvCxnSpPr/>
          <p:nvPr/>
        </p:nvCxnSpPr>
        <p:spPr>
          <a:xfrm>
            <a:off x="7247334" y="2637706"/>
            <a:ext cx="3960000" cy="0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1E7C938-ADC2-4BDC-9619-51A0728E43DB}"/>
              </a:ext>
            </a:extLst>
          </p:cNvPr>
          <p:cNvSpPr txBox="1"/>
          <p:nvPr/>
        </p:nvSpPr>
        <p:spPr>
          <a:xfrm>
            <a:off x="10328432" y="2013299"/>
            <a:ext cx="1152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</a:rPr>
              <a:t>水面</a:t>
            </a:r>
            <a:endParaRPr lang="en-US" altLang="zh-TW" sz="3600" b="1" dirty="0">
              <a:solidFill>
                <a:srgbClr val="FF0000"/>
              </a:solidFill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468F32EC-7A3B-4559-8578-B27291EDA9F0}"/>
              </a:ext>
            </a:extLst>
          </p:cNvPr>
          <p:cNvGrpSpPr/>
          <p:nvPr/>
        </p:nvGrpSpPr>
        <p:grpSpPr>
          <a:xfrm>
            <a:off x="7607374" y="2637706"/>
            <a:ext cx="1000489" cy="707886"/>
            <a:chOff x="7607374" y="2637706"/>
            <a:chExt cx="1000489" cy="707886"/>
          </a:xfrm>
        </p:grpSpPr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12A09EC8-804F-4696-974C-33B84BA81CAE}"/>
                </a:ext>
              </a:extLst>
            </p:cNvPr>
            <p:cNvCxnSpPr>
              <a:cxnSpLocks/>
            </p:cNvCxnSpPr>
            <p:nvPr/>
          </p:nvCxnSpPr>
          <p:spPr>
            <a:xfrm>
              <a:off x="7607374" y="2637706"/>
              <a:ext cx="0" cy="612000"/>
            </a:xfrm>
            <a:prstGeom prst="straightConnector1">
              <a:avLst/>
            </a:prstGeom>
            <a:ln w="38100" cap="rnd">
              <a:solidFill>
                <a:srgbClr val="0033C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A832B7A4-169E-40CB-97E5-461EE6941F2B}"/>
                </a:ext>
              </a:extLst>
            </p:cNvPr>
            <p:cNvSpPr txBox="1"/>
            <p:nvPr/>
          </p:nvSpPr>
          <p:spPr>
            <a:xfrm>
              <a:off x="7662205" y="2637706"/>
              <a:ext cx="9456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</a:t>
              </a:r>
              <a:r>
                <a:rPr lang="zh-TW" altLang="en-US" sz="4000" b="1" baseline="-25000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甲</a:t>
              </a:r>
              <a:endParaRPr lang="en-US" altLang="zh-TW" sz="4000" b="1" baseline="-250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6DD3C53B-B179-4CC5-84F4-AC045D3DD1B5}"/>
              </a:ext>
            </a:extLst>
          </p:cNvPr>
          <p:cNvGrpSpPr/>
          <p:nvPr/>
        </p:nvGrpSpPr>
        <p:grpSpPr>
          <a:xfrm>
            <a:off x="9119542" y="2619640"/>
            <a:ext cx="945658" cy="1440000"/>
            <a:chOff x="7514711" y="2637706"/>
            <a:chExt cx="945658" cy="1440000"/>
          </a:xfrm>
        </p:grpSpPr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C4BCD32B-2B50-430A-96A9-65D6E72F472D}"/>
                </a:ext>
              </a:extLst>
            </p:cNvPr>
            <p:cNvCxnSpPr>
              <a:cxnSpLocks/>
            </p:cNvCxnSpPr>
            <p:nvPr/>
          </p:nvCxnSpPr>
          <p:spPr>
            <a:xfrm>
              <a:off x="7607374" y="2637706"/>
              <a:ext cx="0" cy="1440000"/>
            </a:xfrm>
            <a:prstGeom prst="straightConnector1">
              <a:avLst/>
            </a:prstGeom>
            <a:ln w="38100" cap="rnd">
              <a:solidFill>
                <a:srgbClr val="0033C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E9ABD65B-D87F-401B-B5ED-06F992B87818}"/>
                </a:ext>
              </a:extLst>
            </p:cNvPr>
            <p:cNvSpPr txBox="1"/>
            <p:nvPr/>
          </p:nvSpPr>
          <p:spPr>
            <a:xfrm>
              <a:off x="7514711" y="3093917"/>
              <a:ext cx="9456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</a:t>
              </a:r>
              <a:r>
                <a:rPr lang="zh-TW" altLang="en-US" sz="4000" b="1" baseline="-25000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丁</a:t>
              </a:r>
              <a:endParaRPr lang="en-US" altLang="zh-TW" sz="4000" b="1" baseline="-250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992CD947-F307-4871-BF8F-DE7223CFBD8F}"/>
              </a:ext>
            </a:extLst>
          </p:cNvPr>
          <p:cNvGrpSpPr/>
          <p:nvPr/>
        </p:nvGrpSpPr>
        <p:grpSpPr>
          <a:xfrm>
            <a:off x="10703718" y="2630602"/>
            <a:ext cx="945658" cy="1440000"/>
            <a:chOff x="10703718" y="2630602"/>
            <a:chExt cx="945658" cy="1440000"/>
          </a:xfrm>
        </p:grpSpPr>
        <p:cxnSp>
          <p:nvCxnSpPr>
            <p:cNvPr id="19" name="直線單箭頭接點 18">
              <a:extLst>
                <a:ext uri="{FF2B5EF4-FFF2-40B4-BE49-F238E27FC236}">
                  <a16:creationId xmlns:a16="http://schemas.microsoft.com/office/drawing/2014/main" id="{2E342B8D-BA32-48B4-8D34-18336FE68AA1}"/>
                </a:ext>
              </a:extLst>
            </p:cNvPr>
            <p:cNvCxnSpPr>
              <a:cxnSpLocks/>
            </p:cNvCxnSpPr>
            <p:nvPr/>
          </p:nvCxnSpPr>
          <p:spPr>
            <a:xfrm>
              <a:off x="10796381" y="2630602"/>
              <a:ext cx="0" cy="1440000"/>
            </a:xfrm>
            <a:prstGeom prst="straightConnector1">
              <a:avLst/>
            </a:prstGeom>
            <a:ln w="38100" cap="rnd">
              <a:solidFill>
                <a:srgbClr val="0033C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E3B6CC18-EE72-462C-B91F-80AFFCE747B5}"/>
                </a:ext>
              </a:extLst>
            </p:cNvPr>
            <p:cNvSpPr txBox="1"/>
            <p:nvPr/>
          </p:nvSpPr>
          <p:spPr>
            <a:xfrm>
              <a:off x="10703718" y="3086813"/>
              <a:ext cx="9456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</a:t>
              </a:r>
              <a:r>
                <a:rPr lang="zh-TW" altLang="en-US" sz="4000" b="1" baseline="-25000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丙</a:t>
              </a:r>
              <a:endParaRPr lang="en-US" altLang="zh-TW" sz="4000" b="1" baseline="-250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00B1A1EC-B893-4DB8-9A4A-56365B81C912}"/>
              </a:ext>
            </a:extLst>
          </p:cNvPr>
          <p:cNvGrpSpPr/>
          <p:nvPr/>
        </p:nvGrpSpPr>
        <p:grpSpPr>
          <a:xfrm>
            <a:off x="10065200" y="2637706"/>
            <a:ext cx="945658" cy="2496079"/>
            <a:chOff x="10065200" y="2637706"/>
            <a:chExt cx="945658" cy="2496079"/>
          </a:xfrm>
        </p:grpSpPr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A366B0D2-1BDC-4599-A2EB-EA2EDFA3A1D0}"/>
                </a:ext>
              </a:extLst>
            </p:cNvPr>
            <p:cNvCxnSpPr>
              <a:cxnSpLocks/>
            </p:cNvCxnSpPr>
            <p:nvPr/>
          </p:nvCxnSpPr>
          <p:spPr>
            <a:xfrm>
              <a:off x="10399908" y="2637706"/>
              <a:ext cx="0" cy="1836000"/>
            </a:xfrm>
            <a:prstGeom prst="straightConnector1">
              <a:avLst/>
            </a:prstGeom>
            <a:ln w="38100" cap="rnd">
              <a:solidFill>
                <a:srgbClr val="0033C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6D2EFAC3-D9FF-4DDD-B55C-80074657290B}"/>
                </a:ext>
              </a:extLst>
            </p:cNvPr>
            <p:cNvSpPr txBox="1"/>
            <p:nvPr/>
          </p:nvSpPr>
          <p:spPr>
            <a:xfrm>
              <a:off x="10065200" y="4425899"/>
              <a:ext cx="9456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</a:t>
              </a:r>
              <a:r>
                <a:rPr lang="zh-TW" altLang="en-US" sz="4000" b="1" baseline="-25000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乙</a:t>
              </a:r>
              <a:endParaRPr lang="en-US" altLang="zh-TW" sz="4000" b="1" baseline="-250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13778733-E415-49E4-8882-51340A8F0C09}"/>
              </a:ext>
            </a:extLst>
          </p:cNvPr>
          <p:cNvSpPr/>
          <p:nvPr/>
        </p:nvSpPr>
        <p:spPr>
          <a:xfrm>
            <a:off x="575992" y="4303394"/>
            <a:ext cx="22322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4000" b="1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＝</a:t>
            </a:r>
            <a:r>
              <a:rPr lang="en-US" altLang="zh-TW" sz="4000" b="1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 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╳</a:t>
            </a:r>
            <a:r>
              <a:rPr lang="en-US" altLang="zh-TW" sz="4000" b="1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endParaRPr lang="zh-TW" altLang="en-US" sz="4000" b="1" i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215088E-744E-42BC-85BD-8617BAE5B633}"/>
              </a:ext>
            </a:extLst>
          </p:cNvPr>
          <p:cNvSpPr/>
          <p:nvPr/>
        </p:nvSpPr>
        <p:spPr>
          <a:xfrm>
            <a:off x="655990" y="5264714"/>
            <a:ext cx="9568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同，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：乙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丙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丁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 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：乙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丙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丁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C4811239-867B-4E1F-863E-EB550592FFE7}"/>
              </a:ext>
            </a:extLst>
          </p:cNvPr>
          <p:cNvSpPr txBox="1"/>
          <p:nvPr/>
        </p:nvSpPr>
        <p:spPr>
          <a:xfrm>
            <a:off x="2134766" y="-31457"/>
            <a:ext cx="9254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(C)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710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 animBg="1"/>
      <p:bldP spid="26" grpId="0" animBg="1"/>
      <p:bldP spid="2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35321" y="918225"/>
            <a:ext cx="11499542" cy="3303657"/>
          </a:xfrm>
        </p:spPr>
        <p:txBody>
          <a:bodyPr/>
          <a:lstStyle/>
          <a:p>
            <a:pPr marL="787400" indent="-674688" defTabSz="376238">
              <a:tabLst>
                <a:tab pos="681038" algn="l"/>
                <a:tab pos="985838" algn="l"/>
              </a:tabLst>
            </a:pPr>
            <a:r>
              <a:rPr lang="en-US" altLang="zh-TW" dirty="0"/>
              <a:t>18.</a:t>
            </a:r>
            <a:r>
              <a:rPr lang="zh-TW" altLang="en-US" dirty="0"/>
              <a:t>下面哪一個物品或動作運用了</a:t>
            </a:r>
            <a:r>
              <a:rPr lang="zh-TW" altLang="en-US" b="1" dirty="0">
                <a:solidFill>
                  <a:srgbClr val="0033CC"/>
                </a:solidFill>
              </a:rPr>
              <a:t>帕斯卡原理</a:t>
            </a:r>
            <a:r>
              <a:rPr lang="zh-TW" altLang="en-US" dirty="0"/>
              <a:t>？</a:t>
            </a:r>
            <a:br>
              <a:rPr lang="en-US" altLang="zh-TW" dirty="0"/>
            </a:br>
            <a:r>
              <a:rPr lang="en-US" altLang="zh-TW" dirty="0"/>
              <a:t>(A)</a:t>
            </a:r>
            <a:r>
              <a:rPr lang="zh-TW" altLang="en-US" dirty="0"/>
              <a:t>熱水瓶水位顯示</a:t>
            </a:r>
            <a:br>
              <a:rPr lang="en-US" altLang="zh-TW" dirty="0"/>
            </a:br>
            <a:r>
              <a:rPr lang="en-US" altLang="zh-TW" dirty="0"/>
              <a:t>(B)</a:t>
            </a:r>
            <a:r>
              <a:rPr lang="zh-TW" altLang="en-US" dirty="0"/>
              <a:t>用吸管喝飲料</a:t>
            </a:r>
            <a:br>
              <a:rPr lang="en-US" altLang="zh-TW" dirty="0"/>
            </a:br>
            <a:r>
              <a:rPr lang="en-US" altLang="zh-TW" dirty="0"/>
              <a:t>(C)</a:t>
            </a:r>
            <a:r>
              <a:rPr lang="zh-TW" altLang="en-US" dirty="0"/>
              <a:t>用吸盤將抹布掛在牆上</a:t>
            </a:r>
            <a:br>
              <a:rPr lang="en-US" altLang="zh-TW" dirty="0"/>
            </a:br>
            <a:r>
              <a:rPr lang="en-US" altLang="zh-TW" dirty="0"/>
              <a:t>(D)</a:t>
            </a:r>
            <a:r>
              <a:rPr lang="zh-TW" altLang="en-US" dirty="0"/>
              <a:t>液壓千斤頂。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/>
              <a:t>習作</a:t>
            </a:r>
            <a:r>
              <a:rPr lang="en-US" altLang="zh-TW" dirty="0"/>
              <a:t>P.78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D310B44-5970-4BD1-89F2-C0A3D6FEFD61}"/>
              </a:ext>
            </a:extLst>
          </p:cNvPr>
          <p:cNvSpPr txBox="1"/>
          <p:nvPr/>
        </p:nvSpPr>
        <p:spPr>
          <a:xfrm>
            <a:off x="2134766" y="-31457"/>
            <a:ext cx="9254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(D)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954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35321" y="918225"/>
            <a:ext cx="11499542" cy="4311769"/>
          </a:xfrm>
        </p:spPr>
        <p:txBody>
          <a:bodyPr/>
          <a:lstStyle/>
          <a:p>
            <a:pPr marL="787400" indent="-674688" defTabSz="465138">
              <a:tabLst>
                <a:tab pos="681038" algn="l"/>
                <a:tab pos="985838" algn="l"/>
              </a:tabLst>
            </a:pPr>
            <a:r>
              <a:rPr lang="en-US" altLang="zh-TW" dirty="0"/>
              <a:t>19.</a:t>
            </a:r>
            <a:r>
              <a:rPr lang="zh-TW" altLang="en-US" b="1" dirty="0">
                <a:solidFill>
                  <a:srgbClr val="0033CC"/>
                </a:solidFill>
              </a:rPr>
              <a:t>在大氣壓力為</a:t>
            </a:r>
            <a:r>
              <a:rPr lang="en-US" altLang="zh-TW" b="1" dirty="0">
                <a:solidFill>
                  <a:srgbClr val="0033CC"/>
                </a:solidFill>
              </a:rPr>
              <a:t>1</a:t>
            </a:r>
            <a:r>
              <a:rPr lang="zh-TW" altLang="en-US" b="1" dirty="0">
                <a:solidFill>
                  <a:srgbClr val="0033CC"/>
                </a:solidFill>
              </a:rPr>
              <a:t>大氣壓的地方利用水</a:t>
            </a:r>
            <a:br>
              <a:rPr lang="en-US" altLang="zh-TW" b="1" dirty="0">
                <a:solidFill>
                  <a:srgbClr val="0033CC"/>
                </a:solidFill>
              </a:rPr>
            </a:br>
            <a:r>
              <a:rPr lang="zh-TW" altLang="en-US" b="1" dirty="0">
                <a:solidFill>
                  <a:srgbClr val="0033CC"/>
                </a:solidFill>
              </a:rPr>
              <a:t>銀做托里切利實驗</a:t>
            </a:r>
            <a:r>
              <a:rPr lang="zh-TW" altLang="en-US" dirty="0"/>
              <a:t>，若將試管分別</a:t>
            </a:r>
            <a:br>
              <a:rPr lang="en-US" altLang="zh-TW" dirty="0"/>
            </a:br>
            <a:r>
              <a:rPr lang="zh-TW" altLang="en-US" dirty="0"/>
              <a:t>垂直和傾斜放置如右圖之甲、乙，</a:t>
            </a:r>
            <a:br>
              <a:rPr lang="en-US" altLang="zh-TW" dirty="0"/>
            </a:br>
            <a:r>
              <a:rPr lang="zh-TW" altLang="en-US" dirty="0"/>
              <a:t>則下列敘述何者</a:t>
            </a:r>
            <a:r>
              <a:rPr lang="zh-TW" altLang="en-US" u="dbl" dirty="0"/>
              <a:t>錯誤</a:t>
            </a:r>
            <a:r>
              <a:rPr lang="zh-TW" altLang="en-US" dirty="0"/>
              <a:t>？</a:t>
            </a:r>
            <a:br>
              <a:rPr lang="en-US" altLang="zh-TW" dirty="0"/>
            </a:br>
            <a:r>
              <a:rPr lang="en-US" altLang="zh-TW" dirty="0"/>
              <a:t>(A)A</a:t>
            </a:r>
            <a:r>
              <a:rPr lang="zh-TW" altLang="en-US" dirty="0"/>
              <a:t>點上方接近真空</a:t>
            </a:r>
            <a:br>
              <a:rPr lang="en-US" altLang="zh-TW" dirty="0"/>
            </a:br>
            <a:r>
              <a:rPr lang="en-US" altLang="zh-TW" dirty="0"/>
              <a:t>(B)B</a:t>
            </a:r>
            <a:r>
              <a:rPr lang="zh-TW" altLang="en-US" dirty="0"/>
              <a:t>點所受的壓力為</a:t>
            </a:r>
            <a:r>
              <a:rPr lang="en-US" altLang="zh-TW" dirty="0"/>
              <a:t>76 </a:t>
            </a:r>
            <a:r>
              <a:rPr lang="en-US" altLang="zh-TW" dirty="0" err="1"/>
              <a:t>cmHg</a:t>
            </a:r>
            <a:br>
              <a:rPr lang="en-US" altLang="zh-TW" dirty="0"/>
            </a:br>
            <a:r>
              <a:rPr lang="en-US" altLang="zh-TW" dirty="0"/>
              <a:t>(C)</a:t>
            </a:r>
            <a:r>
              <a:rPr lang="zh-TW" altLang="en-US" dirty="0"/>
              <a:t>乙管的水銀垂直高度大於</a:t>
            </a:r>
            <a:r>
              <a:rPr lang="en-US" altLang="zh-TW" dirty="0"/>
              <a:t>76 cm</a:t>
            </a:r>
            <a:br>
              <a:rPr lang="en-US" altLang="zh-TW" dirty="0"/>
            </a:br>
            <a:r>
              <a:rPr lang="en-US" altLang="zh-TW" dirty="0"/>
              <a:t>(D)</a:t>
            </a:r>
            <a:r>
              <a:rPr lang="zh-TW" altLang="en-US" dirty="0"/>
              <a:t>若實驗時將水銀換成水，水柱將達到試管頂端。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/>
              <a:t>習作</a:t>
            </a:r>
            <a:r>
              <a:rPr lang="en-US" altLang="zh-TW" dirty="0"/>
              <a:t>P.78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588" y="580794"/>
            <a:ext cx="3758346" cy="436589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1C3B416-2945-4721-BAB1-3F3D356F6B82}"/>
              </a:ext>
            </a:extLst>
          </p:cNvPr>
          <p:cNvSpPr txBox="1"/>
          <p:nvPr/>
        </p:nvSpPr>
        <p:spPr>
          <a:xfrm>
            <a:off x="2134766" y="-31457"/>
            <a:ext cx="9254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(C)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462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35321" y="918225"/>
            <a:ext cx="11499542" cy="3303657"/>
          </a:xfrm>
        </p:spPr>
        <p:txBody>
          <a:bodyPr/>
          <a:lstStyle/>
          <a:p>
            <a:pPr marL="787400" indent="-674688" defTabSz="465138">
              <a:tabLst>
                <a:tab pos="681038" algn="l"/>
                <a:tab pos="985838" algn="l"/>
              </a:tabLst>
            </a:pPr>
            <a:r>
              <a:rPr lang="en-US" altLang="zh-TW" dirty="0"/>
              <a:t>20.</a:t>
            </a:r>
            <a:r>
              <a:rPr lang="zh-TW" altLang="en-US" dirty="0"/>
              <a:t>在大氣壓力為</a:t>
            </a:r>
            <a:r>
              <a:rPr lang="en-US" altLang="zh-TW" dirty="0"/>
              <a:t>1</a:t>
            </a:r>
            <a:r>
              <a:rPr lang="zh-TW" altLang="en-US" dirty="0"/>
              <a:t>大氣壓的地方利用水</a:t>
            </a:r>
            <a:br>
              <a:rPr lang="en-US" altLang="zh-TW" dirty="0"/>
            </a:br>
            <a:r>
              <a:rPr lang="zh-TW" altLang="en-US" dirty="0"/>
              <a:t>銀做托里切利實驗，因操作不當使</a:t>
            </a:r>
            <a:r>
              <a:rPr lang="zh-TW" altLang="en-US" b="1" dirty="0">
                <a:solidFill>
                  <a:srgbClr val="0033CC"/>
                </a:solidFill>
              </a:rPr>
              <a:t>管</a:t>
            </a:r>
            <a:br>
              <a:rPr lang="en-US" altLang="zh-TW" b="1" dirty="0">
                <a:solidFill>
                  <a:srgbClr val="0033CC"/>
                </a:solidFill>
              </a:rPr>
            </a:br>
            <a:r>
              <a:rPr lang="zh-TW" altLang="en-US" b="1" dirty="0">
                <a:solidFill>
                  <a:srgbClr val="0033CC"/>
                </a:solidFill>
              </a:rPr>
              <a:t>內留有少許空氣</a:t>
            </a:r>
            <a:r>
              <a:rPr lang="zh-TW" altLang="en-US" dirty="0"/>
              <a:t>，測得結果如右圖所</a:t>
            </a:r>
            <a:br>
              <a:rPr lang="en-US" altLang="zh-TW" dirty="0"/>
            </a:br>
            <a:r>
              <a:rPr lang="zh-TW" altLang="en-US" dirty="0"/>
              <a:t>示，若將此裝置移至</a:t>
            </a:r>
            <a:r>
              <a:rPr lang="zh-TW" altLang="en-US" b="1" dirty="0">
                <a:solidFill>
                  <a:srgbClr val="0033CC"/>
                </a:solidFill>
              </a:rPr>
              <a:t>真空室內</a:t>
            </a:r>
            <a:r>
              <a:rPr lang="zh-TW" altLang="en-US" dirty="0"/>
              <a:t>，則此</a:t>
            </a:r>
            <a:br>
              <a:rPr lang="en-US" altLang="zh-TW" dirty="0"/>
            </a:br>
            <a:r>
              <a:rPr lang="zh-TW" altLang="en-US" dirty="0"/>
              <a:t>時管內的水銀面與管外相較會如何？</a:t>
            </a:r>
            <a:br>
              <a:rPr lang="en-US" altLang="zh-TW" dirty="0"/>
            </a:br>
            <a:r>
              <a:rPr lang="en-US" altLang="zh-TW" dirty="0"/>
              <a:t>(A)</a:t>
            </a:r>
            <a:r>
              <a:rPr lang="zh-TW" altLang="en-US" dirty="0"/>
              <a:t>較高</a:t>
            </a:r>
            <a:r>
              <a:rPr lang="en-US" altLang="zh-TW" dirty="0"/>
              <a:t>			(B)</a:t>
            </a:r>
            <a:r>
              <a:rPr lang="zh-TW" altLang="en-US" dirty="0"/>
              <a:t>較低</a:t>
            </a:r>
            <a:br>
              <a:rPr lang="en-US" altLang="zh-TW" dirty="0"/>
            </a:br>
            <a:r>
              <a:rPr lang="en-US" altLang="zh-TW" dirty="0"/>
              <a:t>(C)</a:t>
            </a:r>
            <a:r>
              <a:rPr lang="zh-TW" altLang="en-US" dirty="0"/>
              <a:t>一樣高</a:t>
            </a:r>
            <a:r>
              <a:rPr lang="en-US" altLang="zh-TW" dirty="0"/>
              <a:t>		(D)</a:t>
            </a:r>
            <a:r>
              <a:rPr lang="zh-TW" altLang="en-US" dirty="0"/>
              <a:t>條件不足，無法得知。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/>
              <a:t>習作</a:t>
            </a:r>
            <a:r>
              <a:rPr lang="en-US" altLang="zh-TW" dirty="0"/>
              <a:t>P.79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655" y="661624"/>
            <a:ext cx="3882260" cy="380081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8D0A254-A0CC-4C70-8849-CFB14E912D67}"/>
              </a:ext>
            </a:extLst>
          </p:cNvPr>
          <p:cNvSpPr txBox="1"/>
          <p:nvPr/>
        </p:nvSpPr>
        <p:spPr>
          <a:xfrm>
            <a:off x="2134766" y="-31457"/>
            <a:ext cx="9254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(B)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230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35321" y="918225"/>
            <a:ext cx="11499542" cy="3303657"/>
          </a:xfrm>
        </p:spPr>
        <p:txBody>
          <a:bodyPr/>
          <a:lstStyle/>
          <a:p>
            <a:pPr marL="787400" indent="-674688" defTabSz="465138">
              <a:tabLst>
                <a:tab pos="681038" algn="l"/>
                <a:tab pos="985838" algn="l"/>
              </a:tabLst>
            </a:pPr>
            <a:r>
              <a:rPr lang="en-US" altLang="zh-TW" dirty="0"/>
              <a:t>21.</a:t>
            </a:r>
            <a:r>
              <a:rPr lang="zh-TW" altLang="en-US" u="sng" dirty="0"/>
              <a:t>阿康</a:t>
            </a:r>
            <a:r>
              <a:rPr lang="zh-TW" altLang="en-US" dirty="0"/>
              <a:t>取一空玻璃杯，將杯口朝</a:t>
            </a:r>
            <a:br>
              <a:rPr lang="en-US" altLang="zh-TW" dirty="0"/>
            </a:br>
            <a:r>
              <a:rPr lang="zh-TW" altLang="en-US" dirty="0"/>
              <a:t>下，用力壓入一裝有適量水的</a:t>
            </a:r>
            <a:br>
              <a:rPr lang="en-US" altLang="zh-TW" dirty="0"/>
            </a:br>
            <a:r>
              <a:rPr lang="zh-TW" altLang="en-US" dirty="0"/>
              <a:t>水槽中，發現杯內水面較杯外</a:t>
            </a:r>
            <a:br>
              <a:rPr lang="en-US" altLang="zh-TW" dirty="0"/>
            </a:br>
            <a:r>
              <a:rPr lang="zh-TW" altLang="en-US" dirty="0"/>
              <a:t>低，如右圖所示，</a:t>
            </a:r>
            <a:r>
              <a:rPr lang="en-US" altLang="zh-TW" dirty="0"/>
              <a:t>a</a:t>
            </a:r>
            <a:r>
              <a:rPr lang="zh-TW" altLang="en-US" dirty="0"/>
              <a:t>、</a:t>
            </a:r>
            <a:r>
              <a:rPr lang="en-US" altLang="zh-TW" dirty="0"/>
              <a:t>b</a:t>
            </a:r>
            <a:r>
              <a:rPr lang="zh-TW" altLang="en-US" dirty="0"/>
              <a:t>、</a:t>
            </a:r>
            <a:r>
              <a:rPr lang="en-US" altLang="zh-TW" dirty="0"/>
              <a:t>c</a:t>
            </a:r>
            <a:r>
              <a:rPr lang="zh-TW" altLang="en-US" dirty="0"/>
              <a:t>、</a:t>
            </a:r>
            <a:r>
              <a:rPr lang="en-US" altLang="zh-TW" dirty="0"/>
              <a:t>d</a:t>
            </a:r>
            <a:br>
              <a:rPr lang="en-US" altLang="zh-TW" dirty="0"/>
            </a:br>
            <a:r>
              <a:rPr lang="zh-TW" altLang="en-US" dirty="0"/>
              <a:t>四點的壓力大小順序為何？</a:t>
            </a:r>
            <a:br>
              <a:rPr lang="en-US" altLang="zh-TW" dirty="0"/>
            </a:br>
            <a:r>
              <a:rPr lang="en-US" altLang="zh-TW" dirty="0"/>
              <a:t>(A)a</a:t>
            </a:r>
            <a:r>
              <a:rPr lang="zh-TW" altLang="en-US" dirty="0"/>
              <a:t>＝</a:t>
            </a:r>
            <a:r>
              <a:rPr lang="en-US" altLang="zh-TW" dirty="0"/>
              <a:t>b</a:t>
            </a:r>
            <a:r>
              <a:rPr lang="zh-TW" altLang="en-US" dirty="0"/>
              <a:t>＝</a:t>
            </a:r>
            <a:r>
              <a:rPr lang="en-US" altLang="zh-TW" dirty="0"/>
              <a:t>c</a:t>
            </a:r>
            <a:r>
              <a:rPr lang="zh-TW" altLang="en-US" dirty="0"/>
              <a:t>＝</a:t>
            </a:r>
            <a:r>
              <a:rPr lang="en-US" altLang="zh-TW" dirty="0"/>
              <a:t>d			(B)c</a:t>
            </a:r>
            <a:r>
              <a:rPr lang="zh-TW" altLang="en-US" dirty="0"/>
              <a:t>＞</a:t>
            </a:r>
            <a:r>
              <a:rPr lang="en-US" altLang="zh-TW" dirty="0"/>
              <a:t>d</a:t>
            </a:r>
            <a:r>
              <a:rPr lang="zh-TW" altLang="en-US" dirty="0"/>
              <a:t>＞</a:t>
            </a:r>
            <a:r>
              <a:rPr lang="en-US" altLang="zh-TW" dirty="0"/>
              <a:t>b</a:t>
            </a:r>
            <a:r>
              <a:rPr lang="zh-TW" altLang="en-US" dirty="0"/>
              <a:t>＞</a:t>
            </a:r>
            <a:r>
              <a:rPr lang="en-US" altLang="zh-TW" dirty="0"/>
              <a:t>a</a:t>
            </a:r>
            <a:br>
              <a:rPr lang="en-US" altLang="zh-TW" dirty="0"/>
            </a:br>
            <a:r>
              <a:rPr lang="en-US" altLang="zh-TW" dirty="0"/>
              <a:t>(C)c</a:t>
            </a:r>
            <a:r>
              <a:rPr lang="zh-TW" altLang="en-US" dirty="0"/>
              <a:t>＝</a:t>
            </a:r>
            <a:r>
              <a:rPr lang="en-US" altLang="zh-TW" dirty="0"/>
              <a:t>d</a:t>
            </a:r>
            <a:r>
              <a:rPr lang="zh-TW" altLang="en-US" dirty="0"/>
              <a:t>＞</a:t>
            </a:r>
            <a:r>
              <a:rPr lang="en-US" altLang="zh-TW" dirty="0"/>
              <a:t>a</a:t>
            </a:r>
            <a:r>
              <a:rPr lang="zh-TW" altLang="en-US" dirty="0"/>
              <a:t>＞</a:t>
            </a:r>
            <a:r>
              <a:rPr lang="en-US" altLang="zh-TW" dirty="0"/>
              <a:t>b			(D)b</a:t>
            </a:r>
            <a:r>
              <a:rPr lang="zh-TW" altLang="en-US" dirty="0"/>
              <a:t>＞</a:t>
            </a:r>
            <a:r>
              <a:rPr lang="en-US" altLang="zh-TW" dirty="0"/>
              <a:t>a</a:t>
            </a:r>
            <a:r>
              <a:rPr lang="zh-TW" altLang="en-US" dirty="0"/>
              <a:t>＞</a:t>
            </a:r>
            <a:r>
              <a:rPr lang="en-US" altLang="zh-TW" dirty="0"/>
              <a:t>d</a:t>
            </a:r>
            <a:r>
              <a:rPr lang="zh-TW" altLang="en-US" dirty="0"/>
              <a:t>＞</a:t>
            </a:r>
            <a:r>
              <a:rPr lang="en-US" altLang="zh-TW" dirty="0"/>
              <a:t>c</a:t>
            </a:r>
            <a:r>
              <a:rPr lang="zh-TW" altLang="en-US" dirty="0"/>
              <a:t>。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/>
              <a:t>習作</a:t>
            </a:r>
            <a:r>
              <a:rPr lang="en-US" altLang="zh-TW" dirty="0"/>
              <a:t>P.79</a:t>
            </a:r>
          </a:p>
        </p:txBody>
      </p:sp>
      <p:pic>
        <p:nvPicPr>
          <p:cNvPr id="10" name="圖片 9" descr="一張含有 螢幕擷取畫面, 行, 圖表, 卡通 的圖片&#10;&#10;自動產生的描述">
            <a:extLst>
              <a:ext uri="{FF2B5EF4-FFF2-40B4-BE49-F238E27FC236}">
                <a16:creationId xmlns:a16="http://schemas.microsoft.com/office/drawing/2014/main" id="{5D1325A7-5005-F2D8-0BF1-1E0F39562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74" y="1053530"/>
            <a:ext cx="4037932" cy="203629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159D026-184B-4461-877C-4C19E899AA4C}"/>
              </a:ext>
            </a:extLst>
          </p:cNvPr>
          <p:cNvSpPr txBox="1"/>
          <p:nvPr/>
        </p:nvSpPr>
        <p:spPr>
          <a:xfrm>
            <a:off x="2134766" y="-31457"/>
            <a:ext cx="9254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(C)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824659B-D0FC-42D8-A689-88BFC9BDBEE4}"/>
              </a:ext>
            </a:extLst>
          </p:cNvPr>
          <p:cNvSpPr/>
          <p:nvPr/>
        </p:nvSpPr>
        <p:spPr>
          <a:xfrm>
            <a:off x="1630710" y="5157986"/>
            <a:ext cx="3133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c=d&gt;a&gt;b</a:t>
            </a:r>
            <a:endParaRPr lang="zh-TW" altLang="en-US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DCA2D1B-A224-4607-8BF8-6E74DAA518B1}"/>
              </a:ext>
            </a:extLst>
          </p:cNvPr>
          <p:cNvCxnSpPr/>
          <p:nvPr/>
        </p:nvCxnSpPr>
        <p:spPr>
          <a:xfrm>
            <a:off x="7620247" y="1775717"/>
            <a:ext cx="3960000" cy="0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864E178-A15A-4761-97BB-9B515EB58031}"/>
              </a:ext>
            </a:extLst>
          </p:cNvPr>
          <p:cNvSpPr txBox="1"/>
          <p:nvPr/>
        </p:nvSpPr>
        <p:spPr>
          <a:xfrm>
            <a:off x="9050275" y="1137696"/>
            <a:ext cx="1152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</a:rPr>
              <a:t>水面</a:t>
            </a:r>
            <a:endParaRPr lang="en-US" altLang="zh-TW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0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0"/>
          </p:nvPr>
        </p:nvSpPr>
        <p:spPr>
          <a:xfrm>
            <a:off x="335321" y="909514"/>
            <a:ext cx="8568197" cy="2016224"/>
          </a:xfrm>
        </p:spPr>
        <p:txBody>
          <a:bodyPr/>
          <a:lstStyle/>
          <a:p>
            <a:r>
              <a:rPr lang="zh-TW" altLang="en-US" dirty="0"/>
              <a:t>右圖是有關液壓的實驗，在燒杯中裝八分滿的水，將透明塑膠管的一端用附有細線的塑膠板蓋住，然後壓入水中</a:t>
            </a:r>
            <a:r>
              <a:rPr lang="en-US" altLang="zh-TW" dirty="0"/>
              <a:t>16</a:t>
            </a:r>
            <a:r>
              <a:rPr lang="zh-TW" altLang="en-US" dirty="0"/>
              <a:t>公分處，請回答下列問題：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 dirty="0"/>
              <a:t>習作</a:t>
            </a:r>
            <a:r>
              <a:rPr lang="en-US" altLang="zh-TW" dirty="0"/>
              <a:t>P.79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76" y="1794916"/>
            <a:ext cx="2929478" cy="457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108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35321" y="909638"/>
            <a:ext cx="8784221" cy="3096221"/>
          </a:xfrm>
        </p:spPr>
        <p:txBody>
          <a:bodyPr/>
          <a:lstStyle/>
          <a:p>
            <a:pPr marL="750888" indent="-638175"/>
            <a:r>
              <a:rPr lang="en-US" altLang="zh-TW" dirty="0"/>
              <a:t>22.</a:t>
            </a:r>
            <a:r>
              <a:rPr lang="zh-TW" altLang="en-US" dirty="0"/>
              <a:t>若此時塑膠板不掉落，則此一實驗可以證明液體具有哪一方向的壓力？</a:t>
            </a:r>
            <a:br>
              <a:rPr lang="en-US" altLang="zh-TW" dirty="0"/>
            </a:br>
            <a:r>
              <a:rPr lang="en-US" altLang="zh-TW" dirty="0"/>
              <a:t>(A)</a:t>
            </a:r>
            <a:r>
              <a:rPr lang="zh-TW" altLang="en-US" dirty="0"/>
              <a:t>向上壓力</a:t>
            </a:r>
            <a:br>
              <a:rPr lang="en-US" altLang="zh-TW" dirty="0"/>
            </a:br>
            <a:r>
              <a:rPr lang="en-US" altLang="zh-TW" dirty="0"/>
              <a:t>(B)</a:t>
            </a:r>
            <a:r>
              <a:rPr lang="zh-TW" altLang="en-US" dirty="0"/>
              <a:t>向下壓力</a:t>
            </a:r>
            <a:br>
              <a:rPr lang="en-US" altLang="zh-TW" dirty="0"/>
            </a:br>
            <a:r>
              <a:rPr lang="en-US" altLang="zh-TW" dirty="0"/>
              <a:t>(C)</a:t>
            </a:r>
            <a:r>
              <a:rPr lang="zh-TW" altLang="en-US" dirty="0"/>
              <a:t>向左壓力</a:t>
            </a:r>
            <a:br>
              <a:rPr lang="en-US" altLang="zh-TW" dirty="0"/>
            </a:br>
            <a:r>
              <a:rPr lang="en-US" altLang="zh-TW" dirty="0"/>
              <a:t>(D)</a:t>
            </a:r>
            <a:r>
              <a:rPr lang="zh-TW" altLang="en-US" dirty="0"/>
              <a:t>向右壓力。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 dirty="0"/>
              <a:t>習作</a:t>
            </a:r>
            <a:r>
              <a:rPr lang="en-US" altLang="zh-TW" dirty="0"/>
              <a:t>P.79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76" y="1794916"/>
            <a:ext cx="2929478" cy="457730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9DD956E2-9994-4E78-A36D-ADC9946FF918}"/>
              </a:ext>
            </a:extLst>
          </p:cNvPr>
          <p:cNvSpPr txBox="1"/>
          <p:nvPr/>
        </p:nvSpPr>
        <p:spPr>
          <a:xfrm>
            <a:off x="2134766" y="-31457"/>
            <a:ext cx="9254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(A)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01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壓力的應用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/>
              <a:t>P.175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50" y="1485578"/>
            <a:ext cx="4248472" cy="3258607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190550" y="4869954"/>
            <a:ext cx="5607162" cy="16773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84687" indent="-370392" algn="l" defTabSz="1219122" rtl="0" eaLnBrk="1" latinLnBrk="0" hangingPunct="1">
              <a:spcBef>
                <a:spcPts val="800"/>
              </a:spcBef>
              <a:buFont typeface="Calibri" panose="020F0502020204030204" pitchFamily="34" charset="0"/>
              <a:buChar char="▪"/>
              <a:tabLst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798" indent="-355578" algn="l" defTabSz="1219122" rtl="0" eaLnBrk="1" latinLnBrk="0" hangingPunct="1">
              <a:spcBef>
                <a:spcPts val="800"/>
              </a:spcBef>
              <a:buFont typeface="Arial" pitchFamily="34" charset="0"/>
              <a:buChar char="–"/>
              <a:defRPr sz="43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905" indent="0" algn="l" defTabSz="1219122" rtl="0" eaLnBrk="1" latinLnBrk="0" hangingPunct="1">
              <a:spcBef>
                <a:spcPts val="800"/>
              </a:spcBef>
              <a:buFont typeface="Arial" pitchFamily="34" charset="0"/>
              <a:buNone/>
              <a:defRPr sz="37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213346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2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58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295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刀刃與叉子尖端因</a:t>
            </a:r>
            <a:r>
              <a:rPr lang="zh-TW" altLang="en-US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接觸面積小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施力後可產生較大壓力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，可切斷或刺進食物。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8AAFF79-9587-444E-B916-31E0926C5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5"/>
          <a:stretch/>
        </p:blipFill>
        <p:spPr>
          <a:xfrm>
            <a:off x="6128483" y="1054896"/>
            <a:ext cx="4787440" cy="3672408"/>
          </a:xfrm>
          <a:prstGeom prst="rect">
            <a:avLst/>
          </a:prstGeom>
        </p:spPr>
      </p:pic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CFD4633D-BC49-4A57-BC08-497C50F7B763}"/>
              </a:ext>
            </a:extLst>
          </p:cNvPr>
          <p:cNvSpPr txBox="1">
            <a:spLocks/>
          </p:cNvSpPr>
          <p:nvPr/>
        </p:nvSpPr>
        <p:spPr>
          <a:xfrm>
            <a:off x="6267001" y="4828335"/>
            <a:ext cx="5607162" cy="10801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84687" indent="-370392" algn="l" defTabSz="1219122" rtl="0" eaLnBrk="1" latinLnBrk="0" hangingPunct="1">
              <a:spcBef>
                <a:spcPts val="800"/>
              </a:spcBef>
              <a:buFont typeface="Calibri" panose="020F0502020204030204" pitchFamily="34" charset="0"/>
              <a:buChar char="▪"/>
              <a:tabLst/>
              <a:defRPr sz="3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1798" indent="-355578" algn="l" defTabSz="1219122" rtl="0" eaLnBrk="1" latinLnBrk="0" hangingPunct="1">
              <a:spcBef>
                <a:spcPts val="800"/>
              </a:spcBef>
              <a:buFont typeface="Arial" pitchFamily="34" charset="0"/>
              <a:buChar char="–"/>
              <a:defRPr sz="43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905" indent="0" algn="l" defTabSz="1219122" rtl="0" eaLnBrk="1" latinLnBrk="0" hangingPunct="1">
              <a:spcBef>
                <a:spcPts val="800"/>
              </a:spcBef>
              <a:buFont typeface="Arial" pitchFamily="34" charset="0"/>
              <a:buNone/>
              <a:defRPr sz="37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213346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23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58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295" indent="0"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圖釘的一端</a:t>
            </a:r>
            <a:r>
              <a:rPr lang="zh-TW" altLang="en-US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面積較大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可減小手所承受的壓力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9327529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35321" y="909638"/>
            <a:ext cx="7416069" cy="3096221"/>
          </a:xfrm>
        </p:spPr>
        <p:txBody>
          <a:bodyPr/>
          <a:lstStyle/>
          <a:p>
            <a:pPr marL="750888" indent="-638175" defTabSz="387350">
              <a:tabLst>
                <a:tab pos="1411288" algn="l"/>
              </a:tabLst>
            </a:pPr>
            <a:r>
              <a:rPr lang="en-US" altLang="zh-TW" dirty="0"/>
              <a:t>23.</a:t>
            </a:r>
            <a:r>
              <a:rPr lang="zh-TW" altLang="en-US" dirty="0"/>
              <a:t>若不考慮塑膠板的重量，用密度</a:t>
            </a:r>
            <a:br>
              <a:rPr lang="en-US" altLang="zh-TW" dirty="0"/>
            </a:br>
            <a:r>
              <a:rPr lang="en-US" altLang="zh-TW" dirty="0"/>
              <a:t>0.8 g/cm</a:t>
            </a:r>
            <a:r>
              <a:rPr lang="en-US" altLang="zh-TW" baseline="30000" dirty="0"/>
              <a:t>3</a:t>
            </a:r>
            <a:r>
              <a:rPr lang="zh-TW" altLang="en-US" dirty="0"/>
              <a:t>的染色酒精注入塑膠管中，當塑膠板掉落時，塑膠管中的酒精柱高度為多少公分？</a:t>
            </a:r>
            <a:br>
              <a:rPr lang="en-US" altLang="zh-TW" dirty="0"/>
            </a:br>
            <a:r>
              <a:rPr lang="en-US" altLang="zh-TW" dirty="0"/>
              <a:t>(A)8			(B)16</a:t>
            </a:r>
            <a:br>
              <a:rPr lang="en-US" altLang="zh-TW" dirty="0"/>
            </a:br>
            <a:r>
              <a:rPr lang="en-US" altLang="zh-TW" dirty="0"/>
              <a:t>(C)20			(D)32</a:t>
            </a:r>
            <a:r>
              <a:rPr lang="zh-TW" altLang="en-US" dirty="0"/>
              <a:t>。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1"/>
          </p:nvPr>
        </p:nvSpPr>
        <p:spPr>
          <a:xfrm>
            <a:off x="478582" y="4293890"/>
            <a:ext cx="8496944" cy="1152128"/>
          </a:xfrm>
        </p:spPr>
        <p:txBody>
          <a:bodyPr/>
          <a:lstStyle/>
          <a:p>
            <a:r>
              <a:rPr lang="en-US" altLang="zh-TW" sz="4000" b="1" dirty="0"/>
              <a:t>P</a:t>
            </a:r>
            <a:r>
              <a:rPr lang="zh-TW" altLang="en-US" sz="4000" b="1" dirty="0"/>
              <a:t>＝</a:t>
            </a:r>
            <a:r>
              <a:rPr lang="en-US" altLang="zh-TW" sz="4000" b="1" dirty="0" err="1"/>
              <a:t>h×d</a:t>
            </a:r>
            <a:r>
              <a:rPr lang="zh-TW" altLang="en-US" sz="4000" b="1" dirty="0"/>
              <a:t>＝</a:t>
            </a:r>
            <a:r>
              <a:rPr lang="en-US" altLang="zh-TW" sz="4000" b="1" dirty="0"/>
              <a:t>16×1</a:t>
            </a:r>
            <a:r>
              <a:rPr lang="zh-TW" altLang="en-US" sz="4000" b="1" dirty="0"/>
              <a:t>＝</a:t>
            </a:r>
            <a:r>
              <a:rPr lang="en-US" altLang="zh-TW" sz="4000" b="1" dirty="0"/>
              <a:t>h×0.8</a:t>
            </a:r>
            <a:r>
              <a:rPr lang="zh-TW" altLang="en-US" sz="4000" b="1" dirty="0"/>
              <a:t>，</a:t>
            </a:r>
            <a:r>
              <a:rPr lang="en-US" altLang="zh-TW" sz="4000" b="1" dirty="0"/>
              <a:t>h</a:t>
            </a:r>
            <a:r>
              <a:rPr lang="zh-TW" altLang="en-US" sz="4000" b="1" dirty="0"/>
              <a:t>＝</a:t>
            </a:r>
            <a:r>
              <a:rPr lang="en-US" altLang="zh-TW" sz="4000" b="1" dirty="0"/>
              <a:t>20cm</a:t>
            </a:r>
            <a:endParaRPr lang="zh-TW" altLang="en-US" sz="4000" b="1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TW" altLang="en-US" dirty="0"/>
              <a:t>習作</a:t>
            </a:r>
            <a:r>
              <a:rPr lang="en-US" altLang="zh-TW" dirty="0"/>
              <a:t>P.79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209" y="1151479"/>
            <a:ext cx="3240000" cy="523577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61899E1-192E-48AB-864B-9E65C599CB14}"/>
              </a:ext>
            </a:extLst>
          </p:cNvPr>
          <p:cNvSpPr txBox="1"/>
          <p:nvPr/>
        </p:nvSpPr>
        <p:spPr>
          <a:xfrm>
            <a:off x="2134766" y="-31457"/>
            <a:ext cx="9254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(C)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392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34390" y="2868238"/>
            <a:ext cx="11521633" cy="890536"/>
          </a:xfrm>
        </p:spPr>
        <p:txBody>
          <a:bodyPr/>
          <a:lstStyle/>
          <a:p>
            <a:r>
              <a:rPr lang="en-US" altLang="zh-TW" dirty="0"/>
              <a:t>6‧3 </a:t>
            </a:r>
            <a:r>
              <a:rPr lang="zh-TW" altLang="en-US" dirty="0"/>
              <a:t>壓力</a:t>
            </a:r>
            <a:br>
              <a:rPr lang="en-US" altLang="zh-TW" dirty="0"/>
            </a:br>
            <a:r>
              <a:rPr lang="zh-TW" altLang="en-US" dirty="0"/>
              <a:t>結束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7188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【110</a:t>
            </a:r>
            <a:r>
              <a:rPr lang="zh-TW" altLang="en-US" dirty="0"/>
              <a:t>會考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35321" y="931742"/>
            <a:ext cx="6623981" cy="3074116"/>
          </a:xfrm>
        </p:spPr>
        <p:txBody>
          <a:bodyPr/>
          <a:lstStyle/>
          <a:p>
            <a:r>
              <a:rPr lang="zh-TW" altLang="en-US" dirty="0"/>
              <a:t>在一大氣壓的環境下，靜置於水平桌面的兩裝置如附圖所示。圖中</a:t>
            </a:r>
            <a:r>
              <a:rPr lang="en-US" altLang="zh-TW" dirty="0"/>
              <a:t>P</a:t>
            </a:r>
            <a:r>
              <a:rPr lang="zh-TW" altLang="en-US" dirty="0"/>
              <a:t>、</a:t>
            </a:r>
            <a:r>
              <a:rPr lang="en-US" altLang="zh-TW" dirty="0"/>
              <a:t>R</a:t>
            </a:r>
            <a:r>
              <a:rPr lang="zh-TW" altLang="en-US" dirty="0"/>
              <a:t>兩點位於玻璃管內的液面，</a:t>
            </a:r>
            <a:r>
              <a:rPr lang="en-US" altLang="zh-TW" dirty="0"/>
              <a:t>Q</a:t>
            </a:r>
            <a:r>
              <a:rPr lang="zh-TW" altLang="en-US" dirty="0"/>
              <a:t>、</a:t>
            </a:r>
            <a:r>
              <a:rPr lang="en-US" altLang="zh-TW" dirty="0"/>
              <a:t>S</a:t>
            </a:r>
            <a:r>
              <a:rPr lang="zh-TW" altLang="en-US" dirty="0"/>
              <a:t>兩點位於玻璃管外容器內的液面，其中哪兩個點的氣壓為一大氣壓？</a:t>
            </a:r>
            <a:br>
              <a:rPr lang="en-US" altLang="zh-TW" dirty="0"/>
            </a:br>
            <a:r>
              <a:rPr lang="en-US" altLang="zh-TW" dirty="0"/>
              <a:t>(A)P</a:t>
            </a:r>
            <a:r>
              <a:rPr lang="zh-TW" altLang="en-US" dirty="0"/>
              <a:t>、</a:t>
            </a:r>
            <a:r>
              <a:rPr lang="en-US" altLang="zh-TW" dirty="0"/>
              <a:t>Q	(B)R</a:t>
            </a:r>
            <a:r>
              <a:rPr lang="zh-TW" altLang="en-US" dirty="0"/>
              <a:t>、</a:t>
            </a:r>
            <a:r>
              <a:rPr lang="en-US" altLang="zh-TW" dirty="0"/>
              <a:t>S</a:t>
            </a:r>
            <a:br>
              <a:rPr lang="en-US" altLang="zh-TW" dirty="0"/>
            </a:br>
            <a:r>
              <a:rPr lang="en-US" altLang="zh-TW" dirty="0"/>
              <a:t>(C)P</a:t>
            </a:r>
            <a:r>
              <a:rPr lang="zh-TW" altLang="en-US" dirty="0"/>
              <a:t>、</a:t>
            </a:r>
            <a:r>
              <a:rPr lang="en-US" altLang="zh-TW" dirty="0"/>
              <a:t>R	(D)Q</a:t>
            </a:r>
            <a:r>
              <a:rPr lang="zh-TW" altLang="en-US" dirty="0"/>
              <a:t>、</a:t>
            </a:r>
            <a:r>
              <a:rPr lang="en-US" altLang="zh-TW" dirty="0"/>
              <a:t>S</a:t>
            </a:r>
            <a:r>
              <a:rPr lang="zh-TW" altLang="en-US" dirty="0"/>
              <a:t>。</a:t>
            </a:r>
          </a:p>
        </p:txBody>
      </p:sp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>
          <a:xfrm>
            <a:off x="874658" y="4399684"/>
            <a:ext cx="10980792" cy="1296045"/>
          </a:xfrm>
        </p:spPr>
        <p:txBody>
          <a:bodyPr/>
          <a:lstStyle/>
          <a:p>
            <a:pPr>
              <a:lnSpc>
                <a:spcPts val="3300"/>
              </a:lnSpc>
            </a:pPr>
            <a:r>
              <a:rPr lang="en-US" altLang="zh-TW" sz="3100" dirty="0"/>
              <a:t>(D)</a:t>
            </a:r>
            <a:br>
              <a:rPr lang="en-US" altLang="zh-TW" sz="3100" dirty="0"/>
            </a:br>
            <a:r>
              <a:rPr lang="en-US" altLang="zh-TW" sz="3100" dirty="0"/>
              <a:t>Q</a:t>
            </a:r>
            <a:r>
              <a:rPr lang="zh-TW" altLang="en-US" sz="3100" dirty="0"/>
              <a:t>、</a:t>
            </a:r>
            <a:r>
              <a:rPr lang="en-US" altLang="zh-TW" sz="3100" dirty="0"/>
              <a:t>S</a:t>
            </a:r>
            <a:r>
              <a:rPr lang="zh-TW" altLang="en-US" sz="3100" dirty="0"/>
              <a:t>兩點只受到大氣壓力作用，故兩點的氣壓均為一大氣壓。一大氣壓可支撐</a:t>
            </a:r>
            <a:r>
              <a:rPr lang="en-US" altLang="zh-TW" sz="3100" dirty="0"/>
              <a:t>76 cm</a:t>
            </a:r>
            <a:r>
              <a:rPr lang="zh-TW" altLang="en-US" sz="3100" dirty="0"/>
              <a:t>的水銀柱，故</a:t>
            </a:r>
            <a:r>
              <a:rPr lang="en-US" altLang="zh-TW" sz="3100" dirty="0"/>
              <a:t>P</a:t>
            </a:r>
            <a:r>
              <a:rPr lang="zh-TW" altLang="en-US" sz="3100" dirty="0"/>
              <a:t>點的氣壓為零；一大氣壓可支撐</a:t>
            </a:r>
            <a:r>
              <a:rPr lang="en-US" altLang="zh-TW" sz="3100" dirty="0"/>
              <a:t>76×13.6</a:t>
            </a:r>
            <a:r>
              <a:rPr lang="zh-TW" altLang="en-US" sz="3100" dirty="0"/>
              <a:t>（水銀密度）</a:t>
            </a:r>
            <a:r>
              <a:rPr lang="en-US" altLang="zh-TW" sz="3100" dirty="0"/>
              <a:t>cm</a:t>
            </a:r>
            <a:r>
              <a:rPr lang="zh-TW" altLang="en-US" sz="3100" dirty="0"/>
              <a:t>的水柱，故</a:t>
            </a:r>
            <a:r>
              <a:rPr lang="en-US" altLang="zh-TW" sz="3100" dirty="0"/>
              <a:t>R</a:t>
            </a:r>
            <a:r>
              <a:rPr lang="zh-TW" altLang="en-US" sz="3100" dirty="0"/>
              <a:t>點的氣壓小於一大氣壓，但不為零。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02" y="817733"/>
            <a:ext cx="5071733" cy="360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10" y="4424622"/>
            <a:ext cx="523948" cy="543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10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【108</a:t>
            </a:r>
            <a:r>
              <a:rPr lang="zh-TW" altLang="en-US" dirty="0"/>
              <a:t>會考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35321" y="931742"/>
            <a:ext cx="11499542" cy="4370260"/>
          </a:xfrm>
        </p:spPr>
        <p:txBody>
          <a:bodyPr/>
          <a:lstStyle/>
          <a:p>
            <a:r>
              <a:rPr lang="zh-TW" altLang="en-US" dirty="0"/>
              <a:t>在水平桌面上，放置一個從左至右、管口口徑依序變大的盛水連通管。今在三管管口上各放置與管口口徑相同的甲、乙、丙三活塞，活塞與管壁、水面完全密合且可以在管壁上自由滑動，忽略活塞與管壁間的摩擦力，當三活塞達到靜止平衡時，三管內的水面齊高，如附圖所示，則關於活塞甲、乙、丙的重量大小關係，下列何者正確？</a:t>
            </a:r>
            <a:endParaRPr lang="en-US" altLang="zh-TW" dirty="0"/>
          </a:p>
          <a:p>
            <a:r>
              <a:rPr lang="en-US" altLang="zh-TW" dirty="0"/>
              <a:t>(A)</a:t>
            </a:r>
            <a:r>
              <a:rPr lang="zh-TW" altLang="en-US" dirty="0"/>
              <a:t>甲＝乙＝丙　</a:t>
            </a:r>
            <a:r>
              <a:rPr lang="en-US" altLang="zh-TW" dirty="0"/>
              <a:t>(B)</a:t>
            </a:r>
            <a:r>
              <a:rPr lang="zh-TW" altLang="en-US" dirty="0"/>
              <a:t>乙＞甲＝丙</a:t>
            </a:r>
            <a:br>
              <a:rPr lang="en-US" altLang="zh-TW" dirty="0"/>
            </a:br>
            <a:r>
              <a:rPr lang="en-US" altLang="zh-TW" dirty="0"/>
              <a:t>(C)</a:t>
            </a:r>
            <a:r>
              <a:rPr lang="zh-TW" altLang="en-US" dirty="0"/>
              <a:t>甲＞乙＞丙　</a:t>
            </a:r>
            <a:r>
              <a:rPr lang="en-US" altLang="zh-TW" dirty="0"/>
              <a:t>(D)</a:t>
            </a:r>
            <a:r>
              <a:rPr lang="zh-TW" altLang="en-US" dirty="0"/>
              <a:t>丙＞乙＞甲。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310" y="3327167"/>
            <a:ext cx="4392488" cy="35324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4091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【108</a:t>
            </a:r>
            <a:r>
              <a:rPr lang="zh-TW" altLang="en-US" dirty="0"/>
              <a:t>會考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874658" y="928972"/>
            <a:ext cx="11008348" cy="3580942"/>
          </a:xfrm>
        </p:spPr>
        <p:txBody>
          <a:bodyPr/>
          <a:lstStyle/>
          <a:p>
            <a:r>
              <a:rPr lang="en-US" altLang="zh-TW" dirty="0"/>
              <a:t>(D)</a:t>
            </a:r>
            <a:br>
              <a:rPr lang="en-US" altLang="zh-TW" dirty="0"/>
            </a:br>
            <a:r>
              <a:rPr lang="zh-TW" altLang="en-US" dirty="0"/>
              <a:t>三管內的水面齊高，表示三活塞所受的水壓（</a:t>
            </a:r>
            <a:r>
              <a:rPr lang="en-US" altLang="zh-TW" i="1" dirty="0"/>
              <a:t>P</a:t>
            </a:r>
            <a:r>
              <a:rPr lang="zh-TW" altLang="en-US" dirty="0"/>
              <a:t>）相同，又活塞面積（</a:t>
            </a:r>
            <a:r>
              <a:rPr lang="en-US" altLang="zh-TW" i="1" dirty="0"/>
              <a:t>A</a:t>
            </a:r>
            <a:r>
              <a:rPr lang="zh-TW" altLang="en-US" dirty="0"/>
              <a:t>）的大小關係＝管徑大小關係→</a:t>
            </a:r>
            <a:r>
              <a:rPr lang="en-US" altLang="zh-TW" i="1" dirty="0"/>
              <a:t>A</a:t>
            </a:r>
            <a:r>
              <a:rPr lang="zh-TW" altLang="en-US" baseline="-25000" dirty="0"/>
              <a:t>丙</a:t>
            </a:r>
            <a:r>
              <a:rPr lang="zh-TW" altLang="en-US" dirty="0"/>
              <a:t>＞</a:t>
            </a:r>
            <a:r>
              <a:rPr lang="en-US" altLang="zh-TW" i="1" dirty="0"/>
              <a:t>A</a:t>
            </a:r>
            <a:r>
              <a:rPr lang="zh-TW" altLang="en-US" baseline="-25000" dirty="0"/>
              <a:t>乙</a:t>
            </a:r>
            <a:r>
              <a:rPr lang="zh-TW" altLang="en-US" dirty="0"/>
              <a:t>＞</a:t>
            </a:r>
            <a:r>
              <a:rPr lang="en-US" altLang="zh-TW" i="1" dirty="0"/>
              <a:t>A</a:t>
            </a:r>
            <a:r>
              <a:rPr lang="zh-TW" altLang="en-US" baseline="-25000" dirty="0"/>
              <a:t>甲</a:t>
            </a:r>
            <a:r>
              <a:rPr lang="zh-TW" altLang="en-US" dirty="0"/>
              <a:t>，根據</a:t>
            </a:r>
            <a:r>
              <a:rPr lang="en-US" altLang="zh-TW" i="1" dirty="0"/>
              <a:t>F</a:t>
            </a:r>
            <a:r>
              <a:rPr lang="zh-TW" altLang="en-US" dirty="0"/>
              <a:t>＝</a:t>
            </a:r>
            <a:r>
              <a:rPr lang="en-US" altLang="zh-TW" i="1" dirty="0"/>
              <a:t>P</a:t>
            </a:r>
            <a:r>
              <a:rPr lang="zh-TW" altLang="en-US" i="1" dirty="0"/>
              <a:t> </a:t>
            </a:r>
            <a:r>
              <a:rPr lang="en-US" altLang="zh-TW" dirty="0" err="1"/>
              <a:t>x</a:t>
            </a:r>
            <a:r>
              <a:rPr lang="en-US" altLang="zh-TW" i="1" dirty="0" err="1"/>
              <a:t>A</a:t>
            </a:r>
            <a:r>
              <a:rPr lang="zh-TW" altLang="en-US" dirty="0"/>
              <a:t>可知，水對活塞的作用力（</a:t>
            </a:r>
            <a:r>
              <a:rPr lang="en-US" altLang="zh-TW" i="1" dirty="0"/>
              <a:t>F</a:t>
            </a:r>
            <a:r>
              <a:rPr lang="zh-TW" altLang="en-US" dirty="0"/>
              <a:t>）關係為</a:t>
            </a:r>
            <a:br>
              <a:rPr lang="en-US" altLang="zh-TW" dirty="0"/>
            </a:br>
            <a:r>
              <a:rPr lang="en-US" altLang="zh-TW" i="1" dirty="0"/>
              <a:t>F</a:t>
            </a:r>
            <a:r>
              <a:rPr lang="zh-TW" altLang="en-US" baseline="-25000" dirty="0"/>
              <a:t>丙</a:t>
            </a:r>
            <a:r>
              <a:rPr lang="zh-TW" altLang="en-US" dirty="0"/>
              <a:t>＞</a:t>
            </a:r>
            <a:r>
              <a:rPr lang="en-US" altLang="zh-TW" i="1" dirty="0"/>
              <a:t>F</a:t>
            </a:r>
            <a:r>
              <a:rPr lang="zh-TW" altLang="en-US" baseline="-25000" dirty="0"/>
              <a:t>乙</a:t>
            </a:r>
            <a:r>
              <a:rPr lang="zh-TW" altLang="en-US" dirty="0"/>
              <a:t>＞</a:t>
            </a:r>
            <a:r>
              <a:rPr lang="en-US" altLang="zh-TW" i="1" dirty="0"/>
              <a:t>F</a:t>
            </a:r>
            <a:r>
              <a:rPr lang="zh-TW" altLang="en-US" baseline="-25000" dirty="0"/>
              <a:t>甲</a:t>
            </a:r>
            <a:r>
              <a:rPr lang="zh-TW" altLang="en-US" dirty="0"/>
              <a:t>。三活塞為靜止平衡，表示活塞重量＝水對活塞的作用力，可推得活塞重量關係</a:t>
            </a:r>
            <a:br>
              <a:rPr lang="en-US" altLang="zh-TW" dirty="0"/>
            </a:br>
            <a:r>
              <a:rPr lang="zh-TW" altLang="en-US" dirty="0"/>
              <a:t>為丙＞乙＞甲，故選</a:t>
            </a:r>
            <a:r>
              <a:rPr lang="en-US" altLang="zh-TW" dirty="0"/>
              <a:t>(D)</a:t>
            </a:r>
            <a:r>
              <a:rPr lang="zh-TW" altLang="en-US" dirty="0"/>
              <a:t>。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10" y="965375"/>
            <a:ext cx="523948" cy="54300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1310" y="3327167"/>
            <a:ext cx="4392488" cy="35324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36612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【105</a:t>
            </a:r>
            <a:r>
              <a:rPr lang="zh-TW" altLang="en-US" dirty="0"/>
              <a:t>會考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一個重量為</a:t>
            </a:r>
            <a:r>
              <a:rPr lang="en-US" altLang="zh-TW" dirty="0"/>
              <a:t>200 </a:t>
            </a:r>
            <a:r>
              <a:rPr lang="en-US" altLang="zh-TW" dirty="0" err="1"/>
              <a:t>gw</a:t>
            </a:r>
            <a:r>
              <a:rPr lang="zh-TW" altLang="en-US" dirty="0"/>
              <a:t>的空保溫杯，靜置於水平桌面上時，空保溫杯作用於桌面的壓力為</a:t>
            </a:r>
            <a:r>
              <a:rPr lang="en-US" altLang="zh-TW" dirty="0"/>
              <a:t>10 </a:t>
            </a:r>
            <a:r>
              <a:rPr lang="en-US" altLang="zh-TW" dirty="0" err="1"/>
              <a:t>gw</a:t>
            </a:r>
            <a:r>
              <a:rPr lang="en-US" altLang="zh-TW" dirty="0"/>
              <a:t>/cm</a:t>
            </a:r>
            <a:r>
              <a:rPr lang="en-US" altLang="zh-TW" baseline="30000" dirty="0"/>
              <a:t>2</a:t>
            </a:r>
            <a:r>
              <a:rPr lang="zh-TW" altLang="en-US" dirty="0"/>
              <a:t>，若在杯內裝滿純水後，裝滿水的保溫杯作用於桌面的壓力為</a:t>
            </a:r>
            <a:r>
              <a:rPr lang="en-US" altLang="zh-TW" dirty="0"/>
              <a:t>30 </a:t>
            </a:r>
            <a:r>
              <a:rPr lang="en-US" altLang="zh-TW" dirty="0" err="1"/>
              <a:t>gw</a:t>
            </a:r>
            <a:r>
              <a:rPr lang="en-US" altLang="zh-TW" dirty="0"/>
              <a:t>/cm</a:t>
            </a:r>
            <a:r>
              <a:rPr lang="en-US" altLang="zh-TW" baseline="40000" dirty="0"/>
              <a:t>2</a:t>
            </a:r>
            <a:r>
              <a:rPr lang="zh-TW" altLang="en-US" dirty="0"/>
              <a:t>，則杯子的容量約為多少？</a:t>
            </a:r>
            <a:br>
              <a:rPr lang="en-US" altLang="zh-TW" dirty="0"/>
            </a:br>
            <a:r>
              <a:rPr lang="en-US" altLang="zh-TW" dirty="0"/>
              <a:t>(A)200 mL	(B)300 mL</a:t>
            </a:r>
            <a:r>
              <a:rPr lang="zh-TW" altLang="en-US" dirty="0"/>
              <a:t>　</a:t>
            </a:r>
            <a:r>
              <a:rPr lang="en-US" altLang="zh-TW" dirty="0"/>
              <a:t>(C)400 mL</a:t>
            </a:r>
            <a:r>
              <a:rPr lang="zh-TW" altLang="en-US" dirty="0"/>
              <a:t>　</a:t>
            </a:r>
            <a:r>
              <a:rPr lang="en-US" altLang="zh-TW" dirty="0"/>
              <a:t>(D)600 mL</a:t>
            </a:r>
            <a:r>
              <a:rPr lang="zh-TW" altLang="en-US" dirty="0"/>
              <a:t>。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851202" y="3599408"/>
            <a:ext cx="11008348" cy="2830612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en-US" altLang="zh-TW" dirty="0"/>
              <a:t>(C)</a:t>
            </a:r>
            <a:br>
              <a:rPr lang="en-US" altLang="zh-TW" dirty="0"/>
            </a:br>
            <a:r>
              <a:rPr lang="zh-TW" altLang="en-US" dirty="0"/>
              <a:t>壓力＝垂直作用力 ∕ 接觸面積，假設保溫杯與桌面的接觸面積為</a:t>
            </a:r>
            <a:r>
              <a:rPr lang="en-US" altLang="zh-TW" i="1" dirty="0"/>
              <a:t>A</a:t>
            </a:r>
            <a:r>
              <a:rPr lang="zh-TW" altLang="en-US" dirty="0"/>
              <a:t>（</a:t>
            </a:r>
            <a:r>
              <a:rPr lang="en-US" altLang="zh-TW" dirty="0"/>
              <a:t>cm</a:t>
            </a:r>
            <a:r>
              <a:rPr lang="en-US" altLang="zh-TW" baseline="40000" dirty="0"/>
              <a:t>2</a:t>
            </a:r>
            <a:r>
              <a:rPr lang="zh-TW" altLang="en-US" dirty="0"/>
              <a:t>），可列式： </a:t>
            </a:r>
            <a:r>
              <a:rPr lang="en-US" altLang="zh-TW" dirty="0"/>
              <a:t>10</a:t>
            </a:r>
            <a:r>
              <a:rPr lang="zh-TW" altLang="en-US" dirty="0"/>
              <a:t>＝         ，</a:t>
            </a:r>
            <a:r>
              <a:rPr lang="en-US" altLang="zh-TW" i="1" dirty="0"/>
              <a:t>A</a:t>
            </a:r>
            <a:r>
              <a:rPr lang="en-US" altLang="zh-TW" dirty="0"/>
              <a:t> </a:t>
            </a:r>
            <a:r>
              <a:rPr lang="zh-TW" altLang="en-US" dirty="0"/>
              <a:t>＝</a:t>
            </a:r>
            <a:r>
              <a:rPr lang="en-US" altLang="zh-TW" dirty="0"/>
              <a:t>20</a:t>
            </a:r>
            <a:r>
              <a:rPr lang="zh-TW" altLang="en-US" dirty="0"/>
              <a:t>（</a:t>
            </a:r>
            <a:r>
              <a:rPr lang="en-US" altLang="zh-TW" dirty="0"/>
              <a:t>cm</a:t>
            </a:r>
            <a:r>
              <a:rPr lang="en-US" altLang="zh-TW" baseline="40000" dirty="0"/>
              <a:t>2</a:t>
            </a:r>
            <a:r>
              <a:rPr lang="zh-TW" altLang="en-US" dirty="0"/>
              <a:t>）。</a:t>
            </a:r>
            <a:endParaRPr lang="en-US" altLang="zh-TW" dirty="0"/>
          </a:p>
          <a:p>
            <a:pPr>
              <a:lnSpc>
                <a:spcPts val="4500"/>
              </a:lnSpc>
            </a:pPr>
            <a:r>
              <a:rPr lang="zh-TW" altLang="en-US" dirty="0"/>
              <a:t>假設保溫杯的容量為</a:t>
            </a:r>
            <a:r>
              <a:rPr lang="en-US" altLang="zh-TW" i="1" dirty="0"/>
              <a:t>X</a:t>
            </a:r>
            <a:r>
              <a:rPr lang="zh-TW" altLang="en-US" dirty="0"/>
              <a:t>（</a:t>
            </a:r>
            <a:r>
              <a:rPr lang="en-US" altLang="zh-TW" dirty="0"/>
              <a:t>mL</a:t>
            </a:r>
            <a:r>
              <a:rPr lang="zh-TW" altLang="en-US" dirty="0"/>
              <a:t>），可列式： </a:t>
            </a:r>
            <a:r>
              <a:rPr lang="en-US" altLang="zh-TW" dirty="0"/>
              <a:t>30</a:t>
            </a:r>
            <a:r>
              <a:rPr lang="zh-TW" altLang="en-US" dirty="0"/>
              <a:t>＝                        ， </a:t>
            </a:r>
            <a:r>
              <a:rPr lang="en-US" altLang="zh-TW" i="1" dirty="0"/>
              <a:t>X</a:t>
            </a:r>
            <a:r>
              <a:rPr lang="zh-TW" altLang="en-US" dirty="0"/>
              <a:t>＝</a:t>
            </a:r>
            <a:r>
              <a:rPr lang="en-US" altLang="zh-TW" dirty="0"/>
              <a:t>400</a:t>
            </a:r>
            <a:r>
              <a:rPr lang="zh-TW" altLang="en-US" dirty="0"/>
              <a:t>（</a:t>
            </a:r>
            <a:r>
              <a:rPr lang="en-US" altLang="zh-TW" dirty="0"/>
              <a:t>mL</a:t>
            </a:r>
            <a:r>
              <a:rPr lang="zh-TW" altLang="en-US" dirty="0"/>
              <a:t>）。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54" y="3599409"/>
            <a:ext cx="523948" cy="543001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6599262" y="4584824"/>
            <a:ext cx="936104" cy="1077218"/>
            <a:chOff x="10127654" y="5302002"/>
            <a:chExt cx="936104" cy="1077218"/>
          </a:xfrm>
        </p:grpSpPr>
        <p:sp>
          <p:nvSpPr>
            <p:cNvPr id="9" name="文字方塊 8"/>
            <p:cNvSpPr txBox="1"/>
            <p:nvPr/>
          </p:nvSpPr>
          <p:spPr>
            <a:xfrm>
              <a:off x="10127654" y="5302002"/>
              <a:ext cx="9361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</a:t>
              </a:r>
            </a:p>
            <a:p>
              <a:pPr algn="ctr"/>
              <a:r>
                <a:rPr lang="en-US" altLang="zh-TW" sz="3200" i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</a:t>
              </a:r>
              <a:r>
                <a:rPr lang="en-US" altLang="zh-TW" sz="32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1" name="直線接點 10"/>
            <p:cNvCxnSpPr/>
            <p:nvPr/>
          </p:nvCxnSpPr>
          <p:spPr>
            <a:xfrm>
              <a:off x="10127654" y="5862328"/>
              <a:ext cx="936104" cy="0"/>
            </a:xfrm>
            <a:prstGeom prst="line">
              <a:avLst/>
            </a:prstGeom>
            <a:ln w="285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群組 18"/>
          <p:cNvGrpSpPr/>
          <p:nvPr/>
        </p:nvGrpSpPr>
        <p:grpSpPr>
          <a:xfrm>
            <a:off x="9263558" y="5232896"/>
            <a:ext cx="2376264" cy="1077218"/>
            <a:chOff x="8831510" y="5646304"/>
            <a:chExt cx="2376264" cy="1077218"/>
          </a:xfrm>
        </p:grpSpPr>
        <p:sp>
          <p:nvSpPr>
            <p:cNvPr id="14" name="文字方塊 13"/>
            <p:cNvSpPr txBox="1"/>
            <p:nvPr/>
          </p:nvSpPr>
          <p:spPr>
            <a:xfrm>
              <a:off x="8831510" y="5646304"/>
              <a:ext cx="23762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2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</a:t>
              </a:r>
              <a:r>
                <a:rPr lang="zh-TW" altLang="en-US" sz="32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＋</a:t>
              </a:r>
              <a:r>
                <a:rPr lang="en-US" altLang="zh-TW" sz="3200" i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X</a:t>
              </a:r>
              <a:r>
                <a:rPr lang="en-US" altLang="zh-TW" sz="32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×1 20 </a:t>
              </a:r>
              <a:endPara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8" name="直線接點 17"/>
            <p:cNvCxnSpPr>
              <a:stCxn id="14" idx="1"/>
              <a:endCxn id="14" idx="3"/>
            </p:cNvCxnSpPr>
            <p:nvPr/>
          </p:nvCxnSpPr>
          <p:spPr>
            <a:xfrm>
              <a:off x="8831510" y="6184913"/>
              <a:ext cx="2376264" cy="0"/>
            </a:xfrm>
            <a:prstGeom prst="line">
              <a:avLst/>
            </a:prstGeom>
            <a:ln w="285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8439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/>
              <a:t>例題</a:t>
            </a:r>
            <a:r>
              <a:rPr lang="en-US" altLang="zh-TW" dirty="0"/>
              <a:t>6-4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TW" altLang="en-US" dirty="0"/>
              <a:t>壓力的基本計算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TW" altLang="en-US" dirty="0"/>
              <a:t>有一</a:t>
            </a:r>
            <a:r>
              <a:rPr lang="en-US" altLang="zh-TW" dirty="0"/>
              <a:t>1.65</a:t>
            </a:r>
            <a:r>
              <a:rPr lang="zh-TW" altLang="en-US" dirty="0"/>
              <a:t>公斤重的書包，其長、寬、高分別為</a:t>
            </a:r>
            <a:r>
              <a:rPr lang="en-US" altLang="zh-TW" dirty="0"/>
              <a:t>30</a:t>
            </a:r>
            <a:r>
              <a:rPr lang="zh-TW" altLang="en-US" dirty="0"/>
              <a:t>公分、</a:t>
            </a:r>
            <a:r>
              <a:rPr lang="en-US" altLang="zh-TW" dirty="0"/>
              <a:t>22</a:t>
            </a:r>
            <a:r>
              <a:rPr lang="zh-TW" altLang="en-US" dirty="0"/>
              <a:t>公分、</a:t>
            </a:r>
            <a:r>
              <a:rPr lang="en-US" altLang="zh-TW" dirty="0"/>
              <a:t>10</a:t>
            </a:r>
            <a:r>
              <a:rPr lang="zh-TW" altLang="en-US" dirty="0"/>
              <a:t>公分。若將書包以下圖（一）和（二）的方式放置於桌面，則桌面所受壓力分別為多少公克重／平方公分？</a:t>
            </a: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/>
              <a:t>課本</a:t>
            </a:r>
            <a:r>
              <a:rPr lang="en-US" altLang="zh-TW" dirty="0" err="1"/>
              <a:t>P.175</a:t>
            </a: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5447134" y="3501802"/>
            <a:ext cx="6231623" cy="2787169"/>
            <a:chOff x="3718942" y="3423590"/>
            <a:chExt cx="6231623" cy="2787169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4"/>
            <a:srcRect l="4514" t="1208" r="2222" b="20196"/>
            <a:stretch/>
          </p:blipFill>
          <p:spPr>
            <a:xfrm>
              <a:off x="3718942" y="3423590"/>
              <a:ext cx="6231623" cy="2160000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4129720" y="5625984"/>
              <a:ext cx="17281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圖（一）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7729478" y="5619781"/>
              <a:ext cx="17281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圖（二）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644468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中自2下Ch6-3PPT無連結_111(2)"/>
  <p:tag name="ISPRING_PLAYERS_CUSTOMIZATION_2" val="UEsDBBQAAgAIAHJ6MlSIUII3PAMAAFsJAAAdAAAAdW5pdmVyc2FsLW5vLXZpZGVvL3BsYXllci54bWylVltv2jAUfu5+ReR3bCjr2qKEqquE9rBOlVi3vSGTHBKXxM5spyn99fMlCYRLt2oPIHJ8vs/n8p0TwpuXIg+eQSomeIRGeIgC4LFIGE8j9Ph9NrhCN9OwzOkGZJCAiiUrtfF9oDqL0I4BGyIUsCRCFWeWkOYDLgbPLAGBglIyIZneRGg8NFd0F47PUWCAXEUo07qcEFLXNWbK+PNUibyy1ArHoiClBAVcgyQ+mgY4KfX7sURvSlAtwz8QmE8heB/2olgPWI+xkCk5Hw5H5Nf913mcQUEHjCtNeQxo+uHM1XFJ4/W9SKoclDGdhZ56DlrbW63pLNQTNrrigZJxhPz5ogClaAoK5zxFpHVrCVu4h7TWBeXJgtNnllKbykI1Xq5XHYfKhNRxpRvwGjZLQWWy6Oxb95AcRhuucqoyT6Z2s3Dca9ak4bwW9vlYGC6XapkzlZmTXcTWejR80rsyLFxhnQwfWxnOLA8KJPyumITEPf7oFD8cocBGNaOxFnJzZ06NGBsR4E442AsHW1fcKRx3l8y3FMiH3zm5pLGqY9SkugKqKwlNlc5CNyPfqJSuS1MtKwjJntEjSQ8aEp+u70zXhjDTRX7x14ZYr71+PCnB32iIQ/x/P74YmrYUjCfwMmPGRUNhSqzB1N7asC5zbC/s4lHVstiOTc+yVb3p0JMZUE1lCmasE6op2drJCSRIqoxHXMk96M7BKWzG0iw3H32UYP/0FEtB5foowc7BKWwu4vURZGc+hVtKUZvsVFWWZtAP63Z43raC7PWiL8RWfiE5XHdhXCktCvbqVL27BvXECdi8KeCZQT3vjdCgseLSLL9ukm9L1s3x5fDtCe9PZC+Kdj5X6HD52l/9jWstD3YrtPvSGhalt+wtVtBV6Z3aOavKvksCK1rl+m43nv4ud8i9eI+u8WNUP80siXrOXiHIwMowQp+uxiioWWJf36OxKVtHYARj9ljvcmc6cd9K8LYEGBP35L9dKZvXRdNVp4YTrQ+b3jqAn9XPRjOpFBVP9hrn+u+pVW4W5K0E2mV2ObpGQQ4r83Nk/lZoUUbo43mX7PXFdQN1IT34W30c75BOE+1WNMRLvU0ibPbN9A9QSwMEFAACAAgA0EWaVXcEUz6gBgAALhkAACYAAAB1bml2ZXJzYWwtbm8tdmlkZW8vY29tbW9uX21lc3NhZ2VzLmxuZ61ZW2/jRBR+R9r/MIpUCaSlu4u0K4TarCbOtLHq2Fl70mxByJrGk3a0tif4krY8FaGCgEee4AEBQmh5gCceVvwctBf6LzgzdtJkL7KdrdRWtaPznTNnvu+cM5Ot+6dRiGY8SYWMt1t3Nm+3EI/HMhDx0XZrSHfe/7CF0ozFAQtlzLdbsWyh++0b72yFLD7K2RGH/2+8g9BWxNMUHtO2erp6RiLYbg06PjYM4nlmxyI+dk3sW7hDLL+DjT2fOn6H7Jp2q70rUQY/xxwd8iMRxxAEkhP9Ig1FwLdulajNnDiUOn1/gG1itdodmWUyQh2WrIdm431zF1PTsf3OEIBtr9W22UwcsQxSiA5zgI/T9bA9Qqlp7wIiHo/BQByKUGRnyONZBrlYF9Uyu6TV9tbPIHUG8/RROW2au2HXdCBtrltkTUPCCvNASBSzJNGJawA4sPABcX3PIACqoB3qe8PBwHEp6UKEii0iysNiQ0SKYpmhNJ9OZZLxAIlYE4qtZDiSjXLj7Zm2D+71+srXpmXSA7/vqFzTPIkROL82J7bj9rG1gj6ZXAP8wCUesSmkc9BzqNNqDxKe8jjjCZoey0w2wVM0823f2fENZ2jTknFo48GQeHrn7WG/Q9wNJekN6lBYz/wjb6OBo33w8xpC7YOz9Qg1wpCAPnb3ipwYLoEXXX9k0l6rbSScKdqciOwYCW+aqKLEZyzMC36VtbPK3bzS4cGgrBvzuDts/KjK2nD6oL8D33J2oViauxCWjKYsPkOWPJLvfnDv3umdu/feawTjAaGsVSCkke7ergFkU9exiqLg2+Qh7PbTJ989fXJ++fMXzYydIbVMG1hd/tPMGvi7r1x/W9P10HWB7iVXTU/XDpUVi+jacSBzdMxmXLWhmeAnulKAHERSdiD1wVjCiziv1FrX6WOgEyiMuqahqAqSkElydrMoQHl2LBNwl6JApOwwBJIpn4pf6vNpocSCZVIVLShlgYyYiDerXY9sy8FdTbc+8BzvqrqxWBQgrcBrcs+UgG6Ci5M4lCxAk4QDoOMhNp2GYlyW01IBg5CdVUbh4hG0M6C9Y3lQybrzN6325fn5s6//aQjgYo+4rfbzP3558eNfz7//fQ1zX3P++ZOLyx9+e3bx+PLLx81AeuZuz4JfqgL576dfn1188+LPr5phDAgQ4cXfFzUMy9KMPW/kuMBPoiszQ1OWpicyCVZ4uryjVcCmbTggBYMugavGuQAGhgiYA5OEj7NqMIgSa4aXyoLVAgV9qguDElWUpxkIJ5qGPOM6WqGWwsbF0MQnEhQWcpijNPvBu5ZbJdEtPLSNnt+hi3JqsTweH9e0A3m+ViHLeshTvsL6yphKNJg7H0J9genQaWLh7EEp3GticUBgYIQ/VTZLkytUvnlZmpe9MVNVJjwrhwrFppmQeQpvVEqgOOkdSTebufEI9Hibmth6Q3UtUOdT2ZGYcYgjCXhS6Qhqv0G6SlcPhubH/g42Ld21X6YeO9MTIAtmLB6ro8WYqT09g88CEejPFO21/89y8TliWVnsN8o+YXfJw42m8ay0ljcogmUZj6ZZlWuVsDL8daJQEn9jCHWWvp7/xYB+LTuzNNK/9f6sHB2a7FFlEG+Zqfq7dd2RlKcAAiMLKJXAlBHWt+optx0Tal2vxhnzys60d1aOHGY8kfWtbacEsCVaF8PrQY515B4MOxF0ofq2+hyyHL4+gdS3H5GOZ1LoOiN+mIqs0rPWc+3+quW8fmNdmlpXmg01qUVWbjwAMhQRxB/UwBz2yTwDRYtYWclI5mGg5R+KR7pNQG7ziL86D08SGem3IUvn9C/a1P23iaJYnFs4HTSYpxYKrr0/SwJef5c8gl0YYwxsG2r2MZTaw5pGIB+VCot689EJdBSxbHwM7Xgi8zioCVScxLpkBwNYuWaPs6R6CisBXgqjeIvKtx81AlETHRRRsgD7xJYZTz9tDKKWscAoLjIyfppVAw07mkWe7+zswCQ3mVRZUNxZDVk/1LEqT8xzu5oHaGoC+6/lUMqKphjJCF5tVvul6vJOkwVTio1eH/TnabnJPIGhswnCnG6GM3ThWFcq1wAgGCCoyEKOyClTemuCqi6BoDLrc1rdM9qyvd46JaSs2WquLkHyLBRxo5jfrp2qpVJz4ONuV18LQQ7hrP+omB4COGqOy/uhUB7VBjN62IZ+8RIeD0TWFNAlZHHjoy409OWBJZn6fuLf88obgOKqsKzGUPCK56tyN3u1Yy+eUv3NxtatpS86/gdQSwMEFAACAAgA0EWaVRUeYBujAAAAfwEAADcAAAB1bml2ZXJzYWwtbm8tdmlkZW8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QRZpV83+vT7gEAADgFwAAMAAAAHVuaXZlcnNhbC1uby12aWRlby9mbGFzaF9wdWJsaXNoaW5nX3NldHRpbmdzLnhtbOVYT28bRRS/+1OMFvVYb9ImNI3WjoK9Vqw6dvBuoBFC0Xh37B0yO7PszDp1T0EoIODICQ4IEKrKAU4cIj4OahryLXi76zh24jTjEktpe4icffPe7715/+bNWGtPQob6JJZU8JKxWFwwEOGe8CnvlYxtt3Z3xUBSYe5jJjgpGVwYaK1csKKkw6gMHKIUsEoEMFyuRqpkBEpFq6a5v79fpDKK01XBEgX4suiJ0IxiIglXJDYjhgfwowYRkcYQQQMA/kLBh2LlQgEhK0faFH7CCKI+WM5puinMagzLwDBztg729nqxSLhfEUzEKO51SsZ7Fbu6WL1/xpNDVWlIeOoTWQZiSlar2PdpagVmDn1KUEBoLwBzFxeWDLRPfRWUjHtLKQywm5dhMvB87ziFqQhwAldD/JAo7GOF889coSJPlDwj5CR/wHFIPRdWUOqAklF1d51GvWrvNluu7exuuJuN3IYZhFz7sTuDkFt3G/Ys/LrwldZ225kFf2Nny2436s1Hu26r1XDrW+dSEIIJD1rmpIstCIVIYo+MPGypIAk7HFMGWX3B75IoqAuG4x5xRY1C2LuYSWKgzyLS+zDBjKpBmgpQPnuEROsyIp5qp3EuGSpOiHEOlwOCYRD8URItPxzl0IOVia2bufbzbU210sJKYS+AbANaZppljpPO2GhaeNhTtA+pTC5sspsw5iRRJGJVTo3OdI8TRzZcAWN1BZ/wXPqNOoL5I3+RsEP8Jg7JWI06e5TXgHPRQF2IMQNPtiLCkYM59AWqwLveCEAmHamoyvpBbci9HlPMEOBB4yJo07nkbS/AsZwI6iiwaTF65U+aQhH5ae7tnHQlq8MoaElTS4v/9ODg+Ou/dThP/jo8+eMrHc5/f/r1+PAbTeaXv/9y8uOfL79/psV8dHj6w2/Hh89Pv3yuw/+xSJiPBiJBjO6BVwSCukpC+C8gaLzdoW4swowKHVkhmTmxT8k+8dd0FO2AijABSWj/ESMq1/B5Qp+iDumKGHAJ7sNhAXQqc/ziTMARlvIcFJ/ZeCdvYvVm1X58J90g9vuYezOCQzGSMFJzwccDxIU6kwN3eDiRJAuKT/1sTWdvxdcPw6gfQJxvKBoT+JKGCcM3CT9yyBj0HEM+Hy2zBP5aC7TVBrifFXpavBk0lDiFkOSYsOBBL6d8eH5oAHqYI8HZAGEPjmOZto0+FYkESt4gcmj5+hbm8pCm2VcPzh3QGPsk1oJcWLx3f2n5/QcrD1eL5j8Hz+6+Umg4qGwxnKrLJ5XKlaOTntSFAeoaoavGqGvEXjFMXZKtiThM89u/ZOv0iVJDvN507fZ6xa1/VHd3pgBkTr98kFtmOmRMnzmyyeu2jhyOvd6ubKC27Ww3XGdVJxGbAmpeeQGkcje9xejIvDj69sXRwenPX+gxf6fP3Np2IVtsraK0Ha39tbT0PtLhaudjyNbYCKJlAhwrvbxNwsHCaEghS9+IJqFVeK/VX96MYv/fF4y8W8yp2AmOvWBuefRutON5Bugtdvvtvnm/3ddjfZtvLAEnM8ixN+sftBrVd6DH3lIP5l+jV8iJZ0fLnPoinK6ElNMQ3JreXEbPyOXlpQXLnL5UKADa5Kt8ufAfUEsDBBQAAgAIANBFmlVOAcCHrgMAAPAMAAAqAAAAdW5pdmVyc2FsLW5vLXZpZGVvL2ZsYXNoX3NraW5fc2V0dGluZ3MueG1slVfNbhpJEL77KRC5mwSTYEtjJAxEiuIkKEa+N0wBLfd0j7p7cNjbSpHyFCvtOccccs3bbHbfYqt/humGGYM9suSuqq+6fr6ukhP1QHlrA1JRwa/b3fbgrNVKFoWUwPUMspwRDS1OMrhu//vt+++vP3///PHf33/+89ev6XTW7jhzwYS8A60pXykjKWUtml6354XWgp8vBNfo85wLmRHWHrx4a3+SjrU8hhIY4qmYJVlAdc3Lt73RZfcUiL+jd9Mfj66aAAuR5YRvb8VKnM/J4mElRcFTE9qF+Zpg620OklH+gJavu5c348YkGFX6nYYsimnyatKddE+D5BKUAhPS1XjYHb45imJkDmyXfb932RueiKmueroxe7ANVVRbWL/bv+j3mmA5WUFc5NFk/Gp80WzP0XvclSfjcgANX/RRouBD2IJ8lnORF/lzOJJLsTIF3cP0zXcUwwRJ8fkhYHxlvqMAk5C56CghFaMptkHI1FHxpfmajH0tD1jk/wyHRGLethRsapqwNz0MQ+YMBloWkHTKk9OptXj8VGh8TKU+lFQ2U0xwSgoFgyVhyptVwsrwMzxSnoZWXlKZ3AtWZDByAYeWsaICjEY3drKEtjtZEKOEjRdWqQTCyvIjFvbAMhBWlnemX5842x6Y72scpmTEDfHtDOrvo48agGrgBI+pd12eSq256tY8dBXc7QWlTSZSGFhmzWgGpnNJx8pcTJ2DoBJONnRFNK6pD8ZuvrXZqKSzp/Bkq6dWoqlmUMe4hSikwmBQfR+Rr0bhEG51qKG+haUuKxULq6aYfRFywZ6Pc92725XNnVsat8l1OyPyAeRMCKbaLY/DF4hu3F4+RJh5jdsU5Du+FAHGBtYE4kKDOtVYuGd4qjnRmizWGcbUeMOupq6z9Q1M/L11neVFNgc5QUJQKBkZy5zdmq7WDH/1PYVHSGNAg9Ih9RrdcUJ3hA8EngJA5GJdPgd3cJqsYJoy2ADz2kBgE27KLFFI/7p8Db08/6rn9xxC+hlUMSUaoJGiBnCPYdUjnObs6IBJNJkrm1k0UsoJH7iOhn45KA1dwxlpz55KkWfU15UQmxXVkxRa3Gkiy3JWZ5892cCQ08yOIFQE19doHIYJkfu6WGWZ1IG8CsFsrp0zVQJqNE0QM2gH3TqI1exP2Rk+0MFSAoQT1grPgh3wHrZzQWT6cWcSLYUatUNjjrg37cDGUZ/lOukEItecsCcZ5dT8qzIqlBYZ/cP6mkRr6EmTM/SHusH/UEsDBBQAAgAIANBFmlW+dRlUsgQAAGoXAAAvAAAAdW5pdmVyc2FsLW5vLXZpZGVvL2h0bWxfcHVibGlzaGluZ19zZXR0aW5ncy54bWzdWE9PG0cUv/MpRlvlGC8kpCHINqL2IqwYm3qXNqiq0Hh37J0yO7PdmbXjnKgqWrU99tQeqraqovTQnnpA/ThVCOVb9O2OMRgMjBFuRA7IzNv3fu//m7dbXHkeMdQjiaSCl6yFwryFCPdFQHm3ZG15a/eXLCQV5gFmgpOSxYWFVspzxThtMypDlygFrBIBDJfLsSpZoVLxsm33+/0ClXGSPRUsVYAvC76I7DghknBFEjtmeAA/ahATaQ0RDADgLxJ8KFaem0OoqJE2RJAygmgAlnOaOYXZuoqYZWuuNvZ3u4lIeVARTCQo6bZL1nsVp7pQfXjCo5GqNCI8C4ksAzEjq2UcBDQzAjOXviAoJLQbgrUL84sW6tNAhSXrwWIGA+z2RZgcXLuOM5iKgBhwNcSPiMIBVlgftUJFnit5QtCkYMBxRH0PnqDM/5JV9Xbceq3q7DSanuPurHsbdW3DFEKe88ybQsireXVnGn5T+Epzq+VOg7++vem06rXG0x2v2ax7tc1TKUjBWASL9niIi5AKkSY+GUW4qMI0anNMGRT1ubhLoqAtGE66xBNrFNLewUwSC30Wk+6HKWZUDbJSgO7ZJSRelTHxVSvLc8lSSUqsUzgNCIZB8kdF9OjJqIYeL425bmvtp25NtLKIlcJ+CNUGtNy0on2WdMJGs77DvqI9KGVyzslOypibxrFIVDkzOtd9ljiy4RKYYkfwschlZ9QWLBjFi0RtEjRwBPnbXOMW6kBSGYSuGROOXMxhDlAF4fRHEjJtS0VV3v9rQ+7VhGKGoMdhUBG04V4Irx/iRI5lcZTJrPv88icNoYj8VIdXky5ldRkFLVktGfEf7+0dfv23CefRX/tHf3xlwvnvT78e7n9jyPzm91+OfvzzzfcvjZgP9o9/+O1w/9Xxl69M+D8WKQvQQKSI0V2IikDQSGkE/4UEnZ1vqJOIKKcyLBWSeRB7lPRJsGKiaBtURClIwriPGVFaw+cpfYHapCMSwCW4B5cD0KnU+IWpgGMs5SkoPrHxnp5atUbVeXYvcxAHPcz9KcGh+0gUq5ng4wHiQp3IQTh8nEqSJyWgQf7MxLfCzdMwGgCQ51vKxhi+pFHK8G3CjwJyBnqGKZ+NlmkSf60FxmpD3MsbPWveHBpanEJKNCY88GHMUz68MAwAfcyR4GyAsA/3r8zGRo+KVAJFDwgNLW9uoZaHMs1PXdgFQWMSkMQIcn7hwcPFR+8/XnqyXLD/2Xt5/0qh4WayyXCmTq8mlUt3JTOpcxvTNUKX7U3XiF2xPV2QXRNJlNV3cMHWySukgXit4Tmt1YpX+6jmbU8AyIN+8SIv2tlWMXnJyFetcztG++0tGa6z2qqso5bjbtU9d9mk9BoCulz5IRRvJ3tRMZF5ffDt64O945+/MGP+zpy5ueVBfThGbei4Rv41jfQ+NeFq6cVj88zSYWQCXCRdPRjhKmE0olCXd2IsGLXajSbK3Wjvie8Q9Mr+1hNhRu1NcOKHM6ucOzxy315O3uFIT6x+Oel6Qy6JaCb0P91z7/Ybr7nNt1Z849XjOhu1D5r16kzLiJrV0Z3o3dsNnz6NPiOOfTcs2hM/6c4Bffz7eHnuP1BLAwQUAAIACADQRZpVdurj27UBAABtBgAAKgAAAHVuaXZlcnNhbC1uby12aWRlby9odG1sX3NraW5fc2V0dGluZ3MuanNvbo2Uz0/CMBTH7/wVZF4NkTEdeEOGiYkHE7kZD914zIWubdoyQcL/7rrxo93elPWyvnz6fT/a9/a9fvl5idd/7O+r/2r/5u4rGxiblhu4de20w54bu6dotoRFlgPNGHgNpDDIilAFZ/vhgmDKHqtU49270VWWoMcRWpwdWEaJgAoDCwT8xsAtZvw5ne5ZedU5WZWON1pzNkg408D0gHGZk4rxbp6rz06xAfMC5D/oiiTgiN49B7Ox30VeFIOnMJpNbC7huSBs98pTPohJsk4l37Dl0f/ILJv+2gmQ5Z2va+DeHz9FToA0U/pFQ950PB/O/bnfTQoJSsHR7ySa+tMHFKYkBmonFAbjYPoH6gi3C9qgi0xl+kSHfjgKA5sWJIVWlWbzaBiNXIyVWq1qtpzXnIat7rpFQckO5DVSXGzEFRcoJE9NRdpoaBaKUk6WGUtrLpqYhXImWCPb9TaqoTGIuVyeX8WdWTZzKcbxZp02y93WrYeD1XZfSGvnXeMGmxUNm0abXTW8viInKTY7MLccA0Xn3LqM1VM0ujl6zP6jzJvINcgF57SM99OeDGhsybVJFG5NeodfUEsDBBQAAgAIANBFmlUvxPskcQAAAHEAAAAlAAAAdW5pdmVyc2FsLW5vLXZpZGVvL2xvY2FsX3NldHRpbmdzLnhtbLOxr8jNUShLLSrOzM+zVTLUM1BSSM1Lzk/JzEu3VQoNcdO1UFIoLknMS0nMyc9LtVXKy1dSsLfjssnJT07MCU4tKQEqLFYoyEmsTC0KSc0FMkpS/RJzgSpftK963rLt+bZNLxc0Ppu7PyAgREnfjgsAUEsDBBQAAgAIANBFmlWTgVIO4QkAAK0fAAAgAAAAdW5pdmVyc2FsLW5vLXZpZGVvL3VuaXZlcnNhbC5wbmftWWtUU1cWvkEsYtFUo5YqyrRW02kHASmPYEh8zYBaoaMjvpBQoMmM4SHeIomBhNqOrzKJtlYIiUk7nS7G8giYQowIQdEElwmZlkIMAaJGEiUPIJGEePOYmyitXV1da9b8mDU/8iM357v77L3Pfpzvx76n3k1PnTd36VwAAOZtSdu8AwCCYwBg1uE5L8Bvzn21zgv/IcAdqRuBpt6IRzAIJm3YvgEAWlgvut6bDePQQ2l7QQCY3+37IWTF/8wHgMiNWzZv+BMl2zzcwfzdbnHlPTBk6Jp4lhZRlnP49RO9c3qW64AFr6LTzmAO3ZUjEAtDFyI+7gldEPRa2ktpwfny70gZyxfHkWkZuxxhxePUFY/6PshQjUmiQoylZQrvEAL2eiM0HH6u51X6wINfBVjrOAOv5b6aA68BVsP17lZ9GGIWvKbkL17RFE+a49vbtbJ+4lAjZlOXb9OKvX89QVa8EuQLf6LnTWwWufclOCFAZWrmvXv7wONPzV6ai1TVxgWHweu7Z3dRLg/ALq5eq2ZM3x7Ge5wCiCwyHzgaBUuvVvmlJX/smnYW0xkOTyrfI5MTxfeFBI/lO5uGWG5ch58eM0zbCF464xEZlAskLp27tc75kCTZg+tlaNiqIPiIxja/x/SQKif+iTCWdzKWo3M6u5X0UgZZeRAlkXiuyfhawpNB9nZG/CJ/WBGtMyrqCUZfXZS+D4l6m0i33iz2et8KExJxF5sTl5kUQwmy3itRb8przZ32ZZPucQer5dLgjWLWOmUp7m+xKpE2BUu3MKYi7Jms2E6HLrpzLpZjdjIx9GxDRJxEiwtdKyjkqZYcb5NVUCoYJs5IXZwA7otKVaE/w9z54VqPJ2M8OiWBc9/rtrA6B99Qjqq/UBKp7YWfBHPcuzH6tsLulGVWMYvaIMYJC13oTPk4SYeTaIO6OA33r3tKHNUyzzRVTp2nAWtUbadXCYk0RZzNJaMrXEUS+rEb9qX62LY/CxvZGoP14wtUpg1sUtY6cK4HeOawhTRgitTJyXDZ7pbu99e2LkhaUE7a6Vot3MBTPCbidsUsG23ZB8XkyF8oj3MIYfsLtCGfiFLq3Kvpth8qW1IcirFOqYvOM7q4asb3+TyjHeofbGHMA6neK5HZkRqQp1mB84Ym7zep8fqdhBfh5As0/tahnK9sGVw0nqhBqiyJ2vpW4QK+Avr4rPmtJahgPWoO6EpASmovia5o3TpcGADpDG1unbyA33RHI9jLpjRXXM+VoyNXv13gEN9kTU5UHKVUlPfRkseVSyj6tq9+lmbP3FsF0kjPKFPRDeLkf3D3oGPaFPZNNkjMVx9S6l2cYzc31UPDeIvHeicSL0oZJS/RPh4yuGvWxwo7ilFx+o5B+aC5Q01YgRSwzBhBEcdBnAqtqutcAkeTLXraxclwiqgJunovDc+ZctetIq7sKPxBBK4vIOZ1sEIghb1GYW+7x+PbLn4irrDQ1hSLFFOJsz+fnKDLPCUGK93tmXarYqXdkFpeiykq0hILlKXZkPxqcd5rcg/qFZBqyYMPYaVQKkyzpFkjnqg2x19oKaTs5zKatDxGyuXnJsgg9Tt379ATOfqot6vU62FPo270b/VW3Gn5qPmOuTMBtdUuMivbJ//VDS0XEoWM9DyGC+ugDpnt7isdbvJIZOKXud5T53w952gnxMW+18Simvy+Cxx44+rTBYh8opcitDx8vnVenh22dHXOnAXwebL6npHDCMJPFqqnNzS4qqxrzLgKfnHo1DNi+B9wj0+b6tc7g/5VUPZGjutRBmOtNDyvKtb3EFOYyRE+B8Ca/9BEAARAAARAAARAAARAAARAAARAAARAAARAAARAAPwfA8driO6Z8V+s/lOnRus5QljKs7zrH0BOFz+dN2L9c8oe1C/B1W6ELtLrUg0j8VD/MBRZcdQxcoI/VGFch0+TY6up6bYhPSYIACYsbPdIKh66uRuSsPs9zUka2wUD/YjySS0BSloU43GpJFr3eBnj2/KNX7MNScrFsO0yme8DynbTFm2Cbam+NWIS3qt/t2t6hCXZg/vwvhycDQB3hyevyfjRDoYoybaPSVEIKsA3coZ2mNmGuQDQ1Z7X6mgfxeS2es4bqjYh8qa+GPUNb4dbBh3D1oiWfYzboLQeGQ4GnSXzzv1wazMs5MkOIo/cBm8cdEcpXxEk52AdW7YYOi+8swjWS86EmvbzVmYai6m9lH6EblX61rH8v/tmvS2D4E8G54dHl+zYgUbBx7vM7OcZzxtO9j/Zz4vLLu3a00hl+k5wuN49EKVcUD8lwpLmhGdkgbdU22E7l4cOSkpnnAdJUQNZR5t8c901osHiC2wCwymDaFehMetYTXUNfAw+Ofu+G6PbO0tKnGqPszts56icugY2/sSVZEuPb+Is7qcbH5Y/FhKGtJph/5eodgfOlU8d2iaHfSvjbTw5Tch2FJQOrQKPV06ej7ex7OZx7wdU084QuAC3G+37U4n2I7TIcpfTerm61ucT1Heo2z8guA71Tiz+NLHBaaqWtEsel964/CD6/IzPnnLnCcmQtm94WMmwQaOx0ZjUhgG8Q077lu0oKpWrMZu69jSoe6mx+EQbqzQhd0bvYlxdyJ2sJ/iLgvgZBe+bt+LTW5oVcDo+olKu9zpr5K6PDlh3LXyWlpT3R7wP+yDa9GAWYbnje1/utsnBjjLSP5QfthDKiCPEVmI8as0aZycS1qjebxbx1rYKmAX+jQqw/PMHYQjdgwjMzqgfxV9LsJf4cKiEXJ4x+lPuvbdeRxPTJ8RPtt7i4L6Gq9c1mgk11vWCvDNWE1xz70JbFj8bDikpCRr3mlZKXVwjksWfKfNOAyYjjXqEuaeRYaH2ovi8V3O4NW4Cms24Ie50n2hOXjGTaf1HLLxEUic4cLipm+wvEMY2YlLQRMkWE/csNkTqmd6mL8wk85Khky2i5CUzeqT00Ga2INWV6OWOPSurSZK8dlw9dnmbHo7umJrBJQqT5/+4P8HA8Bi14+OTFgua4DryXDsU6DuOMnvA44IzXK6Z+zKykTn7F92K1m+fzG1ghvxCEO1jhKyiVu2VmSu3e3lM9v38KFv4U4HheYE++lTDwAFw5LFqKyxNIv5cyjMWfKPBYtt9VTE02g+IsHBDaK3cyW9mSWskhZAnlb9GRVgL8iEJ50W4JO9n0gQ/Xs0pH0NVapqfu+VfVk4uRHdcHUiirvbxwmgHEr/X4i0q+YlWKKc+y84mc7EoH0Ec3kb7XqT4LsVIpps5mxA6ccZRamOJ9R0fKykbfYxEsjcInK3F82dXTWY9Z7i+E12hybpEqoCZKGK+L24gerufS63+LzS/yfgvgMVi8QISZEm9U/XZy773W36fvrlpY86xfwNQSwMEFAACAAgA0EWaVSKfjrpNAAAAawAAACQAAAB1bml2ZXJzYWwtbm8tdmlkZW8vdW5pdmVyc2FsLnBuZy54bWyzsa/IzVEoSy0qzszPs1Uy1DNQsrfj5bIpKEoty0wtV6gAigEFIUBJodJWycQIwS3PTCnJAKowMLFACGakZqZnlNgqmVuYwQX1gWYCAFBLAQIAABQAAgAIAHJ6MlSIUII3PAMAAFsJAAAdAAAAAAAAAAEAAAAAAAAAAAB1bml2ZXJzYWwtbm8tdmlkZW8vcGxheWVyLnhtbFBLAQIAABQAAgAIANBFmlV3BFM+oAYAAC4ZAAAmAAAAAAAAAAEAAAAAAHcDAAB1bml2ZXJzYWwtbm8tdmlkZW8vY29tbW9uX21lc3NhZ2VzLmxuZ1BLAQIAABQAAgAIANBFmlUVHmAbowAAAH8BAAA3AAAAAAAAAAEAAAAAAFsKAAB1bml2ZXJzYWwtbm8tdmlkZW8vcGxheWJhY2tfYW5kX25hdmlnYXRpb25fc2V0dGluZ3MueG1sUEsBAgAAFAACAAgA0EWaVfN/r0+4BAAA4BcAADAAAAAAAAAAAQAAAAAAUwsAAHVuaXZlcnNhbC1uby12aWRlby9mbGFzaF9wdWJsaXNoaW5nX3NldHRpbmdzLnhtbFBLAQIAABQAAgAIANBFmlVOAcCHrgMAAPAMAAAqAAAAAAAAAAEAAAAAAFkQAAB1bml2ZXJzYWwtbm8tdmlkZW8vZmxhc2hfc2tpbl9zZXR0aW5ncy54bWxQSwECAAAUAAIACADQRZpVvnUZVLIEAABqFwAALwAAAAAAAAABAAAAAABPFAAAdW5pdmVyc2FsLW5vLXZpZGVvL2h0bWxfcHVibGlzaGluZ19zZXR0aW5ncy54bWxQSwECAAAUAAIACADQRZpVdurj27UBAABtBgAAKgAAAAAAAAABAAAAAABOGQAAdW5pdmVyc2FsLW5vLXZpZGVvL2h0bWxfc2tpbl9zZXR0aW5ncy5qc29uUEsBAgAAFAACAAgA0EWaVS/E+yRxAAAAcQAAACUAAAAAAAAAAQAAAAAASxsAAHVuaXZlcnNhbC1uby12aWRlby9sb2NhbF9zZXR0aW5ncy54bWxQSwECAAAUAAIACADQRZpVk4FSDuEJAACtHwAAIAAAAAAAAAAAAAAAAAD/GwAAdW5pdmVyc2FsLW5vLXZpZGVvL3VuaXZlcnNhbC5wbmdQSwECAAAUAAIACADQRZpVIp+Ouk0AAABrAAAAJAAAAAAAAAABAAAAAAAeJgAAdW5pdmVyc2FsLW5vLXZpZGVvL3VuaXZlcnNhbC5wbmcueG1sUEsFBgAAAAAKAAoAYgMAAK0mAAAAAA=="/>
  <p:tag name="ISPRING_LMS_API_VERSION" val="SCORM 2004 (4th edition)"/>
  <p:tag name="ISPRING_ULTRA_SCORM_COURSE_ID" val="B97D9800-B62B-48B9-BBE4-C9A521716A5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KL{AEFCDF50-3C58-4266-B604-4A568F7EA673}&quot;,&quot;\\\\k1110501-hp\\自然工作項目\\02_產品製作檔案\\教學PPT\\111(2)2\\無連結\\07中自2下第6章 力與壓力PPT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-no-video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  <p:tag name="ISPRING_SCORM_PASSING_SCORE" val="100.000000"/>
  <p:tag name="ISPRING_CURRENT_PLAYER_ID" val="universal-no-video"/>
  <p:tag name="ISPRING_PRESENTATION_TITLE" val="中自2下Ch6-3PPT無連結_111(2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D7427E-8C05-4D6D-A3BC-ECB322B4CBA2}:27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3FDF7A-B8C7-4E55-809B-6ED7656AC2AC}:2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65CC1A-F4CA-4BB5-BF52-66E97EA737B7}:27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82928-89D1-4528-AA1A-DFDE7D46B52E}:27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8113BA-0DB9-4B92-ADAB-5107B3C79AAC}:2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4F6BF6-0A41-4EC8-8156-07AC38753216}:27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C90DC2-6C90-4466-B9E4-2D45C7E293ED}:28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78B05C-880A-4E49-B4A5-69A8E801A081}:28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E65797-47C9-4410-82AB-05D6B7617ECC}:28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DE7CD0-8CD0-4038-B179-C6BE66430C82}:28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8CFB5D-0910-4A0A-9E91-C72F1D6B4978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B95DFC-02E1-4433-9AA3-860091F1934E}:28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C005FC-7F76-47BD-8FBD-9DF64493DEA0}:29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9AC695-A8D2-43B9-946A-655BB94AE953}:29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E52E1F-87D6-4C0E-845C-5F448DC715BD}:29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A46C98-7B31-4078-BFF2-73503B5A9C81}:29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684D82-834E-4DC6-B283-63CD6E66748D}:29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4D2A77-6DFA-4732-9737-A86BBC777B6D}:32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37ECAE-48D2-425D-914C-D857585BE753}:29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CE8875-9DBC-4A71-A561-67C1EAD65624}:29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730FB3-563C-4786-AD08-C5CC978A18B2}:29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2F098C-3BC9-4384-9D9A-641460264A32}:25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604096-FDF7-417B-AB13-71B5E25ED4BC}:29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D83FBF-5C51-4882-811B-7F90B95B66D6}:29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36A7EA-C639-4CA5-A1EC-0166A55805A2}:30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EDBA3A-7771-4F28-B7A1-9B58907B98E3}:30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3A6016-B37C-4828-8F48-E8C948EDAA91}:30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DE50ED-E485-43D6-AA32-3F35D96B7ADF}:30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417FC2-50FE-48C5-A914-5DF01E6C8932}:30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B8680D-AC2B-4FEB-802A-0635399C7701}:30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0928F0-7976-4398-A7F4-C98ECA41DCB2}:30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DBFAEE-2118-4D3E-BE12-F57DFEDC7397}: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CE8C12-51AA-4961-9593-3C2EE08E6EB9}:25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DB6ABA-410C-4442-885D-9B9398C9ABC7}:30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049E1D-8716-432F-ADEB-8097A7ED64EA}:31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BC6ECF-F35E-4A50-9E39-A307EC5935D4}:31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205FB0-DFD9-4685-942E-FD99E0F0F25A}:32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38CD84-BEE3-4999-AEC5-98786FD5719D}:32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F42E62-CC83-4B10-83B3-9D6E320D524A}:32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D440D3-41A9-4234-9813-98598EBC5DDA}:31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450B2A-DE77-4B04-9172-6DAF196E1312}:32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ECE4EF-E9FC-4655-88B0-575573AA440E}:32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3B985E-260E-4A73-BFE7-23135DBDBEAB}:33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2AFBF4-D6B4-490A-AD71-C6ED52A08C55}:2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53C12C-A178-4C55-A8A4-72B7986F11B3}:2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28E660-301C-4D33-A08E-87E01CDC8E8B}:32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DE4132-052B-4DD5-A912-FDEA35401C26}:26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6F064E-52A9-4C5A-8150-5F1DA4FD5BEA}:270"/>
</p:tagLst>
</file>

<file path=ppt/theme/theme1.xml><?xml version="1.0" encoding="utf-8"?>
<a:theme xmlns:a="http://schemas.openxmlformats.org/drawingml/2006/main" name="110使用版式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3229</TotalTime>
  <Words>5120</Words>
  <Application>Microsoft Office PowerPoint</Application>
  <PresentationFormat>自訂</PresentationFormat>
  <Paragraphs>548</Paragraphs>
  <Slides>85</Slides>
  <Notes>51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85</vt:i4>
      </vt:variant>
    </vt:vector>
  </HeadingPairs>
  <TitlesOfParts>
    <vt:vector size="93" baseType="lpstr"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110使用版式</vt:lpstr>
      <vt:lpstr>6‧3 壓力</vt:lpstr>
      <vt:lpstr>PowerPoint 簡報</vt:lpstr>
      <vt:lpstr>1.認識壓力</vt:lpstr>
      <vt:lpstr>認識壓力</vt:lpstr>
      <vt:lpstr>認識壓力</vt:lpstr>
      <vt:lpstr>壓力（P ）</vt:lpstr>
      <vt:lpstr>力與壓力</vt:lpstr>
      <vt:lpstr>壓力的應用</vt:lpstr>
      <vt:lpstr>PowerPoint 簡報</vt:lpstr>
      <vt:lpstr>PowerPoint 簡報</vt:lpstr>
      <vt:lpstr>生活中的壓力</vt:lpstr>
      <vt:lpstr>生活中的壓力</vt:lpstr>
      <vt:lpstr>2.認識靜止液體的壓力</vt:lpstr>
      <vt:lpstr>靜止液體的壓力</vt:lpstr>
      <vt:lpstr>靜止液體的壓力</vt:lpstr>
      <vt:lpstr>靜止液體的壓力</vt:lpstr>
      <vt:lpstr>PowerPoint 簡報</vt:lpstr>
      <vt:lpstr>觀察液壓的特性</vt:lpstr>
      <vt:lpstr>觀察液壓的特性</vt:lpstr>
      <vt:lpstr>觀察液壓的特性</vt:lpstr>
      <vt:lpstr>液壓與深度的關係</vt:lpstr>
      <vt:lpstr>液壓與深度的關係</vt:lpstr>
      <vt:lpstr>液壓的大小</vt:lpstr>
      <vt:lpstr>PowerPoint 簡報</vt:lpstr>
      <vt:lpstr>液壓的特性</vt:lpstr>
      <vt:lpstr>PowerPoint 簡報</vt:lpstr>
      <vt:lpstr>液壓</vt:lpstr>
      <vt:lpstr>PowerPoint 簡報</vt:lpstr>
      <vt:lpstr>PowerPoint 簡報</vt:lpstr>
      <vt:lpstr>3.靜止液體壓力的應用</vt:lpstr>
      <vt:lpstr>靜止液體的特性</vt:lpstr>
      <vt:lpstr>連通管原理</vt:lpstr>
      <vt:lpstr>連通管原理</vt:lpstr>
      <vt:lpstr>連通管原理</vt:lpstr>
      <vt:lpstr>帕斯卡原理</vt:lpstr>
      <vt:lpstr>帕斯卡原理</vt:lpstr>
      <vt:lpstr>帕斯卡原理</vt:lpstr>
      <vt:lpstr>4.認識大氣壓力</vt:lpstr>
      <vt:lpstr>大氣壓力</vt:lpstr>
      <vt:lpstr>大氣壓力</vt:lpstr>
      <vt:lpstr>驗證大氣壓力的存在</vt:lpstr>
      <vt:lpstr>驗證大氣壓力的存在</vt:lpstr>
      <vt:lpstr>大氣壓力</vt:lpstr>
      <vt:lpstr>大氣壓力</vt:lpstr>
      <vt:lpstr>托里切利實驗</vt:lpstr>
      <vt:lpstr>托里切利實驗</vt:lpstr>
      <vt:lpstr>托里切利實驗</vt:lpstr>
      <vt:lpstr>1大氣壓</vt:lpstr>
      <vt:lpstr>PowerPoint 簡報</vt:lpstr>
      <vt:lpstr>PowerPoint 簡報</vt:lpstr>
      <vt:lpstr>1大氣壓</vt:lpstr>
      <vt:lpstr>影響大氣壓力的因素</vt:lpstr>
      <vt:lpstr>平地與高山上的大氣壓力</vt:lpstr>
      <vt:lpstr>平地與高山上的大氣壓力</vt:lpstr>
      <vt:lpstr>影響大氣壓力的因素</vt:lpstr>
      <vt:lpstr>5.密閉容器內的氣體壓力</vt:lpstr>
      <vt:lpstr>密閉容器內的氣體壓力</vt:lpstr>
      <vt:lpstr>密閉容器內的氣體壓力</vt:lpstr>
      <vt:lpstr>密閉容器內的氣體壓力</vt:lpstr>
      <vt:lpstr>密閉容器內的氣體壓力</vt:lpstr>
      <vt:lpstr>不同海拔高度的氣體壓力</vt:lpstr>
      <vt:lpstr>PowerPoint 簡報</vt:lpstr>
      <vt:lpstr>PowerPoint 簡報</vt:lpstr>
      <vt:lpstr>PowerPoint 簡報</vt:lpstr>
      <vt:lpstr>6.大氣壓力的應用</vt:lpstr>
      <vt:lpstr>大氣壓力的應用</vt:lpstr>
      <vt:lpstr>大氣壓力的應用</vt:lpstr>
      <vt:lpstr>大氣壓力的應用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6‧3 壓力 結束</vt:lpstr>
      <vt:lpstr>【110會考】</vt:lpstr>
      <vt:lpstr>【108會考】</vt:lpstr>
      <vt:lpstr>【108會考】</vt:lpstr>
      <vt:lpstr>【105會考】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中自2下Ch6-3PPT無連結_111(2)</dc:title>
  <dc:creator>bruce</dc:creator>
  <cp:lastModifiedBy>Ivy Lee</cp:lastModifiedBy>
  <cp:revision>543</cp:revision>
  <dcterms:created xsi:type="dcterms:W3CDTF">2019-04-23T05:53:25Z</dcterms:created>
  <dcterms:modified xsi:type="dcterms:W3CDTF">2024-05-27T04:18:26Z</dcterms:modified>
</cp:coreProperties>
</file>