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6" r:id="rId5"/>
    <p:sldId id="259" r:id="rId6"/>
    <p:sldId id="260" r:id="rId7"/>
    <p:sldId id="257" r:id="rId8"/>
    <p:sldId id="258" r:id="rId9"/>
    <p:sldId id="261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/>
              <a:t>2021/5/27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8132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/>
              <a:t>2021/5/27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752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/>
              <a:t>2021/5/27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1868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2021/5/27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155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2021/5/27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3591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2021/5/27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2348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2021/5/27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123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2021/5/27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5639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2021/5/27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0867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2021/5/27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4447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2021/5/27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294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/>
              <a:t>2021/5/27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86850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2021/5/27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3743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2021/5/27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247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2021/5/27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6652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2021/5/27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0419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2021/5/27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9392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2021/5/27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2792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2021/5/27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1035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2021/5/27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0437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2021/5/27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7769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2021/5/27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994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/>
              <a:t>2021/5/27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84750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2021/5/27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766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2021/5/27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9105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2021/5/27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2378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2021/5/27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4379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2021/5/27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744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2021/5/27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8087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2021/5/27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26782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2021/5/27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43131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2021/5/27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40421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2021/5/27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37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/>
              <a:t>2021/5/27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203336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2021/5/27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8218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2021/5/27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13088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2021/5/27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85432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2021/5/27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41647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2021/5/27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899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/>
              <a:t>2021/5/27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9069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/>
              <a:t>2021/5/27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8922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/>
              <a:t>2021/5/27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6872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/>
              <a:t>2021/5/27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2977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BE40-FE58-41A8-BABA-5F0CC9EFF6E1}" type="datetimeFigureOut">
              <a:rPr lang="zh-TW" altLang="en-US" smtClean="0"/>
              <a:t>2021/5/27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C1F0-1DEE-4DD0-AE66-C7CD41CCC0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0327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EBE40-FE58-41A8-BABA-5F0CC9EFF6E1}" type="datetimeFigureOut">
              <a:rPr lang="zh-TW" altLang="en-US" smtClean="0"/>
              <a:t>2021/5/27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C1F0-1DEE-4DD0-AE66-C7CD41CCC0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2207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EBE40-FE58-41A8-BABA-5F0CC9EFF6E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2021/5/27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C1F0-1DEE-4DD0-AE66-C7CD41CCC04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488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EBE40-FE58-41A8-BABA-5F0CC9EFF6E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2021/5/27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C1F0-1DEE-4DD0-AE66-C7CD41CCC04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70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EBE40-FE58-41A8-BABA-5F0CC9EFF6E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2021/5/27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C1F0-1DEE-4DD0-AE66-C7CD41CCC04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035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3.xml"/><Relationship Id="rId5" Type="http://schemas.openxmlformats.org/officeDocument/2006/relationships/hyperlink" Target="https://chenchengpo.dcam.wzu.edu.tw/index.php" TargetMode="Externa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t="-13000" r="-6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0406" y="692696"/>
            <a:ext cx="9144000" cy="1470025"/>
          </a:xfrm>
        </p:spPr>
        <p:txBody>
          <a:bodyPr>
            <a:normAutofit/>
          </a:bodyPr>
          <a:lstStyle/>
          <a:p>
            <a:r>
              <a:rPr lang="zh-TW" altLang="en-US" sz="6600" u="sng" dirty="0" smtClean="0">
                <a:solidFill>
                  <a:srgbClr val="0000FF"/>
                </a:solidFill>
                <a:ea typeface="文鼎新藝體" panose="02010609010101010101" pitchFamily="49" charset="-120"/>
              </a:rPr>
              <a:t>台灣畫家的故事</a:t>
            </a:r>
            <a:r>
              <a:rPr lang="en-US" altLang="zh-TW" sz="6600" u="sng" dirty="0" smtClean="0">
                <a:solidFill>
                  <a:srgbClr val="0000FF"/>
                </a:solidFill>
                <a:latin typeface="華康布丁體(P)" panose="040B0C00000000000000" pitchFamily="82" charset="-120"/>
                <a:ea typeface="華康布丁體(P)" panose="040B0C00000000000000" pitchFamily="82" charset="-120"/>
              </a:rPr>
              <a:t>1</a:t>
            </a:r>
            <a:endParaRPr lang="zh-TW" altLang="en-US" sz="6600" u="sng" dirty="0">
              <a:solidFill>
                <a:srgbClr val="0000FF"/>
              </a:solidFill>
              <a:latin typeface="華康布丁體(P)" panose="040B0C00000000000000" pitchFamily="82" charset="-120"/>
              <a:ea typeface="華康布丁體(P)" panose="040B0C00000000000000" pitchFamily="82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943200" y="2780928"/>
            <a:ext cx="7200800" cy="1752600"/>
          </a:xfrm>
        </p:spPr>
        <p:txBody>
          <a:bodyPr>
            <a:noAutofit/>
          </a:bodyPr>
          <a:lstStyle/>
          <a:p>
            <a:r>
              <a:rPr lang="zh-TW" altLang="en-US" sz="8000" u="sng" dirty="0" smtClean="0">
                <a:solidFill>
                  <a:schemeClr val="tx1"/>
                </a:solidFill>
                <a:latin typeface="華康布丁體(P)" panose="040B0C00000000000000" pitchFamily="82" charset="-120"/>
                <a:ea typeface="華康布丁體(P)" panose="040B0C00000000000000" pitchFamily="82" charset="-120"/>
              </a:rPr>
              <a:t>陳澄波</a:t>
            </a:r>
            <a:endParaRPr lang="en-US" altLang="zh-TW" sz="8000" u="sng" dirty="0" smtClean="0">
              <a:solidFill>
                <a:schemeClr val="tx1"/>
              </a:solidFill>
              <a:latin typeface="華康布丁體(P)" panose="040B0C00000000000000" pitchFamily="82" charset="-120"/>
              <a:ea typeface="華康布丁體(P)" panose="040B0C00000000000000" pitchFamily="82" charset="-120"/>
            </a:endParaRPr>
          </a:p>
          <a:p>
            <a:endParaRPr lang="en-US" altLang="zh-TW" sz="2800" u="sng" dirty="0" smtClean="0">
              <a:solidFill>
                <a:schemeClr val="tx1"/>
              </a:solidFill>
              <a:latin typeface="華康布丁體(P)" panose="040B0C00000000000000" pitchFamily="82" charset="-120"/>
              <a:ea typeface="華康布丁體(P)" panose="040B0C00000000000000" pitchFamily="82" charset="-120"/>
            </a:endParaRPr>
          </a:p>
          <a:p>
            <a:r>
              <a:rPr lang="en-US" altLang="zh-TW" sz="8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【1895~1947】</a:t>
            </a:r>
            <a:endParaRPr lang="zh-TW" altLang="en-US" sz="80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028" name="Picture 4" descr="卡通画家图片大全_卡通画家图片素材【PNG免费下载】-90设计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149080"/>
            <a:ext cx="2131200" cy="213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陳澄波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204863"/>
            <a:ext cx="1781999" cy="2306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569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t="-13000" r="-6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0406" y="692696"/>
            <a:ext cx="9144000" cy="1470025"/>
          </a:xfrm>
        </p:spPr>
        <p:txBody>
          <a:bodyPr>
            <a:normAutofit/>
          </a:bodyPr>
          <a:lstStyle/>
          <a:p>
            <a:r>
              <a:rPr lang="zh-TW" altLang="en-US" sz="6600" u="sng" dirty="0" smtClean="0">
                <a:solidFill>
                  <a:srgbClr val="0000FF"/>
                </a:solidFill>
                <a:ea typeface="文鼎新藝體" panose="02010609010101010101" pitchFamily="49" charset="-120"/>
              </a:rPr>
              <a:t>台灣畫家的故事</a:t>
            </a:r>
            <a:r>
              <a:rPr lang="en-US" altLang="zh-TW" sz="6600" u="sng" dirty="0" smtClean="0">
                <a:solidFill>
                  <a:srgbClr val="0000FF"/>
                </a:solidFill>
                <a:latin typeface="華康布丁體(P)" panose="040B0C00000000000000" pitchFamily="82" charset="-120"/>
                <a:ea typeface="華康布丁體(P)" panose="040B0C00000000000000" pitchFamily="82" charset="-120"/>
              </a:rPr>
              <a:t>1</a:t>
            </a:r>
            <a:endParaRPr lang="zh-TW" altLang="en-US" sz="6600" u="sng" dirty="0">
              <a:solidFill>
                <a:srgbClr val="0000FF"/>
              </a:solidFill>
              <a:latin typeface="華康布丁體(P)" panose="040B0C00000000000000" pitchFamily="82" charset="-120"/>
              <a:ea typeface="華康布丁體(P)" panose="040B0C00000000000000" pitchFamily="82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689703" y="2708920"/>
            <a:ext cx="4824536" cy="1752600"/>
          </a:xfrm>
        </p:spPr>
        <p:txBody>
          <a:bodyPr>
            <a:noAutofit/>
          </a:bodyPr>
          <a:lstStyle/>
          <a:p>
            <a:r>
              <a:rPr lang="zh-TW" altLang="en-US" sz="4400" u="sng" dirty="0" smtClean="0">
                <a:solidFill>
                  <a:schemeClr val="tx1"/>
                </a:solidFill>
                <a:latin typeface="華康布丁體(P)" panose="040B0C00000000000000" pitchFamily="82" charset="-120"/>
                <a:ea typeface="華康布丁體(P)" panose="040B0C00000000000000" pitchFamily="82" charset="-120"/>
              </a:rPr>
              <a:t>財團法人</a:t>
            </a:r>
            <a:endParaRPr lang="en-US" altLang="zh-TW" sz="4400" u="sng" dirty="0" smtClean="0">
              <a:solidFill>
                <a:schemeClr val="tx1"/>
              </a:solidFill>
              <a:latin typeface="華康布丁體(P)" panose="040B0C00000000000000" pitchFamily="82" charset="-120"/>
              <a:ea typeface="華康布丁體(P)" panose="040B0C00000000000000" pitchFamily="82" charset="-120"/>
            </a:endParaRPr>
          </a:p>
          <a:p>
            <a:r>
              <a:rPr lang="zh-TW" altLang="en-US" sz="4400" u="sng" dirty="0" smtClean="0">
                <a:solidFill>
                  <a:schemeClr val="tx1"/>
                </a:solidFill>
                <a:latin typeface="華康布丁體(P)" panose="040B0C00000000000000" pitchFamily="82" charset="-120"/>
                <a:ea typeface="華康布丁體(P)" panose="040B0C00000000000000" pitchFamily="82" charset="-120"/>
              </a:rPr>
              <a:t>陳澄波文化基金會</a:t>
            </a:r>
            <a:endParaRPr lang="en-US" altLang="zh-TW" sz="4400" u="sng" dirty="0" smtClean="0">
              <a:solidFill>
                <a:schemeClr val="tx1"/>
              </a:solidFill>
              <a:latin typeface="華康布丁體(P)" panose="040B0C00000000000000" pitchFamily="82" charset="-120"/>
              <a:ea typeface="華康布丁體(P)" panose="040B0C00000000000000" pitchFamily="82" charset="-120"/>
            </a:endParaRPr>
          </a:p>
        </p:txBody>
      </p:sp>
      <p:pic>
        <p:nvPicPr>
          <p:cNvPr id="1028" name="Picture 4" descr="卡通画家图片大全_卡通画家图片素材【PNG免费下载】-90设计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149080"/>
            <a:ext cx="2131200" cy="213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陳澄波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204863"/>
            <a:ext cx="1781999" cy="2306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/>
          <p:cNvSpPr/>
          <p:nvPr/>
        </p:nvSpPr>
        <p:spPr>
          <a:xfrm>
            <a:off x="2195736" y="5013176"/>
            <a:ext cx="60486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dirty="0">
                <a:hlinkClick r:id="rId5"/>
              </a:rPr>
              <a:t>https://chenchengpo.dcam.wzu.edu.tw/index.php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14854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t="-13000" r="-6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8066" y="404664"/>
            <a:ext cx="9144000" cy="1470025"/>
          </a:xfrm>
        </p:spPr>
        <p:txBody>
          <a:bodyPr>
            <a:normAutofit/>
          </a:bodyPr>
          <a:lstStyle/>
          <a:p>
            <a:r>
              <a:rPr lang="zh-TW" altLang="en-US" sz="6600" u="sng" dirty="0">
                <a:solidFill>
                  <a:srgbClr val="0000FF"/>
                </a:solidFill>
                <a:ea typeface="文鼎新藝體" panose="02010609010101010101" pitchFamily="49" charset="-120"/>
              </a:rPr>
              <a:t>年代表</a:t>
            </a:r>
            <a:endParaRPr lang="zh-TW" altLang="en-US" sz="6600" u="sng" dirty="0">
              <a:solidFill>
                <a:srgbClr val="0000FF"/>
              </a:solidFill>
              <a:latin typeface="華康布丁體(P)" panose="040B0C00000000000000" pitchFamily="82" charset="-120"/>
              <a:ea typeface="華康布丁體(P)" panose="040B0C00000000000000" pitchFamily="82" charset="-120"/>
            </a:endParaRPr>
          </a:p>
        </p:txBody>
      </p:sp>
      <p:pic>
        <p:nvPicPr>
          <p:cNvPr id="1028" name="Picture 4" descr="卡通画家图片大全_卡通画家图片素材【PNG免费下载】-90设计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149080"/>
            <a:ext cx="2131200" cy="213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副標題 3"/>
          <p:cNvSpPr>
            <a:spLocks noGrp="1"/>
          </p:cNvSpPr>
          <p:nvPr>
            <p:ph type="subTitle" idx="1"/>
          </p:nvPr>
        </p:nvSpPr>
        <p:spPr>
          <a:xfrm>
            <a:off x="1763688" y="1700808"/>
            <a:ext cx="6400800" cy="410445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zh-TW" altLang="en-US" dirty="0" smtClean="0">
                <a:solidFill>
                  <a:schemeClr val="tx1"/>
                </a:solidFill>
              </a:rPr>
              <a:t>出生不久 </a:t>
            </a:r>
            <a:r>
              <a:rPr lang="en-US" altLang="zh-TW" dirty="0" smtClean="0">
                <a:solidFill>
                  <a:schemeClr val="tx1"/>
                </a:solidFill>
              </a:rPr>
              <a:t>–</a:t>
            </a:r>
            <a:r>
              <a:rPr lang="zh-TW" altLang="en-US" dirty="0" smtClean="0">
                <a:solidFill>
                  <a:schemeClr val="tx1"/>
                </a:solidFill>
              </a:rPr>
              <a:t> 媽媽過世，乳母家寄養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dirty="0">
                <a:solidFill>
                  <a:schemeClr val="tx1"/>
                </a:solidFill>
              </a:rPr>
              <a:t>三</a:t>
            </a:r>
            <a:r>
              <a:rPr lang="zh-TW" altLang="en-US" dirty="0" smtClean="0">
                <a:solidFill>
                  <a:schemeClr val="tx1"/>
                </a:solidFill>
              </a:rPr>
              <a:t>歲後 </a:t>
            </a:r>
            <a:r>
              <a:rPr lang="en-US" altLang="zh-TW" dirty="0" smtClean="0">
                <a:solidFill>
                  <a:schemeClr val="tx1"/>
                </a:solidFill>
              </a:rPr>
              <a:t>–</a:t>
            </a:r>
            <a:r>
              <a:rPr lang="zh-TW" altLang="en-US" dirty="0" smtClean="0">
                <a:solidFill>
                  <a:schemeClr val="tx1"/>
                </a:solidFill>
              </a:rPr>
              <a:t> 祖母撫養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dirty="0">
                <a:solidFill>
                  <a:schemeClr val="tx1"/>
                </a:solidFill>
              </a:rPr>
              <a:t>十三</a:t>
            </a:r>
            <a:r>
              <a:rPr lang="zh-TW" altLang="en-US" dirty="0" smtClean="0">
                <a:solidFill>
                  <a:schemeClr val="tx1"/>
                </a:solidFill>
              </a:rPr>
              <a:t>歲 </a:t>
            </a:r>
            <a:r>
              <a:rPr lang="en-US" altLang="zh-TW" dirty="0" smtClean="0">
                <a:solidFill>
                  <a:schemeClr val="tx1"/>
                </a:solidFill>
              </a:rPr>
              <a:t>–</a:t>
            </a:r>
            <a:r>
              <a:rPr lang="zh-TW" altLang="en-US" dirty="0" smtClean="0">
                <a:solidFill>
                  <a:schemeClr val="tx1"/>
                </a:solidFill>
              </a:rPr>
              <a:t> 讀小一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dirty="0">
                <a:solidFill>
                  <a:schemeClr val="tx1"/>
                </a:solidFill>
              </a:rPr>
              <a:t>十九</a:t>
            </a:r>
            <a:r>
              <a:rPr lang="zh-TW" altLang="en-US" dirty="0" smtClean="0">
                <a:solidFill>
                  <a:schemeClr val="tx1"/>
                </a:solidFill>
              </a:rPr>
              <a:t>歲 </a:t>
            </a:r>
            <a:r>
              <a:rPr lang="en-US" altLang="zh-TW" dirty="0" smtClean="0">
                <a:solidFill>
                  <a:schemeClr val="tx1"/>
                </a:solidFill>
              </a:rPr>
              <a:t>–</a:t>
            </a:r>
            <a:r>
              <a:rPr lang="zh-TW" altLang="en-US" dirty="0" smtClean="0">
                <a:solidFill>
                  <a:schemeClr val="tx1"/>
                </a:solidFill>
              </a:rPr>
              <a:t> 考取國語學校公學師範部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dirty="0">
                <a:solidFill>
                  <a:schemeClr val="tx1"/>
                </a:solidFill>
              </a:rPr>
              <a:t> </a:t>
            </a:r>
            <a:r>
              <a:rPr lang="zh-TW" altLang="en-US" dirty="0" smtClean="0">
                <a:solidFill>
                  <a:schemeClr val="tx1"/>
                </a:solidFill>
              </a:rPr>
              <a:t>                 乙科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dirty="0">
                <a:solidFill>
                  <a:schemeClr val="tx1"/>
                </a:solidFill>
              </a:rPr>
              <a:t>三十</a:t>
            </a:r>
            <a:r>
              <a:rPr lang="zh-TW" altLang="en-US" dirty="0" smtClean="0">
                <a:solidFill>
                  <a:schemeClr val="tx1"/>
                </a:solidFill>
              </a:rPr>
              <a:t>歲 </a:t>
            </a:r>
            <a:r>
              <a:rPr lang="en-US" altLang="zh-TW" dirty="0" smtClean="0">
                <a:solidFill>
                  <a:schemeClr val="tx1"/>
                </a:solidFill>
              </a:rPr>
              <a:t>–</a:t>
            </a:r>
            <a:r>
              <a:rPr lang="zh-TW" altLang="en-US" dirty="0" smtClean="0">
                <a:solidFill>
                  <a:schemeClr val="tx1"/>
                </a:solidFill>
              </a:rPr>
              <a:t> 東京美術學校圖畫師範科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dirty="0">
                <a:solidFill>
                  <a:schemeClr val="tx1"/>
                </a:solidFill>
              </a:rPr>
              <a:t>三十五</a:t>
            </a:r>
            <a:r>
              <a:rPr lang="zh-TW" altLang="en-US" dirty="0" smtClean="0">
                <a:solidFill>
                  <a:schemeClr val="tx1"/>
                </a:solidFill>
              </a:rPr>
              <a:t>歲 </a:t>
            </a:r>
            <a:r>
              <a:rPr lang="en-US" altLang="zh-TW" dirty="0" smtClean="0">
                <a:solidFill>
                  <a:schemeClr val="tx1"/>
                </a:solidFill>
              </a:rPr>
              <a:t>–</a:t>
            </a:r>
            <a:r>
              <a:rPr lang="zh-TW" altLang="en-US" dirty="0" smtClean="0">
                <a:solidFill>
                  <a:schemeClr val="tx1"/>
                </a:solidFill>
              </a:rPr>
              <a:t> 上海教書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dirty="0">
                <a:solidFill>
                  <a:schemeClr val="tx1"/>
                </a:solidFill>
              </a:rPr>
              <a:t>五十三</a:t>
            </a:r>
            <a:r>
              <a:rPr lang="zh-TW" altLang="en-US" dirty="0" smtClean="0">
                <a:solidFill>
                  <a:schemeClr val="tx1"/>
                </a:solidFill>
              </a:rPr>
              <a:t>歲 </a:t>
            </a:r>
            <a:r>
              <a:rPr lang="en-US" altLang="zh-TW" dirty="0" smtClean="0">
                <a:solidFill>
                  <a:schemeClr val="tx1"/>
                </a:solidFill>
              </a:rPr>
              <a:t>–</a:t>
            </a:r>
            <a:r>
              <a:rPr lang="zh-TW" altLang="en-US" smtClean="0">
                <a:solidFill>
                  <a:schemeClr val="tx1"/>
                </a:solidFill>
              </a:rPr>
              <a:t> 因二二八事件過世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30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t="-13000" r="-6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404664"/>
            <a:ext cx="9144000" cy="1470025"/>
          </a:xfrm>
        </p:spPr>
        <p:txBody>
          <a:bodyPr>
            <a:normAutofit/>
          </a:bodyPr>
          <a:lstStyle/>
          <a:p>
            <a:r>
              <a:rPr lang="zh-TW" altLang="en-US" sz="6600" u="sng" dirty="0">
                <a:solidFill>
                  <a:srgbClr val="0000FF"/>
                </a:solidFill>
                <a:ea typeface="文鼎新藝體" panose="02010609010101010101" pitchFamily="49" charset="-120"/>
              </a:rPr>
              <a:t>生平</a:t>
            </a:r>
            <a:endParaRPr lang="zh-TW" altLang="en-US" sz="6600" u="sng" dirty="0">
              <a:solidFill>
                <a:srgbClr val="0000FF"/>
              </a:solidFill>
              <a:latin typeface="華康布丁體(P)" panose="040B0C00000000000000" pitchFamily="82" charset="-120"/>
              <a:ea typeface="華康布丁體(P)" panose="040B0C00000000000000" pitchFamily="82" charset="-120"/>
            </a:endParaRPr>
          </a:p>
        </p:txBody>
      </p:sp>
      <p:pic>
        <p:nvPicPr>
          <p:cNvPr id="1028" name="Picture 4" descr="卡通画家图片大全_卡通画家图片素材【PNG免费下载】-90设计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149080"/>
            <a:ext cx="2131200" cy="213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副標題 3"/>
          <p:cNvSpPr>
            <a:spLocks noGrp="1"/>
          </p:cNvSpPr>
          <p:nvPr>
            <p:ph type="subTitle" idx="1"/>
          </p:nvPr>
        </p:nvSpPr>
        <p:spPr>
          <a:xfrm>
            <a:off x="1763688" y="1815419"/>
            <a:ext cx="6696744" cy="446449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zh-TW" altLang="en-US" dirty="0">
                <a:solidFill>
                  <a:srgbClr val="333333"/>
                </a:solidFill>
              </a:rPr>
              <a:t>陳澄波生於</a:t>
            </a:r>
            <a:r>
              <a:rPr lang="en-US" altLang="zh-TW" dirty="0">
                <a:solidFill>
                  <a:srgbClr val="333333"/>
                </a:solidFill>
              </a:rPr>
              <a:t>1895</a:t>
            </a:r>
            <a:r>
              <a:rPr lang="zh-TW" altLang="en-US" dirty="0">
                <a:solidFill>
                  <a:srgbClr val="333333"/>
                </a:solidFill>
              </a:rPr>
              <a:t>年的臺灣</a:t>
            </a:r>
            <a:r>
              <a:rPr lang="zh-TW" altLang="en-US" dirty="0">
                <a:solidFill>
                  <a:srgbClr val="FF0000"/>
                </a:solidFill>
              </a:rPr>
              <a:t>嘉義</a:t>
            </a:r>
            <a:r>
              <a:rPr lang="zh-TW" altLang="en-US" dirty="0">
                <a:solidFill>
                  <a:srgbClr val="333333"/>
                </a:solidFill>
              </a:rPr>
              <a:t>。</a:t>
            </a:r>
            <a:r>
              <a:rPr lang="en-US" altLang="zh-TW" dirty="0">
                <a:solidFill>
                  <a:srgbClr val="333333"/>
                </a:solidFill>
              </a:rPr>
              <a:t>1924</a:t>
            </a:r>
            <a:r>
              <a:rPr lang="zh-TW" altLang="en-US" dirty="0">
                <a:solidFill>
                  <a:srgbClr val="333333"/>
                </a:solidFill>
              </a:rPr>
              <a:t>年</a:t>
            </a:r>
            <a:r>
              <a:rPr lang="en-US" altLang="zh-TW" dirty="0">
                <a:solidFill>
                  <a:srgbClr val="333333"/>
                </a:solidFill>
              </a:rPr>
              <a:t>3</a:t>
            </a:r>
            <a:r>
              <a:rPr lang="zh-TW" altLang="en-US" dirty="0">
                <a:solidFill>
                  <a:srgbClr val="333333"/>
                </a:solidFill>
              </a:rPr>
              <a:t>月考入</a:t>
            </a:r>
            <a:r>
              <a:rPr lang="zh-TW" altLang="en-US" dirty="0">
                <a:solidFill>
                  <a:srgbClr val="FF0000"/>
                </a:solidFill>
              </a:rPr>
              <a:t>東京美術學校</a:t>
            </a:r>
            <a:r>
              <a:rPr lang="zh-TW" altLang="en-US" dirty="0">
                <a:solidFill>
                  <a:srgbClr val="333333"/>
                </a:solidFill>
              </a:rPr>
              <a:t>圖畫師範科，並在三年級時（</a:t>
            </a:r>
            <a:r>
              <a:rPr lang="en-US" altLang="zh-TW" dirty="0">
                <a:solidFill>
                  <a:srgbClr val="333333"/>
                </a:solidFill>
              </a:rPr>
              <a:t>1926</a:t>
            </a:r>
            <a:r>
              <a:rPr lang="zh-TW" altLang="en-US" dirty="0">
                <a:solidFill>
                  <a:srgbClr val="333333"/>
                </a:solidFill>
              </a:rPr>
              <a:t>年），以油畫作品</a:t>
            </a:r>
            <a:r>
              <a:rPr lang="en-US" altLang="zh-TW" dirty="0">
                <a:solidFill>
                  <a:srgbClr val="FF0000"/>
                </a:solidFill>
              </a:rPr>
              <a:t>〈</a:t>
            </a:r>
            <a:r>
              <a:rPr lang="zh-TW" altLang="en-US" dirty="0">
                <a:solidFill>
                  <a:srgbClr val="FF0000"/>
                </a:solidFill>
              </a:rPr>
              <a:t>嘉義街外（一）</a:t>
            </a:r>
            <a:r>
              <a:rPr lang="en-US" altLang="zh-TW" dirty="0">
                <a:solidFill>
                  <a:srgbClr val="FF0000"/>
                </a:solidFill>
              </a:rPr>
              <a:t>〉</a:t>
            </a:r>
            <a:r>
              <a:rPr lang="zh-TW" altLang="en-US" dirty="0">
                <a:solidFill>
                  <a:srgbClr val="333333"/>
                </a:solidFill>
              </a:rPr>
              <a:t>入選帝國美術展覽會，成為</a:t>
            </a:r>
            <a:r>
              <a:rPr lang="zh-TW" altLang="en-US" dirty="0">
                <a:solidFill>
                  <a:srgbClr val="FF0000"/>
                </a:solidFill>
              </a:rPr>
              <a:t>臺籍畫家中的第一人</a:t>
            </a:r>
            <a:r>
              <a:rPr lang="zh-TW" altLang="en-US" dirty="0">
                <a:solidFill>
                  <a:srgbClr val="333333"/>
                </a:solidFill>
              </a:rPr>
              <a:t>。</a:t>
            </a:r>
          </a:p>
          <a:p>
            <a:pPr algn="just"/>
            <a:r>
              <a:rPr lang="en-US" altLang="zh-TW" dirty="0">
                <a:solidFill>
                  <a:srgbClr val="333333"/>
                </a:solidFill>
              </a:rPr>
              <a:t>1927</a:t>
            </a:r>
            <a:r>
              <a:rPr lang="zh-TW" altLang="en-US" dirty="0">
                <a:solidFill>
                  <a:srgbClr val="333333"/>
                </a:solidFill>
              </a:rPr>
              <a:t>年，再入同校師範科當研究生。</a:t>
            </a:r>
            <a:r>
              <a:rPr lang="en-US" altLang="zh-TW" dirty="0">
                <a:solidFill>
                  <a:srgbClr val="333333"/>
                </a:solidFill>
              </a:rPr>
              <a:t>1929</a:t>
            </a:r>
            <a:r>
              <a:rPr lang="zh-TW" altLang="en-US" dirty="0">
                <a:solidFill>
                  <a:srgbClr val="333333"/>
                </a:solidFill>
              </a:rPr>
              <a:t>年畢業後，即前往</a:t>
            </a:r>
            <a:r>
              <a:rPr lang="zh-TW" altLang="en-US" dirty="0">
                <a:solidFill>
                  <a:srgbClr val="FF0000"/>
                </a:solidFill>
              </a:rPr>
              <a:t>上海任教</a:t>
            </a:r>
            <a:r>
              <a:rPr lang="zh-TW" altLang="en-US" dirty="0">
                <a:solidFill>
                  <a:srgbClr val="333333"/>
                </a:solidFill>
              </a:rPr>
              <a:t>，除和藝壇人士密切交往外，在個人的創作上，也展開了極具實驗性質的多方嘗試，包括「中西融和」的畫法和「前衛思潮」的探索。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8701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t="-13000" r="-6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8066" y="404664"/>
            <a:ext cx="9144000" cy="1470025"/>
          </a:xfrm>
        </p:spPr>
        <p:txBody>
          <a:bodyPr>
            <a:normAutofit/>
          </a:bodyPr>
          <a:lstStyle/>
          <a:p>
            <a:r>
              <a:rPr lang="zh-TW" altLang="en-US" sz="6600" u="sng" dirty="0">
                <a:solidFill>
                  <a:srgbClr val="0000FF"/>
                </a:solidFill>
                <a:ea typeface="文鼎新藝體" panose="02010609010101010101" pitchFamily="49" charset="-120"/>
              </a:rPr>
              <a:t>生平</a:t>
            </a:r>
            <a:endParaRPr lang="zh-TW" altLang="en-US" sz="6600" u="sng" dirty="0">
              <a:solidFill>
                <a:srgbClr val="0000FF"/>
              </a:solidFill>
              <a:latin typeface="華康布丁體(P)" panose="040B0C00000000000000" pitchFamily="82" charset="-120"/>
              <a:ea typeface="華康布丁體(P)" panose="040B0C00000000000000" pitchFamily="82" charset="-120"/>
            </a:endParaRPr>
          </a:p>
        </p:txBody>
      </p:sp>
      <p:pic>
        <p:nvPicPr>
          <p:cNvPr id="1028" name="Picture 4" descr="卡通画家图片大全_卡通画家图片素材【PNG免费下载】-90设计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149080"/>
            <a:ext cx="2131200" cy="213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副標題 3"/>
          <p:cNvSpPr>
            <a:spLocks noGrp="1"/>
          </p:cNvSpPr>
          <p:nvPr>
            <p:ph type="subTitle" idx="1"/>
          </p:nvPr>
        </p:nvSpPr>
        <p:spPr>
          <a:xfrm>
            <a:off x="1763688" y="1916832"/>
            <a:ext cx="6400800" cy="410445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altLang="zh-TW" dirty="0" smtClean="0">
                <a:solidFill>
                  <a:srgbClr val="333333"/>
                </a:solidFill>
              </a:rPr>
              <a:t>1933</a:t>
            </a:r>
            <a:r>
              <a:rPr lang="zh-TW" altLang="en-US" dirty="0">
                <a:solidFill>
                  <a:srgbClr val="333333"/>
                </a:solidFill>
              </a:rPr>
              <a:t>年，陳澄波返回臺灣定居，次年，便結合全島畫友組成「</a:t>
            </a:r>
            <a:r>
              <a:rPr lang="zh-TW" altLang="en-US" dirty="0">
                <a:solidFill>
                  <a:srgbClr val="FF0000"/>
                </a:solidFill>
              </a:rPr>
              <a:t>臺陽美術協會</a:t>
            </a:r>
            <a:r>
              <a:rPr lang="zh-TW" altLang="en-US" dirty="0">
                <a:solidFill>
                  <a:srgbClr val="333333"/>
                </a:solidFill>
              </a:rPr>
              <a:t>」，成為迄今仍然活躍的全臺最大</a:t>
            </a:r>
            <a:r>
              <a:rPr lang="zh-TW" altLang="en-US" dirty="0">
                <a:solidFill>
                  <a:srgbClr val="FF0000"/>
                </a:solidFill>
              </a:rPr>
              <a:t>民間美術團體</a:t>
            </a:r>
            <a:r>
              <a:rPr lang="zh-TW" altLang="en-US" dirty="0">
                <a:solidFill>
                  <a:srgbClr val="333333"/>
                </a:solidFill>
              </a:rPr>
              <a:t>。而在創作上，也拋棄一切束縛，盡情地發揮自我的熱情，為故鄉留下大批動人的畫作。</a:t>
            </a:r>
          </a:p>
          <a:p>
            <a:pPr algn="just"/>
            <a:r>
              <a:rPr lang="en-US" altLang="zh-TW" dirty="0">
                <a:solidFill>
                  <a:srgbClr val="333333"/>
                </a:solidFill>
              </a:rPr>
              <a:t>1945</a:t>
            </a:r>
            <a:r>
              <a:rPr lang="zh-TW" altLang="en-US" dirty="0">
                <a:solidFill>
                  <a:srgbClr val="333333"/>
                </a:solidFill>
              </a:rPr>
              <a:t>年，二次大戰結束，國民政府接收臺灣，陳澄波</a:t>
            </a:r>
            <a:r>
              <a:rPr lang="zh-TW" altLang="en-US" dirty="0">
                <a:solidFill>
                  <a:srgbClr val="FF0000"/>
                </a:solidFill>
              </a:rPr>
              <a:t>積極宣導美術，並計畫籌建美術學校</a:t>
            </a:r>
            <a:r>
              <a:rPr lang="zh-TW" altLang="en-US" dirty="0">
                <a:solidFill>
                  <a:srgbClr val="333333"/>
                </a:solidFill>
              </a:rPr>
              <a:t>。</a:t>
            </a:r>
            <a:r>
              <a:rPr lang="en-US" altLang="zh-TW" dirty="0">
                <a:solidFill>
                  <a:srgbClr val="333333"/>
                </a:solidFill>
              </a:rPr>
              <a:t>1947</a:t>
            </a:r>
            <a:r>
              <a:rPr lang="zh-TW" altLang="en-US" dirty="0">
                <a:solidFill>
                  <a:srgbClr val="333333"/>
                </a:solidFill>
              </a:rPr>
              <a:t>年</a:t>
            </a:r>
            <a:r>
              <a:rPr lang="zh-TW" altLang="en-US" dirty="0">
                <a:solidFill>
                  <a:srgbClr val="FF0000"/>
                </a:solidFill>
              </a:rPr>
              <a:t>受</a:t>
            </a:r>
            <a:r>
              <a:rPr lang="en-US" altLang="zh-TW" dirty="0">
                <a:solidFill>
                  <a:srgbClr val="FF0000"/>
                </a:solidFill>
              </a:rPr>
              <a:t>228</a:t>
            </a:r>
            <a:r>
              <a:rPr lang="zh-TW" altLang="en-US" dirty="0">
                <a:solidFill>
                  <a:srgbClr val="FF0000"/>
                </a:solidFill>
              </a:rPr>
              <a:t>事件牽連而罹難</a:t>
            </a:r>
            <a:r>
              <a:rPr lang="zh-TW" altLang="en-US" dirty="0">
                <a:solidFill>
                  <a:srgbClr val="333333"/>
                </a:solidFill>
              </a:rPr>
              <a:t>，享年</a:t>
            </a:r>
            <a:r>
              <a:rPr lang="en-US" altLang="zh-TW" dirty="0">
                <a:solidFill>
                  <a:srgbClr val="333333"/>
                </a:solidFill>
              </a:rPr>
              <a:t>53</a:t>
            </a:r>
            <a:r>
              <a:rPr lang="zh-TW" altLang="en-US" dirty="0">
                <a:solidFill>
                  <a:srgbClr val="333333"/>
                </a:solidFill>
              </a:rPr>
              <a:t>歲。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5442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t="-13000" r="-6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8066" y="404664"/>
            <a:ext cx="9144000" cy="1470025"/>
          </a:xfrm>
        </p:spPr>
        <p:txBody>
          <a:bodyPr>
            <a:normAutofit/>
          </a:bodyPr>
          <a:lstStyle/>
          <a:p>
            <a:r>
              <a:rPr lang="zh-TW" altLang="en-US" sz="6600" u="sng" dirty="0" smtClean="0">
                <a:solidFill>
                  <a:srgbClr val="0000FF"/>
                </a:solidFill>
                <a:ea typeface="文鼎新藝體" panose="02010609010101010101" pitchFamily="49" charset="-120"/>
              </a:rPr>
              <a:t>想法</a:t>
            </a:r>
            <a:r>
              <a:rPr lang="en-US" altLang="zh-TW" sz="6600" u="sng" dirty="0" smtClean="0">
                <a:solidFill>
                  <a:srgbClr val="0000FF"/>
                </a:solidFill>
                <a:ea typeface="文鼎新藝體" panose="02010609010101010101" pitchFamily="49" charset="-120"/>
              </a:rPr>
              <a:t>‧</a:t>
            </a:r>
            <a:r>
              <a:rPr lang="zh-TW" altLang="en-US" sz="6600" u="sng" dirty="0" smtClean="0">
                <a:solidFill>
                  <a:srgbClr val="0000FF"/>
                </a:solidFill>
                <a:ea typeface="文鼎新藝體" panose="02010609010101010101" pitchFamily="49" charset="-120"/>
              </a:rPr>
              <a:t>觀念</a:t>
            </a:r>
            <a:endParaRPr lang="zh-TW" altLang="en-US" sz="6600" u="sng" dirty="0">
              <a:solidFill>
                <a:srgbClr val="0000FF"/>
              </a:solidFill>
              <a:latin typeface="華康布丁體(P)" panose="040B0C00000000000000" pitchFamily="82" charset="-120"/>
              <a:ea typeface="華康布丁體(P)" panose="040B0C00000000000000" pitchFamily="82" charset="-120"/>
            </a:endParaRPr>
          </a:p>
        </p:txBody>
      </p:sp>
      <p:pic>
        <p:nvPicPr>
          <p:cNvPr id="1028" name="Picture 4" descr="卡通画家图片大全_卡通画家图片素材【PNG免费下载】-90设计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149080"/>
            <a:ext cx="2131200" cy="213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副標題 3"/>
          <p:cNvSpPr>
            <a:spLocks noGrp="1"/>
          </p:cNvSpPr>
          <p:nvPr>
            <p:ph type="subTitle" idx="1"/>
          </p:nvPr>
        </p:nvSpPr>
        <p:spPr>
          <a:xfrm>
            <a:off x="1763688" y="1700808"/>
            <a:ext cx="6400800" cy="4104456"/>
          </a:xfrm>
        </p:spPr>
        <p:txBody>
          <a:bodyPr>
            <a:normAutofit lnSpcReduction="10000"/>
          </a:bodyPr>
          <a:lstStyle/>
          <a:p>
            <a:pPr algn="l"/>
            <a:r>
              <a:rPr lang="zh-TW" altLang="en-US" sz="4000" dirty="0" smtClean="0">
                <a:solidFill>
                  <a:schemeClr val="tx1"/>
                </a:solidFill>
              </a:rPr>
              <a:t>★作品必須具有</a:t>
            </a:r>
            <a:r>
              <a:rPr lang="en-US" altLang="zh-TW" sz="4000" dirty="0" smtClean="0">
                <a:solidFill>
                  <a:schemeClr val="tx1"/>
                </a:solidFill>
              </a:rPr>
              <a:t>something</a:t>
            </a:r>
            <a:r>
              <a:rPr lang="zh-TW" altLang="en-US" sz="4000" dirty="0" smtClean="0">
                <a:solidFill>
                  <a:schemeClr val="tx1"/>
                </a:solidFill>
              </a:rPr>
              <a:t>！</a:t>
            </a:r>
            <a:endParaRPr lang="en-US" altLang="zh-TW" sz="4000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sz="4000" dirty="0" smtClean="0">
                <a:solidFill>
                  <a:schemeClr val="tx1"/>
                </a:solidFill>
              </a:rPr>
              <a:t>★藝術在於：率直的表達在 </a:t>
            </a:r>
            <a:endParaRPr lang="en-US" altLang="zh-TW" sz="4000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sz="4000" dirty="0">
                <a:solidFill>
                  <a:schemeClr val="tx1"/>
                </a:solidFill>
              </a:rPr>
              <a:t> </a:t>
            </a:r>
            <a:r>
              <a:rPr lang="zh-TW" altLang="en-US" sz="4000" dirty="0" smtClean="0">
                <a:solidFill>
                  <a:schemeClr val="tx1"/>
                </a:solidFill>
              </a:rPr>
              <a:t>    現實世界中所遇到的每個</a:t>
            </a:r>
            <a:endParaRPr lang="en-US" altLang="zh-TW" sz="4000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sz="4000" dirty="0">
                <a:solidFill>
                  <a:schemeClr val="tx1"/>
                </a:solidFill>
              </a:rPr>
              <a:t> </a:t>
            </a:r>
            <a:r>
              <a:rPr lang="zh-TW" altLang="en-US" sz="4000" dirty="0" smtClean="0">
                <a:solidFill>
                  <a:schemeClr val="tx1"/>
                </a:solidFill>
              </a:rPr>
              <a:t>    重要主題。</a:t>
            </a:r>
            <a:endParaRPr lang="en-US" altLang="zh-TW" sz="4000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sz="4000" dirty="0" smtClean="0">
                <a:solidFill>
                  <a:schemeClr val="tx1"/>
                </a:solidFill>
              </a:rPr>
              <a:t>★推廣美術教育，將美學傳</a:t>
            </a:r>
            <a:endParaRPr lang="en-US" altLang="zh-TW" sz="4000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sz="4000">
                <a:solidFill>
                  <a:schemeClr val="tx1"/>
                </a:solidFill>
              </a:rPr>
              <a:t> </a:t>
            </a:r>
            <a:r>
              <a:rPr lang="zh-TW" altLang="en-US" sz="4000" smtClean="0">
                <a:solidFill>
                  <a:schemeClr val="tx1"/>
                </a:solidFill>
              </a:rPr>
              <a:t>    </a:t>
            </a:r>
            <a:r>
              <a:rPr lang="zh-TW" altLang="en-US" sz="4000" smtClean="0">
                <a:solidFill>
                  <a:schemeClr val="tx1"/>
                </a:solidFill>
              </a:rPr>
              <a:t>播至大眾</a:t>
            </a:r>
            <a:endParaRPr lang="zh-TW" alt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31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335</Words>
  <Application>Microsoft Office PowerPoint</Application>
  <PresentationFormat>如螢幕大小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4</vt:i4>
      </vt:variant>
      <vt:variant>
        <vt:lpstr>投影片標題</vt:lpstr>
      </vt:variant>
      <vt:variant>
        <vt:i4>6</vt:i4>
      </vt:variant>
    </vt:vector>
  </HeadingPairs>
  <TitlesOfParts>
    <vt:vector size="10" baseType="lpstr">
      <vt:lpstr>Office 佈景主題</vt:lpstr>
      <vt:lpstr>1_Office 佈景主題</vt:lpstr>
      <vt:lpstr>2_Office 佈景主題</vt:lpstr>
      <vt:lpstr>3_Office 佈景主題</vt:lpstr>
      <vt:lpstr>台灣畫家的故事1</vt:lpstr>
      <vt:lpstr>台灣畫家的故事1</vt:lpstr>
      <vt:lpstr>年代表</vt:lpstr>
      <vt:lpstr>生平</vt:lpstr>
      <vt:lpstr>生平</vt:lpstr>
      <vt:lpstr>想法‧觀念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台灣畫家的故事1</dc:title>
  <dc:creator>Windows 使用者</dc:creator>
  <cp:lastModifiedBy>Windows 使用者</cp:lastModifiedBy>
  <cp:revision>6</cp:revision>
  <dcterms:created xsi:type="dcterms:W3CDTF">2021-05-26T11:29:02Z</dcterms:created>
  <dcterms:modified xsi:type="dcterms:W3CDTF">2021-05-27T12:09:39Z</dcterms:modified>
</cp:coreProperties>
</file>