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258" r:id="rId4"/>
    <p:sldId id="259" r:id="rId5"/>
    <p:sldId id="260" r:id="rId6"/>
    <p:sldId id="261" r:id="rId7"/>
    <p:sldId id="379" r:id="rId8"/>
    <p:sldId id="380" r:id="rId9"/>
    <p:sldId id="381" r:id="rId10"/>
    <p:sldId id="398" r:id="rId11"/>
    <p:sldId id="384" r:id="rId12"/>
    <p:sldId id="396" r:id="rId13"/>
    <p:sldId id="385" r:id="rId14"/>
    <p:sldId id="264" r:id="rId15"/>
    <p:sldId id="387" r:id="rId16"/>
    <p:sldId id="388" r:id="rId17"/>
    <p:sldId id="399" r:id="rId18"/>
    <p:sldId id="265" r:id="rId19"/>
    <p:sldId id="390" r:id="rId20"/>
    <p:sldId id="391" r:id="rId21"/>
    <p:sldId id="392" r:id="rId22"/>
    <p:sldId id="393" r:id="rId23"/>
    <p:sldId id="394" r:id="rId24"/>
    <p:sldId id="395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40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355" r:id="rId41"/>
    <p:sldId id="415" r:id="rId42"/>
    <p:sldId id="416" r:id="rId43"/>
    <p:sldId id="417" r:id="rId44"/>
    <p:sldId id="418" r:id="rId45"/>
    <p:sldId id="420" r:id="rId46"/>
    <p:sldId id="422" r:id="rId47"/>
    <p:sldId id="367" r:id="rId48"/>
    <p:sldId id="366" r:id="rId49"/>
    <p:sldId id="423" r:id="rId50"/>
    <p:sldId id="373" r:id="rId51"/>
    <p:sldId id="376" r:id="rId52"/>
    <p:sldId id="425" r:id="rId53"/>
    <p:sldId id="37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>
          <p15:clr>
            <a:srgbClr val="A4A3A4"/>
          </p15:clr>
        </p15:guide>
        <p15:guide id="2" pos="892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>
          <p15:clr>
            <a:srgbClr val="A4A3A4"/>
          </p15:clr>
        </p15:guide>
        <p15:guide id="5" pos="28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is Huang" initials="MH" lastIdx="1" clrIdx="0"/>
  <p:cmAuthor id="2" name="LiaoSinYi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F1"/>
    <a:srgbClr val="E4007F"/>
    <a:srgbClr val="F7CAAC"/>
    <a:srgbClr val="33A5E2"/>
    <a:srgbClr val="FFFFFF"/>
    <a:srgbClr val="E7E7E8"/>
    <a:srgbClr val="DAE3F3"/>
    <a:srgbClr val="000000"/>
    <a:srgbClr val="E60044"/>
    <a:srgbClr val="F03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0" y="60"/>
      </p:cViewPr>
      <p:guideLst>
        <p:guide orient="horz" pos="2500"/>
        <p:guide pos="892"/>
        <p:guide orient="horz" pos="4319"/>
        <p:guide/>
        <p:guide pos="28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A072C-9F9C-41AB-8A15-06E3B9C79B61}" type="datetimeFigureOut">
              <a:rPr lang="zh-TW" altLang="en-US" smtClean="0"/>
              <a:t>2023/11/26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124D2-3F47-4872-992B-F050A95536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36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D69C9F-FCBE-4D87-AAF9-E33410FC8AD5}" type="datetimeFigureOut">
              <a:rPr lang="zh-TW" altLang="en-US"/>
              <a:pPr>
                <a:defRPr/>
              </a:pPr>
              <a:t>2023/11/26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06A0BE3-3C39-4F78-9559-B54FE9D948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417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課本 重點整理</a:t>
            </a:r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D28F-E23B-401C-B09D-51692777A031}" type="slidenum">
              <a:rPr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課本 重點整理</a:t>
            </a:r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D28F-E23B-401C-B09D-51692777A031}" type="slidenum">
              <a:rPr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8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課本 重點整理</a:t>
            </a:r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D28F-E23B-401C-B09D-51692777A031}" type="slidenum">
              <a:rPr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2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課本 重點整理</a:t>
            </a:r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D28F-E23B-401C-B09D-51692777A031}" type="slidenum">
              <a:rPr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4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課本 重點整理</a:t>
            </a:r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D28F-E23B-401C-B09D-51692777A031}" type="slidenum">
              <a:rPr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課本 重點整理</a:t>
            </a:r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D28F-E23B-401C-B09D-51692777A031}" type="slidenum">
              <a:rPr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0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影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課本 重點整理</a:t>
            </a:r>
          </a:p>
        </p:txBody>
      </p:sp>
      <p:sp>
        <p:nvSpPr>
          <p:cNvPr id="152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1CAD28F-E23B-401C-B09D-51692777A031}" type="slidenum">
              <a:rPr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0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頁/離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5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新布題_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C0AD05B4-67B6-4C53-91B9-95E85CE2521C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8025A5EC-6305-405A-9F0C-685F7B900B9F}"/>
              </a:ext>
            </a:extLst>
          </p:cNvPr>
          <p:cNvGrpSpPr/>
          <p:nvPr userDrawn="1"/>
        </p:nvGrpSpPr>
        <p:grpSpPr>
          <a:xfrm>
            <a:off x="11467202" y="1426326"/>
            <a:ext cx="596464" cy="596463"/>
            <a:chOff x="11467200" y="1397161"/>
            <a:chExt cx="596464" cy="596463"/>
          </a:xfrm>
        </p:grpSpPr>
        <p:sp>
          <p:nvSpPr>
            <p:cNvPr id="41" name="橢圓 40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A4CA1763-F953-4DB9-917C-AB80EAE22183}"/>
                </a:ext>
              </a:extLst>
            </p:cNvPr>
            <p:cNvSpPr/>
            <p:nvPr/>
          </p:nvSpPr>
          <p:spPr>
            <a:xfrm>
              <a:off x="11467200" y="1397161"/>
              <a:ext cx="596464" cy="5964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2" name="圖片 41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F3C9E882-3B4D-4C12-B721-47FB217A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8218" y="1458178"/>
              <a:ext cx="474428" cy="474428"/>
            </a:xfrm>
            <a:prstGeom prst="rect">
              <a:avLst/>
            </a:prstGeom>
          </p:spPr>
        </p:pic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64CE5AD7-4B56-4074-9CC8-5E07B9B4C4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1A80EC4B-412B-4E8E-BA01-E175D5A5F28E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58" name="橢圓 57">
                <a:extLst>
                  <a:ext uri="{FF2B5EF4-FFF2-40B4-BE49-F238E27FC236}">
                    <a16:creationId xmlns:a16="http://schemas.microsoft.com/office/drawing/2014/main" id="{046F82BB-AA9C-400C-B814-378C08843D9F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文字方塊 5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652DC9E-2118-4348-ABD4-0DEBFCB8CC40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48995846-3304-4CEA-B211-1B41173C5981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56" name="橢圓 55">
                <a:extLst>
                  <a:ext uri="{FF2B5EF4-FFF2-40B4-BE49-F238E27FC236}">
                    <a16:creationId xmlns:a16="http://schemas.microsoft.com/office/drawing/2014/main" id="{C268C144-A19B-4624-A499-30B1E8BBF055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文字方塊 5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D4E0C8E-95D0-4BD9-9921-18421CCC58C1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C1180073-215F-4EE5-8595-9F15BF909DF2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52" name="群組 51">
                <a:extLst>
                  <a:ext uri="{FF2B5EF4-FFF2-40B4-BE49-F238E27FC236}">
                    <a16:creationId xmlns:a16="http://schemas.microsoft.com/office/drawing/2014/main" id="{CFDC1E77-C924-4B58-8B61-ABCC38092440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54" name="橢圓 53">
                  <a:extLst>
                    <a:ext uri="{FF2B5EF4-FFF2-40B4-BE49-F238E27FC236}">
                      <a16:creationId xmlns:a16="http://schemas.microsoft.com/office/drawing/2014/main" id="{8784AD4F-EEEB-4A85-9BBF-5B24DD8E5CA1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46AE075C-1F3E-47A2-A3B2-8A7B0910EB6A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3" name="圖片 52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3F72A03B-1C72-459E-8191-8B6864548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768A051D-C685-473A-B48B-608405672341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E6CA0FBD-F94F-4BD0-A392-EACACA9112A6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50" name="橢圓 49">
                  <a:extLst>
                    <a:ext uri="{FF2B5EF4-FFF2-40B4-BE49-F238E27FC236}">
                      <a16:creationId xmlns:a16="http://schemas.microsoft.com/office/drawing/2014/main" id="{AA3B7AED-73BE-47E6-A3CE-D083A30F83DD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3DE4FB20-4ABC-440B-8245-26B0158613B6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9" name="圖片 48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288031A1-383E-430D-B17D-ED0E776DD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sp>
        <p:nvSpPr>
          <p:cNvPr id="29" name="矩形: 圓角 37">
            <a:extLst>
              <a:ext uri="{FF2B5EF4-FFF2-40B4-BE49-F238E27FC236}">
                <a16:creationId xmlns:a16="http://schemas.microsoft.com/office/drawing/2014/main" id="{3913DEDB-A2CA-4901-A9C3-AFA1F49ECA17}"/>
              </a:ext>
            </a:extLst>
          </p:cNvPr>
          <p:cNvSpPr/>
          <p:nvPr userDrawn="1"/>
        </p:nvSpPr>
        <p:spPr>
          <a:xfrm>
            <a:off x="2213811" y="0"/>
            <a:ext cx="3662056" cy="646332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: 圓角 2">
            <a:extLst>
              <a:ext uri="{FF2B5EF4-FFF2-40B4-BE49-F238E27FC236}">
                <a16:creationId xmlns:a16="http://schemas.microsoft.com/office/drawing/2014/main" id="{136C7EFB-2F55-4CE6-A7A0-E41B3380CF4A}"/>
              </a:ext>
            </a:extLst>
          </p:cNvPr>
          <p:cNvSpPr/>
          <p:nvPr userDrawn="1"/>
        </p:nvSpPr>
        <p:spPr>
          <a:xfrm>
            <a:off x="0" y="0"/>
            <a:ext cx="2882096" cy="646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重新布題</a:t>
            </a: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: 圓角 20">
            <a:extLst>
              <a:ext uri="{FF2B5EF4-FFF2-40B4-BE49-F238E27FC236}">
                <a16:creationId xmlns:a16="http://schemas.microsoft.com/office/drawing/2014/main" id="{CC8A80AA-0D0A-4EAE-AF47-949AEE7A6D53}"/>
              </a:ext>
            </a:extLst>
          </p:cNvPr>
          <p:cNvSpPr/>
          <p:nvPr userDrawn="1"/>
        </p:nvSpPr>
        <p:spPr>
          <a:xfrm>
            <a:off x="0" y="35166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36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37" name="圖片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文字版面配置區 4"/>
          <p:cNvSpPr>
            <a:spLocks noGrp="1"/>
          </p:cNvSpPr>
          <p:nvPr userDrawn="1">
            <p:ph type="body" sz="quarter" idx="13"/>
          </p:nvPr>
        </p:nvSpPr>
        <p:spPr>
          <a:xfrm>
            <a:off x="720796" y="688488"/>
            <a:ext cx="10500448" cy="2132101"/>
          </a:xfrm>
        </p:spPr>
        <p:txBody>
          <a:bodyPr/>
          <a:lstStyle>
            <a:lvl1pPr marL="0" indent="0">
              <a:buNone/>
              <a:defRPr/>
            </a:lvl1pPr>
            <a:lvl5pPr marL="0" indent="0" algn="l">
              <a:buNone/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4"/>
            <a:endParaRPr lang="zh-TW" altLang="en-US" dirty="0"/>
          </a:p>
        </p:txBody>
      </p:sp>
      <p:pic>
        <p:nvPicPr>
          <p:cNvPr id="31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6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新布題_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B8B87B41-5DE5-4E25-8F25-76144EAE7816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805CAAA3-5B6C-4495-B5DC-34DA5F33D8A2}"/>
              </a:ext>
            </a:extLst>
          </p:cNvPr>
          <p:cNvGrpSpPr/>
          <p:nvPr userDrawn="1"/>
        </p:nvGrpSpPr>
        <p:grpSpPr>
          <a:xfrm>
            <a:off x="11467202" y="1426326"/>
            <a:ext cx="596464" cy="596463"/>
            <a:chOff x="11467200" y="1397161"/>
            <a:chExt cx="596464" cy="596463"/>
          </a:xfrm>
        </p:grpSpPr>
        <p:sp>
          <p:nvSpPr>
            <p:cNvPr id="40" name="橢圓 39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9428F63A-AD20-492E-AE0D-22BB0275A026}"/>
                </a:ext>
              </a:extLst>
            </p:cNvPr>
            <p:cNvSpPr/>
            <p:nvPr/>
          </p:nvSpPr>
          <p:spPr>
            <a:xfrm>
              <a:off x="11467200" y="1397161"/>
              <a:ext cx="596464" cy="5964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1" name="圖片 40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33FE798D-29EB-41A4-9FEA-5C816AF27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8218" y="1458178"/>
              <a:ext cx="474428" cy="474428"/>
            </a:xfrm>
            <a:prstGeom prst="rect">
              <a:avLst/>
            </a:prstGeom>
          </p:spPr>
        </p:pic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E5749826-2116-4540-8BCF-D28307317D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D7CC3479-8730-4C65-B7EF-8E2E6FC0DAF6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57" name="橢圓 56">
                <a:extLst>
                  <a:ext uri="{FF2B5EF4-FFF2-40B4-BE49-F238E27FC236}">
                    <a16:creationId xmlns:a16="http://schemas.microsoft.com/office/drawing/2014/main" id="{45293AB4-5ABC-4312-B0C9-7AACF4B80207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文字方塊 7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750D0B8-181D-4600-8B35-FA4EB240FDDA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759934E7-CF09-4CC9-BC70-B9D3FEB8563B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55" name="橢圓 54">
                <a:extLst>
                  <a:ext uri="{FF2B5EF4-FFF2-40B4-BE49-F238E27FC236}">
                    <a16:creationId xmlns:a16="http://schemas.microsoft.com/office/drawing/2014/main" id="{8E896CF3-FC1F-4561-8D4E-EEF0FB06B99C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030B4A89-99DC-4604-BCFC-E23101F88715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76FF578A-0E8B-4119-A98D-52E7C384204A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51" name="群組 50">
                <a:extLst>
                  <a:ext uri="{FF2B5EF4-FFF2-40B4-BE49-F238E27FC236}">
                    <a16:creationId xmlns:a16="http://schemas.microsoft.com/office/drawing/2014/main" id="{8ABB39A3-1475-4DF2-8FF0-F4A27AAC2A91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53" name="橢圓 52">
                  <a:extLst>
                    <a:ext uri="{FF2B5EF4-FFF2-40B4-BE49-F238E27FC236}">
                      <a16:creationId xmlns:a16="http://schemas.microsoft.com/office/drawing/2014/main" id="{2CCAF102-A9E6-494B-B9F0-CBCA9DF0AED9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1CD16901-0DB6-4B97-BF1C-A452467B3420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2" name="圖片 51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17702665-4224-414D-B90F-34A7D5C9B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5A4EDB00-A34F-4448-86F7-17A5E583532F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47" name="群組 46">
                <a:extLst>
                  <a:ext uri="{FF2B5EF4-FFF2-40B4-BE49-F238E27FC236}">
                    <a16:creationId xmlns:a16="http://schemas.microsoft.com/office/drawing/2014/main" id="{7BC1E3C0-9588-4F32-B7B2-12EB0E1BC65A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49" name="橢圓 48">
                  <a:extLst>
                    <a:ext uri="{FF2B5EF4-FFF2-40B4-BE49-F238E27FC236}">
                      <a16:creationId xmlns:a16="http://schemas.microsoft.com/office/drawing/2014/main" id="{C579D8DE-515C-41C9-927A-13D73BE8B348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88B894E9-3ADF-4D5F-9BBE-AF7654938A26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8" name="圖片 47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60B7BBE2-CD86-456A-9D1C-11BE535C0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sp>
        <p:nvSpPr>
          <p:cNvPr id="29" name="矩形: 圓角 37">
            <a:extLst>
              <a:ext uri="{FF2B5EF4-FFF2-40B4-BE49-F238E27FC236}">
                <a16:creationId xmlns:a16="http://schemas.microsoft.com/office/drawing/2014/main" id="{3913DEDB-A2CA-4901-A9C3-AFA1F49ECA17}"/>
              </a:ext>
            </a:extLst>
          </p:cNvPr>
          <p:cNvSpPr/>
          <p:nvPr userDrawn="1"/>
        </p:nvSpPr>
        <p:spPr>
          <a:xfrm>
            <a:off x="2213811" y="0"/>
            <a:ext cx="3662056" cy="646332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: 圓角 2">
            <a:extLst>
              <a:ext uri="{FF2B5EF4-FFF2-40B4-BE49-F238E27FC236}">
                <a16:creationId xmlns:a16="http://schemas.microsoft.com/office/drawing/2014/main" id="{136C7EFB-2F55-4CE6-A7A0-E41B3380CF4A}"/>
              </a:ext>
            </a:extLst>
          </p:cNvPr>
          <p:cNvSpPr/>
          <p:nvPr userDrawn="1"/>
        </p:nvSpPr>
        <p:spPr>
          <a:xfrm>
            <a:off x="0" y="0"/>
            <a:ext cx="2882096" cy="646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重新布題</a:t>
            </a: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: 圓角 20">
            <a:extLst>
              <a:ext uri="{FF2B5EF4-FFF2-40B4-BE49-F238E27FC236}">
                <a16:creationId xmlns:a16="http://schemas.microsoft.com/office/drawing/2014/main" id="{CC8A80AA-0D0A-4EAE-AF47-949AEE7A6D53}"/>
              </a:ext>
            </a:extLst>
          </p:cNvPr>
          <p:cNvSpPr/>
          <p:nvPr userDrawn="1"/>
        </p:nvSpPr>
        <p:spPr>
          <a:xfrm>
            <a:off x="0" y="35166"/>
            <a:ext cx="576000" cy="576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36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37" name="圖片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字版面配置區 4"/>
          <p:cNvSpPr>
            <a:spLocks noGrp="1"/>
          </p:cNvSpPr>
          <p:nvPr userDrawn="1">
            <p:ph type="body" sz="quarter" idx="13"/>
          </p:nvPr>
        </p:nvSpPr>
        <p:spPr>
          <a:xfrm>
            <a:off x="720796" y="688488"/>
            <a:ext cx="10500448" cy="2132101"/>
          </a:xfrm>
        </p:spPr>
        <p:txBody>
          <a:bodyPr/>
          <a:lstStyle>
            <a:lvl1pPr marL="0" indent="0">
              <a:buNone/>
              <a:defRPr/>
            </a:lvl1pPr>
            <a:lvl5pPr marL="0" indent="0" algn="l">
              <a:buNone/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4"/>
            <a:endParaRPr lang="zh-TW" altLang="en-US" dirty="0"/>
          </a:p>
        </p:txBody>
      </p:sp>
      <p:pic>
        <p:nvPicPr>
          <p:cNvPr id="32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0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新布題_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8EED9FDD-36FE-42E9-ACF1-E8FAC109EFBE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C4291D6C-45C2-436E-AD9A-3FB29EDC5E73}"/>
              </a:ext>
            </a:extLst>
          </p:cNvPr>
          <p:cNvGrpSpPr/>
          <p:nvPr userDrawn="1"/>
        </p:nvGrpSpPr>
        <p:grpSpPr>
          <a:xfrm>
            <a:off x="11467202" y="1426326"/>
            <a:ext cx="596464" cy="596463"/>
            <a:chOff x="11467200" y="1397161"/>
            <a:chExt cx="596464" cy="596463"/>
          </a:xfrm>
        </p:grpSpPr>
        <p:sp>
          <p:nvSpPr>
            <p:cNvPr id="40" name="橢圓 39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30E21C98-88EA-4D7F-9C79-8D07CDE3C497}"/>
                </a:ext>
              </a:extLst>
            </p:cNvPr>
            <p:cNvSpPr/>
            <p:nvPr/>
          </p:nvSpPr>
          <p:spPr>
            <a:xfrm>
              <a:off x="11467200" y="1397161"/>
              <a:ext cx="596464" cy="5964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1" name="圖片 40">
              <a:hlinkClick r:id="" action="ppaction://hlinkshowjump?jump=lastslideviewed"/>
              <a:extLst>
                <a:ext uri="{FF2B5EF4-FFF2-40B4-BE49-F238E27FC236}">
                  <a16:creationId xmlns:a16="http://schemas.microsoft.com/office/drawing/2014/main" id="{FAC4E300-1D84-4AAE-8A9D-B73E50A2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8218" y="1458178"/>
              <a:ext cx="474428" cy="474428"/>
            </a:xfrm>
            <a:prstGeom prst="rect">
              <a:avLst/>
            </a:prstGeom>
          </p:spPr>
        </p:pic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3A9BE8FC-92CD-4B17-BEB7-042BBFCB72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61711553-1E64-4249-B1D8-0DF81C5BDFB3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57" name="橢圓 56">
                <a:extLst>
                  <a:ext uri="{FF2B5EF4-FFF2-40B4-BE49-F238E27FC236}">
                    <a16:creationId xmlns:a16="http://schemas.microsoft.com/office/drawing/2014/main" id="{5E781690-6112-436E-88A3-BA2DC17C7E65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文字方塊 7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F7F87B47-033A-429E-9712-9F8C0A216C70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08B6711E-BAD4-4BAE-B37F-46012DA7DD8B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55" name="橢圓 54">
                <a:extLst>
                  <a:ext uri="{FF2B5EF4-FFF2-40B4-BE49-F238E27FC236}">
                    <a16:creationId xmlns:a16="http://schemas.microsoft.com/office/drawing/2014/main" id="{1F9434CC-9EF6-4E90-9671-955E93438B60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B9CE7AB8-3790-46A0-A19C-7EA7B7CFB9FF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5FD7FAB8-FED5-4F6C-A3B1-B365F68D6592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51" name="群組 50">
                <a:extLst>
                  <a:ext uri="{FF2B5EF4-FFF2-40B4-BE49-F238E27FC236}">
                    <a16:creationId xmlns:a16="http://schemas.microsoft.com/office/drawing/2014/main" id="{84E3A4BF-1CBF-4634-AB7C-3D73CD0C027F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53" name="橢圓 52">
                  <a:extLst>
                    <a:ext uri="{FF2B5EF4-FFF2-40B4-BE49-F238E27FC236}">
                      <a16:creationId xmlns:a16="http://schemas.microsoft.com/office/drawing/2014/main" id="{004A15C5-74C7-4664-B437-FFF39D65D76E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B4B4E597-2B35-436D-A233-AC37FFD6A8AF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2" name="圖片 51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162B0184-C71F-4B2A-AE59-C78920D20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B021F337-D1B4-40FC-8F3D-C9ED6A1DE724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47" name="群組 46">
                <a:extLst>
                  <a:ext uri="{FF2B5EF4-FFF2-40B4-BE49-F238E27FC236}">
                    <a16:creationId xmlns:a16="http://schemas.microsoft.com/office/drawing/2014/main" id="{508791A7-DBFF-4FE7-BCD9-884FDFFB511D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49" name="橢圓 48">
                  <a:extLst>
                    <a:ext uri="{FF2B5EF4-FFF2-40B4-BE49-F238E27FC236}">
                      <a16:creationId xmlns:a16="http://schemas.microsoft.com/office/drawing/2014/main" id="{F2901413-A578-4460-A7D6-4C2039AAC1BF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BBB58FF6-6C3C-46C7-989A-124F5E3205C1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8" name="圖片 47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2328E03C-64FC-44FB-A2FF-73CA90174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sp>
        <p:nvSpPr>
          <p:cNvPr id="7" name="矩形: 圓角 2">
            <a:extLst>
              <a:ext uri="{FF2B5EF4-FFF2-40B4-BE49-F238E27FC236}">
                <a16:creationId xmlns:a16="http://schemas.microsoft.com/office/drawing/2014/main" id="{136C7EFB-2F55-4CE6-A7A0-E41B3380CF4A}"/>
              </a:ext>
            </a:extLst>
          </p:cNvPr>
          <p:cNvSpPr/>
          <p:nvPr userDrawn="1"/>
        </p:nvSpPr>
        <p:spPr>
          <a:xfrm>
            <a:off x="0" y="0"/>
            <a:ext cx="2882096" cy="646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重新布題</a:t>
            </a: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: 圓角 37">
            <a:extLst>
              <a:ext uri="{FF2B5EF4-FFF2-40B4-BE49-F238E27FC236}">
                <a16:creationId xmlns:a16="http://schemas.microsoft.com/office/drawing/2014/main" id="{3913DEDB-A2CA-4901-A9C3-AFA1F49ECA17}"/>
              </a:ext>
            </a:extLst>
          </p:cNvPr>
          <p:cNvSpPr/>
          <p:nvPr userDrawn="1"/>
        </p:nvSpPr>
        <p:spPr>
          <a:xfrm>
            <a:off x="2213811" y="0"/>
            <a:ext cx="3662056" cy="646332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: 圓角 20">
            <a:extLst>
              <a:ext uri="{FF2B5EF4-FFF2-40B4-BE49-F238E27FC236}">
                <a16:creationId xmlns:a16="http://schemas.microsoft.com/office/drawing/2014/main" id="{CC8A80AA-0D0A-4EAE-AF47-949AEE7A6D53}"/>
              </a:ext>
            </a:extLst>
          </p:cNvPr>
          <p:cNvSpPr/>
          <p:nvPr userDrawn="1"/>
        </p:nvSpPr>
        <p:spPr>
          <a:xfrm>
            <a:off x="0" y="35166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36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37" name="圖片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字版面配置區 4"/>
          <p:cNvSpPr>
            <a:spLocks noGrp="1"/>
          </p:cNvSpPr>
          <p:nvPr userDrawn="1">
            <p:ph type="body" sz="quarter" idx="13"/>
          </p:nvPr>
        </p:nvSpPr>
        <p:spPr>
          <a:xfrm>
            <a:off x="720796" y="688488"/>
            <a:ext cx="10500448" cy="2132101"/>
          </a:xfrm>
        </p:spPr>
        <p:txBody>
          <a:bodyPr/>
          <a:lstStyle>
            <a:lvl1pPr marL="0" indent="0">
              <a:buNone/>
              <a:defRPr/>
            </a:lvl1pPr>
            <a:lvl5pPr marL="0" indent="0" algn="l">
              <a:buNone/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4"/>
            <a:endParaRPr lang="zh-TW" altLang="en-US" dirty="0"/>
          </a:p>
        </p:txBody>
      </p:sp>
      <p:pic>
        <p:nvPicPr>
          <p:cNvPr id="32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題多解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8DD635-92BB-421D-9057-722A26B54B49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ect">
            <a:avLst/>
          </a:prstGeom>
          <a:solidFill>
            <a:srgbClr val="A1C2E6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BD5886-3EC7-426E-8AEF-6B264D339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76" y="6498364"/>
            <a:ext cx="2163901" cy="359634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A49E12AE-B658-45E9-83F4-9207E238AEA6}"/>
              </a:ext>
            </a:extLst>
          </p:cNvPr>
          <p:cNvGrpSpPr/>
          <p:nvPr userDrawn="1"/>
        </p:nvGrpSpPr>
        <p:grpSpPr>
          <a:xfrm>
            <a:off x="665986" y="0"/>
            <a:ext cx="2627967" cy="648000"/>
            <a:chOff x="1322975" y="0"/>
            <a:chExt cx="2627967" cy="648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B51CAC8-F767-40B0-9B34-0BD60EF9E15A}"/>
                </a:ext>
              </a:extLst>
            </p:cNvPr>
            <p:cNvSpPr/>
            <p:nvPr/>
          </p:nvSpPr>
          <p:spPr>
            <a:xfrm>
              <a:off x="1322975" y="0"/>
              <a:ext cx="648000" cy="648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F8A7750-81A0-4267-A3BD-0E118673C92B}"/>
                </a:ext>
              </a:extLst>
            </p:cNvPr>
            <p:cNvSpPr/>
            <p:nvPr/>
          </p:nvSpPr>
          <p:spPr>
            <a:xfrm>
              <a:off x="1988958" y="0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50C1DB1-4C47-49C7-B3CF-B453D28C66A2}"/>
                </a:ext>
              </a:extLst>
            </p:cNvPr>
            <p:cNvSpPr/>
            <p:nvPr/>
          </p:nvSpPr>
          <p:spPr>
            <a:xfrm>
              <a:off x="2654942" y="0"/>
              <a:ext cx="648000" cy="648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A94838E-BFD0-4B90-8F4A-5114A66A7229}"/>
                </a:ext>
              </a:extLst>
            </p:cNvPr>
            <p:cNvSpPr/>
            <p:nvPr/>
          </p:nvSpPr>
          <p:spPr>
            <a:xfrm>
              <a:off x="3302942" y="0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</a:p>
          </p:txBody>
        </p:sp>
      </p:grpSp>
      <p:pic>
        <p:nvPicPr>
          <p:cNvPr id="27" name="圖片 26">
            <a:extLst>
              <a:ext uri="{FF2B5EF4-FFF2-40B4-BE49-F238E27FC236}">
                <a16:creationId xmlns:a16="http://schemas.microsoft.com/office/drawing/2014/main" id="{7848E74F-6055-4C60-90D3-A62817A7D4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" y="0"/>
            <a:ext cx="646332" cy="646332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C552DB54-951D-4BE3-8315-A355CD1B50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2" y="3900856"/>
            <a:ext cx="1694303" cy="2719801"/>
          </a:xfrm>
          <a:prstGeom prst="rect">
            <a:avLst/>
          </a:prstGeom>
        </p:spPr>
      </p:pic>
      <p:sp>
        <p:nvSpPr>
          <p:cNvPr id="29" name="矩形: 剪去對角角落 58">
            <a:extLst>
              <a:ext uri="{FF2B5EF4-FFF2-40B4-BE49-F238E27FC236}">
                <a16:creationId xmlns:a16="http://schemas.microsoft.com/office/drawing/2014/main" id="{E36CD400-3039-46A5-AF86-E7994897C2E4}"/>
              </a:ext>
            </a:extLst>
          </p:cNvPr>
          <p:cNvSpPr/>
          <p:nvPr userDrawn="1"/>
        </p:nvSpPr>
        <p:spPr>
          <a:xfrm>
            <a:off x="317561" y="856527"/>
            <a:ext cx="10909883" cy="2835798"/>
          </a:xfrm>
          <a:prstGeom prst="snip2DiagRect">
            <a:avLst/>
          </a:prstGeom>
          <a:solidFill>
            <a:srgbClr val="C7D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31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5AD80964-8AF3-426E-8575-EA59D19C59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6" y="2075174"/>
            <a:ext cx="596465" cy="2754385"/>
            <a:chOff x="11422513" y="1725377"/>
            <a:chExt cx="720001" cy="3324859"/>
          </a:xfrm>
        </p:grpSpPr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4D6D5364-1AB4-492D-B4C9-039A1E480E4C}"/>
                </a:ext>
              </a:extLst>
            </p:cNvPr>
            <p:cNvGrpSpPr/>
            <p:nvPr/>
          </p:nvGrpSpPr>
          <p:grpSpPr>
            <a:xfrm>
              <a:off x="11422513" y="1725377"/>
              <a:ext cx="720001" cy="780196"/>
              <a:chOff x="11422513" y="1725377"/>
              <a:chExt cx="720001" cy="780196"/>
            </a:xfrm>
          </p:grpSpPr>
          <p:sp>
            <p:nvSpPr>
              <p:cNvPr id="64" name="橢圓 6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895CF6C-5D97-42F7-AB97-BA4ACB8C44AA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5" name="文字方塊 6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4E87127-AE19-41A2-9CE8-9FAD6823E01E}"/>
                  </a:ext>
                </a:extLst>
              </p:cNvPr>
              <p:cNvSpPr txBox="1"/>
              <p:nvPr/>
            </p:nvSpPr>
            <p:spPr>
              <a:xfrm>
                <a:off x="11422515" y="1725377"/>
                <a:ext cx="719999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A6E3A3AD-6EC5-4EF2-8177-6138669EF630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62" name="橢圓 61">
                <a:extLst>
                  <a:ext uri="{FF2B5EF4-FFF2-40B4-BE49-F238E27FC236}">
                    <a16:creationId xmlns:a16="http://schemas.microsoft.com/office/drawing/2014/main" id="{D329B2CD-0BA8-4B4C-A279-CAFB11C2E8A0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文字方塊 6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DD559C8-52E5-4B6D-B0A7-B94D73535D82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B629AF62-4E87-467A-AA6D-44EE77A2C0EC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817031"/>
              <a:chOff x="11422513" y="3429000"/>
              <a:chExt cx="720000" cy="817031"/>
            </a:xfrm>
          </p:grpSpPr>
          <p:grpSp>
            <p:nvGrpSpPr>
              <p:cNvPr id="58" name="群組 57">
                <a:extLst>
                  <a:ext uri="{FF2B5EF4-FFF2-40B4-BE49-F238E27FC236}">
                    <a16:creationId xmlns:a16="http://schemas.microsoft.com/office/drawing/2014/main" id="{354B0D74-35B5-4D4C-A685-0DEB3850AEBC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817031"/>
                <a:chOff x="11422513" y="1766001"/>
                <a:chExt cx="720000" cy="817031"/>
              </a:xfrm>
            </p:grpSpPr>
            <p:sp>
              <p:nvSpPr>
                <p:cNvPr id="60" name="橢圓 59">
                  <a:hlinkClick r:id="" action="ppaction://hlinkshowjump?jump=firstslide"/>
                  <a:extLst>
                    <a:ext uri="{FF2B5EF4-FFF2-40B4-BE49-F238E27FC236}">
                      <a16:creationId xmlns:a16="http://schemas.microsoft.com/office/drawing/2014/main" id="{4272994B-E64A-434A-9619-B74E6F6E07DD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文字方塊 60">
                  <a:extLst>
                    <a:ext uri="{FF2B5EF4-FFF2-40B4-BE49-F238E27FC236}">
                      <a16:creationId xmlns:a16="http://schemas.microsoft.com/office/drawing/2014/main" id="{4B75ED74-A75E-42C6-A4A5-3833A859F43B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780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9" name="圖片 58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A60219D7-5C08-4134-9A6A-A0C662D23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7765574E-AD25-48B9-9408-F3008FF55EE0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817031"/>
              <a:chOff x="11422513" y="4233205"/>
              <a:chExt cx="720000" cy="817031"/>
            </a:xfrm>
          </p:grpSpPr>
          <p:grpSp>
            <p:nvGrpSpPr>
              <p:cNvPr id="54" name="群組 53">
                <a:extLst>
                  <a:ext uri="{FF2B5EF4-FFF2-40B4-BE49-F238E27FC236}">
                    <a16:creationId xmlns:a16="http://schemas.microsoft.com/office/drawing/2014/main" id="{E93D50D6-EE04-45E3-830A-C0AF6CDA5D6E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817031"/>
                <a:chOff x="11422513" y="1766001"/>
                <a:chExt cx="720000" cy="817031"/>
              </a:xfrm>
            </p:grpSpPr>
            <p:sp>
              <p:nvSpPr>
                <p:cNvPr id="56" name="橢圓 55">
                  <a:hlinkClick r:id="" action="ppaction://hlinkshowjump?jump=endshow"/>
                  <a:extLst>
                    <a:ext uri="{FF2B5EF4-FFF2-40B4-BE49-F238E27FC236}">
                      <a16:creationId xmlns:a16="http://schemas.microsoft.com/office/drawing/2014/main" id="{956E251E-866D-4606-814E-9F02F3D31E04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D7FEF9AB-233D-4832-B910-05904B9A4BC3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780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5" name="圖片 54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B04368CC-52CD-4A52-92A8-356EFB5E1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6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32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8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題多解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C28DD635-92BB-421D-9057-722A26B54B49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ect">
            <a:avLst/>
          </a:prstGeom>
          <a:solidFill>
            <a:srgbClr val="A1C2E6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B3BD5886-3EC7-426E-8AEF-6B264D339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76" y="6498364"/>
            <a:ext cx="2163901" cy="359634"/>
          </a:xfrm>
          <a:prstGeom prst="rect">
            <a:avLst/>
          </a:prstGeom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A49E12AE-B658-45E9-83F4-9207E238AEA6}"/>
              </a:ext>
            </a:extLst>
          </p:cNvPr>
          <p:cNvGrpSpPr/>
          <p:nvPr userDrawn="1"/>
        </p:nvGrpSpPr>
        <p:grpSpPr>
          <a:xfrm>
            <a:off x="665986" y="0"/>
            <a:ext cx="2627967" cy="648000"/>
            <a:chOff x="1322975" y="0"/>
            <a:chExt cx="2627967" cy="64800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B51CAC8-F767-40B0-9B34-0BD60EF9E15A}"/>
                </a:ext>
              </a:extLst>
            </p:cNvPr>
            <p:cNvSpPr/>
            <p:nvPr/>
          </p:nvSpPr>
          <p:spPr>
            <a:xfrm>
              <a:off x="1322975" y="0"/>
              <a:ext cx="648000" cy="648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F8A7750-81A0-4267-A3BD-0E118673C92B}"/>
                </a:ext>
              </a:extLst>
            </p:cNvPr>
            <p:cNvSpPr/>
            <p:nvPr/>
          </p:nvSpPr>
          <p:spPr>
            <a:xfrm>
              <a:off x="1988958" y="0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50C1DB1-4C47-49C7-B3CF-B453D28C66A2}"/>
                </a:ext>
              </a:extLst>
            </p:cNvPr>
            <p:cNvSpPr/>
            <p:nvPr/>
          </p:nvSpPr>
          <p:spPr>
            <a:xfrm>
              <a:off x="2654942" y="0"/>
              <a:ext cx="648000" cy="648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A94838E-BFD0-4B90-8F4A-5114A66A7229}"/>
                </a:ext>
              </a:extLst>
            </p:cNvPr>
            <p:cNvSpPr/>
            <p:nvPr/>
          </p:nvSpPr>
          <p:spPr>
            <a:xfrm>
              <a:off x="3302942" y="0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</a:p>
          </p:txBody>
        </p:sp>
      </p:grpSp>
      <p:pic>
        <p:nvPicPr>
          <p:cNvPr id="55" name="圖片 54">
            <a:extLst>
              <a:ext uri="{FF2B5EF4-FFF2-40B4-BE49-F238E27FC236}">
                <a16:creationId xmlns:a16="http://schemas.microsoft.com/office/drawing/2014/main" id="{7848E74F-6055-4C60-90D3-A62817A7D4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" y="0"/>
            <a:ext cx="646332" cy="646332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12773B1B-A5CF-4864-BD1A-14FE5617E5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1" y="3929031"/>
            <a:ext cx="1873931" cy="2719802"/>
          </a:xfrm>
          <a:prstGeom prst="rect">
            <a:avLst/>
          </a:prstGeom>
        </p:spPr>
      </p:pic>
      <p:sp>
        <p:nvSpPr>
          <p:cNvPr id="57" name="矩形: 剪去對角角落 45">
            <a:extLst>
              <a:ext uri="{FF2B5EF4-FFF2-40B4-BE49-F238E27FC236}">
                <a16:creationId xmlns:a16="http://schemas.microsoft.com/office/drawing/2014/main" id="{165D95C2-6851-4E6B-A089-3A41CCA95C75}"/>
              </a:ext>
            </a:extLst>
          </p:cNvPr>
          <p:cNvSpPr/>
          <p:nvPr userDrawn="1"/>
        </p:nvSpPr>
        <p:spPr>
          <a:xfrm>
            <a:off x="317561" y="856527"/>
            <a:ext cx="10909883" cy="2835798"/>
          </a:xfrm>
          <a:prstGeom prst="snip2DiagRect">
            <a:avLst/>
          </a:prstGeom>
          <a:solidFill>
            <a:srgbClr val="C7D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59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DF92FAAF-36F3-4626-BB41-E97D115DC1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6" y="2075174"/>
            <a:ext cx="596465" cy="2754385"/>
            <a:chOff x="11422513" y="1725377"/>
            <a:chExt cx="720001" cy="3324859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FF84DA4F-2671-4088-979D-B2C3C820B9D8}"/>
                </a:ext>
              </a:extLst>
            </p:cNvPr>
            <p:cNvGrpSpPr/>
            <p:nvPr/>
          </p:nvGrpSpPr>
          <p:grpSpPr>
            <a:xfrm>
              <a:off x="11422513" y="1725377"/>
              <a:ext cx="720001" cy="780196"/>
              <a:chOff x="11422513" y="1725377"/>
              <a:chExt cx="720001" cy="780196"/>
            </a:xfrm>
          </p:grpSpPr>
          <p:sp>
            <p:nvSpPr>
              <p:cNvPr id="52" name="橢圓 51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11C2B882-F1C4-497B-8E1E-A8CAA00383D0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文字方塊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41E8609C-6427-4D62-AA4B-0802E0F1AE22}"/>
                  </a:ext>
                </a:extLst>
              </p:cNvPr>
              <p:cNvSpPr txBox="1"/>
              <p:nvPr/>
            </p:nvSpPr>
            <p:spPr>
              <a:xfrm>
                <a:off x="11422515" y="1725377"/>
                <a:ext cx="719999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1E4D9ED8-9817-42A8-887A-AC9FB6960DF8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50" name="橢圓 49">
                <a:extLst>
                  <a:ext uri="{FF2B5EF4-FFF2-40B4-BE49-F238E27FC236}">
                    <a16:creationId xmlns:a16="http://schemas.microsoft.com/office/drawing/2014/main" id="{9498FF1C-C0C6-49E8-89C8-88B8C6F1A27F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文字方塊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2DDF193D-0A31-4792-BB51-6385C96F4198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9BC1BC85-D2E1-4CF4-B0A1-542FE5B13EE5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817031"/>
              <a:chOff x="11422513" y="3429000"/>
              <a:chExt cx="720000" cy="817031"/>
            </a:xfrm>
          </p:grpSpPr>
          <p:grpSp>
            <p:nvGrpSpPr>
              <p:cNvPr id="46" name="群組 45">
                <a:extLst>
                  <a:ext uri="{FF2B5EF4-FFF2-40B4-BE49-F238E27FC236}">
                    <a16:creationId xmlns:a16="http://schemas.microsoft.com/office/drawing/2014/main" id="{9ADC078B-D511-42EA-8EB5-788879204A04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817031"/>
                <a:chOff x="11422513" y="1766001"/>
                <a:chExt cx="720000" cy="817031"/>
              </a:xfrm>
            </p:grpSpPr>
            <p:sp>
              <p:nvSpPr>
                <p:cNvPr id="48" name="橢圓 47">
                  <a:hlinkClick r:id="" action="ppaction://hlinkshowjump?jump=firstslide"/>
                  <a:extLst>
                    <a:ext uri="{FF2B5EF4-FFF2-40B4-BE49-F238E27FC236}">
                      <a16:creationId xmlns:a16="http://schemas.microsoft.com/office/drawing/2014/main" id="{E7987148-4D9D-42B6-B769-7C70449612D2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E2D4AB4F-998A-4208-913F-993A26333C03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780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7" name="圖片 4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36A16652-B296-4644-B9AE-692C8B879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E7F55FEA-49C0-4BA9-935C-8187D066AA0C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817031"/>
              <a:chOff x="11422513" y="4233205"/>
              <a:chExt cx="720000" cy="817031"/>
            </a:xfrm>
          </p:grpSpPr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DD62F899-CBA2-4DC7-A690-14ADC4AFC18F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817031"/>
                <a:chOff x="11422513" y="1766001"/>
                <a:chExt cx="720000" cy="817031"/>
              </a:xfrm>
            </p:grpSpPr>
            <p:sp>
              <p:nvSpPr>
                <p:cNvPr id="44" name="橢圓 43">
                  <a:hlinkClick r:id="" action="ppaction://hlinkshowjump?jump=endshow"/>
                  <a:extLst>
                    <a:ext uri="{FF2B5EF4-FFF2-40B4-BE49-F238E27FC236}">
                      <a16:creationId xmlns:a16="http://schemas.microsoft.com/office/drawing/2014/main" id="{8721C1B4-90D8-4326-8A46-3CF487011361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3ECAE982-ACB6-4ACE-A813-0FB0A164335C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780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3" name="圖片 42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71193B1E-F3BF-4AB2-9485-12F8E8EFE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6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54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5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題多解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C28DD635-92BB-421D-9057-722A26B54B49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ect">
            <a:avLst/>
          </a:prstGeom>
          <a:solidFill>
            <a:srgbClr val="A1C2E6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B3BD5886-3EC7-426E-8AEF-6B264D339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76" y="6498364"/>
            <a:ext cx="2163901" cy="359634"/>
          </a:xfrm>
          <a:prstGeom prst="rect">
            <a:avLst/>
          </a:prstGeom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A49E12AE-B658-45E9-83F4-9207E238AEA6}"/>
              </a:ext>
            </a:extLst>
          </p:cNvPr>
          <p:cNvGrpSpPr/>
          <p:nvPr userDrawn="1"/>
        </p:nvGrpSpPr>
        <p:grpSpPr>
          <a:xfrm>
            <a:off x="665986" y="0"/>
            <a:ext cx="2627967" cy="648000"/>
            <a:chOff x="1322975" y="0"/>
            <a:chExt cx="2627967" cy="64800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B51CAC8-F767-40B0-9B34-0BD60EF9E15A}"/>
                </a:ext>
              </a:extLst>
            </p:cNvPr>
            <p:cNvSpPr/>
            <p:nvPr/>
          </p:nvSpPr>
          <p:spPr>
            <a:xfrm>
              <a:off x="1322975" y="0"/>
              <a:ext cx="648000" cy="648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F8A7750-81A0-4267-A3BD-0E118673C92B}"/>
                </a:ext>
              </a:extLst>
            </p:cNvPr>
            <p:cNvSpPr/>
            <p:nvPr/>
          </p:nvSpPr>
          <p:spPr>
            <a:xfrm>
              <a:off x="1988958" y="0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50C1DB1-4C47-49C7-B3CF-B453D28C66A2}"/>
                </a:ext>
              </a:extLst>
            </p:cNvPr>
            <p:cNvSpPr/>
            <p:nvPr/>
          </p:nvSpPr>
          <p:spPr>
            <a:xfrm>
              <a:off x="2654942" y="0"/>
              <a:ext cx="648000" cy="6480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A94838E-BFD0-4B90-8F4A-5114A66A7229}"/>
                </a:ext>
              </a:extLst>
            </p:cNvPr>
            <p:cNvSpPr/>
            <p:nvPr/>
          </p:nvSpPr>
          <p:spPr>
            <a:xfrm>
              <a:off x="3302942" y="0"/>
              <a:ext cx="648000" cy="64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</a:t>
              </a:r>
            </a:p>
          </p:txBody>
        </p:sp>
      </p:grpSp>
      <p:pic>
        <p:nvPicPr>
          <p:cNvPr id="55" name="圖片 54">
            <a:extLst>
              <a:ext uri="{FF2B5EF4-FFF2-40B4-BE49-F238E27FC236}">
                <a16:creationId xmlns:a16="http://schemas.microsoft.com/office/drawing/2014/main" id="{7848E74F-6055-4C60-90D3-A62817A7D4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" y="0"/>
            <a:ext cx="646332" cy="646332"/>
          </a:xfrm>
          <a:prstGeom prst="rect">
            <a:avLst/>
          </a:prstGeom>
        </p:spPr>
      </p:pic>
      <p:sp>
        <p:nvSpPr>
          <p:cNvPr id="56" name="矩形: 剪去對角角落 18">
            <a:extLst>
              <a:ext uri="{FF2B5EF4-FFF2-40B4-BE49-F238E27FC236}">
                <a16:creationId xmlns:a16="http://schemas.microsoft.com/office/drawing/2014/main" id="{F8C2254E-2F46-42C5-ACB6-867A4736009E}"/>
              </a:ext>
            </a:extLst>
          </p:cNvPr>
          <p:cNvSpPr/>
          <p:nvPr userDrawn="1"/>
        </p:nvSpPr>
        <p:spPr>
          <a:xfrm>
            <a:off x="317561" y="856527"/>
            <a:ext cx="10909883" cy="2835798"/>
          </a:xfrm>
          <a:prstGeom prst="snip2DiagRect">
            <a:avLst/>
          </a:prstGeom>
          <a:solidFill>
            <a:srgbClr val="C7D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TW" altLang="en-US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06C18634-5C22-493E-A707-628F0E585D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3" y="3920120"/>
            <a:ext cx="1881632" cy="2849328"/>
          </a:xfrm>
          <a:prstGeom prst="rect">
            <a:avLst/>
          </a:prstGeom>
        </p:spPr>
      </p:pic>
      <p:sp>
        <p:nvSpPr>
          <p:cNvPr id="58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59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5A8BB10-0ACA-4082-BFFB-D0C2D79E5A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6" y="2075174"/>
            <a:ext cx="596465" cy="2754385"/>
            <a:chOff x="11422513" y="1725377"/>
            <a:chExt cx="720001" cy="3324859"/>
          </a:xfrm>
        </p:grpSpPr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8C41C18D-9C80-4396-84E6-149B78864C89}"/>
                </a:ext>
              </a:extLst>
            </p:cNvPr>
            <p:cNvGrpSpPr/>
            <p:nvPr/>
          </p:nvGrpSpPr>
          <p:grpSpPr>
            <a:xfrm>
              <a:off x="11422513" y="1725377"/>
              <a:ext cx="720001" cy="780196"/>
              <a:chOff x="11422513" y="1725377"/>
              <a:chExt cx="720001" cy="780196"/>
            </a:xfrm>
          </p:grpSpPr>
          <p:sp>
            <p:nvSpPr>
              <p:cNvPr id="52" name="橢圓 51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26CF652F-5ACE-4AC9-9D09-3BCBB50EEA64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文字方塊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9BD9FBED-D3BB-4A7F-BFB9-AFB03C3CD10B}"/>
                  </a:ext>
                </a:extLst>
              </p:cNvPr>
              <p:cNvSpPr txBox="1"/>
              <p:nvPr/>
            </p:nvSpPr>
            <p:spPr>
              <a:xfrm>
                <a:off x="11422515" y="1725377"/>
                <a:ext cx="719999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E4EFC876-3A20-4BDB-8CA1-8B1753913C1B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50" name="橢圓 49">
                <a:extLst>
                  <a:ext uri="{FF2B5EF4-FFF2-40B4-BE49-F238E27FC236}">
                    <a16:creationId xmlns:a16="http://schemas.microsoft.com/office/drawing/2014/main" id="{B782CE31-7D18-40F0-B0D1-09BAEACC9A4B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文字方塊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7B6397E-F931-4A87-AD63-E9D138E42355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FFCC7422-507B-479C-AB76-3D2A5DCDA367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817031"/>
              <a:chOff x="11422513" y="3429000"/>
              <a:chExt cx="720000" cy="817031"/>
            </a:xfrm>
          </p:grpSpPr>
          <p:grpSp>
            <p:nvGrpSpPr>
              <p:cNvPr id="46" name="群組 45">
                <a:extLst>
                  <a:ext uri="{FF2B5EF4-FFF2-40B4-BE49-F238E27FC236}">
                    <a16:creationId xmlns:a16="http://schemas.microsoft.com/office/drawing/2014/main" id="{2E3DA664-4625-4CE8-B538-C2BD0DCC6354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817031"/>
                <a:chOff x="11422513" y="1766001"/>
                <a:chExt cx="720000" cy="817031"/>
              </a:xfrm>
            </p:grpSpPr>
            <p:sp>
              <p:nvSpPr>
                <p:cNvPr id="48" name="橢圓 47">
                  <a:hlinkClick r:id="" action="ppaction://hlinkshowjump?jump=firstslide"/>
                  <a:extLst>
                    <a:ext uri="{FF2B5EF4-FFF2-40B4-BE49-F238E27FC236}">
                      <a16:creationId xmlns:a16="http://schemas.microsoft.com/office/drawing/2014/main" id="{6C1F6B58-8A7A-40CA-B599-882FD0CF92A9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833D4386-D5F6-433F-9FDA-86B3E5258E3A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780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7" name="圖片 4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F406B2FF-622B-403B-AB64-4CC4C7632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A1CD5AE6-A9AC-41F1-9CA8-D0EEDFD232A9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817031"/>
              <a:chOff x="11422513" y="4233205"/>
              <a:chExt cx="720000" cy="817031"/>
            </a:xfrm>
          </p:grpSpPr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BF2C70E0-4839-4798-B11A-2A964CD0A1E1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817031"/>
                <a:chOff x="11422513" y="1766001"/>
                <a:chExt cx="720000" cy="817031"/>
              </a:xfrm>
            </p:grpSpPr>
            <p:sp>
              <p:nvSpPr>
                <p:cNvPr id="44" name="橢圓 43">
                  <a:hlinkClick r:id="" action="ppaction://hlinkshowjump?jump=endshow"/>
                  <a:extLst>
                    <a:ext uri="{FF2B5EF4-FFF2-40B4-BE49-F238E27FC236}">
                      <a16:creationId xmlns:a16="http://schemas.microsoft.com/office/drawing/2014/main" id="{35DD151E-A564-4D6C-BF11-A80AAE1BD161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B0AC91A8-8D62-49D4-9743-EFBC154D3ECF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780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3" name="圖片 42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92E45A92-54B4-4F62-ABA0-9F6854BF7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6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54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7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 You Rea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2B3C6FDB-0183-48F8-A0B8-BC3EB2B0E373}"/>
              </a:ext>
            </a:extLst>
          </p:cNvPr>
          <p:cNvSpPr/>
          <p:nvPr userDrawn="1"/>
        </p:nvSpPr>
        <p:spPr>
          <a:xfrm>
            <a:off x="0" y="4"/>
            <a:ext cx="12192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26" name="文字方塊 6"/>
          <p:cNvSpPr txBox="1">
            <a:spLocks noChangeArrowheads="1"/>
          </p:cNvSpPr>
          <p:nvPr userDrawn="1"/>
        </p:nvSpPr>
        <p:spPr bwMode="auto">
          <a:xfrm>
            <a:off x="2" y="4"/>
            <a:ext cx="38560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Are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You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Ready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？</a:t>
            </a:r>
          </a:p>
        </p:txBody>
      </p:sp>
      <p:sp>
        <p:nvSpPr>
          <p:cNvPr id="27" name="Rectangle 9"/>
          <p:cNvSpPr>
            <a:spLocks noChangeArrowheads="1"/>
          </p:cNvSpPr>
          <p:nvPr userDrawn="1"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0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33" name="圖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群組 47">
            <a:extLst>
              <a:ext uri="{FF2B5EF4-FFF2-40B4-BE49-F238E27FC236}">
                <a16:creationId xmlns:a16="http://schemas.microsoft.com/office/drawing/2014/main" id="{FDD9F663-C8EE-402D-89B8-2346C7D468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FABD460E-09D7-403A-9596-3CA35F8B866D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DD19A164-C99C-4ACB-8F0F-E903ABAD4901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文字方塊 6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4CB61E1-E936-4658-ADB8-85465CF0F4DD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4D33A4B8-DAFA-436F-BAA7-F80A351B23F8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0E42E930-2CBE-4EB0-85B8-CD1B25E8B7F4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233B8BE7-5D8B-4EED-8C67-90E14CA713C4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7DD92FBE-F71D-4A44-BB38-2CC1BAB5EC9B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57" name="群組 56">
                <a:extLst>
                  <a:ext uri="{FF2B5EF4-FFF2-40B4-BE49-F238E27FC236}">
                    <a16:creationId xmlns:a16="http://schemas.microsoft.com/office/drawing/2014/main" id="{F73939F2-D9D6-4D64-886B-8FC4081FE068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59" name="橢圓 58">
                  <a:extLst>
                    <a:ext uri="{FF2B5EF4-FFF2-40B4-BE49-F238E27FC236}">
                      <a16:creationId xmlns:a16="http://schemas.microsoft.com/office/drawing/2014/main" id="{9C0BA26D-486B-4997-B6FC-8DA36B51DDC4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96DB2442-B8BF-4860-8AB2-60049CEE281B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8" name="圖片 57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24D01B2B-5A06-483F-B528-F3C709E30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8E2BB96A-5760-4B43-BF70-3D015DB11F52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53" name="群組 52">
                <a:extLst>
                  <a:ext uri="{FF2B5EF4-FFF2-40B4-BE49-F238E27FC236}">
                    <a16:creationId xmlns:a16="http://schemas.microsoft.com/office/drawing/2014/main" id="{E25937AA-3DA7-4FAC-9BFE-6FC61676DD3D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55" name="橢圓 54">
                  <a:extLst>
                    <a:ext uri="{FF2B5EF4-FFF2-40B4-BE49-F238E27FC236}">
                      <a16:creationId xmlns:a16="http://schemas.microsoft.com/office/drawing/2014/main" id="{F2D84B99-A446-4817-8D3D-61FAFE035B6D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" name="文字方塊 55">
                  <a:extLst>
                    <a:ext uri="{FF2B5EF4-FFF2-40B4-BE49-F238E27FC236}">
                      <a16:creationId xmlns:a16="http://schemas.microsoft.com/office/drawing/2014/main" id="{921090C8-1225-437B-8297-3AEE3B27E94F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4" name="圖片 53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31D4E912-2260-4D16-84FF-C29935655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28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7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>
            <a:extLst>
              <a:ext uri="{FF2B5EF4-FFF2-40B4-BE49-F238E27FC236}">
                <a16:creationId xmlns:a16="http://schemas.microsoft.com/office/drawing/2014/main" id="{9B3D6479-3915-42BC-A956-98CE0EDB189F}"/>
              </a:ext>
            </a:extLst>
          </p:cNvPr>
          <p:cNvSpPr/>
          <p:nvPr userDrawn="1"/>
        </p:nvSpPr>
        <p:spPr>
          <a:xfrm>
            <a:off x="0" y="4"/>
            <a:ext cx="12192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" name="矩形: 圓角 2">
            <a:extLst>
              <a:ext uri="{FF2B5EF4-FFF2-40B4-BE49-F238E27FC236}">
                <a16:creationId xmlns:a16="http://schemas.microsoft.com/office/drawing/2014/main" id="{A0278EA5-4898-4671-8BE7-3EC6B3332608}"/>
              </a:ext>
            </a:extLst>
          </p:cNvPr>
          <p:cNvSpPr/>
          <p:nvPr userDrawn="1"/>
        </p:nvSpPr>
        <p:spPr>
          <a:xfrm>
            <a:off x="0" y="0"/>
            <a:ext cx="1778400" cy="646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27" name="Rectangle 9"/>
          <p:cNvSpPr>
            <a:spLocks noChangeArrowheads="1"/>
          </p:cNvSpPr>
          <p:nvPr userDrawn="1"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0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31" name="標題 1"/>
          <p:cNvSpPr>
            <a:spLocks noGrp="1"/>
          </p:cNvSpPr>
          <p:nvPr>
            <p:ph type="title"/>
          </p:nvPr>
        </p:nvSpPr>
        <p:spPr>
          <a:xfrm>
            <a:off x="1864800" y="-145108"/>
            <a:ext cx="4599366" cy="1001096"/>
          </a:xfrm>
        </p:spPr>
        <p:txBody>
          <a:bodyPr/>
          <a:lstStyle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1033200" y="59614"/>
            <a:ext cx="623933" cy="510545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5pPr marL="1828800" indent="0" algn="l">
              <a:buNone/>
              <a:defRPr/>
            </a:lvl5pPr>
          </a:lstStyle>
          <a:p>
            <a:pPr algn="ctr"/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圖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群組 27">
            <a:extLst>
              <a:ext uri="{FF2B5EF4-FFF2-40B4-BE49-F238E27FC236}">
                <a16:creationId xmlns:a16="http://schemas.microsoft.com/office/drawing/2014/main" id="{9B37EA1D-316B-4F0D-A67C-F8BABE4C91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FB9D6563-81E2-413D-8516-0387798D6F72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47" name="橢圓 46">
                <a:extLst>
                  <a:ext uri="{FF2B5EF4-FFF2-40B4-BE49-F238E27FC236}">
                    <a16:creationId xmlns:a16="http://schemas.microsoft.com/office/drawing/2014/main" id="{35225264-D9F8-4344-B91C-EFB867683C1D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文字方塊 4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9D06C3D1-6879-4234-A96D-8D8F3B821B3A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5D068392-052E-46CD-97EA-42B9BB88283C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45" name="橢圓 44">
                <a:extLst>
                  <a:ext uri="{FF2B5EF4-FFF2-40B4-BE49-F238E27FC236}">
                    <a16:creationId xmlns:a16="http://schemas.microsoft.com/office/drawing/2014/main" id="{A5A389FB-D0A0-42CA-98E8-AAD60DCEBE01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文字方塊 4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646F4ED9-9735-43EF-BCB3-18B04951AE85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BE3DE487-9FFC-4D20-98A3-7D01CB34A344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41" name="群組 40">
                <a:extLst>
                  <a:ext uri="{FF2B5EF4-FFF2-40B4-BE49-F238E27FC236}">
                    <a16:creationId xmlns:a16="http://schemas.microsoft.com/office/drawing/2014/main" id="{E040BFF8-C1AB-4B3D-AD3D-350444146767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43" name="橢圓 42">
                  <a:extLst>
                    <a:ext uri="{FF2B5EF4-FFF2-40B4-BE49-F238E27FC236}">
                      <a16:creationId xmlns:a16="http://schemas.microsoft.com/office/drawing/2014/main" id="{7B59BE9B-0509-4872-9304-42C9B25E2F47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" name="文字方塊 43">
                  <a:extLst>
                    <a:ext uri="{FF2B5EF4-FFF2-40B4-BE49-F238E27FC236}">
                      <a16:creationId xmlns:a16="http://schemas.microsoft.com/office/drawing/2014/main" id="{30B21BB1-1F44-46E3-835C-43794E6B24A3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2" name="圖片 41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76DC2770-508C-4AB5-BE7B-3F7135C3D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7E1799E4-F344-434C-8D2E-37B2A1E08FAE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37" name="群組 36">
                <a:extLst>
                  <a:ext uri="{FF2B5EF4-FFF2-40B4-BE49-F238E27FC236}">
                    <a16:creationId xmlns:a16="http://schemas.microsoft.com/office/drawing/2014/main" id="{B68413F5-FC29-4908-A202-6E4DC021171F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39" name="橢圓 38">
                  <a:extLst>
                    <a:ext uri="{FF2B5EF4-FFF2-40B4-BE49-F238E27FC236}">
                      <a16:creationId xmlns:a16="http://schemas.microsoft.com/office/drawing/2014/main" id="{75F17CF9-174A-47EC-840B-6C367C89541A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B376DE3D-12BA-4FC8-B996-33FA3AFD603F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8" name="圖片 37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2EDA352C-059C-4923-B34F-188DFF895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29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0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629D3F0C-FE7C-46D1-8EC6-88F15C45D6EA}"/>
              </a:ext>
            </a:extLst>
          </p:cNvPr>
          <p:cNvSpPr/>
          <p:nvPr userDrawn="1"/>
        </p:nvSpPr>
        <p:spPr>
          <a:xfrm>
            <a:off x="0" y="4"/>
            <a:ext cx="12192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27" name="Rectangle 9"/>
          <p:cNvSpPr>
            <a:spLocks noChangeArrowheads="1"/>
          </p:cNvSpPr>
          <p:nvPr userDrawn="1"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0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32" name="圖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群組 45">
            <a:extLst>
              <a:ext uri="{FF2B5EF4-FFF2-40B4-BE49-F238E27FC236}">
                <a16:creationId xmlns:a16="http://schemas.microsoft.com/office/drawing/2014/main" id="{25D152B1-DC58-42C7-A9CC-4B080EA061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AFB05574-873A-4232-BE90-25385D05FFD0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939B9D38-00CC-4647-A048-7F42FD955F54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355BE06-7292-4A06-B6A6-D75CFEF8268B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群組 47">
              <a:extLst>
                <a:ext uri="{FF2B5EF4-FFF2-40B4-BE49-F238E27FC236}">
                  <a16:creationId xmlns:a16="http://schemas.microsoft.com/office/drawing/2014/main" id="{1AFB4612-DE2E-4218-A613-27961E4A2EDA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59" name="橢圓 58">
                <a:extLst>
                  <a:ext uri="{FF2B5EF4-FFF2-40B4-BE49-F238E27FC236}">
                    <a16:creationId xmlns:a16="http://schemas.microsoft.com/office/drawing/2014/main" id="{C87FCBD7-95F3-427C-9015-1304AC735423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文字方塊 5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7BAB7FFA-D983-41B2-A85C-217A48E884E4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D1F10ED7-73D3-4FA5-90E8-7843235ACEAB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55" name="群組 54">
                <a:extLst>
                  <a:ext uri="{FF2B5EF4-FFF2-40B4-BE49-F238E27FC236}">
                    <a16:creationId xmlns:a16="http://schemas.microsoft.com/office/drawing/2014/main" id="{A945AED7-7E03-494E-AE88-03EBFF886929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57" name="橢圓 56">
                  <a:extLst>
                    <a:ext uri="{FF2B5EF4-FFF2-40B4-BE49-F238E27FC236}">
                      <a16:creationId xmlns:a16="http://schemas.microsoft.com/office/drawing/2014/main" id="{959E5978-5D51-40E2-BE48-AA599C9686A2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D07154CC-36C4-4C5D-8BC9-AB5C7E68D5FA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6" name="圖片 5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C8C36F2E-4E39-4E15-AEEE-8368B29FC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AC267182-3201-4402-825E-4DE1836471B0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51" name="群組 50">
                <a:extLst>
                  <a:ext uri="{FF2B5EF4-FFF2-40B4-BE49-F238E27FC236}">
                    <a16:creationId xmlns:a16="http://schemas.microsoft.com/office/drawing/2014/main" id="{A50B9EE8-C978-48B9-9334-6B478F65116A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53" name="橢圓 52">
                  <a:extLst>
                    <a:ext uri="{FF2B5EF4-FFF2-40B4-BE49-F238E27FC236}">
                      <a16:creationId xmlns:a16="http://schemas.microsoft.com/office/drawing/2014/main" id="{8E592794-6D47-41C1-95E3-81ED22476AA5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E76CAF86-7EAA-43AB-BB8B-1A1699631D7D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2" name="圖片 51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CF911C11-00B3-4C5A-8735-3C2A367A6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24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7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ACE018F8-FA0C-4495-AA0F-5002DAB57964}"/>
              </a:ext>
            </a:extLst>
          </p:cNvPr>
          <p:cNvSpPr/>
          <p:nvPr userDrawn="1"/>
        </p:nvSpPr>
        <p:spPr>
          <a:xfrm>
            <a:off x="0" y="4"/>
            <a:ext cx="12192000" cy="780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6" name="矩形: 圓角 2">
            <a:extLst>
              <a:ext uri="{FF2B5EF4-FFF2-40B4-BE49-F238E27FC236}">
                <a16:creationId xmlns:a16="http://schemas.microsoft.com/office/drawing/2014/main" id="{A40AB1E7-4B40-40B2-BC1D-76D0FB61A2ED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　　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: 圓角 20">
            <a:extLst>
              <a:ext uri="{FF2B5EF4-FFF2-40B4-BE49-F238E27FC236}">
                <a16:creationId xmlns:a16="http://schemas.microsoft.com/office/drawing/2014/main" id="{CC8A80AA-0D0A-4EAE-AF47-949AEE7A6D53}"/>
              </a:ext>
            </a:extLst>
          </p:cNvPr>
          <p:cNvSpPr/>
          <p:nvPr userDrawn="1"/>
        </p:nvSpPr>
        <p:spPr>
          <a:xfrm>
            <a:off x="720799" y="0"/>
            <a:ext cx="659087" cy="6463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Rectangle 9"/>
          <p:cNvSpPr>
            <a:spLocks noChangeArrowheads="1"/>
          </p:cNvSpPr>
          <p:nvPr userDrawn="1"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0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32" name="圖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6" name="標題 1"/>
          <p:cNvSpPr>
            <a:spLocks noGrp="1"/>
          </p:cNvSpPr>
          <p:nvPr>
            <p:ph type="title"/>
          </p:nvPr>
        </p:nvSpPr>
        <p:spPr>
          <a:xfrm>
            <a:off x="1455275" y="-134350"/>
            <a:ext cx="3895165" cy="1001096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8" name="標題 1"/>
          <p:cNvSpPr txBox="1">
            <a:spLocks/>
          </p:cNvSpPr>
          <p:nvPr userDrawn="1"/>
        </p:nvSpPr>
        <p:spPr bwMode="auto">
          <a:xfrm>
            <a:off x="807645" y="-145109"/>
            <a:ext cx="604515" cy="100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新細明體" pitchFamily="18" charset="-120"/>
              </a:defRPr>
            </a:lvl9pPr>
          </a:lstStyle>
          <a:p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40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742260" y="59614"/>
            <a:ext cx="623933" cy="510545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5pPr marL="1828800" indent="0" algn="l">
              <a:buNone/>
              <a:defRPr/>
            </a:lvl5pPr>
          </a:lstStyle>
          <a:p>
            <a:pPr algn="ctr"/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500448" cy="2132101"/>
          </a:xfrm>
        </p:spPr>
        <p:txBody>
          <a:bodyPr/>
          <a:lstStyle>
            <a:lvl1pPr marL="0" indent="0">
              <a:buNone/>
              <a:defRPr/>
            </a:lvl1pPr>
            <a:lvl5pPr marL="0" indent="0" algn="l">
              <a:buNone/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4"/>
            <a:endParaRPr lang="zh-TW" altLang="en-US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9D7AB105-5BF8-49C6-A3FC-C503B09E3C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9327659B-A37E-4B95-9FC1-DB257259A0E4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52" name="橢圓 51">
                <a:extLst>
                  <a:ext uri="{FF2B5EF4-FFF2-40B4-BE49-F238E27FC236}">
                    <a16:creationId xmlns:a16="http://schemas.microsoft.com/office/drawing/2014/main" id="{E26878F0-96B4-41CE-9F04-5B76134FF81D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文字方塊 52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AFD17189-B219-4673-94DD-4F9494EDD503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6F3D3C33-FFC9-4509-A89E-F0C5384080B5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50" name="橢圓 49">
                <a:extLst>
                  <a:ext uri="{FF2B5EF4-FFF2-40B4-BE49-F238E27FC236}">
                    <a16:creationId xmlns:a16="http://schemas.microsoft.com/office/drawing/2014/main" id="{F0D190D2-40CB-4076-AB98-592991AA5BD7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文字方塊 5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B3286855-6FEA-4B85-B358-1D6D43E25915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6AC3C32C-ADAD-4E96-BC77-1D87C477C04B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46" name="群組 45">
                <a:extLst>
                  <a:ext uri="{FF2B5EF4-FFF2-40B4-BE49-F238E27FC236}">
                    <a16:creationId xmlns:a16="http://schemas.microsoft.com/office/drawing/2014/main" id="{9E3B838C-1886-4A74-B815-6AC1EFFAE404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48" name="橢圓 47">
                  <a:extLst>
                    <a:ext uri="{FF2B5EF4-FFF2-40B4-BE49-F238E27FC236}">
                      <a16:creationId xmlns:a16="http://schemas.microsoft.com/office/drawing/2014/main" id="{097A9A03-C63C-450D-92DA-F12F4D51E019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22FEA5DB-8890-4E10-83F1-65530CB5E263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7" name="圖片 46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61427BAA-02F0-44DA-BE45-EEAFB602D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B4A4E7E0-0E98-4F7A-90C1-24EA279D7A7D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42" name="群組 41">
                <a:extLst>
                  <a:ext uri="{FF2B5EF4-FFF2-40B4-BE49-F238E27FC236}">
                    <a16:creationId xmlns:a16="http://schemas.microsoft.com/office/drawing/2014/main" id="{CD5E3AD8-9F70-4BF0-A0E0-692BD3A9CDC4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44" name="橢圓 43">
                  <a:extLst>
                    <a:ext uri="{FF2B5EF4-FFF2-40B4-BE49-F238E27FC236}">
                      <a16:creationId xmlns:a16="http://schemas.microsoft.com/office/drawing/2014/main" id="{FF15498C-7682-477D-BBA2-AA839F1E2BB4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C6A3269-88E2-4B6C-B0FA-E314955072FE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3" name="圖片 42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A81EAB7E-2FBD-4168-945B-9D390FAC4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54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8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隨堂練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>
            <a:extLst>
              <a:ext uri="{FF2B5EF4-FFF2-40B4-BE49-F238E27FC236}">
                <a16:creationId xmlns:a16="http://schemas.microsoft.com/office/drawing/2014/main" id="{8C8AC913-3F22-4EB7-A3FD-C996DFE6C369}"/>
              </a:ext>
            </a:extLst>
          </p:cNvPr>
          <p:cNvSpPr/>
          <p:nvPr userDrawn="1"/>
        </p:nvSpPr>
        <p:spPr>
          <a:xfrm>
            <a:off x="0" y="4"/>
            <a:ext cx="12192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6" name="矩形: 圓角 2">
            <a:extLst>
              <a:ext uri="{FF2B5EF4-FFF2-40B4-BE49-F238E27FC236}">
                <a16:creationId xmlns:a16="http://schemas.microsoft.com/office/drawing/2014/main" id="{5B504CA1-E374-428A-BEA7-80336B9883D1}"/>
              </a:ext>
            </a:extLst>
          </p:cNvPr>
          <p:cNvSpPr/>
          <p:nvPr userDrawn="1"/>
        </p:nvSpPr>
        <p:spPr>
          <a:xfrm>
            <a:off x="1" y="0"/>
            <a:ext cx="2213811" cy="64633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隨堂練習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27" name="Rectangle 9"/>
          <p:cNvSpPr>
            <a:spLocks noChangeArrowheads="1"/>
          </p:cNvSpPr>
          <p:nvPr userDrawn="1"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0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32" name="圖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500448" cy="2132101"/>
          </a:xfrm>
        </p:spPr>
        <p:txBody>
          <a:bodyPr/>
          <a:lstStyle>
            <a:lvl1pPr marL="0" indent="0">
              <a:buNone/>
              <a:defRPr/>
            </a:lvl1pPr>
            <a:lvl5pPr marL="0" indent="0" algn="l">
              <a:buNone/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4"/>
            <a:endParaRPr lang="zh-TW" altLang="en-US" dirty="0"/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0EFEDCC4-6AAF-4D61-97AE-52A09C78230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4D52B685-54A8-4096-AA18-C80056671C19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2831C310-9C14-4F40-92F9-1827959BEB69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文字方塊 63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0BD6242-8ADC-4ABE-AAD4-6C715AF8C602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E3EE478D-2D72-4E40-BCDA-AD6854F93BA2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C8E222B0-0B80-4B5F-A4B5-ED0EDE6A065F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1AFA07E8-04C6-49B1-AC4A-AB3499A86ACB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0A6021B7-41EC-4029-8742-DB666AAFD813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57" name="群組 56">
                <a:extLst>
                  <a:ext uri="{FF2B5EF4-FFF2-40B4-BE49-F238E27FC236}">
                    <a16:creationId xmlns:a16="http://schemas.microsoft.com/office/drawing/2014/main" id="{060E8A17-9392-453B-9666-40B030B9B2BB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59" name="橢圓 58">
                  <a:extLst>
                    <a:ext uri="{FF2B5EF4-FFF2-40B4-BE49-F238E27FC236}">
                      <a16:creationId xmlns:a16="http://schemas.microsoft.com/office/drawing/2014/main" id="{067F5A9C-3033-4870-B1EB-C7306C25DDE7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2D79448B-60B7-4048-8466-6319504AA276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8" name="圖片 57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28999B3A-CA98-4ECA-98E7-1B852B314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522439F5-E342-4979-AF80-8105C31C1D5F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53" name="群組 52">
                <a:extLst>
                  <a:ext uri="{FF2B5EF4-FFF2-40B4-BE49-F238E27FC236}">
                    <a16:creationId xmlns:a16="http://schemas.microsoft.com/office/drawing/2014/main" id="{BC728BA9-244D-4373-B8BE-27028FDB69E4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55" name="橢圓 54">
                  <a:extLst>
                    <a:ext uri="{FF2B5EF4-FFF2-40B4-BE49-F238E27FC236}">
                      <a16:creationId xmlns:a16="http://schemas.microsoft.com/office/drawing/2014/main" id="{99226FC8-0E09-4C49-AD59-654032A3EB8E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" name="文字方塊 55">
                  <a:extLst>
                    <a:ext uri="{FF2B5EF4-FFF2-40B4-BE49-F238E27FC236}">
                      <a16:creationId xmlns:a16="http://schemas.microsoft.com/office/drawing/2014/main" id="{203D74B1-93EF-4621-8908-786E5DF7EDB9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4" name="圖片 53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10E1FD5E-D742-41CF-A08B-DEB27D624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26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0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數學好好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群組 66">
            <a:extLst>
              <a:ext uri="{FF2B5EF4-FFF2-40B4-BE49-F238E27FC236}">
                <a16:creationId xmlns:a16="http://schemas.microsoft.com/office/drawing/2014/main" id="{0EA0DE71-BF37-4ECB-812D-33381A41AC0E}"/>
              </a:ext>
            </a:extLst>
          </p:cNvPr>
          <p:cNvGrpSpPr/>
          <p:nvPr userDrawn="1"/>
        </p:nvGrpSpPr>
        <p:grpSpPr>
          <a:xfrm flipV="1">
            <a:off x="0" y="0"/>
            <a:ext cx="12192000" cy="566352"/>
            <a:chOff x="0" y="6305956"/>
            <a:chExt cx="12192000" cy="552044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F79DFE4-7012-4D4E-A760-8CB6AD7A08BC}"/>
                </a:ext>
              </a:extLst>
            </p:cNvPr>
            <p:cNvSpPr/>
            <p:nvPr/>
          </p:nvSpPr>
          <p:spPr>
            <a:xfrm>
              <a:off x="0" y="6318000"/>
              <a:ext cx="12192000" cy="540000"/>
            </a:xfrm>
            <a:prstGeom prst="rect">
              <a:avLst/>
            </a:prstGeom>
            <a:solidFill>
              <a:srgbClr val="F7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6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endParaRPr lang="zh-TW" altLang="en-US" sz="3600" b="1" dirty="0">
                <a:solidFill>
                  <a:srgbClr val="F479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5E406B73-960C-4390-BC78-E6A51CA59CDC}"/>
                </a:ext>
              </a:extLst>
            </p:cNvPr>
            <p:cNvSpPr/>
            <p:nvPr/>
          </p:nvSpPr>
          <p:spPr>
            <a:xfrm>
              <a:off x="0" y="6317999"/>
              <a:ext cx="12192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6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endParaRPr lang="zh-TW" altLang="en-US" sz="3600" b="1" dirty="0">
                <a:solidFill>
                  <a:srgbClr val="F479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9BAFAB67-ED6E-40F7-9E1E-5E094A776B46}"/>
                </a:ext>
              </a:extLst>
            </p:cNvPr>
            <p:cNvSpPr/>
            <p:nvPr/>
          </p:nvSpPr>
          <p:spPr>
            <a:xfrm>
              <a:off x="0" y="6305956"/>
              <a:ext cx="12192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6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endParaRPr lang="zh-TW" altLang="en-US" sz="3600" b="1" dirty="0">
                <a:solidFill>
                  <a:srgbClr val="F479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27" name="Rectangle 9"/>
          <p:cNvSpPr>
            <a:spLocks noChangeArrowheads="1"/>
          </p:cNvSpPr>
          <p:nvPr userDrawn="1"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30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B7B4273A-99B0-40B0-82DE-9DF680934548}"/>
              </a:ext>
            </a:extLst>
          </p:cNvPr>
          <p:cNvGrpSpPr/>
          <p:nvPr userDrawn="1"/>
        </p:nvGrpSpPr>
        <p:grpSpPr>
          <a:xfrm>
            <a:off x="0" y="6305956"/>
            <a:ext cx="12192000" cy="552044"/>
            <a:chOff x="0" y="6305956"/>
            <a:chExt cx="12192000" cy="55204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56CE8FDC-7A73-477D-84E3-9A7EE428C8D5}"/>
                </a:ext>
              </a:extLst>
            </p:cNvPr>
            <p:cNvSpPr/>
            <p:nvPr/>
          </p:nvSpPr>
          <p:spPr>
            <a:xfrm>
              <a:off x="0" y="6318000"/>
              <a:ext cx="12192000" cy="540000"/>
            </a:xfrm>
            <a:prstGeom prst="rect">
              <a:avLst/>
            </a:prstGeom>
            <a:solidFill>
              <a:srgbClr val="F7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6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endParaRPr lang="zh-TW" altLang="en-US" sz="3600" b="1" dirty="0">
                <a:solidFill>
                  <a:srgbClr val="F479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B6882503-B49B-4EBC-897B-6A3335479ABE}"/>
                </a:ext>
              </a:extLst>
            </p:cNvPr>
            <p:cNvSpPr/>
            <p:nvPr/>
          </p:nvSpPr>
          <p:spPr>
            <a:xfrm>
              <a:off x="0" y="6317999"/>
              <a:ext cx="12192000" cy="3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6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endParaRPr lang="zh-TW" altLang="en-US" sz="3600" b="1" dirty="0">
                <a:solidFill>
                  <a:srgbClr val="F479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16E96210-DE65-4187-A12D-94DBCB2DC72D}"/>
                </a:ext>
              </a:extLst>
            </p:cNvPr>
            <p:cNvSpPr/>
            <p:nvPr/>
          </p:nvSpPr>
          <p:spPr>
            <a:xfrm>
              <a:off x="0" y="6305956"/>
              <a:ext cx="12192000" cy="18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36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　</a:t>
              </a:r>
              <a:endParaRPr lang="zh-TW" altLang="en-US" sz="3600" b="1" dirty="0">
                <a:solidFill>
                  <a:srgbClr val="F479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72" name="圖片 71">
            <a:extLst>
              <a:ext uri="{FF2B5EF4-FFF2-40B4-BE49-F238E27FC236}">
                <a16:creationId xmlns:a16="http://schemas.microsoft.com/office/drawing/2014/main" id="{E0352385-2F59-455B-B9B1-AA6CD9937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76" y="6498364"/>
            <a:ext cx="2163901" cy="359634"/>
          </a:xfrm>
          <a:prstGeom prst="rect">
            <a:avLst/>
          </a:prstGeom>
        </p:spPr>
      </p:pic>
      <p:pic>
        <p:nvPicPr>
          <p:cNvPr id="73" name="Picture 2" descr="\\NAS\MAC_file\編輯七部\502歐陽達\108 數學好好玩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2" y="682578"/>
            <a:ext cx="11928176" cy="9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3687117" y="1076961"/>
            <a:ext cx="7983071" cy="566795"/>
          </a:xfrm>
        </p:spPr>
        <p:txBody>
          <a:bodyPr/>
          <a:lstStyle>
            <a:lvl1pPr marL="0" indent="0">
              <a:buNone/>
              <a:defRPr/>
            </a:lvl1pPr>
            <a:lvl5pPr marL="0" indent="0" algn="l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4"/>
            <a:endParaRPr lang="zh-TW" altLang="en-US" dirty="0"/>
          </a:p>
        </p:txBody>
      </p:sp>
      <p:grpSp>
        <p:nvGrpSpPr>
          <p:cNvPr id="33" name="群組 57"/>
          <p:cNvGrpSpPr>
            <a:grpSpLocks noChangeAspect="1"/>
          </p:cNvGrpSpPr>
          <p:nvPr userDrawn="1"/>
        </p:nvGrpSpPr>
        <p:grpSpPr bwMode="auto">
          <a:xfrm>
            <a:off x="11466515" y="2074864"/>
            <a:ext cx="596900" cy="2755122"/>
            <a:chOff x="11422513" y="1725377"/>
            <a:chExt cx="720000" cy="3324587"/>
          </a:xfrm>
        </p:grpSpPr>
        <p:grpSp>
          <p:nvGrpSpPr>
            <p:cNvPr id="34" name="群組 58"/>
            <p:cNvGrpSpPr>
              <a:grpSpLocks/>
            </p:cNvGrpSpPr>
            <p:nvPr/>
          </p:nvGrpSpPr>
          <p:grpSpPr bwMode="auto">
            <a:xfrm>
              <a:off x="11422513" y="1725377"/>
              <a:ext cx="720000" cy="779923"/>
              <a:chOff x="11422513" y="1725377"/>
              <a:chExt cx="720000" cy="779923"/>
            </a:xfrm>
          </p:grpSpPr>
          <p:sp>
            <p:nvSpPr>
              <p:cNvPr id="48" name="橢圓 47">
                <a:hlinkClick r:id="" action="ppaction://hlinkshowjump?jump=previousslide"/>
              </p:cNvPr>
              <p:cNvSpPr/>
              <p:nvPr/>
            </p:nvSpPr>
            <p:spPr>
              <a:xfrm>
                <a:off x="11422513" y="1765605"/>
                <a:ext cx="720000" cy="720275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rgbClr val="BC56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49" name="文字方塊 73">
                <a:hlinkClick r:id="" action="ppaction://hlinkshowjump?jump=previous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11422513" y="1725377"/>
                <a:ext cx="720000" cy="779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群組 59"/>
            <p:cNvGrpSpPr>
              <a:grpSpLocks/>
            </p:cNvGrpSpPr>
            <p:nvPr/>
          </p:nvGrpSpPr>
          <p:grpSpPr bwMode="auto">
            <a:xfrm>
              <a:off x="11422513" y="2589324"/>
              <a:ext cx="720000" cy="815837"/>
              <a:chOff x="11422513" y="1766923"/>
              <a:chExt cx="720000" cy="815837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11422513" y="1766923"/>
                <a:ext cx="720000" cy="71836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rgbClr val="BC56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47" name="文字方塊 71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11422513" y="1802837"/>
                <a:ext cx="720000" cy="779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群組 60"/>
            <p:cNvGrpSpPr>
              <a:grpSpLocks/>
            </p:cNvGrpSpPr>
            <p:nvPr/>
          </p:nvGrpSpPr>
          <p:grpSpPr bwMode="auto">
            <a:xfrm>
              <a:off x="11422513" y="3411128"/>
              <a:ext cx="720000" cy="816434"/>
              <a:chOff x="11422513" y="3429325"/>
              <a:chExt cx="720000" cy="816434"/>
            </a:xfrm>
          </p:grpSpPr>
          <p:grpSp>
            <p:nvGrpSpPr>
              <p:cNvPr id="42" name="群組 66"/>
              <p:cNvGrpSpPr>
                <a:grpSpLocks/>
              </p:cNvGrpSpPr>
              <p:nvPr/>
            </p:nvGrpSpPr>
            <p:grpSpPr bwMode="auto">
              <a:xfrm>
                <a:off x="11422513" y="3429325"/>
                <a:ext cx="720000" cy="816434"/>
                <a:chOff x="11422513" y="1766326"/>
                <a:chExt cx="720000" cy="816434"/>
              </a:xfrm>
            </p:grpSpPr>
            <p:sp>
              <p:nvSpPr>
                <p:cNvPr id="44" name="橢圓 43">
                  <a:hlinkClick r:id="" action="ppaction://hlinkshowjump?jump=firstslide"/>
                </p:cNvPr>
                <p:cNvSpPr/>
                <p:nvPr/>
              </p:nvSpPr>
              <p:spPr>
                <a:xfrm>
                  <a:off x="11422513" y="1766326"/>
                  <a:ext cx="720000" cy="720275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rgbClr val="BC56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45" name="文字方塊 69">
                  <a:hlinkClick r:id="" action="ppaction://hlinkshowjump?jump=firstslide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22513" y="1802837"/>
                  <a:ext cx="720000" cy="779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kumimoji="0" lang="zh-TW" altLang="en-US" sz="360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3" name="圖片 67">
                <a:hlinkClick r:id="" action="ppaction://hlinkshowjump?jump=firstslide"/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9995" y="3526482"/>
                <a:ext cx="525037" cy="525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群組 61"/>
            <p:cNvGrpSpPr>
              <a:grpSpLocks/>
            </p:cNvGrpSpPr>
            <p:nvPr/>
          </p:nvGrpSpPr>
          <p:grpSpPr bwMode="auto">
            <a:xfrm>
              <a:off x="11422513" y="4232930"/>
              <a:ext cx="720000" cy="817034"/>
              <a:chOff x="11422513" y="4232930"/>
              <a:chExt cx="720000" cy="817034"/>
            </a:xfrm>
          </p:grpSpPr>
          <p:grpSp>
            <p:nvGrpSpPr>
              <p:cNvPr id="38" name="群組 62"/>
              <p:cNvGrpSpPr>
                <a:grpSpLocks/>
              </p:cNvGrpSpPr>
              <p:nvPr/>
            </p:nvGrpSpPr>
            <p:grpSpPr bwMode="auto">
              <a:xfrm>
                <a:off x="11422513" y="4232930"/>
                <a:ext cx="720000" cy="817034"/>
                <a:chOff x="11422513" y="1765726"/>
                <a:chExt cx="720000" cy="817034"/>
              </a:xfrm>
            </p:grpSpPr>
            <p:sp>
              <p:nvSpPr>
                <p:cNvPr id="40" name="橢圓 39">
                  <a:hlinkClick r:id="" action="ppaction://hlinkshowjump?jump=endshow"/>
                </p:cNvPr>
                <p:cNvSpPr/>
                <p:nvPr/>
              </p:nvSpPr>
              <p:spPr>
                <a:xfrm>
                  <a:off x="11422513" y="1765726"/>
                  <a:ext cx="720000" cy="720275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rgbClr val="BC56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41" name="文字方塊 65">
                  <a:hlinkClick r:id="" action="ppaction://hlinkshowjump?jump=endshow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422513" y="1802837"/>
                  <a:ext cx="720000" cy="779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kumimoji="0" lang="zh-TW" altLang="en-US" sz="360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9" name="圖片 63">
                <a:hlinkClick r:id="" action="ppaction://hlinkshowjump?jump=endshow"/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9713" y="4330405"/>
                <a:ext cx="525600" cy="52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720278" y="1754537"/>
            <a:ext cx="10500448" cy="2132101"/>
          </a:xfrm>
        </p:spPr>
        <p:txBody>
          <a:bodyPr/>
          <a:lstStyle>
            <a:lvl1pPr marL="0" indent="0">
              <a:buNone/>
              <a:defRPr/>
            </a:lvl1pPr>
            <a:lvl5pPr marL="0" indent="0" algn="l">
              <a:buNone/>
              <a:defRPr sz="3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4"/>
            <a:endParaRPr lang="zh-TW" altLang="en-US" dirty="0"/>
          </a:p>
        </p:txBody>
      </p:sp>
      <p:pic>
        <p:nvPicPr>
          <p:cNvPr id="51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點整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 userDrawn="1"/>
        </p:nvGrpSpPr>
        <p:grpSpPr>
          <a:xfrm>
            <a:off x="11466515" y="2074867"/>
            <a:ext cx="596900" cy="2674937"/>
            <a:chOff x="11466513" y="2074863"/>
            <a:chExt cx="596900" cy="2674937"/>
          </a:xfrm>
        </p:grpSpPr>
        <p:grpSp>
          <p:nvGrpSpPr>
            <p:cNvPr id="8" name="群組 7"/>
            <p:cNvGrpSpPr/>
            <p:nvPr userDrawn="1"/>
          </p:nvGrpSpPr>
          <p:grpSpPr>
            <a:xfrm>
              <a:off x="11466513" y="2074863"/>
              <a:ext cx="596900" cy="646331"/>
              <a:chOff x="11466513" y="2074863"/>
              <a:chExt cx="596900" cy="646331"/>
            </a:xfrm>
          </p:grpSpPr>
          <p:sp>
            <p:nvSpPr>
              <p:cNvPr id="18" name="橢圓 17">
                <a:hlinkClick r:id="" action="ppaction://hlinkshowjump?jump=previousslide"/>
              </p:cNvPr>
              <p:cNvSpPr/>
              <p:nvPr userDrawn="1"/>
            </p:nvSpPr>
            <p:spPr>
              <a:xfrm>
                <a:off x="11466513" y="2108200"/>
                <a:ext cx="596900" cy="596900"/>
              </a:xfrm>
              <a:prstGeom prst="ellipse">
                <a:avLst/>
              </a:prstGeom>
              <a:solidFill>
                <a:srgbClr val="F05A78"/>
              </a:solidFill>
              <a:ln w="38100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9" name="文字方塊 48">
                <a:hlinkClick r:id="" action="ppaction://hlinkshowjump?jump=previous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11466513" y="2074863"/>
                <a:ext cx="5969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1466513" y="2790825"/>
              <a:ext cx="596900" cy="676493"/>
              <a:chOff x="11466513" y="2790825"/>
              <a:chExt cx="596900" cy="676493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11466513" y="2790825"/>
                <a:ext cx="596900" cy="595313"/>
              </a:xfrm>
              <a:prstGeom prst="ellipse">
                <a:avLst/>
              </a:prstGeom>
              <a:solidFill>
                <a:srgbClr val="F05A78"/>
              </a:solidFill>
              <a:ln w="38100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dirty="0"/>
              </a:p>
            </p:txBody>
          </p:sp>
          <p:sp>
            <p:nvSpPr>
              <p:cNvPr id="17" name="文字方塊 50">
                <a:hlinkClick r:id="" action="ppaction://hlinkshowjump?jump=nextslide"/>
              </p:cNvPr>
              <p:cNvSpPr txBox="1">
                <a:spLocks noChangeArrowheads="1"/>
              </p:cNvSpPr>
              <p:nvPr/>
            </p:nvSpPr>
            <p:spPr bwMode="auto">
              <a:xfrm>
                <a:off x="11466513" y="2820987"/>
                <a:ext cx="5969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0"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11466513" y="3471863"/>
              <a:ext cx="596900" cy="595312"/>
              <a:chOff x="11466513" y="3471863"/>
              <a:chExt cx="596900" cy="595312"/>
            </a:xfrm>
          </p:grpSpPr>
          <p:sp>
            <p:nvSpPr>
              <p:cNvPr id="14" name="橢圓 13">
                <a:hlinkClick r:id="" action="ppaction://hlinkshowjump?jump=firstslide"/>
              </p:cNvPr>
              <p:cNvSpPr/>
              <p:nvPr/>
            </p:nvSpPr>
            <p:spPr>
              <a:xfrm>
                <a:off x="11466513" y="3471863"/>
                <a:ext cx="596900" cy="595312"/>
              </a:xfrm>
              <a:prstGeom prst="ellipse">
                <a:avLst/>
              </a:prstGeom>
              <a:solidFill>
                <a:srgbClr val="F05A78"/>
              </a:solidFill>
              <a:ln w="38100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pic>
            <p:nvPicPr>
              <p:cNvPr id="15" name="圖片 53">
                <a:hlinkClick r:id="" action="ppaction://hlinkshowjump?jump=firstslide"/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7475" y="3552825"/>
                <a:ext cx="434975" cy="43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群組 10"/>
            <p:cNvGrpSpPr/>
            <p:nvPr/>
          </p:nvGrpSpPr>
          <p:grpSpPr>
            <a:xfrm>
              <a:off x="11466513" y="4152900"/>
              <a:ext cx="596900" cy="596900"/>
              <a:chOff x="11466513" y="4152900"/>
              <a:chExt cx="596900" cy="596900"/>
            </a:xfrm>
          </p:grpSpPr>
          <p:sp>
            <p:nvSpPr>
              <p:cNvPr id="12" name="橢圓 11">
                <a:hlinkClick r:id="" action="ppaction://hlinkshowjump?jump=endshow"/>
              </p:cNvPr>
              <p:cNvSpPr/>
              <p:nvPr/>
            </p:nvSpPr>
            <p:spPr>
              <a:xfrm>
                <a:off x="11466513" y="4152900"/>
                <a:ext cx="596900" cy="596900"/>
              </a:xfrm>
              <a:prstGeom prst="ellipse">
                <a:avLst/>
              </a:prstGeom>
              <a:solidFill>
                <a:srgbClr val="F05A78"/>
              </a:solidFill>
              <a:ln w="38100"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pic>
            <p:nvPicPr>
              <p:cNvPr id="13" name="圖片 57">
                <a:hlinkClick r:id="" action="ppaction://hlinkshowjump?jump=endshow"/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7475" y="4233863"/>
                <a:ext cx="434975" cy="434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" name="圖片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C28DD635-92BB-421D-9057-722A26B54B49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ect">
            <a:avLst/>
          </a:prstGeom>
          <a:solidFill>
            <a:srgbClr val="F05A7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655CC9B5-9451-4135-BDEF-164B0F34DE76}"/>
              </a:ext>
            </a:extLst>
          </p:cNvPr>
          <p:cNvGrpSpPr/>
          <p:nvPr userDrawn="1"/>
        </p:nvGrpSpPr>
        <p:grpSpPr>
          <a:xfrm>
            <a:off x="50802" y="35165"/>
            <a:ext cx="2392900" cy="576000"/>
            <a:chOff x="996950" y="1276748"/>
            <a:chExt cx="2392900" cy="576000"/>
          </a:xfrm>
        </p:grpSpPr>
        <p:sp>
          <p:nvSpPr>
            <p:cNvPr id="26" name="矩形: 圓角 59">
              <a:extLst>
                <a:ext uri="{FF2B5EF4-FFF2-40B4-BE49-F238E27FC236}">
                  <a16:creationId xmlns:a16="http://schemas.microsoft.com/office/drawing/2014/main" id="{EA47CAB0-6F34-4046-8817-5EDFE7CCFAA1}"/>
                </a:ext>
              </a:extLst>
            </p:cNvPr>
            <p:cNvSpPr/>
            <p:nvPr/>
          </p:nvSpPr>
          <p:spPr>
            <a:xfrm>
              <a:off x="996950" y="1276748"/>
              <a:ext cx="576000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0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</a:t>
              </a:r>
              <a:endPara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: 圓角 60">
              <a:extLst>
                <a:ext uri="{FF2B5EF4-FFF2-40B4-BE49-F238E27FC236}">
                  <a16:creationId xmlns:a16="http://schemas.microsoft.com/office/drawing/2014/main" id="{5D4ED3FA-F0CC-4384-A1F8-154D461B052F}"/>
                </a:ext>
              </a:extLst>
            </p:cNvPr>
            <p:cNvSpPr/>
            <p:nvPr/>
          </p:nvSpPr>
          <p:spPr>
            <a:xfrm>
              <a:off x="1602583" y="1276748"/>
              <a:ext cx="576000" cy="576000"/>
            </a:xfrm>
            <a:prstGeom prst="roundRect">
              <a:avLst>
                <a:gd name="adj" fmla="val 50000"/>
              </a:avLst>
            </a:prstGeom>
            <a:solidFill>
              <a:srgbClr val="F05A78"/>
            </a:solidFill>
            <a:ln w="38100">
              <a:solidFill>
                <a:srgbClr val="F0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</a:t>
              </a:r>
              <a:endPara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: 圓角 61">
              <a:extLst>
                <a:ext uri="{FF2B5EF4-FFF2-40B4-BE49-F238E27FC236}">
                  <a16:creationId xmlns:a16="http://schemas.microsoft.com/office/drawing/2014/main" id="{FFE08F3F-00C1-4291-8D82-31041B899360}"/>
                </a:ext>
              </a:extLst>
            </p:cNvPr>
            <p:cNvSpPr/>
            <p:nvPr/>
          </p:nvSpPr>
          <p:spPr>
            <a:xfrm>
              <a:off x="2208216" y="1276748"/>
              <a:ext cx="576000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0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</a:t>
              </a:r>
              <a:endPara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: 圓角 62">
              <a:extLst>
                <a:ext uri="{FF2B5EF4-FFF2-40B4-BE49-F238E27FC236}">
                  <a16:creationId xmlns:a16="http://schemas.microsoft.com/office/drawing/2014/main" id="{F7E93FAA-2452-46B9-B48C-7A77DCDDE344}"/>
                </a:ext>
              </a:extLst>
            </p:cNvPr>
            <p:cNvSpPr/>
            <p:nvPr/>
          </p:nvSpPr>
          <p:spPr>
            <a:xfrm>
              <a:off x="2813850" y="1276748"/>
              <a:ext cx="576000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0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</a:t>
              </a:r>
              <a:endPara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0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31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pic>
        <p:nvPicPr>
          <p:cNvPr id="24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5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我評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28DD635-92BB-421D-9057-722A26B54B49}"/>
              </a:ext>
            </a:extLst>
          </p:cNvPr>
          <p:cNvSpPr/>
          <p:nvPr userDrawn="1"/>
        </p:nvSpPr>
        <p:spPr>
          <a:xfrm>
            <a:off x="0" y="0"/>
            <a:ext cx="12192000" cy="646332"/>
          </a:xfrm>
          <a:prstGeom prst="rect">
            <a:avLst/>
          </a:prstGeom>
          <a:solidFill>
            <a:srgbClr val="37C2D8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64" y="6497638"/>
            <a:ext cx="2163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4"/>
          <p:cNvSpPr txBox="1">
            <a:spLocks noChangeArrowheads="1"/>
          </p:cNvSpPr>
          <p:nvPr userDrawn="1"/>
        </p:nvSpPr>
        <p:spPr bwMode="auto">
          <a:xfrm>
            <a:off x="8991600" y="4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搭配課本</a:t>
            </a:r>
            <a:r>
              <a:rPr kumimoji="0" lang="en-US" altLang="zh-TW" sz="3600" b="1" dirty="0">
                <a:latin typeface="微軟正黑體" pitchFamily="34" charset="-120"/>
                <a:ea typeface="微軟正黑體" pitchFamily="34" charset="-120"/>
              </a:rPr>
              <a:t>p</a:t>
            </a:r>
            <a:endParaRPr lang="zh-TW" altLang="en-US" sz="3600" dirty="0"/>
          </a:p>
        </p:txBody>
      </p:sp>
      <p:sp>
        <p:nvSpPr>
          <p:cNvPr id="31" name="副標題 2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EEDBDF56-19AD-4652-8499-AEE6289B0238}"/>
              </a:ext>
            </a:extLst>
          </p:cNvPr>
          <p:cNvGrpSpPr/>
          <p:nvPr userDrawn="1"/>
        </p:nvGrpSpPr>
        <p:grpSpPr>
          <a:xfrm>
            <a:off x="50802" y="35165"/>
            <a:ext cx="2392900" cy="576000"/>
            <a:chOff x="996950" y="1276748"/>
            <a:chExt cx="2392900" cy="576000"/>
          </a:xfrm>
        </p:grpSpPr>
        <p:sp>
          <p:nvSpPr>
            <p:cNvPr id="34" name="矩形: 圓角 40">
              <a:extLst>
                <a:ext uri="{FF2B5EF4-FFF2-40B4-BE49-F238E27FC236}">
                  <a16:creationId xmlns:a16="http://schemas.microsoft.com/office/drawing/2014/main" id="{ED2846D9-25F7-424B-9797-444371D24017}"/>
                </a:ext>
              </a:extLst>
            </p:cNvPr>
            <p:cNvSpPr/>
            <p:nvPr/>
          </p:nvSpPr>
          <p:spPr>
            <a:xfrm>
              <a:off x="996950" y="1276748"/>
              <a:ext cx="576000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7C2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endPara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: 圓角 42">
              <a:extLst>
                <a:ext uri="{FF2B5EF4-FFF2-40B4-BE49-F238E27FC236}">
                  <a16:creationId xmlns:a16="http://schemas.microsoft.com/office/drawing/2014/main" id="{503E90C1-1DF2-4198-A167-A64E31C095EC}"/>
                </a:ext>
              </a:extLst>
            </p:cNvPr>
            <p:cNvSpPr/>
            <p:nvPr/>
          </p:nvSpPr>
          <p:spPr>
            <a:xfrm>
              <a:off x="1602583" y="1276748"/>
              <a:ext cx="576000" cy="576000"/>
            </a:xfrm>
            <a:prstGeom prst="roundRect">
              <a:avLst>
                <a:gd name="adj" fmla="val 50000"/>
              </a:avLst>
            </a:prstGeom>
            <a:solidFill>
              <a:srgbClr val="37C2D8"/>
            </a:solidFill>
            <a:ln w="38100">
              <a:solidFill>
                <a:srgbClr val="37C2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</a:t>
              </a:r>
              <a:endPara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: 圓角 44">
              <a:extLst>
                <a:ext uri="{FF2B5EF4-FFF2-40B4-BE49-F238E27FC236}">
                  <a16:creationId xmlns:a16="http://schemas.microsoft.com/office/drawing/2014/main" id="{2904F1F8-612E-4AEA-8051-9ED49F2353F1}"/>
                </a:ext>
              </a:extLst>
            </p:cNvPr>
            <p:cNvSpPr/>
            <p:nvPr/>
          </p:nvSpPr>
          <p:spPr>
            <a:xfrm>
              <a:off x="2208216" y="1276748"/>
              <a:ext cx="576000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7C2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</a:t>
              </a:r>
              <a:endPara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: 圓角 45">
              <a:extLst>
                <a:ext uri="{FF2B5EF4-FFF2-40B4-BE49-F238E27FC236}">
                  <a16:creationId xmlns:a16="http://schemas.microsoft.com/office/drawing/2014/main" id="{0170CDB6-C588-4C1F-81F2-4BF4CEAA8752}"/>
                </a:ext>
              </a:extLst>
            </p:cNvPr>
            <p:cNvSpPr/>
            <p:nvPr/>
          </p:nvSpPr>
          <p:spPr>
            <a:xfrm>
              <a:off x="2813850" y="1276748"/>
              <a:ext cx="576000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37C2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量</a:t>
              </a:r>
              <a:endParaRPr lang="en-US" altLang="zh-TW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 userDrawn="1"/>
        </p:nvGrpSpPr>
        <p:grpSpPr>
          <a:xfrm>
            <a:off x="11467200" y="2075174"/>
            <a:ext cx="596464" cy="2754387"/>
            <a:chOff x="11467200" y="2075171"/>
            <a:chExt cx="596464" cy="2754387"/>
          </a:xfrm>
        </p:grpSpPr>
        <p:grpSp>
          <p:nvGrpSpPr>
            <p:cNvPr id="2" name="群組 1"/>
            <p:cNvGrpSpPr/>
            <p:nvPr userDrawn="1"/>
          </p:nvGrpSpPr>
          <p:grpSpPr>
            <a:xfrm>
              <a:off x="11467200" y="2075171"/>
              <a:ext cx="596464" cy="646331"/>
              <a:chOff x="11467200" y="2075171"/>
              <a:chExt cx="596464" cy="646331"/>
            </a:xfrm>
          </p:grpSpPr>
          <p:sp>
            <p:nvSpPr>
              <p:cNvPr id="38" name="橢圓 37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1403683F-936C-48EE-B624-7BFFBE18FA27}"/>
                  </a:ext>
                </a:extLst>
              </p:cNvPr>
              <p:cNvSpPr/>
              <p:nvPr userDrawn="1"/>
            </p:nvSpPr>
            <p:spPr>
              <a:xfrm>
                <a:off x="11467200" y="2108825"/>
                <a:ext cx="596464" cy="596463"/>
              </a:xfrm>
              <a:prstGeom prst="ellipse">
                <a:avLst/>
              </a:prstGeom>
              <a:solidFill>
                <a:srgbClr val="37C2D8"/>
              </a:solidFill>
              <a:ln w="3810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文字方塊 3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BB146630-7A5B-42C9-A677-2F6687049538}"/>
                  </a:ext>
                </a:extLst>
              </p:cNvPr>
              <p:cNvSpPr txBox="1"/>
              <p:nvPr userDrawn="1"/>
            </p:nvSpPr>
            <p:spPr>
              <a:xfrm>
                <a:off x="11467200" y="2075171"/>
                <a:ext cx="59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群組 2"/>
            <p:cNvGrpSpPr/>
            <p:nvPr userDrawn="1"/>
          </p:nvGrpSpPr>
          <p:grpSpPr>
            <a:xfrm>
              <a:off x="11467200" y="2790119"/>
              <a:ext cx="596464" cy="676846"/>
              <a:chOff x="11467200" y="2790119"/>
              <a:chExt cx="596464" cy="676846"/>
            </a:xfrm>
          </p:grpSpPr>
          <p:sp>
            <p:nvSpPr>
              <p:cNvPr id="40" name="橢圓 39">
                <a:extLst>
                  <a:ext uri="{FF2B5EF4-FFF2-40B4-BE49-F238E27FC236}">
                    <a16:creationId xmlns:a16="http://schemas.microsoft.com/office/drawing/2014/main" id="{82AF1877-0BAA-4495-B8AB-473BF8E8D213}"/>
                  </a:ext>
                </a:extLst>
              </p:cNvPr>
              <p:cNvSpPr/>
              <p:nvPr userDrawn="1"/>
            </p:nvSpPr>
            <p:spPr>
              <a:xfrm>
                <a:off x="11467200" y="2790119"/>
                <a:ext cx="596464" cy="596463"/>
              </a:xfrm>
              <a:prstGeom prst="ellipse">
                <a:avLst/>
              </a:prstGeom>
              <a:solidFill>
                <a:srgbClr val="37C2D8"/>
              </a:solidFill>
              <a:ln w="3810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41" name="文字方塊 4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5773C72-503C-4453-A243-92F2908E0AA4}"/>
                  </a:ext>
                </a:extLst>
              </p:cNvPr>
              <p:cNvSpPr txBox="1"/>
              <p:nvPr userDrawn="1"/>
            </p:nvSpPr>
            <p:spPr>
              <a:xfrm>
                <a:off x="11467200" y="2820634"/>
                <a:ext cx="59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群組 3"/>
            <p:cNvGrpSpPr/>
            <p:nvPr userDrawn="1"/>
          </p:nvGrpSpPr>
          <p:grpSpPr>
            <a:xfrm>
              <a:off x="11467200" y="3471413"/>
              <a:ext cx="596464" cy="676846"/>
              <a:chOff x="11467200" y="3471413"/>
              <a:chExt cx="596464" cy="676846"/>
            </a:xfrm>
          </p:grpSpPr>
          <p:sp>
            <p:nvSpPr>
              <p:cNvPr id="42" name="橢圓 41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5CC67DB8-F8B9-4BEC-97E3-F10BD4A00B95}"/>
                  </a:ext>
                </a:extLst>
              </p:cNvPr>
              <p:cNvSpPr/>
              <p:nvPr userDrawn="1"/>
            </p:nvSpPr>
            <p:spPr>
              <a:xfrm>
                <a:off x="11467200" y="3471413"/>
                <a:ext cx="596464" cy="596463"/>
              </a:xfrm>
              <a:prstGeom prst="ellipse">
                <a:avLst/>
              </a:prstGeom>
              <a:solidFill>
                <a:srgbClr val="37C2D8"/>
              </a:solidFill>
              <a:ln w="3810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216EFB3-8119-4E83-BDDC-DD5A2FFC4D9E}"/>
                  </a:ext>
                </a:extLst>
              </p:cNvPr>
              <p:cNvSpPr txBox="1"/>
              <p:nvPr userDrawn="1"/>
            </p:nvSpPr>
            <p:spPr>
              <a:xfrm>
                <a:off x="11467200" y="3501928"/>
                <a:ext cx="59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圖片 43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0ED87595-6937-4228-8318-69678D44B6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7956" y="3552169"/>
                <a:ext cx="434952" cy="434952"/>
              </a:xfrm>
              <a:prstGeom prst="rect">
                <a:avLst/>
              </a:prstGeom>
            </p:spPr>
          </p:pic>
        </p:grpSp>
        <p:grpSp>
          <p:nvGrpSpPr>
            <p:cNvPr id="5" name="群組 4"/>
            <p:cNvGrpSpPr/>
            <p:nvPr userDrawn="1"/>
          </p:nvGrpSpPr>
          <p:grpSpPr>
            <a:xfrm>
              <a:off x="11467200" y="4152712"/>
              <a:ext cx="596464" cy="676846"/>
              <a:chOff x="11467200" y="4152712"/>
              <a:chExt cx="596464" cy="676846"/>
            </a:xfrm>
          </p:grpSpPr>
          <p:sp>
            <p:nvSpPr>
              <p:cNvPr id="45" name="橢圓 44">
                <a:extLst>
                  <a:ext uri="{FF2B5EF4-FFF2-40B4-BE49-F238E27FC236}">
                    <a16:creationId xmlns:a16="http://schemas.microsoft.com/office/drawing/2014/main" id="{7DBED531-D4FE-4B3F-BD59-6E4EA48729CD}"/>
                  </a:ext>
                </a:extLst>
              </p:cNvPr>
              <p:cNvSpPr/>
              <p:nvPr userDrawn="1"/>
            </p:nvSpPr>
            <p:spPr>
              <a:xfrm>
                <a:off x="11467200" y="4152712"/>
                <a:ext cx="596464" cy="596463"/>
              </a:xfrm>
              <a:prstGeom prst="ellipse">
                <a:avLst/>
              </a:prstGeom>
              <a:solidFill>
                <a:srgbClr val="37C2D8"/>
              </a:solidFill>
              <a:ln w="3810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文字方塊 45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64FF63D3-C755-4AFC-9B9C-3A42FBE6DDE5}"/>
                  </a:ext>
                </a:extLst>
              </p:cNvPr>
              <p:cNvSpPr txBox="1"/>
              <p:nvPr userDrawn="1"/>
            </p:nvSpPr>
            <p:spPr>
              <a:xfrm>
                <a:off x="11467200" y="4183227"/>
                <a:ext cx="59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7" name="圖片 46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FADEC8F5-55B3-42D2-B86D-BFC922FAE4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7723" y="4233235"/>
                <a:ext cx="435419" cy="435418"/>
              </a:xfrm>
              <a:prstGeom prst="rect">
                <a:avLst/>
              </a:prstGeom>
            </p:spPr>
          </p:pic>
        </p:grpSp>
      </p:grpSp>
      <p:pic>
        <p:nvPicPr>
          <p:cNvPr id="26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EE98C1-72DE-4FF6-9B28-87D187F179DF}" type="datetimeFigureOut">
              <a:rPr lang="zh-TW" altLang="en-US"/>
              <a:pPr>
                <a:defRPr/>
              </a:pPr>
              <a:t>2023/11/26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B0C2C8-C642-404E-80AC-6D8BEE9D45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826" r:id="rId3"/>
    <p:sldLayoutId id="2147483827" r:id="rId4"/>
    <p:sldLayoutId id="2147483828" r:id="rId5"/>
    <p:sldLayoutId id="2147483829" r:id="rId6"/>
    <p:sldLayoutId id="2147483831" r:id="rId7"/>
    <p:sldLayoutId id="2147483779" r:id="rId8"/>
    <p:sldLayoutId id="2147483830" r:id="rId9"/>
    <p:sldLayoutId id="2147483824" r:id="rId10"/>
    <p:sldLayoutId id="2147483823" r:id="rId11"/>
    <p:sldLayoutId id="2147483822" r:id="rId12"/>
    <p:sldLayoutId id="2147483832" r:id="rId13"/>
    <p:sldLayoutId id="2147483833" r:id="rId14"/>
    <p:sldLayoutId id="2147483834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40.xml"/><Relationship Id="rId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0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0.png"/><Relationship Id="rId4" Type="http://schemas.openxmlformats.org/officeDocument/2006/relationships/slide" Target="slide5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10&#20013;&#25976;1&#19979;5-2&#35299;&#19968;&#20803;&#19968;&#27425;&#19981;&#31561;&#24335;&#35506;&#26412;_108(2).pptx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09&#20013;&#25976;1&#19979;4-2&#35299;&#19968;&#20803;&#19968;&#27425;&#19981;&#31561;&#24335;&#35506;&#26412;_112(2).pptx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" Target="slide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EECF7AB-7C4C-45BA-BD33-70CE2724AF15}"/>
              </a:ext>
            </a:extLst>
          </p:cNvPr>
          <p:cNvSpPr/>
          <p:nvPr/>
        </p:nvSpPr>
        <p:spPr>
          <a:xfrm>
            <a:off x="2773363" y="252413"/>
            <a:ext cx="6645275" cy="6427787"/>
          </a:xfrm>
          <a:prstGeom prst="rect">
            <a:avLst/>
          </a:prstGeom>
          <a:solidFill>
            <a:srgbClr val="DAE3F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5000"/>
              </a:lnSpc>
              <a:defRPr/>
            </a:pPr>
            <a:endParaRPr kumimoji="0" lang="zh-TW" altLang="en-US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6">
            <a:extLst>
              <a:ext uri="{FF2B5EF4-FFF2-40B4-BE49-F238E27FC236}">
                <a16:creationId xmlns:a16="http://schemas.microsoft.com/office/drawing/2014/main" id="{7FF56B3A-AE65-456F-A602-1000EC9A7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34466"/>
            <a:ext cx="56070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</a:t>
            </a:r>
            <a:r>
              <a:rPr kumimoji="0"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認識一元一次不等式</a:t>
            </a:r>
          </a:p>
        </p:txBody>
      </p:sp>
      <p:grpSp>
        <p:nvGrpSpPr>
          <p:cNvPr id="6" name="群組 11">
            <a:extLst>
              <a:ext uri="{FF2B5EF4-FFF2-40B4-BE49-F238E27FC236}">
                <a16:creationId xmlns:a16="http://schemas.microsoft.com/office/drawing/2014/main" id="{2B4697E1-C2DE-4674-A5EF-FBEAB2C24AE4}"/>
              </a:ext>
            </a:extLst>
          </p:cNvPr>
          <p:cNvGrpSpPr>
            <a:grpSpLocks/>
          </p:cNvGrpSpPr>
          <p:nvPr/>
        </p:nvGrpSpPr>
        <p:grpSpPr bwMode="auto">
          <a:xfrm>
            <a:off x="3402013" y="1982502"/>
            <a:ext cx="5387975" cy="287337"/>
            <a:chOff x="4682058" y="2965836"/>
            <a:chExt cx="5386575" cy="288000"/>
          </a:xfrm>
        </p:grpSpPr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885AC1C6-31B0-4525-AFCC-50DBB6DCD372}"/>
                </a:ext>
              </a:extLst>
            </p:cNvPr>
            <p:cNvCxnSpPr>
              <a:cxnSpLocks/>
            </p:cNvCxnSpPr>
            <p:nvPr/>
          </p:nvCxnSpPr>
          <p:spPr>
            <a:xfrm>
              <a:off x="4682058" y="3125412"/>
              <a:ext cx="51024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C82AAA64-4621-4D6D-A67E-7E601E9DDFD0}"/>
                </a:ext>
              </a:extLst>
            </p:cNvPr>
            <p:cNvSpPr/>
            <p:nvPr/>
          </p:nvSpPr>
          <p:spPr>
            <a:xfrm>
              <a:off x="9781370" y="2965836"/>
              <a:ext cx="287263" cy="28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</p:grpSp>
      <p:sp>
        <p:nvSpPr>
          <p:cNvPr id="9" name="文字方塊 10">
            <a:hlinkClick r:id="rId3" action="ppaction://hlinksldjump"/>
            <a:extLst>
              <a:ext uri="{FF2B5EF4-FFF2-40B4-BE49-F238E27FC236}">
                <a16:creationId xmlns:a16="http://schemas.microsoft.com/office/drawing/2014/main" id="{D2237EAD-EC07-4C72-B487-AEB15CCB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2644455"/>
            <a:ext cx="5705475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kumimoji="0"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一元一次不等式</a:t>
            </a:r>
            <a:endParaRPr kumimoji="0" lang="zh-TW" altLang="en-US" sz="32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10">
            <a:hlinkClick r:id="rId4" action="ppaction://hlinksldjump"/>
            <a:extLst>
              <a:ext uri="{FF2B5EF4-FFF2-40B4-BE49-F238E27FC236}">
                <a16:creationId xmlns:a16="http://schemas.microsoft.com/office/drawing/2014/main" id="{3CF2A6A1-1A75-4403-AE8A-60D86D1D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615" y="3388071"/>
            <a:ext cx="5705475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kumimoji="0"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一元一次不等式的解</a:t>
            </a:r>
            <a:endParaRPr kumimoji="0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84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與圖示</a:t>
            </a:r>
            <a:r>
              <a:rPr kumimoji="0" lang="zh-TW" altLang="en-US" sz="32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11" name="文字方塊 10">
            <a:hlinkClick r:id="rId5" action="ppaction://hlinksldjump"/>
            <a:extLst>
              <a:ext uri="{FF2B5EF4-FFF2-40B4-BE49-F238E27FC236}">
                <a16:creationId xmlns:a16="http://schemas.microsoft.com/office/drawing/2014/main" id="{6A8A3A7D-5350-45EE-AAF6-1ECBDF41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877403"/>
            <a:ext cx="5705475" cy="6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自我評量</a:t>
            </a:r>
          </a:p>
        </p:txBody>
      </p:sp>
      <p:sp>
        <p:nvSpPr>
          <p:cNvPr id="14" name="文字方塊 10">
            <a:hlinkClick r:id="rId6" action="ppaction://hlinksldjump"/>
            <a:extLst>
              <a:ext uri="{FF2B5EF4-FFF2-40B4-BE49-F238E27FC236}">
                <a16:creationId xmlns:a16="http://schemas.microsoft.com/office/drawing/2014/main" id="{605B682D-4F40-4542-8350-016C0F56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316666"/>
            <a:ext cx="5705475" cy="6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buFontTx/>
              <a:buNone/>
            </a:pPr>
            <a:r>
              <a:rPr kumimoji="0"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  <a:endParaRPr kumimoji="0"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0">
            <a:hlinkClick r:id="rId7" action="ppaction://hlinksldjump"/>
            <a:extLst>
              <a:ext uri="{FF2B5EF4-FFF2-40B4-BE49-F238E27FC236}">
                <a16:creationId xmlns:a16="http://schemas.microsoft.com/office/drawing/2014/main" id="{EE01AB25-70D7-4CED-B0E1-C0480BD2E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2083494"/>
            <a:ext cx="5705475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Are</a:t>
            </a:r>
            <a:r>
              <a:rPr kumimoji="0"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You</a:t>
            </a:r>
            <a:r>
              <a:rPr kumimoji="0"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Ready</a:t>
            </a:r>
            <a:r>
              <a:rPr kumimoji="0"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？ </a:t>
            </a:r>
            <a:endParaRPr kumimoji="0"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471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3BA2BFEE-EBCC-4846-8E3B-C3522986A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125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DB4EF60-91E3-4252-B0E4-9FE49CCB2093}"/>
              </a:ext>
            </a:extLst>
          </p:cNvPr>
          <p:cNvSpPr/>
          <p:nvPr/>
        </p:nvSpPr>
        <p:spPr>
          <a:xfrm>
            <a:off x="581891" y="647452"/>
            <a:ext cx="1035358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假設</a:t>
            </a:r>
            <a:r>
              <a:rPr lang="zh-TW" altLang="zh-TW" sz="32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小恩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的年齡為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歲，</a:t>
            </a:r>
            <a:r>
              <a:rPr lang="zh-TW" altLang="zh-TW" sz="32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小恩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外婆的年齡為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y</a:t>
            </a:r>
            <a:r>
              <a:rPr lang="zh-TW" altLang="en-US" sz="3200" i="1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歲，根據上表可知：</a:t>
            </a:r>
            <a:endParaRPr lang="zh-TW" altLang="zh-TW" sz="3200" kern="100" dirty="0">
              <a:latin typeface="Times New Roman" panose="02020603050405020304" pitchFamily="18" charset="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506366" y="1993927"/>
            <a:ext cx="11266670" cy="4340728"/>
            <a:chOff x="1043696" y="1993927"/>
            <a:chExt cx="11266670" cy="4340728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2708" y="1993927"/>
              <a:ext cx="5206435" cy="434072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933414" y="2438455"/>
              <a:ext cx="2559288" cy="870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2200" kern="100" dirty="0">
                  <a:latin typeface="Times New Roman" panose="02020603050405020304" pitchFamily="18" charset="0"/>
                </a:rPr>
                <a:t>因為我未滿</a:t>
              </a:r>
              <a:r>
                <a:rPr lang="zh-TW" altLang="en-US" sz="2200" kern="100" dirty="0">
                  <a:latin typeface="Times New Roman" panose="02020603050405020304" pitchFamily="18" charset="0"/>
                </a:rPr>
                <a:t> </a:t>
              </a:r>
              <a:r>
                <a:rPr lang="en-US" altLang="zh-TW" sz="2200" kern="100" dirty="0">
                  <a:latin typeface="Times New Roman" panose="02020603050405020304" pitchFamily="18" charset="0"/>
                </a:rPr>
                <a:t>6</a:t>
              </a:r>
              <a:r>
                <a:rPr lang="zh-TW" altLang="en-US" sz="2200" kern="100" dirty="0">
                  <a:latin typeface="Times New Roman" panose="02020603050405020304" pitchFamily="18" charset="0"/>
                </a:rPr>
                <a:t> </a:t>
              </a:r>
              <a:r>
                <a:rPr lang="zh-TW" altLang="zh-TW" sz="2200" kern="100" dirty="0">
                  <a:latin typeface="Times New Roman" panose="02020603050405020304" pitchFamily="18" charset="0"/>
                </a:rPr>
                <a:t>歲，</a:t>
              </a:r>
              <a:br>
                <a:rPr lang="en-US" altLang="zh-TW" sz="2200" kern="100" dirty="0">
                  <a:latin typeface="Times New Roman" panose="02020603050405020304" pitchFamily="18" charset="0"/>
                </a:rPr>
              </a:br>
              <a:r>
                <a:rPr lang="zh-TW" altLang="zh-TW" sz="2200" kern="100" dirty="0">
                  <a:latin typeface="Times New Roman" panose="02020603050405020304" pitchFamily="18" charset="0"/>
                </a:rPr>
                <a:t>我不需要購買門票。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933414" y="3832220"/>
              <a:ext cx="2559288" cy="870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2200" kern="100" dirty="0">
                  <a:latin typeface="Times New Roman" panose="02020603050405020304" pitchFamily="18" charset="0"/>
                </a:rPr>
                <a:t>因為我</a:t>
              </a:r>
              <a:r>
                <a:rPr lang="zh-TW" altLang="en-US" sz="2200" kern="100" dirty="0">
                  <a:latin typeface="Times New Roman" panose="02020603050405020304" pitchFamily="18" charset="0"/>
                </a:rPr>
                <a:t> </a:t>
              </a:r>
              <a:r>
                <a:rPr lang="en-US" altLang="zh-TW" sz="2200" kern="100" dirty="0">
                  <a:latin typeface="Times New Roman" panose="02020603050405020304" pitchFamily="18" charset="0"/>
                </a:rPr>
                <a:t>65</a:t>
              </a:r>
              <a:r>
                <a:rPr lang="zh-TW" altLang="en-US" sz="2200" kern="100" dirty="0">
                  <a:latin typeface="Times New Roman" panose="02020603050405020304" pitchFamily="18" charset="0"/>
                </a:rPr>
                <a:t> </a:t>
              </a:r>
              <a:r>
                <a:rPr lang="zh-TW" altLang="zh-TW" sz="2200" kern="100" dirty="0">
                  <a:latin typeface="Times New Roman" panose="02020603050405020304" pitchFamily="18" charset="0"/>
                </a:rPr>
                <a:t>歲以上，</a:t>
              </a:r>
              <a:br>
                <a:rPr lang="en-US" altLang="zh-TW" sz="2200" kern="100" dirty="0">
                  <a:latin typeface="Times New Roman" panose="02020603050405020304" pitchFamily="18" charset="0"/>
                </a:rPr>
              </a:br>
              <a:r>
                <a:rPr lang="zh-TW" altLang="zh-TW" sz="2200" kern="100" dirty="0">
                  <a:latin typeface="Times New Roman" panose="02020603050405020304" pitchFamily="18" charset="0"/>
                </a:rPr>
                <a:t>所以購買優待票。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925781" y="5314632"/>
              <a:ext cx="2965051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2200" kern="100" dirty="0">
                  <a:latin typeface="Times New Roman" panose="02020603050405020304" pitchFamily="18" charset="0"/>
                </a:rPr>
                <a:t>我比</a:t>
              </a:r>
              <a:r>
                <a:rPr lang="zh-TW" altLang="zh-TW" sz="2200" u="sng" kern="100" dirty="0">
                  <a:latin typeface="Times New Roman" panose="02020603050405020304" pitchFamily="18" charset="0"/>
                </a:rPr>
                <a:t>小恩</a:t>
              </a:r>
              <a:r>
                <a:rPr lang="zh-TW" altLang="zh-TW" sz="2200" kern="100" dirty="0">
                  <a:latin typeface="Times New Roman" panose="02020603050405020304" pitchFamily="18" charset="0"/>
                </a:rPr>
                <a:t>大</a:t>
              </a:r>
              <a:r>
                <a:rPr lang="zh-TW" altLang="en-US" sz="2200" kern="100" dirty="0">
                  <a:latin typeface="Times New Roman" panose="02020603050405020304" pitchFamily="18" charset="0"/>
                </a:rPr>
                <a:t> </a:t>
              </a:r>
              <a:r>
                <a:rPr lang="en-US" altLang="zh-TW" sz="2200" kern="100" dirty="0">
                  <a:latin typeface="Times New Roman" panose="02020603050405020304" pitchFamily="18" charset="0"/>
                </a:rPr>
                <a:t>2</a:t>
              </a:r>
              <a:r>
                <a:rPr lang="zh-TW" altLang="en-US" sz="2200" kern="100" dirty="0">
                  <a:latin typeface="Times New Roman" panose="02020603050405020304" pitchFamily="18" charset="0"/>
                </a:rPr>
                <a:t> </a:t>
              </a:r>
              <a:r>
                <a:rPr lang="zh-TW" altLang="zh-TW" sz="2200" kern="100" dirty="0">
                  <a:latin typeface="Times New Roman" panose="02020603050405020304" pitchFamily="18" charset="0"/>
                </a:rPr>
                <a:t>歲，</a:t>
              </a:r>
              <a:br>
                <a:rPr lang="en-US" altLang="zh-TW" sz="2200" kern="100" dirty="0">
                  <a:latin typeface="Times New Roman" panose="02020603050405020304" pitchFamily="18" charset="0"/>
                </a:rPr>
              </a:br>
              <a:r>
                <a:rPr lang="zh-TW" altLang="zh-TW" sz="2200" kern="100" dirty="0">
                  <a:latin typeface="Times New Roman" panose="02020603050405020304" pitchFamily="18" charset="0"/>
                </a:rPr>
                <a:t>但購買的是優待票。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043696" y="2438455"/>
              <a:ext cx="1210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ctr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3200" u="sng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小恩</a:t>
              </a:r>
              <a:r>
                <a:rPr kumimoji="0" lang="en-US" altLang="zh-TW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endParaRPr kumimoji="0" lang="zh-TW" altLang="en-US" sz="3200" kern="1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43696" y="3871903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外婆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3696" y="5305351"/>
              <a:ext cx="1210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ctr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3200" u="sng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小萱</a:t>
              </a:r>
              <a:r>
                <a:rPr kumimoji="0" lang="en-US" altLang="zh-TW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endParaRPr kumimoji="0" lang="zh-TW" altLang="en-US" sz="3200" kern="1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635688" y="2581314"/>
              <a:ext cx="19062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即 </a:t>
              </a:r>
              <a:r>
                <a:rPr kumimoji="0" lang="en-US" altLang="zh-TW" sz="3200" i="1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＜</a:t>
              </a:r>
              <a:r>
                <a:rPr kumimoji="0" lang="en-US" altLang="zh-TW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6</a:t>
              </a:r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。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584392" y="3975079"/>
              <a:ext cx="213231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ctr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即 </a:t>
              </a:r>
              <a:r>
                <a:rPr kumimoji="0" lang="en-US" altLang="zh-TW" sz="3200" i="1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y</a:t>
              </a:r>
              <a:r>
                <a:rPr kumimoji="0" lang="en-US" altLang="zh-TW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≥ 65</a:t>
              </a:r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635688" y="5457491"/>
              <a:ext cx="46746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即 </a:t>
              </a:r>
              <a:r>
                <a:rPr kumimoji="0" lang="en-US" altLang="zh-TW" sz="3200" i="1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＋</a:t>
              </a:r>
              <a:r>
                <a:rPr kumimoji="0" lang="en-US" altLang="zh-TW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2 ≥ 6</a:t>
              </a:r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，且 </a:t>
              </a:r>
              <a:r>
                <a:rPr kumimoji="0" lang="en-US" altLang="zh-TW" sz="3200" i="1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x</a:t>
              </a:r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＋</a:t>
              </a:r>
              <a:r>
                <a:rPr kumimoji="0" lang="en-US" altLang="zh-TW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0" lang="zh-TW" altLang="en-US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＜</a:t>
              </a:r>
              <a:r>
                <a:rPr kumimoji="0" lang="en-US" altLang="zh-TW" sz="3200" kern="1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12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362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81FFD7-3093-4E80-9BEF-56218C1F846C}"/>
              </a:ext>
            </a:extLst>
          </p:cNvPr>
          <p:cNvSpPr/>
          <p:nvPr/>
        </p:nvSpPr>
        <p:spPr>
          <a:xfrm>
            <a:off x="576000" y="626840"/>
            <a:ext cx="10502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</a:rPr>
              <a:t>　　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像上述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＜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6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、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y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 ≥ 65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、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＋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2 ≥ 6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、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＋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2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＜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12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等，這類含有不等號＞、＜、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≥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、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≤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的式子，稱為</a:t>
            </a:r>
            <a:r>
              <a:rPr lang="zh-TW" altLang="zh-TW" sz="3200" b="1" kern="100" dirty="0">
                <a:solidFill>
                  <a:srgbClr val="00B050"/>
                </a:solidFill>
                <a:latin typeface="Times New Roman" panose="02020603050405020304" pitchFamily="18" charset="0"/>
              </a:rPr>
              <a:t>不等式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。如果不等式中，</a:t>
            </a:r>
            <a:r>
              <a:rPr lang="zh-TW" altLang="zh-TW" sz="3200" b="1" kern="100" dirty="0">
                <a:latin typeface="Times New Roman" panose="02020603050405020304" pitchFamily="18" charset="0"/>
              </a:rPr>
              <a:t>只含有一種未知數</a:t>
            </a:r>
            <a:r>
              <a:rPr lang="en-US" altLang="zh-TW" sz="3200" b="1" kern="100" dirty="0">
                <a:latin typeface="Times New Roman" panose="02020603050405020304" pitchFamily="18" charset="0"/>
              </a:rPr>
              <a:t>(</a:t>
            </a:r>
            <a:r>
              <a:rPr lang="zh-TW" altLang="zh-TW" sz="3200" b="1" kern="100" dirty="0">
                <a:latin typeface="Times New Roman" panose="02020603050405020304" pitchFamily="18" charset="0"/>
              </a:rPr>
              <a:t>一元</a:t>
            </a:r>
            <a:r>
              <a:rPr lang="en-US" altLang="zh-TW" sz="3200" b="1" kern="100" dirty="0">
                <a:latin typeface="Times New Roman" panose="02020603050405020304" pitchFamily="18" charset="0"/>
              </a:rPr>
              <a:t>)</a:t>
            </a:r>
            <a:r>
              <a:rPr lang="zh-TW" altLang="zh-TW" sz="3200" b="1" kern="100" dirty="0">
                <a:latin typeface="Times New Roman" panose="02020603050405020304" pitchFamily="18" charset="0"/>
              </a:rPr>
              <a:t>，且未知數的次數為</a:t>
            </a:r>
            <a:r>
              <a:rPr lang="zh-TW" altLang="en-US" sz="3200" b="1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b="1" kern="100" dirty="0">
                <a:latin typeface="Times New Roman" panose="02020603050405020304" pitchFamily="18" charset="0"/>
              </a:rPr>
              <a:t>1</a:t>
            </a:r>
            <a:r>
              <a:rPr lang="zh-TW" altLang="en-US" sz="3200" b="1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b="1" kern="100" dirty="0">
                <a:latin typeface="Times New Roman" panose="02020603050405020304" pitchFamily="18" charset="0"/>
              </a:rPr>
              <a:t>(</a:t>
            </a:r>
            <a:r>
              <a:rPr lang="zh-TW" altLang="zh-TW" sz="3200" b="1" kern="100" dirty="0">
                <a:latin typeface="Times New Roman" panose="02020603050405020304" pitchFamily="18" charset="0"/>
              </a:rPr>
              <a:t>一次</a:t>
            </a:r>
            <a:r>
              <a:rPr lang="en-US" altLang="zh-TW" sz="3200" b="1" kern="100" dirty="0">
                <a:latin typeface="Times New Roman" panose="02020603050405020304" pitchFamily="18" charset="0"/>
              </a:rPr>
              <a:t>)</a:t>
            </a:r>
            <a:r>
              <a:rPr lang="zh-TW" altLang="zh-TW" sz="3200" b="1" kern="100" dirty="0">
                <a:latin typeface="Times New Roman" panose="02020603050405020304" pitchFamily="18" charset="0"/>
              </a:rPr>
              <a:t>，則此不等式就稱為</a:t>
            </a:r>
            <a:r>
              <a:rPr lang="zh-TW" altLang="zh-TW" sz="3200" b="1" kern="100" dirty="0">
                <a:solidFill>
                  <a:srgbClr val="00B050"/>
                </a:solidFill>
                <a:latin typeface="Times New Roman" panose="02020603050405020304" pitchFamily="18" charset="0"/>
              </a:rPr>
              <a:t>一元一次不等式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，上面出現的不等式都是一元一次不等式。</a:t>
            </a:r>
          </a:p>
          <a:p>
            <a:pPr algn="just">
              <a:lnSpc>
                <a:spcPct val="50000"/>
              </a:lnSpc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</a:rPr>
              <a:t> </a:t>
            </a:r>
            <a:endParaRPr lang="zh-TW" altLang="zh-TW" sz="32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47650" algn="l"/>
                <a:tab pos="2641600" algn="l"/>
                <a:tab pos="2889250" algn="l"/>
              </a:tabLst>
            </a:pPr>
            <a:r>
              <a:rPr lang="zh-TW" altLang="zh-TW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華康明體o浡渀."/>
              </a:rPr>
              <a:t>學習時光機</a:t>
            </a:r>
            <a:endParaRPr lang="zh-TW" altLang="zh-TW" sz="28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TW" sz="2800" i="1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ax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＋</a:t>
            </a:r>
            <a:r>
              <a:rPr lang="en-US" altLang="zh-TW" sz="2800" i="1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b</a:t>
            </a:r>
            <a:r>
              <a:rPr lang="zh-TW" altLang="zh-TW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＝</a:t>
            </a:r>
            <a:r>
              <a:rPr lang="en-US" altLang="zh-TW" sz="2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0 (</a:t>
            </a:r>
            <a:r>
              <a:rPr lang="en-US" altLang="zh-TW" sz="2800" i="1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a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≠</a:t>
            </a:r>
            <a:r>
              <a:rPr lang="en-US" altLang="zh-TW" sz="2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0) 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稱為一元一次</a:t>
            </a:r>
            <a:r>
              <a:rPr lang="zh-TW" altLang="zh-TW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方程式</a:t>
            </a:r>
            <a:r>
              <a:rPr lang="zh-TW" altLang="zh-TW" sz="2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endParaRPr lang="zh-TW" altLang="zh-TW" sz="36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8998796" y="3235753"/>
            <a:ext cx="2132892" cy="3139321"/>
            <a:chOff x="8998796" y="3235753"/>
            <a:chExt cx="2132892" cy="3139321"/>
          </a:xfrm>
        </p:grpSpPr>
        <p:sp>
          <p:nvSpPr>
            <p:cNvPr id="10" name="矩形 9"/>
            <p:cNvSpPr/>
            <p:nvPr/>
          </p:nvSpPr>
          <p:spPr>
            <a:xfrm>
              <a:off x="9162474" y="3288148"/>
              <a:ext cx="1145310" cy="360219"/>
            </a:xfrm>
            <a:prstGeom prst="rect">
              <a:avLst/>
            </a:prstGeom>
            <a:solidFill>
              <a:srgbClr val="F7CAAC"/>
            </a:solidFill>
            <a:ln>
              <a:solidFill>
                <a:srgbClr val="F7C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998796" y="3235753"/>
              <a:ext cx="2132892" cy="31393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76200">
                <a:spcAft>
                  <a:spcPts val="0"/>
                </a:spcAft>
              </a:pPr>
              <a:r>
                <a:rPr lang="zh-TW" altLang="zh-TW" sz="2200" b="1" kern="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圖解筆記</a:t>
              </a:r>
              <a:endParaRPr lang="zh-TW" altLang="zh-TW" sz="2200" kern="100" dirty="0"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zh-TW" altLang="zh-TW" sz="2000" b="1" kern="0" dirty="0">
                  <a:solidFill>
                    <a:srgbClr val="00A6FF"/>
                  </a:solidFill>
                  <a:latin typeface="Times New Roman" panose="02020603050405020304" pitchFamily="18" charset="0"/>
                  <a:ea typeface="DFHeiStd-W7"/>
                  <a:cs typeface="Times New Roman" panose="02020603050405020304" pitchFamily="18" charset="0"/>
                </a:rPr>
                <a:t>一元一次不等式</a:t>
              </a:r>
              <a:endParaRPr lang="zh-TW" altLang="zh-TW" sz="2000" kern="100" dirty="0"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altLang="zh-TW" sz="2000" kern="100" dirty="0">
                  <a:solidFill>
                    <a:srgbClr val="ED1B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一個未知數，</a:t>
              </a:r>
              <a:endParaRPr lang="zh-TW" altLang="zh-TW" sz="2000" kern="100" dirty="0"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zh-TW" altLang="zh-TW" sz="2000" kern="100" dirty="0">
                  <a:solidFill>
                    <a:srgbClr val="ED1B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且次數為</a:t>
              </a:r>
              <a:r>
                <a:rPr lang="zh-TW" altLang="en-US" sz="2000" kern="100" dirty="0">
                  <a:solidFill>
                    <a:srgbClr val="ED1B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2000" kern="100" dirty="0">
                  <a:solidFill>
                    <a:srgbClr val="ED1B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zh-TW" sz="2000" kern="100" dirty="0"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zh-TW" sz="2400" kern="100" dirty="0">
                  <a:solidFill>
                    <a:srgbClr val="ED1B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↓</a:t>
              </a:r>
              <a:endParaRPr lang="zh-TW" altLang="zh-TW" sz="1200" kern="100" dirty="0"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zh-TW" sz="2400" i="1" kern="100" dirty="0">
                  <a:solidFill>
                    <a:srgbClr val="221E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x</a:t>
              </a:r>
              <a:r>
                <a:rPr lang="zh-TW" altLang="zh-TW" sz="2400" kern="100" dirty="0">
                  <a:solidFill>
                    <a:srgbClr val="221E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＜</a:t>
              </a:r>
              <a:r>
                <a:rPr lang="en-US" altLang="zh-TW" sz="2400" kern="100" dirty="0">
                  <a:solidFill>
                    <a:srgbClr val="221E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TW" altLang="zh-TW" sz="1200" kern="100" dirty="0"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zh-TW" sz="2400" kern="1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zh-TW" altLang="en-US" sz="2400" kern="1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TW" sz="2400" kern="1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↑</a:t>
              </a:r>
              <a:endParaRPr lang="zh-TW" altLang="zh-TW" sz="1200" kern="100" dirty="0"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zh-TW" sz="2400" kern="1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zh-TW" altLang="en-US" sz="2400" kern="1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TW" altLang="zh-TW" sz="2000" kern="100" dirty="0">
                  <a:solidFill>
                    <a:srgbClr val="00AEE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不等號</a:t>
              </a:r>
              <a:endParaRPr lang="zh-TW" altLang="zh-TW" sz="2000" kern="1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副標題 1">
            <a:extLst>
              <a:ext uri="{FF2B5EF4-FFF2-40B4-BE49-F238E27FC236}">
                <a16:creationId xmlns:a16="http://schemas.microsoft.com/office/drawing/2014/main" id="{3BA2BFEE-EBCC-4846-8E3B-C3522986A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125</a:t>
            </a:r>
            <a:endParaRPr lang="zh-TW" altLang="en-US" dirty="0"/>
          </a:p>
        </p:txBody>
      </p:sp>
      <p:sp>
        <p:nvSpPr>
          <p:cNvPr id="4" name="矩形: 圓角 20">
            <a:hlinkClick r:id="rId2" action="ppaction://hlinksldjump"/>
            <a:extLst>
              <a:ext uri="{FF2B5EF4-FFF2-40B4-BE49-F238E27FC236}">
                <a16:creationId xmlns:a16="http://schemas.microsoft.com/office/drawing/2014/main" id="{EDD8F778-6BDD-47EC-B059-4C7E4A1AE949}"/>
              </a:ext>
            </a:extLst>
          </p:cNvPr>
          <p:cNvSpPr/>
          <p:nvPr/>
        </p:nvSpPr>
        <p:spPr>
          <a:xfrm>
            <a:off x="2537769" y="42863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31">
            <a:extLst>
              <a:ext uri="{FF2B5EF4-FFF2-40B4-BE49-F238E27FC236}">
                <a16:creationId xmlns:a16="http://schemas.microsoft.com/office/drawing/2014/main" id="{C0030516-1F31-4AF7-AAAF-3127D38C2053}"/>
              </a:ext>
            </a:extLst>
          </p:cNvPr>
          <p:cNvSpPr/>
          <p:nvPr/>
        </p:nvSpPr>
        <p:spPr>
          <a:xfrm>
            <a:off x="3109269" y="42863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31">
            <a:extLst>
              <a:ext uri="{FF2B5EF4-FFF2-40B4-BE49-F238E27FC236}">
                <a16:creationId xmlns:a16="http://schemas.microsoft.com/office/drawing/2014/main" id="{17E39935-C6CF-4261-93F3-0796E06E30C9}"/>
              </a:ext>
            </a:extLst>
          </p:cNvPr>
          <p:cNvSpPr/>
          <p:nvPr/>
        </p:nvSpPr>
        <p:spPr>
          <a:xfrm>
            <a:off x="3682357" y="42863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98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3BA2BFEE-EBCC-4846-8E3B-C3522986A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125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F2689155-7023-4B2E-90BB-23E8166481EB}"/>
              </a:ext>
            </a:extLst>
          </p:cNvPr>
          <p:cNvGrpSpPr/>
          <p:nvPr/>
        </p:nvGrpSpPr>
        <p:grpSpPr>
          <a:xfrm>
            <a:off x="79514" y="1208878"/>
            <a:ext cx="11052313" cy="2601121"/>
            <a:chOff x="2552701" y="1828799"/>
            <a:chExt cx="11052313" cy="260112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2AF1BF7-63BB-4E78-BC5B-4AF07D062346}"/>
                </a:ext>
              </a:extLst>
            </p:cNvPr>
            <p:cNvSpPr/>
            <p:nvPr/>
          </p:nvSpPr>
          <p:spPr>
            <a:xfrm>
              <a:off x="2552701" y="1828800"/>
              <a:ext cx="1993900" cy="647700"/>
            </a:xfrm>
            <a:prstGeom prst="rect">
              <a:avLst/>
            </a:prstGeom>
            <a:solidFill>
              <a:srgbClr val="F27C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b="1" dirty="0">
                  <a:solidFill>
                    <a:schemeClr val="bg1"/>
                  </a:solidFill>
                </a:rPr>
                <a:t>Key</a:t>
              </a:r>
              <a:r>
                <a:rPr lang="zh-TW" alt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altLang="zh-TW" sz="3600" b="1" dirty="0">
                  <a:solidFill>
                    <a:schemeClr val="bg1"/>
                  </a:solidFill>
                </a:rPr>
                <a:t>point</a:t>
              </a:r>
              <a:endParaRPr lang="zh-TW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: 圓角化對角角落 8">
              <a:extLst>
                <a:ext uri="{FF2B5EF4-FFF2-40B4-BE49-F238E27FC236}">
                  <a16:creationId xmlns:a16="http://schemas.microsoft.com/office/drawing/2014/main" id="{FBC378B4-933D-4240-913B-DA0E76A08B7A}"/>
                </a:ext>
              </a:extLst>
            </p:cNvPr>
            <p:cNvSpPr/>
            <p:nvPr/>
          </p:nvSpPr>
          <p:spPr>
            <a:xfrm rot="5400000">
              <a:off x="7794297" y="-1380796"/>
              <a:ext cx="2601121" cy="9020312"/>
            </a:xfrm>
            <a:prstGeom prst="round2DiagRect">
              <a:avLst>
                <a:gd name="adj1" fmla="val 24668"/>
                <a:gd name="adj2" fmla="val 0"/>
              </a:avLst>
            </a:prstGeom>
            <a:solidFill>
              <a:srgbClr val="FFCCCC">
                <a:alpha val="50196"/>
              </a:srgbClr>
            </a:solidFill>
            <a:ln w="38100">
              <a:solidFill>
                <a:srgbClr val="F27C8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E4578FC-A79E-4E27-ABA2-D72F65ED8AE7}"/>
                </a:ext>
              </a:extLst>
            </p:cNvPr>
            <p:cNvSpPr txBox="1"/>
            <p:nvPr/>
          </p:nvSpPr>
          <p:spPr>
            <a:xfrm>
              <a:off x="4584701" y="1872565"/>
              <a:ext cx="39749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solidFill>
                    <a:srgbClr val="F05A7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一元一次不等式</a:t>
              </a:r>
            </a:p>
            <a:p>
              <a:endParaRPr lang="zh-TW" altLang="en-US" sz="3600" b="1" dirty="0">
                <a:solidFill>
                  <a:srgbClr val="F05A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676FF3AC-4282-4E30-8F2A-7C39C025ACC1}"/>
                </a:ext>
              </a:extLst>
            </p:cNvPr>
            <p:cNvSpPr txBox="1"/>
            <p:nvPr/>
          </p:nvSpPr>
          <p:spPr>
            <a:xfrm>
              <a:off x="4584702" y="2518896"/>
              <a:ext cx="8742016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  <a:spcAft>
                  <a:spcPts val="0"/>
                </a:spcAft>
              </a:pPr>
              <a:r>
                <a:rPr lang="zh-TW" altLang="zh-TW" sz="3200" kern="100" dirty="0">
                  <a:latin typeface="Times New Roman" panose="02020603050405020304" pitchFamily="18" charset="0"/>
                </a:rPr>
                <a:t>若不等式中，只含有一種未知數</a:t>
              </a:r>
              <a:r>
                <a:rPr lang="en-US" altLang="zh-TW" sz="3200" kern="100" dirty="0">
                  <a:latin typeface="Times New Roman" panose="02020603050405020304" pitchFamily="18" charset="0"/>
                </a:rPr>
                <a:t>(</a:t>
              </a:r>
              <a:r>
                <a:rPr lang="zh-TW" altLang="zh-TW" sz="3200" kern="100" dirty="0">
                  <a:latin typeface="Times New Roman" panose="02020603050405020304" pitchFamily="18" charset="0"/>
                </a:rPr>
                <a:t>一元</a:t>
              </a:r>
              <a:r>
                <a:rPr lang="en-US" altLang="zh-TW" sz="3200" kern="100" dirty="0">
                  <a:latin typeface="Times New Roman" panose="02020603050405020304" pitchFamily="18" charset="0"/>
                </a:rPr>
                <a:t>)</a:t>
              </a:r>
              <a:r>
                <a:rPr lang="zh-TW" altLang="zh-TW" sz="3200" kern="100" dirty="0">
                  <a:latin typeface="Times New Roman" panose="02020603050405020304" pitchFamily="18" charset="0"/>
                </a:rPr>
                <a:t>，且未知數的次數為</a:t>
              </a:r>
              <a:r>
                <a:rPr lang="zh-TW" altLang="en-US" sz="3200" kern="100" dirty="0">
                  <a:latin typeface="Times New Roman" panose="02020603050405020304" pitchFamily="18" charset="0"/>
                </a:rPr>
                <a:t> </a:t>
              </a:r>
              <a:r>
                <a:rPr lang="en-US" altLang="zh-TW" sz="3200" kern="100" dirty="0">
                  <a:latin typeface="Times New Roman" panose="02020603050405020304" pitchFamily="18" charset="0"/>
                </a:rPr>
                <a:t>1</a:t>
              </a:r>
              <a:r>
                <a:rPr lang="zh-TW" altLang="en-US" sz="3200" kern="100" dirty="0">
                  <a:latin typeface="Times New Roman" panose="02020603050405020304" pitchFamily="18" charset="0"/>
                </a:rPr>
                <a:t> </a:t>
              </a:r>
              <a:r>
                <a:rPr lang="en-US" altLang="zh-TW" sz="3200" kern="100" dirty="0">
                  <a:latin typeface="Times New Roman" panose="02020603050405020304" pitchFamily="18" charset="0"/>
                </a:rPr>
                <a:t>(</a:t>
              </a:r>
              <a:r>
                <a:rPr lang="zh-TW" altLang="zh-TW" sz="3200" kern="100" dirty="0">
                  <a:latin typeface="Times New Roman" panose="02020603050405020304" pitchFamily="18" charset="0"/>
                </a:rPr>
                <a:t>一次</a:t>
              </a:r>
              <a:r>
                <a:rPr lang="en-US" altLang="zh-TW" sz="3200" kern="100" dirty="0">
                  <a:latin typeface="Times New Roman" panose="02020603050405020304" pitchFamily="18" charset="0"/>
                </a:rPr>
                <a:t>)</a:t>
              </a:r>
              <a:r>
                <a:rPr lang="zh-TW" altLang="zh-TW" sz="3200" kern="100" dirty="0">
                  <a:latin typeface="Times New Roman" panose="02020603050405020304" pitchFamily="18" charset="0"/>
                </a:rPr>
                <a:t>，則此不等式就稱為一元一次不等式。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43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8E40975C-3BEF-460D-837E-08076679F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126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E325DD-5C29-4350-A752-8D8EC669BAAB}"/>
              </a:ext>
            </a:extLst>
          </p:cNvPr>
          <p:cNvSpPr/>
          <p:nvPr/>
        </p:nvSpPr>
        <p:spPr>
          <a:xfrm>
            <a:off x="575999" y="626840"/>
            <a:ext cx="1094271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對於日常生活的習慣用語和不等號的對照關係，可以用下表來表示：</a:t>
            </a:r>
            <a:endParaRPr lang="zh-TW" altLang="zh-TW" sz="32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5DC8B70-E7DA-48F4-A8F8-A221B651B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26001"/>
              </p:ext>
            </p:extLst>
          </p:nvPr>
        </p:nvGraphicFramePr>
        <p:xfrm>
          <a:off x="314743" y="1944326"/>
          <a:ext cx="8280617" cy="4438658"/>
        </p:xfrm>
        <a:graphic>
          <a:graphicData uri="http://schemas.openxmlformats.org/drawingml/2006/table">
            <a:tbl>
              <a:tblPr firstRow="1" firstCol="1" bandRow="1"/>
              <a:tblGrid>
                <a:gridCol w="7215442">
                  <a:extLst>
                    <a:ext uri="{9D8B030D-6E8A-4147-A177-3AD203B41FA5}">
                      <a16:colId xmlns:a16="http://schemas.microsoft.com/office/drawing/2014/main" val="323587742"/>
                    </a:ext>
                  </a:extLst>
                </a:gridCol>
                <a:gridCol w="1065175">
                  <a:extLst>
                    <a:ext uri="{9D8B030D-6E8A-4147-A177-3AD203B41FA5}">
                      <a16:colId xmlns:a16="http://schemas.microsoft.com/office/drawing/2014/main" val="149942055"/>
                    </a:ext>
                  </a:extLst>
                </a:gridCol>
              </a:tblGrid>
              <a:tr h="676954"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習慣用語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不等號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54593"/>
                  </a:ext>
                </a:extLst>
              </a:tr>
              <a:tr h="938609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(1) </a:t>
                      </a:r>
                      <a:r>
                        <a:rPr 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大於、超過、高於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296104"/>
                  </a:ext>
                </a:extLst>
              </a:tr>
              <a:tr h="938609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(2) </a:t>
                      </a:r>
                      <a:r>
                        <a:rPr 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小於、未滿、低於、不到、不夠、不足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8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43945"/>
                  </a:ext>
                </a:extLst>
              </a:tr>
              <a:tr h="938609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(3) </a:t>
                      </a:r>
                      <a:r>
                        <a:rPr 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不小於、不低於、至少、以上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≥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72762"/>
                  </a:ext>
                </a:extLst>
              </a:tr>
              <a:tr h="945877">
                <a:tc>
                  <a:txBody>
                    <a:bodyPr/>
                    <a:lstStyle/>
                    <a:p>
                      <a:pPr marL="498475" indent="-498475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(4) </a:t>
                      </a:r>
                      <a:r>
                        <a:rPr 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不大於、不超過、不逾、不高於、至多、以下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≤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640701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235FC192-3995-4FF4-8369-B1EB047E12A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2693" y="1883134"/>
            <a:ext cx="1604837" cy="244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BE285DE-0D4C-48C1-BA71-1C741C864B31}"/>
              </a:ext>
            </a:extLst>
          </p:cNvPr>
          <p:cNvSpPr/>
          <p:nvPr/>
        </p:nvSpPr>
        <p:spPr>
          <a:xfrm>
            <a:off x="8839200" y="4323458"/>
            <a:ext cx="238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en-US" sz="20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哈里奧特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TW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Harriot</a:t>
            </a:r>
            <a:r>
              <a:rPr lang="zh-TW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，西元 </a:t>
            </a:r>
            <a:r>
              <a:rPr lang="en-US" altLang="zh-TW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1560</a:t>
            </a:r>
            <a:r>
              <a:rPr lang="zh-TW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TW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1621</a:t>
            </a:r>
            <a:r>
              <a:rPr lang="zh-TW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年</a:t>
            </a:r>
            <a:r>
              <a:rPr lang="en-US" altLang="zh-TW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是首位使用＞和＜符號的</a:t>
            </a:r>
            <a:r>
              <a:rPr lang="zh-TW" altLang="en-US" sz="20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英國</a:t>
            </a:r>
            <a:r>
              <a:rPr lang="zh-TW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數學家。</a:t>
            </a:r>
          </a:p>
        </p:txBody>
      </p:sp>
    </p:spTree>
    <p:extLst>
      <p:ext uri="{BB962C8B-B14F-4D97-AF65-F5344CB8AC3E}">
        <p14:creationId xmlns:p14="http://schemas.microsoft.com/office/powerpoint/2010/main" val="117541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396FC90-68FD-4604-AC4F-6A9EA4E15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40603"/>
              </p:ext>
            </p:extLst>
          </p:nvPr>
        </p:nvGraphicFramePr>
        <p:xfrm>
          <a:off x="720797" y="1530220"/>
          <a:ext cx="10402610" cy="4795936"/>
        </p:xfrm>
        <a:graphic>
          <a:graphicData uri="http://schemas.openxmlformats.org/drawingml/2006/table">
            <a:tbl>
              <a:tblPr firstRow="1" firstCol="1" bandRow="1"/>
              <a:tblGrid>
                <a:gridCol w="5200735">
                  <a:extLst>
                    <a:ext uri="{9D8B030D-6E8A-4147-A177-3AD203B41FA5}">
                      <a16:colId xmlns:a16="http://schemas.microsoft.com/office/drawing/2014/main" val="924162637"/>
                    </a:ext>
                  </a:extLst>
                </a:gridCol>
                <a:gridCol w="5201875">
                  <a:extLst>
                    <a:ext uri="{9D8B030D-6E8A-4147-A177-3AD203B41FA5}">
                      <a16:colId xmlns:a16="http://schemas.microsoft.com/office/drawing/2014/main" val="1304252707"/>
                    </a:ext>
                  </a:extLst>
                </a:gridCol>
              </a:tblGrid>
              <a:tr h="2397968">
                <a:tc>
                  <a:txBody>
                    <a:bodyPr/>
                    <a:lstStyle/>
                    <a:p>
                      <a:pPr marL="257175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⑴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32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altLang="en-US" sz="32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不超過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b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7175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⑵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en-US" sz="32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zh-TW" altLang="en-US" sz="3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超過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b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722848"/>
                  </a:ext>
                </a:extLst>
              </a:tr>
              <a:tr h="2397968">
                <a:tc>
                  <a:txBody>
                    <a:bodyPr/>
                    <a:lstStyle/>
                    <a:p>
                      <a:pPr marL="257175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⑶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TW" altLang="en-US" sz="3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不低於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b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7175" indent="-25717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⑷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zh-TW" altLang="en-US" sz="3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未滿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b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zh-TW" sz="3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668966"/>
                  </a:ext>
                </a:extLst>
              </a:tr>
            </a:tbl>
          </a:graphicData>
        </a:graphic>
      </p:graphicFrame>
      <p:sp>
        <p:nvSpPr>
          <p:cNvPr id="3" name="副標題 2">
            <a:extLst>
              <a:ext uri="{FF2B5EF4-FFF2-40B4-BE49-F238E27FC236}">
                <a16:creationId xmlns:a16="http://schemas.microsoft.com/office/drawing/2014/main" id="{11DD1000-29F1-4F31-BF47-7D502F711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126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BD7492-BF36-4CB0-81F2-BDFC887D8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500448" cy="5847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latin typeface="+mn-ea"/>
              </a:rPr>
              <a:t>將下面的敘述改寫成不等式。</a:t>
            </a:r>
            <a:endParaRPr lang="zh-TW" altLang="en-US" sz="32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B980A7F-2CDD-4D78-8CDF-3E37FD3E2938}"/>
              </a:ext>
            </a:extLst>
          </p:cNvPr>
          <p:cNvSpPr/>
          <p:nvPr/>
        </p:nvSpPr>
        <p:spPr>
          <a:xfrm>
            <a:off x="1212194" y="2141045"/>
            <a:ext cx="1414170" cy="6317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0" indent="-2571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3</a:t>
            </a:r>
            <a:r>
              <a:rPr kumimoji="0"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x</a:t>
            </a: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 ≤ 18</a:t>
            </a:r>
            <a:endParaRPr kumimoji="0" lang="zh-TW" altLang="en-US" sz="32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: 圓角 48">
            <a:extLst>
              <a:ext uri="{FF2B5EF4-FFF2-40B4-BE49-F238E27FC236}">
                <a16:creationId xmlns:a16="http://schemas.microsoft.com/office/drawing/2014/main" id="{8B106556-9B99-4F46-9785-DDAC25E4A9F7}"/>
              </a:ext>
            </a:extLst>
          </p:cNvPr>
          <p:cNvSpPr/>
          <p:nvPr/>
        </p:nvSpPr>
        <p:spPr>
          <a:xfrm>
            <a:off x="114300" y="164848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61E1FD-C9A7-49F2-8E97-5392C0F23ED2}"/>
              </a:ext>
            </a:extLst>
          </p:cNvPr>
          <p:cNvSpPr/>
          <p:nvPr/>
        </p:nvSpPr>
        <p:spPr>
          <a:xfrm>
            <a:off x="6375915" y="2141045"/>
            <a:ext cx="2008883" cy="63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0" indent="-2571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4</a:t>
            </a:r>
            <a:r>
              <a:rPr kumimoji="0"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y</a:t>
            </a:r>
            <a:r>
              <a:rPr kumimoji="0" lang="zh-TW" altLang="en-US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－</a:t>
            </a: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9</a:t>
            </a:r>
            <a:r>
              <a:rPr kumimoji="0" lang="zh-TW" altLang="en-US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＞</a:t>
            </a: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36</a:t>
            </a:r>
            <a:endParaRPr kumimoji="0" lang="zh-TW" altLang="en-US" sz="32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4E1C74-ADE0-4692-8DD2-FC62AF521899}"/>
              </a:ext>
            </a:extLst>
          </p:cNvPr>
          <p:cNvSpPr/>
          <p:nvPr/>
        </p:nvSpPr>
        <p:spPr>
          <a:xfrm>
            <a:off x="1212195" y="4506195"/>
            <a:ext cx="2029723" cy="63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0" indent="-2571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2</a:t>
            </a:r>
            <a:r>
              <a:rPr kumimoji="0"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－</a:t>
            </a: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3 ≥ 40</a:t>
            </a:r>
            <a:endParaRPr kumimoji="0" lang="zh-TW" altLang="en-US" sz="32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D7638C-39B0-4530-9E8E-87E2A396E253}"/>
              </a:ext>
            </a:extLst>
          </p:cNvPr>
          <p:cNvSpPr/>
          <p:nvPr/>
        </p:nvSpPr>
        <p:spPr>
          <a:xfrm>
            <a:off x="6375915" y="4506195"/>
            <a:ext cx="2008883" cy="63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lvl="0" indent="-25717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5</a:t>
            </a:r>
            <a:r>
              <a:rPr kumimoji="0"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＋</a:t>
            </a: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3</a:t>
            </a:r>
            <a:r>
              <a:rPr kumimoji="0" lang="zh-TW" altLang="en-US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＜</a:t>
            </a:r>
            <a:r>
              <a:rPr kumimoji="0"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23</a:t>
            </a:r>
            <a:endParaRPr kumimoji="0" lang="zh-TW" altLang="en-US" sz="32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: 圓角 31">
            <a:extLst>
              <a:ext uri="{FF2B5EF4-FFF2-40B4-BE49-F238E27FC236}">
                <a16:creationId xmlns:a16="http://schemas.microsoft.com/office/drawing/2014/main" id="{64F1B7FA-FD72-49D7-BFCA-88C26056602E}"/>
              </a:ext>
            </a:extLst>
          </p:cNvPr>
          <p:cNvSpPr/>
          <p:nvPr/>
        </p:nvSpPr>
        <p:spPr>
          <a:xfrm>
            <a:off x="3692517" y="42863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20">
            <a:hlinkClick r:id="rId2" action="ppaction://hlinksldjump"/>
            <a:extLst>
              <a:ext uri="{FF2B5EF4-FFF2-40B4-BE49-F238E27FC236}">
                <a16:creationId xmlns:a16="http://schemas.microsoft.com/office/drawing/2014/main" id="{04A4488D-A8A4-41B6-B52A-86CCE1A3097D}"/>
              </a:ext>
            </a:extLst>
          </p:cNvPr>
          <p:cNvSpPr/>
          <p:nvPr/>
        </p:nvSpPr>
        <p:spPr>
          <a:xfrm>
            <a:off x="2550209" y="42863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31">
            <a:hlinkClick r:id="rId3" action="ppaction://hlinksldjump"/>
            <a:extLst>
              <a:ext uri="{FF2B5EF4-FFF2-40B4-BE49-F238E27FC236}">
                <a16:creationId xmlns:a16="http://schemas.microsoft.com/office/drawing/2014/main" id="{6390F116-92C7-48D2-AFD8-FEB4B812992A}"/>
              </a:ext>
            </a:extLst>
          </p:cNvPr>
          <p:cNvSpPr/>
          <p:nvPr/>
        </p:nvSpPr>
        <p:spPr>
          <a:xfrm>
            <a:off x="3131040" y="42863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21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8FFAA23B-7834-451B-9460-9643C6AF8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126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891129" y="1177215"/>
            <a:ext cx="9749162" cy="5307416"/>
            <a:chOff x="891129" y="1177215"/>
            <a:chExt cx="9749162" cy="5307416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129" y="1177215"/>
              <a:ext cx="9749162" cy="530741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334923" y="2239396"/>
              <a:ext cx="29944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zh-TW" sz="2400" kern="100" dirty="0">
                  <a:latin typeface="Times New Roman" panose="02020603050405020304" pitchFamily="18" charset="0"/>
                </a:rPr>
                <a:t>你知道這些積木可以拼成哪一個國字嗎？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8170321" y="5751566"/>
              <a:ext cx="230063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zh-TW" altLang="zh-TW" sz="2200" kern="100" dirty="0">
                  <a:latin typeface="Times New Roman" panose="02020603050405020304" pitchFamily="18" charset="0"/>
                </a:rPr>
                <a:t>答案請見第</a:t>
              </a:r>
              <a:r>
                <a:rPr lang="en-US" altLang="zh-TW" sz="2200" kern="100" dirty="0">
                  <a:latin typeface="Times New Roman" panose="02020603050405020304" pitchFamily="18" charset="0"/>
                </a:rPr>
                <a:t>128</a:t>
              </a:r>
              <a:r>
                <a:rPr lang="zh-TW" altLang="zh-TW" sz="2200" kern="100" dirty="0">
                  <a:latin typeface="Times New Roman" panose="02020603050405020304" pitchFamily="18" charset="0"/>
                </a:rPr>
                <a:t>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5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E22D739-E525-4EA6-B245-3910D5BB13DB}"/>
              </a:ext>
            </a:extLst>
          </p:cNvPr>
          <p:cNvSpPr/>
          <p:nvPr/>
        </p:nvSpPr>
        <p:spPr>
          <a:xfrm>
            <a:off x="-7137" y="649860"/>
            <a:ext cx="12192000" cy="2902310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07456350-34FB-4DF1-943F-E2B6174CD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127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7D77B09-F76F-4DF4-8255-6C409588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75" y="-134350"/>
            <a:ext cx="7390145" cy="1001096"/>
          </a:xfrm>
        </p:spPr>
        <p:txBody>
          <a:bodyPr/>
          <a:lstStyle/>
          <a:p>
            <a:r>
              <a:rPr lang="zh-TW" altLang="en-US" dirty="0"/>
              <a:t>由情境列出不等式 </a:t>
            </a:r>
            <a:r>
              <a:rPr lang="en-US" altLang="zh-TW" dirty="0"/>
              <a:t>( </a:t>
            </a:r>
            <a:r>
              <a:rPr lang="zh-TW" altLang="en-US" dirty="0"/>
              <a:t>單一不等號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2C23A52-28EA-4121-BF1B-99AEF67DE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B07871-191F-419E-8693-B7F30BC37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051" y="688487"/>
            <a:ext cx="7714410" cy="2698095"/>
          </a:xfrm>
        </p:spPr>
        <p:txBody>
          <a:bodyPr/>
          <a:lstStyle/>
          <a:p>
            <a:pPr marL="538163" indent="-538163">
              <a:lnSpc>
                <a:spcPct val="12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依下列情境列出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的不等式。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>
              <a:lnSpc>
                <a:spcPct val="12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⑴ </a:t>
            </a:r>
            <a:r>
              <a:rPr lang="zh-TW" altLang="zh-TW" sz="32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小翊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帶了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元到便利商店買礦泉水，若他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拿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了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瓶售價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元的礦泉水，付錢時卻發現錢不夠。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823971AA-865F-410C-8831-D11F16E3FED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8460" y="902491"/>
            <a:ext cx="2962963" cy="248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: 圓角 48">
            <a:extLst>
              <a:ext uri="{FF2B5EF4-FFF2-40B4-BE49-F238E27FC236}">
                <a16:creationId xmlns:a16="http://schemas.microsoft.com/office/drawing/2014/main" id="{F16BCD1D-5FE4-42A1-BDB1-4541CA51726E}"/>
              </a:ext>
            </a:extLst>
          </p:cNvPr>
          <p:cNvSpPr/>
          <p:nvPr/>
        </p:nvSpPr>
        <p:spPr>
          <a:xfrm>
            <a:off x="114300" y="385856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AA62E408-BF02-4F1B-A60F-7F122EB3C472}"/>
              </a:ext>
            </a:extLst>
          </p:cNvPr>
          <p:cNvGrpSpPr>
            <a:grpSpLocks noChangeAspect="1"/>
          </p:cNvGrpSpPr>
          <p:nvPr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54E2EB94-75B0-4459-95B2-2611FAA5FE6F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45" name="橢圓 44">
                <a:extLst>
                  <a:ext uri="{FF2B5EF4-FFF2-40B4-BE49-F238E27FC236}">
                    <a16:creationId xmlns:a16="http://schemas.microsoft.com/office/drawing/2014/main" id="{AF0033D2-B33E-46CD-AEF4-AEA5DC9A1205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文字方塊 4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6EE5CDA9-3236-40C3-BEE9-2612EA5ACB68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DD2E8111-3BDB-46C3-8705-1B6E8E04D384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43" name="橢圓 42">
                <a:extLst>
                  <a:ext uri="{FF2B5EF4-FFF2-40B4-BE49-F238E27FC236}">
                    <a16:creationId xmlns:a16="http://schemas.microsoft.com/office/drawing/2014/main" id="{1F41B215-0402-4B1A-B69A-38C9D8BF5C26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A7938398-4ECA-4778-BAD9-E3DC1EC5F872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892CD19C-9F9F-4D72-8119-7B91CA408C3F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39" name="群組 38">
                <a:extLst>
                  <a:ext uri="{FF2B5EF4-FFF2-40B4-BE49-F238E27FC236}">
                    <a16:creationId xmlns:a16="http://schemas.microsoft.com/office/drawing/2014/main" id="{0109591E-31F6-4E03-8B54-BA9B05730D2E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41" name="橢圓 40">
                  <a:extLst>
                    <a:ext uri="{FF2B5EF4-FFF2-40B4-BE49-F238E27FC236}">
                      <a16:creationId xmlns:a16="http://schemas.microsoft.com/office/drawing/2014/main" id="{8436CBFD-7B1D-4110-8EE6-0919D95A3BDE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C7368C76-CF1C-4C1E-8C7F-22C6CC856E70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0" name="圖片 39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091B9A21-140F-4E36-ABBD-1108EBE0D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65A6F816-5E97-4CBD-B7D2-D04389CC0C77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6F2C303D-B29E-495A-9F96-2EAB45E180B8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37" name="橢圓 36">
                  <a:extLst>
                    <a:ext uri="{FF2B5EF4-FFF2-40B4-BE49-F238E27FC236}">
                      <a16:creationId xmlns:a16="http://schemas.microsoft.com/office/drawing/2014/main" id="{82FABB78-DED5-4ED8-B195-4FE1C0A66657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604D24DB-9586-458D-8158-BE5FC9F46FCA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6" name="圖片 35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0196A871-CFF7-4E5C-A29A-EFB6E1BB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302" y="4097625"/>
            <a:ext cx="3994236" cy="1342220"/>
          </a:xfrm>
          <a:prstGeom prst="rect">
            <a:avLst/>
          </a:prstGeom>
        </p:spPr>
      </p:pic>
      <p:pic>
        <p:nvPicPr>
          <p:cNvPr id="29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8B03A69A-B414-1C94-D71E-A9798A3DC3E0}"/>
              </a:ext>
            </a:extLst>
          </p:cNvPr>
          <p:cNvSpPr txBox="1"/>
          <p:nvPr/>
        </p:nvSpPr>
        <p:spPr>
          <a:xfrm>
            <a:off x="720796" y="3774696"/>
            <a:ext cx="10263155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zh-TW" altLang="zh-TW" sz="2800" kern="100" dirty="0">
                <a:latin typeface="Times New Roman" panose="02020603050405020304" pitchFamily="18" charset="0"/>
              </a:rPr>
              <a:t>⑴</a:t>
            </a:r>
            <a:r>
              <a:rPr lang="en-US" altLang="zh-TW" sz="2800" kern="100" dirty="0">
                <a:latin typeface="Times New Roman" panose="02020603050405020304" pitchFamily="18" charset="0"/>
              </a:rPr>
              <a:t>	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4</a:t>
            </a: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瓶礦泉水的售價是</a:t>
            </a:r>
            <a:r>
              <a:rPr kumimoji="0" lang="zh-TW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4</a:t>
            </a:r>
            <a:r>
              <a:rPr kumimoji="0" lang="en-US" altLang="zh-TW" sz="3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zh-TW" altLang="en-US" sz="3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元，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6C4ADD9-D69E-1554-DB66-9CCBCFB8F5CD}"/>
              </a:ext>
            </a:extLst>
          </p:cNvPr>
          <p:cNvSpPr txBox="1"/>
          <p:nvPr/>
        </p:nvSpPr>
        <p:spPr>
          <a:xfrm>
            <a:off x="720796" y="4409696"/>
            <a:ext cx="8665575" cy="6350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4763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而</a:t>
            </a:r>
            <a:r>
              <a:rPr kumimoji="0" lang="zh-TW" altLang="zh-TW" sz="3200" b="0" i="0" u="sng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小翊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帶了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100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元不夠付帳，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F35D980-5C03-B49A-A37E-C3F547F85B3B}"/>
              </a:ext>
            </a:extLst>
          </p:cNvPr>
          <p:cNvSpPr txBox="1"/>
          <p:nvPr/>
        </p:nvSpPr>
        <p:spPr>
          <a:xfrm>
            <a:off x="1238591" y="5044696"/>
            <a:ext cx="10263155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kumimoji="0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可以列出不等式為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4</a:t>
            </a:r>
            <a:r>
              <a:rPr kumimoji="0" lang="en-US" altLang="zh-TW" sz="3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＞</a:t>
            </a:r>
            <a:r>
              <a:rPr kumimoji="0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100</a:t>
            </a:r>
            <a:r>
              <a:rPr kumimoji="0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18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0FCC3CE5-24D7-422E-9260-53BDDCA8368D}"/>
              </a:ext>
            </a:extLst>
          </p:cNvPr>
          <p:cNvSpPr/>
          <p:nvPr/>
        </p:nvSpPr>
        <p:spPr>
          <a:xfrm>
            <a:off x="0" y="674070"/>
            <a:ext cx="12192000" cy="2244474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版面配置區 4">
            <a:extLst>
              <a:ext uri="{FF2B5EF4-FFF2-40B4-BE49-F238E27FC236}">
                <a16:creationId xmlns:a16="http://schemas.microsoft.com/office/drawing/2014/main" id="{58179583-6B62-4928-BE55-18B941629197}"/>
              </a:ext>
            </a:extLst>
          </p:cNvPr>
          <p:cNvSpPr txBox="1">
            <a:spLocks/>
          </p:cNvSpPr>
          <p:nvPr/>
        </p:nvSpPr>
        <p:spPr bwMode="auto">
          <a:xfrm>
            <a:off x="654050" y="688488"/>
            <a:ext cx="10582909" cy="210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>
              <a:lnSpc>
                <a:spcPct val="120000"/>
              </a:lnSpc>
              <a:spcAft>
                <a:spcPts val="0"/>
              </a:spcAft>
              <a:tabLst>
                <a:tab pos="228600" algn="l"/>
              </a:tabLst>
            </a:pPr>
            <a:r>
              <a:rPr kumimoji="0"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依下列情境列出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TW" altLang="en-US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的不等式。</a:t>
            </a:r>
            <a:r>
              <a:rPr kumimoji="0"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不需化簡</a:t>
            </a:r>
            <a:r>
              <a:rPr kumimoji="0"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8163" indent="-538163">
              <a:lnSpc>
                <a:spcPct val="120000"/>
              </a:lnSpc>
              <a:spcAft>
                <a:spcPts val="0"/>
              </a:spcAft>
              <a:tabLst>
                <a:tab pos="228600" algn="l"/>
              </a:tabLst>
            </a:pPr>
            <a:r>
              <a:rPr kumimoji="0"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⑵ </a:t>
            </a:r>
            <a:r>
              <a:rPr kumimoji="0" lang="zh-TW" altLang="zh-TW" sz="32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小妍</a:t>
            </a:r>
            <a:r>
              <a:rPr kumimoji="0"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身上原有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TW" altLang="en-US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元，如果再加上弟弟的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元後，姐弟倆就有足夠的錢訂購定價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元的母親節蛋糕。</a:t>
            </a:r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07456350-34FB-4DF1-943F-E2B6174CD0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127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7D77B09-F76F-4DF4-8255-6C409588E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75" y="-134350"/>
            <a:ext cx="7390145" cy="1001096"/>
          </a:xfrm>
        </p:spPr>
        <p:txBody>
          <a:bodyPr/>
          <a:lstStyle/>
          <a:p>
            <a:r>
              <a:rPr lang="zh-TW" altLang="en-US" dirty="0"/>
              <a:t>由情境列出不等式 </a:t>
            </a:r>
            <a:r>
              <a:rPr lang="en-US" altLang="zh-TW" dirty="0"/>
              <a:t>( </a:t>
            </a:r>
            <a:r>
              <a:rPr lang="zh-TW" altLang="en-US" dirty="0"/>
              <a:t>單一不等號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2C23A52-28EA-4121-BF1B-99AEF67DEE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矩形: 圓角 48">
            <a:extLst>
              <a:ext uri="{FF2B5EF4-FFF2-40B4-BE49-F238E27FC236}">
                <a16:creationId xmlns:a16="http://schemas.microsoft.com/office/drawing/2014/main" id="{DB657B57-089B-4DBB-AD24-68869DAB1F23}"/>
              </a:ext>
            </a:extLst>
          </p:cNvPr>
          <p:cNvSpPr/>
          <p:nvPr/>
        </p:nvSpPr>
        <p:spPr>
          <a:xfrm>
            <a:off x="114300" y="2957993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448080-8108-4B92-A01F-57429072B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D2957483-EB3C-4BD1-8123-84590089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36" y="40433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31E28139-A2A9-447D-BE88-E4A59FF5B56B}"/>
              </a:ext>
            </a:extLst>
          </p:cNvPr>
          <p:cNvGrpSpPr>
            <a:grpSpLocks noChangeAspect="1"/>
          </p:cNvGrpSpPr>
          <p:nvPr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51" name="群組 50">
              <a:extLst>
                <a:ext uri="{FF2B5EF4-FFF2-40B4-BE49-F238E27FC236}">
                  <a16:creationId xmlns:a16="http://schemas.microsoft.com/office/drawing/2014/main" id="{FD2727F3-D2B5-4418-8416-4F91EE576C47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65" name="橢圓 64">
                <a:extLst>
                  <a:ext uri="{FF2B5EF4-FFF2-40B4-BE49-F238E27FC236}">
                    <a16:creationId xmlns:a16="http://schemas.microsoft.com/office/drawing/2014/main" id="{FB62551D-64C4-47A6-AB0E-66963301C565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文字方塊 65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C63868CD-ED09-4F3B-9871-0D2B9C3EE067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群組 51">
              <a:extLst>
                <a:ext uri="{FF2B5EF4-FFF2-40B4-BE49-F238E27FC236}">
                  <a16:creationId xmlns:a16="http://schemas.microsoft.com/office/drawing/2014/main" id="{E802A9BD-D012-4D21-9E60-28F84E76D13A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B9BCE67B-8A98-4973-8503-15F84CE90266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文字方塊 63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E822392-6C28-4FEA-91A1-F75D10C66DDF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7D48986D-7EB4-45B2-8143-D86F3994D2E1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59" name="群組 58">
                <a:extLst>
                  <a:ext uri="{FF2B5EF4-FFF2-40B4-BE49-F238E27FC236}">
                    <a16:creationId xmlns:a16="http://schemas.microsoft.com/office/drawing/2014/main" id="{2BDD5309-B7C6-4D75-B9CF-1C274224D220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61" name="橢圓 60">
                  <a:extLst>
                    <a:ext uri="{FF2B5EF4-FFF2-40B4-BE49-F238E27FC236}">
                      <a16:creationId xmlns:a16="http://schemas.microsoft.com/office/drawing/2014/main" id="{6DC9AC75-1443-45AE-8F67-89C62B2B3912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E6F51607-E4D6-424E-B4AE-0F70609F75AE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60" name="圖片 59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D85976A5-E185-4544-806C-02A26B4C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D2ED9DBE-BCDF-4201-A15C-5E52CFF62614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55" name="群組 54">
                <a:extLst>
                  <a:ext uri="{FF2B5EF4-FFF2-40B4-BE49-F238E27FC236}">
                    <a16:creationId xmlns:a16="http://schemas.microsoft.com/office/drawing/2014/main" id="{4BC5ADD3-A10D-4162-A1EB-9B140CEBFC7C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57" name="橢圓 56">
                  <a:extLst>
                    <a:ext uri="{FF2B5EF4-FFF2-40B4-BE49-F238E27FC236}">
                      <a16:creationId xmlns:a16="http://schemas.microsoft.com/office/drawing/2014/main" id="{A2906CCD-3F57-4EF9-862B-0F63273B3777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D24465E1-5998-4593-A31D-C999847FDBC6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6" name="圖片 55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6BDA134B-2F14-4DAE-ACED-9422E7D6E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169" y="3088350"/>
            <a:ext cx="3861554" cy="2192688"/>
          </a:xfrm>
          <a:prstGeom prst="rect">
            <a:avLst/>
          </a:prstGeom>
        </p:spPr>
      </p:pic>
      <p:pic>
        <p:nvPicPr>
          <p:cNvPr id="31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51A50E6-A603-E982-5FD1-6333DD15C60E}"/>
              </a:ext>
            </a:extLst>
          </p:cNvPr>
          <p:cNvSpPr txBox="1"/>
          <p:nvPr/>
        </p:nvSpPr>
        <p:spPr>
          <a:xfrm>
            <a:off x="720796" y="2862972"/>
            <a:ext cx="10500448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28600" algn="l"/>
              </a:tabLst>
              <a:defRPr/>
            </a:pPr>
            <a:r>
              <a:rPr kumimoji="0" lang="zh-TW" altLang="zh-TW" sz="2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⑵</a:t>
            </a:r>
            <a:r>
              <a:rPr kumimoji="0" lang="en-US" altLang="zh-TW" sz="2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	</a:t>
            </a:r>
            <a:r>
              <a:rPr kumimoji="0" lang="zh-TW" altLang="zh-TW" sz="3200" b="0" i="0" u="sng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小妍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和弟弟共有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＋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220)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元，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B7DCDF4-E9AE-90DA-88F8-BD8DB48DD762}"/>
              </a:ext>
            </a:extLst>
          </p:cNvPr>
          <p:cNvSpPr txBox="1"/>
          <p:nvPr/>
        </p:nvSpPr>
        <p:spPr>
          <a:xfrm>
            <a:off x="720796" y="3497972"/>
            <a:ext cx="8522356" cy="6350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14350" marR="0" lvl="0" indent="-22225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28600" algn="l"/>
              </a:tabLst>
              <a:defRPr/>
            </a:pP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足夠訂購定價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650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元的母親節蛋糕，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AF01F4-9519-6D6C-811E-5B6769915F9C}"/>
              </a:ext>
            </a:extLst>
          </p:cNvPr>
          <p:cNvSpPr txBox="1"/>
          <p:nvPr/>
        </p:nvSpPr>
        <p:spPr>
          <a:xfrm>
            <a:off x="720796" y="4132972"/>
            <a:ext cx="10500448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-22225" algn="l" defTabSz="914400" rtl="0" eaLnBrk="0" fontAlgn="base" latinLnBrk="0" hangingPunct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228600" algn="l"/>
              </a:tabLst>
              <a:defRPr/>
            </a:pP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可以列出不等式為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＋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220 ≥ 650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。</a:t>
            </a:r>
            <a:endParaRPr kumimoji="0" lang="zh-TW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1DD1000-29F1-4F31-BF47-7D502F711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127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BD7492-BF36-4CB0-81F2-BDFC887D8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500448" cy="1997699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依下列情境列出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的不等式。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66725" indent="-466725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⑴ </a:t>
            </a:r>
            <a:r>
              <a:rPr lang="zh-TW" altLang="zh-TW" sz="3200" u="sng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小惠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設計一面長方形的班旗，長為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公分，寬比長少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公分，且面積不到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平方公分。</a:t>
            </a:r>
          </a:p>
        </p:txBody>
      </p:sp>
      <p:sp>
        <p:nvSpPr>
          <p:cNvPr id="5" name="矩形: 圓角 48">
            <a:extLst>
              <a:ext uri="{FF2B5EF4-FFF2-40B4-BE49-F238E27FC236}">
                <a16:creationId xmlns:a16="http://schemas.microsoft.com/office/drawing/2014/main" id="{F7835A8D-3D0F-4A12-A21B-03057E05C760}"/>
              </a:ext>
            </a:extLst>
          </p:cNvPr>
          <p:cNvSpPr/>
          <p:nvPr/>
        </p:nvSpPr>
        <p:spPr>
          <a:xfrm>
            <a:off x="114300" y="282754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矩形: 圓角 20">
            <a:hlinkClick r:id="rId2" action="ppaction://hlinksldjump"/>
            <a:extLst>
              <a:ext uri="{FF2B5EF4-FFF2-40B4-BE49-F238E27FC236}">
                <a16:creationId xmlns:a16="http://schemas.microsoft.com/office/drawing/2014/main" id="{92C1B44F-16CE-41A2-8E3A-8753FA7FADBC}"/>
              </a:ext>
            </a:extLst>
          </p:cNvPr>
          <p:cNvSpPr/>
          <p:nvPr/>
        </p:nvSpPr>
        <p:spPr>
          <a:xfrm>
            <a:off x="2559540" y="43688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31">
            <a:extLst>
              <a:ext uri="{FF2B5EF4-FFF2-40B4-BE49-F238E27FC236}">
                <a16:creationId xmlns:a16="http://schemas.microsoft.com/office/drawing/2014/main" id="{5F8E8ACF-F7A9-430E-B69C-D9729D024F80}"/>
              </a:ext>
            </a:extLst>
          </p:cNvPr>
          <p:cNvSpPr/>
          <p:nvPr/>
        </p:nvSpPr>
        <p:spPr>
          <a:xfrm>
            <a:off x="3704128" y="43688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20">
            <a:hlinkClick r:id="rId3" action="ppaction://hlinksldjump"/>
            <a:extLst>
              <a:ext uri="{FF2B5EF4-FFF2-40B4-BE49-F238E27FC236}">
                <a16:creationId xmlns:a16="http://schemas.microsoft.com/office/drawing/2014/main" id="{370F3F15-E982-4929-AFE9-D9269D44086E}"/>
              </a:ext>
            </a:extLst>
          </p:cNvPr>
          <p:cNvSpPr/>
          <p:nvPr/>
        </p:nvSpPr>
        <p:spPr>
          <a:xfrm>
            <a:off x="3131040" y="43688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F3B1A9-6B6E-6CFE-58C4-95D48CC1EB40}"/>
              </a:ext>
            </a:extLst>
          </p:cNvPr>
          <p:cNvSpPr txBox="1"/>
          <p:nvPr/>
        </p:nvSpPr>
        <p:spPr>
          <a:xfrm>
            <a:off x="1144065" y="2686187"/>
            <a:ext cx="6475935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長方形的寬是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 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(10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－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x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公分，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F3CE30-087C-2C57-08F2-5522BB8A9E6F}"/>
              </a:ext>
            </a:extLst>
          </p:cNvPr>
          <p:cNvSpPr txBox="1"/>
          <p:nvPr/>
        </p:nvSpPr>
        <p:spPr>
          <a:xfrm>
            <a:off x="1144065" y="3321187"/>
            <a:ext cx="6475935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可以列出不等式為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 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10(10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－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x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＜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60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0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1DD1000-29F1-4F31-BF47-7D502F711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127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BD7492-BF36-4CB0-81F2-BDFC887D8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667640" cy="291610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依下列情境列出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的不等式。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485775" indent="-485775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⑵ 一學期有三次數學測驗，若三次總分達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270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分以上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含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即可得到獎勵。</a:t>
            </a:r>
            <a:r>
              <a:rPr lang="zh-TW" altLang="zh-TW" sz="3200" u="sng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小妍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三次測驗的分數分別為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86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分、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91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分、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分，且</a:t>
            </a:r>
            <a:r>
              <a:rPr lang="zh-TW" altLang="zh-TW" sz="3200" u="sng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小妍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得到獎勵。</a:t>
            </a:r>
          </a:p>
        </p:txBody>
      </p:sp>
      <p:sp>
        <p:nvSpPr>
          <p:cNvPr id="5" name="矩形: 圓角 48">
            <a:extLst>
              <a:ext uri="{FF2B5EF4-FFF2-40B4-BE49-F238E27FC236}">
                <a16:creationId xmlns:a16="http://schemas.microsoft.com/office/drawing/2014/main" id="{F7835A8D-3D0F-4A12-A21B-03057E05C760}"/>
              </a:ext>
            </a:extLst>
          </p:cNvPr>
          <p:cNvSpPr/>
          <p:nvPr/>
        </p:nvSpPr>
        <p:spPr>
          <a:xfrm>
            <a:off x="388620" y="3352140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FA2D95B-44A7-A704-96C4-B16BF848E67A}"/>
              </a:ext>
            </a:extLst>
          </p:cNvPr>
          <p:cNvSpPr txBox="1"/>
          <p:nvPr/>
        </p:nvSpPr>
        <p:spPr>
          <a:xfrm>
            <a:off x="1228796" y="3302563"/>
            <a:ext cx="7762804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85775" marR="0" lvl="0" indent="-485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小妍三次測驗的總分是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 (86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＋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91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＋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x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)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分，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EB71D2D-2D34-18C8-CAD5-95DAC212D069}"/>
              </a:ext>
            </a:extLst>
          </p:cNvPr>
          <p:cNvSpPr txBox="1"/>
          <p:nvPr/>
        </p:nvSpPr>
        <p:spPr>
          <a:xfrm>
            <a:off x="1228796" y="3937563"/>
            <a:ext cx="7762804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85775" marR="0" lvl="0" indent="-4857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且小妍得到獎勵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E9180CB-4236-ADB2-CA81-9576456BA71D}"/>
              </a:ext>
            </a:extLst>
          </p:cNvPr>
          <p:cNvSpPr txBox="1"/>
          <p:nvPr/>
        </p:nvSpPr>
        <p:spPr>
          <a:xfrm>
            <a:off x="1228796" y="4572563"/>
            <a:ext cx="7762804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可以列出不等式為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 86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＋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91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＋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x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 ≥ 270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1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12F4F833-E8DF-43EA-AEF6-58EB7C0D0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122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D0C850D-C893-4DBF-A8B3-B4F7E8187ECD}"/>
              </a:ext>
            </a:extLst>
          </p:cNvPr>
          <p:cNvSpPr/>
          <p:nvPr/>
        </p:nvSpPr>
        <p:spPr>
          <a:xfrm>
            <a:off x="384175" y="869272"/>
            <a:ext cx="3861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+++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以文字符號列式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2705CC-FA68-45B6-89C7-BDEBEAEF430A}"/>
              </a:ext>
            </a:extLst>
          </p:cNvPr>
          <p:cNvSpPr/>
          <p:nvPr/>
        </p:nvSpPr>
        <p:spPr>
          <a:xfrm>
            <a:off x="1195449" y="1460420"/>
            <a:ext cx="9927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小祐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的撲滿中有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元、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元硬幣共 </a:t>
            </a:r>
            <a:r>
              <a:rPr lang="en-US" altLang="zh-TW" sz="32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zh-TW" altLang="en-US" sz="32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個，其中 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元的硬幣有 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個，則：</a:t>
            </a:r>
          </a:p>
          <a:p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⑴ </a:t>
            </a:r>
            <a:r>
              <a:rPr lang="zh-TW" altLang="en-US" sz="3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小祐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的撲滿中有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________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個 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元硬幣。</a:t>
            </a:r>
          </a:p>
          <a:p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⑵ </a:t>
            </a:r>
            <a:r>
              <a:rPr lang="zh-TW" altLang="en-US" sz="3200" u="sng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小祐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的撲滿中共有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________________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元。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不需化簡</a:t>
            </a: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矩形: 圓角 48">
            <a:extLst>
              <a:ext uri="{FF2B5EF4-FFF2-40B4-BE49-F238E27FC236}">
                <a16:creationId xmlns:a16="http://schemas.microsoft.com/office/drawing/2014/main" id="{B6A7B341-B378-4213-9F98-ACDCD5B39CC3}"/>
              </a:ext>
            </a:extLst>
          </p:cNvPr>
          <p:cNvSpPr/>
          <p:nvPr/>
        </p:nvSpPr>
        <p:spPr>
          <a:xfrm>
            <a:off x="114300" y="2545713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B4A4F6-0494-492D-BA94-DDE3F1A2DD49}"/>
              </a:ext>
            </a:extLst>
          </p:cNvPr>
          <p:cNvSpPr/>
          <p:nvPr/>
        </p:nvSpPr>
        <p:spPr>
          <a:xfrm>
            <a:off x="4894272" y="2390146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i="1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F510482-9C25-4C08-8B77-9D4B5C62B1DC}"/>
              </a:ext>
            </a:extLst>
          </p:cNvPr>
          <p:cNvSpPr/>
          <p:nvPr/>
        </p:nvSpPr>
        <p:spPr>
          <a:xfrm>
            <a:off x="5199330" y="2906799"/>
            <a:ext cx="2960939" cy="5847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5(</a:t>
            </a:r>
            <a:r>
              <a:rPr lang="en-US" altLang="zh-TW" sz="3200" i="1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x</a:t>
            </a:r>
            <a:r>
              <a:rPr lang="zh-TW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32)</a:t>
            </a:r>
            <a:r>
              <a:rPr lang="zh-TW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</a:rPr>
              <a:t>320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06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9B6E35CC-207D-42AC-B35A-7B44BDE3E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128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78084A8-207A-465D-B4CE-452930EE20AE}"/>
              </a:ext>
            </a:extLst>
          </p:cNvPr>
          <p:cNvSpPr/>
          <p:nvPr/>
        </p:nvSpPr>
        <p:spPr>
          <a:xfrm>
            <a:off x="531493" y="626840"/>
            <a:ext cx="10906820" cy="30469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</a:rPr>
              <a:t>　　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在我們生活周遭常見到有上下範圍的情境描述，</a:t>
            </a:r>
          </a:p>
          <a:p>
            <a:pPr marL="1193800" indent="-1193800"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例如：假設空氣品質指標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AQI</a:t>
            </a:r>
            <a:r>
              <a:rPr lang="zh-TW" altLang="en-US" sz="3200" i="1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(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Air Quality Index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)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值為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，且某地區指標顯示為「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普通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」時，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應在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51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以上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含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，</a:t>
            </a:r>
            <a:br>
              <a:rPr lang="en-US" altLang="zh-TW" sz="3200" kern="100" dirty="0">
                <a:latin typeface="Times New Roman" panose="02020603050405020304" pitchFamily="18" charset="0"/>
              </a:rPr>
            </a:br>
            <a:r>
              <a:rPr lang="zh-TW" altLang="zh-TW" sz="3200" kern="100" dirty="0">
                <a:latin typeface="Times New Roman" panose="02020603050405020304" pitchFamily="18" charset="0"/>
              </a:rPr>
              <a:t>但</a:t>
            </a:r>
            <a:r>
              <a:rPr lang="zh-TW" altLang="en-US" sz="3200" dirty="0">
                <a:latin typeface="Times New Roman" panose="02020603050405020304" pitchFamily="18" charset="0"/>
              </a:rPr>
              <a:t>不超過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100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，可用「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51 ≤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 ≤ 100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」表示，意思是</a:t>
            </a:r>
            <a:br>
              <a:rPr lang="en-US" altLang="zh-TW" sz="3200" kern="100" dirty="0">
                <a:latin typeface="Times New Roman" panose="02020603050405020304" pitchFamily="18" charset="0"/>
              </a:rPr>
            </a:br>
            <a:r>
              <a:rPr lang="zh-TW" altLang="zh-TW" sz="3200" kern="100" dirty="0">
                <a:latin typeface="Times New Roman" panose="02020603050405020304" pitchFamily="18" charset="0"/>
              </a:rPr>
              <a:t>「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51 ≤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」和「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 ≤ 100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」同時成立。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54F74D-D13D-4FD0-A1F2-768E52C8B018}"/>
              </a:ext>
            </a:extLst>
          </p:cNvPr>
          <p:cNvSpPr/>
          <p:nvPr/>
        </p:nvSpPr>
        <p:spPr>
          <a:xfrm>
            <a:off x="531493" y="4705854"/>
            <a:ext cx="10547406" cy="159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247650" algn="l"/>
                <a:tab pos="2641600" algn="l"/>
                <a:tab pos="2889250" algn="l"/>
              </a:tabLst>
            </a:pPr>
            <a:r>
              <a:rPr lang="zh-TW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你知道嗎？</a:t>
            </a:r>
            <a:endParaRPr lang="en-US" altLang="zh-TW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空氣品質指標是依據當日空氣中的臭氧、細懸浮微粒濃度等數值，及其對人體健康的影響程度，轉換成當日空氣品質指標值。</a:t>
            </a:r>
            <a:endParaRPr lang="zh-TW" altLang="zh-TW" sz="3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55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0B96473B-D26C-4160-BD9E-D9C49C82EA9A}"/>
              </a:ext>
            </a:extLst>
          </p:cNvPr>
          <p:cNvSpPr/>
          <p:nvPr/>
        </p:nvSpPr>
        <p:spPr>
          <a:xfrm>
            <a:off x="0" y="649860"/>
            <a:ext cx="12192000" cy="5822060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CECD3B0B-F1F7-4BE1-BACC-121C84512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128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C12DF4A-05C5-49E7-A31B-8C355AF8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75" y="-134350"/>
            <a:ext cx="7315501" cy="1001096"/>
          </a:xfrm>
        </p:spPr>
        <p:txBody>
          <a:bodyPr/>
          <a:lstStyle/>
          <a:p>
            <a:r>
              <a:rPr lang="zh-TW" altLang="en-US" dirty="0"/>
              <a:t>由情境列出不等式</a:t>
            </a:r>
            <a:r>
              <a:rPr lang="en-US" altLang="zh-TW" dirty="0"/>
              <a:t>(</a:t>
            </a:r>
            <a:r>
              <a:rPr lang="zh-TW" altLang="en-US" dirty="0"/>
              <a:t>兩個不等號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C97E76-83DA-432D-A270-3161720DE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A61F3BA-D37D-40D9-8D60-3457D31BF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9"/>
            <a:ext cx="10500448" cy="590932"/>
          </a:xfrm>
        </p:spPr>
        <p:txBody>
          <a:bodyPr/>
          <a:lstStyle/>
          <a:p>
            <a:r>
              <a:rPr kumimoji="1" lang="zh-TW" altLang="en-US" sz="3200" kern="100" dirty="0">
                <a:latin typeface="Times New Roman" panose="02020603050405020304" pitchFamily="18" charset="0"/>
                <a:ea typeface="新細明體" pitchFamily="18" charset="-120"/>
              </a:rPr>
              <a:t>下表是某網路書城的會員分級對照表：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4FA4419-C56B-4D37-A343-7700F2AD8FE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6121" y="683399"/>
            <a:ext cx="2598268" cy="15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1A3A4DB-1C08-46E6-8CD3-FB4DD764D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60468"/>
              </p:ext>
            </p:extLst>
          </p:nvPr>
        </p:nvGraphicFramePr>
        <p:xfrm>
          <a:off x="124778" y="1333290"/>
          <a:ext cx="11342422" cy="4974204"/>
        </p:xfrm>
        <a:graphic>
          <a:graphicData uri="http://schemas.openxmlformats.org/drawingml/2006/table">
            <a:tbl>
              <a:tblPr firstRow="1" firstCol="1" bandRow="1"/>
              <a:tblGrid>
                <a:gridCol w="3549618">
                  <a:extLst>
                    <a:ext uri="{9D8B030D-6E8A-4147-A177-3AD203B41FA5}">
                      <a16:colId xmlns:a16="http://schemas.microsoft.com/office/drawing/2014/main" val="115921655"/>
                    </a:ext>
                  </a:extLst>
                </a:gridCol>
                <a:gridCol w="7792804">
                  <a:extLst>
                    <a:ext uri="{9D8B030D-6E8A-4147-A177-3AD203B41FA5}">
                      <a16:colId xmlns:a16="http://schemas.microsoft.com/office/drawing/2014/main" val="15155260"/>
                    </a:ext>
                  </a:extLst>
                </a:gridCol>
              </a:tblGrid>
              <a:tr h="1243551">
                <a:tc>
                  <a:txBody>
                    <a:bodyPr/>
                    <a:lstStyle/>
                    <a:p>
                      <a:pPr algn="r" fontAlgn="ctr"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3200" kern="100" dirty="0" err="1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鑽石會員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消費累積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8000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元以上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756138"/>
                  </a:ext>
                </a:extLst>
              </a:tr>
              <a:tr h="1243551">
                <a:tc>
                  <a:txBody>
                    <a:bodyPr/>
                    <a:lstStyle/>
                    <a:p>
                      <a:pPr algn="r" fontAlgn="ctr"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3200" kern="100" dirty="0" err="1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白金會員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消費累積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5000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元以上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，未滿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8000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644902"/>
                  </a:ext>
                </a:extLst>
              </a:tr>
              <a:tr h="1243551">
                <a:tc>
                  <a:txBody>
                    <a:bodyPr/>
                    <a:lstStyle/>
                    <a:p>
                      <a:pPr algn="r" fontAlgn="ctr"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3200" kern="100" dirty="0" err="1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黃金會員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消費累積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2000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元以上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，未滿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5000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455560"/>
                  </a:ext>
                </a:extLst>
              </a:tr>
              <a:tr h="1243551">
                <a:tc>
                  <a:txBody>
                    <a:bodyPr/>
                    <a:lstStyle/>
                    <a:p>
                      <a:pPr algn="r" fontAlgn="ctr"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3200" kern="100" dirty="0" err="1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一般會員</a:t>
                      </a:r>
                      <a:endParaRPr lang="en-US" sz="3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已註冊，消費累積未滿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2000</a:t>
                      </a:r>
                      <a:r>
                        <a:rPr lang="zh-TW" altLang="en-US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32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95109"/>
                  </a:ext>
                </a:extLst>
              </a:tr>
            </a:tbl>
          </a:graphicData>
        </a:graphic>
      </p:graphicFrame>
      <p:pic>
        <p:nvPicPr>
          <p:cNvPr id="93192" name="圖片 194" descr="160-1">
            <a:extLst>
              <a:ext uri="{FF2B5EF4-FFF2-40B4-BE49-F238E27FC236}">
                <a16:creationId xmlns:a16="http://schemas.microsoft.com/office/drawing/2014/main" id="{A0862474-63B8-48C0-BC97-B7595882C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6" y="1504177"/>
            <a:ext cx="1308261" cy="8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圖片 195" descr="160-2">
            <a:extLst>
              <a:ext uri="{FF2B5EF4-FFF2-40B4-BE49-F238E27FC236}">
                <a16:creationId xmlns:a16="http://schemas.microsoft.com/office/drawing/2014/main" id="{5A5A46EB-CAC6-40ED-AFC4-D8E805A2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6" y="2750931"/>
            <a:ext cx="1308261" cy="8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圖片 196" descr="160-3">
            <a:extLst>
              <a:ext uri="{FF2B5EF4-FFF2-40B4-BE49-F238E27FC236}">
                <a16:creationId xmlns:a16="http://schemas.microsoft.com/office/drawing/2014/main" id="{A974453E-04D7-4870-A7E5-3521FE52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6" y="3997685"/>
            <a:ext cx="1308261" cy="8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圖片 197" descr="160-4">
            <a:extLst>
              <a:ext uri="{FF2B5EF4-FFF2-40B4-BE49-F238E27FC236}">
                <a16:creationId xmlns:a16="http://schemas.microsoft.com/office/drawing/2014/main" id="{6AFF3476-634D-4249-AF33-E8ACB7CB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6" y="5244440"/>
            <a:ext cx="1308261" cy="8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id="{A9588519-FE69-4D72-A4BB-E07C1D805FE0}"/>
              </a:ext>
            </a:extLst>
          </p:cNvPr>
          <p:cNvGrpSpPr>
            <a:grpSpLocks noChangeAspect="1"/>
          </p:cNvGrpSpPr>
          <p:nvPr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8A0D92AD-F172-4C29-A331-E286B2186A74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49" name="橢圓 48">
                <a:extLst>
                  <a:ext uri="{FF2B5EF4-FFF2-40B4-BE49-F238E27FC236}">
                    <a16:creationId xmlns:a16="http://schemas.microsoft.com/office/drawing/2014/main" id="{3033A96E-CFB8-4064-AC31-F59CB46A80C7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文字方塊 49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0ACB3351-318F-4861-BA2F-FF58B2ED5553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62C5413B-300D-41F1-82C9-3B2F88CE3DB9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47" name="橢圓 46">
                <a:extLst>
                  <a:ext uri="{FF2B5EF4-FFF2-40B4-BE49-F238E27FC236}">
                    <a16:creationId xmlns:a16="http://schemas.microsoft.com/office/drawing/2014/main" id="{400FA2C9-B4EC-4F8F-9E40-B29202B3B884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文字方塊 47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85CBBCC-CF9C-458B-9F33-0CFFECA4C710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C0236B8A-9A4A-4737-957D-2533C21F7CB6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43" name="群組 42">
                <a:extLst>
                  <a:ext uri="{FF2B5EF4-FFF2-40B4-BE49-F238E27FC236}">
                    <a16:creationId xmlns:a16="http://schemas.microsoft.com/office/drawing/2014/main" id="{094392B4-71D5-40F9-97C1-E95D21BF40B9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45" name="橢圓 44">
                  <a:extLst>
                    <a:ext uri="{FF2B5EF4-FFF2-40B4-BE49-F238E27FC236}">
                      <a16:creationId xmlns:a16="http://schemas.microsoft.com/office/drawing/2014/main" id="{5494F0C9-553A-4BDA-A55F-434F7EF9C1FE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4007856D-3D48-4F91-B69D-5077662393C9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4" name="圖片 43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1DD963ED-294F-49D5-948F-F19915236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6F260413-8CD5-4314-9911-837ED46ACC59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39" name="群組 38">
                <a:extLst>
                  <a:ext uri="{FF2B5EF4-FFF2-40B4-BE49-F238E27FC236}">
                    <a16:creationId xmlns:a16="http://schemas.microsoft.com/office/drawing/2014/main" id="{04A3B4E1-F7A0-4858-B544-CEF3AF76BD4B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41" name="橢圓 40">
                  <a:extLst>
                    <a:ext uri="{FF2B5EF4-FFF2-40B4-BE49-F238E27FC236}">
                      <a16:creationId xmlns:a16="http://schemas.microsoft.com/office/drawing/2014/main" id="{FAE631AD-26B5-4CA3-9AFB-36AF02B28FEA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" name="文字方塊 41">
                  <a:extLst>
                    <a:ext uri="{FF2B5EF4-FFF2-40B4-BE49-F238E27FC236}">
                      <a16:creationId xmlns:a16="http://schemas.microsoft.com/office/drawing/2014/main" id="{E14229BA-3734-4D89-9D74-48C841CA9707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0" name="圖片 39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86F731E2-ED88-46D4-8BE3-3E4FD8146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30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0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1367270-AF80-4BD4-B1A8-A4E5BDF3D4CF}"/>
              </a:ext>
            </a:extLst>
          </p:cNvPr>
          <p:cNvSpPr/>
          <p:nvPr/>
        </p:nvSpPr>
        <p:spPr>
          <a:xfrm>
            <a:off x="0" y="649860"/>
            <a:ext cx="12192000" cy="2573425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DDC99F01-0A74-411A-8C2F-3F880D9FB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128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2C2F160-4298-4CE6-AA28-5F9DD279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75" y="-134350"/>
            <a:ext cx="6569052" cy="1001096"/>
          </a:xfrm>
        </p:spPr>
        <p:txBody>
          <a:bodyPr/>
          <a:lstStyle/>
          <a:p>
            <a:r>
              <a:rPr lang="zh-TW" altLang="en-US" dirty="0"/>
              <a:t>由情境列出不等式</a:t>
            </a:r>
            <a:r>
              <a:rPr lang="en-US" altLang="zh-TW" dirty="0"/>
              <a:t>(</a:t>
            </a:r>
            <a:r>
              <a:rPr lang="zh-TW" altLang="en-US" dirty="0"/>
              <a:t>兩個不等號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7F6867-E9E5-4176-808E-66451FFB1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5CB6D57-6760-48C6-8BF2-CFC9DB506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7"/>
            <a:ext cx="10500448" cy="2440793"/>
          </a:xfrm>
        </p:spPr>
        <p:txBody>
          <a:bodyPr/>
          <a:lstStyle/>
          <a:p>
            <a:pPr marL="538163" indent="-538163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⑴ 若</a:t>
            </a:r>
            <a:r>
              <a:rPr lang="zh-TW" altLang="zh-TW" sz="32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小昱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消費累積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元且是白金會員，試以不等式表示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的範圍。</a:t>
            </a:r>
          </a:p>
          <a:p>
            <a:pPr marL="538163" indent="-538163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⑵ 若</a:t>
            </a:r>
            <a:r>
              <a:rPr lang="zh-TW" altLang="zh-TW" sz="3200" u="sng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小可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消費累積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TW" altLang="en-US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元且是一般會員，試以不等式表示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的範圍。</a:t>
            </a:r>
          </a:p>
        </p:txBody>
      </p:sp>
      <p:sp>
        <p:nvSpPr>
          <p:cNvPr id="6" name="矩形: 圓角 48">
            <a:extLst>
              <a:ext uri="{FF2B5EF4-FFF2-40B4-BE49-F238E27FC236}">
                <a16:creationId xmlns:a16="http://schemas.microsoft.com/office/drawing/2014/main" id="{FFB292EE-53E8-4517-ACE1-9CC87955CE32}"/>
              </a:ext>
            </a:extLst>
          </p:cNvPr>
          <p:cNvSpPr/>
          <p:nvPr/>
        </p:nvSpPr>
        <p:spPr>
          <a:xfrm>
            <a:off x="114300" y="334520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7600E652-9D76-46F5-8896-E98920FB1F51}"/>
              </a:ext>
            </a:extLst>
          </p:cNvPr>
          <p:cNvGrpSpPr>
            <a:grpSpLocks noChangeAspect="1"/>
          </p:cNvGrpSpPr>
          <p:nvPr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565D7C2F-DC94-4C90-81BE-52B4199D9A7B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80196"/>
              <a:chOff x="11422513" y="1725377"/>
              <a:chExt cx="720000" cy="780196"/>
            </a:xfrm>
          </p:grpSpPr>
          <p:sp>
            <p:nvSpPr>
              <p:cNvPr id="41" name="橢圓 40">
                <a:extLst>
                  <a:ext uri="{FF2B5EF4-FFF2-40B4-BE49-F238E27FC236}">
                    <a16:creationId xmlns:a16="http://schemas.microsoft.com/office/drawing/2014/main" id="{9F435599-D33C-4FCE-824F-0E26F9D6739A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文字方塊 41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776E76C3-2D96-4D7B-B3AC-320E3D9D7850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B3B45A1D-8694-4567-BE59-07017A8B7663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817031"/>
              <a:chOff x="11422513" y="1766001"/>
              <a:chExt cx="720000" cy="817031"/>
            </a:xfrm>
          </p:grpSpPr>
          <p:sp>
            <p:nvSpPr>
              <p:cNvPr id="39" name="橢圓 38">
                <a:extLst>
                  <a:ext uri="{FF2B5EF4-FFF2-40B4-BE49-F238E27FC236}">
                    <a16:creationId xmlns:a16="http://schemas.microsoft.com/office/drawing/2014/main" id="{D83538FA-4A3E-4FE8-B702-13B34AD20790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文字方塊 39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606B733D-A805-4CD6-A94E-4BD19F36AF8A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78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A38B78AE-EFBB-408C-B00D-C5C0EF68AC09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B7D79D38-9185-4F61-AB59-A9788A0734E8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37" name="橢圓 36">
                  <a:extLst>
                    <a:ext uri="{FF2B5EF4-FFF2-40B4-BE49-F238E27FC236}">
                      <a16:creationId xmlns:a16="http://schemas.microsoft.com/office/drawing/2014/main" id="{79DF665D-3B91-4C54-92A2-66221DB2AF27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F93FE10C-9EE6-4AA0-9FDD-4767B5DD5E92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6" name="圖片 35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D8CD5609-B33C-47C8-84BC-4B3BDD549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2F057CA9-7EFB-4A0C-B1B3-A0AC86A09FA7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id="{8E7FFED4-822A-4CC0-9FFC-A5A0E884C387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33" name="橢圓 32">
                  <a:extLst>
                    <a:ext uri="{FF2B5EF4-FFF2-40B4-BE49-F238E27FC236}">
                      <a16:creationId xmlns:a16="http://schemas.microsoft.com/office/drawing/2014/main" id="{3B3BF471-AE98-410B-B0A5-4DC01D411028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39DA9367-AEE0-42A3-895E-A6EDB53AD8CB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2" name="圖片 31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BF5C7725-4951-4C4D-951E-523DE0BF1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43" name="Picture 3" descr="C:\Users\k1000416\Desktop\2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>
            <a:off x="11565791" y="2211412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k1000416\Desktop\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9" t="22463" r="36344" b="43594"/>
          <a:stretch/>
        </p:blipFill>
        <p:spPr bwMode="auto">
          <a:xfrm flipV="1">
            <a:off x="11567007" y="2962979"/>
            <a:ext cx="397615" cy="34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5307041-1DA0-1494-F5A4-8A613E723A63}"/>
              </a:ext>
            </a:extLst>
          </p:cNvPr>
          <p:cNvSpPr txBox="1"/>
          <p:nvPr/>
        </p:nvSpPr>
        <p:spPr>
          <a:xfrm>
            <a:off x="720796" y="3319927"/>
            <a:ext cx="11045017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985" marR="0" lvl="0" indent="-51498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⑴ 因為白金會員是「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5000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元以上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含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，未滿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8000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元」，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0D53C6-E0AF-3A17-C3FB-1BE0BCBD636E}"/>
              </a:ext>
            </a:extLst>
          </p:cNvPr>
          <p:cNvSpPr txBox="1"/>
          <p:nvPr/>
        </p:nvSpPr>
        <p:spPr>
          <a:xfrm>
            <a:off x="720796" y="3954927"/>
            <a:ext cx="11045017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317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所以可以列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出不等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式為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5000 ≤ </a:t>
            </a:r>
            <a:r>
              <a:rPr kumimoji="0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＜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8000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。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864A366-287C-674F-32D9-25B8401CAFC7}"/>
              </a:ext>
            </a:extLst>
          </p:cNvPr>
          <p:cNvSpPr txBox="1"/>
          <p:nvPr/>
        </p:nvSpPr>
        <p:spPr>
          <a:xfrm>
            <a:off x="720796" y="4589927"/>
            <a:ext cx="11045017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985" marR="0" lvl="0" indent="-51498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⑵ 因為一般會員是「未滿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2000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元」，所以列式為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＜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2000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，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BE0B7BC-ADA3-2F92-460D-EA4280FCFD08}"/>
              </a:ext>
            </a:extLst>
          </p:cNvPr>
          <p:cNvSpPr txBox="1"/>
          <p:nvPr/>
        </p:nvSpPr>
        <p:spPr>
          <a:xfrm>
            <a:off x="720796" y="5224927"/>
            <a:ext cx="11045017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-6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又消費金額必為「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0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元以上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含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)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」，所以列式為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0 ≤ </a:t>
            </a:r>
            <a:r>
              <a:rPr kumimoji="0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，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CE5C581-7C57-9566-F34F-81A870E7D21C}"/>
              </a:ext>
            </a:extLst>
          </p:cNvPr>
          <p:cNvSpPr txBox="1"/>
          <p:nvPr/>
        </p:nvSpPr>
        <p:spPr>
          <a:xfrm>
            <a:off x="1238589" y="5859927"/>
            <a:ext cx="697999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故可以列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出不等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式為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0 ≤ </a:t>
            </a:r>
            <a:r>
              <a:rPr kumimoji="0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y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＜</a:t>
            </a:r>
            <a:r>
              <a:rPr kumimoji="0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2000</a:t>
            </a: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。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0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DA10DE7A-D544-4F3D-9B8B-1743E7BA3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128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4A5BD7-D728-4D44-BF23-76EBCAFA8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191044" cy="321068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根據例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的情境，回答下列問題：</a:t>
            </a:r>
          </a:p>
          <a:p>
            <a:pPr marL="517525" indent="-517525"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⑴ 若</a:t>
            </a:r>
            <a:r>
              <a:rPr lang="zh-TW" altLang="en-US" sz="3200" u="sng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白白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消費累積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TW" altLang="en-US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元且是黃金會員，試以不等式表示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zh-TW" altLang="en-US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的範圍。</a:t>
            </a:r>
          </a:p>
          <a:p>
            <a:pPr marL="508000" indent="-508000"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⑵ 若</a:t>
            </a:r>
            <a:r>
              <a:rPr lang="zh-TW" altLang="en-US" sz="3200" u="sng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大宛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消費累積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zh-TW" altLang="en-US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元且是鑽石會員，試以不等式表示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zh-TW" altLang="en-US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的範圍。</a:t>
            </a:r>
          </a:p>
        </p:txBody>
      </p:sp>
      <p:sp>
        <p:nvSpPr>
          <p:cNvPr id="5" name="矩形: 圓角 48">
            <a:extLst>
              <a:ext uri="{FF2B5EF4-FFF2-40B4-BE49-F238E27FC236}">
                <a16:creationId xmlns:a16="http://schemas.microsoft.com/office/drawing/2014/main" id="{2C054E16-54EE-46FB-A69A-1854CD995F90}"/>
              </a:ext>
            </a:extLst>
          </p:cNvPr>
          <p:cNvSpPr/>
          <p:nvPr/>
        </p:nvSpPr>
        <p:spPr>
          <a:xfrm>
            <a:off x="114300" y="3930798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9" name="矩形: 圓角 20">
            <a:hlinkClick r:id="rId2" action="ppaction://hlinksldjump"/>
            <a:extLst>
              <a:ext uri="{FF2B5EF4-FFF2-40B4-BE49-F238E27FC236}">
                <a16:creationId xmlns:a16="http://schemas.microsoft.com/office/drawing/2014/main" id="{D4975C8F-35A0-4D35-BEF4-4AB851EB842D}"/>
              </a:ext>
            </a:extLst>
          </p:cNvPr>
          <p:cNvSpPr/>
          <p:nvPr/>
        </p:nvSpPr>
        <p:spPr>
          <a:xfrm>
            <a:off x="2550209" y="43689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31">
            <a:hlinkClick r:id="rId3" action="ppaction://hlinksldjump"/>
            <a:extLst>
              <a:ext uri="{FF2B5EF4-FFF2-40B4-BE49-F238E27FC236}">
                <a16:creationId xmlns:a16="http://schemas.microsoft.com/office/drawing/2014/main" id="{54E06311-1AAA-46E5-8931-4BAD3895B8AB}"/>
              </a:ext>
            </a:extLst>
          </p:cNvPr>
          <p:cNvSpPr/>
          <p:nvPr/>
        </p:nvSpPr>
        <p:spPr>
          <a:xfrm>
            <a:off x="3131040" y="43689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31">
            <a:extLst>
              <a:ext uri="{FF2B5EF4-FFF2-40B4-BE49-F238E27FC236}">
                <a16:creationId xmlns:a16="http://schemas.microsoft.com/office/drawing/2014/main" id="{52921F93-DAC1-40FC-8EE6-5EB17AF79164}"/>
              </a:ext>
            </a:extLst>
          </p:cNvPr>
          <p:cNvSpPr/>
          <p:nvPr/>
        </p:nvSpPr>
        <p:spPr>
          <a:xfrm>
            <a:off x="3714288" y="43689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34C333-3933-EAC1-02FE-029A0139F940}"/>
              </a:ext>
            </a:extLst>
          </p:cNvPr>
          <p:cNvSpPr txBox="1"/>
          <p:nvPr/>
        </p:nvSpPr>
        <p:spPr>
          <a:xfrm>
            <a:off x="717345" y="3899168"/>
            <a:ext cx="9829766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11163" marR="0" lvl="0" indent="-411163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⑴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因為黃金會員是「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2000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元以上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含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，未滿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5000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元」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AFB05EB-E17C-9AD2-293F-17D275BC6892}"/>
              </a:ext>
            </a:extLst>
          </p:cNvPr>
          <p:cNvSpPr txBox="1"/>
          <p:nvPr/>
        </p:nvSpPr>
        <p:spPr>
          <a:xfrm>
            <a:off x="717345" y="4534168"/>
            <a:ext cx="9829766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47675" marR="0" lvl="0" indent="80963" algn="just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所以可以列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出不等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式為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2000 ≤ 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a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＜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5000</a:t>
            </a:r>
            <a:endParaRPr kumimoji="1" lang="zh-TW" altLang="zh-TW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644188-702C-C10D-61A2-8C78997BAE2D}"/>
              </a:ext>
            </a:extLst>
          </p:cNvPr>
          <p:cNvSpPr txBox="1"/>
          <p:nvPr/>
        </p:nvSpPr>
        <p:spPr>
          <a:xfrm>
            <a:off x="717345" y="5169168"/>
            <a:ext cx="9829766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28625" marR="0" lvl="0" indent="-428625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⑵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因為鑽石會員是「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8000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元以上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含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」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CD89007-1D85-4B36-4BC3-E587A21DF6B7}"/>
              </a:ext>
            </a:extLst>
          </p:cNvPr>
          <p:cNvSpPr txBox="1"/>
          <p:nvPr/>
        </p:nvSpPr>
        <p:spPr>
          <a:xfrm>
            <a:off x="1235137" y="5804168"/>
            <a:ext cx="660887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所以可以列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出不等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式為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b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≥ 8000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161A194E-DFD7-4F6B-852D-FEDB7F716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128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85678" y="1699489"/>
            <a:ext cx="7269018" cy="3686013"/>
            <a:chOff x="891129" y="1177215"/>
            <a:chExt cx="9749162" cy="53074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129" y="1177215"/>
              <a:ext cx="9749162" cy="530741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334923" y="2239396"/>
              <a:ext cx="2911616" cy="842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zh-TW" sz="1600" kern="100" dirty="0">
                  <a:latin typeface="Times New Roman" panose="02020603050405020304" pitchFamily="18" charset="0"/>
                </a:rPr>
                <a:t>你知道這些積木可以拼成哪一個國字嗎？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964653" y="2729563"/>
            <a:ext cx="2738437" cy="2368550"/>
            <a:chOff x="7964653" y="2729563"/>
            <a:chExt cx="2738437" cy="2368550"/>
          </a:xfrm>
        </p:grpSpPr>
        <p:graphicFrame>
          <p:nvGraphicFramePr>
            <p:cNvPr id="13" name="物件 12">
              <a:extLst>
                <a:ext uri="{FF2B5EF4-FFF2-40B4-BE49-F238E27FC236}">
                  <a16:creationId xmlns:a16="http://schemas.microsoft.com/office/drawing/2014/main" id="{5E9577DA-59EA-49F6-9E6E-8A3D81483F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7204515"/>
                </p:ext>
              </p:extLst>
            </p:nvPr>
          </p:nvGraphicFramePr>
          <p:xfrm>
            <a:off x="7964653" y="2729563"/>
            <a:ext cx="2738437" cy="236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3" imgW="1350720" imgH="1190160" progId="Word.Picture.8">
                    <p:embed/>
                  </p:oleObj>
                </mc:Choice>
                <mc:Fallback>
                  <p:oleObj name="Picture" r:id="rId3" imgW="1350720" imgH="1190160" progId="Word.Picture.8">
                    <p:embed/>
                    <p:pic>
                      <p:nvPicPr>
                        <p:cNvPr id="3" name="物件 2">
                          <a:extLst>
                            <a:ext uri="{FF2B5EF4-FFF2-40B4-BE49-F238E27FC236}">
                              <a16:creationId xmlns:a16="http://schemas.microsoft.com/office/drawing/2014/main" id="{5E9577DA-59EA-49F6-9E6E-8A3D81483F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4653" y="2729563"/>
                          <a:ext cx="2738437" cy="23685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9140668" y="287357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zh-TW" kern="100" dirty="0">
                  <a:latin typeface="Times New Roman" panose="02020603050405020304" pitchFamily="18" charset="0"/>
                </a:rPr>
                <a:t>答對了嗎？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964653" y="4700712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zh-TW" kern="100" dirty="0">
                  <a:latin typeface="Times New Roman" panose="02020603050405020304" pitchFamily="18" charset="0"/>
                </a:rPr>
                <a:t>答案：互。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44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C4F98C8C-00A6-4171-9FDB-875A772F3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129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BD3D6C-37F2-417B-8FA8-6F2405CE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99" y="-145108"/>
            <a:ext cx="6467437" cy="1001096"/>
          </a:xfrm>
        </p:spPr>
        <p:txBody>
          <a:bodyPr/>
          <a:lstStyle/>
          <a:p>
            <a:r>
              <a:rPr lang="zh-TW" altLang="zh-TW" dirty="0"/>
              <a:t>一元一次不等式的解與圖示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F63053-AB15-4904-8B1D-37C55A3DB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909658-6527-4FFB-86B8-1205ED32A6AB}"/>
              </a:ext>
            </a:extLst>
          </p:cNvPr>
          <p:cNvSpPr/>
          <p:nvPr/>
        </p:nvSpPr>
        <p:spPr>
          <a:xfrm>
            <a:off x="531493" y="718280"/>
            <a:ext cx="105474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</a:rPr>
              <a:t>　　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我們在第一冊學過能使一元一次方程式等式成立的數，稱為該方程式的解。例如：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＝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3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能使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＋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5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＝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8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等式成立，所以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＝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3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是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＋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5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＝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8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的解。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　　同樣的，在一元一次不等式中，</a:t>
            </a:r>
            <a:r>
              <a:rPr lang="zh-TW" altLang="zh-TW" sz="3200" b="1" kern="100" dirty="0">
                <a:latin typeface="Times New Roman" panose="02020603050405020304" pitchFamily="18" charset="0"/>
              </a:rPr>
              <a:t>能使一元一次不等式成立的數，稱為該不等式的解。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我們來看下面的例題。</a:t>
            </a:r>
          </a:p>
        </p:txBody>
      </p:sp>
    </p:spTree>
    <p:extLst>
      <p:ext uri="{BB962C8B-B14F-4D97-AF65-F5344CB8AC3E}">
        <p14:creationId xmlns:p14="http://schemas.microsoft.com/office/powerpoint/2010/main" val="205860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10325723-CBB0-4585-931B-BDB96DE0B7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129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82A0312-FDE8-4443-90BF-3954798A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判斷不等式的解 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B6CE02-8EBB-4E12-B445-37064E2D2F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版面配置區 4">
                <a:extLst>
                  <a:ext uri="{FF2B5EF4-FFF2-40B4-BE49-F238E27FC236}">
                    <a16:creationId xmlns:a16="http://schemas.microsoft.com/office/drawing/2014/main" id="{572D78EC-AC03-4736-9BF0-CE77F0463E93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720796" y="688489"/>
                <a:ext cx="10500448" cy="156952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下列哪些數是不等式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3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－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7 ≤ 9 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的解？</a:t>
                </a:r>
                <a:b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</a:br>
                <a:r>
                  <a:rPr lang="zh-TW" altLang="en-US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⑴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－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　　</a:t>
                </a:r>
                <a:r>
                  <a:rPr lang="zh-TW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⑵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8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　　</a:t>
                </a:r>
                <a:r>
                  <a:rPr lang="zh-TW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⑶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 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endParaRPr lang="zh-TW" altLang="en-US" sz="320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版面配置區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72D78EC-AC03-4736-9BF0-CE77F0463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720796" y="688489"/>
                <a:ext cx="10500448" cy="1569520"/>
              </a:xfrm>
              <a:blipFill rotWithShape="1">
                <a:blip r:embed="rId2"/>
                <a:stretch>
                  <a:fillRect l="-1451" t="-2335" b="-62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: 圓角 48">
            <a:extLst>
              <a:ext uri="{FF2B5EF4-FFF2-40B4-BE49-F238E27FC236}">
                <a16:creationId xmlns:a16="http://schemas.microsoft.com/office/drawing/2014/main" id="{CC154EBD-F039-4881-A085-05827E66EA3C}"/>
              </a:ext>
            </a:extLst>
          </p:cNvPr>
          <p:cNvSpPr/>
          <p:nvPr/>
        </p:nvSpPr>
        <p:spPr>
          <a:xfrm>
            <a:off x="114300" y="2402813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版面配置區 4">
                <a:extLst>
                  <a:ext uri="{FF2B5EF4-FFF2-40B4-BE49-F238E27FC236}">
                    <a16:creationId xmlns:a16="http://schemas.microsoft.com/office/drawing/2014/main" id="{8A3953B4-45FE-46B0-ABD0-243AFD988F3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7117" y="5388520"/>
                <a:ext cx="10746170" cy="1028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None/>
                  <a:defRPr sz="3200" b="1" kern="120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765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所以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＝－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2 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和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＝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  <a:ea typeface="新細明體" panose="02020500000000000000" pitchFamily="18" charset="-120"/>
                          </a:rPr>
                          <m:t> 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  <a:ea typeface="新細明體" panose="02020500000000000000" pitchFamily="18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都是不等式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3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－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7 ≤ 9 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的解。</a:t>
                </a:r>
              </a:p>
            </p:txBody>
          </p:sp>
        </mc:Choice>
        <mc:Fallback xmlns="">
          <p:sp>
            <p:nvSpPr>
              <p:cNvPr id="25" name="文字版面配置區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3953B4-45FE-46B0-ABD0-243AFD98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117" y="5388520"/>
                <a:ext cx="10746170" cy="1028139"/>
              </a:xfrm>
              <a:prstGeom prst="rect">
                <a:avLst/>
              </a:prstGeom>
              <a:blipFill rotWithShape="1">
                <a:blip r:embed="rId3"/>
                <a:stretch>
                  <a:fillRect b="-47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551925"/>
                  </p:ext>
                </p:extLst>
              </p:nvPr>
            </p:nvGraphicFramePr>
            <p:xfrm>
              <a:off x="900006" y="2427309"/>
              <a:ext cx="10008000" cy="2988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148511416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734243790"/>
                        </a:ext>
                      </a:extLst>
                    </a:gridCol>
                    <a:gridCol w="3888000">
                      <a:extLst>
                        <a:ext uri="{9D8B030D-6E8A-4147-A177-3AD203B41FA5}">
                          <a16:colId xmlns:a16="http://schemas.microsoft.com/office/drawing/2014/main" val="2104023871"/>
                        </a:ext>
                      </a:extLst>
                    </a:gridCol>
                    <a:gridCol w="3852000">
                      <a:extLst>
                        <a:ext uri="{9D8B030D-6E8A-4147-A177-3AD203B41FA5}">
                          <a16:colId xmlns:a16="http://schemas.microsoft.com/office/drawing/2014/main" val="461700171"/>
                        </a:ext>
                      </a:extLst>
                    </a:gridCol>
                  </a:tblGrid>
                  <a:tr h="61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b="1" i="1" kern="1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zh-TW" sz="2800" b="1" i="1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en-US" altLang="zh-TW" sz="2800" b="0" i="1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 </a:t>
                          </a:r>
                          <a:endParaRPr lang="zh-TW" alt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:r>
                            <a:rPr kumimoji="1" lang="en-US" altLang="zh-TW" sz="2800" b="0" i="1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x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7 ≤ 9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417024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⑴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TW" alt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×(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7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13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altLang="en-US" sz="2800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sz="2800" b="1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1333921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⑵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en-US" altLang="zh-TW" sz="2800" kern="100" dirty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</a:rPr>
                            <a:t>8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7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17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不成立</a:t>
                          </a:r>
                          <a:endParaRPr lang="zh-TW" altLang="zh-TW" sz="2800" b="1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8094185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⑶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zh-TW" altLang="zh-TW" sz="2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anose="02020500000000000000" pitchFamily="18" charset="-120"/>
                                      <a:cs typeface="+mn-cs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anose="02020500000000000000" pitchFamily="18" charset="-12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zh-TW" altLang="zh-TW" sz="2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anose="02020500000000000000" pitchFamily="18" charset="-120"/>
                                      <a:cs typeface="+mn-cs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anose="02020500000000000000" pitchFamily="18" charset="-120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7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9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altLang="zh-TW" sz="2800" b="1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591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551925"/>
                  </p:ext>
                </p:extLst>
              </p:nvPr>
            </p:nvGraphicFramePr>
            <p:xfrm>
              <a:off x="900006" y="2427309"/>
              <a:ext cx="10008000" cy="2988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148511416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734243790"/>
                        </a:ext>
                      </a:extLst>
                    </a:gridCol>
                    <a:gridCol w="3888000">
                      <a:extLst>
                        <a:ext uri="{9D8B030D-6E8A-4147-A177-3AD203B41FA5}">
                          <a16:colId xmlns:a16="http://schemas.microsoft.com/office/drawing/2014/main" val="2104023871"/>
                        </a:ext>
                      </a:extLst>
                    </a:gridCol>
                    <a:gridCol w="3852000">
                      <a:extLst>
                        <a:ext uri="{9D8B030D-6E8A-4147-A177-3AD203B41FA5}">
                          <a16:colId xmlns:a16="http://schemas.microsoft.com/office/drawing/2014/main" val="461700171"/>
                        </a:ext>
                      </a:extLst>
                    </a:gridCol>
                  </a:tblGrid>
                  <a:tr h="61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b="1" i="1" kern="100" dirty="0" smtClea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TW" altLang="zh-TW" sz="2800" b="1" i="1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kumimoji="0" lang="en-US" altLang="zh-TW" sz="2800" b="0" i="1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0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 </a:t>
                          </a:r>
                          <a:endParaRPr lang="zh-TW" altLang="zh-TW" sz="28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:r>
                            <a:rPr kumimoji="1" lang="en-US" altLang="zh-TW" sz="2800" b="0" i="1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x</a:t>
                          </a:r>
                          <a:r>
                            <a:rPr kumimoji="1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7 ≤ 9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417024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⑴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TW" altLang="zh-TW" sz="28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:r>
                            <a:rPr kumimoji="1" lang="zh-TW" altLang="en-US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×(</a:t>
                          </a:r>
                          <a:r>
                            <a:rPr kumimoji="1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kumimoji="1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7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13</a:t>
                          </a:r>
                          <a:endParaRPr kumimoji="0" lang="zh-TW" altLang="en-US" sz="2800" b="0" i="0" u="none" strike="noStrike" kern="1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altLang="en-US" sz="2800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sz="2800" b="1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1333921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⑵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en-US" altLang="zh-TW" sz="2800" kern="100" dirty="0" smtClean="0"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</a:rPr>
                            <a:t>8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:r>
                            <a:rPr kumimoji="1" lang="zh-TW" altLang="en-US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7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17</a:t>
                          </a:r>
                          <a:endParaRPr kumimoji="0" lang="zh-TW" altLang="en-US" sz="2800" b="0" i="0" u="none" strike="noStrike" kern="1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不成立</a:t>
                          </a:r>
                          <a:endParaRPr lang="zh-TW" altLang="zh-TW" sz="2800" b="1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8094185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⑶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0000" t="-280000" r="-513710" b="-1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58216" t="-280000" r="-99374" b="-1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altLang="zh-TW" sz="2800" b="1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808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59182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07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AC32D9EB-F2CF-4425-97CD-B4684E245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129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C9E31B8-7A7B-4FC6-881D-E48A4137B848}"/>
              </a:ext>
            </a:extLst>
          </p:cNvPr>
          <p:cNvSpPr/>
          <p:nvPr/>
        </p:nvSpPr>
        <p:spPr>
          <a:xfrm>
            <a:off x="531493" y="626840"/>
            <a:ext cx="105474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一般而言，在沒有其他條件的限制下，一元一次不等式的解通常不只一個。</a:t>
            </a:r>
            <a:endParaRPr lang="zh-TW" altLang="zh-TW" sz="32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01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0CA0EBAF-5075-49E6-9E70-6A8184D04F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129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F77B58F3-A0A6-435D-B7C4-87A3FC2920F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720796" y="688489"/>
                <a:ext cx="10500448" cy="1768108"/>
              </a:xfrm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latin typeface="+mj-ea"/>
                    <a:ea typeface="+mj-ea"/>
                  </a:rPr>
                  <a:t>下列哪些數是不等式</a:t>
                </a:r>
                <a:r>
                  <a:rPr lang="en-US" altLang="zh-TW" sz="3200" kern="100" dirty="0">
                    <a:latin typeface="+mj-ea"/>
                    <a:ea typeface="+mj-ea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15</a:t>
                </a:r>
                <a:r>
                  <a:rPr kumimoji="1" lang="zh-TW" altLang="zh-TW" sz="3200" kern="100" dirty="0">
                    <a:latin typeface="Times New Roman" panose="02020603050405020304" pitchFamily="18" charset="0"/>
                    <a:ea typeface="新細明體" pitchFamily="18" charset="-120"/>
                  </a:rPr>
                  <a:t>＞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8</a:t>
                </a:r>
                <a:r>
                  <a:rPr kumimoji="1" lang="zh-TW" altLang="en-US" sz="3200" kern="100" dirty="0">
                    <a:latin typeface="Times New Roman" panose="02020603050405020304" pitchFamily="18" charset="0"/>
                    <a:ea typeface="新細明體" pitchFamily="18" charset="-120"/>
                  </a:rPr>
                  <a:t>＋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 </a:t>
                </a:r>
                <a:r>
                  <a:rPr lang="zh-TW" altLang="zh-TW" sz="3200" kern="100" dirty="0">
                    <a:latin typeface="+mj-ea"/>
                    <a:ea typeface="+mj-ea"/>
                  </a:rPr>
                  <a:t>的解？</a:t>
                </a: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latin typeface="+mj-ea"/>
                    <a:ea typeface="+mj-ea"/>
                  </a:rPr>
                  <a:t>⑴</a:t>
                </a:r>
                <a:r>
                  <a:rPr lang="en-US" altLang="zh-TW" sz="3200" kern="100" dirty="0">
                    <a:latin typeface="+mj-ea"/>
                    <a:ea typeface="+mj-ea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4</a:t>
                </a:r>
                <a:r>
                  <a:rPr lang="zh-TW" altLang="zh-TW" sz="3200" kern="100" dirty="0">
                    <a:latin typeface="+mj-ea"/>
                    <a:ea typeface="+mj-ea"/>
                  </a:rPr>
                  <a:t>　　⑵ </a:t>
                </a:r>
                <a:r>
                  <a:rPr lang="zh-TW" altLang="en-US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－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5</a:t>
                </a:r>
                <a:r>
                  <a:rPr lang="zh-TW" altLang="zh-TW" sz="3200" kern="100" dirty="0">
                    <a:latin typeface="+mj-ea"/>
                    <a:ea typeface="+mj-ea"/>
                  </a:rPr>
                  <a:t>　　⑶ 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 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latin typeface="+mj-ea"/>
                    <a:ea typeface="+mj-ea"/>
                  </a:rPr>
                  <a:t> </a:t>
                </a:r>
                <a:endParaRPr lang="zh-TW" altLang="zh-TW" sz="3200" kern="100" dirty="0">
                  <a:latin typeface="+mj-ea"/>
                  <a:ea typeface="+mj-ea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文字版面配置區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77B58F3-A0A6-435D-B7C4-87A3FC292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720796" y="688489"/>
                <a:ext cx="10500448" cy="1768108"/>
              </a:xfrm>
              <a:blipFill rotWithShape="1">
                <a:blip r:embed="rId2"/>
                <a:stretch>
                  <a:fillRect l="-1451" t="-2069" b="-13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1AB8A0D0-1B79-4753-9A43-E8A7EEB94770}"/>
              </a:ext>
            </a:extLst>
          </p:cNvPr>
          <p:cNvSpPr/>
          <p:nvPr/>
        </p:nvSpPr>
        <p:spPr>
          <a:xfrm>
            <a:off x="717345" y="5880368"/>
            <a:ext cx="982976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</a:pP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所以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＝－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5 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是不等式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 15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8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x 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的解</a:t>
            </a:r>
            <a:endParaRPr lang="zh-TW" altLang="zh-TW" sz="3200" kern="100" dirty="0">
              <a:latin typeface="Times New Roman" panose="02020603050405020304" pitchFamily="18" charset="0"/>
            </a:endParaRPr>
          </a:p>
        </p:txBody>
      </p:sp>
      <p:sp>
        <p:nvSpPr>
          <p:cNvPr id="5" name="矩形: 圓角 48">
            <a:extLst>
              <a:ext uri="{FF2B5EF4-FFF2-40B4-BE49-F238E27FC236}">
                <a16:creationId xmlns:a16="http://schemas.microsoft.com/office/drawing/2014/main" id="{7468992C-E087-4FA6-9EF5-CB0D8AFF1711}"/>
              </a:ext>
            </a:extLst>
          </p:cNvPr>
          <p:cNvSpPr/>
          <p:nvPr/>
        </p:nvSpPr>
        <p:spPr>
          <a:xfrm>
            <a:off x="114300" y="2345838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8" name="矩形: 圓角 20">
            <a:hlinkClick r:id="rId3" action="ppaction://hlinksldjump"/>
            <a:extLst>
              <a:ext uri="{FF2B5EF4-FFF2-40B4-BE49-F238E27FC236}">
                <a16:creationId xmlns:a16="http://schemas.microsoft.com/office/drawing/2014/main" id="{84346041-46EC-41F9-8A42-802873FD5EDD}"/>
              </a:ext>
            </a:extLst>
          </p:cNvPr>
          <p:cNvSpPr/>
          <p:nvPr/>
        </p:nvSpPr>
        <p:spPr>
          <a:xfrm>
            <a:off x="2537769" y="42863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31">
            <a:extLst>
              <a:ext uri="{FF2B5EF4-FFF2-40B4-BE49-F238E27FC236}">
                <a16:creationId xmlns:a16="http://schemas.microsoft.com/office/drawing/2014/main" id="{0A59BF25-66F1-471A-A6E0-0CF8B1F11B4C}"/>
              </a:ext>
            </a:extLst>
          </p:cNvPr>
          <p:cNvSpPr/>
          <p:nvPr/>
        </p:nvSpPr>
        <p:spPr>
          <a:xfrm>
            <a:off x="3704128" y="43689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20">
            <a:hlinkClick r:id="rId4" action="ppaction://hlinksldjump"/>
            <a:extLst>
              <a:ext uri="{FF2B5EF4-FFF2-40B4-BE49-F238E27FC236}">
                <a16:creationId xmlns:a16="http://schemas.microsoft.com/office/drawing/2014/main" id="{F617506A-9DC6-4C78-A72C-CDBA23C4400C}"/>
              </a:ext>
            </a:extLst>
          </p:cNvPr>
          <p:cNvSpPr/>
          <p:nvPr/>
        </p:nvSpPr>
        <p:spPr>
          <a:xfrm>
            <a:off x="3119429" y="42863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747268"/>
                  </p:ext>
                </p:extLst>
              </p:nvPr>
            </p:nvGraphicFramePr>
            <p:xfrm>
              <a:off x="820462" y="2430252"/>
              <a:ext cx="10008000" cy="31566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148511416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val="734243790"/>
                        </a:ext>
                      </a:extLst>
                    </a:gridCol>
                    <a:gridCol w="3888000">
                      <a:extLst>
                        <a:ext uri="{9D8B030D-6E8A-4147-A177-3AD203B41FA5}">
                          <a16:colId xmlns:a16="http://schemas.microsoft.com/office/drawing/2014/main" val="2104023871"/>
                        </a:ext>
                      </a:extLst>
                    </a:gridCol>
                    <a:gridCol w="3852000">
                      <a:extLst>
                        <a:ext uri="{9D8B030D-6E8A-4147-A177-3AD203B41FA5}">
                          <a16:colId xmlns:a16="http://schemas.microsoft.com/office/drawing/2014/main" val="461700171"/>
                        </a:ext>
                      </a:extLst>
                    </a:gridCol>
                  </a:tblGrid>
                  <a:tr h="78062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3200" b="0" i="1" u="none" strike="noStrike" kern="100" cap="none" spc="0" normalizeH="0" baseline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x</a:t>
                          </a:r>
                          <a:endParaRPr kumimoji="1" lang="zh-TW" altLang="zh-TW" sz="3200" b="0" i="1" u="none" strike="noStrike" kern="100" cap="none" spc="0" normalizeH="0" baseline="0" dirty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en-US" altLang="zh-TW" sz="3200" b="0" i="1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x</a:t>
                          </a:r>
                          <a:endParaRPr lang="zh-TW" alt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15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＞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en-US" altLang="zh-TW" sz="3200" b="0" i="1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x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417024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⑴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kern="100" dirty="0">
                              <a:solidFill>
                                <a:srgbClr val="E4007F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</a:rPr>
                            <a:t>4</a:t>
                          </a:r>
                          <a:endParaRPr lang="zh-TW" alt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zh-TW" altLang="en-US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4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16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altLang="en-US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不成立</a:t>
                          </a:r>
                          <a:endParaRPr lang="zh-TW" sz="2800" b="1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1333921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⑵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zh-TW" altLang="en-US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(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5)</a:t>
                          </a:r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altLang="zh-TW" sz="2800" b="1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8094185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⑶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zh-TW" altLang="zh-TW" sz="2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anose="02020500000000000000" pitchFamily="18" charset="-120"/>
                                      <a:cs typeface="+mn-cs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anose="02020500000000000000" pitchFamily="18" charset="-12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zh-TW" altLang="zh-TW" sz="2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anose="02020500000000000000" pitchFamily="18" charset="-120"/>
                                      <a:cs typeface="+mn-cs"/>
                                    </a:rPr>
                                    <m:t> 1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anose="02020500000000000000" pitchFamily="18" charset="-120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kumimoji="1" lang="zh-TW" altLang="zh-TW" sz="32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15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不成立</a:t>
                          </a:r>
                          <a:endParaRPr lang="zh-TW" altLang="zh-TW" sz="2800" b="1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591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0747268"/>
                  </p:ext>
                </p:extLst>
              </p:nvPr>
            </p:nvGraphicFramePr>
            <p:xfrm>
              <a:off x="820462" y="2430252"/>
              <a:ext cx="10008000" cy="31566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85114160"/>
                        </a:ext>
                      </a:extLst>
                    </a:gridCol>
                    <a:gridCol w="1512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34243790"/>
                        </a:ext>
                      </a:extLst>
                    </a:gridCol>
                    <a:gridCol w="3888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104023871"/>
                        </a:ext>
                      </a:extLst>
                    </a:gridCol>
                    <a:gridCol w="3852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61700171"/>
                        </a:ext>
                      </a:extLst>
                    </a:gridCol>
                  </a:tblGrid>
                  <a:tr h="78062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3200" b="0" i="1" u="none" strike="noStrike" kern="100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x</a:t>
                          </a:r>
                          <a:endParaRPr kumimoji="1" lang="zh-TW" altLang="zh-TW" sz="3200" b="0" i="1" u="none" strike="noStrike" kern="100" cap="none" spc="0" normalizeH="0" baseline="0" dirty="0" smtClean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en-US" altLang="zh-TW" sz="3200" b="0" i="1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x</a:t>
                          </a:r>
                          <a:endParaRPr lang="zh-TW" altLang="zh-TW" sz="28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15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＞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en-US" altLang="zh-TW" sz="3200" b="0" i="1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x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49417024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⑴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</a:rPr>
                            <a:t>4</a:t>
                          </a:r>
                          <a:endParaRPr lang="zh-TW" altLang="zh-TW" sz="2800" kern="100" dirty="0" smtClean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zh-TW" altLang="en-US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4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16</a:t>
                          </a:r>
                          <a:endParaRPr kumimoji="0" lang="zh-TW" altLang="en-US" sz="2800" b="0" i="0" u="none" strike="noStrike" kern="1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altLang="en-US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不成立</a:t>
                          </a:r>
                          <a:endParaRPr lang="zh-TW" sz="2800" b="1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31333921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⑵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TW" altLang="zh-TW" sz="2800" kern="100" dirty="0" smtClean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＋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r>
                            <a:rPr kumimoji="1" lang="zh-TW" altLang="en-US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(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5)</a:t>
                          </a:r>
                          <a:r>
                            <a:rPr kumimoji="1" lang="zh-TW" altLang="zh-TW" sz="32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</a:t>
                          </a:r>
                          <a:endParaRPr kumimoji="0" lang="zh-TW" altLang="en-US" sz="2800" b="0" i="0" u="none" strike="noStrike" kern="1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altLang="zh-TW" sz="2800" b="1" kern="100" dirty="0" smtClean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78094185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⑶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0403" t="-298462" r="-512097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58556" t="-298462" r="-99372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不成立</a:t>
                          </a:r>
                          <a:endParaRPr lang="zh-TW" altLang="zh-TW" sz="2800" b="1" kern="100" dirty="0" smtClean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959182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6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0B5CC49B-E835-4E5F-9E82-F9EF808888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130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5763B6-4F09-43B5-A4F8-D28224147891}"/>
              </a:ext>
            </a:extLst>
          </p:cNvPr>
          <p:cNvSpPr/>
          <p:nvPr/>
        </p:nvSpPr>
        <p:spPr>
          <a:xfrm>
            <a:off x="531493" y="626840"/>
            <a:ext cx="10547407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</a:rPr>
              <a:t>　　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像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＞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1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、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 ≥ 1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、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＜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3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、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 ≤ 2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等這類的不等式，我們可以直接判斷哪些數是它們的解，哪些數不是它們的解，此時就可以在數線上將它們的解都表示出來。我們來看下面的例題。</a:t>
            </a:r>
          </a:p>
        </p:txBody>
      </p:sp>
    </p:spTree>
    <p:extLst>
      <p:ext uri="{BB962C8B-B14F-4D97-AF65-F5344CB8AC3E}">
        <p14:creationId xmlns:p14="http://schemas.microsoft.com/office/powerpoint/2010/main" val="321344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12F4F833-E8DF-43EA-AEF6-58EB7C0D0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122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D0C850D-C893-4DBF-A8B3-B4F7E8187ECD}"/>
              </a:ext>
            </a:extLst>
          </p:cNvPr>
          <p:cNvSpPr/>
          <p:nvPr/>
        </p:nvSpPr>
        <p:spPr>
          <a:xfrm>
            <a:off x="384175" y="869272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+++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等量公理與移項法則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92705CC-FA68-45B6-89C7-BDEBEAEF430A}"/>
                  </a:ext>
                </a:extLst>
              </p:cNvPr>
              <p:cNvSpPr/>
              <p:nvPr/>
            </p:nvSpPr>
            <p:spPr>
              <a:xfrm>
                <a:off x="1195449" y="1460420"/>
                <a:ext cx="9644829" cy="2221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⑴ 若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i="1" kern="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solidFill>
                      <a:schemeClr val="tx1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(</a:t>
                </a:r>
                <a:r>
                  <a:rPr lang="zh-TW" altLang="zh-TW" sz="3200" dirty="0">
                    <a:solidFill>
                      <a:schemeClr val="tx1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5)</a:t>
                </a:r>
                <a:r>
                  <a:rPr lang="zh-TW" altLang="en-US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22</a:t>
                </a: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，則</a:t>
                </a:r>
                <a:r>
                  <a:rPr lang="zh-TW" altLang="en-US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i="1" kern="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200" kern="100" dirty="0">
                    <a:solidFill>
                      <a:schemeClr val="tx1"/>
                    </a:solidFill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u="sng" kern="0" dirty="0">
                    <a:solidFill>
                      <a:schemeClr val="tx1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    </a:t>
                </a: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。</a:t>
                </a: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⑵ 若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12</a:t>
                </a:r>
                <a:r>
                  <a:rPr lang="zh-TW" altLang="zh-TW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5</a:t>
                </a:r>
                <a:r>
                  <a:rPr lang="en-US" altLang="zh-TW" sz="3200" i="1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8</a:t>
                </a: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，則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5</a:t>
                </a:r>
                <a:r>
                  <a:rPr lang="en-US" altLang="zh-TW" sz="3200" i="1" kern="1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200" kern="1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u="sng" kern="0" dirty="0">
                    <a:solidFill>
                      <a:schemeClr val="tx1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     </a:t>
                </a: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。</a:t>
                </a: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⑶ 若</a:t>
                </a:r>
                <a:r>
                  <a:rPr lang="zh-TW" altLang="zh-TW" sz="3200" dirty="0">
                    <a:solidFill>
                      <a:schemeClr val="tx1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 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j-ea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sz="3200" i="1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18</a:t>
                </a: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，則</a:t>
                </a:r>
                <a:r>
                  <a:rPr lang="zh-TW" altLang="en-US" sz="3200" kern="1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i="1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x</a:t>
                </a:r>
                <a:r>
                  <a:rPr lang="zh-TW" altLang="en-US" sz="3200" kern="1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u="sng" kern="0" dirty="0">
                    <a:solidFill>
                      <a:schemeClr val="tx1"/>
                    </a:solidFill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         </a:t>
                </a:r>
                <a:r>
                  <a:rPr lang="zh-TW" altLang="zh-TW" sz="3200" kern="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2705CC-FA68-45B6-89C7-BDEBEAEF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49" y="1460420"/>
                <a:ext cx="9644829" cy="2221121"/>
              </a:xfrm>
              <a:prstGeom prst="rect">
                <a:avLst/>
              </a:prstGeom>
              <a:blipFill rotWithShape="1">
                <a:blip r:embed="rId2"/>
                <a:stretch>
                  <a:fillRect l="-1580" t="-1648" b="-13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8">
            <a:extLst>
              <a:ext uri="{FF2B5EF4-FFF2-40B4-BE49-F238E27FC236}">
                <a16:creationId xmlns:a16="http://schemas.microsoft.com/office/drawing/2014/main" id="{B6A7B341-B378-4213-9F98-ACDCD5B39CC3}"/>
              </a:ext>
            </a:extLst>
          </p:cNvPr>
          <p:cNvSpPr/>
          <p:nvPr/>
        </p:nvSpPr>
        <p:spPr>
          <a:xfrm>
            <a:off x="114300" y="1571826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B4A4F6-0494-492D-BA94-DDE3F1A2DD49}"/>
              </a:ext>
            </a:extLst>
          </p:cNvPr>
          <p:cNvSpPr/>
          <p:nvPr/>
        </p:nvSpPr>
        <p:spPr>
          <a:xfrm>
            <a:off x="6602022" y="147810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E400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ACC9055-D6BE-440B-90A1-24281BE6FFA8}"/>
              </a:ext>
            </a:extLst>
          </p:cNvPr>
          <p:cNvSpPr/>
          <p:nvPr/>
        </p:nvSpPr>
        <p:spPr>
          <a:xfrm>
            <a:off x="5960981" y="2060119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400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CD5C09C-C844-4C8D-B647-B187FEAC0DDA}"/>
              </a:ext>
            </a:extLst>
          </p:cNvPr>
          <p:cNvSpPr/>
          <p:nvPr/>
        </p:nvSpPr>
        <p:spPr>
          <a:xfrm>
            <a:off x="5540393" y="28941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4007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endParaRPr lang="zh-TW" altLang="en-US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E9CB3835-5FFF-D21D-A95E-377DA68FDF9F}"/>
              </a:ext>
            </a:extLst>
          </p:cNvPr>
          <p:cNvSpPr txBox="1"/>
          <p:nvPr/>
        </p:nvSpPr>
        <p:spPr>
          <a:xfrm>
            <a:off x="1205542" y="5316367"/>
            <a:ext cx="878676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代表坐標為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1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的點</a:t>
            </a:r>
            <a:r>
              <a:rPr kumimoji="1" lang="zh-TW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不包含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在這不等式的解內。</a:t>
            </a: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2DC149-147F-44D3-9448-9099DB315709}"/>
              </a:ext>
            </a:extLst>
          </p:cNvPr>
          <p:cNvSpPr/>
          <p:nvPr/>
        </p:nvSpPr>
        <p:spPr>
          <a:xfrm>
            <a:off x="0" y="634620"/>
            <a:ext cx="12192000" cy="1410037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86D8C408-DEE9-4017-A84D-CE629CBE9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130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E3FAF97-DC73-47B0-AD5B-442A4B03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75" y="-134350"/>
            <a:ext cx="7526165" cy="1001096"/>
          </a:xfrm>
        </p:spPr>
        <p:txBody>
          <a:bodyPr/>
          <a:lstStyle/>
          <a:p>
            <a:r>
              <a:rPr lang="zh-TW" altLang="en-US" dirty="0"/>
              <a:t>圖示不等式的解 </a:t>
            </a:r>
            <a:r>
              <a:rPr lang="en-US" altLang="zh-TW" dirty="0"/>
              <a:t>( </a:t>
            </a:r>
            <a:r>
              <a:rPr lang="zh-TW" altLang="en-US" dirty="0"/>
              <a:t>單一不等號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5F1AE7-EA35-4EAF-B148-328471313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4" name="矩形: 圓角 48">
            <a:extLst>
              <a:ext uri="{FF2B5EF4-FFF2-40B4-BE49-F238E27FC236}">
                <a16:creationId xmlns:a16="http://schemas.microsoft.com/office/drawing/2014/main" id="{64B60B8E-0C97-4AF0-9C2D-539197D20BFA}"/>
              </a:ext>
            </a:extLst>
          </p:cNvPr>
          <p:cNvSpPr/>
          <p:nvPr/>
        </p:nvSpPr>
        <p:spPr>
          <a:xfrm>
            <a:off x="114300" y="216664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9" name="文字版面配置區 4">
            <a:extLst>
              <a:ext uri="{FF2B5EF4-FFF2-40B4-BE49-F238E27FC236}">
                <a16:creationId xmlns:a16="http://schemas.microsoft.com/office/drawing/2014/main" id="{95BEA8B1-372E-4F46-A450-0DF8898CE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500448" cy="1305559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在數線上圖示下列各不等式的解。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⑴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＜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 	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⑵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≥ 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－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TW" altLang="zh-TW" sz="3200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151" y="4920872"/>
            <a:ext cx="328950" cy="276633"/>
          </a:xfrm>
          <a:prstGeom prst="rect">
            <a:avLst/>
          </a:prstGeom>
        </p:spPr>
      </p:pic>
      <p:pic>
        <p:nvPicPr>
          <p:cNvPr id="103625" name="Picture 201" descr="C:\Users\K1110904\Desktop\圖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37" y="4137165"/>
            <a:ext cx="6619875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C6CFEDA-4334-0333-C6D9-7E44CAC8F43E}"/>
              </a:ext>
            </a:extLst>
          </p:cNvPr>
          <p:cNvSpPr txBox="1"/>
          <p:nvPr/>
        </p:nvSpPr>
        <p:spPr>
          <a:xfrm>
            <a:off x="720796" y="2141367"/>
            <a:ext cx="10920743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985" marR="0" lvl="0" indent="-514985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⑴</a:t>
            </a:r>
            <a:r>
              <a:rPr kumimoji="0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不等式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＜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的解就是所有比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小的數，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782F1B0-71ED-1AEF-A48F-733F81C71B91}"/>
              </a:ext>
            </a:extLst>
          </p:cNvPr>
          <p:cNvSpPr txBox="1"/>
          <p:nvPr/>
        </p:nvSpPr>
        <p:spPr>
          <a:xfrm>
            <a:off x="720796" y="2776367"/>
            <a:ext cx="10920743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-6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而在數線上，</a:t>
            </a:r>
            <a:r>
              <a:rPr kumimoji="1" lang="zh-TW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所有小於</a:t>
            </a:r>
            <a:r>
              <a:rPr kumimoji="1" lang="en-US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 </a:t>
            </a:r>
            <a:r>
              <a:rPr kumimoji="1" lang="zh-TW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的數都在坐標為</a:t>
            </a:r>
            <a:r>
              <a:rPr kumimoji="1" lang="en-US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 </a:t>
            </a:r>
            <a:r>
              <a:rPr kumimoji="1" lang="zh-TW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之左邊的點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4611E14-B2DE-0799-86CC-1BDCFF5F0589}"/>
              </a:ext>
            </a:extLst>
          </p:cNvPr>
          <p:cNvSpPr txBox="1"/>
          <p:nvPr/>
        </p:nvSpPr>
        <p:spPr>
          <a:xfrm>
            <a:off x="720796" y="3411367"/>
            <a:ext cx="10920743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-6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所以我們可以用下圖來表示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＜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的解：</a:t>
            </a:r>
            <a:endParaRPr kumimoji="0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F865D97-C553-9AD1-E72A-53CD2F046A90}"/>
              </a:ext>
            </a:extLst>
          </p:cNvPr>
          <p:cNvSpPr txBox="1"/>
          <p:nvPr/>
        </p:nvSpPr>
        <p:spPr>
          <a:xfrm>
            <a:off x="720796" y="4681367"/>
            <a:ext cx="10920743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-63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圖中符號「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　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」是一個</a:t>
            </a:r>
            <a:r>
              <a:rPr kumimoji="1" lang="zh-TW" altLang="zh-TW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空心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的圓圈，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F35E338D-0092-4413-8B60-E2F56C8D9FFF}"/>
              </a:ext>
            </a:extLst>
          </p:cNvPr>
          <p:cNvSpPr/>
          <p:nvPr/>
        </p:nvSpPr>
        <p:spPr>
          <a:xfrm>
            <a:off x="0" y="634621"/>
            <a:ext cx="12192000" cy="1359426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86D8C408-DEE9-4017-A84D-CE629CBE9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</p:spPr>
        <p:txBody>
          <a:bodyPr/>
          <a:lstStyle/>
          <a:p>
            <a:r>
              <a:rPr lang="en-US" altLang="zh-TW" dirty="0"/>
              <a:t>130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E3FAF97-DC73-47B0-AD5B-442A4B03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75" y="-134350"/>
            <a:ext cx="7526165" cy="1001096"/>
          </a:xfrm>
        </p:spPr>
        <p:txBody>
          <a:bodyPr/>
          <a:lstStyle/>
          <a:p>
            <a:r>
              <a:rPr lang="zh-TW" altLang="en-US" dirty="0"/>
              <a:t>圖示不等式的解 </a:t>
            </a:r>
            <a:r>
              <a:rPr lang="en-US" altLang="zh-TW" dirty="0"/>
              <a:t>( </a:t>
            </a:r>
            <a:r>
              <a:rPr lang="zh-TW" altLang="en-US" dirty="0"/>
              <a:t>單一不等號 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5F1AE7-EA35-4EAF-B148-328471313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4" name="矩形: 圓角 48">
            <a:extLst>
              <a:ext uri="{FF2B5EF4-FFF2-40B4-BE49-F238E27FC236}">
                <a16:creationId xmlns:a16="http://schemas.microsoft.com/office/drawing/2014/main" id="{64B60B8E-0C97-4AF0-9C2D-539197D20BFA}"/>
              </a:ext>
            </a:extLst>
          </p:cNvPr>
          <p:cNvSpPr/>
          <p:nvPr/>
        </p:nvSpPr>
        <p:spPr>
          <a:xfrm>
            <a:off x="114300" y="209552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7" name="文字版面配置區 4">
            <a:extLst>
              <a:ext uri="{FF2B5EF4-FFF2-40B4-BE49-F238E27FC236}">
                <a16:creationId xmlns:a16="http://schemas.microsoft.com/office/drawing/2014/main" id="{95BEA8B1-372E-4F46-A450-0DF8898CE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500448" cy="1305559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在數線上圖示下列各不等式的解。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⑴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＜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 	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⑵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≥ 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－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TW" altLang="zh-TW" sz="3200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5621" name="Picture 149" descr="C:\Users\K1110904\Desktop\圖片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64" y="4794961"/>
            <a:ext cx="6577012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A1FF21F-3E14-BB69-C08B-5CF7C091EEC3}"/>
              </a:ext>
            </a:extLst>
          </p:cNvPr>
          <p:cNvSpPr txBox="1"/>
          <p:nvPr/>
        </p:nvSpPr>
        <p:spPr>
          <a:xfrm>
            <a:off x="720797" y="1994047"/>
            <a:ext cx="10770618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985" marR="0" lvl="0" indent="-51498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⑵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	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不等式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0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≥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的解就是所有比－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大，或是等於－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的數，</a:t>
            </a:r>
            <a:endParaRPr kumimoji="1" lang="en-US" altLang="zh-TW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C8D1899-5D46-13E0-1136-C08CC8267FB8}"/>
              </a:ext>
            </a:extLst>
          </p:cNvPr>
          <p:cNvSpPr txBox="1"/>
          <p:nvPr/>
        </p:nvSpPr>
        <p:spPr>
          <a:xfrm>
            <a:off x="720797" y="2578822"/>
            <a:ext cx="1077061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23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而在數線上，</a:t>
            </a:r>
            <a:endParaRPr kumimoji="1" lang="en-US" altLang="zh-TW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9403E2-66CD-506C-EFF6-50774C196709}"/>
              </a:ext>
            </a:extLst>
          </p:cNvPr>
          <p:cNvSpPr txBox="1"/>
          <p:nvPr/>
        </p:nvSpPr>
        <p:spPr>
          <a:xfrm>
            <a:off x="720797" y="3132820"/>
            <a:ext cx="1077061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23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所有大於－</a:t>
            </a:r>
            <a:r>
              <a:rPr kumimoji="1" lang="en-US" altLang="zh-TW" sz="3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的數都在坐標為－</a:t>
            </a:r>
            <a:r>
              <a:rPr kumimoji="1" lang="en-US" altLang="zh-TW" sz="3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之右邊的點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kumimoji="1" lang="en-US" altLang="zh-TW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10CFA4-95A9-9A6E-0C33-5061739CFA1A}"/>
              </a:ext>
            </a:extLst>
          </p:cNvPr>
          <p:cNvSpPr txBox="1"/>
          <p:nvPr/>
        </p:nvSpPr>
        <p:spPr>
          <a:xfrm>
            <a:off x="720797" y="3686818"/>
            <a:ext cx="1077061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23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en-US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　　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等於</a:t>
            </a:r>
            <a:r>
              <a:rPr kumimoji="1" lang="zh-TW" altLang="en-US" sz="14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的數就是坐標為－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的點，</a:t>
            </a:r>
            <a:endParaRPr kumimoji="1" lang="en-US" altLang="zh-TW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B07FC8-6E64-507F-B2F3-57E7BB3BB431}"/>
              </a:ext>
            </a:extLst>
          </p:cNvPr>
          <p:cNvSpPr txBox="1"/>
          <p:nvPr/>
        </p:nvSpPr>
        <p:spPr>
          <a:xfrm>
            <a:off x="720797" y="4240816"/>
            <a:ext cx="1077061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23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所以我們可以用下圖來表示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0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≥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kumimoji="1" lang="en-US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的解：</a:t>
            </a:r>
            <a:endParaRPr kumimoji="1" lang="en-US" altLang="zh-TW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0DE7E50-B850-3EE7-51EC-4DD11E135E2B}"/>
              </a:ext>
            </a:extLst>
          </p:cNvPr>
          <p:cNvSpPr txBox="1"/>
          <p:nvPr/>
        </p:nvSpPr>
        <p:spPr>
          <a:xfrm>
            <a:off x="720797" y="5444509"/>
            <a:ext cx="10770618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514350" marR="0" lvl="0" indent="23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圖中符號「</a:t>
            </a:r>
            <a:r>
              <a:rPr kumimoji="1" lang="zh-TW" altLang="en-US" sz="2000" b="0" i="0" u="none" strike="noStrike" kern="100" cap="none" spc="0" normalizeH="0" baseline="0" noProof="0">
                <a:ln>
                  <a:noFill/>
                </a:ln>
                <a:solidFill>
                  <a:srgbClr val="E60044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Times New Roman" panose="02020603050405020304" pitchFamily="18" charset="0"/>
              </a:rPr>
              <a:t>●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」是一個</a:t>
            </a:r>
            <a:r>
              <a:rPr kumimoji="1" lang="zh-TW" altLang="zh-TW" sz="3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實心</a:t>
            </a:r>
            <a:r>
              <a:rPr kumimoji="1" lang="zh-TW" altLang="zh-TW" sz="3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的圓圈，</a:t>
            </a:r>
            <a:endParaRPr kumimoji="1" lang="en-US" altLang="zh-TW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21CAC20-E6EA-535A-42BD-49DF0B6385E2}"/>
              </a:ext>
            </a:extLst>
          </p:cNvPr>
          <p:cNvSpPr txBox="1"/>
          <p:nvPr/>
        </p:nvSpPr>
        <p:spPr>
          <a:xfrm>
            <a:off x="1252433" y="5998507"/>
            <a:ext cx="8359408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zh-TW" altLang="zh-TW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代表坐標為－</a:t>
            </a:r>
            <a:r>
              <a:rPr kumimoji="1" lang="en-US" altLang="zh-TW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 </a:t>
            </a:r>
            <a:r>
              <a:rPr kumimoji="1" lang="zh-TW" altLang="zh-TW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的點</a:t>
            </a:r>
            <a:r>
              <a:rPr kumimoji="1" lang="zh-TW" altLang="zh-TW" sz="3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包含</a:t>
            </a:r>
            <a:r>
              <a:rPr kumimoji="1" lang="zh-TW" altLang="zh-TW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在這不等式的解內。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24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31F06C57-F849-45A8-BF9B-C5B5DA9B5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</p:spPr>
        <p:txBody>
          <a:bodyPr/>
          <a:lstStyle/>
          <a:p>
            <a:r>
              <a:rPr lang="en-US" altLang="zh-TW" dirty="0"/>
              <a:t>130</a:t>
            </a:r>
          </a:p>
        </p:txBody>
      </p:sp>
      <p:sp>
        <p:nvSpPr>
          <p:cNvPr id="3" name="文字版面配置區 4">
            <a:extLst>
              <a:ext uri="{FF2B5EF4-FFF2-40B4-BE49-F238E27FC236}">
                <a16:creationId xmlns:a16="http://schemas.microsoft.com/office/drawing/2014/main" id="{2A5574DC-B9F9-482D-9CE7-E318ACE27887}"/>
              </a:ext>
            </a:extLst>
          </p:cNvPr>
          <p:cNvSpPr txBox="1">
            <a:spLocks/>
          </p:cNvSpPr>
          <p:nvPr/>
        </p:nvSpPr>
        <p:spPr bwMode="auto">
          <a:xfrm>
            <a:off x="720796" y="851047"/>
            <a:ext cx="11342867" cy="152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另外為了方便繪製，</a:t>
            </a:r>
            <a:endParaRPr lang="en-US" altLang="zh-TW" sz="32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也經常以下圖的方法表示如例</a:t>
            </a: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4 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中不等式的解：</a:t>
            </a:r>
            <a:endParaRPr lang="en-US" altLang="zh-TW" sz="32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(1)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TW" sz="32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(2)</a:t>
            </a:r>
            <a:endParaRPr lang="zh-TW" altLang="zh-TW" sz="32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7882646" y="3411318"/>
            <a:ext cx="2892450" cy="2431435"/>
            <a:chOff x="7532451" y="737127"/>
            <a:chExt cx="2892450" cy="2431435"/>
          </a:xfrm>
        </p:grpSpPr>
        <p:sp>
          <p:nvSpPr>
            <p:cNvPr id="9" name="矩形 8"/>
            <p:cNvSpPr/>
            <p:nvPr/>
          </p:nvSpPr>
          <p:spPr>
            <a:xfrm>
              <a:off x="7655668" y="831591"/>
              <a:ext cx="1919338" cy="501098"/>
            </a:xfrm>
            <a:prstGeom prst="rect">
              <a:avLst/>
            </a:prstGeom>
            <a:solidFill>
              <a:srgbClr val="F7CAAC"/>
            </a:solidFill>
            <a:ln>
              <a:solidFill>
                <a:srgbClr val="F7CA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532451" y="737127"/>
              <a:ext cx="2892450" cy="2431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76200">
                <a:spcAft>
                  <a:spcPts val="0"/>
                </a:spcAft>
              </a:pPr>
              <a:r>
                <a:rPr lang="zh-TW" altLang="zh-TW" sz="3600" b="1" kern="1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圖解筆記</a:t>
              </a:r>
              <a:endParaRPr lang="zh-TW" altLang="zh-TW" sz="1200" kern="100" dirty="0"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zh-TW" altLang="zh-TW" sz="2400" b="1" kern="0" dirty="0">
                  <a:solidFill>
                    <a:srgbClr val="00A6FF"/>
                  </a:solidFill>
                  <a:ea typeface="DFHeiStd-W7"/>
                  <a:cs typeface="DFHeiStd-W7"/>
                </a:rPr>
                <a:t>圖示不等式的解</a:t>
              </a:r>
              <a:endParaRPr lang="zh-TW" altLang="zh-TW" sz="1200" kern="100" dirty="0"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400" kern="100" dirty="0">
                  <a:solidFill>
                    <a:srgbClr val="221E1F"/>
                  </a:solidFill>
                  <a:latin typeface="華康黑體"/>
                  <a:cs typeface="華康黑體"/>
                </a:rPr>
                <a:t>   </a:t>
              </a:r>
              <a:r>
                <a:rPr lang="zh-TW" altLang="zh-TW" sz="2400" kern="100" dirty="0">
                  <a:solidFill>
                    <a:srgbClr val="221E1F"/>
                  </a:solidFill>
                  <a:latin typeface="華康黑體"/>
                  <a:cs typeface="華康黑體"/>
                </a:rPr>
                <a:t>：空心→不包含</a:t>
              </a:r>
              <a:endParaRPr lang="zh-TW" altLang="zh-TW" sz="1200" kern="100" dirty="0"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2400" kern="100" dirty="0">
                  <a:solidFill>
                    <a:srgbClr val="221E1F"/>
                  </a:solidFill>
                  <a:latin typeface="華康黑體"/>
                  <a:cs typeface="華康黑體"/>
                </a:rPr>
                <a:t>   </a:t>
              </a:r>
              <a:r>
                <a:rPr lang="zh-TW" altLang="zh-TW" sz="2400" kern="100" dirty="0">
                  <a:solidFill>
                    <a:srgbClr val="221E1F"/>
                  </a:solidFill>
                  <a:latin typeface="華康黑體"/>
                  <a:cs typeface="華康黑體"/>
                </a:rPr>
                <a:t>：實心→包含</a:t>
              </a:r>
              <a:endParaRPr lang="zh-TW" altLang="zh-TW" sz="1200" kern="1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7976679" y="4837616"/>
            <a:ext cx="298450" cy="805508"/>
            <a:chOff x="12700" y="-55396"/>
            <a:chExt cx="298450" cy="805508"/>
          </a:xfrm>
        </p:grpSpPr>
        <p:sp>
          <p:nvSpPr>
            <p:cNvPr id="11" name="Oval 113"/>
            <p:cNvSpPr>
              <a:spLocks noChangeArrowheads="1"/>
            </p:cNvSpPr>
            <p:nvPr/>
          </p:nvSpPr>
          <p:spPr bwMode="auto">
            <a:xfrm>
              <a:off x="12700" y="-55396"/>
              <a:ext cx="298450" cy="2984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Oval 114"/>
            <p:cNvSpPr>
              <a:spLocks noChangeArrowheads="1"/>
            </p:cNvSpPr>
            <p:nvPr/>
          </p:nvSpPr>
          <p:spPr bwMode="auto">
            <a:xfrm>
              <a:off x="12700" y="451662"/>
              <a:ext cx="298450" cy="2984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145537" name="Picture 129" descr="C:\Users\K1110904\Desktop\圖片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08" y="2630737"/>
            <a:ext cx="5424487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538" name="Picture 130" descr="C:\Users\K1110904\Desktop\圖片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45" y="4077913"/>
            <a:ext cx="5424487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2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C4F453F5-D613-45EE-89F1-B64605D64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0B1D7E22-7949-45C1-B22A-F66156248D3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在數線上圖示下列各不等式的解。</a:t>
                </a: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430780" algn="l"/>
                  </a:tabLst>
                </a:pP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⑴ 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＞－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3	                             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⑵ 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600" kern="10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600" kern="100">
                            <a:latin typeface="Times New Roman" panose="02020603050405020304" pitchFamily="18" charset="0"/>
                            <a:ea typeface="新細明體" panose="02020500000000000000" pitchFamily="18" charset="-12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TW" sz="3600" kern="10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600" kern="100">
                            <a:latin typeface="Times New Roman" panose="02020603050405020304" pitchFamily="18" charset="0"/>
                            <a:ea typeface="新細明體" panose="02020500000000000000" pitchFamily="18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3600" kern="100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0B1D7E22-7949-45C1-B22A-F66156248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451" t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圓角 48">
            <a:extLst>
              <a:ext uri="{FF2B5EF4-FFF2-40B4-BE49-F238E27FC236}">
                <a16:creationId xmlns:a16="http://schemas.microsoft.com/office/drawing/2014/main" id="{8B036E2C-6FA8-491E-8558-D4753A30F689}"/>
              </a:ext>
            </a:extLst>
          </p:cNvPr>
          <p:cNvSpPr/>
          <p:nvPr/>
        </p:nvSpPr>
        <p:spPr>
          <a:xfrm>
            <a:off x="114300" y="256288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A057A1-9A8D-425C-A29B-4AD838AE972A}"/>
              </a:ext>
            </a:extLst>
          </p:cNvPr>
          <p:cNvSpPr/>
          <p:nvPr/>
        </p:nvSpPr>
        <p:spPr>
          <a:xfrm>
            <a:off x="717345" y="2527568"/>
            <a:ext cx="1322113" cy="6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indent="-411163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⑴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TW" altLang="zh-TW" sz="3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: 圓角 20">
            <a:hlinkClick r:id="rId4" action="ppaction://hlinksldjump"/>
            <a:extLst>
              <a:ext uri="{FF2B5EF4-FFF2-40B4-BE49-F238E27FC236}">
                <a16:creationId xmlns:a16="http://schemas.microsoft.com/office/drawing/2014/main" id="{854B1CDD-7B0F-43DB-990D-FD54F2453358}"/>
              </a:ext>
            </a:extLst>
          </p:cNvPr>
          <p:cNvSpPr/>
          <p:nvPr/>
        </p:nvSpPr>
        <p:spPr>
          <a:xfrm>
            <a:off x="2537769" y="42863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31">
            <a:extLst>
              <a:ext uri="{FF2B5EF4-FFF2-40B4-BE49-F238E27FC236}">
                <a16:creationId xmlns:a16="http://schemas.microsoft.com/office/drawing/2014/main" id="{141F088A-70BE-4073-B21F-AC0ABA8E256F}"/>
              </a:ext>
            </a:extLst>
          </p:cNvPr>
          <p:cNvSpPr/>
          <p:nvPr/>
        </p:nvSpPr>
        <p:spPr>
          <a:xfrm>
            <a:off x="3704128" y="43689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20">
            <a:hlinkClick r:id="rId5" action="ppaction://hlinksldjump"/>
            <a:extLst>
              <a:ext uri="{FF2B5EF4-FFF2-40B4-BE49-F238E27FC236}">
                <a16:creationId xmlns:a16="http://schemas.microsoft.com/office/drawing/2014/main" id="{D5461211-B552-4736-B471-A6008A1DD11E}"/>
              </a:ext>
            </a:extLst>
          </p:cNvPr>
          <p:cNvSpPr/>
          <p:nvPr/>
        </p:nvSpPr>
        <p:spPr>
          <a:xfrm>
            <a:off x="3119429" y="42863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1F0A940-6DF0-4712-8395-2750DE15798C}"/>
              </a:ext>
            </a:extLst>
          </p:cNvPr>
          <p:cNvSpPr/>
          <p:nvPr/>
        </p:nvSpPr>
        <p:spPr>
          <a:xfrm>
            <a:off x="6123310" y="2527568"/>
            <a:ext cx="999695" cy="6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indent="-411163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⑵</a:t>
            </a:r>
            <a:endParaRPr lang="zh-TW" altLang="zh-TW" sz="3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699" name="Picture 179" descr="C:\Users\K1110904\Desktop\圖片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3"/>
          <a:stretch/>
        </p:blipFill>
        <p:spPr bwMode="auto">
          <a:xfrm>
            <a:off x="6623158" y="2543334"/>
            <a:ext cx="4828276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00" name="Picture 180" descr="C:\Users\K1110904\Desktop\圖片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2"/>
          <a:stretch/>
        </p:blipFill>
        <p:spPr bwMode="auto">
          <a:xfrm>
            <a:off x="1315337" y="2543334"/>
            <a:ext cx="4959339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20E4C83-90FC-46D6-B1BB-3A87498AD0C1}"/>
              </a:ext>
            </a:extLst>
          </p:cNvPr>
          <p:cNvSpPr/>
          <p:nvPr/>
        </p:nvSpPr>
        <p:spPr>
          <a:xfrm>
            <a:off x="0" y="634621"/>
            <a:ext cx="12192000" cy="758378"/>
          </a:xfrm>
          <a:prstGeom prst="rect">
            <a:avLst/>
          </a:prstGeom>
          <a:solidFill>
            <a:srgbClr val="DAE3F3"/>
          </a:solidFill>
          <a:ln>
            <a:solidFill>
              <a:srgbClr val="DAE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55050155-DC4D-46DF-BB1C-62E57D7F0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131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33226B8-0623-4A78-9248-3B8606B1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75" y="-134350"/>
            <a:ext cx="7201045" cy="1001096"/>
          </a:xfrm>
        </p:spPr>
        <p:txBody>
          <a:bodyPr/>
          <a:lstStyle/>
          <a:p>
            <a:r>
              <a:rPr lang="zh-TW" altLang="en-US" dirty="0"/>
              <a:t>圖示不等式的解</a:t>
            </a:r>
            <a:r>
              <a:rPr lang="en-US" altLang="zh-TW" dirty="0"/>
              <a:t>(</a:t>
            </a:r>
            <a:r>
              <a:rPr lang="zh-TW" altLang="en-US" dirty="0"/>
              <a:t>兩個不等號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050C4D-19A3-48DE-879D-CD4A34725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D9172B3-A73E-4392-A282-373B3AF2B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9"/>
            <a:ext cx="10500448" cy="94722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在數線上圖示不等式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＜</a:t>
            </a:r>
            <a:r>
              <a:rPr lang="en-US" altLang="zh-TW" sz="3200" i="1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≤ 2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的解。</a:t>
            </a:r>
          </a:p>
        </p:txBody>
      </p:sp>
      <p:sp>
        <p:nvSpPr>
          <p:cNvPr id="7" name="矩形: 圓角 48">
            <a:extLst>
              <a:ext uri="{FF2B5EF4-FFF2-40B4-BE49-F238E27FC236}">
                <a16:creationId xmlns:a16="http://schemas.microsoft.com/office/drawing/2014/main" id="{E46282BA-8B73-4EEB-88D5-9CC517455C26}"/>
              </a:ext>
            </a:extLst>
          </p:cNvPr>
          <p:cNvSpPr/>
          <p:nvPr/>
        </p:nvSpPr>
        <p:spPr>
          <a:xfrm>
            <a:off x="114300" y="148592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pic>
        <p:nvPicPr>
          <p:cNvPr id="108723" name="Picture 179" descr="C:\Users\K1110904\Desktop\圖片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8" y="4706317"/>
            <a:ext cx="5443537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24" name="Picture 180" descr="C:\Users\K1110904\Desktop\圖片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58" y="3417067"/>
            <a:ext cx="5443537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82FF208-06A9-63DC-DECE-AAD6D8E8CCED}"/>
              </a:ext>
            </a:extLst>
          </p:cNvPr>
          <p:cNvSpPr txBox="1"/>
          <p:nvPr/>
        </p:nvSpPr>
        <p:spPr>
          <a:xfrm>
            <a:off x="720796" y="1460647"/>
            <a:ext cx="7654277" cy="12241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不等式－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3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＜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≤ 2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，表示「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大於－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3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」且「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x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小於或等於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2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」，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39B3D2A-F128-C914-6B67-B219A943652F}"/>
              </a:ext>
            </a:extLst>
          </p:cNvPr>
          <p:cNvSpPr txBox="1"/>
          <p:nvPr/>
        </p:nvSpPr>
        <p:spPr>
          <a:xfrm>
            <a:off x="720796" y="2684828"/>
            <a:ext cx="7654277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圖示如下：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78E803A-5871-41CE-0D39-2D95E76B3284}"/>
              </a:ext>
            </a:extLst>
          </p:cNvPr>
          <p:cNvSpPr txBox="1"/>
          <p:nvPr/>
        </p:nvSpPr>
        <p:spPr>
          <a:xfrm>
            <a:off x="720796" y="3319828"/>
            <a:ext cx="7654277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8F660F0-097A-0BAB-C7CA-7BC189B5A1A0}"/>
              </a:ext>
            </a:extLst>
          </p:cNvPr>
          <p:cNvSpPr txBox="1"/>
          <p:nvPr/>
        </p:nvSpPr>
        <p:spPr>
          <a:xfrm>
            <a:off x="720796" y="4050525"/>
            <a:ext cx="7654277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kumimoji="1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也可圖示如下：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96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C4F453F5-D613-45EE-89F1-B64605D641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131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1D7E22-7949-45C1-B22A-F66156248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96" y="688488"/>
            <a:ext cx="10500448" cy="1874397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在數線上圖示下列各不等式的解。</a:t>
            </a:r>
          </a:p>
          <a:p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⑴</a:t>
            </a:r>
            <a:r>
              <a:rPr lang="zh-TW" altLang="zh-TW" sz="3200" kern="100" dirty="0">
                <a:ea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－</a:t>
            </a: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4 ≤ </a:t>
            </a:r>
            <a:r>
              <a:rPr lang="en-US" altLang="zh-TW" sz="3200" i="1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≤ 1</a:t>
            </a:r>
            <a:r>
              <a:rPr lang="zh-TW" altLang="en-US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　　　　　　　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⑵</a:t>
            </a: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3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＞</a:t>
            </a:r>
            <a:r>
              <a:rPr lang="en-US" altLang="zh-TW" sz="3200" i="1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＞－</a:t>
            </a:r>
            <a:r>
              <a:rPr lang="en-US" altLang="zh-TW" sz="32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endParaRPr lang="zh-TW" altLang="en-US" sz="3200" dirty="0"/>
          </a:p>
        </p:txBody>
      </p:sp>
      <p:sp>
        <p:nvSpPr>
          <p:cNvPr id="4" name="矩形: 圓角 48">
            <a:extLst>
              <a:ext uri="{FF2B5EF4-FFF2-40B4-BE49-F238E27FC236}">
                <a16:creationId xmlns:a16="http://schemas.microsoft.com/office/drawing/2014/main" id="{8B036E2C-6FA8-491E-8558-D4753A30F689}"/>
              </a:ext>
            </a:extLst>
          </p:cNvPr>
          <p:cNvSpPr/>
          <p:nvPr/>
        </p:nvSpPr>
        <p:spPr>
          <a:xfrm>
            <a:off x="114300" y="2562885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A057A1-9A8D-425C-A29B-4AD838AE972A}"/>
              </a:ext>
            </a:extLst>
          </p:cNvPr>
          <p:cNvSpPr/>
          <p:nvPr/>
        </p:nvSpPr>
        <p:spPr>
          <a:xfrm>
            <a:off x="717345" y="2527568"/>
            <a:ext cx="2391924" cy="6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indent="-411163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⑴</a:t>
            </a:r>
            <a:endParaRPr lang="zh-TW" altLang="zh-TW" sz="3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圓角 20">
            <a:hlinkClick r:id="rId2" action="ppaction://hlinksldjump"/>
            <a:extLst>
              <a:ext uri="{FF2B5EF4-FFF2-40B4-BE49-F238E27FC236}">
                <a16:creationId xmlns:a16="http://schemas.microsoft.com/office/drawing/2014/main" id="{729F9721-02C6-4681-8C5B-886CDB826B47}"/>
              </a:ext>
            </a:extLst>
          </p:cNvPr>
          <p:cNvSpPr/>
          <p:nvPr/>
        </p:nvSpPr>
        <p:spPr>
          <a:xfrm>
            <a:off x="2537769" y="42863"/>
            <a:ext cx="571500" cy="56038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31">
            <a:extLst>
              <a:ext uri="{FF2B5EF4-FFF2-40B4-BE49-F238E27FC236}">
                <a16:creationId xmlns:a16="http://schemas.microsoft.com/office/drawing/2014/main" id="{60E62C83-57D9-464D-BBCA-036C3899F22E}"/>
              </a:ext>
            </a:extLst>
          </p:cNvPr>
          <p:cNvSpPr/>
          <p:nvPr/>
        </p:nvSpPr>
        <p:spPr>
          <a:xfrm>
            <a:off x="3131040" y="43689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: 圓角 31">
            <a:extLst>
              <a:ext uri="{FF2B5EF4-FFF2-40B4-BE49-F238E27FC236}">
                <a16:creationId xmlns:a16="http://schemas.microsoft.com/office/drawing/2014/main" id="{4B227E6B-7C2A-4626-9518-3521FB8C658F}"/>
              </a:ext>
            </a:extLst>
          </p:cNvPr>
          <p:cNvSpPr/>
          <p:nvPr/>
        </p:nvSpPr>
        <p:spPr>
          <a:xfrm>
            <a:off x="3704128" y="43689"/>
            <a:ext cx="573088" cy="56038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3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D4EC96-DEE4-4DA7-8843-171D27BBE47D}"/>
              </a:ext>
            </a:extLst>
          </p:cNvPr>
          <p:cNvSpPr/>
          <p:nvPr/>
        </p:nvSpPr>
        <p:spPr>
          <a:xfrm>
            <a:off x="5971020" y="2527568"/>
            <a:ext cx="999695" cy="6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indent="-411163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⑵</a:t>
            </a:r>
            <a:endParaRPr lang="zh-TW" altLang="zh-TW" sz="3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C679AE8-9091-4615-B429-56C00832BA83}"/>
              </a:ext>
            </a:extLst>
          </p:cNvPr>
          <p:cNvGrpSpPr>
            <a:grpSpLocks noChangeAspect="1"/>
          </p:cNvGrpSpPr>
          <p:nvPr/>
        </p:nvGrpSpPr>
        <p:grpSpPr>
          <a:xfrm>
            <a:off x="11467200" y="2075171"/>
            <a:ext cx="596464" cy="2674002"/>
            <a:chOff x="11422513" y="1725377"/>
            <a:chExt cx="720000" cy="3227828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3D9B03EF-2F46-4337-BE2E-69A5C6B1525A}"/>
                </a:ext>
              </a:extLst>
            </p:cNvPr>
            <p:cNvGrpSpPr/>
            <p:nvPr/>
          </p:nvGrpSpPr>
          <p:grpSpPr>
            <a:xfrm>
              <a:off x="11422513" y="1725377"/>
              <a:ext cx="720000" cy="760624"/>
              <a:chOff x="11422513" y="1725377"/>
              <a:chExt cx="720000" cy="760624"/>
            </a:xfrm>
          </p:grpSpPr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77A5A3A7-27D1-4AF3-BF7A-2E3D688945AD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文字方塊 28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FCB8C763-4464-4432-A7A9-C9C35CC30EA8}"/>
                  </a:ext>
                </a:extLst>
              </p:cNvPr>
              <p:cNvSpPr txBox="1"/>
              <p:nvPr/>
            </p:nvSpPr>
            <p:spPr>
              <a:xfrm>
                <a:off x="11422513" y="1725377"/>
                <a:ext cx="72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600" dirty="0">
                    <a:solidFill>
                      <a:schemeClr val="bg1"/>
                    </a:solidFill>
                    <a:sym typeface="Wingdings 3" panose="05040102010807070707" pitchFamily="18" charset="2"/>
                  </a:rPr>
                  <a:t></a:t>
                </a:r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2753ED18-4163-4308-A2E6-3863A25E0B20}"/>
                </a:ext>
              </a:extLst>
            </p:cNvPr>
            <p:cNvGrpSpPr/>
            <p:nvPr/>
          </p:nvGrpSpPr>
          <p:grpSpPr>
            <a:xfrm>
              <a:off x="11422513" y="2588402"/>
              <a:ext cx="720000" cy="720000"/>
              <a:chOff x="11422513" y="1766001"/>
              <a:chExt cx="720000" cy="720000"/>
            </a:xfrm>
          </p:grpSpPr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F515914F-7179-4B7C-9760-449163FD62AA}"/>
                  </a:ext>
                </a:extLst>
              </p:cNvPr>
              <p:cNvSpPr/>
              <p:nvPr/>
            </p:nvSpPr>
            <p:spPr>
              <a:xfrm>
                <a:off x="11422513" y="1766001"/>
                <a:ext cx="720000" cy="720000"/>
              </a:xfrm>
              <a:prstGeom prst="ellipse">
                <a:avLst/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文字方塊 2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E6200415-0D30-4B9E-8BD8-334D43939FF3}"/>
                  </a:ext>
                </a:extLst>
              </p:cNvPr>
              <p:cNvSpPr txBox="1"/>
              <p:nvPr/>
            </p:nvSpPr>
            <p:spPr>
              <a:xfrm>
                <a:off x="11422513" y="1802836"/>
                <a:ext cx="72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600" dirty="0">
                    <a:solidFill>
                      <a:schemeClr val="bg1"/>
                    </a:solidFill>
                    <a:sym typeface="Wingdings 3" panose="05040102010807070707" pitchFamily="18" charset="2"/>
                  </a:rPr>
                  <a:t></a:t>
                </a:r>
                <a:endParaRPr lang="zh-TW" altLang="en-US" sz="3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365D07A5-4F43-4755-813C-EF4CD19B008A}"/>
                </a:ext>
              </a:extLst>
            </p:cNvPr>
            <p:cNvGrpSpPr/>
            <p:nvPr/>
          </p:nvGrpSpPr>
          <p:grpSpPr>
            <a:xfrm>
              <a:off x="11422513" y="3410803"/>
              <a:ext cx="720000" cy="720000"/>
              <a:chOff x="11422513" y="3429000"/>
              <a:chExt cx="720000" cy="720000"/>
            </a:xfrm>
          </p:grpSpPr>
          <p:grpSp>
            <p:nvGrpSpPr>
              <p:cNvPr id="22" name="群組 21">
                <a:extLst>
                  <a:ext uri="{FF2B5EF4-FFF2-40B4-BE49-F238E27FC236}">
                    <a16:creationId xmlns:a16="http://schemas.microsoft.com/office/drawing/2014/main" id="{9E4530CA-BF72-4F5B-9B5F-C345DF477A5D}"/>
                  </a:ext>
                </a:extLst>
              </p:cNvPr>
              <p:cNvGrpSpPr/>
              <p:nvPr/>
            </p:nvGrpSpPr>
            <p:grpSpPr>
              <a:xfrm>
                <a:off x="11422513" y="3429000"/>
                <a:ext cx="720000" cy="720000"/>
                <a:chOff x="11422513" y="1766001"/>
                <a:chExt cx="720000" cy="720000"/>
              </a:xfrm>
            </p:grpSpPr>
            <p:sp>
              <p:nvSpPr>
                <p:cNvPr id="24" name="橢圓 23">
                  <a:extLst>
                    <a:ext uri="{FF2B5EF4-FFF2-40B4-BE49-F238E27FC236}">
                      <a16:creationId xmlns:a16="http://schemas.microsoft.com/office/drawing/2014/main" id="{E6DB3E14-6C9C-4BC1-939D-2911001491F5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2C804E05-F003-4BAF-9C9C-BCD0705F4FFE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3" name="圖片 22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B3EA6C6C-01CE-4534-B9D2-18A7BC4C9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995" y="3526482"/>
                <a:ext cx="525037" cy="525037"/>
              </a:xfrm>
              <a:prstGeom prst="rect">
                <a:avLst/>
              </a:prstGeom>
            </p:spPr>
          </p:pic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BA1FE3D0-6FBB-471F-B7C2-A0046784074A}"/>
                </a:ext>
              </a:extLst>
            </p:cNvPr>
            <p:cNvGrpSpPr/>
            <p:nvPr/>
          </p:nvGrpSpPr>
          <p:grpSpPr>
            <a:xfrm>
              <a:off x="11422513" y="4233205"/>
              <a:ext cx="720000" cy="720000"/>
              <a:chOff x="11422513" y="4233205"/>
              <a:chExt cx="720000" cy="720000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940CF2B2-2FBD-47FA-BD59-FE235A085231}"/>
                  </a:ext>
                </a:extLst>
              </p:cNvPr>
              <p:cNvGrpSpPr/>
              <p:nvPr/>
            </p:nvGrpSpPr>
            <p:grpSpPr>
              <a:xfrm>
                <a:off x="11422513" y="4233205"/>
                <a:ext cx="720000" cy="720000"/>
                <a:chOff x="11422513" y="1766001"/>
                <a:chExt cx="720000" cy="720000"/>
              </a:xfrm>
            </p:grpSpPr>
            <p:sp>
              <p:nvSpPr>
                <p:cNvPr id="20" name="橢圓 19">
                  <a:extLst>
                    <a:ext uri="{FF2B5EF4-FFF2-40B4-BE49-F238E27FC236}">
                      <a16:creationId xmlns:a16="http://schemas.microsoft.com/office/drawing/2014/main" id="{D9E39033-5DE7-45E7-A412-022FB6063A2B}"/>
                    </a:ext>
                  </a:extLst>
                </p:cNvPr>
                <p:cNvSpPr/>
                <p:nvPr/>
              </p:nvSpPr>
              <p:spPr>
                <a:xfrm>
                  <a:off x="11422513" y="1766001"/>
                  <a:ext cx="720000" cy="720000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557108E5-1BD0-47EF-BBE8-91093A1C89D6}"/>
                    </a:ext>
                  </a:extLst>
                </p:cNvPr>
                <p:cNvSpPr txBox="1"/>
                <p:nvPr/>
              </p:nvSpPr>
              <p:spPr>
                <a:xfrm>
                  <a:off x="11422513" y="1802836"/>
                  <a:ext cx="720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zh-TW" altLang="en-US" sz="36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9" name="圖片 18">
                <a:hlinkClick r:id="" action="ppaction://hlinkshowjump?jump=endshow"/>
                <a:extLst>
                  <a:ext uri="{FF2B5EF4-FFF2-40B4-BE49-F238E27FC236}">
                    <a16:creationId xmlns:a16="http://schemas.microsoft.com/office/drawing/2014/main" id="{5B1FA68F-848E-4513-BD59-A1D99FCA5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9713" y="4330405"/>
                <a:ext cx="525600" cy="525600"/>
              </a:xfrm>
              <a:prstGeom prst="rect">
                <a:avLst/>
              </a:prstGeom>
            </p:spPr>
          </p:pic>
        </p:grpSp>
      </p:grpSp>
      <p:pic>
        <p:nvPicPr>
          <p:cNvPr id="109746" name="Picture 178" descr="C:\Users\K1110904\Desktop\圖片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2" y="2495627"/>
            <a:ext cx="54133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47" name="Picture 179" descr="C:\Users\K1110904\Desktop\圖片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05" y="2565478"/>
            <a:ext cx="5418137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DFBC8D4B-1643-4AF5-98A3-9232565C7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132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BA2716-58F9-4108-ADCC-CE08B48A466B}"/>
              </a:ext>
            </a:extLst>
          </p:cNvPr>
          <p:cNvSpPr/>
          <p:nvPr/>
        </p:nvSpPr>
        <p:spPr>
          <a:xfrm>
            <a:off x="576000" y="900000"/>
            <a:ext cx="10548000" cy="245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spcAft>
                <a:spcPts val="600"/>
              </a:spcAft>
              <a:tabLst>
                <a:tab pos="452438" algn="l"/>
              </a:tabLst>
            </a:pPr>
            <a:r>
              <a:rPr lang="en-US" altLang="zh-TW" sz="3600" b="1" kern="0" dirty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1	</a:t>
            </a:r>
            <a:r>
              <a:rPr lang="zh-TW" altLang="zh-TW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一元一次不等式</a:t>
            </a:r>
            <a:endParaRPr lang="en-US" altLang="zh-TW" sz="3200" b="1" kern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207963">
              <a:lnSpc>
                <a:spcPct val="110000"/>
              </a:lnSpc>
              <a:spcAft>
                <a:spcPts val="600"/>
              </a:spcAft>
              <a:tabLst>
                <a:tab pos="452438" algn="l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若不等式中，只含有一種未知數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一元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207963">
              <a:lnSpc>
                <a:spcPct val="110000"/>
              </a:lnSpc>
              <a:spcAft>
                <a:spcPts val="600"/>
              </a:spcAft>
              <a:tabLst>
                <a:tab pos="452438" algn="l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且未知數的次數為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1 (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一次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228600">
              <a:lnSpc>
                <a:spcPct val="110000"/>
              </a:lnSpc>
              <a:spcAft>
                <a:spcPts val="600"/>
              </a:spcAft>
              <a:tabLst>
                <a:tab pos="452438" algn="l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則此不等式就稱為一元一次不等式。</a:t>
            </a:r>
            <a:endParaRPr lang="zh-TW" altLang="zh-TW" sz="3200" kern="100" dirty="0">
              <a:latin typeface="Times New Roman" panose="02020603050405020304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45631" y="3524653"/>
            <a:ext cx="7728714" cy="1175706"/>
            <a:chOff x="1045631" y="4876801"/>
            <a:chExt cx="7728714" cy="1175706"/>
          </a:xfrm>
        </p:grpSpPr>
        <p:grpSp>
          <p:nvGrpSpPr>
            <p:cNvPr id="6" name="群組 5"/>
            <p:cNvGrpSpPr/>
            <p:nvPr/>
          </p:nvGrpSpPr>
          <p:grpSpPr>
            <a:xfrm>
              <a:off x="1045631" y="4876801"/>
              <a:ext cx="7728714" cy="1175706"/>
              <a:chOff x="1162367" y="3690927"/>
              <a:chExt cx="7728714" cy="1175706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162367" y="3690927"/>
                <a:ext cx="7728714" cy="117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例 </a:t>
                </a:r>
                <a:r>
                  <a:rPr lang="en-US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3200" i="1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＜</a:t>
                </a:r>
                <a:r>
                  <a:rPr lang="en-US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25</a:t>
                </a: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lang="en-US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TW" sz="3200" i="1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－</a:t>
                </a:r>
                <a:r>
                  <a:rPr lang="en-US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＞</a:t>
                </a:r>
                <a:r>
                  <a:rPr lang="en-US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lang="en-US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zh-TW" sz="3200" i="1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lang="en-US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lang="en-US" altLang="zh-TW" sz="3200" i="1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b</a:t>
                </a: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lang="en-US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2</a:t>
                </a:r>
                <a:endParaRPr lang="zh-TW" altLang="zh-TW" sz="3200" kern="100" dirty="0">
                  <a:latin typeface="Times New Roman" panose="02020603050405020304" pitchFamily="18" charset="0"/>
                </a:endParaRPr>
              </a:p>
              <a:p>
                <a:pPr indent="536575">
                  <a:spcAft>
                    <a:spcPts val="0"/>
                  </a:spcAft>
                </a:pPr>
                <a:r>
                  <a:rPr lang="zh-TW" altLang="zh-TW" sz="3200" kern="100" dirty="0">
                    <a:solidFill>
                      <a:srgbClr val="008CD6"/>
                    </a:solidFill>
                    <a:latin typeface="Times New Roman" panose="02020603050405020304" pitchFamily="18" charset="0"/>
                  </a:rPr>
                  <a:t>都稱為一元一次不等式。</a:t>
                </a:r>
                <a:endParaRPr lang="zh-TW" altLang="zh-TW" sz="3200" kern="1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54868" y="3793787"/>
                <a:ext cx="447472" cy="496111"/>
              </a:xfrm>
              <a:prstGeom prst="rect">
                <a:avLst/>
              </a:prstGeom>
              <a:noFill/>
              <a:ln>
                <a:solidFill>
                  <a:srgbClr val="33A5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10673" name="圖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078" y="5104297"/>
              <a:ext cx="257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74" name="圖片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690" y="5056672"/>
              <a:ext cx="2667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8086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DFBC8D4B-1643-4AF5-98A3-9232565C7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132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BA2716-58F9-4108-ADCC-CE08B48A466B}"/>
              </a:ext>
            </a:extLst>
          </p:cNvPr>
          <p:cNvSpPr/>
          <p:nvPr/>
        </p:nvSpPr>
        <p:spPr>
          <a:xfrm>
            <a:off x="576000" y="900000"/>
            <a:ext cx="10548000" cy="67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spcAft>
                <a:spcPts val="600"/>
              </a:spcAft>
              <a:tabLst>
                <a:tab pos="452438" algn="l"/>
              </a:tabLst>
            </a:pPr>
            <a:r>
              <a:rPr lang="en-US" altLang="zh-TW" sz="3600" b="1" kern="0" dirty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2	</a:t>
            </a:r>
            <a:r>
              <a:rPr lang="zh-TW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習慣用語和不等號的對照表</a:t>
            </a:r>
            <a:endParaRPr lang="en-US" altLang="zh-TW" sz="3200" b="1" kern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25525" y="4858830"/>
            <a:ext cx="8837671" cy="1495794"/>
            <a:chOff x="1162366" y="3690927"/>
            <a:chExt cx="8837671" cy="1495794"/>
          </a:xfrm>
        </p:grpSpPr>
        <p:sp>
          <p:nvSpPr>
            <p:cNvPr id="10" name="矩形 9"/>
            <p:cNvSpPr/>
            <p:nvPr/>
          </p:nvSpPr>
          <p:spPr>
            <a:xfrm>
              <a:off x="1162366" y="3690927"/>
              <a:ext cx="8837671" cy="1495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例 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(1) 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「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x</a:t>
              </a:r>
              <a:r>
                <a:rPr lang="zh-TW" altLang="en-US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 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高於 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32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」可列式為 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x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＞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32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。</a:t>
              </a:r>
            </a:p>
            <a:p>
              <a:pPr marL="534988">
                <a:lnSpc>
                  <a:spcPct val="120000"/>
                </a:lnSpc>
                <a:spcAft>
                  <a:spcPts val="0"/>
                </a:spcAft>
              </a:pP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(2) 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「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y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5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 不超過 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19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」可列式為 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y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≤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19</a:t>
              </a:r>
              <a:r>
                <a:rPr lang="zh-TW" altLang="en-US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。</a:t>
              </a:r>
            </a:p>
            <a:p>
              <a:pPr marL="534988">
                <a:lnSpc>
                  <a:spcPct val="120000"/>
                </a:lnSpc>
                <a:spcAft>
                  <a:spcPts val="0"/>
                </a:spcAft>
              </a:pPr>
              <a:endParaRPr lang="zh-TW" altLang="zh-TW" sz="1200" kern="100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54868" y="3793787"/>
              <a:ext cx="447472" cy="496111"/>
            </a:xfrm>
            <a:prstGeom prst="rect">
              <a:avLst/>
            </a:prstGeom>
            <a:noFill/>
            <a:ln>
              <a:solidFill>
                <a:srgbClr val="33A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85521"/>
              </p:ext>
            </p:extLst>
          </p:nvPr>
        </p:nvGraphicFramePr>
        <p:xfrm>
          <a:off x="1118027" y="1637204"/>
          <a:ext cx="8971294" cy="3240000"/>
        </p:xfrm>
        <a:graphic>
          <a:graphicData uri="http://schemas.openxmlformats.org/drawingml/2006/table">
            <a:tbl>
              <a:tblPr firstRow="1" firstCol="1" bandRow="1"/>
              <a:tblGrid>
                <a:gridCol w="7526032">
                  <a:extLst>
                    <a:ext uri="{9D8B030D-6E8A-4147-A177-3AD203B41FA5}">
                      <a16:colId xmlns:a16="http://schemas.microsoft.com/office/drawing/2014/main" val="3752631062"/>
                    </a:ext>
                  </a:extLst>
                </a:gridCol>
                <a:gridCol w="1445262">
                  <a:extLst>
                    <a:ext uri="{9D8B030D-6E8A-4147-A177-3AD203B41FA5}">
                      <a16:colId xmlns:a16="http://schemas.microsoft.com/office/drawing/2014/main" val="98867991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習慣用語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b="1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不等號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20350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⑴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大於、超過、高於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＞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964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⑵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小於、未滿、低於、不到、不夠、不足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＜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6062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⑶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不小於、不低於、至少、以上</a:t>
                      </a: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≥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73663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⑷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不大於、不超過、不逾、不高於、至多、以下</a:t>
                      </a: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kumimoji="0" lang="en-US" altLang="zh-TW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+mn-cs"/>
                        </a:rPr>
                        <a:t>≤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27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590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DFBC8D4B-1643-4AF5-98A3-9232565C7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132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BA2716-58F9-4108-ADCC-CE08B48A466B}"/>
              </a:ext>
            </a:extLst>
          </p:cNvPr>
          <p:cNvSpPr/>
          <p:nvPr/>
        </p:nvSpPr>
        <p:spPr>
          <a:xfrm>
            <a:off x="576000" y="900000"/>
            <a:ext cx="10548000" cy="2803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spcAft>
                <a:spcPts val="600"/>
              </a:spcAft>
              <a:tabLst>
                <a:tab pos="452438" algn="l"/>
              </a:tabLst>
            </a:pPr>
            <a:r>
              <a:rPr lang="en-US" altLang="zh-TW" sz="3600" b="1" kern="0" dirty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3	</a:t>
            </a:r>
            <a:r>
              <a:rPr lang="zh-TW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一元一次不等式的解</a:t>
            </a:r>
            <a:endParaRPr lang="en-US" altLang="zh-TW" sz="3200" b="1" kern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204788" indent="261938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能使一元一次不等式成立的數，稱為該不等式的解。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045631" y="2309594"/>
            <a:ext cx="7728714" cy="1224181"/>
            <a:chOff x="1162367" y="3690927"/>
            <a:chExt cx="7728714" cy="1224181"/>
          </a:xfrm>
        </p:grpSpPr>
        <p:sp>
          <p:nvSpPr>
            <p:cNvPr id="6" name="矩形 5"/>
            <p:cNvSpPr/>
            <p:nvPr/>
          </p:nvSpPr>
          <p:spPr>
            <a:xfrm>
              <a:off x="1162367" y="3690927"/>
              <a:ext cx="7728714" cy="1224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例 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x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＝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3 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能使不等式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 2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x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3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＞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5 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成立，</a:t>
              </a:r>
              <a:endParaRPr lang="en-US" altLang="zh-TW" sz="1200" kern="100" dirty="0">
                <a:latin typeface="Times New Roman" panose="02020603050405020304" pitchFamily="18" charset="0"/>
              </a:endParaRPr>
            </a:p>
            <a:p>
              <a:pPr marL="534988"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所以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x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＝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3 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是不等式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 2</a:t>
              </a:r>
              <a:r>
                <a:rPr lang="en-US" altLang="zh-TW" sz="3200" i="1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x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3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＞</a:t>
              </a:r>
              <a:r>
                <a:rPr lang="en-US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5 </a:t>
              </a:r>
              <a:r>
                <a:rPr lang="zh-TW" altLang="zh-TW" sz="3200" kern="100" dirty="0">
                  <a:solidFill>
                    <a:srgbClr val="008CD6"/>
                  </a:solidFill>
                  <a:latin typeface="Times New Roman" panose="02020603050405020304" pitchFamily="18" charset="0"/>
                </a:rPr>
                <a:t>的解。</a:t>
              </a:r>
              <a:endParaRPr lang="zh-TW" altLang="zh-TW" sz="1200" kern="10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54868" y="3793787"/>
              <a:ext cx="447472" cy="496111"/>
            </a:xfrm>
            <a:prstGeom prst="rect">
              <a:avLst/>
            </a:prstGeom>
            <a:noFill/>
            <a:ln>
              <a:solidFill>
                <a:srgbClr val="33A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997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83433"/>
              </p:ext>
            </p:extLst>
          </p:nvPr>
        </p:nvGraphicFramePr>
        <p:xfrm>
          <a:off x="1169988" y="1757390"/>
          <a:ext cx="8352000" cy="2952000"/>
        </p:xfrm>
        <a:graphic>
          <a:graphicData uri="http://schemas.openxmlformats.org/drawingml/2006/table">
            <a:tbl>
              <a:tblPr firstRow="1" firstCol="1" bandRow="1"/>
              <a:tblGrid>
                <a:gridCol w="1656000">
                  <a:extLst>
                    <a:ext uri="{9D8B030D-6E8A-4147-A177-3AD203B41FA5}">
                      <a16:colId xmlns:a16="http://schemas.microsoft.com/office/drawing/2014/main" val="2178065269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1225847490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375434127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不等式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sz="28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800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28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a</a:t>
                      </a:r>
                      <a:endParaRPr lang="zh-TW" sz="28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6297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圖示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2488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不等式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TW" sz="2800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28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28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28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800" i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sz="28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a</a:t>
                      </a:r>
                      <a:endParaRPr lang="zh-TW" sz="280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46001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TW" sz="2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圖示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069208"/>
                  </a:ext>
                </a:extLst>
              </a:tr>
            </a:tbl>
          </a:graphicData>
        </a:graphic>
      </p:graphicFrame>
      <p:sp>
        <p:nvSpPr>
          <p:cNvPr id="2" name="副標題 1">
            <a:extLst>
              <a:ext uri="{FF2B5EF4-FFF2-40B4-BE49-F238E27FC236}">
                <a16:creationId xmlns:a16="http://schemas.microsoft.com/office/drawing/2014/main" id="{DFBC8D4B-1643-4AF5-98A3-9232565C7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132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BA2716-58F9-4108-ADCC-CE08B48A466B}"/>
              </a:ext>
            </a:extLst>
          </p:cNvPr>
          <p:cNvSpPr/>
          <p:nvPr/>
        </p:nvSpPr>
        <p:spPr>
          <a:xfrm>
            <a:off x="576000" y="900000"/>
            <a:ext cx="10548000" cy="857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110000"/>
              </a:lnSpc>
              <a:spcAft>
                <a:spcPts val="600"/>
              </a:spcAft>
              <a:tabLst>
                <a:tab pos="452438" algn="l"/>
              </a:tabLst>
            </a:pPr>
            <a:r>
              <a:rPr lang="en-US" altLang="zh-TW" sz="3600" b="1" kern="0" dirty="0">
                <a:solidFill>
                  <a:srgbClr val="FF0000"/>
                </a:solidFill>
                <a:latin typeface="+mn-ea"/>
                <a:ea typeface="+mn-ea"/>
                <a:cs typeface="Arial" panose="020B0604020202020204" pitchFamily="34" charset="0"/>
              </a:rPr>
              <a:t>4	</a:t>
            </a:r>
            <a:r>
              <a:rPr lang="zh-TW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圖示一元一次不等式的解</a:t>
            </a:r>
            <a:endParaRPr lang="zh-TW" altLang="zh-TW" sz="3200" kern="100" dirty="0">
              <a:latin typeface="Times New Roman" panose="02020603050405020304" pitchFamily="18" charset="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650743" y="2407063"/>
            <a:ext cx="5211956" cy="2318695"/>
            <a:chOff x="3650743" y="2407063"/>
            <a:chExt cx="5211956" cy="2318695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0743" y="2407063"/>
              <a:ext cx="1803941" cy="7560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8759" y="2407063"/>
              <a:ext cx="1803940" cy="7560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0744" y="3969758"/>
              <a:ext cx="1803940" cy="7560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8186" y="3940577"/>
              <a:ext cx="1834513" cy="768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39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12F4F833-E8DF-43EA-AEF6-58EB7C0D0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122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D0C850D-C893-4DBF-A8B3-B4F7E8187ECD}"/>
              </a:ext>
            </a:extLst>
          </p:cNvPr>
          <p:cNvSpPr/>
          <p:nvPr/>
        </p:nvSpPr>
        <p:spPr>
          <a:xfrm>
            <a:off x="384175" y="869272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+++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數線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2705CC-FA68-45B6-89C7-BDEBEAEF430A}"/>
              </a:ext>
            </a:extLst>
          </p:cNvPr>
          <p:cNvSpPr/>
          <p:nvPr/>
        </p:nvSpPr>
        <p:spPr>
          <a:xfrm>
            <a:off x="1195449" y="1460420"/>
            <a:ext cx="9644829" cy="2404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已知一條數線，以右方為正向，回答下列問題：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⑴ 數線上愈右邊的數愈</a:t>
            </a:r>
            <a:r>
              <a:rPr lang="en-US" altLang="zh-TW" sz="3200" u="sng" kern="0" dirty="0">
                <a:solidFill>
                  <a:srgbClr val="221E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TW" altLang="en-US" sz="3200" u="sng" kern="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TW" sz="3200" u="sng" kern="0" dirty="0">
                <a:solidFill>
                  <a:srgbClr val="221E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填大或小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⑵ 數線上左邊的數比右邊的數</a:t>
            </a:r>
            <a:r>
              <a:rPr lang="en-US" altLang="zh-TW" sz="3200" u="sng" kern="0" dirty="0">
                <a:solidFill>
                  <a:srgbClr val="221E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TW" altLang="en-US" sz="3200" u="sng" kern="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TW" sz="3200" u="sng" kern="0" dirty="0">
                <a:solidFill>
                  <a:srgbClr val="221E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填大或小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⑶ 原點左邊的數都是</a:t>
            </a:r>
            <a:r>
              <a:rPr lang="en-US" altLang="zh-TW" sz="3200" u="sng" kern="0" dirty="0">
                <a:solidFill>
                  <a:srgbClr val="221E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TW" altLang="en-US" sz="3200" u="sng" kern="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en-US" altLang="zh-TW" sz="3200" u="sng" kern="0" dirty="0">
                <a:solidFill>
                  <a:srgbClr val="221E1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數。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填正或負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矩形: 圓角 48">
            <a:extLst>
              <a:ext uri="{FF2B5EF4-FFF2-40B4-BE49-F238E27FC236}">
                <a16:creationId xmlns:a16="http://schemas.microsoft.com/office/drawing/2014/main" id="{B6A7B341-B378-4213-9F98-ACDCD5B39CC3}"/>
              </a:ext>
            </a:extLst>
          </p:cNvPr>
          <p:cNvSpPr/>
          <p:nvPr/>
        </p:nvSpPr>
        <p:spPr>
          <a:xfrm>
            <a:off x="114300" y="2177503"/>
            <a:ext cx="539750" cy="54133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CBADAA-EDE0-428B-AFBD-84A9451D98AC}"/>
              </a:ext>
            </a:extLst>
          </p:cNvPr>
          <p:cNvSpPr/>
          <p:nvPr/>
        </p:nvSpPr>
        <p:spPr>
          <a:xfrm>
            <a:off x="5431805" y="2092662"/>
            <a:ext cx="1024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E4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endParaRPr lang="en-US" altLang="zh-TW" sz="3200" dirty="0">
              <a:solidFill>
                <a:srgbClr val="E400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1F80441-DDD4-487F-BCBC-C48E04E37C17}"/>
              </a:ext>
            </a:extLst>
          </p:cNvPr>
          <p:cNvSpPr/>
          <p:nvPr/>
        </p:nvSpPr>
        <p:spPr>
          <a:xfrm>
            <a:off x="6603921" y="2677437"/>
            <a:ext cx="1024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E4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明體o浡渀."/>
              </a:rPr>
              <a:t>小</a:t>
            </a:r>
            <a:endParaRPr lang="zh-TW" altLang="en-US" sz="3200" i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96F896-0A14-4857-828F-1A87B81F546D}"/>
              </a:ext>
            </a:extLst>
          </p:cNvPr>
          <p:cNvSpPr/>
          <p:nvPr/>
        </p:nvSpPr>
        <p:spPr>
          <a:xfrm>
            <a:off x="5008004" y="3281688"/>
            <a:ext cx="1087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E400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明體o浡渀."/>
              </a:rPr>
              <a:t>負</a:t>
            </a:r>
            <a:endParaRPr lang="zh-TW" altLang="en-US" sz="3200" i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7" name="Text Box 3"/>
          <p:cNvSpPr txBox="1">
            <a:spLocks noChangeArrowheads="1"/>
          </p:cNvSpPr>
          <p:nvPr/>
        </p:nvSpPr>
        <p:spPr bwMode="auto">
          <a:xfrm>
            <a:off x="368303" y="922339"/>
            <a:ext cx="4603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3600" b="1" dirty="0">
                <a:solidFill>
                  <a:srgbClr val="4472C4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3" name="矩形 2"/>
          <p:cNvSpPr/>
          <p:nvPr/>
        </p:nvSpPr>
        <p:spPr>
          <a:xfrm>
            <a:off x="921391" y="908691"/>
            <a:ext cx="1020201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依下列情境列出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的不等式。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) </a:t>
            </a:r>
          </a:p>
          <a:p>
            <a:pPr marL="508000" indent="-50800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⑴ </a:t>
            </a:r>
            <a:r>
              <a:rPr lang="zh-TW" altLang="zh-TW" sz="3200" u="sng" kern="100" dirty="0">
                <a:latin typeface="+mj-ea"/>
                <a:ea typeface="+mj-ea"/>
                <a:cs typeface="Times New Roman" panose="02020603050405020304" pitchFamily="18" charset="0"/>
              </a:rPr>
              <a:t>小恩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今年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altLang="zh-TW" sz="3200" i="1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歲，</a:t>
            </a:r>
            <a:r>
              <a:rPr lang="zh-TW" altLang="zh-TW" sz="3200" u="sng" kern="100" dirty="0">
                <a:latin typeface="+mj-ea"/>
                <a:ea typeface="+mj-ea"/>
                <a:cs typeface="Times New Roman" panose="02020603050405020304" pitchFamily="18" charset="0"/>
              </a:rPr>
              <a:t>小岩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今年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歲，已知</a:t>
            </a:r>
            <a:r>
              <a:rPr lang="zh-TW" altLang="zh-TW" sz="3200" u="sng" kern="100" dirty="0">
                <a:latin typeface="+mj-ea"/>
                <a:ea typeface="+mj-ea"/>
                <a:cs typeface="Times New Roman" panose="02020603050405020304" pitchFamily="18" charset="0"/>
              </a:rPr>
              <a:t>小恩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至少比</a:t>
            </a:r>
            <a:r>
              <a:rPr lang="zh-TW" altLang="zh-TW" sz="3200" u="sng" kern="100" dirty="0">
                <a:latin typeface="+mj-ea"/>
                <a:ea typeface="+mj-ea"/>
                <a:cs typeface="Times New Roman" panose="02020603050405020304" pitchFamily="18" charset="0"/>
              </a:rPr>
              <a:t>小岩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大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歲。</a:t>
            </a:r>
            <a:endParaRPr lang="en-US" altLang="zh-TW" sz="32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08000" indent="-50800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endParaRPr lang="zh-TW" altLang="zh-TW" sz="3200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08000" indent="-50800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⑵ 小渝帶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500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元到速食店，點了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個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80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元的雞腿堡後，剩餘的錢不夠再買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份每份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元的套餐。</a:t>
            </a:r>
            <a:endParaRPr lang="en-US" altLang="zh-TW" sz="32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133</a:t>
            </a:r>
            <a:endParaRPr lang="zh-TW" altLang="en-US" dirty="0"/>
          </a:p>
        </p:txBody>
      </p:sp>
      <p:sp>
        <p:nvSpPr>
          <p:cNvPr id="6" name="矩形: 圓角 9">
            <a:extLst>
              <a:ext uri="{FF2B5EF4-FFF2-40B4-BE49-F238E27FC236}">
                <a16:creationId xmlns:a16="http://schemas.microsoft.com/office/drawing/2014/main" id="{F08561BA-5008-41D0-86C6-1170BC1A7D41}"/>
              </a:ext>
            </a:extLst>
          </p:cNvPr>
          <p:cNvSpPr/>
          <p:nvPr/>
        </p:nvSpPr>
        <p:spPr>
          <a:xfrm>
            <a:off x="526235" y="2631775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DD1CA7-E3F1-4882-B65D-77428D12CE43}"/>
              </a:ext>
            </a:extLst>
          </p:cNvPr>
          <p:cNvSpPr/>
          <p:nvPr/>
        </p:nvSpPr>
        <p:spPr>
          <a:xfrm>
            <a:off x="1293831" y="2591040"/>
            <a:ext cx="9477636" cy="6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720" indent="-22860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12 ≥ 8</a:t>
            </a:r>
            <a:endParaRPr lang="zh-TW" altLang="zh-TW" sz="3600" kern="100" dirty="0">
              <a:latin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9D0BD5-B3CA-4A80-A7FE-359FA93F302D}"/>
              </a:ext>
            </a:extLst>
          </p:cNvPr>
          <p:cNvSpPr/>
          <p:nvPr/>
        </p:nvSpPr>
        <p:spPr>
          <a:xfrm>
            <a:off x="1283671" y="4480800"/>
            <a:ext cx="9477636" cy="633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26720" indent="-22860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500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80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2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x</a:t>
            </a:r>
            <a:endParaRPr lang="zh-TW" altLang="zh-TW" sz="3600" kern="100" dirty="0">
              <a:latin typeface="Times New Roman" panose="02020603050405020304" pitchFamily="18" charset="0"/>
            </a:endParaRPr>
          </a:p>
        </p:txBody>
      </p:sp>
      <p:sp>
        <p:nvSpPr>
          <p:cNvPr id="12" name="矩形: 圓角 9">
            <a:extLst>
              <a:ext uri="{FF2B5EF4-FFF2-40B4-BE49-F238E27FC236}">
                <a16:creationId xmlns:a16="http://schemas.microsoft.com/office/drawing/2014/main" id="{B7751156-37C7-4155-84B2-C8C8CAD3FA3D}"/>
              </a:ext>
            </a:extLst>
          </p:cNvPr>
          <p:cNvSpPr/>
          <p:nvPr/>
        </p:nvSpPr>
        <p:spPr>
          <a:xfrm>
            <a:off x="526235" y="4518215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6655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1391" y="908691"/>
            <a:ext cx="1020201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依下列情境列出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的不等式。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) </a:t>
            </a:r>
          </a:p>
          <a:p>
            <a:pPr marL="508000" indent="-50800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⑶ </a:t>
            </a:r>
            <a:r>
              <a:rPr lang="zh-TW" altLang="zh-TW" sz="3200" u="sng" kern="100" dirty="0">
                <a:latin typeface="+mj-ea"/>
                <a:ea typeface="+mj-ea"/>
                <a:cs typeface="Times New Roman" panose="02020603050405020304" pitchFamily="18" charset="0"/>
              </a:rPr>
              <a:t>小萱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跟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位朋友一起搭電梯，已知電梯的載重不超過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600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公斤，若</a:t>
            </a:r>
            <a:r>
              <a:rPr lang="zh-TW" altLang="zh-TW" sz="3200" u="sng" kern="100" dirty="0">
                <a:latin typeface="+mj-ea"/>
                <a:ea typeface="+mj-ea"/>
                <a:cs typeface="Times New Roman" panose="02020603050405020304" pitchFamily="18" charset="0"/>
              </a:rPr>
              <a:t>小萱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的體重是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45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公斤，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位朋友的平均體重為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公斤，且</a:t>
            </a:r>
            <a:r>
              <a:rPr lang="zh-TW" altLang="zh-TW" sz="3200" u="sng" kern="100" dirty="0">
                <a:latin typeface="+mj-ea"/>
                <a:ea typeface="+mj-ea"/>
                <a:cs typeface="Times New Roman" panose="02020603050405020304" pitchFamily="18" charset="0"/>
              </a:rPr>
              <a:t>小萱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跟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位朋友可以一起順利搭乘。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133</a:t>
            </a:r>
            <a:endParaRPr lang="zh-TW" altLang="en-US" dirty="0"/>
          </a:p>
        </p:txBody>
      </p:sp>
      <p:sp>
        <p:nvSpPr>
          <p:cNvPr id="6" name="矩形: 圓角 9">
            <a:extLst>
              <a:ext uri="{FF2B5EF4-FFF2-40B4-BE49-F238E27FC236}">
                <a16:creationId xmlns:a16="http://schemas.microsoft.com/office/drawing/2014/main" id="{AAF5720C-4F93-47EA-B9DF-C2B608244895}"/>
              </a:ext>
            </a:extLst>
          </p:cNvPr>
          <p:cNvSpPr/>
          <p:nvPr/>
        </p:nvSpPr>
        <p:spPr>
          <a:xfrm>
            <a:off x="548537" y="3315489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62AA1D-32C5-4D98-B927-10D98703EEC9}"/>
              </a:ext>
            </a:extLst>
          </p:cNvPr>
          <p:cNvSpPr/>
          <p:nvPr/>
        </p:nvSpPr>
        <p:spPr>
          <a:xfrm>
            <a:off x="1199775" y="3241280"/>
            <a:ext cx="9477636" cy="6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6720" indent="-22860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45</a:t>
            </a:r>
            <a:r>
              <a:rPr lang="zh-TW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7</a:t>
            </a:r>
            <a:r>
              <a:rPr lang="en-US" altLang="zh-TW" sz="3200" i="1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3200" kern="100" dirty="0">
                <a:solidFill>
                  <a:srgbClr val="E4007F"/>
                </a:solidFill>
                <a:latin typeface="Times New Roman" panose="02020603050405020304" pitchFamily="18" charset="0"/>
              </a:rPr>
              <a:t> ≤ 600</a:t>
            </a:r>
            <a:endParaRPr lang="zh-TW" altLang="zh-TW" sz="3600" kern="100" dirty="0">
              <a:latin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CCA4622-ADB8-46F6-ACBD-DAB2DE73B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3" y="922339"/>
            <a:ext cx="4603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3600" b="1" dirty="0">
                <a:solidFill>
                  <a:srgbClr val="4472C4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42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7" name="Text Box 3"/>
          <p:cNvSpPr txBox="1">
            <a:spLocks noChangeArrowheads="1"/>
          </p:cNvSpPr>
          <p:nvPr/>
        </p:nvSpPr>
        <p:spPr bwMode="auto">
          <a:xfrm>
            <a:off x="368303" y="922339"/>
            <a:ext cx="4603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3600" b="1" dirty="0">
                <a:solidFill>
                  <a:srgbClr val="4472C4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921391" y="908691"/>
            <a:ext cx="102020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一年甲班有學生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35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人，其中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位是男生。某次數學平時考，全班的平均分數不高於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85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分。假設男生的平均分數為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分，女生的平均分數比男生的平均分數多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分，試回答下列問題：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⑴</a:t>
            </a:r>
            <a:r>
              <a:rPr lang="zh-TW" altLang="zh-TW" sz="3200" kern="100" dirty="0">
                <a:latin typeface="+mj-ea"/>
                <a:ea typeface="+mj-ea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以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en-US" altLang="zh-TW" sz="3200" i="1" kern="100" dirty="0">
                <a:latin typeface="+mj-ea"/>
                <a:ea typeface="+mj-ea"/>
              </a:rPr>
              <a:t> </a:t>
            </a:r>
            <a:r>
              <a:rPr lang="zh-TW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的一元一次式表示全班的總分。</a:t>
            </a:r>
            <a:endParaRPr lang="en-US" altLang="zh-TW" sz="3200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133</a:t>
            </a:r>
            <a:endParaRPr lang="zh-TW" altLang="en-US" dirty="0"/>
          </a:p>
        </p:txBody>
      </p:sp>
      <p:sp>
        <p:nvSpPr>
          <p:cNvPr id="6" name="矩形: 圓角 9">
            <a:extLst>
              <a:ext uri="{FF2B5EF4-FFF2-40B4-BE49-F238E27FC236}">
                <a16:creationId xmlns:a16="http://schemas.microsoft.com/office/drawing/2014/main" id="{F08561BA-5008-41D0-86C6-1170BC1A7D41}"/>
              </a:ext>
            </a:extLst>
          </p:cNvPr>
          <p:cNvSpPr/>
          <p:nvPr/>
        </p:nvSpPr>
        <p:spPr>
          <a:xfrm>
            <a:off x="303215" y="3967906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B54A3EE-715C-2D44-4FD7-B13FA9FBC895}"/>
              </a:ext>
            </a:extLst>
          </p:cNvPr>
          <p:cNvSpPr txBox="1"/>
          <p:nvPr/>
        </p:nvSpPr>
        <p:spPr>
          <a:xfrm>
            <a:off x="1188663" y="3984544"/>
            <a:ext cx="9477636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182563" marR="0" lvl="0" indent="1428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0085" algn="r"/>
              </a:tabLst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由題意可知男生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20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位，平均分數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x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分；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973686D-6A78-8C7A-6010-42378072CD08}"/>
              </a:ext>
            </a:extLst>
          </p:cNvPr>
          <p:cNvSpPr txBox="1"/>
          <p:nvPr/>
        </p:nvSpPr>
        <p:spPr>
          <a:xfrm>
            <a:off x="1188663" y="4619544"/>
            <a:ext cx="9477636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182563" marR="0" lvl="0" indent="1428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0085" algn="r"/>
              </a:tabLst>
              <a:defRPr/>
            </a:pP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女生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35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－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20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＝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15 </a:t>
            </a:r>
            <a:r>
              <a:rPr kumimoji="1" lang="zh-TW" altLang="en-US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位，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平均分數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 (</a:t>
            </a:r>
            <a:r>
              <a:rPr kumimoji="1" lang="en-US" altLang="zh-TW" sz="3200" b="0" i="1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x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＋</a:t>
            </a:r>
            <a:r>
              <a:rPr kumimoji="1" lang="en-US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2) </a:t>
            </a:r>
            <a:r>
              <a:rPr kumimoji="1" lang="zh-TW" altLang="zh-TW" sz="3200" b="0" i="0" u="none" strike="noStrike" kern="100" cap="none" spc="0" normalizeH="0" baseline="0" noProof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分</a:t>
            </a:r>
            <a:endParaRPr kumimoji="1" lang="en-US" altLang="zh-TW" sz="3200" b="0" i="0" u="none" strike="noStrike" kern="100" cap="none" spc="0" normalizeH="0" baseline="0" noProof="0" dirty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6A199A2-EB1F-1432-BE9E-E0F6151AD831}"/>
              </a:ext>
            </a:extLst>
          </p:cNvPr>
          <p:cNvSpPr txBox="1"/>
          <p:nvPr/>
        </p:nvSpPr>
        <p:spPr>
          <a:xfrm>
            <a:off x="1420020" y="5254544"/>
            <a:ext cx="9477636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kumimoji="1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⑴</a:t>
            </a:r>
            <a:r>
              <a:rPr kumimoji="1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1" lang="en-US" altLang="zh-TW" sz="3200" b="0" i="1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＋</a:t>
            </a:r>
            <a:r>
              <a:rPr kumimoji="1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15(</a:t>
            </a:r>
            <a:r>
              <a:rPr kumimoji="1" lang="en-US" altLang="zh-TW" sz="3200" b="0" i="1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x</a:t>
            </a:r>
            <a:r>
              <a:rPr kumimoji="1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＋</a:t>
            </a:r>
            <a:r>
              <a:rPr kumimoji="1" lang="en-US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2) </a:t>
            </a:r>
            <a:r>
              <a:rPr kumimoji="1" lang="zh-TW" altLang="zh-TW" sz="3200" b="0" i="0" u="none" strike="noStrike" kern="100" cap="none" spc="0" normalizeH="0" baseline="0" noProof="0" dirty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32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A25CC90-A197-42FF-992B-B13AFDACD02E}"/>
              </a:ext>
            </a:extLst>
          </p:cNvPr>
          <p:cNvSpPr/>
          <p:nvPr/>
        </p:nvSpPr>
        <p:spPr>
          <a:xfrm>
            <a:off x="921391" y="908691"/>
            <a:ext cx="1020201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一年甲班有學生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人，其中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位是男生。某次數學平時考，全班的平均分數不高於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分。假設男生的平均分數為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分，女生的平均分數比男生的平均分數多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分，試回答下列問題：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921391" y="3234451"/>
            <a:ext cx="10202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⑵ 以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的一元一次式表示全班的平均分數。</a:t>
            </a:r>
            <a:endParaRPr lang="en-US" altLang="zh-TW" sz="3200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05740" indent="-20574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endParaRPr lang="en-US" altLang="zh-TW" sz="2000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05740" indent="-20574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endParaRPr lang="en-US" altLang="zh-TW" sz="3200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08000" indent="-50800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⑶ 根據「全班的平均分數不高於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85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分」，列出</a:t>
            </a:r>
            <a:r>
              <a:rPr lang="en-US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 </a:t>
            </a:r>
            <a:r>
              <a:rPr lang="zh-TW" altLang="zh-TW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的一元一次不等式</a:t>
            </a:r>
            <a:r>
              <a:rPr lang="zh-TW" altLang="en-US" sz="3200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zh-TW" altLang="zh-TW" sz="3200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05740" indent="-20574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endParaRPr lang="en-US" altLang="zh-TW" sz="3200" kern="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133</a:t>
            </a:r>
            <a:endParaRPr lang="zh-TW" altLang="en-US" dirty="0"/>
          </a:p>
        </p:txBody>
      </p:sp>
      <p:sp>
        <p:nvSpPr>
          <p:cNvPr id="6" name="矩形: 圓角 9">
            <a:extLst>
              <a:ext uri="{FF2B5EF4-FFF2-40B4-BE49-F238E27FC236}">
                <a16:creationId xmlns:a16="http://schemas.microsoft.com/office/drawing/2014/main" id="{AAF5720C-4F93-47EA-B9DF-C2B608244895}"/>
              </a:ext>
            </a:extLst>
          </p:cNvPr>
          <p:cNvSpPr/>
          <p:nvPr/>
        </p:nvSpPr>
        <p:spPr>
          <a:xfrm>
            <a:off x="392423" y="4020592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E08A6BC-53B2-4EF3-9A5F-3E727969C5A1}"/>
                  </a:ext>
                </a:extLst>
              </p:cNvPr>
              <p:cNvSpPr/>
              <p:nvPr/>
            </p:nvSpPr>
            <p:spPr>
              <a:xfrm>
                <a:off x="1106212" y="3809360"/>
                <a:ext cx="9477636" cy="131040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426720" indent="-22860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14:m>
                  <m:oMath xmlns:m="http://schemas.openxmlformats.org/officeDocument/2006/math">
                    <m:r>
                      <a:rPr lang="en-US" altLang="zh-TW" sz="3200" b="0" i="0" smtClean="0">
                        <a:solidFill>
                          <a:srgbClr val="E400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TW" altLang="zh-TW" sz="3200" i="1">
                            <a:solidFill>
                              <a:srgbClr val="E4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 20</m:t>
                        </m:r>
                        <m:r>
                          <m:rPr>
                            <m:nor/>
                          </m:rPr>
                          <a:rPr lang="en-US" altLang="zh-TW" sz="3200" i="1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TW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15(</m:t>
                        </m:r>
                        <m:r>
                          <m:rPr>
                            <m:nor/>
                          </m:rPr>
                          <a:rPr lang="en-US" altLang="zh-TW" sz="3200" i="1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TW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2)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TW" altLang="zh-TW" sz="3600" kern="10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</a:t>
                </a:r>
                <a:br>
                  <a:rPr lang="en-US" altLang="zh-TW" sz="24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</a:br>
                <a:endParaRPr lang="zh-TW" altLang="zh-TW" sz="3600" kern="1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08A6BC-53B2-4EF3-9A5F-3E727969C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12" y="3809360"/>
                <a:ext cx="9477636" cy="1310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3F0FBDCE-3C1E-4082-94EC-3988EBB3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3" y="922339"/>
            <a:ext cx="4603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3600" b="1" dirty="0">
                <a:solidFill>
                  <a:srgbClr val="4472C4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7F75CA6-170F-4C75-8478-2BF6E9160682}"/>
                  </a:ext>
                </a:extLst>
              </p:cNvPr>
              <p:cNvSpPr/>
              <p:nvPr/>
            </p:nvSpPr>
            <p:spPr>
              <a:xfrm>
                <a:off x="1434337" y="5616680"/>
                <a:ext cx="9477636" cy="1053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-18288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zh-TW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依題意可以列出不等式為</a:t>
                </a:r>
                <a:r>
                  <a:rPr lang="zh-TW" altLang="en-US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solidFill>
                              <a:srgbClr val="E4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 20</m:t>
                        </m:r>
                        <m:r>
                          <m:rPr>
                            <m:nor/>
                          </m:rPr>
                          <a:rPr lang="en-US" altLang="zh-TW" sz="3200" i="1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TW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15(</m:t>
                        </m:r>
                        <m:r>
                          <m:rPr>
                            <m:nor/>
                          </m:rPr>
                          <a:rPr lang="en-US" altLang="zh-TW" sz="3200" i="1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zh-TW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2)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 ≤ 85</a:t>
                </a:r>
                <a:endParaRPr lang="zh-TW" altLang="zh-TW" sz="3200" kern="1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F75CA6-170F-4C75-8478-2BF6E9160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37" y="5616680"/>
                <a:ext cx="9477636" cy="1053878"/>
              </a:xfrm>
              <a:prstGeom prst="rect">
                <a:avLst/>
              </a:prstGeom>
              <a:blipFill rotWithShape="1">
                <a:blip r:embed="rId4"/>
                <a:stretch>
                  <a:fillRect l="-1608" b="-34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圓角 9">
            <a:extLst>
              <a:ext uri="{FF2B5EF4-FFF2-40B4-BE49-F238E27FC236}">
                <a16:creationId xmlns:a16="http://schemas.microsoft.com/office/drawing/2014/main" id="{C1836FA9-B851-4A0C-A5F7-09AE51831CED}"/>
              </a:ext>
            </a:extLst>
          </p:cNvPr>
          <p:cNvSpPr/>
          <p:nvPr/>
        </p:nvSpPr>
        <p:spPr>
          <a:xfrm>
            <a:off x="419719" y="6003269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9881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7" name="Text Box 3"/>
          <p:cNvSpPr txBox="1">
            <a:spLocks noChangeArrowheads="1"/>
          </p:cNvSpPr>
          <p:nvPr/>
        </p:nvSpPr>
        <p:spPr bwMode="auto">
          <a:xfrm>
            <a:off x="368303" y="922339"/>
            <a:ext cx="4603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3600" b="1" dirty="0">
                <a:solidFill>
                  <a:srgbClr val="4472C4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kumimoji="1" lang="en-US" altLang="zh-TW" sz="3600" b="1" dirty="0">
              <a:solidFill>
                <a:srgbClr val="4472C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1391" y="908691"/>
            <a:ext cx="10733797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en-US" sz="3200" kern="100" dirty="0">
                <a:latin typeface="+mj-ea"/>
                <a:ea typeface="+mj-ea"/>
                <a:cs typeface="Times New Roman" panose="02020603050405020304" pitchFamily="18" charset="0"/>
              </a:rPr>
              <a:t>依下列情境列出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>
                <a:latin typeface="+mj-ea"/>
                <a:ea typeface="+mj-ea"/>
                <a:cs typeface="Times New Roman" panose="02020603050405020304" pitchFamily="18" charset="0"/>
              </a:rPr>
              <a:t>的不等式。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sz="3200" kern="100" dirty="0">
                <a:latin typeface="+mj-ea"/>
                <a:ea typeface="+mj-ea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+mj-ea"/>
                <a:ea typeface="+mj-ea"/>
                <a:cs typeface="Times New Roman" panose="02020603050405020304" pitchFamily="18" charset="0"/>
              </a:rPr>
              <a:t>) </a:t>
            </a:r>
          </a:p>
          <a:p>
            <a:pPr marL="517525" indent="-517525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Times New Roman" panose="02020603050405020304" pitchFamily="18" charset="0"/>
              </a:rPr>
              <a:t>⑴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有一個三角形的底邊長為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公分，底邊上的高為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公分，且其面積不小於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平方公分，但不超過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平方公分。</a:t>
            </a:r>
            <a:endParaRPr lang="en-US" altLang="zh-TW" sz="32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7525" indent="-517525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endParaRPr lang="en-US" altLang="zh-TW" sz="32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7525" indent="-517525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endParaRPr lang="zh-TW" altLang="zh-TW" sz="32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7525" indent="-517525">
              <a:lnSpc>
                <a:spcPct val="120000"/>
              </a:lnSpc>
              <a:spcAft>
                <a:spcPts val="0"/>
              </a:spcAft>
              <a:tabLst>
                <a:tab pos="5760085" algn="r"/>
              </a:tabLst>
            </a:pP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⑵ 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若</a:t>
            </a:r>
            <a:r>
              <a:rPr lang="zh-TW" altLang="zh-TW" sz="3200" u="sng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雪山隧道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全長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公里，在沒有塞車的情況下，有一輛車以每小時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公里以上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含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公里以下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含</a:t>
            </a:r>
            <a:r>
              <a:rPr lang="en-US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的速度行駛，共花了</a:t>
            </a:r>
            <a:r>
              <a:rPr lang="zh-TW" altLang="en-US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小時通過此隧道。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134</a:t>
            </a:r>
            <a:endParaRPr lang="zh-TW" altLang="en-US" dirty="0"/>
          </a:p>
        </p:txBody>
      </p:sp>
      <p:sp>
        <p:nvSpPr>
          <p:cNvPr id="6" name="矩形: 圓角 9">
            <a:extLst>
              <a:ext uri="{FF2B5EF4-FFF2-40B4-BE49-F238E27FC236}">
                <a16:creationId xmlns:a16="http://schemas.microsoft.com/office/drawing/2014/main" id="{F08561BA-5008-41D0-86C6-1170BC1A7D41}"/>
              </a:ext>
            </a:extLst>
          </p:cNvPr>
          <p:cNvSpPr/>
          <p:nvPr/>
        </p:nvSpPr>
        <p:spPr>
          <a:xfrm>
            <a:off x="615443" y="2785411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EDD1CA7-E3F1-4882-B65D-77428D12CE43}"/>
                  </a:ext>
                </a:extLst>
              </p:cNvPr>
              <p:cNvSpPr/>
              <p:nvPr/>
            </p:nvSpPr>
            <p:spPr>
              <a:xfrm>
                <a:off x="1353466" y="2580880"/>
                <a:ext cx="9477636" cy="994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6720" indent="-22860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en-US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25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solidFill>
                              <a:srgbClr val="E4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 13</m:t>
                        </m:r>
                        <m:r>
                          <m:rPr>
                            <m:nor/>
                          </m:rPr>
                          <a:rPr lang="en-US" altLang="zh-TW" sz="3200" i="1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 ≤ 52</a:t>
                </a:r>
                <a:endParaRPr lang="zh-TW" altLang="zh-TW" sz="3200" kern="1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EDD1CA7-E3F1-4882-B65D-77428D12C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66" y="2580880"/>
                <a:ext cx="9477636" cy="994311"/>
              </a:xfrm>
              <a:prstGeom prst="rect">
                <a:avLst/>
              </a:prstGeom>
              <a:blipFill>
                <a:blip r:embed="rId3"/>
                <a:stretch>
                  <a:fillRect b="-79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99D0BD5-B3CA-4A80-A7FE-359FA93F302D}"/>
                  </a:ext>
                </a:extLst>
              </p:cNvPr>
              <p:cNvSpPr/>
              <p:nvPr/>
            </p:nvSpPr>
            <p:spPr>
              <a:xfrm>
                <a:off x="1124647" y="5461240"/>
                <a:ext cx="9477636" cy="108688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426720" indent="-22860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zh-TW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solidFill>
                              <a:srgbClr val="E4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 13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 ≤ </a:t>
                </a:r>
                <a:r>
                  <a:rPr lang="en-US" altLang="zh-TW" sz="3200" i="1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</a:rPr>
                  <a:t>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solidFill>
                              <a:srgbClr val="E4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 13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zh-TW" altLang="zh-TW" sz="3200" kern="1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99D0BD5-B3CA-4A80-A7FE-359FA93F3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47" y="5461240"/>
                <a:ext cx="9477636" cy="10868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: 圓角 9">
            <a:extLst>
              <a:ext uri="{FF2B5EF4-FFF2-40B4-BE49-F238E27FC236}">
                <a16:creationId xmlns:a16="http://schemas.microsoft.com/office/drawing/2014/main" id="{2810B9FB-ECE6-4B6F-ADBA-FB8ADD41017B}"/>
              </a:ext>
            </a:extLst>
          </p:cNvPr>
          <p:cNvSpPr/>
          <p:nvPr/>
        </p:nvSpPr>
        <p:spPr>
          <a:xfrm>
            <a:off x="606230" y="5750008"/>
            <a:ext cx="558176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0328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7" name="Text Box 3"/>
          <p:cNvSpPr txBox="1">
            <a:spLocks noChangeArrowheads="1"/>
          </p:cNvSpPr>
          <p:nvPr/>
        </p:nvSpPr>
        <p:spPr bwMode="auto">
          <a:xfrm>
            <a:off x="368303" y="922339"/>
            <a:ext cx="4603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3600" b="1" dirty="0">
                <a:solidFill>
                  <a:srgbClr val="4472C4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kumimoji="1" lang="en-US" altLang="zh-TW" sz="3600" b="1" dirty="0">
              <a:solidFill>
                <a:srgbClr val="4472C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21391" y="908691"/>
                <a:ext cx="10202015" cy="1630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5740" indent="-20574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zh-TW" altLang="zh-TW" sz="3200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判斷下列哪些數是不等式</a:t>
                </a:r>
                <a:r>
                  <a:rPr lang="zh-TW" altLang="en-US" sz="3200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</a:t>
                </a:r>
                <a:r>
                  <a:rPr lang="en-US" altLang="zh-TW" sz="3200" i="1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kern="1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16 ≥ 88</a:t>
                </a:r>
                <a:r>
                  <a:rPr lang="zh-TW" altLang="en-US" sz="3200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3200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的解？</a:t>
                </a:r>
                <a:endParaRPr lang="en-US" altLang="zh-TW" sz="3200" kern="1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5740" indent="-20574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zh-TW" altLang="zh-TW" sz="3200" kern="100" dirty="0">
                    <a:latin typeface="Times New Roman" panose="02020603050405020304" pitchFamily="18" charset="0"/>
                  </a:rPr>
                  <a:t>⑴</a:t>
                </a:r>
                <a:r>
                  <a:rPr lang="en-US" altLang="zh-TW" sz="3200" kern="100" dirty="0">
                    <a:latin typeface="Times New Roman" panose="02020603050405020304" pitchFamily="18" charset="0"/>
                  </a:rPr>
                  <a:t> 20</a:t>
                </a:r>
                <a:r>
                  <a:rPr lang="zh-TW" altLang="zh-TW" sz="3200" kern="100" dirty="0">
                    <a:latin typeface="Times New Roman" panose="02020603050405020304" pitchFamily="18" charset="0"/>
                  </a:rPr>
                  <a:t>　　⑵</a:t>
                </a:r>
                <a:r>
                  <a:rPr lang="en-US" altLang="zh-TW" sz="3200" kern="100" dirty="0">
                    <a:latin typeface="Times New Roman" panose="02020603050405020304" pitchFamily="18" charset="0"/>
                  </a:rPr>
                  <a:t> 14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TW" sz="3200" kern="1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</a:rPr>
                  <a:t> </a:t>
                </a:r>
                <a:r>
                  <a:rPr lang="zh-TW" altLang="zh-TW" sz="3200" kern="100" dirty="0">
                    <a:latin typeface="Times New Roman" panose="02020603050405020304" pitchFamily="18" charset="0"/>
                  </a:rPr>
                  <a:t>　　⑶ －</a:t>
                </a:r>
                <a:r>
                  <a:rPr lang="en-US" altLang="zh-TW" sz="3200" kern="100" dirty="0">
                    <a:latin typeface="Times New Roman" panose="02020603050405020304" pitchFamily="18" charset="0"/>
                  </a:rPr>
                  <a:t>3.1</a:t>
                </a:r>
                <a:endParaRPr lang="en-US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91" y="908691"/>
                <a:ext cx="10202015" cy="1630190"/>
              </a:xfrm>
              <a:prstGeom prst="rect">
                <a:avLst/>
              </a:prstGeom>
              <a:blipFill rotWithShape="1">
                <a:blip r:embed="rId3"/>
                <a:stretch>
                  <a:fillRect l="-1493" t="-2247" b="-22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134</a:t>
            </a:r>
            <a:endParaRPr lang="zh-TW" altLang="en-US" dirty="0"/>
          </a:p>
        </p:txBody>
      </p:sp>
      <p:sp>
        <p:nvSpPr>
          <p:cNvPr id="6" name="矩形: 圓角 9">
            <a:extLst>
              <a:ext uri="{FF2B5EF4-FFF2-40B4-BE49-F238E27FC236}">
                <a16:creationId xmlns:a16="http://schemas.microsoft.com/office/drawing/2014/main" id="{F08561BA-5008-41D0-86C6-1170BC1A7D41}"/>
              </a:ext>
            </a:extLst>
          </p:cNvPr>
          <p:cNvSpPr/>
          <p:nvPr/>
        </p:nvSpPr>
        <p:spPr>
          <a:xfrm>
            <a:off x="303215" y="2553489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99D0BD5-B3CA-4A80-A7FE-359FA93F302D}"/>
                  </a:ext>
                </a:extLst>
              </p:cNvPr>
              <p:cNvSpPr/>
              <p:nvPr/>
            </p:nvSpPr>
            <p:spPr>
              <a:xfrm>
                <a:off x="777877" y="5679680"/>
                <a:ext cx="10809071" cy="107672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426720" indent="-228600">
                  <a:lnSpc>
                    <a:spcPct val="120000"/>
                  </a:lnSpc>
                  <a:spcBef>
                    <a:spcPts val="360"/>
                  </a:spcBef>
                  <a:spcAft>
                    <a:spcPts val="0"/>
                  </a:spcAft>
                </a:pPr>
                <a:r>
                  <a:rPr lang="zh-TW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TW" altLang="en-US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i="1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TW" altLang="en-US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zh-TW" altLang="en-US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TW" altLang="en-US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i="1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:r>
                  <a:rPr lang="en-US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 kern="100">
                            <a:solidFill>
                              <a:srgbClr val="E400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solidFill>
                              <a:srgbClr val="E4007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都是不等式</a:t>
                </a:r>
                <a:r>
                  <a:rPr lang="zh-TW" altLang="en-US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TW" sz="3200" i="1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en-US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TW" sz="3200" kern="10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</a:t>
                </a:r>
                <a:r>
                  <a:rPr lang="en-US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</a:t>
                </a:r>
                <a:r>
                  <a:rPr lang="zh-TW" altLang="en-US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3200" kern="0" dirty="0">
                    <a:solidFill>
                      <a:srgbClr val="E4007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的解</a:t>
                </a:r>
                <a:endParaRPr lang="zh-TW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99D0BD5-B3CA-4A80-A7FE-359FA93F3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7" y="5679680"/>
                <a:ext cx="10809071" cy="1076720"/>
              </a:xfrm>
              <a:prstGeom prst="rect">
                <a:avLst/>
              </a:prstGeom>
              <a:blipFill rotWithShape="1">
                <a:blip r:embed="rId4"/>
                <a:stretch>
                  <a:fillRect b="-5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291558"/>
                  </p:ext>
                </p:extLst>
              </p:nvPr>
            </p:nvGraphicFramePr>
            <p:xfrm>
              <a:off x="1008401" y="2553489"/>
              <a:ext cx="9448832" cy="31566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13761">
                      <a:extLst>
                        <a:ext uri="{9D8B030D-6E8A-4147-A177-3AD203B41FA5}">
                          <a16:colId xmlns:a16="http://schemas.microsoft.com/office/drawing/2014/main" val="1485114160"/>
                        </a:ext>
                      </a:extLst>
                    </a:gridCol>
                    <a:gridCol w="1427521">
                      <a:extLst>
                        <a:ext uri="{9D8B030D-6E8A-4147-A177-3AD203B41FA5}">
                          <a16:colId xmlns:a16="http://schemas.microsoft.com/office/drawing/2014/main" val="734243790"/>
                        </a:ext>
                      </a:extLst>
                    </a:gridCol>
                    <a:gridCol w="3996317">
                      <a:extLst>
                        <a:ext uri="{9D8B030D-6E8A-4147-A177-3AD203B41FA5}">
                          <a16:colId xmlns:a16="http://schemas.microsoft.com/office/drawing/2014/main" val="2104023871"/>
                        </a:ext>
                      </a:extLst>
                    </a:gridCol>
                    <a:gridCol w="3311233">
                      <a:extLst>
                        <a:ext uri="{9D8B030D-6E8A-4147-A177-3AD203B41FA5}">
                          <a16:colId xmlns:a16="http://schemas.microsoft.com/office/drawing/2014/main" val="461700171"/>
                        </a:ext>
                      </a:extLst>
                    </a:gridCol>
                  </a:tblGrid>
                  <a:tr h="78062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1" u="none" strike="noStrike" kern="100" cap="none" spc="0" normalizeH="0" baseline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x</a:t>
                          </a:r>
                          <a:endParaRPr kumimoji="1" lang="zh-TW" altLang="zh-TW" sz="2800" b="0" i="1" u="none" strike="noStrike" kern="100" cap="none" spc="0" normalizeH="0" baseline="0" dirty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kumimoji="1" lang="en-US" altLang="zh-TW" sz="2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zh-TW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alt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kumimoji="1" lang="en-US" altLang="zh-TW" sz="2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zh-TW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≥ </a:t>
                          </a: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88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417024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⑴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kern="100" dirty="0">
                              <a:solidFill>
                                <a:srgbClr val="E4007F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</a:rPr>
                            <a:t>20</a:t>
                          </a:r>
                          <a:endParaRPr lang="zh-TW" alt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5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20</a:t>
                          </a:r>
                          <a:r>
                            <a:rPr kumimoji="1" lang="zh-TW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116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altLang="en-US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sz="2800" b="1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1333921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⑵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zh-TW" altLang="zh-TW" sz="2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itchFamily="18" charset="-12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itchFamily="18" charset="-12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zh-TW" alt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5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14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zh-TW" altLang="zh-TW" sz="2800" b="0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itchFamily="18" charset="-120"/>
                                      <a:cs typeface="Times New Roman" panose="02020603050405020304" pitchFamily="18" charset="0"/>
                                    </a:rPr>
                                    <m:t> 2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kumimoji="1" lang="en-US" altLang="zh-TW" sz="2800" b="0" i="0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E4007F"/>
                                      </a:solidFill>
                                      <a:effectLst/>
                                      <a:uLnTx/>
                                      <a:uFillTx/>
                                      <a:latin typeface="Times New Roman" panose="02020603050405020304" pitchFamily="18" charset="0"/>
                                      <a:ea typeface="新細明體" pitchFamily="18" charset="-12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kumimoji="1" lang="zh-TW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88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altLang="zh-TW" sz="2800" b="1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8094185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⑶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3.1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5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(</a:t>
                          </a:r>
                          <a:r>
                            <a:rPr kumimoji="0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3.1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)</a:t>
                          </a:r>
                          <a:r>
                            <a:rPr kumimoji="1" lang="zh-TW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zh-TW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0.5</a:t>
                          </a:r>
                          <a:endParaRPr kumimoji="0" lang="zh-TW" altLang="en-US" sz="28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不成立</a:t>
                          </a:r>
                          <a:endParaRPr lang="zh-TW" altLang="zh-TW" sz="2800" b="1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5918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3291558"/>
                  </p:ext>
                </p:extLst>
              </p:nvPr>
            </p:nvGraphicFramePr>
            <p:xfrm>
              <a:off x="1008401" y="2553489"/>
              <a:ext cx="9448832" cy="315662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13761">
                      <a:extLst>
                        <a:ext uri="{9D8B030D-6E8A-4147-A177-3AD203B41FA5}">
                          <a16:colId xmlns:a16="http://schemas.microsoft.com/office/drawing/2014/main" val="1485114160"/>
                        </a:ext>
                      </a:extLst>
                    </a:gridCol>
                    <a:gridCol w="1427521">
                      <a:extLst>
                        <a:ext uri="{9D8B030D-6E8A-4147-A177-3AD203B41FA5}">
                          <a16:colId xmlns:a16="http://schemas.microsoft.com/office/drawing/2014/main" val="734243790"/>
                        </a:ext>
                      </a:extLst>
                    </a:gridCol>
                    <a:gridCol w="3996317">
                      <a:extLst>
                        <a:ext uri="{9D8B030D-6E8A-4147-A177-3AD203B41FA5}">
                          <a16:colId xmlns:a16="http://schemas.microsoft.com/office/drawing/2014/main" val="2104023871"/>
                        </a:ext>
                      </a:extLst>
                    </a:gridCol>
                    <a:gridCol w="3311233">
                      <a:extLst>
                        <a:ext uri="{9D8B030D-6E8A-4147-A177-3AD203B41FA5}">
                          <a16:colId xmlns:a16="http://schemas.microsoft.com/office/drawing/2014/main" val="461700171"/>
                        </a:ext>
                      </a:extLst>
                    </a:gridCol>
                  </a:tblGrid>
                  <a:tr h="78062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1" u="none" strike="noStrike" kern="100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x</a:t>
                          </a:r>
                          <a:endParaRPr kumimoji="1" lang="zh-TW" altLang="zh-TW" sz="2800" b="0" i="1" u="none" strike="noStrike" kern="100" cap="none" spc="0" normalizeH="0" baseline="0" dirty="0" smtClean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kumimoji="1" lang="en-US" altLang="zh-TW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zh-TW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TW" altLang="zh-TW" sz="2800" kern="100" dirty="0" smtClean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kumimoji="1" lang="en-US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kumimoji="1" lang="en-US" altLang="zh-TW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kumimoji="1" lang="zh-TW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≥ </a:t>
                          </a:r>
                          <a:r>
                            <a:rPr kumimoji="1" lang="en-US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88</a:t>
                          </a:r>
                          <a:endParaRPr lang="zh-TW" sz="2800" kern="100" dirty="0"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8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417024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⑴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</a:rPr>
                            <a:t>20</a:t>
                          </a:r>
                          <a:endParaRPr lang="zh-TW" altLang="zh-TW" sz="2800" kern="100" dirty="0" smtClean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5</a:t>
                          </a:r>
                          <a:r>
                            <a:rPr kumimoji="1" lang="zh-TW" altLang="en-US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20</a:t>
                          </a:r>
                          <a:r>
                            <a:rPr kumimoji="1" lang="zh-TW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116</a:t>
                          </a:r>
                          <a:endParaRPr kumimoji="0" lang="zh-TW" altLang="en-US" sz="2800" b="0" i="0" u="none" strike="noStrike" kern="1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altLang="en-US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sz="2800" b="1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1333921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⑵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000" t="-201538" r="-514103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3506" t="-201538" r="-83384" b="-1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成立</a:t>
                          </a:r>
                          <a:endParaRPr lang="zh-TW" altLang="zh-TW" sz="2800" b="1" kern="100" dirty="0" smtClean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8094185"/>
                      </a:ext>
                    </a:extLst>
                  </a:tr>
                  <a:tr h="79200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</a:pPr>
                          <a:r>
                            <a:rPr lang="zh-TW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⑶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3.1</a:t>
                          </a:r>
                          <a:endParaRPr lang="zh-TW" sz="2800" kern="100" dirty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5</a:t>
                          </a:r>
                          <a:r>
                            <a:rPr kumimoji="1" lang="zh-TW" altLang="en-US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×</a:t>
                          </a:r>
                          <a:r>
                            <a:rPr kumimoji="1" lang="zh-TW" altLang="en-US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+mn-cs"/>
                            </a:rPr>
                            <a:t> 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(</a:t>
                          </a:r>
                          <a:r>
                            <a:rPr kumimoji="0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－</a:t>
                          </a:r>
                          <a:r>
                            <a:rPr kumimoji="0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3.1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)</a:t>
                          </a:r>
                          <a:r>
                            <a:rPr kumimoji="1" lang="zh-TW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＋</a:t>
                          </a:r>
                          <a:r>
                            <a:rPr kumimoji="1" lang="en-US" altLang="zh-TW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16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1" lang="zh-TW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＝</a:t>
                          </a:r>
                          <a:r>
                            <a:rPr kumimoji="1" lang="en-US" altLang="zh-TW" sz="2800" b="0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E4007F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a:t>0.5</a:t>
                          </a:r>
                          <a:endParaRPr kumimoji="0" lang="zh-TW" altLang="en-US" sz="2800" b="0" i="0" u="none" strike="noStrike" kern="1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E4007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"/>
                            </a:spcBef>
                            <a:spcAft>
                              <a:spcPts val="24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TW" altLang="en-US" sz="2800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不等式</a:t>
                          </a:r>
                          <a:r>
                            <a:rPr lang="zh-TW" altLang="en-US" sz="2800" b="1" kern="100" dirty="0" smtClean="0">
                              <a:solidFill>
                                <a:srgbClr val="E4007F"/>
                              </a:solidFill>
                              <a:effectLst/>
                              <a:latin typeface="Calibri" panose="020F0502020204030204" pitchFamily="34" charset="0"/>
                              <a:ea typeface="新細明體" panose="02020500000000000000" pitchFamily="18" charset="-120"/>
                            </a:rPr>
                            <a:t>不成立</a:t>
                          </a:r>
                          <a:endParaRPr lang="zh-TW" altLang="zh-TW" sz="2800" b="1" kern="100" dirty="0" smtClean="0">
                            <a:solidFill>
                              <a:srgbClr val="E4007F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035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959182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2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42" name="Picture 206" descr="C:\Users\K1110904\Desktop\圖片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41" y="4881622"/>
            <a:ext cx="758348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40" name="Picture 204" descr="C:\Users\K1110904\Desktop\圖片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05" y="2624834"/>
            <a:ext cx="7583488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921391" y="908691"/>
                <a:ext cx="10202015" cy="3590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5740" indent="-20574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zh-TW" altLang="zh-TW" sz="3200" kern="100" dirty="0">
                    <a:latin typeface="Times New Roman" panose="02020603050405020304" pitchFamily="18" charset="0"/>
                  </a:rPr>
                  <a:t>在數線上圖示下列各不等式的解。</a:t>
                </a:r>
                <a:endParaRPr lang="en-US" altLang="zh-TW" sz="3200" kern="100" dirty="0">
                  <a:latin typeface="Times New Roman" panose="02020603050405020304" pitchFamily="18" charset="0"/>
                </a:endParaRPr>
              </a:p>
              <a:p>
                <a:pPr marL="205740" indent="-20574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r>
                  <a:rPr lang="zh-TW" altLang="zh-TW" sz="3200" kern="100" dirty="0">
                    <a:latin typeface="Times New Roman" panose="02020603050405020304" pitchFamily="18" charset="0"/>
                  </a:rPr>
                  <a:t>⑴ </a:t>
                </a:r>
                <a:r>
                  <a:rPr lang="en-US" altLang="zh-TW" sz="3200" i="1" kern="100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TW" sz="3200" kern="100" dirty="0">
                    <a:latin typeface="Times New Roman" panose="02020603050405020304" pitchFamily="18" charset="0"/>
                  </a:rPr>
                  <a:t> ≤ 5</a:t>
                </a:r>
                <a14:m>
                  <m:oMath xmlns:m="http://schemas.openxmlformats.org/officeDocument/2006/math">
                    <m:r>
                      <a:rPr lang="en-US" altLang="zh-TW" sz="3200" kern="1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TW" altLang="zh-TW" sz="32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3200" kern="100" dirty="0">
                  <a:latin typeface="Times New Roman" panose="02020603050405020304" pitchFamily="18" charset="0"/>
                </a:endParaRPr>
              </a:p>
              <a:p>
                <a:pPr marL="205740" indent="-20574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endParaRPr lang="en-US" altLang="zh-TW" sz="3200" kern="100" dirty="0">
                  <a:latin typeface="Times New Roman" panose="02020603050405020304" pitchFamily="18" charset="0"/>
                </a:endParaRPr>
              </a:p>
              <a:p>
                <a:pPr marL="205740" indent="-205740">
                  <a:lnSpc>
                    <a:spcPct val="120000"/>
                  </a:lnSpc>
                  <a:spcAft>
                    <a:spcPts val="0"/>
                  </a:spcAft>
                  <a:tabLst>
                    <a:tab pos="5760085" algn="r"/>
                  </a:tabLst>
                </a:pPr>
                <a:endParaRPr lang="zh-TW" altLang="zh-TW" sz="3200" kern="100" dirty="0">
                  <a:latin typeface="Times New Roman" panose="02020603050405020304" pitchFamily="18" charset="0"/>
                </a:endParaRPr>
              </a:p>
              <a:p>
                <a:r>
                  <a:rPr lang="zh-TW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⑵</a:t>
                </a:r>
                <a:r>
                  <a:rPr lang="zh-TW" altLang="zh-TW" sz="3200" kern="100" dirty="0">
                    <a:ea typeface="Times New Roman" panose="02020603050405020304" pitchFamily="18" charset="0"/>
                  </a:rPr>
                  <a:t> </a:t>
                </a:r>
                <a:r>
                  <a:rPr lang="zh-TW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kern="100" dirty="0">
                    <a:latin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TW" sz="32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TW" altLang="zh-TW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kern="100"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kern="100" dirty="0">
                    <a:latin typeface="Times New Roman" panose="02020603050405020304" pitchFamily="18" charset="0"/>
                  </a:rPr>
                  <a:t> ≤ </a:t>
                </a:r>
                <a:r>
                  <a:rPr lang="en-US" altLang="zh-TW" sz="3200" i="1" kern="100" dirty="0">
                    <a:latin typeface="Times New Roman" panose="02020603050405020304" pitchFamily="18" charset="0"/>
                  </a:rPr>
                  <a:t>x</a:t>
                </a:r>
                <a:r>
                  <a:rPr lang="zh-TW" altLang="zh-TW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＜</a:t>
                </a:r>
                <a:r>
                  <a:rPr lang="en-US" altLang="zh-TW" sz="3200" kern="100" dirty="0">
                    <a:latin typeface="Times New Roman" panose="02020603050405020304" pitchFamily="18" charset="0"/>
                  </a:rPr>
                  <a:t>2</a:t>
                </a:r>
                <a:endParaRPr lang="en-US" altLang="zh-TW" sz="32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91" y="908691"/>
                <a:ext cx="10202015" cy="3590598"/>
              </a:xfrm>
              <a:prstGeom prst="rect">
                <a:avLst/>
              </a:prstGeom>
              <a:blipFill>
                <a:blip r:embed="rId6"/>
                <a:stretch>
                  <a:fillRect l="-1493" t="-849" b="-1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17" name="Text Box 3"/>
          <p:cNvSpPr txBox="1">
            <a:spLocks noChangeArrowheads="1"/>
          </p:cNvSpPr>
          <p:nvPr/>
        </p:nvSpPr>
        <p:spPr bwMode="auto">
          <a:xfrm>
            <a:off x="368303" y="922339"/>
            <a:ext cx="460374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3600" b="1" dirty="0">
                <a:solidFill>
                  <a:srgbClr val="4472C4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kumimoji="1" lang="en-US" altLang="zh-TW" sz="3600" b="1" dirty="0">
              <a:solidFill>
                <a:srgbClr val="4472C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134</a:t>
            </a:r>
            <a:endParaRPr lang="zh-TW" altLang="en-US" dirty="0"/>
          </a:p>
        </p:txBody>
      </p:sp>
      <p:sp>
        <p:nvSpPr>
          <p:cNvPr id="6" name="矩形: 圓角 9">
            <a:extLst>
              <a:ext uri="{FF2B5EF4-FFF2-40B4-BE49-F238E27FC236}">
                <a16:creationId xmlns:a16="http://schemas.microsoft.com/office/drawing/2014/main" id="{F08561BA-5008-41D0-86C6-1170BC1A7D41}"/>
              </a:ext>
            </a:extLst>
          </p:cNvPr>
          <p:cNvSpPr/>
          <p:nvPr/>
        </p:nvSpPr>
        <p:spPr>
          <a:xfrm>
            <a:off x="293055" y="2810442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15" name="矩形: 圓角 9">
            <a:extLst>
              <a:ext uri="{FF2B5EF4-FFF2-40B4-BE49-F238E27FC236}">
                <a16:creationId xmlns:a16="http://schemas.microsoft.com/office/drawing/2014/main" id="{5904B194-BB24-40B0-A542-D52D77B2D693}"/>
              </a:ext>
            </a:extLst>
          </p:cNvPr>
          <p:cNvSpPr/>
          <p:nvPr/>
        </p:nvSpPr>
        <p:spPr>
          <a:xfrm>
            <a:off x="286431" y="4751886"/>
            <a:ext cx="539751" cy="53975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pic>
        <p:nvPicPr>
          <p:cNvPr id="116934" name="Picture 198" descr="C:\Users\K1110904\Desktop\圖片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5" y="4889526"/>
            <a:ext cx="757713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35" name="Picture 199" descr="C:\Users\K1110904\Desktop\圖片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05" y="2624833"/>
            <a:ext cx="7583488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1727575" y="2056342"/>
            <a:ext cx="8284644" cy="4510713"/>
            <a:chOff x="1727575" y="2157941"/>
            <a:chExt cx="8284644" cy="4510713"/>
          </a:xfrm>
        </p:grpSpPr>
        <p:pic>
          <p:nvPicPr>
            <p:cNvPr id="13" name="圖片 12" descr="16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7575" y="2157941"/>
              <a:ext cx="8284644" cy="451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3042" y="5109060"/>
              <a:ext cx="1618358" cy="739821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9788" y="5444292"/>
              <a:ext cx="2628925" cy="847098"/>
            </a:xfrm>
            <a:prstGeom prst="rect">
              <a:avLst/>
            </a:prstGeom>
          </p:spPr>
        </p:pic>
      </p:grpSp>
      <p:sp>
        <p:nvSpPr>
          <p:cNvPr id="2" name="副標題 1">
            <a:extLst>
              <a:ext uri="{FF2B5EF4-FFF2-40B4-BE49-F238E27FC236}">
                <a16:creationId xmlns:a16="http://schemas.microsoft.com/office/drawing/2014/main" id="{5F3F6DBD-CEE9-4D59-922A-F996ACD2F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135</a:t>
            </a:r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DFF8FB2-C17D-4D55-8C1C-BF55AC71FEA7}"/>
              </a:ext>
            </a:extLst>
          </p:cNvPr>
          <p:cNvGrpSpPr/>
          <p:nvPr/>
        </p:nvGrpSpPr>
        <p:grpSpPr>
          <a:xfrm>
            <a:off x="-13474" y="777359"/>
            <a:ext cx="931732" cy="1785104"/>
            <a:chOff x="-132599" y="887202"/>
            <a:chExt cx="931732" cy="1785103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33A69AE6-94AC-47D4-810B-C603A8089207}"/>
                </a:ext>
              </a:extLst>
            </p:cNvPr>
            <p:cNvGrpSpPr/>
            <p:nvPr/>
          </p:nvGrpSpPr>
          <p:grpSpPr>
            <a:xfrm rot="5400000">
              <a:off x="-481974" y="1441199"/>
              <a:ext cx="1630482" cy="646332"/>
              <a:chOff x="75398" y="832885"/>
              <a:chExt cx="1738070" cy="646332"/>
            </a:xfrm>
          </p:grpSpPr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2DA6C34E-75D1-46CF-BFFE-81050CE3AC34}"/>
                  </a:ext>
                </a:extLst>
              </p:cNvPr>
              <p:cNvSpPr/>
              <p:nvPr/>
            </p:nvSpPr>
            <p:spPr>
              <a:xfrm>
                <a:off x="75398" y="832885"/>
                <a:ext cx="1738070" cy="646332"/>
              </a:xfrm>
              <a:prstGeom prst="roundRect">
                <a:avLst>
                  <a:gd name="adj" fmla="val 7713"/>
                </a:avLst>
              </a:prstGeom>
              <a:solidFill>
                <a:schemeClr val="bg1"/>
              </a:solidFill>
              <a:ln w="38100">
                <a:solidFill>
                  <a:srgbClr val="37C2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5611C61D-137F-4103-8D20-5B30E515B616}"/>
                  </a:ext>
                </a:extLst>
              </p:cNvPr>
              <p:cNvSpPr/>
              <p:nvPr/>
            </p:nvSpPr>
            <p:spPr>
              <a:xfrm>
                <a:off x="721718" y="832885"/>
                <a:ext cx="532435" cy="646332"/>
              </a:xfrm>
              <a:prstGeom prst="ellipse">
                <a:avLst/>
              </a:prstGeom>
              <a:solidFill>
                <a:srgbClr val="37C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7BC1B4C0-737E-49E5-8EB5-EE626712B740}"/>
                  </a:ext>
                </a:extLst>
              </p:cNvPr>
              <p:cNvSpPr/>
              <p:nvPr/>
            </p:nvSpPr>
            <p:spPr>
              <a:xfrm>
                <a:off x="75398" y="832885"/>
                <a:ext cx="983848" cy="646332"/>
              </a:xfrm>
              <a:prstGeom prst="roundRect">
                <a:avLst>
                  <a:gd name="adj" fmla="val 7713"/>
                </a:avLst>
              </a:prstGeom>
              <a:solidFill>
                <a:srgbClr val="37C2D8"/>
              </a:solidFill>
              <a:ln w="38100">
                <a:solidFill>
                  <a:srgbClr val="37C2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3829032-EB6E-443C-A523-86A9AD2ED001}"/>
                </a:ext>
              </a:extLst>
            </p:cNvPr>
            <p:cNvSpPr txBox="1"/>
            <p:nvPr/>
          </p:nvSpPr>
          <p:spPr>
            <a:xfrm>
              <a:off x="-132599" y="887202"/>
              <a:ext cx="931732" cy="178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 </a:t>
              </a:r>
              <a:b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</a:t>
              </a:r>
              <a:b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A74208D7-DABF-40E8-A4B6-7A3DA5B1BE46}"/>
              </a:ext>
            </a:extLst>
          </p:cNvPr>
          <p:cNvSpPr txBox="1"/>
          <p:nvPr/>
        </p:nvSpPr>
        <p:spPr>
          <a:xfrm>
            <a:off x="1059247" y="835691"/>
            <a:ext cx="11003526" cy="1220651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小妍</a:t>
            </a:r>
            <a:r>
              <a:rPr lang="zh-TW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小翊</a:t>
            </a:r>
            <a:r>
              <a:rPr lang="zh-TW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小美</a:t>
            </a:r>
            <a:r>
              <a:rPr lang="zh-TW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32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小安</a:t>
            </a:r>
            <a:r>
              <a:rPr lang="zh-TW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四人對於「一元一次不等式」的說法如下。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判斷他們的說法是否正確，並說明你的理由。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2259" y="2199236"/>
            <a:ext cx="330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</a:rPr>
              <a:t>「</a:t>
            </a:r>
            <a:r>
              <a:rPr lang="en-US" altLang="zh-TW" kern="100" dirty="0">
                <a:latin typeface="Times New Roman" panose="02020603050405020304" pitchFamily="18" charset="0"/>
              </a:rPr>
              <a:t>2</a:t>
            </a:r>
            <a:r>
              <a:rPr lang="en-US" altLang="zh-TW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kern="100" dirty="0">
                <a:latin typeface="Times New Roman" panose="02020603050405020304" pitchFamily="18" charset="0"/>
              </a:rPr>
              <a:t>＋</a:t>
            </a:r>
            <a:r>
              <a:rPr lang="en-US" altLang="zh-TW" kern="100" dirty="0">
                <a:latin typeface="Times New Roman" panose="02020603050405020304" pitchFamily="18" charset="0"/>
              </a:rPr>
              <a:t>7</a:t>
            </a:r>
            <a:r>
              <a:rPr lang="zh-TW" altLang="en-US" kern="100" dirty="0">
                <a:latin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</a:rPr>
              <a:t>至少是</a:t>
            </a:r>
            <a:r>
              <a:rPr lang="zh-TW" altLang="en-US" kern="100" dirty="0">
                <a:latin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Times New Roman" panose="02020603050405020304" pitchFamily="18" charset="0"/>
              </a:rPr>
              <a:t>」可以表示成</a:t>
            </a:r>
            <a:r>
              <a:rPr lang="zh-TW" altLang="en-US" kern="100" dirty="0">
                <a:latin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</a:rPr>
              <a:t>2</a:t>
            </a:r>
            <a:r>
              <a:rPr lang="en-US" altLang="zh-TW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kern="100" dirty="0">
                <a:latin typeface="Times New Roman" panose="02020603050405020304" pitchFamily="18" charset="0"/>
              </a:rPr>
              <a:t>＋</a:t>
            </a:r>
            <a:r>
              <a:rPr lang="en-US" altLang="zh-TW" kern="100" dirty="0">
                <a:latin typeface="Times New Roman" panose="02020603050405020304" pitchFamily="18" charset="0"/>
              </a:rPr>
              <a:t>7</a:t>
            </a:r>
            <a:r>
              <a:rPr lang="zh-TW" altLang="zh-TW" kern="100" dirty="0">
                <a:latin typeface="Times New Roman" panose="02020603050405020304" pitchFamily="18" charset="0"/>
              </a:rPr>
              <a:t>＞</a:t>
            </a:r>
            <a:r>
              <a:rPr lang="en-US" altLang="zh-TW" kern="100" dirty="0">
                <a:latin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189788" y="2199600"/>
            <a:ext cx="33784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</a:rPr>
              <a:t>「</a:t>
            </a:r>
            <a:r>
              <a:rPr lang="en-US" altLang="zh-TW" kern="100" dirty="0">
                <a:latin typeface="Times New Roman" panose="02020603050405020304" pitchFamily="18" charset="0"/>
              </a:rPr>
              <a:t>3</a:t>
            </a:r>
            <a:r>
              <a:rPr lang="en-US" altLang="zh-TW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kern="100" dirty="0">
                <a:latin typeface="Times New Roman" panose="02020603050405020304" pitchFamily="18" charset="0"/>
              </a:rPr>
              <a:t>－</a:t>
            </a:r>
            <a:r>
              <a:rPr lang="en-US" altLang="zh-TW" kern="100" dirty="0">
                <a:latin typeface="Times New Roman" panose="02020603050405020304" pitchFamily="18" charset="0"/>
              </a:rPr>
              <a:t>2</a:t>
            </a:r>
            <a:r>
              <a:rPr lang="zh-TW" altLang="en-US" kern="100" dirty="0">
                <a:latin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</a:rPr>
              <a:t>不大於－</a:t>
            </a:r>
            <a:r>
              <a:rPr lang="en-US" altLang="zh-TW" kern="100" dirty="0">
                <a:latin typeface="Times New Roman" panose="02020603050405020304" pitchFamily="18" charset="0"/>
              </a:rPr>
              <a:t>5</a:t>
            </a:r>
            <a:r>
              <a:rPr lang="zh-TW" altLang="zh-TW" kern="100" dirty="0">
                <a:latin typeface="Times New Roman" panose="02020603050405020304" pitchFamily="18" charset="0"/>
              </a:rPr>
              <a:t>」可以表示成</a:t>
            </a:r>
            <a:r>
              <a:rPr lang="zh-TW" altLang="en-US" kern="100" dirty="0">
                <a:latin typeface="Times New Roman" panose="02020603050405020304" pitchFamily="18" charset="0"/>
              </a:rPr>
              <a:t> </a:t>
            </a:r>
            <a:r>
              <a:rPr lang="en-US" altLang="zh-TW" kern="100" dirty="0">
                <a:latin typeface="Times New Roman" panose="02020603050405020304" pitchFamily="18" charset="0"/>
              </a:rPr>
              <a:t>3</a:t>
            </a:r>
            <a:r>
              <a:rPr lang="en-US" altLang="zh-TW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kern="100" dirty="0">
                <a:latin typeface="Times New Roman" panose="02020603050405020304" pitchFamily="18" charset="0"/>
              </a:rPr>
              <a:t>－</a:t>
            </a:r>
            <a:r>
              <a:rPr lang="en-US" altLang="zh-TW" kern="100" dirty="0">
                <a:latin typeface="Times New Roman" panose="02020603050405020304" pitchFamily="18" charset="0"/>
              </a:rPr>
              <a:t>2</a:t>
            </a:r>
            <a:r>
              <a:rPr lang="zh-TW" altLang="zh-TW" kern="100" dirty="0">
                <a:latin typeface="Times New Roman" panose="02020603050405020304" pitchFamily="18" charset="0"/>
              </a:rPr>
              <a:t>＜－</a:t>
            </a:r>
            <a:r>
              <a:rPr lang="en-US" altLang="zh-TW" kern="100" dirty="0">
                <a:latin typeface="Times New Roman" panose="02020603050405020304" pitchFamily="18" charset="0"/>
              </a:rPr>
              <a:t>5</a:t>
            </a:r>
            <a:r>
              <a:rPr lang="zh-TW" altLang="zh-TW" kern="100" dirty="0">
                <a:latin typeface="Times New Roman" panose="02020603050405020304" pitchFamily="18" charset="0"/>
              </a:rPr>
              <a:t>。</a:t>
            </a:r>
            <a:endParaRPr lang="zh-TW" altLang="zh-TW" sz="2800" kern="100" dirty="0"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61314" y="4739728"/>
            <a:ext cx="359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一元一次不等式</a:t>
            </a:r>
            <a:r>
              <a:rPr lang="zh-TW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TW" kern="100" dirty="0">
                <a:latin typeface="Times New Roman" panose="02020603050405020304" pitchFamily="18" charset="0"/>
              </a:rPr>
              <a:t>1</a:t>
            </a:r>
            <a:r>
              <a:rPr lang="zh-TW" altLang="en-US" kern="100" dirty="0">
                <a:latin typeface="Times New Roman" panose="02020603050405020304" pitchFamily="18" charset="0"/>
              </a:rPr>
              <a:t> </a:t>
            </a:r>
            <a:r>
              <a:rPr lang="zh-TW" altLang="zh-TW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解的圖示為</a:t>
            </a:r>
            <a:endParaRPr lang="zh-TW" altLang="zh-TW" kern="1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120737" y="4659225"/>
                <a:ext cx="3447468" cy="807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altLang="zh-TW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一元一次不等式</a:t>
                </a:r>
                <a:r>
                  <a:rPr lang="zh-TW" altLang="en-US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i="1" kern="100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TW" kern="100" dirty="0">
                    <a:latin typeface="Times New Roman" panose="02020603050405020304" pitchFamily="18" charset="0"/>
                  </a:rPr>
                  <a:t>≥</a:t>
                </a:r>
                <a:r>
                  <a:rPr lang="zh-TW" altLang="zh-TW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kern="100">
                            <a:latin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kern="100"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zh-TW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解的圖示為</a:t>
                </a:r>
                <a:endParaRPr lang="zh-TW" altLang="zh-TW" kern="1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37" y="4659225"/>
                <a:ext cx="3447468" cy="807337"/>
              </a:xfrm>
              <a:prstGeom prst="rect">
                <a:avLst/>
              </a:prstGeom>
              <a:blipFill rotWithShape="1">
                <a:blip r:embed="rId5"/>
                <a:stretch>
                  <a:fillRect l="-1413" b="-112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9267612" y="3851493"/>
            <a:ext cx="83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/>
              <a:t>小翊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809463" y="3851493"/>
            <a:ext cx="83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/>
              <a:t>小妍</a:t>
            </a:r>
            <a:endParaRPr lang="en-US" altLang="zh-TW" sz="2000" u="sng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809463" y="6478223"/>
            <a:ext cx="83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/>
              <a:t>小美</a:t>
            </a:r>
            <a:endParaRPr lang="en-US" altLang="zh-TW" sz="2000" u="sng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9289687" y="6471538"/>
            <a:ext cx="83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/>
              <a:t>小安</a:t>
            </a:r>
            <a:endParaRPr lang="en-US" altLang="zh-TW" sz="2000" u="sng" dirty="0"/>
          </a:p>
        </p:txBody>
      </p:sp>
    </p:spTree>
    <p:extLst>
      <p:ext uri="{BB962C8B-B14F-4D97-AF65-F5344CB8AC3E}">
        <p14:creationId xmlns:p14="http://schemas.microsoft.com/office/powerpoint/2010/main" val="3790491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5F3F6DBD-CEE9-4D59-922A-F996ACD2F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135</a:t>
            </a:r>
            <a:endParaRPr lang="zh-TW" alt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DFF8FB2-C17D-4D55-8C1C-BF55AC71FEA7}"/>
              </a:ext>
            </a:extLst>
          </p:cNvPr>
          <p:cNvGrpSpPr/>
          <p:nvPr/>
        </p:nvGrpSpPr>
        <p:grpSpPr>
          <a:xfrm>
            <a:off x="-13474" y="777359"/>
            <a:ext cx="931732" cy="1785104"/>
            <a:chOff x="-132599" y="887202"/>
            <a:chExt cx="931732" cy="1785103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33A69AE6-94AC-47D4-810B-C603A8089207}"/>
                </a:ext>
              </a:extLst>
            </p:cNvPr>
            <p:cNvGrpSpPr/>
            <p:nvPr/>
          </p:nvGrpSpPr>
          <p:grpSpPr>
            <a:xfrm rot="5400000">
              <a:off x="-481974" y="1441199"/>
              <a:ext cx="1630482" cy="646332"/>
              <a:chOff x="75398" y="832885"/>
              <a:chExt cx="1738070" cy="646332"/>
            </a:xfrm>
          </p:grpSpPr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2DA6C34E-75D1-46CF-BFFE-81050CE3AC34}"/>
                  </a:ext>
                </a:extLst>
              </p:cNvPr>
              <p:cNvSpPr/>
              <p:nvPr/>
            </p:nvSpPr>
            <p:spPr>
              <a:xfrm>
                <a:off x="75398" y="832885"/>
                <a:ext cx="1738070" cy="646332"/>
              </a:xfrm>
              <a:prstGeom prst="roundRect">
                <a:avLst>
                  <a:gd name="adj" fmla="val 7713"/>
                </a:avLst>
              </a:prstGeom>
              <a:solidFill>
                <a:schemeClr val="bg1"/>
              </a:solidFill>
              <a:ln w="38100">
                <a:solidFill>
                  <a:srgbClr val="37C2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5611C61D-137F-4103-8D20-5B30E515B616}"/>
                  </a:ext>
                </a:extLst>
              </p:cNvPr>
              <p:cNvSpPr/>
              <p:nvPr/>
            </p:nvSpPr>
            <p:spPr>
              <a:xfrm>
                <a:off x="721718" y="832885"/>
                <a:ext cx="532435" cy="646332"/>
              </a:xfrm>
              <a:prstGeom prst="ellipse">
                <a:avLst/>
              </a:prstGeom>
              <a:solidFill>
                <a:srgbClr val="37C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7BC1B4C0-737E-49E5-8EB5-EE626712B740}"/>
                  </a:ext>
                </a:extLst>
              </p:cNvPr>
              <p:cNvSpPr/>
              <p:nvPr/>
            </p:nvSpPr>
            <p:spPr>
              <a:xfrm>
                <a:off x="75398" y="832885"/>
                <a:ext cx="983848" cy="646332"/>
              </a:xfrm>
              <a:prstGeom prst="roundRect">
                <a:avLst>
                  <a:gd name="adj" fmla="val 7713"/>
                </a:avLst>
              </a:prstGeom>
              <a:solidFill>
                <a:srgbClr val="37C2D8"/>
              </a:solidFill>
              <a:ln w="38100">
                <a:solidFill>
                  <a:srgbClr val="37C2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3829032-EB6E-443C-A523-86A9AD2ED001}"/>
                </a:ext>
              </a:extLst>
            </p:cNvPr>
            <p:cNvSpPr txBox="1"/>
            <p:nvPr/>
          </p:nvSpPr>
          <p:spPr>
            <a:xfrm>
              <a:off x="-132599" y="887202"/>
              <a:ext cx="931732" cy="178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 </a:t>
              </a:r>
              <a:b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</a:t>
              </a:r>
              <a:b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CCB5DBC-F4F6-4BB2-B3A2-0DCD186D25D9}"/>
              </a:ext>
            </a:extLst>
          </p:cNvPr>
          <p:cNvSpPr txBox="1"/>
          <p:nvPr/>
        </p:nvSpPr>
        <p:spPr>
          <a:xfrm>
            <a:off x="3729473" y="1038653"/>
            <a:ext cx="54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sym typeface="Wingdings" panose="05000000000000000000" pitchFamily="2" charset="2"/>
              </a:rPr>
              <a:t></a:t>
            </a:r>
            <a:endParaRPr lang="zh-TW" altLang="en-US" sz="3200" dirty="0">
              <a:solidFill>
                <a:srgbClr val="EC008C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DD0F369-0020-49F3-B6D4-6514675A9B33}"/>
              </a:ext>
            </a:extLst>
          </p:cNvPr>
          <p:cNvSpPr txBox="1"/>
          <p:nvPr/>
        </p:nvSpPr>
        <p:spPr>
          <a:xfrm>
            <a:off x="3729473" y="3004983"/>
            <a:ext cx="54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sym typeface="Wingdings" panose="05000000000000000000" pitchFamily="2" charset="2"/>
              </a:rPr>
              <a:t></a:t>
            </a:r>
            <a:endParaRPr lang="zh-TW" altLang="en-US" sz="3200" dirty="0">
              <a:solidFill>
                <a:srgbClr val="EC008C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98B15DA-A834-4957-BD4E-CD4C4F93FDAC}"/>
              </a:ext>
            </a:extLst>
          </p:cNvPr>
          <p:cNvSpPr/>
          <p:nvPr/>
        </p:nvSpPr>
        <p:spPr>
          <a:xfrm>
            <a:off x="3217144" y="3554401"/>
            <a:ext cx="6792617" cy="1482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3200" kern="1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不大於代表小於或等於，所以不等式應為 </a:t>
            </a:r>
            <a:r>
              <a:rPr lang="en-US" altLang="zh-TW" sz="3200" kern="100" dirty="0" err="1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i="1" kern="100" dirty="0" err="1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sz="3200" kern="1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kern="1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2≤</a:t>
            </a:r>
            <a:r>
              <a:rPr lang="zh-TW" altLang="en-US" sz="3200" kern="1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kern="1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TW" altLang="zh-TW" sz="3200" kern="100" dirty="0">
              <a:latin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096765C-8DA9-4B9C-A339-624A96AD1B12}"/>
              </a:ext>
            </a:extLst>
          </p:cNvPr>
          <p:cNvSpPr/>
          <p:nvPr/>
        </p:nvSpPr>
        <p:spPr>
          <a:xfrm>
            <a:off x="3217145" y="1678582"/>
            <a:ext cx="7114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200" kern="1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不等式應表示成 </a:t>
            </a:r>
            <a:r>
              <a:rPr lang="en-US" altLang="zh-TW" sz="3200" kern="100" dirty="0" err="1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i="1" kern="100" dirty="0" err="1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sz="3200" kern="1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TW" sz="3200" kern="100" dirty="0">
                <a:solidFill>
                  <a:srgbClr val="E4007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7≥10</a:t>
            </a:r>
            <a:endParaRPr lang="zh-TW" altLang="zh-TW" sz="3200" kern="1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817289" y="777359"/>
            <a:ext cx="4698722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kumimoji="0" lang="zh-TW" altLang="zh-TW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r>
              <a:rPr kumimoji="0" lang="zh-TW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妍</a:t>
            </a:r>
            <a:r>
              <a:rPr kumimoji="0" lang="zh-TW" alt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kumimoji="0" lang="zh-TW" alt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正確</a:t>
            </a:r>
            <a:r>
              <a:rPr kumimoji="0" lang="zh-TW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；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錯誤</a:t>
            </a:r>
            <a:r>
              <a:rPr kumimoji="0"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，</a:t>
            </a:r>
            <a:endParaRPr kumimoji="0" lang="en-US" altLang="zh-TW" sz="3200" dirty="0">
              <a:latin typeface="細明體" panose="02020509000000000000" pitchFamily="49" charset="-120"/>
              <a:ea typeface="細明體" panose="02020509000000000000" pitchFamily="49" charset="-120"/>
              <a:cs typeface="Times New Roman" panose="02020603050405020304" pitchFamily="18" charset="0"/>
            </a:endParaRPr>
          </a:p>
          <a:p>
            <a:pPr marL="1254125" lvl="0" eaLnBrk="0" hangingPunct="0">
              <a:lnSpc>
                <a:spcPct val="150000"/>
              </a:lnSpc>
              <a:spcAft>
                <a:spcPts val="4200"/>
              </a:spcAft>
            </a:pP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理由：</a:t>
            </a:r>
            <a:endParaRPr kumimoji="0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zh-TW" altLang="zh-TW" sz="32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r>
              <a:rPr kumimoji="0" lang="zh-TW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翊</a:t>
            </a:r>
            <a:r>
              <a:rPr kumimoji="0"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kumimoji="0"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正確</a:t>
            </a:r>
            <a:r>
              <a:rPr kumimoji="0"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；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錯誤</a:t>
            </a:r>
            <a:r>
              <a:rPr kumimoji="0"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，</a:t>
            </a:r>
            <a:endParaRPr kumimoji="0" lang="en-US" altLang="zh-TW" sz="3200" dirty="0">
              <a:latin typeface="細明體" panose="02020509000000000000" pitchFamily="49" charset="-120"/>
              <a:ea typeface="細明體" panose="02020509000000000000" pitchFamily="49" charset="-120"/>
              <a:cs typeface="Times New Roman" panose="02020603050405020304" pitchFamily="18" charset="0"/>
            </a:endParaRPr>
          </a:p>
          <a:p>
            <a:pPr marL="1254125" lvl="0" eaLnBrk="0" hangingPunct="0">
              <a:lnSpc>
                <a:spcPct val="150000"/>
              </a:lnSpc>
            </a:pP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理由：</a:t>
            </a:r>
            <a:endParaRPr kumimoji="0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 build="p"/>
      <p:bldP spid="1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3"/>
          <p:cNvSpPr>
            <a:spLocks noChangeArrowheads="1"/>
          </p:cNvSpPr>
          <p:nvPr/>
        </p:nvSpPr>
        <p:spPr bwMode="auto">
          <a:xfrm>
            <a:off x="924292" y="777359"/>
            <a:ext cx="4698722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kumimoji="0" lang="zh-TW" altLang="zh-TW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r>
              <a:rPr kumimoji="0" lang="zh-TW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美</a:t>
            </a:r>
            <a:r>
              <a:rPr kumimoji="0" lang="zh-TW" alt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kumimoji="0"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正確</a:t>
            </a:r>
            <a:r>
              <a:rPr kumimoji="0"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；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錯誤</a:t>
            </a:r>
            <a:r>
              <a:rPr kumimoji="0"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，</a:t>
            </a:r>
            <a:endParaRPr kumimoji="0" lang="en-US" altLang="zh-TW" sz="3200" dirty="0">
              <a:latin typeface="細明體" panose="02020509000000000000" pitchFamily="49" charset="-120"/>
              <a:ea typeface="細明體" panose="02020509000000000000" pitchFamily="49" charset="-120"/>
              <a:cs typeface="Times New Roman" panose="02020603050405020304" pitchFamily="18" charset="0"/>
            </a:endParaRPr>
          </a:p>
          <a:p>
            <a:pPr marL="1254125" lvl="0" eaLnBrk="0" hangingPunct="0">
              <a:lnSpc>
                <a:spcPct val="150000"/>
              </a:lnSpc>
              <a:spcAft>
                <a:spcPts val="4200"/>
              </a:spcAft>
            </a:pP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理由：</a:t>
            </a:r>
            <a:endParaRPr kumimoji="0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zh-TW" altLang="zh-TW" sz="32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r>
              <a:rPr kumimoji="0" lang="zh-TW" altLang="en-US" sz="32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</a:t>
            </a:r>
            <a:r>
              <a:rPr kumimoji="0"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kumimoji="0"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正確</a:t>
            </a:r>
            <a:r>
              <a:rPr kumimoji="0"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；</a:t>
            </a:r>
            <a:r>
              <a:rPr kumimoji="0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□</a:t>
            </a: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錯誤</a:t>
            </a:r>
            <a:r>
              <a:rPr kumimoji="0"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，</a:t>
            </a:r>
            <a:endParaRPr kumimoji="0" lang="en-US" altLang="zh-TW" sz="3200" dirty="0">
              <a:latin typeface="細明體" panose="02020509000000000000" pitchFamily="49" charset="-120"/>
              <a:ea typeface="細明體" panose="02020509000000000000" pitchFamily="49" charset="-120"/>
              <a:cs typeface="Times New Roman" panose="02020603050405020304" pitchFamily="18" charset="0"/>
            </a:endParaRPr>
          </a:p>
          <a:p>
            <a:pPr marL="1254125" lvl="0" eaLnBrk="0" hangingPunct="0">
              <a:lnSpc>
                <a:spcPct val="150000"/>
              </a:lnSpc>
            </a:pPr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理由：</a:t>
            </a:r>
            <a:endParaRPr kumimoji="0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5F3F6DBD-CEE9-4D59-922A-F996ACD2F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590931"/>
          </a:xfrm>
        </p:spPr>
        <p:txBody>
          <a:bodyPr/>
          <a:lstStyle/>
          <a:p>
            <a:r>
              <a:rPr lang="en-US" altLang="zh-TW" dirty="0"/>
              <a:t>135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DFF8FB2-C17D-4D55-8C1C-BF55AC71FEA7}"/>
              </a:ext>
            </a:extLst>
          </p:cNvPr>
          <p:cNvGrpSpPr/>
          <p:nvPr/>
        </p:nvGrpSpPr>
        <p:grpSpPr>
          <a:xfrm>
            <a:off x="-13474" y="777359"/>
            <a:ext cx="931732" cy="1785104"/>
            <a:chOff x="-132599" y="887202"/>
            <a:chExt cx="931732" cy="1785103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33A69AE6-94AC-47D4-810B-C603A8089207}"/>
                </a:ext>
              </a:extLst>
            </p:cNvPr>
            <p:cNvGrpSpPr/>
            <p:nvPr/>
          </p:nvGrpSpPr>
          <p:grpSpPr>
            <a:xfrm rot="5400000">
              <a:off x="-481974" y="1441199"/>
              <a:ext cx="1630482" cy="646332"/>
              <a:chOff x="75398" y="832885"/>
              <a:chExt cx="1738070" cy="646332"/>
            </a:xfrm>
          </p:grpSpPr>
          <p:sp>
            <p:nvSpPr>
              <p:cNvPr id="6" name="矩形: 圓角 5">
                <a:extLst>
                  <a:ext uri="{FF2B5EF4-FFF2-40B4-BE49-F238E27FC236}">
                    <a16:creationId xmlns:a16="http://schemas.microsoft.com/office/drawing/2014/main" id="{2DA6C34E-75D1-46CF-BFFE-81050CE3AC34}"/>
                  </a:ext>
                </a:extLst>
              </p:cNvPr>
              <p:cNvSpPr/>
              <p:nvPr/>
            </p:nvSpPr>
            <p:spPr>
              <a:xfrm>
                <a:off x="75398" y="832885"/>
                <a:ext cx="1738070" cy="646332"/>
              </a:xfrm>
              <a:prstGeom prst="roundRect">
                <a:avLst>
                  <a:gd name="adj" fmla="val 7713"/>
                </a:avLst>
              </a:prstGeom>
              <a:solidFill>
                <a:schemeClr val="bg1"/>
              </a:solidFill>
              <a:ln w="38100">
                <a:solidFill>
                  <a:srgbClr val="37C2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5611C61D-137F-4103-8D20-5B30E515B616}"/>
                  </a:ext>
                </a:extLst>
              </p:cNvPr>
              <p:cNvSpPr/>
              <p:nvPr/>
            </p:nvSpPr>
            <p:spPr>
              <a:xfrm>
                <a:off x="721718" y="832885"/>
                <a:ext cx="532435" cy="646332"/>
              </a:xfrm>
              <a:prstGeom prst="ellipse">
                <a:avLst/>
              </a:prstGeom>
              <a:solidFill>
                <a:srgbClr val="37C2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矩形: 圓角 7">
                <a:extLst>
                  <a:ext uri="{FF2B5EF4-FFF2-40B4-BE49-F238E27FC236}">
                    <a16:creationId xmlns:a16="http://schemas.microsoft.com/office/drawing/2014/main" id="{7BC1B4C0-737E-49E5-8EB5-EE626712B740}"/>
                  </a:ext>
                </a:extLst>
              </p:cNvPr>
              <p:cNvSpPr/>
              <p:nvPr/>
            </p:nvSpPr>
            <p:spPr>
              <a:xfrm>
                <a:off x="75398" y="832885"/>
                <a:ext cx="983848" cy="646332"/>
              </a:xfrm>
              <a:prstGeom prst="roundRect">
                <a:avLst>
                  <a:gd name="adj" fmla="val 7713"/>
                </a:avLst>
              </a:prstGeom>
              <a:solidFill>
                <a:srgbClr val="37C2D8"/>
              </a:solidFill>
              <a:ln w="38100">
                <a:solidFill>
                  <a:srgbClr val="37C2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53829032-EB6E-443C-A523-86A9AD2ED001}"/>
                </a:ext>
              </a:extLst>
            </p:cNvPr>
            <p:cNvSpPr txBox="1"/>
            <p:nvPr/>
          </p:nvSpPr>
          <p:spPr>
            <a:xfrm>
              <a:off x="-132599" y="887202"/>
              <a:ext cx="931732" cy="178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挑 </a:t>
              </a:r>
              <a:b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</a:t>
              </a:r>
              <a:br>
                <a:rPr lang="en-US" altLang="zh-TW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</a:t>
              </a:r>
            </a:p>
          </p:txBody>
        </p:sp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CCB5DBC-F4F6-4BB2-B3A2-0DCD186D25D9}"/>
              </a:ext>
            </a:extLst>
          </p:cNvPr>
          <p:cNvSpPr txBox="1"/>
          <p:nvPr/>
        </p:nvSpPr>
        <p:spPr>
          <a:xfrm>
            <a:off x="2185245" y="1022873"/>
            <a:ext cx="54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sym typeface="Wingdings" panose="05000000000000000000" pitchFamily="2" charset="2"/>
              </a:rPr>
              <a:t></a:t>
            </a:r>
            <a:endParaRPr lang="zh-TW" altLang="en-US" sz="3200" dirty="0">
              <a:solidFill>
                <a:srgbClr val="EC008C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DD0F369-0020-49F3-B6D4-6514675A9B33}"/>
              </a:ext>
            </a:extLst>
          </p:cNvPr>
          <p:cNvSpPr txBox="1"/>
          <p:nvPr/>
        </p:nvSpPr>
        <p:spPr>
          <a:xfrm>
            <a:off x="3822977" y="3005453"/>
            <a:ext cx="54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EC008C"/>
                </a:solidFill>
                <a:sym typeface="Wingdings" panose="05000000000000000000" pitchFamily="2" charset="2"/>
              </a:rPr>
              <a:t></a:t>
            </a:r>
            <a:endParaRPr lang="zh-TW" altLang="en-US" sz="3200" dirty="0">
              <a:solidFill>
                <a:srgbClr val="EC008C"/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464688" y="3484082"/>
            <a:ext cx="7137721" cy="2443316"/>
            <a:chOff x="3464688" y="3484082"/>
            <a:chExt cx="7137721" cy="2443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8B6C5459-0A29-4D4B-8704-187CD9F83AE2}"/>
                    </a:ext>
                  </a:extLst>
                </p:cNvPr>
                <p:cNvSpPr/>
                <p:nvPr/>
              </p:nvSpPr>
              <p:spPr>
                <a:xfrm>
                  <a:off x="3464688" y="3484082"/>
                  <a:ext cx="7137721" cy="8710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zh-TW" altLang="zh-TW" sz="3200" kern="100" dirty="0">
                      <a:solidFill>
                        <a:srgbClr val="E4007F"/>
                      </a:solidFill>
                      <a:latin typeface="Times New Roman" panose="02020603050405020304" pitchFamily="18" charset="0"/>
                    </a:rPr>
                    <a:t>不等式</a:t>
                  </a:r>
                  <a:r>
                    <a:rPr lang="en-US" altLang="zh-TW" sz="3200" kern="100" dirty="0">
                      <a:solidFill>
                        <a:srgbClr val="E4007F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zh-TW" sz="3200" i="1" kern="100" dirty="0">
                      <a:solidFill>
                        <a:srgbClr val="E4007F"/>
                      </a:solidFill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zh-TW" sz="3200" kern="100" dirty="0">
                      <a:solidFill>
                        <a:srgbClr val="E4007F"/>
                      </a:solidFill>
                      <a:uFill>
                        <a:solidFill>
                          <a:srgbClr val="000000"/>
                        </a:solidFill>
                      </a:u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≥ </a:t>
                  </a:r>
                  <a:r>
                    <a:rPr lang="zh-TW" altLang="zh-TW" sz="3200" kern="100" dirty="0">
                      <a:solidFill>
                        <a:srgbClr val="E4007F"/>
                      </a:solidFill>
                      <a:latin typeface="Times New Roman" panose="02020603050405020304" pitchFamily="18" charset="0"/>
                    </a:rPr>
                    <a:t>－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TW" altLang="zh-TW" sz="3200" i="1" kern="100">
                              <a:solidFill>
                                <a:srgbClr val="E4007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3200" kern="100">
                              <a:solidFill>
                                <a:srgbClr val="E4007F"/>
                              </a:solidFill>
                              <a:latin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3200" kern="100">
                              <a:solidFill>
                                <a:srgbClr val="E4007F"/>
                              </a:solidFill>
                              <a:latin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3200" kern="100" dirty="0">
                      <a:solidFill>
                        <a:srgbClr val="E4007F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zh-TW" altLang="zh-TW" sz="3200" kern="100" dirty="0">
                      <a:solidFill>
                        <a:srgbClr val="E4007F"/>
                      </a:solidFill>
                      <a:latin typeface="Times New Roman" panose="02020603050405020304" pitchFamily="18" charset="0"/>
                    </a:rPr>
                    <a:t>解的圖示應為</a:t>
                  </a:r>
                  <a:endParaRPr lang="zh-TW" altLang="zh-TW" sz="3200" kern="1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B6C5459-0A29-4D4B-8704-187CD9F8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688" y="3484082"/>
                  <a:ext cx="7137721" cy="87107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135" b="-105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9115" name="Picture 91" descr="C:\Users\K1110904\Desktop\圖片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797" y="4482773"/>
              <a:ext cx="4541837" cy="144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8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274D7C1-616C-41B5-A2AE-F2C1CB9733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123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4D699D1-7793-4E4C-BC7C-A4D3DE98EB7A}"/>
              </a:ext>
            </a:extLst>
          </p:cNvPr>
          <p:cNvSpPr/>
          <p:nvPr/>
        </p:nvSpPr>
        <p:spPr>
          <a:xfrm>
            <a:off x="581891" y="1227745"/>
            <a:ext cx="1035358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　　</a:t>
            </a:r>
            <a:r>
              <a:rPr lang="zh-TW" altLang="zh-TW" sz="3200" u="sng" kern="100" dirty="0">
                <a:latin typeface="Times New Roman" panose="02020603050405020304" pitchFamily="18" charset="0"/>
              </a:rPr>
              <a:t>臺東縣政府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近幾年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都在</a:t>
            </a:r>
            <a:r>
              <a:rPr lang="zh-TW" altLang="zh-TW" sz="3200" u="sng" kern="100" dirty="0">
                <a:latin typeface="Times New Roman" panose="02020603050405020304" pitchFamily="18" charset="0"/>
              </a:rPr>
              <a:t>臺東縣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  </a:t>
            </a:r>
            <a:r>
              <a:rPr lang="zh-TW" altLang="zh-TW" sz="3200" u="sng" kern="100" dirty="0">
                <a:latin typeface="Times New Roman" panose="02020603050405020304" pitchFamily="18" charset="0"/>
              </a:rPr>
              <a:t>鹿野高臺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舉辦「臺灣國際熱氣球嘉年華」，現場不只有熱氣球的展示，還能搭乘喲！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533400" algn="l"/>
                <a:tab pos="3048000" algn="l"/>
              </a:tabLst>
            </a:pPr>
            <a:r>
              <a:rPr lang="zh-TW" altLang="zh-TW" sz="3200" kern="100" dirty="0">
                <a:latin typeface="Times New Roman" panose="02020603050405020304" pitchFamily="18" charset="0"/>
              </a:rPr>
              <a:t>　　為了安全起見，每顆熱氣球承載以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200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公斤為上限，另外也考量熱氣球吊籃的高度，身高必須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110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公分以上才可搭乘。外出遊玩時，多注意這些安全的限制，才能玩得更盡興！</a:t>
            </a:r>
          </a:p>
        </p:txBody>
      </p:sp>
    </p:spTree>
    <p:extLst>
      <p:ext uri="{BB962C8B-B14F-4D97-AF65-F5344CB8AC3E}">
        <p14:creationId xmlns:p14="http://schemas.microsoft.com/office/powerpoint/2010/main" val="40471148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1564BEA3-416A-4CDF-B082-4D185DB1C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1989138"/>
            <a:ext cx="11329988" cy="280035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學完囉！</a:t>
            </a:r>
            <a:br>
              <a:rPr kumimoji="0" lang="en-US" altLang="zh-TW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前往</a:t>
            </a: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 pitchFamily="2" charset="2"/>
              </a:rPr>
              <a:t></a:t>
            </a:r>
            <a:r>
              <a:rPr kumimoji="0" lang="zh-TW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下一章節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矩形 4">
            <a:hlinkClick r:id="rId4" action="ppaction://hlinkpres?slideindex=1&amp;slidetitle=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110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9162" y="849187"/>
            <a:ext cx="10276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根據下圖，用不等式分別表示物品的重量。</a:t>
            </a:r>
            <a:endParaRPr lang="en-US" altLang="zh-TW" sz="3200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			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　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endParaRPr lang="zh-TW" altLang="zh-TW" sz="3200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: 圓角 9"/>
          <p:cNvSpPr/>
          <p:nvPr/>
        </p:nvSpPr>
        <p:spPr>
          <a:xfrm>
            <a:off x="299887" y="308288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8" name="矩形 7"/>
          <p:cNvSpPr/>
          <p:nvPr/>
        </p:nvSpPr>
        <p:spPr>
          <a:xfrm>
            <a:off x="953680" y="3060375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⑴甲＜乙　⑵甲＞丙　⑶丁＞乙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125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1426636"/>
            <a:ext cx="8131265" cy="17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9162" y="849187"/>
            <a:ext cx="102760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將下面的敘述改寫成不等式。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⑴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超過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endParaRPr lang="zh-TW" altLang="zh-TW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⑵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en-US" altLang="zh-TW" sz="3200" i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不超過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58</a:t>
            </a:r>
            <a:endParaRPr lang="zh-TW" altLang="zh-TW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⑶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小於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70</a:t>
            </a:r>
            <a:endParaRPr lang="zh-TW" altLang="zh-TW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⑷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6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不小於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39</a:t>
            </a:r>
            <a:endParaRPr lang="zh-TW" altLang="zh-TW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: 圓角 9"/>
          <p:cNvSpPr/>
          <p:nvPr/>
        </p:nvSpPr>
        <p:spPr>
          <a:xfrm>
            <a:off x="299887" y="402776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53680" y="3944295"/>
            <a:ext cx="2542684" cy="2456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⑴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y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＞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100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⑵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x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20≤58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⑶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x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3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70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350645" algn="l"/>
              </a:tabLs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⑷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6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TW" sz="3200" dirty="0" err="1">
                <a:solidFill>
                  <a:srgbClr val="EC008C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TW" sz="3200" i="1" dirty="0" err="1">
                <a:solidFill>
                  <a:srgbClr val="EC008C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3200" kern="100" dirty="0" err="1">
                <a:solidFill>
                  <a:srgbClr val="F035A4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≥</a:t>
            </a:r>
            <a:r>
              <a:rPr lang="en-US" altLang="zh-TW" sz="3200" dirty="0" err="1">
                <a:solidFill>
                  <a:srgbClr val="EC008C"/>
                </a:solidFill>
                <a:latin typeface="Times New Roman" panose="02020603050405020304" pitchFamily="18" charset="0"/>
              </a:rPr>
              <a:t>39</a:t>
            </a:r>
            <a:endParaRPr lang="zh-TW" altLang="zh-TW" sz="3200" dirty="0">
              <a:solidFill>
                <a:srgbClr val="EC008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55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126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68C2D9-13EE-4189-9E85-A2DFEA3BEB80}"/>
              </a:ext>
            </a:extLst>
          </p:cNvPr>
          <p:cNvSpPr/>
          <p:nvPr/>
        </p:nvSpPr>
        <p:spPr>
          <a:xfrm>
            <a:off x="849162" y="849187"/>
            <a:ext cx="1027603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將下面的敘述改寫成不等式。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⑴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3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比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＋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2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倍大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⑵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en-US" altLang="zh-TW" sz="3200" i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不到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29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的一半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⑶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是正數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1A18DB0-1BDC-458E-900B-46B622CCC198}"/>
              </a:ext>
            </a:extLst>
          </p:cNvPr>
          <p:cNvSpPr/>
          <p:nvPr/>
        </p:nvSpPr>
        <p:spPr>
          <a:xfrm>
            <a:off x="299887" y="343848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E379294-9DE3-496B-9594-E02B873E9501}"/>
                  </a:ext>
                </a:extLst>
              </p:cNvPr>
              <p:cNvSpPr/>
              <p:nvPr/>
            </p:nvSpPr>
            <p:spPr>
              <a:xfrm>
                <a:off x="953680" y="3375335"/>
                <a:ext cx="2901756" cy="2165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cs typeface="華康明體"/>
                  </a:rPr>
                  <a:t>⑴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＞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2(2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＋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1)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新細明體" panose="02020500000000000000" pitchFamily="18" charset="-120"/>
                    <a:cs typeface="華康明體"/>
                  </a:rPr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cs typeface="華康明體"/>
                  </a:rPr>
                  <a:t>⑵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y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7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cs typeface="華康明體"/>
                  </a:rPr>
                  <a:t>⑶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＞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0</a:t>
                </a:r>
                <a:endPara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E379294-9DE3-496B-9594-E02B873E9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80" y="3375335"/>
                <a:ext cx="2901756" cy="2165336"/>
              </a:xfrm>
              <a:prstGeom prst="rect">
                <a:avLst/>
              </a:prstGeom>
              <a:blipFill>
                <a:blip r:embed="rId3"/>
                <a:stretch>
                  <a:fillRect l="-5252" t="-1690" r="-1471" b="-8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7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9162" y="849187"/>
            <a:ext cx="1027603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依下列情境列出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的不等式。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⑴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一杯奶茶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元買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杯奶茶還可以找錢。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⑵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哥哥原有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元，哥哥錢的一半再加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元不少於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120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: 圓角 9"/>
          <p:cNvSpPr/>
          <p:nvPr/>
        </p:nvSpPr>
        <p:spPr>
          <a:xfrm>
            <a:off x="299887" y="282888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53680" y="2593015"/>
                <a:ext cx="5085046" cy="87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cs typeface="華康明體"/>
                  </a:rPr>
                  <a:t>⑴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＜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200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　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cs typeface="華康明體"/>
                  </a:rPr>
                  <a:t>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3200" i="1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＋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10</a:t>
                </a:r>
                <a:r>
                  <a:rPr lang="en-US" altLang="zh-TW" sz="3200" kern="100" dirty="0">
                    <a:solidFill>
                      <a:srgbClr val="F035A4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≥</a:t>
                </a:r>
                <a:r>
                  <a:rPr lang="en-US" altLang="zh-TW" sz="3200" dirty="0">
                    <a:solidFill>
                      <a:srgbClr val="F035A4"/>
                    </a:solidFill>
                    <a:latin typeface="Times New Roman" panose="02020603050405020304" pitchFamily="18" charset="0"/>
                  </a:rPr>
                  <a:t>12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0</a:t>
                </a:r>
                <a:endPara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80" y="2593015"/>
                <a:ext cx="5085046" cy="876650"/>
              </a:xfrm>
              <a:prstGeom prst="rect">
                <a:avLst/>
              </a:prstGeom>
              <a:blipFill>
                <a:blip r:embed="rId3"/>
                <a:stretch>
                  <a:fillRect l="-2994" r="-2395"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04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9162" y="849187"/>
            <a:ext cx="1068319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一學期有三次國文測驗，</a:t>
            </a:r>
            <a:r>
              <a:rPr lang="zh-TW" altLang="zh-TW" sz="3200" u="sng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小佑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第一次測驗得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85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分，第二次測驗得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89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分，第三次測驗得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分，結果</a:t>
            </a:r>
            <a:r>
              <a:rPr lang="zh-TW" altLang="zh-TW" sz="3200" u="sng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小佑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三次測驗的平均分數超過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90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分，依題意列出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的不等式。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不需化簡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: 圓角 9"/>
          <p:cNvSpPr/>
          <p:nvPr/>
        </p:nvSpPr>
        <p:spPr>
          <a:xfrm>
            <a:off x="299887" y="285936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53680" y="2653975"/>
                <a:ext cx="2829621" cy="881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85</m:t>
                        </m:r>
                        <m:r>
                          <m:rPr>
                            <m:nor/>
                          </m:rPr>
                          <a:rPr lang="zh-TW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89</m:t>
                        </m:r>
                        <m:r>
                          <m:rPr>
                            <m:nor/>
                          </m:rPr>
                          <a:rPr lang="zh-TW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＋</m:t>
                        </m:r>
                        <m:r>
                          <m:rPr>
                            <m:nor/>
                          </m:rPr>
                          <a:rPr lang="en-US" altLang="zh-TW" sz="3200" i="1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＞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90</a:t>
                </a:r>
                <a:endPara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80" y="2653975"/>
                <a:ext cx="2829621" cy="881460"/>
              </a:xfrm>
              <a:prstGeom prst="rect">
                <a:avLst/>
              </a:prstGeom>
              <a:blipFill>
                <a:blip r:embed="rId2"/>
                <a:stretch>
                  <a:fillRect r="-4731" b="-8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127</a:t>
            </a:r>
            <a:endParaRPr lang="zh-TW" altLang="en-US" dirty="0"/>
          </a:p>
        </p:txBody>
      </p:sp>
      <p:sp>
        <p:nvSpPr>
          <p:cNvPr id="11" name="矩形 10">
            <a:hlinkClick r:id="rId3" action="ppaction://hlinksldjump"/>
            <a:extLst>
              <a:ext uri="{FF2B5EF4-FFF2-40B4-BE49-F238E27FC236}">
                <a16:creationId xmlns:a16="http://schemas.microsoft.com/office/drawing/2014/main" id="{7BF3AD51-F209-46C0-B05A-18BE580F2BC1}"/>
              </a:ext>
            </a:extLst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9161" y="849187"/>
            <a:ext cx="105713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某國中舉辦畫畫寫生</a:t>
            </a:r>
            <a:endParaRPr lang="en-US" altLang="zh-TW" sz="3200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比賽，比賽成績依右</a:t>
            </a:r>
            <a:endParaRPr lang="en-US" altLang="zh-TW" sz="3200" kern="1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表給予等第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滿分</a:t>
            </a:r>
            <a:r>
              <a:rPr lang="zh-TW" altLang="en-US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，則：</a:t>
            </a:r>
          </a:p>
          <a:p>
            <a:pPr marL="76200" indent="-76200">
              <a:lnSpc>
                <a:spcPct val="120000"/>
              </a:lnSpc>
              <a:spcAft>
                <a:spcPts val="0"/>
              </a:spcAft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如果</a:t>
            </a:r>
            <a:r>
              <a:rPr lang="zh-TW" altLang="zh-TW" sz="3200" u="sng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小美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分，評為特優，試以不等式表示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之範圍。</a:t>
            </a:r>
          </a:p>
          <a:p>
            <a:pPr marL="76200" indent="-76200">
              <a:lnSpc>
                <a:spcPct val="120000"/>
              </a:lnSpc>
              <a:spcAft>
                <a:spcPts val="0"/>
              </a:spcAft>
            </a:pP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如果</a:t>
            </a:r>
            <a:r>
              <a:rPr lang="zh-TW" altLang="zh-TW" sz="3200" u="sng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康康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分，評為佳作，試以不等式表示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z</a:t>
            </a:r>
            <a:r>
              <a:rPr lang="zh-TW" altLang="en-US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之範圍。</a:t>
            </a:r>
          </a:p>
        </p:txBody>
      </p:sp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: 圓角 9"/>
          <p:cNvSpPr/>
          <p:nvPr/>
        </p:nvSpPr>
        <p:spPr>
          <a:xfrm>
            <a:off x="299887" y="441384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53680" y="4391335"/>
            <a:ext cx="5206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⑴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90≤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x</a:t>
            </a:r>
            <a:r>
              <a:rPr lang="zh-TW" altLang="en-US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≤100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　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⑵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70≤</a:t>
            </a:r>
            <a:r>
              <a:rPr lang="zh-TW" altLang="en-US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z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80</a:t>
            </a:r>
            <a:endParaRPr lang="zh-TW" altLang="zh-TW" sz="3200" dirty="0">
              <a:solidFill>
                <a:srgbClr val="EC008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128</a:t>
            </a:r>
            <a:endParaRPr lang="zh-TW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92361"/>
              </p:ext>
            </p:extLst>
          </p:nvPr>
        </p:nvGraphicFramePr>
        <p:xfrm>
          <a:off x="5077543" y="977400"/>
          <a:ext cx="6156000" cy="2160000"/>
        </p:xfrm>
        <a:graphic>
          <a:graphicData uri="http://schemas.openxmlformats.org/drawingml/2006/table">
            <a:tbl>
              <a:tblPr/>
              <a:tblGrid>
                <a:gridCol w="1664164">
                  <a:extLst>
                    <a:ext uri="{9D8B030D-6E8A-4147-A177-3AD203B41FA5}">
                      <a16:colId xmlns:a16="http://schemas.microsoft.com/office/drawing/2014/main" val="354135016"/>
                    </a:ext>
                  </a:extLst>
                </a:gridCol>
                <a:gridCol w="4491836">
                  <a:extLst>
                    <a:ext uri="{9D8B030D-6E8A-4147-A177-3AD203B41FA5}">
                      <a16:colId xmlns:a16="http://schemas.microsoft.com/office/drawing/2014/main" val="17740197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等第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955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特優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zh-TW" alt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分以上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605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優等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zh-TW" alt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分以上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，未滿</a:t>
                      </a:r>
                      <a:r>
                        <a:rPr lang="zh-TW" alt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zh-TW" alt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64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佳作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zh-TW" alt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分以上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含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，未滿</a:t>
                      </a:r>
                      <a:r>
                        <a:rPr lang="zh-TW" alt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zh-TW" altLang="en-US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730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128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68C2D9-13EE-4189-9E85-A2DFEA3BEB80}"/>
              </a:ext>
            </a:extLst>
          </p:cNvPr>
          <p:cNvSpPr/>
          <p:nvPr/>
        </p:nvSpPr>
        <p:spPr>
          <a:xfrm>
            <a:off x="849162" y="849187"/>
            <a:ext cx="1027603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將下面的敘述改寫成不等式。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⑴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en-US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比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大，且不大於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⑵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 err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－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不超過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，且不小於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⑶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9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低於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＋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，且不低於</a:t>
            </a:r>
            <a:r>
              <a:rPr lang="zh-TW" altLang="en-US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1A18DB0-1BDC-458E-900B-46B622CCC198}"/>
              </a:ext>
            </a:extLst>
          </p:cNvPr>
          <p:cNvSpPr/>
          <p:nvPr/>
        </p:nvSpPr>
        <p:spPr>
          <a:xfrm>
            <a:off x="299887" y="343848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E379294-9DE3-496B-9594-E02B873E9501}"/>
              </a:ext>
            </a:extLst>
          </p:cNvPr>
          <p:cNvSpPr/>
          <p:nvPr/>
        </p:nvSpPr>
        <p:spPr>
          <a:xfrm>
            <a:off x="953680" y="3365175"/>
            <a:ext cx="3546164" cy="1815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⑴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5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≤12</a:t>
            </a:r>
            <a:endParaRPr lang="zh-TW" altLang="zh-TW" sz="3200" dirty="0">
              <a:solidFill>
                <a:srgbClr val="EC008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⑵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2≤2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y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1≤2</a:t>
            </a:r>
            <a:endParaRPr lang="zh-TW" altLang="zh-TW" sz="3200" dirty="0">
              <a:solidFill>
                <a:srgbClr val="EC008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rPr>
              <a:t>⑶ 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x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1≤9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TW" sz="3200" i="1" dirty="0">
                <a:solidFill>
                  <a:srgbClr val="EC008C"/>
                </a:solidFill>
                <a:latin typeface="Times New Roman" panose="02020603050405020304" pitchFamily="18" charset="0"/>
              </a:rPr>
              <a:t>x</a:t>
            </a:r>
            <a:r>
              <a: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4</a:t>
            </a:r>
            <a:endParaRPr lang="zh-TW" altLang="zh-TW" sz="3200" dirty="0">
              <a:solidFill>
                <a:srgbClr val="EC008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>
            <a:hlinkClick r:id="rId2" action="ppaction://hlinksldjump"/>
            <a:extLst>
              <a:ext uri="{FF2B5EF4-FFF2-40B4-BE49-F238E27FC236}">
                <a16:creationId xmlns:a16="http://schemas.microsoft.com/office/drawing/2014/main" id="{6A321A2A-9626-4D25-B62F-6EEBEA461C95}"/>
              </a:ext>
            </a:extLst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49162" y="849187"/>
                <a:ext cx="10276038" cy="2158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-182880">
                  <a:spcAft>
                    <a:spcPts val="0"/>
                  </a:spcAft>
                </a:pP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⑴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下列哪些數是不等式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err="1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3200" i="1" dirty="0" err="1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5≤11 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的解？</a:t>
                </a:r>
              </a:p>
              <a:p>
                <a:pPr marL="182563" indent="346075">
                  <a:spcAft>
                    <a:spcPts val="0"/>
                  </a:spcAft>
                </a:pP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(A) 10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　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(B) 8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　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(C)</a:t>
                </a:r>
                <a14:m>
                  <m:oMath xmlns:m="http://schemas.openxmlformats.org/officeDocument/2006/math">
                    <m:r>
                      <a:rPr lang="en-US" altLang="zh-TW" sz="32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TW" altLang="zh-TW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　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(D)</a:t>
                </a:r>
                <a:r>
                  <a:rPr lang="zh-TW" altLang="zh-TW" sz="32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2.1</a:t>
                </a:r>
                <a:endParaRPr lang="zh-TW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182880" indent="-182880">
                  <a:spcAft>
                    <a:spcPts val="0"/>
                  </a:spcAft>
                </a:pP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⑵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在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5.2</a:t>
                </a:r>
                <a:r>
                  <a:rPr lang="zh-TW" altLang="en-US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三數中，哪些是不等式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dirty="0" err="1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</a:t>
                </a:r>
                <a:r>
                  <a:rPr lang="en-US" altLang="zh-TW" sz="3200" i="1" dirty="0" err="1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7≥6 </a:t>
                </a: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的解？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2" y="849187"/>
                <a:ext cx="10276038" cy="2158220"/>
              </a:xfrm>
              <a:prstGeom prst="rect">
                <a:avLst/>
              </a:prstGeom>
              <a:blipFill rotWithShape="1">
                <a:blip r:embed="rId2"/>
                <a:stretch>
                  <a:fillRect l="-1483" t="-3955" r="-237" b="-3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: 圓角 9"/>
          <p:cNvSpPr/>
          <p:nvPr/>
        </p:nvSpPr>
        <p:spPr>
          <a:xfrm>
            <a:off x="299887" y="319464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53680" y="3161975"/>
                <a:ext cx="2223686" cy="1373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cs typeface="華康明體"/>
                  </a:rPr>
                  <a:t>⑴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(B)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、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(D)</a:t>
                </a:r>
                <a:endPara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  <a:cs typeface="華康明體"/>
                  </a:rPr>
                  <a:t>⑵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solidFill>
                              <a:srgbClr val="EC008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solidFill>
                              <a:srgbClr val="EC008C"/>
                            </a:solidFill>
                            <a:latin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TW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和</a:t>
                </a:r>
                <a:r>
                  <a:rPr lang="zh-TW" altLang="en-US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TW" sz="3200" dirty="0">
                    <a:solidFill>
                      <a:srgbClr val="EC008C"/>
                    </a:solidFill>
                    <a:latin typeface="Times New Roman" panose="02020603050405020304" pitchFamily="18" charset="0"/>
                  </a:rPr>
                  <a:t>5.2</a:t>
                </a:r>
                <a:endPara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80" y="3161975"/>
                <a:ext cx="2223686" cy="1373902"/>
              </a:xfrm>
              <a:prstGeom prst="rect">
                <a:avLst/>
              </a:prstGeom>
              <a:blipFill rotWithShape="1">
                <a:blip r:embed="rId4"/>
                <a:stretch>
                  <a:fillRect l="-6849" t="-6222" r="-7123" b="-5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9162" y="849187"/>
            <a:ext cx="102760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TW" sz="3200" i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＝</a:t>
            </a:r>
            <a:r>
              <a:rPr lang="en-US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 </a:t>
            </a:r>
            <a:r>
              <a:rPr lang="zh-TW" altLang="zh-TW" sz="3200" u="dbl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不是</a:t>
            </a: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下列哪一個不等式的解？</a:t>
            </a:r>
          </a:p>
          <a:p>
            <a:pPr marL="228600" indent="-228600">
              <a:lnSpc>
                <a:spcPct val="120000"/>
              </a:lnSpc>
              <a:spcAft>
                <a:spcPts val="0"/>
              </a:spcAft>
              <a:tabLst>
                <a:tab pos="3048000" algn="l"/>
                <a:tab pos="3253740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(A)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1≤3</a:t>
            </a:r>
            <a:endParaRPr lang="zh-TW" altLang="zh-TW" sz="32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20000"/>
              </a:lnSpc>
              <a:spcAft>
                <a:spcPts val="0"/>
              </a:spcAft>
              <a:tabLst>
                <a:tab pos="3048000" algn="l"/>
                <a:tab pos="3253740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(B)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1≥3</a:t>
            </a:r>
            <a:endParaRPr lang="zh-TW" altLang="zh-TW" sz="32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20000"/>
              </a:lnSpc>
              <a:spcAft>
                <a:spcPts val="0"/>
              </a:spcAft>
              <a:tabLst>
                <a:tab pos="3048000" algn="l"/>
                <a:tab pos="3253740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(C)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1≥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zh-TW" sz="32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20000"/>
              </a:lnSpc>
              <a:spcAft>
                <a:spcPts val="0"/>
              </a:spcAft>
              <a:tabLst>
                <a:tab pos="3048000" algn="l"/>
                <a:tab pos="3253740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(D)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en-US" altLang="zh-TW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1≤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zh-TW" sz="3200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: 圓角 9"/>
          <p:cNvSpPr/>
          <p:nvPr/>
        </p:nvSpPr>
        <p:spPr>
          <a:xfrm>
            <a:off x="299887" y="382456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22260" y="3812215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rPr>
              <a:t>(B)</a:t>
            </a:r>
            <a:endParaRPr lang="zh-TW" altLang="zh-TW" sz="3200" dirty="0">
              <a:solidFill>
                <a:srgbClr val="EC008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129</a:t>
            </a:r>
            <a:endParaRPr lang="zh-TW" altLang="en-US" dirty="0"/>
          </a:p>
        </p:txBody>
      </p:sp>
      <p:sp>
        <p:nvSpPr>
          <p:cNvPr id="12" name="矩形 11">
            <a:hlinkClick r:id="rId2" action="ppaction://hlinksldjump"/>
            <a:extLst>
              <a:ext uri="{FF2B5EF4-FFF2-40B4-BE49-F238E27FC236}">
                <a16:creationId xmlns:a16="http://schemas.microsoft.com/office/drawing/2014/main" id="{5659017B-F1F2-4E30-B407-37532A897E50}"/>
              </a:ext>
            </a:extLst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>
            <a:extLst>
              <a:ext uri="{FF2B5EF4-FFF2-40B4-BE49-F238E27FC236}">
                <a16:creationId xmlns:a16="http://schemas.microsoft.com/office/drawing/2014/main" id="{2FE93A7A-CD5D-43E9-B223-5C527261F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124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56266F2-82BE-42E6-9968-18BCA591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一元一次不等式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15AEC9-C341-47AB-892A-BEA0B503A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3600" dirty="0"/>
              <a:t>1</a:t>
            </a:r>
            <a:endParaRPr lang="zh-TW" altLang="en-US" sz="3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9774D8-7E58-4628-BFA9-55EED0BC3065}"/>
              </a:ext>
            </a:extLst>
          </p:cNvPr>
          <p:cNvSpPr/>
          <p:nvPr/>
        </p:nvSpPr>
        <p:spPr>
          <a:xfrm>
            <a:off x="576000" y="5254822"/>
            <a:ext cx="10502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在高速公路上我們可以看到下面的交通標誌，如果我們把車輛的時速設為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公里，則：</a:t>
            </a:r>
            <a:endParaRPr lang="zh-TW" altLang="en-US" sz="32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2231265" y="1026937"/>
            <a:ext cx="8850321" cy="4218157"/>
            <a:chOff x="1657133" y="912643"/>
            <a:chExt cx="8850321" cy="421815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7133" y="912643"/>
              <a:ext cx="8850321" cy="421815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740533" y="3635965"/>
              <a:ext cx="183328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zh-TW" kern="100" dirty="0">
                  <a:latin typeface="Times New Roman" panose="02020603050405020304" pitchFamily="18" charset="0"/>
                </a:rPr>
                <a:t>爸爸，交通標誌上的數字</a:t>
              </a:r>
              <a:r>
                <a:rPr lang="zh-TW" altLang="en-US" kern="100" dirty="0">
                  <a:latin typeface="Times New Roman" panose="02020603050405020304" pitchFamily="18" charset="0"/>
                </a:rPr>
                <a:t> </a:t>
              </a:r>
              <a:r>
                <a:rPr lang="en-US" altLang="zh-TW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110</a:t>
              </a:r>
              <a:r>
                <a:rPr lang="zh-TW" altLang="zh-TW" kern="100" dirty="0">
                  <a:latin typeface="Times New Roman" panose="02020603050405020304" pitchFamily="18" charset="0"/>
                </a:rPr>
                <a:t>、</a:t>
              </a:r>
              <a:r>
                <a:rPr lang="en-US" altLang="zh-TW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60</a:t>
              </a:r>
              <a:r>
                <a:rPr lang="zh-TW" altLang="en-US" b="1" kern="1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zh-TW" altLang="zh-TW" kern="100" dirty="0">
                  <a:latin typeface="Times New Roman" panose="02020603050405020304" pitchFamily="18" charset="0"/>
                </a:rPr>
                <a:t>代表什麼？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7501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49162" y="849187"/>
                <a:ext cx="10276038" cy="2221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在數線上圖示下列各不等式的解。</a:t>
                </a:r>
              </a:p>
              <a:p>
                <a:pPr marL="182880" indent="-18288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⑴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182880" indent="-18288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⑵ 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＜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0</a:t>
                </a:r>
                <a:endParaRPr lang="zh-TW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2" y="849187"/>
                <a:ext cx="10276038" cy="2221121"/>
              </a:xfrm>
              <a:prstGeom prst="rect">
                <a:avLst/>
              </a:prstGeom>
              <a:blipFill rotWithShape="1">
                <a:blip r:embed="rId3"/>
                <a:stretch>
                  <a:fillRect l="-1483" t="-1644" b="-57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hlinkClick r:id="rId4" action="ppaction://hlinksldjump"/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矩形: 圓角 9"/>
          <p:cNvSpPr/>
          <p:nvPr/>
        </p:nvSpPr>
        <p:spPr>
          <a:xfrm>
            <a:off x="299887" y="330894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130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133350" y="2574184"/>
            <a:ext cx="6485870" cy="3036644"/>
            <a:chOff x="133350" y="2574184"/>
            <a:chExt cx="6485870" cy="3036644"/>
          </a:xfrm>
        </p:grpSpPr>
        <p:sp>
          <p:nvSpPr>
            <p:cNvPr id="8" name="矩形 7"/>
            <p:cNvSpPr/>
            <p:nvPr/>
          </p:nvSpPr>
          <p:spPr>
            <a:xfrm>
              <a:off x="133350" y="3197586"/>
              <a:ext cx="1518364" cy="1815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　　</a:t>
              </a:r>
              <a:r>
                <a: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⑴ </a:t>
              </a: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endPara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　　⑵</a:t>
              </a:r>
              <a:endPara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38363" name="Picture 123" descr="C:\Users\K1110904\Desktop\圖片17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182" y="4288440"/>
              <a:ext cx="4999038" cy="1322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364" name="Picture 124" descr="C:\Users\K1110904\Desktop\圖片1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714" y="2574184"/>
              <a:ext cx="4383088" cy="162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86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9162" y="849187"/>
            <a:ext cx="1027603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在數線上圖示下列各不等式的解。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⑴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≥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5.5</a:t>
            </a:r>
          </a:p>
          <a:p>
            <a:pPr marL="182880" indent="-182880">
              <a:lnSpc>
                <a:spcPct val="120000"/>
              </a:lnSpc>
              <a:spcAft>
                <a:spcPts val="0"/>
              </a:spcAft>
            </a:pPr>
            <a:r>
              <a:rPr lang="zh-TW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⑵ </a:t>
            </a:r>
            <a:r>
              <a:rPr lang="en-US" altLang="zh-TW" sz="3200" i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x</a:t>
            </a:r>
            <a:r>
              <a:rPr lang="zh-TW" altLang="zh-TW" sz="3200" dirty="0">
                <a:latin typeface="新細明體" panose="02020500000000000000" pitchFamily="18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TW" sz="3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endParaRPr lang="zh-TW" altLang="zh-TW" sz="3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123407" y="43690"/>
            <a:ext cx="1403873" cy="1217769"/>
          </a:xfrm>
        </p:spPr>
        <p:txBody>
          <a:bodyPr/>
          <a:lstStyle/>
          <a:p>
            <a:r>
              <a:rPr lang="en-US" altLang="zh-TW" dirty="0"/>
              <a:t>130</a:t>
            </a:r>
          </a:p>
          <a:p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6446A7E-BB07-42F2-88E5-3D26FB31F601}"/>
              </a:ext>
            </a:extLst>
          </p:cNvPr>
          <p:cNvSpPr/>
          <p:nvPr/>
        </p:nvSpPr>
        <p:spPr>
          <a:xfrm>
            <a:off x="299887" y="292032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15" name="矩形 14">
            <a:hlinkClick r:id="rId2" action="ppaction://hlinksldjump"/>
            <a:extLst>
              <a:ext uri="{FF2B5EF4-FFF2-40B4-BE49-F238E27FC236}">
                <a16:creationId xmlns:a16="http://schemas.microsoft.com/office/drawing/2014/main" id="{3F9669CE-6F0A-496A-B92D-98B5B1ADF4BD}"/>
              </a:ext>
            </a:extLst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18793" y="2642297"/>
            <a:ext cx="5978750" cy="2560325"/>
            <a:chOff x="118793" y="2642297"/>
            <a:chExt cx="5978750" cy="256032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C47DCE9-A3B1-4AAB-91C3-EEFDBE18ED6E}"/>
                </a:ext>
              </a:extLst>
            </p:cNvPr>
            <p:cNvSpPr/>
            <p:nvPr/>
          </p:nvSpPr>
          <p:spPr>
            <a:xfrm>
              <a:off x="118793" y="2887655"/>
              <a:ext cx="1518364" cy="1815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　　</a:t>
              </a:r>
              <a:r>
                <a: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⑴ </a:t>
              </a: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endPara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　　⑵</a:t>
              </a:r>
              <a:endPara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37339" name="Picture 123" descr="C:\Users\K1110904\Desktop\圖片1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309" y="2642297"/>
              <a:ext cx="4479925" cy="115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340" name="Picture 124" descr="C:\Users\K1110904\Desktop\圖片1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618" y="4043747"/>
              <a:ext cx="4479925" cy="115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06455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49162" y="849187"/>
                <a:ext cx="10276038" cy="264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zh-TW" altLang="zh-TW" sz="3200" kern="1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在數線上圖示下列各不等式的解。</a:t>
                </a:r>
              </a:p>
              <a:p>
                <a:pPr marL="182880" indent="-182880">
                  <a:spcAft>
                    <a:spcPts val="0"/>
                  </a:spcAft>
                </a:pP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⑴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kumimoji="0" lang="zh-TW" altLang="en-US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zh-TW" sz="32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＜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≤ 3</a:t>
                </a:r>
              </a:p>
              <a:p>
                <a:pPr marL="182880" indent="-182880">
                  <a:spcAft>
                    <a:spcPts val="0"/>
                  </a:spcAft>
                </a:pP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⑵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zh-TW" altLang="en-US" sz="3200" kern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－</m:t>
                    </m:r>
                    <m:f>
                      <m:fPr>
                        <m:ctrlPr>
                          <a:rPr lang="zh-TW" altLang="zh-TW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zh-TW" sz="32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＞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</a:t>
                </a:r>
                <a:r>
                  <a:rPr lang="zh-TW" altLang="zh-TW" sz="3200" dirty="0">
                    <a:latin typeface="新細明體" panose="02020500000000000000" pitchFamily="18" charset="-120"/>
                    <a:cs typeface="Times New Roman" panose="02020603050405020304" pitchFamily="18" charset="0"/>
                  </a:rPr>
                  <a:t>＞</a:t>
                </a:r>
                <a:r>
                  <a:rPr kumimoji="0" lang="zh-TW" altLang="en-US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</a:t>
                </a:r>
              </a:p>
              <a:p>
                <a:pPr marL="182880" indent="-182880">
                  <a:spcAft>
                    <a:spcPts val="0"/>
                  </a:spcAft>
                </a:pPr>
                <a:r>
                  <a:rPr lang="zh-TW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⑶</a:t>
                </a:r>
                <a:r>
                  <a:rPr kumimoji="0" lang="zh-TW" altLang="en-US" sz="32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 ≤ </a:t>
                </a:r>
                <a:r>
                  <a:rPr lang="en-US" altLang="zh-TW" sz="3200" i="1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 </a:t>
                </a:r>
                <a:r>
                  <a:rPr lang="en-US" altLang="zh-TW" sz="3200" dirty="0">
                    <a:latin typeface="Times New Roman" panose="020206030504050203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>
                            <a:latin typeface="Times New Roman" panose="020206030504050203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TW" altLang="zh-TW" sz="3200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2" y="849187"/>
                <a:ext cx="10276038" cy="2645853"/>
              </a:xfrm>
              <a:prstGeom prst="rect">
                <a:avLst/>
              </a:prstGeom>
              <a:blipFill rotWithShape="1">
                <a:blip r:embed="rId2"/>
                <a:stretch>
                  <a:fillRect l="-1483" t="-3226" b="-25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123407" y="43689"/>
            <a:ext cx="2110488" cy="1217769"/>
          </a:xfrm>
        </p:spPr>
        <p:txBody>
          <a:bodyPr/>
          <a:lstStyle/>
          <a:p>
            <a:r>
              <a:rPr lang="en-US" altLang="zh-TW" dirty="0"/>
              <a:t>131</a:t>
            </a:r>
          </a:p>
          <a:p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6446A7E-BB07-42F2-88E5-3D26FB31F601}"/>
              </a:ext>
            </a:extLst>
          </p:cNvPr>
          <p:cNvSpPr/>
          <p:nvPr/>
        </p:nvSpPr>
        <p:spPr>
          <a:xfrm>
            <a:off x="299887" y="3936328"/>
            <a:ext cx="539750" cy="53975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</a:p>
        </p:txBody>
      </p:sp>
      <p:sp>
        <p:nvSpPr>
          <p:cNvPr id="15" name="矩形 14">
            <a:hlinkClick r:id="rId3" action="ppaction://hlinksldjump"/>
            <a:extLst>
              <a:ext uri="{FF2B5EF4-FFF2-40B4-BE49-F238E27FC236}">
                <a16:creationId xmlns:a16="http://schemas.microsoft.com/office/drawing/2014/main" id="{3F9669CE-6F0A-496A-B92D-98B5B1ADF4BD}"/>
              </a:ext>
            </a:extLst>
          </p:cNvPr>
          <p:cNvSpPr/>
          <p:nvPr/>
        </p:nvSpPr>
        <p:spPr>
          <a:xfrm>
            <a:off x="11420475" y="1381125"/>
            <a:ext cx="6858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38672" y="3564219"/>
            <a:ext cx="5096576" cy="3148360"/>
            <a:chOff x="138672" y="3564219"/>
            <a:chExt cx="5096576" cy="314836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C47DCE9-A3B1-4AAB-91C3-EEFDBE18ED6E}"/>
                </a:ext>
              </a:extLst>
            </p:cNvPr>
            <p:cNvSpPr/>
            <p:nvPr/>
          </p:nvSpPr>
          <p:spPr>
            <a:xfrm>
              <a:off x="138672" y="3598855"/>
              <a:ext cx="1518364" cy="2996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　　</a:t>
              </a:r>
              <a:r>
                <a: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⑴ </a:t>
              </a: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endParaRPr lang="zh-TW" altLang="zh-TW" sz="3200" dirty="0">
                <a:solidFill>
                  <a:srgbClr val="EC008C"/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  <a:cs typeface="華康明體"/>
                </a:rPr>
                <a:t>　　⑵</a:t>
              </a: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  <a:cs typeface="華康明體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endParaRPr lang="en-US" altLang="zh-TW" sz="3200" dirty="0">
                <a:solidFill>
                  <a:srgbClr val="EC008C"/>
                </a:solidFill>
                <a:latin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zh-TW" altLang="en-US" sz="3200" dirty="0">
                  <a:solidFill>
                    <a:srgbClr val="EC008C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zh-TW" altLang="zh-TW" sz="3200" dirty="0">
                  <a:solidFill>
                    <a:srgbClr val="EC008C"/>
                  </a:solidFill>
                  <a:latin typeface="Times New Roman" panose="02020603050405020304" pitchFamily="18" charset="0"/>
                </a:rPr>
                <a:t>⑶</a:t>
              </a:r>
            </a:p>
          </p:txBody>
        </p:sp>
        <p:pic>
          <p:nvPicPr>
            <p:cNvPr id="142523" name="Picture 187" descr="C:\Users\K1110904\Desktop\圖片2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298" y="5353679"/>
              <a:ext cx="3663950" cy="135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524" name="Picture 188" descr="C:\Users\K1110904\Desktop\圖片2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298" y="3564219"/>
              <a:ext cx="3663950" cy="944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525" name="Picture 189" descr="C:\Users\K1110904\Desktop\圖片2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532" y="4261384"/>
              <a:ext cx="3663950" cy="135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55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21143989-A51B-482A-BB76-3E45F6450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124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FAFD31-A688-4C2D-BF17-63825EFF40D2}"/>
              </a:ext>
            </a:extLst>
          </p:cNvPr>
          <p:cNvSpPr/>
          <p:nvPr/>
        </p:nvSpPr>
        <p:spPr>
          <a:xfrm>
            <a:off x="1938668" y="883344"/>
            <a:ext cx="9508917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代表最高速限為每小時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公里，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表示「時速不高於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公里」，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也就是說，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要小於或等於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公里，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我們可以將「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」合併用「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110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b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表示，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其中符號</a:t>
            </a:r>
            <a:r>
              <a:rPr lang="zh-TW" altLang="zh-TW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 </a:t>
            </a:r>
            <a:r>
              <a:rPr lang="en-US" altLang="zh-TW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zh-TW" altLang="zh-TW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」代表「小於或等於」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的意思，</a:t>
            </a:r>
          </a:p>
          <a:p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讀作「</a:t>
            </a:r>
            <a:r>
              <a:rPr lang="en-US" altLang="zh-TW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小於或等於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」。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4" y="1068218"/>
            <a:ext cx="1827884" cy="186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23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21143989-A51B-482A-BB76-3E45F6450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124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FAFD31-A688-4C2D-BF17-63825EFF40D2}"/>
              </a:ext>
            </a:extLst>
          </p:cNvPr>
          <p:cNvSpPr/>
          <p:nvPr/>
        </p:nvSpPr>
        <p:spPr>
          <a:xfrm>
            <a:off x="1938668" y="883344"/>
            <a:ext cx="9184739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代表最低速限為每小時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60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公里，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表示「時速不低於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60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公里」，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也就是說，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要大於或等於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60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公里，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我們可以將「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＞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60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或</a:t>
            </a:r>
            <a:r>
              <a:rPr lang="zh-TW" altLang="en-US" sz="3200" kern="100" dirty="0">
                <a:latin typeface="Times New Roman" panose="02020603050405020304" pitchFamily="18" charset="0"/>
              </a:rPr>
              <a:t> 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＝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60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」合併用「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 ≥ 60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」</a:t>
            </a:r>
            <a:br>
              <a:rPr lang="en-US" altLang="zh-TW" sz="3200" kern="100" dirty="0">
                <a:latin typeface="Times New Roman" panose="02020603050405020304" pitchFamily="18" charset="0"/>
              </a:rPr>
            </a:br>
            <a:r>
              <a:rPr lang="zh-TW" altLang="zh-TW" sz="3200" kern="100" dirty="0">
                <a:latin typeface="Times New Roman" panose="02020603050405020304" pitchFamily="18" charset="0"/>
              </a:rPr>
              <a:t>表示，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zh-TW" sz="3200" kern="100" dirty="0">
                <a:latin typeface="Times New Roman" panose="02020603050405020304" pitchFamily="18" charset="0"/>
              </a:rPr>
              <a:t>其中符號</a:t>
            </a:r>
            <a:r>
              <a:rPr lang="zh-TW" altLang="zh-TW" sz="3200" b="1" kern="100" dirty="0">
                <a:latin typeface="Times New Roman" panose="02020603050405020304" pitchFamily="18" charset="0"/>
              </a:rPr>
              <a:t>「 </a:t>
            </a:r>
            <a:r>
              <a:rPr lang="en-US" altLang="zh-TW" sz="3200" b="1" kern="100" dirty="0">
                <a:latin typeface="Times New Roman" panose="02020603050405020304" pitchFamily="18" charset="0"/>
              </a:rPr>
              <a:t>≥ </a:t>
            </a:r>
            <a:r>
              <a:rPr lang="zh-TW" altLang="zh-TW" sz="3200" b="1" kern="100" dirty="0">
                <a:latin typeface="Times New Roman" panose="02020603050405020304" pitchFamily="18" charset="0"/>
              </a:rPr>
              <a:t>」代表「大於或等於」</a:t>
            </a:r>
            <a:r>
              <a:rPr lang="zh-TW" altLang="zh-TW" sz="3200" kern="100" dirty="0">
                <a:latin typeface="Times New Roman" panose="02020603050405020304" pitchFamily="18" charset="0"/>
              </a:rPr>
              <a:t>的意思，</a:t>
            </a:r>
          </a:p>
          <a:p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讀作「</a:t>
            </a:r>
            <a:r>
              <a:rPr lang="en-US" altLang="zh-TW" sz="3200" i="1" kern="100" dirty="0">
                <a:latin typeface="Times New Roman" panose="02020603050405020304" pitchFamily="18" charset="0"/>
              </a:rPr>
              <a:t>x</a:t>
            </a:r>
            <a:r>
              <a:rPr lang="zh-TW" altLang="en-US" sz="3200" i="1" kern="100" dirty="0">
                <a:latin typeface="Times New Roman" panose="02020603050405020304" pitchFamily="18" charset="0"/>
              </a:rPr>
              <a:t> 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大於或等於</a:t>
            </a:r>
            <a:r>
              <a:rPr lang="zh-TW" altLang="en-US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Times New Roman" panose="02020603050405020304" pitchFamily="18" charset="0"/>
              </a:rPr>
              <a:t>60</a:t>
            </a:r>
            <a:r>
              <a:rPr lang="zh-TW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」。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4" y="883344"/>
            <a:ext cx="1827884" cy="178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6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2" y="1782618"/>
            <a:ext cx="10165835" cy="4741296"/>
          </a:xfrm>
          <a:prstGeom prst="rect">
            <a:avLst/>
          </a:prstGeom>
        </p:spPr>
      </p:pic>
      <p:sp>
        <p:nvSpPr>
          <p:cNvPr id="2" name="副標題 1">
            <a:extLst>
              <a:ext uri="{FF2B5EF4-FFF2-40B4-BE49-F238E27FC236}">
                <a16:creationId xmlns:a16="http://schemas.microsoft.com/office/drawing/2014/main" id="{3BA2BFEE-EBCC-4846-8E3B-C3522986A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125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FAFD31-A688-4C2D-BF17-63825EFF40D2}"/>
              </a:ext>
            </a:extLst>
          </p:cNvPr>
          <p:cNvSpPr/>
          <p:nvPr/>
        </p:nvSpPr>
        <p:spPr>
          <a:xfrm>
            <a:off x="648394" y="883344"/>
            <a:ext cx="1047501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TW" altLang="en-US" sz="3200" kern="100" dirty="0">
                <a:latin typeface="Times New Roman" panose="02020603050405020304" pitchFamily="18" charset="0"/>
              </a:rPr>
              <a:t>接著我們再來看另一個例子。下表是某天文館劇場門票的收費標準：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218208"/>
              </p:ext>
            </p:extLst>
          </p:nvPr>
        </p:nvGraphicFramePr>
        <p:xfrm>
          <a:off x="2662888" y="3145854"/>
          <a:ext cx="7213599" cy="2880000"/>
        </p:xfrm>
        <a:graphic>
          <a:graphicData uri="http://schemas.openxmlformats.org/drawingml/2006/table">
            <a:tbl>
              <a:tblPr firstRow="1" firstCol="1" bandRow="1"/>
              <a:tblGrid>
                <a:gridCol w="1412024">
                  <a:extLst>
                    <a:ext uri="{9D8B030D-6E8A-4147-A177-3AD203B41FA5}">
                      <a16:colId xmlns:a16="http://schemas.microsoft.com/office/drawing/2014/main" val="1585432136"/>
                    </a:ext>
                  </a:extLst>
                </a:gridCol>
                <a:gridCol w="967497">
                  <a:extLst>
                    <a:ext uri="{9D8B030D-6E8A-4147-A177-3AD203B41FA5}">
                      <a16:colId xmlns:a16="http://schemas.microsoft.com/office/drawing/2014/main" val="3612649344"/>
                    </a:ext>
                  </a:extLst>
                </a:gridCol>
                <a:gridCol w="4834078">
                  <a:extLst>
                    <a:ext uri="{9D8B030D-6E8A-4147-A177-3AD203B41FA5}">
                      <a16:colId xmlns:a16="http://schemas.microsoft.com/office/drawing/2014/main" val="10664272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票種類別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票價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適用對象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7721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全票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100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一般參觀民眾。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82219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優待票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50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① 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歲以上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，而未滿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歲之兒童。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② 年滿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65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歲以上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含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之長者。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43870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免費入場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0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元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① 未滿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歲且有師長同行之兒童。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② 身心障礙者。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及其負責照護者一名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01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025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題幹">
      <a:majorFont>
        <a:latin typeface="新細明體"/>
        <a:ea typeface="微軟正黑體"/>
        <a:cs typeface=""/>
      </a:majorFont>
      <a:minorFont>
        <a:latin typeface="新細明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4410</Words>
  <Application>Microsoft Office PowerPoint</Application>
  <PresentationFormat>寬螢幕</PresentationFormat>
  <Paragraphs>567</Paragraphs>
  <Slides>62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74" baseType="lpstr">
      <vt:lpstr>細明體</vt:lpstr>
      <vt:lpstr>華康黑體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Office 佈景主題</vt:lpstr>
      <vt:lpstr>Picture</vt:lpstr>
      <vt:lpstr>PowerPoint 簡報</vt:lpstr>
      <vt:lpstr>PowerPoint 簡報</vt:lpstr>
      <vt:lpstr>PowerPoint 簡報</vt:lpstr>
      <vt:lpstr>PowerPoint 簡報</vt:lpstr>
      <vt:lpstr>PowerPoint 簡報</vt:lpstr>
      <vt:lpstr>一元一次不等式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由情境列出不等式 ( 單一不等號 )</vt:lpstr>
      <vt:lpstr>由情境列出不等式 ( 單一不等號 )</vt:lpstr>
      <vt:lpstr>PowerPoint 簡報</vt:lpstr>
      <vt:lpstr>PowerPoint 簡報</vt:lpstr>
      <vt:lpstr>PowerPoint 簡報</vt:lpstr>
      <vt:lpstr>由情境列出不等式(兩個不等號)</vt:lpstr>
      <vt:lpstr>由情境列出不等式(兩個不等號)</vt:lpstr>
      <vt:lpstr>PowerPoint 簡報</vt:lpstr>
      <vt:lpstr>PowerPoint 簡報</vt:lpstr>
      <vt:lpstr>一元一次不等式的解與圖示</vt:lpstr>
      <vt:lpstr>判斷不等式的解 </vt:lpstr>
      <vt:lpstr>PowerPoint 簡報</vt:lpstr>
      <vt:lpstr>PowerPoint 簡報</vt:lpstr>
      <vt:lpstr>PowerPoint 簡報</vt:lpstr>
      <vt:lpstr>圖示不等式的解 ( 單一不等號 )</vt:lpstr>
      <vt:lpstr>圖示不等式的解 ( 單一不等號 )</vt:lpstr>
      <vt:lpstr>PowerPoint 簡報</vt:lpstr>
      <vt:lpstr>PowerPoint 簡報</vt:lpstr>
      <vt:lpstr>圖示不等式的解(兩個不等號)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LiaoSinYi</dc:creator>
  <cp:lastModifiedBy>黃廷瑋</cp:lastModifiedBy>
  <cp:revision>124</cp:revision>
  <dcterms:modified xsi:type="dcterms:W3CDTF">2023-11-26T15:00:42Z</dcterms:modified>
</cp:coreProperties>
</file>