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Lst>
  <p:notesMasterIdLst>
    <p:notesMasterId r:id="rId290"/>
  </p:notesMasterIdLst>
  <p:handoutMasterIdLst>
    <p:handoutMasterId r:id="rId291"/>
  </p:handoutMasterIdLst>
  <p:sldIdLst>
    <p:sldId id="282" r:id="rId3"/>
    <p:sldId id="283" r:id="rId4"/>
    <p:sldId id="258" r:id="rId5"/>
    <p:sldId id="284" r:id="rId6"/>
    <p:sldId id="298" r:id="rId7"/>
    <p:sldId id="356" r:id="rId8"/>
    <p:sldId id="357" r:id="rId9"/>
    <p:sldId id="597" r:id="rId10"/>
    <p:sldId id="259" r:id="rId11"/>
    <p:sldId id="260" r:id="rId12"/>
    <p:sldId id="359" r:id="rId13"/>
    <p:sldId id="358" r:id="rId14"/>
    <p:sldId id="360" r:id="rId15"/>
    <p:sldId id="361" r:id="rId16"/>
    <p:sldId id="365" r:id="rId17"/>
    <p:sldId id="362" r:id="rId18"/>
    <p:sldId id="366" r:id="rId19"/>
    <p:sldId id="363" r:id="rId20"/>
    <p:sldId id="367" r:id="rId21"/>
    <p:sldId id="364" r:id="rId22"/>
    <p:sldId id="368" r:id="rId23"/>
    <p:sldId id="348" r:id="rId24"/>
    <p:sldId id="347" r:id="rId25"/>
    <p:sldId id="261" r:id="rId26"/>
    <p:sldId id="332" r:id="rId27"/>
    <p:sldId id="594" r:id="rId28"/>
    <p:sldId id="595" r:id="rId29"/>
    <p:sldId id="299" r:id="rId30"/>
    <p:sldId id="300" r:id="rId31"/>
    <p:sldId id="301" r:id="rId32"/>
    <p:sldId id="494" r:id="rId33"/>
    <p:sldId id="262" r:id="rId34"/>
    <p:sldId id="515" r:id="rId35"/>
    <p:sldId id="318" r:id="rId36"/>
    <p:sldId id="516" r:id="rId37"/>
    <p:sldId id="495" r:id="rId38"/>
    <p:sldId id="496" r:id="rId39"/>
    <p:sldId id="497" r:id="rId40"/>
    <p:sldId id="270" r:id="rId41"/>
    <p:sldId id="333" r:id="rId42"/>
    <p:sldId id="334" r:id="rId43"/>
    <p:sldId id="346" r:id="rId44"/>
    <p:sldId id="498" r:id="rId45"/>
    <p:sldId id="499" r:id="rId46"/>
    <p:sldId id="517" r:id="rId47"/>
    <p:sldId id="500" r:id="rId48"/>
    <p:sldId id="501" r:id="rId49"/>
    <p:sldId id="598" r:id="rId50"/>
    <p:sldId id="502" r:id="rId51"/>
    <p:sldId id="503" r:id="rId52"/>
    <p:sldId id="504" r:id="rId53"/>
    <p:sldId id="271" r:id="rId54"/>
    <p:sldId id="336" r:id="rId55"/>
    <p:sldId id="337" r:id="rId56"/>
    <p:sldId id="339" r:id="rId57"/>
    <p:sldId id="505" r:id="rId58"/>
    <p:sldId id="519" r:id="rId59"/>
    <p:sldId id="506" r:id="rId60"/>
    <p:sldId id="507" r:id="rId61"/>
    <p:sldId id="521" r:id="rId62"/>
    <p:sldId id="508" r:id="rId63"/>
    <p:sldId id="513" r:id="rId64"/>
    <p:sldId id="514" r:id="rId65"/>
    <p:sldId id="509" r:id="rId66"/>
    <p:sldId id="285" r:id="rId67"/>
    <p:sldId id="320" r:id="rId68"/>
    <p:sldId id="510" r:id="rId69"/>
    <p:sldId id="511" r:id="rId70"/>
    <p:sldId id="512" r:id="rId71"/>
    <p:sldId id="596" r:id="rId72"/>
    <p:sldId id="350" r:id="rId73"/>
    <p:sldId id="377" r:id="rId74"/>
    <p:sldId id="378" r:id="rId75"/>
    <p:sldId id="379" r:id="rId76"/>
    <p:sldId id="380" r:id="rId77"/>
    <p:sldId id="351" r:id="rId78"/>
    <p:sldId id="373" r:id="rId79"/>
    <p:sldId id="370" r:id="rId80"/>
    <p:sldId id="374" r:id="rId81"/>
    <p:sldId id="371" r:id="rId82"/>
    <p:sldId id="375" r:id="rId83"/>
    <p:sldId id="349" r:id="rId84"/>
    <p:sldId id="369" r:id="rId85"/>
    <p:sldId id="522" r:id="rId86"/>
    <p:sldId id="264" r:id="rId87"/>
    <p:sldId id="590" r:id="rId88"/>
    <p:sldId id="263" r:id="rId89"/>
    <p:sldId id="391" r:id="rId90"/>
    <p:sldId id="265" r:id="rId91"/>
    <p:sldId id="529" r:id="rId92"/>
    <p:sldId id="439" r:id="rId93"/>
    <p:sldId id="440" r:id="rId94"/>
    <p:sldId id="381" r:id="rId95"/>
    <p:sldId id="382" r:id="rId96"/>
    <p:sldId id="441" r:id="rId97"/>
    <p:sldId id="442" r:id="rId98"/>
    <p:sldId id="443" r:id="rId99"/>
    <p:sldId id="444" r:id="rId100"/>
    <p:sldId id="383" r:id="rId101"/>
    <p:sldId id="384" r:id="rId102"/>
    <p:sldId id="445" r:id="rId103"/>
    <p:sldId id="446" r:id="rId104"/>
    <p:sldId id="535" r:id="rId105"/>
    <p:sldId id="385" r:id="rId106"/>
    <p:sldId id="386" r:id="rId107"/>
    <p:sldId id="533" r:id="rId108"/>
    <p:sldId id="534" r:id="rId109"/>
    <p:sldId id="392" r:id="rId110"/>
    <p:sldId id="393" r:id="rId111"/>
    <p:sldId id="387" r:id="rId112"/>
    <p:sldId id="388" r:id="rId113"/>
    <p:sldId id="389" r:id="rId114"/>
    <p:sldId id="390" r:id="rId115"/>
    <p:sldId id="447" r:id="rId116"/>
    <p:sldId id="448" r:id="rId117"/>
    <p:sldId id="449" r:id="rId118"/>
    <p:sldId id="450" r:id="rId119"/>
    <p:sldId id="396" r:id="rId120"/>
    <p:sldId id="397" r:id="rId121"/>
    <p:sldId id="532" r:id="rId122"/>
    <p:sldId id="398" r:id="rId123"/>
    <p:sldId id="399" r:id="rId124"/>
    <p:sldId id="400" r:id="rId125"/>
    <p:sldId id="401" r:id="rId126"/>
    <p:sldId id="402" r:id="rId127"/>
    <p:sldId id="403" r:id="rId128"/>
    <p:sldId id="451" r:id="rId129"/>
    <p:sldId id="452" r:id="rId130"/>
    <p:sldId id="531" r:id="rId131"/>
    <p:sldId id="404" r:id="rId132"/>
    <p:sldId id="405" r:id="rId133"/>
    <p:sldId id="453" r:id="rId134"/>
    <p:sldId id="454" r:id="rId135"/>
    <p:sldId id="455" r:id="rId136"/>
    <p:sldId id="456" r:id="rId137"/>
    <p:sldId id="406" r:id="rId138"/>
    <p:sldId id="407" r:id="rId139"/>
    <p:sldId id="539" r:id="rId140"/>
    <p:sldId id="457" r:id="rId141"/>
    <p:sldId id="458" r:id="rId142"/>
    <p:sldId id="459" r:id="rId143"/>
    <p:sldId id="460" r:id="rId144"/>
    <p:sldId id="408" r:id="rId145"/>
    <p:sldId id="409" r:id="rId146"/>
    <p:sldId id="461" r:id="rId147"/>
    <p:sldId id="462" r:id="rId148"/>
    <p:sldId id="463" r:id="rId149"/>
    <p:sldId id="464" r:id="rId150"/>
    <p:sldId id="422" r:id="rId151"/>
    <p:sldId id="423" r:id="rId152"/>
    <p:sldId id="471" r:id="rId153"/>
    <p:sldId id="472" r:id="rId154"/>
    <p:sldId id="530" r:id="rId155"/>
    <p:sldId id="593" r:id="rId156"/>
    <p:sldId id="411" r:id="rId157"/>
    <p:sldId id="465" r:id="rId158"/>
    <p:sldId id="466" r:id="rId159"/>
    <p:sldId id="536" r:id="rId160"/>
    <p:sldId id="537" r:id="rId161"/>
    <p:sldId id="412" r:id="rId162"/>
    <p:sldId id="413" r:id="rId163"/>
    <p:sldId id="416" r:id="rId164"/>
    <p:sldId id="417" r:id="rId165"/>
    <p:sldId id="467" r:id="rId166"/>
    <p:sldId id="468" r:id="rId167"/>
    <p:sldId id="414" r:id="rId168"/>
    <p:sldId id="415" r:id="rId169"/>
    <p:sldId id="540" r:id="rId170"/>
    <p:sldId id="469" r:id="rId171"/>
    <p:sldId id="470" r:id="rId172"/>
    <p:sldId id="541" r:id="rId173"/>
    <p:sldId id="418" r:id="rId174"/>
    <p:sldId id="419" r:id="rId175"/>
    <p:sldId id="420" r:id="rId176"/>
    <p:sldId id="421" r:id="rId177"/>
    <p:sldId id="424" r:id="rId178"/>
    <p:sldId id="425" r:id="rId179"/>
    <p:sldId id="352" r:id="rId180"/>
    <p:sldId id="353" r:id="rId181"/>
    <p:sldId id="426" r:id="rId182"/>
    <p:sldId id="427" r:id="rId183"/>
    <p:sldId id="428" r:id="rId184"/>
    <p:sldId id="429" r:id="rId185"/>
    <p:sldId id="432" r:id="rId186"/>
    <p:sldId id="433" r:id="rId187"/>
    <p:sldId id="538" r:id="rId188"/>
    <p:sldId id="434" r:id="rId189"/>
    <p:sldId id="435" r:id="rId190"/>
    <p:sldId id="306" r:id="rId191"/>
    <p:sldId id="523" r:id="rId192"/>
    <p:sldId id="354" r:id="rId193"/>
    <p:sldId id="436" r:id="rId194"/>
    <p:sldId id="524" r:id="rId195"/>
    <p:sldId id="525" r:id="rId196"/>
    <p:sldId id="526" r:id="rId197"/>
    <p:sldId id="437" r:id="rId198"/>
    <p:sldId id="527" r:id="rId199"/>
    <p:sldId id="438" r:id="rId200"/>
    <p:sldId id="528" r:id="rId201"/>
    <p:sldId id="280" r:id="rId202"/>
    <p:sldId id="307" r:id="rId203"/>
    <p:sldId id="341" r:id="rId204"/>
    <p:sldId id="342" r:id="rId205"/>
    <p:sldId id="473" r:id="rId206"/>
    <p:sldId id="343" r:id="rId207"/>
    <p:sldId id="544" r:id="rId208"/>
    <p:sldId id="344" r:id="rId209"/>
    <p:sldId id="545" r:id="rId210"/>
    <p:sldId id="548" r:id="rId211"/>
    <p:sldId id="546" r:id="rId212"/>
    <p:sldId id="345" r:id="rId213"/>
    <p:sldId id="547" r:id="rId214"/>
    <p:sldId id="475" r:id="rId215"/>
    <p:sldId id="476" r:id="rId216"/>
    <p:sldId id="477" r:id="rId217"/>
    <p:sldId id="478" r:id="rId218"/>
    <p:sldId id="479" r:id="rId219"/>
    <p:sldId id="480" r:id="rId220"/>
    <p:sldId id="481" r:id="rId221"/>
    <p:sldId id="482" r:id="rId222"/>
    <p:sldId id="542" r:id="rId223"/>
    <p:sldId id="543" r:id="rId224"/>
    <p:sldId id="549" r:id="rId225"/>
    <p:sldId id="550" r:id="rId226"/>
    <p:sldId id="551" r:id="rId227"/>
    <p:sldId id="552" r:id="rId228"/>
    <p:sldId id="553" r:id="rId229"/>
    <p:sldId id="554" r:id="rId230"/>
    <p:sldId id="555" r:id="rId231"/>
    <p:sldId id="281" r:id="rId232"/>
    <p:sldId id="292" r:id="rId233"/>
    <p:sldId id="322" r:id="rId234"/>
    <p:sldId id="323" r:id="rId235"/>
    <p:sldId id="556" r:id="rId236"/>
    <p:sldId id="557" r:id="rId237"/>
    <p:sldId id="558" r:id="rId238"/>
    <p:sldId id="484" r:id="rId239"/>
    <p:sldId id="591" r:id="rId240"/>
    <p:sldId id="486" r:id="rId241"/>
    <p:sldId id="324" r:id="rId242"/>
    <p:sldId id="489" r:id="rId243"/>
    <p:sldId id="487" r:id="rId244"/>
    <p:sldId id="559" r:id="rId245"/>
    <p:sldId id="560" r:id="rId246"/>
    <p:sldId id="488" r:id="rId247"/>
    <p:sldId id="561" r:id="rId248"/>
    <p:sldId id="562" r:id="rId249"/>
    <p:sldId id="563" r:id="rId250"/>
    <p:sldId id="564" r:id="rId251"/>
    <p:sldId id="565" r:id="rId252"/>
    <p:sldId id="278" r:id="rId253"/>
    <p:sldId id="490" r:id="rId254"/>
    <p:sldId id="492" r:id="rId255"/>
    <p:sldId id="491" r:id="rId256"/>
    <p:sldId id="328" r:id="rId257"/>
    <p:sldId id="329" r:id="rId258"/>
    <p:sldId id="566" r:id="rId259"/>
    <p:sldId id="599" r:id="rId260"/>
    <p:sldId id="567" r:id="rId261"/>
    <p:sldId id="331" r:id="rId262"/>
    <p:sldId id="571" r:id="rId263"/>
    <p:sldId id="600" r:id="rId264"/>
    <p:sldId id="572" r:id="rId265"/>
    <p:sldId id="570" r:id="rId266"/>
    <p:sldId id="493" r:id="rId267"/>
    <p:sldId id="355" r:id="rId268"/>
    <p:sldId id="573" r:id="rId269"/>
    <p:sldId id="577" r:id="rId270"/>
    <p:sldId id="580" r:id="rId271"/>
    <p:sldId id="576" r:id="rId272"/>
    <p:sldId id="581" r:id="rId273"/>
    <p:sldId id="578" r:id="rId274"/>
    <p:sldId id="582" r:id="rId275"/>
    <p:sldId id="574" r:id="rId276"/>
    <p:sldId id="579" r:id="rId277"/>
    <p:sldId id="583" r:id="rId278"/>
    <p:sldId id="592" r:id="rId279"/>
    <p:sldId id="584" r:id="rId280"/>
    <p:sldId id="589" r:id="rId281"/>
    <p:sldId id="575" r:id="rId282"/>
    <p:sldId id="588" r:id="rId283"/>
    <p:sldId id="587" r:id="rId284"/>
    <p:sldId id="275" r:id="rId285"/>
    <p:sldId id="274" r:id="rId286"/>
    <p:sldId id="340" r:id="rId287"/>
    <p:sldId id="601" r:id="rId288"/>
    <p:sldId id="272" r:id="rId289"/>
  </p:sldIdLst>
  <p:sldSz cx="12192000" cy="6858000"/>
  <p:notesSz cx="6858000" cy="9144000"/>
  <p:defaultTextStyle>
    <a:defPPr>
      <a:defRPr lang="zh-TW"/>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5" id="{0F193D7C-C70F-4094-93B9-DD46FBD3E959}">
          <p14:sldIdLst>
            <p14:sldId id="282"/>
            <p14:sldId id="283"/>
          </p14:sldIdLst>
        </p14:section>
        <p14:section name="Thinking Ahead" id="{2FF04CAE-5A60-456B-815B-1D2794B90B90}">
          <p14:sldIdLst>
            <p14:sldId id="258"/>
            <p14:sldId id="284"/>
            <p14:sldId id="298"/>
            <p14:sldId id="356"/>
            <p14:sldId id="357"/>
            <p14:sldId id="597"/>
          </p14:sldIdLst>
        </p14:section>
        <p14:section name="Reading Strategy" id="{92A6FC3B-D38E-4212-90B1-A8CFF824F42D}">
          <p14:sldIdLst>
            <p14:sldId id="259"/>
            <p14:sldId id="260"/>
            <p14:sldId id="359"/>
            <p14:sldId id="358"/>
            <p14:sldId id="360"/>
            <p14:sldId id="361"/>
            <p14:sldId id="365"/>
            <p14:sldId id="362"/>
            <p14:sldId id="366"/>
            <p14:sldId id="363"/>
            <p14:sldId id="367"/>
            <p14:sldId id="364"/>
            <p14:sldId id="368"/>
          </p14:sldIdLst>
        </p14:section>
        <p14:section name="Reading Selection" id="{53D61A16-ECF2-4182-A4A3-F873B89EA082}">
          <p14:sldIdLst>
            <p14:sldId id="348"/>
            <p14:sldId id="347"/>
          </p14:sldIdLst>
        </p14:section>
        <p14:section name="第一段 課文" id="{839BF587-9C50-4718-BF59-46D7856AFBC7}">
          <p14:sldIdLst>
            <p14:sldId id="261"/>
            <p14:sldId id="332"/>
          </p14:sldIdLst>
        </p14:section>
        <p14:section name="第一段 補充資料" id="{7AF0C6A4-3E92-46D7-8941-555FC488AF8F}">
          <p14:sldIdLst>
            <p14:sldId id="594"/>
            <p14:sldId id="595"/>
            <p14:sldId id="299"/>
            <p14:sldId id="300"/>
            <p14:sldId id="301"/>
            <p14:sldId id="494"/>
            <p14:sldId id="262"/>
            <p14:sldId id="515"/>
            <p14:sldId id="318"/>
            <p14:sldId id="516"/>
            <p14:sldId id="495"/>
            <p14:sldId id="496"/>
            <p14:sldId id="497"/>
          </p14:sldIdLst>
        </p14:section>
        <p14:section name="第二段 課文" id="{708C0D02-7FE4-4995-8568-91A05F461B12}">
          <p14:sldIdLst>
            <p14:sldId id="270"/>
            <p14:sldId id="333"/>
            <p14:sldId id="334"/>
            <p14:sldId id="346"/>
          </p14:sldIdLst>
        </p14:section>
        <p14:section name="第二段 補充資料" id="{71643180-381E-4B4F-BD4D-8CB7E2089D54}">
          <p14:sldIdLst>
            <p14:sldId id="498"/>
            <p14:sldId id="499"/>
            <p14:sldId id="517"/>
            <p14:sldId id="500"/>
            <p14:sldId id="501"/>
            <p14:sldId id="598"/>
            <p14:sldId id="502"/>
            <p14:sldId id="503"/>
            <p14:sldId id="504"/>
          </p14:sldIdLst>
        </p14:section>
        <p14:section name="第三段 課文" id="{5BE9ED62-9C84-4D4E-BCE0-8517E8D57D22}">
          <p14:sldIdLst>
            <p14:sldId id="271"/>
            <p14:sldId id="336"/>
            <p14:sldId id="337"/>
            <p14:sldId id="339"/>
          </p14:sldIdLst>
        </p14:section>
        <p14:section name="第三段 補充資料" id="{AA1AF3A6-3F3E-4C91-BED9-C338A1992739}">
          <p14:sldIdLst>
            <p14:sldId id="505"/>
            <p14:sldId id="519"/>
            <p14:sldId id="506"/>
            <p14:sldId id="507"/>
            <p14:sldId id="521"/>
            <p14:sldId id="508"/>
            <p14:sldId id="513"/>
            <p14:sldId id="514"/>
            <p14:sldId id="509"/>
          </p14:sldIdLst>
        </p14:section>
        <p14:section name="第四段 課文" id="{AEB1EDB4-0750-4874-BE88-6A48A67BAA68}">
          <p14:sldIdLst>
            <p14:sldId id="285"/>
          </p14:sldIdLst>
        </p14:section>
        <p14:section name="第四段 補充資料" id="{B2972F69-E742-4BC8-8B50-C4D6B6CFBF58}">
          <p14:sldIdLst>
            <p14:sldId id="320"/>
            <p14:sldId id="510"/>
            <p14:sldId id="511"/>
            <p14:sldId id="512"/>
          </p14:sldIdLst>
        </p14:section>
        <p14:section name="Reading Comprehension" id="{6E013CAE-2CB2-4BD7-8511-950B68AC01D2}">
          <p14:sldIdLst>
            <p14:sldId id="596"/>
          </p14:sldIdLst>
        </p14:section>
        <p14:section name="Graphic Organizer" id="{D7F864DD-7DBD-4C14-A879-36D6C5C3A594}">
          <p14:sldIdLst>
            <p14:sldId id="350"/>
            <p14:sldId id="377"/>
            <p14:sldId id="378"/>
            <p14:sldId id="379"/>
            <p14:sldId id="380"/>
          </p14:sldIdLst>
        </p14:section>
        <p14:section name="Comprehension Practice" id="{105413B9-F893-4A7D-829D-0D072EC77AA0}">
          <p14:sldIdLst>
            <p14:sldId id="351"/>
            <p14:sldId id="373"/>
            <p14:sldId id="370"/>
            <p14:sldId id="374"/>
            <p14:sldId id="371"/>
            <p14:sldId id="375"/>
          </p14:sldIdLst>
        </p14:section>
        <p14:section name="Think and Reflect" id="{4D3682C9-F5DF-497E-98A4-9D4FB94F3030}">
          <p14:sldIdLst>
            <p14:sldId id="349"/>
            <p14:sldId id="369"/>
            <p14:sldId id="522"/>
          </p14:sldIdLst>
        </p14:section>
        <p14:section name="Vocabulary &amp; Phrases" id="{567A2749-9854-4D7E-B0B1-45392E21C1B9}">
          <p14:sldIdLst>
            <p14:sldId id="264"/>
            <p14:sldId id="590"/>
            <p14:sldId id="263"/>
            <p14:sldId id="391"/>
            <p14:sldId id="265"/>
            <p14:sldId id="529"/>
            <p14:sldId id="439"/>
            <p14:sldId id="440"/>
            <p14:sldId id="381"/>
            <p14:sldId id="382"/>
            <p14:sldId id="441"/>
            <p14:sldId id="442"/>
            <p14:sldId id="443"/>
            <p14:sldId id="444"/>
            <p14:sldId id="383"/>
            <p14:sldId id="384"/>
            <p14:sldId id="445"/>
            <p14:sldId id="446"/>
            <p14:sldId id="535"/>
            <p14:sldId id="385"/>
            <p14:sldId id="386"/>
            <p14:sldId id="533"/>
            <p14:sldId id="534"/>
            <p14:sldId id="392"/>
            <p14:sldId id="393"/>
            <p14:sldId id="387"/>
            <p14:sldId id="388"/>
            <p14:sldId id="389"/>
            <p14:sldId id="390"/>
            <p14:sldId id="447"/>
            <p14:sldId id="448"/>
            <p14:sldId id="449"/>
            <p14:sldId id="450"/>
            <p14:sldId id="396"/>
            <p14:sldId id="397"/>
            <p14:sldId id="532"/>
            <p14:sldId id="398"/>
            <p14:sldId id="399"/>
            <p14:sldId id="400"/>
            <p14:sldId id="401"/>
            <p14:sldId id="402"/>
            <p14:sldId id="403"/>
            <p14:sldId id="451"/>
            <p14:sldId id="452"/>
            <p14:sldId id="531"/>
            <p14:sldId id="404"/>
            <p14:sldId id="405"/>
            <p14:sldId id="453"/>
            <p14:sldId id="454"/>
            <p14:sldId id="455"/>
            <p14:sldId id="456"/>
            <p14:sldId id="406"/>
            <p14:sldId id="407"/>
            <p14:sldId id="539"/>
            <p14:sldId id="457"/>
            <p14:sldId id="458"/>
            <p14:sldId id="459"/>
            <p14:sldId id="460"/>
            <p14:sldId id="408"/>
            <p14:sldId id="409"/>
            <p14:sldId id="461"/>
            <p14:sldId id="462"/>
            <p14:sldId id="463"/>
            <p14:sldId id="464"/>
            <p14:sldId id="422"/>
            <p14:sldId id="423"/>
            <p14:sldId id="471"/>
            <p14:sldId id="472"/>
            <p14:sldId id="530"/>
            <p14:sldId id="593"/>
            <p14:sldId id="411"/>
            <p14:sldId id="465"/>
            <p14:sldId id="466"/>
            <p14:sldId id="536"/>
            <p14:sldId id="537"/>
            <p14:sldId id="412"/>
            <p14:sldId id="413"/>
            <p14:sldId id="416"/>
            <p14:sldId id="417"/>
            <p14:sldId id="467"/>
            <p14:sldId id="468"/>
            <p14:sldId id="414"/>
            <p14:sldId id="415"/>
            <p14:sldId id="540"/>
            <p14:sldId id="469"/>
            <p14:sldId id="470"/>
            <p14:sldId id="541"/>
            <p14:sldId id="418"/>
            <p14:sldId id="419"/>
            <p14:sldId id="420"/>
            <p14:sldId id="421"/>
            <p14:sldId id="424"/>
            <p14:sldId id="425"/>
            <p14:sldId id="352"/>
            <p14:sldId id="353"/>
            <p14:sldId id="426"/>
            <p14:sldId id="427"/>
            <p14:sldId id="428"/>
            <p14:sldId id="429"/>
            <p14:sldId id="432"/>
            <p14:sldId id="433"/>
            <p14:sldId id="538"/>
            <p14:sldId id="434"/>
            <p14:sldId id="435"/>
            <p14:sldId id="306"/>
            <p14:sldId id="523"/>
            <p14:sldId id="354"/>
            <p14:sldId id="436"/>
            <p14:sldId id="524"/>
            <p14:sldId id="525"/>
            <p14:sldId id="526"/>
            <p14:sldId id="437"/>
            <p14:sldId id="527"/>
            <p14:sldId id="438"/>
            <p14:sldId id="528"/>
          </p14:sldIdLst>
        </p14:section>
        <p14:section name="Sentence Pattern" id="{FF5566A3-4F75-4E6B-8537-FE0DFB8BAE4E}">
          <p14:sldIdLst>
            <p14:sldId id="280"/>
            <p14:sldId id="307"/>
            <p14:sldId id="341"/>
            <p14:sldId id="342"/>
            <p14:sldId id="473"/>
            <p14:sldId id="343"/>
            <p14:sldId id="544"/>
            <p14:sldId id="344"/>
            <p14:sldId id="545"/>
            <p14:sldId id="548"/>
            <p14:sldId id="546"/>
            <p14:sldId id="345"/>
            <p14:sldId id="547"/>
            <p14:sldId id="475"/>
            <p14:sldId id="476"/>
            <p14:sldId id="477"/>
            <p14:sldId id="478"/>
            <p14:sldId id="479"/>
            <p14:sldId id="480"/>
            <p14:sldId id="481"/>
            <p14:sldId id="482"/>
            <p14:sldId id="542"/>
            <p14:sldId id="543"/>
            <p14:sldId id="549"/>
            <p14:sldId id="550"/>
            <p14:sldId id="551"/>
            <p14:sldId id="552"/>
            <p14:sldId id="553"/>
            <p14:sldId id="554"/>
            <p14:sldId id="555"/>
          </p14:sldIdLst>
        </p14:section>
        <p14:section name="Language in Use" id="{EF2A2C86-8930-4414-92BD-19933B2987A9}">
          <p14:sldIdLst>
            <p14:sldId id="281"/>
            <p14:sldId id="292"/>
            <p14:sldId id="322"/>
            <p14:sldId id="323"/>
            <p14:sldId id="556"/>
            <p14:sldId id="557"/>
            <p14:sldId id="558"/>
            <p14:sldId id="484"/>
            <p14:sldId id="591"/>
            <p14:sldId id="486"/>
            <p14:sldId id="324"/>
            <p14:sldId id="489"/>
            <p14:sldId id="487"/>
            <p14:sldId id="559"/>
            <p14:sldId id="560"/>
            <p14:sldId id="488"/>
            <p14:sldId id="561"/>
            <p14:sldId id="562"/>
            <p14:sldId id="563"/>
            <p14:sldId id="564"/>
            <p14:sldId id="565"/>
          </p14:sldIdLst>
        </p14:section>
        <p14:section name="Listening Strategy" id="{4DAD9E9B-9566-461B-A380-D2ACA3A3E76D}">
          <p14:sldIdLst>
            <p14:sldId id="278"/>
            <p14:sldId id="490"/>
            <p14:sldId id="492"/>
            <p14:sldId id="491"/>
            <p14:sldId id="328"/>
            <p14:sldId id="329"/>
            <p14:sldId id="566"/>
            <p14:sldId id="599"/>
            <p14:sldId id="567"/>
            <p14:sldId id="331"/>
            <p14:sldId id="571"/>
            <p14:sldId id="600"/>
            <p14:sldId id="572"/>
            <p14:sldId id="570"/>
            <p14:sldId id="493"/>
          </p14:sldIdLst>
        </p14:section>
        <p14:section name="寫作手冊" id="{5D8987C9-B0E8-4433-B917-4103F475FD94}">
          <p14:sldIdLst>
            <p14:sldId id="355"/>
            <p14:sldId id="573"/>
            <p14:sldId id="577"/>
            <p14:sldId id="580"/>
            <p14:sldId id="576"/>
            <p14:sldId id="581"/>
            <p14:sldId id="578"/>
            <p14:sldId id="582"/>
            <p14:sldId id="574"/>
            <p14:sldId id="579"/>
            <p14:sldId id="583"/>
            <p14:sldId id="592"/>
            <p14:sldId id="584"/>
            <p14:sldId id="589"/>
            <p14:sldId id="575"/>
            <p14:sldId id="588"/>
            <p14:sldId id="587"/>
          </p14:sldIdLst>
        </p14:section>
        <p14:section name="補充資源" id="{E2C4E2A9-CDBB-4068-9F0C-3C0F15EC65E2}">
          <p14:sldIdLst>
            <p14:sldId id="275"/>
            <p14:sldId id="274"/>
            <p14:sldId id="340"/>
            <p14:sldId id="601"/>
            <p14:sldId id="272"/>
          </p14:sldIdLst>
        </p14:section>
      </p14:sectionLst>
    </p:ext>
    <p:ext uri="{EFAFB233-063F-42B5-8137-9DF3F51BA10A}">
      <p15:sldGuideLst xmlns:p15="http://schemas.microsoft.com/office/powerpoint/2012/main">
        <p15:guide id="3" orient="horz" pos="346" userDrawn="1">
          <p15:clr>
            <a:srgbClr val="A4A3A4"/>
          </p15:clr>
        </p15:guide>
        <p15:guide id="4" orient="horz" pos="754" userDrawn="1">
          <p15:clr>
            <a:srgbClr val="A4A3A4"/>
          </p15:clr>
        </p15:guide>
        <p15:guide id="5" orient="horz" pos="1979" userDrawn="1">
          <p15:clr>
            <a:srgbClr val="A4A3A4"/>
          </p15:clr>
        </p15:guide>
        <p15:guide id="6" orient="horz" pos="2387" userDrawn="1">
          <p15:clr>
            <a:srgbClr val="A4A3A4"/>
          </p15:clr>
        </p15:guide>
        <p15:guide id="7" orient="horz" pos="3974" userDrawn="1">
          <p15:clr>
            <a:srgbClr val="A4A3A4"/>
          </p15:clr>
        </p15:guide>
        <p15:guide id="8" orient="horz" pos="2750" userDrawn="1">
          <p15:clr>
            <a:srgbClr val="A4A3A4"/>
          </p15:clr>
        </p15:guide>
        <p15:guide id="9"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64C3"/>
    <a:srgbClr val="CFDBC8"/>
    <a:srgbClr val="808080"/>
    <a:srgbClr val="EDDDFF"/>
    <a:srgbClr val="FCE9E8"/>
    <a:srgbClr val="9999FF"/>
    <a:srgbClr val="CCCCFF"/>
    <a:srgbClr val="DE5F5C"/>
    <a:srgbClr val="D840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369" autoAdjust="0"/>
    <p:restoredTop sz="95844" autoAdjust="0"/>
  </p:normalViewPr>
  <p:slideViewPr>
    <p:cSldViewPr snapToGrid="0">
      <p:cViewPr varScale="1">
        <p:scale>
          <a:sx n="90" d="100"/>
          <a:sy n="90" d="100"/>
        </p:scale>
        <p:origin x="192" y="66"/>
      </p:cViewPr>
      <p:guideLst>
        <p:guide orient="horz" pos="346"/>
        <p:guide orient="horz" pos="754"/>
        <p:guide orient="horz" pos="1979"/>
        <p:guide orient="horz" pos="2387"/>
        <p:guide orient="horz" pos="3974"/>
        <p:guide orient="horz" pos="2750"/>
        <p:guide pos="3840"/>
      </p:guideLst>
    </p:cSldViewPr>
  </p:slideViewPr>
  <p:notesTextViewPr>
    <p:cViewPr>
      <p:scale>
        <a:sx n="3" d="2"/>
        <a:sy n="3" d="2"/>
      </p:scale>
      <p:origin x="0" y="0"/>
    </p:cViewPr>
  </p:notesTextViewPr>
  <p:sorterViewPr>
    <p:cViewPr varScale="1">
      <p:scale>
        <a:sx n="1" d="1"/>
        <a:sy n="1" d="1"/>
      </p:scale>
      <p:origin x="0" y="-75096"/>
    </p:cViewPr>
  </p:sorterViewPr>
  <p:notesViewPr>
    <p:cSldViewPr snapToGrid="0">
      <p:cViewPr varScale="1">
        <p:scale>
          <a:sx n="78" d="100"/>
          <a:sy n="78" d="100"/>
        </p:scale>
        <p:origin x="3246" y="10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notesMaster" Target="notesMasters/notesMaster1.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280" Type="http://schemas.openxmlformats.org/officeDocument/2006/relationships/slide" Target="slides/slide278.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291" Type="http://schemas.openxmlformats.org/officeDocument/2006/relationships/handoutMaster" Target="handoutMasters/handoutMaster1.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281" Type="http://schemas.openxmlformats.org/officeDocument/2006/relationships/slide" Target="slides/slide279.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92" Type="http://schemas.openxmlformats.org/officeDocument/2006/relationships/presProps" Target="presProps.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slide" Target="slides/slide270.xml"/><Relationship Id="rId293" Type="http://schemas.openxmlformats.org/officeDocument/2006/relationships/viewProps" Target="viewProps.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slide" Target="slides/slide281.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theme" Target="theme/theme1.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tableStyles" Target="tableStyle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dirty="0">
              <a:ea typeface="標楷體" panose="03000509000000000000" pitchFamily="65" charset="-120"/>
            </a:endParaRPr>
          </a:p>
        </p:txBody>
      </p:sp>
      <p:sp>
        <p:nvSpPr>
          <p:cNvPr id="3" name="日期版面配置區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E05860-A51D-4F2D-AB47-30CBDA7E4FBF}" type="datetimeFigureOut">
              <a:rPr lang="zh-TW" altLang="en-US" smtClean="0">
                <a:ea typeface="標楷體" panose="03000509000000000000" pitchFamily="65" charset="-120"/>
              </a:rPr>
              <a:t>2023/10/2</a:t>
            </a:fld>
            <a:endParaRPr lang="zh-TW" altLang="en-US" dirty="0">
              <a:ea typeface="標楷體" panose="03000509000000000000" pitchFamily="65" charset="-120"/>
            </a:endParaRPr>
          </a:p>
        </p:txBody>
      </p:sp>
      <p:sp>
        <p:nvSpPr>
          <p:cNvPr id="4" name="頁尾版面配置區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dirty="0">
              <a:ea typeface="標楷體" panose="03000509000000000000" pitchFamily="65" charset="-120"/>
            </a:endParaRPr>
          </a:p>
        </p:txBody>
      </p:sp>
      <p:sp>
        <p:nvSpPr>
          <p:cNvPr id="5" name="投影片編號版面配置區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0717C9-E68F-4B10-BD8F-132F17A3B98D}" type="slidenum">
              <a:rPr lang="zh-TW" altLang="en-US" smtClean="0">
                <a:ea typeface="標楷體" panose="03000509000000000000" pitchFamily="65" charset="-120"/>
              </a:rPr>
              <a:t>‹#›</a:t>
            </a:fld>
            <a:endParaRPr lang="zh-TW" altLang="en-US" dirty="0">
              <a:ea typeface="標楷體" panose="03000509000000000000" pitchFamily="65" charset="-120"/>
            </a:endParaRPr>
          </a:p>
        </p:txBody>
      </p:sp>
    </p:spTree>
    <p:extLst>
      <p:ext uri="{BB962C8B-B14F-4D97-AF65-F5344CB8AC3E}">
        <p14:creationId xmlns:p14="http://schemas.microsoft.com/office/powerpoint/2010/main" val="672338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標楷體" panose="03000509000000000000" pitchFamily="65" charset="-120"/>
              </a:defRPr>
            </a:lvl1pPr>
          </a:lstStyle>
          <a:p>
            <a:endParaRPr lang="zh-TW" altLang="en-US" dirty="0"/>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標楷體" panose="03000509000000000000" pitchFamily="65" charset="-120"/>
              </a:defRPr>
            </a:lvl1pPr>
          </a:lstStyle>
          <a:p>
            <a:fld id="{3DC092CB-400E-40F0-9D88-6C8D9CE51DAC}" type="datetimeFigureOut">
              <a:rPr lang="zh-TW" altLang="en-US" smtClean="0"/>
              <a:pPr/>
              <a:t>2023/10/2</a:t>
            </a:fld>
            <a:endParaRPr lang="zh-TW" altLang="en-US" dirty="0"/>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dirty="0"/>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標楷體" panose="03000509000000000000" pitchFamily="65" charset="-120"/>
              </a:defRPr>
            </a:lvl1pPr>
          </a:lstStyle>
          <a:p>
            <a:endParaRPr lang="zh-TW" altLang="en-US" dirty="0"/>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標楷體" panose="03000509000000000000" pitchFamily="65" charset="-120"/>
              </a:defRPr>
            </a:lvl1pPr>
          </a:lstStyle>
          <a:p>
            <a:fld id="{ABE4B066-C55A-41BC-82EC-B1AC86F9B2E5}" type="slidenum">
              <a:rPr lang="zh-TW" altLang="en-US" smtClean="0"/>
              <a:pPr/>
              <a:t>‹#›</a:t>
            </a:fld>
            <a:endParaRPr lang="zh-TW" altLang="en-US" dirty="0"/>
          </a:p>
        </p:txBody>
      </p:sp>
    </p:spTree>
    <p:extLst>
      <p:ext uri="{BB962C8B-B14F-4D97-AF65-F5344CB8AC3E}">
        <p14:creationId xmlns:p14="http://schemas.microsoft.com/office/powerpoint/2010/main" val="4048834023"/>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標楷體" panose="03000509000000000000" pitchFamily="65" charset="-120"/>
        <a:cs typeface="+mn-cs"/>
      </a:defRPr>
    </a:lvl1pPr>
    <a:lvl2pPr marL="457189" algn="l" defTabSz="914377" rtl="0" eaLnBrk="1" latinLnBrk="0" hangingPunct="1">
      <a:defRPr sz="1200" kern="1200">
        <a:solidFill>
          <a:schemeClr val="tx1"/>
        </a:solidFill>
        <a:latin typeface="+mn-lt"/>
        <a:ea typeface="標楷體" panose="03000509000000000000" pitchFamily="65" charset="-120"/>
        <a:cs typeface="+mn-cs"/>
      </a:defRPr>
    </a:lvl2pPr>
    <a:lvl3pPr marL="914377" algn="l" defTabSz="914377" rtl="0" eaLnBrk="1" latinLnBrk="0" hangingPunct="1">
      <a:defRPr sz="1200" kern="1200">
        <a:solidFill>
          <a:schemeClr val="tx1"/>
        </a:solidFill>
        <a:latin typeface="+mn-lt"/>
        <a:ea typeface="標楷體" panose="03000509000000000000" pitchFamily="65" charset="-120"/>
        <a:cs typeface="+mn-cs"/>
      </a:defRPr>
    </a:lvl3pPr>
    <a:lvl4pPr marL="1371566" algn="l" defTabSz="914377" rtl="0" eaLnBrk="1" latinLnBrk="0" hangingPunct="1">
      <a:defRPr sz="1200" kern="1200">
        <a:solidFill>
          <a:schemeClr val="tx1"/>
        </a:solidFill>
        <a:latin typeface="+mn-lt"/>
        <a:ea typeface="標楷體" panose="03000509000000000000" pitchFamily="65" charset="-120"/>
        <a:cs typeface="+mn-cs"/>
      </a:defRPr>
    </a:lvl4pPr>
    <a:lvl5pPr marL="1828754" algn="l" defTabSz="914377" rtl="0" eaLnBrk="1" latinLnBrk="0" hangingPunct="1">
      <a:defRPr sz="1200" kern="1200">
        <a:solidFill>
          <a:schemeClr val="tx1"/>
        </a:solidFill>
        <a:latin typeface="+mn-lt"/>
        <a:ea typeface="標楷體" panose="03000509000000000000" pitchFamily="65" charset="-120"/>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BE4B066-C55A-41BC-82EC-B1AC86F9B2E5}" type="slidenum">
              <a:rPr lang="zh-TW" altLang="en-US" smtClean="0"/>
              <a:t>1</a:t>
            </a:fld>
            <a:endParaRPr lang="zh-TW" altLang="en-US"/>
          </a:p>
        </p:txBody>
      </p:sp>
    </p:spTree>
    <p:extLst>
      <p:ext uri="{BB962C8B-B14F-4D97-AF65-F5344CB8AC3E}">
        <p14:creationId xmlns:p14="http://schemas.microsoft.com/office/powerpoint/2010/main" val="1210216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BE4B066-C55A-41BC-82EC-B1AC86F9B2E5}" type="slidenum">
              <a:rPr lang="zh-TW" altLang="en-US" smtClean="0"/>
              <a:t>71</a:t>
            </a:fld>
            <a:endParaRPr lang="zh-TW" altLang="en-US"/>
          </a:p>
        </p:txBody>
      </p:sp>
    </p:spTree>
    <p:extLst>
      <p:ext uri="{BB962C8B-B14F-4D97-AF65-F5344CB8AC3E}">
        <p14:creationId xmlns:p14="http://schemas.microsoft.com/office/powerpoint/2010/main" val="2991579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BE4B066-C55A-41BC-82EC-B1AC86F9B2E5}" type="slidenum">
              <a:rPr lang="zh-TW" altLang="en-US" smtClean="0"/>
              <a:t>84</a:t>
            </a:fld>
            <a:endParaRPr lang="zh-TW" altLang="en-US"/>
          </a:p>
        </p:txBody>
      </p:sp>
    </p:spTree>
    <p:extLst>
      <p:ext uri="{BB962C8B-B14F-4D97-AF65-F5344CB8AC3E}">
        <p14:creationId xmlns:p14="http://schemas.microsoft.com/office/powerpoint/2010/main" val="948257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BE4B066-C55A-41BC-82EC-B1AC86F9B2E5}" type="slidenum">
              <a:rPr lang="zh-TW" altLang="en-US" smtClean="0"/>
              <a:pPr/>
              <a:t>86</a:t>
            </a:fld>
            <a:endParaRPr lang="zh-TW" altLang="en-US" dirty="0"/>
          </a:p>
        </p:txBody>
      </p:sp>
    </p:spTree>
    <p:extLst>
      <p:ext uri="{BB962C8B-B14F-4D97-AF65-F5344CB8AC3E}">
        <p14:creationId xmlns:p14="http://schemas.microsoft.com/office/powerpoint/2010/main" val="3151938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BE4B066-C55A-41BC-82EC-B1AC86F9B2E5}" type="slidenum">
              <a:rPr lang="zh-TW" altLang="en-US" smtClean="0"/>
              <a:pPr/>
              <a:t>99</a:t>
            </a:fld>
            <a:endParaRPr lang="zh-TW" altLang="en-US" dirty="0"/>
          </a:p>
        </p:txBody>
      </p:sp>
    </p:spTree>
    <p:extLst>
      <p:ext uri="{BB962C8B-B14F-4D97-AF65-F5344CB8AC3E}">
        <p14:creationId xmlns:p14="http://schemas.microsoft.com/office/powerpoint/2010/main" val="176000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BE4B066-C55A-41BC-82EC-B1AC86F9B2E5}" type="slidenum">
              <a:rPr lang="zh-TW" altLang="en-US" smtClean="0"/>
              <a:pPr/>
              <a:t>174</a:t>
            </a:fld>
            <a:endParaRPr lang="zh-TW" altLang="en-US" dirty="0"/>
          </a:p>
        </p:txBody>
      </p:sp>
    </p:spTree>
    <p:extLst>
      <p:ext uri="{BB962C8B-B14F-4D97-AF65-F5344CB8AC3E}">
        <p14:creationId xmlns:p14="http://schemas.microsoft.com/office/powerpoint/2010/main" val="2888858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BE4B066-C55A-41BC-82EC-B1AC86F9B2E5}" type="slidenum">
              <a:rPr lang="zh-TW" altLang="en-US" smtClean="0"/>
              <a:t>181</a:t>
            </a:fld>
            <a:endParaRPr lang="zh-TW" altLang="en-US"/>
          </a:p>
        </p:txBody>
      </p:sp>
    </p:spTree>
    <p:extLst>
      <p:ext uri="{BB962C8B-B14F-4D97-AF65-F5344CB8AC3E}">
        <p14:creationId xmlns:p14="http://schemas.microsoft.com/office/powerpoint/2010/main" val="1225299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BE4B066-C55A-41BC-82EC-B1AC86F9B2E5}" type="slidenum">
              <a:rPr lang="zh-TW" altLang="en-US" smtClean="0"/>
              <a:t>189</a:t>
            </a:fld>
            <a:endParaRPr lang="zh-TW" altLang="en-US"/>
          </a:p>
        </p:txBody>
      </p:sp>
    </p:spTree>
    <p:extLst>
      <p:ext uri="{BB962C8B-B14F-4D97-AF65-F5344CB8AC3E}">
        <p14:creationId xmlns:p14="http://schemas.microsoft.com/office/powerpoint/2010/main" val="2333427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BE4B066-C55A-41BC-82EC-B1AC86F9B2E5}" type="slidenum">
              <a:rPr lang="zh-TW" altLang="en-US" smtClean="0"/>
              <a:t>192</a:t>
            </a:fld>
            <a:endParaRPr lang="zh-TW" altLang="en-US"/>
          </a:p>
        </p:txBody>
      </p:sp>
    </p:spTree>
    <p:extLst>
      <p:ext uri="{BB962C8B-B14F-4D97-AF65-F5344CB8AC3E}">
        <p14:creationId xmlns:p14="http://schemas.microsoft.com/office/powerpoint/2010/main" val="1079640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BE4B066-C55A-41BC-82EC-B1AC86F9B2E5}" type="slidenum">
              <a:rPr lang="zh-TW" altLang="en-US" smtClean="0"/>
              <a:t>196</a:t>
            </a:fld>
            <a:endParaRPr lang="zh-TW" altLang="en-US"/>
          </a:p>
        </p:txBody>
      </p:sp>
    </p:spTree>
    <p:extLst>
      <p:ext uri="{BB962C8B-B14F-4D97-AF65-F5344CB8AC3E}">
        <p14:creationId xmlns:p14="http://schemas.microsoft.com/office/powerpoint/2010/main" val="1209727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BE4B066-C55A-41BC-82EC-B1AC86F9B2E5}" type="slidenum">
              <a:rPr lang="zh-TW" altLang="en-US" smtClean="0"/>
              <a:t>198</a:t>
            </a:fld>
            <a:endParaRPr lang="zh-TW" altLang="en-US"/>
          </a:p>
        </p:txBody>
      </p:sp>
    </p:spTree>
    <p:extLst>
      <p:ext uri="{BB962C8B-B14F-4D97-AF65-F5344CB8AC3E}">
        <p14:creationId xmlns:p14="http://schemas.microsoft.com/office/powerpoint/2010/main" val="1640157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BE4B066-C55A-41BC-82EC-B1AC86F9B2E5}" type="slidenum">
              <a:rPr lang="zh-TW" altLang="en-US" smtClean="0"/>
              <a:t>2</a:t>
            </a:fld>
            <a:endParaRPr lang="zh-TW" altLang="en-US"/>
          </a:p>
        </p:txBody>
      </p:sp>
    </p:spTree>
    <p:extLst>
      <p:ext uri="{BB962C8B-B14F-4D97-AF65-F5344CB8AC3E}">
        <p14:creationId xmlns:p14="http://schemas.microsoft.com/office/powerpoint/2010/main" val="1661529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BE4B066-C55A-41BC-82EC-B1AC86F9B2E5}" type="slidenum">
              <a:rPr lang="zh-TW" altLang="en-US" smtClean="0"/>
              <a:t>237</a:t>
            </a:fld>
            <a:endParaRPr lang="zh-TW" altLang="en-US"/>
          </a:p>
        </p:txBody>
      </p:sp>
    </p:spTree>
    <p:extLst>
      <p:ext uri="{BB962C8B-B14F-4D97-AF65-F5344CB8AC3E}">
        <p14:creationId xmlns:p14="http://schemas.microsoft.com/office/powerpoint/2010/main" val="3828553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BE4B066-C55A-41BC-82EC-B1AC86F9B2E5}" type="slidenum">
              <a:rPr lang="zh-TW" altLang="en-US" smtClean="0"/>
              <a:t>238</a:t>
            </a:fld>
            <a:endParaRPr lang="zh-TW" altLang="en-US"/>
          </a:p>
        </p:txBody>
      </p:sp>
    </p:spTree>
    <p:extLst>
      <p:ext uri="{BB962C8B-B14F-4D97-AF65-F5344CB8AC3E}">
        <p14:creationId xmlns:p14="http://schemas.microsoft.com/office/powerpoint/2010/main" val="690280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聽力腳本音檔可跨投影片播放。無音檔控制條，若欲停止音檔播放，請將投影片回到上一頁或回到聽力策略。若要暫停音檔播放可按滑鼠右鍵；欲繼續播放再按一下滑鼠左鍵。</a:t>
            </a:r>
          </a:p>
        </p:txBody>
      </p:sp>
      <p:sp>
        <p:nvSpPr>
          <p:cNvPr id="4" name="頁首版面配置區 3"/>
          <p:cNvSpPr>
            <a:spLocks noGrp="1"/>
          </p:cNvSpPr>
          <p:nvPr>
            <p:ph type="hdr" sz="quarter" idx="10"/>
          </p:nvPr>
        </p:nvSpPr>
        <p:spPr/>
        <p:txBody>
          <a:bodyPr/>
          <a:lstStyle/>
          <a:p>
            <a:endParaRPr lang="zh-TW" altLang="en-US"/>
          </a:p>
        </p:txBody>
      </p:sp>
      <p:sp>
        <p:nvSpPr>
          <p:cNvPr id="5" name="投影片編號版面配置區 4"/>
          <p:cNvSpPr>
            <a:spLocks noGrp="1"/>
          </p:cNvSpPr>
          <p:nvPr>
            <p:ph type="sldNum" sz="quarter" idx="11"/>
          </p:nvPr>
        </p:nvSpPr>
        <p:spPr/>
        <p:txBody>
          <a:bodyPr/>
          <a:lstStyle/>
          <a:p>
            <a:fld id="{7054923A-3532-4979-94C2-3B98E545E827}" type="slidenum">
              <a:rPr lang="zh-TW" altLang="en-US" smtClean="0"/>
              <a:t>256</a:t>
            </a:fld>
            <a:endParaRPr lang="zh-TW" altLang="en-US"/>
          </a:p>
        </p:txBody>
      </p:sp>
    </p:spTree>
    <p:extLst>
      <p:ext uri="{BB962C8B-B14F-4D97-AF65-F5344CB8AC3E}">
        <p14:creationId xmlns:p14="http://schemas.microsoft.com/office/powerpoint/2010/main" val="31543733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聽力腳本音檔可跨投影片播放。無音檔控制條，若欲停止音檔播放，請將投影片回到上一頁或回到聽力策略。若要暫停音檔播放可按滑鼠右鍵；欲繼續播放再按一下滑鼠左鍵。</a:t>
            </a:r>
          </a:p>
        </p:txBody>
      </p:sp>
      <p:sp>
        <p:nvSpPr>
          <p:cNvPr id="4" name="頁首版面配置區 3"/>
          <p:cNvSpPr>
            <a:spLocks noGrp="1"/>
          </p:cNvSpPr>
          <p:nvPr>
            <p:ph type="hdr" sz="quarter" idx="10"/>
          </p:nvPr>
        </p:nvSpPr>
        <p:spPr/>
        <p:txBody>
          <a:bodyPr/>
          <a:lstStyle/>
          <a:p>
            <a:endParaRPr lang="zh-TW" altLang="en-US"/>
          </a:p>
        </p:txBody>
      </p:sp>
      <p:sp>
        <p:nvSpPr>
          <p:cNvPr id="5" name="投影片編號版面配置區 4"/>
          <p:cNvSpPr>
            <a:spLocks noGrp="1"/>
          </p:cNvSpPr>
          <p:nvPr>
            <p:ph type="sldNum" sz="quarter" idx="11"/>
          </p:nvPr>
        </p:nvSpPr>
        <p:spPr/>
        <p:txBody>
          <a:bodyPr/>
          <a:lstStyle/>
          <a:p>
            <a:fld id="{7054923A-3532-4979-94C2-3B98E545E827}" type="slidenum">
              <a:rPr lang="zh-TW" altLang="en-US" smtClean="0"/>
              <a:t>257</a:t>
            </a:fld>
            <a:endParaRPr lang="zh-TW" altLang="en-US"/>
          </a:p>
        </p:txBody>
      </p:sp>
    </p:spTree>
    <p:extLst>
      <p:ext uri="{BB962C8B-B14F-4D97-AF65-F5344CB8AC3E}">
        <p14:creationId xmlns:p14="http://schemas.microsoft.com/office/powerpoint/2010/main" val="36601520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聽力腳本音檔可跨投影片播放。無音檔控制條，若欲停止音檔播放，請將投影片回到上一頁或回到聽力策略。若要暫停音檔播放可按滑鼠右鍵；欲繼續播放再按一下滑鼠左鍵。</a:t>
            </a:r>
          </a:p>
        </p:txBody>
      </p:sp>
      <p:sp>
        <p:nvSpPr>
          <p:cNvPr id="4" name="頁首版面配置區 3"/>
          <p:cNvSpPr>
            <a:spLocks noGrp="1"/>
          </p:cNvSpPr>
          <p:nvPr>
            <p:ph type="hdr" sz="quarter" idx="10"/>
          </p:nvPr>
        </p:nvSpPr>
        <p:spPr/>
        <p:txBody>
          <a:bodyPr/>
          <a:lstStyle/>
          <a:p>
            <a:endParaRPr lang="zh-TW" altLang="en-US"/>
          </a:p>
        </p:txBody>
      </p:sp>
      <p:sp>
        <p:nvSpPr>
          <p:cNvPr id="5" name="投影片編號版面配置區 4"/>
          <p:cNvSpPr>
            <a:spLocks noGrp="1"/>
          </p:cNvSpPr>
          <p:nvPr>
            <p:ph type="sldNum" sz="quarter" idx="11"/>
          </p:nvPr>
        </p:nvSpPr>
        <p:spPr/>
        <p:txBody>
          <a:bodyPr/>
          <a:lstStyle/>
          <a:p>
            <a:fld id="{7054923A-3532-4979-94C2-3B98E545E827}" type="slidenum">
              <a:rPr lang="zh-TW" altLang="en-US" smtClean="0"/>
              <a:t>258</a:t>
            </a:fld>
            <a:endParaRPr lang="zh-TW" altLang="en-US"/>
          </a:p>
        </p:txBody>
      </p:sp>
    </p:spTree>
    <p:extLst>
      <p:ext uri="{BB962C8B-B14F-4D97-AF65-F5344CB8AC3E}">
        <p14:creationId xmlns:p14="http://schemas.microsoft.com/office/powerpoint/2010/main" val="15238579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聽力腳本音檔可跨投影片播放。無音檔控制條，若欲停止音檔播放，請將投影片回到上一頁或回到聽力策略。若要暫停音檔播放可按滑鼠右鍵；欲繼續播放再按一下滑鼠左鍵。</a:t>
            </a:r>
          </a:p>
        </p:txBody>
      </p:sp>
      <p:sp>
        <p:nvSpPr>
          <p:cNvPr id="4" name="頁首版面配置區 3"/>
          <p:cNvSpPr>
            <a:spLocks noGrp="1"/>
          </p:cNvSpPr>
          <p:nvPr>
            <p:ph type="hdr" sz="quarter" idx="10"/>
          </p:nvPr>
        </p:nvSpPr>
        <p:spPr/>
        <p:txBody>
          <a:bodyPr/>
          <a:lstStyle/>
          <a:p>
            <a:endParaRPr lang="zh-TW" altLang="en-US"/>
          </a:p>
        </p:txBody>
      </p:sp>
      <p:sp>
        <p:nvSpPr>
          <p:cNvPr id="5" name="投影片編號版面配置區 4"/>
          <p:cNvSpPr>
            <a:spLocks noGrp="1"/>
          </p:cNvSpPr>
          <p:nvPr>
            <p:ph type="sldNum" sz="quarter" idx="11"/>
          </p:nvPr>
        </p:nvSpPr>
        <p:spPr/>
        <p:txBody>
          <a:bodyPr/>
          <a:lstStyle/>
          <a:p>
            <a:fld id="{7054923A-3532-4979-94C2-3B98E545E827}" type="slidenum">
              <a:rPr lang="zh-TW" altLang="en-US" smtClean="0"/>
              <a:t>259</a:t>
            </a:fld>
            <a:endParaRPr lang="zh-TW" altLang="en-US"/>
          </a:p>
        </p:txBody>
      </p:sp>
    </p:spTree>
    <p:extLst>
      <p:ext uri="{BB962C8B-B14F-4D97-AF65-F5344CB8AC3E}">
        <p14:creationId xmlns:p14="http://schemas.microsoft.com/office/powerpoint/2010/main" val="967180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BE4B066-C55A-41BC-82EC-B1AC86F9B2E5}" type="slidenum">
              <a:rPr lang="zh-TW" altLang="en-US" smtClean="0"/>
              <a:pPr/>
              <a:t>265</a:t>
            </a:fld>
            <a:endParaRPr lang="zh-TW" altLang="en-US" dirty="0"/>
          </a:p>
        </p:txBody>
      </p:sp>
    </p:spTree>
    <p:extLst>
      <p:ext uri="{BB962C8B-B14F-4D97-AF65-F5344CB8AC3E}">
        <p14:creationId xmlns:p14="http://schemas.microsoft.com/office/powerpoint/2010/main" val="1167138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BE4B066-C55A-41BC-82EC-B1AC86F9B2E5}" type="slidenum">
              <a:rPr lang="zh-TW" altLang="en-US" smtClean="0"/>
              <a:t>4</a:t>
            </a:fld>
            <a:endParaRPr lang="zh-TW" altLang="en-US"/>
          </a:p>
        </p:txBody>
      </p:sp>
    </p:spTree>
    <p:extLst>
      <p:ext uri="{BB962C8B-B14F-4D97-AF65-F5344CB8AC3E}">
        <p14:creationId xmlns:p14="http://schemas.microsoft.com/office/powerpoint/2010/main" val="3339561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BE4B066-C55A-41BC-82EC-B1AC86F9B2E5}" type="slidenum">
              <a:rPr lang="zh-TW" altLang="en-US" smtClean="0"/>
              <a:t>24</a:t>
            </a:fld>
            <a:endParaRPr lang="zh-TW" altLang="en-US"/>
          </a:p>
        </p:txBody>
      </p:sp>
    </p:spTree>
    <p:extLst>
      <p:ext uri="{BB962C8B-B14F-4D97-AF65-F5344CB8AC3E}">
        <p14:creationId xmlns:p14="http://schemas.microsoft.com/office/powerpoint/2010/main" val="3313146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BE4B066-C55A-41BC-82EC-B1AC86F9B2E5}" type="slidenum">
              <a:rPr lang="zh-TW" altLang="en-US" smtClean="0"/>
              <a:t>25</a:t>
            </a:fld>
            <a:endParaRPr lang="zh-TW" altLang="en-US"/>
          </a:p>
        </p:txBody>
      </p:sp>
    </p:spTree>
    <p:extLst>
      <p:ext uri="{BB962C8B-B14F-4D97-AF65-F5344CB8AC3E}">
        <p14:creationId xmlns:p14="http://schemas.microsoft.com/office/powerpoint/2010/main" val="333262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BE4B066-C55A-41BC-82EC-B1AC86F9B2E5}" type="slidenum">
              <a:rPr lang="zh-TW" altLang="en-US" smtClean="0"/>
              <a:t>35</a:t>
            </a:fld>
            <a:endParaRPr lang="zh-TW" altLang="en-US"/>
          </a:p>
        </p:txBody>
      </p:sp>
    </p:spTree>
    <p:extLst>
      <p:ext uri="{BB962C8B-B14F-4D97-AF65-F5344CB8AC3E}">
        <p14:creationId xmlns:p14="http://schemas.microsoft.com/office/powerpoint/2010/main" val="2367150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BE4B066-C55A-41BC-82EC-B1AC86F9B2E5}" type="slidenum">
              <a:rPr lang="zh-TW" altLang="en-US" smtClean="0"/>
              <a:t>41</a:t>
            </a:fld>
            <a:endParaRPr lang="zh-TW" altLang="en-US"/>
          </a:p>
        </p:txBody>
      </p:sp>
    </p:spTree>
    <p:extLst>
      <p:ext uri="{BB962C8B-B14F-4D97-AF65-F5344CB8AC3E}">
        <p14:creationId xmlns:p14="http://schemas.microsoft.com/office/powerpoint/2010/main" val="1990842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BE4B066-C55A-41BC-82EC-B1AC86F9B2E5}" type="slidenum">
              <a:rPr lang="zh-TW" altLang="en-US" smtClean="0"/>
              <a:t>54</a:t>
            </a:fld>
            <a:endParaRPr lang="zh-TW" altLang="en-US"/>
          </a:p>
        </p:txBody>
      </p:sp>
    </p:spTree>
    <p:extLst>
      <p:ext uri="{BB962C8B-B14F-4D97-AF65-F5344CB8AC3E}">
        <p14:creationId xmlns:p14="http://schemas.microsoft.com/office/powerpoint/2010/main" val="1234677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BE4B066-C55A-41BC-82EC-B1AC86F9B2E5}" type="slidenum">
              <a:rPr lang="zh-TW" altLang="en-US" smtClean="0"/>
              <a:t>65</a:t>
            </a:fld>
            <a:endParaRPr lang="zh-TW" altLang="en-US"/>
          </a:p>
        </p:txBody>
      </p:sp>
    </p:spTree>
    <p:extLst>
      <p:ext uri="{BB962C8B-B14F-4D97-AF65-F5344CB8AC3E}">
        <p14:creationId xmlns:p14="http://schemas.microsoft.com/office/powerpoint/2010/main" val="6076021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slide" Target="../slides/slide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slide" Target="../slides/slide2.xml"/></Relationships>
</file>

<file path=ppt/slideLayouts/_rels/slideLayout13.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slide" Target="../slides/slide86.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slide" Target="../slides/slide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quizlet.com/tw/517062721/" TargetMode="External"/><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slide" Target="../slides/slide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2.xml"/><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
        <p:nvSpPr>
          <p:cNvPr id="7" name="矩形 6"/>
          <p:cNvSpPr/>
          <p:nvPr userDrawn="1"/>
        </p:nvSpPr>
        <p:spPr>
          <a:xfrm>
            <a:off x="0" y="6309105"/>
            <a:ext cx="12192000" cy="554400"/>
          </a:xfrm>
          <a:prstGeom prst="rect">
            <a:avLst/>
          </a:prstGeom>
          <a:solidFill>
            <a:srgbClr val="CEE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標楷體" panose="03000509000000000000" pitchFamily="65" charset="-120"/>
            </a:endParaRPr>
          </a:p>
        </p:txBody>
      </p:sp>
      <p:pic>
        <p:nvPicPr>
          <p:cNvPr id="8" name="圖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2800" y="6342298"/>
            <a:ext cx="776137" cy="275403"/>
          </a:xfrm>
          <a:prstGeom prst="rect">
            <a:avLst/>
          </a:prstGeom>
        </p:spPr>
      </p:pic>
    </p:spTree>
    <p:extLst>
      <p:ext uri="{BB962C8B-B14F-4D97-AF65-F5344CB8AC3E}">
        <p14:creationId xmlns:p14="http://schemas.microsoft.com/office/powerpoint/2010/main" val="154975772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隱藏片(補充資料)">
    <p:spTree>
      <p:nvGrpSpPr>
        <p:cNvPr id="1" name=""/>
        <p:cNvGrpSpPr/>
        <p:nvPr/>
      </p:nvGrpSpPr>
      <p:grpSpPr>
        <a:xfrm>
          <a:off x="0" y="0"/>
          <a:ext cx="0" cy="0"/>
          <a:chOff x="0" y="0"/>
          <a:chExt cx="0" cy="0"/>
        </a:xfrm>
      </p:grpSpPr>
      <p:sp>
        <p:nvSpPr>
          <p:cNvPr id="2" name="矩形 1"/>
          <p:cNvSpPr/>
          <p:nvPr userDrawn="1"/>
        </p:nvSpPr>
        <p:spPr>
          <a:xfrm>
            <a:off x="0" y="0"/>
            <a:ext cx="12204000" cy="243840"/>
          </a:xfrm>
          <a:prstGeom prst="rect">
            <a:avLst/>
          </a:prstGeom>
          <a:solidFill>
            <a:srgbClr val="CFE4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標楷體" panose="03000509000000000000" pitchFamily="65" charset="-120"/>
            </a:endParaRPr>
          </a:p>
        </p:txBody>
      </p:sp>
      <p:pic>
        <p:nvPicPr>
          <p:cNvPr id="6" name="圖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8" name="圖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800" y="6315139"/>
            <a:ext cx="776137" cy="275403"/>
          </a:xfrm>
          <a:prstGeom prst="rect">
            <a:avLst/>
          </a:prstGeom>
        </p:spPr>
      </p:pic>
    </p:spTree>
    <p:extLst>
      <p:ext uri="{BB962C8B-B14F-4D97-AF65-F5344CB8AC3E}">
        <p14:creationId xmlns:p14="http://schemas.microsoft.com/office/powerpoint/2010/main" val="419268631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隱藏片(補充資料)">
    <p:spTree>
      <p:nvGrpSpPr>
        <p:cNvPr id="1" name=""/>
        <p:cNvGrpSpPr/>
        <p:nvPr/>
      </p:nvGrpSpPr>
      <p:grpSpPr>
        <a:xfrm>
          <a:off x="0" y="0"/>
          <a:ext cx="0" cy="0"/>
          <a:chOff x="0" y="0"/>
          <a:chExt cx="0" cy="0"/>
        </a:xfrm>
      </p:grpSpPr>
      <p:sp>
        <p:nvSpPr>
          <p:cNvPr id="2" name="矩形 1"/>
          <p:cNvSpPr/>
          <p:nvPr userDrawn="1"/>
        </p:nvSpPr>
        <p:spPr>
          <a:xfrm>
            <a:off x="0" y="0"/>
            <a:ext cx="12204000" cy="243840"/>
          </a:xfrm>
          <a:prstGeom prst="rect">
            <a:avLst/>
          </a:prstGeom>
          <a:solidFill>
            <a:srgbClr val="CFE4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標楷體" panose="03000509000000000000" pitchFamily="65" charset="-120"/>
            </a:endParaRPr>
          </a:p>
        </p:txBody>
      </p:sp>
      <p:pic>
        <p:nvPicPr>
          <p:cNvPr id="6" name="圖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8" name="圖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800" y="6315139"/>
            <a:ext cx="776137" cy="275403"/>
          </a:xfrm>
          <a:prstGeom prst="rect">
            <a:avLst/>
          </a:prstGeom>
        </p:spPr>
      </p:pic>
      <p:pic>
        <p:nvPicPr>
          <p:cNvPr id="9" name="圖片 8">
            <a:hlinkClick r:id="rId4" action="ppaction://hlinksldjump"/>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bwMode="auto">
          <a:xfrm>
            <a:off x="11693475" y="108000"/>
            <a:ext cx="357408" cy="346062"/>
          </a:xfrm>
          <a:prstGeom prst="rect">
            <a:avLst/>
          </a:prstGeom>
          <a:solidFill>
            <a:srgbClr val="CFDBC8"/>
          </a:solidFill>
          <a:ln w="38100" cap="rnd">
            <a:solidFill>
              <a:srgbClr val="CFDBC8"/>
            </a:solidFill>
            <a:round/>
            <a:headEnd/>
            <a:tailEnd/>
          </a:ln>
          <a:extLst/>
        </p:spPr>
      </p:pic>
    </p:spTree>
    <p:extLst>
      <p:ext uri="{BB962C8B-B14F-4D97-AF65-F5344CB8AC3E}">
        <p14:creationId xmlns:p14="http://schemas.microsoft.com/office/powerpoint/2010/main" val="163314600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單字">
    <p:spTree>
      <p:nvGrpSpPr>
        <p:cNvPr id="1" name=""/>
        <p:cNvGrpSpPr/>
        <p:nvPr/>
      </p:nvGrpSpPr>
      <p:grpSpPr>
        <a:xfrm>
          <a:off x="0" y="0"/>
          <a:ext cx="0" cy="0"/>
          <a:chOff x="0" y="0"/>
          <a:chExt cx="0" cy="0"/>
        </a:xfrm>
      </p:grpSpPr>
      <p:pic>
        <p:nvPicPr>
          <p:cNvPr id="6" name="圖片 5"/>
          <p:cNvPicPr>
            <a:picLocks/>
          </p:cNvPicPr>
          <p:nvPr userDrawn="1"/>
        </p:nvPicPr>
        <p:blipFill rotWithShape="1">
          <a:blip r:embed="rId2" cstate="print">
            <a:extLst>
              <a:ext uri="{28A0092B-C50C-407E-A947-70E740481C1C}">
                <a14:useLocalDpi xmlns:a14="http://schemas.microsoft.com/office/drawing/2010/main" val="0"/>
              </a:ext>
            </a:extLst>
          </a:blip>
          <a:srcRect t="385"/>
          <a:stretch/>
        </p:blipFill>
        <p:spPr>
          <a:xfrm>
            <a:off x="0" y="-9526"/>
            <a:ext cx="12192000" cy="6867525"/>
          </a:xfrm>
          <a:prstGeom prst="rect">
            <a:avLst/>
          </a:prstGeom>
        </p:spPr>
      </p:pic>
      <p:sp>
        <p:nvSpPr>
          <p:cNvPr id="10" name="圓角矩形 9"/>
          <p:cNvSpPr/>
          <p:nvPr userDrawn="1"/>
        </p:nvSpPr>
        <p:spPr>
          <a:xfrm>
            <a:off x="11604865" y="53894"/>
            <a:ext cx="504000" cy="360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標楷體" panose="03000509000000000000" pitchFamily="65" charset="-120"/>
            </a:endParaRPr>
          </a:p>
        </p:txBody>
      </p:sp>
      <p:pic>
        <p:nvPicPr>
          <p:cNvPr id="11" name="圖片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800" y="6315139"/>
            <a:ext cx="776137" cy="275403"/>
          </a:xfrm>
          <a:prstGeom prst="rect">
            <a:avLst/>
          </a:prstGeom>
        </p:spPr>
      </p:pic>
      <p:pic>
        <p:nvPicPr>
          <p:cNvPr id="12" name="圖片 11">
            <a:hlinkClick r:id="rId4" action="ppaction://hlinksldjump"/>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bwMode="auto">
          <a:xfrm>
            <a:off x="11678161" y="108000"/>
            <a:ext cx="357409" cy="3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200227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單字">
    <p:spTree>
      <p:nvGrpSpPr>
        <p:cNvPr id="1" name=""/>
        <p:cNvGrpSpPr/>
        <p:nvPr/>
      </p:nvGrpSpPr>
      <p:grpSpPr>
        <a:xfrm>
          <a:off x="0" y="0"/>
          <a:ext cx="0" cy="0"/>
          <a:chOff x="0" y="0"/>
          <a:chExt cx="0" cy="0"/>
        </a:xfrm>
      </p:grpSpPr>
      <p:pic>
        <p:nvPicPr>
          <p:cNvPr id="6" name="圖片 5"/>
          <p:cNvPicPr>
            <a:picLocks/>
          </p:cNvPicPr>
          <p:nvPr userDrawn="1"/>
        </p:nvPicPr>
        <p:blipFill rotWithShape="1">
          <a:blip r:embed="rId2" cstate="print">
            <a:extLst>
              <a:ext uri="{28A0092B-C50C-407E-A947-70E740481C1C}">
                <a14:useLocalDpi xmlns:a14="http://schemas.microsoft.com/office/drawing/2010/main" val="0"/>
              </a:ext>
            </a:extLst>
          </a:blip>
          <a:srcRect t="385"/>
          <a:stretch/>
        </p:blipFill>
        <p:spPr>
          <a:xfrm>
            <a:off x="0" y="-9526"/>
            <a:ext cx="12192000" cy="6867525"/>
          </a:xfrm>
          <a:prstGeom prst="rect">
            <a:avLst/>
          </a:prstGeom>
        </p:spPr>
      </p:pic>
      <p:sp>
        <p:nvSpPr>
          <p:cNvPr id="10" name="圓角矩形 9"/>
          <p:cNvSpPr/>
          <p:nvPr userDrawn="1"/>
        </p:nvSpPr>
        <p:spPr>
          <a:xfrm>
            <a:off x="11604865" y="53894"/>
            <a:ext cx="504000" cy="360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標楷體" panose="03000509000000000000" pitchFamily="65" charset="-120"/>
            </a:endParaRPr>
          </a:p>
        </p:txBody>
      </p:sp>
      <p:pic>
        <p:nvPicPr>
          <p:cNvPr id="12" name="圖片 11">
            <a:hlinkClick r:id="rId3" action="ppaction://hlinksldjump"/>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11678161" y="108000"/>
            <a:ext cx="357409" cy="3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圓角矩形 4">
            <a:hlinkClick r:id="rId5" action="ppaction://hlinksldjump"/>
            <a:extLst>
              <a:ext uri="{FF2B5EF4-FFF2-40B4-BE49-F238E27FC236}">
                <a16:creationId xmlns:a16="http://schemas.microsoft.com/office/drawing/2014/main" id="{9802BB0D-37A5-4E96-BF18-C339EB023DDA}"/>
              </a:ext>
            </a:extLst>
          </p:cNvPr>
          <p:cNvSpPr/>
          <p:nvPr userDrawn="1"/>
        </p:nvSpPr>
        <p:spPr>
          <a:xfrm>
            <a:off x="9262953" y="79719"/>
            <a:ext cx="1080000" cy="360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spc="300" dirty="0" smtClean="0">
                <a:solidFill>
                  <a:schemeClr val="tx1"/>
                </a:solidFill>
                <a:latin typeface="微軟正黑體" panose="020B0604030504040204" pitchFamily="34" charset="-120"/>
                <a:ea typeface="微軟正黑體" panose="020B0604030504040204" pitchFamily="34" charset="-120"/>
              </a:rPr>
              <a:t>回</a:t>
            </a:r>
            <a:r>
              <a:rPr lang="en-US" altLang="zh-TW" b="1" dirty="0" smtClean="0">
                <a:solidFill>
                  <a:schemeClr val="tx1"/>
                </a:solidFill>
                <a:latin typeface="微軟正黑體" panose="020B0604030504040204" pitchFamily="34" charset="-120"/>
                <a:ea typeface="微軟正黑體" panose="020B0604030504040204" pitchFamily="34" charset="-120"/>
              </a:rPr>
              <a:t>List</a:t>
            </a:r>
          </a:p>
        </p:txBody>
      </p:sp>
      <p:pic>
        <p:nvPicPr>
          <p:cNvPr id="7" name="圖片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42800" y="6315139"/>
            <a:ext cx="776137" cy="275403"/>
          </a:xfrm>
          <a:prstGeom prst="rect">
            <a:avLst/>
          </a:prstGeom>
        </p:spPr>
      </p:pic>
    </p:spTree>
    <p:extLst>
      <p:ext uri="{BB962C8B-B14F-4D97-AF65-F5344CB8AC3E}">
        <p14:creationId xmlns:p14="http://schemas.microsoft.com/office/powerpoint/2010/main" val="358763228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標題投影片">
    <p:spTree>
      <p:nvGrpSpPr>
        <p:cNvPr id="1" name=""/>
        <p:cNvGrpSpPr/>
        <p:nvPr/>
      </p:nvGrpSpPr>
      <p:grpSpPr>
        <a:xfrm>
          <a:off x="0" y="0"/>
          <a:ext cx="0" cy="0"/>
          <a:chOff x="0" y="0"/>
          <a:chExt cx="0" cy="0"/>
        </a:xfrm>
      </p:grpSpPr>
      <p:pic>
        <p:nvPicPr>
          <p:cNvPr id="13" name="圖片 12" descr="一張含有 房間 的圖片&#10;&#10;自動產生的描述">
            <a:extLst>
              <a:ext uri="{FF2B5EF4-FFF2-40B4-BE49-F238E27FC236}">
                <a16:creationId xmlns:a16="http://schemas.microsoft.com/office/drawing/2014/main" id="{241A6AD0-E078-4A9D-9F5F-6706ADA1F1B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72072"/>
          </a:xfrm>
          <a:prstGeom prst="rect">
            <a:avLst/>
          </a:prstGeom>
        </p:spPr>
      </p:pic>
      <p:pic>
        <p:nvPicPr>
          <p:cNvPr id="7" name="圖片 6">
            <a:extLst>
              <a:ext uri="{FF2B5EF4-FFF2-40B4-BE49-F238E27FC236}">
                <a16:creationId xmlns:a16="http://schemas.microsoft.com/office/drawing/2014/main" id="{F7064587-24DD-4612-AC55-A86F5A9F714A}"/>
              </a:ext>
            </a:extLst>
          </p:cNvPr>
          <p:cNvPicPr>
            <a:picLocks noChangeAspect="1"/>
          </p:cNvPicPr>
          <p:nvPr userDrawn="1"/>
        </p:nvPicPr>
        <p:blipFill>
          <a:blip r:embed="rId3" cstate="print">
            <a:clrChange>
              <a:clrFrom>
                <a:srgbClr val="22B14C"/>
              </a:clrFrom>
              <a:clrTo>
                <a:srgbClr val="22B14C">
                  <a:alpha val="0"/>
                </a:srgbClr>
              </a:clrTo>
            </a:clrChange>
            <a:extLst>
              <a:ext uri="{28A0092B-C50C-407E-A947-70E740481C1C}">
                <a14:useLocalDpi xmlns:a14="http://schemas.microsoft.com/office/drawing/2010/main"/>
              </a:ext>
            </a:extLst>
          </a:blip>
          <a:stretch>
            <a:fillRect/>
          </a:stretch>
        </p:blipFill>
        <p:spPr>
          <a:xfrm>
            <a:off x="-74141" y="0"/>
            <a:ext cx="12455612" cy="6858000"/>
          </a:xfrm>
          <a:prstGeom prst="rect">
            <a:avLst/>
          </a:prstGeom>
        </p:spPr>
      </p:pic>
      <p:pic>
        <p:nvPicPr>
          <p:cNvPr id="8" name="圖片 7">
            <a:hlinkClick r:id="rId4" action="ppaction://hlinksldjump"/>
          </p:cNvPr>
          <p:cNvPicPr>
            <a:picLocks noChangeAspect="1"/>
          </p:cNvPicPr>
          <p:nvPr userDrawn="1"/>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bwMode="auto">
          <a:xfrm>
            <a:off x="11640616" y="133200"/>
            <a:ext cx="384192" cy="369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9">
            <a:extLst>
              <a:ext uri="{FF2B5EF4-FFF2-40B4-BE49-F238E27FC236}">
                <a16:creationId xmlns:a16="http://schemas.microsoft.com/office/drawing/2014/main" id="{ABAE9A4A-25A6-48C2-9327-2671C7492615}"/>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40070" y="5537112"/>
            <a:ext cx="1424094" cy="1334960"/>
          </a:xfrm>
          <a:prstGeom prst="rect">
            <a:avLst/>
          </a:prstGeom>
        </p:spPr>
      </p:pic>
      <p:sp>
        <p:nvSpPr>
          <p:cNvPr id="11" name="文字版面配置區 2">
            <a:extLst>
              <a:ext uri="{FF2B5EF4-FFF2-40B4-BE49-F238E27FC236}">
                <a16:creationId xmlns:a16="http://schemas.microsoft.com/office/drawing/2014/main" id="{5C596C83-4695-4320-A8D2-4ED66939BA0F}"/>
              </a:ext>
            </a:extLst>
          </p:cNvPr>
          <p:cNvSpPr txBox="1">
            <a:spLocks/>
          </p:cNvSpPr>
          <p:nvPr userDrawn="1"/>
        </p:nvSpPr>
        <p:spPr>
          <a:xfrm>
            <a:off x="5557428" y="5949611"/>
            <a:ext cx="1254602" cy="628890"/>
          </a:xfrm>
          <a:prstGeom prst="rect">
            <a:avLst/>
          </a:prstGeom>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40000"/>
              </a:lnSpc>
              <a:spcBef>
                <a:spcPts val="600"/>
              </a:spcBef>
            </a:pPr>
            <a:r>
              <a:rPr lang="en-US" altLang="zh-TW" sz="2800" b="1" dirty="0">
                <a:solidFill>
                  <a:schemeClr val="bg1"/>
                </a:solidFill>
                <a:latin typeface="Arial" panose="020B0604020202020204" pitchFamily="34" charset="0"/>
                <a:ea typeface="標楷體" panose="03000509000000000000" pitchFamily="65" charset="-120"/>
                <a:cs typeface="Arial" panose="020B0604020202020204" pitchFamily="34" charset="0"/>
              </a:rPr>
              <a:t>Kyoto</a:t>
            </a:r>
          </a:p>
        </p:txBody>
      </p:sp>
    </p:spTree>
    <p:extLst>
      <p:ext uri="{BB962C8B-B14F-4D97-AF65-F5344CB8AC3E}">
        <p14:creationId xmlns:p14="http://schemas.microsoft.com/office/powerpoint/2010/main" val="288913617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空白頁">
    <p:spTree>
      <p:nvGrpSpPr>
        <p:cNvPr id="1" name=""/>
        <p:cNvGrpSpPr/>
        <p:nvPr/>
      </p:nvGrpSpPr>
      <p:grpSpPr>
        <a:xfrm>
          <a:off x="0" y="0"/>
          <a:ext cx="0" cy="0"/>
          <a:chOff x="0" y="0"/>
          <a:chExt cx="0" cy="0"/>
        </a:xfrm>
      </p:grpSpPr>
      <p:pic>
        <p:nvPicPr>
          <p:cNvPr id="7" name="Picture 2">
            <a:hlinkClick r:id="rId2"/>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780012" y="5201899"/>
            <a:ext cx="1353770" cy="407724"/>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userDrawn="1"/>
        </p:nvSpPr>
        <p:spPr>
          <a:xfrm rot="10800000">
            <a:off x="-18136" y="0"/>
            <a:ext cx="281488" cy="6858000"/>
          </a:xfrm>
          <a:prstGeom prst="rect">
            <a:avLst/>
          </a:prstGeom>
          <a:solidFill>
            <a:srgbClr val="D3E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D3E8BD"/>
              </a:solidFill>
              <a:ea typeface="標楷體" panose="03000509000000000000" pitchFamily="65" charset="-120"/>
            </a:endParaRPr>
          </a:p>
        </p:txBody>
      </p:sp>
      <p:sp>
        <p:nvSpPr>
          <p:cNvPr id="3" name="文字方塊 2"/>
          <p:cNvSpPr txBox="1"/>
          <p:nvPr userDrawn="1"/>
        </p:nvSpPr>
        <p:spPr>
          <a:xfrm rot="5400000">
            <a:off x="-1122756" y="1426446"/>
            <a:ext cx="3068960" cy="600164"/>
          </a:xfrm>
          <a:prstGeom prst="rect">
            <a:avLst/>
          </a:prstGeom>
          <a:noFill/>
        </p:spPr>
        <p:txBody>
          <a:bodyPr wrap="square" rtlCol="0">
            <a:spAutoFit/>
          </a:bodyPr>
          <a:lstStyle/>
          <a:p>
            <a:r>
              <a:rPr lang="en-US" altLang="zh-TW" sz="3300" dirty="0">
                <a:solidFill>
                  <a:srgbClr val="D3E8BD"/>
                </a:solidFill>
              </a:rPr>
              <a:t>Vocabulary </a:t>
            </a:r>
            <a:r>
              <a:rPr lang="en-US" altLang="zh-TW" sz="3300" dirty="0" smtClean="0">
                <a:solidFill>
                  <a:srgbClr val="D3E8BD"/>
                </a:solidFill>
              </a:rPr>
              <a:t>List</a:t>
            </a:r>
            <a:endParaRPr lang="zh-TW" altLang="en-US" sz="3300" dirty="0">
              <a:solidFill>
                <a:srgbClr val="D3E8BD"/>
              </a:solidFill>
            </a:endParaRPr>
          </a:p>
        </p:txBody>
      </p:sp>
      <p:sp>
        <p:nvSpPr>
          <p:cNvPr id="4" name="矩形 3"/>
          <p:cNvSpPr/>
          <p:nvPr userDrawn="1"/>
        </p:nvSpPr>
        <p:spPr>
          <a:xfrm rot="10800000">
            <a:off x="-84441" y="0"/>
            <a:ext cx="281488" cy="6858000"/>
          </a:xfrm>
          <a:prstGeom prst="rect">
            <a:avLst/>
          </a:prstGeom>
          <a:solidFill>
            <a:srgbClr val="FDF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標楷體" panose="03000509000000000000" pitchFamily="65" charset="-120"/>
            </a:endParaRPr>
          </a:p>
        </p:txBody>
      </p:sp>
      <p:pic>
        <p:nvPicPr>
          <p:cNvPr id="5" name="圖片 4">
            <a:hlinkClick r:id="rId4" action="ppaction://hlinksldjump"/>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bwMode="auto">
          <a:xfrm>
            <a:off x="11678161" y="108000"/>
            <a:ext cx="357408" cy="3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userDrawn="1"/>
        </p:nvSpPr>
        <p:spPr>
          <a:xfrm>
            <a:off x="12050884" y="0"/>
            <a:ext cx="165796" cy="6876000"/>
          </a:xfrm>
          <a:prstGeom prst="rect">
            <a:avLst/>
          </a:prstGeom>
          <a:solidFill>
            <a:srgbClr val="D3E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標楷體" panose="03000509000000000000" pitchFamily="65" charset="-120"/>
            </a:endParaRPr>
          </a:p>
        </p:txBody>
      </p:sp>
    </p:spTree>
    <p:extLst>
      <p:ext uri="{BB962C8B-B14F-4D97-AF65-F5344CB8AC3E}">
        <p14:creationId xmlns:p14="http://schemas.microsoft.com/office/powerpoint/2010/main" val="393230439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標題投影片">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7" name="矩形 6"/>
          <p:cNvSpPr/>
          <p:nvPr userDrawn="1"/>
        </p:nvSpPr>
        <p:spPr>
          <a:xfrm>
            <a:off x="0" y="6309105"/>
            <a:ext cx="12192000" cy="554400"/>
          </a:xfrm>
          <a:prstGeom prst="rect">
            <a:avLst/>
          </a:prstGeom>
          <a:solidFill>
            <a:srgbClr val="CEE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標楷體" panose="03000509000000000000" pitchFamily="65" charset="-120"/>
            </a:endParaRPr>
          </a:p>
        </p:txBody>
      </p:sp>
      <p:pic>
        <p:nvPicPr>
          <p:cNvPr id="8" name="圖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800" y="6342298"/>
            <a:ext cx="776137" cy="275403"/>
          </a:xfrm>
          <a:prstGeom prst="rect">
            <a:avLst/>
          </a:prstGeom>
        </p:spPr>
      </p:pic>
    </p:spTree>
    <p:extLst>
      <p:ext uri="{BB962C8B-B14F-4D97-AF65-F5344CB8AC3E}">
        <p14:creationId xmlns:p14="http://schemas.microsoft.com/office/powerpoint/2010/main" val="65096684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章首頁">
    <p:spTree>
      <p:nvGrpSpPr>
        <p:cNvPr id="1" name=""/>
        <p:cNvGrpSpPr/>
        <p:nvPr/>
      </p:nvGrpSpPr>
      <p:grpSpPr>
        <a:xfrm>
          <a:off x="0" y="0"/>
          <a:ext cx="0" cy="0"/>
          <a:chOff x="0" y="0"/>
          <a:chExt cx="0" cy="0"/>
        </a:xfrm>
      </p:grpSpPr>
      <p:pic>
        <p:nvPicPr>
          <p:cNvPr id="11" name="圖片 10">
            <a:hlinkClick r:id="rId2" action="ppaction://hlinksldjump"/>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11640616" y="124170"/>
            <a:ext cx="384192" cy="369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
            <a:ext cx="12191999" cy="6858001"/>
          </a:xfrm>
          <a:prstGeom prst="rect">
            <a:avLst/>
          </a:prstGeom>
        </p:spPr>
      </p:pic>
    </p:spTree>
    <p:extLst>
      <p:ext uri="{BB962C8B-B14F-4D97-AF65-F5344CB8AC3E}">
        <p14:creationId xmlns:p14="http://schemas.microsoft.com/office/powerpoint/2010/main" val="149297294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空白頁">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9306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空白頁">
    <p:spTree>
      <p:nvGrpSpPr>
        <p:cNvPr id="1" name=""/>
        <p:cNvGrpSpPr/>
        <p:nvPr/>
      </p:nvGrpSpPr>
      <p:grpSpPr>
        <a:xfrm>
          <a:off x="0" y="0"/>
          <a:ext cx="0" cy="0"/>
          <a:chOff x="0" y="0"/>
          <a:chExt cx="0" cy="0"/>
        </a:xfrm>
      </p:grpSpPr>
      <p:sp>
        <p:nvSpPr>
          <p:cNvPr id="3" name="矩形 2"/>
          <p:cNvSpPr/>
          <p:nvPr userDrawn="1"/>
        </p:nvSpPr>
        <p:spPr>
          <a:xfrm>
            <a:off x="210000" y="149290"/>
            <a:ext cx="11808000" cy="6513860"/>
          </a:xfrm>
          <a:prstGeom prst="rect">
            <a:avLst/>
          </a:prstGeom>
          <a:solidFill>
            <a:srgbClr val="FFFFFF">
              <a:alpha val="30196"/>
            </a:srgbClr>
          </a:solidFill>
          <a:ln w="57150" cap="rnd">
            <a:solidFill>
              <a:srgbClr val="8AC75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標楷體" panose="03000509000000000000" pitchFamily="65" charset="-120"/>
            </a:endParaRPr>
          </a:p>
        </p:txBody>
      </p:sp>
    </p:spTree>
    <p:extLst>
      <p:ext uri="{BB962C8B-B14F-4D97-AF65-F5344CB8AC3E}">
        <p14:creationId xmlns:p14="http://schemas.microsoft.com/office/powerpoint/2010/main" val="326885033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章首頁">
    <p:spTree>
      <p:nvGrpSpPr>
        <p:cNvPr id="1" name=""/>
        <p:cNvGrpSpPr/>
        <p:nvPr/>
      </p:nvGrpSpPr>
      <p:grpSpPr>
        <a:xfrm>
          <a:off x="0" y="0"/>
          <a:ext cx="0" cy="0"/>
          <a:chOff x="0" y="0"/>
          <a:chExt cx="0" cy="0"/>
        </a:xfrm>
      </p:grpSpPr>
      <p:pic>
        <p:nvPicPr>
          <p:cNvPr id="3" name="圖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068" t="1363" r="1206" b="1363"/>
          <a:stretch/>
        </p:blipFill>
        <p:spPr>
          <a:xfrm>
            <a:off x="135082" y="75150"/>
            <a:ext cx="11980718" cy="6670964"/>
          </a:xfrm>
          <a:prstGeom prst="rect">
            <a:avLst/>
          </a:prstGeom>
        </p:spPr>
      </p:pic>
      <p:sp>
        <p:nvSpPr>
          <p:cNvPr id="4" name="矩形 3"/>
          <p:cNvSpPr/>
          <p:nvPr userDrawn="1"/>
        </p:nvSpPr>
        <p:spPr>
          <a:xfrm>
            <a:off x="210000" y="116632"/>
            <a:ext cx="11808000" cy="6588000"/>
          </a:xfrm>
          <a:prstGeom prst="rect">
            <a:avLst/>
          </a:prstGeom>
          <a:solidFill>
            <a:srgbClr val="FFFFFF">
              <a:alpha val="30196"/>
            </a:srgbClr>
          </a:solidFill>
          <a:ln w="76200" cap="rnd">
            <a:solidFill>
              <a:srgbClr val="8AC75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標楷體" panose="03000509000000000000" pitchFamily="65" charset="-120"/>
            </a:endParaRPr>
          </a:p>
        </p:txBody>
      </p:sp>
      <p:pic>
        <p:nvPicPr>
          <p:cNvPr id="5" name="圖片 4">
            <a:hlinkClick r:id="rId3" action="ppaction://hlinksldjump"/>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11641998" y="133200"/>
            <a:ext cx="381427" cy="369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081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自訂版面配置">
    <p:spTree>
      <p:nvGrpSpPr>
        <p:cNvPr id="1" name=""/>
        <p:cNvGrpSpPr/>
        <p:nvPr/>
      </p:nvGrpSpPr>
      <p:grpSpPr>
        <a:xfrm>
          <a:off x="0" y="0"/>
          <a:ext cx="0" cy="0"/>
          <a:chOff x="0" y="0"/>
          <a:chExt cx="0" cy="0"/>
        </a:xfrm>
      </p:grpSpPr>
      <p:sp>
        <p:nvSpPr>
          <p:cNvPr id="4" name="手繪多邊形 3"/>
          <p:cNvSpPr/>
          <p:nvPr userDrawn="1"/>
        </p:nvSpPr>
        <p:spPr>
          <a:xfrm>
            <a:off x="0" y="0"/>
            <a:ext cx="12192000" cy="6858000"/>
          </a:xfrm>
          <a:custGeom>
            <a:avLst/>
            <a:gdLst>
              <a:gd name="connsiteX0" fmla="*/ 148206 w 12192000"/>
              <a:gd name="connsiteY0" fmla="*/ 97409 h 6858000"/>
              <a:gd name="connsiteX1" fmla="*/ 148206 w 12192000"/>
              <a:gd name="connsiteY1" fmla="*/ 6300000 h 6858000"/>
              <a:gd name="connsiteX2" fmla="*/ 12043794 w 12192000"/>
              <a:gd name="connsiteY2" fmla="*/ 6300000 h 6858000"/>
              <a:gd name="connsiteX3" fmla="*/ 12043794 w 12192000"/>
              <a:gd name="connsiteY3" fmla="*/ 9740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48206" y="97409"/>
                </a:moveTo>
                <a:lnTo>
                  <a:pt x="148206" y="6300000"/>
                </a:lnTo>
                <a:lnTo>
                  <a:pt x="12043794" y="6300000"/>
                </a:lnTo>
                <a:lnTo>
                  <a:pt x="12043794" y="97409"/>
                </a:lnTo>
                <a:close/>
                <a:moveTo>
                  <a:pt x="0" y="0"/>
                </a:moveTo>
                <a:lnTo>
                  <a:pt x="12192000" y="0"/>
                </a:lnTo>
                <a:lnTo>
                  <a:pt x="12192000" y="6858000"/>
                </a:lnTo>
                <a:lnTo>
                  <a:pt x="0" y="6858000"/>
                </a:lnTo>
                <a:close/>
              </a:path>
            </a:pathLst>
          </a:custGeom>
          <a:solidFill>
            <a:srgbClr val="CFDBC8"/>
          </a:solidFill>
          <a:ln w="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ea typeface="標楷體" panose="03000509000000000000" pitchFamily="65" charset="-120"/>
            </a:endParaRPr>
          </a:p>
        </p:txBody>
      </p:sp>
      <p:pic>
        <p:nvPicPr>
          <p:cNvPr id="5" name="圖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2800" y="6342298"/>
            <a:ext cx="776137" cy="275403"/>
          </a:xfrm>
          <a:prstGeom prst="rect">
            <a:avLst/>
          </a:prstGeom>
        </p:spPr>
      </p:pic>
      <p:pic>
        <p:nvPicPr>
          <p:cNvPr id="6" name="圖片 5">
            <a:hlinkClick r:id="rId3" action="ppaction://hlinksldjump"/>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11641998" y="133200"/>
            <a:ext cx="381427" cy="36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511436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自訂版面配置">
    <p:spTree>
      <p:nvGrpSpPr>
        <p:cNvPr id="1" name=""/>
        <p:cNvGrpSpPr/>
        <p:nvPr/>
      </p:nvGrpSpPr>
      <p:grpSpPr>
        <a:xfrm>
          <a:off x="0" y="0"/>
          <a:ext cx="0" cy="0"/>
          <a:chOff x="0" y="0"/>
          <a:chExt cx="0" cy="0"/>
        </a:xfrm>
      </p:grpSpPr>
      <p:sp>
        <p:nvSpPr>
          <p:cNvPr id="4" name="手繪多邊形 3"/>
          <p:cNvSpPr/>
          <p:nvPr userDrawn="1"/>
        </p:nvSpPr>
        <p:spPr>
          <a:xfrm>
            <a:off x="0" y="0"/>
            <a:ext cx="12192000" cy="6858000"/>
          </a:xfrm>
          <a:custGeom>
            <a:avLst/>
            <a:gdLst>
              <a:gd name="connsiteX0" fmla="*/ 148206 w 12192000"/>
              <a:gd name="connsiteY0" fmla="*/ 97409 h 6858000"/>
              <a:gd name="connsiteX1" fmla="*/ 148206 w 12192000"/>
              <a:gd name="connsiteY1" fmla="*/ 6300000 h 6858000"/>
              <a:gd name="connsiteX2" fmla="*/ 12043794 w 12192000"/>
              <a:gd name="connsiteY2" fmla="*/ 6300000 h 6858000"/>
              <a:gd name="connsiteX3" fmla="*/ 12043794 w 12192000"/>
              <a:gd name="connsiteY3" fmla="*/ 9740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48206" y="97409"/>
                </a:moveTo>
                <a:lnTo>
                  <a:pt x="148206" y="6300000"/>
                </a:lnTo>
                <a:lnTo>
                  <a:pt x="12043794" y="6300000"/>
                </a:lnTo>
                <a:lnTo>
                  <a:pt x="12043794" y="97409"/>
                </a:lnTo>
                <a:close/>
                <a:moveTo>
                  <a:pt x="0" y="0"/>
                </a:moveTo>
                <a:lnTo>
                  <a:pt x="12192000" y="0"/>
                </a:lnTo>
                <a:lnTo>
                  <a:pt x="12192000" y="6858000"/>
                </a:lnTo>
                <a:lnTo>
                  <a:pt x="0" y="6858000"/>
                </a:lnTo>
                <a:close/>
              </a:path>
            </a:pathLst>
          </a:custGeom>
          <a:solidFill>
            <a:srgbClr val="CFDBC8"/>
          </a:solidFill>
          <a:ln w="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ea typeface="標楷體" panose="03000509000000000000" pitchFamily="65" charset="-120"/>
            </a:endParaRPr>
          </a:p>
        </p:txBody>
      </p:sp>
      <p:pic>
        <p:nvPicPr>
          <p:cNvPr id="5" name="圖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2800" y="6342298"/>
            <a:ext cx="776137" cy="275403"/>
          </a:xfrm>
          <a:prstGeom prst="rect">
            <a:avLst/>
          </a:prstGeom>
        </p:spPr>
      </p:pic>
      <p:pic>
        <p:nvPicPr>
          <p:cNvPr id="6" name="圖片 5">
            <a:hlinkClick r:id="rId3" action="ppaction://hlinksldjump"/>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11693475" y="108000"/>
            <a:ext cx="357409" cy="3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userDrawn="1"/>
        </p:nvSpPr>
        <p:spPr>
          <a:xfrm>
            <a:off x="0" y="0"/>
            <a:ext cx="12192000" cy="548680"/>
          </a:xfrm>
          <a:prstGeom prst="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標楷體" panose="03000509000000000000" pitchFamily="65" charset="-120"/>
            </a:endParaRPr>
          </a:p>
        </p:txBody>
      </p:sp>
      <p:sp>
        <p:nvSpPr>
          <p:cNvPr id="8" name="文字版面配置區 2">
            <a:extLst>
              <a:ext uri="{FF2B5EF4-FFF2-40B4-BE49-F238E27FC236}">
                <a16:creationId xmlns:a16="http://schemas.microsoft.com/office/drawing/2014/main" id="{03046686-6A31-459B-A943-3142A312AF8C}"/>
              </a:ext>
            </a:extLst>
          </p:cNvPr>
          <p:cNvSpPr txBox="1">
            <a:spLocks/>
          </p:cNvSpPr>
          <p:nvPr userDrawn="1"/>
        </p:nvSpPr>
        <p:spPr>
          <a:xfrm>
            <a:off x="0" y="104865"/>
            <a:ext cx="1474197" cy="443815"/>
          </a:xfrm>
          <a:prstGeom prst="rect">
            <a:avLst/>
          </a:prstGeom>
          <a:ln w="28575">
            <a:no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en-US" altLang="zh-TW" sz="1800"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1800" b="1" dirty="0" smtClean="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Lesson 5</a:t>
            </a:r>
            <a:endParaRPr lang="en-US" altLang="zh-TW" sz="1800"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10" name="圖片 9">
            <a:hlinkClick r:id="rId3" action="ppaction://hlinksldjump"/>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11678161" y="108000"/>
            <a:ext cx="357409" cy="3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999867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3" name="圖片 2" descr="一張含有 食物 的圖片&#10;&#10;自動產生的描述">
            <a:extLst>
              <a:ext uri="{FF2B5EF4-FFF2-40B4-BE49-F238E27FC236}">
                <a16:creationId xmlns:a16="http://schemas.microsoft.com/office/drawing/2014/main" id="{533F9A7E-CDE9-4F27-BDE6-34C394EFABC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3059" cy="6858000"/>
          </a:xfrm>
          <a:prstGeom prst="rect">
            <a:avLst/>
          </a:prstGeom>
        </p:spPr>
      </p:pic>
      <p:pic>
        <p:nvPicPr>
          <p:cNvPr id="4" name="圖片 3">
            <a:hlinkClick r:id="rId3" action="ppaction://hlinksldjump"/>
            <a:extLst>
              <a:ext uri="{FF2B5EF4-FFF2-40B4-BE49-F238E27FC236}">
                <a16:creationId xmlns:a16="http://schemas.microsoft.com/office/drawing/2014/main" id="{0272EE94-8979-4C54-9BCF-B81DD49084E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11641998" y="133200"/>
            <a:ext cx="381427" cy="369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3078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 Target="../slides/slide2.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圖片 9">
            <a:hlinkClick r:id="rId6" action="ppaction://hlinksldjump"/>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bwMode="auto">
          <a:xfrm>
            <a:off x="11641998" y="133200"/>
            <a:ext cx="381427" cy="369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4"/>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476818" y="6409741"/>
            <a:ext cx="776135" cy="287999"/>
          </a:xfrm>
          <a:prstGeom prst="rect">
            <a:avLst/>
          </a:prstGeom>
        </p:spPr>
      </p:pic>
    </p:spTree>
    <p:extLst>
      <p:ext uri="{BB962C8B-B14F-4D97-AF65-F5344CB8AC3E}">
        <p14:creationId xmlns:p14="http://schemas.microsoft.com/office/powerpoint/2010/main" val="1900117659"/>
      </p:ext>
    </p:extLst>
  </p:cSld>
  <p:clrMap bg1="lt1" tx1="dk1" bg2="lt2" tx2="dk2" accent1="accent1" accent2="accent2" accent3="accent3" accent4="accent4" accent5="accent5" accent6="accent6" hlink="hlink" folHlink="folHlink"/>
  <p:sldLayoutIdLst>
    <p:sldLayoutId id="2147483649" r:id="rId1"/>
    <p:sldLayoutId id="2147483684" r:id="rId2"/>
    <p:sldLayoutId id="2147483661" r:id="rId3"/>
    <p:sldLayoutId id="2147483675" r:id="rId4"/>
  </p:sldLayoutIdLs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4436438"/>
      </p:ext>
    </p:extLst>
  </p:cSld>
  <p:clrMap bg1="lt1" tx1="dk1" bg2="lt2" tx2="dk2" accent1="accent1" accent2="accent2" accent3="accent3" accent4="accent4" accent5="accent5" accent6="accent6" hlink="hlink" folHlink="folHlink"/>
  <p:sldLayoutIdLst>
    <p:sldLayoutId id="2147483679" r:id="rId1"/>
    <p:sldLayoutId id="2147483673" r:id="rId2"/>
    <p:sldLayoutId id="2147483671" r:id="rId3"/>
    <p:sldLayoutId id="2147483685" r:id="rId4"/>
    <p:sldLayoutId id="2147483680" r:id="rId5"/>
    <p:sldLayoutId id="2147483670" r:id="rId6"/>
    <p:sldLayoutId id="2147483681" r:id="rId7"/>
    <p:sldLayoutId id="2147483677" r:id="rId8"/>
    <p:sldLayoutId id="2147483683" r:id="rId9"/>
    <p:sldLayoutId id="2147483678" r:id="rId10"/>
    <p:sldLayoutId id="2147483682"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slide" Target="slide189.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 Target="slide11.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00.xml.rels><?xml version="1.0" encoding="UTF-8" standalone="yes"?>
<Relationships xmlns="http://schemas.openxmlformats.org/package/2006/relationships"><Relationship Id="rId2" Type="http://schemas.openxmlformats.org/officeDocument/2006/relationships/slide" Target="slide99.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media" Target="../media/media27.mp3"/><Relationship Id="rId7" Type="http://schemas.openxmlformats.org/officeDocument/2006/relationships/slide" Target="slide102.xml"/><Relationship Id="rId12" Type="http://schemas.openxmlformats.org/officeDocument/2006/relationships/image" Target="../media/image123.pn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slide" Target="slide39.xml"/><Relationship Id="rId11" Type="http://schemas.openxmlformats.org/officeDocument/2006/relationships/image" Target="../media/image124.png"/><Relationship Id="rId5" Type="http://schemas.openxmlformats.org/officeDocument/2006/relationships/slideLayout" Target="../slideLayouts/slideLayout13.xml"/><Relationship Id="rId10" Type="http://schemas.openxmlformats.org/officeDocument/2006/relationships/image" Target="../media/image128.png"/><Relationship Id="rId4" Type="http://schemas.openxmlformats.org/officeDocument/2006/relationships/audio" Target="../media/media27.mp3"/><Relationship Id="rId9" Type="http://schemas.openxmlformats.org/officeDocument/2006/relationships/image" Target="../media/image121.png"/></Relationships>
</file>

<file path=ppt/slides/_rels/slide102.xml.rels><?xml version="1.0" encoding="UTF-8" standalone="yes"?>
<Relationships xmlns="http://schemas.openxmlformats.org/package/2006/relationships"><Relationship Id="rId2" Type="http://schemas.openxmlformats.org/officeDocument/2006/relationships/slide" Target="slide101.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slide" Target="slide101.xm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media" Target="../media/media29.mp3"/><Relationship Id="rId7" Type="http://schemas.openxmlformats.org/officeDocument/2006/relationships/slide" Target="slide105.xml"/><Relationship Id="rId12" Type="http://schemas.openxmlformats.org/officeDocument/2006/relationships/image" Target="../media/image123.png"/><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slide" Target="slide39.xml"/><Relationship Id="rId11" Type="http://schemas.openxmlformats.org/officeDocument/2006/relationships/image" Target="../media/image124.png"/><Relationship Id="rId5" Type="http://schemas.openxmlformats.org/officeDocument/2006/relationships/slideLayout" Target="../slideLayouts/slideLayout13.xml"/><Relationship Id="rId10" Type="http://schemas.openxmlformats.org/officeDocument/2006/relationships/image" Target="../media/image129.png"/><Relationship Id="rId4" Type="http://schemas.openxmlformats.org/officeDocument/2006/relationships/audio" Target="../media/media29.mp3"/><Relationship Id="rId9" Type="http://schemas.openxmlformats.org/officeDocument/2006/relationships/image" Target="../media/image121.png"/></Relationships>
</file>

<file path=ppt/slides/_rels/slide105.xml.rels><?xml version="1.0" encoding="UTF-8" standalone="yes"?>
<Relationships xmlns="http://schemas.openxmlformats.org/package/2006/relationships"><Relationship Id="rId2" Type="http://schemas.openxmlformats.org/officeDocument/2006/relationships/slide" Target="slide104.xml"/><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slide" Target="slide104.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slide" Target="slide104.xm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media" Target="../media/media30.mp3"/><Relationship Id="rId7" Type="http://schemas.openxmlformats.org/officeDocument/2006/relationships/slide" Target="slide109.xml"/><Relationship Id="rId12" Type="http://schemas.openxmlformats.org/officeDocument/2006/relationships/image" Target="../media/image123.png"/><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slide" Target="slide39.xml"/><Relationship Id="rId11" Type="http://schemas.openxmlformats.org/officeDocument/2006/relationships/image" Target="../media/image124.png"/><Relationship Id="rId5" Type="http://schemas.openxmlformats.org/officeDocument/2006/relationships/slideLayout" Target="../slideLayouts/slideLayout13.xml"/><Relationship Id="rId10" Type="http://schemas.openxmlformats.org/officeDocument/2006/relationships/image" Target="../media/image129.png"/><Relationship Id="rId4" Type="http://schemas.openxmlformats.org/officeDocument/2006/relationships/audio" Target="../media/media30.mp3"/><Relationship Id="rId9" Type="http://schemas.openxmlformats.org/officeDocument/2006/relationships/image" Target="../media/image121.png"/></Relationships>
</file>

<file path=ppt/slides/_rels/slide109.xml.rels><?xml version="1.0" encoding="UTF-8" standalone="yes"?>
<Relationships xmlns="http://schemas.openxmlformats.org/package/2006/relationships"><Relationship Id="rId2" Type="http://schemas.openxmlformats.org/officeDocument/2006/relationships/slide" Target="slide10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media" Target="../media/media32.mp3"/><Relationship Id="rId7" Type="http://schemas.openxmlformats.org/officeDocument/2006/relationships/slide" Target="slide111.xml"/><Relationship Id="rId12" Type="http://schemas.openxmlformats.org/officeDocument/2006/relationships/image" Target="../media/image131.png"/><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slide" Target="slide39.xml"/><Relationship Id="rId11" Type="http://schemas.openxmlformats.org/officeDocument/2006/relationships/image" Target="../media/image124.png"/><Relationship Id="rId5" Type="http://schemas.openxmlformats.org/officeDocument/2006/relationships/slideLayout" Target="../slideLayouts/slideLayout13.xml"/><Relationship Id="rId10" Type="http://schemas.openxmlformats.org/officeDocument/2006/relationships/image" Target="../media/image130.png"/><Relationship Id="rId4" Type="http://schemas.openxmlformats.org/officeDocument/2006/relationships/audio" Target="../media/media32.mp3"/><Relationship Id="rId9" Type="http://schemas.openxmlformats.org/officeDocument/2006/relationships/image" Target="../media/image121.png"/></Relationships>
</file>

<file path=ppt/slides/_rels/slide111.xml.rels><?xml version="1.0" encoding="UTF-8" standalone="yes"?>
<Relationships xmlns="http://schemas.openxmlformats.org/package/2006/relationships"><Relationship Id="rId2" Type="http://schemas.openxmlformats.org/officeDocument/2006/relationships/slide" Target="slide110.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media" Target="../media/media34.mp3"/><Relationship Id="rId7" Type="http://schemas.openxmlformats.org/officeDocument/2006/relationships/slide" Target="slide113.xml"/><Relationship Id="rId12" Type="http://schemas.openxmlformats.org/officeDocument/2006/relationships/image" Target="../media/image123.png"/><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slide" Target="slide39.xml"/><Relationship Id="rId11" Type="http://schemas.openxmlformats.org/officeDocument/2006/relationships/image" Target="../media/image124.png"/><Relationship Id="rId5" Type="http://schemas.openxmlformats.org/officeDocument/2006/relationships/slideLayout" Target="../slideLayouts/slideLayout13.xml"/><Relationship Id="rId10" Type="http://schemas.openxmlformats.org/officeDocument/2006/relationships/image" Target="../media/image132.png"/><Relationship Id="rId4" Type="http://schemas.openxmlformats.org/officeDocument/2006/relationships/audio" Target="../media/media34.mp3"/><Relationship Id="rId9" Type="http://schemas.openxmlformats.org/officeDocument/2006/relationships/image" Target="../media/image121.png"/></Relationships>
</file>

<file path=ppt/slides/_rels/slide113.xml.rels><?xml version="1.0" encoding="UTF-8" standalone="yes"?>
<Relationships xmlns="http://schemas.openxmlformats.org/package/2006/relationships"><Relationship Id="rId2" Type="http://schemas.openxmlformats.org/officeDocument/2006/relationships/slide" Target="slide112.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media" Target="../media/media36.mp3"/><Relationship Id="rId7" Type="http://schemas.openxmlformats.org/officeDocument/2006/relationships/slide" Target="slide115.xml"/><Relationship Id="rId12" Type="http://schemas.openxmlformats.org/officeDocument/2006/relationships/image" Target="../media/image123.png"/><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slide" Target="slide39.xml"/><Relationship Id="rId11" Type="http://schemas.openxmlformats.org/officeDocument/2006/relationships/image" Target="../media/image124.png"/><Relationship Id="rId5" Type="http://schemas.openxmlformats.org/officeDocument/2006/relationships/slideLayout" Target="../slideLayouts/slideLayout13.xml"/><Relationship Id="rId10" Type="http://schemas.openxmlformats.org/officeDocument/2006/relationships/image" Target="../media/image133.png"/><Relationship Id="rId4" Type="http://schemas.openxmlformats.org/officeDocument/2006/relationships/audio" Target="../media/media36.mp3"/><Relationship Id="rId9" Type="http://schemas.openxmlformats.org/officeDocument/2006/relationships/image" Target="../media/image121.png"/></Relationships>
</file>

<file path=ppt/slides/_rels/slide115.xml.rels><?xml version="1.0" encoding="UTF-8" standalone="yes"?>
<Relationships xmlns="http://schemas.openxmlformats.org/package/2006/relationships"><Relationship Id="rId2" Type="http://schemas.openxmlformats.org/officeDocument/2006/relationships/slide" Target="slide114.xml"/><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media" Target="../media/media38.mp3"/><Relationship Id="rId7" Type="http://schemas.openxmlformats.org/officeDocument/2006/relationships/slide" Target="slide117.xml"/><Relationship Id="rId12" Type="http://schemas.openxmlformats.org/officeDocument/2006/relationships/image" Target="../media/image123.png"/><Relationship Id="rId2" Type="http://schemas.openxmlformats.org/officeDocument/2006/relationships/audio" Target="../media/media37.mp3"/><Relationship Id="rId1" Type="http://schemas.microsoft.com/office/2007/relationships/media" Target="../media/media37.mp3"/><Relationship Id="rId6" Type="http://schemas.openxmlformats.org/officeDocument/2006/relationships/slide" Target="slide39.xml"/><Relationship Id="rId11" Type="http://schemas.openxmlformats.org/officeDocument/2006/relationships/image" Target="../media/image124.png"/><Relationship Id="rId5" Type="http://schemas.openxmlformats.org/officeDocument/2006/relationships/slideLayout" Target="../slideLayouts/slideLayout13.xml"/><Relationship Id="rId10" Type="http://schemas.openxmlformats.org/officeDocument/2006/relationships/image" Target="../media/image134.png"/><Relationship Id="rId4" Type="http://schemas.openxmlformats.org/officeDocument/2006/relationships/audio" Target="../media/media38.mp3"/><Relationship Id="rId9" Type="http://schemas.openxmlformats.org/officeDocument/2006/relationships/image" Target="../media/image121.png"/></Relationships>
</file>

<file path=ppt/slides/_rels/slide117.xml.rels><?xml version="1.0" encoding="UTF-8" standalone="yes"?>
<Relationships xmlns="http://schemas.openxmlformats.org/package/2006/relationships"><Relationship Id="rId2" Type="http://schemas.openxmlformats.org/officeDocument/2006/relationships/slide" Target="slide116.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media" Target="../media/media40.mp3"/><Relationship Id="rId7" Type="http://schemas.openxmlformats.org/officeDocument/2006/relationships/slide" Target="slide119.xml"/><Relationship Id="rId12" Type="http://schemas.openxmlformats.org/officeDocument/2006/relationships/image" Target="../media/image123.png"/><Relationship Id="rId2" Type="http://schemas.openxmlformats.org/officeDocument/2006/relationships/audio" Target="../media/media39.mp3"/><Relationship Id="rId1" Type="http://schemas.microsoft.com/office/2007/relationships/media" Target="../media/media39.mp3"/><Relationship Id="rId6" Type="http://schemas.openxmlformats.org/officeDocument/2006/relationships/slide" Target="slide40.xml"/><Relationship Id="rId11" Type="http://schemas.openxmlformats.org/officeDocument/2006/relationships/image" Target="../media/image124.png"/><Relationship Id="rId5" Type="http://schemas.openxmlformats.org/officeDocument/2006/relationships/slideLayout" Target="../slideLayouts/slideLayout13.xml"/><Relationship Id="rId10" Type="http://schemas.openxmlformats.org/officeDocument/2006/relationships/image" Target="../media/image135.png"/><Relationship Id="rId4" Type="http://schemas.openxmlformats.org/officeDocument/2006/relationships/audio" Target="../media/media40.mp3"/><Relationship Id="rId9" Type="http://schemas.openxmlformats.org/officeDocument/2006/relationships/image" Target="../media/image121.png"/></Relationships>
</file>

<file path=ppt/slides/_rels/slide119.xml.rels><?xml version="1.0" encoding="UTF-8" standalone="yes"?>
<Relationships xmlns="http://schemas.openxmlformats.org/package/2006/relationships"><Relationship Id="rId2" Type="http://schemas.openxmlformats.org/officeDocument/2006/relationships/slide" Target="slide11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0.jpeg"/><Relationship Id="rId7" Type="http://schemas.openxmlformats.org/officeDocument/2006/relationships/image" Target="../media/image28.png"/><Relationship Id="rId2" Type="http://schemas.openxmlformats.org/officeDocument/2006/relationships/slide" Target="slide14.xml"/><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20.xml.rels><?xml version="1.0" encoding="UTF-8" standalone="yes"?>
<Relationships xmlns="http://schemas.openxmlformats.org/package/2006/relationships"><Relationship Id="rId2" Type="http://schemas.openxmlformats.org/officeDocument/2006/relationships/slide" Target="slide118.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media" Target="../media/media42.mp3"/><Relationship Id="rId7" Type="http://schemas.openxmlformats.org/officeDocument/2006/relationships/slide" Target="slide122.xml"/><Relationship Id="rId12" Type="http://schemas.openxmlformats.org/officeDocument/2006/relationships/image" Target="../media/image123.png"/><Relationship Id="rId2" Type="http://schemas.openxmlformats.org/officeDocument/2006/relationships/audio" Target="../media/media41.mp3"/><Relationship Id="rId1" Type="http://schemas.microsoft.com/office/2007/relationships/media" Target="../media/media41.mp3"/><Relationship Id="rId6" Type="http://schemas.openxmlformats.org/officeDocument/2006/relationships/slide" Target="slide40.xml"/><Relationship Id="rId11" Type="http://schemas.openxmlformats.org/officeDocument/2006/relationships/image" Target="../media/image124.png"/><Relationship Id="rId5" Type="http://schemas.openxmlformats.org/officeDocument/2006/relationships/slideLayout" Target="../slideLayouts/slideLayout13.xml"/><Relationship Id="rId10" Type="http://schemas.openxmlformats.org/officeDocument/2006/relationships/image" Target="../media/image136.png"/><Relationship Id="rId4" Type="http://schemas.openxmlformats.org/officeDocument/2006/relationships/audio" Target="../media/media42.mp3"/><Relationship Id="rId9" Type="http://schemas.openxmlformats.org/officeDocument/2006/relationships/image" Target="../media/image121.png"/></Relationships>
</file>

<file path=ppt/slides/_rels/slide122.xml.rels><?xml version="1.0" encoding="UTF-8" standalone="yes"?>
<Relationships xmlns="http://schemas.openxmlformats.org/package/2006/relationships"><Relationship Id="rId2" Type="http://schemas.openxmlformats.org/officeDocument/2006/relationships/slide" Target="slide121.xml"/><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media" Target="../media/media44.mp3"/><Relationship Id="rId7" Type="http://schemas.openxmlformats.org/officeDocument/2006/relationships/slide" Target="slide124.xml"/><Relationship Id="rId12" Type="http://schemas.openxmlformats.org/officeDocument/2006/relationships/image" Target="../media/image123.png"/><Relationship Id="rId2" Type="http://schemas.openxmlformats.org/officeDocument/2006/relationships/audio" Target="../media/media43.mp3"/><Relationship Id="rId1" Type="http://schemas.microsoft.com/office/2007/relationships/media" Target="../media/media43.mp3"/><Relationship Id="rId6" Type="http://schemas.openxmlformats.org/officeDocument/2006/relationships/slide" Target="slide41.xml"/><Relationship Id="rId11" Type="http://schemas.openxmlformats.org/officeDocument/2006/relationships/image" Target="../media/image124.png"/><Relationship Id="rId5" Type="http://schemas.openxmlformats.org/officeDocument/2006/relationships/slideLayout" Target="../slideLayouts/slideLayout13.xml"/><Relationship Id="rId10" Type="http://schemas.openxmlformats.org/officeDocument/2006/relationships/image" Target="../media/image137.png"/><Relationship Id="rId4" Type="http://schemas.openxmlformats.org/officeDocument/2006/relationships/audio" Target="../media/media44.mp3"/><Relationship Id="rId9" Type="http://schemas.openxmlformats.org/officeDocument/2006/relationships/image" Target="../media/image121.png"/></Relationships>
</file>

<file path=ppt/slides/_rels/slide124.xml.rels><?xml version="1.0" encoding="UTF-8" standalone="yes"?>
<Relationships xmlns="http://schemas.openxmlformats.org/package/2006/relationships"><Relationship Id="rId2" Type="http://schemas.openxmlformats.org/officeDocument/2006/relationships/slide" Target="slide123.xml"/><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media" Target="../media/media46.mp3"/><Relationship Id="rId7" Type="http://schemas.openxmlformats.org/officeDocument/2006/relationships/slide" Target="slide126.xml"/><Relationship Id="rId12" Type="http://schemas.openxmlformats.org/officeDocument/2006/relationships/image" Target="../media/image123.png"/><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slide" Target="slide42.xml"/><Relationship Id="rId11" Type="http://schemas.openxmlformats.org/officeDocument/2006/relationships/image" Target="../media/image124.png"/><Relationship Id="rId5" Type="http://schemas.openxmlformats.org/officeDocument/2006/relationships/slideLayout" Target="../slideLayouts/slideLayout13.xml"/><Relationship Id="rId10" Type="http://schemas.openxmlformats.org/officeDocument/2006/relationships/image" Target="../media/image138.png"/><Relationship Id="rId4" Type="http://schemas.openxmlformats.org/officeDocument/2006/relationships/audio" Target="../media/media46.mp3"/><Relationship Id="rId9" Type="http://schemas.openxmlformats.org/officeDocument/2006/relationships/image" Target="../media/image121.png"/></Relationships>
</file>

<file path=ppt/slides/_rels/slide126.xml.rels><?xml version="1.0" encoding="UTF-8" standalone="yes"?>
<Relationships xmlns="http://schemas.openxmlformats.org/package/2006/relationships"><Relationship Id="rId2" Type="http://schemas.openxmlformats.org/officeDocument/2006/relationships/slide" Target="slide125.xml"/><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media" Target="../media/media48.mp3"/><Relationship Id="rId7" Type="http://schemas.openxmlformats.org/officeDocument/2006/relationships/slide" Target="slide128.xml"/><Relationship Id="rId12" Type="http://schemas.openxmlformats.org/officeDocument/2006/relationships/image" Target="../media/image123.png"/><Relationship Id="rId2" Type="http://schemas.openxmlformats.org/officeDocument/2006/relationships/audio" Target="../media/media47.mp3"/><Relationship Id="rId1" Type="http://schemas.microsoft.com/office/2007/relationships/media" Target="../media/media47.mp3"/><Relationship Id="rId6" Type="http://schemas.openxmlformats.org/officeDocument/2006/relationships/slide" Target="slide42.xml"/><Relationship Id="rId11" Type="http://schemas.openxmlformats.org/officeDocument/2006/relationships/image" Target="../media/image124.png"/><Relationship Id="rId5" Type="http://schemas.openxmlformats.org/officeDocument/2006/relationships/slideLayout" Target="../slideLayouts/slideLayout13.xml"/><Relationship Id="rId10" Type="http://schemas.openxmlformats.org/officeDocument/2006/relationships/image" Target="../media/image139.png"/><Relationship Id="rId4" Type="http://schemas.openxmlformats.org/officeDocument/2006/relationships/audio" Target="../media/media48.mp3"/><Relationship Id="rId9" Type="http://schemas.openxmlformats.org/officeDocument/2006/relationships/image" Target="../media/image121.png"/></Relationships>
</file>

<file path=ppt/slides/_rels/slide128.xml.rels><?xml version="1.0" encoding="UTF-8" standalone="yes"?>
<Relationships xmlns="http://schemas.openxmlformats.org/package/2006/relationships"><Relationship Id="rId2" Type="http://schemas.openxmlformats.org/officeDocument/2006/relationships/slide" Target="slide127.xml"/><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2" Type="http://schemas.openxmlformats.org/officeDocument/2006/relationships/slide" Target="slide127.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slide" Target="slide14.xml"/></Relationships>
</file>

<file path=ppt/slides/_rels/slide130.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media" Target="../media/media50.mp3"/><Relationship Id="rId7" Type="http://schemas.openxmlformats.org/officeDocument/2006/relationships/slide" Target="slide131.xml"/><Relationship Id="rId12" Type="http://schemas.openxmlformats.org/officeDocument/2006/relationships/image" Target="../media/image123.png"/><Relationship Id="rId2" Type="http://schemas.openxmlformats.org/officeDocument/2006/relationships/audio" Target="../media/media49.mp3"/><Relationship Id="rId1" Type="http://schemas.microsoft.com/office/2007/relationships/media" Target="../media/media49.mp3"/><Relationship Id="rId6" Type="http://schemas.openxmlformats.org/officeDocument/2006/relationships/slide" Target="slide42.xml"/><Relationship Id="rId11" Type="http://schemas.openxmlformats.org/officeDocument/2006/relationships/image" Target="../media/image124.png"/><Relationship Id="rId5" Type="http://schemas.openxmlformats.org/officeDocument/2006/relationships/slideLayout" Target="../slideLayouts/slideLayout13.xml"/><Relationship Id="rId10" Type="http://schemas.openxmlformats.org/officeDocument/2006/relationships/image" Target="../media/image140.png"/><Relationship Id="rId4" Type="http://schemas.openxmlformats.org/officeDocument/2006/relationships/audio" Target="../media/media50.mp3"/><Relationship Id="rId9" Type="http://schemas.openxmlformats.org/officeDocument/2006/relationships/image" Target="../media/image121.png"/></Relationships>
</file>

<file path=ppt/slides/_rels/slide131.xml.rels><?xml version="1.0" encoding="UTF-8" standalone="yes"?>
<Relationships xmlns="http://schemas.openxmlformats.org/package/2006/relationships"><Relationship Id="rId2" Type="http://schemas.openxmlformats.org/officeDocument/2006/relationships/slide" Target="slide130.xml"/><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media" Target="../media/media52.mp3"/><Relationship Id="rId7" Type="http://schemas.openxmlformats.org/officeDocument/2006/relationships/slide" Target="slide133.xml"/><Relationship Id="rId12" Type="http://schemas.openxmlformats.org/officeDocument/2006/relationships/image" Target="../media/image124.png"/><Relationship Id="rId2" Type="http://schemas.openxmlformats.org/officeDocument/2006/relationships/audio" Target="../media/media51.mp3"/><Relationship Id="rId1" Type="http://schemas.microsoft.com/office/2007/relationships/media" Target="../media/media51.mp3"/><Relationship Id="rId6" Type="http://schemas.openxmlformats.org/officeDocument/2006/relationships/slide" Target="slide42.xml"/><Relationship Id="rId11" Type="http://schemas.openxmlformats.org/officeDocument/2006/relationships/image" Target="../media/image123.png"/><Relationship Id="rId5" Type="http://schemas.openxmlformats.org/officeDocument/2006/relationships/slideLayout" Target="../slideLayouts/slideLayout13.xml"/><Relationship Id="rId10" Type="http://schemas.openxmlformats.org/officeDocument/2006/relationships/image" Target="../media/image141.png"/><Relationship Id="rId4" Type="http://schemas.openxmlformats.org/officeDocument/2006/relationships/audio" Target="../media/media52.mp3"/><Relationship Id="rId9" Type="http://schemas.openxmlformats.org/officeDocument/2006/relationships/image" Target="../media/image121.png"/></Relationships>
</file>

<file path=ppt/slides/_rels/slide133.xml.rels><?xml version="1.0" encoding="UTF-8" standalone="yes"?>
<Relationships xmlns="http://schemas.openxmlformats.org/package/2006/relationships"><Relationship Id="rId2" Type="http://schemas.openxmlformats.org/officeDocument/2006/relationships/slide" Target="slide132.xml"/><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media" Target="../media/media53.mp3"/><Relationship Id="rId7" Type="http://schemas.openxmlformats.org/officeDocument/2006/relationships/slide" Target="slide135.xml"/><Relationship Id="rId12" Type="http://schemas.openxmlformats.org/officeDocument/2006/relationships/image" Target="../media/image123.png"/><Relationship Id="rId2" Type="http://schemas.openxmlformats.org/officeDocument/2006/relationships/audio" Target="../media/media52.mp3"/><Relationship Id="rId1" Type="http://schemas.microsoft.com/office/2007/relationships/media" Target="../media/media52.mp3"/><Relationship Id="rId6" Type="http://schemas.openxmlformats.org/officeDocument/2006/relationships/slide" Target="slide42.xml"/><Relationship Id="rId11" Type="http://schemas.openxmlformats.org/officeDocument/2006/relationships/image" Target="../media/image124.png"/><Relationship Id="rId5" Type="http://schemas.openxmlformats.org/officeDocument/2006/relationships/slideLayout" Target="../slideLayouts/slideLayout13.xml"/><Relationship Id="rId10" Type="http://schemas.openxmlformats.org/officeDocument/2006/relationships/image" Target="../media/image141.png"/><Relationship Id="rId4" Type="http://schemas.openxmlformats.org/officeDocument/2006/relationships/audio" Target="../media/media53.mp3"/><Relationship Id="rId9" Type="http://schemas.openxmlformats.org/officeDocument/2006/relationships/image" Target="../media/image121.png"/></Relationships>
</file>

<file path=ppt/slides/_rels/slide135.xml.rels><?xml version="1.0" encoding="UTF-8" standalone="yes"?>
<Relationships xmlns="http://schemas.openxmlformats.org/package/2006/relationships"><Relationship Id="rId2" Type="http://schemas.openxmlformats.org/officeDocument/2006/relationships/slide" Target="slide134.xml"/><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media" Target="../media/media55.mp3"/><Relationship Id="rId7" Type="http://schemas.openxmlformats.org/officeDocument/2006/relationships/slide" Target="slide137.xml"/><Relationship Id="rId12" Type="http://schemas.openxmlformats.org/officeDocument/2006/relationships/image" Target="../media/image143.png"/><Relationship Id="rId2" Type="http://schemas.openxmlformats.org/officeDocument/2006/relationships/audio" Target="../media/media54.mp3"/><Relationship Id="rId1" Type="http://schemas.microsoft.com/office/2007/relationships/media" Target="../media/media54.mp3"/><Relationship Id="rId6" Type="http://schemas.openxmlformats.org/officeDocument/2006/relationships/slide" Target="slide52.xml"/><Relationship Id="rId11" Type="http://schemas.openxmlformats.org/officeDocument/2006/relationships/image" Target="../media/image124.png"/><Relationship Id="rId5" Type="http://schemas.openxmlformats.org/officeDocument/2006/relationships/slideLayout" Target="../slideLayouts/slideLayout13.xml"/><Relationship Id="rId10" Type="http://schemas.openxmlformats.org/officeDocument/2006/relationships/image" Target="../media/image142.png"/><Relationship Id="rId4" Type="http://schemas.openxmlformats.org/officeDocument/2006/relationships/audio" Target="../media/media55.mp3"/><Relationship Id="rId9" Type="http://schemas.openxmlformats.org/officeDocument/2006/relationships/image" Target="../media/image121.png"/></Relationships>
</file>

<file path=ppt/slides/_rels/slide137.xml.rels><?xml version="1.0" encoding="UTF-8" standalone="yes"?>
<Relationships xmlns="http://schemas.openxmlformats.org/package/2006/relationships"><Relationship Id="rId2" Type="http://schemas.openxmlformats.org/officeDocument/2006/relationships/slide" Target="slide136.xml"/><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2" Type="http://schemas.openxmlformats.org/officeDocument/2006/relationships/slide" Target="slide136.xml"/><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media" Target="../media/media57.mp3"/><Relationship Id="rId7" Type="http://schemas.openxmlformats.org/officeDocument/2006/relationships/slide" Target="slide140.xml"/><Relationship Id="rId12" Type="http://schemas.openxmlformats.org/officeDocument/2006/relationships/image" Target="../media/image123.png"/><Relationship Id="rId2" Type="http://schemas.openxmlformats.org/officeDocument/2006/relationships/audio" Target="../media/media56.mp3"/><Relationship Id="rId1" Type="http://schemas.microsoft.com/office/2007/relationships/media" Target="../media/media56.mp3"/><Relationship Id="rId6" Type="http://schemas.openxmlformats.org/officeDocument/2006/relationships/slide" Target="slide52.xml"/><Relationship Id="rId11" Type="http://schemas.openxmlformats.org/officeDocument/2006/relationships/image" Target="../media/image124.png"/><Relationship Id="rId5" Type="http://schemas.openxmlformats.org/officeDocument/2006/relationships/slideLayout" Target="../slideLayouts/slideLayout13.xml"/><Relationship Id="rId10" Type="http://schemas.openxmlformats.org/officeDocument/2006/relationships/image" Target="../media/image144.png"/><Relationship Id="rId4" Type="http://schemas.openxmlformats.org/officeDocument/2006/relationships/audio" Target="../media/media57.mp3"/><Relationship Id="rId9" Type="http://schemas.openxmlformats.org/officeDocument/2006/relationships/image" Target="../media/image121.png"/></Relationships>
</file>

<file path=ppt/slides/_rels/slide14.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slide" Target="slide12.xml"/><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image" Target="../media/image45.png"/></Relationships>
</file>

<file path=ppt/slides/_rels/slide140.xml.rels><?xml version="1.0" encoding="UTF-8" standalone="yes"?>
<Relationships xmlns="http://schemas.openxmlformats.org/package/2006/relationships"><Relationship Id="rId2" Type="http://schemas.openxmlformats.org/officeDocument/2006/relationships/slide" Target="slide139.xml"/><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media" Target="../media/media58.mp3"/><Relationship Id="rId7" Type="http://schemas.openxmlformats.org/officeDocument/2006/relationships/slide" Target="slide142.xml"/><Relationship Id="rId12" Type="http://schemas.openxmlformats.org/officeDocument/2006/relationships/image" Target="../media/image123.png"/><Relationship Id="rId2" Type="http://schemas.openxmlformats.org/officeDocument/2006/relationships/audio" Target="../media/media56.mp3"/><Relationship Id="rId1" Type="http://schemas.microsoft.com/office/2007/relationships/media" Target="../media/media56.mp3"/><Relationship Id="rId6" Type="http://schemas.openxmlformats.org/officeDocument/2006/relationships/slide" Target="slide52.xml"/><Relationship Id="rId11" Type="http://schemas.openxmlformats.org/officeDocument/2006/relationships/image" Target="../media/image124.png"/><Relationship Id="rId5" Type="http://schemas.openxmlformats.org/officeDocument/2006/relationships/slideLayout" Target="../slideLayouts/slideLayout13.xml"/><Relationship Id="rId10" Type="http://schemas.openxmlformats.org/officeDocument/2006/relationships/image" Target="../media/image144.png"/><Relationship Id="rId4" Type="http://schemas.openxmlformats.org/officeDocument/2006/relationships/audio" Target="../media/media58.mp3"/><Relationship Id="rId9" Type="http://schemas.openxmlformats.org/officeDocument/2006/relationships/image" Target="../media/image121.png"/></Relationships>
</file>

<file path=ppt/slides/_rels/slide142.xml.rels><?xml version="1.0" encoding="UTF-8" standalone="yes"?>
<Relationships xmlns="http://schemas.openxmlformats.org/package/2006/relationships"><Relationship Id="rId2" Type="http://schemas.openxmlformats.org/officeDocument/2006/relationships/slide" Target="slide141.xml"/><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media" Target="../media/media60.mp3"/><Relationship Id="rId7" Type="http://schemas.openxmlformats.org/officeDocument/2006/relationships/slide" Target="slide144.xml"/><Relationship Id="rId12" Type="http://schemas.openxmlformats.org/officeDocument/2006/relationships/image" Target="../media/image123.png"/><Relationship Id="rId2" Type="http://schemas.openxmlformats.org/officeDocument/2006/relationships/audio" Target="../media/media59.mp3"/><Relationship Id="rId1" Type="http://schemas.microsoft.com/office/2007/relationships/media" Target="../media/media59.mp3"/><Relationship Id="rId6" Type="http://schemas.openxmlformats.org/officeDocument/2006/relationships/slide" Target="slide53.xml"/><Relationship Id="rId11" Type="http://schemas.openxmlformats.org/officeDocument/2006/relationships/image" Target="../media/image124.png"/><Relationship Id="rId5" Type="http://schemas.openxmlformats.org/officeDocument/2006/relationships/slideLayout" Target="../slideLayouts/slideLayout13.xml"/><Relationship Id="rId10" Type="http://schemas.openxmlformats.org/officeDocument/2006/relationships/image" Target="../media/image145.png"/><Relationship Id="rId4" Type="http://schemas.openxmlformats.org/officeDocument/2006/relationships/audio" Target="../media/media60.mp3"/><Relationship Id="rId9" Type="http://schemas.openxmlformats.org/officeDocument/2006/relationships/image" Target="../media/image121.png"/></Relationships>
</file>

<file path=ppt/slides/_rels/slide144.xml.rels><?xml version="1.0" encoding="UTF-8" standalone="yes"?>
<Relationships xmlns="http://schemas.openxmlformats.org/package/2006/relationships"><Relationship Id="rId2" Type="http://schemas.openxmlformats.org/officeDocument/2006/relationships/slide" Target="slide143.xml"/><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media" Target="../media/media62.mp3"/><Relationship Id="rId7" Type="http://schemas.openxmlformats.org/officeDocument/2006/relationships/slide" Target="slide146.xml"/><Relationship Id="rId12" Type="http://schemas.openxmlformats.org/officeDocument/2006/relationships/image" Target="../media/image123.png"/><Relationship Id="rId2" Type="http://schemas.openxmlformats.org/officeDocument/2006/relationships/audio" Target="../media/media61.mp3"/><Relationship Id="rId1" Type="http://schemas.microsoft.com/office/2007/relationships/media" Target="../media/media61.mp3"/><Relationship Id="rId6" Type="http://schemas.openxmlformats.org/officeDocument/2006/relationships/slide" Target="slide53.xml"/><Relationship Id="rId11" Type="http://schemas.openxmlformats.org/officeDocument/2006/relationships/image" Target="../media/image124.png"/><Relationship Id="rId5" Type="http://schemas.openxmlformats.org/officeDocument/2006/relationships/slideLayout" Target="../slideLayouts/slideLayout13.xml"/><Relationship Id="rId10" Type="http://schemas.openxmlformats.org/officeDocument/2006/relationships/image" Target="../media/image146.png"/><Relationship Id="rId4" Type="http://schemas.openxmlformats.org/officeDocument/2006/relationships/audio" Target="../media/media62.mp3"/><Relationship Id="rId9" Type="http://schemas.openxmlformats.org/officeDocument/2006/relationships/image" Target="../media/image121.png"/></Relationships>
</file>

<file path=ppt/slides/_rels/slide146.xml.rels><?xml version="1.0" encoding="UTF-8" standalone="yes"?>
<Relationships xmlns="http://schemas.openxmlformats.org/package/2006/relationships"><Relationship Id="rId2" Type="http://schemas.openxmlformats.org/officeDocument/2006/relationships/slide" Target="slide145.xml"/><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media" Target="../media/media64.mp3"/><Relationship Id="rId7" Type="http://schemas.openxmlformats.org/officeDocument/2006/relationships/slide" Target="slide148.xml"/><Relationship Id="rId12" Type="http://schemas.openxmlformats.org/officeDocument/2006/relationships/image" Target="../media/image123.png"/><Relationship Id="rId2" Type="http://schemas.openxmlformats.org/officeDocument/2006/relationships/audio" Target="../media/media63.mp3"/><Relationship Id="rId1" Type="http://schemas.microsoft.com/office/2007/relationships/media" Target="../media/media63.mp3"/><Relationship Id="rId6" Type="http://schemas.openxmlformats.org/officeDocument/2006/relationships/slide" Target="slide53.xml"/><Relationship Id="rId11" Type="http://schemas.openxmlformats.org/officeDocument/2006/relationships/image" Target="../media/image124.png"/><Relationship Id="rId5" Type="http://schemas.openxmlformats.org/officeDocument/2006/relationships/slideLayout" Target="../slideLayouts/slideLayout13.xml"/><Relationship Id="rId10" Type="http://schemas.openxmlformats.org/officeDocument/2006/relationships/image" Target="../media/image147.png"/><Relationship Id="rId4" Type="http://schemas.openxmlformats.org/officeDocument/2006/relationships/audio" Target="../media/media64.mp3"/><Relationship Id="rId9" Type="http://schemas.openxmlformats.org/officeDocument/2006/relationships/image" Target="../media/image121.png"/></Relationships>
</file>

<file path=ppt/slides/_rels/slide148.xml.rels><?xml version="1.0" encoding="UTF-8" standalone="yes"?>
<Relationships xmlns="http://schemas.openxmlformats.org/package/2006/relationships"><Relationship Id="rId2" Type="http://schemas.openxmlformats.org/officeDocument/2006/relationships/slide" Target="slide147.xml"/><Relationship Id="rId1" Type="http://schemas.openxmlformats.org/officeDocument/2006/relationships/slideLayout" Target="../slideLayouts/slideLayout10.xml"/></Relationships>
</file>

<file path=ppt/slides/_rels/slide149.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media" Target="../media/media66.mp3"/><Relationship Id="rId7" Type="http://schemas.openxmlformats.org/officeDocument/2006/relationships/slide" Target="slide150.xml"/><Relationship Id="rId12" Type="http://schemas.openxmlformats.org/officeDocument/2006/relationships/image" Target="../media/image149.png"/><Relationship Id="rId2" Type="http://schemas.openxmlformats.org/officeDocument/2006/relationships/audio" Target="../media/media65.mp3"/><Relationship Id="rId1" Type="http://schemas.microsoft.com/office/2007/relationships/media" Target="../media/media65.mp3"/><Relationship Id="rId6" Type="http://schemas.openxmlformats.org/officeDocument/2006/relationships/slide" Target="slide53.xml"/><Relationship Id="rId11" Type="http://schemas.openxmlformats.org/officeDocument/2006/relationships/image" Target="../media/image124.png"/><Relationship Id="rId5" Type="http://schemas.openxmlformats.org/officeDocument/2006/relationships/slideLayout" Target="../slideLayouts/slideLayout13.xml"/><Relationship Id="rId10" Type="http://schemas.openxmlformats.org/officeDocument/2006/relationships/image" Target="../media/image148.png"/><Relationship Id="rId4" Type="http://schemas.openxmlformats.org/officeDocument/2006/relationships/audio" Target="../media/media66.mp3"/><Relationship Id="rId9" Type="http://schemas.openxmlformats.org/officeDocument/2006/relationships/image" Target="../media/image121.png"/></Relationships>
</file>

<file path=ppt/slides/_rels/slide15.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9.xml"/></Relationships>
</file>

<file path=ppt/slides/_rels/slide150.xml.rels><?xml version="1.0" encoding="UTF-8" standalone="yes"?>
<Relationships xmlns="http://schemas.openxmlformats.org/package/2006/relationships"><Relationship Id="rId2" Type="http://schemas.openxmlformats.org/officeDocument/2006/relationships/slide" Target="slide149.xml"/><Relationship Id="rId1" Type="http://schemas.openxmlformats.org/officeDocument/2006/relationships/slideLayout" Target="../slideLayouts/slideLayout10.xml"/></Relationships>
</file>

<file path=ppt/slides/_rels/slide151.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media" Target="../media/media68.mp3"/><Relationship Id="rId7" Type="http://schemas.openxmlformats.org/officeDocument/2006/relationships/slide" Target="slide152.xml"/><Relationship Id="rId12" Type="http://schemas.openxmlformats.org/officeDocument/2006/relationships/image" Target="../media/image123.png"/><Relationship Id="rId2" Type="http://schemas.openxmlformats.org/officeDocument/2006/relationships/audio" Target="../media/media67.mp3"/><Relationship Id="rId1" Type="http://schemas.microsoft.com/office/2007/relationships/media" Target="../media/media67.mp3"/><Relationship Id="rId6" Type="http://schemas.openxmlformats.org/officeDocument/2006/relationships/slide" Target="slide53.xml"/><Relationship Id="rId11" Type="http://schemas.openxmlformats.org/officeDocument/2006/relationships/image" Target="../media/image124.png"/><Relationship Id="rId5" Type="http://schemas.openxmlformats.org/officeDocument/2006/relationships/slideLayout" Target="../slideLayouts/slideLayout13.xml"/><Relationship Id="rId10" Type="http://schemas.openxmlformats.org/officeDocument/2006/relationships/image" Target="../media/image150.png"/><Relationship Id="rId4" Type="http://schemas.openxmlformats.org/officeDocument/2006/relationships/audio" Target="../media/media68.mp3"/><Relationship Id="rId9" Type="http://schemas.openxmlformats.org/officeDocument/2006/relationships/image" Target="../media/image121.png"/></Relationships>
</file>

<file path=ppt/slides/_rels/slide152.xml.rels><?xml version="1.0" encoding="UTF-8" standalone="yes"?>
<Relationships xmlns="http://schemas.openxmlformats.org/package/2006/relationships"><Relationship Id="rId2" Type="http://schemas.openxmlformats.org/officeDocument/2006/relationships/slide" Target="slide151.xml"/><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2" Type="http://schemas.openxmlformats.org/officeDocument/2006/relationships/slide" Target="slide151.xml"/><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media" Target="../media/media70.mp3"/><Relationship Id="rId7" Type="http://schemas.openxmlformats.org/officeDocument/2006/relationships/slide" Target="slide155.xml"/><Relationship Id="rId12" Type="http://schemas.openxmlformats.org/officeDocument/2006/relationships/image" Target="../media/image123.png"/><Relationship Id="rId2" Type="http://schemas.openxmlformats.org/officeDocument/2006/relationships/audio" Target="../media/media69.mp3"/><Relationship Id="rId1" Type="http://schemas.microsoft.com/office/2007/relationships/media" Target="../media/media69.mp3"/><Relationship Id="rId6" Type="http://schemas.openxmlformats.org/officeDocument/2006/relationships/slide" Target="slide53.xml"/><Relationship Id="rId11" Type="http://schemas.openxmlformats.org/officeDocument/2006/relationships/image" Target="../media/image124.png"/><Relationship Id="rId5" Type="http://schemas.openxmlformats.org/officeDocument/2006/relationships/slideLayout" Target="../slideLayouts/slideLayout13.xml"/><Relationship Id="rId10" Type="http://schemas.openxmlformats.org/officeDocument/2006/relationships/image" Target="../media/image151.png"/><Relationship Id="rId4" Type="http://schemas.openxmlformats.org/officeDocument/2006/relationships/audio" Target="../media/media70.mp3"/><Relationship Id="rId9" Type="http://schemas.openxmlformats.org/officeDocument/2006/relationships/image" Target="../media/image121.png"/></Relationships>
</file>

<file path=ppt/slides/_rels/slide155.xml.rels><?xml version="1.0" encoding="UTF-8" standalone="yes"?>
<Relationships xmlns="http://schemas.openxmlformats.org/package/2006/relationships"><Relationship Id="rId2" Type="http://schemas.openxmlformats.org/officeDocument/2006/relationships/slide" Target="slide152.xml"/><Relationship Id="rId1" Type="http://schemas.openxmlformats.org/officeDocument/2006/relationships/slideLayout" Target="../slideLayouts/slideLayout10.xml"/></Relationships>
</file>

<file path=ppt/slides/_rels/slide156.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media" Target="../media/media72.mp3"/><Relationship Id="rId7" Type="http://schemas.openxmlformats.org/officeDocument/2006/relationships/slide" Target="slide157.xml"/><Relationship Id="rId12" Type="http://schemas.openxmlformats.org/officeDocument/2006/relationships/image" Target="../media/image123.png"/><Relationship Id="rId2" Type="http://schemas.openxmlformats.org/officeDocument/2006/relationships/audio" Target="../media/media71.mp3"/><Relationship Id="rId1" Type="http://schemas.microsoft.com/office/2007/relationships/media" Target="../media/media71.mp3"/><Relationship Id="rId6" Type="http://schemas.openxmlformats.org/officeDocument/2006/relationships/slide" Target="slide53.xml"/><Relationship Id="rId11" Type="http://schemas.openxmlformats.org/officeDocument/2006/relationships/image" Target="../media/image124.png"/><Relationship Id="rId5" Type="http://schemas.openxmlformats.org/officeDocument/2006/relationships/slideLayout" Target="../slideLayouts/slideLayout13.xml"/><Relationship Id="rId10" Type="http://schemas.openxmlformats.org/officeDocument/2006/relationships/image" Target="../media/image152.png"/><Relationship Id="rId4" Type="http://schemas.openxmlformats.org/officeDocument/2006/relationships/audio" Target="../media/media72.mp3"/><Relationship Id="rId9" Type="http://schemas.openxmlformats.org/officeDocument/2006/relationships/image" Target="../media/image121.png"/></Relationships>
</file>

<file path=ppt/slides/_rels/slide157.xml.rels><?xml version="1.0" encoding="UTF-8" standalone="yes"?>
<Relationships xmlns="http://schemas.openxmlformats.org/package/2006/relationships"><Relationship Id="rId2" Type="http://schemas.openxmlformats.org/officeDocument/2006/relationships/slide" Target="slide156.xml"/><Relationship Id="rId1" Type="http://schemas.openxmlformats.org/officeDocument/2006/relationships/slideLayout" Target="../slideLayouts/slideLayout10.xml"/></Relationships>
</file>

<file path=ppt/slides/_rels/slide158.xml.rels><?xml version="1.0" encoding="UTF-8" standalone="yes"?>
<Relationships xmlns="http://schemas.openxmlformats.org/package/2006/relationships"><Relationship Id="rId2" Type="http://schemas.openxmlformats.org/officeDocument/2006/relationships/slide" Target="slide156.xml"/><Relationship Id="rId1" Type="http://schemas.openxmlformats.org/officeDocument/2006/relationships/slideLayout" Target="../slideLayouts/slideLayout10.xml"/></Relationships>
</file>

<file path=ppt/slides/_rels/slide159.xml.rels><?xml version="1.0" encoding="UTF-8" standalone="yes"?>
<Relationships xmlns="http://schemas.openxmlformats.org/package/2006/relationships"><Relationship Id="rId2" Type="http://schemas.openxmlformats.org/officeDocument/2006/relationships/slide" Target="slide156.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slide" Target="slide12.xml"/><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image" Target="../media/image45.png"/></Relationships>
</file>

<file path=ppt/slides/_rels/slide160.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media" Target="../media/media74.mp3"/><Relationship Id="rId7" Type="http://schemas.openxmlformats.org/officeDocument/2006/relationships/slide" Target="slide161.xml"/><Relationship Id="rId12" Type="http://schemas.openxmlformats.org/officeDocument/2006/relationships/image" Target="../media/image123.png"/><Relationship Id="rId2" Type="http://schemas.openxmlformats.org/officeDocument/2006/relationships/audio" Target="../media/media73.mp3"/><Relationship Id="rId1" Type="http://schemas.microsoft.com/office/2007/relationships/media" Target="../media/media73.mp3"/><Relationship Id="rId6" Type="http://schemas.openxmlformats.org/officeDocument/2006/relationships/slide" Target="slide54.xml"/><Relationship Id="rId11" Type="http://schemas.openxmlformats.org/officeDocument/2006/relationships/image" Target="../media/image124.png"/><Relationship Id="rId5" Type="http://schemas.openxmlformats.org/officeDocument/2006/relationships/slideLayout" Target="../slideLayouts/slideLayout13.xml"/><Relationship Id="rId10" Type="http://schemas.openxmlformats.org/officeDocument/2006/relationships/image" Target="../media/image153.png"/><Relationship Id="rId4" Type="http://schemas.openxmlformats.org/officeDocument/2006/relationships/audio" Target="../media/media74.mp3"/><Relationship Id="rId9" Type="http://schemas.openxmlformats.org/officeDocument/2006/relationships/image" Target="../media/image121.png"/></Relationships>
</file>

<file path=ppt/slides/_rels/slide161.xml.rels><?xml version="1.0" encoding="UTF-8" standalone="yes"?>
<Relationships xmlns="http://schemas.openxmlformats.org/package/2006/relationships"><Relationship Id="rId2" Type="http://schemas.openxmlformats.org/officeDocument/2006/relationships/slide" Target="slide160.xml"/><Relationship Id="rId1" Type="http://schemas.openxmlformats.org/officeDocument/2006/relationships/slideLayout" Target="../slideLayouts/slideLayout10.xml"/></Relationships>
</file>

<file path=ppt/slides/_rels/slide162.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media" Target="../media/media75.mp3"/><Relationship Id="rId7" Type="http://schemas.openxmlformats.org/officeDocument/2006/relationships/slide" Target="slide163.xml"/><Relationship Id="rId12" Type="http://schemas.openxmlformats.org/officeDocument/2006/relationships/image" Target="../media/image123.png"/><Relationship Id="rId2" Type="http://schemas.openxmlformats.org/officeDocument/2006/relationships/audio" Target="../media/media73.mp3"/><Relationship Id="rId1" Type="http://schemas.microsoft.com/office/2007/relationships/media" Target="../media/media73.mp3"/><Relationship Id="rId6" Type="http://schemas.openxmlformats.org/officeDocument/2006/relationships/slide" Target="slide54.xml"/><Relationship Id="rId11" Type="http://schemas.openxmlformats.org/officeDocument/2006/relationships/image" Target="../media/image124.png"/><Relationship Id="rId5" Type="http://schemas.openxmlformats.org/officeDocument/2006/relationships/slideLayout" Target="../slideLayouts/slideLayout13.xml"/><Relationship Id="rId10" Type="http://schemas.openxmlformats.org/officeDocument/2006/relationships/image" Target="../media/image153.png"/><Relationship Id="rId4" Type="http://schemas.openxmlformats.org/officeDocument/2006/relationships/audio" Target="../media/media75.mp3"/><Relationship Id="rId9" Type="http://schemas.openxmlformats.org/officeDocument/2006/relationships/image" Target="../media/image121.png"/></Relationships>
</file>

<file path=ppt/slides/_rels/slide163.xml.rels><?xml version="1.0" encoding="UTF-8" standalone="yes"?>
<Relationships xmlns="http://schemas.openxmlformats.org/package/2006/relationships"><Relationship Id="rId2" Type="http://schemas.openxmlformats.org/officeDocument/2006/relationships/slide" Target="slide162.xml"/><Relationship Id="rId1" Type="http://schemas.openxmlformats.org/officeDocument/2006/relationships/slideLayout" Target="../slideLayouts/slideLayout10.xml"/></Relationships>
</file>

<file path=ppt/slides/_rels/slide164.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slide" Target="slide86.xml"/><Relationship Id="rId3" Type="http://schemas.microsoft.com/office/2007/relationships/media" Target="../media/media77.mp3"/><Relationship Id="rId7" Type="http://schemas.openxmlformats.org/officeDocument/2006/relationships/slide" Target="slide165.xml"/><Relationship Id="rId12" Type="http://schemas.openxmlformats.org/officeDocument/2006/relationships/image" Target="../media/image123.png"/><Relationship Id="rId2" Type="http://schemas.openxmlformats.org/officeDocument/2006/relationships/audio" Target="../media/media76.mp3"/><Relationship Id="rId1" Type="http://schemas.microsoft.com/office/2007/relationships/media" Target="../media/media76.mp3"/><Relationship Id="rId6" Type="http://schemas.openxmlformats.org/officeDocument/2006/relationships/slide" Target="slide54.xml"/><Relationship Id="rId11" Type="http://schemas.openxmlformats.org/officeDocument/2006/relationships/image" Target="../media/image124.png"/><Relationship Id="rId5" Type="http://schemas.openxmlformats.org/officeDocument/2006/relationships/slideLayout" Target="../slideLayouts/slideLayout13.xml"/><Relationship Id="rId10" Type="http://schemas.openxmlformats.org/officeDocument/2006/relationships/image" Target="../media/image154.png"/><Relationship Id="rId4" Type="http://schemas.openxmlformats.org/officeDocument/2006/relationships/audio" Target="../media/media77.mp3"/><Relationship Id="rId9" Type="http://schemas.openxmlformats.org/officeDocument/2006/relationships/image" Target="../media/image121.png"/></Relationships>
</file>

<file path=ppt/slides/_rels/slide165.xml.rels><?xml version="1.0" encoding="UTF-8" standalone="yes"?>
<Relationships xmlns="http://schemas.openxmlformats.org/package/2006/relationships"><Relationship Id="rId2" Type="http://schemas.openxmlformats.org/officeDocument/2006/relationships/slide" Target="slide164.xml"/><Relationship Id="rId1" Type="http://schemas.openxmlformats.org/officeDocument/2006/relationships/slideLayout" Target="../slideLayouts/slideLayout10.xml"/></Relationships>
</file>

<file path=ppt/slides/_rels/slide166.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media" Target="../media/media79.mp3"/><Relationship Id="rId7" Type="http://schemas.openxmlformats.org/officeDocument/2006/relationships/slide" Target="slide167.xml"/><Relationship Id="rId12" Type="http://schemas.openxmlformats.org/officeDocument/2006/relationships/image" Target="../media/image123.png"/><Relationship Id="rId2" Type="http://schemas.openxmlformats.org/officeDocument/2006/relationships/audio" Target="../media/media78.mp3"/><Relationship Id="rId1" Type="http://schemas.microsoft.com/office/2007/relationships/media" Target="../media/media78.mp3"/><Relationship Id="rId6" Type="http://schemas.openxmlformats.org/officeDocument/2006/relationships/slide" Target="slide54.xml"/><Relationship Id="rId11" Type="http://schemas.openxmlformats.org/officeDocument/2006/relationships/image" Target="../media/image124.png"/><Relationship Id="rId5" Type="http://schemas.openxmlformats.org/officeDocument/2006/relationships/slideLayout" Target="../slideLayouts/slideLayout13.xml"/><Relationship Id="rId10" Type="http://schemas.openxmlformats.org/officeDocument/2006/relationships/image" Target="../media/image155.png"/><Relationship Id="rId4" Type="http://schemas.openxmlformats.org/officeDocument/2006/relationships/audio" Target="../media/media79.mp3"/><Relationship Id="rId9" Type="http://schemas.openxmlformats.org/officeDocument/2006/relationships/image" Target="../media/image121.png"/></Relationships>
</file>

<file path=ppt/slides/_rels/slide167.xml.rels><?xml version="1.0" encoding="UTF-8" standalone="yes"?>
<Relationships xmlns="http://schemas.openxmlformats.org/package/2006/relationships"><Relationship Id="rId2" Type="http://schemas.openxmlformats.org/officeDocument/2006/relationships/slide" Target="slide166.xml"/><Relationship Id="rId1" Type="http://schemas.openxmlformats.org/officeDocument/2006/relationships/slideLayout" Target="../slideLayouts/slideLayout10.xml"/></Relationships>
</file>

<file path=ppt/slides/_rels/slide168.xml.rels><?xml version="1.0" encoding="UTF-8" standalone="yes"?>
<Relationships xmlns="http://schemas.openxmlformats.org/package/2006/relationships"><Relationship Id="rId2" Type="http://schemas.openxmlformats.org/officeDocument/2006/relationships/slide" Target="slide166.xml"/><Relationship Id="rId1" Type="http://schemas.openxmlformats.org/officeDocument/2006/relationships/slideLayout" Target="../slideLayouts/slideLayout10.xml"/></Relationships>
</file>

<file path=ppt/slides/_rels/slide169.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media" Target="../media/media81.mp3"/><Relationship Id="rId7" Type="http://schemas.openxmlformats.org/officeDocument/2006/relationships/slide" Target="slide170.xml"/><Relationship Id="rId12" Type="http://schemas.openxmlformats.org/officeDocument/2006/relationships/image" Target="../media/image123.png"/><Relationship Id="rId2" Type="http://schemas.openxmlformats.org/officeDocument/2006/relationships/audio" Target="../media/media80.mp3"/><Relationship Id="rId1" Type="http://schemas.microsoft.com/office/2007/relationships/media" Target="../media/media80.mp3"/><Relationship Id="rId6" Type="http://schemas.openxmlformats.org/officeDocument/2006/relationships/slide" Target="slide54.xml"/><Relationship Id="rId11" Type="http://schemas.openxmlformats.org/officeDocument/2006/relationships/image" Target="../media/image124.png"/><Relationship Id="rId5" Type="http://schemas.openxmlformats.org/officeDocument/2006/relationships/slideLayout" Target="../slideLayouts/slideLayout13.xml"/><Relationship Id="rId10" Type="http://schemas.openxmlformats.org/officeDocument/2006/relationships/image" Target="../media/image156.png"/><Relationship Id="rId4" Type="http://schemas.openxmlformats.org/officeDocument/2006/relationships/audio" Target="../media/media81.mp3"/><Relationship Id="rId9" Type="http://schemas.openxmlformats.org/officeDocument/2006/relationships/image" Target="../media/image121.png"/></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6.xml"/><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170.xml.rels><?xml version="1.0" encoding="UTF-8" standalone="yes"?>
<Relationships xmlns="http://schemas.openxmlformats.org/package/2006/relationships"><Relationship Id="rId2" Type="http://schemas.openxmlformats.org/officeDocument/2006/relationships/slide" Target="slide169.xml"/><Relationship Id="rId1" Type="http://schemas.openxmlformats.org/officeDocument/2006/relationships/slideLayout" Target="../slideLayouts/slideLayout10.xml"/></Relationships>
</file>

<file path=ppt/slides/_rels/slide171.xml.rels><?xml version="1.0" encoding="UTF-8" standalone="yes"?>
<Relationships xmlns="http://schemas.openxmlformats.org/package/2006/relationships"><Relationship Id="rId2" Type="http://schemas.openxmlformats.org/officeDocument/2006/relationships/slide" Target="slide169.xml"/><Relationship Id="rId1" Type="http://schemas.openxmlformats.org/officeDocument/2006/relationships/slideLayout" Target="../slideLayouts/slideLayout10.xml"/></Relationships>
</file>

<file path=ppt/slides/_rels/slide172.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media" Target="../media/media83.mp3"/><Relationship Id="rId7" Type="http://schemas.openxmlformats.org/officeDocument/2006/relationships/slide" Target="slide173.xml"/><Relationship Id="rId12" Type="http://schemas.openxmlformats.org/officeDocument/2006/relationships/image" Target="../media/image123.png"/><Relationship Id="rId2" Type="http://schemas.openxmlformats.org/officeDocument/2006/relationships/audio" Target="../media/media82.mp3"/><Relationship Id="rId1" Type="http://schemas.microsoft.com/office/2007/relationships/media" Target="../media/media82.mp3"/><Relationship Id="rId6" Type="http://schemas.openxmlformats.org/officeDocument/2006/relationships/slide" Target="slide55.xml"/><Relationship Id="rId11" Type="http://schemas.openxmlformats.org/officeDocument/2006/relationships/image" Target="../media/image124.png"/><Relationship Id="rId5" Type="http://schemas.openxmlformats.org/officeDocument/2006/relationships/slideLayout" Target="../slideLayouts/slideLayout13.xml"/><Relationship Id="rId10" Type="http://schemas.openxmlformats.org/officeDocument/2006/relationships/image" Target="../media/image157.png"/><Relationship Id="rId4" Type="http://schemas.openxmlformats.org/officeDocument/2006/relationships/audio" Target="../media/media83.mp3"/><Relationship Id="rId9" Type="http://schemas.openxmlformats.org/officeDocument/2006/relationships/image" Target="../media/image121.png"/></Relationships>
</file>

<file path=ppt/slides/_rels/slide173.xml.rels><?xml version="1.0" encoding="UTF-8" standalone="yes"?>
<Relationships xmlns="http://schemas.openxmlformats.org/package/2006/relationships"><Relationship Id="rId2" Type="http://schemas.openxmlformats.org/officeDocument/2006/relationships/slide" Target="slide172.xml"/><Relationship Id="rId1" Type="http://schemas.openxmlformats.org/officeDocument/2006/relationships/slideLayout" Target="../slideLayouts/slideLayout10.xml"/></Relationships>
</file>

<file path=ppt/slides/_rels/slide174.xml.rels><?xml version="1.0" encoding="UTF-8" standalone="yes"?>
<Relationships xmlns="http://schemas.openxmlformats.org/package/2006/relationships"><Relationship Id="rId8" Type="http://schemas.openxmlformats.org/officeDocument/2006/relationships/slide" Target="slide175.xml"/><Relationship Id="rId13" Type="http://schemas.openxmlformats.org/officeDocument/2006/relationships/image" Target="../media/image123.png"/><Relationship Id="rId3" Type="http://schemas.microsoft.com/office/2007/relationships/media" Target="../media/media84.mp3"/><Relationship Id="rId7" Type="http://schemas.openxmlformats.org/officeDocument/2006/relationships/slide" Target="slide55.xml"/><Relationship Id="rId12" Type="http://schemas.openxmlformats.org/officeDocument/2006/relationships/image" Target="../media/image124.png"/><Relationship Id="rId2" Type="http://schemas.openxmlformats.org/officeDocument/2006/relationships/audio" Target="../media/media82.mp3"/><Relationship Id="rId1" Type="http://schemas.microsoft.com/office/2007/relationships/media" Target="../media/media82.mp3"/><Relationship Id="rId6" Type="http://schemas.openxmlformats.org/officeDocument/2006/relationships/notesSlide" Target="../notesSlides/notesSlide14.xml"/><Relationship Id="rId11" Type="http://schemas.openxmlformats.org/officeDocument/2006/relationships/image" Target="../media/image157.png"/><Relationship Id="rId5" Type="http://schemas.openxmlformats.org/officeDocument/2006/relationships/slideLayout" Target="../slideLayouts/slideLayout13.xml"/><Relationship Id="rId10" Type="http://schemas.openxmlformats.org/officeDocument/2006/relationships/image" Target="../media/image121.png"/><Relationship Id="rId4" Type="http://schemas.openxmlformats.org/officeDocument/2006/relationships/audio" Target="../media/media84.mp3"/><Relationship Id="rId9" Type="http://schemas.openxmlformats.org/officeDocument/2006/relationships/image" Target="../media/image122.png"/></Relationships>
</file>

<file path=ppt/slides/_rels/slide175.xml.rels><?xml version="1.0" encoding="UTF-8" standalone="yes"?>
<Relationships xmlns="http://schemas.openxmlformats.org/package/2006/relationships"><Relationship Id="rId2" Type="http://schemas.openxmlformats.org/officeDocument/2006/relationships/slide" Target="slide174.xml"/><Relationship Id="rId1" Type="http://schemas.openxmlformats.org/officeDocument/2006/relationships/slideLayout" Target="../slideLayouts/slideLayout10.xml"/></Relationships>
</file>

<file path=ppt/slides/_rels/slide176.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media" Target="../media/media86.mp3"/><Relationship Id="rId7" Type="http://schemas.openxmlformats.org/officeDocument/2006/relationships/slide" Target="slide177.xml"/><Relationship Id="rId12" Type="http://schemas.openxmlformats.org/officeDocument/2006/relationships/image" Target="../media/image123.png"/><Relationship Id="rId2" Type="http://schemas.openxmlformats.org/officeDocument/2006/relationships/audio" Target="../media/media85.mp3"/><Relationship Id="rId1" Type="http://schemas.microsoft.com/office/2007/relationships/media" Target="../media/media85.mp3"/><Relationship Id="rId6" Type="http://schemas.openxmlformats.org/officeDocument/2006/relationships/slide" Target="slide65.xml"/><Relationship Id="rId11" Type="http://schemas.openxmlformats.org/officeDocument/2006/relationships/image" Target="../media/image124.png"/><Relationship Id="rId5" Type="http://schemas.openxmlformats.org/officeDocument/2006/relationships/slideLayout" Target="../slideLayouts/slideLayout13.xml"/><Relationship Id="rId10" Type="http://schemas.openxmlformats.org/officeDocument/2006/relationships/image" Target="../media/image158.png"/><Relationship Id="rId4" Type="http://schemas.openxmlformats.org/officeDocument/2006/relationships/audio" Target="../media/media86.mp3"/><Relationship Id="rId9" Type="http://schemas.openxmlformats.org/officeDocument/2006/relationships/image" Target="../media/image121.png"/></Relationships>
</file>

<file path=ppt/slides/_rels/slide177.xml.rels><?xml version="1.0" encoding="UTF-8" standalone="yes"?>
<Relationships xmlns="http://schemas.openxmlformats.org/package/2006/relationships"><Relationship Id="rId2" Type="http://schemas.openxmlformats.org/officeDocument/2006/relationships/slide" Target="slide176.xml"/><Relationship Id="rId1" Type="http://schemas.openxmlformats.org/officeDocument/2006/relationships/slideLayout" Target="../slideLayouts/slideLayout10.xml"/></Relationships>
</file>

<file path=ppt/slides/_rels/slide178.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media" Target="../media/media88.mp3"/><Relationship Id="rId7" Type="http://schemas.openxmlformats.org/officeDocument/2006/relationships/slide" Target="slide179.xml"/><Relationship Id="rId12" Type="http://schemas.openxmlformats.org/officeDocument/2006/relationships/image" Target="../media/image160.png"/><Relationship Id="rId2" Type="http://schemas.openxmlformats.org/officeDocument/2006/relationships/audio" Target="../media/media87.mp3"/><Relationship Id="rId1" Type="http://schemas.microsoft.com/office/2007/relationships/media" Target="../media/media87.mp3"/><Relationship Id="rId6" Type="http://schemas.openxmlformats.org/officeDocument/2006/relationships/slide" Target="slide25.xml"/><Relationship Id="rId11" Type="http://schemas.openxmlformats.org/officeDocument/2006/relationships/image" Target="../media/image124.png"/><Relationship Id="rId5" Type="http://schemas.openxmlformats.org/officeDocument/2006/relationships/slideLayout" Target="../slideLayouts/slideLayout12.xml"/><Relationship Id="rId10" Type="http://schemas.openxmlformats.org/officeDocument/2006/relationships/image" Target="../media/image121.png"/><Relationship Id="rId4" Type="http://schemas.openxmlformats.org/officeDocument/2006/relationships/audio" Target="../media/media88.mp3"/><Relationship Id="rId9" Type="http://schemas.openxmlformats.org/officeDocument/2006/relationships/image" Target="../media/image159.png"/></Relationships>
</file>

<file path=ppt/slides/_rels/slide179.xml.rels><?xml version="1.0" encoding="UTF-8" standalone="yes"?>
<Relationships xmlns="http://schemas.openxmlformats.org/package/2006/relationships"><Relationship Id="rId2" Type="http://schemas.openxmlformats.org/officeDocument/2006/relationships/slide" Target="slide178.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 Target="slide12.xml"/><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180.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media" Target="../media/media90.mp3"/><Relationship Id="rId7" Type="http://schemas.openxmlformats.org/officeDocument/2006/relationships/slide" Target="slide181.xml"/><Relationship Id="rId2" Type="http://schemas.openxmlformats.org/officeDocument/2006/relationships/audio" Target="../media/media89.mp3"/><Relationship Id="rId1" Type="http://schemas.microsoft.com/office/2007/relationships/media" Target="../media/media89.mp3"/><Relationship Id="rId6" Type="http://schemas.openxmlformats.org/officeDocument/2006/relationships/slide" Target="slide39.xml"/><Relationship Id="rId11" Type="http://schemas.openxmlformats.org/officeDocument/2006/relationships/image" Target="../media/image123.png"/><Relationship Id="rId5" Type="http://schemas.openxmlformats.org/officeDocument/2006/relationships/slideLayout" Target="../slideLayouts/slideLayout12.xml"/><Relationship Id="rId10" Type="http://schemas.openxmlformats.org/officeDocument/2006/relationships/image" Target="../media/image124.png"/><Relationship Id="rId4" Type="http://schemas.openxmlformats.org/officeDocument/2006/relationships/audio" Target="../media/media90.mp3"/><Relationship Id="rId9" Type="http://schemas.openxmlformats.org/officeDocument/2006/relationships/image" Target="../media/image121.png"/></Relationships>
</file>

<file path=ppt/slides/_rels/slide181.xml.rels><?xml version="1.0" encoding="UTF-8" standalone="yes"?>
<Relationships xmlns="http://schemas.openxmlformats.org/package/2006/relationships"><Relationship Id="rId3" Type="http://schemas.openxmlformats.org/officeDocument/2006/relationships/slide" Target="slide180.xml"/><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82.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media" Target="../media/media92.mp3"/><Relationship Id="rId7" Type="http://schemas.openxmlformats.org/officeDocument/2006/relationships/slide" Target="slide183.xml"/><Relationship Id="rId2" Type="http://schemas.openxmlformats.org/officeDocument/2006/relationships/audio" Target="../media/media91.mp3"/><Relationship Id="rId1" Type="http://schemas.microsoft.com/office/2007/relationships/media" Target="../media/media91.mp3"/><Relationship Id="rId6" Type="http://schemas.openxmlformats.org/officeDocument/2006/relationships/slide" Target="slide52.xml"/><Relationship Id="rId11" Type="http://schemas.openxmlformats.org/officeDocument/2006/relationships/image" Target="../media/image123.png"/><Relationship Id="rId5" Type="http://schemas.openxmlformats.org/officeDocument/2006/relationships/slideLayout" Target="../slideLayouts/slideLayout12.xml"/><Relationship Id="rId10" Type="http://schemas.openxmlformats.org/officeDocument/2006/relationships/image" Target="../media/image124.png"/><Relationship Id="rId4" Type="http://schemas.openxmlformats.org/officeDocument/2006/relationships/audio" Target="../media/media92.mp3"/><Relationship Id="rId9" Type="http://schemas.openxmlformats.org/officeDocument/2006/relationships/image" Target="../media/image121.png"/></Relationships>
</file>

<file path=ppt/slides/_rels/slide183.xml.rels><?xml version="1.0" encoding="UTF-8" standalone="yes"?>
<Relationships xmlns="http://schemas.openxmlformats.org/package/2006/relationships"><Relationship Id="rId2" Type="http://schemas.openxmlformats.org/officeDocument/2006/relationships/slide" Target="slide182.xml"/><Relationship Id="rId1" Type="http://schemas.openxmlformats.org/officeDocument/2006/relationships/slideLayout" Target="../slideLayouts/slideLayout10.xml"/></Relationships>
</file>

<file path=ppt/slides/_rels/slide184.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media" Target="../media/media94.mp3"/><Relationship Id="rId7" Type="http://schemas.openxmlformats.org/officeDocument/2006/relationships/slide" Target="slide185.xml"/><Relationship Id="rId2" Type="http://schemas.openxmlformats.org/officeDocument/2006/relationships/audio" Target="../media/media93.mp3"/><Relationship Id="rId1" Type="http://schemas.microsoft.com/office/2007/relationships/media" Target="../media/media93.mp3"/><Relationship Id="rId6" Type="http://schemas.openxmlformats.org/officeDocument/2006/relationships/slide" Target="slide53.xml"/><Relationship Id="rId11" Type="http://schemas.openxmlformats.org/officeDocument/2006/relationships/image" Target="../media/image123.png"/><Relationship Id="rId5" Type="http://schemas.openxmlformats.org/officeDocument/2006/relationships/slideLayout" Target="../slideLayouts/slideLayout12.xml"/><Relationship Id="rId10" Type="http://schemas.openxmlformats.org/officeDocument/2006/relationships/image" Target="../media/image124.png"/><Relationship Id="rId4" Type="http://schemas.openxmlformats.org/officeDocument/2006/relationships/audio" Target="../media/media94.mp3"/><Relationship Id="rId9" Type="http://schemas.openxmlformats.org/officeDocument/2006/relationships/image" Target="../media/image121.png"/></Relationships>
</file>

<file path=ppt/slides/_rels/slide185.xml.rels><?xml version="1.0" encoding="UTF-8" standalone="yes"?>
<Relationships xmlns="http://schemas.openxmlformats.org/package/2006/relationships"><Relationship Id="rId2" Type="http://schemas.openxmlformats.org/officeDocument/2006/relationships/slide" Target="slide184.xml"/><Relationship Id="rId1" Type="http://schemas.openxmlformats.org/officeDocument/2006/relationships/slideLayout" Target="../slideLayouts/slideLayout10.xml"/></Relationships>
</file>

<file path=ppt/slides/_rels/slide186.xml.rels><?xml version="1.0" encoding="UTF-8" standalone="yes"?>
<Relationships xmlns="http://schemas.openxmlformats.org/package/2006/relationships"><Relationship Id="rId2" Type="http://schemas.openxmlformats.org/officeDocument/2006/relationships/slide" Target="slide184.xml"/><Relationship Id="rId1" Type="http://schemas.openxmlformats.org/officeDocument/2006/relationships/slideLayout" Target="../slideLayouts/slideLayout10.xml"/></Relationships>
</file>

<file path=ppt/slides/_rels/slide187.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media" Target="../media/media96.mp3"/><Relationship Id="rId7" Type="http://schemas.openxmlformats.org/officeDocument/2006/relationships/slide" Target="slide188.xml"/><Relationship Id="rId2" Type="http://schemas.openxmlformats.org/officeDocument/2006/relationships/audio" Target="../media/media95.mp3"/><Relationship Id="rId1" Type="http://schemas.microsoft.com/office/2007/relationships/media" Target="../media/media95.mp3"/><Relationship Id="rId6" Type="http://schemas.openxmlformats.org/officeDocument/2006/relationships/slide" Target="slide65.xml"/><Relationship Id="rId11" Type="http://schemas.openxmlformats.org/officeDocument/2006/relationships/image" Target="../media/image123.png"/><Relationship Id="rId5" Type="http://schemas.openxmlformats.org/officeDocument/2006/relationships/slideLayout" Target="../slideLayouts/slideLayout12.xml"/><Relationship Id="rId10" Type="http://schemas.openxmlformats.org/officeDocument/2006/relationships/image" Target="../media/image124.png"/><Relationship Id="rId4" Type="http://schemas.openxmlformats.org/officeDocument/2006/relationships/audio" Target="../media/media96.mp3"/><Relationship Id="rId9" Type="http://schemas.openxmlformats.org/officeDocument/2006/relationships/image" Target="../media/image121.png"/></Relationships>
</file>

<file path=ppt/slides/_rels/slide188.xml.rels><?xml version="1.0" encoding="UTF-8" standalone="yes"?>
<Relationships xmlns="http://schemas.openxmlformats.org/package/2006/relationships"><Relationship Id="rId2" Type="http://schemas.openxmlformats.org/officeDocument/2006/relationships/slide" Target="slide187.xml"/><Relationship Id="rId1" Type="http://schemas.openxmlformats.org/officeDocument/2006/relationships/slideLayout" Target="../slideLayouts/slideLayout10.xml"/></Relationships>
</file>

<file path=ppt/slides/_rels/slide189.xml.rels><?xml version="1.0" encoding="UTF-8" standalone="yes"?>
<Relationships xmlns="http://schemas.openxmlformats.org/package/2006/relationships"><Relationship Id="rId8" Type="http://schemas.openxmlformats.org/officeDocument/2006/relationships/audio" Target="../media/media100.mp3"/><Relationship Id="rId13" Type="http://schemas.openxmlformats.org/officeDocument/2006/relationships/image" Target="../media/image161.png"/><Relationship Id="rId18" Type="http://schemas.openxmlformats.org/officeDocument/2006/relationships/image" Target="../media/image165.png"/><Relationship Id="rId3" Type="http://schemas.microsoft.com/office/2007/relationships/media" Target="../media/media98.mp3"/><Relationship Id="rId21" Type="http://schemas.openxmlformats.org/officeDocument/2006/relationships/image" Target="../media/image122.png"/><Relationship Id="rId7" Type="http://schemas.microsoft.com/office/2007/relationships/media" Target="../media/media100.mp3"/><Relationship Id="rId12" Type="http://schemas.openxmlformats.org/officeDocument/2006/relationships/slide" Target="slide24.xml"/><Relationship Id="rId17" Type="http://schemas.openxmlformats.org/officeDocument/2006/relationships/image" Target="../media/image164.png"/><Relationship Id="rId2" Type="http://schemas.openxmlformats.org/officeDocument/2006/relationships/audio" Target="../media/media97.mp3"/><Relationship Id="rId16" Type="http://schemas.openxmlformats.org/officeDocument/2006/relationships/image" Target="../media/image163.png"/><Relationship Id="rId20" Type="http://schemas.openxmlformats.org/officeDocument/2006/relationships/slide" Target="slide190.xml"/><Relationship Id="rId1" Type="http://schemas.microsoft.com/office/2007/relationships/media" Target="../media/media97.mp3"/><Relationship Id="rId6" Type="http://schemas.openxmlformats.org/officeDocument/2006/relationships/audio" Target="../media/media99.mp3"/><Relationship Id="rId11" Type="http://schemas.openxmlformats.org/officeDocument/2006/relationships/slide" Target="slide1.xml"/><Relationship Id="rId5" Type="http://schemas.microsoft.com/office/2007/relationships/media" Target="../media/media99.mp3"/><Relationship Id="rId15" Type="http://schemas.openxmlformats.org/officeDocument/2006/relationships/image" Target="../media/image162.png"/><Relationship Id="rId10" Type="http://schemas.openxmlformats.org/officeDocument/2006/relationships/notesSlide" Target="../notesSlides/notesSlide16.xml"/><Relationship Id="rId19" Type="http://schemas.openxmlformats.org/officeDocument/2006/relationships/image" Target="../media/image124.png"/><Relationship Id="rId4" Type="http://schemas.openxmlformats.org/officeDocument/2006/relationships/audio" Target="../media/media98.mp3"/><Relationship Id="rId9" Type="http://schemas.openxmlformats.org/officeDocument/2006/relationships/slideLayout" Target="../slideLayouts/slideLayout12.xml"/><Relationship Id="rId14" Type="http://schemas.openxmlformats.org/officeDocument/2006/relationships/slide" Target="slide25.xml"/><Relationship Id="rId22" Type="http://schemas.openxmlformats.org/officeDocument/2006/relationships/slide" Target="slide191.xml"/></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8.xml"/><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190.xml.rels><?xml version="1.0" encoding="UTF-8" standalone="yes"?>
<Relationships xmlns="http://schemas.openxmlformats.org/package/2006/relationships"><Relationship Id="rId2" Type="http://schemas.openxmlformats.org/officeDocument/2006/relationships/slide" Target="slide189.xml"/><Relationship Id="rId1" Type="http://schemas.openxmlformats.org/officeDocument/2006/relationships/slideLayout" Target="../slideLayouts/slideLayout10.xml"/></Relationships>
</file>

<file path=ppt/slides/_rels/slide191.xml.rels><?xml version="1.0" encoding="UTF-8" standalone="yes"?>
<Relationships xmlns="http://schemas.openxmlformats.org/package/2006/relationships"><Relationship Id="rId2" Type="http://schemas.openxmlformats.org/officeDocument/2006/relationships/slide" Target="slide189.xml"/><Relationship Id="rId1" Type="http://schemas.openxmlformats.org/officeDocument/2006/relationships/slideLayout" Target="../slideLayouts/slideLayout10.xml"/></Relationships>
</file>

<file path=ppt/slides/_rels/slide192.xml.rels><?xml version="1.0" encoding="UTF-8" standalone="yes"?>
<Relationships xmlns="http://schemas.openxmlformats.org/package/2006/relationships"><Relationship Id="rId8" Type="http://schemas.openxmlformats.org/officeDocument/2006/relationships/audio" Target="../media/media104.mp3"/><Relationship Id="rId13" Type="http://schemas.openxmlformats.org/officeDocument/2006/relationships/slide" Target="slide40.xml"/><Relationship Id="rId18" Type="http://schemas.openxmlformats.org/officeDocument/2006/relationships/image" Target="../media/image170.png"/><Relationship Id="rId3" Type="http://schemas.microsoft.com/office/2007/relationships/media" Target="../media/media102.mp3"/><Relationship Id="rId21" Type="http://schemas.openxmlformats.org/officeDocument/2006/relationships/image" Target="../media/image122.png"/><Relationship Id="rId7" Type="http://schemas.microsoft.com/office/2007/relationships/media" Target="../media/media104.mp3"/><Relationship Id="rId12" Type="http://schemas.openxmlformats.org/officeDocument/2006/relationships/slide" Target="slide39.xml"/><Relationship Id="rId17" Type="http://schemas.openxmlformats.org/officeDocument/2006/relationships/image" Target="../media/image169.png"/><Relationship Id="rId2" Type="http://schemas.openxmlformats.org/officeDocument/2006/relationships/audio" Target="../media/media101.mp3"/><Relationship Id="rId16" Type="http://schemas.openxmlformats.org/officeDocument/2006/relationships/image" Target="../media/image168.png"/><Relationship Id="rId20" Type="http://schemas.openxmlformats.org/officeDocument/2006/relationships/slide" Target="slide195.xml"/><Relationship Id="rId1" Type="http://schemas.microsoft.com/office/2007/relationships/media" Target="../media/media101.mp3"/><Relationship Id="rId6" Type="http://schemas.openxmlformats.org/officeDocument/2006/relationships/audio" Target="../media/media103.mp3"/><Relationship Id="rId11" Type="http://schemas.openxmlformats.org/officeDocument/2006/relationships/slide" Target="slide25.xml"/><Relationship Id="rId5" Type="http://schemas.microsoft.com/office/2007/relationships/media" Target="../media/media103.mp3"/><Relationship Id="rId15" Type="http://schemas.openxmlformats.org/officeDocument/2006/relationships/image" Target="../media/image167.png"/><Relationship Id="rId23" Type="http://schemas.openxmlformats.org/officeDocument/2006/relationships/slide" Target="slide193.xml"/><Relationship Id="rId10" Type="http://schemas.openxmlformats.org/officeDocument/2006/relationships/notesSlide" Target="../notesSlides/notesSlide17.xml"/><Relationship Id="rId19" Type="http://schemas.openxmlformats.org/officeDocument/2006/relationships/image" Target="../media/image124.png"/><Relationship Id="rId4" Type="http://schemas.openxmlformats.org/officeDocument/2006/relationships/audio" Target="../media/media102.mp3"/><Relationship Id="rId9" Type="http://schemas.openxmlformats.org/officeDocument/2006/relationships/slideLayout" Target="../slideLayouts/slideLayout12.xml"/><Relationship Id="rId14" Type="http://schemas.openxmlformats.org/officeDocument/2006/relationships/image" Target="../media/image166.png"/><Relationship Id="rId22" Type="http://schemas.openxmlformats.org/officeDocument/2006/relationships/slide" Target="slide194.xml"/></Relationships>
</file>

<file path=ppt/slides/_rels/slide193.xml.rels><?xml version="1.0" encoding="UTF-8" standalone="yes"?>
<Relationships xmlns="http://schemas.openxmlformats.org/package/2006/relationships"><Relationship Id="rId2" Type="http://schemas.openxmlformats.org/officeDocument/2006/relationships/slide" Target="slide192.xml"/><Relationship Id="rId1" Type="http://schemas.openxmlformats.org/officeDocument/2006/relationships/slideLayout" Target="../slideLayouts/slideLayout10.xml"/></Relationships>
</file>

<file path=ppt/slides/_rels/slide194.xml.rels><?xml version="1.0" encoding="UTF-8" standalone="yes"?>
<Relationships xmlns="http://schemas.openxmlformats.org/package/2006/relationships"><Relationship Id="rId2" Type="http://schemas.openxmlformats.org/officeDocument/2006/relationships/slide" Target="slide192.xml"/><Relationship Id="rId1" Type="http://schemas.openxmlformats.org/officeDocument/2006/relationships/slideLayout" Target="../slideLayouts/slideLayout10.xml"/></Relationships>
</file>

<file path=ppt/slides/_rels/slide195.xml.rels><?xml version="1.0" encoding="UTF-8" standalone="yes"?>
<Relationships xmlns="http://schemas.openxmlformats.org/package/2006/relationships"><Relationship Id="rId2" Type="http://schemas.openxmlformats.org/officeDocument/2006/relationships/slide" Target="slide192.xml"/><Relationship Id="rId1" Type="http://schemas.openxmlformats.org/officeDocument/2006/relationships/slideLayout" Target="../slideLayouts/slideLayout10.xml"/></Relationships>
</file>

<file path=ppt/slides/_rels/slide196.xml.rels><?xml version="1.0" encoding="UTF-8" standalone="yes"?>
<Relationships xmlns="http://schemas.openxmlformats.org/package/2006/relationships"><Relationship Id="rId8" Type="http://schemas.openxmlformats.org/officeDocument/2006/relationships/audio" Target="../media/media108.mp3"/><Relationship Id="rId13" Type="http://schemas.openxmlformats.org/officeDocument/2006/relationships/image" Target="../media/image172.png"/><Relationship Id="rId18" Type="http://schemas.openxmlformats.org/officeDocument/2006/relationships/image" Target="../media/image122.png"/><Relationship Id="rId3" Type="http://schemas.microsoft.com/office/2007/relationships/media" Target="../media/media106.mp3"/><Relationship Id="rId7" Type="http://schemas.microsoft.com/office/2007/relationships/media" Target="../media/media108.mp3"/><Relationship Id="rId12" Type="http://schemas.openxmlformats.org/officeDocument/2006/relationships/image" Target="../media/image171.png"/><Relationship Id="rId17" Type="http://schemas.openxmlformats.org/officeDocument/2006/relationships/slide" Target="slide197.xml"/><Relationship Id="rId2" Type="http://schemas.openxmlformats.org/officeDocument/2006/relationships/audio" Target="../media/media105.mp3"/><Relationship Id="rId16" Type="http://schemas.openxmlformats.org/officeDocument/2006/relationships/image" Target="../media/image124.png"/><Relationship Id="rId1" Type="http://schemas.microsoft.com/office/2007/relationships/media" Target="../media/media105.mp3"/><Relationship Id="rId6" Type="http://schemas.openxmlformats.org/officeDocument/2006/relationships/audio" Target="../media/media107.mp3"/><Relationship Id="rId11" Type="http://schemas.openxmlformats.org/officeDocument/2006/relationships/slide" Target="slide41.xml"/><Relationship Id="rId5" Type="http://schemas.microsoft.com/office/2007/relationships/media" Target="../media/media107.mp3"/><Relationship Id="rId15" Type="http://schemas.openxmlformats.org/officeDocument/2006/relationships/image" Target="../media/image174.png"/><Relationship Id="rId10" Type="http://schemas.openxmlformats.org/officeDocument/2006/relationships/notesSlide" Target="../notesSlides/notesSlide18.xml"/><Relationship Id="rId4" Type="http://schemas.openxmlformats.org/officeDocument/2006/relationships/audio" Target="../media/media106.mp3"/><Relationship Id="rId9" Type="http://schemas.openxmlformats.org/officeDocument/2006/relationships/slideLayout" Target="../slideLayouts/slideLayout12.xml"/><Relationship Id="rId14" Type="http://schemas.openxmlformats.org/officeDocument/2006/relationships/image" Target="../media/image173.png"/></Relationships>
</file>

<file path=ppt/slides/_rels/slide197.xml.rels><?xml version="1.0" encoding="UTF-8" standalone="yes"?>
<Relationships xmlns="http://schemas.openxmlformats.org/package/2006/relationships"><Relationship Id="rId2" Type="http://schemas.openxmlformats.org/officeDocument/2006/relationships/slide" Target="slide196.xml"/><Relationship Id="rId1" Type="http://schemas.openxmlformats.org/officeDocument/2006/relationships/slideLayout" Target="../slideLayouts/slideLayout10.xml"/></Relationships>
</file>

<file path=ppt/slides/_rels/slide198.xml.rels><?xml version="1.0" encoding="UTF-8" standalone="yes"?>
<Relationships xmlns="http://schemas.openxmlformats.org/package/2006/relationships"><Relationship Id="rId8" Type="http://schemas.openxmlformats.org/officeDocument/2006/relationships/audio" Target="../media/media112.mp3"/><Relationship Id="rId13" Type="http://schemas.openxmlformats.org/officeDocument/2006/relationships/slide" Target="slide52.xml"/><Relationship Id="rId18" Type="http://schemas.openxmlformats.org/officeDocument/2006/relationships/image" Target="../media/image176.png"/><Relationship Id="rId3" Type="http://schemas.microsoft.com/office/2007/relationships/media" Target="../media/media110.mp3"/><Relationship Id="rId21" Type="http://schemas.openxmlformats.org/officeDocument/2006/relationships/image" Target="../media/image179.png"/><Relationship Id="rId7" Type="http://schemas.microsoft.com/office/2007/relationships/media" Target="../media/media112.mp3"/><Relationship Id="rId12" Type="http://schemas.openxmlformats.org/officeDocument/2006/relationships/notesSlide" Target="../notesSlides/notesSlide19.xml"/><Relationship Id="rId17" Type="http://schemas.openxmlformats.org/officeDocument/2006/relationships/image" Target="../media/image175.png"/><Relationship Id="rId2" Type="http://schemas.openxmlformats.org/officeDocument/2006/relationships/audio" Target="../media/media109.mp3"/><Relationship Id="rId16" Type="http://schemas.openxmlformats.org/officeDocument/2006/relationships/slide" Target="slide65.xml"/><Relationship Id="rId20" Type="http://schemas.openxmlformats.org/officeDocument/2006/relationships/image" Target="../media/image178.png"/><Relationship Id="rId1" Type="http://schemas.microsoft.com/office/2007/relationships/media" Target="../media/media109.mp3"/><Relationship Id="rId6" Type="http://schemas.openxmlformats.org/officeDocument/2006/relationships/audio" Target="../media/media111.mp3"/><Relationship Id="rId11" Type="http://schemas.openxmlformats.org/officeDocument/2006/relationships/slideLayout" Target="../slideLayouts/slideLayout12.xml"/><Relationship Id="rId24" Type="http://schemas.openxmlformats.org/officeDocument/2006/relationships/image" Target="../media/image122.png"/><Relationship Id="rId5" Type="http://schemas.microsoft.com/office/2007/relationships/media" Target="../media/media111.mp3"/><Relationship Id="rId15" Type="http://schemas.openxmlformats.org/officeDocument/2006/relationships/slide" Target="slide54.xml"/><Relationship Id="rId23" Type="http://schemas.openxmlformats.org/officeDocument/2006/relationships/slide" Target="slide199.xml"/><Relationship Id="rId10" Type="http://schemas.openxmlformats.org/officeDocument/2006/relationships/audio" Target="../media/media113.mp3"/><Relationship Id="rId19" Type="http://schemas.openxmlformats.org/officeDocument/2006/relationships/image" Target="../media/image177.png"/><Relationship Id="rId4" Type="http://schemas.openxmlformats.org/officeDocument/2006/relationships/audio" Target="../media/media110.mp3"/><Relationship Id="rId9" Type="http://schemas.microsoft.com/office/2007/relationships/media" Target="../media/media113.mp3"/><Relationship Id="rId14" Type="http://schemas.openxmlformats.org/officeDocument/2006/relationships/slide" Target="slide53.xml"/><Relationship Id="rId22" Type="http://schemas.openxmlformats.org/officeDocument/2006/relationships/image" Target="../media/image124.png"/></Relationships>
</file>

<file path=ppt/slides/_rels/slide199.xml.rels><?xml version="1.0" encoding="UTF-8" standalone="yes"?>
<Relationships xmlns="http://schemas.openxmlformats.org/package/2006/relationships"><Relationship Id="rId2" Type="http://schemas.openxmlformats.org/officeDocument/2006/relationships/slide" Target="slide19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3" Type="http://schemas.openxmlformats.org/officeDocument/2006/relationships/slide" Target="slide71.xml"/><Relationship Id="rId18" Type="http://schemas.openxmlformats.org/officeDocument/2006/relationships/slide" Target="slide86.xml"/><Relationship Id="rId26" Type="http://schemas.openxmlformats.org/officeDocument/2006/relationships/slide" Target="slide52.xml"/><Relationship Id="rId21" Type="http://schemas.openxmlformats.org/officeDocument/2006/relationships/slide" Target="slide285.xml"/><Relationship Id="rId34" Type="http://schemas.openxmlformats.org/officeDocument/2006/relationships/image" Target="../media/image19.png"/><Relationship Id="rId7" Type="http://schemas.openxmlformats.org/officeDocument/2006/relationships/slide" Target="slide200.xml"/><Relationship Id="rId12" Type="http://schemas.openxmlformats.org/officeDocument/2006/relationships/slide" Target="slide70.xml"/><Relationship Id="rId17" Type="http://schemas.openxmlformats.org/officeDocument/2006/relationships/slide" Target="slide26.xml"/><Relationship Id="rId25" Type="http://schemas.openxmlformats.org/officeDocument/2006/relationships/slide" Target="slide39.xml"/><Relationship Id="rId33" Type="http://schemas.openxmlformats.org/officeDocument/2006/relationships/slide" Target="slide286.xml"/><Relationship Id="rId38"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slide" Target="slide29.xml"/><Relationship Id="rId20" Type="http://schemas.openxmlformats.org/officeDocument/2006/relationships/slide" Target="slide189.xml"/><Relationship Id="rId29" Type="http://schemas.openxmlformats.org/officeDocument/2006/relationships/slide" Target="slide4.xml"/><Relationship Id="rId1" Type="http://schemas.openxmlformats.org/officeDocument/2006/relationships/slideLayout" Target="../slideLayouts/slideLayout5.xml"/><Relationship Id="rId6" Type="http://schemas.openxmlformats.org/officeDocument/2006/relationships/slide" Target="slide9.xml"/><Relationship Id="rId11" Type="http://schemas.openxmlformats.org/officeDocument/2006/relationships/slide" Target="slide2.xml"/><Relationship Id="rId24" Type="http://schemas.openxmlformats.org/officeDocument/2006/relationships/slide" Target="slide24.xml"/><Relationship Id="rId32" Type="http://schemas.openxmlformats.org/officeDocument/2006/relationships/slide" Target="slide30.xml"/><Relationship Id="rId37" Type="http://schemas.openxmlformats.org/officeDocument/2006/relationships/hyperlink" Target="https://ltn.tw/itOL8xp" TargetMode="External"/><Relationship Id="rId5" Type="http://schemas.openxmlformats.org/officeDocument/2006/relationships/slide" Target="slide85.xml"/><Relationship Id="rId15" Type="http://schemas.openxmlformats.org/officeDocument/2006/relationships/slide" Target="slide28.xml"/><Relationship Id="rId23" Type="http://schemas.openxmlformats.org/officeDocument/2006/relationships/image" Target="../media/image17.png"/><Relationship Id="rId28" Type="http://schemas.openxmlformats.org/officeDocument/2006/relationships/slide" Target="slide251.xml"/><Relationship Id="rId36" Type="http://schemas.openxmlformats.org/officeDocument/2006/relationships/hyperlink" Target="https://ltn.tw/iKmNL6p" TargetMode="External"/><Relationship Id="rId10" Type="http://schemas.openxmlformats.org/officeDocument/2006/relationships/slide" Target="slide283.xml"/><Relationship Id="rId19" Type="http://schemas.openxmlformats.org/officeDocument/2006/relationships/slide" Target="slide178.xml"/><Relationship Id="rId31" Type="http://schemas.openxmlformats.org/officeDocument/2006/relationships/slide" Target="slide82.xml"/><Relationship Id="rId4" Type="http://schemas.openxmlformats.org/officeDocument/2006/relationships/slide" Target="slide22.xml"/><Relationship Id="rId9" Type="http://schemas.openxmlformats.org/officeDocument/2006/relationships/slide" Target="slide266.xml"/><Relationship Id="rId14" Type="http://schemas.openxmlformats.org/officeDocument/2006/relationships/slide" Target="slide76.xml"/><Relationship Id="rId22" Type="http://schemas.openxmlformats.org/officeDocument/2006/relationships/slide" Target="slide284.xml"/><Relationship Id="rId27" Type="http://schemas.openxmlformats.org/officeDocument/2006/relationships/slide" Target="slide65.xml"/><Relationship Id="rId30" Type="http://schemas.openxmlformats.org/officeDocument/2006/relationships/image" Target="../media/image18.png"/><Relationship Id="rId35" Type="http://schemas.openxmlformats.org/officeDocument/2006/relationships/slide" Target="slide23.xml"/><Relationship Id="rId8" Type="http://schemas.openxmlformats.org/officeDocument/2006/relationships/slide" Target="slide230.xml"/><Relationship Id="rId3"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slide" Target="slide12.xml"/><Relationship Id="rId1" Type="http://schemas.openxmlformats.org/officeDocument/2006/relationships/slideLayout" Target="../slideLayouts/slideLayout9.xml"/><Relationship Id="rId5" Type="http://schemas.openxmlformats.org/officeDocument/2006/relationships/image" Target="../media/image46.png"/><Relationship Id="rId4" Type="http://schemas.openxmlformats.org/officeDocument/2006/relationships/image" Target="../media/image45.png"/></Relationships>
</file>

<file path=ppt/slides/_rels/slide200.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slide" Target="slide202.xml"/><Relationship Id="rId7" Type="http://schemas.openxmlformats.org/officeDocument/2006/relationships/image" Target="../media/image184.png"/><Relationship Id="rId2" Type="http://schemas.openxmlformats.org/officeDocument/2006/relationships/image" Target="../media/image180.png"/><Relationship Id="rId1" Type="http://schemas.openxmlformats.org/officeDocument/2006/relationships/slideLayout" Target="../slideLayouts/slideLayout4.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202.xml.rels><?xml version="1.0" encoding="UTF-8" standalone="yes"?>
<Relationships xmlns="http://schemas.openxmlformats.org/package/2006/relationships"><Relationship Id="rId3" Type="http://schemas.openxmlformats.org/officeDocument/2006/relationships/slide" Target="slide201.xml"/><Relationship Id="rId2" Type="http://schemas.openxmlformats.org/officeDocument/2006/relationships/image" Target="../media/image186.png"/><Relationship Id="rId1" Type="http://schemas.openxmlformats.org/officeDocument/2006/relationships/slideLayout" Target="../slideLayouts/slideLayout10.xml"/><Relationship Id="rId4" Type="http://schemas.openxmlformats.org/officeDocument/2006/relationships/image" Target="../media/image187.png"/></Relationships>
</file>

<file path=ppt/slides/_rels/slide20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slide" Target="slide205.xml"/><Relationship Id="rId1" Type="http://schemas.openxmlformats.org/officeDocument/2006/relationships/slideLayout" Target="../slideLayouts/slideLayout1.xml"/><Relationship Id="rId5" Type="http://schemas.openxmlformats.org/officeDocument/2006/relationships/image" Target="../media/image189.png"/><Relationship Id="rId4" Type="http://schemas.openxmlformats.org/officeDocument/2006/relationships/slide" Target="slide25.xml"/></Relationships>
</file>

<file path=ppt/slides/_rels/slide204.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3" Type="http://schemas.openxmlformats.org/officeDocument/2006/relationships/slide" Target="slide203.xml"/><Relationship Id="rId2" Type="http://schemas.openxmlformats.org/officeDocument/2006/relationships/image" Target="../media/image191.png"/><Relationship Id="rId1" Type="http://schemas.openxmlformats.org/officeDocument/2006/relationships/slideLayout" Target="../slideLayouts/slideLayout10.xml"/></Relationships>
</file>

<file path=ppt/slides/_rels/slide206.xml.rels><?xml version="1.0" encoding="UTF-8" standalone="yes"?>
<Relationships xmlns="http://schemas.openxmlformats.org/package/2006/relationships"><Relationship Id="rId2" Type="http://schemas.openxmlformats.org/officeDocument/2006/relationships/slide" Target="slide203.xml"/><Relationship Id="rId1" Type="http://schemas.openxmlformats.org/officeDocument/2006/relationships/slideLayout" Target="../slideLayouts/slideLayout10.xml"/></Relationships>
</file>

<file path=ppt/slides/_rels/slide207.xml.rels><?xml version="1.0" encoding="UTF-8" standalone="yes"?>
<Relationships xmlns="http://schemas.openxmlformats.org/package/2006/relationships"><Relationship Id="rId3" Type="http://schemas.openxmlformats.org/officeDocument/2006/relationships/slide" Target="slide203.xml"/><Relationship Id="rId2" Type="http://schemas.openxmlformats.org/officeDocument/2006/relationships/image" Target="../media/image192.png"/><Relationship Id="rId1" Type="http://schemas.openxmlformats.org/officeDocument/2006/relationships/slideLayout" Target="../slideLayouts/slideLayout10.xml"/></Relationships>
</file>

<file path=ppt/slides/_rels/slide208.xml.rels><?xml version="1.0" encoding="UTF-8" standalone="yes"?>
<Relationships xmlns="http://schemas.openxmlformats.org/package/2006/relationships"><Relationship Id="rId2" Type="http://schemas.openxmlformats.org/officeDocument/2006/relationships/slide" Target="slide203.xml"/><Relationship Id="rId1" Type="http://schemas.openxmlformats.org/officeDocument/2006/relationships/slideLayout" Target="../slideLayouts/slideLayout10.xml"/></Relationships>
</file>

<file path=ppt/slides/_rels/slide209.xml.rels><?xml version="1.0" encoding="UTF-8" standalone="yes"?>
<Relationships xmlns="http://schemas.openxmlformats.org/package/2006/relationships"><Relationship Id="rId2" Type="http://schemas.openxmlformats.org/officeDocument/2006/relationships/slide" Target="slide203.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20.xml"/><Relationship Id="rId1" Type="http://schemas.openxmlformats.org/officeDocument/2006/relationships/slideLayout" Target="../slideLayouts/slideLayout9.xml"/></Relationships>
</file>

<file path=ppt/slides/_rels/slide210.xml.rels><?xml version="1.0" encoding="UTF-8" standalone="yes"?>
<Relationships xmlns="http://schemas.openxmlformats.org/package/2006/relationships"><Relationship Id="rId2" Type="http://schemas.openxmlformats.org/officeDocument/2006/relationships/slide" Target="slide203.xml"/><Relationship Id="rId1" Type="http://schemas.openxmlformats.org/officeDocument/2006/relationships/slideLayout" Target="../slideLayouts/slideLayout10.xml"/></Relationships>
</file>

<file path=ppt/slides/_rels/slide21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10.xml"/><Relationship Id="rId4" Type="http://schemas.openxmlformats.org/officeDocument/2006/relationships/slide" Target="slide203.xml"/></Relationships>
</file>

<file path=ppt/slides/_rels/slide212.xml.rels><?xml version="1.0" encoding="UTF-8" standalone="yes"?>
<Relationships xmlns="http://schemas.openxmlformats.org/package/2006/relationships"><Relationship Id="rId2" Type="http://schemas.openxmlformats.org/officeDocument/2006/relationships/slide" Target="slide203.xml"/><Relationship Id="rId1" Type="http://schemas.openxmlformats.org/officeDocument/2006/relationships/slideLayout" Target="../slideLayouts/slideLayout10.xml"/></Relationships>
</file>

<file path=ppt/slides/_rels/slide2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5.png"/><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195.png"/></Relationships>
</file>

<file path=ppt/slides/_rels/slide21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6.png"/><Relationship Id="rId1" Type="http://schemas.openxmlformats.org/officeDocument/2006/relationships/slideLayout" Target="../slideLayouts/slideLayout1.xml"/><Relationship Id="rId4" Type="http://schemas.openxmlformats.org/officeDocument/2006/relationships/image" Target="../media/image197.jpeg"/></Relationships>
</file>

<file path=ppt/slides/_rels/slide218.xml.rels><?xml version="1.0" encoding="UTF-8" standalone="yes"?>
<Relationships xmlns="http://schemas.openxmlformats.org/package/2006/relationships"><Relationship Id="rId3" Type="http://schemas.openxmlformats.org/officeDocument/2006/relationships/slide" Target="slide219.xml"/><Relationship Id="rId7" Type="http://schemas.openxmlformats.org/officeDocument/2006/relationships/image" Target="../media/image196.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slide" Target="slide222.xml"/><Relationship Id="rId5" Type="http://schemas.openxmlformats.org/officeDocument/2006/relationships/slide" Target="slide221.xml"/><Relationship Id="rId4" Type="http://schemas.openxmlformats.org/officeDocument/2006/relationships/slide" Target="slide220.xml"/></Relationships>
</file>

<file path=ppt/slides/_rels/slide2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218.xml"/><Relationship Id="rId1" Type="http://schemas.openxmlformats.org/officeDocument/2006/relationships/slideLayout" Target="../slideLayouts/slideLayout1.xml"/><Relationship Id="rId4" Type="http://schemas.openxmlformats.org/officeDocument/2006/relationships/image" Target="../media/image196.png"/></Relationships>
</file>

<file path=ppt/slides/_rels/slide22.xml.rels><?xml version="1.0" encoding="UTF-8" standalone="yes"?>
<Relationships xmlns="http://schemas.openxmlformats.org/package/2006/relationships"><Relationship Id="rId8" Type="http://schemas.openxmlformats.org/officeDocument/2006/relationships/hyperlink" Target="L05-&#35506;&#25991;&#23416;&#32722;&#21934;(&#23416;&#29992;)(Kyoto).docx" TargetMode="External"/><Relationship Id="rId3" Type="http://schemas.microsoft.com/office/2007/relationships/media" Target="../media/media2.mp3"/><Relationship Id="rId7" Type="http://schemas.openxmlformats.org/officeDocument/2006/relationships/image" Target="../media/image48.png"/><Relationship Id="rId12"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7.png"/><Relationship Id="rId11" Type="http://schemas.openxmlformats.org/officeDocument/2006/relationships/image" Target="../media/image24.png"/><Relationship Id="rId5" Type="http://schemas.openxmlformats.org/officeDocument/2006/relationships/slideLayout" Target="../slideLayouts/slideLayout6.xml"/><Relationship Id="rId10" Type="http://schemas.openxmlformats.org/officeDocument/2006/relationships/hyperlink" Target="L05-&#35506;&#25991;&#23416;&#32722;&#21934;(&#25945;&#29992;)(Kyoto).docx" TargetMode="External"/><Relationship Id="rId4" Type="http://schemas.openxmlformats.org/officeDocument/2006/relationships/audio" Target="../media/media2.mp3"/><Relationship Id="rId9" Type="http://schemas.openxmlformats.org/officeDocument/2006/relationships/image" Target="../media/image23.png"/></Relationships>
</file>

<file path=ppt/slides/_rels/slide22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slide" Target="slide218.xml"/></Relationships>
</file>

<file path=ppt/slides/_rels/slide2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slide" Target="slide218.xml"/><Relationship Id="rId4" Type="http://schemas.openxmlformats.org/officeDocument/2006/relationships/image" Target="../media/image196.png"/></Relationships>
</file>

<file path=ppt/slides/_rels/slide222.xml.rels><?xml version="1.0" encoding="UTF-8" standalone="yes"?>
<Relationships xmlns="http://schemas.openxmlformats.org/package/2006/relationships"><Relationship Id="rId3" Type="http://schemas.openxmlformats.org/officeDocument/2006/relationships/slide" Target="slide223.xml"/><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slide" Target="slide218.xml"/><Relationship Id="rId5" Type="http://schemas.openxmlformats.org/officeDocument/2006/relationships/image" Target="../media/image196.png"/><Relationship Id="rId4" Type="http://schemas.openxmlformats.org/officeDocument/2006/relationships/image" Target="../media/image198.png"/></Relationships>
</file>

<file path=ppt/slides/_rels/slide223.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slide" Target="slide222.xml"/><Relationship Id="rId1" Type="http://schemas.openxmlformats.org/officeDocument/2006/relationships/slideLayout" Target="../slideLayouts/slideLayout10.xml"/><Relationship Id="rId5" Type="http://schemas.openxmlformats.org/officeDocument/2006/relationships/image" Target="../media/image28.png"/><Relationship Id="rId4" Type="http://schemas.openxmlformats.org/officeDocument/2006/relationships/image" Target="../media/image33.png"/></Relationships>
</file>

<file path=ppt/slides/_rels/slide224.xml.rels><?xml version="1.0" encoding="UTF-8" standalone="yes"?>
<Relationships xmlns="http://schemas.openxmlformats.org/package/2006/relationships"><Relationship Id="rId3" Type="http://schemas.openxmlformats.org/officeDocument/2006/relationships/slide" Target="slide222.xml"/><Relationship Id="rId2" Type="http://schemas.openxmlformats.org/officeDocument/2006/relationships/image" Target="../media/image28.png"/><Relationship Id="rId1" Type="http://schemas.openxmlformats.org/officeDocument/2006/relationships/slideLayout" Target="../slideLayouts/slideLayout10.xml"/><Relationship Id="rId4" Type="http://schemas.openxmlformats.org/officeDocument/2006/relationships/image" Target="../media/image199.png"/></Relationships>
</file>

<file path=ppt/slides/_rels/slide225.xml.rels><?xml version="1.0" encoding="UTF-8" standalone="yes"?>
<Relationships xmlns="http://schemas.openxmlformats.org/package/2006/relationships"><Relationship Id="rId3" Type="http://schemas.openxmlformats.org/officeDocument/2006/relationships/slide" Target="slide222.xml"/><Relationship Id="rId2" Type="http://schemas.openxmlformats.org/officeDocument/2006/relationships/image" Target="../media/image28.png"/><Relationship Id="rId1" Type="http://schemas.openxmlformats.org/officeDocument/2006/relationships/slideLayout" Target="../slideLayouts/slideLayout10.xml"/><Relationship Id="rId4" Type="http://schemas.openxmlformats.org/officeDocument/2006/relationships/image" Target="../media/image199.png"/></Relationships>
</file>

<file path=ppt/slides/_rels/slide226.xml.rels><?xml version="1.0" encoding="UTF-8" standalone="yes"?>
<Relationships xmlns="http://schemas.openxmlformats.org/package/2006/relationships"><Relationship Id="rId3" Type="http://schemas.openxmlformats.org/officeDocument/2006/relationships/slide" Target="slide222.xml"/><Relationship Id="rId2" Type="http://schemas.openxmlformats.org/officeDocument/2006/relationships/image" Target="../media/image28.png"/><Relationship Id="rId1" Type="http://schemas.openxmlformats.org/officeDocument/2006/relationships/slideLayout" Target="../slideLayouts/slideLayout10.xml"/><Relationship Id="rId4" Type="http://schemas.openxmlformats.org/officeDocument/2006/relationships/image" Target="../media/image199.png"/></Relationships>
</file>

<file path=ppt/slides/_rels/slide2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0.xml"/><Relationship Id="rId5" Type="http://schemas.openxmlformats.org/officeDocument/2006/relationships/image" Target="../media/image199.png"/><Relationship Id="rId4" Type="http://schemas.openxmlformats.org/officeDocument/2006/relationships/slide" Target="slide222.xml"/></Relationships>
</file>

<file path=ppt/slides/_rels/slide2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0.xml"/><Relationship Id="rId5" Type="http://schemas.openxmlformats.org/officeDocument/2006/relationships/image" Target="../media/image199.png"/><Relationship Id="rId4" Type="http://schemas.openxmlformats.org/officeDocument/2006/relationships/slide" Target="slide222.xml"/></Relationships>
</file>

<file path=ppt/slides/_rels/slide229.xml.rels><?xml version="1.0" encoding="UTF-8" standalone="yes"?>
<Relationships xmlns="http://schemas.openxmlformats.org/package/2006/relationships"><Relationship Id="rId3" Type="http://schemas.openxmlformats.org/officeDocument/2006/relationships/slide" Target="slide222.xml"/><Relationship Id="rId2" Type="http://schemas.openxmlformats.org/officeDocument/2006/relationships/image" Target="../media/image28.png"/><Relationship Id="rId1" Type="http://schemas.openxmlformats.org/officeDocument/2006/relationships/slideLayout" Target="../slideLayouts/slideLayout10.xml"/><Relationship Id="rId4" Type="http://schemas.openxmlformats.org/officeDocument/2006/relationships/image" Target="../media/image199.png"/></Relationships>
</file>

<file path=ppt/slides/_rels/slide23.xml.rels><?xml version="1.0" encoding="UTF-8" standalone="yes"?>
<Relationships xmlns="http://schemas.openxmlformats.org/package/2006/relationships"><Relationship Id="rId8" Type="http://schemas.openxmlformats.org/officeDocument/2006/relationships/hyperlink" Target="https://ltn.tw/zYHCfab" TargetMode="External"/><Relationship Id="rId3" Type="http://schemas.openxmlformats.org/officeDocument/2006/relationships/image" Target="../media/image51.png"/><Relationship Id="rId7" Type="http://schemas.openxmlformats.org/officeDocument/2006/relationships/hyperlink" Target="https://ltn.tw/qXxnzvg" TargetMode="External"/><Relationship Id="rId2" Type="http://schemas.openxmlformats.org/officeDocument/2006/relationships/image" Target="../media/image50.jpeg"/><Relationship Id="rId1" Type="http://schemas.openxmlformats.org/officeDocument/2006/relationships/slideLayout" Target="../slideLayouts/slideLayout4.xml"/><Relationship Id="rId6" Type="http://schemas.openxmlformats.org/officeDocument/2006/relationships/hyperlink" Target="https://ltn.tw/5ZkYchF" TargetMode="External"/><Relationship Id="rId5" Type="http://schemas.openxmlformats.org/officeDocument/2006/relationships/image" Target="../media/image1.png"/><Relationship Id="rId4" Type="http://schemas.openxmlformats.org/officeDocument/2006/relationships/slide" Target="slide2.xml"/></Relationships>
</file>

<file path=ppt/slides/_rels/slide230.xml.rels><?xml version="1.0" encoding="UTF-8" standalone="yes"?>
<Relationships xmlns="http://schemas.openxmlformats.org/package/2006/relationships"><Relationship Id="rId3" Type="http://schemas.openxmlformats.org/officeDocument/2006/relationships/hyperlink" Target="L05-&#35486;&#29992;&#27963;&#21205;&#23416;&#32722;&#21934;(&#23416;&#29992;)(Kyoto).docx" TargetMode="External"/><Relationship Id="rId7" Type="http://schemas.microsoft.com/office/2007/relationships/hdphoto" Target="../media/hdphoto4.wdp"/><Relationship Id="rId2" Type="http://schemas.openxmlformats.org/officeDocument/2006/relationships/image" Target="../media/image200.png"/><Relationship Id="rId1" Type="http://schemas.openxmlformats.org/officeDocument/2006/relationships/slideLayout" Target="../slideLayouts/slideLayout6.xml"/><Relationship Id="rId6" Type="http://schemas.openxmlformats.org/officeDocument/2006/relationships/image" Target="../media/image201.png"/><Relationship Id="rId5" Type="http://schemas.openxmlformats.org/officeDocument/2006/relationships/hyperlink" Target="L05-&#35486;&#29992;&#27963;&#21205;&#23416;&#32722;&#21934;(&#25945;&#29992;)(Kyoto).docx" TargetMode="External"/><Relationship Id="rId4" Type="http://schemas.openxmlformats.org/officeDocument/2006/relationships/image" Target="../media/image23.png"/></Relationships>
</file>

<file path=ppt/slides/_rels/slide231.xml.rels><?xml version="1.0" encoding="UTF-8" standalone="yes"?>
<Relationships xmlns="http://schemas.openxmlformats.org/package/2006/relationships"><Relationship Id="rId3" Type="http://schemas.openxmlformats.org/officeDocument/2006/relationships/image" Target="../media/image203.png"/><Relationship Id="rId7" Type="http://schemas.openxmlformats.org/officeDocument/2006/relationships/image" Target="../media/image205.png"/><Relationship Id="rId2" Type="http://schemas.openxmlformats.org/officeDocument/2006/relationships/image" Target="../media/image202.png"/><Relationship Id="rId1" Type="http://schemas.openxmlformats.org/officeDocument/2006/relationships/slideLayout" Target="../slideLayouts/slideLayout1.xml"/><Relationship Id="rId6" Type="http://schemas.openxmlformats.org/officeDocument/2006/relationships/image" Target="../media/image181.png"/><Relationship Id="rId5" Type="http://schemas.openxmlformats.org/officeDocument/2006/relationships/slide" Target="slide232.xml"/><Relationship Id="rId4" Type="http://schemas.openxmlformats.org/officeDocument/2006/relationships/image" Target="../media/image204.png"/></Relationships>
</file>

<file path=ppt/slides/_rels/slide232.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slide" Target="slide231.xml"/><Relationship Id="rId1" Type="http://schemas.openxmlformats.org/officeDocument/2006/relationships/slideLayout" Target="../slideLayouts/slideLayout10.xml"/></Relationships>
</file>

<file path=ppt/slides/_rels/slide233.xml.rels><?xml version="1.0" encoding="UTF-8" standalone="yes"?>
<Relationships xmlns="http://schemas.openxmlformats.org/package/2006/relationships"><Relationship Id="rId3" Type="http://schemas.openxmlformats.org/officeDocument/2006/relationships/slide" Target="slide231.xml"/><Relationship Id="rId2" Type="http://schemas.openxmlformats.org/officeDocument/2006/relationships/image" Target="../media/image186.png"/><Relationship Id="rId1" Type="http://schemas.openxmlformats.org/officeDocument/2006/relationships/slideLayout" Target="../slideLayouts/slideLayout10.xml"/></Relationships>
</file>

<file path=ppt/slides/_rels/slide234.xml.rels><?xml version="1.0" encoding="UTF-8" standalone="yes"?>
<Relationships xmlns="http://schemas.openxmlformats.org/package/2006/relationships"><Relationship Id="rId2" Type="http://schemas.openxmlformats.org/officeDocument/2006/relationships/slide" Target="slide231.xml"/><Relationship Id="rId1" Type="http://schemas.openxmlformats.org/officeDocument/2006/relationships/slideLayout" Target="../slideLayouts/slideLayout10.xml"/></Relationships>
</file>

<file path=ppt/slides/_rels/slide235.xml.rels><?xml version="1.0" encoding="UTF-8" standalone="yes"?>
<Relationships xmlns="http://schemas.openxmlformats.org/package/2006/relationships"><Relationship Id="rId2" Type="http://schemas.openxmlformats.org/officeDocument/2006/relationships/slide" Target="slide231.xml"/><Relationship Id="rId1" Type="http://schemas.openxmlformats.org/officeDocument/2006/relationships/slideLayout" Target="../slideLayouts/slideLayout10.xml"/></Relationships>
</file>

<file path=ppt/slides/_rels/slide236.xml.rels><?xml version="1.0" encoding="UTF-8" standalone="yes"?>
<Relationships xmlns="http://schemas.openxmlformats.org/package/2006/relationships"><Relationship Id="rId2" Type="http://schemas.openxmlformats.org/officeDocument/2006/relationships/slide" Target="slide231.xml"/><Relationship Id="rId1" Type="http://schemas.openxmlformats.org/officeDocument/2006/relationships/slideLayout" Target="../slideLayouts/slideLayout10.xml"/></Relationships>
</file>

<file path=ppt/slides/_rels/slide2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89.png"/><Relationship Id="rId5" Type="http://schemas.openxmlformats.org/officeDocument/2006/relationships/slide" Target="slide40.xml"/><Relationship Id="rId4" Type="http://schemas.openxmlformats.org/officeDocument/2006/relationships/image" Target="../media/image33.png"/></Relationships>
</file>

<file path=ppt/slides/_rels/slide2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1.png"/><Relationship Id="rId1" Type="http://schemas.openxmlformats.org/officeDocument/2006/relationships/slideLayout" Target="../slideLayouts/slideLayout1.xml"/><Relationship Id="rId4" Type="http://schemas.openxmlformats.org/officeDocument/2006/relationships/image" Target="../media/image207.png"/></Relationships>
</file>

<file path=ppt/slides/_rels/slide24.xml.rels><?xml version="1.0" encoding="UTF-8" standalone="yes"?>
<Relationships xmlns="http://schemas.openxmlformats.org/package/2006/relationships"><Relationship Id="rId8" Type="http://schemas.microsoft.com/office/2007/relationships/media" Target="../media/media6.mp3"/><Relationship Id="rId13" Type="http://schemas.openxmlformats.org/officeDocument/2006/relationships/image" Target="../media/image54.png"/><Relationship Id="rId18" Type="http://schemas.openxmlformats.org/officeDocument/2006/relationships/slide" Target="slide87.xml"/><Relationship Id="rId3" Type="http://schemas.microsoft.com/office/2007/relationships/media" Target="../media/media4.mp3"/><Relationship Id="rId21" Type="http://schemas.openxmlformats.org/officeDocument/2006/relationships/image" Target="../media/image58.png"/><Relationship Id="rId7" Type="http://schemas.openxmlformats.org/officeDocument/2006/relationships/audio" Target="NULL" TargetMode="External"/><Relationship Id="rId12" Type="http://schemas.openxmlformats.org/officeDocument/2006/relationships/image" Target="../media/image53.png"/><Relationship Id="rId17" Type="http://schemas.microsoft.com/office/2007/relationships/hdphoto" Target="../media/hdphoto3.wdp"/><Relationship Id="rId25" Type="http://schemas.openxmlformats.org/officeDocument/2006/relationships/slide" Target="slide34.xml"/><Relationship Id="rId2" Type="http://schemas.openxmlformats.org/officeDocument/2006/relationships/audio" Target="../media/media3.mp3"/><Relationship Id="rId16" Type="http://schemas.openxmlformats.org/officeDocument/2006/relationships/image" Target="../media/image56.png"/><Relationship Id="rId20" Type="http://schemas.openxmlformats.org/officeDocument/2006/relationships/image" Target="../media/image57.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52.png"/><Relationship Id="rId24" Type="http://schemas.openxmlformats.org/officeDocument/2006/relationships/image" Target="../media/image60.png"/><Relationship Id="rId5" Type="http://schemas.microsoft.com/office/2007/relationships/media" Target="../media/media5.mp3"/><Relationship Id="rId15" Type="http://schemas.microsoft.com/office/2007/relationships/hdphoto" Target="../media/hdphoto2.wdp"/><Relationship Id="rId23" Type="http://schemas.openxmlformats.org/officeDocument/2006/relationships/slide" Target="slide32.xml"/><Relationship Id="rId10" Type="http://schemas.openxmlformats.org/officeDocument/2006/relationships/notesSlide" Target="../notesSlides/notesSlide4.xml"/><Relationship Id="rId19" Type="http://schemas.openxmlformats.org/officeDocument/2006/relationships/slide" Target="slide189.xml"/><Relationship Id="rId4" Type="http://schemas.openxmlformats.org/officeDocument/2006/relationships/audio" Target="../media/media4.mp3"/><Relationship Id="rId9" Type="http://schemas.openxmlformats.org/officeDocument/2006/relationships/slideLayout" Target="../slideLayouts/slideLayout1.xml"/><Relationship Id="rId14" Type="http://schemas.openxmlformats.org/officeDocument/2006/relationships/image" Target="../media/image55.png"/><Relationship Id="rId22" Type="http://schemas.openxmlformats.org/officeDocument/2006/relationships/image" Target="../media/image59.png"/></Relationships>
</file>

<file path=ppt/slides/_rels/slide24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slide" Target="slide242.xml"/><Relationship Id="rId1" Type="http://schemas.openxmlformats.org/officeDocument/2006/relationships/slideLayout" Target="../slideLayouts/slideLayout1.xml"/><Relationship Id="rId4" Type="http://schemas.openxmlformats.org/officeDocument/2006/relationships/image" Target="../media/image208.png"/></Relationships>
</file>

<file path=ppt/slides/_rels/slide241.xml.rels><?xml version="1.0" encoding="UTF-8" standalone="yes"?>
<Relationships xmlns="http://schemas.openxmlformats.org/package/2006/relationships"><Relationship Id="rId3" Type="http://schemas.openxmlformats.org/officeDocument/2006/relationships/slide" Target="slide245.xml"/><Relationship Id="rId2" Type="http://schemas.openxmlformats.org/officeDocument/2006/relationships/image" Target="../media/image209.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28.png"/><Relationship Id="rId4" Type="http://schemas.openxmlformats.org/officeDocument/2006/relationships/image" Target="../media/image198.png"/></Relationships>
</file>

<file path=ppt/slides/_rels/slide24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slide" Target="slide240.xml"/><Relationship Id="rId1" Type="http://schemas.openxmlformats.org/officeDocument/2006/relationships/slideLayout" Target="../slideLayouts/slideLayout10.xml"/></Relationships>
</file>

<file path=ppt/slides/_rels/slide243.xml.rels><?xml version="1.0" encoding="UTF-8" standalone="yes"?>
<Relationships xmlns="http://schemas.openxmlformats.org/package/2006/relationships"><Relationship Id="rId2" Type="http://schemas.openxmlformats.org/officeDocument/2006/relationships/slide" Target="slide240.xml"/><Relationship Id="rId1" Type="http://schemas.openxmlformats.org/officeDocument/2006/relationships/slideLayout" Target="../slideLayouts/slideLayout10.xml"/></Relationships>
</file>

<file path=ppt/slides/_rels/slide244.xml.rels><?xml version="1.0" encoding="UTF-8" standalone="yes"?>
<Relationships xmlns="http://schemas.openxmlformats.org/package/2006/relationships"><Relationship Id="rId2" Type="http://schemas.openxmlformats.org/officeDocument/2006/relationships/slide" Target="slide240.xml"/><Relationship Id="rId1" Type="http://schemas.openxmlformats.org/officeDocument/2006/relationships/slideLayout" Target="../slideLayouts/slideLayout10.xml"/></Relationships>
</file>

<file path=ppt/slides/_rels/slide245.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slide" Target="slide241.xml"/><Relationship Id="rId1" Type="http://schemas.openxmlformats.org/officeDocument/2006/relationships/slideLayout" Target="../slideLayouts/slideLayout10.xml"/><Relationship Id="rId5" Type="http://schemas.openxmlformats.org/officeDocument/2006/relationships/image" Target="../media/image33.png"/><Relationship Id="rId4" Type="http://schemas.openxmlformats.org/officeDocument/2006/relationships/image" Target="../media/image73.png"/></Relationships>
</file>

<file path=ppt/slides/_rels/slide2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241.xml"/><Relationship Id="rId1" Type="http://schemas.openxmlformats.org/officeDocument/2006/relationships/slideLayout" Target="../slideLayouts/slideLayout10.xml"/><Relationship Id="rId5" Type="http://schemas.openxmlformats.org/officeDocument/2006/relationships/image" Target="../media/image211.png"/><Relationship Id="rId4" Type="http://schemas.openxmlformats.org/officeDocument/2006/relationships/image" Target="../media/image33.png"/></Relationships>
</file>

<file path=ppt/slides/_rels/slide2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241.xml"/><Relationship Id="rId1" Type="http://schemas.openxmlformats.org/officeDocument/2006/relationships/slideLayout" Target="../slideLayouts/slideLayout10.xml"/><Relationship Id="rId4" Type="http://schemas.openxmlformats.org/officeDocument/2006/relationships/image" Target="../media/image211.png"/></Relationships>
</file>

<file path=ppt/slides/_rels/slide2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241.xml"/><Relationship Id="rId1" Type="http://schemas.openxmlformats.org/officeDocument/2006/relationships/slideLayout" Target="../slideLayouts/slideLayout10.xml"/><Relationship Id="rId5" Type="http://schemas.openxmlformats.org/officeDocument/2006/relationships/image" Target="../media/image211.png"/><Relationship Id="rId4" Type="http://schemas.openxmlformats.org/officeDocument/2006/relationships/image" Target="../media/image33.png"/></Relationships>
</file>

<file path=ppt/slides/_rels/slide2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241.xml"/><Relationship Id="rId1" Type="http://schemas.openxmlformats.org/officeDocument/2006/relationships/slideLayout" Target="../slideLayouts/slideLayout10.xml"/><Relationship Id="rId5" Type="http://schemas.openxmlformats.org/officeDocument/2006/relationships/image" Target="../media/image211.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slide" Target="slide189.xml"/><Relationship Id="rId13" Type="http://schemas.openxmlformats.org/officeDocument/2006/relationships/image" Target="../media/image62.png"/><Relationship Id="rId18" Type="http://schemas.openxmlformats.org/officeDocument/2006/relationships/slide" Target="slide38.xml"/><Relationship Id="rId3" Type="http://schemas.microsoft.com/office/2007/relationships/media" Target="../media/media8.mp3"/><Relationship Id="rId7" Type="http://schemas.openxmlformats.org/officeDocument/2006/relationships/slide" Target="slide178.xml"/><Relationship Id="rId12" Type="http://schemas.openxmlformats.org/officeDocument/2006/relationships/image" Target="../media/image57.png"/><Relationship Id="rId17" Type="http://schemas.openxmlformats.org/officeDocument/2006/relationships/slide" Target="slide37.xml"/><Relationship Id="rId2" Type="http://schemas.openxmlformats.org/officeDocument/2006/relationships/audio" Target="../media/media7.mp3"/><Relationship Id="rId16" Type="http://schemas.openxmlformats.org/officeDocument/2006/relationships/image" Target="../media/image60.png"/><Relationship Id="rId1" Type="http://schemas.microsoft.com/office/2007/relationships/media" Target="../media/media7.mp3"/><Relationship Id="rId6" Type="http://schemas.openxmlformats.org/officeDocument/2006/relationships/notesSlide" Target="../notesSlides/notesSlide5.xml"/><Relationship Id="rId11" Type="http://schemas.openxmlformats.org/officeDocument/2006/relationships/image" Target="../media/image61.png"/><Relationship Id="rId5" Type="http://schemas.openxmlformats.org/officeDocument/2006/relationships/slideLayout" Target="../slideLayouts/slideLayout1.xml"/><Relationship Id="rId15" Type="http://schemas.openxmlformats.org/officeDocument/2006/relationships/slide" Target="slide36.xml"/><Relationship Id="rId10" Type="http://schemas.openxmlformats.org/officeDocument/2006/relationships/slide" Target="slide203.xml"/><Relationship Id="rId19" Type="http://schemas.openxmlformats.org/officeDocument/2006/relationships/image" Target="../media/image54.png"/><Relationship Id="rId4" Type="http://schemas.openxmlformats.org/officeDocument/2006/relationships/audio" Target="../media/media8.mp3"/><Relationship Id="rId9" Type="http://schemas.openxmlformats.org/officeDocument/2006/relationships/slide" Target="slide192.xml"/><Relationship Id="rId14" Type="http://schemas.openxmlformats.org/officeDocument/2006/relationships/image" Target="../media/image63.png"/></Relationships>
</file>

<file path=ppt/slides/_rels/slide2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241.xml"/><Relationship Id="rId1" Type="http://schemas.openxmlformats.org/officeDocument/2006/relationships/slideLayout" Target="../slideLayouts/slideLayout10.xml"/><Relationship Id="rId4" Type="http://schemas.openxmlformats.org/officeDocument/2006/relationships/image" Target="../media/image211.png"/></Relationships>
</file>

<file path=ppt/slides/_rels/slide251.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6.xml"/></Relationships>
</file>

<file path=ppt/slides/_rels/slide252.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slideLayout" Target="../slideLayouts/slideLayout1.xml"/><Relationship Id="rId7" Type="http://schemas.openxmlformats.org/officeDocument/2006/relationships/image" Target="../media/image33.png"/><Relationship Id="rId2" Type="http://schemas.openxmlformats.org/officeDocument/2006/relationships/audio" Target="../media/media114.mp3"/><Relationship Id="rId1" Type="http://schemas.microsoft.com/office/2007/relationships/media" Target="../media/media114.mp3"/><Relationship Id="rId6" Type="http://schemas.openxmlformats.org/officeDocument/2006/relationships/image" Target="../media/image73.png"/><Relationship Id="rId5" Type="http://schemas.openxmlformats.org/officeDocument/2006/relationships/image" Target="../media/image214.png"/><Relationship Id="rId4" Type="http://schemas.openxmlformats.org/officeDocument/2006/relationships/image" Target="../media/image213.png"/></Relationships>
</file>

<file path=ppt/slides/_rels/slide2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3.png"/><Relationship Id="rId1" Type="http://schemas.openxmlformats.org/officeDocument/2006/relationships/slideLayout" Target="../slideLayouts/slideLayout1.xml"/><Relationship Id="rId5" Type="http://schemas.openxmlformats.org/officeDocument/2006/relationships/image" Target="../media/image213.png"/><Relationship Id="rId4" Type="http://schemas.openxmlformats.org/officeDocument/2006/relationships/image" Target="../media/image214.png"/></Relationships>
</file>

<file path=ppt/slides/_rels/slide254.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Layout" Target="../slideLayouts/slideLayout1.xml"/><Relationship Id="rId7" Type="http://schemas.openxmlformats.org/officeDocument/2006/relationships/image" Target="../media/image73.png"/><Relationship Id="rId2" Type="http://schemas.microsoft.com/office/2007/relationships/media" Target="../media/media115.mp3"/><Relationship Id="rId1" Type="http://schemas.openxmlformats.org/officeDocument/2006/relationships/audio" Target="NULL" TargetMode="Externa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slide" Target="slide256.xml"/></Relationships>
</file>

<file path=ppt/slides/_rels/slide256.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slideLayout" Target="../slideLayouts/slideLayout10.xml"/><Relationship Id="rId7" Type="http://schemas.openxmlformats.org/officeDocument/2006/relationships/slide" Target="slide264.xml"/><Relationship Id="rId2" Type="http://schemas.microsoft.com/office/2007/relationships/media" Target="../media/media115.mp3"/><Relationship Id="rId1" Type="http://schemas.openxmlformats.org/officeDocument/2006/relationships/audio" Target="NULL" TargetMode="External"/><Relationship Id="rId6" Type="http://schemas.openxmlformats.org/officeDocument/2006/relationships/image" Target="../media/image220.png"/><Relationship Id="rId11" Type="http://schemas.openxmlformats.org/officeDocument/2006/relationships/image" Target="../media/image222.png"/><Relationship Id="rId5" Type="http://schemas.openxmlformats.org/officeDocument/2006/relationships/slide" Target="slide255.xml"/><Relationship Id="rId10" Type="http://schemas.openxmlformats.org/officeDocument/2006/relationships/image" Target="../media/image77.png"/><Relationship Id="rId4" Type="http://schemas.openxmlformats.org/officeDocument/2006/relationships/notesSlide" Target="../notesSlides/notesSlide22.xml"/><Relationship Id="rId9" Type="http://schemas.openxmlformats.org/officeDocument/2006/relationships/slide" Target="slide260.xml"/></Relationships>
</file>

<file path=ppt/slides/_rels/slide257.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220.png"/><Relationship Id="rId7" Type="http://schemas.openxmlformats.org/officeDocument/2006/relationships/slide" Target="slide264.xml"/><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77.png"/><Relationship Id="rId5" Type="http://schemas.openxmlformats.org/officeDocument/2006/relationships/slide" Target="slide261.xml"/><Relationship Id="rId4" Type="http://schemas.openxmlformats.org/officeDocument/2006/relationships/slide" Target="slide255.xml"/></Relationships>
</file>

<file path=ppt/slides/_rels/slide258.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220.png"/><Relationship Id="rId7" Type="http://schemas.openxmlformats.org/officeDocument/2006/relationships/slide" Target="slide264.xml"/><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77.png"/><Relationship Id="rId5" Type="http://schemas.openxmlformats.org/officeDocument/2006/relationships/slide" Target="slide262.xml"/><Relationship Id="rId4" Type="http://schemas.openxmlformats.org/officeDocument/2006/relationships/slide" Target="slide255.xml"/></Relationships>
</file>

<file path=ppt/slides/_rels/slide259.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220.png"/><Relationship Id="rId7" Type="http://schemas.openxmlformats.org/officeDocument/2006/relationships/slide" Target="slide264.xml"/><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77.png"/><Relationship Id="rId5" Type="http://schemas.openxmlformats.org/officeDocument/2006/relationships/slide" Target="slide263.xml"/><Relationship Id="rId4" Type="http://schemas.openxmlformats.org/officeDocument/2006/relationships/slide" Target="slide255.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260.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slide" Target="slide256.xml"/><Relationship Id="rId1" Type="http://schemas.openxmlformats.org/officeDocument/2006/relationships/slideLayout" Target="../slideLayouts/slideLayout10.xml"/></Relationships>
</file>

<file path=ppt/slides/_rels/slide261.xml.rels><?xml version="1.0" encoding="UTF-8" standalone="yes"?>
<Relationships xmlns="http://schemas.openxmlformats.org/package/2006/relationships"><Relationship Id="rId3" Type="http://schemas.openxmlformats.org/officeDocument/2006/relationships/slide" Target="slide257.xml"/><Relationship Id="rId2" Type="http://schemas.openxmlformats.org/officeDocument/2006/relationships/image" Target="../media/image223.png"/><Relationship Id="rId1" Type="http://schemas.openxmlformats.org/officeDocument/2006/relationships/slideLayout" Target="../slideLayouts/slideLayout10.xml"/></Relationships>
</file>

<file path=ppt/slides/_rels/slide262.xml.rels><?xml version="1.0" encoding="UTF-8" standalone="yes"?>
<Relationships xmlns="http://schemas.openxmlformats.org/package/2006/relationships"><Relationship Id="rId3" Type="http://schemas.openxmlformats.org/officeDocument/2006/relationships/slide" Target="slide258.xml"/><Relationship Id="rId2" Type="http://schemas.openxmlformats.org/officeDocument/2006/relationships/image" Target="../media/image223.png"/><Relationship Id="rId1" Type="http://schemas.openxmlformats.org/officeDocument/2006/relationships/slideLayout" Target="../slideLayouts/slideLayout10.xml"/></Relationships>
</file>

<file path=ppt/slides/_rels/slide263.xml.rels><?xml version="1.0" encoding="UTF-8" standalone="yes"?>
<Relationships xmlns="http://schemas.openxmlformats.org/package/2006/relationships"><Relationship Id="rId3" Type="http://schemas.openxmlformats.org/officeDocument/2006/relationships/slide" Target="slide259.xml"/><Relationship Id="rId2" Type="http://schemas.openxmlformats.org/officeDocument/2006/relationships/image" Target="../media/image223.png"/><Relationship Id="rId1" Type="http://schemas.openxmlformats.org/officeDocument/2006/relationships/slideLayout" Target="../slideLayouts/slideLayout10.xml"/></Relationships>
</file>

<file path=ppt/slides/_rels/slide264.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slide" Target="slide256.xml"/><Relationship Id="rId1" Type="http://schemas.openxmlformats.org/officeDocument/2006/relationships/slideLayout" Target="../slideLayouts/slideLayout10.xml"/></Relationships>
</file>

<file path=ppt/slides/_rels/slide265.xml.rels><?xml version="1.0" encoding="UTF-8" standalone="yes"?>
<Relationships xmlns="http://schemas.openxmlformats.org/package/2006/relationships"><Relationship Id="rId8" Type="http://schemas.openxmlformats.org/officeDocument/2006/relationships/image" Target="../media/image227.png"/><Relationship Id="rId3" Type="http://schemas.openxmlformats.org/officeDocument/2006/relationships/slideLayout" Target="../slideLayouts/slideLayout1.xml"/><Relationship Id="rId7" Type="http://schemas.openxmlformats.org/officeDocument/2006/relationships/image" Target="../media/image226.png"/><Relationship Id="rId2" Type="http://schemas.microsoft.com/office/2007/relationships/media" Target="../media/media115.mp3"/><Relationship Id="rId1" Type="http://schemas.openxmlformats.org/officeDocument/2006/relationships/audio" Target="NULL" TargetMode="External"/><Relationship Id="rId6" Type="http://schemas.openxmlformats.org/officeDocument/2006/relationships/image" Target="../media/image33.png"/><Relationship Id="rId5" Type="http://schemas.openxmlformats.org/officeDocument/2006/relationships/image" Target="../media/image225.png"/><Relationship Id="rId10" Type="http://schemas.openxmlformats.org/officeDocument/2006/relationships/image" Target="../media/image80.png"/><Relationship Id="rId4" Type="http://schemas.openxmlformats.org/officeDocument/2006/relationships/notesSlide" Target="../notesSlides/notesSlide26.xml"/><Relationship Id="rId9" Type="http://schemas.openxmlformats.org/officeDocument/2006/relationships/image" Target="../media/image73.png"/></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 Target="slide268.xml"/><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2" Type="http://schemas.openxmlformats.org/officeDocument/2006/relationships/slide" Target="slide267.xml"/><Relationship Id="rId1" Type="http://schemas.openxmlformats.org/officeDocument/2006/relationships/slideLayout" Target="../slideLayouts/slideLayout10.xml"/></Relationships>
</file>

<file path=ppt/slides/_rels/slide269.xml.rels><?xml version="1.0" encoding="UTF-8" standalone="yes"?>
<Relationships xmlns="http://schemas.openxmlformats.org/package/2006/relationships"><Relationship Id="rId2" Type="http://schemas.openxmlformats.org/officeDocument/2006/relationships/slide" Target="slide267.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2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 Target="slide272.xml"/><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 Target="slide272.xml"/><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slide" Target="slide270.xml"/><Relationship Id="rId1" Type="http://schemas.openxmlformats.org/officeDocument/2006/relationships/slideLayout" Target="../slideLayouts/slideLayout10.xml"/></Relationships>
</file>

<file path=ppt/slides/_rels/slide273.xml.rels><?xml version="1.0" encoding="UTF-8" standalone="yes"?>
<Relationships xmlns="http://schemas.openxmlformats.org/package/2006/relationships"><Relationship Id="rId2" Type="http://schemas.openxmlformats.org/officeDocument/2006/relationships/slide" Target="slide270.xml"/><Relationship Id="rId1" Type="http://schemas.openxmlformats.org/officeDocument/2006/relationships/slideLayout" Target="../slideLayouts/slideLayout10.xml"/></Relationships>
</file>

<file path=ppt/slides/_rels/slide2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 Target="slide275.xml"/><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slide" Target="slide274.xml"/><Relationship Id="rId1" Type="http://schemas.openxmlformats.org/officeDocument/2006/relationships/slideLayout" Target="../slideLayouts/slideLayout10.xml"/></Relationships>
</file>

<file path=ppt/slides/_rels/slide276.xml.rels><?xml version="1.0" encoding="UTF-8" standalone="yes"?>
<Relationships xmlns="http://schemas.openxmlformats.org/package/2006/relationships"><Relationship Id="rId2" Type="http://schemas.openxmlformats.org/officeDocument/2006/relationships/slide" Target="slide274.xml"/><Relationship Id="rId1" Type="http://schemas.openxmlformats.org/officeDocument/2006/relationships/slideLayout" Target="../slideLayouts/slideLayout10.xml"/></Relationships>
</file>

<file path=ppt/slides/_rels/slide277.xml.rels><?xml version="1.0" encoding="UTF-8" standalone="yes"?>
<Relationships xmlns="http://schemas.openxmlformats.org/package/2006/relationships"><Relationship Id="rId2" Type="http://schemas.openxmlformats.org/officeDocument/2006/relationships/slide" Target="slide274.xml"/><Relationship Id="rId1" Type="http://schemas.openxmlformats.org/officeDocument/2006/relationships/slideLayout" Target="../slideLayouts/slideLayout10.xml"/></Relationships>
</file>

<file path=ppt/slides/_rels/slide278.xml.rels><?xml version="1.0" encoding="UTF-8" standalone="yes"?>
<Relationships xmlns="http://schemas.openxmlformats.org/package/2006/relationships"><Relationship Id="rId2" Type="http://schemas.openxmlformats.org/officeDocument/2006/relationships/slide" Target="slide274.xml"/><Relationship Id="rId1" Type="http://schemas.openxmlformats.org/officeDocument/2006/relationships/slideLayout" Target="../slideLayouts/slideLayout10.xml"/></Relationships>
</file>

<file path=ppt/slides/_rels/slide279.xml.rels><?xml version="1.0" encoding="UTF-8" standalone="yes"?>
<Relationships xmlns="http://schemas.openxmlformats.org/package/2006/relationships"><Relationship Id="rId2" Type="http://schemas.openxmlformats.org/officeDocument/2006/relationships/slide" Target="slide274.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 Target="slide24.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280.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4.xml.rels><?xml version="1.0" encoding="UTF-8" standalone="yes"?>
<Relationships xmlns="http://schemas.openxmlformats.org/package/2006/relationships"><Relationship Id="rId8" Type="http://schemas.openxmlformats.org/officeDocument/2006/relationships/hyperlink" Target="https://ltn.tw/1KaLPiJ" TargetMode="External"/><Relationship Id="rId3" Type="http://schemas.openxmlformats.org/officeDocument/2006/relationships/hyperlink" Target="https://ltn.tw/kbrBSXh" TargetMode="External"/><Relationship Id="rId7" Type="http://schemas.openxmlformats.org/officeDocument/2006/relationships/hyperlink" Target="https://ltn.tw/6uwK3IQ" TargetMode="External"/><Relationship Id="rId2" Type="http://schemas.openxmlformats.org/officeDocument/2006/relationships/image" Target="../media/image232.png"/><Relationship Id="rId1" Type="http://schemas.openxmlformats.org/officeDocument/2006/relationships/slideLayout" Target="../slideLayouts/slideLayout8.xml"/><Relationship Id="rId6" Type="http://schemas.openxmlformats.org/officeDocument/2006/relationships/hyperlink" Target="https://ltn.tw/COFZEVD" TargetMode="External"/><Relationship Id="rId5" Type="http://schemas.openxmlformats.org/officeDocument/2006/relationships/hyperlink" Target="https://ltn.tw/mTIg1iG" TargetMode="External"/><Relationship Id="rId4" Type="http://schemas.openxmlformats.org/officeDocument/2006/relationships/hyperlink" Target="https://ltn.tw/Qn1Wfr6" TargetMode="External"/></Relationships>
</file>

<file path=ppt/slides/_rels/slide285.xml.rels><?xml version="1.0" encoding="UTF-8" standalone="yes"?>
<Relationships xmlns="http://schemas.openxmlformats.org/package/2006/relationships"><Relationship Id="rId8" Type="http://schemas.openxmlformats.org/officeDocument/2006/relationships/hyperlink" Target="L05-See%20a%20Film&#24433;&#29255;&#23416;&#32722;&#21934;(&#23416;&#29992;)(Kyoto).docx" TargetMode="External"/><Relationship Id="rId3" Type="http://schemas.openxmlformats.org/officeDocument/2006/relationships/hyperlink" Target="https://ltn.tw/wgijhGe" TargetMode="External"/><Relationship Id="rId7" Type="http://schemas.openxmlformats.org/officeDocument/2006/relationships/hyperlink" Target="https://ltn.tw/UGET68P" TargetMode="External"/><Relationship Id="rId2" Type="http://schemas.openxmlformats.org/officeDocument/2006/relationships/image" Target="../media/image233.png"/><Relationship Id="rId1" Type="http://schemas.openxmlformats.org/officeDocument/2006/relationships/slideLayout" Target="../slideLayouts/slideLayout8.xml"/><Relationship Id="rId6" Type="http://schemas.openxmlformats.org/officeDocument/2006/relationships/hyperlink" Target="https://ltn.tw/E9HvwoO" TargetMode="External"/><Relationship Id="rId11" Type="http://schemas.openxmlformats.org/officeDocument/2006/relationships/image" Target="../media/image24.png"/><Relationship Id="rId5" Type="http://schemas.openxmlformats.org/officeDocument/2006/relationships/hyperlink" Target="https://ltn.tw/Y43pAHt" TargetMode="External"/><Relationship Id="rId10" Type="http://schemas.openxmlformats.org/officeDocument/2006/relationships/hyperlink" Target="L05-See%20a%20Film&#24433;&#29255;&#23416;&#32722;&#21934;(&#25945;&#29992;)(Kyoto).docx" TargetMode="External"/><Relationship Id="rId4" Type="http://schemas.openxmlformats.org/officeDocument/2006/relationships/hyperlink" Target="https://ltn.tw/LJAeNh3" TargetMode="External"/><Relationship Id="rId9" Type="http://schemas.openxmlformats.org/officeDocument/2006/relationships/image" Target="../media/image23.png"/></Relationships>
</file>

<file path=ppt/slides/_rels/slide286.xml.rels><?xml version="1.0" encoding="UTF-8" standalone="yes"?>
<Relationships xmlns="http://schemas.openxmlformats.org/package/2006/relationships"><Relationship Id="rId3" Type="http://schemas.openxmlformats.org/officeDocument/2006/relationships/hyperlink" Target="L05-&#35036;&#20805;&#23416;&#32722;&#21934;A(&#23416;&#29992;)(Kyoto).docx" TargetMode="External"/><Relationship Id="rId7" Type="http://schemas.openxmlformats.org/officeDocument/2006/relationships/image" Target="../media/image1.png"/><Relationship Id="rId2" Type="http://schemas.openxmlformats.org/officeDocument/2006/relationships/image" Target="../media/image234.pn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hyperlink" Target="L05-&#35036;&#20805;&#23416;&#32722;&#21934;B(&#23416;&#29992;)(Kyoto).docx" TargetMode="External"/><Relationship Id="rId4" Type="http://schemas.openxmlformats.org/officeDocument/2006/relationships/hyperlink" Target="L05-&#35036;&#20805;&#23416;&#32722;&#21934;A(&#25945;&#29992;)(Kyoto).docx" TargetMode="External"/></Relationships>
</file>

<file path=ppt/slides/_rels/slide287.xml.rels><?xml version="1.0" encoding="UTF-8" standalone="yes"?>
<Relationships xmlns="http://schemas.openxmlformats.org/package/2006/relationships"><Relationship Id="rId2" Type="http://schemas.openxmlformats.org/officeDocument/2006/relationships/hyperlink" Target="https://ltn.tw/T56TokZ"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 Target="slide24.xml"/><Relationship Id="rId7" Type="http://schemas.openxmlformats.org/officeDocument/2006/relationships/image" Target="../media/image71.png"/><Relationship Id="rId2" Type="http://schemas.openxmlformats.org/officeDocument/2006/relationships/image" Target="../media/image67.png"/><Relationship Id="rId1" Type="http://schemas.openxmlformats.org/officeDocument/2006/relationships/slideLayout" Target="../slideLayouts/slideLayout11.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72.png"/><Relationship Id="rId1" Type="http://schemas.openxmlformats.org/officeDocument/2006/relationships/slideLayout" Target="../slideLayouts/slideLayout11.xml"/><Relationship Id="rId5" Type="http://schemas.openxmlformats.org/officeDocument/2006/relationships/image" Target="../media/image33.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 Target="slide24.xml"/><Relationship Id="rId1" Type="http://schemas.openxmlformats.org/officeDocument/2006/relationships/slideLayout" Target="../slideLayouts/slideLayout11.xml"/><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2" Type="http://schemas.openxmlformats.org/officeDocument/2006/relationships/slide" Target="slide24.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slide" Target="slide24.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slide" Target="slide2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8" Type="http://schemas.openxmlformats.org/officeDocument/2006/relationships/slide" Target="slide93.xml"/><Relationship Id="rId13" Type="http://schemas.openxmlformats.org/officeDocument/2006/relationships/slide" Target="slide180.xml"/><Relationship Id="rId18" Type="http://schemas.openxmlformats.org/officeDocument/2006/relationships/slide" Target="slide44.xml"/><Relationship Id="rId3" Type="http://schemas.microsoft.com/office/2007/relationships/media" Target="../media/media10.mp3"/><Relationship Id="rId21" Type="http://schemas.openxmlformats.org/officeDocument/2006/relationships/image" Target="../media/image80.png"/><Relationship Id="rId7" Type="http://schemas.openxmlformats.org/officeDocument/2006/relationships/image" Target="../media/image76.png"/><Relationship Id="rId12" Type="http://schemas.openxmlformats.org/officeDocument/2006/relationships/slide" Target="slide112.xml"/><Relationship Id="rId17" Type="http://schemas.openxmlformats.org/officeDocument/2006/relationships/image" Target="../media/image60.png"/><Relationship Id="rId2" Type="http://schemas.microsoft.com/office/2007/relationships/media" Target="../media/media9.mp3"/><Relationship Id="rId16" Type="http://schemas.openxmlformats.org/officeDocument/2006/relationships/slide" Target="slide43.xml"/><Relationship Id="rId20" Type="http://schemas.openxmlformats.org/officeDocument/2006/relationships/image" Target="../media/image79.png"/><Relationship Id="rId1" Type="http://schemas.openxmlformats.org/officeDocument/2006/relationships/audio" Target="NULL" TargetMode="External"/><Relationship Id="rId6" Type="http://schemas.openxmlformats.org/officeDocument/2006/relationships/image" Target="../media/image75.png"/><Relationship Id="rId11" Type="http://schemas.openxmlformats.org/officeDocument/2006/relationships/slide" Target="slide110.xml"/><Relationship Id="rId5" Type="http://schemas.openxmlformats.org/officeDocument/2006/relationships/image" Target="../media/image74.jpeg"/><Relationship Id="rId15" Type="http://schemas.openxmlformats.org/officeDocument/2006/relationships/image" Target="../media/image77.png"/><Relationship Id="rId10" Type="http://schemas.openxmlformats.org/officeDocument/2006/relationships/slide" Target="slide104.xml"/><Relationship Id="rId19" Type="http://schemas.openxmlformats.org/officeDocument/2006/relationships/image" Target="../media/image78.png"/><Relationship Id="rId4" Type="http://schemas.openxmlformats.org/officeDocument/2006/relationships/slideLayout" Target="../slideLayouts/slideLayout1.xml"/><Relationship Id="rId9" Type="http://schemas.openxmlformats.org/officeDocument/2006/relationships/slide" Target="slide99.xml"/><Relationship Id="rId14" Type="http://schemas.openxmlformats.org/officeDocument/2006/relationships/slide" Target="slide192.xml"/></Relationships>
</file>

<file path=ppt/slides/_rels/slide4.xml.rels><?xml version="1.0" encoding="UTF-8" standalone="yes"?>
<Relationships xmlns="http://schemas.openxmlformats.org/package/2006/relationships"><Relationship Id="rId8" Type="http://schemas.openxmlformats.org/officeDocument/2006/relationships/hyperlink" Target="L05-Thinking%20Ahead&#24433;&#29255;&#23416;&#32722;&#21934;(&#25945;&#29992;)(Kyoto).docx" TargetMode="External"/><Relationship Id="rId13" Type="http://schemas.openxmlformats.org/officeDocument/2006/relationships/hyperlink" Target="https://ltn.tw/EzNWumO" TargetMode="External"/><Relationship Id="rId3" Type="http://schemas.openxmlformats.org/officeDocument/2006/relationships/image" Target="../media/image22.jpeg"/><Relationship Id="rId7" Type="http://schemas.openxmlformats.org/officeDocument/2006/relationships/image" Target="../media/image23.png"/><Relationship Id="rId12" Type="http://schemas.openxmlformats.org/officeDocument/2006/relationships/hyperlink" Target="https://ltn.tw/DjIqAoC"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hyperlink" Target="L05-Thinking%20Ahead&#24433;&#29255;&#23416;&#32722;&#21934;(&#23416;&#29992;)(Kyoto).docx" TargetMode="External"/><Relationship Id="rId11"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25.png"/><Relationship Id="rId4" Type="http://schemas.openxmlformats.org/officeDocument/2006/relationships/slide" Target="slide2.xml"/><Relationship Id="rId9" Type="http://schemas.openxmlformats.org/officeDocument/2006/relationships/image" Target="../media/image24.png"/><Relationship Id="rId14" Type="http://schemas.openxmlformats.org/officeDocument/2006/relationships/hyperlink" Target="https://ltn.tw/wnRbWme" TargetMode="External"/></Relationships>
</file>

<file path=ppt/slides/_rels/slide40.xml.rels><?xml version="1.0" encoding="UTF-8" standalone="yes"?>
<Relationships xmlns="http://schemas.openxmlformats.org/package/2006/relationships"><Relationship Id="rId8" Type="http://schemas.openxmlformats.org/officeDocument/2006/relationships/slide" Target="slide237.xml"/><Relationship Id="rId13" Type="http://schemas.openxmlformats.org/officeDocument/2006/relationships/slide" Target="slide47.xml"/><Relationship Id="rId3" Type="http://schemas.microsoft.com/office/2007/relationships/media" Target="../media/media10.mp3"/><Relationship Id="rId7" Type="http://schemas.openxmlformats.org/officeDocument/2006/relationships/slide" Target="slide192.xml"/><Relationship Id="rId12" Type="http://schemas.openxmlformats.org/officeDocument/2006/relationships/image" Target="../media/image60.png"/><Relationship Id="rId2" Type="http://schemas.microsoft.com/office/2007/relationships/media" Target="../media/media9.mp3"/><Relationship Id="rId16" Type="http://schemas.openxmlformats.org/officeDocument/2006/relationships/image" Target="../media/image80.png"/><Relationship Id="rId1" Type="http://schemas.openxmlformats.org/officeDocument/2006/relationships/audio" Target="NULL" TargetMode="External"/><Relationship Id="rId6" Type="http://schemas.openxmlformats.org/officeDocument/2006/relationships/slide" Target="slide121.xml"/><Relationship Id="rId11" Type="http://schemas.openxmlformats.org/officeDocument/2006/relationships/slide" Target="slide46.xml"/><Relationship Id="rId5" Type="http://schemas.openxmlformats.org/officeDocument/2006/relationships/slide" Target="slide118.xml"/><Relationship Id="rId15" Type="http://schemas.openxmlformats.org/officeDocument/2006/relationships/image" Target="../media/image79.png"/><Relationship Id="rId10" Type="http://schemas.openxmlformats.org/officeDocument/2006/relationships/image" Target="../media/image77.png"/><Relationship Id="rId4" Type="http://schemas.openxmlformats.org/officeDocument/2006/relationships/slideLayout" Target="../slideLayouts/slideLayout1.xml"/><Relationship Id="rId9" Type="http://schemas.openxmlformats.org/officeDocument/2006/relationships/image" Target="../media/image61.png"/><Relationship Id="rId14" Type="http://schemas.openxmlformats.org/officeDocument/2006/relationships/image" Target="../media/image78.png"/></Relationships>
</file>

<file path=ppt/slides/_rels/slide41.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slide" Target="slide123.xml"/><Relationship Id="rId3" Type="http://schemas.microsoft.com/office/2007/relationships/media" Target="../media/media10.mp3"/><Relationship Id="rId7" Type="http://schemas.openxmlformats.org/officeDocument/2006/relationships/slide" Target="slide196.xml"/><Relationship Id="rId12" Type="http://schemas.openxmlformats.org/officeDocument/2006/relationships/image" Target="../media/image78.png"/><Relationship Id="rId2" Type="http://schemas.microsoft.com/office/2007/relationships/media" Target="../media/media9.mp3"/><Relationship Id="rId16" Type="http://schemas.openxmlformats.org/officeDocument/2006/relationships/image" Target="../media/image80.png"/><Relationship Id="rId1" Type="http://schemas.openxmlformats.org/officeDocument/2006/relationships/audio" Target="NULL" TargetMode="External"/><Relationship Id="rId6" Type="http://schemas.openxmlformats.org/officeDocument/2006/relationships/image" Target="../media/image81.jpeg"/><Relationship Id="rId11" Type="http://schemas.openxmlformats.org/officeDocument/2006/relationships/slide" Target="slide50.xml"/><Relationship Id="rId5" Type="http://schemas.openxmlformats.org/officeDocument/2006/relationships/notesSlide" Target="../notesSlides/notesSlide7.xml"/><Relationship Id="rId15" Type="http://schemas.openxmlformats.org/officeDocument/2006/relationships/image" Target="../media/image79.png"/><Relationship Id="rId10" Type="http://schemas.openxmlformats.org/officeDocument/2006/relationships/image" Target="../media/image60.png"/><Relationship Id="rId4" Type="http://schemas.openxmlformats.org/officeDocument/2006/relationships/slideLayout" Target="../slideLayouts/slideLayout1.xml"/><Relationship Id="rId9" Type="http://schemas.openxmlformats.org/officeDocument/2006/relationships/slide" Target="slide49.xml"/><Relationship Id="rId14" Type="http://schemas.openxmlformats.org/officeDocument/2006/relationships/image" Target="../media/image82.png"/></Relationships>
</file>

<file path=ppt/slides/_rels/slide42.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0.png"/><Relationship Id="rId3" Type="http://schemas.microsoft.com/office/2007/relationships/media" Target="../media/media10.mp3"/><Relationship Id="rId7" Type="http://schemas.openxmlformats.org/officeDocument/2006/relationships/slide" Target="slide130.xml"/><Relationship Id="rId12" Type="http://schemas.openxmlformats.org/officeDocument/2006/relationships/image" Target="../media/image79.png"/><Relationship Id="rId2" Type="http://schemas.microsoft.com/office/2007/relationships/media" Target="../media/media9.mp3"/><Relationship Id="rId1" Type="http://schemas.openxmlformats.org/officeDocument/2006/relationships/audio" Target="NULL" TargetMode="External"/><Relationship Id="rId6" Type="http://schemas.openxmlformats.org/officeDocument/2006/relationships/slide" Target="slide125.xml"/><Relationship Id="rId11" Type="http://schemas.openxmlformats.org/officeDocument/2006/relationships/image" Target="../media/image78.png"/><Relationship Id="rId5" Type="http://schemas.openxmlformats.org/officeDocument/2006/relationships/image" Target="../media/image83.jpeg"/><Relationship Id="rId10" Type="http://schemas.openxmlformats.org/officeDocument/2006/relationships/image" Target="../media/image60.png"/><Relationship Id="rId4" Type="http://schemas.openxmlformats.org/officeDocument/2006/relationships/slideLayout" Target="../slideLayouts/slideLayout1.xml"/><Relationship Id="rId9" Type="http://schemas.openxmlformats.org/officeDocument/2006/relationships/slide" Target="slide51.xml"/></Relationships>
</file>

<file path=ppt/slides/_rels/slide43.xml.rels><?xml version="1.0" encoding="UTF-8" standalone="yes"?>
<Relationships xmlns="http://schemas.openxmlformats.org/package/2006/relationships"><Relationship Id="rId2" Type="http://schemas.openxmlformats.org/officeDocument/2006/relationships/slide" Target="slide39.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slide" Target="slide39.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slide" Target="slide39.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slide" Target="slide40.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slide" Target="slide40.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slide" Target="slide40.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slide" Target="slide41.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0.xml.rels><?xml version="1.0" encoding="UTF-8" standalone="yes"?>
<Relationships xmlns="http://schemas.openxmlformats.org/package/2006/relationships"><Relationship Id="rId2" Type="http://schemas.openxmlformats.org/officeDocument/2006/relationships/slide" Target="slide41.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slide" Target="slide56.xml"/><Relationship Id="rId18" Type="http://schemas.openxmlformats.org/officeDocument/2006/relationships/image" Target="../media/image87.png"/><Relationship Id="rId3" Type="http://schemas.microsoft.com/office/2007/relationships/media" Target="../media/media12.mp3"/><Relationship Id="rId7" Type="http://schemas.openxmlformats.org/officeDocument/2006/relationships/image" Target="../media/image84.png"/><Relationship Id="rId12" Type="http://schemas.openxmlformats.org/officeDocument/2006/relationships/image" Target="../media/image77.png"/><Relationship Id="rId17" Type="http://schemas.openxmlformats.org/officeDocument/2006/relationships/image" Target="../media/image79.png"/><Relationship Id="rId2" Type="http://schemas.openxmlformats.org/officeDocument/2006/relationships/audio" Target="../media/media11.mp3"/><Relationship Id="rId16" Type="http://schemas.openxmlformats.org/officeDocument/2006/relationships/image" Target="../media/image86.png"/><Relationship Id="rId1" Type="http://schemas.microsoft.com/office/2007/relationships/media" Target="../media/media11.mp3"/><Relationship Id="rId6" Type="http://schemas.openxmlformats.org/officeDocument/2006/relationships/slideLayout" Target="../slideLayouts/slideLayout1.xml"/><Relationship Id="rId11" Type="http://schemas.openxmlformats.org/officeDocument/2006/relationships/slide" Target="slide198.xml"/><Relationship Id="rId5" Type="http://schemas.openxmlformats.org/officeDocument/2006/relationships/audio" Target="NULL" TargetMode="External"/><Relationship Id="rId15" Type="http://schemas.openxmlformats.org/officeDocument/2006/relationships/slide" Target="slide58.xml"/><Relationship Id="rId10" Type="http://schemas.openxmlformats.org/officeDocument/2006/relationships/slide" Target="slide182.xml"/><Relationship Id="rId19" Type="http://schemas.openxmlformats.org/officeDocument/2006/relationships/image" Target="../media/image88.png"/><Relationship Id="rId4" Type="http://schemas.openxmlformats.org/officeDocument/2006/relationships/audio" Target="../media/media12.mp3"/><Relationship Id="rId9" Type="http://schemas.openxmlformats.org/officeDocument/2006/relationships/slide" Target="slide136.xml"/><Relationship Id="rId14" Type="http://schemas.openxmlformats.org/officeDocument/2006/relationships/image" Target="../media/image60.png"/></Relationships>
</file>

<file path=ppt/slides/_rels/slide53.xml.rels><?xml version="1.0" encoding="UTF-8" standalone="yes"?>
<Relationships xmlns="http://schemas.openxmlformats.org/package/2006/relationships"><Relationship Id="rId8" Type="http://schemas.openxmlformats.org/officeDocument/2006/relationships/slide" Target="slide184.xml"/><Relationship Id="rId13" Type="http://schemas.openxmlformats.org/officeDocument/2006/relationships/image" Target="../media/image86.png"/><Relationship Id="rId3" Type="http://schemas.microsoft.com/office/2007/relationships/media" Target="../media/media12.mp3"/><Relationship Id="rId7" Type="http://schemas.openxmlformats.org/officeDocument/2006/relationships/slide" Target="slide154.xml"/><Relationship Id="rId12" Type="http://schemas.openxmlformats.org/officeDocument/2006/relationships/image" Target="../media/image60.png"/><Relationship Id="rId2" Type="http://schemas.microsoft.com/office/2007/relationships/media" Target="../media/media11.mp3"/><Relationship Id="rId16" Type="http://schemas.openxmlformats.org/officeDocument/2006/relationships/image" Target="../media/image87.png"/><Relationship Id="rId1" Type="http://schemas.openxmlformats.org/officeDocument/2006/relationships/audio" Target="NULL" TargetMode="External"/><Relationship Id="rId6" Type="http://schemas.openxmlformats.org/officeDocument/2006/relationships/slide" Target="slide143.xml"/><Relationship Id="rId11" Type="http://schemas.openxmlformats.org/officeDocument/2006/relationships/slide" Target="slide59.xml"/><Relationship Id="rId5" Type="http://schemas.openxmlformats.org/officeDocument/2006/relationships/image" Target="../media/image89.jpeg"/><Relationship Id="rId15" Type="http://schemas.openxmlformats.org/officeDocument/2006/relationships/image" Target="../media/image79.png"/><Relationship Id="rId10" Type="http://schemas.openxmlformats.org/officeDocument/2006/relationships/image" Target="../media/image77.png"/><Relationship Id="rId4" Type="http://schemas.openxmlformats.org/officeDocument/2006/relationships/slideLayout" Target="../slideLayouts/slideLayout1.xml"/><Relationship Id="rId9" Type="http://schemas.openxmlformats.org/officeDocument/2006/relationships/slide" Target="slide198.xml"/><Relationship Id="rId14" Type="http://schemas.openxmlformats.org/officeDocument/2006/relationships/slide" Target="slide149.xml"/></Relationships>
</file>

<file path=ppt/slides/_rels/slide54.xml.rels><?xml version="1.0" encoding="UTF-8" standalone="yes"?>
<Relationships xmlns="http://schemas.openxmlformats.org/package/2006/relationships"><Relationship Id="rId8" Type="http://schemas.openxmlformats.org/officeDocument/2006/relationships/slide" Target="slide166.xml"/><Relationship Id="rId13" Type="http://schemas.openxmlformats.org/officeDocument/2006/relationships/image" Target="../media/image86.png"/><Relationship Id="rId3" Type="http://schemas.microsoft.com/office/2007/relationships/media" Target="../media/media12.mp3"/><Relationship Id="rId7" Type="http://schemas.openxmlformats.org/officeDocument/2006/relationships/slide" Target="slide160.xml"/><Relationship Id="rId12" Type="http://schemas.openxmlformats.org/officeDocument/2006/relationships/image" Target="../media/image60.png"/><Relationship Id="rId2" Type="http://schemas.microsoft.com/office/2007/relationships/media" Target="../media/media11.mp3"/><Relationship Id="rId1" Type="http://schemas.openxmlformats.org/officeDocument/2006/relationships/audio" Target="NULL" TargetMode="External"/><Relationship Id="rId6" Type="http://schemas.openxmlformats.org/officeDocument/2006/relationships/image" Target="../media/image90.jpeg"/><Relationship Id="rId11" Type="http://schemas.openxmlformats.org/officeDocument/2006/relationships/slide" Target="slide61.xml"/><Relationship Id="rId5" Type="http://schemas.openxmlformats.org/officeDocument/2006/relationships/notesSlide" Target="../notesSlides/notesSlide8.xml"/><Relationship Id="rId15" Type="http://schemas.openxmlformats.org/officeDocument/2006/relationships/image" Target="../media/image87.png"/><Relationship Id="rId10" Type="http://schemas.openxmlformats.org/officeDocument/2006/relationships/image" Target="../media/image77.png"/><Relationship Id="rId4" Type="http://schemas.openxmlformats.org/officeDocument/2006/relationships/slideLayout" Target="../slideLayouts/slideLayout1.xml"/><Relationship Id="rId9" Type="http://schemas.openxmlformats.org/officeDocument/2006/relationships/slide" Target="slide198.xml"/><Relationship Id="rId14" Type="http://schemas.openxmlformats.org/officeDocument/2006/relationships/image" Target="../media/image79.png"/></Relationships>
</file>

<file path=ppt/slides/_rels/slide55.xml.rels><?xml version="1.0" encoding="UTF-8" standalone="yes"?>
<Relationships xmlns="http://schemas.openxmlformats.org/package/2006/relationships"><Relationship Id="rId8" Type="http://schemas.openxmlformats.org/officeDocument/2006/relationships/slide" Target="slide64.xml"/><Relationship Id="rId3" Type="http://schemas.microsoft.com/office/2007/relationships/media" Target="../media/media12.mp3"/><Relationship Id="rId7" Type="http://schemas.openxmlformats.org/officeDocument/2006/relationships/image" Target="../media/image77.png"/><Relationship Id="rId12" Type="http://schemas.openxmlformats.org/officeDocument/2006/relationships/image" Target="../media/image87.png"/><Relationship Id="rId2" Type="http://schemas.microsoft.com/office/2007/relationships/media" Target="../media/media11.mp3"/><Relationship Id="rId1" Type="http://schemas.openxmlformats.org/officeDocument/2006/relationships/audio" Target="NULL" TargetMode="External"/><Relationship Id="rId6" Type="http://schemas.openxmlformats.org/officeDocument/2006/relationships/slide" Target="slide172.xml"/><Relationship Id="rId11" Type="http://schemas.openxmlformats.org/officeDocument/2006/relationships/image" Target="../media/image79.png"/><Relationship Id="rId5" Type="http://schemas.openxmlformats.org/officeDocument/2006/relationships/image" Target="../media/image91.jpeg"/><Relationship Id="rId10" Type="http://schemas.openxmlformats.org/officeDocument/2006/relationships/image" Target="../media/image86.png"/><Relationship Id="rId4" Type="http://schemas.openxmlformats.org/officeDocument/2006/relationships/slideLayout" Target="../slideLayouts/slideLayout1.xml"/><Relationship Id="rId9" Type="http://schemas.openxmlformats.org/officeDocument/2006/relationships/image" Target="../media/image60.png"/></Relationships>
</file>

<file path=ppt/slides/_rels/slide56.xml.rels><?xml version="1.0" encoding="UTF-8" standalone="yes"?>
<Relationships xmlns="http://schemas.openxmlformats.org/package/2006/relationships"><Relationship Id="rId2" Type="http://schemas.openxmlformats.org/officeDocument/2006/relationships/slide" Target="slide52.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slide" Target="slide52.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slide" Target="slide52.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slide" Target="slide5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image" Target="../media/image32.png"/></Relationships>
</file>

<file path=ppt/slides/_rels/slide60.xml.rels><?xml version="1.0" encoding="UTF-8" standalone="yes"?>
<Relationships xmlns="http://schemas.openxmlformats.org/package/2006/relationships"><Relationship Id="rId2" Type="http://schemas.openxmlformats.org/officeDocument/2006/relationships/slide" Target="slide53.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slide" Target="slide54.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slide" Target="slide54.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slide" Target="slide54.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slide" Target="slide55.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60.png"/><Relationship Id="rId18" Type="http://schemas.openxmlformats.org/officeDocument/2006/relationships/image" Target="../media/image87.png"/><Relationship Id="rId3" Type="http://schemas.microsoft.com/office/2007/relationships/media" Target="../media/media14.mp3"/><Relationship Id="rId7" Type="http://schemas.openxmlformats.org/officeDocument/2006/relationships/image" Target="../media/image52.png"/><Relationship Id="rId12" Type="http://schemas.openxmlformats.org/officeDocument/2006/relationships/slide" Target="slide66.xml"/><Relationship Id="rId17" Type="http://schemas.openxmlformats.org/officeDocument/2006/relationships/image" Target="../media/image79.png"/><Relationship Id="rId2" Type="http://schemas.openxmlformats.org/officeDocument/2006/relationships/audio" Target="../media/media13.mp3"/><Relationship Id="rId16" Type="http://schemas.openxmlformats.org/officeDocument/2006/relationships/slide" Target="slide67.xml"/><Relationship Id="rId1" Type="http://schemas.microsoft.com/office/2007/relationships/media" Target="../media/media13.mp3"/><Relationship Id="rId6" Type="http://schemas.openxmlformats.org/officeDocument/2006/relationships/notesSlide" Target="../notesSlides/notesSlide9.xml"/><Relationship Id="rId11" Type="http://schemas.openxmlformats.org/officeDocument/2006/relationships/image" Target="../media/image77.png"/><Relationship Id="rId5" Type="http://schemas.openxmlformats.org/officeDocument/2006/relationships/slideLayout" Target="../slideLayouts/slideLayout1.xml"/><Relationship Id="rId15" Type="http://schemas.openxmlformats.org/officeDocument/2006/relationships/slide" Target="slide187.xml"/><Relationship Id="rId10" Type="http://schemas.openxmlformats.org/officeDocument/2006/relationships/slide" Target="slide198.xml"/><Relationship Id="rId4" Type="http://schemas.openxmlformats.org/officeDocument/2006/relationships/audio" Target="../media/media14.mp3"/><Relationship Id="rId9" Type="http://schemas.openxmlformats.org/officeDocument/2006/relationships/slide" Target="slide176.xml"/><Relationship Id="rId14" Type="http://schemas.openxmlformats.org/officeDocument/2006/relationships/image" Target="../media/image93.png"/></Relationships>
</file>

<file path=ppt/slides/_rels/slide66.xml.rels><?xml version="1.0" encoding="UTF-8" standalone="yes"?>
<Relationships xmlns="http://schemas.openxmlformats.org/package/2006/relationships"><Relationship Id="rId2" Type="http://schemas.openxmlformats.org/officeDocument/2006/relationships/slide" Target="slide65.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slide" Target="slide65.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slide" Target="slide65.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slide" Target="slide6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jpeg"/><Relationship Id="rId7" Type="http://schemas.openxmlformats.org/officeDocument/2006/relationships/image" Target="../media/image28.png"/><Relationship Id="rId2" Type="http://schemas.openxmlformats.org/officeDocument/2006/relationships/image" Target="../media/image34.jpeg"/><Relationship Id="rId1" Type="http://schemas.openxmlformats.org/officeDocument/2006/relationships/slideLayout" Target="../slideLayouts/slideLayout1.xml"/><Relationship Id="rId6" Type="http://schemas.openxmlformats.org/officeDocument/2006/relationships/slide" Target="slide8.xml"/><Relationship Id="rId5" Type="http://schemas.openxmlformats.org/officeDocument/2006/relationships/image" Target="../media/image37.jpeg"/><Relationship Id="rId4" Type="http://schemas.openxmlformats.org/officeDocument/2006/relationships/image" Target="../media/image36.jpeg"/></Relationships>
</file>

<file path=ppt/slides/_rels/slide7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2.xml"/><Relationship Id="rId4" Type="http://schemas.openxmlformats.org/officeDocument/2006/relationships/image" Target="../media/image26.png"/></Relationships>
</file>

<file path=ppt/slides/_rels/slide72.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18" Type="http://schemas.openxmlformats.org/officeDocument/2006/relationships/slide" Target="slide73.xml"/><Relationship Id="rId3" Type="http://schemas.openxmlformats.org/officeDocument/2006/relationships/image" Target="../media/image97.png"/><Relationship Id="rId21" Type="http://schemas.openxmlformats.org/officeDocument/2006/relationships/slide" Target="slide2.xml"/><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image" Target="../media/image111.png"/><Relationship Id="rId2" Type="http://schemas.openxmlformats.org/officeDocument/2006/relationships/image" Target="../media/image96.png"/><Relationship Id="rId16" Type="http://schemas.openxmlformats.org/officeDocument/2006/relationships/image" Target="../media/image110.png"/><Relationship Id="rId20" Type="http://schemas.openxmlformats.org/officeDocument/2006/relationships/slide" Target="slide75.xml"/><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5" Type="http://schemas.openxmlformats.org/officeDocument/2006/relationships/image" Target="../media/image109.png"/><Relationship Id="rId10" Type="http://schemas.openxmlformats.org/officeDocument/2006/relationships/image" Target="../media/image104.png"/><Relationship Id="rId19" Type="http://schemas.openxmlformats.org/officeDocument/2006/relationships/slide" Target="slide74.xml"/><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 Id="rId22" Type="http://schemas.openxmlformats.org/officeDocument/2006/relationships/image" Target="../media/image1.png"/></Relationships>
</file>

<file path=ppt/slides/_rels/slide7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72.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1.png"/><Relationship Id="rId4" Type="http://schemas.openxmlformats.org/officeDocument/2006/relationships/slide" Target="slide2.xml"/></Relationships>
</file>

<file path=ppt/slides/_rels/slide7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3.png"/><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slide" Target="slide72.xml"/><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3.png"/><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slide" Target="slide72.xml"/><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2.png"/><Relationship Id="rId1" Type="http://schemas.openxmlformats.org/officeDocument/2006/relationships/slideLayout" Target="../slideLayouts/slideLayout1.xml"/><Relationship Id="rId5" Type="http://schemas.openxmlformats.org/officeDocument/2006/relationships/image" Target="../media/image113.png"/><Relationship Id="rId4" Type="http://schemas.openxmlformats.org/officeDocument/2006/relationships/slide" Target="slide77.xml"/></Relationships>
</file>

<file path=ppt/slides/_rels/slide77.xml.rels><?xml version="1.0" encoding="UTF-8" standalone="yes"?>
<Relationships xmlns="http://schemas.openxmlformats.org/package/2006/relationships"><Relationship Id="rId2" Type="http://schemas.openxmlformats.org/officeDocument/2006/relationships/slide" Target="slide76.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 Target="slide79.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79.xml.rels><?xml version="1.0" encoding="UTF-8" standalone="yes"?>
<Relationships xmlns="http://schemas.openxmlformats.org/package/2006/relationships"><Relationship Id="rId2" Type="http://schemas.openxmlformats.org/officeDocument/2006/relationships/slide" Target="slide78.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7.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 Target="slide81.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81.xml.rels><?xml version="1.0" encoding="UTF-8" standalone="yes"?>
<Relationships xmlns="http://schemas.openxmlformats.org/package/2006/relationships"><Relationship Id="rId2" Type="http://schemas.openxmlformats.org/officeDocument/2006/relationships/slide" Target="slide80.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84.xml"/><Relationship Id="rId1" Type="http://schemas.openxmlformats.org/officeDocument/2006/relationships/slideLayout" Target="../slideLayouts/slideLayout1.xml"/><Relationship Id="rId4" Type="http://schemas.openxmlformats.org/officeDocument/2006/relationships/image" Target="../media/image114.png"/></Relationships>
</file>

<file path=ppt/slides/_rels/slide84.xml.rels><?xml version="1.0" encoding="UTF-8" standalone="yes"?>
<Relationships xmlns="http://schemas.openxmlformats.org/package/2006/relationships"><Relationship Id="rId3" Type="http://schemas.openxmlformats.org/officeDocument/2006/relationships/slide" Target="slide83.xml"/><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hyperlink" Target="L05-&#21934;&#23383;&#23416;&#32722;&#21934;(&#23416;&#29992;)(Kyoto).docx" TargetMode="External"/><Relationship Id="rId7" Type="http://schemas.openxmlformats.org/officeDocument/2006/relationships/hyperlink" Target="L05-&#25645;&#37197;&#35422;&#23416;&#32722;&#21934;(&#23416;&#29992;)(Kyoto).docx" TargetMode="External"/><Relationship Id="rId2" Type="http://schemas.openxmlformats.org/officeDocument/2006/relationships/image" Target="../media/image115.png"/><Relationship Id="rId1" Type="http://schemas.openxmlformats.org/officeDocument/2006/relationships/slideLayout" Target="../slideLayouts/slideLayout6.xml"/><Relationship Id="rId6" Type="http://schemas.openxmlformats.org/officeDocument/2006/relationships/image" Target="../media/image117.png"/><Relationship Id="rId5" Type="http://schemas.openxmlformats.org/officeDocument/2006/relationships/hyperlink" Target="L05-&#21934;&#23383;&#23416;&#32722;&#21934;(&#25945;&#29992;)(Kyoto).docx" TargetMode="External"/><Relationship Id="rId4" Type="http://schemas.openxmlformats.org/officeDocument/2006/relationships/image" Target="../media/image116.png"/><Relationship Id="rId9" Type="http://schemas.openxmlformats.org/officeDocument/2006/relationships/hyperlink" Target="L05-&#25645;&#37197;&#35422;&#23416;&#32722;&#21934;(&#25945;&#29992;)(Kyoto).docx" TargetMode="External"/></Relationships>
</file>

<file path=ppt/slides/_rels/slide86.xml.rels><?xml version="1.0" encoding="UTF-8" standalone="yes"?>
<Relationships xmlns="http://schemas.openxmlformats.org/package/2006/relationships"><Relationship Id="rId8" Type="http://schemas.openxmlformats.org/officeDocument/2006/relationships/slide" Target="slide110.xml"/><Relationship Id="rId13" Type="http://schemas.openxmlformats.org/officeDocument/2006/relationships/slide" Target="slide125.xml"/><Relationship Id="rId18" Type="http://schemas.openxmlformats.org/officeDocument/2006/relationships/slide" Target="slide166.xml"/><Relationship Id="rId3" Type="http://schemas.openxmlformats.org/officeDocument/2006/relationships/slide" Target="slide87.xml"/><Relationship Id="rId21" Type="http://schemas.openxmlformats.org/officeDocument/2006/relationships/slide" Target="slide154.xml"/><Relationship Id="rId7" Type="http://schemas.openxmlformats.org/officeDocument/2006/relationships/slide" Target="slide104.xml"/><Relationship Id="rId12" Type="http://schemas.openxmlformats.org/officeDocument/2006/relationships/slide" Target="slide123.xml"/><Relationship Id="rId17" Type="http://schemas.openxmlformats.org/officeDocument/2006/relationships/slide" Target="slide160.xml"/><Relationship Id="rId2" Type="http://schemas.openxmlformats.org/officeDocument/2006/relationships/notesSlide" Target="../notesSlides/notesSlide12.xml"/><Relationship Id="rId16" Type="http://schemas.openxmlformats.org/officeDocument/2006/relationships/slide" Target="slide143.xml"/><Relationship Id="rId20" Type="http://schemas.openxmlformats.org/officeDocument/2006/relationships/slide" Target="slide176.xml"/><Relationship Id="rId1" Type="http://schemas.openxmlformats.org/officeDocument/2006/relationships/slideLayout" Target="../slideLayouts/slideLayout15.xml"/><Relationship Id="rId6" Type="http://schemas.openxmlformats.org/officeDocument/2006/relationships/slide" Target="slide99.xml"/><Relationship Id="rId11" Type="http://schemas.openxmlformats.org/officeDocument/2006/relationships/slide" Target="slide121.xml"/><Relationship Id="rId5" Type="http://schemas.openxmlformats.org/officeDocument/2006/relationships/slide" Target="slide149.xml"/><Relationship Id="rId15" Type="http://schemas.openxmlformats.org/officeDocument/2006/relationships/slide" Target="slide136.xml"/><Relationship Id="rId10" Type="http://schemas.openxmlformats.org/officeDocument/2006/relationships/slide" Target="slide118.xml"/><Relationship Id="rId19" Type="http://schemas.openxmlformats.org/officeDocument/2006/relationships/slide" Target="slide172.xml"/><Relationship Id="rId4" Type="http://schemas.openxmlformats.org/officeDocument/2006/relationships/slide" Target="slide93.xml"/><Relationship Id="rId9" Type="http://schemas.openxmlformats.org/officeDocument/2006/relationships/slide" Target="slide112.xml"/><Relationship Id="rId14" Type="http://schemas.openxmlformats.org/officeDocument/2006/relationships/slide" Target="slide130.xml"/></Relationships>
</file>

<file path=ppt/slides/_rels/slide87.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124.png"/><Relationship Id="rId3" Type="http://schemas.microsoft.com/office/2007/relationships/media" Target="../media/media16.mp3"/><Relationship Id="rId7" Type="http://schemas.openxmlformats.org/officeDocument/2006/relationships/image" Target="../media/image120.png"/><Relationship Id="rId12" Type="http://schemas.openxmlformats.org/officeDocument/2006/relationships/image" Target="../media/image123.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19.png"/><Relationship Id="rId11" Type="http://schemas.openxmlformats.org/officeDocument/2006/relationships/image" Target="../media/image122.png"/><Relationship Id="rId5" Type="http://schemas.openxmlformats.org/officeDocument/2006/relationships/slideLayout" Target="../slideLayouts/slideLayout13.xml"/><Relationship Id="rId10" Type="http://schemas.openxmlformats.org/officeDocument/2006/relationships/slide" Target="slide89.xml"/><Relationship Id="rId4" Type="http://schemas.openxmlformats.org/officeDocument/2006/relationships/audio" Target="../media/media16.mp3"/><Relationship Id="rId9" Type="http://schemas.openxmlformats.org/officeDocument/2006/relationships/image" Target="../media/image121.png"/></Relationships>
</file>

<file path=ppt/slides/_rels/slide88.xml.rels><?xml version="1.0" encoding="UTF-8" standalone="yes"?>
<Relationships xmlns="http://schemas.openxmlformats.org/package/2006/relationships"><Relationship Id="rId8" Type="http://schemas.openxmlformats.org/officeDocument/2006/relationships/image" Target="../media/image124.png"/><Relationship Id="rId3" Type="http://schemas.microsoft.com/office/2007/relationships/media" Target="../media/media17.mp3"/><Relationship Id="rId7" Type="http://schemas.openxmlformats.org/officeDocument/2006/relationships/image" Target="../media/image121.png"/><Relationship Id="rId12" Type="http://schemas.openxmlformats.org/officeDocument/2006/relationships/image" Target="../media/image119.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slide" Target="slide24.xml"/><Relationship Id="rId11" Type="http://schemas.openxmlformats.org/officeDocument/2006/relationships/image" Target="../media/image122.png"/><Relationship Id="rId5" Type="http://schemas.openxmlformats.org/officeDocument/2006/relationships/slideLayout" Target="../slideLayouts/slideLayout13.xml"/><Relationship Id="rId10" Type="http://schemas.openxmlformats.org/officeDocument/2006/relationships/slide" Target="slide89.xml"/><Relationship Id="rId4" Type="http://schemas.openxmlformats.org/officeDocument/2006/relationships/audio" Target="../media/media17.mp3"/><Relationship Id="rId9" Type="http://schemas.openxmlformats.org/officeDocument/2006/relationships/image" Target="../media/image123.png"/></Relationships>
</file>

<file path=ppt/slides/_rels/slide89.xml.rels><?xml version="1.0" encoding="UTF-8" standalone="yes"?>
<Relationships xmlns="http://schemas.openxmlformats.org/package/2006/relationships"><Relationship Id="rId2" Type="http://schemas.openxmlformats.org/officeDocument/2006/relationships/slide" Target="slide8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slide" Target="slide87.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media" Target="../media/media18.mp3"/><Relationship Id="rId7" Type="http://schemas.openxmlformats.org/officeDocument/2006/relationships/slide" Target="slide92.xml"/><Relationship Id="rId12" Type="http://schemas.openxmlformats.org/officeDocument/2006/relationships/image" Target="../media/image123.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slide" Target="slide24.xml"/><Relationship Id="rId11" Type="http://schemas.openxmlformats.org/officeDocument/2006/relationships/image" Target="../media/image124.png"/><Relationship Id="rId5" Type="http://schemas.openxmlformats.org/officeDocument/2006/relationships/slideLayout" Target="../slideLayouts/slideLayout13.xml"/><Relationship Id="rId10" Type="http://schemas.openxmlformats.org/officeDocument/2006/relationships/image" Target="../media/image119.png"/><Relationship Id="rId4" Type="http://schemas.openxmlformats.org/officeDocument/2006/relationships/audio" Target="../media/media18.mp3"/><Relationship Id="rId9" Type="http://schemas.openxmlformats.org/officeDocument/2006/relationships/image" Target="../media/image121.png"/></Relationships>
</file>

<file path=ppt/slides/_rels/slide92.xml.rels><?xml version="1.0" encoding="UTF-8" standalone="yes"?>
<Relationships xmlns="http://schemas.openxmlformats.org/package/2006/relationships"><Relationship Id="rId2" Type="http://schemas.openxmlformats.org/officeDocument/2006/relationships/slide" Target="slide91.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media" Target="../media/media20.mp3"/><Relationship Id="rId7" Type="http://schemas.openxmlformats.org/officeDocument/2006/relationships/slide" Target="slide94.xml"/><Relationship Id="rId12" Type="http://schemas.openxmlformats.org/officeDocument/2006/relationships/image" Target="../media/image123.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slide" Target="slide39.xml"/><Relationship Id="rId11" Type="http://schemas.openxmlformats.org/officeDocument/2006/relationships/image" Target="../media/image124.png"/><Relationship Id="rId5" Type="http://schemas.openxmlformats.org/officeDocument/2006/relationships/slideLayout" Target="../slideLayouts/slideLayout13.xml"/><Relationship Id="rId10" Type="http://schemas.openxmlformats.org/officeDocument/2006/relationships/image" Target="../media/image125.png"/><Relationship Id="rId4" Type="http://schemas.openxmlformats.org/officeDocument/2006/relationships/audio" Target="../media/media20.mp3"/><Relationship Id="rId9" Type="http://schemas.openxmlformats.org/officeDocument/2006/relationships/image" Target="../media/image121.png"/></Relationships>
</file>

<file path=ppt/slides/_rels/slide94.xml.rels><?xml version="1.0" encoding="UTF-8" standalone="yes"?>
<Relationships xmlns="http://schemas.openxmlformats.org/package/2006/relationships"><Relationship Id="rId2" Type="http://schemas.openxmlformats.org/officeDocument/2006/relationships/slide" Target="slide93.xml"/><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media" Target="../media/media22.mp3"/><Relationship Id="rId7" Type="http://schemas.openxmlformats.org/officeDocument/2006/relationships/slide" Target="slide96.xml"/><Relationship Id="rId12" Type="http://schemas.openxmlformats.org/officeDocument/2006/relationships/image" Target="../media/image123.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slide" Target="slide39.xml"/><Relationship Id="rId11" Type="http://schemas.openxmlformats.org/officeDocument/2006/relationships/image" Target="../media/image124.png"/><Relationship Id="rId5" Type="http://schemas.openxmlformats.org/officeDocument/2006/relationships/slideLayout" Target="../slideLayouts/slideLayout13.xml"/><Relationship Id="rId10" Type="http://schemas.openxmlformats.org/officeDocument/2006/relationships/image" Target="../media/image126.png"/><Relationship Id="rId4" Type="http://schemas.openxmlformats.org/officeDocument/2006/relationships/audio" Target="../media/media22.mp3"/><Relationship Id="rId9" Type="http://schemas.openxmlformats.org/officeDocument/2006/relationships/image" Target="../media/image121.png"/></Relationships>
</file>

<file path=ppt/slides/_rels/slide96.xml.rels><?xml version="1.0" encoding="UTF-8" standalone="yes"?>
<Relationships xmlns="http://schemas.openxmlformats.org/package/2006/relationships"><Relationship Id="rId2" Type="http://schemas.openxmlformats.org/officeDocument/2006/relationships/slide" Target="slide95.xml"/><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media" Target="../media/media23.mp3"/><Relationship Id="rId7" Type="http://schemas.openxmlformats.org/officeDocument/2006/relationships/slide" Target="slide98.xml"/><Relationship Id="rId12" Type="http://schemas.openxmlformats.org/officeDocument/2006/relationships/image" Target="../media/image123.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slide" Target="slide39.xml"/><Relationship Id="rId11" Type="http://schemas.openxmlformats.org/officeDocument/2006/relationships/image" Target="../media/image124.png"/><Relationship Id="rId5" Type="http://schemas.openxmlformats.org/officeDocument/2006/relationships/slideLayout" Target="../slideLayouts/slideLayout13.xml"/><Relationship Id="rId10" Type="http://schemas.openxmlformats.org/officeDocument/2006/relationships/image" Target="../media/image126.png"/><Relationship Id="rId4" Type="http://schemas.openxmlformats.org/officeDocument/2006/relationships/audio" Target="../media/media23.mp3"/><Relationship Id="rId9" Type="http://schemas.openxmlformats.org/officeDocument/2006/relationships/image" Target="../media/image121.png"/></Relationships>
</file>

<file path=ppt/slides/_rels/slide98.xml.rels><?xml version="1.0" encoding="UTF-8" standalone="yes"?>
<Relationships xmlns="http://schemas.openxmlformats.org/package/2006/relationships"><Relationship Id="rId2" Type="http://schemas.openxmlformats.org/officeDocument/2006/relationships/slide" Target="slide97.xm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8" Type="http://schemas.openxmlformats.org/officeDocument/2006/relationships/slide" Target="slide100.xml"/><Relationship Id="rId13" Type="http://schemas.openxmlformats.org/officeDocument/2006/relationships/image" Target="../media/image123.png"/><Relationship Id="rId3" Type="http://schemas.microsoft.com/office/2007/relationships/media" Target="../media/media25.mp3"/><Relationship Id="rId7" Type="http://schemas.openxmlformats.org/officeDocument/2006/relationships/slide" Target="slide39.xml"/><Relationship Id="rId12" Type="http://schemas.openxmlformats.org/officeDocument/2006/relationships/image" Target="../media/image124.pn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notesSlide" Target="../notesSlides/notesSlide13.xml"/><Relationship Id="rId11" Type="http://schemas.openxmlformats.org/officeDocument/2006/relationships/image" Target="../media/image127.png"/><Relationship Id="rId5" Type="http://schemas.openxmlformats.org/officeDocument/2006/relationships/slideLayout" Target="../slideLayouts/slideLayout13.xml"/><Relationship Id="rId10" Type="http://schemas.openxmlformats.org/officeDocument/2006/relationships/image" Target="../media/image121.png"/><Relationship Id="rId4" Type="http://schemas.openxmlformats.org/officeDocument/2006/relationships/audio" Target="../media/media25.mp3"/><Relationship Id="rId9" Type="http://schemas.openxmlformats.org/officeDocument/2006/relationships/image" Target="../media/image1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3">
            <a:extLst>
              <a:ext uri="{FF2B5EF4-FFF2-40B4-BE49-F238E27FC236}">
                <a16:creationId xmlns:a16="http://schemas.microsoft.com/office/drawing/2014/main" id="{BFF6D38A-DFC0-4769-A918-5C4247F65AE4}"/>
              </a:ext>
            </a:extLst>
          </p:cNvPr>
          <p:cNvSpPr txBox="1">
            <a:spLocks/>
          </p:cNvSpPr>
          <p:nvPr/>
        </p:nvSpPr>
        <p:spPr>
          <a:xfrm>
            <a:off x="0" y="950839"/>
            <a:ext cx="948755" cy="1080120"/>
          </a:xfrm>
          <a:prstGeom prst="rect">
            <a:avLst/>
          </a:prstGeom>
          <a:solidFill>
            <a:schemeClr val="accent6"/>
          </a:solidFill>
        </p:spPr>
        <p:txBody>
          <a:bodyPr spcFirstLastPara="1" vert="horz" wrap="square" lIns="91425" tIns="91425" rIns="91425" bIns="91425" rtlCol="0" anchor="b" anchorCtr="0">
            <a:normAutofit fontScale="97500"/>
          </a:bodyPr>
          <a:lstStyle>
            <a:lvl1pPr lvl="0" algn="ctr" defTabSz="914400" rtl="0" eaLnBrk="1" latinLnBrk="0" hangingPunct="1">
              <a:lnSpc>
                <a:spcPct val="90000"/>
              </a:lnSpc>
              <a:spcBef>
                <a:spcPts val="0"/>
              </a:spcBef>
              <a:spcAft>
                <a:spcPts val="0"/>
              </a:spcAft>
              <a:buClr>
                <a:srgbClr val="FFFFFF"/>
              </a:buClr>
              <a:buSzPts val="4800"/>
              <a:buNone/>
              <a:defRPr sz="4800" kern="1200">
                <a:solidFill>
                  <a:srgbClr val="FFFFFF"/>
                </a:solidFill>
                <a:latin typeface="+mj-lt"/>
                <a:ea typeface="+mj-ea"/>
                <a:cs typeface="+mj-cs"/>
              </a:defRPr>
            </a:lvl1pPr>
            <a:lvl2pPr lvl="1" algn="ctr">
              <a:spcBef>
                <a:spcPts val="0"/>
              </a:spcBef>
              <a:spcAft>
                <a:spcPts val="0"/>
              </a:spcAft>
              <a:buClr>
                <a:srgbClr val="FFFFFF"/>
              </a:buClr>
              <a:buSzPts val="4800"/>
              <a:buNone/>
              <a:defRPr sz="4800">
                <a:solidFill>
                  <a:srgbClr val="FFFFFF"/>
                </a:solidFill>
              </a:defRPr>
            </a:lvl2pPr>
            <a:lvl3pPr lvl="2" algn="ctr">
              <a:spcBef>
                <a:spcPts val="0"/>
              </a:spcBef>
              <a:spcAft>
                <a:spcPts val="0"/>
              </a:spcAft>
              <a:buClr>
                <a:srgbClr val="FFFFFF"/>
              </a:buClr>
              <a:buSzPts val="4800"/>
              <a:buNone/>
              <a:defRPr sz="4800">
                <a:solidFill>
                  <a:srgbClr val="FFFFFF"/>
                </a:solidFill>
              </a:defRPr>
            </a:lvl3pPr>
            <a:lvl4pPr lvl="3" algn="ctr">
              <a:spcBef>
                <a:spcPts val="0"/>
              </a:spcBef>
              <a:spcAft>
                <a:spcPts val="0"/>
              </a:spcAft>
              <a:buClr>
                <a:srgbClr val="FFFFFF"/>
              </a:buClr>
              <a:buSzPts val="4800"/>
              <a:buNone/>
              <a:defRPr sz="4800">
                <a:solidFill>
                  <a:srgbClr val="FFFFFF"/>
                </a:solidFill>
              </a:defRPr>
            </a:lvl4pPr>
            <a:lvl5pPr lvl="4" algn="ctr">
              <a:spcBef>
                <a:spcPts val="0"/>
              </a:spcBef>
              <a:spcAft>
                <a:spcPts val="0"/>
              </a:spcAft>
              <a:buClr>
                <a:srgbClr val="FFFFFF"/>
              </a:buClr>
              <a:buSzPts val="4800"/>
              <a:buNone/>
              <a:defRPr sz="4800">
                <a:solidFill>
                  <a:srgbClr val="FFFFFF"/>
                </a:solidFill>
              </a:defRPr>
            </a:lvl5pPr>
            <a:lvl6pPr lvl="5" algn="ctr">
              <a:spcBef>
                <a:spcPts val="0"/>
              </a:spcBef>
              <a:spcAft>
                <a:spcPts val="0"/>
              </a:spcAft>
              <a:buClr>
                <a:srgbClr val="FFFFFF"/>
              </a:buClr>
              <a:buSzPts val="4800"/>
              <a:buNone/>
              <a:defRPr sz="4800">
                <a:solidFill>
                  <a:srgbClr val="FFFFFF"/>
                </a:solidFill>
              </a:defRPr>
            </a:lvl6pPr>
            <a:lvl7pPr lvl="6" algn="ctr">
              <a:spcBef>
                <a:spcPts val="0"/>
              </a:spcBef>
              <a:spcAft>
                <a:spcPts val="0"/>
              </a:spcAft>
              <a:buClr>
                <a:srgbClr val="FFFFFF"/>
              </a:buClr>
              <a:buSzPts val="4800"/>
              <a:buNone/>
              <a:defRPr sz="4800">
                <a:solidFill>
                  <a:srgbClr val="FFFFFF"/>
                </a:solidFill>
              </a:defRPr>
            </a:lvl7pPr>
            <a:lvl8pPr lvl="7" algn="ctr">
              <a:spcBef>
                <a:spcPts val="0"/>
              </a:spcBef>
              <a:spcAft>
                <a:spcPts val="0"/>
              </a:spcAft>
              <a:buClr>
                <a:srgbClr val="FFFFFF"/>
              </a:buClr>
              <a:buSzPts val="4800"/>
              <a:buNone/>
              <a:defRPr sz="4800">
                <a:solidFill>
                  <a:srgbClr val="FFFFFF"/>
                </a:solidFill>
              </a:defRPr>
            </a:lvl8pPr>
            <a:lvl9pPr lvl="8" algn="ctr">
              <a:spcBef>
                <a:spcPts val="0"/>
              </a:spcBef>
              <a:spcAft>
                <a:spcPts val="0"/>
              </a:spcAft>
              <a:buClr>
                <a:srgbClr val="FFFFFF"/>
              </a:buClr>
              <a:buSzPts val="4800"/>
              <a:buNone/>
              <a:defRPr sz="4800">
                <a:solidFill>
                  <a:srgbClr val="FFFFFF"/>
                </a:solidFill>
              </a:defRPr>
            </a:lvl9pPr>
          </a:lstStyle>
          <a:p>
            <a:pPr>
              <a:defRPr/>
            </a:pPr>
            <a:r>
              <a:rPr lang="en-US" altLang="zh-TW" sz="6000" dirty="0">
                <a:solidFill>
                  <a:schemeClr val="bg1"/>
                </a:solidFill>
                <a:latin typeface="Arial Black" pitchFamily="34" charset="0"/>
                <a:ea typeface="標楷體" panose="03000509000000000000" pitchFamily="65" charset="-120"/>
              </a:rPr>
              <a:t>5</a:t>
            </a:r>
          </a:p>
        </p:txBody>
      </p:sp>
      <p:sp>
        <p:nvSpPr>
          <p:cNvPr id="2" name="文字方塊 1"/>
          <p:cNvSpPr txBox="1"/>
          <p:nvPr/>
        </p:nvSpPr>
        <p:spPr>
          <a:xfrm>
            <a:off x="6670569" y="2348842"/>
            <a:ext cx="5201391" cy="4154984"/>
          </a:xfrm>
          <a:prstGeom prst="rect">
            <a:avLst/>
          </a:prstGeom>
          <a:noFill/>
        </p:spPr>
        <p:txBody>
          <a:bodyPr wrap="square" rtlCol="0">
            <a:spAutoFit/>
          </a:bodyPr>
          <a:lstStyle/>
          <a:p>
            <a:r>
              <a:rPr lang="en-US" altLang="zh-TW" sz="8800" b="1" dirty="0">
                <a:solidFill>
                  <a:schemeClr val="bg1"/>
                </a:solidFill>
                <a:effectLst>
                  <a:outerShdw blurRad="38100" dist="38100" dir="2700000" algn="tl">
                    <a:srgbClr val="000000">
                      <a:alpha val="43137"/>
                    </a:srgbClr>
                  </a:outerShdw>
                </a:effectLst>
                <a:latin typeface="Arial" panose="020B0604020202020204" pitchFamily="34" charset="0"/>
                <a:ea typeface="標楷體" panose="03000509000000000000" pitchFamily="65" charset="-120"/>
                <a:cs typeface="Arial" panose="020B0604020202020204" pitchFamily="34" charset="0"/>
              </a:rPr>
              <a:t>Kyoto</a:t>
            </a:r>
            <a:r>
              <a:rPr lang="zh-TW" altLang="en-US" sz="8800" baseline="30000" dirty="0">
                <a:solidFill>
                  <a:schemeClr val="bg1"/>
                </a:solidFill>
                <a:ea typeface="標楷體" panose="03000509000000000000" pitchFamily="65" charset="-120"/>
              </a:rPr>
              <a:t>*</a:t>
            </a:r>
            <a:r>
              <a:rPr lang="en-US" altLang="zh-TW" sz="8800" b="1" dirty="0">
                <a:solidFill>
                  <a:schemeClr val="bg1"/>
                </a:solidFill>
                <a:effectLst>
                  <a:outerShdw blurRad="38100" dist="38100" dir="2700000" algn="tl">
                    <a:srgbClr val="000000">
                      <a:alpha val="43137"/>
                    </a:srgbClr>
                  </a:outerShdw>
                </a:effectLst>
                <a:latin typeface="Arial" panose="020B0604020202020204" pitchFamily="34" charset="0"/>
                <a:ea typeface="標楷體" panose="03000509000000000000" pitchFamily="65" charset="-120"/>
                <a:cs typeface="Arial" panose="020B0604020202020204" pitchFamily="34" charset="0"/>
              </a:rPr>
              <a:t>:</a:t>
            </a:r>
          </a:p>
          <a:p>
            <a:r>
              <a:rPr lang="en-US" altLang="zh-TW" sz="8800" dirty="0">
                <a:solidFill>
                  <a:schemeClr val="bg1"/>
                </a:solidFill>
                <a:effectLst>
                  <a:outerShdw blurRad="38100" dist="38100" dir="2700000" algn="tl">
                    <a:srgbClr val="000000">
                      <a:alpha val="43137"/>
                    </a:srgbClr>
                  </a:outerShdw>
                </a:effectLst>
                <a:latin typeface="Arial" panose="020B0604020202020204" pitchFamily="34" charset="0"/>
                <a:ea typeface="標楷體" panose="03000509000000000000" pitchFamily="65" charset="-120"/>
                <a:cs typeface="Arial" panose="020B0604020202020204" pitchFamily="34" charset="0"/>
              </a:rPr>
              <a:t>The Heart </a:t>
            </a:r>
            <a:br>
              <a:rPr lang="en-US" altLang="zh-TW" sz="8800" dirty="0">
                <a:solidFill>
                  <a:schemeClr val="bg1"/>
                </a:solidFill>
                <a:effectLst>
                  <a:outerShdw blurRad="38100" dist="38100" dir="2700000" algn="tl">
                    <a:srgbClr val="000000">
                      <a:alpha val="43137"/>
                    </a:srgbClr>
                  </a:outerShdw>
                </a:effectLst>
                <a:latin typeface="Arial" panose="020B0604020202020204" pitchFamily="34" charset="0"/>
                <a:ea typeface="標楷體" panose="03000509000000000000" pitchFamily="65" charset="-120"/>
                <a:cs typeface="Arial" panose="020B0604020202020204" pitchFamily="34" charset="0"/>
              </a:rPr>
            </a:br>
            <a:r>
              <a:rPr lang="en-US" altLang="zh-TW" sz="8800" dirty="0">
                <a:solidFill>
                  <a:schemeClr val="bg1"/>
                </a:solidFill>
                <a:effectLst>
                  <a:outerShdw blurRad="38100" dist="38100" dir="2700000" algn="tl">
                    <a:srgbClr val="000000">
                      <a:alpha val="43137"/>
                    </a:srgbClr>
                  </a:outerShdw>
                </a:effectLst>
                <a:latin typeface="Arial" panose="020B0604020202020204" pitchFamily="34" charset="0"/>
                <a:ea typeface="標楷體" panose="03000509000000000000" pitchFamily="65" charset="-120"/>
                <a:cs typeface="Arial" panose="020B0604020202020204" pitchFamily="34" charset="0"/>
              </a:rPr>
              <a:t>of </a:t>
            </a:r>
            <a:r>
              <a:rPr lang="en-US" altLang="zh-TW" sz="8800" b="1" dirty="0">
                <a:solidFill>
                  <a:schemeClr val="bg1"/>
                </a:solidFill>
                <a:effectLst>
                  <a:outerShdw blurRad="38100" dist="38100" dir="2700000" algn="tl">
                    <a:srgbClr val="000000">
                      <a:alpha val="43137"/>
                    </a:srgbClr>
                  </a:outerShdw>
                </a:effectLst>
                <a:latin typeface="Arial" panose="020B0604020202020204" pitchFamily="34" charset="0"/>
                <a:ea typeface="標楷體" panose="03000509000000000000" pitchFamily="65" charset="-120"/>
                <a:cs typeface="Arial" panose="020B0604020202020204" pitchFamily="34" charset="0"/>
              </a:rPr>
              <a:t>Japan</a:t>
            </a:r>
            <a:endParaRPr lang="zh-TW" altLang="en-US" sz="8800" b="1" dirty="0">
              <a:solidFill>
                <a:schemeClr val="bg1"/>
              </a:solidFill>
              <a:effectLst>
                <a:outerShdw blurRad="38100" dist="38100" dir="2700000" algn="tl">
                  <a:srgbClr val="000000">
                    <a:alpha val="43137"/>
                  </a:srgbClr>
                </a:outerShdw>
              </a:effectLst>
              <a:latin typeface="Arial" panose="020B0604020202020204" pitchFamily="34" charset="0"/>
              <a:ea typeface="標楷體" panose="03000509000000000000" pitchFamily="65" charset="-120"/>
              <a:cs typeface="Arial" panose="020B0604020202020204" pitchFamily="34" charset="0"/>
            </a:endParaRPr>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110" y="6151672"/>
            <a:ext cx="1288418" cy="443159"/>
          </a:xfrm>
          <a:prstGeom prst="rect">
            <a:avLst/>
          </a:prstGeom>
        </p:spPr>
      </p:pic>
      <p:sp>
        <p:nvSpPr>
          <p:cNvPr id="5" name="Text Box 10">
            <a:hlinkClick r:id="rId4" action="ppaction://hlinksldjump"/>
            <a:extLst>
              <a:ext uri="{FF2B5EF4-FFF2-40B4-BE49-F238E27FC236}">
                <a16:creationId xmlns:a16="http://schemas.microsoft.com/office/drawing/2014/main" id="{D22EEE43-797A-47B3-91E6-DE8C25FD9D84}"/>
              </a:ext>
            </a:extLst>
          </p:cNvPr>
          <p:cNvSpPr txBox="1">
            <a:spLocks noChangeArrowheads="1"/>
          </p:cNvSpPr>
          <p:nvPr/>
        </p:nvSpPr>
        <p:spPr bwMode="auto">
          <a:xfrm>
            <a:off x="6750735" y="2497540"/>
            <a:ext cx="35151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8000" b="0" dirty="0">
              <a:latin typeface="Arial" panose="020B0604020202020204" pitchFamily="34" charset="0"/>
              <a:ea typeface="標楷體" panose="03000509000000000000" pitchFamily="65" charset="-120"/>
            </a:endParaRPr>
          </a:p>
        </p:txBody>
      </p:sp>
    </p:spTree>
    <p:extLst>
      <p:ext uri="{BB962C8B-B14F-4D97-AF65-F5344CB8AC3E}">
        <p14:creationId xmlns:p14="http://schemas.microsoft.com/office/powerpoint/2010/main" val="12788321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hlinkClick r:id="rId2" action="ppaction://hlinksldjump"/>
            <a:extLst>
              <a:ext uri="{FF2B5EF4-FFF2-40B4-BE49-F238E27FC236}">
                <a16:creationId xmlns:a16="http://schemas.microsoft.com/office/drawing/2014/main" id="{E5684F3D-EA2E-4E37-B408-AEEEB748A3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13531" y="144000"/>
            <a:ext cx="324000" cy="324000"/>
          </a:xfrm>
          <a:prstGeom prst="rect">
            <a:avLst/>
          </a:prstGeom>
        </p:spPr>
      </p:pic>
      <p:pic>
        <p:nvPicPr>
          <p:cNvPr id="7" name="圖片 6">
            <a:extLst>
              <a:ext uri="{FF2B5EF4-FFF2-40B4-BE49-F238E27FC236}">
                <a16:creationId xmlns:a16="http://schemas.microsoft.com/office/drawing/2014/main" id="{BCC70262-5079-46BE-9152-4D7AF2BABD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276" y="147454"/>
            <a:ext cx="2660210" cy="478215"/>
          </a:xfrm>
          <a:prstGeom prst="rect">
            <a:avLst/>
          </a:prstGeom>
        </p:spPr>
      </p:pic>
      <p:sp>
        <p:nvSpPr>
          <p:cNvPr id="2" name="圓角矩形 1"/>
          <p:cNvSpPr/>
          <p:nvPr/>
        </p:nvSpPr>
        <p:spPr>
          <a:xfrm>
            <a:off x="350205" y="687961"/>
            <a:ext cx="1661475" cy="503826"/>
          </a:xfrm>
          <a:prstGeom prst="roundRect">
            <a:avLst/>
          </a:prstGeom>
          <a:solidFill>
            <a:srgbClr val="00B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68300" indent="-368300" algn="ctr"/>
            <a:r>
              <a:rPr lang="en-US" altLang="zh-TW" sz="2000" b="1" dirty="0">
                <a:solidFill>
                  <a:schemeClr val="bg1"/>
                </a:solidFill>
                <a:latin typeface="Arial" panose="020B0604020202020204" pitchFamily="34" charset="0"/>
                <a:ea typeface="標楷體" panose="03000509000000000000" pitchFamily="65" charset="-120"/>
                <a:cs typeface="Arial" panose="020B0604020202020204" pitchFamily="34" charset="0"/>
              </a:rPr>
              <a:t>Visualizing</a:t>
            </a:r>
          </a:p>
        </p:txBody>
      </p:sp>
      <p:sp>
        <p:nvSpPr>
          <p:cNvPr id="8" name="矩形 7">
            <a:extLst>
              <a:ext uri="{FF2B5EF4-FFF2-40B4-BE49-F238E27FC236}">
                <a16:creationId xmlns:a16="http://schemas.microsoft.com/office/drawing/2014/main" id="{97CCBB5A-D855-4E95-B142-BA1D0872E4FD}"/>
              </a:ext>
            </a:extLst>
          </p:cNvPr>
          <p:cNvSpPr/>
          <p:nvPr/>
        </p:nvSpPr>
        <p:spPr>
          <a:xfrm>
            <a:off x="350206" y="1106905"/>
            <a:ext cx="11650450" cy="5197642"/>
          </a:xfrm>
          <a:prstGeom prst="rect">
            <a:avLst/>
          </a:prstGeom>
          <a:solidFill>
            <a:srgbClr val="D3E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7313">
              <a:lnSpc>
                <a:spcPct val="130000"/>
              </a:lnSpc>
              <a:spcBef>
                <a:spcPts val="600"/>
              </a:spcBef>
            </a:pPr>
            <a:r>
              <a:rPr lang="en-US" altLang="zh-TW" sz="3200" dirty="0">
                <a:solidFill>
                  <a:sysClr val="windowText" lastClr="000000"/>
                </a:solidFill>
                <a:latin typeface="Arial" panose="020B0604020202020204" pitchFamily="34" charset="0"/>
                <a:ea typeface="標楷體" panose="03000509000000000000" pitchFamily="65" charset="-120"/>
                <a:cs typeface="Arial" panose="020B0604020202020204" pitchFamily="34" charset="0"/>
              </a:rPr>
              <a:t>Visualizing is one kind of active reading strategy. Like reading comics or watching cartoons, readers imagine they are right at the scene of the described events, and they imagine objects or details using different senses. Doing this helps readers remember more details of the text, and vividly comprehend the events or objects. Because readers have different prior knowledge and past experiences, the way they visualize things may vary a lot.</a:t>
            </a:r>
          </a:p>
        </p:txBody>
      </p:sp>
    </p:spTree>
    <p:extLst>
      <p:ext uri="{BB962C8B-B14F-4D97-AF65-F5344CB8AC3E}">
        <p14:creationId xmlns:p14="http://schemas.microsoft.com/office/powerpoint/2010/main" val="95414967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回主單</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6"/>
            <a:ext cx="10574337" cy="309562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previously</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adv.</a:t>
            </a: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先前</a:t>
            </a:r>
            <a:r>
              <a:rPr lang="zh-TW" altLang="en-US"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地</a:t>
            </a:r>
            <a:endParaRPr lang="en-US" altLang="zh-TW"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endParaRPr>
          </a:p>
          <a:p>
            <a:pPr marL="361950" indent="-361950">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Stephen was previously employed as a</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salesperson, but now he is looking for an</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opportunity to work in show business</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4115341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10" name="文字版面配置區 2">
            <a:extLst>
              <a:ext uri="{FF2B5EF4-FFF2-40B4-BE49-F238E27FC236}">
                <a16:creationId xmlns:a16="http://schemas.microsoft.com/office/drawing/2014/main" id="{7E875F26-2055-4BA0-A050-747DCCC45B31}"/>
              </a:ext>
            </a:extLst>
          </p:cNvPr>
          <p:cNvSpPr txBox="1">
            <a:spLocks/>
          </p:cNvSpPr>
          <p:nvPr/>
        </p:nvSpPr>
        <p:spPr>
          <a:xfrm>
            <a:off x="6120000" y="828000"/>
            <a:ext cx="5734686" cy="6592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601913" indent="-2601913">
              <a:lnSpc>
                <a:spcPct val="120000"/>
              </a:lnSpc>
              <a:tabLst>
                <a:tab pos="1074738" algn="l"/>
              </a:tabLst>
            </a:pPr>
            <a:r>
              <a:rPr lang="en-US" altLang="zh-TW" sz="3200" b="1" i="1" dirty="0" smtClean="0">
                <a:solidFill>
                  <a:schemeClr val="tx1"/>
                </a:solidFill>
                <a:latin typeface="Arial" panose="020B0604020202020204" pitchFamily="34" charset="0"/>
                <a:ea typeface="標楷體" panose="03000509000000000000" pitchFamily="65" charset="-120"/>
                <a:cs typeface="Arial" panose="020B0604020202020204" pitchFamily="34" charset="0"/>
              </a:rPr>
              <a:t>adj</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先前的</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4" name="圖片 13">
            <a:hlinkClick r:id="rId7"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sp>
        <p:nvSpPr>
          <p:cNvPr id="17" name="文字版面配置區 2">
            <a:extLst>
              <a:ext uri="{FF2B5EF4-FFF2-40B4-BE49-F238E27FC236}">
                <a16:creationId xmlns:a16="http://schemas.microsoft.com/office/drawing/2014/main" id="{F58D67D9-50E2-4538-8298-E02FF0C97756}"/>
              </a:ext>
            </a:extLst>
          </p:cNvPr>
          <p:cNvSpPr txBox="1">
            <a:spLocks/>
          </p:cNvSpPr>
          <p:nvPr/>
        </p:nvSpPr>
        <p:spPr>
          <a:xfrm>
            <a:off x="619200" y="2952000"/>
            <a:ext cx="11229056" cy="1296000"/>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Though the two graduates had met on a </a:t>
            </a:r>
            <a:r>
              <a:rPr lang="en-US" altLang="zh-TW" sz="3200" b="1" dirty="0">
                <a:solidFill>
                  <a:srgbClr val="C00000"/>
                </a:solidFill>
                <a:latin typeface="Arial" panose="020B0604020202020204" pitchFamily="34" charset="0"/>
                <a:ea typeface="標楷體" panose="03000509000000000000" pitchFamily="65" charset="-120"/>
                <a:cs typeface="Arial" panose="020B0604020202020204" pitchFamily="34" charset="0"/>
              </a:rPr>
              <a:t>previous</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occasion, they didn’t seem to recognize each other at the party.</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9" name="圖片 18">
            <a:extLst>
              <a:ext uri="{FF2B5EF4-FFF2-40B4-BE49-F238E27FC236}">
                <a16:creationId xmlns:a16="http://schemas.microsoft.com/office/drawing/2014/main" id="{F22F37CD-BB0D-4CB4-BF8F-2A5A0768FD9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20" name="文字版面配置區 2">
            <a:extLst>
              <a:ext uri="{FF2B5EF4-FFF2-40B4-BE49-F238E27FC236}">
                <a16:creationId xmlns:a16="http://schemas.microsoft.com/office/drawing/2014/main" id="{3D9B0EBB-2D50-48C7-8E6C-204D3AB461DE}"/>
              </a:ext>
            </a:extLst>
          </p:cNvPr>
          <p:cNvSpPr txBox="1">
            <a:spLocks/>
          </p:cNvSpPr>
          <p:nvPr/>
        </p:nvSpPr>
        <p:spPr>
          <a:xfrm>
            <a:off x="619200" y="4248000"/>
            <a:ext cx="11028157" cy="1296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雖然這兩個畢業生在之前的一個場合見過面，但是在派對上他們似乎不認得彼此。</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13" name="圖片 12">
            <a:extLst>
              <a:ext uri="{FF2B5EF4-FFF2-40B4-BE49-F238E27FC236}">
                <a16:creationId xmlns:a16="http://schemas.microsoft.com/office/drawing/2014/main" id="{71D66677-907D-4818-A4C0-71850EB44C1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84000" y="1548000"/>
            <a:ext cx="1640643" cy="504000"/>
          </a:xfrm>
          <a:prstGeom prst="rect">
            <a:avLst/>
          </a:prstGeom>
        </p:spPr>
      </p:pic>
      <p:pic>
        <p:nvPicPr>
          <p:cNvPr id="11" name="610030503-2">
            <a:hlinkClick r:id="" action="ppaction://media"/>
            <a:extLst>
              <a:ext uri="{FF2B5EF4-FFF2-40B4-BE49-F238E27FC236}">
                <a16:creationId xmlns:a16="http://schemas.microsoft.com/office/drawing/2014/main" id="{FCFD81A2-7EB6-42E5-B314-77B1079A8868}"/>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12" name="610030503s-2">
            <a:hlinkClick r:id="" action="ppaction://media"/>
            <a:extLst>
              <a:ext uri="{FF2B5EF4-FFF2-40B4-BE49-F238E27FC236}">
                <a16:creationId xmlns:a16="http://schemas.microsoft.com/office/drawing/2014/main" id="{B96CC4BE-8885-42B5-913C-F2247179B943}"/>
              </a:ext>
            </a:extLst>
          </p:cNvPr>
          <p:cNvPicPr>
            <a:picLocks noChangeAspect="1"/>
          </p:cNvPicPr>
          <p:nvPr>
            <a:audioFile r:link="rId4"/>
            <p:extLst>
              <p:ext uri="{DAA4B4D4-6D71-4841-9C94-3DE7FCFB9230}">
                <p14:media xmlns:p14="http://schemas.microsoft.com/office/powerpoint/2010/main" r:embed="rId3"/>
              </p:ext>
            </p:extLst>
          </p:nvPr>
        </p:nvPicPr>
        <p:blipFill>
          <a:blip r:embed="rId12"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sp>
        <p:nvSpPr>
          <p:cNvPr id="16"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18" name="文字版面配置區 2"/>
          <p:cNvSpPr txBox="1">
            <a:spLocks/>
          </p:cNvSpPr>
          <p:nvPr/>
        </p:nvSpPr>
        <p:spPr>
          <a:xfrm>
            <a:off x="1479600" y="720000"/>
            <a:ext cx="3735196"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32100" indent="-2832100">
              <a:lnSpc>
                <a:spcPct val="100000"/>
              </a:lnSpc>
              <a:spcBef>
                <a:spcPts val="0"/>
              </a:spcBef>
              <a:tabLst>
                <a:tab pos="1074738" algn="l"/>
              </a:tabLst>
            </a:pPr>
            <a:r>
              <a:rPr lang="en-US" altLang="zh-TW" sz="60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previous</a:t>
            </a:r>
          </a:p>
        </p:txBody>
      </p:sp>
    </p:spTree>
    <p:extLst>
      <p:ext uri="{BB962C8B-B14F-4D97-AF65-F5344CB8AC3E}">
        <p14:creationId xmlns:p14="http://schemas.microsoft.com/office/powerpoint/2010/main" val="12721810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317" fill="hold"/>
                                        <p:tgtEl>
                                          <p:spTgt spid="11"/>
                                        </p:tgtEl>
                                      </p:cBhvr>
                                    </p:cmd>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7706" fill="hold"/>
                                        <p:tgtEl>
                                          <p:spTgt spid="12"/>
                                        </p:tgtEl>
                                      </p:cBhvr>
                                    </p:cmd>
                                  </p:childTnLst>
                                </p:cTn>
                              </p:par>
                            </p:childTnLst>
                          </p:cTn>
                        </p:par>
                      </p:childTnLst>
                    </p:cTn>
                  </p:par>
                </p:childTnLst>
              </p:cTn>
              <p:nextCondLst>
                <p:cond evt="onClick" delay="0">
                  <p:tgtEl>
                    <p:spTgt spid="12"/>
                  </p:tgtEl>
                </p:cond>
              </p:nextCondLst>
            </p:seq>
            <p:audio>
              <p:cMediaNode vol="80000">
                <p:cTn id="21" fill="hold" display="0">
                  <p:stCondLst>
                    <p:cond delay="indefinite"/>
                  </p:stCondLst>
                  <p:endCondLst>
                    <p:cond evt="onStopAudio" delay="0">
                      <p:tgtEl>
                        <p:sldTgt/>
                      </p:tgtEl>
                    </p:cond>
                  </p:endCondLst>
                </p:cTn>
                <p:tgtEl>
                  <p:spTgt spid="11"/>
                </p:tgtEl>
              </p:cMediaNode>
            </p:audio>
            <p:audio>
              <p:cMediaNode vol="80000">
                <p:cTn id="22" fill="hold" display="0">
                  <p:stCondLst>
                    <p:cond delay="indefinite"/>
                  </p:stCondLst>
                  <p:endCondLst>
                    <p:cond evt="onStopAudio" delay="0">
                      <p:tgtEl>
                        <p:sldTgt/>
                      </p:tgtEl>
                    </p:cond>
                  </p:endCondLst>
                </p:cTn>
                <p:tgtEl>
                  <p:spTgt spid="12"/>
                </p:tgtEl>
              </p:cMediaNode>
            </p:audio>
          </p:childTnLst>
        </p:cTn>
      </p:par>
    </p:tnLst>
    <p:bldLst>
      <p:bldP spid="20" grpId="0"/>
      <p:bldP spid="20" grpId="1"/>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回衍生</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6"/>
            <a:ext cx="11164886" cy="58578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spcBef>
                <a:spcPts val="600"/>
              </a:spcBef>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previous</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adj.</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先前的</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補充 只放在名詞</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前</a:t>
            </a:r>
            <a:endPar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endParaRPr>
          </a:p>
          <a:p>
            <a:pPr marL="276225" indent="-276225">
              <a:lnSpc>
                <a:spcPct val="140000"/>
              </a:lnSpc>
              <a:spcBef>
                <a:spcPts val="600"/>
              </a:spcBef>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In the previous episode of this popular sitcom</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情境喜劇</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the two main characters were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planning to get married, but in today’s show they</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can’t stand each other!</a:t>
            </a:r>
          </a:p>
          <a:p>
            <a:pPr>
              <a:lnSpc>
                <a:spcPct val="140000"/>
              </a:lnSpc>
              <a:spcBef>
                <a:spcPts val="600"/>
              </a:spcBef>
              <a:tabLst>
                <a:tab pos="1074738" algn="l"/>
              </a:tabLst>
            </a:pPr>
            <a:r>
              <a:rPr lang="zh-TW" altLang="en-US" sz="3200" b="1" dirty="0">
                <a:solidFill>
                  <a:srgbClr val="EE3976"/>
                </a:solidFill>
                <a:latin typeface="微軟正黑體" panose="020B0604030504040204" pitchFamily="34" charset="-120"/>
                <a:ea typeface="微軟正黑體" panose="020B0604030504040204" pitchFamily="34" charset="-120"/>
                <a:cs typeface="Arial" panose="020B0604020202020204" pitchFamily="34" charset="0"/>
              </a:rPr>
              <a:t>字詞搭配</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a:p>
            <a:pPr>
              <a:lnSpc>
                <a:spcPct val="140000"/>
              </a:lnSpc>
              <a:spcBef>
                <a:spcPts val="0"/>
              </a:spcBef>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(1) previous experienc</a:t>
            </a:r>
            <a:r>
              <a:rPr lang="en-US" altLang="zh-TW" sz="3200" spc="300" dirty="0">
                <a:solidFill>
                  <a:schemeClr val="tx1"/>
                </a:solidFill>
                <a:latin typeface="Arial" panose="020B0604020202020204" pitchFamily="34" charset="0"/>
                <a:ea typeface="標楷體" panose="03000509000000000000" pitchFamily="65" charset="-120"/>
                <a:cs typeface="Arial" panose="020B0604020202020204" pitchFamily="34" charset="0"/>
              </a:rPr>
              <a:t>e/</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knowledge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先前的經驗／知識</a:t>
            </a:r>
          </a:p>
          <a:p>
            <a:pPr marL="276225" indent="-276225">
              <a:lnSpc>
                <a:spcPct val="140000"/>
              </a:lnSpc>
              <a:spcBef>
                <a:spcPts val="600"/>
              </a:spcBef>
              <a:buFont typeface="Arial" panose="020B0604020202020204" pitchFamily="34" charset="0"/>
              <a:buChar char="•"/>
              <a:tabLst>
                <a:tab pos="1074738" algn="l"/>
              </a:tabLst>
            </a:pP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Previous experience</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in the same field is not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required for this job, so recent graduates can</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also apply</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2" name="矩形 1">
            <a:extLst>
              <a:ext uri="{FF2B5EF4-FFF2-40B4-BE49-F238E27FC236}">
                <a16:creationId xmlns:a16="http://schemas.microsoft.com/office/drawing/2014/main" id="{EAD72D94-63C4-4962-95E8-4E6CF98922B5}"/>
              </a:ext>
            </a:extLst>
          </p:cNvPr>
          <p:cNvSpPr/>
          <p:nvPr/>
        </p:nvSpPr>
        <p:spPr>
          <a:xfrm>
            <a:off x="5707064" y="865862"/>
            <a:ext cx="898524" cy="48755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標楷體" panose="03000509000000000000" pitchFamily="65" charset="-120"/>
            </a:endParaRPr>
          </a:p>
        </p:txBody>
      </p:sp>
    </p:spTree>
    <p:extLst>
      <p:ext uri="{BB962C8B-B14F-4D97-AF65-F5344CB8AC3E}">
        <p14:creationId xmlns:p14="http://schemas.microsoft.com/office/powerpoint/2010/main" val="2267690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文字版面配置區 2">
            <a:extLst>
              <a:ext uri="{FF2B5EF4-FFF2-40B4-BE49-F238E27FC236}">
                <a16:creationId xmlns:a16="http://schemas.microsoft.com/office/drawing/2014/main" id="{47983BF8-44C2-45C0-9D25-884EA131533B}"/>
              </a:ext>
            </a:extLst>
          </p:cNvPr>
          <p:cNvSpPr txBox="1">
            <a:spLocks/>
          </p:cNvSpPr>
          <p:nvPr/>
        </p:nvSpPr>
        <p:spPr>
          <a:xfrm>
            <a:off x="731838" y="657226"/>
            <a:ext cx="10548738" cy="44291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76225" indent="-276225">
              <a:lnSpc>
                <a:spcPct val="140000"/>
              </a:lnSpc>
              <a:spcBef>
                <a:spcPts val="0"/>
              </a:spcBef>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Clark had no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previous knowledge</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of his</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grandmother’s heart condition, so it was</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natural for him to feel shocked when he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learned that she was in the hospital.</a:t>
            </a:r>
          </a:p>
          <a:p>
            <a:pPr>
              <a:lnSpc>
                <a:spcPct val="140000"/>
              </a:lnSpc>
              <a:spcBef>
                <a:spcPts val="0"/>
              </a:spcBef>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(2) previous convictio</a:t>
            </a:r>
            <a:r>
              <a:rPr lang="en-US" altLang="zh-TW" sz="3200" spc="300" dirty="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offense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前科</a:t>
            </a:r>
          </a:p>
          <a:p>
            <a:pPr marL="276225" indent="-276225">
              <a:lnSpc>
                <a:spcPct val="140000"/>
              </a:lnSpc>
              <a:spcBef>
                <a:spcPts val="0"/>
              </a:spcBef>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Although it is unfair, many employers refuse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to hire people with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previous convictions</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t>
            </a:r>
          </a:p>
        </p:txBody>
      </p:sp>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回衍生</a:t>
            </a:r>
          </a:p>
        </p:txBody>
      </p:sp>
    </p:spTree>
    <p:extLst>
      <p:ext uri="{BB962C8B-B14F-4D97-AF65-F5344CB8AC3E}">
        <p14:creationId xmlns:p14="http://schemas.microsoft.com/office/powerpoint/2010/main" val="1767879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10" name="文字版面配置區 2">
            <a:extLst>
              <a:ext uri="{FF2B5EF4-FFF2-40B4-BE49-F238E27FC236}">
                <a16:creationId xmlns:a16="http://schemas.microsoft.com/office/drawing/2014/main" id="{7E875F26-2055-4BA0-A050-747DCCC45B31}"/>
              </a:ext>
            </a:extLst>
          </p:cNvPr>
          <p:cNvSpPr txBox="1">
            <a:spLocks/>
          </p:cNvSpPr>
          <p:nvPr/>
        </p:nvSpPr>
        <p:spPr>
          <a:xfrm>
            <a:off x="6120000" y="828000"/>
            <a:ext cx="5564022" cy="1836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tabLst>
                <a:tab pos="1074738" algn="l"/>
              </a:tabLst>
            </a:pPr>
            <a:r>
              <a:rPr lang="en-US" altLang="zh-TW" sz="3200" b="1" i="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n</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 [C]</a:t>
            </a: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首都</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 country’s main or the most important city</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4" name="圖片 13">
            <a:hlinkClick r:id="rId7"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sp>
        <p:nvSpPr>
          <p:cNvPr id="17" name="文字版面配置區 2">
            <a:extLst>
              <a:ext uri="{FF2B5EF4-FFF2-40B4-BE49-F238E27FC236}">
                <a16:creationId xmlns:a16="http://schemas.microsoft.com/office/drawing/2014/main" id="{0475788C-190C-4254-8CB3-6B666A51133A}"/>
              </a:ext>
            </a:extLst>
          </p:cNvPr>
          <p:cNvSpPr txBox="1">
            <a:spLocks/>
          </p:cNvSpPr>
          <p:nvPr/>
        </p:nvSpPr>
        <p:spPr>
          <a:xfrm>
            <a:off x="619200" y="2952000"/>
            <a:ext cx="11229056" cy="1296000"/>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No one in the group had previously visited London, so they decided to start their UK trip </a:t>
            </a:r>
            <a:r>
              <a:rPr lang="en-US" altLang="zh-TW" sz="3200" u="sng" dirty="0">
                <a:solidFill>
                  <a:schemeClr val="tx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in the </a:t>
            </a:r>
            <a:r>
              <a:rPr lang="en-US" altLang="zh-TW" sz="3200" b="1" u="sng" dirty="0">
                <a:solidFill>
                  <a:srgbClr val="C00000"/>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capital</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9" name="圖片 18">
            <a:extLst>
              <a:ext uri="{FF2B5EF4-FFF2-40B4-BE49-F238E27FC236}">
                <a16:creationId xmlns:a16="http://schemas.microsoft.com/office/drawing/2014/main" id="{86582FFE-A230-4C53-8BCD-CD3D150AEC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20" name="文字版面配置區 2">
            <a:extLst>
              <a:ext uri="{FF2B5EF4-FFF2-40B4-BE49-F238E27FC236}">
                <a16:creationId xmlns:a16="http://schemas.microsoft.com/office/drawing/2014/main" id="{642513EC-E44B-4ED4-BE81-9F651B0F24F7}"/>
              </a:ext>
            </a:extLst>
          </p:cNvPr>
          <p:cNvSpPr txBox="1">
            <a:spLocks/>
          </p:cNvSpPr>
          <p:nvPr/>
        </p:nvSpPr>
        <p:spPr>
          <a:xfrm>
            <a:off x="619200" y="4248000"/>
            <a:ext cx="11029875" cy="1296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那群人裡都沒有人之前去過倫敦，所以他們決定他們的英國之旅會從首都開始。</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9" name="圖片 8">
            <a:extLst>
              <a:ext uri="{FF2B5EF4-FFF2-40B4-BE49-F238E27FC236}">
                <a16:creationId xmlns:a16="http://schemas.microsoft.com/office/drawing/2014/main" id="{F7B6461E-E2B9-4D64-BF43-54ECB066741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84000" y="1548000"/>
            <a:ext cx="1621642" cy="504000"/>
          </a:xfrm>
          <a:prstGeom prst="rect">
            <a:avLst/>
          </a:prstGeom>
        </p:spPr>
      </p:pic>
      <p:pic>
        <p:nvPicPr>
          <p:cNvPr id="11" name="610030504-1">
            <a:hlinkClick r:id="" action="ppaction://media"/>
            <a:extLst>
              <a:ext uri="{FF2B5EF4-FFF2-40B4-BE49-F238E27FC236}">
                <a16:creationId xmlns:a16="http://schemas.microsoft.com/office/drawing/2014/main" id="{90F58524-A13B-4EA2-93A6-B780CF5A0F1D}"/>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12" name="610030504s-1">
            <a:hlinkClick r:id="" action="ppaction://media"/>
            <a:extLst>
              <a:ext uri="{FF2B5EF4-FFF2-40B4-BE49-F238E27FC236}">
                <a16:creationId xmlns:a16="http://schemas.microsoft.com/office/drawing/2014/main" id="{746BCCFA-4595-4415-BAAF-CBE2ADFDF68E}"/>
              </a:ext>
            </a:extLst>
          </p:cNvPr>
          <p:cNvPicPr>
            <a:picLocks noChangeAspect="1"/>
          </p:cNvPicPr>
          <p:nvPr>
            <a:audioFile r:link="rId4"/>
            <p:extLst>
              <p:ext uri="{DAA4B4D4-6D71-4841-9C94-3DE7FCFB9230}">
                <p14:media xmlns:p14="http://schemas.microsoft.com/office/powerpoint/2010/main" r:embed="rId3"/>
              </p:ext>
            </p:extLst>
          </p:nvPr>
        </p:nvPicPr>
        <p:blipFill>
          <a:blip r:embed="rId12"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sp>
        <p:nvSpPr>
          <p:cNvPr id="15"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16" name="文字版面配置區 2"/>
          <p:cNvSpPr txBox="1">
            <a:spLocks/>
          </p:cNvSpPr>
          <p:nvPr/>
        </p:nvSpPr>
        <p:spPr>
          <a:xfrm>
            <a:off x="719999" y="720000"/>
            <a:ext cx="4502450"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00000"/>
              </a:lnSpc>
              <a:spcBef>
                <a:spcPts val="0"/>
              </a:spcBef>
              <a:tabLst>
                <a:tab pos="1074738" algn="l"/>
              </a:tabLst>
            </a:pPr>
            <a:r>
              <a:rPr lang="en-US" altLang="zh-TW" sz="60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4. </a:t>
            </a:r>
            <a:r>
              <a:rPr lang="en-US" altLang="zh-TW" sz="6000" b="1" dirty="0">
                <a:solidFill>
                  <a:srgbClr val="007CC4"/>
                </a:solidFill>
                <a:latin typeface="Times New Roman" panose="02020603050405020304" pitchFamily="18" charset="0"/>
                <a:ea typeface="Tahoma" panose="020B0604030504040204" pitchFamily="34" charset="0"/>
                <a:cs typeface="Times New Roman" panose="02020603050405020304" pitchFamily="18" charset="0"/>
              </a:rPr>
              <a:t>capital</a:t>
            </a:r>
            <a:endParaRPr lang="zh-TW" altLang="en-US" sz="6000" b="1" i="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3363624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586" fill="hold"/>
                                        <p:tgtEl>
                                          <p:spTgt spid="11"/>
                                        </p:tgtEl>
                                      </p:cBhvr>
                                    </p:cmd>
                                  </p:childTnLst>
                                </p:cTn>
                              </p:par>
                            </p:childTnLst>
                          </p:cTn>
                        </p:par>
                      </p:childTnLst>
                    </p:cTn>
                  </p:par>
                </p:childTnLst>
              </p:cTn>
              <p:nextCondLst>
                <p:cond evt="onClick" delay="0">
                  <p:tgtEl>
                    <p:spTgt spid="11"/>
                  </p:tgtEl>
                </p:cond>
              </p:nextCondLst>
            </p:seq>
            <p:audio>
              <p:cMediaNode vol="80000">
                <p:cTn id="16" fill="hold" display="0">
                  <p:stCondLst>
                    <p:cond delay="indefinite"/>
                  </p:stCondLst>
                  <p:endCondLst>
                    <p:cond evt="onStopAudio" delay="0">
                      <p:tgtEl>
                        <p:sldTgt/>
                      </p:tgtEl>
                    </p:cond>
                  </p:endCondLst>
                </p:cTn>
                <p:tgtEl>
                  <p:spTgt spid="11"/>
                </p:tgtEl>
              </p:cMediaNode>
            </p:audio>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7262" fill="hold"/>
                                        <p:tgtEl>
                                          <p:spTgt spid="12"/>
                                        </p:tgtEl>
                                      </p:cBhvr>
                                    </p:cmd>
                                  </p:childTnLst>
                                </p:cTn>
                              </p:par>
                            </p:childTnLst>
                          </p:cTn>
                        </p:par>
                      </p:childTnLst>
                    </p:cTn>
                  </p:par>
                </p:childTnLst>
              </p:cTn>
              <p:nextCondLst>
                <p:cond evt="onClick" delay="0">
                  <p:tgtEl>
                    <p:spTgt spid="12"/>
                  </p:tgtEl>
                </p:cond>
              </p:nextCondLst>
            </p:seq>
            <p:audio>
              <p:cMediaNode vol="80000">
                <p:cTn id="22" fill="hold" display="0">
                  <p:stCondLst>
                    <p:cond delay="indefinite"/>
                  </p:stCondLst>
                  <p:endCondLst>
                    <p:cond evt="onStopAudio" delay="0">
                      <p:tgtEl>
                        <p:sldTgt/>
                      </p:tgtEl>
                    </p:cond>
                  </p:endCondLst>
                </p:cTn>
                <p:tgtEl>
                  <p:spTgt spid="12"/>
                </p:tgtEl>
              </p:cMediaNode>
            </p:audio>
          </p:childTnLst>
        </p:cTn>
      </p:par>
    </p:tnLst>
    <p:bldLst>
      <p:bldP spid="20" grpId="0"/>
      <p:bldP spid="20" grpId="1"/>
    </p:bld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回主單</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6"/>
            <a:ext cx="10548738" cy="52006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capital</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n. [C]</a:t>
            </a: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首都</a:t>
            </a:r>
            <a:endParaRPr lang="en-US" altLang="zh-TW"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endParaRPr>
          </a:p>
          <a:p>
            <a:pPr marL="276225" indent="-276225">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Most people think the capital of Australia is</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either Sydney or Melbourne, but it is actually</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Canberra.</a:t>
            </a:r>
          </a:p>
          <a:p>
            <a:pPr>
              <a:lnSpc>
                <a:spcPct val="140000"/>
              </a:lnSpc>
              <a:spcBef>
                <a:spcPts val="600"/>
              </a:spcBef>
              <a:tabLst>
                <a:tab pos="1074738" algn="l"/>
              </a:tabLst>
            </a:pPr>
            <a:r>
              <a:rPr lang="zh-TW" altLang="en-US" sz="3200" b="1" dirty="0">
                <a:solidFill>
                  <a:srgbClr val="EE3976"/>
                </a:solidFill>
                <a:latin typeface="微軟正黑體" panose="020B0604030504040204" pitchFamily="34" charset="-120"/>
                <a:ea typeface="微軟正黑體" panose="020B0604030504040204" pitchFamily="34" charset="-120"/>
                <a:cs typeface="Arial" panose="020B0604020202020204" pitchFamily="34" charset="0"/>
              </a:rPr>
              <a:t>字詞搭配</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a:p>
            <a:pPr>
              <a:lnSpc>
                <a:spcPct val="140000"/>
              </a:lnSpc>
              <a:spcBef>
                <a:spcPts val="0"/>
              </a:spcBef>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(1) regiona</a:t>
            </a:r>
            <a:r>
              <a:rPr lang="en-US" altLang="zh-TW" sz="3200" spc="300" dirty="0">
                <a:solidFill>
                  <a:schemeClr val="tx1"/>
                </a:solidFill>
                <a:latin typeface="Arial" panose="020B0604020202020204" pitchFamily="34" charset="0"/>
                <a:ea typeface="標楷體" panose="03000509000000000000" pitchFamily="65" charset="-120"/>
                <a:cs typeface="Arial" panose="020B0604020202020204" pitchFamily="34" charset="0"/>
              </a:rPr>
              <a:t>l/</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provincia</a:t>
            </a:r>
            <a:r>
              <a:rPr lang="en-US" altLang="zh-TW" sz="3200" spc="300" dirty="0">
                <a:solidFill>
                  <a:schemeClr val="tx1"/>
                </a:solidFill>
                <a:latin typeface="Arial" panose="020B0604020202020204" pitchFamily="34" charset="0"/>
                <a:ea typeface="標楷體" panose="03000509000000000000" pitchFamily="65" charset="-120"/>
                <a:cs typeface="Arial" panose="020B0604020202020204" pitchFamily="34" charset="0"/>
              </a:rPr>
              <a:t>l/</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state capital</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地區／省／州首都</a:t>
            </a:r>
          </a:p>
          <a:p>
            <a:pPr marL="276225" indent="-276225">
              <a:lnSpc>
                <a:spcPct val="140000"/>
              </a:lnSpc>
              <a:spcBef>
                <a:spcPts val="0"/>
              </a:spcBef>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Sacramento, which is the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state capital</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of</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California, is the 9</a:t>
            </a:r>
            <a:r>
              <a:rPr lang="en-US" altLang="zh-TW" sz="3200" baseline="30000" dirty="0">
                <a:solidFill>
                  <a:schemeClr val="tx1"/>
                </a:solidFill>
                <a:latin typeface="Arial" panose="020B0604020202020204" pitchFamily="34" charset="0"/>
                <a:ea typeface="標楷體" panose="03000509000000000000" pitchFamily="65" charset="-120"/>
                <a:cs typeface="Arial" panose="020B0604020202020204" pitchFamily="34" charset="0"/>
              </a:rPr>
              <a:t>th</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largest capital in the US</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470803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文字版面配置區 2">
            <a:extLst>
              <a:ext uri="{FF2B5EF4-FFF2-40B4-BE49-F238E27FC236}">
                <a16:creationId xmlns:a16="http://schemas.microsoft.com/office/drawing/2014/main" id="{47983BF8-44C2-45C0-9D25-884EA131533B}"/>
              </a:ext>
            </a:extLst>
          </p:cNvPr>
          <p:cNvSpPr txBox="1">
            <a:spLocks/>
          </p:cNvSpPr>
          <p:nvPr/>
        </p:nvSpPr>
        <p:spPr>
          <a:xfrm>
            <a:off x="731838" y="657226"/>
            <a:ext cx="11136312" cy="5334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spcBef>
                <a:spcPts val="0"/>
              </a:spcBef>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(2) cultura</a:t>
            </a:r>
            <a:r>
              <a:rPr lang="en-US" altLang="zh-TW" sz="3200" spc="300" dirty="0">
                <a:solidFill>
                  <a:schemeClr val="tx1"/>
                </a:solidFill>
                <a:latin typeface="Arial" panose="020B0604020202020204" pitchFamily="34" charset="0"/>
                <a:ea typeface="標楷體" panose="03000509000000000000" pitchFamily="65" charset="-120"/>
                <a:cs typeface="Arial" panose="020B0604020202020204" pitchFamily="34" charset="0"/>
              </a:rPr>
              <a:t>l/</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financial capital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文化／金融首都</a:t>
            </a:r>
          </a:p>
          <a:p>
            <a:pPr marL="276225" indent="-276225">
              <a:lnSpc>
                <a:spcPct val="140000"/>
              </a:lnSpc>
              <a:spcBef>
                <a:spcPts val="0"/>
              </a:spcBef>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Although Hanoi is the national capital of</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Vietnam, Ho Chi Minh City is in fact the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largest city and the country’s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financial capital</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t>
            </a:r>
          </a:p>
          <a:p>
            <a:pPr>
              <a:lnSpc>
                <a:spcPct val="14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capital</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adj.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大寫字母的</a:t>
            </a:r>
          </a:p>
          <a:p>
            <a:pPr marL="276225" indent="-276225">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In English, capital letters are always placed at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beginning of sentences and names.</a:t>
            </a:r>
          </a:p>
        </p:txBody>
      </p:sp>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回主單</a:t>
            </a:r>
          </a:p>
        </p:txBody>
      </p:sp>
    </p:spTree>
    <p:extLst>
      <p:ext uri="{BB962C8B-B14F-4D97-AF65-F5344CB8AC3E}">
        <p14:creationId xmlns:p14="http://schemas.microsoft.com/office/powerpoint/2010/main" val="4249753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文字版面配置區 2">
            <a:extLst>
              <a:ext uri="{FF2B5EF4-FFF2-40B4-BE49-F238E27FC236}">
                <a16:creationId xmlns:a16="http://schemas.microsoft.com/office/drawing/2014/main" id="{47983BF8-44C2-45C0-9D25-884EA131533B}"/>
              </a:ext>
            </a:extLst>
          </p:cNvPr>
          <p:cNvSpPr txBox="1">
            <a:spLocks/>
          </p:cNvSpPr>
          <p:nvPr/>
        </p:nvSpPr>
        <p:spPr>
          <a:xfrm>
            <a:off x="731838" y="657225"/>
            <a:ext cx="10788162" cy="23717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capital</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adj.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死刑的</a:t>
            </a:r>
          </a:p>
          <a:p>
            <a:pPr marL="276225" indent="-276225">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Whether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capital punishment</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should be abolished</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廢除</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has been a matter of debate in this country.</a:t>
            </a:r>
          </a:p>
        </p:txBody>
      </p:sp>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回主單</a:t>
            </a:r>
          </a:p>
        </p:txBody>
      </p:sp>
    </p:spTree>
    <p:extLst>
      <p:ext uri="{BB962C8B-B14F-4D97-AF65-F5344CB8AC3E}">
        <p14:creationId xmlns:p14="http://schemas.microsoft.com/office/powerpoint/2010/main" val="2940389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10" name="文字版面配置區 2">
            <a:extLst>
              <a:ext uri="{FF2B5EF4-FFF2-40B4-BE49-F238E27FC236}">
                <a16:creationId xmlns:a16="http://schemas.microsoft.com/office/drawing/2014/main" id="{7E875F26-2055-4BA0-A050-747DCCC45B31}"/>
              </a:ext>
            </a:extLst>
          </p:cNvPr>
          <p:cNvSpPr txBox="1">
            <a:spLocks/>
          </p:cNvSpPr>
          <p:nvPr/>
        </p:nvSpPr>
        <p:spPr>
          <a:xfrm>
            <a:off x="6120000" y="828000"/>
            <a:ext cx="5449722" cy="6592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400300" indent="-2400300">
              <a:lnSpc>
                <a:spcPct val="120000"/>
              </a:lnSpc>
              <a:tabLst>
                <a:tab pos="1074738" algn="l"/>
              </a:tabLst>
            </a:pPr>
            <a:r>
              <a:rPr lang="en-US" altLang="zh-TW" sz="3200" b="1" i="1"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 [U]</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資本；資金</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4" name="圖片 13">
            <a:hlinkClick r:id="rId7"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sp>
        <p:nvSpPr>
          <p:cNvPr id="17" name="文字版面配置區 2">
            <a:extLst>
              <a:ext uri="{FF2B5EF4-FFF2-40B4-BE49-F238E27FC236}">
                <a16:creationId xmlns:a16="http://schemas.microsoft.com/office/drawing/2014/main" id="{0475788C-190C-4254-8CB3-6B666A51133A}"/>
              </a:ext>
            </a:extLst>
          </p:cNvPr>
          <p:cNvSpPr txBox="1">
            <a:spLocks/>
          </p:cNvSpPr>
          <p:nvPr/>
        </p:nvSpPr>
        <p:spPr>
          <a:xfrm>
            <a:off x="619200" y="2952000"/>
            <a:ext cx="11229056" cy="1296000"/>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Establishing a company requires not only a great idea for a product but also some start-up </a:t>
            </a:r>
            <a:r>
              <a:rPr lang="en-US" altLang="zh-TW" sz="3200" b="1" dirty="0">
                <a:solidFill>
                  <a:srgbClr val="C00000"/>
                </a:solidFill>
                <a:latin typeface="Arial" panose="020B0604020202020204" pitchFamily="34" charset="0"/>
                <a:ea typeface="標楷體" panose="03000509000000000000" pitchFamily="65" charset="-120"/>
                <a:cs typeface="Arial" panose="020B0604020202020204" pitchFamily="34" charset="0"/>
              </a:rPr>
              <a:t>capital</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9" name="圖片 18">
            <a:extLst>
              <a:ext uri="{FF2B5EF4-FFF2-40B4-BE49-F238E27FC236}">
                <a16:creationId xmlns:a16="http://schemas.microsoft.com/office/drawing/2014/main" id="{86582FFE-A230-4C53-8BCD-CD3D150AEC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20" name="文字版面配置區 2">
            <a:extLst>
              <a:ext uri="{FF2B5EF4-FFF2-40B4-BE49-F238E27FC236}">
                <a16:creationId xmlns:a16="http://schemas.microsoft.com/office/drawing/2014/main" id="{642513EC-E44B-4ED4-BE81-9F651B0F24F7}"/>
              </a:ext>
            </a:extLst>
          </p:cNvPr>
          <p:cNvSpPr txBox="1">
            <a:spLocks/>
          </p:cNvSpPr>
          <p:nvPr/>
        </p:nvSpPr>
        <p:spPr>
          <a:xfrm>
            <a:off x="619200" y="4248000"/>
            <a:ext cx="11067975" cy="1296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創立一家公司不只需要有一個很棒的產品想法，還需要一些創業資金。</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15" name="圖片 14">
            <a:extLst>
              <a:ext uri="{FF2B5EF4-FFF2-40B4-BE49-F238E27FC236}">
                <a16:creationId xmlns:a16="http://schemas.microsoft.com/office/drawing/2014/main" id="{0DB79336-5C57-4A2E-B9DA-AF1F6423AA8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83999" y="1547999"/>
            <a:ext cx="1621642" cy="504000"/>
          </a:xfrm>
          <a:prstGeom prst="rect">
            <a:avLst/>
          </a:prstGeom>
        </p:spPr>
      </p:pic>
      <p:pic>
        <p:nvPicPr>
          <p:cNvPr id="11" name="610030504-1">
            <a:hlinkClick r:id="" action="ppaction://media"/>
            <a:extLst>
              <a:ext uri="{FF2B5EF4-FFF2-40B4-BE49-F238E27FC236}">
                <a16:creationId xmlns:a16="http://schemas.microsoft.com/office/drawing/2014/main" id="{071F6131-C6FA-4141-9614-70A3BD762A8E}"/>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12" name="610030504s-2">
            <a:hlinkClick r:id="" action="ppaction://media"/>
            <a:extLst>
              <a:ext uri="{FF2B5EF4-FFF2-40B4-BE49-F238E27FC236}">
                <a16:creationId xmlns:a16="http://schemas.microsoft.com/office/drawing/2014/main" id="{A81A454A-154E-4390-9CB3-3D859913FD9B}"/>
              </a:ext>
            </a:extLst>
          </p:cNvPr>
          <p:cNvPicPr>
            <a:picLocks noChangeAspect="1"/>
          </p:cNvPicPr>
          <p:nvPr>
            <a:audioFile r:link="rId4"/>
            <p:extLst>
              <p:ext uri="{DAA4B4D4-6D71-4841-9C94-3DE7FCFB9230}">
                <p14:media xmlns:p14="http://schemas.microsoft.com/office/powerpoint/2010/main" r:embed="rId3"/>
              </p:ext>
            </p:extLst>
          </p:nvPr>
        </p:nvPicPr>
        <p:blipFill>
          <a:blip r:embed="rId12"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sp>
        <p:nvSpPr>
          <p:cNvPr id="16"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18" name="文字版面配置區 2"/>
          <p:cNvSpPr txBox="1">
            <a:spLocks/>
          </p:cNvSpPr>
          <p:nvPr/>
        </p:nvSpPr>
        <p:spPr>
          <a:xfrm>
            <a:off x="719999" y="720000"/>
            <a:ext cx="4502450"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00000"/>
              </a:lnSpc>
              <a:spcBef>
                <a:spcPts val="0"/>
              </a:spcBef>
              <a:tabLst>
                <a:tab pos="1074738" algn="l"/>
              </a:tabLst>
            </a:pPr>
            <a:r>
              <a:rPr lang="en-US" altLang="zh-TW" sz="60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4. </a:t>
            </a:r>
            <a:r>
              <a:rPr lang="en-US" altLang="zh-TW" sz="6000" b="1" dirty="0">
                <a:solidFill>
                  <a:srgbClr val="007CC4"/>
                </a:solidFill>
                <a:latin typeface="Times New Roman" panose="02020603050405020304" pitchFamily="18" charset="0"/>
                <a:ea typeface="Tahoma" panose="020B0604030504040204" pitchFamily="34" charset="0"/>
                <a:cs typeface="Times New Roman" panose="02020603050405020304" pitchFamily="18" charset="0"/>
              </a:rPr>
              <a:t>capital</a:t>
            </a:r>
            <a:endParaRPr lang="zh-TW" altLang="en-US" sz="6000" b="1" i="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951929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586" fill="hold"/>
                                        <p:tgtEl>
                                          <p:spTgt spid="11"/>
                                        </p:tgtEl>
                                      </p:cBhvr>
                                    </p:cmd>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8097" fill="hold"/>
                                        <p:tgtEl>
                                          <p:spTgt spid="12"/>
                                        </p:tgtEl>
                                      </p:cBhvr>
                                    </p:cmd>
                                  </p:childTnLst>
                                </p:cTn>
                              </p:par>
                            </p:childTnLst>
                          </p:cTn>
                        </p:par>
                      </p:childTnLst>
                    </p:cTn>
                  </p:par>
                </p:childTnLst>
              </p:cTn>
              <p:nextCondLst>
                <p:cond evt="onClick" delay="0">
                  <p:tgtEl>
                    <p:spTgt spid="12"/>
                  </p:tgtEl>
                </p:cond>
              </p:nextCondLst>
            </p:seq>
            <p:audio>
              <p:cMediaNode vol="80000">
                <p:cTn id="21" fill="hold" display="0">
                  <p:stCondLst>
                    <p:cond delay="indefinite"/>
                  </p:stCondLst>
                  <p:endCondLst>
                    <p:cond evt="onStopAudio" delay="0">
                      <p:tgtEl>
                        <p:sldTgt/>
                      </p:tgtEl>
                    </p:cond>
                  </p:endCondLst>
                </p:cTn>
                <p:tgtEl>
                  <p:spTgt spid="11"/>
                </p:tgtEl>
              </p:cMediaNode>
            </p:audio>
            <p:audio>
              <p:cMediaNode vol="80000">
                <p:cTn id="22" fill="hold" display="0">
                  <p:stCondLst>
                    <p:cond delay="indefinite"/>
                  </p:stCondLst>
                  <p:endCondLst>
                    <p:cond evt="onStopAudio" delay="0">
                      <p:tgtEl>
                        <p:sldTgt/>
                      </p:tgtEl>
                    </p:cond>
                  </p:endCondLst>
                </p:cTn>
                <p:tgtEl>
                  <p:spTgt spid="12"/>
                </p:tgtEl>
              </p:cMediaNode>
            </p:audio>
          </p:childTnLst>
        </p:cTn>
      </p:par>
    </p:tnLst>
    <p:bldLst>
      <p:bldP spid="20" grpId="0"/>
      <p:bldP spid="20" grpId="1"/>
    </p:bld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回衍生</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5"/>
            <a:ext cx="10788162" cy="299084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capital</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n. [U]</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資本；</a:t>
            </a:r>
            <a:r>
              <a:rPr lang="zh-TW" altLang="en-US"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資金</a:t>
            </a:r>
            <a:endParaRPr lang="en-US" altLang="zh-TW"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endParaRPr>
          </a:p>
          <a:p>
            <a:pPr marL="361950" indent="-361950">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Lukas has invested a large amount of capital in</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his new restaurant, but he won’t see any return</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on this money for a few years</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304008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矩形 9">
            <a:hlinkClick r:id="rId2" action="ppaction://hlinksldjump"/>
            <a:extLst>
              <a:ext uri="{FF2B5EF4-FFF2-40B4-BE49-F238E27FC236}">
                <a16:creationId xmlns:a16="http://schemas.microsoft.com/office/drawing/2014/main" id="{89DF33C9-2D98-40A4-A1D0-8DAB5FE0C48E}"/>
              </a:ext>
            </a:extLst>
          </p:cNvPr>
          <p:cNvSpPr/>
          <p:nvPr/>
        </p:nvSpPr>
        <p:spPr>
          <a:xfrm>
            <a:off x="10260000" y="144000"/>
            <a:ext cx="1440000" cy="396000"/>
          </a:xfrm>
          <a:prstGeom prst="roundRect">
            <a:avLst/>
          </a:prstGeom>
          <a:solidFill>
            <a:srgbClr val="CFDBC8"/>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回閱讀策略</a:t>
            </a:r>
          </a:p>
        </p:txBody>
      </p:sp>
      <p:sp>
        <p:nvSpPr>
          <p:cNvPr id="7" name="圓角矩形 6"/>
          <p:cNvSpPr/>
          <p:nvPr/>
        </p:nvSpPr>
        <p:spPr>
          <a:xfrm>
            <a:off x="542418" y="739303"/>
            <a:ext cx="2898366" cy="603114"/>
          </a:xfrm>
          <a:prstGeom prst="roundRect">
            <a:avLst/>
          </a:prstGeom>
          <a:solidFill>
            <a:srgbClr val="00B5AC"/>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t"/>
          <a:lstStyle/>
          <a:p>
            <a:pPr marL="368300" indent="-368300" algn="ctr"/>
            <a:r>
              <a:rPr lang="zh-TW" altLang="en-US" sz="2400" b="1" dirty="0">
                <a:solidFill>
                  <a:schemeClr val="bg1"/>
                </a:solidFill>
                <a:latin typeface="Arial" panose="020B0604020202020204" pitchFamily="34" charset="0"/>
                <a:ea typeface="標楷體" panose="03000509000000000000" pitchFamily="65" charset="-120"/>
                <a:cs typeface="Arial" panose="020B0604020202020204" pitchFamily="34" charset="0"/>
              </a:rPr>
              <a:t>視覺化（文本訊息）</a:t>
            </a:r>
            <a:endParaRPr lang="en-US" altLang="zh-TW" sz="2400" b="1" dirty="0">
              <a:solidFill>
                <a:schemeClr val="bg1"/>
              </a:solidFill>
              <a:latin typeface="Arial" panose="020B0604020202020204" pitchFamily="34" charset="0"/>
              <a:ea typeface="標楷體" panose="03000509000000000000" pitchFamily="65" charset="-120"/>
              <a:cs typeface="Arial" panose="020B0604020202020204" pitchFamily="34" charset="0"/>
            </a:endParaRPr>
          </a:p>
        </p:txBody>
      </p:sp>
      <p:sp>
        <p:nvSpPr>
          <p:cNvPr id="2" name="矩形 1">
            <a:extLst>
              <a:ext uri="{FF2B5EF4-FFF2-40B4-BE49-F238E27FC236}">
                <a16:creationId xmlns:a16="http://schemas.microsoft.com/office/drawing/2014/main" id="{0927428C-B042-4A8E-990F-3F7F23D86523}"/>
              </a:ext>
            </a:extLst>
          </p:cNvPr>
          <p:cNvSpPr/>
          <p:nvPr/>
        </p:nvSpPr>
        <p:spPr>
          <a:xfrm>
            <a:off x="542419" y="1223870"/>
            <a:ext cx="11386229" cy="3610777"/>
          </a:xfrm>
          <a:prstGeom prst="rect">
            <a:avLst/>
          </a:prstGeom>
          <a:solidFill>
            <a:srgbClr val="D3E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7313">
              <a:lnSpc>
                <a:spcPct val="140000"/>
              </a:lnSpc>
              <a:spcBef>
                <a:spcPts val="600"/>
              </a:spcBef>
            </a:pPr>
            <a:r>
              <a:rPr lang="zh-TW" altLang="en-US" sz="3200" b="1" dirty="0">
                <a:solidFill>
                  <a:srgbClr val="00009B"/>
                </a:solidFill>
                <a:latin typeface="Arial" panose="020B0604020202020204" pitchFamily="34" charset="0"/>
                <a:ea typeface="標楷體" panose="03000509000000000000" pitchFamily="65" charset="-120"/>
                <a:cs typeface="Arial" panose="020B0604020202020204" pitchFamily="34" charset="0"/>
              </a:rPr>
              <a:t>視覺化是主動的閱讀策略之一。就像在閱讀漫畫或看動畫時，讀者想像自己置身在場景或事件中，利用不同感官感受去想像情節中的物體或是細節。這樣可以幫助讀者記住更多文本細</a:t>
            </a:r>
            <a:r>
              <a:rPr lang="zh-TW" altLang="en-US" sz="3200" b="1" spc="-300" dirty="0">
                <a:solidFill>
                  <a:srgbClr val="00009B"/>
                </a:solidFill>
                <a:latin typeface="Arial" panose="020B0604020202020204" pitchFamily="34" charset="0"/>
                <a:ea typeface="標楷體" panose="03000509000000000000" pitchFamily="65" charset="-120"/>
                <a:cs typeface="Arial" panose="020B0604020202020204" pitchFamily="34" charset="0"/>
              </a:rPr>
              <a:t>節</a:t>
            </a:r>
            <a:r>
              <a:rPr lang="zh-TW" altLang="en-US" sz="3200" b="1" dirty="0">
                <a:solidFill>
                  <a:srgbClr val="00009B"/>
                </a:solidFill>
                <a:latin typeface="Arial" panose="020B0604020202020204" pitchFamily="34" charset="0"/>
                <a:ea typeface="標楷體" panose="03000509000000000000" pitchFamily="65" charset="-120"/>
                <a:cs typeface="Arial" panose="020B0604020202020204" pitchFamily="34" charset="0"/>
              </a:rPr>
              <a:t>，並清晰地理解所想像的情節或是物體。也因為讀者自身不同的知識或過去的經驗，所想像出來的事物也會有所差異。</a:t>
            </a:r>
            <a:endParaRPr lang="zh-TW" altLang="en-US" sz="3200" b="1" i="1" dirty="0">
              <a:solidFill>
                <a:srgbClr val="00009B"/>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3535163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10" name="文字版面配置區 2">
            <a:extLst>
              <a:ext uri="{FF2B5EF4-FFF2-40B4-BE49-F238E27FC236}">
                <a16:creationId xmlns:a16="http://schemas.microsoft.com/office/drawing/2014/main" id="{7E875F26-2055-4BA0-A050-747DCCC45B31}"/>
              </a:ext>
            </a:extLst>
          </p:cNvPr>
          <p:cNvSpPr txBox="1">
            <a:spLocks/>
          </p:cNvSpPr>
          <p:nvPr/>
        </p:nvSpPr>
        <p:spPr>
          <a:xfrm>
            <a:off x="6120000" y="770399"/>
            <a:ext cx="5592597" cy="1872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tabLst>
                <a:tab pos="1074738" algn="l"/>
              </a:tabLst>
            </a:pPr>
            <a:r>
              <a:rPr lang="en-US" altLang="zh-TW" sz="3200" b="1" i="1" dirty="0" err="1" smtClean="0">
                <a:solidFill>
                  <a:srgbClr val="007CC4"/>
                </a:solidFill>
                <a:latin typeface="Arial" panose="020B0604020202020204" pitchFamily="34" charset="0"/>
                <a:ea typeface="標楷體" panose="03000509000000000000" pitchFamily="65" charset="-120"/>
                <a:cs typeface="Arial" panose="020B0604020202020204" pitchFamily="34" charset="0"/>
              </a:rPr>
              <a:t>vt</a:t>
            </a:r>
            <a:r>
              <a:rPr lang="en-US" altLang="zh-TW" sz="3200" b="1" i="1" dirty="0" err="1">
                <a:solidFill>
                  <a:srgbClr val="007CC4"/>
                </a:solidFill>
                <a:latin typeface="Arial" panose="020B0604020202020204" pitchFamily="34" charset="0"/>
                <a:ea typeface="標楷體" panose="03000509000000000000" pitchFamily="65" charset="-120"/>
                <a:cs typeface="Arial" panose="020B0604020202020204" pitchFamily="34" charset="0"/>
              </a:rPr>
              <a:t>.</a:t>
            </a: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以⋯⋯為傲；擁有</a:t>
            </a: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
            </a:r>
            <a:b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b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to have something of great value to be proud of</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4" name="圖片 13">
            <a:hlinkClick r:id="rId7"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sp>
        <p:nvSpPr>
          <p:cNvPr id="17" name="文字版面配置區 2">
            <a:extLst>
              <a:ext uri="{FF2B5EF4-FFF2-40B4-BE49-F238E27FC236}">
                <a16:creationId xmlns:a16="http://schemas.microsoft.com/office/drawing/2014/main" id="{A025FC81-E441-417D-9C83-F3CF30AD2400}"/>
              </a:ext>
            </a:extLst>
          </p:cNvPr>
          <p:cNvSpPr txBox="1">
            <a:spLocks/>
          </p:cNvSpPr>
          <p:nvPr/>
        </p:nvSpPr>
        <p:spPr>
          <a:xfrm>
            <a:off x="619200" y="2952000"/>
            <a:ext cx="11229056" cy="1865126"/>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Our new community sports center </a:t>
            </a:r>
            <a:r>
              <a:rPr lang="en-US" altLang="zh-TW" sz="3200" b="1" dirty="0">
                <a:solidFill>
                  <a:srgbClr val="C00000"/>
                </a:solidFill>
                <a:latin typeface="Arial" panose="020B0604020202020204" pitchFamily="34" charset="0"/>
                <a:ea typeface="標楷體" panose="03000509000000000000" pitchFamily="65" charset="-120"/>
                <a:cs typeface="Arial" panose="020B0604020202020204" pitchFamily="34" charset="0"/>
              </a:rPr>
              <a:t>boasts</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six indoor basketball courts, an Olympic-size swimming pool, and four tennis courts.</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9" name="圖片 18">
            <a:extLst>
              <a:ext uri="{FF2B5EF4-FFF2-40B4-BE49-F238E27FC236}">
                <a16:creationId xmlns:a16="http://schemas.microsoft.com/office/drawing/2014/main" id="{33026FB7-0C51-4346-8DA7-B6056F0387C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860000"/>
            <a:ext cx="540000" cy="509694"/>
          </a:xfrm>
          <a:prstGeom prst="rect">
            <a:avLst/>
          </a:prstGeom>
        </p:spPr>
      </p:pic>
      <p:sp>
        <p:nvSpPr>
          <p:cNvPr id="20" name="文字版面配置區 2">
            <a:extLst>
              <a:ext uri="{FF2B5EF4-FFF2-40B4-BE49-F238E27FC236}">
                <a16:creationId xmlns:a16="http://schemas.microsoft.com/office/drawing/2014/main" id="{DE3191B1-A9E6-478B-B0AF-F4F7951E4F71}"/>
              </a:ext>
            </a:extLst>
          </p:cNvPr>
          <p:cNvSpPr txBox="1">
            <a:spLocks/>
          </p:cNvSpPr>
          <p:nvPr/>
        </p:nvSpPr>
        <p:spPr>
          <a:xfrm>
            <a:off x="619200" y="4752000"/>
            <a:ext cx="11020350" cy="1296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我們新的社區運動中心引以為傲的有六個室內籃球場、一個奧運尺寸的游泳池和四個網球場。</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16" name="圖片 15">
            <a:extLst>
              <a:ext uri="{FF2B5EF4-FFF2-40B4-BE49-F238E27FC236}">
                <a16:creationId xmlns:a16="http://schemas.microsoft.com/office/drawing/2014/main" id="{5B10CE2E-18DF-465B-8D20-53DCDF3BCBB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84000" y="1548000"/>
            <a:ext cx="1029146" cy="504000"/>
          </a:xfrm>
          <a:prstGeom prst="rect">
            <a:avLst/>
          </a:prstGeom>
        </p:spPr>
      </p:pic>
      <p:pic>
        <p:nvPicPr>
          <p:cNvPr id="11" name="610030505-1">
            <a:hlinkClick r:id="" action="ppaction://media"/>
            <a:extLst>
              <a:ext uri="{FF2B5EF4-FFF2-40B4-BE49-F238E27FC236}">
                <a16:creationId xmlns:a16="http://schemas.microsoft.com/office/drawing/2014/main" id="{959F69EB-EF17-4F62-A376-326D6D794311}"/>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12" name="610030505s-1">
            <a:hlinkClick r:id="" action="ppaction://media"/>
            <a:extLst>
              <a:ext uri="{FF2B5EF4-FFF2-40B4-BE49-F238E27FC236}">
                <a16:creationId xmlns:a16="http://schemas.microsoft.com/office/drawing/2014/main" id="{337BBFD7-B10B-48D8-931D-14597697B431}"/>
              </a:ext>
            </a:extLst>
          </p:cNvPr>
          <p:cNvPicPr>
            <a:picLocks noChangeAspect="1"/>
          </p:cNvPicPr>
          <p:nvPr>
            <a:audioFile r:link="rId4"/>
            <p:extLst>
              <p:ext uri="{DAA4B4D4-6D71-4841-9C94-3DE7FCFB9230}">
                <p14:media xmlns:p14="http://schemas.microsoft.com/office/powerpoint/2010/main" r:embed="rId3"/>
              </p:ext>
            </p:extLst>
          </p:nvPr>
        </p:nvPicPr>
        <p:blipFill>
          <a:blip r:embed="rId12">
            <a:extLst>
              <a:ext uri="{28A0092B-C50C-407E-A947-70E740481C1C}">
                <a14:useLocalDpi xmlns:a14="http://schemas.microsoft.com/office/drawing/2010/main" val="0"/>
              </a:ext>
            </a:extLst>
          </a:blip>
          <a:stretch>
            <a:fillRect/>
          </a:stretch>
        </p:blipFill>
        <p:spPr>
          <a:xfrm>
            <a:off x="0" y="3060000"/>
            <a:ext cx="540000" cy="1789887"/>
          </a:xfrm>
          <a:prstGeom prst="rect">
            <a:avLst/>
          </a:prstGeom>
        </p:spPr>
      </p:pic>
      <p:sp>
        <p:nvSpPr>
          <p:cNvPr id="15"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18" name="文字版面配置區 2"/>
          <p:cNvSpPr txBox="1">
            <a:spLocks/>
          </p:cNvSpPr>
          <p:nvPr/>
        </p:nvSpPr>
        <p:spPr>
          <a:xfrm>
            <a:off x="719999" y="720000"/>
            <a:ext cx="4502450"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00000"/>
              </a:lnSpc>
              <a:spcBef>
                <a:spcPts val="0"/>
              </a:spcBef>
              <a:tabLst>
                <a:tab pos="1074738" algn="l"/>
              </a:tabLst>
            </a:pPr>
            <a:r>
              <a:rPr lang="en-US" altLang="zh-TW" sz="60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5. </a:t>
            </a:r>
            <a:r>
              <a:rPr lang="en-US" altLang="zh-TW" sz="6000" b="1" dirty="0">
                <a:solidFill>
                  <a:srgbClr val="007CC4"/>
                </a:solidFill>
                <a:latin typeface="Times New Roman" panose="02020603050405020304" pitchFamily="18" charset="0"/>
                <a:ea typeface="Tahoma" panose="020B0604030504040204" pitchFamily="34" charset="0"/>
                <a:cs typeface="Times New Roman" panose="02020603050405020304" pitchFamily="18" charset="0"/>
              </a:rPr>
              <a:t>boast</a:t>
            </a:r>
            <a:endParaRPr lang="zh-TW" altLang="en-US" sz="6000" b="1" i="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5735123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951" fill="hold"/>
                                        <p:tgtEl>
                                          <p:spTgt spid="11"/>
                                        </p:tgtEl>
                                      </p:cBhvr>
                                    </p:cmd>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9299" fill="hold"/>
                                        <p:tgtEl>
                                          <p:spTgt spid="12"/>
                                        </p:tgtEl>
                                      </p:cBhvr>
                                    </p:cmd>
                                  </p:childTnLst>
                                </p:cTn>
                              </p:par>
                            </p:childTnLst>
                          </p:cTn>
                        </p:par>
                      </p:childTnLst>
                    </p:cTn>
                  </p:par>
                </p:childTnLst>
              </p:cTn>
              <p:nextCondLst>
                <p:cond evt="onClick" delay="0">
                  <p:tgtEl>
                    <p:spTgt spid="12"/>
                  </p:tgtEl>
                </p:cond>
              </p:nextCondLst>
            </p:seq>
            <p:audio>
              <p:cMediaNode vol="80000">
                <p:cTn id="21" fill="hold" display="0">
                  <p:stCondLst>
                    <p:cond delay="indefinite"/>
                  </p:stCondLst>
                  <p:endCondLst>
                    <p:cond evt="onStopAudio" delay="0">
                      <p:tgtEl>
                        <p:sldTgt/>
                      </p:tgtEl>
                    </p:cond>
                  </p:endCondLst>
                </p:cTn>
                <p:tgtEl>
                  <p:spTgt spid="11"/>
                </p:tgtEl>
              </p:cMediaNode>
            </p:audio>
            <p:audio>
              <p:cMediaNode vol="80000">
                <p:cTn id="22" fill="hold" display="0">
                  <p:stCondLst>
                    <p:cond delay="indefinite"/>
                  </p:stCondLst>
                  <p:endCondLst>
                    <p:cond evt="onStopAudio" delay="0">
                      <p:tgtEl>
                        <p:sldTgt/>
                      </p:tgtEl>
                    </p:cond>
                  </p:endCondLst>
                </p:cTn>
                <p:tgtEl>
                  <p:spTgt spid="12"/>
                </p:tgtEl>
              </p:cMediaNode>
            </p:audio>
          </p:childTnLst>
        </p:cTn>
      </p:par>
    </p:tnLst>
    <p:bldLst>
      <p:bldP spid="20" grpId="0"/>
      <p:bldP spid="20" grpId="1"/>
    </p:bld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回主單</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7" y="657225"/>
            <a:ext cx="10955337" cy="526732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boast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err="1">
                <a:solidFill>
                  <a:srgbClr val="007CC4"/>
                </a:solidFill>
                <a:latin typeface="Arial" panose="020B0604020202020204" pitchFamily="34" charset="0"/>
                <a:ea typeface="標楷體" panose="03000509000000000000" pitchFamily="65" charset="-120"/>
                <a:cs typeface="Arial" panose="020B0604020202020204" pitchFamily="34" charset="0"/>
              </a:rPr>
              <a:t>vt.</a:t>
            </a: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以⋯⋯為傲；</a:t>
            </a:r>
            <a:r>
              <a:rPr lang="zh-TW" altLang="en-US"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擁有</a:t>
            </a:r>
            <a:endParaRPr lang="en-US" altLang="zh-TW"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endParaRPr>
          </a:p>
          <a:p>
            <a:pPr marL="276225" indent="-276225">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Taiwan’s National Palace Museum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proudly</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boasts</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the world’s largest collections of Chinese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artifacts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文物</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and artworks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藝術品</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t>
            </a:r>
          </a:p>
          <a:p>
            <a:pPr>
              <a:lnSpc>
                <a:spcPct val="14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boast</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vi.</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自誇；自吹自擂</a:t>
            </a:r>
          </a:p>
          <a:p>
            <a:pPr marL="276225" indent="-276225">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Parents are inclined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傾向</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to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boast about</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their</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children’s achievements at school</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3314233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10" name="文字版面配置區 2">
            <a:extLst>
              <a:ext uri="{FF2B5EF4-FFF2-40B4-BE49-F238E27FC236}">
                <a16:creationId xmlns:a16="http://schemas.microsoft.com/office/drawing/2014/main" id="{7E875F26-2055-4BA0-A050-747DCCC45B31}"/>
              </a:ext>
            </a:extLst>
          </p:cNvPr>
          <p:cNvSpPr txBox="1">
            <a:spLocks/>
          </p:cNvSpPr>
          <p:nvPr/>
        </p:nvSpPr>
        <p:spPr>
          <a:xfrm>
            <a:off x="5743576" y="770400"/>
            <a:ext cx="6316496" cy="12412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tabLst>
                <a:tab pos="1074738" algn="l"/>
              </a:tabLst>
            </a:pPr>
            <a:r>
              <a:rPr lang="en-US" altLang="zh-TW" sz="3200" b="1" i="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adj</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a:t>
            </a: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歷史悠久的；歷史上著名的</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having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importance in history</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4" name="圖片 13">
            <a:hlinkClick r:id="rId7"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sp>
        <p:nvSpPr>
          <p:cNvPr id="17" name="文字版面配置區 2">
            <a:extLst>
              <a:ext uri="{FF2B5EF4-FFF2-40B4-BE49-F238E27FC236}">
                <a16:creationId xmlns:a16="http://schemas.microsoft.com/office/drawing/2014/main" id="{3F46B983-28D3-4E9D-808A-5C6CBF559FB8}"/>
              </a:ext>
            </a:extLst>
          </p:cNvPr>
          <p:cNvSpPr txBox="1">
            <a:spLocks/>
          </p:cNvSpPr>
          <p:nvPr/>
        </p:nvSpPr>
        <p:spPr>
          <a:xfrm>
            <a:off x="619200" y="2952000"/>
            <a:ext cx="11229056" cy="1296000"/>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On April 12, 1961, Yuri Gagarin became the first person to fly into space. It was a </a:t>
            </a:r>
            <a:r>
              <a:rPr lang="en-US" altLang="zh-TW" sz="3200" b="1" dirty="0">
                <a:solidFill>
                  <a:srgbClr val="C00000"/>
                </a:solidFill>
                <a:latin typeface="Arial" panose="020B0604020202020204" pitchFamily="34" charset="0"/>
                <a:ea typeface="標楷體" panose="03000509000000000000" pitchFamily="65" charset="-120"/>
                <a:cs typeface="Arial" panose="020B0604020202020204" pitchFamily="34" charset="0"/>
              </a:rPr>
              <a:t>historic</a:t>
            </a:r>
            <a:r>
              <a:rPr lang="en-US" altLang="zh-TW" sz="3200" b="1" dirty="0">
                <a:solidFill>
                  <a:srgbClr val="FF0000"/>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day for humankind.</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9" name="圖片 18">
            <a:extLst>
              <a:ext uri="{FF2B5EF4-FFF2-40B4-BE49-F238E27FC236}">
                <a16:creationId xmlns:a16="http://schemas.microsoft.com/office/drawing/2014/main" id="{E7717BA5-E659-42C7-8F0D-1205D87E7E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20" name="文字版面配置區 2">
            <a:extLst>
              <a:ext uri="{FF2B5EF4-FFF2-40B4-BE49-F238E27FC236}">
                <a16:creationId xmlns:a16="http://schemas.microsoft.com/office/drawing/2014/main" id="{60873379-1261-49DE-9973-BEFA5E86F0F8}"/>
              </a:ext>
            </a:extLst>
          </p:cNvPr>
          <p:cNvSpPr txBox="1">
            <a:spLocks/>
          </p:cNvSpPr>
          <p:nvPr/>
        </p:nvSpPr>
        <p:spPr>
          <a:xfrm>
            <a:off x="590625" y="4248000"/>
            <a:ext cx="11572800" cy="1296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sz="3200" b="1" spc="-60" dirty="0">
                <a:solidFill>
                  <a:srgbClr val="0064C3"/>
                </a:solidFill>
                <a:latin typeface="Arial" panose="020B0604020202020204" pitchFamily="34" charset="0"/>
                <a:ea typeface="標楷體" panose="03000509000000000000" pitchFamily="65" charset="-120"/>
                <a:cs typeface="Arial" panose="020B0604020202020204" pitchFamily="34" charset="0"/>
              </a:rPr>
              <a:t>在</a:t>
            </a:r>
            <a:r>
              <a:rPr lang="en-US" altLang="zh-TW" sz="3200" b="1" spc="-60" dirty="0">
                <a:solidFill>
                  <a:srgbClr val="0064C3"/>
                </a:solidFill>
                <a:latin typeface="Arial" panose="020B0604020202020204" pitchFamily="34" charset="0"/>
                <a:ea typeface="標楷體" panose="03000509000000000000" pitchFamily="65" charset="-120"/>
                <a:cs typeface="Arial" panose="020B0604020202020204" pitchFamily="34" charset="0"/>
              </a:rPr>
              <a:t>1961</a:t>
            </a:r>
            <a:r>
              <a:rPr lang="zh-TW" altLang="en-US" sz="3200" b="1" spc="-60" dirty="0">
                <a:solidFill>
                  <a:srgbClr val="0064C3"/>
                </a:solidFill>
                <a:latin typeface="Arial" panose="020B0604020202020204" pitchFamily="34" charset="0"/>
                <a:ea typeface="標楷體" panose="03000509000000000000" pitchFamily="65" charset="-120"/>
                <a:cs typeface="Arial" panose="020B0604020202020204" pitchFamily="34" charset="0"/>
              </a:rPr>
              <a:t>年四月十二日那天，</a:t>
            </a:r>
            <a:r>
              <a:rPr lang="en-US" altLang="zh-TW" sz="3200" b="1" spc="-60" dirty="0">
                <a:solidFill>
                  <a:srgbClr val="0064C3"/>
                </a:solidFill>
                <a:latin typeface="Arial" panose="020B0604020202020204" pitchFamily="34" charset="0"/>
                <a:ea typeface="標楷體" panose="03000509000000000000" pitchFamily="65" charset="-120"/>
                <a:cs typeface="Arial" panose="020B0604020202020204" pitchFamily="34" charset="0"/>
              </a:rPr>
              <a:t>Yuri Gagarin</a:t>
            </a:r>
            <a:r>
              <a:rPr lang="zh-TW" altLang="en-US" sz="3200" b="1" spc="-60" dirty="0">
                <a:solidFill>
                  <a:srgbClr val="0064C3"/>
                </a:solidFill>
                <a:latin typeface="Arial" panose="020B0604020202020204" pitchFamily="34" charset="0"/>
                <a:ea typeface="標楷體" panose="03000509000000000000" pitchFamily="65" charset="-120"/>
                <a:cs typeface="Arial" panose="020B0604020202020204" pitchFamily="34" charset="0"/>
              </a:rPr>
              <a:t>成為飛入太空的第一人。那是人類歷史上著名的一天</a:t>
            </a: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21" name="圖片 20">
            <a:extLst>
              <a:ext uri="{FF2B5EF4-FFF2-40B4-BE49-F238E27FC236}">
                <a16:creationId xmlns:a16="http://schemas.microsoft.com/office/drawing/2014/main" id="{4A9D6E4C-2E42-4949-A9BD-6A1F166423B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84000" y="1548000"/>
            <a:ext cx="1768421" cy="504000"/>
          </a:xfrm>
          <a:prstGeom prst="rect">
            <a:avLst/>
          </a:prstGeom>
        </p:spPr>
      </p:pic>
      <p:pic>
        <p:nvPicPr>
          <p:cNvPr id="11" name="610030506-1">
            <a:hlinkClick r:id="" action="ppaction://media"/>
            <a:extLst>
              <a:ext uri="{FF2B5EF4-FFF2-40B4-BE49-F238E27FC236}">
                <a16:creationId xmlns:a16="http://schemas.microsoft.com/office/drawing/2014/main" id="{50AEA11E-A4B5-4655-B4E0-7161B43B9B19}"/>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12" name="610030506s-1">
            <a:hlinkClick r:id="" action="ppaction://media"/>
            <a:extLst>
              <a:ext uri="{FF2B5EF4-FFF2-40B4-BE49-F238E27FC236}">
                <a16:creationId xmlns:a16="http://schemas.microsoft.com/office/drawing/2014/main" id="{764F2114-164A-4C57-8790-94EF132890AC}"/>
              </a:ext>
            </a:extLst>
          </p:cNvPr>
          <p:cNvPicPr>
            <a:picLocks noChangeAspect="1"/>
          </p:cNvPicPr>
          <p:nvPr>
            <a:audioFile r:link="rId4"/>
            <p:extLst>
              <p:ext uri="{DAA4B4D4-6D71-4841-9C94-3DE7FCFB9230}">
                <p14:media xmlns:p14="http://schemas.microsoft.com/office/powerpoint/2010/main" r:embed="rId3"/>
              </p:ext>
            </p:extLst>
          </p:nvPr>
        </p:nvPicPr>
        <p:blipFill>
          <a:blip r:embed="rId12"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sp>
        <p:nvSpPr>
          <p:cNvPr id="15"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16" name="文字版面配置區 2"/>
          <p:cNvSpPr txBox="1">
            <a:spLocks/>
          </p:cNvSpPr>
          <p:nvPr/>
        </p:nvSpPr>
        <p:spPr>
          <a:xfrm>
            <a:off x="719999" y="720000"/>
            <a:ext cx="4502450"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00000"/>
              </a:lnSpc>
              <a:spcBef>
                <a:spcPts val="0"/>
              </a:spcBef>
              <a:tabLst>
                <a:tab pos="1074738" algn="l"/>
              </a:tabLst>
            </a:pPr>
            <a:r>
              <a:rPr lang="en-US" altLang="zh-TW" sz="60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6. </a:t>
            </a:r>
            <a:r>
              <a:rPr lang="en-US" altLang="zh-TW" sz="6000" b="1" dirty="0">
                <a:solidFill>
                  <a:srgbClr val="007CC4"/>
                </a:solidFill>
                <a:latin typeface="Times New Roman" panose="02020603050405020304" pitchFamily="18" charset="0"/>
                <a:ea typeface="Tahoma" panose="020B0604030504040204" pitchFamily="34" charset="0"/>
                <a:cs typeface="Times New Roman" panose="02020603050405020304" pitchFamily="18" charset="0"/>
              </a:rPr>
              <a:t>historic</a:t>
            </a:r>
            <a:endParaRPr lang="zh-TW" altLang="en-US" sz="6000" b="1" i="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5507503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056" fill="hold"/>
                                        <p:tgtEl>
                                          <p:spTgt spid="11"/>
                                        </p:tgtEl>
                                      </p:cBhvr>
                                    </p:cmd>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0710" fill="hold"/>
                                        <p:tgtEl>
                                          <p:spTgt spid="12"/>
                                        </p:tgtEl>
                                      </p:cBhvr>
                                    </p:cmd>
                                  </p:childTnLst>
                                </p:cTn>
                              </p:par>
                            </p:childTnLst>
                          </p:cTn>
                        </p:par>
                      </p:childTnLst>
                    </p:cTn>
                  </p:par>
                </p:childTnLst>
              </p:cTn>
              <p:nextCondLst>
                <p:cond evt="onClick" delay="0">
                  <p:tgtEl>
                    <p:spTgt spid="12"/>
                  </p:tgtEl>
                </p:cond>
              </p:nextCondLst>
            </p:seq>
            <p:audio>
              <p:cMediaNode vol="80000">
                <p:cTn id="21" fill="hold" display="0">
                  <p:stCondLst>
                    <p:cond delay="indefinite"/>
                  </p:stCondLst>
                  <p:endCondLst>
                    <p:cond evt="onStopAudio" delay="0">
                      <p:tgtEl>
                        <p:sldTgt/>
                      </p:tgtEl>
                    </p:cond>
                  </p:endCondLst>
                </p:cTn>
                <p:tgtEl>
                  <p:spTgt spid="11"/>
                </p:tgtEl>
              </p:cMediaNode>
            </p:audio>
            <p:audio>
              <p:cMediaNode vol="80000">
                <p:cTn id="22" fill="hold" display="0">
                  <p:stCondLst>
                    <p:cond delay="indefinite"/>
                  </p:stCondLst>
                  <p:endCondLst>
                    <p:cond evt="onStopAudio" delay="0">
                      <p:tgtEl>
                        <p:sldTgt/>
                      </p:tgtEl>
                    </p:cond>
                  </p:endCondLst>
                </p:cTn>
                <p:tgtEl>
                  <p:spTgt spid="12"/>
                </p:tgtEl>
              </p:cMediaNode>
            </p:audio>
          </p:childTnLst>
        </p:cTn>
      </p:par>
    </p:tnLst>
    <p:bldLst>
      <p:bldP spid="20" grpId="0"/>
      <p:bldP spid="20" grpId="1"/>
    </p:bld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回主單</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4"/>
            <a:ext cx="11098211" cy="505597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20000"/>
              </a:lnSpc>
              <a:spcBef>
                <a:spcPts val="600"/>
              </a:spcBef>
              <a:tabLst>
                <a:tab pos="1074738" algn="l"/>
              </a:tabLst>
            </a:pP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historic</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adj.</a:t>
            </a: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歷史悠久的；歷史上著名</a:t>
            </a:r>
            <a:r>
              <a:rPr lang="zh-TW" altLang="en-US"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的</a:t>
            </a:r>
            <a:endParaRPr lang="en-US" altLang="zh-TW"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endParaRPr>
          </a:p>
          <a:p>
            <a:pPr marL="276225" indent="-276225">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No trip to Athens is complete without a visit to</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Parthenon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帕德嫩神廟</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one of the most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famous and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historic buildings</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in Greece.</a:t>
            </a:r>
          </a:p>
          <a:p>
            <a:pPr>
              <a:lnSpc>
                <a:spcPct val="14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prehistoric</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adj.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史前的；遠古的</a:t>
            </a:r>
          </a:p>
          <a:p>
            <a:pPr marL="276225" indent="-276225">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According to some archaeologists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考古學家</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Stonehenge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巨石群</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may have been a prehistoric</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burial ground</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897121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10" name="文字版面配置區 2">
            <a:extLst>
              <a:ext uri="{FF2B5EF4-FFF2-40B4-BE49-F238E27FC236}">
                <a16:creationId xmlns:a16="http://schemas.microsoft.com/office/drawing/2014/main" id="{7E875F26-2055-4BA0-A050-747DCCC45B31}"/>
              </a:ext>
            </a:extLst>
          </p:cNvPr>
          <p:cNvSpPr txBox="1">
            <a:spLocks/>
          </p:cNvSpPr>
          <p:nvPr/>
        </p:nvSpPr>
        <p:spPr>
          <a:xfrm>
            <a:off x="6591300" y="828000"/>
            <a:ext cx="5256956" cy="6592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514600" indent="-2514600">
              <a:lnSpc>
                <a:spcPct val="120000"/>
              </a:lnSpc>
              <a:spcBef>
                <a:spcPts val="600"/>
              </a:spcBef>
              <a:tabLst>
                <a:tab pos="1074738" algn="l"/>
              </a:tabLst>
            </a:pPr>
            <a:r>
              <a:rPr lang="en-US" altLang="zh-TW" sz="3200" b="1" i="1" dirty="0" smtClean="0">
                <a:solidFill>
                  <a:schemeClr val="tx1"/>
                </a:solidFill>
                <a:latin typeface="Arial" panose="020B0604020202020204" pitchFamily="34" charset="0"/>
                <a:ea typeface="標楷體" panose="03000509000000000000" pitchFamily="65" charset="-120"/>
                <a:cs typeface="Arial" panose="020B0604020202020204" pitchFamily="34" charset="0"/>
              </a:rPr>
              <a:t>adj</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歷史的</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4" name="圖片 13">
            <a:hlinkClick r:id="rId7"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sp>
        <p:nvSpPr>
          <p:cNvPr id="17" name="文字版面配置區 2">
            <a:extLst>
              <a:ext uri="{FF2B5EF4-FFF2-40B4-BE49-F238E27FC236}">
                <a16:creationId xmlns:a16="http://schemas.microsoft.com/office/drawing/2014/main" id="{3F46B983-28D3-4E9D-808A-5C6CBF559FB8}"/>
              </a:ext>
            </a:extLst>
          </p:cNvPr>
          <p:cNvSpPr txBox="1">
            <a:spLocks/>
          </p:cNvSpPr>
          <p:nvPr/>
        </p:nvSpPr>
        <p:spPr>
          <a:xfrm>
            <a:off x="619200" y="2952000"/>
            <a:ext cx="11229056" cy="1296000"/>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Sophia’s favorite movies are </a:t>
            </a:r>
            <a:r>
              <a:rPr lang="en-US" altLang="zh-TW" sz="3200" b="1" dirty="0">
                <a:solidFill>
                  <a:srgbClr val="C00000"/>
                </a:solidFill>
                <a:latin typeface="Arial" panose="020B0604020202020204" pitchFamily="34" charset="0"/>
                <a:ea typeface="標楷體" panose="03000509000000000000" pitchFamily="65" charset="-120"/>
                <a:cs typeface="Arial" panose="020B0604020202020204" pitchFamily="34" charset="0"/>
              </a:rPr>
              <a:t>historical</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ones because she can learn something about the past while being entertained.</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9" name="圖片 18">
            <a:extLst>
              <a:ext uri="{FF2B5EF4-FFF2-40B4-BE49-F238E27FC236}">
                <a16:creationId xmlns:a16="http://schemas.microsoft.com/office/drawing/2014/main" id="{E7717BA5-E659-42C7-8F0D-1205D87E7E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20" name="文字版面配置區 2">
            <a:extLst>
              <a:ext uri="{FF2B5EF4-FFF2-40B4-BE49-F238E27FC236}">
                <a16:creationId xmlns:a16="http://schemas.microsoft.com/office/drawing/2014/main" id="{60873379-1261-49DE-9973-BEFA5E86F0F8}"/>
              </a:ext>
            </a:extLst>
          </p:cNvPr>
          <p:cNvSpPr txBox="1">
            <a:spLocks/>
          </p:cNvSpPr>
          <p:nvPr/>
        </p:nvSpPr>
        <p:spPr>
          <a:xfrm>
            <a:off x="619200" y="4248000"/>
            <a:ext cx="11343646" cy="1296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en-US" altLang="zh-TW" sz="3200" b="1" dirty="0">
                <a:solidFill>
                  <a:srgbClr val="0064C3"/>
                </a:solidFill>
                <a:latin typeface="Arial" panose="020B0604020202020204" pitchFamily="34" charset="0"/>
                <a:ea typeface="標楷體" panose="03000509000000000000" pitchFamily="65" charset="-120"/>
                <a:cs typeface="Arial" panose="020B0604020202020204" pitchFamily="34" charset="0"/>
              </a:rPr>
              <a:t>Sophia</a:t>
            </a: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最喜歡的電影是歷史電影，因為她覺得有趣又可以認識些以前的歷史。</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22" name="圖片 21">
            <a:extLst>
              <a:ext uri="{FF2B5EF4-FFF2-40B4-BE49-F238E27FC236}">
                <a16:creationId xmlns:a16="http://schemas.microsoft.com/office/drawing/2014/main" id="{BB612DE0-F7E7-4412-9B71-8EBAA635F2B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84000" y="1548000"/>
            <a:ext cx="1885593" cy="504000"/>
          </a:xfrm>
          <a:prstGeom prst="rect">
            <a:avLst/>
          </a:prstGeom>
        </p:spPr>
      </p:pic>
      <p:pic>
        <p:nvPicPr>
          <p:cNvPr id="11" name="610030506-2">
            <a:hlinkClick r:id="" action="ppaction://media"/>
            <a:extLst>
              <a:ext uri="{FF2B5EF4-FFF2-40B4-BE49-F238E27FC236}">
                <a16:creationId xmlns:a16="http://schemas.microsoft.com/office/drawing/2014/main" id="{6ECDBFAC-1A87-4658-BA9B-6869C63DD7A4}"/>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12" name="610030506s-2">
            <a:hlinkClick r:id="" action="ppaction://media"/>
            <a:extLst>
              <a:ext uri="{FF2B5EF4-FFF2-40B4-BE49-F238E27FC236}">
                <a16:creationId xmlns:a16="http://schemas.microsoft.com/office/drawing/2014/main" id="{86414C07-E12E-43B9-A503-CD7A592383EE}"/>
              </a:ext>
            </a:extLst>
          </p:cNvPr>
          <p:cNvPicPr>
            <a:picLocks noChangeAspect="1"/>
          </p:cNvPicPr>
          <p:nvPr>
            <a:audioFile r:link="rId4"/>
            <p:extLst>
              <p:ext uri="{DAA4B4D4-6D71-4841-9C94-3DE7FCFB9230}">
                <p14:media xmlns:p14="http://schemas.microsoft.com/office/powerpoint/2010/main" r:embed="rId3"/>
              </p:ext>
            </p:extLst>
          </p:nvPr>
        </p:nvPicPr>
        <p:blipFill>
          <a:blip r:embed="rId12"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sp>
        <p:nvSpPr>
          <p:cNvPr id="15"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16" name="文字版面配置區 2"/>
          <p:cNvSpPr txBox="1">
            <a:spLocks/>
          </p:cNvSpPr>
          <p:nvPr/>
        </p:nvSpPr>
        <p:spPr>
          <a:xfrm>
            <a:off x="1479600" y="720000"/>
            <a:ext cx="3735196"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32100" indent="-2832100">
              <a:lnSpc>
                <a:spcPct val="100000"/>
              </a:lnSpc>
              <a:spcBef>
                <a:spcPts val="0"/>
              </a:spcBef>
              <a:tabLst>
                <a:tab pos="1074738" algn="l"/>
              </a:tabLst>
            </a:pPr>
            <a:r>
              <a:rPr lang="en-US" altLang="zh-TW" sz="60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historical</a:t>
            </a:r>
          </a:p>
        </p:txBody>
      </p:sp>
    </p:spTree>
    <p:extLst>
      <p:ext uri="{BB962C8B-B14F-4D97-AF65-F5344CB8AC3E}">
        <p14:creationId xmlns:p14="http://schemas.microsoft.com/office/powerpoint/2010/main" val="15346197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160" fill="hold"/>
                                        <p:tgtEl>
                                          <p:spTgt spid="11"/>
                                        </p:tgtEl>
                                      </p:cBhvr>
                                    </p:cmd>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8124" fill="hold"/>
                                        <p:tgtEl>
                                          <p:spTgt spid="12"/>
                                        </p:tgtEl>
                                      </p:cBhvr>
                                    </p:cmd>
                                  </p:childTnLst>
                                </p:cTn>
                              </p:par>
                            </p:childTnLst>
                          </p:cTn>
                        </p:par>
                      </p:childTnLst>
                    </p:cTn>
                  </p:par>
                </p:childTnLst>
              </p:cTn>
              <p:nextCondLst>
                <p:cond evt="onClick" delay="0">
                  <p:tgtEl>
                    <p:spTgt spid="12"/>
                  </p:tgtEl>
                </p:cond>
              </p:nextCondLst>
            </p:seq>
            <p:audio>
              <p:cMediaNode vol="80000">
                <p:cTn id="21" fill="hold" display="0">
                  <p:stCondLst>
                    <p:cond delay="indefinite"/>
                  </p:stCondLst>
                  <p:endCondLst>
                    <p:cond evt="onStopAudio" delay="0">
                      <p:tgtEl>
                        <p:sldTgt/>
                      </p:tgtEl>
                    </p:cond>
                  </p:endCondLst>
                </p:cTn>
                <p:tgtEl>
                  <p:spTgt spid="11"/>
                </p:tgtEl>
              </p:cMediaNode>
            </p:audio>
            <p:audio>
              <p:cMediaNode vol="80000">
                <p:cTn id="22" fill="hold" display="0">
                  <p:stCondLst>
                    <p:cond delay="indefinite"/>
                  </p:stCondLst>
                  <p:endCondLst>
                    <p:cond evt="onStopAudio" delay="0">
                      <p:tgtEl>
                        <p:sldTgt/>
                      </p:tgtEl>
                    </p:cond>
                  </p:endCondLst>
                </p:cTn>
                <p:tgtEl>
                  <p:spTgt spid="12"/>
                </p:tgtEl>
              </p:cMediaNode>
            </p:audio>
          </p:childTnLst>
        </p:cTn>
      </p:par>
    </p:tnLst>
    <p:bldLst>
      <p:bldP spid="20" grpId="0"/>
      <p:bldP spid="20" grpId="1"/>
    </p:bld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回衍生</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6"/>
            <a:ext cx="11136312" cy="254317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historical</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adj.</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歷史</a:t>
            </a:r>
            <a:r>
              <a:rPr lang="zh-TW" altLang="en-US"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的</a:t>
            </a:r>
            <a:endParaRPr lang="en-US" altLang="zh-TW"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endParaRPr>
          </a:p>
          <a:p>
            <a:pPr marL="361950" indent="-361950">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Many important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historical documents</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were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damaged when the museum collapsed in the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earthquake</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1249324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10" name="文字版面配置區 2">
            <a:extLst>
              <a:ext uri="{FF2B5EF4-FFF2-40B4-BE49-F238E27FC236}">
                <a16:creationId xmlns:a16="http://schemas.microsoft.com/office/drawing/2014/main" id="{7E875F26-2055-4BA0-A050-747DCCC45B31}"/>
              </a:ext>
            </a:extLst>
          </p:cNvPr>
          <p:cNvSpPr txBox="1">
            <a:spLocks/>
          </p:cNvSpPr>
          <p:nvPr/>
        </p:nvSpPr>
        <p:spPr>
          <a:xfrm>
            <a:off x="6120000" y="828000"/>
            <a:ext cx="5925972" cy="6592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514600" indent="-2514600">
              <a:lnSpc>
                <a:spcPct val="120000"/>
              </a:lnSpc>
              <a:tabLst>
                <a:tab pos="1074738" algn="l"/>
              </a:tabLst>
            </a:pPr>
            <a:r>
              <a:rPr lang="en-US" altLang="zh-TW" sz="3200" b="1" i="1"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 [C]</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歷史學家</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4" name="圖片 13">
            <a:hlinkClick r:id="rId7"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48000"/>
            <a:ext cx="539999" cy="498573"/>
          </a:xfrm>
          <a:prstGeom prst="rect">
            <a:avLst/>
          </a:prstGeom>
        </p:spPr>
      </p:pic>
      <p:sp>
        <p:nvSpPr>
          <p:cNvPr id="17" name="文字版面配置區 2">
            <a:extLst>
              <a:ext uri="{FF2B5EF4-FFF2-40B4-BE49-F238E27FC236}">
                <a16:creationId xmlns:a16="http://schemas.microsoft.com/office/drawing/2014/main" id="{3F46B983-28D3-4E9D-808A-5C6CBF559FB8}"/>
              </a:ext>
            </a:extLst>
          </p:cNvPr>
          <p:cNvSpPr txBox="1">
            <a:spLocks/>
          </p:cNvSpPr>
          <p:nvPr/>
        </p:nvSpPr>
        <p:spPr>
          <a:xfrm>
            <a:off x="619200" y="2952000"/>
            <a:ext cx="11440872" cy="1274195"/>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b="1" dirty="0">
                <a:solidFill>
                  <a:srgbClr val="C00000"/>
                </a:solidFill>
                <a:latin typeface="Arial" panose="020B0604020202020204" pitchFamily="34" charset="0"/>
                <a:ea typeface="標楷體" panose="03000509000000000000" pitchFamily="65" charset="-120"/>
                <a:cs typeface="Arial" panose="020B0604020202020204" pitchFamily="34" charset="0"/>
              </a:rPr>
              <a:t>Historians</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disagree about when the first humans arrived in North America, but most believe it was over 20,000 years ago.</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9" name="圖片 18">
            <a:extLst>
              <a:ext uri="{FF2B5EF4-FFF2-40B4-BE49-F238E27FC236}">
                <a16:creationId xmlns:a16="http://schemas.microsoft.com/office/drawing/2014/main" id="{E7717BA5-E659-42C7-8F0D-1205D87E7E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20" name="文字版面配置區 2">
            <a:extLst>
              <a:ext uri="{FF2B5EF4-FFF2-40B4-BE49-F238E27FC236}">
                <a16:creationId xmlns:a16="http://schemas.microsoft.com/office/drawing/2014/main" id="{60873379-1261-49DE-9973-BEFA5E86F0F8}"/>
              </a:ext>
            </a:extLst>
          </p:cNvPr>
          <p:cNvSpPr txBox="1">
            <a:spLocks/>
          </p:cNvSpPr>
          <p:nvPr/>
        </p:nvSpPr>
        <p:spPr>
          <a:xfrm>
            <a:off x="619200" y="4248000"/>
            <a:ext cx="11440872" cy="1296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sz="3200" b="1" spc="-60" dirty="0">
                <a:solidFill>
                  <a:srgbClr val="0064C3"/>
                </a:solidFill>
                <a:latin typeface="Arial" panose="020B0604020202020204" pitchFamily="34" charset="0"/>
                <a:ea typeface="標楷體" panose="03000509000000000000" pitchFamily="65" charset="-120"/>
                <a:cs typeface="Arial" panose="020B0604020202020204" pitchFamily="34" charset="0"/>
              </a:rPr>
              <a:t>歷史學家對於第一批人抵達北美洲的時間意見不同，但是大部分都相信時間點超過兩萬年前</a:t>
            </a: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23" name="圖片 22">
            <a:extLst>
              <a:ext uri="{FF2B5EF4-FFF2-40B4-BE49-F238E27FC236}">
                <a16:creationId xmlns:a16="http://schemas.microsoft.com/office/drawing/2014/main" id="{0A67B024-F873-4496-B432-D1375747295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83999" y="1547999"/>
            <a:ext cx="1989472" cy="504000"/>
          </a:xfrm>
          <a:prstGeom prst="rect">
            <a:avLst/>
          </a:prstGeom>
        </p:spPr>
      </p:pic>
      <p:pic>
        <p:nvPicPr>
          <p:cNvPr id="11" name="610030506-3">
            <a:hlinkClick r:id="" action="ppaction://media"/>
            <a:extLst>
              <a:ext uri="{FF2B5EF4-FFF2-40B4-BE49-F238E27FC236}">
                <a16:creationId xmlns:a16="http://schemas.microsoft.com/office/drawing/2014/main" id="{B430956E-0DC0-4183-B90B-74035519DF86}"/>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12" name="610030506s-3">
            <a:hlinkClick r:id="" action="ppaction://media"/>
            <a:extLst>
              <a:ext uri="{FF2B5EF4-FFF2-40B4-BE49-F238E27FC236}">
                <a16:creationId xmlns:a16="http://schemas.microsoft.com/office/drawing/2014/main" id="{C507560B-30AF-48B6-8E78-15A865D774A9}"/>
              </a:ext>
            </a:extLst>
          </p:cNvPr>
          <p:cNvPicPr>
            <a:picLocks noChangeAspect="1"/>
          </p:cNvPicPr>
          <p:nvPr>
            <a:audioFile r:link="rId4"/>
            <p:extLst>
              <p:ext uri="{DAA4B4D4-6D71-4841-9C94-3DE7FCFB9230}">
                <p14:media xmlns:p14="http://schemas.microsoft.com/office/powerpoint/2010/main" r:embed="rId3"/>
              </p:ext>
            </p:extLst>
          </p:nvPr>
        </p:nvPicPr>
        <p:blipFill>
          <a:blip r:embed="rId12"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sp>
        <p:nvSpPr>
          <p:cNvPr id="15"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16" name="文字版面配置區 2"/>
          <p:cNvSpPr txBox="1">
            <a:spLocks/>
          </p:cNvSpPr>
          <p:nvPr/>
        </p:nvSpPr>
        <p:spPr>
          <a:xfrm>
            <a:off x="1479600" y="720000"/>
            <a:ext cx="3735196"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32100" indent="-2832100">
              <a:lnSpc>
                <a:spcPct val="100000"/>
              </a:lnSpc>
              <a:spcBef>
                <a:spcPts val="0"/>
              </a:spcBef>
              <a:tabLst>
                <a:tab pos="1074738" algn="l"/>
              </a:tabLst>
            </a:pPr>
            <a:r>
              <a:rPr lang="en-US" altLang="zh-TW" sz="60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historian</a:t>
            </a:r>
          </a:p>
        </p:txBody>
      </p:sp>
    </p:spTree>
    <p:extLst>
      <p:ext uri="{BB962C8B-B14F-4D97-AF65-F5344CB8AC3E}">
        <p14:creationId xmlns:p14="http://schemas.microsoft.com/office/powerpoint/2010/main" val="29908307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030" fill="hold"/>
                                        <p:tgtEl>
                                          <p:spTgt spid="11"/>
                                        </p:tgtEl>
                                      </p:cBhvr>
                                    </p:cmd>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9456" fill="hold"/>
                                        <p:tgtEl>
                                          <p:spTgt spid="12"/>
                                        </p:tgtEl>
                                      </p:cBhvr>
                                    </p:cmd>
                                  </p:childTnLst>
                                </p:cTn>
                              </p:par>
                            </p:childTnLst>
                          </p:cTn>
                        </p:par>
                      </p:childTnLst>
                    </p:cTn>
                  </p:par>
                </p:childTnLst>
              </p:cTn>
              <p:nextCondLst>
                <p:cond evt="onClick" delay="0">
                  <p:tgtEl>
                    <p:spTgt spid="12"/>
                  </p:tgtEl>
                </p:cond>
              </p:nextCondLst>
            </p:seq>
            <p:audio>
              <p:cMediaNode vol="80000">
                <p:cTn id="21" fill="hold" display="0">
                  <p:stCondLst>
                    <p:cond delay="indefinite"/>
                  </p:stCondLst>
                  <p:endCondLst>
                    <p:cond evt="onStopAudio" delay="0">
                      <p:tgtEl>
                        <p:sldTgt/>
                      </p:tgtEl>
                    </p:cond>
                  </p:endCondLst>
                </p:cTn>
                <p:tgtEl>
                  <p:spTgt spid="11"/>
                </p:tgtEl>
              </p:cMediaNode>
            </p:audio>
            <p:audio>
              <p:cMediaNode vol="80000">
                <p:cTn id="22" fill="hold" display="0">
                  <p:stCondLst>
                    <p:cond delay="indefinite"/>
                  </p:stCondLst>
                  <p:endCondLst>
                    <p:cond evt="onStopAudio" delay="0">
                      <p:tgtEl>
                        <p:sldTgt/>
                      </p:tgtEl>
                    </p:cond>
                  </p:endCondLst>
                </p:cTn>
                <p:tgtEl>
                  <p:spTgt spid="12"/>
                </p:tgtEl>
              </p:cMediaNode>
            </p:audio>
          </p:childTnLst>
        </p:cTn>
      </p:par>
    </p:tnLst>
    <p:bldLst>
      <p:bldP spid="20" grpId="0"/>
      <p:bldP spid="20" grpId="1"/>
    </p:bld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回衍生</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5"/>
            <a:ext cx="10548738" cy="243839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historian</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n. [C]</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歷史學家</a:t>
            </a:r>
            <a:endParaRPr lang="en-US" altLang="zh-TW"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endParaRPr>
          </a:p>
          <a:p>
            <a:pPr marL="361950" indent="-361950">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 historian has the fascinating job of studying</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and interpreting the past</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2144438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10" name="文字版面配置區 2">
            <a:extLst>
              <a:ext uri="{FF2B5EF4-FFF2-40B4-BE49-F238E27FC236}">
                <a16:creationId xmlns:a16="http://schemas.microsoft.com/office/drawing/2014/main" id="{7E875F26-2055-4BA0-A050-747DCCC45B31}"/>
              </a:ext>
            </a:extLst>
          </p:cNvPr>
          <p:cNvSpPr txBox="1">
            <a:spLocks/>
          </p:cNvSpPr>
          <p:nvPr/>
        </p:nvSpPr>
        <p:spPr>
          <a:xfrm>
            <a:off x="5949676" y="770400"/>
            <a:ext cx="6110396" cy="6592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tabLst>
                <a:tab pos="1074738" algn="l"/>
              </a:tabLst>
            </a:pPr>
            <a:r>
              <a:rPr lang="en-US" altLang="zh-TW" sz="3200" b="1" i="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n</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 [C]</a:t>
            </a: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大門；入口</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endParaRPr>
          </a:p>
          <a:p>
            <a:pPr>
              <a:lnSpc>
                <a:spcPct val="120000"/>
              </a:lnSpc>
              <a:tabLst>
                <a:tab pos="1074738" algn="l"/>
              </a:tabLst>
            </a:pP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gate or a door where one can enter a room, building, or place</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4" name="圖片 13">
            <a:hlinkClick r:id="rId7"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sp>
        <p:nvSpPr>
          <p:cNvPr id="17" name="文字版面配置區 2">
            <a:extLst>
              <a:ext uri="{FF2B5EF4-FFF2-40B4-BE49-F238E27FC236}">
                <a16:creationId xmlns:a16="http://schemas.microsoft.com/office/drawing/2014/main" id="{3F46B983-28D3-4E9D-808A-5C6CBF559FB8}"/>
              </a:ext>
            </a:extLst>
          </p:cNvPr>
          <p:cNvSpPr txBox="1">
            <a:spLocks/>
          </p:cNvSpPr>
          <p:nvPr/>
        </p:nvSpPr>
        <p:spPr>
          <a:xfrm>
            <a:off x="619200" y="2952000"/>
            <a:ext cx="11229056" cy="1296000"/>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 large fish which represents the baseball team is found at the </a:t>
            </a:r>
            <a:r>
              <a:rPr lang="en-US" altLang="zh-TW" sz="3200" b="1" u="sng" dirty="0">
                <a:solidFill>
                  <a:srgbClr val="C00000"/>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entrance</a:t>
            </a:r>
            <a:r>
              <a:rPr lang="en-US" altLang="zh-TW" sz="3200" u="sng" dirty="0">
                <a:solidFill>
                  <a:schemeClr val="tx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 to</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the stadium.</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9" name="圖片 18">
            <a:extLst>
              <a:ext uri="{FF2B5EF4-FFF2-40B4-BE49-F238E27FC236}">
                <a16:creationId xmlns:a16="http://schemas.microsoft.com/office/drawing/2014/main" id="{E7717BA5-E659-42C7-8F0D-1205D87E7E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20" name="文字版面配置區 2">
            <a:extLst>
              <a:ext uri="{FF2B5EF4-FFF2-40B4-BE49-F238E27FC236}">
                <a16:creationId xmlns:a16="http://schemas.microsoft.com/office/drawing/2014/main" id="{60873379-1261-49DE-9973-BEFA5E86F0F8}"/>
              </a:ext>
            </a:extLst>
          </p:cNvPr>
          <p:cNvSpPr txBox="1">
            <a:spLocks/>
          </p:cNvSpPr>
          <p:nvPr/>
        </p:nvSpPr>
        <p:spPr>
          <a:xfrm>
            <a:off x="619200" y="4248000"/>
            <a:ext cx="11229056" cy="1296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代表這個棒球隊的一條大魚可以在這個體育場的入口被找到。</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25" name="圖片 24">
            <a:extLst>
              <a:ext uri="{FF2B5EF4-FFF2-40B4-BE49-F238E27FC236}">
                <a16:creationId xmlns:a16="http://schemas.microsoft.com/office/drawing/2014/main" id="{8BE9C6A1-F550-498B-8B4D-DCADD5B36A7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84000" y="1548000"/>
            <a:ext cx="1708294" cy="504000"/>
          </a:xfrm>
          <a:prstGeom prst="rect">
            <a:avLst/>
          </a:prstGeom>
        </p:spPr>
      </p:pic>
      <p:pic>
        <p:nvPicPr>
          <p:cNvPr id="11" name="610030508-1">
            <a:hlinkClick r:id="" action="ppaction://media"/>
            <a:extLst>
              <a:ext uri="{FF2B5EF4-FFF2-40B4-BE49-F238E27FC236}">
                <a16:creationId xmlns:a16="http://schemas.microsoft.com/office/drawing/2014/main" id="{DCB6336E-7AEB-46E8-A5B9-D03E0F62BE4F}"/>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12" name="610030508s-1">
            <a:hlinkClick r:id="" action="ppaction://media"/>
            <a:extLst>
              <a:ext uri="{FF2B5EF4-FFF2-40B4-BE49-F238E27FC236}">
                <a16:creationId xmlns:a16="http://schemas.microsoft.com/office/drawing/2014/main" id="{842AB8F7-44FC-4517-B2E4-BE1C3F089E6D}"/>
              </a:ext>
            </a:extLst>
          </p:cNvPr>
          <p:cNvPicPr>
            <a:picLocks noChangeAspect="1"/>
          </p:cNvPicPr>
          <p:nvPr>
            <a:audioFile r:link="rId4"/>
            <p:extLst>
              <p:ext uri="{DAA4B4D4-6D71-4841-9C94-3DE7FCFB9230}">
                <p14:media xmlns:p14="http://schemas.microsoft.com/office/powerpoint/2010/main" r:embed="rId3"/>
              </p:ext>
            </p:extLst>
          </p:nvPr>
        </p:nvPicPr>
        <p:blipFill>
          <a:blip r:embed="rId12"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sp>
        <p:nvSpPr>
          <p:cNvPr id="15"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16" name="文字版面配置區 2"/>
          <p:cNvSpPr txBox="1">
            <a:spLocks/>
          </p:cNvSpPr>
          <p:nvPr/>
        </p:nvSpPr>
        <p:spPr>
          <a:xfrm>
            <a:off x="719999" y="720000"/>
            <a:ext cx="4502450"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00000"/>
              </a:lnSpc>
              <a:spcBef>
                <a:spcPts val="0"/>
              </a:spcBef>
              <a:tabLst>
                <a:tab pos="1074738" algn="l"/>
              </a:tabLst>
            </a:pPr>
            <a:r>
              <a:rPr lang="en-US" altLang="zh-TW" sz="60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7. </a:t>
            </a:r>
            <a:r>
              <a:rPr lang="en-US" altLang="zh-TW" sz="6000" b="1" dirty="0">
                <a:solidFill>
                  <a:srgbClr val="007CC4"/>
                </a:solidFill>
                <a:latin typeface="Times New Roman" panose="02020603050405020304" pitchFamily="18" charset="0"/>
                <a:ea typeface="Tahoma" panose="020B0604030504040204" pitchFamily="34" charset="0"/>
                <a:cs typeface="Times New Roman" panose="02020603050405020304" pitchFamily="18" charset="0"/>
              </a:rPr>
              <a:t>entrance</a:t>
            </a:r>
            <a:endParaRPr lang="zh-TW" altLang="en-US" sz="6000" b="1" i="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7701347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768" fill="hold"/>
                                        <p:tgtEl>
                                          <p:spTgt spid="11"/>
                                        </p:tgtEl>
                                      </p:cBhvr>
                                    </p:cmd>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7000" fill="hold"/>
                                        <p:tgtEl>
                                          <p:spTgt spid="12"/>
                                        </p:tgtEl>
                                      </p:cBhvr>
                                    </p:cmd>
                                  </p:childTnLst>
                                </p:cTn>
                              </p:par>
                            </p:childTnLst>
                          </p:cTn>
                        </p:par>
                      </p:childTnLst>
                    </p:cTn>
                  </p:par>
                </p:childTnLst>
              </p:cTn>
              <p:nextCondLst>
                <p:cond evt="onClick" delay="0">
                  <p:tgtEl>
                    <p:spTgt spid="12"/>
                  </p:tgtEl>
                </p:cond>
              </p:nextCondLst>
            </p:seq>
            <p:audio>
              <p:cMediaNode vol="80000">
                <p:cTn id="21" fill="hold" display="0">
                  <p:stCondLst>
                    <p:cond delay="indefinite"/>
                  </p:stCondLst>
                  <p:endCondLst>
                    <p:cond evt="onStopAudio" delay="0">
                      <p:tgtEl>
                        <p:sldTgt/>
                      </p:tgtEl>
                    </p:cond>
                  </p:endCondLst>
                </p:cTn>
                <p:tgtEl>
                  <p:spTgt spid="11"/>
                </p:tgtEl>
              </p:cMediaNode>
            </p:audio>
            <p:audio>
              <p:cMediaNode vol="80000">
                <p:cTn id="22" fill="hold" display="0">
                  <p:stCondLst>
                    <p:cond delay="indefinite"/>
                  </p:stCondLst>
                  <p:endCondLst>
                    <p:cond evt="onStopAudio" delay="0">
                      <p:tgtEl>
                        <p:sldTgt/>
                      </p:tgtEl>
                    </p:cond>
                  </p:endCondLst>
                </p:cTn>
                <p:tgtEl>
                  <p:spTgt spid="12"/>
                </p:tgtEl>
              </p:cMediaNode>
            </p:audio>
          </p:childTnLst>
        </p:cTn>
      </p:par>
    </p:tnLst>
    <p:bldLst>
      <p:bldP spid="20" grpId="0"/>
      <p:bldP spid="20" grpId="1"/>
    </p:bld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回主單</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7" y="657225"/>
            <a:ext cx="10993437" cy="439102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30000"/>
              </a:lnSpc>
              <a:tabLst>
                <a:tab pos="1074738" algn="l"/>
              </a:tabLst>
            </a:pP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entrance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n. [C]</a:t>
            </a: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大門；入口</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rgbClr val="C00000"/>
                </a:solidFill>
                <a:latin typeface="微軟正黑體" panose="020B0604030504040204" pitchFamily="34" charset="-120"/>
                <a:ea typeface="微軟正黑體" panose="020B0604030504040204" pitchFamily="34" charset="-120"/>
                <a:cs typeface="Arial" panose="020B0604020202020204" pitchFamily="34" charset="0"/>
              </a:rPr>
              <a:t>反</a:t>
            </a:r>
            <a:r>
              <a:rPr lang="zh-TW" altLang="en-US" sz="32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 </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exit</a:t>
            </a:r>
          </a:p>
          <a:p>
            <a:pPr marL="276225" indent="-276225">
              <a:lnSpc>
                <a:spcPct val="13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 collection of cute little wooden sculptures of</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cats and dogs is displayed at the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entrance to</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this</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pet-friendly café.</a:t>
            </a:r>
          </a:p>
          <a:p>
            <a:pPr>
              <a:lnSpc>
                <a:spcPct val="13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entrance</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n. sing.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進入；出場；登場</a:t>
            </a:r>
          </a:p>
          <a:p>
            <a:pPr marL="276225" indent="-276225">
              <a:lnSpc>
                <a:spcPct val="13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actor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made his</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first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entrance</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in the restaurant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scene, but at that time he didn’t catch the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attention of the viewers</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486064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圓角矩形 4">
            <a:hlinkClick r:id="rId2" action="ppaction://hlinksldjump"/>
            <a:extLst>
              <a:ext uri="{FF2B5EF4-FFF2-40B4-BE49-F238E27FC236}">
                <a16:creationId xmlns:a16="http://schemas.microsoft.com/office/drawing/2014/main" id="{B79F7661-9A1B-4AB0-A05C-C008F07FE245}"/>
              </a:ext>
            </a:extLst>
          </p:cNvPr>
          <p:cNvSpPr/>
          <p:nvPr/>
        </p:nvSpPr>
        <p:spPr>
          <a:xfrm>
            <a:off x="10260000" y="130268"/>
            <a:ext cx="1224000" cy="360000"/>
          </a:xfrm>
          <a:prstGeom prst="roundRect">
            <a:avLst/>
          </a:prstGeom>
          <a:solidFill>
            <a:srgbClr val="D1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文本</a:t>
            </a:r>
          </a:p>
        </p:txBody>
      </p:sp>
      <p:sp>
        <p:nvSpPr>
          <p:cNvPr id="14" name="文字版面配置區 2">
            <a:extLst>
              <a:ext uri="{FF2B5EF4-FFF2-40B4-BE49-F238E27FC236}">
                <a16:creationId xmlns:a16="http://schemas.microsoft.com/office/drawing/2014/main" id="{B97FFE44-209E-4DED-8141-06ACA5643DCB}"/>
              </a:ext>
            </a:extLst>
          </p:cNvPr>
          <p:cNvSpPr txBox="1">
            <a:spLocks/>
          </p:cNvSpPr>
          <p:nvPr/>
        </p:nvSpPr>
        <p:spPr>
          <a:xfrm>
            <a:off x="314276" y="638964"/>
            <a:ext cx="11362418" cy="114935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600"/>
              </a:spcBef>
              <a:buNone/>
            </a:pPr>
            <a:r>
              <a:rPr lang="en-US" altLang="zh-TW" sz="3000" dirty="0">
                <a:latin typeface="Arial" panose="020B0604020202020204" pitchFamily="34" charset="0"/>
                <a:ea typeface="標楷體" panose="03000509000000000000" pitchFamily="65" charset="-120"/>
                <a:cs typeface="Arial" panose="020B0604020202020204" pitchFamily="34" charset="0"/>
              </a:rPr>
              <a:t>Read the text on the next page and circle the picture below that best fits the description of the Great Torii of Itsukushima Shrine.</a:t>
            </a:r>
          </a:p>
        </p:txBody>
      </p:sp>
      <p:pic>
        <p:nvPicPr>
          <p:cNvPr id="3" name="圖片 2" descr="一張含有 水, 室外, 山, 船 的圖片&#10;&#10;自動產生的描述">
            <a:extLst>
              <a:ext uri="{FF2B5EF4-FFF2-40B4-BE49-F238E27FC236}">
                <a16:creationId xmlns:a16="http://schemas.microsoft.com/office/drawing/2014/main" id="{409E001D-27E4-4CD8-8D16-70213D7DBE1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38329" y="4310206"/>
            <a:ext cx="2984204" cy="1992791"/>
          </a:xfrm>
          <a:prstGeom prst="rect">
            <a:avLst/>
          </a:prstGeom>
        </p:spPr>
      </p:pic>
      <p:pic>
        <p:nvPicPr>
          <p:cNvPr id="5" name="圖片 4" descr="一張含有 室外, 水, 海灘, 椅子 的圖片&#10;&#10;自動產生的描述">
            <a:extLst>
              <a:ext uri="{FF2B5EF4-FFF2-40B4-BE49-F238E27FC236}">
                <a16:creationId xmlns:a16="http://schemas.microsoft.com/office/drawing/2014/main" id="{2566E76D-7B5E-40AB-8516-EC3CC76D1AE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739444" y="2173378"/>
            <a:ext cx="2978391" cy="1992791"/>
          </a:xfrm>
          <a:prstGeom prst="rect">
            <a:avLst/>
          </a:prstGeom>
        </p:spPr>
      </p:pic>
      <p:pic>
        <p:nvPicPr>
          <p:cNvPr id="16" name="圖片 15" descr="一張含有 傘 的圖片&#10;&#10;自動產生的描述">
            <a:extLst>
              <a:ext uri="{FF2B5EF4-FFF2-40B4-BE49-F238E27FC236}">
                <a16:creationId xmlns:a16="http://schemas.microsoft.com/office/drawing/2014/main" id="{BD329D5F-4D33-4079-8FDD-DC6DB149039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739444" y="4310205"/>
            <a:ext cx="2984204" cy="1992791"/>
          </a:xfrm>
          <a:prstGeom prst="rect">
            <a:avLst/>
          </a:prstGeom>
        </p:spPr>
      </p:pic>
      <p:pic>
        <p:nvPicPr>
          <p:cNvPr id="18" name="圖片 17" descr="一張含有 室外, 紅色, 森林, 草 的圖片&#10;&#10;自動產生的描述">
            <a:extLst>
              <a:ext uri="{FF2B5EF4-FFF2-40B4-BE49-F238E27FC236}">
                <a16:creationId xmlns:a16="http://schemas.microsoft.com/office/drawing/2014/main" id="{17F96F58-D7F1-477A-B7DA-1920FCC036F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38329" y="2173377"/>
            <a:ext cx="2984204" cy="1992791"/>
          </a:xfrm>
          <a:prstGeom prst="rect">
            <a:avLst/>
          </a:prstGeom>
        </p:spPr>
      </p:pic>
      <p:sp>
        <p:nvSpPr>
          <p:cNvPr id="19" name="文字版面配置區 2">
            <a:extLst>
              <a:ext uri="{FF2B5EF4-FFF2-40B4-BE49-F238E27FC236}">
                <a16:creationId xmlns:a16="http://schemas.microsoft.com/office/drawing/2014/main" id="{6E0F45A5-BB1F-4A6C-A28E-C0D978274CB1}"/>
              </a:ext>
            </a:extLst>
          </p:cNvPr>
          <p:cNvSpPr txBox="1">
            <a:spLocks/>
          </p:cNvSpPr>
          <p:nvPr/>
        </p:nvSpPr>
        <p:spPr>
          <a:xfrm>
            <a:off x="1156517" y="1937014"/>
            <a:ext cx="514122" cy="70557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A.</a:t>
            </a:r>
          </a:p>
        </p:txBody>
      </p:sp>
      <p:sp>
        <p:nvSpPr>
          <p:cNvPr id="20" name="文字版面配置區 2">
            <a:extLst>
              <a:ext uri="{FF2B5EF4-FFF2-40B4-BE49-F238E27FC236}">
                <a16:creationId xmlns:a16="http://schemas.microsoft.com/office/drawing/2014/main" id="{55638BC2-7616-42CF-BA3E-EC688ACADC57}"/>
              </a:ext>
            </a:extLst>
          </p:cNvPr>
          <p:cNvSpPr txBox="1">
            <a:spLocks/>
          </p:cNvSpPr>
          <p:nvPr/>
        </p:nvSpPr>
        <p:spPr>
          <a:xfrm>
            <a:off x="6624207" y="1937014"/>
            <a:ext cx="514122" cy="70557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B.</a:t>
            </a:r>
          </a:p>
        </p:txBody>
      </p:sp>
      <p:sp>
        <p:nvSpPr>
          <p:cNvPr id="21" name="文字版面配置區 2">
            <a:extLst>
              <a:ext uri="{FF2B5EF4-FFF2-40B4-BE49-F238E27FC236}">
                <a16:creationId xmlns:a16="http://schemas.microsoft.com/office/drawing/2014/main" id="{7FF1557F-6F09-4855-9A55-75F2101BD2DF}"/>
              </a:ext>
            </a:extLst>
          </p:cNvPr>
          <p:cNvSpPr txBox="1">
            <a:spLocks/>
          </p:cNvSpPr>
          <p:nvPr/>
        </p:nvSpPr>
        <p:spPr>
          <a:xfrm>
            <a:off x="1156517" y="4077909"/>
            <a:ext cx="514122" cy="70557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C.</a:t>
            </a:r>
          </a:p>
        </p:txBody>
      </p:sp>
      <p:sp>
        <p:nvSpPr>
          <p:cNvPr id="22" name="文字版面配置區 2">
            <a:extLst>
              <a:ext uri="{FF2B5EF4-FFF2-40B4-BE49-F238E27FC236}">
                <a16:creationId xmlns:a16="http://schemas.microsoft.com/office/drawing/2014/main" id="{FDCD0EC4-B09B-40FC-9BD8-516F166D7C2E}"/>
              </a:ext>
            </a:extLst>
          </p:cNvPr>
          <p:cNvSpPr txBox="1">
            <a:spLocks/>
          </p:cNvSpPr>
          <p:nvPr/>
        </p:nvSpPr>
        <p:spPr>
          <a:xfrm>
            <a:off x="6643257" y="4077909"/>
            <a:ext cx="554338" cy="781752"/>
          </a:xfrm>
          <a:prstGeom prst="rect">
            <a:avLst/>
          </a:prstGeom>
        </p:spPr>
        <p:txBody>
          <a:bodyPr wrap="square" lIns="72000" rIns="3600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spcBef>
                <a:spcPts val="600"/>
              </a:spcBef>
              <a:buNone/>
            </a:pPr>
            <a:r>
              <a:rPr lang="en-US" altLang="zh-TW" sz="3200" dirty="0" smtClean="0">
                <a:latin typeface="Arial" panose="020B0604020202020204" pitchFamily="34" charset="0"/>
                <a:ea typeface="標楷體" panose="03000509000000000000" pitchFamily="65" charset="-120"/>
                <a:cs typeface="Arial" panose="020B0604020202020204" pitchFamily="34" charset="0"/>
              </a:rPr>
              <a:t>D.</a:t>
            </a:r>
            <a:endParaRPr lang="en-US" altLang="zh-TW" sz="3200" dirty="0">
              <a:latin typeface="Arial" panose="020B0604020202020204" pitchFamily="34" charset="0"/>
              <a:ea typeface="標楷體" panose="03000509000000000000" pitchFamily="65" charset="-120"/>
              <a:cs typeface="Arial" panose="020B0604020202020204" pitchFamily="34" charset="0"/>
            </a:endParaRPr>
          </a:p>
        </p:txBody>
      </p:sp>
      <p:pic>
        <p:nvPicPr>
          <p:cNvPr id="13" name="圖片 12">
            <a:extLst>
              <a:ext uri="{FF2B5EF4-FFF2-40B4-BE49-F238E27FC236}">
                <a16:creationId xmlns:a16="http://schemas.microsoft.com/office/drawing/2014/main" id="{D2CC212C-41A1-477B-B4D6-CBC9430C80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7123" y="2106712"/>
            <a:ext cx="366181" cy="366181"/>
          </a:xfrm>
          <a:prstGeom prst="rect">
            <a:avLst/>
          </a:prstGeom>
        </p:spPr>
      </p:pic>
      <p:sp>
        <p:nvSpPr>
          <p:cNvPr id="15" name="橢圓 14">
            <a:extLst>
              <a:ext uri="{FF2B5EF4-FFF2-40B4-BE49-F238E27FC236}">
                <a16:creationId xmlns:a16="http://schemas.microsoft.com/office/drawing/2014/main" id="{B28C2B59-A90B-405F-A38C-E506866EF2BF}"/>
              </a:ext>
            </a:extLst>
          </p:cNvPr>
          <p:cNvSpPr/>
          <p:nvPr/>
        </p:nvSpPr>
        <p:spPr>
          <a:xfrm>
            <a:off x="6553430" y="4183357"/>
            <a:ext cx="644165" cy="60013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標楷體" panose="03000509000000000000" pitchFamily="65" charset="-120"/>
            </a:endParaRPr>
          </a:p>
        </p:txBody>
      </p:sp>
      <p:pic>
        <p:nvPicPr>
          <p:cNvPr id="17" name="圖片 16">
            <a:extLst>
              <a:ext uri="{FF2B5EF4-FFF2-40B4-BE49-F238E27FC236}">
                <a16:creationId xmlns:a16="http://schemas.microsoft.com/office/drawing/2014/main" id="{BCC70262-5079-46BE-9152-4D7AF2BABD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4276" y="147454"/>
            <a:ext cx="2660210" cy="478215"/>
          </a:xfrm>
          <a:prstGeom prst="rect">
            <a:avLst/>
          </a:prstGeom>
        </p:spPr>
      </p:pic>
    </p:spTree>
    <p:extLst>
      <p:ext uri="{BB962C8B-B14F-4D97-AF65-F5344CB8AC3E}">
        <p14:creationId xmlns:p14="http://schemas.microsoft.com/office/powerpoint/2010/main" val="22448896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childTnLst>
        </p:cTn>
      </p:par>
    </p:tnLst>
    <p:bldLst>
      <p:bldP spid="15" grpId="0" animBg="1"/>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回主單</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5"/>
            <a:ext cx="10964862" cy="555307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3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entrance</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n. [U]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進入</a:t>
            </a:r>
            <a:r>
              <a:rPr lang="zh-TW" altLang="en-US"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權</a:t>
            </a:r>
            <a:endParaRPr lang="en-US" altLang="zh-TW"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endParaRPr>
          </a:p>
          <a:p>
            <a:pPr marL="276225" indent="-276225">
              <a:lnSpc>
                <a:spcPct val="13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Antonio was refused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entrance into</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the night club</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because he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was wearing a pair of shorts and flip-flops.</a:t>
            </a:r>
          </a:p>
          <a:p>
            <a:pPr>
              <a:lnSpc>
                <a:spcPct val="130000"/>
              </a:lnSpc>
              <a:spcBef>
                <a:spcPts val="600"/>
              </a:spcBef>
              <a:tabLst>
                <a:tab pos="1074738" algn="l"/>
              </a:tabLst>
            </a:pPr>
            <a:r>
              <a:rPr lang="zh-TW" altLang="en-US" sz="3200" b="1" dirty="0">
                <a:solidFill>
                  <a:srgbClr val="EE3976"/>
                </a:solidFill>
                <a:latin typeface="微軟正黑體" panose="020B0604030504040204" pitchFamily="34" charset="-120"/>
                <a:ea typeface="微軟正黑體" panose="020B0604030504040204" pitchFamily="34" charset="-120"/>
                <a:cs typeface="Arial" panose="020B0604020202020204" pitchFamily="34" charset="0"/>
              </a:rPr>
              <a:t>字詞搭配</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a:p>
            <a:pPr>
              <a:lnSpc>
                <a:spcPct val="130000"/>
              </a:lnSpc>
              <a:spcBef>
                <a:spcPts val="0"/>
              </a:spcBef>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entrance fee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入場費</a:t>
            </a:r>
          </a:p>
          <a:p>
            <a:pPr marL="276225" indent="-276225">
              <a:lnSpc>
                <a:spcPct val="130000"/>
              </a:lnSpc>
              <a:spcBef>
                <a:spcPts val="0"/>
              </a:spcBef>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Though local citizens are not charged an</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entrance fee</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to get into the national park,</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foreign visitors do need to purchase tickets</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3439309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10" name="文字版面配置區 2">
            <a:extLst>
              <a:ext uri="{FF2B5EF4-FFF2-40B4-BE49-F238E27FC236}">
                <a16:creationId xmlns:a16="http://schemas.microsoft.com/office/drawing/2014/main" id="{7E875F26-2055-4BA0-A050-747DCCC45B31}"/>
              </a:ext>
            </a:extLst>
          </p:cNvPr>
          <p:cNvSpPr txBox="1">
            <a:spLocks/>
          </p:cNvSpPr>
          <p:nvPr/>
        </p:nvSpPr>
        <p:spPr>
          <a:xfrm>
            <a:off x="6566050" y="770400"/>
            <a:ext cx="5494021" cy="17632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tabLst>
                <a:tab pos="1074738" algn="l"/>
              </a:tabLst>
            </a:pPr>
            <a:r>
              <a:rPr lang="en-US" altLang="zh-TW" sz="3200" b="1" i="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adj</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a:t>
            </a: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壯麗的；雄偉的　</a:t>
            </a:r>
            <a:r>
              <a:rPr lang="en-US" altLang="zh-TW"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
            </a:r>
            <a:br>
              <a:rPr lang="en-US" altLang="zh-TW"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rPr>
            </a:b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very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beautiful and impressive; wonderful to see</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4" name="圖片 13">
            <a:hlinkClick r:id="rId7"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sp>
        <p:nvSpPr>
          <p:cNvPr id="17" name="文字版面配置區 2">
            <a:extLst>
              <a:ext uri="{FF2B5EF4-FFF2-40B4-BE49-F238E27FC236}">
                <a16:creationId xmlns:a16="http://schemas.microsoft.com/office/drawing/2014/main" id="{3F46B983-28D3-4E9D-808A-5C6CBF559FB8}"/>
              </a:ext>
            </a:extLst>
          </p:cNvPr>
          <p:cNvSpPr txBox="1">
            <a:spLocks/>
          </p:cNvSpPr>
          <p:nvPr/>
        </p:nvSpPr>
        <p:spPr>
          <a:xfrm>
            <a:off x="619200" y="2952000"/>
            <a:ext cx="11229056" cy="1274195"/>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Yangmingshan’s </a:t>
            </a:r>
            <a:r>
              <a:rPr lang="en-US" altLang="zh-TW" sz="3200" b="1" dirty="0">
                <a:solidFill>
                  <a:srgbClr val="C00000"/>
                </a:solidFill>
                <a:latin typeface="Arial" panose="020B0604020202020204" pitchFamily="34" charset="0"/>
                <a:ea typeface="標楷體" panose="03000509000000000000" pitchFamily="65" charset="-120"/>
                <a:cs typeface="Arial" panose="020B0604020202020204" pitchFamily="34" charset="0"/>
              </a:rPr>
              <a:t>magnificent</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cherry blossoms only last for </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about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month, so make sure you get there in time!</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9" name="圖片 18">
            <a:extLst>
              <a:ext uri="{FF2B5EF4-FFF2-40B4-BE49-F238E27FC236}">
                <a16:creationId xmlns:a16="http://schemas.microsoft.com/office/drawing/2014/main" id="{E7717BA5-E659-42C7-8F0D-1205D87E7E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20" name="文字版面配置區 2">
            <a:extLst>
              <a:ext uri="{FF2B5EF4-FFF2-40B4-BE49-F238E27FC236}">
                <a16:creationId xmlns:a16="http://schemas.microsoft.com/office/drawing/2014/main" id="{60873379-1261-49DE-9973-BEFA5E86F0F8}"/>
              </a:ext>
            </a:extLst>
          </p:cNvPr>
          <p:cNvSpPr txBox="1">
            <a:spLocks/>
          </p:cNvSpPr>
          <p:nvPr/>
        </p:nvSpPr>
        <p:spPr>
          <a:xfrm>
            <a:off x="619200" y="4248000"/>
            <a:ext cx="11229056" cy="1296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陽明山壯觀的櫻花只持續大約一個月左右，所以要確保你能夠及時到那裡！</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26" name="圖片 25">
            <a:extLst>
              <a:ext uri="{FF2B5EF4-FFF2-40B4-BE49-F238E27FC236}">
                <a16:creationId xmlns:a16="http://schemas.microsoft.com/office/drawing/2014/main" id="{F10D4931-2CDB-4059-A2D1-1D386C8FDE2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84000" y="1547999"/>
            <a:ext cx="2497090" cy="504000"/>
          </a:xfrm>
          <a:prstGeom prst="rect">
            <a:avLst/>
          </a:prstGeom>
        </p:spPr>
      </p:pic>
      <p:pic>
        <p:nvPicPr>
          <p:cNvPr id="11" name="610030509-1">
            <a:hlinkClick r:id="" action="ppaction://media"/>
            <a:extLst>
              <a:ext uri="{FF2B5EF4-FFF2-40B4-BE49-F238E27FC236}">
                <a16:creationId xmlns:a16="http://schemas.microsoft.com/office/drawing/2014/main" id="{687CB3E1-8EFB-45AE-8148-8E613015847A}"/>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12" name="610030509s-1">
            <a:hlinkClick r:id="" action="ppaction://media"/>
            <a:extLst>
              <a:ext uri="{FF2B5EF4-FFF2-40B4-BE49-F238E27FC236}">
                <a16:creationId xmlns:a16="http://schemas.microsoft.com/office/drawing/2014/main" id="{80BB23AA-2E2D-47CF-BB30-529450CC8D8C}"/>
              </a:ext>
            </a:extLst>
          </p:cNvPr>
          <p:cNvPicPr>
            <a:picLocks noChangeAspect="1"/>
          </p:cNvPicPr>
          <p:nvPr>
            <a:audioFile r:link="rId4"/>
            <p:extLst>
              <p:ext uri="{DAA4B4D4-6D71-4841-9C94-3DE7FCFB9230}">
                <p14:media xmlns:p14="http://schemas.microsoft.com/office/powerpoint/2010/main" r:embed="rId3"/>
              </p:ext>
            </p:extLst>
          </p:nvPr>
        </p:nvPicPr>
        <p:blipFill>
          <a:blip r:embed="rId12"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sp>
        <p:nvSpPr>
          <p:cNvPr id="15"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16" name="文字版面配置區 2"/>
          <p:cNvSpPr txBox="1">
            <a:spLocks/>
          </p:cNvSpPr>
          <p:nvPr/>
        </p:nvSpPr>
        <p:spPr>
          <a:xfrm>
            <a:off x="719999" y="720000"/>
            <a:ext cx="5118826"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00000"/>
              </a:lnSpc>
              <a:spcBef>
                <a:spcPts val="0"/>
              </a:spcBef>
              <a:tabLst>
                <a:tab pos="1074738" algn="l"/>
              </a:tabLst>
            </a:pPr>
            <a:r>
              <a:rPr lang="en-US" altLang="zh-TW" sz="60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8. </a:t>
            </a:r>
            <a:r>
              <a:rPr lang="en-US" altLang="zh-TW" sz="6000" b="1" dirty="0">
                <a:solidFill>
                  <a:srgbClr val="007CC4"/>
                </a:solidFill>
                <a:latin typeface="Times New Roman" panose="02020603050405020304" pitchFamily="18" charset="0"/>
                <a:ea typeface="Tahoma" panose="020B0604030504040204" pitchFamily="34" charset="0"/>
                <a:cs typeface="Times New Roman" panose="02020603050405020304" pitchFamily="18" charset="0"/>
              </a:rPr>
              <a:t>magnificent</a:t>
            </a:r>
            <a:endParaRPr lang="zh-TW" altLang="en-US" sz="6000" b="1" i="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953869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578" fill="hold"/>
                                        <p:tgtEl>
                                          <p:spTgt spid="11"/>
                                        </p:tgtEl>
                                      </p:cBhvr>
                                    </p:cmd>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7810" fill="hold"/>
                                        <p:tgtEl>
                                          <p:spTgt spid="12"/>
                                        </p:tgtEl>
                                      </p:cBhvr>
                                    </p:cmd>
                                  </p:childTnLst>
                                </p:cTn>
                              </p:par>
                            </p:childTnLst>
                          </p:cTn>
                        </p:par>
                      </p:childTnLst>
                    </p:cTn>
                  </p:par>
                </p:childTnLst>
              </p:cTn>
              <p:nextCondLst>
                <p:cond evt="onClick" delay="0">
                  <p:tgtEl>
                    <p:spTgt spid="12"/>
                  </p:tgtEl>
                </p:cond>
              </p:nextCondLst>
            </p:seq>
            <p:audio>
              <p:cMediaNode vol="80000">
                <p:cTn id="21" fill="hold" display="0">
                  <p:stCondLst>
                    <p:cond delay="indefinite"/>
                  </p:stCondLst>
                  <p:endCondLst>
                    <p:cond evt="onStopAudio" delay="0">
                      <p:tgtEl>
                        <p:sldTgt/>
                      </p:tgtEl>
                    </p:cond>
                  </p:endCondLst>
                </p:cTn>
                <p:tgtEl>
                  <p:spTgt spid="11"/>
                </p:tgtEl>
              </p:cMediaNode>
            </p:audio>
            <p:audio>
              <p:cMediaNode vol="80000">
                <p:cTn id="22" fill="hold" display="0">
                  <p:stCondLst>
                    <p:cond delay="indefinite"/>
                  </p:stCondLst>
                  <p:endCondLst>
                    <p:cond evt="onStopAudio" delay="0">
                      <p:tgtEl>
                        <p:sldTgt/>
                      </p:tgtEl>
                    </p:cond>
                  </p:endCondLst>
                </p:cTn>
                <p:tgtEl>
                  <p:spTgt spid="12"/>
                </p:tgtEl>
              </p:cMediaNode>
            </p:audio>
          </p:childTnLst>
        </p:cTn>
      </p:par>
    </p:tnLst>
    <p:bldLst>
      <p:bldP spid="20" grpId="0"/>
      <p:bldP spid="20" grpId="1"/>
    </p:bld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回主單</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6"/>
            <a:ext cx="10536237" cy="296227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magnificent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adj.</a:t>
            </a: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壯麗的；雄偉的</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rgbClr val="0000CC"/>
                </a:solidFill>
                <a:latin typeface="微軟正黑體" panose="020B0604030504040204" pitchFamily="34" charset="-120"/>
                <a:ea typeface="微軟正黑體" panose="020B0604030504040204" pitchFamily="34" charset="-120"/>
                <a:cs typeface="Arial" panose="020B0604020202020204" pitchFamily="34" charset="0"/>
              </a:rPr>
              <a:t>同</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splendid</a:t>
            </a:r>
          </a:p>
          <a:p>
            <a:pPr marL="361950" indent="-361950">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Tourists visiting Paris wouldn’t want to miss the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chance to take a look at the magnificent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Palace</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of Versailles</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凡爾賽宮</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1819978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版面配置區 2">
            <a:extLst>
              <a:ext uri="{FF2B5EF4-FFF2-40B4-BE49-F238E27FC236}">
                <a16:creationId xmlns:a16="http://schemas.microsoft.com/office/drawing/2014/main" id="{FD8DBCBE-7D37-4C9C-8278-0F3ACACACD00}"/>
              </a:ext>
            </a:extLst>
          </p:cNvPr>
          <p:cNvSpPr txBox="1">
            <a:spLocks/>
          </p:cNvSpPr>
          <p:nvPr/>
        </p:nvSpPr>
        <p:spPr>
          <a:xfrm>
            <a:off x="6410324" y="770400"/>
            <a:ext cx="5639083" cy="6592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tabLst>
                <a:tab pos="1074738" algn="l"/>
              </a:tabLst>
            </a:pPr>
            <a:r>
              <a:rPr lang="en-US" altLang="zh-TW" sz="3200" b="1" i="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adj</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a:t>
            </a: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驚人的；極為美麗的</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so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beautiful or impressive that one almost forgets to breathe</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pic>
        <p:nvPicPr>
          <p:cNvPr id="14" name="圖片 13">
            <a:hlinkClick r:id="rId7"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sp>
        <p:nvSpPr>
          <p:cNvPr id="17" name="文字版面配置區 2">
            <a:extLst>
              <a:ext uri="{FF2B5EF4-FFF2-40B4-BE49-F238E27FC236}">
                <a16:creationId xmlns:a16="http://schemas.microsoft.com/office/drawing/2014/main" id="{3F46B983-28D3-4E9D-808A-5C6CBF559FB8}"/>
              </a:ext>
            </a:extLst>
          </p:cNvPr>
          <p:cNvSpPr txBox="1">
            <a:spLocks/>
          </p:cNvSpPr>
          <p:nvPr/>
        </p:nvSpPr>
        <p:spPr>
          <a:xfrm>
            <a:off x="619200" y="2952000"/>
            <a:ext cx="11430208" cy="1296000"/>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All travelers who have a chance to witness the Northern Lights agree that they are of </a:t>
            </a:r>
            <a:r>
              <a:rPr lang="en-US" altLang="zh-TW" sz="3200" b="1" dirty="0">
                <a:solidFill>
                  <a:srgbClr val="C00000"/>
                </a:solidFill>
                <a:latin typeface="Arial" panose="020B0604020202020204" pitchFamily="34" charset="0"/>
                <a:ea typeface="標楷體" panose="03000509000000000000" pitchFamily="65" charset="-120"/>
                <a:cs typeface="Arial" panose="020B0604020202020204" pitchFamily="34" charset="0"/>
              </a:rPr>
              <a:t>breathtaking</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beauty.</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9" name="圖片 18">
            <a:extLst>
              <a:ext uri="{FF2B5EF4-FFF2-40B4-BE49-F238E27FC236}">
                <a16:creationId xmlns:a16="http://schemas.microsoft.com/office/drawing/2014/main" id="{E7717BA5-E659-42C7-8F0D-1205D87E7E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20" name="文字版面配置區 2">
            <a:extLst>
              <a:ext uri="{FF2B5EF4-FFF2-40B4-BE49-F238E27FC236}">
                <a16:creationId xmlns:a16="http://schemas.microsoft.com/office/drawing/2014/main" id="{60873379-1261-49DE-9973-BEFA5E86F0F8}"/>
              </a:ext>
            </a:extLst>
          </p:cNvPr>
          <p:cNvSpPr txBox="1">
            <a:spLocks/>
          </p:cNvSpPr>
          <p:nvPr/>
        </p:nvSpPr>
        <p:spPr>
          <a:xfrm>
            <a:off x="619200" y="4248000"/>
            <a:ext cx="11229056" cy="1296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所有有機會一睹北極光的旅客都同意北極光極為美麗。</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10" name="圖片 9">
            <a:extLst>
              <a:ext uri="{FF2B5EF4-FFF2-40B4-BE49-F238E27FC236}">
                <a16:creationId xmlns:a16="http://schemas.microsoft.com/office/drawing/2014/main" id="{64DE1943-386E-4109-A905-C790E900F8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84000" y="1548000"/>
            <a:ext cx="2229231" cy="504000"/>
          </a:xfrm>
          <a:prstGeom prst="rect">
            <a:avLst/>
          </a:prstGeom>
        </p:spPr>
      </p:pic>
      <p:pic>
        <p:nvPicPr>
          <p:cNvPr id="11" name="610030510-1">
            <a:hlinkClick r:id="" action="ppaction://media"/>
            <a:extLst>
              <a:ext uri="{FF2B5EF4-FFF2-40B4-BE49-F238E27FC236}">
                <a16:creationId xmlns:a16="http://schemas.microsoft.com/office/drawing/2014/main" id="{EAA380D3-6530-4CE1-9446-340EA5B30CB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12" name="610030510s-1">
            <a:hlinkClick r:id="" action="ppaction://media"/>
            <a:extLst>
              <a:ext uri="{FF2B5EF4-FFF2-40B4-BE49-F238E27FC236}">
                <a16:creationId xmlns:a16="http://schemas.microsoft.com/office/drawing/2014/main" id="{B5336976-D396-4E87-AB42-DD357306B4A2}"/>
              </a:ext>
            </a:extLst>
          </p:cNvPr>
          <p:cNvPicPr>
            <a:picLocks noChangeAspect="1"/>
          </p:cNvPicPr>
          <p:nvPr>
            <a:audioFile r:link="rId4"/>
            <p:extLst>
              <p:ext uri="{DAA4B4D4-6D71-4841-9C94-3DE7FCFB9230}">
                <p14:media xmlns:p14="http://schemas.microsoft.com/office/powerpoint/2010/main" r:embed="rId3"/>
              </p:ext>
            </p:extLst>
          </p:nvPr>
        </p:nvPicPr>
        <p:blipFill>
          <a:blip r:embed="rId12"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sp>
        <p:nvSpPr>
          <p:cNvPr id="15"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16" name="文字版面配置區 2"/>
          <p:cNvSpPr txBox="1">
            <a:spLocks/>
          </p:cNvSpPr>
          <p:nvPr/>
        </p:nvSpPr>
        <p:spPr>
          <a:xfrm>
            <a:off x="720000" y="720000"/>
            <a:ext cx="5986724"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00000"/>
              </a:lnSpc>
              <a:spcBef>
                <a:spcPts val="0"/>
              </a:spcBef>
              <a:tabLst>
                <a:tab pos="1074738" algn="l"/>
              </a:tabLst>
            </a:pPr>
            <a:r>
              <a:rPr lang="en-US" altLang="zh-TW" sz="6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9. </a:t>
            </a:r>
            <a:r>
              <a:rPr lang="en-US" altLang="zh-TW" sz="6000" b="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rPr>
              <a:t>breathtaking</a:t>
            </a:r>
            <a:endParaRPr lang="zh-TW" altLang="en-US" sz="6000" b="1" i="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2296007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239" fill="hold"/>
                                        <p:tgtEl>
                                          <p:spTgt spid="11"/>
                                        </p:tgtEl>
                                      </p:cBhvr>
                                    </p:cmd>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7366" fill="hold"/>
                                        <p:tgtEl>
                                          <p:spTgt spid="12"/>
                                        </p:tgtEl>
                                      </p:cBhvr>
                                    </p:cmd>
                                  </p:childTnLst>
                                </p:cTn>
                              </p:par>
                            </p:childTnLst>
                          </p:cTn>
                        </p:par>
                      </p:childTnLst>
                    </p:cTn>
                  </p:par>
                </p:childTnLst>
              </p:cTn>
              <p:nextCondLst>
                <p:cond evt="onClick" delay="0">
                  <p:tgtEl>
                    <p:spTgt spid="12"/>
                  </p:tgtEl>
                </p:cond>
              </p:nextCondLst>
            </p:seq>
            <p:audio>
              <p:cMediaNode vol="80000">
                <p:cTn id="21" fill="hold" display="0">
                  <p:stCondLst>
                    <p:cond delay="indefinite"/>
                  </p:stCondLst>
                  <p:endCondLst>
                    <p:cond evt="onStopAudio" delay="0">
                      <p:tgtEl>
                        <p:sldTgt/>
                      </p:tgtEl>
                    </p:cond>
                  </p:endCondLst>
                </p:cTn>
                <p:tgtEl>
                  <p:spTgt spid="11"/>
                </p:tgtEl>
              </p:cMediaNode>
            </p:audio>
            <p:audio>
              <p:cMediaNode vol="80000">
                <p:cTn id="22" fill="hold" display="0">
                  <p:stCondLst>
                    <p:cond delay="indefinite"/>
                  </p:stCondLst>
                  <p:endCondLst>
                    <p:cond evt="onStopAudio" delay="0">
                      <p:tgtEl>
                        <p:sldTgt/>
                      </p:tgtEl>
                    </p:cond>
                  </p:endCondLst>
                </p:cTn>
                <p:tgtEl>
                  <p:spTgt spid="12"/>
                </p:tgtEl>
              </p:cMediaNode>
            </p:audio>
          </p:childTnLst>
        </p:cTn>
      </p:par>
    </p:tnLst>
    <p:bldLst>
      <p:bldP spid="20" grpId="0"/>
      <p:bldP spid="20" grpId="1"/>
    </p:bld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回主單</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6"/>
            <a:ext cx="10548738" cy="266700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breathtaking</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adj.</a:t>
            </a: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驚人的；極為美麗</a:t>
            </a:r>
            <a:r>
              <a:rPr lang="zh-TW" altLang="en-US"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的</a:t>
            </a:r>
            <a:endParaRPr lang="en-US" altLang="zh-TW"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endParaRPr>
          </a:p>
          <a:p>
            <a:pPr marL="361950" indent="-361950">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It is worth spending a few hours climbing the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mountain for the breathtaking view of the city</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from the top</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1569286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版面配置區 2">
            <a:extLst>
              <a:ext uri="{FF2B5EF4-FFF2-40B4-BE49-F238E27FC236}">
                <a16:creationId xmlns:a16="http://schemas.microsoft.com/office/drawing/2014/main" id="{FD8DBCBE-7D37-4C9C-8278-0F3ACACACD00}"/>
              </a:ext>
            </a:extLst>
          </p:cNvPr>
          <p:cNvSpPr txBox="1">
            <a:spLocks/>
          </p:cNvSpPr>
          <p:nvPr/>
        </p:nvSpPr>
        <p:spPr>
          <a:xfrm>
            <a:off x="6086475" y="770400"/>
            <a:ext cx="5962933" cy="6592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tabLst>
                <a:tab pos="1074738" algn="l"/>
              </a:tabLst>
            </a:pPr>
            <a:r>
              <a:rPr lang="en-US" altLang="zh-TW" sz="3200" b="1" i="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adj</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a:t>
            </a: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悠閒的</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relaxed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or without rushing</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pic>
        <p:nvPicPr>
          <p:cNvPr id="14" name="圖片 13">
            <a:hlinkClick r:id="rId7"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sp>
        <p:nvSpPr>
          <p:cNvPr id="17" name="文字版面配置區 2">
            <a:extLst>
              <a:ext uri="{FF2B5EF4-FFF2-40B4-BE49-F238E27FC236}">
                <a16:creationId xmlns:a16="http://schemas.microsoft.com/office/drawing/2014/main" id="{3F46B983-28D3-4E9D-808A-5C6CBF559FB8}"/>
              </a:ext>
            </a:extLst>
          </p:cNvPr>
          <p:cNvSpPr txBox="1">
            <a:spLocks/>
          </p:cNvSpPr>
          <p:nvPr/>
        </p:nvSpPr>
        <p:spPr>
          <a:xfrm>
            <a:off x="619200" y="2952000"/>
            <a:ext cx="11229056" cy="1296000"/>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On his day off, Carlos spent a </a:t>
            </a:r>
            <a:r>
              <a:rPr lang="en-US" altLang="zh-TW" sz="3200" b="1" dirty="0">
                <a:solidFill>
                  <a:srgbClr val="C00000"/>
                </a:solidFill>
                <a:latin typeface="Arial" panose="020B0604020202020204" pitchFamily="34" charset="0"/>
                <a:ea typeface="標楷體" panose="03000509000000000000" pitchFamily="65" charset="-120"/>
                <a:cs typeface="Arial" panose="020B0604020202020204" pitchFamily="34" charset="0"/>
              </a:rPr>
              <a:t>leisurely</a:t>
            </a:r>
            <a:r>
              <a:rPr lang="en-US" altLang="zh-TW" sz="3200" b="1" dirty="0">
                <a:solidFill>
                  <a:srgbClr val="FF0000"/>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afternoon playing catch on the lawn with his kids.</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9" name="圖片 18">
            <a:extLst>
              <a:ext uri="{FF2B5EF4-FFF2-40B4-BE49-F238E27FC236}">
                <a16:creationId xmlns:a16="http://schemas.microsoft.com/office/drawing/2014/main" id="{E7717BA5-E659-42C7-8F0D-1205D87E7E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20" name="文字版面配置區 2">
            <a:extLst>
              <a:ext uri="{FF2B5EF4-FFF2-40B4-BE49-F238E27FC236}">
                <a16:creationId xmlns:a16="http://schemas.microsoft.com/office/drawing/2014/main" id="{60873379-1261-49DE-9973-BEFA5E86F0F8}"/>
              </a:ext>
            </a:extLst>
          </p:cNvPr>
          <p:cNvSpPr txBox="1">
            <a:spLocks/>
          </p:cNvSpPr>
          <p:nvPr/>
        </p:nvSpPr>
        <p:spPr>
          <a:xfrm>
            <a:off x="619200" y="4248000"/>
            <a:ext cx="11096550" cy="1296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在他休假那天，</a:t>
            </a:r>
            <a:r>
              <a:rPr lang="en-US" altLang="zh-TW" sz="3200" b="1" dirty="0">
                <a:solidFill>
                  <a:srgbClr val="0064C3"/>
                </a:solidFill>
                <a:latin typeface="Arial" panose="020B0604020202020204" pitchFamily="34" charset="0"/>
                <a:ea typeface="標楷體" panose="03000509000000000000" pitchFamily="65" charset="-120"/>
                <a:cs typeface="Arial" panose="020B0604020202020204" pitchFamily="34" charset="0"/>
              </a:rPr>
              <a:t>Carlos</a:t>
            </a: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在草坪上和他的小孩傳接球度過一個悠閒的下午。</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11" name="圖片 10">
            <a:extLst>
              <a:ext uri="{FF2B5EF4-FFF2-40B4-BE49-F238E27FC236}">
                <a16:creationId xmlns:a16="http://schemas.microsoft.com/office/drawing/2014/main" id="{0F458841-DE24-4A7D-8A9F-14BA59DFC45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5999" y="1547999"/>
            <a:ext cx="1407662" cy="504000"/>
          </a:xfrm>
          <a:prstGeom prst="rect">
            <a:avLst/>
          </a:prstGeom>
        </p:spPr>
      </p:pic>
      <p:pic>
        <p:nvPicPr>
          <p:cNvPr id="10" name="610030511-1">
            <a:hlinkClick r:id="" action="ppaction://media"/>
            <a:extLst>
              <a:ext uri="{FF2B5EF4-FFF2-40B4-BE49-F238E27FC236}">
                <a16:creationId xmlns:a16="http://schemas.microsoft.com/office/drawing/2014/main" id="{1C696377-F18B-40ED-9085-7E774191C45D}"/>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12" name="610030511s-1">
            <a:hlinkClick r:id="" action="ppaction://media"/>
            <a:extLst>
              <a:ext uri="{FF2B5EF4-FFF2-40B4-BE49-F238E27FC236}">
                <a16:creationId xmlns:a16="http://schemas.microsoft.com/office/drawing/2014/main" id="{7F1EFA75-4A05-4C88-B3C1-79A3D9B844EE}"/>
              </a:ext>
            </a:extLst>
          </p:cNvPr>
          <p:cNvPicPr>
            <a:picLocks noChangeAspect="1"/>
          </p:cNvPicPr>
          <p:nvPr>
            <a:audioFile r:link="rId4"/>
            <p:extLst>
              <p:ext uri="{DAA4B4D4-6D71-4841-9C94-3DE7FCFB9230}">
                <p14:media xmlns:p14="http://schemas.microsoft.com/office/powerpoint/2010/main" r:embed="rId3"/>
              </p:ext>
            </p:extLst>
          </p:nvPr>
        </p:nvPicPr>
        <p:blipFill>
          <a:blip r:embed="rId12"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sp>
        <p:nvSpPr>
          <p:cNvPr id="15"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16" name="文字版面配置區 2"/>
          <p:cNvSpPr txBox="1">
            <a:spLocks/>
          </p:cNvSpPr>
          <p:nvPr/>
        </p:nvSpPr>
        <p:spPr>
          <a:xfrm>
            <a:off x="576001" y="720000"/>
            <a:ext cx="4138874"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00000"/>
              </a:lnSpc>
              <a:spcBef>
                <a:spcPts val="0"/>
              </a:spcBef>
              <a:tabLst>
                <a:tab pos="1074738" algn="l"/>
              </a:tabLst>
            </a:pPr>
            <a:r>
              <a:rPr lang="en-US" altLang="zh-TW" sz="6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10. </a:t>
            </a:r>
            <a:r>
              <a:rPr lang="en-US" altLang="zh-TW" sz="6000" b="1" dirty="0" smtClean="0">
                <a:solidFill>
                  <a:srgbClr val="007CC4"/>
                </a:solidFill>
                <a:latin typeface="Times New Roman" panose="02020603050405020304" pitchFamily="18" charset="0"/>
                <a:ea typeface="標楷體" panose="03000509000000000000" pitchFamily="65" charset="-120"/>
                <a:cs typeface="Times New Roman" panose="02020603050405020304" pitchFamily="18" charset="0"/>
              </a:rPr>
              <a:t>leisurely</a:t>
            </a:r>
            <a:endParaRPr lang="zh-TW" altLang="en-US" sz="6000" b="1" i="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8927746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716" fill="hold"/>
                                        <p:tgtEl>
                                          <p:spTgt spid="10"/>
                                        </p:tgtEl>
                                      </p:cBhvr>
                                    </p:cmd>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6687" fill="hold"/>
                                        <p:tgtEl>
                                          <p:spTgt spid="12"/>
                                        </p:tgtEl>
                                      </p:cBhvr>
                                    </p:cmd>
                                  </p:childTnLst>
                                </p:cTn>
                              </p:par>
                            </p:childTnLst>
                          </p:cTn>
                        </p:par>
                      </p:childTnLst>
                    </p:cTn>
                  </p:par>
                </p:childTnLst>
              </p:cTn>
              <p:nextCondLst>
                <p:cond evt="onClick" delay="0">
                  <p:tgtEl>
                    <p:spTgt spid="12"/>
                  </p:tgtEl>
                </p:cond>
              </p:nextCondLst>
            </p:seq>
            <p:audio>
              <p:cMediaNode vol="80000">
                <p:cTn id="21" fill="hold" display="0">
                  <p:stCondLst>
                    <p:cond delay="indefinite"/>
                  </p:stCondLst>
                  <p:endCondLst>
                    <p:cond evt="onStopAudio" delay="0">
                      <p:tgtEl>
                        <p:sldTgt/>
                      </p:tgtEl>
                    </p:cond>
                  </p:endCondLst>
                </p:cTn>
                <p:tgtEl>
                  <p:spTgt spid="10"/>
                </p:tgtEl>
              </p:cMediaNode>
            </p:audio>
            <p:audio>
              <p:cMediaNode vol="80000">
                <p:cTn id="22" fill="hold" display="0">
                  <p:stCondLst>
                    <p:cond delay="indefinite"/>
                  </p:stCondLst>
                  <p:endCondLst>
                    <p:cond evt="onStopAudio" delay="0">
                      <p:tgtEl>
                        <p:sldTgt/>
                      </p:tgtEl>
                    </p:cond>
                  </p:endCondLst>
                </p:cTn>
                <p:tgtEl>
                  <p:spTgt spid="12"/>
                </p:tgtEl>
              </p:cMediaNode>
            </p:audio>
          </p:childTnLst>
        </p:cTn>
      </p:par>
    </p:tnLst>
    <p:bldLst>
      <p:bldP spid="20" grpId="0"/>
      <p:bldP spid="20" grpId="1"/>
    </p:bld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回主單</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5"/>
            <a:ext cx="10548738" cy="230504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leisurely</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adj.</a:t>
            </a: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悠閒</a:t>
            </a:r>
            <a:r>
              <a:rPr lang="zh-TW" altLang="en-US"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的</a:t>
            </a:r>
            <a:endParaRPr lang="en-US" altLang="zh-TW"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endParaRPr>
          </a:p>
          <a:p>
            <a:pPr marL="361950" indent="-361950">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It was Edgar’s habit to take a leisurely walk</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along a nearby stream after dinner</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197852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版面配置區 2">
            <a:extLst>
              <a:ext uri="{FF2B5EF4-FFF2-40B4-BE49-F238E27FC236}">
                <a16:creationId xmlns:a16="http://schemas.microsoft.com/office/drawing/2014/main" id="{FD8DBCBE-7D37-4C9C-8278-0F3ACACACD00}"/>
              </a:ext>
            </a:extLst>
          </p:cNvPr>
          <p:cNvSpPr txBox="1">
            <a:spLocks/>
          </p:cNvSpPr>
          <p:nvPr/>
        </p:nvSpPr>
        <p:spPr>
          <a:xfrm>
            <a:off x="6120001" y="828000"/>
            <a:ext cx="5728256" cy="6592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676650" indent="-3676650">
              <a:lnSpc>
                <a:spcPct val="120000"/>
              </a:lnSpc>
              <a:tabLst>
                <a:tab pos="1074738" algn="l"/>
              </a:tabLst>
            </a:pPr>
            <a:r>
              <a:rPr lang="en-US" altLang="zh-TW" sz="3200" b="1" i="1"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 [U]</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閒暇</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pic>
        <p:nvPicPr>
          <p:cNvPr id="14" name="圖片 13">
            <a:hlinkClick r:id="rId7"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sp>
        <p:nvSpPr>
          <p:cNvPr id="17" name="文字版面配置區 2">
            <a:extLst>
              <a:ext uri="{FF2B5EF4-FFF2-40B4-BE49-F238E27FC236}">
                <a16:creationId xmlns:a16="http://schemas.microsoft.com/office/drawing/2014/main" id="{3F46B983-28D3-4E9D-808A-5C6CBF559FB8}"/>
              </a:ext>
            </a:extLst>
          </p:cNvPr>
          <p:cNvSpPr txBox="1">
            <a:spLocks/>
          </p:cNvSpPr>
          <p:nvPr/>
        </p:nvSpPr>
        <p:spPr>
          <a:xfrm>
            <a:off x="619200" y="2952000"/>
            <a:ext cx="11430208" cy="1296000"/>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employees usually work long hours, so the airline ensures</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they get enough </a:t>
            </a:r>
            <a:r>
              <a:rPr lang="en-US" altLang="zh-TW" sz="3200" b="1" u="sng" dirty="0">
                <a:solidFill>
                  <a:srgbClr val="C00000"/>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leisure</a:t>
            </a:r>
            <a:r>
              <a:rPr lang="en-US" altLang="zh-TW" sz="3200" u="sng" dirty="0">
                <a:solidFill>
                  <a:schemeClr val="tx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 time</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to recover completely.</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9" name="圖片 18">
            <a:extLst>
              <a:ext uri="{FF2B5EF4-FFF2-40B4-BE49-F238E27FC236}">
                <a16:creationId xmlns:a16="http://schemas.microsoft.com/office/drawing/2014/main" id="{E7717BA5-E659-42C7-8F0D-1205D87E7E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20" name="文字版面配置區 2">
            <a:extLst>
              <a:ext uri="{FF2B5EF4-FFF2-40B4-BE49-F238E27FC236}">
                <a16:creationId xmlns:a16="http://schemas.microsoft.com/office/drawing/2014/main" id="{60873379-1261-49DE-9973-BEFA5E86F0F8}"/>
              </a:ext>
            </a:extLst>
          </p:cNvPr>
          <p:cNvSpPr txBox="1">
            <a:spLocks/>
          </p:cNvSpPr>
          <p:nvPr/>
        </p:nvSpPr>
        <p:spPr>
          <a:xfrm>
            <a:off x="619200" y="4248000"/>
            <a:ext cx="11229056" cy="1296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這間航空公司的員工通常工時很長，所以公司確保員工有足夠的閒暇時間以完全恢復體力。</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12" name="圖片 11">
            <a:extLst>
              <a:ext uri="{FF2B5EF4-FFF2-40B4-BE49-F238E27FC236}">
                <a16:creationId xmlns:a16="http://schemas.microsoft.com/office/drawing/2014/main" id="{D0619FFE-B799-4152-BA5C-1C9C283CFEA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6000" y="1547999"/>
            <a:ext cx="1161852" cy="504000"/>
          </a:xfrm>
          <a:prstGeom prst="rect">
            <a:avLst/>
          </a:prstGeom>
        </p:spPr>
      </p:pic>
      <p:pic>
        <p:nvPicPr>
          <p:cNvPr id="10" name="610030511-2">
            <a:hlinkClick r:id="" action="ppaction://media"/>
            <a:extLst>
              <a:ext uri="{FF2B5EF4-FFF2-40B4-BE49-F238E27FC236}">
                <a16:creationId xmlns:a16="http://schemas.microsoft.com/office/drawing/2014/main" id="{2D22C0FE-7D3F-4D7B-893A-73C18E538FE2}"/>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11" name="610030511s-2">
            <a:hlinkClick r:id="" action="ppaction://media"/>
            <a:extLst>
              <a:ext uri="{FF2B5EF4-FFF2-40B4-BE49-F238E27FC236}">
                <a16:creationId xmlns:a16="http://schemas.microsoft.com/office/drawing/2014/main" id="{244813F4-FABE-4948-AA26-60449C3437B0}"/>
              </a:ext>
            </a:extLst>
          </p:cNvPr>
          <p:cNvPicPr>
            <a:picLocks noChangeAspect="1"/>
          </p:cNvPicPr>
          <p:nvPr>
            <a:audioFile r:link="rId4"/>
            <p:extLst>
              <p:ext uri="{DAA4B4D4-6D71-4841-9C94-3DE7FCFB9230}">
                <p14:media xmlns:p14="http://schemas.microsoft.com/office/powerpoint/2010/main" r:embed="rId3"/>
              </p:ext>
            </p:extLst>
          </p:nvPr>
        </p:nvPicPr>
        <p:blipFill>
          <a:blip r:embed="rId12"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sp>
        <p:nvSpPr>
          <p:cNvPr id="15"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18" name="文字版面配置區 2"/>
          <p:cNvSpPr txBox="1">
            <a:spLocks/>
          </p:cNvSpPr>
          <p:nvPr/>
        </p:nvSpPr>
        <p:spPr>
          <a:xfrm>
            <a:off x="1710000" y="720000"/>
            <a:ext cx="3735196"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32100" indent="-2832100">
              <a:lnSpc>
                <a:spcPct val="100000"/>
              </a:lnSpc>
              <a:spcBef>
                <a:spcPts val="0"/>
              </a:spcBef>
              <a:tabLst>
                <a:tab pos="1074738" algn="l"/>
              </a:tabLst>
            </a:pPr>
            <a:r>
              <a:rPr lang="en-US" altLang="zh-TW" sz="60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leisure</a:t>
            </a:r>
          </a:p>
        </p:txBody>
      </p:sp>
    </p:spTree>
    <p:extLst>
      <p:ext uri="{BB962C8B-B14F-4D97-AF65-F5344CB8AC3E}">
        <p14:creationId xmlns:p14="http://schemas.microsoft.com/office/powerpoint/2010/main" val="19017325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899" fill="hold"/>
                                        <p:tgtEl>
                                          <p:spTgt spid="10"/>
                                        </p:tgtEl>
                                      </p:cBhvr>
                                    </p:cmd>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8254" fill="hold"/>
                                        <p:tgtEl>
                                          <p:spTgt spid="11"/>
                                        </p:tgtEl>
                                      </p:cBhvr>
                                    </p:cmd>
                                  </p:childTnLst>
                                </p:cTn>
                              </p:par>
                            </p:childTnLst>
                          </p:cTn>
                        </p:par>
                      </p:childTnLst>
                    </p:cTn>
                  </p:par>
                </p:childTnLst>
              </p:cTn>
              <p:nextCondLst>
                <p:cond evt="onClick" delay="0">
                  <p:tgtEl>
                    <p:spTgt spid="11"/>
                  </p:tgtEl>
                </p:cond>
              </p:nextCondLst>
            </p:seq>
            <p:audio>
              <p:cMediaNode vol="80000">
                <p:cTn id="21" fill="hold" display="0">
                  <p:stCondLst>
                    <p:cond delay="indefinite"/>
                  </p:stCondLst>
                  <p:endCondLst>
                    <p:cond evt="onStopAudio" delay="0">
                      <p:tgtEl>
                        <p:sldTgt/>
                      </p:tgtEl>
                    </p:cond>
                  </p:endCondLst>
                </p:cTn>
                <p:tgtEl>
                  <p:spTgt spid="10"/>
                </p:tgtEl>
              </p:cMediaNode>
            </p:audio>
            <p:audio>
              <p:cMediaNode vol="80000">
                <p:cTn id="22" fill="hold" display="0">
                  <p:stCondLst>
                    <p:cond delay="indefinite"/>
                  </p:stCondLst>
                  <p:endCondLst>
                    <p:cond evt="onStopAudio" delay="0">
                      <p:tgtEl>
                        <p:sldTgt/>
                      </p:tgtEl>
                    </p:cond>
                  </p:endCondLst>
                </p:cTn>
                <p:tgtEl>
                  <p:spTgt spid="11"/>
                </p:tgtEl>
              </p:cMediaNode>
            </p:audio>
          </p:childTnLst>
        </p:cTn>
      </p:par>
    </p:tnLst>
    <p:bldLst>
      <p:bldP spid="20" grpId="0"/>
      <p:bldP spid="20" grpId="1"/>
    </p:bld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回衍生</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5"/>
            <a:ext cx="10926762" cy="543877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leisure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n. [U]</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閒暇</a:t>
            </a:r>
            <a:endParaRPr lang="en-US" altLang="zh-TW"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endParaRPr>
          </a:p>
          <a:p>
            <a:pPr marL="276225" indent="-276225">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With two jobs, Leah doesn’t have any free time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for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leisure activities</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All she does is work.</a:t>
            </a:r>
          </a:p>
          <a:p>
            <a:pPr>
              <a:lnSpc>
                <a:spcPct val="140000"/>
              </a:lnSpc>
              <a:spcBef>
                <a:spcPts val="600"/>
              </a:spcBef>
              <a:tabLst>
                <a:tab pos="1074738" algn="l"/>
              </a:tabLst>
            </a:pPr>
            <a:r>
              <a:rPr lang="zh-TW" altLang="en-US" sz="3200" b="1" dirty="0">
                <a:solidFill>
                  <a:srgbClr val="EE3976"/>
                </a:solidFill>
                <a:latin typeface="微軟正黑體" panose="020B0604030504040204" pitchFamily="34" charset="-120"/>
                <a:ea typeface="微軟正黑體" panose="020B0604030504040204" pitchFamily="34" charset="-120"/>
                <a:cs typeface="Arial" panose="020B0604020202020204" pitchFamily="34" charset="0"/>
              </a:rPr>
              <a:t>字詞搭配</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a:p>
            <a:pPr>
              <a:lnSpc>
                <a:spcPct val="140000"/>
              </a:lnSpc>
              <a:spcBef>
                <a:spcPts val="0"/>
              </a:spcBef>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(1) leisure facilities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休閒設施</a:t>
            </a:r>
          </a:p>
          <a:p>
            <a:pPr marL="276225" indent="-276225">
              <a:lnSpc>
                <a:spcPct val="140000"/>
              </a:lnSpc>
              <a:spcBef>
                <a:spcPts val="0"/>
              </a:spcBef>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new apartment building offers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leisure</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facilities</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such as a swimming pool, a gym,</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and a library</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856828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回衍生</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6"/>
            <a:ext cx="10888662" cy="46577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(2) at leisure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有空；</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清閒</a:t>
            </a:r>
            <a:endPar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endParaRPr>
          </a:p>
          <a:p>
            <a:pPr marL="276225" indent="-276225">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restaurant staff are seldom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at leisure</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because they have customers coming in at all</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hours of the day.</a:t>
            </a:r>
          </a:p>
          <a:p>
            <a:pPr>
              <a:lnSpc>
                <a:spcPct val="140000"/>
              </a:lnSpc>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(3) marry in haste, repent at leisure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結婚匆匆，後悔無窮</a:t>
            </a:r>
          </a:p>
          <a:p>
            <a:pPr marL="276225" indent="-276225">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phrase “Marry in haste, repent at leisure”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is often used to discourage people from</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getting married in a rush</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2332753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2">
            <a:extLst>
              <a:ext uri="{FF2B5EF4-FFF2-40B4-BE49-F238E27FC236}">
                <a16:creationId xmlns:a16="http://schemas.microsoft.com/office/drawing/2014/main" id="{6847E0CB-B3BC-4BD1-8806-03B19CE410B7}"/>
              </a:ext>
            </a:extLst>
          </p:cNvPr>
          <p:cNvSpPr txBox="1">
            <a:spLocks/>
          </p:cNvSpPr>
          <p:nvPr/>
        </p:nvSpPr>
        <p:spPr>
          <a:xfrm>
            <a:off x="1516892" y="851508"/>
            <a:ext cx="10260241" cy="4804392"/>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600"/>
              </a:spcBef>
            </a:pPr>
            <a:r>
              <a:rPr lang="en-US" altLang="zh-TW" sz="3200" b="1" dirty="0" smtClean="0">
                <a:latin typeface="Arial" panose="020B0604020202020204" pitchFamily="34" charset="0"/>
                <a:ea typeface="標楷體" panose="03000509000000000000" pitchFamily="65" charset="-120"/>
                <a:cs typeface="Arial" panose="020B0604020202020204" pitchFamily="34" charset="0"/>
              </a:rPr>
              <a:t>Which </a:t>
            </a:r>
            <a:r>
              <a:rPr lang="en-US" altLang="zh-TW" sz="3200" b="1" dirty="0">
                <a:latin typeface="Arial" panose="020B0604020202020204" pitchFamily="34" charset="0"/>
                <a:ea typeface="標楷體" panose="03000509000000000000" pitchFamily="65" charset="-120"/>
                <a:cs typeface="Arial" panose="020B0604020202020204" pitchFamily="34" charset="0"/>
              </a:rPr>
              <a:t>of the following statements can be inferred from the text?</a:t>
            </a:r>
          </a:p>
          <a:p>
            <a:pPr marL="622300" indent="-622300" algn="l">
              <a:lnSpc>
                <a:spcPct val="130000"/>
              </a:lnSpc>
              <a:spcBef>
                <a:spcPts val="600"/>
              </a:spcBef>
            </a:pPr>
            <a:r>
              <a:rPr lang="en-US" altLang="zh-TW" sz="3200" dirty="0">
                <a:latin typeface="Arial" panose="020B0604020202020204" pitchFamily="34" charset="0"/>
                <a:ea typeface="標楷體" panose="03000509000000000000" pitchFamily="65" charset="-120"/>
                <a:cs typeface="Arial" panose="020B0604020202020204" pitchFamily="34" charset="0"/>
              </a:rPr>
              <a:t>(A) The Japanese believe that each Torii contains a god.</a:t>
            </a:r>
            <a:endParaRPr lang="en-US" altLang="zh-TW" sz="3200" dirty="0" smtClean="0">
              <a:latin typeface="Arial" panose="020B0604020202020204" pitchFamily="34" charset="0"/>
              <a:ea typeface="標楷體" panose="03000509000000000000" pitchFamily="65" charset="-120"/>
              <a:cs typeface="Arial" panose="020B0604020202020204" pitchFamily="34" charset="0"/>
            </a:endParaRPr>
          </a:p>
          <a:p>
            <a:pPr marL="622300" indent="-622300" algn="l">
              <a:lnSpc>
                <a:spcPct val="130000"/>
              </a:lnSpc>
              <a:spcBef>
                <a:spcPts val="600"/>
              </a:spcBef>
            </a:pPr>
            <a:r>
              <a:rPr lang="en-US" altLang="zh-TW" sz="3200" dirty="0" smtClean="0">
                <a:latin typeface="Arial" panose="020B0604020202020204" pitchFamily="34" charset="0"/>
                <a:ea typeface="標楷體" panose="03000509000000000000" pitchFamily="65" charset="-120"/>
                <a:cs typeface="Arial" panose="020B0604020202020204" pitchFamily="34" charset="0"/>
              </a:rPr>
              <a:t>(B</a:t>
            </a:r>
            <a:r>
              <a:rPr lang="en-US" altLang="zh-TW" sz="3200" dirty="0">
                <a:latin typeface="Arial" panose="020B0604020202020204" pitchFamily="34" charset="0"/>
                <a:ea typeface="標楷體" panose="03000509000000000000" pitchFamily="65" charset="-120"/>
                <a:cs typeface="Arial" panose="020B0604020202020204" pitchFamily="34" charset="0"/>
              </a:rPr>
              <a:t>) Torii are widely regarded as representations of Japanese culture.</a:t>
            </a:r>
            <a:endParaRPr lang="en-US" altLang="zh-TW" sz="3200" dirty="0" smtClean="0">
              <a:latin typeface="Arial" panose="020B0604020202020204" pitchFamily="34" charset="0"/>
              <a:ea typeface="標楷體" panose="03000509000000000000" pitchFamily="65" charset="-120"/>
              <a:cs typeface="Arial" panose="020B0604020202020204" pitchFamily="34" charset="0"/>
            </a:endParaRPr>
          </a:p>
          <a:p>
            <a:pPr marL="622300" indent="-622300" algn="l">
              <a:lnSpc>
                <a:spcPct val="130000"/>
              </a:lnSpc>
              <a:spcBef>
                <a:spcPts val="600"/>
              </a:spcBef>
            </a:pPr>
            <a:r>
              <a:rPr lang="en-US" altLang="zh-TW" sz="3200" dirty="0" smtClean="0">
                <a:latin typeface="Arial" panose="020B0604020202020204" pitchFamily="34" charset="0"/>
                <a:ea typeface="標楷體" panose="03000509000000000000" pitchFamily="65" charset="-120"/>
                <a:cs typeface="Arial" panose="020B0604020202020204" pitchFamily="34" charset="0"/>
              </a:rPr>
              <a:t>(</a:t>
            </a:r>
            <a:r>
              <a:rPr lang="en-US" altLang="zh-TW" sz="3200" dirty="0">
                <a:latin typeface="Arial" panose="020B0604020202020204" pitchFamily="34" charset="0"/>
                <a:ea typeface="標楷體" panose="03000509000000000000" pitchFamily="65" charset="-120"/>
                <a:cs typeface="Arial" panose="020B0604020202020204" pitchFamily="34" charset="0"/>
              </a:rPr>
              <a:t>C) Visitors to the Great Torii have a better experience when the tide is high.</a:t>
            </a:r>
            <a:endParaRPr lang="zh-TW" altLang="en-US" sz="3200" i="1" dirty="0">
              <a:solidFill>
                <a:srgbClr val="FF0000"/>
              </a:solidFill>
              <a:latin typeface="Arial" panose="020B0604020202020204" pitchFamily="34" charset="0"/>
              <a:ea typeface="標楷體" panose="03000509000000000000" pitchFamily="65" charset="-120"/>
              <a:cs typeface="Arial" panose="020B0604020202020204" pitchFamily="34" charset="0"/>
            </a:endParaRPr>
          </a:p>
        </p:txBody>
      </p:sp>
      <p:pic>
        <p:nvPicPr>
          <p:cNvPr id="3" name="圖片 2">
            <a:extLst>
              <a:ext uri="{FF2B5EF4-FFF2-40B4-BE49-F238E27FC236}">
                <a16:creationId xmlns:a16="http://schemas.microsoft.com/office/drawing/2014/main" id="{A9FAA415-CCCE-434E-809B-D19AA707DE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972" y="328237"/>
            <a:ext cx="3327528" cy="361438"/>
          </a:xfrm>
          <a:prstGeom prst="rect">
            <a:avLst/>
          </a:prstGeom>
        </p:spPr>
      </p:pic>
      <p:sp>
        <p:nvSpPr>
          <p:cNvPr id="5" name="文字版面配置區 2">
            <a:extLst>
              <a:ext uri="{FF2B5EF4-FFF2-40B4-BE49-F238E27FC236}">
                <a16:creationId xmlns:a16="http://schemas.microsoft.com/office/drawing/2014/main" id="{A4E166FF-5ACD-4105-8C10-72314EB7DE80}"/>
              </a:ext>
            </a:extLst>
          </p:cNvPr>
          <p:cNvSpPr txBox="1">
            <a:spLocks/>
          </p:cNvSpPr>
          <p:nvPr/>
        </p:nvSpPr>
        <p:spPr>
          <a:xfrm>
            <a:off x="845294" y="773684"/>
            <a:ext cx="477689" cy="705578"/>
          </a:xfrm>
          <a:prstGeom prst="rect">
            <a:avLst/>
          </a:prstGeom>
          <a:noFill/>
        </p:spPr>
        <p:txBody>
          <a:bodyPr vert="horz"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B</a:t>
            </a:r>
          </a:p>
        </p:txBody>
      </p:sp>
      <p:pic>
        <p:nvPicPr>
          <p:cNvPr id="6" name="圖片 5">
            <a:extLst>
              <a:ext uri="{FF2B5EF4-FFF2-40B4-BE49-F238E27FC236}">
                <a16:creationId xmlns:a16="http://schemas.microsoft.com/office/drawing/2014/main" id="{9CD04FE9-4C1D-430A-BC1A-A7CE857CE3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776" y="999125"/>
            <a:ext cx="374608" cy="374608"/>
          </a:xfrm>
          <a:prstGeom prst="rect">
            <a:avLst/>
          </a:prstGeom>
        </p:spPr>
      </p:pic>
      <p:sp>
        <p:nvSpPr>
          <p:cNvPr id="7" name="圓角矩形 4">
            <a:hlinkClick r:id="rId4" action="ppaction://hlinksldjump"/>
            <a:extLst>
              <a:ext uri="{FF2B5EF4-FFF2-40B4-BE49-F238E27FC236}">
                <a16:creationId xmlns:a16="http://schemas.microsoft.com/office/drawing/2014/main" id="{BF5A0CBB-7BB2-426A-A848-B0DD3ED82495}"/>
              </a:ext>
            </a:extLst>
          </p:cNvPr>
          <p:cNvSpPr/>
          <p:nvPr/>
        </p:nvSpPr>
        <p:spPr>
          <a:xfrm>
            <a:off x="10260000" y="130268"/>
            <a:ext cx="1080000" cy="360000"/>
          </a:xfrm>
          <a:prstGeom prst="roundRect">
            <a:avLst/>
          </a:prstGeom>
          <a:solidFill>
            <a:srgbClr val="D1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文本</a:t>
            </a:r>
          </a:p>
        </p:txBody>
      </p:sp>
      <p:cxnSp>
        <p:nvCxnSpPr>
          <p:cNvPr id="8" name="直線接點 7"/>
          <p:cNvCxnSpPr/>
          <p:nvPr/>
        </p:nvCxnSpPr>
        <p:spPr>
          <a:xfrm>
            <a:off x="738290" y="1395322"/>
            <a:ext cx="671598"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506850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版面配置區 2">
            <a:extLst>
              <a:ext uri="{FF2B5EF4-FFF2-40B4-BE49-F238E27FC236}">
                <a16:creationId xmlns:a16="http://schemas.microsoft.com/office/drawing/2014/main" id="{FD8DBCBE-7D37-4C9C-8278-0F3ACACACD00}"/>
              </a:ext>
            </a:extLst>
          </p:cNvPr>
          <p:cNvSpPr txBox="1">
            <a:spLocks/>
          </p:cNvSpPr>
          <p:nvPr/>
        </p:nvSpPr>
        <p:spPr>
          <a:xfrm>
            <a:off x="6120000" y="828000"/>
            <a:ext cx="5620033" cy="1872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tabLst>
                <a:tab pos="1074738" algn="l"/>
              </a:tabLst>
            </a:pPr>
            <a:r>
              <a:rPr lang="en-US" altLang="zh-TW" sz="3200" b="1" i="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adj</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撼動人心的；令人驚訝的</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extremely beautiful, splendid, or impressive</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pic>
        <p:nvPicPr>
          <p:cNvPr id="14" name="圖片 13">
            <a:hlinkClick r:id="rId7"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sp>
        <p:nvSpPr>
          <p:cNvPr id="17" name="文字版面配置區 2">
            <a:extLst>
              <a:ext uri="{FF2B5EF4-FFF2-40B4-BE49-F238E27FC236}">
                <a16:creationId xmlns:a16="http://schemas.microsoft.com/office/drawing/2014/main" id="{3F46B983-28D3-4E9D-808A-5C6CBF559FB8}"/>
              </a:ext>
            </a:extLst>
          </p:cNvPr>
          <p:cNvSpPr txBox="1">
            <a:spLocks/>
          </p:cNvSpPr>
          <p:nvPr/>
        </p:nvSpPr>
        <p:spPr>
          <a:xfrm>
            <a:off x="619200" y="2952000"/>
            <a:ext cx="11229056" cy="1296000"/>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Marcia really looked forward to the fashion show and couldn’t wait to see the models in their </a:t>
            </a:r>
            <a:r>
              <a:rPr lang="en-US" altLang="zh-TW" sz="3200" b="1" dirty="0">
                <a:solidFill>
                  <a:srgbClr val="C00000"/>
                </a:solidFill>
                <a:latin typeface="Arial" panose="020B0604020202020204" pitchFamily="34" charset="0"/>
                <a:ea typeface="標楷體" panose="03000509000000000000" pitchFamily="65" charset="-120"/>
                <a:cs typeface="Arial" panose="020B0604020202020204" pitchFamily="34" charset="0"/>
              </a:rPr>
              <a:t>stunning</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new clothes.</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9" name="圖片 18">
            <a:extLst>
              <a:ext uri="{FF2B5EF4-FFF2-40B4-BE49-F238E27FC236}">
                <a16:creationId xmlns:a16="http://schemas.microsoft.com/office/drawing/2014/main" id="{E7717BA5-E659-42C7-8F0D-1205D87E7E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20" name="文字版面配置區 2">
            <a:extLst>
              <a:ext uri="{FF2B5EF4-FFF2-40B4-BE49-F238E27FC236}">
                <a16:creationId xmlns:a16="http://schemas.microsoft.com/office/drawing/2014/main" id="{60873379-1261-49DE-9973-BEFA5E86F0F8}"/>
              </a:ext>
            </a:extLst>
          </p:cNvPr>
          <p:cNvSpPr txBox="1">
            <a:spLocks/>
          </p:cNvSpPr>
          <p:nvPr/>
        </p:nvSpPr>
        <p:spPr>
          <a:xfrm>
            <a:off x="619200" y="4248000"/>
            <a:ext cx="11229056" cy="1296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en-US" altLang="zh-TW" sz="3200" b="1" dirty="0">
                <a:solidFill>
                  <a:srgbClr val="0064C3"/>
                </a:solidFill>
                <a:latin typeface="Arial" panose="020B0604020202020204" pitchFamily="34" charset="0"/>
                <a:ea typeface="標楷體" panose="03000509000000000000" pitchFamily="65" charset="-120"/>
                <a:cs typeface="Arial" panose="020B0604020202020204" pitchFamily="34" charset="0"/>
              </a:rPr>
              <a:t>Marcia</a:t>
            </a: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真的很期待這場時裝秀，而且等不及要看模特兒們穿上令人驚豔的新服裝。</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13" name="圖片 12">
            <a:extLst>
              <a:ext uri="{FF2B5EF4-FFF2-40B4-BE49-F238E27FC236}">
                <a16:creationId xmlns:a16="http://schemas.microsoft.com/office/drawing/2014/main" id="{03468671-BD92-4F79-88DE-62F0C3A62A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6000" y="1547999"/>
            <a:ext cx="1520843" cy="504000"/>
          </a:xfrm>
          <a:prstGeom prst="rect">
            <a:avLst/>
          </a:prstGeom>
        </p:spPr>
      </p:pic>
      <p:pic>
        <p:nvPicPr>
          <p:cNvPr id="2" name="610030512-1">
            <a:hlinkClick r:id="" action="ppaction://media"/>
            <a:extLst>
              <a:ext uri="{FF2B5EF4-FFF2-40B4-BE49-F238E27FC236}">
                <a16:creationId xmlns:a16="http://schemas.microsoft.com/office/drawing/2014/main" id="{96DAD93E-CFB5-4AAA-8F76-6852654C5E76}"/>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27" name="610030512s-1">
            <a:hlinkClick r:id="" action="ppaction://media"/>
            <a:extLst>
              <a:ext uri="{FF2B5EF4-FFF2-40B4-BE49-F238E27FC236}">
                <a16:creationId xmlns:a16="http://schemas.microsoft.com/office/drawing/2014/main" id="{AEFDEC05-3C1C-431F-B0CC-C0E51089C3FE}"/>
              </a:ext>
            </a:extLst>
          </p:cNvPr>
          <p:cNvPicPr>
            <a:picLocks noChangeAspect="1"/>
          </p:cNvPicPr>
          <p:nvPr>
            <a:audioFile r:link="rId4"/>
            <p:extLst>
              <p:ext uri="{DAA4B4D4-6D71-4841-9C94-3DE7FCFB9230}">
                <p14:media xmlns:p14="http://schemas.microsoft.com/office/powerpoint/2010/main" r:embed="rId3"/>
              </p:ext>
            </p:extLst>
          </p:nvPr>
        </p:nvPicPr>
        <p:blipFill>
          <a:blip r:embed="rId12"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sp>
        <p:nvSpPr>
          <p:cNvPr id="15"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16" name="文字版面配置區 2"/>
          <p:cNvSpPr txBox="1">
            <a:spLocks/>
          </p:cNvSpPr>
          <p:nvPr/>
        </p:nvSpPr>
        <p:spPr>
          <a:xfrm>
            <a:off x="576001" y="720000"/>
            <a:ext cx="4291274"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00000"/>
              </a:lnSpc>
              <a:spcBef>
                <a:spcPts val="0"/>
              </a:spcBef>
              <a:tabLst>
                <a:tab pos="1074738" algn="l"/>
              </a:tabLst>
            </a:pPr>
            <a:r>
              <a:rPr lang="en-US" altLang="zh-TW" sz="6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11. </a:t>
            </a:r>
            <a:r>
              <a:rPr lang="en-US" altLang="zh-TW" sz="6000" b="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rPr>
              <a:t>stunning</a:t>
            </a:r>
            <a:endParaRPr lang="zh-TW" altLang="en-US" sz="6000" b="1" i="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0443500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742"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seq concurrent="1" nextAc="seek">
              <p:cTn id="17" restart="whenNotActive" fill="hold" evtFilter="cancelBubble" nodeType="interactiveSeq">
                <p:stCondLst>
                  <p:cond evt="onClick" delay="0">
                    <p:tgtEl>
                      <p:spTgt spid="27"/>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8097" fill="hold"/>
                                        <p:tgtEl>
                                          <p:spTgt spid="27"/>
                                        </p:tgtEl>
                                      </p:cBhvr>
                                    </p:cmd>
                                  </p:childTnLst>
                                </p:cTn>
                              </p:par>
                            </p:childTnLst>
                          </p:cTn>
                        </p:par>
                      </p:childTnLst>
                    </p:cTn>
                  </p:par>
                </p:childTnLst>
              </p:cTn>
              <p:nextCondLst>
                <p:cond evt="onClick" delay="0">
                  <p:tgtEl>
                    <p:spTgt spid="27"/>
                  </p:tgtEl>
                </p:cond>
              </p:nextCondLst>
            </p:seq>
            <p:audio>
              <p:cMediaNode vol="80000">
                <p:cTn id="22" fill="hold" display="0">
                  <p:stCondLst>
                    <p:cond delay="indefinite"/>
                  </p:stCondLst>
                  <p:endCondLst>
                    <p:cond evt="onStopAudio" delay="0">
                      <p:tgtEl>
                        <p:sldTgt/>
                      </p:tgtEl>
                    </p:cond>
                  </p:endCondLst>
                </p:cTn>
                <p:tgtEl>
                  <p:spTgt spid="27"/>
                </p:tgtEl>
              </p:cMediaNode>
            </p:audio>
          </p:childTnLst>
        </p:cTn>
      </p:par>
    </p:tnLst>
    <p:bldLst>
      <p:bldP spid="20" grpId="0"/>
      <p:bldP spid="20" grpId="1"/>
    </p:bld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回主單</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6"/>
            <a:ext cx="11164886" cy="322897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stunning</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adj. </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撼動人心的；令人驚訝</a:t>
            </a:r>
            <a:r>
              <a:rPr lang="zh-TW" altLang="en-US"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的</a:t>
            </a:r>
            <a:endParaRPr lang="en-US" altLang="zh-TW"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endParaRPr>
          </a:p>
          <a:p>
            <a:pPr marL="361950" indent="-361950">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actress gave another stunning performance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in her latest film and is expected to win the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award for best actress</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2913327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版面配置區 2">
            <a:extLst>
              <a:ext uri="{FF2B5EF4-FFF2-40B4-BE49-F238E27FC236}">
                <a16:creationId xmlns:a16="http://schemas.microsoft.com/office/drawing/2014/main" id="{FD8DBCBE-7D37-4C9C-8278-0F3ACACACD00}"/>
              </a:ext>
            </a:extLst>
          </p:cNvPr>
          <p:cNvSpPr txBox="1">
            <a:spLocks/>
          </p:cNvSpPr>
          <p:nvPr/>
        </p:nvSpPr>
        <p:spPr>
          <a:xfrm>
            <a:off x="6120000" y="828000"/>
            <a:ext cx="5616000" cy="132122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tabLst>
                <a:tab pos="1074738" algn="l"/>
              </a:tabLst>
            </a:pPr>
            <a:r>
              <a:rPr lang="en-US" altLang="zh-TW" sz="3200" b="1" i="1"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vt</a:t>
            </a:r>
            <a:r>
              <a:rPr lang="en-US" altLang="zh-TW" sz="3200" b="1" i="1" dirty="0" err="1">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使⋯⋯驚訝 </a:t>
            </a:r>
            <a:r>
              <a:rPr lang="en-US" altLang="zh-TW"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stunned—stunned—stunning)</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pic>
        <p:nvPicPr>
          <p:cNvPr id="14" name="圖片 13">
            <a:hlinkClick r:id="rId7"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sp>
        <p:nvSpPr>
          <p:cNvPr id="17" name="文字版面配置區 2">
            <a:extLst>
              <a:ext uri="{FF2B5EF4-FFF2-40B4-BE49-F238E27FC236}">
                <a16:creationId xmlns:a16="http://schemas.microsoft.com/office/drawing/2014/main" id="{3F46B983-28D3-4E9D-808A-5C6CBF559FB8}"/>
              </a:ext>
            </a:extLst>
          </p:cNvPr>
          <p:cNvSpPr txBox="1">
            <a:spLocks/>
          </p:cNvSpPr>
          <p:nvPr/>
        </p:nvSpPr>
        <p:spPr>
          <a:xfrm>
            <a:off x="619200" y="2952000"/>
            <a:ext cx="11430208" cy="1274195"/>
          </a:xfrm>
          <a:prstGeom prst="rect">
            <a:avLst/>
          </a:prstGeom>
        </p:spPr>
        <p:txBody>
          <a:bodyPr vert="horz" wrap="square" lIns="91440" tIns="45720" rIns="3600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visitors were </a:t>
            </a:r>
            <a:r>
              <a:rPr lang="en-US" altLang="zh-TW" sz="3200" b="1" dirty="0">
                <a:solidFill>
                  <a:srgbClr val="C00000"/>
                </a:solidFill>
                <a:latin typeface="Arial" panose="020B0604020202020204" pitchFamily="34" charset="0"/>
                <a:ea typeface="標楷體" panose="03000509000000000000" pitchFamily="65" charset="-120"/>
                <a:cs typeface="Arial" panose="020B0604020202020204" pitchFamily="34" charset="0"/>
              </a:rPr>
              <a:t>stunned</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when they saw several huge beasts escaping from the zoo.</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9" name="圖片 18">
            <a:extLst>
              <a:ext uri="{FF2B5EF4-FFF2-40B4-BE49-F238E27FC236}">
                <a16:creationId xmlns:a16="http://schemas.microsoft.com/office/drawing/2014/main" id="{E7717BA5-E659-42C7-8F0D-1205D87E7E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20" name="文字版面配置區 2">
            <a:extLst>
              <a:ext uri="{FF2B5EF4-FFF2-40B4-BE49-F238E27FC236}">
                <a16:creationId xmlns:a16="http://schemas.microsoft.com/office/drawing/2014/main" id="{60873379-1261-49DE-9973-BEFA5E86F0F8}"/>
              </a:ext>
            </a:extLst>
          </p:cNvPr>
          <p:cNvSpPr txBox="1">
            <a:spLocks/>
          </p:cNvSpPr>
          <p:nvPr/>
        </p:nvSpPr>
        <p:spPr>
          <a:xfrm>
            <a:off x="619200" y="4248000"/>
            <a:ext cx="11229056" cy="1296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遊客看到幾隻巨大的野獸從動物園逃脫都很驚訝。</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10" name="圖片 9">
            <a:extLst>
              <a:ext uri="{FF2B5EF4-FFF2-40B4-BE49-F238E27FC236}">
                <a16:creationId xmlns:a16="http://schemas.microsoft.com/office/drawing/2014/main" id="{42A1F4F5-36A7-4E57-9531-7018607BCB2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6000" y="1548000"/>
            <a:ext cx="1032757" cy="504000"/>
          </a:xfrm>
          <a:prstGeom prst="rect">
            <a:avLst/>
          </a:prstGeom>
        </p:spPr>
      </p:pic>
      <p:pic>
        <p:nvPicPr>
          <p:cNvPr id="11" name="610030512s-2">
            <a:hlinkClick r:id="" action="ppaction://media"/>
            <a:extLst>
              <a:ext uri="{FF2B5EF4-FFF2-40B4-BE49-F238E27FC236}">
                <a16:creationId xmlns:a16="http://schemas.microsoft.com/office/drawing/2014/main" id="{2CF492B6-F6F1-4855-9A03-24B402ABB20C}"/>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pic>
        <p:nvPicPr>
          <p:cNvPr id="13" name="610030512-2">
            <a:hlinkClick r:id="" action="ppaction://media"/>
            <a:extLst>
              <a:ext uri="{FF2B5EF4-FFF2-40B4-BE49-F238E27FC236}">
                <a16:creationId xmlns:a16="http://schemas.microsoft.com/office/drawing/2014/main" id="{A7721925-BC4B-401C-BD43-07E1CC7E21D6}"/>
              </a:ext>
            </a:extLst>
          </p:cNvPr>
          <p:cNvPicPr>
            <a:picLocks noChangeAspect="1"/>
          </p:cNvPicPr>
          <p:nvPr>
            <a:audioFile r:link="rId4"/>
            <p:extLst>
              <p:ext uri="{DAA4B4D4-6D71-4841-9C94-3DE7FCFB9230}">
                <p14:media xmlns:p14="http://schemas.microsoft.com/office/powerpoint/2010/main" r:embed="rId3"/>
              </p:ext>
            </p:extLst>
          </p:nvPr>
        </p:nvPicPr>
        <p:blipFill>
          <a:blip r:embed="rId12"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sp>
        <p:nvSpPr>
          <p:cNvPr id="15"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21" name="文字版面配置區 2"/>
          <p:cNvSpPr txBox="1">
            <a:spLocks/>
          </p:cNvSpPr>
          <p:nvPr/>
        </p:nvSpPr>
        <p:spPr>
          <a:xfrm>
            <a:off x="1717725" y="720000"/>
            <a:ext cx="2940000"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32100" indent="-2832100">
              <a:lnSpc>
                <a:spcPct val="100000"/>
              </a:lnSpc>
              <a:spcBef>
                <a:spcPts val="0"/>
              </a:spcBef>
              <a:tabLst>
                <a:tab pos="1074738" algn="l"/>
              </a:tabLst>
            </a:pPr>
            <a:r>
              <a:rPr lang="en-US" altLang="zh-TW" sz="60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stun</a:t>
            </a:r>
          </a:p>
        </p:txBody>
      </p:sp>
    </p:spTree>
    <p:extLst>
      <p:ext uri="{BB962C8B-B14F-4D97-AF65-F5344CB8AC3E}">
        <p14:creationId xmlns:p14="http://schemas.microsoft.com/office/powerpoint/2010/main" val="36401506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6321" fill="hold"/>
                                        <p:tgtEl>
                                          <p:spTgt spid="11"/>
                                        </p:tgtEl>
                                      </p:cBhvr>
                                    </p:cmd>
                                  </p:childTnLst>
                                </p:cTn>
                              </p:par>
                            </p:childTnLst>
                          </p:cTn>
                        </p:par>
                      </p:childTnLst>
                    </p:cTn>
                  </p:par>
                </p:childTnLst>
              </p:cTn>
              <p:nextCondLst>
                <p:cond evt="onClick" delay="0">
                  <p:tgtEl>
                    <p:spTgt spid="11"/>
                  </p:tgtEl>
                </p:cond>
              </p:nextCondLst>
            </p:seq>
            <p:audio>
              <p:cMediaNode vol="80000">
                <p:cTn id="16" fill="hold" display="0">
                  <p:stCondLst>
                    <p:cond delay="indefinite"/>
                  </p:stCondLst>
                  <p:endCondLst>
                    <p:cond evt="onStopAudio" delay="0">
                      <p:tgtEl>
                        <p:sldTgt/>
                      </p:tgtEl>
                    </p:cond>
                  </p:endCondLst>
                </p:cTn>
                <p:tgtEl>
                  <p:spTgt spid="11"/>
                </p:tgtEl>
              </p:cMediaNode>
            </p:audio>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3030" fill="hold"/>
                                        <p:tgtEl>
                                          <p:spTgt spid="13"/>
                                        </p:tgtEl>
                                      </p:cBhvr>
                                    </p:cmd>
                                  </p:childTnLst>
                                </p:cTn>
                              </p:par>
                            </p:childTnLst>
                          </p:cTn>
                        </p:par>
                      </p:childTnLst>
                    </p:cTn>
                  </p:par>
                </p:childTnLst>
              </p:cTn>
              <p:nextCondLst>
                <p:cond evt="onClick" delay="0">
                  <p:tgtEl>
                    <p:spTgt spid="13"/>
                  </p:tgtEl>
                </p:cond>
              </p:nextCondLst>
            </p:seq>
            <p:audio>
              <p:cMediaNode vol="80000">
                <p:cTn id="22" fill="hold" display="0">
                  <p:stCondLst>
                    <p:cond delay="indefinite"/>
                  </p:stCondLst>
                  <p:endCondLst>
                    <p:cond evt="onStopAudio" delay="0">
                      <p:tgtEl>
                        <p:sldTgt/>
                      </p:tgtEl>
                    </p:cond>
                  </p:endCondLst>
                </p:cTn>
                <p:tgtEl>
                  <p:spTgt spid="13"/>
                </p:tgtEl>
              </p:cMediaNode>
            </p:audio>
          </p:childTnLst>
        </p:cTn>
      </p:par>
    </p:tnLst>
    <p:bldLst>
      <p:bldP spid="20" grpId="0"/>
      <p:bldP spid="20" grpId="1"/>
    </p:bld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回衍生</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5"/>
            <a:ext cx="10945812" cy="441959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stun</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err="1">
                <a:solidFill>
                  <a:schemeClr val="tx1"/>
                </a:solidFill>
                <a:latin typeface="Arial" panose="020B0604020202020204" pitchFamily="34" charset="0"/>
                <a:ea typeface="標楷體" panose="03000509000000000000" pitchFamily="65" charset="-120"/>
                <a:cs typeface="Arial" panose="020B0604020202020204" pitchFamily="34" charset="0"/>
              </a:rPr>
              <a:t>vt.</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使⋯⋯</a:t>
            </a:r>
            <a:r>
              <a:rPr lang="zh-TW" altLang="en-US"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驚訝</a:t>
            </a:r>
            <a:endParaRPr lang="en-US" altLang="zh-TW"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endParaRPr>
          </a:p>
          <a:p>
            <a:pPr marL="276225" indent="-276225">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2004 Indian Ocean earthquake and tsunami</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stunned people throughout the world.</a:t>
            </a:r>
          </a:p>
          <a:p>
            <a:pPr>
              <a:lnSpc>
                <a:spcPct val="14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stun</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err="1">
                <a:solidFill>
                  <a:schemeClr val="tx1"/>
                </a:solidFill>
                <a:latin typeface="Arial" panose="020B0604020202020204" pitchFamily="34" charset="0"/>
                <a:ea typeface="標楷體" panose="03000509000000000000" pitchFamily="65" charset="-120"/>
                <a:cs typeface="Arial" panose="020B0604020202020204" pitchFamily="34" charset="0"/>
              </a:rPr>
              <a:t>vt.</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使昏迷；（尤指）打昏</a:t>
            </a:r>
          </a:p>
          <a:p>
            <a:pPr marL="276225" indent="-276225">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boxer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stunned</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his opponent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with</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 hard</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punch to the side of his head</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1787090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版面配置區 2">
            <a:extLst>
              <a:ext uri="{FF2B5EF4-FFF2-40B4-BE49-F238E27FC236}">
                <a16:creationId xmlns:a16="http://schemas.microsoft.com/office/drawing/2014/main" id="{FD8DBCBE-7D37-4C9C-8278-0F3ACACACD00}"/>
              </a:ext>
            </a:extLst>
          </p:cNvPr>
          <p:cNvSpPr txBox="1">
            <a:spLocks/>
          </p:cNvSpPr>
          <p:nvPr/>
        </p:nvSpPr>
        <p:spPr>
          <a:xfrm>
            <a:off x="6120000" y="828000"/>
            <a:ext cx="5728256" cy="6592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933700" indent="-2933700">
              <a:lnSpc>
                <a:spcPct val="120000"/>
              </a:lnSpc>
              <a:tabLst>
                <a:tab pos="1074738" algn="l"/>
              </a:tabLst>
            </a:pPr>
            <a:r>
              <a:rPr lang="en-US" altLang="zh-TW" sz="3200" b="1" i="1"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vt</a:t>
            </a:r>
            <a:r>
              <a:rPr lang="en-US" altLang="zh-TW" sz="3200" b="1" i="1" dirty="0" err="1">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使⋯⋯印象深刻</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pic>
        <p:nvPicPr>
          <p:cNvPr id="14" name="圖片 13">
            <a:hlinkClick r:id="rId7"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sp>
        <p:nvSpPr>
          <p:cNvPr id="17" name="文字版面配置區 2">
            <a:extLst>
              <a:ext uri="{FF2B5EF4-FFF2-40B4-BE49-F238E27FC236}">
                <a16:creationId xmlns:a16="http://schemas.microsoft.com/office/drawing/2014/main" id="{3F46B983-28D3-4E9D-808A-5C6CBF559FB8}"/>
              </a:ext>
            </a:extLst>
          </p:cNvPr>
          <p:cNvSpPr txBox="1">
            <a:spLocks/>
          </p:cNvSpPr>
          <p:nvPr/>
        </p:nvSpPr>
        <p:spPr>
          <a:xfrm>
            <a:off x="619200" y="2952000"/>
            <a:ext cx="11229056" cy="1296000"/>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Dancers </a:t>
            </a:r>
            <a:r>
              <a:rPr lang="en-US" altLang="zh-TW" sz="3200" b="1" dirty="0">
                <a:solidFill>
                  <a:srgbClr val="C00000"/>
                </a:solidFill>
                <a:latin typeface="Arial" panose="020B0604020202020204" pitchFamily="34" charset="0"/>
                <a:ea typeface="標楷體" panose="03000509000000000000" pitchFamily="65" charset="-120"/>
                <a:cs typeface="Arial" panose="020B0604020202020204" pitchFamily="34" charset="0"/>
              </a:rPr>
              <a:t>stunned</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the crowd with their magnificent performance during the joyous New Year’s celebrations.</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9" name="圖片 18">
            <a:extLst>
              <a:ext uri="{FF2B5EF4-FFF2-40B4-BE49-F238E27FC236}">
                <a16:creationId xmlns:a16="http://schemas.microsoft.com/office/drawing/2014/main" id="{E7717BA5-E659-42C7-8F0D-1205D87E7E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20" name="文字版面配置區 2">
            <a:extLst>
              <a:ext uri="{FF2B5EF4-FFF2-40B4-BE49-F238E27FC236}">
                <a16:creationId xmlns:a16="http://schemas.microsoft.com/office/drawing/2014/main" id="{60873379-1261-49DE-9973-BEFA5E86F0F8}"/>
              </a:ext>
            </a:extLst>
          </p:cNvPr>
          <p:cNvSpPr txBox="1">
            <a:spLocks/>
          </p:cNvSpPr>
          <p:nvPr/>
        </p:nvSpPr>
        <p:spPr>
          <a:xfrm>
            <a:off x="619200" y="4248000"/>
            <a:ext cx="11229056" cy="1296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在這歡樂的新年慶祝活動中，舞者絕佳的表演讓群眾印象深刻。</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15" name="圖片 14">
            <a:extLst>
              <a:ext uri="{FF2B5EF4-FFF2-40B4-BE49-F238E27FC236}">
                <a16:creationId xmlns:a16="http://schemas.microsoft.com/office/drawing/2014/main" id="{DB29D025-2861-4CCB-8247-2B22E416DF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6000" y="1548000"/>
            <a:ext cx="1032757" cy="504000"/>
          </a:xfrm>
          <a:prstGeom prst="rect">
            <a:avLst/>
          </a:prstGeom>
        </p:spPr>
      </p:pic>
      <p:pic>
        <p:nvPicPr>
          <p:cNvPr id="10" name="610030512-2">
            <a:hlinkClick r:id="" action="ppaction://media"/>
            <a:extLst>
              <a:ext uri="{FF2B5EF4-FFF2-40B4-BE49-F238E27FC236}">
                <a16:creationId xmlns:a16="http://schemas.microsoft.com/office/drawing/2014/main" id="{A7721925-BC4B-401C-BD43-07E1CC7E21D6}"/>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11" name="610030512s-3">
            <a:hlinkClick r:id="" action="ppaction://media"/>
            <a:extLst>
              <a:ext uri="{FF2B5EF4-FFF2-40B4-BE49-F238E27FC236}">
                <a16:creationId xmlns:a16="http://schemas.microsoft.com/office/drawing/2014/main" id="{9B34B42C-60B8-427E-8516-0A2CEC4FDEE1}"/>
              </a:ext>
            </a:extLst>
          </p:cNvPr>
          <p:cNvPicPr>
            <a:picLocks noChangeAspect="1"/>
          </p:cNvPicPr>
          <p:nvPr>
            <a:audioFile r:link="rId4"/>
            <p:extLst>
              <p:ext uri="{DAA4B4D4-6D71-4841-9C94-3DE7FCFB9230}">
                <p14:media xmlns:p14="http://schemas.microsoft.com/office/powerpoint/2010/main" r:embed="rId3"/>
              </p:ext>
            </p:extLst>
          </p:nvPr>
        </p:nvPicPr>
        <p:blipFill>
          <a:blip r:embed="rId12"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sp>
        <p:nvSpPr>
          <p:cNvPr id="13"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18" name="文字版面配置區 2"/>
          <p:cNvSpPr txBox="1">
            <a:spLocks/>
          </p:cNvSpPr>
          <p:nvPr/>
        </p:nvSpPr>
        <p:spPr>
          <a:xfrm>
            <a:off x="1717725" y="720000"/>
            <a:ext cx="2940000"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32100" indent="-2832100">
              <a:lnSpc>
                <a:spcPct val="100000"/>
              </a:lnSpc>
              <a:spcBef>
                <a:spcPts val="0"/>
              </a:spcBef>
              <a:tabLst>
                <a:tab pos="1074738" algn="l"/>
              </a:tabLst>
            </a:pPr>
            <a:r>
              <a:rPr lang="en-US" altLang="zh-TW" sz="60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stun</a:t>
            </a:r>
          </a:p>
        </p:txBody>
      </p:sp>
    </p:spTree>
    <p:extLst>
      <p:ext uri="{BB962C8B-B14F-4D97-AF65-F5344CB8AC3E}">
        <p14:creationId xmlns:p14="http://schemas.microsoft.com/office/powerpoint/2010/main" val="20968258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030" fill="hold"/>
                                        <p:tgtEl>
                                          <p:spTgt spid="10"/>
                                        </p:tgtEl>
                                      </p:cBhvr>
                                    </p:cmd>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7105" fill="hold"/>
                                        <p:tgtEl>
                                          <p:spTgt spid="11"/>
                                        </p:tgtEl>
                                      </p:cBhvr>
                                    </p:cmd>
                                  </p:childTnLst>
                                </p:cTn>
                              </p:par>
                            </p:childTnLst>
                          </p:cTn>
                        </p:par>
                      </p:childTnLst>
                    </p:cTn>
                  </p:par>
                </p:childTnLst>
              </p:cTn>
              <p:nextCondLst>
                <p:cond evt="onClick" delay="0">
                  <p:tgtEl>
                    <p:spTgt spid="11"/>
                  </p:tgtEl>
                </p:cond>
              </p:nextCondLst>
            </p:seq>
            <p:audio>
              <p:cMediaNode vol="80000">
                <p:cTn id="21" fill="hold" display="0">
                  <p:stCondLst>
                    <p:cond delay="indefinite"/>
                  </p:stCondLst>
                  <p:endCondLst>
                    <p:cond evt="onStopAudio" delay="0">
                      <p:tgtEl>
                        <p:sldTgt/>
                      </p:tgtEl>
                    </p:cond>
                  </p:endCondLst>
                </p:cTn>
                <p:tgtEl>
                  <p:spTgt spid="10"/>
                </p:tgtEl>
              </p:cMediaNode>
            </p:audio>
            <p:audio>
              <p:cMediaNode vol="80000">
                <p:cTn id="22" fill="hold" display="0">
                  <p:stCondLst>
                    <p:cond delay="indefinite"/>
                  </p:stCondLst>
                  <p:endCondLst>
                    <p:cond evt="onStopAudio" delay="0">
                      <p:tgtEl>
                        <p:sldTgt/>
                      </p:tgtEl>
                    </p:cond>
                  </p:endCondLst>
                </p:cTn>
                <p:tgtEl>
                  <p:spTgt spid="11"/>
                </p:tgtEl>
              </p:cMediaNode>
            </p:audio>
          </p:childTnLst>
        </p:cTn>
      </p:par>
    </p:tnLst>
    <p:bldLst>
      <p:bldP spid="20" grpId="0"/>
      <p:bldP spid="20" grpId="1"/>
    </p:bld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回衍生</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6"/>
            <a:ext cx="10548738" cy="225742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stun</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err="1">
                <a:solidFill>
                  <a:schemeClr val="tx1"/>
                </a:solidFill>
                <a:latin typeface="Arial" panose="020B0604020202020204" pitchFamily="34" charset="0"/>
                <a:ea typeface="標楷體" panose="03000509000000000000" pitchFamily="65" charset="-120"/>
                <a:cs typeface="Arial" panose="020B0604020202020204" pitchFamily="34" charset="0"/>
              </a:rPr>
              <a:t>vt.</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使⋯⋯印象</a:t>
            </a:r>
            <a:r>
              <a:rPr lang="zh-TW" altLang="en-US"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深刻</a:t>
            </a:r>
            <a:endParaRPr lang="en-US" altLang="zh-TW"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endParaRPr>
          </a:p>
          <a:p>
            <a:pPr marL="361950" indent="-361950">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prince of Troy was stunned by Helen’s</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beauty and decided to take her back to Troy with</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him</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1652730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版面配置區 2">
            <a:extLst>
              <a:ext uri="{FF2B5EF4-FFF2-40B4-BE49-F238E27FC236}">
                <a16:creationId xmlns:a16="http://schemas.microsoft.com/office/drawing/2014/main" id="{FD8DBCBE-7D37-4C9C-8278-0F3ACACACD00}"/>
              </a:ext>
            </a:extLst>
          </p:cNvPr>
          <p:cNvSpPr txBox="1">
            <a:spLocks/>
          </p:cNvSpPr>
          <p:nvPr/>
        </p:nvSpPr>
        <p:spPr>
          <a:xfrm>
            <a:off x="6120000" y="828000"/>
            <a:ext cx="5326933" cy="17537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tabLst>
                <a:tab pos="1074738" algn="l"/>
              </a:tabLst>
            </a:pPr>
            <a:r>
              <a:rPr lang="en-US" altLang="zh-TW" sz="3200" b="1" i="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adj</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精美</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的</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finely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made and beautiful</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pic>
        <p:nvPicPr>
          <p:cNvPr id="14" name="圖片 13">
            <a:hlinkClick r:id="rId7"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sp>
        <p:nvSpPr>
          <p:cNvPr id="17" name="文字版面配置區 2">
            <a:extLst>
              <a:ext uri="{FF2B5EF4-FFF2-40B4-BE49-F238E27FC236}">
                <a16:creationId xmlns:a16="http://schemas.microsoft.com/office/drawing/2014/main" id="{3F46B983-28D3-4E9D-808A-5C6CBF559FB8}"/>
              </a:ext>
            </a:extLst>
          </p:cNvPr>
          <p:cNvSpPr txBox="1">
            <a:spLocks/>
          </p:cNvSpPr>
          <p:nvPr/>
        </p:nvSpPr>
        <p:spPr>
          <a:xfrm>
            <a:off x="619200" y="2952000"/>
            <a:ext cx="11229056" cy="1274195"/>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exhibit includes a number of </a:t>
            </a:r>
            <a:r>
              <a:rPr lang="en-US" altLang="zh-TW" sz="3200" b="1" dirty="0">
                <a:solidFill>
                  <a:srgbClr val="C00000"/>
                </a:solidFill>
                <a:latin typeface="Arial" panose="020B0604020202020204" pitchFamily="34" charset="0"/>
                <a:ea typeface="標楷體" panose="03000509000000000000" pitchFamily="65" charset="-120"/>
                <a:cs typeface="Arial" panose="020B0604020202020204" pitchFamily="34" charset="0"/>
              </a:rPr>
              <a:t>delicate</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Chinese paintings </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from</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16</a:t>
            </a:r>
            <a:r>
              <a:rPr lang="en-US" altLang="zh-TW" sz="3600" baseline="20000" dirty="0">
                <a:solidFill>
                  <a:schemeClr val="tx1"/>
                </a:solidFill>
                <a:latin typeface="Arial" panose="020B0604020202020204" pitchFamily="34" charset="0"/>
                <a:ea typeface="標楷體" panose="03000509000000000000" pitchFamily="65" charset="-120"/>
                <a:cs typeface="Arial" panose="020B0604020202020204" pitchFamily="34" charset="0"/>
              </a:rPr>
              <a:t>th</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century.</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9" name="圖片 18">
            <a:extLst>
              <a:ext uri="{FF2B5EF4-FFF2-40B4-BE49-F238E27FC236}">
                <a16:creationId xmlns:a16="http://schemas.microsoft.com/office/drawing/2014/main" id="{E7717BA5-E659-42C7-8F0D-1205D87E7E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20" name="文字版面配置區 2">
            <a:extLst>
              <a:ext uri="{FF2B5EF4-FFF2-40B4-BE49-F238E27FC236}">
                <a16:creationId xmlns:a16="http://schemas.microsoft.com/office/drawing/2014/main" id="{60873379-1261-49DE-9973-BEFA5E86F0F8}"/>
              </a:ext>
            </a:extLst>
          </p:cNvPr>
          <p:cNvSpPr txBox="1">
            <a:spLocks/>
          </p:cNvSpPr>
          <p:nvPr/>
        </p:nvSpPr>
        <p:spPr>
          <a:xfrm>
            <a:off x="619200" y="4248000"/>
            <a:ext cx="11077500" cy="1296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這個展覽包括一些十六世紀的精美中國繪畫。</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16" name="圖片 15">
            <a:extLst>
              <a:ext uri="{FF2B5EF4-FFF2-40B4-BE49-F238E27FC236}">
                <a16:creationId xmlns:a16="http://schemas.microsoft.com/office/drawing/2014/main" id="{F3F4C8B8-734B-4439-8C2C-44634C5866E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6000" y="1548000"/>
            <a:ext cx="1704083" cy="504000"/>
          </a:xfrm>
          <a:prstGeom prst="rect">
            <a:avLst/>
          </a:prstGeom>
        </p:spPr>
      </p:pic>
      <p:pic>
        <p:nvPicPr>
          <p:cNvPr id="10" name="610030513-1">
            <a:hlinkClick r:id="" action="ppaction://media"/>
            <a:extLst>
              <a:ext uri="{FF2B5EF4-FFF2-40B4-BE49-F238E27FC236}">
                <a16:creationId xmlns:a16="http://schemas.microsoft.com/office/drawing/2014/main" id="{C8710AA4-0ADC-4F71-9E0C-526F678D479D}"/>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sp>
        <p:nvSpPr>
          <p:cNvPr id="13"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15" name="文字版面配置區 2"/>
          <p:cNvSpPr txBox="1">
            <a:spLocks/>
          </p:cNvSpPr>
          <p:nvPr/>
        </p:nvSpPr>
        <p:spPr>
          <a:xfrm>
            <a:off x="576001" y="720000"/>
            <a:ext cx="4291274"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00000"/>
              </a:lnSpc>
              <a:spcBef>
                <a:spcPts val="0"/>
              </a:spcBef>
              <a:tabLst>
                <a:tab pos="1074738" algn="l"/>
              </a:tabLst>
            </a:pPr>
            <a:r>
              <a:rPr lang="en-US" altLang="zh-TW" sz="6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12. </a:t>
            </a:r>
            <a:r>
              <a:rPr lang="en-US" altLang="zh-TW" sz="6000" b="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rPr>
              <a:t>delicate</a:t>
            </a:r>
            <a:endParaRPr lang="zh-TW" altLang="en-US" sz="6000" b="1" i="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 name="610030513s-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spTree>
    <p:extLst>
      <p:ext uri="{BB962C8B-B14F-4D97-AF65-F5344CB8AC3E}">
        <p14:creationId xmlns:p14="http://schemas.microsoft.com/office/powerpoint/2010/main" val="10905988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056" fill="hold"/>
                                        <p:tgtEl>
                                          <p:spTgt spid="10"/>
                                        </p:tgtEl>
                                      </p:cBhvr>
                                    </p:cmd>
                                  </p:childTnLst>
                                </p:cTn>
                              </p:par>
                            </p:childTnLst>
                          </p:cTn>
                        </p:par>
                      </p:childTnLst>
                    </p:cTn>
                  </p:par>
                </p:childTnLst>
              </p:cTn>
              <p:nextCondLst>
                <p:cond evt="onClick" delay="0">
                  <p:tgtEl>
                    <p:spTgt spid="10"/>
                  </p:tgtEl>
                </p:cond>
              </p:nextCondLst>
            </p:seq>
            <p:audio>
              <p:cMediaNode vol="80000">
                <p:cTn id="16" fill="hold" display="0">
                  <p:stCondLst>
                    <p:cond delay="indefinite"/>
                  </p:stCondLst>
                  <p:endCondLst>
                    <p:cond evt="onStopAudio" delay="0">
                      <p:tgtEl>
                        <p:sldTgt/>
                      </p:tgtEl>
                    </p:cond>
                  </p:endCondLst>
                </p:cTn>
                <p:tgtEl>
                  <p:spTgt spid="10"/>
                </p:tgtEl>
              </p:cMediaNode>
            </p:audi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6181" fill="hold"/>
                                        <p:tgtEl>
                                          <p:spTgt spid="2"/>
                                        </p:tgtEl>
                                      </p:cBhvr>
                                    </p:cmd>
                                  </p:childTnLst>
                                </p:cTn>
                              </p:par>
                            </p:childTnLst>
                          </p:cTn>
                        </p:par>
                      </p:childTnLst>
                    </p:cTn>
                  </p:par>
                </p:childTnLst>
              </p:cTn>
              <p:nextCondLst>
                <p:cond evt="onClick" delay="0">
                  <p:tgtEl>
                    <p:spTgt spid="2"/>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20" grpId="0"/>
      <p:bldP spid="20" grpId="1"/>
    </p:bldLst>
  </p:timing>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回主單</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5"/>
            <a:ext cx="10869612" cy="492442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delicate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adj. </a:t>
            </a:r>
            <a:r>
              <a:rPr lang="zh-TW" altLang="en-US"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精美的</a:t>
            </a:r>
            <a:endParaRPr lang="en-US" altLang="zh-TW"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endParaRPr>
          </a:p>
          <a:p>
            <a:pPr marL="276225" indent="-276225">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My grandmother’s porcelain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瓷</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dishes are very</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delicate, so she only uses them on special</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occasions.</a:t>
            </a:r>
          </a:p>
          <a:p>
            <a:pPr>
              <a:lnSpc>
                <a:spcPct val="14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delicate</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adj.</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易碎的；脆弱的　</a:t>
            </a:r>
            <a:r>
              <a:rPr lang="zh-TW" altLang="en-US" sz="3200" b="1" dirty="0">
                <a:solidFill>
                  <a:srgbClr val="0000CC"/>
                </a:solidFill>
                <a:latin typeface="微軟正黑體" panose="020B0604030504040204" pitchFamily="34" charset="-120"/>
                <a:ea typeface="微軟正黑體" panose="020B0604030504040204" pitchFamily="34" charset="-120"/>
                <a:cs typeface="Arial" panose="020B0604020202020204" pitchFamily="34" charset="0"/>
              </a:rPr>
              <a:t>同</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fragile</a:t>
            </a:r>
          </a:p>
          <a:p>
            <a:pPr marL="276225" indent="-276225">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Babies should not be exposed to sunlight for too</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long, because they have very delicate skin</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873256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回主單</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6"/>
            <a:ext cx="10788162" cy="535305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delicate</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adj.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熟練的；需要技巧</a:t>
            </a:r>
            <a:r>
              <a:rPr lang="zh-TW" altLang="en-US"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的</a:t>
            </a:r>
            <a:endParaRPr lang="en-US" altLang="zh-TW"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endParaRPr>
          </a:p>
          <a:p>
            <a:pPr marL="276225" indent="-276225">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Brain surgery is a very delicate operation. Any</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minor mistake can cause great damage to the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brain.</a:t>
            </a:r>
          </a:p>
          <a:p>
            <a:pPr marL="3228975" indent="-3228975">
              <a:lnSpc>
                <a:spcPct val="14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delicate</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adj.</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（顏色、味道、氣味）柔和的；清淡的；清香的　</a:t>
            </a:r>
            <a:r>
              <a:rPr lang="zh-TW" altLang="en-US" sz="3200" b="1" dirty="0">
                <a:solidFill>
                  <a:srgbClr val="0000CC"/>
                </a:solidFill>
                <a:latin typeface="微軟正黑體" panose="020B0604030504040204" pitchFamily="34" charset="-120"/>
                <a:ea typeface="微軟正黑體" panose="020B0604030504040204" pitchFamily="34" charset="-120"/>
                <a:cs typeface="Arial" panose="020B0604020202020204" pitchFamily="34" charset="0"/>
              </a:rPr>
              <a:t>同</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subtle</a:t>
            </a:r>
          </a:p>
          <a:p>
            <a:pPr marL="276225" indent="-276225">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I like the perfume that you are wearing today. It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is not too strong and has a delicate floral</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fragrance</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2449192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版面配置區 2">
            <a:extLst>
              <a:ext uri="{FF2B5EF4-FFF2-40B4-BE49-F238E27FC236}">
                <a16:creationId xmlns:a16="http://schemas.microsoft.com/office/drawing/2014/main" id="{FD8DBCBE-7D37-4C9C-8278-0F3ACACACD00}"/>
              </a:ext>
            </a:extLst>
          </p:cNvPr>
          <p:cNvSpPr txBox="1">
            <a:spLocks/>
          </p:cNvSpPr>
          <p:nvPr/>
        </p:nvSpPr>
        <p:spPr>
          <a:xfrm>
            <a:off x="6120000" y="828000"/>
            <a:ext cx="5733206" cy="6592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724150" indent="-2724150">
              <a:lnSpc>
                <a:spcPct val="120000"/>
              </a:lnSpc>
              <a:tabLst>
                <a:tab pos="1074738" algn="l"/>
              </a:tabLst>
            </a:pPr>
            <a:r>
              <a:rPr lang="en-US" altLang="zh-TW" sz="3200" b="1" i="1"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 [U]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纖細；精美</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pic>
        <p:nvPicPr>
          <p:cNvPr id="14" name="圖片 13">
            <a:hlinkClick r:id="rId7"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sp>
        <p:nvSpPr>
          <p:cNvPr id="17" name="文字版面配置區 2">
            <a:extLst>
              <a:ext uri="{FF2B5EF4-FFF2-40B4-BE49-F238E27FC236}">
                <a16:creationId xmlns:a16="http://schemas.microsoft.com/office/drawing/2014/main" id="{3F46B983-28D3-4E9D-808A-5C6CBF559FB8}"/>
              </a:ext>
            </a:extLst>
          </p:cNvPr>
          <p:cNvSpPr txBox="1">
            <a:spLocks/>
          </p:cNvSpPr>
          <p:nvPr/>
        </p:nvSpPr>
        <p:spPr>
          <a:xfrm>
            <a:off x="619200" y="2952000"/>
            <a:ext cx="11229056" cy="1274195"/>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Because of the </a:t>
            </a:r>
            <a:r>
              <a:rPr lang="en-US" altLang="zh-TW" sz="3200" b="1" dirty="0">
                <a:solidFill>
                  <a:srgbClr val="C00000"/>
                </a:solidFill>
                <a:latin typeface="Arial" panose="020B0604020202020204" pitchFamily="34" charset="0"/>
                <a:ea typeface="標楷體" panose="03000509000000000000" pitchFamily="65" charset="-120"/>
                <a:cs typeface="Arial" panose="020B0604020202020204" pitchFamily="34" charset="0"/>
              </a:rPr>
              <a:t>delicacy</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of the wedding cake, none of the children should be allowed near it.</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9" name="圖片 18">
            <a:extLst>
              <a:ext uri="{FF2B5EF4-FFF2-40B4-BE49-F238E27FC236}">
                <a16:creationId xmlns:a16="http://schemas.microsoft.com/office/drawing/2014/main" id="{E7717BA5-E659-42C7-8F0D-1205D87E7E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20" name="文字版面配置區 2">
            <a:extLst>
              <a:ext uri="{FF2B5EF4-FFF2-40B4-BE49-F238E27FC236}">
                <a16:creationId xmlns:a16="http://schemas.microsoft.com/office/drawing/2014/main" id="{60873379-1261-49DE-9973-BEFA5E86F0F8}"/>
              </a:ext>
            </a:extLst>
          </p:cNvPr>
          <p:cNvSpPr txBox="1">
            <a:spLocks/>
          </p:cNvSpPr>
          <p:nvPr/>
        </p:nvSpPr>
        <p:spPr>
          <a:xfrm>
            <a:off x="619200" y="4248000"/>
            <a:ext cx="11229056" cy="1296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由於婚禮蛋糕非常精美，小孩都不應該被允許靠近它。</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10" name="圖片 9">
            <a:extLst>
              <a:ext uri="{FF2B5EF4-FFF2-40B4-BE49-F238E27FC236}">
                <a16:creationId xmlns:a16="http://schemas.microsoft.com/office/drawing/2014/main" id="{83BE39A9-713B-4AEA-B6DA-1F5A8581194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6000" y="1547999"/>
            <a:ext cx="1881599" cy="504000"/>
          </a:xfrm>
          <a:prstGeom prst="rect">
            <a:avLst/>
          </a:prstGeom>
        </p:spPr>
      </p:pic>
      <p:pic>
        <p:nvPicPr>
          <p:cNvPr id="11" name="610030513-2">
            <a:hlinkClick r:id="" action="ppaction://media"/>
            <a:extLst>
              <a:ext uri="{FF2B5EF4-FFF2-40B4-BE49-F238E27FC236}">
                <a16:creationId xmlns:a16="http://schemas.microsoft.com/office/drawing/2014/main" id="{E375BE3B-33F1-4C4D-A804-14F3E00D674A}"/>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12" name="610030513s-2">
            <a:hlinkClick r:id="" action="ppaction://media"/>
            <a:extLst>
              <a:ext uri="{FF2B5EF4-FFF2-40B4-BE49-F238E27FC236}">
                <a16:creationId xmlns:a16="http://schemas.microsoft.com/office/drawing/2014/main" id="{C7455595-5DAB-472E-949E-E20C52367FDD}"/>
              </a:ext>
            </a:extLst>
          </p:cNvPr>
          <p:cNvPicPr>
            <a:picLocks noChangeAspect="1"/>
          </p:cNvPicPr>
          <p:nvPr>
            <a:audioFile r:link="rId4"/>
            <p:extLst>
              <p:ext uri="{DAA4B4D4-6D71-4841-9C94-3DE7FCFB9230}">
                <p14:media xmlns:p14="http://schemas.microsoft.com/office/powerpoint/2010/main" r:embed="rId3"/>
              </p:ext>
            </p:extLst>
          </p:nvPr>
        </p:nvPicPr>
        <p:blipFill>
          <a:blip r:embed="rId12"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sp>
        <p:nvSpPr>
          <p:cNvPr id="15"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16" name="文字版面配置區 2"/>
          <p:cNvSpPr txBox="1">
            <a:spLocks/>
          </p:cNvSpPr>
          <p:nvPr/>
        </p:nvSpPr>
        <p:spPr>
          <a:xfrm>
            <a:off x="1717200" y="720000"/>
            <a:ext cx="3735196"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32100" indent="-2832100">
              <a:lnSpc>
                <a:spcPct val="100000"/>
              </a:lnSpc>
              <a:spcBef>
                <a:spcPts val="0"/>
              </a:spcBef>
              <a:tabLst>
                <a:tab pos="1074738" algn="l"/>
              </a:tabLst>
            </a:pPr>
            <a:r>
              <a:rPr lang="en-US" altLang="zh-TW" sz="60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delicacy</a:t>
            </a:r>
          </a:p>
        </p:txBody>
      </p:sp>
    </p:spTree>
    <p:extLst>
      <p:ext uri="{BB962C8B-B14F-4D97-AF65-F5344CB8AC3E}">
        <p14:creationId xmlns:p14="http://schemas.microsoft.com/office/powerpoint/2010/main" val="42109979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552" fill="hold"/>
                                        <p:tgtEl>
                                          <p:spTgt spid="11"/>
                                        </p:tgtEl>
                                      </p:cBhvr>
                                    </p:cmd>
                                  </p:childTnLst>
                                </p:cTn>
                              </p:par>
                            </p:childTnLst>
                          </p:cTn>
                        </p:par>
                      </p:childTnLst>
                    </p:cTn>
                  </p:par>
                </p:childTnLst>
              </p:cTn>
              <p:nextCondLst>
                <p:cond evt="onClick" delay="0">
                  <p:tgtEl>
                    <p:spTgt spid="11"/>
                  </p:tgtEl>
                </p:cond>
              </p:nextCondLst>
            </p:seq>
            <p:audio>
              <p:cMediaNode vol="80000">
                <p:cTn id="16" fill="hold" display="0">
                  <p:stCondLst>
                    <p:cond delay="indefinite"/>
                  </p:stCondLst>
                  <p:endCondLst>
                    <p:cond evt="onStopAudio" delay="0">
                      <p:tgtEl>
                        <p:sldTgt/>
                      </p:tgtEl>
                    </p:cond>
                  </p:endCondLst>
                </p:cTn>
                <p:tgtEl>
                  <p:spTgt spid="11"/>
                </p:tgtEl>
              </p:cMediaNode>
            </p:audio>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6164" fill="hold"/>
                                        <p:tgtEl>
                                          <p:spTgt spid="12"/>
                                        </p:tgtEl>
                                      </p:cBhvr>
                                    </p:cmd>
                                  </p:childTnLst>
                                </p:cTn>
                              </p:par>
                            </p:childTnLst>
                          </p:cTn>
                        </p:par>
                      </p:childTnLst>
                    </p:cTn>
                  </p:par>
                </p:childTnLst>
              </p:cTn>
              <p:nextCondLst>
                <p:cond evt="onClick" delay="0">
                  <p:tgtEl>
                    <p:spTgt spid="12"/>
                  </p:tgtEl>
                </p:cond>
              </p:nextCondLst>
            </p:seq>
            <p:audio>
              <p:cMediaNode vol="80000">
                <p:cTn id="22" fill="hold" display="0">
                  <p:stCondLst>
                    <p:cond delay="indefinite"/>
                  </p:stCondLst>
                  <p:endCondLst>
                    <p:cond evt="onStopAudio" delay="0">
                      <p:tgtEl>
                        <p:sldTgt/>
                      </p:tgtEl>
                    </p:cond>
                  </p:endCondLst>
                </p:cTn>
                <p:tgtEl>
                  <p:spTgt spid="12"/>
                </p:tgtEl>
              </p:cMediaNode>
            </p:audio>
          </p:childTnLst>
        </p:cTn>
      </p:par>
    </p:tnLst>
    <p:bldLst>
      <p:bldP spid="20" grpId="0"/>
      <p:bldP spid="20"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74609590-ED1C-40D0-8D5A-35A1944DDED7}"/>
              </a:ext>
            </a:extLst>
          </p:cNvPr>
          <p:cNvSpPr txBox="1">
            <a:spLocks/>
          </p:cNvSpPr>
          <p:nvPr/>
        </p:nvSpPr>
        <p:spPr>
          <a:xfrm>
            <a:off x="342900" y="2012715"/>
            <a:ext cx="11734800" cy="393338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2422525">
              <a:lnSpc>
                <a:spcPct val="130000"/>
              </a:lnSpc>
              <a:spcBef>
                <a:spcPts val="600"/>
              </a:spcBef>
              <a:buNone/>
              <a:tabLst>
                <a:tab pos="631825" algn="l"/>
              </a:tabLst>
            </a:pPr>
            <a:r>
              <a:rPr lang="en-US" altLang="zh-TW" sz="3200" dirty="0">
                <a:latin typeface="Arial" panose="020B0604020202020204" pitchFamily="34" charset="0"/>
                <a:ea typeface="標楷體" panose="03000509000000000000" pitchFamily="65" charset="-120"/>
                <a:cs typeface="Arial" panose="020B0604020202020204" pitchFamily="34" charset="0"/>
              </a:rPr>
              <a:t>Torii are one of the most recognizable* symbols of </a:t>
            </a:r>
            <a:br>
              <a:rPr lang="en-US" altLang="zh-TW" sz="3200" dirty="0">
                <a:latin typeface="Arial" panose="020B0604020202020204" pitchFamily="34" charset="0"/>
                <a:ea typeface="標楷體" panose="03000509000000000000" pitchFamily="65" charset="-120"/>
                <a:cs typeface="Arial" panose="020B0604020202020204" pitchFamily="34" charset="0"/>
              </a:rPr>
            </a:br>
            <a:r>
              <a:rPr lang="zh-TW" altLang="en-US" sz="3200" dirty="0">
                <a:latin typeface="Arial" panose="020B0604020202020204" pitchFamily="34" charset="0"/>
                <a:ea typeface="標楷體" panose="03000509000000000000" pitchFamily="65" charset="-120"/>
                <a:cs typeface="Arial" panose="020B0604020202020204" pitchFamily="34" charset="0"/>
              </a:rPr>
              <a:t>　　　</a:t>
            </a:r>
            <a:r>
              <a:rPr lang="en-US" altLang="zh-TW" sz="3200" dirty="0">
                <a:latin typeface="Arial" panose="020B0604020202020204" pitchFamily="34" charset="0"/>
                <a:ea typeface="標楷體" panose="03000509000000000000" pitchFamily="65" charset="-120"/>
                <a:cs typeface="Arial" panose="020B0604020202020204" pitchFamily="34" charset="0"/>
              </a:rPr>
              <a:t>Japanese culture. These gates form the entrance to </a:t>
            </a:r>
            <a:r>
              <a:rPr lang="en-US" altLang="zh-TW" sz="3200" dirty="0" smtClean="0">
                <a:latin typeface="Arial" panose="020B0604020202020204" pitchFamily="34" charset="0"/>
                <a:ea typeface="標楷體" panose="03000509000000000000" pitchFamily="65" charset="-120"/>
                <a:cs typeface="Arial" panose="020B0604020202020204" pitchFamily="34" charset="0"/>
              </a:rPr>
              <a:t>	Shinto </a:t>
            </a:r>
            <a:r>
              <a:rPr lang="en-US" altLang="zh-TW" sz="3200" dirty="0">
                <a:latin typeface="Arial" panose="020B0604020202020204" pitchFamily="34" charset="0"/>
                <a:ea typeface="標楷體" panose="03000509000000000000" pitchFamily="65" charset="-120"/>
                <a:cs typeface="Arial" panose="020B0604020202020204" pitchFamily="34" charset="0"/>
              </a:rPr>
              <a:t>shrines*. They separate the human world outside from the space of the gods inside. One of Japan’s most famous torii is the Great Torii (or the O-Torii) of Itsukushima Shrine on the island of Itsukushima</a:t>
            </a:r>
            <a:r>
              <a:rPr lang="en-US" altLang="zh-TW" sz="3200" dirty="0" smtClean="0">
                <a:latin typeface="Arial" panose="020B0604020202020204" pitchFamily="34" charset="0"/>
                <a:ea typeface="標楷體" panose="03000509000000000000" pitchFamily="65" charset="-120"/>
                <a:cs typeface="Arial" panose="020B0604020202020204" pitchFamily="34" charset="0"/>
              </a:rPr>
              <a:t>.</a:t>
            </a:r>
            <a:endParaRPr lang="en-US" altLang="zh-TW" sz="3200" dirty="0">
              <a:latin typeface="Arial" panose="020B0604020202020204" pitchFamily="34" charset="0"/>
              <a:ea typeface="標楷體" panose="03000509000000000000" pitchFamily="65" charset="-120"/>
              <a:cs typeface="Arial" panose="020B0604020202020204" pitchFamily="34" charset="0"/>
            </a:endParaRPr>
          </a:p>
        </p:txBody>
      </p:sp>
      <p:sp>
        <p:nvSpPr>
          <p:cNvPr id="2" name="文字版面配置區 2">
            <a:extLst>
              <a:ext uri="{FF2B5EF4-FFF2-40B4-BE49-F238E27FC236}">
                <a16:creationId xmlns:a16="http://schemas.microsoft.com/office/drawing/2014/main" id="{D92260A8-4575-4B2B-A828-6144A851063A}"/>
              </a:ext>
            </a:extLst>
          </p:cNvPr>
          <p:cNvSpPr txBox="1">
            <a:spLocks/>
          </p:cNvSpPr>
          <p:nvPr/>
        </p:nvSpPr>
        <p:spPr>
          <a:xfrm>
            <a:off x="4644000" y="86207"/>
            <a:ext cx="4436882" cy="127419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600"/>
              </a:spcBef>
              <a:buNone/>
            </a:pPr>
            <a:r>
              <a:rPr lang="en-US" altLang="zh-TW" sz="3200" b="1" dirty="0">
                <a:solidFill>
                  <a:schemeClr val="bg1"/>
                </a:solidFill>
                <a:latin typeface="Arial" panose="020B0604020202020204" pitchFamily="34" charset="0"/>
                <a:ea typeface="標楷體" panose="03000509000000000000" pitchFamily="65" charset="-120"/>
                <a:cs typeface="Arial" panose="020B0604020202020204" pitchFamily="34" charset="0"/>
              </a:rPr>
              <a:t>The Great Torii of Itsukushima Shrine*</a:t>
            </a:r>
          </a:p>
        </p:txBody>
      </p:sp>
      <p:sp>
        <p:nvSpPr>
          <p:cNvPr id="8" name="圓角矩形 4">
            <a:hlinkClick r:id="rId2" action="ppaction://hlinksldjump"/>
            <a:extLst>
              <a:ext uri="{FF2B5EF4-FFF2-40B4-BE49-F238E27FC236}">
                <a16:creationId xmlns:a16="http://schemas.microsoft.com/office/drawing/2014/main" id="{9D1CD01B-6258-48A0-BD9E-EF164300A0D8}"/>
              </a:ext>
            </a:extLst>
          </p:cNvPr>
          <p:cNvSpPr/>
          <p:nvPr/>
        </p:nvSpPr>
        <p:spPr>
          <a:xfrm>
            <a:off x="10404000" y="108000"/>
            <a:ext cx="1152000" cy="396000"/>
          </a:xfrm>
          <a:prstGeom prst="roundRect">
            <a:avLst/>
          </a:prstGeom>
          <a:solidFill>
            <a:srgbClr val="D1EEEA"/>
          </a:solidFill>
          <a:ln>
            <a:solidFill>
              <a:srgbClr val="F5E6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回題目</a:t>
            </a:r>
          </a:p>
        </p:txBody>
      </p:sp>
      <p:pic>
        <p:nvPicPr>
          <p:cNvPr id="9" name="圖片 8">
            <a:hlinkClick r:id="rId3" action="ppaction://hlinksldjump"/>
            <a:extLst>
              <a:ext uri="{FF2B5EF4-FFF2-40B4-BE49-F238E27FC236}">
                <a16:creationId xmlns:a16="http://schemas.microsoft.com/office/drawing/2014/main" id="{BA3FE194-9247-44C9-8D79-91FBC1FB61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9586" y="113854"/>
            <a:ext cx="388800" cy="388800"/>
          </a:xfrm>
          <a:prstGeom prst="rect">
            <a:avLst/>
          </a:prstGeom>
        </p:spPr>
      </p:pic>
      <p:sp>
        <p:nvSpPr>
          <p:cNvPr id="19" name="矩形: 圓角 18">
            <a:extLst>
              <a:ext uri="{FF2B5EF4-FFF2-40B4-BE49-F238E27FC236}">
                <a16:creationId xmlns:a16="http://schemas.microsoft.com/office/drawing/2014/main" id="{ECF2C500-D2BC-464E-8B8F-6BC33129DF9F}"/>
              </a:ext>
            </a:extLst>
          </p:cNvPr>
          <p:cNvSpPr/>
          <p:nvPr/>
        </p:nvSpPr>
        <p:spPr>
          <a:xfrm>
            <a:off x="2277826" y="5879479"/>
            <a:ext cx="9628228" cy="914391"/>
          </a:xfrm>
          <a:prstGeom prst="roundRect">
            <a:avLst>
              <a:gd name="adj" fmla="val 24193"/>
            </a:avLst>
          </a:prstGeom>
          <a:solidFill>
            <a:schemeClr val="bg1"/>
          </a:solidFill>
          <a:ln w="28575">
            <a:solidFill>
              <a:srgbClr val="00B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n w="38100">
                <a:solidFill>
                  <a:schemeClr val="tx1"/>
                </a:solidFill>
              </a:ln>
              <a:ea typeface="標楷體" panose="03000509000000000000" pitchFamily="65" charset="-120"/>
            </a:endParaRPr>
          </a:p>
        </p:txBody>
      </p:sp>
      <p:sp>
        <p:nvSpPr>
          <p:cNvPr id="20" name="文字版面配置區 2">
            <a:extLst>
              <a:ext uri="{FF2B5EF4-FFF2-40B4-BE49-F238E27FC236}">
                <a16:creationId xmlns:a16="http://schemas.microsoft.com/office/drawing/2014/main" id="{12555C2A-BB53-4BED-97D2-4AA3D0850A23}"/>
              </a:ext>
            </a:extLst>
          </p:cNvPr>
          <p:cNvSpPr txBox="1">
            <a:spLocks/>
          </p:cNvSpPr>
          <p:nvPr/>
        </p:nvSpPr>
        <p:spPr>
          <a:xfrm>
            <a:off x="4446346" y="5879479"/>
            <a:ext cx="7346586" cy="9204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en-US" altLang="zh-TW" dirty="0">
                <a:solidFill>
                  <a:schemeClr val="tx1"/>
                </a:solidFill>
                <a:latin typeface="Arial" panose="020B0604020202020204" pitchFamily="34" charset="0"/>
                <a:ea typeface="標楷體" panose="03000509000000000000" pitchFamily="65" charset="-120"/>
                <a:cs typeface="Arial" panose="020B0604020202020204" pitchFamily="34" charset="0"/>
              </a:rPr>
              <a:t>the Great Torii of Itsukushima Shrine </a:t>
            </a:r>
            <a:r>
              <a:rPr lang="zh-TW" altLang="en-US" dirty="0">
                <a:solidFill>
                  <a:schemeClr val="tx1"/>
                </a:solidFill>
                <a:latin typeface="Arial" panose="020B0604020202020204" pitchFamily="34" charset="0"/>
                <a:ea typeface="標楷體" panose="03000509000000000000" pitchFamily="65" charset="-120"/>
                <a:cs typeface="Arial" panose="020B0604020202020204" pitchFamily="34" charset="0"/>
              </a:rPr>
              <a:t>嚴島神社大鳥居　　</a:t>
            </a:r>
            <a:r>
              <a:rPr lang="en-US" altLang="zh-TW"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dirty="0">
                <a:solidFill>
                  <a:schemeClr val="tx1"/>
                </a:solidFill>
                <a:latin typeface="Arial" panose="020B0604020202020204" pitchFamily="34" charset="0"/>
                <a:ea typeface="標楷體" panose="03000509000000000000" pitchFamily="65" charset="-120"/>
                <a:cs typeface="Arial" panose="020B0604020202020204" pitchFamily="34" charset="0"/>
              </a:rPr>
              <a:t>recognizable </a:t>
            </a:r>
            <a:r>
              <a:rPr lang="zh-TW" altLang="en-US" dirty="0">
                <a:solidFill>
                  <a:schemeClr val="tx1"/>
                </a:solidFill>
                <a:latin typeface="Arial" panose="020B0604020202020204" pitchFamily="34" charset="0"/>
                <a:ea typeface="標楷體" panose="03000509000000000000" pitchFamily="65" charset="-120"/>
                <a:cs typeface="Arial" panose="020B0604020202020204" pitchFamily="34" charset="0"/>
              </a:rPr>
              <a:t>可識別的　</a:t>
            </a:r>
            <a:r>
              <a:rPr lang="en-US" altLang="zh-TW" dirty="0">
                <a:solidFill>
                  <a:schemeClr val="tx1"/>
                </a:solidFill>
                <a:latin typeface="Arial" panose="020B0604020202020204" pitchFamily="34" charset="0"/>
                <a:ea typeface="標楷體" panose="03000509000000000000" pitchFamily="65" charset="-120"/>
                <a:cs typeface="Arial" panose="020B0604020202020204" pitchFamily="34" charset="0"/>
              </a:rPr>
              <a:t>Shinto shrine </a:t>
            </a:r>
            <a:r>
              <a:rPr lang="zh-TW" altLang="en-US" dirty="0">
                <a:solidFill>
                  <a:schemeClr val="tx1"/>
                </a:solidFill>
                <a:latin typeface="Arial" panose="020B0604020202020204" pitchFamily="34" charset="0"/>
                <a:ea typeface="標楷體" panose="03000509000000000000" pitchFamily="65" charset="-120"/>
                <a:cs typeface="Arial" panose="020B0604020202020204" pitchFamily="34" charset="0"/>
              </a:rPr>
              <a:t>神社　</a:t>
            </a:r>
          </a:p>
        </p:txBody>
      </p:sp>
      <p:sp>
        <p:nvSpPr>
          <p:cNvPr id="21" name="文字版面配置區 2">
            <a:extLst>
              <a:ext uri="{FF2B5EF4-FFF2-40B4-BE49-F238E27FC236}">
                <a16:creationId xmlns:a16="http://schemas.microsoft.com/office/drawing/2014/main" id="{71DBF960-ABB2-47FE-9BCF-8F36EB6576FF}"/>
              </a:ext>
            </a:extLst>
          </p:cNvPr>
          <p:cNvSpPr txBox="1">
            <a:spLocks/>
          </p:cNvSpPr>
          <p:nvPr/>
        </p:nvSpPr>
        <p:spPr>
          <a:xfrm>
            <a:off x="2715773" y="5880092"/>
            <a:ext cx="1730573" cy="5311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61950" indent="-361950">
              <a:lnSpc>
                <a:spcPct val="120000"/>
              </a:lnSpc>
            </a:pPr>
            <a:r>
              <a:rPr lang="en-US" altLang="zh-TW" dirty="0">
                <a:solidFill>
                  <a:srgbClr val="00B3DD"/>
                </a:solidFill>
                <a:latin typeface="Arial" panose="020B0604020202020204" pitchFamily="34" charset="0"/>
                <a:ea typeface="標楷體" panose="03000509000000000000" pitchFamily="65" charset="-120"/>
                <a:cs typeface="Arial" panose="020B0604020202020204" pitchFamily="34" charset="0"/>
              </a:rPr>
              <a:t>Word Bank</a:t>
            </a:r>
            <a:endParaRPr lang="zh-TW" altLang="en-US" i="1" dirty="0">
              <a:solidFill>
                <a:srgbClr val="00B3DD"/>
              </a:solidFill>
              <a:latin typeface="Arial" panose="020B0604020202020204" pitchFamily="34" charset="0"/>
              <a:ea typeface="標楷體" panose="03000509000000000000" pitchFamily="65" charset="-120"/>
              <a:cs typeface="Arial" panose="020B0604020202020204" pitchFamily="34" charset="0"/>
            </a:endParaRPr>
          </a:p>
        </p:txBody>
      </p:sp>
      <p:pic>
        <p:nvPicPr>
          <p:cNvPr id="22" name="圖片 21">
            <a:extLst>
              <a:ext uri="{FF2B5EF4-FFF2-40B4-BE49-F238E27FC236}">
                <a16:creationId xmlns:a16="http://schemas.microsoft.com/office/drawing/2014/main" id="{C7FB3111-C2F2-4BA3-9205-D355201FFAC4}"/>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88461" y="5945436"/>
            <a:ext cx="393193" cy="387097"/>
          </a:xfrm>
          <a:prstGeom prst="rect">
            <a:avLst/>
          </a:prstGeom>
        </p:spPr>
      </p:pic>
    </p:spTree>
    <p:extLst>
      <p:ext uri="{BB962C8B-B14F-4D97-AF65-F5344CB8AC3E}">
        <p14:creationId xmlns:p14="http://schemas.microsoft.com/office/powerpoint/2010/main" val="277724987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回衍生</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5"/>
            <a:ext cx="11041062" cy="522922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delicacy</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n. [U]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纖細；</a:t>
            </a:r>
            <a:r>
              <a:rPr lang="zh-TW" altLang="en-US"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精美</a:t>
            </a:r>
            <a:endParaRPr lang="en-US" altLang="zh-TW"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endParaRPr>
          </a:p>
          <a:p>
            <a:pPr marL="276225" indent="-276225">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Because of its great delicacy, the </a:t>
            </a:r>
            <a:r>
              <a:rPr lang="en-US" altLang="zh-TW" sz="3200" i="1" dirty="0">
                <a:solidFill>
                  <a:schemeClr val="tx1"/>
                </a:solidFill>
                <a:latin typeface="Arial" panose="020B0604020202020204" pitchFamily="34" charset="0"/>
                <a:ea typeface="標楷體" panose="03000509000000000000" pitchFamily="65" charset="-120"/>
                <a:cs typeface="Arial" panose="020B0604020202020204" pitchFamily="34" charset="0"/>
              </a:rPr>
              <a:t>Mona Lisa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is</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kept in a special sealed box to protect it from</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vibrations, heat, and humidity.</a:t>
            </a:r>
          </a:p>
          <a:p>
            <a:pPr>
              <a:lnSpc>
                <a:spcPct val="14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delicacy</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n. [U]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周到；體貼</a:t>
            </a:r>
          </a:p>
          <a:p>
            <a:pPr marL="276225" indent="-276225">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Our boss seems to have a short temper lately, so</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I suggest you treat him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with</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great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delicacy</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876739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版面配置區 2">
            <a:extLst>
              <a:ext uri="{FF2B5EF4-FFF2-40B4-BE49-F238E27FC236}">
                <a16:creationId xmlns:a16="http://schemas.microsoft.com/office/drawing/2014/main" id="{FD8DBCBE-7D37-4C9C-8278-0F3ACACACD00}"/>
              </a:ext>
            </a:extLst>
          </p:cNvPr>
          <p:cNvSpPr txBox="1">
            <a:spLocks/>
          </p:cNvSpPr>
          <p:nvPr/>
        </p:nvSpPr>
        <p:spPr>
          <a:xfrm>
            <a:off x="6120000" y="828000"/>
            <a:ext cx="5728256" cy="6592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724150" indent="-2724150">
              <a:lnSpc>
                <a:spcPct val="120000"/>
              </a:lnSpc>
              <a:tabLst>
                <a:tab pos="1074738" algn="l"/>
              </a:tabLst>
            </a:pPr>
            <a:r>
              <a:rPr lang="en-US" altLang="zh-TW" sz="3200" b="1" i="1"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 [C]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佳餚；美食</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pic>
        <p:nvPicPr>
          <p:cNvPr id="14" name="圖片 13">
            <a:hlinkClick r:id="rId7"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sp>
        <p:nvSpPr>
          <p:cNvPr id="17" name="文字版面配置區 2">
            <a:extLst>
              <a:ext uri="{FF2B5EF4-FFF2-40B4-BE49-F238E27FC236}">
                <a16:creationId xmlns:a16="http://schemas.microsoft.com/office/drawing/2014/main" id="{3F46B983-28D3-4E9D-808A-5C6CBF559FB8}"/>
              </a:ext>
            </a:extLst>
          </p:cNvPr>
          <p:cNvSpPr txBox="1">
            <a:spLocks/>
          </p:cNvSpPr>
          <p:nvPr/>
        </p:nvSpPr>
        <p:spPr>
          <a:xfrm>
            <a:off x="619200" y="2952000"/>
            <a:ext cx="11229056" cy="1296000"/>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This high-end grocery store sells foreign </a:t>
            </a:r>
            <a:r>
              <a:rPr lang="en-US" altLang="zh-TW" sz="3200" b="1" dirty="0">
                <a:solidFill>
                  <a:srgbClr val="C00000"/>
                </a:solidFill>
                <a:latin typeface="Arial" panose="020B0604020202020204" pitchFamily="34" charset="0"/>
                <a:ea typeface="標楷體" panose="03000509000000000000" pitchFamily="65" charset="-120"/>
                <a:cs typeface="Arial" panose="020B0604020202020204" pitchFamily="34" charset="0"/>
              </a:rPr>
              <a:t>delicacies</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such as cheese from France and soy sauce from Japan.</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9" name="圖片 18">
            <a:extLst>
              <a:ext uri="{FF2B5EF4-FFF2-40B4-BE49-F238E27FC236}">
                <a16:creationId xmlns:a16="http://schemas.microsoft.com/office/drawing/2014/main" id="{E7717BA5-E659-42C7-8F0D-1205D87E7E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20" name="文字版面配置區 2">
            <a:extLst>
              <a:ext uri="{FF2B5EF4-FFF2-40B4-BE49-F238E27FC236}">
                <a16:creationId xmlns:a16="http://schemas.microsoft.com/office/drawing/2014/main" id="{60873379-1261-49DE-9973-BEFA5E86F0F8}"/>
              </a:ext>
            </a:extLst>
          </p:cNvPr>
          <p:cNvSpPr txBox="1">
            <a:spLocks/>
          </p:cNvSpPr>
          <p:nvPr/>
        </p:nvSpPr>
        <p:spPr>
          <a:xfrm>
            <a:off x="619200" y="4248000"/>
            <a:ext cx="11229056" cy="1296000"/>
          </a:xfrm>
          <a:prstGeom prst="rect">
            <a:avLst/>
          </a:prstGeom>
        </p:spPr>
        <p:txBody>
          <a:bodyPr vert="horz" lIns="5400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這間高檔的雜貨店販售外國美食，像是法國來的起司和日本來的醬油。</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21" name="圖片 20">
            <a:extLst>
              <a:ext uri="{FF2B5EF4-FFF2-40B4-BE49-F238E27FC236}">
                <a16:creationId xmlns:a16="http://schemas.microsoft.com/office/drawing/2014/main" id="{51C16309-837E-41E3-A4A7-CFBC67D2FA9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6000" y="1547999"/>
            <a:ext cx="1881599" cy="504000"/>
          </a:xfrm>
          <a:prstGeom prst="rect">
            <a:avLst/>
          </a:prstGeom>
        </p:spPr>
      </p:pic>
      <p:pic>
        <p:nvPicPr>
          <p:cNvPr id="10" name="610030513-2">
            <a:hlinkClick r:id="" action="ppaction://media"/>
            <a:extLst>
              <a:ext uri="{FF2B5EF4-FFF2-40B4-BE49-F238E27FC236}">
                <a16:creationId xmlns:a16="http://schemas.microsoft.com/office/drawing/2014/main" id="{8A5F5CEB-9656-4705-92D0-DC23D57BAF3E}"/>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11" name="610030513s-3">
            <a:hlinkClick r:id="" action="ppaction://media"/>
            <a:extLst>
              <a:ext uri="{FF2B5EF4-FFF2-40B4-BE49-F238E27FC236}">
                <a16:creationId xmlns:a16="http://schemas.microsoft.com/office/drawing/2014/main" id="{159C6ED8-216E-49F1-91CE-17711C33FB76}"/>
              </a:ext>
            </a:extLst>
          </p:cNvPr>
          <p:cNvPicPr>
            <a:picLocks noChangeAspect="1"/>
          </p:cNvPicPr>
          <p:nvPr>
            <a:audioFile r:link="rId4"/>
            <p:extLst>
              <p:ext uri="{DAA4B4D4-6D71-4841-9C94-3DE7FCFB9230}">
                <p14:media xmlns:p14="http://schemas.microsoft.com/office/powerpoint/2010/main" r:embed="rId3"/>
              </p:ext>
            </p:extLst>
          </p:nvPr>
        </p:nvPicPr>
        <p:blipFill>
          <a:blip r:embed="rId12"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sp>
        <p:nvSpPr>
          <p:cNvPr id="12"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13" name="文字版面配置區 2"/>
          <p:cNvSpPr txBox="1">
            <a:spLocks/>
          </p:cNvSpPr>
          <p:nvPr/>
        </p:nvSpPr>
        <p:spPr>
          <a:xfrm>
            <a:off x="1717200" y="720000"/>
            <a:ext cx="3735196"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32100" indent="-2832100">
              <a:lnSpc>
                <a:spcPct val="100000"/>
              </a:lnSpc>
              <a:spcBef>
                <a:spcPts val="0"/>
              </a:spcBef>
              <a:tabLst>
                <a:tab pos="1074738" algn="l"/>
              </a:tabLst>
            </a:pPr>
            <a:r>
              <a:rPr lang="en-US" altLang="zh-TW" sz="60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delicacy</a:t>
            </a:r>
          </a:p>
        </p:txBody>
      </p:sp>
    </p:spTree>
    <p:extLst>
      <p:ext uri="{BB962C8B-B14F-4D97-AF65-F5344CB8AC3E}">
        <p14:creationId xmlns:p14="http://schemas.microsoft.com/office/powerpoint/2010/main" val="3475948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552" fill="hold"/>
                                        <p:tgtEl>
                                          <p:spTgt spid="10"/>
                                        </p:tgtEl>
                                      </p:cBhvr>
                                    </p:cmd>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8855" fill="hold"/>
                                        <p:tgtEl>
                                          <p:spTgt spid="11"/>
                                        </p:tgtEl>
                                      </p:cBhvr>
                                    </p:cmd>
                                  </p:childTnLst>
                                </p:cTn>
                              </p:par>
                            </p:childTnLst>
                          </p:cTn>
                        </p:par>
                      </p:childTnLst>
                    </p:cTn>
                  </p:par>
                </p:childTnLst>
              </p:cTn>
              <p:nextCondLst>
                <p:cond evt="onClick" delay="0">
                  <p:tgtEl>
                    <p:spTgt spid="11"/>
                  </p:tgtEl>
                </p:cond>
              </p:nextCondLst>
            </p:seq>
            <p:audio>
              <p:cMediaNode vol="80000">
                <p:cTn id="21" fill="hold" display="0">
                  <p:stCondLst>
                    <p:cond delay="indefinite"/>
                  </p:stCondLst>
                  <p:endCondLst>
                    <p:cond evt="onStopAudio" delay="0">
                      <p:tgtEl>
                        <p:sldTgt/>
                      </p:tgtEl>
                    </p:cond>
                  </p:endCondLst>
                </p:cTn>
                <p:tgtEl>
                  <p:spTgt spid="10"/>
                </p:tgtEl>
              </p:cMediaNode>
            </p:audio>
            <p:audio>
              <p:cMediaNode vol="80000">
                <p:cTn id="22" fill="hold" display="0">
                  <p:stCondLst>
                    <p:cond delay="indefinite"/>
                  </p:stCondLst>
                  <p:endCondLst>
                    <p:cond evt="onStopAudio" delay="0">
                      <p:tgtEl>
                        <p:sldTgt/>
                      </p:tgtEl>
                    </p:cond>
                  </p:endCondLst>
                </p:cTn>
                <p:tgtEl>
                  <p:spTgt spid="11"/>
                </p:tgtEl>
              </p:cMediaNode>
            </p:audio>
          </p:childTnLst>
        </p:cTn>
      </p:par>
    </p:tnLst>
    <p:bldLst>
      <p:bldP spid="20" grpId="0"/>
      <p:bldP spid="20" grpId="1"/>
    </p:bldLst>
  </p:timing>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回衍生</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6"/>
            <a:ext cx="10548738" cy="235267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delicacy</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n. [C]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佳餚；</a:t>
            </a:r>
            <a:r>
              <a:rPr lang="zh-TW" altLang="en-US"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美食</a:t>
            </a:r>
            <a:endParaRPr lang="en-US" altLang="zh-TW"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endParaRPr>
          </a:p>
          <a:p>
            <a:pPr marL="361950" indent="-361950">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Although pufferfish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河豚</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is extremely</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poisonous, it is considered to be a delicacy in Japan</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316648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版面配置區 2">
            <a:extLst>
              <a:ext uri="{FF2B5EF4-FFF2-40B4-BE49-F238E27FC236}">
                <a16:creationId xmlns:a16="http://schemas.microsoft.com/office/drawing/2014/main" id="{FD8DBCBE-7D37-4C9C-8278-0F3ACACACD00}"/>
              </a:ext>
            </a:extLst>
          </p:cNvPr>
          <p:cNvSpPr txBox="1">
            <a:spLocks/>
          </p:cNvSpPr>
          <p:nvPr/>
        </p:nvSpPr>
        <p:spPr>
          <a:xfrm>
            <a:off x="6120000" y="828000"/>
            <a:ext cx="5410482" cy="1872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tabLst>
                <a:tab pos="1074738" algn="l"/>
              </a:tabLst>
            </a:pPr>
            <a:r>
              <a:rPr lang="en-US" altLang="zh-TW" sz="3200" b="1" i="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adj</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獨特的</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easy to recognize, identify, or notice</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pic>
        <p:nvPicPr>
          <p:cNvPr id="14" name="圖片 13">
            <a:hlinkClick r:id="rId7"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sp>
        <p:nvSpPr>
          <p:cNvPr id="17" name="文字版面配置區 2">
            <a:extLst>
              <a:ext uri="{FF2B5EF4-FFF2-40B4-BE49-F238E27FC236}">
                <a16:creationId xmlns:a16="http://schemas.microsoft.com/office/drawing/2014/main" id="{3F46B983-28D3-4E9D-808A-5C6CBF559FB8}"/>
              </a:ext>
            </a:extLst>
          </p:cNvPr>
          <p:cNvSpPr txBox="1">
            <a:spLocks/>
          </p:cNvSpPr>
          <p:nvPr/>
        </p:nvSpPr>
        <p:spPr>
          <a:xfrm>
            <a:off x="619200" y="2952000"/>
            <a:ext cx="11229056" cy="1296000"/>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Due to their </a:t>
            </a:r>
            <a:r>
              <a:rPr lang="en-US" altLang="zh-TW" sz="3200" b="1" dirty="0">
                <a:solidFill>
                  <a:srgbClr val="C00000"/>
                </a:solidFill>
                <a:latin typeface="Arial" panose="020B0604020202020204" pitchFamily="34" charset="0"/>
                <a:ea typeface="標楷體" panose="03000509000000000000" pitchFamily="65" charset="-120"/>
                <a:cs typeface="Arial" panose="020B0604020202020204" pitchFamily="34" charset="0"/>
              </a:rPr>
              <a:t>distinctive</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sun-like shape and purple coloring, passion flowers in blossom are easy to recognize.</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9" name="圖片 18">
            <a:extLst>
              <a:ext uri="{FF2B5EF4-FFF2-40B4-BE49-F238E27FC236}">
                <a16:creationId xmlns:a16="http://schemas.microsoft.com/office/drawing/2014/main" id="{E7717BA5-E659-42C7-8F0D-1205D87E7E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20" name="文字版面配置區 2">
            <a:extLst>
              <a:ext uri="{FF2B5EF4-FFF2-40B4-BE49-F238E27FC236}">
                <a16:creationId xmlns:a16="http://schemas.microsoft.com/office/drawing/2014/main" id="{60873379-1261-49DE-9973-BEFA5E86F0F8}"/>
              </a:ext>
            </a:extLst>
          </p:cNvPr>
          <p:cNvSpPr txBox="1">
            <a:spLocks/>
          </p:cNvSpPr>
          <p:nvPr/>
        </p:nvSpPr>
        <p:spPr>
          <a:xfrm>
            <a:off x="619200" y="4248000"/>
            <a:ext cx="10900800" cy="1296000"/>
          </a:xfrm>
          <a:prstGeom prst="rect">
            <a:avLst/>
          </a:prstGeom>
        </p:spPr>
        <p:txBody>
          <a:bodyPr vert="horz" lIns="5400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由於它們獨特太陽般的形狀和紫色的色澤，盛開的西番蓮（百香果花）非常容易辨認。</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22" name="圖片 21">
            <a:extLst>
              <a:ext uri="{FF2B5EF4-FFF2-40B4-BE49-F238E27FC236}">
                <a16:creationId xmlns:a16="http://schemas.microsoft.com/office/drawing/2014/main" id="{1F014F2F-96EE-4EA5-874C-0E970FB0B4F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6000" y="1548000"/>
            <a:ext cx="2111494" cy="504000"/>
          </a:xfrm>
          <a:prstGeom prst="rect">
            <a:avLst/>
          </a:prstGeom>
        </p:spPr>
      </p:pic>
      <p:pic>
        <p:nvPicPr>
          <p:cNvPr id="10" name="610030514-1">
            <a:hlinkClick r:id="" action="ppaction://media"/>
            <a:extLst>
              <a:ext uri="{FF2B5EF4-FFF2-40B4-BE49-F238E27FC236}">
                <a16:creationId xmlns:a16="http://schemas.microsoft.com/office/drawing/2014/main" id="{35D6654B-C91D-4FF5-AF5F-6C7AC78A1EF4}"/>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11" name="610030514s-1">
            <a:hlinkClick r:id="" action="ppaction://media"/>
            <a:extLst>
              <a:ext uri="{FF2B5EF4-FFF2-40B4-BE49-F238E27FC236}">
                <a16:creationId xmlns:a16="http://schemas.microsoft.com/office/drawing/2014/main" id="{AEEA63BE-B2F9-48D3-B95F-93C2DEC2CF38}"/>
              </a:ext>
            </a:extLst>
          </p:cNvPr>
          <p:cNvPicPr>
            <a:picLocks noChangeAspect="1"/>
          </p:cNvPicPr>
          <p:nvPr>
            <a:audioFile r:link="rId4"/>
            <p:extLst>
              <p:ext uri="{DAA4B4D4-6D71-4841-9C94-3DE7FCFB9230}">
                <p14:media xmlns:p14="http://schemas.microsoft.com/office/powerpoint/2010/main" r:embed="rId3"/>
              </p:ext>
            </p:extLst>
          </p:nvPr>
        </p:nvPicPr>
        <p:blipFill>
          <a:blip r:embed="rId12"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sp>
        <p:nvSpPr>
          <p:cNvPr id="13"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15" name="文字版面配置區 2"/>
          <p:cNvSpPr txBox="1">
            <a:spLocks/>
          </p:cNvSpPr>
          <p:nvPr/>
        </p:nvSpPr>
        <p:spPr>
          <a:xfrm>
            <a:off x="576001" y="720000"/>
            <a:ext cx="4881824"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00000"/>
              </a:lnSpc>
              <a:spcBef>
                <a:spcPts val="0"/>
              </a:spcBef>
              <a:tabLst>
                <a:tab pos="1074738" algn="l"/>
              </a:tabLst>
            </a:pPr>
            <a:r>
              <a:rPr lang="en-US" altLang="zh-TW" sz="6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13. </a:t>
            </a:r>
            <a:r>
              <a:rPr lang="en-US" altLang="zh-TW" sz="6000" b="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rPr>
              <a:t>distinctive</a:t>
            </a:r>
            <a:endParaRPr lang="zh-TW" altLang="en-US" sz="6000" b="1" i="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976151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977" fill="hold"/>
                                        <p:tgtEl>
                                          <p:spTgt spid="10"/>
                                        </p:tgtEl>
                                      </p:cBhvr>
                                    </p:cmd>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8359" fill="hold"/>
                                        <p:tgtEl>
                                          <p:spTgt spid="11"/>
                                        </p:tgtEl>
                                      </p:cBhvr>
                                    </p:cmd>
                                  </p:childTnLst>
                                </p:cTn>
                              </p:par>
                            </p:childTnLst>
                          </p:cTn>
                        </p:par>
                      </p:childTnLst>
                    </p:cTn>
                  </p:par>
                </p:childTnLst>
              </p:cTn>
              <p:nextCondLst>
                <p:cond evt="onClick" delay="0">
                  <p:tgtEl>
                    <p:spTgt spid="11"/>
                  </p:tgtEl>
                </p:cond>
              </p:nextCondLst>
            </p:seq>
            <p:audio>
              <p:cMediaNode vol="80000">
                <p:cTn id="21" fill="hold" display="0">
                  <p:stCondLst>
                    <p:cond delay="indefinite"/>
                  </p:stCondLst>
                  <p:endCondLst>
                    <p:cond evt="onStopAudio" delay="0">
                      <p:tgtEl>
                        <p:sldTgt/>
                      </p:tgtEl>
                    </p:cond>
                  </p:endCondLst>
                </p:cTn>
                <p:tgtEl>
                  <p:spTgt spid="10"/>
                </p:tgtEl>
              </p:cMediaNode>
            </p:audio>
            <p:audio>
              <p:cMediaNode vol="80000">
                <p:cTn id="22" fill="hold" display="0">
                  <p:stCondLst>
                    <p:cond delay="indefinite"/>
                  </p:stCondLst>
                  <p:endCondLst>
                    <p:cond evt="onStopAudio" delay="0">
                      <p:tgtEl>
                        <p:sldTgt/>
                      </p:tgtEl>
                    </p:cond>
                  </p:endCondLst>
                </p:cTn>
                <p:tgtEl>
                  <p:spTgt spid="11"/>
                </p:tgtEl>
              </p:cMediaNode>
            </p:audio>
          </p:childTnLst>
        </p:cTn>
      </p:par>
    </p:tnLst>
    <p:bldLst>
      <p:bldP spid="20" grpId="0"/>
      <p:bldP spid="20" grpId="1"/>
    </p:bld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回主單</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5"/>
            <a:ext cx="10530738" cy="234314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distinctive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adj. </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獨特</a:t>
            </a:r>
            <a:r>
              <a:rPr lang="zh-TW" altLang="en-US"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的</a:t>
            </a:r>
            <a:endParaRPr lang="en-US" altLang="zh-TW"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endParaRPr>
          </a:p>
          <a:p>
            <a:pPr marL="361950" indent="-361950">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This pop singer has a very distinctive voice. You</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can recognize him immediately when he sings</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464805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版面配置區 2">
            <a:extLst>
              <a:ext uri="{FF2B5EF4-FFF2-40B4-BE49-F238E27FC236}">
                <a16:creationId xmlns:a16="http://schemas.microsoft.com/office/drawing/2014/main" id="{FD8DBCBE-7D37-4C9C-8278-0F3ACACACD00}"/>
              </a:ext>
            </a:extLst>
          </p:cNvPr>
          <p:cNvSpPr txBox="1">
            <a:spLocks/>
          </p:cNvSpPr>
          <p:nvPr/>
        </p:nvSpPr>
        <p:spPr>
          <a:xfrm>
            <a:off x="6120000" y="828000"/>
            <a:ext cx="4423874" cy="6592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181350" indent="-3181350">
              <a:lnSpc>
                <a:spcPct val="120000"/>
              </a:lnSpc>
              <a:tabLst>
                <a:tab pos="1074738" algn="l"/>
              </a:tabLst>
            </a:pPr>
            <a:r>
              <a:rPr lang="en-US" altLang="zh-TW" sz="3200" b="1" i="1"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 [C]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差別</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pic>
        <p:nvPicPr>
          <p:cNvPr id="14" name="圖片 13">
            <a:hlinkClick r:id="rId7"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sp>
        <p:nvSpPr>
          <p:cNvPr id="17" name="文字版面配置區 2">
            <a:extLst>
              <a:ext uri="{FF2B5EF4-FFF2-40B4-BE49-F238E27FC236}">
                <a16:creationId xmlns:a16="http://schemas.microsoft.com/office/drawing/2014/main" id="{3F46B983-28D3-4E9D-808A-5C6CBF559FB8}"/>
              </a:ext>
            </a:extLst>
          </p:cNvPr>
          <p:cNvSpPr txBox="1">
            <a:spLocks/>
          </p:cNvSpPr>
          <p:nvPr/>
        </p:nvSpPr>
        <p:spPr>
          <a:xfrm>
            <a:off x="619200" y="2952000"/>
            <a:ext cx="11382300" cy="1274195"/>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Scholars often </a:t>
            </a:r>
            <a:r>
              <a:rPr lang="en-US" altLang="zh-TW" sz="3200" u="sng" dirty="0">
                <a:solidFill>
                  <a:schemeClr val="tx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draw a </a:t>
            </a:r>
            <a:r>
              <a:rPr lang="en-US" altLang="zh-TW" sz="3200" b="1" u="sng" dirty="0">
                <a:solidFill>
                  <a:srgbClr val="C00000"/>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distinction</a:t>
            </a:r>
            <a:r>
              <a:rPr lang="en-US" altLang="zh-TW" sz="3200" u="sng" dirty="0">
                <a:solidFill>
                  <a:schemeClr val="tx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 between</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“history,” as recorded by historians, and “the past,” as it actually happened.</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9" name="圖片 18">
            <a:extLst>
              <a:ext uri="{FF2B5EF4-FFF2-40B4-BE49-F238E27FC236}">
                <a16:creationId xmlns:a16="http://schemas.microsoft.com/office/drawing/2014/main" id="{E7717BA5-E659-42C7-8F0D-1205D87E7E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20" name="文字版面配置區 2">
            <a:extLst>
              <a:ext uri="{FF2B5EF4-FFF2-40B4-BE49-F238E27FC236}">
                <a16:creationId xmlns:a16="http://schemas.microsoft.com/office/drawing/2014/main" id="{60873379-1261-49DE-9973-BEFA5E86F0F8}"/>
              </a:ext>
            </a:extLst>
          </p:cNvPr>
          <p:cNvSpPr txBox="1">
            <a:spLocks/>
          </p:cNvSpPr>
          <p:nvPr/>
        </p:nvSpPr>
        <p:spPr>
          <a:xfrm>
            <a:off x="619200" y="4248000"/>
            <a:ext cx="10900800" cy="1296000"/>
          </a:xfrm>
          <a:prstGeom prst="rect">
            <a:avLst/>
          </a:prstGeom>
        </p:spPr>
        <p:txBody>
          <a:bodyPr vert="horz" lIns="5400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sz="3200" b="1" spc="-50" dirty="0">
                <a:solidFill>
                  <a:srgbClr val="0064C3"/>
                </a:solidFill>
                <a:latin typeface="Arial" panose="020B0604020202020204" pitchFamily="34" charset="0"/>
                <a:ea typeface="標楷體" panose="03000509000000000000" pitchFamily="65" charset="-120"/>
                <a:cs typeface="Arial" panose="020B0604020202020204" pitchFamily="34" charset="0"/>
              </a:rPr>
              <a:t>學者常會區別歷史學家所記載的「歷史」和真正發生過的「過去」</a:t>
            </a: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23" name="圖片 22">
            <a:extLst>
              <a:ext uri="{FF2B5EF4-FFF2-40B4-BE49-F238E27FC236}">
                <a16:creationId xmlns:a16="http://schemas.microsoft.com/office/drawing/2014/main" id="{465A6342-16FD-470A-91F1-BF649E75AE6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6000" y="1547999"/>
            <a:ext cx="2202797" cy="504000"/>
          </a:xfrm>
          <a:prstGeom prst="rect">
            <a:avLst/>
          </a:prstGeom>
        </p:spPr>
      </p:pic>
      <p:pic>
        <p:nvPicPr>
          <p:cNvPr id="10" name="610030514-2">
            <a:hlinkClick r:id="" action="ppaction://media"/>
            <a:extLst>
              <a:ext uri="{FF2B5EF4-FFF2-40B4-BE49-F238E27FC236}">
                <a16:creationId xmlns:a16="http://schemas.microsoft.com/office/drawing/2014/main" id="{42A882BA-9FB3-4E26-B490-71C6A887A000}"/>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11" name="610030514s-2">
            <a:hlinkClick r:id="" action="ppaction://media"/>
            <a:extLst>
              <a:ext uri="{FF2B5EF4-FFF2-40B4-BE49-F238E27FC236}">
                <a16:creationId xmlns:a16="http://schemas.microsoft.com/office/drawing/2014/main" id="{3705469E-F0A4-4EE9-B16A-1D7BC0EF8D86}"/>
              </a:ext>
            </a:extLst>
          </p:cNvPr>
          <p:cNvPicPr>
            <a:picLocks noChangeAspect="1"/>
          </p:cNvPicPr>
          <p:nvPr>
            <a:audioFile r:link="rId4"/>
            <p:extLst>
              <p:ext uri="{DAA4B4D4-6D71-4841-9C94-3DE7FCFB9230}">
                <p14:media xmlns:p14="http://schemas.microsoft.com/office/powerpoint/2010/main" r:embed="rId3"/>
              </p:ext>
            </p:extLst>
          </p:nvPr>
        </p:nvPicPr>
        <p:blipFill>
          <a:blip r:embed="rId12"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sp>
        <p:nvSpPr>
          <p:cNvPr id="13"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15" name="文字版面配置區 2"/>
          <p:cNvSpPr txBox="1">
            <a:spLocks/>
          </p:cNvSpPr>
          <p:nvPr/>
        </p:nvSpPr>
        <p:spPr>
          <a:xfrm>
            <a:off x="1717200" y="720000"/>
            <a:ext cx="3735196"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32100" indent="-2832100">
              <a:lnSpc>
                <a:spcPct val="100000"/>
              </a:lnSpc>
              <a:spcBef>
                <a:spcPts val="0"/>
              </a:spcBef>
              <a:tabLst>
                <a:tab pos="1074738" algn="l"/>
              </a:tabLst>
            </a:pPr>
            <a:r>
              <a:rPr lang="en-US" altLang="zh-TW" sz="60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distinction</a:t>
            </a:r>
          </a:p>
        </p:txBody>
      </p:sp>
    </p:spTree>
    <p:extLst>
      <p:ext uri="{BB962C8B-B14F-4D97-AF65-F5344CB8AC3E}">
        <p14:creationId xmlns:p14="http://schemas.microsoft.com/office/powerpoint/2010/main" val="12840260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343" fill="hold"/>
                                        <p:tgtEl>
                                          <p:spTgt spid="10"/>
                                        </p:tgtEl>
                                      </p:cBhvr>
                                    </p:cmd>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9508" fill="hold"/>
                                        <p:tgtEl>
                                          <p:spTgt spid="11"/>
                                        </p:tgtEl>
                                      </p:cBhvr>
                                    </p:cmd>
                                  </p:childTnLst>
                                </p:cTn>
                              </p:par>
                            </p:childTnLst>
                          </p:cTn>
                        </p:par>
                      </p:childTnLst>
                    </p:cTn>
                  </p:par>
                </p:childTnLst>
              </p:cTn>
              <p:nextCondLst>
                <p:cond evt="onClick" delay="0">
                  <p:tgtEl>
                    <p:spTgt spid="11"/>
                  </p:tgtEl>
                </p:cond>
              </p:nextCondLst>
            </p:seq>
            <p:audio>
              <p:cMediaNode vol="80000">
                <p:cTn id="21" fill="hold" display="0">
                  <p:stCondLst>
                    <p:cond delay="indefinite"/>
                  </p:stCondLst>
                  <p:endCondLst>
                    <p:cond evt="onStopAudio" delay="0">
                      <p:tgtEl>
                        <p:sldTgt/>
                      </p:tgtEl>
                    </p:cond>
                  </p:endCondLst>
                </p:cTn>
                <p:tgtEl>
                  <p:spTgt spid="10"/>
                </p:tgtEl>
              </p:cMediaNode>
            </p:audio>
            <p:audio>
              <p:cMediaNode vol="80000">
                <p:cTn id="22" fill="hold" display="0">
                  <p:stCondLst>
                    <p:cond delay="indefinite"/>
                  </p:stCondLst>
                  <p:endCondLst>
                    <p:cond evt="onStopAudio" delay="0">
                      <p:tgtEl>
                        <p:sldTgt/>
                      </p:tgtEl>
                    </p:cond>
                  </p:endCondLst>
                </p:cTn>
                <p:tgtEl>
                  <p:spTgt spid="11"/>
                </p:tgtEl>
              </p:cMediaNode>
            </p:audio>
          </p:childTnLst>
        </p:cTn>
      </p:par>
    </p:tnLst>
    <p:bldLst>
      <p:bldP spid="20" grpId="0"/>
      <p:bldP spid="20" grpId="1"/>
    </p:bldLst>
  </p:timing>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回衍生</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6"/>
            <a:ext cx="10788162" cy="499110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3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distinction</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n. [C] </a:t>
            </a:r>
            <a:r>
              <a:rPr lang="zh-TW" altLang="en-US"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差別</a:t>
            </a:r>
            <a:endParaRPr lang="en-US" altLang="zh-TW"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endParaRPr>
          </a:p>
          <a:p>
            <a:pPr marL="276225" indent="-276225">
              <a:lnSpc>
                <a:spcPct val="13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There is a clear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distinction between</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the French</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spoken in France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and</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that spoken in Quebec,</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Canada.</a:t>
            </a:r>
          </a:p>
          <a:p>
            <a:pPr>
              <a:lnSpc>
                <a:spcPct val="13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distinction</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n. [U]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優秀；傑出</a:t>
            </a:r>
          </a:p>
          <a:p>
            <a:pPr marL="276225" indent="-276225">
              <a:lnSpc>
                <a:spcPct val="13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With hard work and dedication, Simon graduated</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with distinction</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from the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Military Academy at</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West Point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西點軍校</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1622749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版面配置區 2">
            <a:extLst>
              <a:ext uri="{FF2B5EF4-FFF2-40B4-BE49-F238E27FC236}">
                <a16:creationId xmlns:a16="http://schemas.microsoft.com/office/drawing/2014/main" id="{FD8DBCBE-7D37-4C9C-8278-0F3ACACACD00}"/>
              </a:ext>
            </a:extLst>
          </p:cNvPr>
          <p:cNvSpPr txBox="1">
            <a:spLocks/>
          </p:cNvSpPr>
          <p:nvPr/>
        </p:nvSpPr>
        <p:spPr>
          <a:xfrm>
            <a:off x="6120000" y="828000"/>
            <a:ext cx="5728256" cy="6592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181350" indent="-3181350">
              <a:lnSpc>
                <a:spcPct val="120000"/>
              </a:lnSpc>
              <a:tabLst>
                <a:tab pos="1074738" algn="l"/>
              </a:tabLst>
            </a:pPr>
            <a:r>
              <a:rPr lang="en-US" altLang="zh-TW" sz="3200" b="1" i="1" dirty="0" smtClean="0">
                <a:solidFill>
                  <a:schemeClr val="tx1"/>
                </a:solidFill>
                <a:latin typeface="Arial" panose="020B0604020202020204" pitchFamily="34" charset="0"/>
                <a:ea typeface="標楷體" panose="03000509000000000000" pitchFamily="65" charset="-120"/>
                <a:cs typeface="Arial" panose="020B0604020202020204" pitchFamily="34" charset="0"/>
              </a:rPr>
              <a:t>adj</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顯著的；明顯的</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pic>
        <p:nvPicPr>
          <p:cNvPr id="14" name="圖片 13">
            <a:hlinkClick r:id="rId7"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sp>
        <p:nvSpPr>
          <p:cNvPr id="17" name="文字版面配置區 2">
            <a:extLst>
              <a:ext uri="{FF2B5EF4-FFF2-40B4-BE49-F238E27FC236}">
                <a16:creationId xmlns:a16="http://schemas.microsoft.com/office/drawing/2014/main" id="{3F46B983-28D3-4E9D-808A-5C6CBF559FB8}"/>
              </a:ext>
            </a:extLst>
          </p:cNvPr>
          <p:cNvSpPr txBox="1">
            <a:spLocks/>
          </p:cNvSpPr>
          <p:nvPr/>
        </p:nvSpPr>
        <p:spPr>
          <a:xfrm>
            <a:off x="619200" y="2952000"/>
            <a:ext cx="11430208" cy="186512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Although she had asked for a non-smoking room, Jane noticed the </a:t>
            </a:r>
            <a:r>
              <a:rPr lang="en-US" altLang="zh-TW" sz="3200" b="1" dirty="0">
                <a:solidFill>
                  <a:srgbClr val="C00000"/>
                </a:solidFill>
                <a:latin typeface="Arial" panose="020B0604020202020204" pitchFamily="34" charset="0"/>
                <a:ea typeface="標楷體" panose="03000509000000000000" pitchFamily="65" charset="-120"/>
                <a:cs typeface="Arial" panose="020B0604020202020204" pitchFamily="34" charset="0"/>
              </a:rPr>
              <a:t>distinct</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smell of cigarette smoke as she entered her hotel room.</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9" name="圖片 18">
            <a:extLst>
              <a:ext uri="{FF2B5EF4-FFF2-40B4-BE49-F238E27FC236}">
                <a16:creationId xmlns:a16="http://schemas.microsoft.com/office/drawing/2014/main" id="{E7717BA5-E659-42C7-8F0D-1205D87E7E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860000"/>
            <a:ext cx="540000" cy="509694"/>
          </a:xfrm>
          <a:prstGeom prst="rect">
            <a:avLst/>
          </a:prstGeom>
        </p:spPr>
      </p:pic>
      <p:sp>
        <p:nvSpPr>
          <p:cNvPr id="20" name="文字版面配置區 2">
            <a:extLst>
              <a:ext uri="{FF2B5EF4-FFF2-40B4-BE49-F238E27FC236}">
                <a16:creationId xmlns:a16="http://schemas.microsoft.com/office/drawing/2014/main" id="{60873379-1261-49DE-9973-BEFA5E86F0F8}"/>
              </a:ext>
            </a:extLst>
          </p:cNvPr>
          <p:cNvSpPr txBox="1">
            <a:spLocks/>
          </p:cNvSpPr>
          <p:nvPr/>
        </p:nvSpPr>
        <p:spPr>
          <a:xfrm>
            <a:off x="619199" y="4752000"/>
            <a:ext cx="11353725" cy="1296000"/>
          </a:xfrm>
          <a:prstGeom prst="rect">
            <a:avLst/>
          </a:prstGeom>
        </p:spPr>
        <p:txBody>
          <a:bodyPr vert="horz" lIns="5400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雖然她已要求一間禁菸房，當她進入她旅館房間時，</a:t>
            </a:r>
            <a:r>
              <a:rPr lang="en-US" altLang="zh-TW" sz="3200" b="1" dirty="0">
                <a:solidFill>
                  <a:srgbClr val="0064C3"/>
                </a:solidFill>
                <a:latin typeface="Arial" panose="020B0604020202020204" pitchFamily="34" charset="0"/>
                <a:ea typeface="標楷體" panose="03000509000000000000" pitchFamily="65" charset="-120"/>
                <a:cs typeface="Arial" panose="020B0604020202020204" pitchFamily="34" charset="0"/>
              </a:rPr>
              <a:t>Jane</a:t>
            </a: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還是注意到有明顯的菸味。</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24" name="圖片 23">
            <a:extLst>
              <a:ext uri="{FF2B5EF4-FFF2-40B4-BE49-F238E27FC236}">
                <a16:creationId xmlns:a16="http://schemas.microsoft.com/office/drawing/2014/main" id="{4AD141DB-D386-4390-B05C-45843ACDC89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6000" y="1547999"/>
            <a:ext cx="1768421" cy="504000"/>
          </a:xfrm>
          <a:prstGeom prst="rect">
            <a:avLst/>
          </a:prstGeom>
        </p:spPr>
      </p:pic>
      <p:pic>
        <p:nvPicPr>
          <p:cNvPr id="10" name="610030514-3">
            <a:hlinkClick r:id="" action="ppaction://media"/>
            <a:extLst>
              <a:ext uri="{FF2B5EF4-FFF2-40B4-BE49-F238E27FC236}">
                <a16:creationId xmlns:a16="http://schemas.microsoft.com/office/drawing/2014/main" id="{CBADB9F4-FA60-4936-A83E-D0F455EA7284}"/>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11" name="610030514s-3">
            <a:hlinkClick r:id="" action="ppaction://media"/>
            <a:extLst>
              <a:ext uri="{FF2B5EF4-FFF2-40B4-BE49-F238E27FC236}">
                <a16:creationId xmlns:a16="http://schemas.microsoft.com/office/drawing/2014/main" id="{ED61138D-8CE4-49E0-B906-36CAF7679A27}"/>
              </a:ext>
            </a:extLst>
          </p:cNvPr>
          <p:cNvPicPr>
            <a:picLocks noChangeAspect="1"/>
          </p:cNvPicPr>
          <p:nvPr>
            <a:audioFile r:link="rId4"/>
            <p:extLst>
              <p:ext uri="{DAA4B4D4-6D71-4841-9C94-3DE7FCFB9230}">
                <p14:media xmlns:p14="http://schemas.microsoft.com/office/powerpoint/2010/main" r:embed="rId3"/>
              </p:ext>
            </p:extLst>
          </p:nvPr>
        </p:nvPicPr>
        <p:blipFill rotWithShape="1">
          <a:blip r:embed="rId12" cstate="print">
            <a:extLst>
              <a:ext uri="{28A0092B-C50C-407E-A947-70E740481C1C}">
                <a14:useLocalDpi xmlns:a14="http://schemas.microsoft.com/office/drawing/2010/main" val="0"/>
              </a:ext>
            </a:extLst>
          </a:blip>
          <a:srcRect t="1" b="-37226"/>
          <a:stretch/>
        </p:blipFill>
        <p:spPr>
          <a:xfrm>
            <a:off x="0" y="3060000"/>
            <a:ext cx="540000" cy="1764000"/>
          </a:xfrm>
          <a:prstGeom prst="rect">
            <a:avLst/>
          </a:prstGeom>
        </p:spPr>
      </p:pic>
      <p:sp>
        <p:nvSpPr>
          <p:cNvPr id="13"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15" name="文字版面配置區 2"/>
          <p:cNvSpPr txBox="1">
            <a:spLocks/>
          </p:cNvSpPr>
          <p:nvPr/>
        </p:nvSpPr>
        <p:spPr>
          <a:xfrm>
            <a:off x="1717200" y="720000"/>
            <a:ext cx="3735196"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32100" indent="-2832100">
              <a:lnSpc>
                <a:spcPct val="100000"/>
              </a:lnSpc>
              <a:spcBef>
                <a:spcPts val="0"/>
              </a:spcBef>
              <a:tabLst>
                <a:tab pos="1074738" algn="l"/>
              </a:tabLst>
            </a:pPr>
            <a:r>
              <a:rPr lang="en-US" altLang="zh-TW" sz="6000"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distinct</a:t>
            </a:r>
            <a:endParaRPr lang="en-US" altLang="zh-TW" sz="60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4825545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977" fill="hold"/>
                                        <p:tgtEl>
                                          <p:spTgt spid="10"/>
                                        </p:tgtEl>
                                      </p:cBhvr>
                                    </p:cmd>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8724" fill="hold"/>
                                        <p:tgtEl>
                                          <p:spTgt spid="11"/>
                                        </p:tgtEl>
                                      </p:cBhvr>
                                    </p:cmd>
                                  </p:childTnLst>
                                </p:cTn>
                              </p:par>
                            </p:childTnLst>
                          </p:cTn>
                        </p:par>
                      </p:childTnLst>
                    </p:cTn>
                  </p:par>
                </p:childTnLst>
              </p:cTn>
              <p:nextCondLst>
                <p:cond evt="onClick" delay="0">
                  <p:tgtEl>
                    <p:spTgt spid="11"/>
                  </p:tgtEl>
                </p:cond>
              </p:nextCondLst>
            </p:seq>
            <p:audio>
              <p:cMediaNode vol="80000">
                <p:cTn id="21" fill="hold" display="0">
                  <p:stCondLst>
                    <p:cond delay="indefinite"/>
                  </p:stCondLst>
                  <p:endCondLst>
                    <p:cond evt="onStopAudio" delay="0">
                      <p:tgtEl>
                        <p:sldTgt/>
                      </p:tgtEl>
                    </p:cond>
                  </p:endCondLst>
                </p:cTn>
                <p:tgtEl>
                  <p:spTgt spid="10"/>
                </p:tgtEl>
              </p:cMediaNode>
            </p:audio>
            <p:audio>
              <p:cMediaNode vol="80000">
                <p:cTn id="22" fill="hold" display="0">
                  <p:stCondLst>
                    <p:cond delay="indefinite"/>
                  </p:stCondLst>
                  <p:endCondLst>
                    <p:cond evt="onStopAudio" delay="0">
                      <p:tgtEl>
                        <p:sldTgt/>
                      </p:tgtEl>
                    </p:cond>
                  </p:endCondLst>
                </p:cTn>
                <p:tgtEl>
                  <p:spTgt spid="11"/>
                </p:tgtEl>
              </p:cMediaNode>
            </p:audio>
          </p:childTnLst>
        </p:cTn>
      </p:par>
    </p:tnLst>
    <p:bldLst>
      <p:bldP spid="20" grpId="0"/>
      <p:bldP spid="20" grpId="1"/>
    </p:bld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回衍生</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6"/>
            <a:ext cx="10098087" cy="231457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3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distinct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adj.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顯著的；明顯</a:t>
            </a:r>
            <a:r>
              <a:rPr lang="zh-TW" altLang="en-US"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的</a:t>
            </a:r>
            <a:endParaRPr lang="en-US" altLang="zh-TW"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endParaRPr>
          </a:p>
          <a:p>
            <a:pPr marL="361950" indent="-361950">
              <a:lnSpc>
                <a:spcPct val="13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There is a</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distinct smell of cigarettes in the toilet.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Someone must have been smoking in there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earlier</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26714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版面配置區 2">
            <a:extLst>
              <a:ext uri="{FF2B5EF4-FFF2-40B4-BE49-F238E27FC236}">
                <a16:creationId xmlns:a16="http://schemas.microsoft.com/office/drawing/2014/main" id="{FD8DBCBE-7D37-4C9C-8278-0F3ACACACD00}"/>
              </a:ext>
            </a:extLst>
          </p:cNvPr>
          <p:cNvSpPr txBox="1">
            <a:spLocks/>
          </p:cNvSpPr>
          <p:nvPr/>
        </p:nvSpPr>
        <p:spPr>
          <a:xfrm>
            <a:off x="5829300" y="770400"/>
            <a:ext cx="5690700" cy="6592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tabLst>
                <a:tab pos="1074738" algn="l"/>
              </a:tabLst>
            </a:pPr>
            <a:r>
              <a:rPr lang="en-US" altLang="zh-TW" sz="3200" b="1" i="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adj</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a:t>
            </a:r>
            <a:r>
              <a:rPr lang="zh-TW" altLang="en-US"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優美的；優雅的</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appearing beautiful, smooth, or stylish</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pic>
        <p:nvPicPr>
          <p:cNvPr id="14" name="圖片 13">
            <a:hlinkClick r:id="rId7"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sp>
        <p:nvSpPr>
          <p:cNvPr id="17" name="文字版面配置區 2">
            <a:extLst>
              <a:ext uri="{FF2B5EF4-FFF2-40B4-BE49-F238E27FC236}">
                <a16:creationId xmlns:a16="http://schemas.microsoft.com/office/drawing/2014/main" id="{3F46B983-28D3-4E9D-808A-5C6CBF559FB8}"/>
              </a:ext>
            </a:extLst>
          </p:cNvPr>
          <p:cNvSpPr txBox="1">
            <a:spLocks/>
          </p:cNvSpPr>
          <p:nvPr/>
        </p:nvSpPr>
        <p:spPr>
          <a:xfrm>
            <a:off x="619200" y="2952000"/>
            <a:ext cx="11229056" cy="1296000"/>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With a very </a:t>
            </a:r>
            <a:r>
              <a:rPr lang="en-US" altLang="zh-TW" sz="3200" b="1" dirty="0">
                <a:solidFill>
                  <a:srgbClr val="C00000"/>
                </a:solidFill>
                <a:latin typeface="Arial" panose="020B0604020202020204" pitchFamily="34" charset="0"/>
                <a:ea typeface="標楷體" panose="03000509000000000000" pitchFamily="65" charset="-120"/>
                <a:cs typeface="Arial" panose="020B0604020202020204" pitchFamily="34" charset="0"/>
              </a:rPr>
              <a:t>graceful</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movement of her hand, the ballet dancer placed the delicate crown on her head.</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9" name="圖片 18">
            <a:extLst>
              <a:ext uri="{FF2B5EF4-FFF2-40B4-BE49-F238E27FC236}">
                <a16:creationId xmlns:a16="http://schemas.microsoft.com/office/drawing/2014/main" id="{E7717BA5-E659-42C7-8F0D-1205D87E7E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20" name="文字版面配置區 2">
            <a:extLst>
              <a:ext uri="{FF2B5EF4-FFF2-40B4-BE49-F238E27FC236}">
                <a16:creationId xmlns:a16="http://schemas.microsoft.com/office/drawing/2014/main" id="{60873379-1261-49DE-9973-BEFA5E86F0F8}"/>
              </a:ext>
            </a:extLst>
          </p:cNvPr>
          <p:cNvSpPr txBox="1">
            <a:spLocks/>
          </p:cNvSpPr>
          <p:nvPr/>
        </p:nvSpPr>
        <p:spPr>
          <a:xfrm>
            <a:off x="619200" y="4248000"/>
            <a:ext cx="11229056" cy="1296000"/>
          </a:xfrm>
          <a:prstGeom prst="rect">
            <a:avLst/>
          </a:prstGeom>
        </p:spPr>
        <p:txBody>
          <a:bodyPr vert="horz" lIns="5400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用非常優雅的手部動作，那名芭蕾舞者將優美的皇冠放到她的頭上。</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11" name="圖片 10">
            <a:extLst>
              <a:ext uri="{FF2B5EF4-FFF2-40B4-BE49-F238E27FC236}">
                <a16:creationId xmlns:a16="http://schemas.microsoft.com/office/drawing/2014/main" id="{EFC285AA-0E56-4303-9FE7-3E5B4702AE1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5999" y="1547999"/>
            <a:ext cx="1646400" cy="504000"/>
          </a:xfrm>
          <a:prstGeom prst="rect">
            <a:avLst/>
          </a:prstGeom>
        </p:spPr>
      </p:pic>
      <p:pic>
        <p:nvPicPr>
          <p:cNvPr id="10" name="610030519-1">
            <a:hlinkClick r:id="" action="ppaction://media"/>
            <a:extLst>
              <a:ext uri="{FF2B5EF4-FFF2-40B4-BE49-F238E27FC236}">
                <a16:creationId xmlns:a16="http://schemas.microsoft.com/office/drawing/2014/main" id="{5115AC8C-3DA9-4A99-821E-6502C6690021}"/>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12" name="610030519s-1">
            <a:hlinkClick r:id="" action="ppaction://media"/>
            <a:extLst>
              <a:ext uri="{FF2B5EF4-FFF2-40B4-BE49-F238E27FC236}">
                <a16:creationId xmlns:a16="http://schemas.microsoft.com/office/drawing/2014/main" id="{4D30AFE6-C168-48D9-8256-81961D4B687F}"/>
              </a:ext>
            </a:extLst>
          </p:cNvPr>
          <p:cNvPicPr>
            <a:picLocks noChangeAspect="1"/>
          </p:cNvPicPr>
          <p:nvPr>
            <a:audioFile r:link="rId4"/>
            <p:extLst>
              <p:ext uri="{DAA4B4D4-6D71-4841-9C94-3DE7FCFB9230}">
                <p14:media xmlns:p14="http://schemas.microsoft.com/office/powerpoint/2010/main" r:embed="rId3"/>
              </p:ext>
            </p:extLst>
          </p:nvPr>
        </p:nvPicPr>
        <p:blipFill>
          <a:blip r:embed="rId12"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sp>
        <p:nvSpPr>
          <p:cNvPr id="15"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16" name="文字版面配置區 2"/>
          <p:cNvSpPr txBox="1">
            <a:spLocks/>
          </p:cNvSpPr>
          <p:nvPr/>
        </p:nvSpPr>
        <p:spPr>
          <a:xfrm>
            <a:off x="576000" y="720000"/>
            <a:ext cx="5046202"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00000"/>
              </a:lnSpc>
              <a:spcBef>
                <a:spcPts val="0"/>
              </a:spcBef>
              <a:tabLst>
                <a:tab pos="1074738" algn="l"/>
              </a:tabLst>
            </a:pPr>
            <a:r>
              <a:rPr lang="en-US" altLang="zh-TW" sz="6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14. </a:t>
            </a:r>
            <a:r>
              <a:rPr lang="en-US" altLang="zh-TW" sz="6000" b="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rPr>
              <a:t>graceful</a:t>
            </a:r>
            <a:endParaRPr lang="zh-TW" altLang="en-US" sz="6000" b="1" i="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050279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821" fill="hold"/>
                                        <p:tgtEl>
                                          <p:spTgt spid="10"/>
                                        </p:tgtEl>
                                      </p:cBhvr>
                                    </p:cmd>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7392" fill="hold"/>
                                        <p:tgtEl>
                                          <p:spTgt spid="12"/>
                                        </p:tgtEl>
                                      </p:cBhvr>
                                    </p:cmd>
                                  </p:childTnLst>
                                </p:cTn>
                              </p:par>
                            </p:childTnLst>
                          </p:cTn>
                        </p:par>
                      </p:childTnLst>
                    </p:cTn>
                  </p:par>
                </p:childTnLst>
              </p:cTn>
              <p:nextCondLst>
                <p:cond evt="onClick" delay="0">
                  <p:tgtEl>
                    <p:spTgt spid="12"/>
                  </p:tgtEl>
                </p:cond>
              </p:nextCondLst>
            </p:seq>
            <p:audio>
              <p:cMediaNode vol="80000">
                <p:cTn id="21" fill="hold" display="0">
                  <p:stCondLst>
                    <p:cond delay="indefinite"/>
                  </p:stCondLst>
                  <p:endCondLst>
                    <p:cond evt="onStopAudio" delay="0">
                      <p:tgtEl>
                        <p:sldTgt/>
                      </p:tgtEl>
                    </p:cond>
                  </p:endCondLst>
                </p:cTn>
                <p:tgtEl>
                  <p:spTgt spid="10"/>
                </p:tgtEl>
              </p:cMediaNode>
            </p:audio>
            <p:audio>
              <p:cMediaNode vol="80000">
                <p:cTn id="22" fill="hold" display="0">
                  <p:stCondLst>
                    <p:cond delay="indefinite"/>
                  </p:stCondLst>
                  <p:endCondLst>
                    <p:cond evt="onStopAudio" delay="0">
                      <p:tgtEl>
                        <p:sldTgt/>
                      </p:tgtEl>
                    </p:cond>
                  </p:endCondLst>
                </p:cTn>
                <p:tgtEl>
                  <p:spTgt spid="12"/>
                </p:tgtEl>
              </p:cMediaNode>
            </p:audio>
          </p:childTnLst>
        </p:cTn>
      </p:par>
    </p:tnLst>
    <p:bldLst>
      <p:bldP spid="20" grpId="0"/>
      <p:bldP spid="20" grpId="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74609590-ED1C-40D0-8D5A-35A1944DDED7}"/>
              </a:ext>
            </a:extLst>
          </p:cNvPr>
          <p:cNvSpPr txBox="1">
            <a:spLocks/>
          </p:cNvSpPr>
          <p:nvPr/>
        </p:nvSpPr>
        <p:spPr>
          <a:xfrm>
            <a:off x="288000" y="2232000"/>
            <a:ext cx="11734800" cy="285231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4138" indent="1350963" defTabSz="715963">
              <a:lnSpc>
                <a:spcPct val="140000"/>
              </a:lnSpc>
              <a:spcBef>
                <a:spcPts val="600"/>
              </a:spcBef>
              <a:buNone/>
            </a:pPr>
            <a:r>
              <a:rPr lang="zh-TW" altLang="en-US" sz="3200" dirty="0">
                <a:latin typeface="Arial" panose="020B0604020202020204" pitchFamily="34" charset="0"/>
                <a:ea typeface="標楷體" panose="03000509000000000000" pitchFamily="65" charset="-120"/>
                <a:cs typeface="Arial" panose="020B0604020202020204" pitchFamily="34" charset="0"/>
              </a:rPr>
              <a:t>鳥居是日本文化中，最有辨識度的象徵物之一。這些</a:t>
            </a:r>
            <a:r>
              <a:rPr lang="zh-TW" altLang="en-US" sz="3200" dirty="0" smtClean="0">
                <a:latin typeface="Arial" panose="020B0604020202020204" pitchFamily="34" charset="0"/>
                <a:ea typeface="標楷體" panose="03000509000000000000" pitchFamily="65" charset="-120"/>
                <a:cs typeface="Arial" panose="020B0604020202020204" pitchFamily="34" charset="0"/>
              </a:rPr>
              <a:t>鳥</a:t>
            </a:r>
            <a:r>
              <a:rPr lang="en-US" altLang="zh-TW" sz="3200" dirty="0" smtClean="0">
                <a:latin typeface="Arial" panose="020B0604020202020204" pitchFamily="34" charset="0"/>
                <a:ea typeface="標楷體" panose="03000509000000000000" pitchFamily="65" charset="-120"/>
                <a:cs typeface="Arial" panose="020B0604020202020204" pitchFamily="34" charset="0"/>
              </a:rPr>
              <a:t>	</a:t>
            </a:r>
            <a:r>
              <a:rPr lang="zh-TW" altLang="en-US" sz="3200" dirty="0" smtClean="0">
                <a:latin typeface="Arial" panose="020B0604020202020204" pitchFamily="34" charset="0"/>
                <a:ea typeface="標楷體" panose="03000509000000000000" pitchFamily="65" charset="-120"/>
                <a:cs typeface="Arial" panose="020B0604020202020204" pitchFamily="34" charset="0"/>
              </a:rPr>
              <a:t>居</a:t>
            </a:r>
            <a:r>
              <a:rPr lang="zh-TW" altLang="en-US" sz="3200" dirty="0">
                <a:latin typeface="Arial" panose="020B0604020202020204" pitchFamily="34" charset="0"/>
                <a:ea typeface="標楷體" panose="03000509000000000000" pitchFamily="65" charset="-120"/>
                <a:cs typeface="Arial" panose="020B0604020202020204" pitchFamily="34" charset="0"/>
              </a:rPr>
              <a:t>形成通往神社的入口。它們用以分隔外界的人間與門內的神祇所在空間。位於嚴島上，嚴島神社的大鳥居，是日本最知名的鳥居之一。</a:t>
            </a:r>
            <a:endParaRPr lang="en-US" altLang="zh-TW" dirty="0">
              <a:latin typeface="Arial" panose="020B0604020202020204" pitchFamily="34" charset="0"/>
              <a:ea typeface="標楷體" panose="03000509000000000000" pitchFamily="65" charset="-120"/>
              <a:cs typeface="Arial" panose="020B0604020202020204" pitchFamily="34" charset="0"/>
            </a:endParaRPr>
          </a:p>
        </p:txBody>
      </p:sp>
      <p:sp>
        <p:nvSpPr>
          <p:cNvPr id="2" name="文字版面配置區 2">
            <a:extLst>
              <a:ext uri="{FF2B5EF4-FFF2-40B4-BE49-F238E27FC236}">
                <a16:creationId xmlns:a16="http://schemas.microsoft.com/office/drawing/2014/main" id="{D92260A8-4575-4B2B-A828-6144A851063A}"/>
              </a:ext>
            </a:extLst>
          </p:cNvPr>
          <p:cNvSpPr txBox="1">
            <a:spLocks/>
          </p:cNvSpPr>
          <p:nvPr/>
        </p:nvSpPr>
        <p:spPr>
          <a:xfrm>
            <a:off x="5242560" y="373108"/>
            <a:ext cx="3169920" cy="63325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600"/>
              </a:spcBef>
              <a:buNone/>
            </a:pPr>
            <a:r>
              <a:rPr lang="zh-TW" altLang="en-US" sz="3200" b="1" dirty="0">
                <a:solidFill>
                  <a:schemeClr val="bg1"/>
                </a:solidFill>
                <a:latin typeface="Arial" panose="020B0604020202020204" pitchFamily="34" charset="0"/>
                <a:ea typeface="標楷體" panose="03000509000000000000" pitchFamily="65" charset="-120"/>
                <a:cs typeface="Arial" panose="020B0604020202020204" pitchFamily="34" charset="0"/>
              </a:rPr>
              <a:t>嚴島神社大鳥居</a:t>
            </a:r>
            <a:endParaRPr lang="en-US" altLang="zh-TW" sz="3200" b="1" dirty="0">
              <a:solidFill>
                <a:schemeClr val="bg1"/>
              </a:solidFill>
              <a:latin typeface="Arial" panose="020B0604020202020204" pitchFamily="34" charset="0"/>
              <a:ea typeface="標楷體" panose="03000509000000000000" pitchFamily="65" charset="-120"/>
              <a:cs typeface="Arial" panose="020B0604020202020204" pitchFamily="34" charset="0"/>
            </a:endParaRPr>
          </a:p>
        </p:txBody>
      </p:sp>
      <p:sp>
        <p:nvSpPr>
          <p:cNvPr id="12" name="圓角矩形 4">
            <a:hlinkClick r:id="rId2" action="ppaction://hlinksldjump"/>
            <a:extLst>
              <a:ext uri="{FF2B5EF4-FFF2-40B4-BE49-F238E27FC236}">
                <a16:creationId xmlns:a16="http://schemas.microsoft.com/office/drawing/2014/main" id="{32BA375F-7F60-49A8-98F0-D0597D081B3C}"/>
              </a:ext>
            </a:extLst>
          </p:cNvPr>
          <p:cNvSpPr/>
          <p:nvPr/>
        </p:nvSpPr>
        <p:spPr>
          <a:xfrm>
            <a:off x="10404000" y="108000"/>
            <a:ext cx="1152000" cy="396000"/>
          </a:xfrm>
          <a:prstGeom prst="roundRect">
            <a:avLst/>
          </a:prstGeom>
          <a:solidFill>
            <a:srgbClr val="D1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回文本</a:t>
            </a:r>
          </a:p>
        </p:txBody>
      </p:sp>
    </p:spTree>
    <p:extLst>
      <p:ext uri="{BB962C8B-B14F-4D97-AF65-F5344CB8AC3E}">
        <p14:creationId xmlns:p14="http://schemas.microsoft.com/office/powerpoint/2010/main" val="2733713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回主單</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5"/>
            <a:ext cx="10926762" cy="232409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graceful</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adj.</a:t>
            </a:r>
            <a:r>
              <a:rPr lang="zh-TW" altLang="en-US"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優美的；優雅</a:t>
            </a:r>
            <a:r>
              <a:rPr lang="zh-TW" altLang="en-US"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的</a:t>
            </a:r>
            <a:endParaRPr lang="en-US" altLang="zh-TW"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endParaRPr>
          </a:p>
          <a:p>
            <a:pPr marL="361950" indent="-361950">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amazed audience watched the graceful</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movements of the ballet dancers on the stage</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704591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版面配置區 2">
            <a:extLst>
              <a:ext uri="{FF2B5EF4-FFF2-40B4-BE49-F238E27FC236}">
                <a16:creationId xmlns:a16="http://schemas.microsoft.com/office/drawing/2014/main" id="{FD8DBCBE-7D37-4C9C-8278-0F3ACACACD00}"/>
              </a:ext>
            </a:extLst>
          </p:cNvPr>
          <p:cNvSpPr txBox="1">
            <a:spLocks/>
          </p:cNvSpPr>
          <p:nvPr/>
        </p:nvSpPr>
        <p:spPr>
          <a:xfrm>
            <a:off x="6120000" y="828000"/>
            <a:ext cx="5728256" cy="6592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19400" indent="-2819400">
              <a:lnSpc>
                <a:spcPct val="120000"/>
              </a:lnSpc>
              <a:tabLst>
                <a:tab pos="1074738" algn="l"/>
              </a:tabLst>
            </a:pPr>
            <a:r>
              <a:rPr lang="en-US" altLang="zh-TW" sz="3200" b="1" i="1"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 [U]</a:t>
            </a:r>
            <a:r>
              <a:rPr lang="zh-TW" altLang="en-US"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優美；優雅</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pic>
        <p:nvPicPr>
          <p:cNvPr id="14" name="圖片 13">
            <a:hlinkClick r:id="rId7"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sp>
        <p:nvSpPr>
          <p:cNvPr id="17" name="文字版面配置區 2">
            <a:extLst>
              <a:ext uri="{FF2B5EF4-FFF2-40B4-BE49-F238E27FC236}">
                <a16:creationId xmlns:a16="http://schemas.microsoft.com/office/drawing/2014/main" id="{3F46B983-28D3-4E9D-808A-5C6CBF559FB8}"/>
              </a:ext>
            </a:extLst>
          </p:cNvPr>
          <p:cNvSpPr txBox="1">
            <a:spLocks/>
          </p:cNvSpPr>
          <p:nvPr/>
        </p:nvSpPr>
        <p:spPr>
          <a:xfrm>
            <a:off x="619200" y="2952000"/>
            <a:ext cx="11430208" cy="1296000"/>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large swan spread its wings </a:t>
            </a:r>
            <a:r>
              <a:rPr lang="en-US" altLang="zh-TW" sz="3200" u="sng" dirty="0">
                <a:solidFill>
                  <a:schemeClr val="tx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with</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splendid </a:t>
            </a:r>
            <a:r>
              <a:rPr lang="en-US" altLang="zh-TW" sz="3200" b="1" u="sng" dirty="0">
                <a:solidFill>
                  <a:srgbClr val="C00000"/>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grace</a:t>
            </a:r>
            <a:r>
              <a:rPr lang="en-US" altLang="zh-TW" sz="3200" b="1" dirty="0">
                <a:solidFill>
                  <a:srgbClr val="FF0000"/>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and took off into the stunning sunset.</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9" name="圖片 18">
            <a:extLst>
              <a:ext uri="{FF2B5EF4-FFF2-40B4-BE49-F238E27FC236}">
                <a16:creationId xmlns:a16="http://schemas.microsoft.com/office/drawing/2014/main" id="{E7717BA5-E659-42C7-8F0D-1205D87E7E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20" name="文字版面配置區 2">
            <a:extLst>
              <a:ext uri="{FF2B5EF4-FFF2-40B4-BE49-F238E27FC236}">
                <a16:creationId xmlns:a16="http://schemas.microsoft.com/office/drawing/2014/main" id="{60873379-1261-49DE-9973-BEFA5E86F0F8}"/>
              </a:ext>
            </a:extLst>
          </p:cNvPr>
          <p:cNvSpPr txBox="1">
            <a:spLocks/>
          </p:cNvSpPr>
          <p:nvPr/>
        </p:nvSpPr>
        <p:spPr>
          <a:xfrm>
            <a:off x="619200" y="4248000"/>
            <a:ext cx="11229056" cy="1296000"/>
          </a:xfrm>
          <a:prstGeom prst="rect">
            <a:avLst/>
          </a:prstGeom>
        </p:spPr>
        <p:txBody>
          <a:bodyPr vert="horz" lIns="5400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帶著華麗的優雅，那隻大天鵝展開翅膀，起飛並往極為美麗的落日飛去。</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12" name="圖片 11">
            <a:extLst>
              <a:ext uri="{FF2B5EF4-FFF2-40B4-BE49-F238E27FC236}">
                <a16:creationId xmlns:a16="http://schemas.microsoft.com/office/drawing/2014/main" id="{43BA4DD3-1D5F-4705-BB25-127533A2F9F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6000" y="1548000"/>
            <a:ext cx="1029146" cy="504000"/>
          </a:xfrm>
          <a:prstGeom prst="rect">
            <a:avLst/>
          </a:prstGeom>
        </p:spPr>
      </p:pic>
      <p:pic>
        <p:nvPicPr>
          <p:cNvPr id="10" name="610030519-2">
            <a:hlinkClick r:id="" action="ppaction://media"/>
            <a:extLst>
              <a:ext uri="{FF2B5EF4-FFF2-40B4-BE49-F238E27FC236}">
                <a16:creationId xmlns:a16="http://schemas.microsoft.com/office/drawing/2014/main" id="{740F54B8-885A-47AA-93BD-E6192DBE8EFA}"/>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11" name="610030519s-2">
            <a:hlinkClick r:id="" action="ppaction://media"/>
            <a:extLst>
              <a:ext uri="{FF2B5EF4-FFF2-40B4-BE49-F238E27FC236}">
                <a16:creationId xmlns:a16="http://schemas.microsoft.com/office/drawing/2014/main" id="{9A5A7A9F-F975-47A1-9FA9-61A82988C5A6}"/>
              </a:ext>
            </a:extLst>
          </p:cNvPr>
          <p:cNvPicPr>
            <a:picLocks noChangeAspect="1"/>
          </p:cNvPicPr>
          <p:nvPr>
            <a:audioFile r:link="rId4"/>
            <p:extLst>
              <p:ext uri="{DAA4B4D4-6D71-4841-9C94-3DE7FCFB9230}">
                <p14:media xmlns:p14="http://schemas.microsoft.com/office/powerpoint/2010/main" r:embed="rId3"/>
              </p:ext>
            </p:extLst>
          </p:nvPr>
        </p:nvPicPr>
        <p:blipFill>
          <a:blip r:embed="rId12"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sp>
        <p:nvSpPr>
          <p:cNvPr id="15"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16" name="文字版面配置區 2"/>
          <p:cNvSpPr txBox="1">
            <a:spLocks/>
          </p:cNvSpPr>
          <p:nvPr/>
        </p:nvSpPr>
        <p:spPr>
          <a:xfrm>
            <a:off x="1717200" y="720000"/>
            <a:ext cx="3445350"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32100" indent="-2832100">
              <a:lnSpc>
                <a:spcPct val="100000"/>
              </a:lnSpc>
              <a:spcBef>
                <a:spcPts val="0"/>
              </a:spcBef>
              <a:tabLst>
                <a:tab pos="1074738" algn="l"/>
              </a:tabLst>
            </a:pPr>
            <a:r>
              <a:rPr lang="en-US" altLang="zh-TW" sz="60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grace</a:t>
            </a:r>
          </a:p>
        </p:txBody>
      </p:sp>
    </p:spTree>
    <p:extLst>
      <p:ext uri="{BB962C8B-B14F-4D97-AF65-F5344CB8AC3E}">
        <p14:creationId xmlns:p14="http://schemas.microsoft.com/office/powerpoint/2010/main" val="24624648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108" fill="hold"/>
                                        <p:tgtEl>
                                          <p:spTgt spid="10"/>
                                        </p:tgtEl>
                                      </p:cBhvr>
                                    </p:cmd>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7941" fill="hold"/>
                                        <p:tgtEl>
                                          <p:spTgt spid="11"/>
                                        </p:tgtEl>
                                      </p:cBhvr>
                                    </p:cmd>
                                  </p:childTnLst>
                                </p:cTn>
                              </p:par>
                            </p:childTnLst>
                          </p:cTn>
                        </p:par>
                      </p:childTnLst>
                    </p:cTn>
                  </p:par>
                </p:childTnLst>
              </p:cTn>
              <p:nextCondLst>
                <p:cond evt="onClick" delay="0">
                  <p:tgtEl>
                    <p:spTgt spid="11"/>
                  </p:tgtEl>
                </p:cond>
              </p:nextCondLst>
            </p:seq>
            <p:audio>
              <p:cMediaNode vol="80000">
                <p:cTn id="21" fill="hold" display="0">
                  <p:stCondLst>
                    <p:cond delay="indefinite"/>
                  </p:stCondLst>
                  <p:endCondLst>
                    <p:cond evt="onStopAudio" delay="0">
                      <p:tgtEl>
                        <p:sldTgt/>
                      </p:tgtEl>
                    </p:cond>
                  </p:endCondLst>
                </p:cTn>
                <p:tgtEl>
                  <p:spTgt spid="10"/>
                </p:tgtEl>
              </p:cMediaNode>
            </p:audio>
            <p:audio>
              <p:cMediaNode vol="80000">
                <p:cTn id="22" fill="hold" display="0">
                  <p:stCondLst>
                    <p:cond delay="indefinite"/>
                  </p:stCondLst>
                  <p:endCondLst>
                    <p:cond evt="onStopAudio" delay="0">
                      <p:tgtEl>
                        <p:sldTgt/>
                      </p:tgtEl>
                    </p:cond>
                  </p:endCondLst>
                </p:cTn>
                <p:tgtEl>
                  <p:spTgt spid="11"/>
                </p:tgtEl>
              </p:cMediaNode>
            </p:audio>
          </p:childTnLst>
        </p:cTn>
      </p:par>
    </p:tnLst>
    <p:bldLst>
      <p:bldP spid="20" grpId="0"/>
      <p:bldP spid="20" grpId="1"/>
    </p:bldLst>
  </p:timing>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回衍生</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6"/>
            <a:ext cx="10548738" cy="375285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grace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n. [U]</a:t>
            </a:r>
            <a:r>
              <a:rPr lang="zh-TW" altLang="en-US"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優美；</a:t>
            </a:r>
            <a:r>
              <a:rPr lang="zh-TW" altLang="en-US"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優雅</a:t>
            </a:r>
            <a:endParaRPr lang="en-US" altLang="zh-TW"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endParaRPr>
          </a:p>
          <a:p>
            <a:pPr marL="276225" indent="-276225">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As a member of the royal family, the prince has</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grace and good manners.</a:t>
            </a:r>
          </a:p>
          <a:p>
            <a:pPr>
              <a:lnSpc>
                <a:spcPct val="140000"/>
              </a:lnSpc>
              <a:spcBef>
                <a:spcPts val="600"/>
              </a:spcBef>
              <a:tabLst>
                <a:tab pos="1074738" algn="l"/>
              </a:tabLst>
            </a:pPr>
            <a:r>
              <a:rPr lang="zh-TW" altLang="en-US" sz="3200" b="1" dirty="0">
                <a:solidFill>
                  <a:srgbClr val="EE3976"/>
                </a:solidFill>
                <a:latin typeface="微軟正黑體" panose="020B0604030504040204" pitchFamily="34" charset="-120"/>
                <a:ea typeface="微軟正黑體" panose="020B0604030504040204" pitchFamily="34" charset="-120"/>
                <a:cs typeface="Arial" panose="020B0604020202020204" pitchFamily="34" charset="0"/>
              </a:rPr>
              <a:t>字詞搭配</a:t>
            </a:r>
            <a:endParaRPr lang="en-US" altLang="zh-TW" sz="3200" b="1" dirty="0">
              <a:solidFill>
                <a:srgbClr val="EE3976"/>
              </a:solidFill>
              <a:latin typeface="微軟正黑體" panose="020B0604030504040204" pitchFamily="34" charset="-120"/>
              <a:ea typeface="微軟正黑體" panose="020B0604030504040204" pitchFamily="34" charset="-120"/>
              <a:cs typeface="Arial" panose="020B0604020202020204" pitchFamily="34" charset="0"/>
            </a:endParaRPr>
          </a:p>
          <a:p>
            <a:pPr>
              <a:lnSpc>
                <a:spcPct val="140000"/>
              </a:lnSpc>
              <a:spcBef>
                <a:spcPts val="0"/>
              </a:spcBef>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with (a) goo</a:t>
            </a:r>
            <a:r>
              <a:rPr lang="en-US" altLang="zh-TW" sz="3200" spc="300" dirty="0">
                <a:solidFill>
                  <a:schemeClr val="tx1"/>
                </a:solidFill>
                <a:latin typeface="Arial" panose="020B0604020202020204" pitchFamily="34" charset="0"/>
                <a:ea typeface="標楷體" panose="03000509000000000000" pitchFamily="65" charset="-120"/>
                <a:cs typeface="Arial" panose="020B0604020202020204" pitchFamily="34" charset="0"/>
              </a:rPr>
              <a:t>d/</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bad grace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有風度地／不情願</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地</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2385202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回衍生</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5"/>
            <a:ext cx="10788162" cy="455294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grace</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n. [U] </a:t>
            </a:r>
            <a:r>
              <a:rPr lang="zh-TW" altLang="en-US"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恩典</a:t>
            </a:r>
            <a:endParaRPr lang="en-US" altLang="zh-TW"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endParaRPr>
          </a:p>
          <a:p>
            <a:pPr marL="276225" indent="-276225">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According to Christian beliefs, God shows his</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grace to all people, regardless of their race,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gender, or occupation.</a:t>
            </a:r>
          </a:p>
          <a:p>
            <a:pPr>
              <a:lnSpc>
                <a:spcPct val="14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grace</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n. [U]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餐前感恩禱告</a:t>
            </a:r>
          </a:p>
          <a:p>
            <a:pPr marL="276225" indent="-276225">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I grew up in a strict Catholic family. That’s why</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I developed the habit of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saying grace</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before I</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eat</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763520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版面配置區 2">
            <a:extLst>
              <a:ext uri="{FF2B5EF4-FFF2-40B4-BE49-F238E27FC236}">
                <a16:creationId xmlns:a16="http://schemas.microsoft.com/office/drawing/2014/main" id="{FD8DBCBE-7D37-4C9C-8278-0F3ACACACD00}"/>
              </a:ext>
            </a:extLst>
          </p:cNvPr>
          <p:cNvSpPr txBox="1">
            <a:spLocks/>
          </p:cNvSpPr>
          <p:nvPr/>
        </p:nvSpPr>
        <p:spPr>
          <a:xfrm>
            <a:off x="6120000" y="770400"/>
            <a:ext cx="4600858" cy="6592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tabLst>
                <a:tab pos="1074738" algn="l"/>
              </a:tabLst>
            </a:pPr>
            <a:r>
              <a:rPr lang="en-US" altLang="zh-TW" sz="3200" b="1" i="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n</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 [C] </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外表</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looks, visible features, or characteristics</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pic>
        <p:nvPicPr>
          <p:cNvPr id="14" name="圖片 13">
            <a:hlinkClick r:id="rId7"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sp>
        <p:nvSpPr>
          <p:cNvPr id="17" name="文字版面配置區 2">
            <a:extLst>
              <a:ext uri="{FF2B5EF4-FFF2-40B4-BE49-F238E27FC236}">
                <a16:creationId xmlns:a16="http://schemas.microsoft.com/office/drawing/2014/main" id="{3F46B983-28D3-4E9D-808A-5C6CBF559FB8}"/>
              </a:ext>
            </a:extLst>
          </p:cNvPr>
          <p:cNvSpPr txBox="1">
            <a:spLocks/>
          </p:cNvSpPr>
          <p:nvPr/>
        </p:nvSpPr>
        <p:spPr>
          <a:xfrm>
            <a:off x="619200" y="2952000"/>
            <a:ext cx="11229056" cy="1296000"/>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actress’s red hair and brown eyes give her a very distinctive </a:t>
            </a:r>
            <a:r>
              <a:rPr lang="en-US" altLang="zh-TW" sz="3200" b="1" dirty="0">
                <a:solidFill>
                  <a:srgbClr val="C00000"/>
                </a:solidFill>
                <a:latin typeface="Arial" panose="020B0604020202020204" pitchFamily="34" charset="0"/>
                <a:ea typeface="標楷體" panose="03000509000000000000" pitchFamily="65" charset="-120"/>
                <a:cs typeface="Arial" panose="020B0604020202020204" pitchFamily="34" charset="0"/>
              </a:rPr>
              <a:t>appearance</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9" name="圖片 18">
            <a:extLst>
              <a:ext uri="{FF2B5EF4-FFF2-40B4-BE49-F238E27FC236}">
                <a16:creationId xmlns:a16="http://schemas.microsoft.com/office/drawing/2014/main" id="{E7717BA5-E659-42C7-8F0D-1205D87E7E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20" name="文字版面配置區 2">
            <a:extLst>
              <a:ext uri="{FF2B5EF4-FFF2-40B4-BE49-F238E27FC236}">
                <a16:creationId xmlns:a16="http://schemas.microsoft.com/office/drawing/2014/main" id="{60873379-1261-49DE-9973-BEFA5E86F0F8}"/>
              </a:ext>
            </a:extLst>
          </p:cNvPr>
          <p:cNvSpPr txBox="1">
            <a:spLocks/>
          </p:cNvSpPr>
          <p:nvPr/>
        </p:nvSpPr>
        <p:spPr>
          <a:xfrm>
            <a:off x="619200" y="4248000"/>
            <a:ext cx="11229056" cy="1296000"/>
          </a:xfrm>
          <a:prstGeom prst="rect">
            <a:avLst/>
          </a:prstGeom>
        </p:spPr>
        <p:txBody>
          <a:bodyPr vert="horz" lIns="5400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那位女演員紅色的頭髮以及棕色的眼睛給了她一個非常獨特的外表。</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25" name="圖片 24">
            <a:extLst>
              <a:ext uri="{FF2B5EF4-FFF2-40B4-BE49-F238E27FC236}">
                <a16:creationId xmlns:a16="http://schemas.microsoft.com/office/drawing/2014/main" id="{CE5F139F-5D95-486C-938A-80C15B8002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6000" y="1547999"/>
            <a:ext cx="1714656" cy="504000"/>
          </a:xfrm>
          <a:prstGeom prst="rect">
            <a:avLst/>
          </a:prstGeom>
        </p:spPr>
      </p:pic>
      <p:pic>
        <p:nvPicPr>
          <p:cNvPr id="10" name="610030515-1">
            <a:hlinkClick r:id="" action="ppaction://media"/>
            <a:extLst>
              <a:ext uri="{FF2B5EF4-FFF2-40B4-BE49-F238E27FC236}">
                <a16:creationId xmlns:a16="http://schemas.microsoft.com/office/drawing/2014/main" id="{6AB65D1C-B000-40DE-9D87-258F88449763}"/>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11" name="610030515s-1">
            <a:hlinkClick r:id="" action="ppaction://media"/>
            <a:extLst>
              <a:ext uri="{FF2B5EF4-FFF2-40B4-BE49-F238E27FC236}">
                <a16:creationId xmlns:a16="http://schemas.microsoft.com/office/drawing/2014/main" id="{0D0774A2-E311-40F2-A4B2-9F27F0E0294B}"/>
              </a:ext>
            </a:extLst>
          </p:cNvPr>
          <p:cNvPicPr>
            <a:picLocks noChangeAspect="1"/>
          </p:cNvPicPr>
          <p:nvPr>
            <a:audioFile r:link="rId4"/>
            <p:extLst>
              <p:ext uri="{DAA4B4D4-6D71-4841-9C94-3DE7FCFB9230}">
                <p14:media xmlns:p14="http://schemas.microsoft.com/office/powerpoint/2010/main" r:embed="rId3"/>
              </p:ext>
            </p:extLst>
          </p:nvPr>
        </p:nvPicPr>
        <p:blipFill>
          <a:blip r:embed="rId12"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sp>
        <p:nvSpPr>
          <p:cNvPr id="13"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15" name="文字版面配置區 2"/>
          <p:cNvSpPr txBox="1">
            <a:spLocks/>
          </p:cNvSpPr>
          <p:nvPr/>
        </p:nvSpPr>
        <p:spPr>
          <a:xfrm>
            <a:off x="576000" y="720000"/>
            <a:ext cx="5310449"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00000"/>
              </a:lnSpc>
              <a:spcBef>
                <a:spcPts val="0"/>
              </a:spcBef>
              <a:tabLst>
                <a:tab pos="1074738" algn="l"/>
              </a:tabLst>
            </a:pPr>
            <a:r>
              <a:rPr lang="en-US" altLang="zh-TW" sz="6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15. </a:t>
            </a:r>
            <a:r>
              <a:rPr lang="en-US" altLang="zh-TW" sz="6000" b="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rPr>
              <a:t>appearance</a:t>
            </a:r>
            <a:endParaRPr lang="zh-TW" altLang="en-US" sz="6000" b="1" i="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2182442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265" fill="hold"/>
                                        <p:tgtEl>
                                          <p:spTgt spid="10"/>
                                        </p:tgtEl>
                                      </p:cBhvr>
                                    </p:cmd>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6426" fill="hold"/>
                                        <p:tgtEl>
                                          <p:spTgt spid="11"/>
                                        </p:tgtEl>
                                      </p:cBhvr>
                                    </p:cmd>
                                  </p:childTnLst>
                                </p:cTn>
                              </p:par>
                            </p:childTnLst>
                          </p:cTn>
                        </p:par>
                      </p:childTnLst>
                    </p:cTn>
                  </p:par>
                </p:childTnLst>
              </p:cTn>
              <p:nextCondLst>
                <p:cond evt="onClick" delay="0">
                  <p:tgtEl>
                    <p:spTgt spid="11"/>
                  </p:tgtEl>
                </p:cond>
              </p:nextCondLst>
            </p:seq>
            <p:audio>
              <p:cMediaNode vol="80000">
                <p:cTn id="21" fill="hold" display="0">
                  <p:stCondLst>
                    <p:cond delay="indefinite"/>
                  </p:stCondLst>
                  <p:endCondLst>
                    <p:cond evt="onStopAudio" delay="0">
                      <p:tgtEl>
                        <p:sldTgt/>
                      </p:tgtEl>
                    </p:cond>
                  </p:endCondLst>
                </p:cTn>
                <p:tgtEl>
                  <p:spTgt spid="10"/>
                </p:tgtEl>
              </p:cMediaNode>
            </p:audio>
            <p:audio>
              <p:cMediaNode vol="80000">
                <p:cTn id="22" fill="hold" display="0">
                  <p:stCondLst>
                    <p:cond delay="indefinite"/>
                  </p:stCondLst>
                  <p:endCondLst>
                    <p:cond evt="onStopAudio" delay="0">
                      <p:tgtEl>
                        <p:sldTgt/>
                      </p:tgtEl>
                    </p:cond>
                  </p:endCondLst>
                </p:cTn>
                <p:tgtEl>
                  <p:spTgt spid="11"/>
                </p:tgtEl>
              </p:cMediaNode>
            </p:audio>
          </p:childTnLst>
        </p:cTn>
      </p:par>
    </p:tnLst>
    <p:bldLst>
      <p:bldP spid="20" grpId="0"/>
      <p:bldP spid="20" grpId="1"/>
    </p:bld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回主單</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5"/>
            <a:ext cx="10548738" cy="523874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30000"/>
              </a:lnSpc>
              <a:tabLst>
                <a:tab pos="1074738" algn="l"/>
              </a:tabLst>
            </a:pP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appearance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n. [C] </a:t>
            </a:r>
            <a:r>
              <a:rPr lang="zh-TW" altLang="en-US"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外表</a:t>
            </a:r>
            <a:endParaRPr lang="en-US" altLang="zh-TW"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endParaRPr>
          </a:p>
          <a:p>
            <a:pPr marL="276225" indent="-276225">
              <a:lnSpc>
                <a:spcPct val="13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 person’s appearance often plays a crucial role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in how people treat them.</a:t>
            </a:r>
          </a:p>
          <a:p>
            <a:pPr>
              <a:lnSpc>
                <a:spcPct val="13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appearance</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n. [C]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出現；到來</a:t>
            </a:r>
          </a:p>
          <a:p>
            <a:pPr marL="276225" indent="-276225">
              <a:lnSpc>
                <a:spcPct val="13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To the young fan’s surprise, her favorite singer</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made a sudden appearance and gave a</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performance at her birthday party</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905404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版面配置區 2">
            <a:extLst>
              <a:ext uri="{FF2B5EF4-FFF2-40B4-BE49-F238E27FC236}">
                <a16:creationId xmlns:a16="http://schemas.microsoft.com/office/drawing/2014/main" id="{FD8DBCBE-7D37-4C9C-8278-0F3ACACACD00}"/>
              </a:ext>
            </a:extLst>
          </p:cNvPr>
          <p:cNvSpPr txBox="1">
            <a:spLocks/>
          </p:cNvSpPr>
          <p:nvPr/>
        </p:nvSpPr>
        <p:spPr>
          <a:xfrm>
            <a:off x="6120001" y="828000"/>
            <a:ext cx="2204850" cy="6592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09950" indent="-3409950">
              <a:lnSpc>
                <a:spcPct val="120000"/>
              </a:lnSpc>
              <a:tabLst>
                <a:tab pos="1074738" algn="l"/>
              </a:tabLst>
            </a:pPr>
            <a:r>
              <a:rPr lang="en-US" altLang="zh-TW" sz="3200" b="1" i="1" dirty="0" smtClean="0">
                <a:solidFill>
                  <a:schemeClr val="tx1"/>
                </a:solidFill>
                <a:latin typeface="Arial" panose="020B0604020202020204" pitchFamily="34" charset="0"/>
                <a:ea typeface="標楷體" panose="03000509000000000000" pitchFamily="65" charset="-120"/>
                <a:cs typeface="Arial" panose="020B0604020202020204" pitchFamily="34" charset="0"/>
              </a:rPr>
              <a:t>vi</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出現</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pic>
        <p:nvPicPr>
          <p:cNvPr id="14" name="圖片 13">
            <a:hlinkClick r:id="rId7"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sp>
        <p:nvSpPr>
          <p:cNvPr id="17" name="文字版面配置區 2">
            <a:extLst>
              <a:ext uri="{FF2B5EF4-FFF2-40B4-BE49-F238E27FC236}">
                <a16:creationId xmlns:a16="http://schemas.microsoft.com/office/drawing/2014/main" id="{3F46B983-28D3-4E9D-808A-5C6CBF559FB8}"/>
              </a:ext>
            </a:extLst>
          </p:cNvPr>
          <p:cNvSpPr txBox="1">
            <a:spLocks/>
          </p:cNvSpPr>
          <p:nvPr/>
        </p:nvSpPr>
        <p:spPr>
          <a:xfrm>
            <a:off x="619200" y="2952000"/>
            <a:ext cx="11229056" cy="1296000"/>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Dinosaurs first </a:t>
            </a:r>
            <a:r>
              <a:rPr lang="en-US" altLang="zh-TW" sz="3200" b="1" dirty="0">
                <a:solidFill>
                  <a:srgbClr val="C00000"/>
                </a:solidFill>
                <a:latin typeface="Arial" panose="020B0604020202020204" pitchFamily="34" charset="0"/>
                <a:ea typeface="標楷體" panose="03000509000000000000" pitchFamily="65" charset="-120"/>
                <a:cs typeface="Arial" panose="020B0604020202020204" pitchFamily="34" charset="0"/>
              </a:rPr>
              <a:t>appeared</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on the earth around 240 million years ago. Snakes followed around 142 million years later.</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9" name="圖片 18">
            <a:extLst>
              <a:ext uri="{FF2B5EF4-FFF2-40B4-BE49-F238E27FC236}">
                <a16:creationId xmlns:a16="http://schemas.microsoft.com/office/drawing/2014/main" id="{E7717BA5-E659-42C7-8F0D-1205D87E7E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20" name="文字版面配置區 2">
            <a:extLst>
              <a:ext uri="{FF2B5EF4-FFF2-40B4-BE49-F238E27FC236}">
                <a16:creationId xmlns:a16="http://schemas.microsoft.com/office/drawing/2014/main" id="{60873379-1261-49DE-9973-BEFA5E86F0F8}"/>
              </a:ext>
            </a:extLst>
          </p:cNvPr>
          <p:cNvSpPr txBox="1">
            <a:spLocks/>
          </p:cNvSpPr>
          <p:nvPr/>
        </p:nvSpPr>
        <p:spPr>
          <a:xfrm>
            <a:off x="619200" y="4248000"/>
            <a:ext cx="11229056" cy="1296000"/>
          </a:xfrm>
          <a:prstGeom prst="rect">
            <a:avLst/>
          </a:prstGeom>
        </p:spPr>
        <p:txBody>
          <a:bodyPr vert="horz" lIns="5400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恐龍約在兩億四千萬年前首次出現在地球上。蛇</a:t>
            </a:r>
            <a:r>
              <a:rPr lang="zh-TW" altLang="en-US" sz="3200" b="1" dirty="0" smtClean="0">
                <a:solidFill>
                  <a:srgbClr val="0064C3"/>
                </a:solidFill>
                <a:latin typeface="Arial" panose="020B0604020202020204" pitchFamily="34" charset="0"/>
                <a:ea typeface="標楷體" panose="03000509000000000000" pitchFamily="65" charset="-120"/>
                <a:cs typeface="Arial" panose="020B0604020202020204" pitchFamily="34" charset="0"/>
              </a:rPr>
              <a:t>接著約</a:t>
            </a: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在一億四千兩百萬年後出現。</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26" name="圖片 25">
            <a:extLst>
              <a:ext uri="{FF2B5EF4-FFF2-40B4-BE49-F238E27FC236}">
                <a16:creationId xmlns:a16="http://schemas.microsoft.com/office/drawing/2014/main" id="{C69C03CC-2B7A-4634-8098-4703F3F95DA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6000" y="1547999"/>
            <a:ext cx="1131789" cy="504000"/>
          </a:xfrm>
          <a:prstGeom prst="rect">
            <a:avLst/>
          </a:prstGeom>
        </p:spPr>
      </p:pic>
      <p:pic>
        <p:nvPicPr>
          <p:cNvPr id="10" name="610030515-2">
            <a:hlinkClick r:id="" action="ppaction://media"/>
            <a:extLst>
              <a:ext uri="{FF2B5EF4-FFF2-40B4-BE49-F238E27FC236}">
                <a16:creationId xmlns:a16="http://schemas.microsoft.com/office/drawing/2014/main" id="{AE3F029F-B0AD-4F88-A6ED-3AC26A68412D}"/>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11" name="610030515s-2">
            <a:hlinkClick r:id="" action="ppaction://media"/>
            <a:extLst>
              <a:ext uri="{FF2B5EF4-FFF2-40B4-BE49-F238E27FC236}">
                <a16:creationId xmlns:a16="http://schemas.microsoft.com/office/drawing/2014/main" id="{E4719457-2E7C-4C3A-B58F-F3CED0D5653D}"/>
              </a:ext>
            </a:extLst>
          </p:cNvPr>
          <p:cNvPicPr>
            <a:picLocks noChangeAspect="1"/>
          </p:cNvPicPr>
          <p:nvPr>
            <a:audioFile r:link="rId4"/>
            <p:extLst>
              <p:ext uri="{DAA4B4D4-6D71-4841-9C94-3DE7FCFB9230}">
                <p14:media xmlns:p14="http://schemas.microsoft.com/office/powerpoint/2010/main" r:embed="rId3"/>
              </p:ext>
            </p:extLst>
          </p:nvPr>
        </p:nvPicPr>
        <p:blipFill>
          <a:blip r:embed="rId12"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sp>
        <p:nvSpPr>
          <p:cNvPr id="13"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15" name="文字版面配置區 2"/>
          <p:cNvSpPr txBox="1">
            <a:spLocks/>
          </p:cNvSpPr>
          <p:nvPr/>
        </p:nvSpPr>
        <p:spPr>
          <a:xfrm>
            <a:off x="1717200" y="720000"/>
            <a:ext cx="3735196"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32100" indent="-2832100">
              <a:lnSpc>
                <a:spcPct val="100000"/>
              </a:lnSpc>
              <a:spcBef>
                <a:spcPts val="0"/>
              </a:spcBef>
              <a:tabLst>
                <a:tab pos="1074738" algn="l"/>
              </a:tabLst>
            </a:pPr>
            <a:r>
              <a:rPr lang="en-US" altLang="zh-TW" sz="60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appear</a:t>
            </a:r>
          </a:p>
        </p:txBody>
      </p:sp>
    </p:spTree>
    <p:extLst>
      <p:ext uri="{BB962C8B-B14F-4D97-AF65-F5344CB8AC3E}">
        <p14:creationId xmlns:p14="http://schemas.microsoft.com/office/powerpoint/2010/main" val="4954802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768" fill="hold"/>
                                        <p:tgtEl>
                                          <p:spTgt spid="10"/>
                                        </p:tgtEl>
                                      </p:cBhvr>
                                    </p:cmd>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0187" fill="hold"/>
                                        <p:tgtEl>
                                          <p:spTgt spid="11"/>
                                        </p:tgtEl>
                                      </p:cBhvr>
                                    </p:cmd>
                                  </p:childTnLst>
                                </p:cTn>
                              </p:par>
                            </p:childTnLst>
                          </p:cTn>
                        </p:par>
                      </p:childTnLst>
                    </p:cTn>
                  </p:par>
                </p:childTnLst>
              </p:cTn>
              <p:nextCondLst>
                <p:cond evt="onClick" delay="0">
                  <p:tgtEl>
                    <p:spTgt spid="11"/>
                  </p:tgtEl>
                </p:cond>
              </p:nextCondLst>
            </p:seq>
            <p:audio>
              <p:cMediaNode vol="80000">
                <p:cTn id="21" fill="hold" display="0">
                  <p:stCondLst>
                    <p:cond delay="indefinite"/>
                  </p:stCondLst>
                  <p:endCondLst>
                    <p:cond evt="onStopAudio" delay="0">
                      <p:tgtEl>
                        <p:sldTgt/>
                      </p:tgtEl>
                    </p:cond>
                  </p:endCondLst>
                </p:cTn>
                <p:tgtEl>
                  <p:spTgt spid="10"/>
                </p:tgtEl>
              </p:cMediaNode>
            </p:audio>
            <p:audio>
              <p:cMediaNode vol="80000">
                <p:cTn id="22" fill="hold" display="0">
                  <p:stCondLst>
                    <p:cond delay="indefinite"/>
                  </p:stCondLst>
                  <p:endCondLst>
                    <p:cond evt="onStopAudio" delay="0">
                      <p:tgtEl>
                        <p:sldTgt/>
                      </p:tgtEl>
                    </p:cond>
                  </p:endCondLst>
                </p:cTn>
                <p:tgtEl>
                  <p:spTgt spid="11"/>
                </p:tgtEl>
              </p:cMediaNode>
            </p:audio>
          </p:childTnLst>
        </p:cTn>
      </p:par>
    </p:tnLst>
    <p:bldLst>
      <p:bldP spid="20" grpId="0"/>
      <p:bldP spid="20" grpId="1"/>
    </p:bldLst>
  </p:timing>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ED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回衍生</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7" y="657226"/>
            <a:ext cx="11183937" cy="425413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3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appear</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vi. </a:t>
            </a:r>
            <a:r>
              <a:rPr lang="zh-TW" altLang="en-US"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出現</a:t>
            </a:r>
            <a:endParaRPr lang="en-US" altLang="zh-TW"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endParaRPr>
          </a:p>
          <a:p>
            <a:pPr marL="276225" indent="-276225">
              <a:lnSpc>
                <a:spcPct val="13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grizzly bear appeared out of nowhere and</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gave the mountain climbers the fright of their</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lives.</a:t>
            </a:r>
          </a:p>
          <a:p>
            <a:pPr>
              <a:lnSpc>
                <a:spcPct val="13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appear</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vi.</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似乎；顯得</a:t>
            </a:r>
          </a:p>
          <a:p>
            <a:pPr marL="276225" indent="-276225">
              <a:lnSpc>
                <a:spcPct val="13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driver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appeared to</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be in distress, so the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police stopped to check on him</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3486636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文字版面配置區 2">
            <a:extLst>
              <a:ext uri="{FF2B5EF4-FFF2-40B4-BE49-F238E27FC236}">
                <a16:creationId xmlns:a16="http://schemas.microsoft.com/office/drawing/2014/main" id="{47983BF8-44C2-45C0-9D25-884EA131533B}"/>
              </a:ext>
            </a:extLst>
          </p:cNvPr>
          <p:cNvSpPr txBox="1">
            <a:spLocks/>
          </p:cNvSpPr>
          <p:nvPr/>
        </p:nvSpPr>
        <p:spPr>
          <a:xfrm>
            <a:off x="731837" y="657226"/>
            <a:ext cx="11374438" cy="36480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spcBef>
                <a:spcPts val="600"/>
              </a:spcBef>
              <a:tabLst>
                <a:tab pos="1074738" algn="l"/>
              </a:tabLst>
            </a:pPr>
            <a:r>
              <a:rPr lang="zh-TW" altLang="en-US" sz="3200" b="1" dirty="0">
                <a:solidFill>
                  <a:srgbClr val="7961AA"/>
                </a:solidFill>
                <a:latin typeface="微軟正黑體" panose="020B0604030504040204" pitchFamily="34" charset="-120"/>
                <a:ea typeface="微軟正黑體" panose="020B0604030504040204" pitchFamily="34" charset="-120"/>
                <a:cs typeface="Arial" panose="020B0604020202020204" pitchFamily="34" charset="0"/>
              </a:rPr>
              <a:t>文法</a:t>
            </a:r>
            <a:endParaRPr lang="en-US" altLang="zh-TW" sz="3200" dirty="0">
              <a:solidFill>
                <a:srgbClr val="7961AA"/>
              </a:solidFill>
              <a:latin typeface="Arial" panose="020B0604020202020204" pitchFamily="34" charset="0"/>
              <a:ea typeface="標楷體" panose="03000509000000000000" pitchFamily="65" charset="-120"/>
              <a:cs typeface="Arial" panose="020B0604020202020204" pitchFamily="34" charset="0"/>
            </a:endParaRPr>
          </a:p>
          <a:p>
            <a:pPr marL="566738" indent="-566738">
              <a:lnSpc>
                <a:spcPct val="140000"/>
              </a:lnSpc>
              <a:spcBef>
                <a:spcPts val="0"/>
              </a:spcBef>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(1</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spc="-1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用</a:t>
            </a:r>
            <a:r>
              <a:rPr lang="zh-TW" altLang="en-US" sz="3200" spc="-100" dirty="0">
                <a:solidFill>
                  <a:schemeClr val="tx1"/>
                </a:solidFill>
                <a:latin typeface="Arial" panose="020B0604020202020204" pitchFamily="34" charset="0"/>
                <a:ea typeface="標楷體" panose="03000509000000000000" pitchFamily="65" charset="-120"/>
                <a:cs typeface="Arial" panose="020B0604020202020204" pitchFamily="34" charset="0"/>
              </a:rPr>
              <a:t>真主詞開頭，後接形容詞、名詞或名詞片語作為主詞補語</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a:t>
            </a:r>
          </a:p>
          <a:p>
            <a:pPr marL="276225" indent="-276225">
              <a:lnSpc>
                <a:spcPct val="140000"/>
              </a:lnSpc>
              <a:spcBef>
                <a:spcPts val="0"/>
              </a:spcBef>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Alex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appears happier</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after breaking up with</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his girlfriend.</a:t>
            </a:r>
          </a:p>
          <a:p>
            <a:pPr>
              <a:lnSpc>
                <a:spcPct val="140000"/>
              </a:lnSpc>
              <a:spcBef>
                <a:spcPts val="0"/>
              </a:spcBef>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(2</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用</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虛主詞</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it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開頭，後接</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that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引導的名詞子句。</a:t>
            </a:r>
          </a:p>
          <a:p>
            <a:pPr marL="276225" indent="-276225">
              <a:lnSpc>
                <a:spcPct val="140000"/>
              </a:lnSpc>
              <a:spcBef>
                <a:spcPts val="0"/>
              </a:spcBef>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It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appears that</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no one really knows how to fly</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 drone.</a:t>
            </a:r>
          </a:p>
        </p:txBody>
      </p:sp>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回衍生</a:t>
            </a:r>
          </a:p>
        </p:txBody>
      </p:sp>
    </p:spTree>
    <p:extLst>
      <p:ext uri="{BB962C8B-B14F-4D97-AF65-F5344CB8AC3E}">
        <p14:creationId xmlns:p14="http://schemas.microsoft.com/office/powerpoint/2010/main" val="91681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文字版面配置區 2">
            <a:extLst>
              <a:ext uri="{FF2B5EF4-FFF2-40B4-BE49-F238E27FC236}">
                <a16:creationId xmlns:a16="http://schemas.microsoft.com/office/drawing/2014/main" id="{47983BF8-44C2-45C0-9D25-884EA131533B}"/>
              </a:ext>
            </a:extLst>
          </p:cNvPr>
          <p:cNvSpPr txBox="1">
            <a:spLocks/>
          </p:cNvSpPr>
          <p:nvPr/>
        </p:nvSpPr>
        <p:spPr>
          <a:xfrm>
            <a:off x="731837" y="657226"/>
            <a:ext cx="10788163" cy="35718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566738" indent="-566738">
              <a:lnSpc>
                <a:spcPct val="140000"/>
              </a:lnSpc>
              <a:spcBef>
                <a:spcPts val="0"/>
              </a:spcBef>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(3</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用</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真主詞開頭，後接不定詞片</a:t>
            </a:r>
            <a:r>
              <a:rPr lang="zh-TW" altLang="en-US" sz="3200" spc="300" dirty="0">
                <a:solidFill>
                  <a:schemeClr val="tx1"/>
                </a:solidFill>
                <a:latin typeface="Arial" panose="020B0604020202020204" pitchFamily="34" charset="0"/>
                <a:ea typeface="標楷體" panose="03000509000000000000" pitchFamily="65" charset="-120"/>
                <a:cs typeface="Arial" panose="020B0604020202020204" pitchFamily="34" charset="0"/>
              </a:rPr>
              <a:t>語</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to + VR</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表示現狀，或</a:t>
            </a:r>
            <a:r>
              <a:rPr lang="zh-TW" altLang="en-US" sz="3200" spc="300" dirty="0">
                <a:solidFill>
                  <a:schemeClr val="tx1"/>
                </a:solidFill>
                <a:latin typeface="Arial" panose="020B0604020202020204" pitchFamily="34" charset="0"/>
                <a:ea typeface="標楷體" panose="03000509000000000000" pitchFamily="65" charset="-120"/>
                <a:cs typeface="Arial" panose="020B0604020202020204" pitchFamily="34" charset="0"/>
              </a:rPr>
              <a:t>是</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to + have p.p.</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來表示該動作或狀態</a:t>
            </a:r>
            <a:r>
              <a:rPr lang="zh-TW" altLang="en-US" sz="3200" spc="300" dirty="0">
                <a:solidFill>
                  <a:schemeClr val="tx1"/>
                </a:solidFill>
                <a:latin typeface="Arial" panose="020B0604020202020204" pitchFamily="34" charset="0"/>
                <a:ea typeface="標楷體" panose="03000509000000000000" pitchFamily="65" charset="-120"/>
                <a:cs typeface="Arial" panose="020B0604020202020204" pitchFamily="34" charset="0"/>
              </a:rPr>
              <a:t>比</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appear</a:t>
            </a:r>
            <a:r>
              <a:rPr lang="zh-TW" altLang="en-US" sz="3200" spc="-100" dirty="0">
                <a:solidFill>
                  <a:schemeClr val="tx1"/>
                </a:solidFill>
                <a:latin typeface="Arial" panose="020B0604020202020204" pitchFamily="34" charset="0"/>
                <a:ea typeface="標楷體" panose="03000509000000000000" pitchFamily="65" charset="-120"/>
                <a:cs typeface="Arial" panose="020B0604020202020204" pitchFamily="34" charset="0"/>
              </a:rPr>
              <a:t>更早發生。</a:t>
            </a:r>
          </a:p>
          <a:p>
            <a:pPr marL="276225" indent="-276225">
              <a:lnSpc>
                <a:spcPct val="140000"/>
              </a:lnSpc>
              <a:spcBef>
                <a:spcPts val="0"/>
              </a:spcBef>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No one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appeared to be at home</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when the mail</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carrier knocked on the door.</a:t>
            </a:r>
          </a:p>
          <a:p>
            <a:pPr marL="276225" indent="-276225">
              <a:lnSpc>
                <a:spcPct val="140000"/>
              </a:lnSpc>
              <a:spcBef>
                <a:spcPts val="0"/>
              </a:spcBef>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Barbara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appears to have gone to bed</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very late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last night.</a:t>
            </a:r>
          </a:p>
        </p:txBody>
      </p:sp>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回衍生</a:t>
            </a:r>
          </a:p>
        </p:txBody>
      </p:sp>
    </p:spTree>
    <p:extLst>
      <p:ext uri="{BB962C8B-B14F-4D97-AF65-F5344CB8AC3E}">
        <p14:creationId xmlns:p14="http://schemas.microsoft.com/office/powerpoint/2010/main" val="3363959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74609590-ED1C-40D0-8D5A-35A1944DDED7}"/>
              </a:ext>
            </a:extLst>
          </p:cNvPr>
          <p:cNvSpPr txBox="1">
            <a:spLocks/>
          </p:cNvSpPr>
          <p:nvPr/>
        </p:nvSpPr>
        <p:spPr>
          <a:xfrm>
            <a:off x="288000" y="2160000"/>
            <a:ext cx="11734800" cy="422885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2149475">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The Great Torii is quite different from other</a:t>
            </a:r>
            <a:r>
              <a:rPr lang="en-US" altLang="zh-TW" sz="3200" spc="300" dirty="0">
                <a:latin typeface="Arial" panose="020B0604020202020204" pitchFamily="34" charset="0"/>
                <a:ea typeface="標楷體" panose="03000509000000000000" pitchFamily="65" charset="-120"/>
                <a:cs typeface="Arial" panose="020B0604020202020204" pitchFamily="34" charset="0"/>
              </a:rPr>
              <a:t>s—</a:t>
            </a:r>
            <a:r>
              <a:rPr lang="en-US" altLang="zh-TW" sz="3200" dirty="0">
                <a:latin typeface="Arial" panose="020B0604020202020204" pitchFamily="34" charset="0"/>
                <a:ea typeface="標楷體" panose="03000509000000000000" pitchFamily="65" charset="-120"/>
                <a:cs typeface="Arial" panose="020B0604020202020204" pitchFamily="34" charset="0"/>
              </a:rPr>
              <a:t>it </a:t>
            </a:r>
            <a:br>
              <a:rPr lang="en-US" altLang="zh-TW" sz="3200" dirty="0">
                <a:latin typeface="Arial" panose="020B0604020202020204" pitchFamily="34" charset="0"/>
                <a:ea typeface="標楷體" panose="03000509000000000000" pitchFamily="65" charset="-120"/>
                <a:cs typeface="Arial" panose="020B0604020202020204" pitchFamily="34" charset="0"/>
              </a:rPr>
            </a:br>
            <a:r>
              <a:rPr lang="zh-TW" altLang="en-US" sz="3200" dirty="0">
                <a:latin typeface="Arial" panose="020B0604020202020204" pitchFamily="34" charset="0"/>
                <a:ea typeface="標楷體" panose="03000509000000000000" pitchFamily="65" charset="-120"/>
                <a:cs typeface="Arial" panose="020B0604020202020204" pitchFamily="34" charset="0"/>
              </a:rPr>
              <a:t>　　</a:t>
            </a:r>
            <a:r>
              <a:rPr lang="en-US" altLang="zh-TW" sz="3200" dirty="0">
                <a:latin typeface="Arial" panose="020B0604020202020204" pitchFamily="34" charset="0"/>
                <a:ea typeface="標楷體" panose="03000509000000000000" pitchFamily="65" charset="-120"/>
                <a:cs typeface="Arial" panose="020B0604020202020204" pitchFamily="34" charset="0"/>
              </a:rPr>
              <a:t>stands in ocean water about two hundred meters off the coast! Two giant pillars* rise from the water and hold two heavy beams*. There are two smaller supporting pillars on each side of the Great Torii, and they are connected by smaller beams to the main pillars.</a:t>
            </a:r>
          </a:p>
        </p:txBody>
      </p:sp>
      <p:sp>
        <p:nvSpPr>
          <p:cNvPr id="8" name="圓角矩形 4">
            <a:hlinkClick r:id="rId2" action="ppaction://hlinksldjump"/>
            <a:extLst>
              <a:ext uri="{FF2B5EF4-FFF2-40B4-BE49-F238E27FC236}">
                <a16:creationId xmlns:a16="http://schemas.microsoft.com/office/drawing/2014/main" id="{9D1CD01B-6258-48A0-BD9E-EF164300A0D8}"/>
              </a:ext>
            </a:extLst>
          </p:cNvPr>
          <p:cNvSpPr/>
          <p:nvPr/>
        </p:nvSpPr>
        <p:spPr>
          <a:xfrm>
            <a:off x="10404000" y="100800"/>
            <a:ext cx="1152000" cy="396000"/>
          </a:xfrm>
          <a:prstGeom prst="roundRect">
            <a:avLst/>
          </a:prstGeom>
          <a:solidFill>
            <a:srgbClr val="D1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回題目</a:t>
            </a:r>
          </a:p>
        </p:txBody>
      </p:sp>
      <p:pic>
        <p:nvPicPr>
          <p:cNvPr id="9" name="圖片 8">
            <a:hlinkClick r:id="rId3" action="ppaction://hlinksldjump"/>
            <a:extLst>
              <a:ext uri="{FF2B5EF4-FFF2-40B4-BE49-F238E27FC236}">
                <a16:creationId xmlns:a16="http://schemas.microsoft.com/office/drawing/2014/main" id="{BA3FE194-9247-44C9-8D79-91FBC1FB61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9586" y="113854"/>
            <a:ext cx="388800" cy="388800"/>
          </a:xfrm>
          <a:prstGeom prst="rect">
            <a:avLst/>
          </a:prstGeom>
        </p:spPr>
      </p:pic>
      <p:sp>
        <p:nvSpPr>
          <p:cNvPr id="15" name="矩形: 圓角 14">
            <a:extLst>
              <a:ext uri="{FF2B5EF4-FFF2-40B4-BE49-F238E27FC236}">
                <a16:creationId xmlns:a16="http://schemas.microsoft.com/office/drawing/2014/main" id="{3287FB79-6F78-4F5B-8BF2-3EE6A3DEAB3F}"/>
              </a:ext>
            </a:extLst>
          </p:cNvPr>
          <p:cNvSpPr/>
          <p:nvPr/>
        </p:nvSpPr>
        <p:spPr>
          <a:xfrm>
            <a:off x="6028709" y="6120096"/>
            <a:ext cx="5622821" cy="503734"/>
          </a:xfrm>
          <a:prstGeom prst="roundRect">
            <a:avLst>
              <a:gd name="adj" fmla="val 50000"/>
            </a:avLst>
          </a:prstGeom>
          <a:solidFill>
            <a:schemeClr val="bg1"/>
          </a:solidFill>
          <a:ln w="28575">
            <a:solidFill>
              <a:srgbClr val="00B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標楷體" panose="03000509000000000000" pitchFamily="65" charset="-120"/>
            </a:endParaRPr>
          </a:p>
        </p:txBody>
      </p:sp>
      <p:sp>
        <p:nvSpPr>
          <p:cNvPr id="16" name="文字版面配置區 2">
            <a:extLst>
              <a:ext uri="{FF2B5EF4-FFF2-40B4-BE49-F238E27FC236}">
                <a16:creationId xmlns:a16="http://schemas.microsoft.com/office/drawing/2014/main" id="{F527AF66-0C8E-4E7F-BABF-37B39D2CB668}"/>
              </a:ext>
            </a:extLst>
          </p:cNvPr>
          <p:cNvSpPr txBox="1">
            <a:spLocks/>
          </p:cNvSpPr>
          <p:nvPr/>
        </p:nvSpPr>
        <p:spPr>
          <a:xfrm>
            <a:off x="8094980" y="6106420"/>
            <a:ext cx="3556550" cy="5311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61950" indent="-361950">
              <a:lnSpc>
                <a:spcPct val="120000"/>
              </a:lnSpc>
            </a:pPr>
            <a:r>
              <a:rPr lang="en-US" altLang="zh-TW" dirty="0">
                <a:solidFill>
                  <a:schemeClr val="tx1"/>
                </a:solidFill>
                <a:latin typeface="Arial" panose="020B0604020202020204" pitchFamily="34" charset="0"/>
                <a:ea typeface="標楷體" panose="03000509000000000000" pitchFamily="65" charset="-120"/>
                <a:cs typeface="Arial" panose="020B0604020202020204" pitchFamily="34" charset="0"/>
              </a:rPr>
              <a:t>pillar </a:t>
            </a:r>
            <a:r>
              <a:rPr lang="zh-TW" altLang="en-US" dirty="0">
                <a:solidFill>
                  <a:schemeClr val="tx1"/>
                </a:solidFill>
                <a:latin typeface="Arial" panose="020B0604020202020204" pitchFamily="34" charset="0"/>
                <a:ea typeface="標楷體" panose="03000509000000000000" pitchFamily="65" charset="-120"/>
                <a:cs typeface="Arial" panose="020B0604020202020204" pitchFamily="34" charset="0"/>
              </a:rPr>
              <a:t>柱子　</a:t>
            </a:r>
            <a:r>
              <a:rPr lang="en-US" altLang="zh-TW" dirty="0">
                <a:solidFill>
                  <a:schemeClr val="tx1"/>
                </a:solidFill>
                <a:latin typeface="Arial" panose="020B0604020202020204" pitchFamily="34" charset="0"/>
                <a:ea typeface="標楷體" panose="03000509000000000000" pitchFamily="65" charset="-120"/>
                <a:cs typeface="Arial" panose="020B0604020202020204" pitchFamily="34" charset="0"/>
              </a:rPr>
              <a:t>beam </a:t>
            </a:r>
            <a:r>
              <a:rPr lang="zh-TW" altLang="en-US" dirty="0">
                <a:solidFill>
                  <a:schemeClr val="tx1"/>
                </a:solidFill>
                <a:latin typeface="Arial" panose="020B0604020202020204" pitchFamily="34" charset="0"/>
                <a:ea typeface="標楷體" panose="03000509000000000000" pitchFamily="65" charset="-120"/>
                <a:cs typeface="Arial" panose="020B0604020202020204" pitchFamily="34" charset="0"/>
              </a:rPr>
              <a:t>橫梁</a:t>
            </a:r>
          </a:p>
        </p:txBody>
      </p:sp>
      <p:sp>
        <p:nvSpPr>
          <p:cNvPr id="17" name="文字版面配置區 2">
            <a:extLst>
              <a:ext uri="{FF2B5EF4-FFF2-40B4-BE49-F238E27FC236}">
                <a16:creationId xmlns:a16="http://schemas.microsoft.com/office/drawing/2014/main" id="{B608F03A-D65C-47F8-87FC-E6C5C99751DC}"/>
              </a:ext>
            </a:extLst>
          </p:cNvPr>
          <p:cNvSpPr txBox="1">
            <a:spLocks/>
          </p:cNvSpPr>
          <p:nvPr/>
        </p:nvSpPr>
        <p:spPr>
          <a:xfrm>
            <a:off x="6419522" y="6120708"/>
            <a:ext cx="1730573" cy="5311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61950" indent="-361950">
              <a:lnSpc>
                <a:spcPct val="120000"/>
              </a:lnSpc>
            </a:pPr>
            <a:r>
              <a:rPr lang="en-US" altLang="zh-TW" dirty="0">
                <a:solidFill>
                  <a:srgbClr val="00B3DD"/>
                </a:solidFill>
                <a:latin typeface="Arial" panose="020B0604020202020204" pitchFamily="34" charset="0"/>
                <a:ea typeface="標楷體" panose="03000509000000000000" pitchFamily="65" charset="-120"/>
                <a:cs typeface="Arial" panose="020B0604020202020204" pitchFamily="34" charset="0"/>
              </a:rPr>
              <a:t>Word Bank</a:t>
            </a:r>
            <a:endParaRPr lang="zh-TW" altLang="en-US" i="1" dirty="0">
              <a:solidFill>
                <a:srgbClr val="00B3DD"/>
              </a:solidFill>
              <a:latin typeface="Arial" panose="020B0604020202020204" pitchFamily="34" charset="0"/>
              <a:ea typeface="標楷體" panose="03000509000000000000" pitchFamily="65" charset="-120"/>
              <a:cs typeface="Arial" panose="020B0604020202020204" pitchFamily="34" charset="0"/>
            </a:endParaRPr>
          </a:p>
        </p:txBody>
      </p:sp>
      <p:pic>
        <p:nvPicPr>
          <p:cNvPr id="18" name="圖片 17">
            <a:extLst>
              <a:ext uri="{FF2B5EF4-FFF2-40B4-BE49-F238E27FC236}">
                <a16:creationId xmlns:a16="http://schemas.microsoft.com/office/drawing/2014/main" id="{3C1082CB-26F7-4B4F-9DD9-BA1437D879F1}"/>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92210" y="6186052"/>
            <a:ext cx="393193" cy="387097"/>
          </a:xfrm>
          <a:prstGeom prst="rect">
            <a:avLst/>
          </a:prstGeom>
        </p:spPr>
      </p:pic>
      <p:sp>
        <p:nvSpPr>
          <p:cNvPr id="14" name="文字版面配置區 2">
            <a:extLst>
              <a:ext uri="{FF2B5EF4-FFF2-40B4-BE49-F238E27FC236}">
                <a16:creationId xmlns:a16="http://schemas.microsoft.com/office/drawing/2014/main" id="{D92260A8-4575-4B2B-A828-6144A851063A}"/>
              </a:ext>
            </a:extLst>
          </p:cNvPr>
          <p:cNvSpPr txBox="1">
            <a:spLocks/>
          </p:cNvSpPr>
          <p:nvPr/>
        </p:nvSpPr>
        <p:spPr>
          <a:xfrm>
            <a:off x="4644000" y="86207"/>
            <a:ext cx="4436882" cy="127419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600"/>
              </a:spcBef>
              <a:buNone/>
            </a:pPr>
            <a:r>
              <a:rPr lang="en-US" altLang="zh-TW" sz="3200" b="1" dirty="0">
                <a:solidFill>
                  <a:schemeClr val="bg1"/>
                </a:solidFill>
                <a:latin typeface="Arial" panose="020B0604020202020204" pitchFamily="34" charset="0"/>
                <a:ea typeface="標楷體" panose="03000509000000000000" pitchFamily="65" charset="-120"/>
                <a:cs typeface="Arial" panose="020B0604020202020204" pitchFamily="34" charset="0"/>
              </a:rPr>
              <a:t>The Great Torii of Itsukushima Shrine*</a:t>
            </a:r>
          </a:p>
        </p:txBody>
      </p:sp>
    </p:spTree>
    <p:extLst>
      <p:ext uri="{BB962C8B-B14F-4D97-AF65-F5344CB8AC3E}">
        <p14:creationId xmlns:p14="http://schemas.microsoft.com/office/powerpoint/2010/main" val="2158675485"/>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版面配置區 2">
            <a:extLst>
              <a:ext uri="{FF2B5EF4-FFF2-40B4-BE49-F238E27FC236}">
                <a16:creationId xmlns:a16="http://schemas.microsoft.com/office/drawing/2014/main" id="{FD8DBCBE-7D37-4C9C-8278-0F3ACACACD00}"/>
              </a:ext>
            </a:extLst>
          </p:cNvPr>
          <p:cNvSpPr txBox="1">
            <a:spLocks/>
          </p:cNvSpPr>
          <p:nvPr/>
        </p:nvSpPr>
        <p:spPr>
          <a:xfrm>
            <a:off x="6120000" y="828000"/>
            <a:ext cx="4320000" cy="17437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tabLst>
                <a:tab pos="1074738" algn="l"/>
              </a:tabLst>
            </a:pPr>
            <a:r>
              <a:rPr lang="en-US" altLang="zh-TW" sz="3200" b="1" i="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n</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 [C] </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樂器</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 tool one uses to perform music</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pic>
        <p:nvPicPr>
          <p:cNvPr id="14" name="圖片 13">
            <a:hlinkClick r:id="rId7"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sp>
        <p:nvSpPr>
          <p:cNvPr id="17" name="文字版面配置區 2">
            <a:extLst>
              <a:ext uri="{FF2B5EF4-FFF2-40B4-BE49-F238E27FC236}">
                <a16:creationId xmlns:a16="http://schemas.microsoft.com/office/drawing/2014/main" id="{3F46B983-28D3-4E9D-808A-5C6CBF559FB8}"/>
              </a:ext>
            </a:extLst>
          </p:cNvPr>
          <p:cNvSpPr txBox="1">
            <a:spLocks/>
          </p:cNvSpPr>
          <p:nvPr/>
        </p:nvSpPr>
        <p:spPr>
          <a:xfrm>
            <a:off x="619200" y="2952000"/>
            <a:ext cx="11229056" cy="1274195"/>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Can you play any </a:t>
            </a:r>
            <a:r>
              <a:rPr lang="en-US" altLang="zh-TW" sz="3200" u="sng" dirty="0">
                <a:solidFill>
                  <a:schemeClr val="tx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musical </a:t>
            </a:r>
            <a:r>
              <a:rPr lang="en-US" altLang="zh-TW" sz="3200" b="1" u="sng" dirty="0">
                <a:solidFill>
                  <a:srgbClr val="C00000"/>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instruments</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such as the piano or the guitar?</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9" name="圖片 18">
            <a:extLst>
              <a:ext uri="{FF2B5EF4-FFF2-40B4-BE49-F238E27FC236}">
                <a16:creationId xmlns:a16="http://schemas.microsoft.com/office/drawing/2014/main" id="{E7717BA5-E659-42C7-8F0D-1205D87E7E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20" name="文字版面配置區 2">
            <a:extLst>
              <a:ext uri="{FF2B5EF4-FFF2-40B4-BE49-F238E27FC236}">
                <a16:creationId xmlns:a16="http://schemas.microsoft.com/office/drawing/2014/main" id="{60873379-1261-49DE-9973-BEFA5E86F0F8}"/>
              </a:ext>
            </a:extLst>
          </p:cNvPr>
          <p:cNvSpPr txBox="1">
            <a:spLocks/>
          </p:cNvSpPr>
          <p:nvPr/>
        </p:nvSpPr>
        <p:spPr>
          <a:xfrm>
            <a:off x="619200" y="4248000"/>
            <a:ext cx="11229056" cy="1296000"/>
          </a:xfrm>
          <a:prstGeom prst="rect">
            <a:avLst/>
          </a:prstGeom>
        </p:spPr>
        <p:txBody>
          <a:bodyPr vert="horz" lIns="5400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你能彈奏任何樂器，像是鋼琴或吉他嗎？</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27" name="圖片 26">
            <a:extLst>
              <a:ext uri="{FF2B5EF4-FFF2-40B4-BE49-F238E27FC236}">
                <a16:creationId xmlns:a16="http://schemas.microsoft.com/office/drawing/2014/main" id="{D2662D3E-51F3-4F00-94CD-3CFEFA6659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6000" y="1547999"/>
            <a:ext cx="2301482" cy="504000"/>
          </a:xfrm>
          <a:prstGeom prst="rect">
            <a:avLst/>
          </a:prstGeom>
        </p:spPr>
      </p:pic>
      <p:pic>
        <p:nvPicPr>
          <p:cNvPr id="10" name="610030516-1">
            <a:hlinkClick r:id="" action="ppaction://media"/>
            <a:extLst>
              <a:ext uri="{FF2B5EF4-FFF2-40B4-BE49-F238E27FC236}">
                <a16:creationId xmlns:a16="http://schemas.microsoft.com/office/drawing/2014/main" id="{7F70B14A-3900-423A-84EC-6DA405282143}"/>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11" name="610030516s-1">
            <a:hlinkClick r:id="" action="ppaction://media"/>
            <a:extLst>
              <a:ext uri="{FF2B5EF4-FFF2-40B4-BE49-F238E27FC236}">
                <a16:creationId xmlns:a16="http://schemas.microsoft.com/office/drawing/2014/main" id="{4AF127E7-60C4-41B1-9107-C7F5AE4353D5}"/>
              </a:ext>
            </a:extLst>
          </p:cNvPr>
          <p:cNvPicPr>
            <a:picLocks noChangeAspect="1"/>
          </p:cNvPicPr>
          <p:nvPr>
            <a:audioFile r:link="rId4"/>
            <p:extLst>
              <p:ext uri="{DAA4B4D4-6D71-4841-9C94-3DE7FCFB9230}">
                <p14:media xmlns:p14="http://schemas.microsoft.com/office/powerpoint/2010/main" r:embed="rId3"/>
              </p:ext>
            </p:extLst>
          </p:nvPr>
        </p:nvPicPr>
        <p:blipFill>
          <a:blip r:embed="rId12"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sp>
        <p:nvSpPr>
          <p:cNvPr id="13"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15" name="文字版面配置區 2"/>
          <p:cNvSpPr txBox="1">
            <a:spLocks/>
          </p:cNvSpPr>
          <p:nvPr/>
        </p:nvSpPr>
        <p:spPr>
          <a:xfrm>
            <a:off x="576000" y="720000"/>
            <a:ext cx="5310449"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00000"/>
              </a:lnSpc>
              <a:spcBef>
                <a:spcPts val="0"/>
              </a:spcBef>
              <a:tabLst>
                <a:tab pos="1074738" algn="l"/>
              </a:tabLst>
            </a:pPr>
            <a:r>
              <a:rPr lang="en-US" altLang="zh-TW" sz="6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16. </a:t>
            </a:r>
            <a:r>
              <a:rPr lang="en-US" altLang="zh-TW" sz="6000" b="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rPr>
              <a:t>instrument</a:t>
            </a:r>
            <a:endParaRPr lang="zh-TW" altLang="en-US" sz="6000" b="1" i="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5465035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821" fill="hold"/>
                                        <p:tgtEl>
                                          <p:spTgt spid="10"/>
                                        </p:tgtEl>
                                      </p:cBhvr>
                                    </p:cmd>
                                  </p:childTnLst>
                                </p:cTn>
                              </p:par>
                            </p:childTnLst>
                          </p:cTn>
                        </p:par>
                      </p:childTnLst>
                    </p:cTn>
                  </p:par>
                </p:childTnLst>
              </p:cTn>
              <p:nextCondLst>
                <p:cond evt="onClick" delay="0">
                  <p:tgtEl>
                    <p:spTgt spid="10"/>
                  </p:tgtEl>
                </p:cond>
              </p:nextCondLst>
            </p:seq>
            <p:audio>
              <p:cMediaNode vol="80000">
                <p:cTn id="16" fill="hold" display="0">
                  <p:stCondLst>
                    <p:cond delay="indefinite"/>
                  </p:stCondLst>
                  <p:endCondLst>
                    <p:cond evt="onStopAudio" delay="0">
                      <p:tgtEl>
                        <p:sldTgt/>
                      </p:tgtEl>
                    </p:cond>
                  </p:endCondLst>
                </p:cTn>
                <p:tgtEl>
                  <p:spTgt spid="10"/>
                </p:tgtEl>
              </p:cMediaNode>
            </p:audio>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5590" fill="hold"/>
                                        <p:tgtEl>
                                          <p:spTgt spid="11"/>
                                        </p:tgtEl>
                                      </p:cBhvr>
                                    </p:cmd>
                                  </p:childTnLst>
                                </p:cTn>
                              </p:par>
                            </p:childTnLst>
                          </p:cTn>
                        </p:par>
                      </p:childTnLst>
                    </p:cTn>
                  </p:par>
                </p:childTnLst>
              </p:cTn>
              <p:nextCondLst>
                <p:cond evt="onClick" delay="0">
                  <p:tgtEl>
                    <p:spTgt spid="11"/>
                  </p:tgtEl>
                </p:cond>
              </p:nextCondLst>
            </p:seq>
            <p:audio>
              <p:cMediaNode vol="80000">
                <p:cTn id="22" fill="hold" display="0">
                  <p:stCondLst>
                    <p:cond delay="indefinite"/>
                  </p:stCondLst>
                  <p:endCondLst>
                    <p:cond evt="onStopAudio" delay="0">
                      <p:tgtEl>
                        <p:sldTgt/>
                      </p:tgtEl>
                    </p:cond>
                  </p:endCondLst>
                </p:cTn>
                <p:tgtEl>
                  <p:spTgt spid="11"/>
                </p:tgtEl>
              </p:cMediaNode>
            </p:audio>
          </p:childTnLst>
        </p:cTn>
      </p:par>
    </p:tnLst>
    <p:bldLst>
      <p:bldP spid="20" grpId="0"/>
      <p:bldP spid="20" grpId="1"/>
    </p:bld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回主單</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6"/>
            <a:ext cx="10788162" cy="560070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30000"/>
              </a:lnSpc>
              <a:tabLst>
                <a:tab pos="1074738" algn="l"/>
              </a:tabLst>
            </a:pP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instrument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n. [C] </a:t>
            </a:r>
            <a:r>
              <a:rPr lang="zh-TW" altLang="en-US"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樂器</a:t>
            </a:r>
            <a:endParaRPr lang="en-US" altLang="zh-TW"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endParaRPr>
          </a:p>
          <a:p>
            <a:pPr marL="276225" indent="-276225">
              <a:lnSpc>
                <a:spcPct val="13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Common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stringed instruments</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include the guitar,</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violin, viola, cello, and ukulele.</a:t>
            </a:r>
          </a:p>
          <a:p>
            <a:pPr>
              <a:lnSpc>
                <a:spcPct val="120000"/>
              </a:lnSpc>
              <a:tabLst>
                <a:tab pos="1074738" algn="l"/>
              </a:tabLst>
            </a:pPr>
            <a:r>
              <a:rPr lang="zh-TW" altLang="en-US" sz="3200" b="1" dirty="0">
                <a:solidFill>
                  <a:srgbClr val="EE3976"/>
                </a:solidFill>
                <a:latin typeface="微軟正黑體" panose="020B0604030504040204" pitchFamily="34" charset="-120"/>
                <a:ea typeface="微軟正黑體" panose="020B0604030504040204" pitchFamily="34" charset="-120"/>
                <a:cs typeface="Arial" panose="020B0604020202020204" pitchFamily="34" charset="0"/>
              </a:rPr>
              <a:t>字詞</a:t>
            </a:r>
            <a:r>
              <a:rPr lang="zh-TW" altLang="en-US" sz="3200" b="1" dirty="0" smtClean="0">
                <a:solidFill>
                  <a:srgbClr val="EE3976"/>
                </a:solidFill>
                <a:latin typeface="微軟正黑體" panose="020B0604030504040204" pitchFamily="34" charset="-120"/>
                <a:ea typeface="微軟正黑體" panose="020B0604030504040204" pitchFamily="34" charset="-120"/>
                <a:cs typeface="Arial" panose="020B0604020202020204" pitchFamily="34" charset="0"/>
              </a:rPr>
              <a:t>搭配</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1) orchestral instrument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管弦樂器</a:t>
            </a:r>
          </a:p>
          <a:p>
            <a:pPr>
              <a:lnSpc>
                <a:spcPct val="120000"/>
              </a:lnSpc>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(2) electronic instrument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電子樂器</a:t>
            </a:r>
          </a:p>
          <a:p>
            <a:pPr>
              <a:lnSpc>
                <a:spcPct val="120000"/>
              </a:lnSpc>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(3) modern instrument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現代樂器</a:t>
            </a:r>
          </a:p>
          <a:p>
            <a:pPr>
              <a:lnSpc>
                <a:spcPct val="120000"/>
              </a:lnSpc>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(4) classical instrument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古典</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樂器</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2363436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版面配置區 2">
            <a:extLst>
              <a:ext uri="{FF2B5EF4-FFF2-40B4-BE49-F238E27FC236}">
                <a16:creationId xmlns:a16="http://schemas.microsoft.com/office/drawing/2014/main" id="{FD8DBCBE-7D37-4C9C-8278-0F3ACACACD00}"/>
              </a:ext>
            </a:extLst>
          </p:cNvPr>
          <p:cNvSpPr txBox="1">
            <a:spLocks/>
          </p:cNvSpPr>
          <p:nvPr/>
        </p:nvSpPr>
        <p:spPr>
          <a:xfrm>
            <a:off x="6120000" y="828000"/>
            <a:ext cx="5728256" cy="6592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314700" indent="-3314700">
              <a:lnSpc>
                <a:spcPct val="120000"/>
              </a:lnSpc>
              <a:tabLst>
                <a:tab pos="1074738" algn="l"/>
              </a:tabLst>
            </a:pPr>
            <a:r>
              <a:rPr lang="en-US" altLang="zh-TW" sz="3200" b="1" i="1"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 [C]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工具；儀器</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pic>
        <p:nvPicPr>
          <p:cNvPr id="14" name="圖片 13">
            <a:hlinkClick r:id="rId7"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sp>
        <p:nvSpPr>
          <p:cNvPr id="17" name="文字版面配置區 2">
            <a:extLst>
              <a:ext uri="{FF2B5EF4-FFF2-40B4-BE49-F238E27FC236}">
                <a16:creationId xmlns:a16="http://schemas.microsoft.com/office/drawing/2014/main" id="{3F46B983-28D3-4E9D-808A-5C6CBF559FB8}"/>
              </a:ext>
            </a:extLst>
          </p:cNvPr>
          <p:cNvSpPr txBox="1">
            <a:spLocks/>
          </p:cNvSpPr>
          <p:nvPr/>
        </p:nvSpPr>
        <p:spPr>
          <a:xfrm>
            <a:off x="619200" y="2952000"/>
            <a:ext cx="11229056" cy="1296000"/>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Scientists use very advanced measuring </a:t>
            </a:r>
            <a:r>
              <a:rPr lang="en-US" altLang="zh-TW" sz="3200" b="1" dirty="0">
                <a:solidFill>
                  <a:srgbClr val="C00000"/>
                </a:solidFill>
                <a:latin typeface="Arial" panose="020B0604020202020204" pitchFamily="34" charset="0"/>
                <a:ea typeface="標楷體" panose="03000509000000000000" pitchFamily="65" charset="-120"/>
                <a:cs typeface="Arial" panose="020B0604020202020204" pitchFamily="34" charset="0"/>
              </a:rPr>
              <a:t>instruments</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to determine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weight of atoms.</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9" name="圖片 18">
            <a:extLst>
              <a:ext uri="{FF2B5EF4-FFF2-40B4-BE49-F238E27FC236}">
                <a16:creationId xmlns:a16="http://schemas.microsoft.com/office/drawing/2014/main" id="{E7717BA5-E659-42C7-8F0D-1205D87E7E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20" name="文字版面配置區 2">
            <a:extLst>
              <a:ext uri="{FF2B5EF4-FFF2-40B4-BE49-F238E27FC236}">
                <a16:creationId xmlns:a16="http://schemas.microsoft.com/office/drawing/2014/main" id="{60873379-1261-49DE-9973-BEFA5E86F0F8}"/>
              </a:ext>
            </a:extLst>
          </p:cNvPr>
          <p:cNvSpPr txBox="1">
            <a:spLocks/>
          </p:cNvSpPr>
          <p:nvPr/>
        </p:nvSpPr>
        <p:spPr>
          <a:xfrm>
            <a:off x="619200" y="4248000"/>
            <a:ext cx="11229056" cy="72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科學家用非常先進的測量儀器來確認原子的重量。</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27" name="圖片 26">
            <a:extLst>
              <a:ext uri="{FF2B5EF4-FFF2-40B4-BE49-F238E27FC236}">
                <a16:creationId xmlns:a16="http://schemas.microsoft.com/office/drawing/2014/main" id="{AD0086B0-B850-4C42-9343-BD5CBE63471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6000" y="1548000"/>
            <a:ext cx="2301482" cy="504000"/>
          </a:xfrm>
          <a:prstGeom prst="rect">
            <a:avLst/>
          </a:prstGeom>
        </p:spPr>
      </p:pic>
      <p:pic>
        <p:nvPicPr>
          <p:cNvPr id="10" name="610030516-1">
            <a:hlinkClick r:id="" action="ppaction://media"/>
            <a:extLst>
              <a:ext uri="{FF2B5EF4-FFF2-40B4-BE49-F238E27FC236}">
                <a16:creationId xmlns:a16="http://schemas.microsoft.com/office/drawing/2014/main" id="{5FDB61B9-6B2B-463D-81BB-2063164E8179}"/>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11" name="610030516s-2">
            <a:hlinkClick r:id="" action="ppaction://media"/>
            <a:extLst>
              <a:ext uri="{FF2B5EF4-FFF2-40B4-BE49-F238E27FC236}">
                <a16:creationId xmlns:a16="http://schemas.microsoft.com/office/drawing/2014/main" id="{38763B1E-5654-4439-858C-FE9AF1492BE2}"/>
              </a:ext>
            </a:extLst>
          </p:cNvPr>
          <p:cNvPicPr>
            <a:picLocks noChangeAspect="1"/>
          </p:cNvPicPr>
          <p:nvPr>
            <a:audioFile r:link="rId4"/>
            <p:extLst>
              <p:ext uri="{DAA4B4D4-6D71-4841-9C94-3DE7FCFB9230}">
                <p14:media xmlns:p14="http://schemas.microsoft.com/office/powerpoint/2010/main" r:embed="rId3"/>
              </p:ext>
            </p:extLst>
          </p:nvPr>
        </p:nvPicPr>
        <p:blipFill>
          <a:blip r:embed="rId12"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sp>
        <p:nvSpPr>
          <p:cNvPr id="13"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16" name="文字版面配置區 2"/>
          <p:cNvSpPr txBox="1">
            <a:spLocks/>
          </p:cNvSpPr>
          <p:nvPr/>
        </p:nvSpPr>
        <p:spPr>
          <a:xfrm>
            <a:off x="576000" y="720000"/>
            <a:ext cx="5310449"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00000"/>
              </a:lnSpc>
              <a:spcBef>
                <a:spcPts val="0"/>
              </a:spcBef>
              <a:tabLst>
                <a:tab pos="1074738" algn="l"/>
              </a:tabLst>
            </a:pPr>
            <a:r>
              <a:rPr lang="en-US" altLang="zh-TW" sz="6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16. </a:t>
            </a:r>
            <a:r>
              <a:rPr lang="en-US" altLang="zh-TW" sz="6000" b="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rPr>
              <a:t>instrument</a:t>
            </a:r>
            <a:endParaRPr lang="zh-TW" altLang="en-US" sz="6000" b="1" i="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1253826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821" fill="hold"/>
                                        <p:tgtEl>
                                          <p:spTgt spid="10"/>
                                        </p:tgtEl>
                                      </p:cBhvr>
                                    </p:cmd>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7157" fill="hold"/>
                                        <p:tgtEl>
                                          <p:spTgt spid="11"/>
                                        </p:tgtEl>
                                      </p:cBhvr>
                                    </p:cmd>
                                  </p:childTnLst>
                                </p:cTn>
                              </p:par>
                            </p:childTnLst>
                          </p:cTn>
                        </p:par>
                      </p:childTnLst>
                    </p:cTn>
                  </p:par>
                </p:childTnLst>
              </p:cTn>
              <p:nextCondLst>
                <p:cond evt="onClick" delay="0">
                  <p:tgtEl>
                    <p:spTgt spid="11"/>
                  </p:tgtEl>
                </p:cond>
              </p:nextCondLst>
            </p:seq>
            <p:audio>
              <p:cMediaNode vol="80000">
                <p:cTn id="21" fill="hold" display="0">
                  <p:stCondLst>
                    <p:cond delay="indefinite"/>
                  </p:stCondLst>
                  <p:endCondLst>
                    <p:cond evt="onStopAudio" delay="0">
                      <p:tgtEl>
                        <p:sldTgt/>
                      </p:tgtEl>
                    </p:cond>
                  </p:endCondLst>
                </p:cTn>
                <p:tgtEl>
                  <p:spTgt spid="10"/>
                </p:tgtEl>
              </p:cMediaNode>
            </p:audio>
            <p:audio>
              <p:cMediaNode vol="80000">
                <p:cTn id="22" fill="hold" display="0">
                  <p:stCondLst>
                    <p:cond delay="indefinite"/>
                  </p:stCondLst>
                  <p:endCondLst>
                    <p:cond evt="onStopAudio" delay="0">
                      <p:tgtEl>
                        <p:sldTgt/>
                      </p:tgtEl>
                    </p:cond>
                  </p:endCondLst>
                </p:cTn>
                <p:tgtEl>
                  <p:spTgt spid="11"/>
                </p:tgtEl>
              </p:cMediaNode>
            </p:audio>
          </p:childTnLst>
        </p:cTn>
      </p:par>
    </p:tnLst>
    <p:bldLst>
      <p:bldP spid="20" grpId="0"/>
      <p:bldP spid="20" grpId="1"/>
    </p:bld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回衍生</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5"/>
            <a:ext cx="10548738" cy="247649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3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instrument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n. [C]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工具；</a:t>
            </a:r>
            <a:r>
              <a:rPr lang="zh-TW" altLang="en-US"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儀器</a:t>
            </a:r>
            <a:endParaRPr lang="en-US" altLang="zh-TW"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endParaRPr>
          </a:p>
          <a:p>
            <a:pPr marL="361950" indent="-361950">
              <a:lnSpc>
                <a:spcPct val="13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It is absolutely illegal for the police to use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instruments of torture when questioning a</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suspect</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1746035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版面配置區 2">
            <a:extLst>
              <a:ext uri="{FF2B5EF4-FFF2-40B4-BE49-F238E27FC236}">
                <a16:creationId xmlns:a16="http://schemas.microsoft.com/office/drawing/2014/main" id="{FD8DBCBE-7D37-4C9C-8278-0F3ACACACD00}"/>
              </a:ext>
            </a:extLst>
          </p:cNvPr>
          <p:cNvSpPr txBox="1">
            <a:spLocks/>
          </p:cNvSpPr>
          <p:nvPr/>
        </p:nvSpPr>
        <p:spPr>
          <a:xfrm>
            <a:off x="6480000" y="828000"/>
            <a:ext cx="5368256" cy="6592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314700" indent="-3314700">
              <a:lnSpc>
                <a:spcPct val="120000"/>
              </a:lnSpc>
              <a:tabLst>
                <a:tab pos="1074738" algn="l"/>
              </a:tabLst>
            </a:pPr>
            <a:r>
              <a:rPr lang="en-US" altLang="zh-TW" sz="3200" b="1" i="1" dirty="0" smtClean="0">
                <a:solidFill>
                  <a:schemeClr val="tx1"/>
                </a:solidFill>
                <a:latin typeface="Arial" panose="020B0604020202020204" pitchFamily="34" charset="0"/>
                <a:ea typeface="標楷體" panose="03000509000000000000" pitchFamily="65" charset="-120"/>
                <a:cs typeface="Arial" panose="020B0604020202020204" pitchFamily="34" charset="0"/>
              </a:rPr>
              <a:t>adj</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樂器的</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pic>
        <p:nvPicPr>
          <p:cNvPr id="14" name="圖片 13">
            <a:hlinkClick r:id="rId7"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sp>
        <p:nvSpPr>
          <p:cNvPr id="17" name="文字版面配置區 2">
            <a:extLst>
              <a:ext uri="{FF2B5EF4-FFF2-40B4-BE49-F238E27FC236}">
                <a16:creationId xmlns:a16="http://schemas.microsoft.com/office/drawing/2014/main" id="{3F46B983-28D3-4E9D-808A-5C6CBF559FB8}"/>
              </a:ext>
            </a:extLst>
          </p:cNvPr>
          <p:cNvSpPr txBox="1">
            <a:spLocks/>
          </p:cNvSpPr>
          <p:nvPr/>
        </p:nvSpPr>
        <p:spPr>
          <a:xfrm>
            <a:off x="619200" y="2952000"/>
            <a:ext cx="11229056" cy="1274195"/>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Yvonne only listens to </a:t>
            </a:r>
            <a:r>
              <a:rPr lang="en-US" altLang="zh-TW" sz="3200" b="1" dirty="0">
                <a:solidFill>
                  <a:srgbClr val="C00000"/>
                </a:solidFill>
                <a:latin typeface="Arial" panose="020B0604020202020204" pitchFamily="34" charset="0"/>
                <a:ea typeface="標楷體" panose="03000509000000000000" pitchFamily="65" charset="-120"/>
                <a:cs typeface="Arial" panose="020B0604020202020204" pitchFamily="34" charset="0"/>
              </a:rPr>
              <a:t>instrumental</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music when she studies because music with words tends to distract her.</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9" name="圖片 18">
            <a:extLst>
              <a:ext uri="{FF2B5EF4-FFF2-40B4-BE49-F238E27FC236}">
                <a16:creationId xmlns:a16="http://schemas.microsoft.com/office/drawing/2014/main" id="{E7717BA5-E659-42C7-8F0D-1205D87E7E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20" name="文字版面配置區 2">
            <a:extLst>
              <a:ext uri="{FF2B5EF4-FFF2-40B4-BE49-F238E27FC236}">
                <a16:creationId xmlns:a16="http://schemas.microsoft.com/office/drawing/2014/main" id="{60873379-1261-49DE-9973-BEFA5E86F0F8}"/>
              </a:ext>
            </a:extLst>
          </p:cNvPr>
          <p:cNvSpPr txBox="1">
            <a:spLocks/>
          </p:cNvSpPr>
          <p:nvPr/>
        </p:nvSpPr>
        <p:spPr>
          <a:xfrm>
            <a:off x="619200" y="4248000"/>
            <a:ext cx="11229056" cy="1296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en-US" altLang="zh-TW" sz="3200" b="1" dirty="0">
                <a:solidFill>
                  <a:srgbClr val="0064C3"/>
                </a:solidFill>
                <a:latin typeface="Arial" panose="020B0604020202020204" pitchFamily="34" charset="0"/>
                <a:ea typeface="標楷體" panose="03000509000000000000" pitchFamily="65" charset="-120"/>
                <a:cs typeface="Arial" panose="020B0604020202020204" pitchFamily="34" charset="0"/>
              </a:rPr>
              <a:t>Yvonne</a:t>
            </a: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在讀書的時候只聽樂器演奏的音樂，因為有歌詞的音樂往往會使她分心。</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28" name="圖片 27">
            <a:extLst>
              <a:ext uri="{FF2B5EF4-FFF2-40B4-BE49-F238E27FC236}">
                <a16:creationId xmlns:a16="http://schemas.microsoft.com/office/drawing/2014/main" id="{00D5D60E-953C-415E-9A35-E94ECB3F8E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6000" y="1548000"/>
            <a:ext cx="2569516" cy="504000"/>
          </a:xfrm>
          <a:prstGeom prst="rect">
            <a:avLst/>
          </a:prstGeom>
        </p:spPr>
      </p:pic>
      <p:pic>
        <p:nvPicPr>
          <p:cNvPr id="10" name="610030516-3">
            <a:hlinkClick r:id="" action="ppaction://media"/>
            <a:extLst>
              <a:ext uri="{FF2B5EF4-FFF2-40B4-BE49-F238E27FC236}">
                <a16:creationId xmlns:a16="http://schemas.microsoft.com/office/drawing/2014/main" id="{065779BD-0C7F-40BA-9B2B-CEFB291AA702}"/>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11" name="610030516s-3">
            <a:hlinkClick r:id="" action="ppaction://media"/>
            <a:extLst>
              <a:ext uri="{FF2B5EF4-FFF2-40B4-BE49-F238E27FC236}">
                <a16:creationId xmlns:a16="http://schemas.microsoft.com/office/drawing/2014/main" id="{D8042F59-5009-4B99-A4A9-E15B3321B1AA}"/>
              </a:ext>
            </a:extLst>
          </p:cNvPr>
          <p:cNvPicPr>
            <a:picLocks noChangeAspect="1"/>
          </p:cNvPicPr>
          <p:nvPr>
            <a:audioFile r:link="rId4"/>
            <p:extLst>
              <p:ext uri="{DAA4B4D4-6D71-4841-9C94-3DE7FCFB9230}">
                <p14:media xmlns:p14="http://schemas.microsoft.com/office/powerpoint/2010/main" r:embed="rId3"/>
              </p:ext>
            </p:extLst>
          </p:nvPr>
        </p:nvPicPr>
        <p:blipFill>
          <a:blip r:embed="rId12"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sp>
        <p:nvSpPr>
          <p:cNvPr id="12" name="圓角矩形 11">
            <a:hlinkClick r:id="rId13" action="ppaction://hlinksldjump"/>
            <a:extLst>
              <a:ext uri="{FF2B5EF4-FFF2-40B4-BE49-F238E27FC236}">
                <a16:creationId xmlns:a16="http://schemas.microsoft.com/office/drawing/2014/main" id="{9802BB0D-37A5-4E96-BF18-C339EB023DDA}"/>
              </a:ext>
            </a:extLst>
          </p:cNvPr>
          <p:cNvSpPr/>
          <p:nvPr/>
        </p:nvSpPr>
        <p:spPr>
          <a:xfrm>
            <a:off x="9262953" y="79719"/>
            <a:ext cx="1080000" cy="360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spc="300" dirty="0" smtClean="0">
                <a:solidFill>
                  <a:schemeClr val="tx1"/>
                </a:solidFill>
                <a:latin typeface="微軟正黑體" panose="020B0604030504040204" pitchFamily="34" charset="-120"/>
                <a:ea typeface="微軟正黑體" panose="020B0604030504040204" pitchFamily="34" charset="-120"/>
              </a:rPr>
              <a:t>回</a:t>
            </a:r>
            <a:r>
              <a:rPr lang="en-US" altLang="zh-TW" b="1" dirty="0" smtClean="0">
                <a:solidFill>
                  <a:schemeClr val="tx1"/>
                </a:solidFill>
                <a:latin typeface="微軟正黑體" panose="020B0604030504040204" pitchFamily="34" charset="-120"/>
                <a:ea typeface="微軟正黑體" panose="020B0604030504040204" pitchFamily="34" charset="-120"/>
              </a:rPr>
              <a:t>List</a:t>
            </a:r>
          </a:p>
        </p:txBody>
      </p:sp>
      <p:sp>
        <p:nvSpPr>
          <p:cNvPr id="13"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15" name="文字版面配置區 2"/>
          <p:cNvSpPr txBox="1">
            <a:spLocks/>
          </p:cNvSpPr>
          <p:nvPr/>
        </p:nvSpPr>
        <p:spPr>
          <a:xfrm>
            <a:off x="1717200" y="720000"/>
            <a:ext cx="4683600"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32100" indent="-2832100">
              <a:lnSpc>
                <a:spcPct val="100000"/>
              </a:lnSpc>
              <a:spcBef>
                <a:spcPts val="0"/>
              </a:spcBef>
              <a:tabLst>
                <a:tab pos="1074738" algn="l"/>
              </a:tabLst>
            </a:pPr>
            <a:r>
              <a:rPr lang="en-US" altLang="zh-TW" sz="60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instrumental</a:t>
            </a:r>
          </a:p>
        </p:txBody>
      </p:sp>
    </p:spTree>
    <p:extLst>
      <p:ext uri="{BB962C8B-B14F-4D97-AF65-F5344CB8AC3E}">
        <p14:creationId xmlns:p14="http://schemas.microsoft.com/office/powerpoint/2010/main" val="33215426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395" fill="hold"/>
                                        <p:tgtEl>
                                          <p:spTgt spid="10"/>
                                        </p:tgtEl>
                                      </p:cBhvr>
                                    </p:cmd>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8045" fill="hold"/>
                                        <p:tgtEl>
                                          <p:spTgt spid="11"/>
                                        </p:tgtEl>
                                      </p:cBhvr>
                                    </p:cmd>
                                  </p:childTnLst>
                                </p:cTn>
                              </p:par>
                            </p:childTnLst>
                          </p:cTn>
                        </p:par>
                      </p:childTnLst>
                    </p:cTn>
                  </p:par>
                </p:childTnLst>
              </p:cTn>
              <p:nextCondLst>
                <p:cond evt="onClick" delay="0">
                  <p:tgtEl>
                    <p:spTgt spid="11"/>
                  </p:tgtEl>
                </p:cond>
              </p:nextCondLst>
            </p:seq>
            <p:audio>
              <p:cMediaNode vol="80000">
                <p:cTn id="21" fill="hold" display="0">
                  <p:stCondLst>
                    <p:cond delay="indefinite"/>
                  </p:stCondLst>
                  <p:endCondLst>
                    <p:cond evt="onStopAudio" delay="0">
                      <p:tgtEl>
                        <p:sldTgt/>
                      </p:tgtEl>
                    </p:cond>
                  </p:endCondLst>
                </p:cTn>
                <p:tgtEl>
                  <p:spTgt spid="10"/>
                </p:tgtEl>
              </p:cMediaNode>
            </p:audio>
            <p:audio>
              <p:cMediaNode vol="80000">
                <p:cTn id="22" fill="hold" display="0">
                  <p:stCondLst>
                    <p:cond delay="indefinite"/>
                  </p:stCondLst>
                  <p:endCondLst>
                    <p:cond evt="onStopAudio" delay="0">
                      <p:tgtEl>
                        <p:sldTgt/>
                      </p:tgtEl>
                    </p:cond>
                  </p:endCondLst>
                </p:cTn>
                <p:tgtEl>
                  <p:spTgt spid="11"/>
                </p:tgtEl>
              </p:cMediaNode>
            </p:audio>
          </p:childTnLst>
        </p:cTn>
      </p:par>
    </p:tnLst>
    <p:bldLst>
      <p:bldP spid="20" grpId="0"/>
      <p:bldP spid="20" grpId="1"/>
    </p:bldLst>
  </p:timing>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回衍生</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6"/>
            <a:ext cx="11174412" cy="437668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3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instrumental</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adj.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樂器</a:t>
            </a:r>
            <a:r>
              <a:rPr lang="zh-TW" altLang="en-US"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的</a:t>
            </a:r>
            <a:endParaRPr lang="en-US" altLang="zh-TW"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endParaRPr>
          </a:p>
          <a:p>
            <a:pPr marL="276225" indent="-276225">
              <a:lnSpc>
                <a:spcPct val="13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composer decided to make the movie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soundtrack completely instrumental.</a:t>
            </a:r>
          </a:p>
          <a:p>
            <a:pPr>
              <a:lnSpc>
                <a:spcPct val="13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instrumental</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adj.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有幫助的；起關鍵作用的</a:t>
            </a:r>
          </a:p>
          <a:p>
            <a:pPr marL="276225" indent="-276225">
              <a:lnSpc>
                <a:spcPct val="13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mayor was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instrumental in</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getting his city a</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new sports center</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3423053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版面配置區 2">
            <a:extLst>
              <a:ext uri="{FF2B5EF4-FFF2-40B4-BE49-F238E27FC236}">
                <a16:creationId xmlns:a16="http://schemas.microsoft.com/office/drawing/2014/main" id="{FD8DBCBE-7D37-4C9C-8278-0F3ACACACD00}"/>
              </a:ext>
            </a:extLst>
          </p:cNvPr>
          <p:cNvSpPr txBox="1">
            <a:spLocks/>
          </p:cNvSpPr>
          <p:nvPr/>
        </p:nvSpPr>
        <p:spPr>
          <a:xfrm>
            <a:off x="6553200" y="770400"/>
            <a:ext cx="5496208" cy="6592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tabLst>
                <a:tab pos="1074738" algn="l"/>
              </a:tabLst>
            </a:pPr>
            <a:r>
              <a:rPr lang="en-US" altLang="zh-TW" sz="3200" b="1" i="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n</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 [U] </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文學；文學作品</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written works such as novels, plays, and poems</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pic>
        <p:nvPicPr>
          <p:cNvPr id="14" name="圖片 13">
            <a:hlinkClick r:id="rId7"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sp>
        <p:nvSpPr>
          <p:cNvPr id="17" name="文字版面配置區 2">
            <a:extLst>
              <a:ext uri="{FF2B5EF4-FFF2-40B4-BE49-F238E27FC236}">
                <a16:creationId xmlns:a16="http://schemas.microsoft.com/office/drawing/2014/main" id="{3F46B983-28D3-4E9D-808A-5C6CBF559FB8}"/>
              </a:ext>
            </a:extLst>
          </p:cNvPr>
          <p:cNvSpPr txBox="1">
            <a:spLocks/>
          </p:cNvSpPr>
          <p:nvPr/>
        </p:nvSpPr>
        <p:spPr>
          <a:xfrm>
            <a:off x="619200" y="2952000"/>
            <a:ext cx="11229056" cy="1296000"/>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Novels such as </a:t>
            </a:r>
            <a:r>
              <a:rPr lang="en-US" altLang="zh-TW" sz="3200" i="1" dirty="0">
                <a:solidFill>
                  <a:schemeClr val="tx1"/>
                </a:solidFill>
                <a:latin typeface="Arial" panose="020B0604020202020204" pitchFamily="34" charset="0"/>
                <a:ea typeface="標楷體" panose="03000509000000000000" pitchFamily="65" charset="-120"/>
                <a:cs typeface="Arial" panose="020B0604020202020204" pitchFamily="34" charset="0"/>
              </a:rPr>
              <a:t>Dream of the Red Chamber</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and </a:t>
            </a:r>
            <a:r>
              <a:rPr lang="en-US" altLang="zh-TW" sz="3200" i="1" dirty="0">
                <a:solidFill>
                  <a:schemeClr val="tx1"/>
                </a:solidFill>
                <a:latin typeface="Arial" panose="020B0604020202020204" pitchFamily="34" charset="0"/>
                <a:ea typeface="標楷體" panose="03000509000000000000" pitchFamily="65" charset="-120"/>
                <a:cs typeface="Arial" panose="020B0604020202020204" pitchFamily="34" charset="0"/>
              </a:rPr>
              <a:t>A Tale of Two Cities</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are very famous </a:t>
            </a:r>
            <a:r>
              <a:rPr lang="en-US" altLang="zh-TW" sz="3200" u="sng" dirty="0">
                <a:solidFill>
                  <a:schemeClr val="tx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works of </a:t>
            </a:r>
            <a:r>
              <a:rPr lang="en-US" altLang="zh-TW" sz="3200" b="1" u="sng" dirty="0">
                <a:solidFill>
                  <a:srgbClr val="C00000"/>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literature</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9" name="圖片 18">
            <a:extLst>
              <a:ext uri="{FF2B5EF4-FFF2-40B4-BE49-F238E27FC236}">
                <a16:creationId xmlns:a16="http://schemas.microsoft.com/office/drawing/2014/main" id="{E7717BA5-E659-42C7-8F0D-1205D87E7E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20" name="文字版面配置區 2">
            <a:extLst>
              <a:ext uri="{FF2B5EF4-FFF2-40B4-BE49-F238E27FC236}">
                <a16:creationId xmlns:a16="http://schemas.microsoft.com/office/drawing/2014/main" id="{60873379-1261-49DE-9973-BEFA5E86F0F8}"/>
              </a:ext>
            </a:extLst>
          </p:cNvPr>
          <p:cNvSpPr txBox="1">
            <a:spLocks/>
          </p:cNvSpPr>
          <p:nvPr/>
        </p:nvSpPr>
        <p:spPr>
          <a:xfrm>
            <a:off x="619200" y="4248000"/>
            <a:ext cx="11229056" cy="1296000"/>
          </a:xfrm>
          <a:prstGeom prst="rect">
            <a:avLst/>
          </a:prstGeom>
        </p:spPr>
        <p:txBody>
          <a:bodyPr vert="horz" lIns="5400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像是</a:t>
            </a:r>
            <a:r>
              <a:rPr lang="en-US" altLang="zh-TW" sz="3200" b="1" dirty="0">
                <a:solidFill>
                  <a:srgbClr val="0064C3"/>
                </a:solidFill>
                <a:latin typeface="Arial" panose="020B0604020202020204" pitchFamily="34" charset="0"/>
                <a:ea typeface="標楷體" panose="03000509000000000000" pitchFamily="65" charset="-120"/>
                <a:cs typeface="Arial" panose="020B0604020202020204" pitchFamily="34" charset="0"/>
              </a:rPr>
              <a:t>《</a:t>
            </a: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紅樓夢</a:t>
            </a:r>
            <a:r>
              <a:rPr lang="en-US" altLang="zh-TW" sz="3200" b="1" dirty="0" smtClean="0">
                <a:solidFill>
                  <a:srgbClr val="0064C3"/>
                </a:solidFill>
                <a:latin typeface="Arial" panose="020B0604020202020204" pitchFamily="34" charset="0"/>
                <a:ea typeface="標楷體" panose="03000509000000000000" pitchFamily="65" charset="-120"/>
                <a:cs typeface="Arial" panose="020B0604020202020204" pitchFamily="34" charset="0"/>
              </a:rPr>
              <a:t>》</a:t>
            </a:r>
            <a:r>
              <a:rPr lang="zh-TW" altLang="en-US" sz="3200" b="1" dirty="0" smtClean="0">
                <a:solidFill>
                  <a:srgbClr val="0064C3"/>
                </a:solidFill>
                <a:latin typeface="Arial" panose="020B0604020202020204" pitchFamily="34" charset="0"/>
                <a:ea typeface="標楷體" panose="03000509000000000000" pitchFamily="65" charset="-120"/>
                <a:cs typeface="Arial" panose="020B0604020202020204" pitchFamily="34" charset="0"/>
              </a:rPr>
              <a:t>和</a:t>
            </a:r>
            <a:r>
              <a:rPr lang="en-US" altLang="zh-TW" sz="3200" b="1" dirty="0">
                <a:solidFill>
                  <a:srgbClr val="0064C3"/>
                </a:solidFill>
                <a:latin typeface="Arial" panose="020B0604020202020204" pitchFamily="34" charset="0"/>
                <a:ea typeface="標楷體" panose="03000509000000000000" pitchFamily="65" charset="-120"/>
                <a:cs typeface="Arial" panose="020B0604020202020204" pitchFamily="34" charset="0"/>
              </a:rPr>
              <a:t>《</a:t>
            </a: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雙城記</a:t>
            </a:r>
            <a:r>
              <a:rPr lang="en-US" altLang="zh-TW" sz="3200" b="1" dirty="0">
                <a:solidFill>
                  <a:srgbClr val="0064C3"/>
                </a:solidFill>
                <a:latin typeface="Arial" panose="020B0604020202020204" pitchFamily="34" charset="0"/>
                <a:ea typeface="標楷體" panose="03000509000000000000" pitchFamily="65" charset="-120"/>
                <a:cs typeface="Arial" panose="020B0604020202020204" pitchFamily="34" charset="0"/>
              </a:rPr>
              <a:t>》</a:t>
            </a: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的小說都是非常有名的文學作品。</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29" name="圖片 28">
            <a:extLst>
              <a:ext uri="{FF2B5EF4-FFF2-40B4-BE49-F238E27FC236}">
                <a16:creationId xmlns:a16="http://schemas.microsoft.com/office/drawing/2014/main" id="{F875C582-2537-413D-8B99-209D7846486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6000" y="1548000"/>
            <a:ext cx="1892643" cy="504000"/>
          </a:xfrm>
          <a:prstGeom prst="rect">
            <a:avLst/>
          </a:prstGeom>
        </p:spPr>
      </p:pic>
      <p:pic>
        <p:nvPicPr>
          <p:cNvPr id="10" name="610030517-1">
            <a:hlinkClick r:id="" action="ppaction://media"/>
            <a:extLst>
              <a:ext uri="{FF2B5EF4-FFF2-40B4-BE49-F238E27FC236}">
                <a16:creationId xmlns:a16="http://schemas.microsoft.com/office/drawing/2014/main" id="{16A3D4CF-3F81-4946-B6A5-53345C5A9423}"/>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11" name="610030517s-1">
            <a:hlinkClick r:id="" action="ppaction://media"/>
            <a:extLst>
              <a:ext uri="{FF2B5EF4-FFF2-40B4-BE49-F238E27FC236}">
                <a16:creationId xmlns:a16="http://schemas.microsoft.com/office/drawing/2014/main" id="{8E943266-4B6B-41FE-AD06-ABB0BFC217C9}"/>
              </a:ext>
            </a:extLst>
          </p:cNvPr>
          <p:cNvPicPr>
            <a:picLocks noChangeAspect="1"/>
          </p:cNvPicPr>
          <p:nvPr>
            <a:audioFile r:link="rId4"/>
            <p:extLst>
              <p:ext uri="{DAA4B4D4-6D71-4841-9C94-3DE7FCFB9230}">
                <p14:media xmlns:p14="http://schemas.microsoft.com/office/powerpoint/2010/main" r:embed="rId3"/>
              </p:ext>
            </p:extLst>
          </p:nvPr>
        </p:nvPicPr>
        <p:blipFill>
          <a:blip r:embed="rId12"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sp>
        <p:nvSpPr>
          <p:cNvPr id="13"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15" name="文字版面配置區 2"/>
          <p:cNvSpPr txBox="1">
            <a:spLocks/>
          </p:cNvSpPr>
          <p:nvPr/>
        </p:nvSpPr>
        <p:spPr>
          <a:xfrm>
            <a:off x="576000" y="720000"/>
            <a:ext cx="5119949"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00000"/>
              </a:lnSpc>
              <a:spcBef>
                <a:spcPts val="0"/>
              </a:spcBef>
              <a:tabLst>
                <a:tab pos="1074738" algn="l"/>
              </a:tabLst>
            </a:pPr>
            <a:r>
              <a:rPr lang="en-US" altLang="zh-TW" sz="6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17. </a:t>
            </a:r>
            <a:r>
              <a:rPr lang="en-US" altLang="zh-TW" sz="6000" b="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rPr>
              <a:t>literature</a:t>
            </a:r>
            <a:endParaRPr lang="zh-TW" altLang="en-US" sz="6000" b="1" i="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3346740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108" fill="hold"/>
                                        <p:tgtEl>
                                          <p:spTgt spid="10"/>
                                        </p:tgtEl>
                                      </p:cBhvr>
                                    </p:cmd>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8124" fill="hold"/>
                                        <p:tgtEl>
                                          <p:spTgt spid="11"/>
                                        </p:tgtEl>
                                      </p:cBhvr>
                                    </p:cmd>
                                  </p:childTnLst>
                                </p:cTn>
                              </p:par>
                            </p:childTnLst>
                          </p:cTn>
                        </p:par>
                      </p:childTnLst>
                    </p:cTn>
                  </p:par>
                </p:childTnLst>
              </p:cTn>
              <p:nextCondLst>
                <p:cond evt="onClick" delay="0">
                  <p:tgtEl>
                    <p:spTgt spid="11"/>
                  </p:tgtEl>
                </p:cond>
              </p:nextCondLst>
            </p:seq>
            <p:audio>
              <p:cMediaNode vol="80000">
                <p:cTn id="21" fill="hold" display="0">
                  <p:stCondLst>
                    <p:cond delay="indefinite"/>
                  </p:stCondLst>
                  <p:endCondLst>
                    <p:cond evt="onStopAudio" delay="0">
                      <p:tgtEl>
                        <p:sldTgt/>
                      </p:tgtEl>
                    </p:cond>
                  </p:endCondLst>
                </p:cTn>
                <p:tgtEl>
                  <p:spTgt spid="10"/>
                </p:tgtEl>
              </p:cMediaNode>
            </p:audio>
            <p:audio>
              <p:cMediaNode vol="80000">
                <p:cTn id="22" fill="hold" display="0">
                  <p:stCondLst>
                    <p:cond delay="indefinite"/>
                  </p:stCondLst>
                  <p:endCondLst>
                    <p:cond evt="onStopAudio" delay="0">
                      <p:tgtEl>
                        <p:sldTgt/>
                      </p:tgtEl>
                    </p:cond>
                  </p:endCondLst>
                </p:cTn>
                <p:tgtEl>
                  <p:spTgt spid="11"/>
                </p:tgtEl>
              </p:cMediaNode>
            </p:audio>
          </p:childTnLst>
        </p:cTn>
      </p:par>
    </p:tnLst>
    <p:bldLst>
      <p:bldP spid="20" grpId="0"/>
      <p:bldP spid="20" grpId="1"/>
    </p:bldLst>
  </p:timing>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回主單</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5"/>
            <a:ext cx="10788162" cy="383857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30000"/>
              </a:lnSpc>
              <a:tabLst>
                <a:tab pos="1074738" algn="l"/>
              </a:tabLst>
            </a:pP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literature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n. [U] </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文學；文學</a:t>
            </a:r>
            <a:r>
              <a:rPr lang="zh-TW" altLang="en-US"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作品</a:t>
            </a:r>
            <a:endParaRPr lang="en-US" altLang="zh-TW"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endParaRPr>
          </a:p>
          <a:p>
            <a:pPr marL="276225" indent="-276225">
              <a:lnSpc>
                <a:spcPct val="130000"/>
              </a:lnSpc>
              <a:buFont typeface="Arial" panose="020B0604020202020204" pitchFamily="34" charset="0"/>
              <a:buChar char="•"/>
              <a:tabLst>
                <a:tab pos="1074738" algn="l"/>
              </a:tabLst>
            </a:pP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Classical literature</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refers to the great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masterpieces of ancient Greek and Roman</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civilizations.</a:t>
            </a:r>
          </a:p>
          <a:p>
            <a:pPr marL="276225" indent="-276225">
              <a:lnSpc>
                <a:spcPct val="13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In general,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contemporary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現代</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literature</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refers</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to works that were written after World War II</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1235894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回主單</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6"/>
            <a:ext cx="10548738" cy="244792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3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literature</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n. [U]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（某領域的）</a:t>
            </a:r>
            <a:r>
              <a:rPr lang="zh-TW" altLang="en-US"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文獻</a:t>
            </a:r>
            <a:endParaRPr lang="en-US" altLang="zh-TW"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endParaRPr>
          </a:p>
          <a:p>
            <a:pPr marL="361950" indent="-361950">
              <a:lnSpc>
                <a:spcPct val="13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Although I made every effort to search for it, I</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could find very little literature on this topic</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125315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版面配置區 2">
            <a:extLst>
              <a:ext uri="{FF2B5EF4-FFF2-40B4-BE49-F238E27FC236}">
                <a16:creationId xmlns:a16="http://schemas.microsoft.com/office/drawing/2014/main" id="{FD8DBCBE-7D37-4C9C-8278-0F3ACACACD00}"/>
              </a:ext>
            </a:extLst>
          </p:cNvPr>
          <p:cNvSpPr txBox="1">
            <a:spLocks/>
          </p:cNvSpPr>
          <p:nvPr/>
        </p:nvSpPr>
        <p:spPr>
          <a:xfrm>
            <a:off x="6120000" y="828000"/>
            <a:ext cx="5867682" cy="6592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048000" indent="-3048000">
              <a:lnSpc>
                <a:spcPct val="120000"/>
              </a:lnSpc>
              <a:tabLst>
                <a:tab pos="1074738" algn="l"/>
              </a:tabLst>
            </a:pPr>
            <a:r>
              <a:rPr lang="en-US" altLang="zh-TW" sz="3200" b="1" i="1" dirty="0" smtClean="0">
                <a:solidFill>
                  <a:schemeClr val="tx1"/>
                </a:solidFill>
                <a:latin typeface="Arial" panose="020B0604020202020204" pitchFamily="34" charset="0"/>
                <a:ea typeface="標楷體" panose="03000509000000000000" pitchFamily="65" charset="-120"/>
                <a:cs typeface="Arial" panose="020B0604020202020204" pitchFamily="34" charset="0"/>
              </a:rPr>
              <a:t>adj</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文學的；文藝的</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pic>
        <p:nvPicPr>
          <p:cNvPr id="14" name="圖片 13">
            <a:hlinkClick r:id="rId7"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sp>
        <p:nvSpPr>
          <p:cNvPr id="17" name="文字版面配置區 2">
            <a:extLst>
              <a:ext uri="{FF2B5EF4-FFF2-40B4-BE49-F238E27FC236}">
                <a16:creationId xmlns:a16="http://schemas.microsoft.com/office/drawing/2014/main" id="{3F46B983-28D3-4E9D-808A-5C6CBF559FB8}"/>
              </a:ext>
            </a:extLst>
          </p:cNvPr>
          <p:cNvSpPr txBox="1">
            <a:spLocks/>
          </p:cNvSpPr>
          <p:nvPr/>
        </p:nvSpPr>
        <p:spPr>
          <a:xfrm>
            <a:off x="619200" y="2952000"/>
            <a:ext cx="11229056" cy="1296000"/>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Few people in the world would disagree that Shakespeare was one of the greatest </a:t>
            </a:r>
            <a:r>
              <a:rPr lang="en-US" altLang="zh-TW" sz="3200" b="1" dirty="0">
                <a:solidFill>
                  <a:srgbClr val="C00000"/>
                </a:solidFill>
                <a:latin typeface="Arial" panose="020B0604020202020204" pitchFamily="34" charset="0"/>
                <a:ea typeface="標楷體" panose="03000509000000000000" pitchFamily="65" charset="-120"/>
                <a:cs typeface="Arial" panose="020B0604020202020204" pitchFamily="34" charset="0"/>
              </a:rPr>
              <a:t>literary</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masters of all time.</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9" name="圖片 18">
            <a:extLst>
              <a:ext uri="{FF2B5EF4-FFF2-40B4-BE49-F238E27FC236}">
                <a16:creationId xmlns:a16="http://schemas.microsoft.com/office/drawing/2014/main" id="{E7717BA5-E659-42C7-8F0D-1205D87E7E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20" name="文字版面配置區 2">
            <a:extLst>
              <a:ext uri="{FF2B5EF4-FFF2-40B4-BE49-F238E27FC236}">
                <a16:creationId xmlns:a16="http://schemas.microsoft.com/office/drawing/2014/main" id="{60873379-1261-49DE-9973-BEFA5E86F0F8}"/>
              </a:ext>
            </a:extLst>
          </p:cNvPr>
          <p:cNvSpPr txBox="1">
            <a:spLocks/>
          </p:cNvSpPr>
          <p:nvPr/>
        </p:nvSpPr>
        <p:spPr>
          <a:xfrm>
            <a:off x="619200" y="4248000"/>
            <a:ext cx="11229056" cy="1296000"/>
          </a:xfrm>
          <a:prstGeom prst="rect">
            <a:avLst/>
          </a:prstGeom>
        </p:spPr>
        <p:txBody>
          <a:bodyPr vert="horz" lIns="5400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世界上很少人會不同意莎士比亞是有史以來最偉大的文學大師之一。</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30" name="圖片 29">
            <a:extLst>
              <a:ext uri="{FF2B5EF4-FFF2-40B4-BE49-F238E27FC236}">
                <a16:creationId xmlns:a16="http://schemas.microsoft.com/office/drawing/2014/main" id="{426FD8FB-B54B-44C1-B12D-96DB412028A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6000" y="1548000"/>
            <a:ext cx="1759578" cy="504000"/>
          </a:xfrm>
          <a:prstGeom prst="rect">
            <a:avLst/>
          </a:prstGeom>
        </p:spPr>
      </p:pic>
      <p:pic>
        <p:nvPicPr>
          <p:cNvPr id="10" name="610030517-2">
            <a:hlinkClick r:id="" action="ppaction://media"/>
            <a:extLst>
              <a:ext uri="{FF2B5EF4-FFF2-40B4-BE49-F238E27FC236}">
                <a16:creationId xmlns:a16="http://schemas.microsoft.com/office/drawing/2014/main" id="{A7AE86C3-A2BA-4837-AAC1-0F29C7B189DE}"/>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11" name="610030517s-2">
            <a:hlinkClick r:id="" action="ppaction://media"/>
            <a:extLst>
              <a:ext uri="{FF2B5EF4-FFF2-40B4-BE49-F238E27FC236}">
                <a16:creationId xmlns:a16="http://schemas.microsoft.com/office/drawing/2014/main" id="{8EA7AE75-6895-4B54-9EC8-71F61DEB1307}"/>
              </a:ext>
            </a:extLst>
          </p:cNvPr>
          <p:cNvPicPr>
            <a:picLocks noChangeAspect="1"/>
          </p:cNvPicPr>
          <p:nvPr>
            <a:audioFile r:link="rId4"/>
            <p:extLst>
              <p:ext uri="{DAA4B4D4-6D71-4841-9C94-3DE7FCFB9230}">
                <p14:media xmlns:p14="http://schemas.microsoft.com/office/powerpoint/2010/main" r:embed="rId3"/>
              </p:ext>
            </p:extLst>
          </p:nvPr>
        </p:nvPicPr>
        <p:blipFill>
          <a:blip r:embed="rId12"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sp>
        <p:nvSpPr>
          <p:cNvPr id="13"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15" name="文字版面配置區 2"/>
          <p:cNvSpPr txBox="1">
            <a:spLocks/>
          </p:cNvSpPr>
          <p:nvPr/>
        </p:nvSpPr>
        <p:spPr>
          <a:xfrm>
            <a:off x="1717200" y="720000"/>
            <a:ext cx="3445350"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32100" indent="-2832100">
              <a:lnSpc>
                <a:spcPct val="100000"/>
              </a:lnSpc>
              <a:spcBef>
                <a:spcPts val="0"/>
              </a:spcBef>
              <a:tabLst>
                <a:tab pos="1074738" algn="l"/>
              </a:tabLst>
            </a:pPr>
            <a:r>
              <a:rPr lang="en-US" altLang="zh-TW" sz="60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literary</a:t>
            </a:r>
          </a:p>
        </p:txBody>
      </p:sp>
    </p:spTree>
    <p:extLst>
      <p:ext uri="{BB962C8B-B14F-4D97-AF65-F5344CB8AC3E}">
        <p14:creationId xmlns:p14="http://schemas.microsoft.com/office/powerpoint/2010/main" val="39099449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108" fill="hold"/>
                                        <p:tgtEl>
                                          <p:spTgt spid="10"/>
                                        </p:tgtEl>
                                      </p:cBhvr>
                                    </p:cmd>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7836" fill="hold"/>
                                        <p:tgtEl>
                                          <p:spTgt spid="11"/>
                                        </p:tgtEl>
                                      </p:cBhvr>
                                    </p:cmd>
                                  </p:childTnLst>
                                </p:cTn>
                              </p:par>
                            </p:childTnLst>
                          </p:cTn>
                        </p:par>
                      </p:childTnLst>
                    </p:cTn>
                  </p:par>
                </p:childTnLst>
              </p:cTn>
              <p:nextCondLst>
                <p:cond evt="onClick" delay="0">
                  <p:tgtEl>
                    <p:spTgt spid="11"/>
                  </p:tgtEl>
                </p:cond>
              </p:nextCondLst>
            </p:seq>
            <p:audio>
              <p:cMediaNode vol="80000">
                <p:cTn id="21" fill="hold" display="0">
                  <p:stCondLst>
                    <p:cond delay="indefinite"/>
                  </p:stCondLst>
                  <p:endCondLst>
                    <p:cond evt="onStopAudio" delay="0">
                      <p:tgtEl>
                        <p:sldTgt/>
                      </p:tgtEl>
                    </p:cond>
                  </p:endCondLst>
                </p:cTn>
                <p:tgtEl>
                  <p:spTgt spid="10"/>
                </p:tgtEl>
              </p:cMediaNode>
            </p:audio>
            <p:audio>
              <p:cMediaNode vol="80000">
                <p:cTn id="22" fill="hold" display="0">
                  <p:stCondLst>
                    <p:cond delay="indefinite"/>
                  </p:stCondLst>
                  <p:endCondLst>
                    <p:cond evt="onStopAudio" delay="0">
                      <p:tgtEl>
                        <p:sldTgt/>
                      </p:tgtEl>
                    </p:cond>
                  </p:endCondLst>
                </p:cTn>
                <p:tgtEl>
                  <p:spTgt spid="11"/>
                </p:tgtEl>
              </p:cMediaNode>
            </p:audio>
          </p:childTnLst>
        </p:cTn>
      </p:par>
    </p:tnLst>
    <p:bldLst>
      <p:bldP spid="20" grpId="0"/>
      <p:bldP spid="20" grpId="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74609590-ED1C-40D0-8D5A-35A1944DDED7}"/>
              </a:ext>
            </a:extLst>
          </p:cNvPr>
          <p:cNvSpPr txBox="1">
            <a:spLocks/>
          </p:cNvSpPr>
          <p:nvPr/>
        </p:nvSpPr>
        <p:spPr>
          <a:xfrm>
            <a:off x="342900" y="2232000"/>
            <a:ext cx="11681908" cy="285231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8" indent="1254125">
              <a:lnSpc>
                <a:spcPct val="140000"/>
              </a:lnSpc>
              <a:spcBef>
                <a:spcPts val="600"/>
              </a:spcBef>
              <a:buNone/>
            </a:pPr>
            <a:r>
              <a:rPr lang="zh-TW" altLang="en-US" sz="3200" dirty="0">
                <a:latin typeface="Arial" panose="020B0604020202020204" pitchFamily="34" charset="0"/>
                <a:ea typeface="標楷體" panose="03000509000000000000" pitchFamily="65" charset="-120"/>
                <a:cs typeface="Arial" panose="020B0604020202020204" pitchFamily="34" charset="0"/>
              </a:rPr>
              <a:t>大鳥居最特別、與其他鳥居不同之處是它矗立在離岸</a:t>
            </a:r>
            <a:r>
              <a:rPr lang="zh-TW" altLang="en-US" sz="3200" dirty="0" smtClean="0">
                <a:latin typeface="Arial" panose="020B0604020202020204" pitchFamily="34" charset="0"/>
                <a:ea typeface="標楷體" panose="03000509000000000000" pitchFamily="65" charset="-120"/>
                <a:cs typeface="Arial" panose="020B0604020202020204" pitchFamily="34" charset="0"/>
              </a:rPr>
              <a:t>約</a:t>
            </a:r>
            <a:r>
              <a:rPr lang="en-US" altLang="zh-TW" sz="3200" dirty="0" smtClean="0">
                <a:latin typeface="Arial" panose="020B0604020202020204" pitchFamily="34" charset="0"/>
                <a:ea typeface="標楷體" panose="03000509000000000000" pitchFamily="65" charset="-120"/>
                <a:cs typeface="Arial" panose="020B0604020202020204" pitchFamily="34" charset="0"/>
              </a:rPr>
              <a:t>	2</a:t>
            </a:r>
            <a:r>
              <a:rPr lang="zh-TW" altLang="en-US" sz="3200" dirty="0">
                <a:latin typeface="Arial" panose="020B0604020202020204" pitchFamily="34" charset="0"/>
                <a:ea typeface="標楷體" panose="03000509000000000000" pitchFamily="65" charset="-120"/>
                <a:cs typeface="Arial" panose="020B0604020202020204" pitchFamily="34" charset="0"/>
              </a:rPr>
              <a:t>百公尺的海中。它左右</a:t>
            </a:r>
            <a:r>
              <a:rPr lang="en-US" altLang="zh-TW" sz="3200" dirty="0">
                <a:latin typeface="Arial" panose="020B0604020202020204" pitchFamily="34" charset="0"/>
                <a:ea typeface="標楷體" panose="03000509000000000000" pitchFamily="65" charset="-120"/>
                <a:cs typeface="Arial" panose="020B0604020202020204" pitchFamily="34" charset="0"/>
              </a:rPr>
              <a:t>2</a:t>
            </a:r>
            <a:r>
              <a:rPr lang="zh-TW" altLang="en-US" sz="3200" dirty="0">
                <a:latin typeface="Arial" panose="020B0604020202020204" pitchFamily="34" charset="0"/>
                <a:ea typeface="標楷體" panose="03000509000000000000" pitchFamily="65" charset="-120"/>
                <a:cs typeface="Arial" panose="020B0604020202020204" pitchFamily="34" charset="0"/>
              </a:rPr>
              <a:t>根柱子，突出水面聳立，撐起</a:t>
            </a:r>
            <a:r>
              <a:rPr lang="en-US" altLang="zh-TW" sz="3200" dirty="0">
                <a:latin typeface="Arial" panose="020B0604020202020204" pitchFamily="34" charset="0"/>
                <a:ea typeface="標楷體" panose="03000509000000000000" pitchFamily="65" charset="-120"/>
                <a:cs typeface="Arial" panose="020B0604020202020204" pitchFamily="34" charset="0"/>
              </a:rPr>
              <a:t>2</a:t>
            </a:r>
            <a:r>
              <a:rPr lang="zh-TW" altLang="en-US" sz="3200" dirty="0">
                <a:latin typeface="Arial" panose="020B0604020202020204" pitchFamily="34" charset="0"/>
                <a:ea typeface="標楷體" panose="03000509000000000000" pitchFamily="65" charset="-120"/>
                <a:cs typeface="Arial" panose="020B0604020202020204" pitchFamily="34" charset="0"/>
              </a:rPr>
              <a:t>根厚重的水平橫梁。大鳥居</a:t>
            </a:r>
            <a:r>
              <a:rPr lang="en-US" altLang="zh-TW" sz="3200" dirty="0">
                <a:latin typeface="Arial" panose="020B0604020202020204" pitchFamily="34" charset="0"/>
                <a:ea typeface="標楷體" panose="03000509000000000000" pitchFamily="65" charset="-120"/>
                <a:cs typeface="Arial" panose="020B0604020202020204" pitchFamily="34" charset="0"/>
              </a:rPr>
              <a:t>2</a:t>
            </a:r>
            <a:r>
              <a:rPr lang="zh-TW" altLang="en-US" sz="3200" dirty="0">
                <a:latin typeface="Arial" panose="020B0604020202020204" pitchFamily="34" charset="0"/>
                <a:ea typeface="標楷體" panose="03000509000000000000" pitchFamily="65" charset="-120"/>
                <a:cs typeface="Arial" panose="020B0604020202020204" pitchFamily="34" charset="0"/>
              </a:rPr>
              <a:t>根柱子的</a:t>
            </a:r>
            <a:r>
              <a:rPr lang="en-US" altLang="zh-TW" sz="3200" dirty="0">
                <a:latin typeface="Arial" panose="020B0604020202020204" pitchFamily="34" charset="0"/>
                <a:ea typeface="標楷體" panose="03000509000000000000" pitchFamily="65" charset="-120"/>
                <a:cs typeface="Arial" panose="020B0604020202020204" pitchFamily="34" charset="0"/>
              </a:rPr>
              <a:t>2</a:t>
            </a:r>
            <a:r>
              <a:rPr lang="zh-TW" altLang="en-US" sz="3200" dirty="0">
                <a:latin typeface="Arial" panose="020B0604020202020204" pitchFamily="34" charset="0"/>
                <a:ea typeface="標楷體" panose="03000509000000000000" pitchFamily="65" charset="-120"/>
                <a:cs typeface="Arial" panose="020B0604020202020204" pitchFamily="34" charset="0"/>
              </a:rPr>
              <a:t>側，各有</a:t>
            </a:r>
            <a:r>
              <a:rPr lang="en-US" altLang="zh-TW" sz="3200" dirty="0">
                <a:latin typeface="Arial" panose="020B0604020202020204" pitchFamily="34" charset="0"/>
                <a:ea typeface="標楷體" panose="03000509000000000000" pitchFamily="65" charset="-120"/>
                <a:cs typeface="Arial" panose="020B0604020202020204" pitchFamily="34" charset="0"/>
              </a:rPr>
              <a:t>2</a:t>
            </a:r>
            <a:r>
              <a:rPr lang="zh-TW" altLang="en-US" sz="3200" dirty="0">
                <a:latin typeface="Arial" panose="020B0604020202020204" pitchFamily="34" charset="0"/>
                <a:ea typeface="標楷體" panose="03000509000000000000" pitchFamily="65" charset="-120"/>
                <a:cs typeface="Arial" panose="020B0604020202020204" pitchFamily="34" charset="0"/>
              </a:rPr>
              <a:t>根較細支柱，由細梁與柱相接。</a:t>
            </a:r>
            <a:endParaRPr lang="en-US" altLang="zh-TW" sz="3200" dirty="0">
              <a:latin typeface="Arial" panose="020B0604020202020204" pitchFamily="34" charset="0"/>
              <a:ea typeface="標楷體" panose="03000509000000000000" pitchFamily="65" charset="-120"/>
              <a:cs typeface="Arial" panose="020B0604020202020204" pitchFamily="34" charset="0"/>
            </a:endParaRPr>
          </a:p>
        </p:txBody>
      </p:sp>
      <p:sp>
        <p:nvSpPr>
          <p:cNvPr id="12" name="圓角矩形 4">
            <a:hlinkClick r:id="rId2" action="ppaction://hlinksldjump"/>
            <a:extLst>
              <a:ext uri="{FF2B5EF4-FFF2-40B4-BE49-F238E27FC236}">
                <a16:creationId xmlns:a16="http://schemas.microsoft.com/office/drawing/2014/main" id="{1200E6D5-F732-414D-BBF3-C6FBEF193A49}"/>
              </a:ext>
            </a:extLst>
          </p:cNvPr>
          <p:cNvSpPr/>
          <p:nvPr/>
        </p:nvSpPr>
        <p:spPr>
          <a:xfrm>
            <a:off x="10404000" y="108000"/>
            <a:ext cx="1152000" cy="396000"/>
          </a:xfrm>
          <a:prstGeom prst="roundRect">
            <a:avLst/>
          </a:prstGeom>
          <a:solidFill>
            <a:srgbClr val="D1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回文本</a:t>
            </a:r>
          </a:p>
        </p:txBody>
      </p:sp>
      <p:sp>
        <p:nvSpPr>
          <p:cNvPr id="8" name="文字版面配置區 2">
            <a:extLst>
              <a:ext uri="{FF2B5EF4-FFF2-40B4-BE49-F238E27FC236}">
                <a16:creationId xmlns:a16="http://schemas.microsoft.com/office/drawing/2014/main" id="{C8E3BE63-21DD-4110-981D-A97EAA9C4BDB}"/>
              </a:ext>
            </a:extLst>
          </p:cNvPr>
          <p:cNvSpPr txBox="1">
            <a:spLocks/>
          </p:cNvSpPr>
          <p:nvPr/>
        </p:nvSpPr>
        <p:spPr>
          <a:xfrm>
            <a:off x="5242560" y="373108"/>
            <a:ext cx="3169920" cy="63325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600"/>
              </a:spcBef>
              <a:buNone/>
            </a:pPr>
            <a:r>
              <a:rPr lang="zh-TW" altLang="en-US" sz="3200" b="1" dirty="0">
                <a:solidFill>
                  <a:schemeClr val="bg1"/>
                </a:solidFill>
                <a:latin typeface="Arial" panose="020B0604020202020204" pitchFamily="34" charset="0"/>
                <a:ea typeface="標楷體" panose="03000509000000000000" pitchFamily="65" charset="-120"/>
                <a:cs typeface="Arial" panose="020B0604020202020204" pitchFamily="34" charset="0"/>
              </a:rPr>
              <a:t>嚴島神社大鳥居</a:t>
            </a:r>
            <a:endParaRPr lang="en-US" altLang="zh-TW" sz="3200" b="1" dirty="0">
              <a:solidFill>
                <a:schemeClr val="bg1"/>
              </a:solidFill>
              <a:latin typeface="Arial" panose="020B0604020202020204" pitchFamily="34" charset="0"/>
              <a:ea typeface="標楷體" panose="03000509000000000000" pitchFamily="65" charset="-120"/>
              <a:cs typeface="Arial" panose="020B0604020202020204" pitchFamily="34" charset="0"/>
            </a:endParaRPr>
          </a:p>
        </p:txBody>
      </p:sp>
      <p:pic>
        <p:nvPicPr>
          <p:cNvPr id="9" name="圖片 8">
            <a:hlinkClick r:id="rId3" action="ppaction://hlinksldjump"/>
            <a:extLst>
              <a:ext uri="{FF2B5EF4-FFF2-40B4-BE49-F238E27FC236}">
                <a16:creationId xmlns:a16="http://schemas.microsoft.com/office/drawing/2014/main" id="{0272EE94-8979-4C54-9BCF-B81DD49084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1641998" y="133200"/>
            <a:ext cx="381427" cy="369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5590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回衍生</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6"/>
            <a:ext cx="10983912" cy="542925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spcBef>
                <a:spcPts val="600"/>
              </a:spcBef>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literary</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adj.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文學的；文藝</a:t>
            </a:r>
            <a:r>
              <a:rPr lang="zh-TW" altLang="en-US"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的</a:t>
            </a:r>
            <a:endParaRPr lang="en-US" altLang="zh-TW"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endParaRPr>
          </a:p>
          <a:p>
            <a:pPr marL="276225" indent="-276225">
              <a:lnSpc>
                <a:spcPct val="140000"/>
              </a:lnSpc>
              <a:spcBef>
                <a:spcPts val="600"/>
              </a:spcBef>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first Nobel Prize in Literature was awarded</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in 1901, and it has become one of the world’s</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most desired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literary prizes</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t>
            </a:r>
          </a:p>
          <a:p>
            <a:pPr>
              <a:lnSpc>
                <a:spcPct val="140000"/>
              </a:lnSpc>
              <a:spcBef>
                <a:spcPts val="600"/>
              </a:spcBef>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literate</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adj.</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有讀寫能力的　</a:t>
            </a:r>
            <a:r>
              <a:rPr lang="zh-TW" altLang="en-US" sz="3200" b="1" dirty="0">
                <a:solidFill>
                  <a:srgbClr val="C00000"/>
                </a:solidFill>
                <a:latin typeface="微軟正黑體" panose="020B0604030504040204" pitchFamily="34" charset="-120"/>
                <a:ea typeface="微軟正黑體" panose="020B0604030504040204" pitchFamily="34" charset="-120"/>
                <a:cs typeface="Arial" panose="020B0604020202020204" pitchFamily="34" charset="0"/>
              </a:rPr>
              <a:t>反</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illiterate</a:t>
            </a:r>
          </a:p>
          <a:p>
            <a:pPr marL="276225" indent="-276225">
              <a:lnSpc>
                <a:spcPct val="140000"/>
              </a:lnSpc>
              <a:spcBef>
                <a:spcPts val="600"/>
              </a:spcBef>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It is hard to believe that only twenty-five percent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of the people in that country are literate</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2045028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回衍生</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6"/>
            <a:ext cx="11222037" cy="528637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spcBef>
                <a:spcPts val="600"/>
              </a:spcBef>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literal</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adj.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字面意義</a:t>
            </a:r>
            <a:r>
              <a:rPr lang="zh-TW" altLang="en-US"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的</a:t>
            </a:r>
            <a:endParaRPr lang="en-US" altLang="zh-TW"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endParaRPr>
          </a:p>
          <a:p>
            <a:pPr marL="276225" indent="-276225">
              <a:lnSpc>
                <a:spcPct val="140000"/>
              </a:lnSpc>
              <a:spcBef>
                <a:spcPts val="600"/>
              </a:spcBef>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meaning of an idiom is different from the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literal meaning</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of its individual words. In other</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words, it does not mean exactly what the words</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say.</a:t>
            </a:r>
          </a:p>
          <a:p>
            <a:pPr>
              <a:lnSpc>
                <a:spcPct val="140000"/>
              </a:lnSpc>
              <a:spcBef>
                <a:spcPts val="600"/>
              </a:spcBef>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literal</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adj.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缺乏想像力的</a:t>
            </a:r>
          </a:p>
          <a:p>
            <a:pPr marL="276225" indent="-276225">
              <a:lnSpc>
                <a:spcPct val="140000"/>
              </a:lnSpc>
              <a:spcBef>
                <a:spcPts val="600"/>
              </a:spcBef>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I was disappointed with the cellist’s performance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because his interpretations of Bach’s work were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too literal</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3326527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版面配置區 2">
            <a:extLst>
              <a:ext uri="{FF2B5EF4-FFF2-40B4-BE49-F238E27FC236}">
                <a16:creationId xmlns:a16="http://schemas.microsoft.com/office/drawing/2014/main" id="{FD8DBCBE-7D37-4C9C-8278-0F3ACACACD00}"/>
              </a:ext>
            </a:extLst>
          </p:cNvPr>
          <p:cNvSpPr txBox="1">
            <a:spLocks/>
          </p:cNvSpPr>
          <p:nvPr/>
        </p:nvSpPr>
        <p:spPr>
          <a:xfrm>
            <a:off x="6286500" y="828000"/>
            <a:ext cx="5561756" cy="16008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tabLst>
                <a:tab pos="1074738" algn="l"/>
              </a:tabLst>
            </a:pPr>
            <a:r>
              <a:rPr lang="en-US" altLang="zh-TW" sz="3200" b="1" i="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adj</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（動作等）小心翼翼的</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slow, precise, and careful</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pic>
        <p:nvPicPr>
          <p:cNvPr id="14" name="圖片 13">
            <a:hlinkClick r:id="rId7"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sp>
        <p:nvSpPr>
          <p:cNvPr id="17" name="文字版面配置區 2">
            <a:extLst>
              <a:ext uri="{FF2B5EF4-FFF2-40B4-BE49-F238E27FC236}">
                <a16:creationId xmlns:a16="http://schemas.microsoft.com/office/drawing/2014/main" id="{3F46B983-28D3-4E9D-808A-5C6CBF559FB8}"/>
              </a:ext>
            </a:extLst>
          </p:cNvPr>
          <p:cNvSpPr txBox="1">
            <a:spLocks/>
          </p:cNvSpPr>
          <p:nvPr/>
        </p:nvSpPr>
        <p:spPr>
          <a:xfrm>
            <a:off x="619199" y="2952000"/>
            <a:ext cx="11506125" cy="1296000"/>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Zoo employees didn’t want to frighten the rhino, so they approached the animal with very slow, </a:t>
            </a:r>
            <a:r>
              <a:rPr lang="en-US" altLang="zh-TW" sz="3200" b="1" dirty="0">
                <a:solidFill>
                  <a:srgbClr val="C00000"/>
                </a:solidFill>
                <a:latin typeface="Arial" panose="020B0604020202020204" pitchFamily="34" charset="0"/>
                <a:ea typeface="標楷體" panose="03000509000000000000" pitchFamily="65" charset="-120"/>
                <a:cs typeface="Arial" panose="020B0604020202020204" pitchFamily="34" charset="0"/>
              </a:rPr>
              <a:t>deliberate</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movements.</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9" name="圖片 18">
            <a:extLst>
              <a:ext uri="{FF2B5EF4-FFF2-40B4-BE49-F238E27FC236}">
                <a16:creationId xmlns:a16="http://schemas.microsoft.com/office/drawing/2014/main" id="{E7717BA5-E659-42C7-8F0D-1205D87E7E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20" name="文字版面配置區 2">
            <a:extLst>
              <a:ext uri="{FF2B5EF4-FFF2-40B4-BE49-F238E27FC236}">
                <a16:creationId xmlns:a16="http://schemas.microsoft.com/office/drawing/2014/main" id="{60873379-1261-49DE-9973-BEFA5E86F0F8}"/>
              </a:ext>
            </a:extLst>
          </p:cNvPr>
          <p:cNvSpPr txBox="1">
            <a:spLocks/>
          </p:cNvSpPr>
          <p:nvPr/>
        </p:nvSpPr>
        <p:spPr>
          <a:xfrm>
            <a:off x="619200" y="4248000"/>
            <a:ext cx="10975769" cy="1296000"/>
          </a:xfrm>
          <a:prstGeom prst="rect">
            <a:avLst/>
          </a:prstGeom>
        </p:spPr>
        <p:txBody>
          <a:bodyPr vert="horz" lIns="5400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動物園的員工不想要嚇到那頭犀牛，所以他們用非常緩慢和小心翼翼的動作接近牠。</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10" name="圖片 9">
            <a:extLst>
              <a:ext uri="{FF2B5EF4-FFF2-40B4-BE49-F238E27FC236}">
                <a16:creationId xmlns:a16="http://schemas.microsoft.com/office/drawing/2014/main" id="{E3C4098E-86E5-4E51-A2E5-F2D7525374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6000" y="1548000"/>
            <a:ext cx="1838013" cy="504000"/>
          </a:xfrm>
          <a:prstGeom prst="rect">
            <a:avLst/>
          </a:prstGeom>
        </p:spPr>
      </p:pic>
      <p:pic>
        <p:nvPicPr>
          <p:cNvPr id="11" name="610030518-1">
            <a:hlinkClick r:id="" action="ppaction://media"/>
            <a:extLst>
              <a:ext uri="{FF2B5EF4-FFF2-40B4-BE49-F238E27FC236}">
                <a16:creationId xmlns:a16="http://schemas.microsoft.com/office/drawing/2014/main" id="{68447EBA-47B1-496F-85DD-54DD46A09189}"/>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12" name="610030518s-1">
            <a:hlinkClick r:id="" action="ppaction://media"/>
            <a:extLst>
              <a:ext uri="{FF2B5EF4-FFF2-40B4-BE49-F238E27FC236}">
                <a16:creationId xmlns:a16="http://schemas.microsoft.com/office/drawing/2014/main" id="{D901C905-5692-4A0E-959B-8B6557B41C26}"/>
              </a:ext>
            </a:extLst>
          </p:cNvPr>
          <p:cNvPicPr>
            <a:picLocks noChangeAspect="1"/>
          </p:cNvPicPr>
          <p:nvPr>
            <a:audioFile r:link="rId4"/>
            <p:extLst>
              <p:ext uri="{DAA4B4D4-6D71-4841-9C94-3DE7FCFB9230}">
                <p14:media xmlns:p14="http://schemas.microsoft.com/office/powerpoint/2010/main" r:embed="rId3"/>
              </p:ext>
            </p:extLst>
          </p:nvPr>
        </p:nvPicPr>
        <p:blipFill>
          <a:blip r:embed="rId12"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sp>
        <p:nvSpPr>
          <p:cNvPr id="15"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16" name="文字版面配置區 2"/>
          <p:cNvSpPr txBox="1">
            <a:spLocks/>
          </p:cNvSpPr>
          <p:nvPr/>
        </p:nvSpPr>
        <p:spPr>
          <a:xfrm>
            <a:off x="576000" y="720000"/>
            <a:ext cx="5046202"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00000"/>
              </a:lnSpc>
              <a:spcBef>
                <a:spcPts val="0"/>
              </a:spcBef>
              <a:tabLst>
                <a:tab pos="1074738" algn="l"/>
              </a:tabLst>
            </a:pPr>
            <a:r>
              <a:rPr lang="en-US" altLang="zh-TW" sz="6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18. </a:t>
            </a:r>
            <a:r>
              <a:rPr lang="en-US" altLang="zh-TW" sz="6000" b="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rPr>
              <a:t>deliberate</a:t>
            </a:r>
            <a:endParaRPr lang="zh-TW" altLang="en-US" sz="6000" b="1" i="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9809747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004" fill="hold"/>
                                        <p:tgtEl>
                                          <p:spTgt spid="11"/>
                                        </p:tgtEl>
                                      </p:cBhvr>
                                    </p:cmd>
                                  </p:childTnLst>
                                </p:cTn>
                              </p:par>
                            </p:childTnLst>
                          </p:cTn>
                        </p:par>
                      </p:childTnLst>
                    </p:cTn>
                  </p:par>
                </p:childTnLst>
              </p:cTn>
              <p:nextCondLst>
                <p:cond evt="onClick" delay="0">
                  <p:tgtEl>
                    <p:spTgt spid="11"/>
                  </p:tgtEl>
                </p:cond>
              </p:nextCondLst>
            </p:seq>
            <p:audio>
              <p:cMediaNode vol="80000">
                <p:cTn id="16" fill="hold" display="0">
                  <p:stCondLst>
                    <p:cond delay="indefinite"/>
                  </p:stCondLst>
                  <p:endCondLst>
                    <p:cond evt="onStopAudio" delay="0">
                      <p:tgtEl>
                        <p:sldTgt/>
                      </p:tgtEl>
                    </p:cond>
                  </p:endCondLst>
                </p:cTn>
                <p:tgtEl>
                  <p:spTgt spid="11"/>
                </p:tgtEl>
              </p:cMediaNode>
            </p:audio>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8907" fill="hold"/>
                                        <p:tgtEl>
                                          <p:spTgt spid="12"/>
                                        </p:tgtEl>
                                      </p:cBhvr>
                                    </p:cmd>
                                  </p:childTnLst>
                                </p:cTn>
                              </p:par>
                            </p:childTnLst>
                          </p:cTn>
                        </p:par>
                      </p:childTnLst>
                    </p:cTn>
                  </p:par>
                </p:childTnLst>
              </p:cTn>
              <p:nextCondLst>
                <p:cond evt="onClick" delay="0">
                  <p:tgtEl>
                    <p:spTgt spid="12"/>
                  </p:tgtEl>
                </p:cond>
              </p:nextCondLst>
            </p:seq>
            <p:audio>
              <p:cMediaNode vol="80000">
                <p:cTn id="22" fill="hold" display="0">
                  <p:stCondLst>
                    <p:cond delay="indefinite"/>
                  </p:stCondLst>
                  <p:endCondLst>
                    <p:cond evt="onStopAudio" delay="0">
                      <p:tgtEl>
                        <p:sldTgt/>
                      </p:tgtEl>
                    </p:cond>
                  </p:endCondLst>
                </p:cTn>
                <p:tgtEl>
                  <p:spTgt spid="12"/>
                </p:tgtEl>
              </p:cMediaNode>
            </p:audio>
          </p:childTnLst>
        </p:cTn>
      </p:par>
    </p:tnLst>
    <p:bldLst>
      <p:bldP spid="20" grpId="0"/>
      <p:bldP spid="20" grpId="1"/>
    </p:bldLst>
  </p:timing>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回主單</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5"/>
            <a:ext cx="10548738" cy="461009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deliberate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adj.</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（動作等）小心翼翼</a:t>
            </a:r>
            <a:r>
              <a:rPr lang="zh-TW" altLang="en-US"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的</a:t>
            </a:r>
            <a:endParaRPr lang="en-US" altLang="zh-TW"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endParaRPr>
          </a:p>
          <a:p>
            <a:pPr marL="276225" indent="-276225">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mother approached her sleeping baby with</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slow, deliberate steps to avoid waking her up.</a:t>
            </a:r>
          </a:p>
          <a:p>
            <a:pPr>
              <a:lnSpc>
                <a:spcPct val="14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deliberate</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vi.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仔細考慮；深思熟慮；反覆思考</a:t>
            </a:r>
          </a:p>
          <a:p>
            <a:pPr marL="276225" indent="-276225">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judges spent a few hours deliberating on</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who would be crowned Miss Universe</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4243793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版面配置區 2">
            <a:extLst>
              <a:ext uri="{FF2B5EF4-FFF2-40B4-BE49-F238E27FC236}">
                <a16:creationId xmlns:a16="http://schemas.microsoft.com/office/drawing/2014/main" id="{FD8DBCBE-7D37-4C9C-8278-0F3ACACACD00}"/>
              </a:ext>
            </a:extLst>
          </p:cNvPr>
          <p:cNvSpPr txBox="1">
            <a:spLocks/>
          </p:cNvSpPr>
          <p:nvPr/>
        </p:nvSpPr>
        <p:spPr>
          <a:xfrm>
            <a:off x="6120000" y="828000"/>
            <a:ext cx="5728256" cy="6592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143250" indent="-3143250">
              <a:lnSpc>
                <a:spcPct val="120000"/>
              </a:lnSpc>
              <a:tabLst>
                <a:tab pos="1074738" algn="l"/>
              </a:tabLst>
            </a:pPr>
            <a:r>
              <a:rPr lang="en-US" altLang="zh-TW" sz="3200" b="1" i="1" dirty="0" smtClean="0">
                <a:solidFill>
                  <a:schemeClr val="tx1"/>
                </a:solidFill>
                <a:latin typeface="Arial" panose="020B0604020202020204" pitchFamily="34" charset="0"/>
                <a:ea typeface="標楷體" panose="03000509000000000000" pitchFamily="65" charset="-120"/>
                <a:cs typeface="Arial" panose="020B0604020202020204" pitchFamily="34" charset="0"/>
              </a:rPr>
              <a:t>adj</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有意的；故意的</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4" name="圓角矩形 3">
            <a:hlinkClick r:id="rId7"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pic>
        <p:nvPicPr>
          <p:cNvPr id="14" name="圖片 13">
            <a:hlinkClick r:id="rId8"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sp>
        <p:nvSpPr>
          <p:cNvPr id="17" name="文字版面配置區 2">
            <a:extLst>
              <a:ext uri="{FF2B5EF4-FFF2-40B4-BE49-F238E27FC236}">
                <a16:creationId xmlns:a16="http://schemas.microsoft.com/office/drawing/2014/main" id="{3F46B983-28D3-4E9D-808A-5C6CBF559FB8}"/>
              </a:ext>
            </a:extLst>
          </p:cNvPr>
          <p:cNvSpPr txBox="1">
            <a:spLocks/>
          </p:cNvSpPr>
          <p:nvPr/>
        </p:nvSpPr>
        <p:spPr>
          <a:xfrm>
            <a:off x="619200" y="2952000"/>
            <a:ext cx="11229056" cy="1296000"/>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Brian’s hurtful words had not been </a:t>
            </a:r>
            <a:r>
              <a:rPr lang="en-US" altLang="zh-TW" sz="3200" b="1" dirty="0">
                <a:solidFill>
                  <a:srgbClr val="C00000"/>
                </a:solidFill>
                <a:latin typeface="Arial" panose="020B0604020202020204" pitchFamily="34" charset="0"/>
                <a:ea typeface="標楷體" panose="03000509000000000000" pitchFamily="65" charset="-120"/>
                <a:cs typeface="Arial" panose="020B0604020202020204" pitchFamily="34" charset="0"/>
              </a:rPr>
              <a:t>deliberate</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He didn’t realize that you were sensitive about this topic.</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9" name="圖片 18">
            <a:extLst>
              <a:ext uri="{FF2B5EF4-FFF2-40B4-BE49-F238E27FC236}">
                <a16:creationId xmlns:a16="http://schemas.microsoft.com/office/drawing/2014/main" id="{E7717BA5-E659-42C7-8F0D-1205D87E7EA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20" name="文字版面配置區 2">
            <a:extLst>
              <a:ext uri="{FF2B5EF4-FFF2-40B4-BE49-F238E27FC236}">
                <a16:creationId xmlns:a16="http://schemas.microsoft.com/office/drawing/2014/main" id="{60873379-1261-49DE-9973-BEFA5E86F0F8}"/>
              </a:ext>
            </a:extLst>
          </p:cNvPr>
          <p:cNvSpPr txBox="1">
            <a:spLocks/>
          </p:cNvSpPr>
          <p:nvPr/>
        </p:nvSpPr>
        <p:spPr>
          <a:xfrm>
            <a:off x="619200" y="4248000"/>
            <a:ext cx="11572800" cy="1296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en-US" altLang="zh-TW" sz="3200" b="1" dirty="0">
                <a:solidFill>
                  <a:srgbClr val="0064C3"/>
                </a:solidFill>
                <a:latin typeface="Arial" panose="020B0604020202020204" pitchFamily="34" charset="0"/>
                <a:ea typeface="標楷體" panose="03000509000000000000" pitchFamily="65" charset="-120"/>
                <a:cs typeface="Arial" panose="020B0604020202020204" pitchFamily="34" charset="0"/>
              </a:rPr>
              <a:t>Bria</a:t>
            </a:r>
            <a:r>
              <a:rPr lang="en-US" altLang="zh-TW" sz="3200" b="1" spc="300" dirty="0">
                <a:solidFill>
                  <a:srgbClr val="0064C3"/>
                </a:solidFill>
                <a:latin typeface="Arial" panose="020B0604020202020204" pitchFamily="34" charset="0"/>
                <a:ea typeface="標楷體" panose="03000509000000000000" pitchFamily="65" charset="-120"/>
                <a:cs typeface="Arial" panose="020B0604020202020204" pitchFamily="34" charset="0"/>
              </a:rPr>
              <a:t>n</a:t>
            </a:r>
            <a:r>
              <a:rPr lang="zh-TW" altLang="en-US" sz="3200" b="1" spc="-60" dirty="0">
                <a:solidFill>
                  <a:srgbClr val="0064C3"/>
                </a:solidFill>
                <a:latin typeface="Arial" panose="020B0604020202020204" pitchFamily="34" charset="0"/>
                <a:ea typeface="標楷體" panose="03000509000000000000" pitchFamily="65" charset="-120"/>
                <a:cs typeface="Arial" panose="020B0604020202020204" pitchFamily="34" charset="0"/>
              </a:rPr>
              <a:t>傷人的話並不是故意的。他並不知道你對這個話題很敏感</a:t>
            </a: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10" name="圖片 9">
            <a:extLst>
              <a:ext uri="{FF2B5EF4-FFF2-40B4-BE49-F238E27FC236}">
                <a16:creationId xmlns:a16="http://schemas.microsoft.com/office/drawing/2014/main" id="{980913EB-9778-4AF0-944A-CA7DAC6EFA0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36000" y="1548000"/>
            <a:ext cx="1838014" cy="504000"/>
          </a:xfrm>
          <a:prstGeom prst="rect">
            <a:avLst/>
          </a:prstGeom>
        </p:spPr>
      </p:pic>
      <p:pic>
        <p:nvPicPr>
          <p:cNvPr id="11" name="610030518-1">
            <a:hlinkClick r:id="" action="ppaction://media"/>
            <a:extLst>
              <a:ext uri="{FF2B5EF4-FFF2-40B4-BE49-F238E27FC236}">
                <a16:creationId xmlns:a16="http://schemas.microsoft.com/office/drawing/2014/main" id="{7FB673C6-251E-496F-B573-C5BAA3D688AF}"/>
              </a:ext>
            </a:extLst>
          </p:cNvPr>
          <p:cNvPicPr>
            <a:picLocks noChangeAspect="1"/>
          </p:cNvPicPr>
          <p:nvPr>
            <a:audioFile r:link="rId2"/>
            <p:extLst>
              <p:ext uri="{DAA4B4D4-6D71-4841-9C94-3DE7FCFB9230}">
                <p14:media xmlns:p14="http://schemas.microsoft.com/office/powerpoint/2010/main" r:embed="rId1"/>
              </p:ext>
            </p:extLst>
          </p:nvPr>
        </p:nvPicPr>
        <p:blipFill>
          <a:blip r:embed="rId12"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12" name="610030518s-2">
            <a:hlinkClick r:id="" action="ppaction://media"/>
            <a:extLst>
              <a:ext uri="{FF2B5EF4-FFF2-40B4-BE49-F238E27FC236}">
                <a16:creationId xmlns:a16="http://schemas.microsoft.com/office/drawing/2014/main" id="{66EF89E5-B079-41B0-A8B8-34767D564475}"/>
              </a:ext>
            </a:extLst>
          </p:cNvPr>
          <p:cNvPicPr>
            <a:picLocks noChangeAspect="1"/>
          </p:cNvPicPr>
          <p:nvPr>
            <a:audioFile r:link="rId4"/>
            <p:extLst>
              <p:ext uri="{DAA4B4D4-6D71-4841-9C94-3DE7FCFB9230}">
                <p14:media xmlns:p14="http://schemas.microsoft.com/office/powerpoint/2010/main" r:embed="rId3"/>
              </p:ext>
            </p:extLst>
          </p:nvPr>
        </p:nvPicPr>
        <p:blipFill>
          <a:blip r:embed="rId13"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sp>
        <p:nvSpPr>
          <p:cNvPr id="15"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16" name="文字版面配置區 2"/>
          <p:cNvSpPr txBox="1">
            <a:spLocks/>
          </p:cNvSpPr>
          <p:nvPr/>
        </p:nvSpPr>
        <p:spPr>
          <a:xfrm>
            <a:off x="1717200" y="720000"/>
            <a:ext cx="4169250"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32100" indent="-2832100">
              <a:lnSpc>
                <a:spcPct val="100000"/>
              </a:lnSpc>
              <a:spcBef>
                <a:spcPts val="0"/>
              </a:spcBef>
              <a:tabLst>
                <a:tab pos="1074738" algn="l"/>
              </a:tabLst>
            </a:pPr>
            <a:r>
              <a:rPr lang="en-US" altLang="zh-TW" sz="6000" b="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rPr>
              <a:t>deliberate</a:t>
            </a:r>
          </a:p>
        </p:txBody>
      </p:sp>
    </p:spTree>
    <p:extLst>
      <p:ext uri="{BB962C8B-B14F-4D97-AF65-F5344CB8AC3E}">
        <p14:creationId xmlns:p14="http://schemas.microsoft.com/office/powerpoint/2010/main" val="42217890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004" fill="hold"/>
                                        <p:tgtEl>
                                          <p:spTgt spid="11"/>
                                        </p:tgtEl>
                                      </p:cBhvr>
                                    </p:cmd>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8202" fill="hold"/>
                                        <p:tgtEl>
                                          <p:spTgt spid="12"/>
                                        </p:tgtEl>
                                      </p:cBhvr>
                                    </p:cmd>
                                  </p:childTnLst>
                                </p:cTn>
                              </p:par>
                            </p:childTnLst>
                          </p:cTn>
                        </p:par>
                      </p:childTnLst>
                    </p:cTn>
                  </p:par>
                </p:childTnLst>
              </p:cTn>
              <p:nextCondLst>
                <p:cond evt="onClick" delay="0">
                  <p:tgtEl>
                    <p:spTgt spid="12"/>
                  </p:tgtEl>
                </p:cond>
              </p:nextCondLst>
            </p:seq>
            <p:audio>
              <p:cMediaNode vol="80000">
                <p:cTn id="21" fill="hold" display="0">
                  <p:stCondLst>
                    <p:cond delay="indefinite"/>
                  </p:stCondLst>
                  <p:endCondLst>
                    <p:cond evt="onStopAudio" delay="0">
                      <p:tgtEl>
                        <p:sldTgt/>
                      </p:tgtEl>
                    </p:cond>
                  </p:endCondLst>
                </p:cTn>
                <p:tgtEl>
                  <p:spTgt spid="11"/>
                </p:tgtEl>
              </p:cMediaNode>
            </p:audio>
            <p:audio>
              <p:cMediaNode vol="80000">
                <p:cTn id="22" fill="hold" display="0">
                  <p:stCondLst>
                    <p:cond delay="indefinite"/>
                  </p:stCondLst>
                  <p:endCondLst>
                    <p:cond evt="onStopAudio" delay="0">
                      <p:tgtEl>
                        <p:sldTgt/>
                      </p:tgtEl>
                    </p:cond>
                  </p:endCondLst>
                </p:cTn>
                <p:tgtEl>
                  <p:spTgt spid="12"/>
                </p:tgtEl>
              </p:cMediaNode>
            </p:audio>
          </p:childTnLst>
        </p:cTn>
      </p:par>
    </p:tnLst>
    <p:bldLst>
      <p:bldP spid="20" grpId="0"/>
      <p:bldP spid="20" grpId="1"/>
    </p:bldLst>
  </p:timing>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回衍生</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6"/>
            <a:ext cx="10548738" cy="267652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deliberate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adj.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有意的；故意的　</a:t>
            </a:r>
            <a:r>
              <a:rPr lang="zh-TW" altLang="en-US" sz="3200" b="1" dirty="0">
                <a:solidFill>
                  <a:srgbClr val="0000CC"/>
                </a:solidFill>
                <a:latin typeface="微軟正黑體" panose="020B0604030504040204" pitchFamily="34" charset="-120"/>
                <a:ea typeface="微軟正黑體" panose="020B0604030504040204" pitchFamily="34" charset="-120"/>
                <a:cs typeface="Arial" panose="020B0604020202020204" pitchFamily="34" charset="0"/>
              </a:rPr>
              <a:t>同</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intentional</a:t>
            </a:r>
          </a:p>
          <a:p>
            <a:pPr marL="361950" indent="-361950">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It was simply a mistake that Zack misspelled his</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girlfriend’s surname. It was certainly not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deliberate</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1247363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版面配置區 2">
            <a:extLst>
              <a:ext uri="{FF2B5EF4-FFF2-40B4-BE49-F238E27FC236}">
                <a16:creationId xmlns:a16="http://schemas.microsoft.com/office/drawing/2014/main" id="{FD8DBCBE-7D37-4C9C-8278-0F3ACACACD00}"/>
              </a:ext>
            </a:extLst>
          </p:cNvPr>
          <p:cNvSpPr txBox="1">
            <a:spLocks/>
          </p:cNvSpPr>
          <p:nvPr/>
        </p:nvSpPr>
        <p:spPr>
          <a:xfrm>
            <a:off x="6076950" y="828000"/>
            <a:ext cx="5972457" cy="152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tabLst>
                <a:tab pos="1074738" algn="l"/>
              </a:tabLst>
            </a:pPr>
            <a:r>
              <a:rPr lang="en-US" altLang="zh-TW" sz="3200" b="1" i="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n</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 [C]</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 目的地</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final place of arrival</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pic>
        <p:nvPicPr>
          <p:cNvPr id="14" name="圖片 13">
            <a:hlinkClick r:id="rId7"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sp>
        <p:nvSpPr>
          <p:cNvPr id="17" name="文字版面配置區 2">
            <a:extLst>
              <a:ext uri="{FF2B5EF4-FFF2-40B4-BE49-F238E27FC236}">
                <a16:creationId xmlns:a16="http://schemas.microsoft.com/office/drawing/2014/main" id="{3F46B983-28D3-4E9D-808A-5C6CBF559FB8}"/>
              </a:ext>
            </a:extLst>
          </p:cNvPr>
          <p:cNvSpPr txBox="1">
            <a:spLocks/>
          </p:cNvSpPr>
          <p:nvPr/>
        </p:nvSpPr>
        <p:spPr>
          <a:xfrm>
            <a:off x="619200" y="2952000"/>
            <a:ext cx="11229056" cy="1296000"/>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Bali, Indonesia has become one of the most popular </a:t>
            </a:r>
            <a:r>
              <a:rPr lang="en-US" altLang="zh-TW" sz="3200" u="sng" dirty="0">
                <a:solidFill>
                  <a:schemeClr val="tx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holiday </a:t>
            </a:r>
            <a:r>
              <a:rPr lang="en-US" altLang="zh-TW" sz="3200" b="1" u="sng" dirty="0">
                <a:solidFill>
                  <a:srgbClr val="C00000"/>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destinations</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for</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travel bloggers and Instagram influencers.</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9" name="圖片 18">
            <a:extLst>
              <a:ext uri="{FF2B5EF4-FFF2-40B4-BE49-F238E27FC236}">
                <a16:creationId xmlns:a16="http://schemas.microsoft.com/office/drawing/2014/main" id="{E7717BA5-E659-42C7-8F0D-1205D87E7E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20" name="文字版面配置區 2">
            <a:extLst>
              <a:ext uri="{FF2B5EF4-FFF2-40B4-BE49-F238E27FC236}">
                <a16:creationId xmlns:a16="http://schemas.microsoft.com/office/drawing/2014/main" id="{60873379-1261-49DE-9973-BEFA5E86F0F8}"/>
              </a:ext>
            </a:extLst>
          </p:cNvPr>
          <p:cNvSpPr txBox="1">
            <a:spLocks/>
          </p:cNvSpPr>
          <p:nvPr/>
        </p:nvSpPr>
        <p:spPr>
          <a:xfrm>
            <a:off x="619200" y="4248000"/>
            <a:ext cx="11010825" cy="1296000"/>
          </a:xfrm>
          <a:prstGeom prst="rect">
            <a:avLst/>
          </a:prstGeom>
        </p:spPr>
        <p:txBody>
          <a:bodyPr vert="horz" lIns="5400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印尼的峇里島已經成為最受旅遊部落客和</a:t>
            </a:r>
            <a:r>
              <a:rPr lang="en-US" altLang="zh-TW" sz="3200" b="1" dirty="0">
                <a:solidFill>
                  <a:srgbClr val="0064C3"/>
                </a:solidFill>
                <a:latin typeface="Arial" panose="020B0604020202020204" pitchFamily="34" charset="0"/>
                <a:ea typeface="標楷體" panose="03000509000000000000" pitchFamily="65" charset="-120"/>
                <a:cs typeface="Arial" panose="020B0604020202020204" pitchFamily="34" charset="0"/>
              </a:rPr>
              <a:t>IG</a:t>
            </a: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網紅歡迎的度假目的地之一。</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13" name="圖片 12">
            <a:extLst>
              <a:ext uri="{FF2B5EF4-FFF2-40B4-BE49-F238E27FC236}">
                <a16:creationId xmlns:a16="http://schemas.microsoft.com/office/drawing/2014/main" id="{293B4115-B27B-4D11-8FF7-725BD6EC1D6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6000" y="1547999"/>
            <a:ext cx="2461845" cy="504000"/>
          </a:xfrm>
          <a:prstGeom prst="rect">
            <a:avLst/>
          </a:prstGeom>
        </p:spPr>
      </p:pic>
      <p:pic>
        <p:nvPicPr>
          <p:cNvPr id="12" name="610030520-1">
            <a:hlinkClick r:id="" action="ppaction://media"/>
            <a:extLst>
              <a:ext uri="{FF2B5EF4-FFF2-40B4-BE49-F238E27FC236}">
                <a16:creationId xmlns:a16="http://schemas.microsoft.com/office/drawing/2014/main" id="{792DBC69-30E3-4764-95A2-B677C6BA2E06}"/>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15" name="610030520s-1">
            <a:hlinkClick r:id="" action="ppaction://media"/>
            <a:extLst>
              <a:ext uri="{FF2B5EF4-FFF2-40B4-BE49-F238E27FC236}">
                <a16:creationId xmlns:a16="http://schemas.microsoft.com/office/drawing/2014/main" id="{C5340154-0516-48B2-99A9-58C0DD7DA3F2}"/>
              </a:ext>
            </a:extLst>
          </p:cNvPr>
          <p:cNvPicPr>
            <a:picLocks noChangeAspect="1"/>
          </p:cNvPicPr>
          <p:nvPr>
            <a:audioFile r:link="rId4"/>
            <p:extLst>
              <p:ext uri="{DAA4B4D4-6D71-4841-9C94-3DE7FCFB9230}">
                <p14:media xmlns:p14="http://schemas.microsoft.com/office/powerpoint/2010/main" r:embed="rId3"/>
              </p:ext>
            </p:extLst>
          </p:nvPr>
        </p:nvPicPr>
        <p:blipFill>
          <a:blip r:embed="rId12"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sp>
        <p:nvSpPr>
          <p:cNvPr id="18"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21" name="文字版面配置區 2"/>
          <p:cNvSpPr txBox="1">
            <a:spLocks/>
          </p:cNvSpPr>
          <p:nvPr/>
        </p:nvSpPr>
        <p:spPr>
          <a:xfrm>
            <a:off x="576000" y="720000"/>
            <a:ext cx="5046202"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00000"/>
              </a:lnSpc>
              <a:spcBef>
                <a:spcPts val="0"/>
              </a:spcBef>
              <a:tabLst>
                <a:tab pos="1074738" algn="l"/>
              </a:tabLst>
            </a:pPr>
            <a:r>
              <a:rPr lang="en-US" altLang="zh-TW" sz="6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19. </a:t>
            </a:r>
            <a:r>
              <a:rPr lang="en-US" altLang="zh-TW" sz="6000" b="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rPr>
              <a:t>destination</a:t>
            </a:r>
            <a:endParaRPr lang="zh-TW" altLang="en-US" sz="6000" b="1" i="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9184338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526" fill="hold"/>
                                        <p:tgtEl>
                                          <p:spTgt spid="12"/>
                                        </p:tgtEl>
                                      </p:cBhvr>
                                    </p:cmd>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9822" fill="hold"/>
                                        <p:tgtEl>
                                          <p:spTgt spid="15"/>
                                        </p:tgtEl>
                                      </p:cBhvr>
                                    </p:cmd>
                                  </p:childTnLst>
                                </p:cTn>
                              </p:par>
                            </p:childTnLst>
                          </p:cTn>
                        </p:par>
                      </p:childTnLst>
                    </p:cTn>
                  </p:par>
                </p:childTnLst>
              </p:cTn>
              <p:nextCondLst>
                <p:cond evt="onClick" delay="0">
                  <p:tgtEl>
                    <p:spTgt spid="15"/>
                  </p:tgtEl>
                </p:cond>
              </p:nextCondLst>
            </p:seq>
            <p:audio>
              <p:cMediaNode vol="80000">
                <p:cTn id="21" fill="hold" display="0">
                  <p:stCondLst>
                    <p:cond delay="indefinite"/>
                  </p:stCondLst>
                  <p:endCondLst>
                    <p:cond evt="onStopAudio" delay="0">
                      <p:tgtEl>
                        <p:sldTgt/>
                      </p:tgtEl>
                    </p:cond>
                  </p:endCondLst>
                </p:cTn>
                <p:tgtEl>
                  <p:spTgt spid="12"/>
                </p:tgtEl>
              </p:cMediaNode>
            </p:audio>
            <p:audio>
              <p:cMediaNode vol="80000">
                <p:cTn id="22" fill="hold" display="0">
                  <p:stCondLst>
                    <p:cond delay="indefinite"/>
                  </p:stCondLst>
                  <p:endCondLst>
                    <p:cond evt="onStopAudio" delay="0">
                      <p:tgtEl>
                        <p:sldTgt/>
                      </p:tgtEl>
                    </p:cond>
                  </p:endCondLst>
                </p:cTn>
                <p:tgtEl>
                  <p:spTgt spid="15"/>
                </p:tgtEl>
              </p:cMediaNode>
            </p:audio>
          </p:childTnLst>
        </p:cTn>
      </p:par>
    </p:tnLst>
    <p:bldLst>
      <p:bldP spid="20" grpId="0"/>
      <p:bldP spid="20" grpId="1"/>
    </p:bldLst>
  </p:timing>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回主單</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5"/>
            <a:ext cx="10788162" cy="220979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destination</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n. [C]</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目的地</a:t>
            </a:r>
            <a:endParaRPr lang="en-US" altLang="zh-TW"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endParaRPr>
          </a:p>
          <a:p>
            <a:pPr marL="361950" indent="-361950">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three most popular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tourist destinations</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in</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2019 were France, Spain, and America</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112890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10" name="文字版面配置區 2">
            <a:extLst>
              <a:ext uri="{FF2B5EF4-FFF2-40B4-BE49-F238E27FC236}">
                <a16:creationId xmlns:a16="http://schemas.microsoft.com/office/drawing/2014/main" id="{7E875F26-2055-4BA0-A050-747DCCC45B31}"/>
              </a:ext>
            </a:extLst>
          </p:cNvPr>
          <p:cNvSpPr txBox="1">
            <a:spLocks/>
          </p:cNvSpPr>
          <p:nvPr/>
        </p:nvSpPr>
        <p:spPr>
          <a:xfrm>
            <a:off x="6124576" y="828000"/>
            <a:ext cx="5723680" cy="18143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tabLst>
                <a:tab pos="1074738" algn="l"/>
              </a:tabLst>
            </a:pPr>
            <a:r>
              <a:rPr lang="zh-TW" altLang="en-US"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把⋯⋯）變為⋯⋯</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to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change or transform into someone or something else</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4" name="圖片 13">
            <a:hlinkClick r:id="rId7"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pic>
        <p:nvPicPr>
          <p:cNvPr id="17" name="圖片 16">
            <a:extLst>
              <a:ext uri="{FF2B5EF4-FFF2-40B4-BE49-F238E27FC236}">
                <a16:creationId xmlns:a16="http://schemas.microsoft.com/office/drawing/2014/main" id="{99B7EF0C-6528-411A-A8D1-42C86D996FA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3136" y="120440"/>
            <a:ext cx="1836000" cy="248949"/>
          </a:xfrm>
          <a:prstGeom prst="rect">
            <a:avLst/>
          </a:prstGeom>
        </p:spPr>
      </p:pic>
      <p:sp>
        <p:nvSpPr>
          <p:cNvPr id="19" name="文字版面配置區 2">
            <a:extLst>
              <a:ext uri="{FF2B5EF4-FFF2-40B4-BE49-F238E27FC236}">
                <a16:creationId xmlns:a16="http://schemas.microsoft.com/office/drawing/2014/main" id="{556611F4-E96B-4FC3-B0E5-00843DC6420E}"/>
              </a:ext>
            </a:extLst>
          </p:cNvPr>
          <p:cNvSpPr txBox="1">
            <a:spLocks/>
          </p:cNvSpPr>
          <p:nvPr/>
        </p:nvSpPr>
        <p:spPr>
          <a:xfrm>
            <a:off x="619200" y="2952000"/>
            <a:ext cx="11229056" cy="1296000"/>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bite from a strange spider </a:t>
            </a:r>
            <a:r>
              <a:rPr lang="en-US" altLang="zh-TW" sz="3200" b="1" dirty="0" smtClean="0">
                <a:solidFill>
                  <a:srgbClr val="C00000"/>
                </a:solidFill>
                <a:latin typeface="Arial" panose="020B0604020202020204" pitchFamily="34" charset="0"/>
                <a:ea typeface="標楷體" panose="03000509000000000000" pitchFamily="65" charset="-120"/>
                <a:cs typeface="Arial" panose="020B0604020202020204" pitchFamily="34" charset="0"/>
              </a:rPr>
              <a:t>turned</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Peter Parker </a:t>
            </a:r>
            <a:r>
              <a:rPr lang="en-US" altLang="zh-TW" sz="3200" b="1" dirty="0" smtClean="0">
                <a:solidFill>
                  <a:srgbClr val="C00000"/>
                </a:solidFill>
                <a:latin typeface="Arial" panose="020B0604020202020204" pitchFamily="34" charset="0"/>
                <a:ea typeface="標楷體" panose="03000509000000000000" pitchFamily="65" charset="-120"/>
                <a:cs typeface="Arial" panose="020B0604020202020204" pitchFamily="34" charset="0"/>
              </a:rPr>
              <a:t>into</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Spider-Man.</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21" name="圖片 20">
            <a:extLst>
              <a:ext uri="{FF2B5EF4-FFF2-40B4-BE49-F238E27FC236}">
                <a16:creationId xmlns:a16="http://schemas.microsoft.com/office/drawing/2014/main" id="{73E547AB-6C89-474B-B516-37A75FDE30D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22" name="文字版面配置區 2">
            <a:extLst>
              <a:ext uri="{FF2B5EF4-FFF2-40B4-BE49-F238E27FC236}">
                <a16:creationId xmlns:a16="http://schemas.microsoft.com/office/drawing/2014/main" id="{0E6A58E4-2B06-471F-BBA1-1C8CFC17F2E7}"/>
              </a:ext>
            </a:extLst>
          </p:cNvPr>
          <p:cNvSpPr txBox="1">
            <a:spLocks/>
          </p:cNvSpPr>
          <p:nvPr/>
        </p:nvSpPr>
        <p:spPr>
          <a:xfrm>
            <a:off x="619200" y="4248000"/>
            <a:ext cx="11229056" cy="129600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一隻奇特的蜘蛛咬了彼得．帕</a:t>
            </a:r>
            <a:r>
              <a:rPr lang="zh-TW" altLang="en-US" sz="3200" b="1" dirty="0" smtClean="0">
                <a:solidFill>
                  <a:srgbClr val="0064C3"/>
                </a:solidFill>
                <a:latin typeface="Arial" panose="020B0604020202020204" pitchFamily="34" charset="0"/>
                <a:ea typeface="標楷體" panose="03000509000000000000" pitchFamily="65" charset="-120"/>
                <a:cs typeface="Arial" panose="020B0604020202020204" pitchFamily="34" charset="0"/>
              </a:rPr>
              <a:t>克一口，把他變成</a:t>
            </a: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蜘蛛人。</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2" name="610030521-1">
            <a:hlinkClick r:id="" action="ppaction://media"/>
            <a:extLst>
              <a:ext uri="{FF2B5EF4-FFF2-40B4-BE49-F238E27FC236}">
                <a16:creationId xmlns:a16="http://schemas.microsoft.com/office/drawing/2014/main" id="{5E66D49F-1995-42DC-BEC9-5A63C45E14BF}"/>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3" name="L5-ph0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cstate="print">
            <a:extLst>
              <a:ext uri="{28A0092B-C50C-407E-A947-70E740481C1C}">
                <a14:useLocalDpi xmlns:a14="http://schemas.microsoft.com/office/drawing/2010/main" val="0"/>
              </a:ext>
            </a:extLst>
          </a:blip>
          <a:stretch>
            <a:fillRect/>
          </a:stretch>
        </p:blipFill>
        <p:spPr>
          <a:xfrm>
            <a:off x="0" y="3060000"/>
            <a:ext cx="540000" cy="1285507"/>
          </a:xfrm>
          <a:prstGeom prst="rect">
            <a:avLst/>
          </a:prstGeom>
        </p:spPr>
      </p:pic>
      <p:sp>
        <p:nvSpPr>
          <p:cNvPr id="11"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13" name="文字版面配置區 2"/>
          <p:cNvSpPr txBox="1">
            <a:spLocks/>
          </p:cNvSpPr>
          <p:nvPr/>
        </p:nvSpPr>
        <p:spPr>
          <a:xfrm>
            <a:off x="720000" y="720000"/>
            <a:ext cx="5033100"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00000"/>
              </a:lnSpc>
              <a:spcBef>
                <a:spcPts val="0"/>
              </a:spcBef>
              <a:tabLst>
                <a:tab pos="1074738" algn="l"/>
              </a:tabLst>
            </a:pPr>
            <a:r>
              <a:rPr lang="en-US" altLang="zh-TW" sz="6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 </a:t>
            </a:r>
            <a:r>
              <a:rPr lang="en-US" altLang="zh-TW" sz="6000" b="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rPr>
              <a:t>turn...into...</a:t>
            </a:r>
            <a:endParaRPr lang="zh-TW" altLang="en-US" sz="6000" b="1" i="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8135182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4832"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5321" fill="hold"/>
                                        <p:tgtEl>
                                          <p:spTgt spid="3"/>
                                        </p:tgtEl>
                                      </p:cBhvr>
                                    </p:cmd>
                                  </p:childTnLst>
                                </p:cTn>
                              </p:par>
                            </p:childTnLst>
                          </p:cTn>
                        </p:par>
                      </p:childTnLst>
                    </p:cTn>
                  </p:par>
                </p:childTnLst>
              </p:cTn>
              <p:nextCondLst>
                <p:cond evt="onClick" delay="0">
                  <p:tgtEl>
                    <p:spTgt spid="3"/>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22" grpId="0"/>
      <p:bldP spid="22" grpId="1"/>
    </p:bldLst>
  </p:timing>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回片語</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6"/>
            <a:ext cx="11031536" cy="237172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turn...into...</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（把⋯⋯）變為⋯</a:t>
            </a:r>
            <a:r>
              <a:rPr lang="zh-TW" altLang="en-US"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a:t>
            </a:r>
            <a:endParaRPr lang="en-US" altLang="zh-TW"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endParaRPr>
          </a:p>
          <a:p>
            <a:pPr marL="361950" indent="-361950">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Margaret has a green thumb. She has turned the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backyard into a beautiful small garden</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dirty="0">
                <a:solidFill>
                  <a:srgbClr val="007CC4"/>
                </a:solidFill>
                <a:latin typeface="Arial" panose="020B0604020202020204" pitchFamily="34" charset="0"/>
                <a:ea typeface="標楷體" panose="03000509000000000000" pitchFamily="65" charset="-120"/>
                <a:cs typeface="Arial" panose="020B0604020202020204" pitchFamily="34" charset="0"/>
              </a:rPr>
              <a:t>　</a:t>
            </a:r>
            <a:endParaRPr lang="en-US" altLang="zh-TW" sz="3200" dirty="0">
              <a:solidFill>
                <a:srgbClr val="007CC4"/>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3080038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74609590-ED1C-40D0-8D5A-35A1944DDED7}"/>
              </a:ext>
            </a:extLst>
          </p:cNvPr>
          <p:cNvSpPr txBox="1">
            <a:spLocks/>
          </p:cNvSpPr>
          <p:nvPr/>
        </p:nvSpPr>
        <p:spPr>
          <a:xfrm>
            <a:off x="288000" y="2232000"/>
            <a:ext cx="11734800" cy="422885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970088">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Another special thing about the Great Torii is that it </a:t>
            </a:r>
            <a:br>
              <a:rPr lang="en-US" altLang="zh-TW" sz="3200" dirty="0">
                <a:latin typeface="Arial" panose="020B0604020202020204" pitchFamily="34" charset="0"/>
                <a:ea typeface="標楷體" panose="03000509000000000000" pitchFamily="65" charset="-120"/>
                <a:cs typeface="Arial" panose="020B0604020202020204" pitchFamily="34" charset="0"/>
              </a:rPr>
            </a:br>
            <a:r>
              <a:rPr lang="zh-TW" altLang="en-US" sz="3200" dirty="0">
                <a:latin typeface="Arial" panose="020B0604020202020204" pitchFamily="34" charset="0"/>
                <a:ea typeface="標楷體" panose="03000509000000000000" pitchFamily="65" charset="-120"/>
                <a:cs typeface="Arial" panose="020B0604020202020204" pitchFamily="34" charset="0"/>
              </a:rPr>
              <a:t>　　</a:t>
            </a:r>
            <a:r>
              <a:rPr lang="en-US" altLang="zh-TW" sz="3200" dirty="0">
                <a:latin typeface="Arial" panose="020B0604020202020204" pitchFamily="34" charset="0"/>
                <a:ea typeface="標楷體" panose="03000509000000000000" pitchFamily="65" charset="-120"/>
                <a:cs typeface="Arial" panose="020B0604020202020204" pitchFamily="34" charset="0"/>
              </a:rPr>
              <a:t>offers different experiences for viewers depending on the tides. When the tide is high, it appears to float, and its bright red color stands out magically against the sea around it. By contrast, low tide allows people to walk right up to it. Viewing the towering structure from below is a breathtaking experience.</a:t>
            </a:r>
          </a:p>
        </p:txBody>
      </p:sp>
      <p:sp>
        <p:nvSpPr>
          <p:cNvPr id="8" name="圓角矩形 4">
            <a:hlinkClick r:id="rId2" action="ppaction://hlinksldjump"/>
            <a:extLst>
              <a:ext uri="{FF2B5EF4-FFF2-40B4-BE49-F238E27FC236}">
                <a16:creationId xmlns:a16="http://schemas.microsoft.com/office/drawing/2014/main" id="{9D1CD01B-6258-48A0-BD9E-EF164300A0D8}"/>
              </a:ext>
            </a:extLst>
          </p:cNvPr>
          <p:cNvSpPr/>
          <p:nvPr/>
        </p:nvSpPr>
        <p:spPr>
          <a:xfrm>
            <a:off x="10404000" y="108000"/>
            <a:ext cx="1152000" cy="396000"/>
          </a:xfrm>
          <a:prstGeom prst="roundRect">
            <a:avLst/>
          </a:prstGeom>
          <a:solidFill>
            <a:srgbClr val="D1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回題目</a:t>
            </a:r>
          </a:p>
        </p:txBody>
      </p:sp>
      <p:pic>
        <p:nvPicPr>
          <p:cNvPr id="9" name="圖片 8">
            <a:hlinkClick r:id="rId3" action="ppaction://hlinksldjump"/>
            <a:extLst>
              <a:ext uri="{FF2B5EF4-FFF2-40B4-BE49-F238E27FC236}">
                <a16:creationId xmlns:a16="http://schemas.microsoft.com/office/drawing/2014/main" id="{BA3FE194-9247-44C9-8D79-91FBC1FB61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9586" y="113854"/>
            <a:ext cx="388800" cy="388800"/>
          </a:xfrm>
          <a:prstGeom prst="rect">
            <a:avLst/>
          </a:prstGeom>
        </p:spPr>
      </p:pic>
      <p:sp>
        <p:nvSpPr>
          <p:cNvPr id="10" name="文字版面配置區 2">
            <a:extLst>
              <a:ext uri="{FF2B5EF4-FFF2-40B4-BE49-F238E27FC236}">
                <a16:creationId xmlns:a16="http://schemas.microsoft.com/office/drawing/2014/main" id="{D92260A8-4575-4B2B-A828-6144A851063A}"/>
              </a:ext>
            </a:extLst>
          </p:cNvPr>
          <p:cNvSpPr txBox="1">
            <a:spLocks/>
          </p:cNvSpPr>
          <p:nvPr/>
        </p:nvSpPr>
        <p:spPr>
          <a:xfrm>
            <a:off x="4644000" y="86207"/>
            <a:ext cx="4436882" cy="127419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600"/>
              </a:spcBef>
              <a:buNone/>
            </a:pPr>
            <a:r>
              <a:rPr lang="en-US" altLang="zh-TW" sz="3200" b="1" dirty="0">
                <a:solidFill>
                  <a:schemeClr val="bg1"/>
                </a:solidFill>
                <a:latin typeface="Arial" panose="020B0604020202020204" pitchFamily="34" charset="0"/>
                <a:ea typeface="標楷體" panose="03000509000000000000" pitchFamily="65" charset="-120"/>
                <a:cs typeface="Arial" panose="020B0604020202020204" pitchFamily="34" charset="0"/>
              </a:rPr>
              <a:t>The Great Torii of Itsukushima Shrine*</a:t>
            </a:r>
          </a:p>
        </p:txBody>
      </p:sp>
    </p:spTree>
    <p:extLst>
      <p:ext uri="{BB962C8B-B14F-4D97-AF65-F5344CB8AC3E}">
        <p14:creationId xmlns:p14="http://schemas.microsoft.com/office/powerpoint/2010/main" val="782272737"/>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10" name="文字版面配置區 2">
            <a:extLst>
              <a:ext uri="{FF2B5EF4-FFF2-40B4-BE49-F238E27FC236}">
                <a16:creationId xmlns:a16="http://schemas.microsoft.com/office/drawing/2014/main" id="{7E875F26-2055-4BA0-A050-747DCCC45B31}"/>
              </a:ext>
            </a:extLst>
          </p:cNvPr>
          <p:cNvSpPr txBox="1">
            <a:spLocks/>
          </p:cNvSpPr>
          <p:nvPr/>
        </p:nvSpPr>
        <p:spPr>
          <a:xfrm>
            <a:off x="7620000" y="821037"/>
            <a:ext cx="4505325" cy="7339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tabLst>
                <a:tab pos="1074738" algn="l"/>
              </a:tabLst>
            </a:pPr>
            <a:r>
              <a:rPr lang="zh-TW" altLang="en-US" sz="3200" b="1" spc="-150" dirty="0" smtClean="0">
                <a:solidFill>
                  <a:schemeClr val="tx1"/>
                </a:solidFill>
                <a:latin typeface="Arial" panose="020B0604020202020204" pitchFamily="34" charset="0"/>
                <a:ea typeface="標楷體" panose="03000509000000000000" pitchFamily="65" charset="-120"/>
                <a:cs typeface="Arial" panose="020B0604020202020204" pitchFamily="34" charset="0"/>
              </a:rPr>
              <a:t>使</a:t>
            </a:r>
            <a:r>
              <a:rPr lang="zh-TW" altLang="en-US" sz="3200" b="1" spc="-150" dirty="0">
                <a:solidFill>
                  <a:schemeClr val="tx1"/>
                </a:solidFill>
                <a:latin typeface="Arial" panose="020B0604020202020204" pitchFamily="34" charset="0"/>
                <a:ea typeface="標楷體" panose="03000509000000000000" pitchFamily="65" charset="-120"/>
                <a:cs typeface="Arial" panose="020B0604020202020204" pitchFamily="34" charset="0"/>
              </a:rPr>
              <a:t>人目不暇給；盡情欣賞</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4" name="圖片 13">
            <a:hlinkClick r:id="rId7"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pic>
        <p:nvPicPr>
          <p:cNvPr id="12" name="圖片 11">
            <a:extLst>
              <a:ext uri="{FF2B5EF4-FFF2-40B4-BE49-F238E27FC236}">
                <a16:creationId xmlns:a16="http://schemas.microsoft.com/office/drawing/2014/main" id="{08BA7F23-B400-467A-83FE-6B573B92250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13" name="文字版面配置區 2">
            <a:extLst>
              <a:ext uri="{FF2B5EF4-FFF2-40B4-BE49-F238E27FC236}">
                <a16:creationId xmlns:a16="http://schemas.microsoft.com/office/drawing/2014/main" id="{309B2D2E-1386-4C75-B558-DE675C9E80CA}"/>
              </a:ext>
            </a:extLst>
          </p:cNvPr>
          <p:cNvSpPr txBox="1">
            <a:spLocks/>
          </p:cNvSpPr>
          <p:nvPr/>
        </p:nvSpPr>
        <p:spPr>
          <a:xfrm>
            <a:off x="619200" y="4248000"/>
            <a:ext cx="10953600" cy="1296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en-US" altLang="zh-TW" sz="3200" b="1" dirty="0">
                <a:solidFill>
                  <a:srgbClr val="0064C3"/>
                </a:solidFill>
                <a:latin typeface="Arial" panose="020B0604020202020204" pitchFamily="34" charset="0"/>
                <a:ea typeface="標楷體" panose="03000509000000000000" pitchFamily="65" charset="-120"/>
                <a:cs typeface="Arial" panose="020B0604020202020204" pitchFamily="34" charset="0"/>
              </a:rPr>
              <a:t>Emma</a:t>
            </a: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悠閒地散步走過花市，盡情欣賞所有多彩多姿的美麗花朵。</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sp>
        <p:nvSpPr>
          <p:cNvPr id="15" name="文字版面配置區 2">
            <a:extLst>
              <a:ext uri="{FF2B5EF4-FFF2-40B4-BE49-F238E27FC236}">
                <a16:creationId xmlns:a16="http://schemas.microsoft.com/office/drawing/2014/main" id="{5F76815A-62AB-4EE3-B2B6-8794532D636F}"/>
              </a:ext>
            </a:extLst>
          </p:cNvPr>
          <p:cNvSpPr txBox="1">
            <a:spLocks/>
          </p:cNvSpPr>
          <p:nvPr/>
        </p:nvSpPr>
        <p:spPr>
          <a:xfrm>
            <a:off x="619200" y="2952000"/>
            <a:ext cx="11229056" cy="1296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Emma took a leisurely walk through the flower market and </a:t>
            </a:r>
            <a:r>
              <a:rPr lang="en-US" altLang="zh-TW" sz="3200" b="1" dirty="0">
                <a:solidFill>
                  <a:srgbClr val="C00000"/>
                </a:solidFill>
                <a:latin typeface="Arial" panose="020B0604020202020204" pitchFamily="34" charset="0"/>
                <a:ea typeface="標楷體" panose="03000509000000000000" pitchFamily="65" charset="-120"/>
                <a:cs typeface="Arial" panose="020B0604020202020204" pitchFamily="34" charset="0"/>
              </a:rPr>
              <a:t>feasted her</a:t>
            </a:r>
            <a:r>
              <a:rPr lang="en-US" altLang="zh-TW" sz="3200" dirty="0">
                <a:solidFill>
                  <a:srgbClr val="C00000"/>
                </a:solidFill>
                <a:latin typeface="Arial" panose="020B0604020202020204" pitchFamily="34" charset="0"/>
                <a:ea typeface="標楷體" panose="03000509000000000000" pitchFamily="65" charset="-120"/>
                <a:cs typeface="Arial" panose="020B0604020202020204" pitchFamily="34" charset="0"/>
              </a:rPr>
              <a:t> </a:t>
            </a:r>
            <a:r>
              <a:rPr lang="en-US" altLang="zh-TW" sz="3200" b="1" dirty="0">
                <a:solidFill>
                  <a:srgbClr val="C00000"/>
                </a:solidFill>
                <a:latin typeface="Arial" panose="020B0604020202020204" pitchFamily="34" charset="0"/>
                <a:ea typeface="標楷體" panose="03000509000000000000" pitchFamily="65" charset="-120"/>
                <a:cs typeface="Arial" panose="020B0604020202020204" pitchFamily="34" charset="0"/>
              </a:rPr>
              <a:t>eyes</a:t>
            </a:r>
            <a:r>
              <a:rPr lang="en-US" altLang="zh-TW" sz="3200" dirty="0">
                <a:solidFill>
                  <a:srgbClr val="C00000"/>
                </a:solidFill>
                <a:latin typeface="Arial" panose="020B0604020202020204" pitchFamily="34" charset="0"/>
                <a:ea typeface="標楷體" panose="03000509000000000000" pitchFamily="65" charset="-120"/>
                <a:cs typeface="Arial" panose="020B0604020202020204" pitchFamily="34" charset="0"/>
              </a:rPr>
              <a:t> </a:t>
            </a:r>
            <a:r>
              <a:rPr lang="en-US" altLang="zh-TW" sz="3200" b="1" dirty="0">
                <a:solidFill>
                  <a:srgbClr val="C00000"/>
                </a:solidFill>
                <a:latin typeface="Arial" panose="020B0604020202020204" pitchFamily="34" charset="0"/>
                <a:ea typeface="標楷體" panose="03000509000000000000" pitchFamily="65" charset="-120"/>
                <a:cs typeface="Arial" panose="020B0604020202020204" pitchFamily="34" charset="0"/>
              </a:rPr>
              <a:t>on</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all the splendid, colorful blossoms.</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9" name="610030522-1">
            <a:hlinkClick r:id="" action="ppaction://media"/>
            <a:extLst>
              <a:ext uri="{FF2B5EF4-FFF2-40B4-BE49-F238E27FC236}">
                <a16:creationId xmlns:a16="http://schemas.microsoft.com/office/drawing/2014/main" id="{8760C3AE-4BBF-4E74-9623-1B01334AA68B}"/>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16" name="610030522s-1">
            <a:hlinkClick r:id="" action="ppaction://media"/>
            <a:extLst>
              <a:ext uri="{FF2B5EF4-FFF2-40B4-BE49-F238E27FC236}">
                <a16:creationId xmlns:a16="http://schemas.microsoft.com/office/drawing/2014/main" id="{ECA9ACCC-554C-427C-AB44-5859B518547C}"/>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sp>
        <p:nvSpPr>
          <p:cNvPr id="11"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17" name="文字版面配置區 2"/>
          <p:cNvSpPr txBox="1">
            <a:spLocks/>
          </p:cNvSpPr>
          <p:nvPr/>
        </p:nvSpPr>
        <p:spPr>
          <a:xfrm>
            <a:off x="719999" y="720000"/>
            <a:ext cx="7576275"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00000"/>
              </a:lnSpc>
              <a:spcBef>
                <a:spcPts val="0"/>
              </a:spcBef>
              <a:tabLst>
                <a:tab pos="1074738" algn="l"/>
              </a:tabLst>
            </a:pPr>
            <a:r>
              <a:rPr lang="en-US" altLang="zh-TW" sz="6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 </a:t>
            </a:r>
            <a:r>
              <a:rPr lang="en-US" altLang="zh-TW" sz="6000" b="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rPr>
              <a:t>feast one’s eyes on</a:t>
            </a:r>
            <a:endParaRPr lang="zh-TW" altLang="en-US" sz="6000" b="1" i="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矩形 1"/>
          <p:cNvSpPr/>
          <p:nvPr/>
        </p:nvSpPr>
        <p:spPr>
          <a:xfrm>
            <a:off x="1526811" y="1475205"/>
            <a:ext cx="10598514" cy="1274195"/>
          </a:xfrm>
          <a:prstGeom prst="rect">
            <a:avLst/>
          </a:prstGeom>
        </p:spPr>
        <p:txBody>
          <a:bodyPr wrap="square">
            <a:spAutoFit/>
          </a:bodyPr>
          <a:lstStyle/>
          <a:p>
            <a:pPr>
              <a:lnSpc>
                <a:spcPct val="120000"/>
              </a:lnSpc>
              <a:tabLst>
                <a:tab pos="1074738" algn="l"/>
              </a:tabLst>
            </a:pPr>
            <a:r>
              <a:rPr lang="en-US" altLang="zh-TW" sz="3200" dirty="0">
                <a:latin typeface="Arial" panose="020B0604020202020204" pitchFamily="34" charset="0"/>
                <a:ea typeface="標楷體" panose="03000509000000000000" pitchFamily="65" charset="-120"/>
                <a:cs typeface="Arial" panose="020B0604020202020204" pitchFamily="34" charset="0"/>
              </a:rPr>
              <a:t>to look with delight or appreciation at something stunning, splendid, or magnificent</a:t>
            </a:r>
            <a:endParaRPr lang="zh-TW" altLang="en-US" sz="3200" i="1" dirty="0">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41937869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4806" fill="hold"/>
                                        <p:tgtEl>
                                          <p:spTgt spid="9"/>
                                        </p:tgtEl>
                                      </p:cBhvr>
                                    </p:cmd>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7941" fill="hold"/>
                                        <p:tgtEl>
                                          <p:spTgt spid="16"/>
                                        </p:tgtEl>
                                      </p:cBhvr>
                                    </p:cmd>
                                  </p:childTnLst>
                                </p:cTn>
                              </p:par>
                            </p:childTnLst>
                          </p:cTn>
                        </p:par>
                      </p:childTnLst>
                    </p:cTn>
                  </p:par>
                </p:childTnLst>
              </p:cTn>
              <p:nextCondLst>
                <p:cond evt="onClick" delay="0">
                  <p:tgtEl>
                    <p:spTgt spid="16"/>
                  </p:tgtEl>
                </p:cond>
              </p:nextCondLst>
            </p:seq>
            <p:audio>
              <p:cMediaNode vol="80000">
                <p:cTn id="21" fill="hold" display="0">
                  <p:stCondLst>
                    <p:cond delay="indefinite"/>
                  </p:stCondLst>
                  <p:endCondLst>
                    <p:cond evt="onStopAudio" delay="0">
                      <p:tgtEl>
                        <p:sldTgt/>
                      </p:tgtEl>
                    </p:cond>
                  </p:endCondLst>
                </p:cTn>
                <p:tgtEl>
                  <p:spTgt spid="9"/>
                </p:tgtEl>
              </p:cMediaNode>
            </p:audio>
            <p:audio>
              <p:cMediaNode vol="80000">
                <p:cTn id="22" fill="hold" display="0">
                  <p:stCondLst>
                    <p:cond delay="indefinite"/>
                  </p:stCondLst>
                  <p:endCondLst>
                    <p:cond evt="onStopAudio" delay="0">
                      <p:tgtEl>
                        <p:sldTgt/>
                      </p:tgtEl>
                    </p:cond>
                  </p:endCondLst>
                </p:cTn>
                <p:tgtEl>
                  <p:spTgt spid="16"/>
                </p:tgtEl>
              </p:cMediaNode>
            </p:audio>
          </p:childTnLst>
        </p:cTn>
      </p:par>
    </p:tnLst>
    <p:bldLst>
      <p:bldP spid="13" grpId="0"/>
      <p:bldP spid="13" grpId="1"/>
    </p:bldLst>
  </p:timing>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3"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回片語</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6"/>
            <a:ext cx="10877456" cy="461402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feast one’s eyes on</a:t>
            </a:r>
            <a:r>
              <a:rPr lang="zh-TW" altLang="en-US" sz="3200" dirty="0">
                <a:solidFill>
                  <a:srgbClr val="007CC4"/>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使人目不暇給；盡情</a:t>
            </a:r>
            <a:r>
              <a:rPr lang="zh-TW" altLang="en-US"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欣賞</a:t>
            </a:r>
            <a:endParaRPr lang="en-US" altLang="zh-TW"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endParaRPr>
          </a:p>
          <a:p>
            <a:pPr marL="361950" indent="-361950">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tourists walked along the Seine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塞納河</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feasting their eyes on everything Paris had to</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offer</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p>
          <a:p>
            <a:pPr>
              <a:lnSpc>
                <a:spcPct val="140000"/>
              </a:lnSpc>
              <a:tabLst>
                <a:tab pos="1074738" algn="l"/>
              </a:tabLst>
            </a:pPr>
            <a:r>
              <a:rPr lang="zh-TW" altLang="en-US" sz="3200" b="1" dirty="0">
                <a:solidFill>
                  <a:srgbClr val="00B6BE"/>
                </a:solidFill>
                <a:latin typeface="微軟正黑體" panose="020B0604030504040204" pitchFamily="34" charset="-120"/>
                <a:ea typeface="微軟正黑體" panose="020B0604030504040204" pitchFamily="34" charset="-120"/>
                <a:cs typeface="Arial" panose="020B0604020202020204" pitchFamily="34" charset="0"/>
              </a:rPr>
              <a:t>延伸補充</a:t>
            </a:r>
            <a:endParaRPr lang="en-US" altLang="zh-TW" sz="3200" dirty="0">
              <a:latin typeface="Arial" panose="020B0604020202020204" pitchFamily="34" charset="0"/>
              <a:ea typeface="標楷體" panose="03000509000000000000" pitchFamily="65" charset="-120"/>
              <a:cs typeface="Arial" panose="020B0604020202020204" pitchFamily="34" charset="0"/>
            </a:endParaRPr>
          </a:p>
          <a:p>
            <a:pPr>
              <a:lnSpc>
                <a:spcPct val="140000"/>
              </a:lnSpc>
              <a:spcBef>
                <a:spcPts val="0"/>
              </a:spcBef>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feast on</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意為「盡情享受（美味佳餚）」，</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feast</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one’s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eyes on</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則引申為「大飽眼福」之意。</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on</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後的</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受詞可為物或人。</a:t>
            </a:r>
            <a:endParaRPr lang="en-US" altLang="zh-TW" sz="3200" dirty="0">
              <a:solidFill>
                <a:srgbClr val="007CC4"/>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1521500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10" name="文字版面配置區 2">
            <a:extLst>
              <a:ext uri="{FF2B5EF4-FFF2-40B4-BE49-F238E27FC236}">
                <a16:creationId xmlns:a16="http://schemas.microsoft.com/office/drawing/2014/main" id="{7E875F26-2055-4BA0-A050-747DCCC45B31}"/>
              </a:ext>
            </a:extLst>
          </p:cNvPr>
          <p:cNvSpPr txBox="1">
            <a:spLocks/>
          </p:cNvSpPr>
          <p:nvPr/>
        </p:nvSpPr>
        <p:spPr>
          <a:xfrm>
            <a:off x="6119999" y="828000"/>
            <a:ext cx="5967225" cy="18144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tabLst>
                <a:tab pos="1074738" algn="l"/>
              </a:tabLst>
            </a:pPr>
            <a:r>
              <a:rPr lang="zh-TW" altLang="en-US"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面對面</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very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near to facing one another</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4" name="圖片 13">
            <a:hlinkClick r:id="rId7"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sp>
        <p:nvSpPr>
          <p:cNvPr id="9" name="文字版面配置區 2">
            <a:extLst>
              <a:ext uri="{FF2B5EF4-FFF2-40B4-BE49-F238E27FC236}">
                <a16:creationId xmlns:a16="http://schemas.microsoft.com/office/drawing/2014/main" id="{3AA5CEA6-E80D-4EA2-B3C8-B0CB61962726}"/>
              </a:ext>
            </a:extLst>
          </p:cNvPr>
          <p:cNvSpPr txBox="1">
            <a:spLocks/>
          </p:cNvSpPr>
          <p:nvPr/>
        </p:nvSpPr>
        <p:spPr>
          <a:xfrm>
            <a:off x="619200" y="2952000"/>
            <a:ext cx="11029875" cy="1296000"/>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Ronnie was stunned when he came </a:t>
            </a:r>
            <a:r>
              <a:rPr lang="en-US" altLang="zh-TW" sz="3200" b="1" dirty="0">
                <a:solidFill>
                  <a:srgbClr val="C00000"/>
                </a:solidFill>
                <a:latin typeface="Arial" panose="020B0604020202020204" pitchFamily="34" charset="0"/>
                <a:ea typeface="標楷體" panose="03000509000000000000" pitchFamily="65" charset="-120"/>
                <a:cs typeface="Arial" panose="020B0604020202020204" pitchFamily="34" charset="0"/>
              </a:rPr>
              <a:t>face to face</a:t>
            </a:r>
            <a:r>
              <a:rPr lang="en-US" altLang="zh-TW" sz="3200" b="1" dirty="0">
                <a:solidFill>
                  <a:srgbClr val="FF0000"/>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with his ex-girlfriend in the elevator. There was no escape!</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7" name="圖片 16">
            <a:extLst>
              <a:ext uri="{FF2B5EF4-FFF2-40B4-BE49-F238E27FC236}">
                <a16:creationId xmlns:a16="http://schemas.microsoft.com/office/drawing/2014/main" id="{CE386738-AA8C-43A1-BAB8-4476AA034A5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18" name="文字版面配置區 2">
            <a:extLst>
              <a:ext uri="{FF2B5EF4-FFF2-40B4-BE49-F238E27FC236}">
                <a16:creationId xmlns:a16="http://schemas.microsoft.com/office/drawing/2014/main" id="{3A745A40-5945-4A7F-A6B7-1BEEE50C32AB}"/>
              </a:ext>
            </a:extLst>
          </p:cNvPr>
          <p:cNvSpPr txBox="1">
            <a:spLocks/>
          </p:cNvSpPr>
          <p:nvPr/>
        </p:nvSpPr>
        <p:spPr>
          <a:xfrm>
            <a:off x="619199" y="4248000"/>
            <a:ext cx="11468026" cy="1296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en-US" altLang="zh-TW" sz="3200" b="1" dirty="0">
                <a:solidFill>
                  <a:srgbClr val="0064C3"/>
                </a:solidFill>
                <a:latin typeface="Arial" panose="020B0604020202020204" pitchFamily="34" charset="0"/>
                <a:ea typeface="標楷體" panose="03000509000000000000" pitchFamily="65" charset="-120"/>
                <a:cs typeface="Arial" panose="020B0604020202020204" pitchFamily="34" charset="0"/>
              </a:rPr>
              <a:t>Ronnie</a:t>
            </a: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在電梯裡和他的前女友面對面碰上時非常震驚。他無處可逃。</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11" name="610030523-1">
            <a:hlinkClick r:id="" action="ppaction://media"/>
            <a:extLst>
              <a:ext uri="{FF2B5EF4-FFF2-40B4-BE49-F238E27FC236}">
                <a16:creationId xmlns:a16="http://schemas.microsoft.com/office/drawing/2014/main" id="{A68B1CA9-CB88-464D-A062-135F75C868F3}"/>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12" name="610030523s-1">
            <a:hlinkClick r:id="" action="ppaction://media"/>
            <a:extLst>
              <a:ext uri="{FF2B5EF4-FFF2-40B4-BE49-F238E27FC236}">
                <a16:creationId xmlns:a16="http://schemas.microsoft.com/office/drawing/2014/main" id="{6A42B048-FAED-4071-A9A9-1751E68E7F52}"/>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sp>
        <p:nvSpPr>
          <p:cNvPr id="13"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15" name="文字版面配置區 2"/>
          <p:cNvSpPr txBox="1">
            <a:spLocks/>
          </p:cNvSpPr>
          <p:nvPr/>
        </p:nvSpPr>
        <p:spPr>
          <a:xfrm>
            <a:off x="719999" y="720000"/>
            <a:ext cx="5195025"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00000"/>
              </a:lnSpc>
              <a:spcBef>
                <a:spcPts val="0"/>
              </a:spcBef>
              <a:tabLst>
                <a:tab pos="1074738" algn="l"/>
              </a:tabLst>
            </a:pPr>
            <a:r>
              <a:rPr lang="en-US" altLang="zh-TW" sz="6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3. </a:t>
            </a:r>
            <a:r>
              <a:rPr lang="en-US" altLang="zh-TW" sz="6000" b="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rPr>
              <a:t>face to face</a:t>
            </a:r>
            <a:endParaRPr lang="zh-TW" altLang="en-US" sz="6000" b="1" i="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445247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474" fill="hold"/>
                                        <p:tgtEl>
                                          <p:spTgt spid="11"/>
                                        </p:tgtEl>
                                      </p:cBhvr>
                                    </p:cmd>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8071" fill="hold"/>
                                        <p:tgtEl>
                                          <p:spTgt spid="12"/>
                                        </p:tgtEl>
                                      </p:cBhvr>
                                    </p:cmd>
                                  </p:childTnLst>
                                </p:cTn>
                              </p:par>
                            </p:childTnLst>
                          </p:cTn>
                        </p:par>
                      </p:childTnLst>
                    </p:cTn>
                  </p:par>
                </p:childTnLst>
              </p:cTn>
              <p:nextCondLst>
                <p:cond evt="onClick" delay="0">
                  <p:tgtEl>
                    <p:spTgt spid="12"/>
                  </p:tgtEl>
                </p:cond>
              </p:nextCondLst>
            </p:seq>
            <p:audio>
              <p:cMediaNode vol="80000">
                <p:cTn id="21" fill="hold" display="0">
                  <p:stCondLst>
                    <p:cond delay="indefinite"/>
                  </p:stCondLst>
                  <p:endCondLst>
                    <p:cond evt="onStopAudio" delay="0">
                      <p:tgtEl>
                        <p:sldTgt/>
                      </p:tgtEl>
                    </p:cond>
                  </p:endCondLst>
                </p:cTn>
                <p:tgtEl>
                  <p:spTgt spid="11"/>
                </p:tgtEl>
              </p:cMediaNode>
            </p:audio>
            <p:audio>
              <p:cMediaNode vol="80000">
                <p:cTn id="22" fill="hold" display="0">
                  <p:stCondLst>
                    <p:cond delay="indefinite"/>
                  </p:stCondLst>
                  <p:endCondLst>
                    <p:cond evt="onStopAudio" delay="0">
                      <p:tgtEl>
                        <p:sldTgt/>
                      </p:tgtEl>
                    </p:cond>
                  </p:endCondLst>
                </p:cTn>
                <p:tgtEl>
                  <p:spTgt spid="12"/>
                </p:tgtEl>
              </p:cMediaNode>
            </p:audio>
          </p:childTnLst>
        </p:cTn>
      </p:par>
    </p:tnLst>
    <p:bldLst>
      <p:bldP spid="18" grpId="0"/>
      <p:bldP spid="18" grpId="1"/>
    </p:bldLst>
  </p:timing>
</p:sld>
</file>

<file path=ppt/slides/slide1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回片語</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6"/>
            <a:ext cx="10548738" cy="77238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face to face</a:t>
            </a:r>
            <a:r>
              <a:rPr lang="zh-TW" altLang="en-US" sz="3200" dirty="0">
                <a:solidFill>
                  <a:srgbClr val="007CC4"/>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面對面</a:t>
            </a:r>
            <a:endParaRPr lang="en-US" altLang="zh-TW"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endParaRPr>
          </a:p>
          <a:p>
            <a:pPr marL="276225" indent="-276225">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To avoid any misunderstandings, you should try</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to talk to your girlfriend face to face.</a:t>
            </a:r>
          </a:p>
          <a:p>
            <a:pPr>
              <a:lnSpc>
                <a:spcPct val="140000"/>
              </a:lnSpc>
              <a:spcBef>
                <a:spcPts val="600"/>
              </a:spcBef>
              <a:tabLst>
                <a:tab pos="1074738" algn="l"/>
              </a:tabLst>
            </a:pPr>
            <a:r>
              <a:rPr lang="zh-TW" altLang="en-US" sz="3200" b="1" dirty="0">
                <a:solidFill>
                  <a:srgbClr val="7961AA"/>
                </a:solidFill>
                <a:latin typeface="微軟正黑體" panose="020B0604030504040204" pitchFamily="34" charset="-120"/>
                <a:ea typeface="微軟正黑體" panose="020B0604030504040204" pitchFamily="34" charset="-120"/>
                <a:cs typeface="Arial" panose="020B0604020202020204" pitchFamily="34" charset="0"/>
              </a:rPr>
              <a:t>文法</a:t>
            </a:r>
            <a:endParaRPr lang="en-US" altLang="zh-TW" sz="3200" dirty="0">
              <a:solidFill>
                <a:srgbClr val="7961AA"/>
              </a:solidFill>
              <a:latin typeface="Arial" panose="020B0604020202020204" pitchFamily="34" charset="0"/>
              <a:ea typeface="標楷體" panose="03000509000000000000" pitchFamily="65" charset="-120"/>
              <a:cs typeface="Arial" panose="020B0604020202020204" pitchFamily="34" charset="0"/>
            </a:endParaRPr>
          </a:p>
          <a:p>
            <a:pPr>
              <a:lnSpc>
                <a:spcPct val="140000"/>
              </a:lnSpc>
              <a:spcBef>
                <a:spcPts val="0"/>
              </a:spcBef>
              <a:tabLst>
                <a:tab pos="1074738" algn="l"/>
              </a:tabLst>
            </a:pP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若詞性為副詞，可用</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face to face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或是</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face-to-face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，若詞性是形容詞，則只能用</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face-to-face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，例如</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 face-to-face job interview</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dirty="0">
                <a:solidFill>
                  <a:srgbClr val="007CC4"/>
                </a:solidFill>
                <a:latin typeface="Arial" panose="020B0604020202020204" pitchFamily="34" charset="0"/>
                <a:ea typeface="標楷體" panose="03000509000000000000" pitchFamily="65" charset="-120"/>
                <a:cs typeface="Arial" panose="020B0604020202020204" pitchFamily="34" charset="0"/>
              </a:rPr>
              <a:t>　</a:t>
            </a:r>
            <a:endParaRPr lang="en-US" altLang="zh-TW" sz="3200" dirty="0">
              <a:solidFill>
                <a:srgbClr val="007CC4"/>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4149070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10" name="文字版面配置區 2">
            <a:extLst>
              <a:ext uri="{FF2B5EF4-FFF2-40B4-BE49-F238E27FC236}">
                <a16:creationId xmlns:a16="http://schemas.microsoft.com/office/drawing/2014/main" id="{7E875F26-2055-4BA0-A050-747DCCC45B31}"/>
              </a:ext>
            </a:extLst>
          </p:cNvPr>
          <p:cNvSpPr txBox="1">
            <a:spLocks/>
          </p:cNvSpPr>
          <p:nvPr/>
        </p:nvSpPr>
        <p:spPr>
          <a:xfrm>
            <a:off x="6120000" y="828000"/>
            <a:ext cx="5516397" cy="180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tabLst>
                <a:tab pos="1074738" algn="l"/>
              </a:tabLst>
            </a:pPr>
            <a:r>
              <a:rPr lang="zh-TW" altLang="en-US"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顯眼</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to be very distinctive or easy to recognize</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4" name="圖片 13">
            <a:hlinkClick r:id="rId7"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sp>
        <p:nvSpPr>
          <p:cNvPr id="9" name="文字版面配置區 2">
            <a:extLst>
              <a:ext uri="{FF2B5EF4-FFF2-40B4-BE49-F238E27FC236}">
                <a16:creationId xmlns:a16="http://schemas.microsoft.com/office/drawing/2014/main" id="{ADF181B9-2FE8-4044-A131-011678C9141C}"/>
              </a:ext>
            </a:extLst>
          </p:cNvPr>
          <p:cNvSpPr txBox="1">
            <a:spLocks/>
          </p:cNvSpPr>
          <p:nvPr/>
        </p:nvSpPr>
        <p:spPr>
          <a:xfrm>
            <a:off x="619200" y="2952000"/>
            <a:ext cx="11229056" cy="1296000"/>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Both sisters are over two meters tall, so they really </a:t>
            </a:r>
            <a:r>
              <a:rPr lang="en-US" altLang="zh-TW" sz="3200" b="1" dirty="0">
                <a:solidFill>
                  <a:srgbClr val="C00000"/>
                </a:solidFill>
                <a:latin typeface="Arial" panose="020B0604020202020204" pitchFamily="34" charset="0"/>
                <a:ea typeface="標楷體" panose="03000509000000000000" pitchFamily="65" charset="-120"/>
                <a:cs typeface="Arial" panose="020B0604020202020204" pitchFamily="34" charset="0"/>
              </a:rPr>
              <a:t>stand out</a:t>
            </a:r>
            <a:r>
              <a:rPr lang="en-US" altLang="zh-TW" sz="3200" b="1" dirty="0">
                <a:solidFill>
                  <a:srgbClr val="FF0000"/>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in a crowd. You’ll spot them from a mile off!</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7" name="圖片 16">
            <a:extLst>
              <a:ext uri="{FF2B5EF4-FFF2-40B4-BE49-F238E27FC236}">
                <a16:creationId xmlns:a16="http://schemas.microsoft.com/office/drawing/2014/main" id="{03855869-38CA-46A0-BEA6-440BBE021C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18" name="文字版面配置區 2">
            <a:extLst>
              <a:ext uri="{FF2B5EF4-FFF2-40B4-BE49-F238E27FC236}">
                <a16:creationId xmlns:a16="http://schemas.microsoft.com/office/drawing/2014/main" id="{2905EF3D-CC55-406A-ABEF-F6D6FB169579}"/>
              </a:ext>
            </a:extLst>
          </p:cNvPr>
          <p:cNvSpPr txBox="1">
            <a:spLocks/>
          </p:cNvSpPr>
          <p:nvPr/>
        </p:nvSpPr>
        <p:spPr>
          <a:xfrm>
            <a:off x="619200" y="4248000"/>
            <a:ext cx="11027970" cy="1296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兩姐妹身高都超過兩公尺，所以她們在人群中非常顯眼。一英里外你就能看到她們。</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11" name="610030525-1">
            <a:hlinkClick r:id="" action="ppaction://media"/>
            <a:extLst>
              <a:ext uri="{FF2B5EF4-FFF2-40B4-BE49-F238E27FC236}">
                <a16:creationId xmlns:a16="http://schemas.microsoft.com/office/drawing/2014/main" id="{6575774B-C91C-4526-A314-6D520BC5F5ED}"/>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12" name="610030525s-1">
            <a:hlinkClick r:id="" action="ppaction://media"/>
            <a:extLst>
              <a:ext uri="{FF2B5EF4-FFF2-40B4-BE49-F238E27FC236}">
                <a16:creationId xmlns:a16="http://schemas.microsoft.com/office/drawing/2014/main" id="{4DE50C41-55BA-4D91-AF82-6C95C99C659E}"/>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sp>
        <p:nvSpPr>
          <p:cNvPr id="13"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15" name="文字版面配置區 2"/>
          <p:cNvSpPr txBox="1">
            <a:spLocks/>
          </p:cNvSpPr>
          <p:nvPr/>
        </p:nvSpPr>
        <p:spPr>
          <a:xfrm>
            <a:off x="719999" y="720000"/>
            <a:ext cx="5195025"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00000"/>
              </a:lnSpc>
              <a:spcBef>
                <a:spcPts val="0"/>
              </a:spcBef>
              <a:tabLst>
                <a:tab pos="1074738" algn="l"/>
              </a:tabLst>
            </a:pPr>
            <a:r>
              <a:rPr lang="en-US" altLang="zh-TW" sz="6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4. </a:t>
            </a:r>
            <a:r>
              <a:rPr lang="en-US" altLang="zh-TW" sz="6000" b="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rPr>
              <a:t>stand out</a:t>
            </a:r>
            <a:endParaRPr lang="zh-TW" altLang="en-US" sz="6000" b="1" i="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219969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369" fill="hold"/>
                                        <p:tgtEl>
                                          <p:spTgt spid="11"/>
                                        </p:tgtEl>
                                      </p:cBhvr>
                                    </p:cmd>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8333" fill="hold"/>
                                        <p:tgtEl>
                                          <p:spTgt spid="12"/>
                                        </p:tgtEl>
                                      </p:cBhvr>
                                    </p:cmd>
                                  </p:childTnLst>
                                </p:cTn>
                              </p:par>
                            </p:childTnLst>
                          </p:cTn>
                        </p:par>
                      </p:childTnLst>
                    </p:cTn>
                  </p:par>
                </p:childTnLst>
              </p:cTn>
              <p:nextCondLst>
                <p:cond evt="onClick" delay="0">
                  <p:tgtEl>
                    <p:spTgt spid="12"/>
                  </p:tgtEl>
                </p:cond>
              </p:nextCondLst>
            </p:seq>
            <p:audio>
              <p:cMediaNode vol="80000">
                <p:cTn id="21" fill="hold" display="0">
                  <p:stCondLst>
                    <p:cond delay="indefinite"/>
                  </p:stCondLst>
                  <p:endCondLst>
                    <p:cond evt="onStopAudio" delay="0">
                      <p:tgtEl>
                        <p:sldTgt/>
                      </p:tgtEl>
                    </p:cond>
                  </p:endCondLst>
                </p:cTn>
                <p:tgtEl>
                  <p:spTgt spid="11"/>
                </p:tgtEl>
              </p:cMediaNode>
            </p:audio>
            <p:audio>
              <p:cMediaNode vol="80000">
                <p:cTn id="22" fill="hold" display="0">
                  <p:stCondLst>
                    <p:cond delay="indefinite"/>
                  </p:stCondLst>
                  <p:endCondLst>
                    <p:cond evt="onStopAudio" delay="0">
                      <p:tgtEl>
                        <p:sldTgt/>
                      </p:tgtEl>
                    </p:cond>
                  </p:endCondLst>
                </p:cTn>
                <p:tgtEl>
                  <p:spTgt spid="12"/>
                </p:tgtEl>
              </p:cMediaNode>
            </p:audio>
          </p:childTnLst>
        </p:cTn>
      </p:par>
    </p:tnLst>
    <p:bldLst>
      <p:bldP spid="18" grpId="0"/>
      <p:bldP spid="18" grpId="1"/>
    </p:bldLst>
  </p:timing>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回片語</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5"/>
            <a:ext cx="10548738" cy="24383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stand out</a:t>
            </a:r>
            <a:r>
              <a:rPr lang="zh-TW" altLang="en-US" sz="3200" dirty="0">
                <a:solidFill>
                  <a:srgbClr val="007CC4"/>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顯眼</a:t>
            </a:r>
            <a:endParaRPr lang="en-US" altLang="zh-TW"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endParaRPr>
          </a:p>
          <a:p>
            <a:pPr marL="361950" indent="-361950">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ugly duckling stood out among the others because he looked very different</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dirty="0">
                <a:solidFill>
                  <a:srgbClr val="007CC4"/>
                </a:solidFill>
                <a:latin typeface="Arial" panose="020B0604020202020204" pitchFamily="34" charset="0"/>
                <a:ea typeface="標楷體" panose="03000509000000000000" pitchFamily="65" charset="-120"/>
                <a:cs typeface="Arial" panose="020B0604020202020204" pitchFamily="34" charset="0"/>
              </a:rPr>
              <a:t>　</a:t>
            </a:r>
            <a:endParaRPr lang="en-US" altLang="zh-TW" sz="3200" dirty="0">
              <a:solidFill>
                <a:srgbClr val="007CC4"/>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618798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文字版面配置區 2">
            <a:extLst>
              <a:ext uri="{FF2B5EF4-FFF2-40B4-BE49-F238E27FC236}">
                <a16:creationId xmlns:a16="http://schemas.microsoft.com/office/drawing/2014/main" id="{47983BF8-44C2-45C0-9D25-884EA131533B}"/>
              </a:ext>
            </a:extLst>
          </p:cNvPr>
          <p:cNvSpPr txBox="1">
            <a:spLocks/>
          </p:cNvSpPr>
          <p:nvPr/>
        </p:nvSpPr>
        <p:spPr>
          <a:xfrm>
            <a:off x="731838" y="657226"/>
            <a:ext cx="10548738" cy="37623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tabLst>
                <a:tab pos="1074738" algn="l"/>
              </a:tabLst>
            </a:pPr>
            <a:r>
              <a:rPr lang="zh-TW" altLang="en-US" sz="3200" b="1" dirty="0">
                <a:solidFill>
                  <a:srgbClr val="00B6BE"/>
                </a:solidFill>
                <a:latin typeface="微軟正黑體" panose="020B0604030504040204" pitchFamily="34" charset="-120"/>
                <a:ea typeface="微軟正黑體" panose="020B0604030504040204" pitchFamily="34" charset="-120"/>
                <a:cs typeface="Arial" panose="020B0604020202020204" pitchFamily="34" charset="0"/>
              </a:rPr>
              <a:t>延伸補充</a:t>
            </a:r>
            <a:endParaRPr lang="en-US" altLang="zh-TW" sz="3200" dirty="0">
              <a:latin typeface="Arial" panose="020B0604020202020204" pitchFamily="34" charset="0"/>
              <a:ea typeface="標楷體" panose="03000509000000000000" pitchFamily="65" charset="-120"/>
              <a:cs typeface="Arial" panose="020B0604020202020204" pitchFamily="34" charset="0"/>
            </a:endParaRPr>
          </a:p>
          <a:p>
            <a:pPr>
              <a:lnSpc>
                <a:spcPct val="140000"/>
              </a:lnSpc>
              <a:spcBef>
                <a:spcPts val="0"/>
              </a:spcBef>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stand out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除了「顯眼」的意思外，也有「出色」的意思，例句如下：</a:t>
            </a:r>
          </a:p>
          <a:p>
            <a:pPr marL="276225" indent="-276225">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Lauren stands out from the rest of the applicants for the job because she has ten years of experience in the field.</a:t>
            </a:r>
          </a:p>
        </p:txBody>
      </p:sp>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回片語</a:t>
            </a:r>
          </a:p>
        </p:txBody>
      </p:sp>
    </p:spTree>
    <p:extLst>
      <p:ext uri="{BB962C8B-B14F-4D97-AF65-F5344CB8AC3E}">
        <p14:creationId xmlns:p14="http://schemas.microsoft.com/office/powerpoint/2010/main" val="398441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10" name="文字版面配置區 2">
            <a:extLst>
              <a:ext uri="{FF2B5EF4-FFF2-40B4-BE49-F238E27FC236}">
                <a16:creationId xmlns:a16="http://schemas.microsoft.com/office/drawing/2014/main" id="{7E875F26-2055-4BA0-A050-747DCCC45B31}"/>
              </a:ext>
            </a:extLst>
          </p:cNvPr>
          <p:cNvSpPr txBox="1">
            <a:spLocks/>
          </p:cNvSpPr>
          <p:nvPr/>
        </p:nvSpPr>
        <p:spPr>
          <a:xfrm>
            <a:off x="1457325" y="770400"/>
            <a:ext cx="10602747" cy="19656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tabLst>
                <a:tab pos="1074738" algn="l"/>
              </a:tabLst>
            </a:pPr>
            <a:r>
              <a:rPr lang="en-US" altLang="zh-TW"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愛上</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to begin to love or greatly admire someone or something, especially when it happens suddenly</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4" name="圖片 13">
            <a:hlinkClick r:id="rId7"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pic>
        <p:nvPicPr>
          <p:cNvPr id="12" name="圖片 11">
            <a:extLst>
              <a:ext uri="{FF2B5EF4-FFF2-40B4-BE49-F238E27FC236}">
                <a16:creationId xmlns:a16="http://schemas.microsoft.com/office/drawing/2014/main" id="{40E27007-F956-49F3-B876-961A2F1530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13" name="文字版面配置區 2">
            <a:extLst>
              <a:ext uri="{FF2B5EF4-FFF2-40B4-BE49-F238E27FC236}">
                <a16:creationId xmlns:a16="http://schemas.microsoft.com/office/drawing/2014/main" id="{9ACB54C3-7AA6-4E60-B84C-45793AB43CCF}"/>
              </a:ext>
            </a:extLst>
          </p:cNvPr>
          <p:cNvSpPr txBox="1">
            <a:spLocks/>
          </p:cNvSpPr>
          <p:nvPr/>
        </p:nvSpPr>
        <p:spPr>
          <a:xfrm>
            <a:off x="619200" y="4248000"/>
            <a:ext cx="11229056" cy="1296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當</a:t>
            </a:r>
            <a:r>
              <a:rPr lang="en-US" altLang="zh-TW" sz="3200" b="1" dirty="0">
                <a:solidFill>
                  <a:srgbClr val="0064C3"/>
                </a:solidFill>
                <a:latin typeface="Arial" panose="020B0604020202020204" pitchFamily="34" charset="0"/>
                <a:ea typeface="標楷體" panose="03000509000000000000" pitchFamily="65" charset="-120"/>
                <a:cs typeface="Arial" panose="020B0604020202020204" pitchFamily="34" charset="0"/>
              </a:rPr>
              <a:t>Mimi</a:t>
            </a: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第一次讀到珍．奧斯汀的小說和莎士比亞的戲劇時，她就愛上了西方文學。</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sp>
        <p:nvSpPr>
          <p:cNvPr id="15" name="文字版面配置區 2">
            <a:extLst>
              <a:ext uri="{FF2B5EF4-FFF2-40B4-BE49-F238E27FC236}">
                <a16:creationId xmlns:a16="http://schemas.microsoft.com/office/drawing/2014/main" id="{2C15A49F-79BC-46BE-B61D-AE1C95CCD492}"/>
              </a:ext>
            </a:extLst>
          </p:cNvPr>
          <p:cNvSpPr txBox="1">
            <a:spLocks/>
          </p:cNvSpPr>
          <p:nvPr/>
        </p:nvSpPr>
        <p:spPr>
          <a:xfrm>
            <a:off x="619200" y="2952000"/>
            <a:ext cx="11229056" cy="1296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When Mimi first read Jane Austen’s novels and Shakespeare’s plays, she </a:t>
            </a:r>
            <a:r>
              <a:rPr lang="en-US" altLang="zh-TW" sz="3200" b="1" dirty="0">
                <a:solidFill>
                  <a:srgbClr val="C00000"/>
                </a:solidFill>
                <a:latin typeface="Arial" panose="020B0604020202020204" pitchFamily="34" charset="0"/>
                <a:ea typeface="標楷體" panose="03000509000000000000" pitchFamily="65" charset="-120"/>
                <a:cs typeface="Arial" panose="020B0604020202020204" pitchFamily="34" charset="0"/>
              </a:rPr>
              <a:t>fell in love with</a:t>
            </a:r>
            <a:r>
              <a:rPr lang="en-US" altLang="zh-TW" sz="3200" b="1" dirty="0">
                <a:solidFill>
                  <a:srgbClr val="FF0000"/>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Western literature.</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9" name="610030526-1">
            <a:hlinkClick r:id="" action="ppaction://media"/>
            <a:extLst>
              <a:ext uri="{FF2B5EF4-FFF2-40B4-BE49-F238E27FC236}">
                <a16:creationId xmlns:a16="http://schemas.microsoft.com/office/drawing/2014/main" id="{7CCC405E-897D-4645-99D7-192045D77534}"/>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16" name="610030526s-1">
            <a:hlinkClick r:id="" action="ppaction://media"/>
            <a:extLst>
              <a:ext uri="{FF2B5EF4-FFF2-40B4-BE49-F238E27FC236}">
                <a16:creationId xmlns:a16="http://schemas.microsoft.com/office/drawing/2014/main" id="{7D3EDD13-8AD2-4012-925E-D6E2FD6C648E}"/>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sp>
        <p:nvSpPr>
          <p:cNvPr id="11"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17" name="文字版面配置區 2"/>
          <p:cNvSpPr txBox="1">
            <a:spLocks/>
          </p:cNvSpPr>
          <p:nvPr/>
        </p:nvSpPr>
        <p:spPr>
          <a:xfrm>
            <a:off x="719999" y="720000"/>
            <a:ext cx="6014176"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00000"/>
              </a:lnSpc>
              <a:spcBef>
                <a:spcPts val="0"/>
              </a:spcBef>
              <a:tabLst>
                <a:tab pos="1074738" algn="l"/>
              </a:tabLst>
            </a:pPr>
            <a:r>
              <a:rPr lang="en-US" altLang="zh-TW" sz="60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5. </a:t>
            </a:r>
            <a:r>
              <a:rPr lang="en-US" altLang="zh-TW" sz="6000" b="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rPr>
              <a:t>fall in love with</a:t>
            </a:r>
            <a:endParaRPr lang="zh-TW" altLang="en-US" sz="6000" b="1" i="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8725215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604" fill="hold"/>
                                        <p:tgtEl>
                                          <p:spTgt spid="9"/>
                                        </p:tgtEl>
                                      </p:cBhvr>
                                    </p:cmd>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8306" fill="hold"/>
                                        <p:tgtEl>
                                          <p:spTgt spid="16"/>
                                        </p:tgtEl>
                                      </p:cBhvr>
                                    </p:cmd>
                                  </p:childTnLst>
                                </p:cTn>
                              </p:par>
                            </p:childTnLst>
                          </p:cTn>
                        </p:par>
                      </p:childTnLst>
                    </p:cTn>
                  </p:par>
                </p:childTnLst>
              </p:cTn>
              <p:nextCondLst>
                <p:cond evt="onClick" delay="0">
                  <p:tgtEl>
                    <p:spTgt spid="16"/>
                  </p:tgtEl>
                </p:cond>
              </p:nextCondLst>
            </p:seq>
            <p:audio>
              <p:cMediaNode vol="80000">
                <p:cTn id="21" fill="hold" display="0">
                  <p:stCondLst>
                    <p:cond delay="indefinite"/>
                  </p:stCondLst>
                  <p:endCondLst>
                    <p:cond evt="onStopAudio" delay="0">
                      <p:tgtEl>
                        <p:sldTgt/>
                      </p:tgtEl>
                    </p:cond>
                  </p:endCondLst>
                </p:cTn>
                <p:tgtEl>
                  <p:spTgt spid="9"/>
                </p:tgtEl>
              </p:cMediaNode>
            </p:audio>
            <p:audio>
              <p:cMediaNode vol="80000">
                <p:cTn id="22" fill="hold" display="0">
                  <p:stCondLst>
                    <p:cond delay="indefinite"/>
                  </p:stCondLst>
                  <p:endCondLst>
                    <p:cond evt="onStopAudio" delay="0">
                      <p:tgtEl>
                        <p:sldTgt/>
                      </p:tgtEl>
                    </p:cond>
                  </p:endCondLst>
                </p:cTn>
                <p:tgtEl>
                  <p:spTgt spid="16"/>
                </p:tgtEl>
              </p:cMediaNode>
            </p:audio>
          </p:childTnLst>
        </p:cTn>
      </p:par>
    </p:tnLst>
    <p:bldLst>
      <p:bldP spid="13" grpId="0"/>
      <p:bldP spid="13" grpId="1"/>
    </p:bldLst>
  </p:timing>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回片語</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6"/>
            <a:ext cx="10548738" cy="23145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fall in love with</a:t>
            </a:r>
            <a:r>
              <a:rPr lang="zh-TW" altLang="en-US" sz="3200" dirty="0">
                <a:solidFill>
                  <a:srgbClr val="007CC4"/>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愛上</a:t>
            </a:r>
            <a:endParaRPr lang="en-US" altLang="zh-TW"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endParaRPr>
          </a:p>
          <a:p>
            <a:pPr marL="361950" indent="-361950">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When Romeo saw Juliet for the first time, he fell in love with her immediately</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dirty="0">
                <a:solidFill>
                  <a:srgbClr val="007CC4"/>
                </a:solidFill>
                <a:latin typeface="Arial" panose="020B0604020202020204" pitchFamily="34" charset="0"/>
                <a:ea typeface="標楷體" panose="03000509000000000000" pitchFamily="65" charset="-120"/>
                <a:cs typeface="Arial" panose="020B0604020202020204" pitchFamily="34" charset="0"/>
              </a:rPr>
              <a:t>　</a:t>
            </a:r>
            <a:endParaRPr lang="en-US" altLang="zh-TW" sz="3200" dirty="0">
              <a:solidFill>
                <a:srgbClr val="007CC4"/>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139318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字版面配置區 2">
            <a:extLst>
              <a:ext uri="{FF2B5EF4-FFF2-40B4-BE49-F238E27FC236}">
                <a16:creationId xmlns:a16="http://schemas.microsoft.com/office/drawing/2014/main" id="{C9D993C1-A9B1-49C6-827D-003AF326054E}"/>
              </a:ext>
            </a:extLst>
          </p:cNvPr>
          <p:cNvSpPr txBox="1">
            <a:spLocks/>
          </p:cNvSpPr>
          <p:nvPr/>
        </p:nvSpPr>
        <p:spPr>
          <a:xfrm>
            <a:off x="751407" y="2036418"/>
            <a:ext cx="8306867" cy="60438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2. </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kimono</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n. [C]</a:t>
            </a:r>
            <a:r>
              <a:rPr lang="zh-TW" altLang="en-US"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和服</a:t>
            </a:r>
          </a:p>
        </p:txBody>
      </p:sp>
      <p:sp>
        <p:nvSpPr>
          <p:cNvPr id="19" name="文字版面配置區 2">
            <a:extLst>
              <a:ext uri="{FF2B5EF4-FFF2-40B4-BE49-F238E27FC236}">
                <a16:creationId xmlns:a16="http://schemas.microsoft.com/office/drawing/2014/main" id="{00FB42FB-E816-4026-A0A6-6964BF479567}"/>
              </a:ext>
            </a:extLst>
          </p:cNvPr>
          <p:cNvSpPr txBox="1">
            <a:spLocks/>
          </p:cNvSpPr>
          <p:nvPr/>
        </p:nvSpPr>
        <p:spPr>
          <a:xfrm>
            <a:off x="751408" y="3488696"/>
            <a:ext cx="8306866" cy="6048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44800" indent="-2844800">
              <a:lnSpc>
                <a:spcPct val="120000"/>
              </a:lnSpc>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3. </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cherry</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n. [C]</a:t>
            </a:r>
            <a:r>
              <a:rPr lang="zh-TW" altLang="en-US"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櫻桃；櫻桃樹</a:t>
            </a:r>
          </a:p>
        </p:txBody>
      </p:sp>
      <p:sp>
        <p:nvSpPr>
          <p:cNvPr id="20" name="文字版面配置區 2">
            <a:extLst>
              <a:ext uri="{FF2B5EF4-FFF2-40B4-BE49-F238E27FC236}">
                <a16:creationId xmlns:a16="http://schemas.microsoft.com/office/drawing/2014/main" id="{86DF3FA0-244F-4617-B025-2287E43EAB73}"/>
              </a:ext>
            </a:extLst>
          </p:cNvPr>
          <p:cNvSpPr txBox="1">
            <a:spLocks/>
          </p:cNvSpPr>
          <p:nvPr/>
        </p:nvSpPr>
        <p:spPr>
          <a:xfrm>
            <a:off x="751408" y="612000"/>
            <a:ext cx="8306867" cy="6048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1. </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Kyoto</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京都</a:t>
            </a:r>
          </a:p>
        </p:txBody>
      </p:sp>
      <p:sp>
        <p:nvSpPr>
          <p:cNvPr id="21" name="文字版面配置區 2">
            <a:extLst>
              <a:ext uri="{FF2B5EF4-FFF2-40B4-BE49-F238E27FC236}">
                <a16:creationId xmlns:a16="http://schemas.microsoft.com/office/drawing/2014/main" id="{A3FEF5DF-5E28-4AAB-B365-99FCFCEA4E78}"/>
              </a:ext>
            </a:extLst>
          </p:cNvPr>
          <p:cNvSpPr txBox="1">
            <a:spLocks/>
          </p:cNvSpPr>
          <p:nvPr/>
        </p:nvSpPr>
        <p:spPr>
          <a:xfrm>
            <a:off x="751408" y="4941385"/>
            <a:ext cx="8306866" cy="6048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4. </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rustle</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vi.</a:t>
            </a:r>
            <a:r>
              <a:rPr lang="zh-TW" altLang="en-US"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沙沙作響</a:t>
            </a:r>
          </a:p>
        </p:txBody>
      </p:sp>
      <p:sp>
        <p:nvSpPr>
          <p:cNvPr id="23" name="圓角矩形 3">
            <a:hlinkClick r:id="rId11" action="ppaction://hlinksldjump"/>
            <a:extLst>
              <a:ext uri="{FF2B5EF4-FFF2-40B4-BE49-F238E27FC236}">
                <a16:creationId xmlns:a16="http://schemas.microsoft.com/office/drawing/2014/main" id="{FA901563-FD8F-4403-BD83-CFBBEF7B840C}"/>
              </a:ext>
            </a:extLst>
          </p:cNvPr>
          <p:cNvSpPr/>
          <p:nvPr/>
        </p:nvSpPr>
        <p:spPr>
          <a:xfrm>
            <a:off x="8628876" y="803947"/>
            <a:ext cx="1296144" cy="417965"/>
          </a:xfrm>
          <a:prstGeom prst="roundRect">
            <a:avLst/>
          </a:prstGeom>
          <a:solidFill>
            <a:srgbClr val="FCF5D9"/>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24" name="圓角矩形 3">
            <a:hlinkClick r:id="rId12" action="ppaction://hlinksldjump"/>
            <a:extLst>
              <a:ext uri="{FF2B5EF4-FFF2-40B4-BE49-F238E27FC236}">
                <a16:creationId xmlns:a16="http://schemas.microsoft.com/office/drawing/2014/main" id="{2A89837C-B45B-4B11-8388-514F80E5F880}"/>
              </a:ext>
            </a:extLst>
          </p:cNvPr>
          <p:cNvSpPr/>
          <p:nvPr/>
        </p:nvSpPr>
        <p:spPr>
          <a:xfrm>
            <a:off x="8628876" y="2197181"/>
            <a:ext cx="1296144" cy="417965"/>
          </a:xfrm>
          <a:prstGeom prst="roundRect">
            <a:avLst/>
          </a:prstGeom>
          <a:solidFill>
            <a:srgbClr val="FCF5D9"/>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pic>
        <p:nvPicPr>
          <p:cNvPr id="34" name="圖片 33">
            <a:extLst>
              <a:ext uri="{FF2B5EF4-FFF2-40B4-BE49-F238E27FC236}">
                <a16:creationId xmlns:a16="http://schemas.microsoft.com/office/drawing/2014/main" id="{20701B46-D71B-481A-AB46-C518D4363D3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5587" y="120805"/>
            <a:ext cx="2196000" cy="309738"/>
          </a:xfrm>
          <a:prstGeom prst="rect">
            <a:avLst/>
          </a:prstGeom>
        </p:spPr>
      </p:pic>
      <p:sp>
        <p:nvSpPr>
          <p:cNvPr id="13" name="圓角矩形 3">
            <a:hlinkClick r:id="rId12" action="ppaction://hlinksldjump"/>
            <a:extLst>
              <a:ext uri="{FF2B5EF4-FFF2-40B4-BE49-F238E27FC236}">
                <a16:creationId xmlns:a16="http://schemas.microsoft.com/office/drawing/2014/main" id="{28BCB183-E6F9-45A8-B715-E77430B5E6E6}"/>
              </a:ext>
            </a:extLst>
          </p:cNvPr>
          <p:cNvSpPr/>
          <p:nvPr/>
        </p:nvSpPr>
        <p:spPr>
          <a:xfrm>
            <a:off x="8628876" y="3658511"/>
            <a:ext cx="1296144" cy="417965"/>
          </a:xfrm>
          <a:prstGeom prst="roundRect">
            <a:avLst/>
          </a:prstGeom>
          <a:solidFill>
            <a:srgbClr val="FCF5D9"/>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15" name="圓角矩形 3">
            <a:hlinkClick r:id="rId14" action="ppaction://hlinksldjump"/>
            <a:extLst>
              <a:ext uri="{FF2B5EF4-FFF2-40B4-BE49-F238E27FC236}">
                <a16:creationId xmlns:a16="http://schemas.microsoft.com/office/drawing/2014/main" id="{95025614-A8E9-4657-ACC8-4F8676131A74}"/>
              </a:ext>
            </a:extLst>
          </p:cNvPr>
          <p:cNvSpPr/>
          <p:nvPr/>
        </p:nvSpPr>
        <p:spPr>
          <a:xfrm>
            <a:off x="8628876" y="5119842"/>
            <a:ext cx="1296144" cy="417965"/>
          </a:xfrm>
          <a:prstGeom prst="roundRect">
            <a:avLst/>
          </a:prstGeom>
          <a:solidFill>
            <a:srgbClr val="FCF5D9"/>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pic>
        <p:nvPicPr>
          <p:cNvPr id="14" name="圖片 13">
            <a:extLst>
              <a:ext uri="{FF2B5EF4-FFF2-40B4-BE49-F238E27FC236}">
                <a16:creationId xmlns:a16="http://schemas.microsoft.com/office/drawing/2014/main" id="{49ED71C8-3698-4392-9523-0F7744DEB6E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228055" y="1165528"/>
            <a:ext cx="1165862" cy="434341"/>
          </a:xfrm>
          <a:prstGeom prst="rect">
            <a:avLst/>
          </a:prstGeom>
        </p:spPr>
      </p:pic>
      <p:pic>
        <p:nvPicPr>
          <p:cNvPr id="17" name="圖片 16">
            <a:extLst>
              <a:ext uri="{FF2B5EF4-FFF2-40B4-BE49-F238E27FC236}">
                <a16:creationId xmlns:a16="http://schemas.microsoft.com/office/drawing/2014/main" id="{CB1F1063-8797-433A-9D80-6489CC6E178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228055" y="2640807"/>
            <a:ext cx="1546863" cy="434341"/>
          </a:xfrm>
          <a:prstGeom prst="rect">
            <a:avLst/>
          </a:prstGeom>
        </p:spPr>
      </p:pic>
      <p:pic>
        <p:nvPicPr>
          <p:cNvPr id="22" name="圖片 21">
            <a:extLst>
              <a:ext uri="{FF2B5EF4-FFF2-40B4-BE49-F238E27FC236}">
                <a16:creationId xmlns:a16="http://schemas.microsoft.com/office/drawing/2014/main" id="{48F8ABF0-0F1E-4382-87AC-ECC521FD86D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228055" y="4070495"/>
            <a:ext cx="1008890" cy="434341"/>
          </a:xfrm>
          <a:prstGeom prst="rect">
            <a:avLst/>
          </a:prstGeom>
        </p:spPr>
      </p:pic>
      <p:pic>
        <p:nvPicPr>
          <p:cNvPr id="25" name="圖片 24">
            <a:extLst>
              <a:ext uri="{FF2B5EF4-FFF2-40B4-BE49-F238E27FC236}">
                <a16:creationId xmlns:a16="http://schemas.microsoft.com/office/drawing/2014/main" id="{9C8722A2-165B-44E8-9BB8-75F19D88906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228055" y="5516764"/>
            <a:ext cx="954026" cy="435865"/>
          </a:xfrm>
          <a:prstGeom prst="rect">
            <a:avLst/>
          </a:prstGeom>
        </p:spPr>
      </p:pic>
      <p:pic>
        <p:nvPicPr>
          <p:cNvPr id="2" name="610030527-1">
            <a:hlinkClick r:id="" action="ppaction://media"/>
            <a:extLst>
              <a:ext uri="{FF2B5EF4-FFF2-40B4-BE49-F238E27FC236}">
                <a16:creationId xmlns:a16="http://schemas.microsoft.com/office/drawing/2014/main" id="{A184DD34-19A1-47B9-80DF-90DDE6FF8184}"/>
              </a:ext>
            </a:extLst>
          </p:cNvPr>
          <p:cNvPicPr>
            <a:picLocks noChangeAspect="1"/>
          </p:cNvPicPr>
          <p:nvPr>
            <a:audioFile r:link="rId2"/>
            <p:extLst>
              <p:ext uri="{DAA4B4D4-6D71-4841-9C94-3DE7FCFB9230}">
                <p14:media xmlns:p14="http://schemas.microsoft.com/office/powerpoint/2010/main" r:embed="rId1"/>
              </p:ext>
            </p:extLst>
          </p:nvPr>
        </p:nvPicPr>
        <p:blipFill>
          <a:blip r:embed="rId19" cstate="print">
            <a:extLst>
              <a:ext uri="{28A0092B-C50C-407E-A947-70E740481C1C}">
                <a14:useLocalDpi xmlns:a14="http://schemas.microsoft.com/office/drawing/2010/main" val="0"/>
              </a:ext>
            </a:extLst>
          </a:blip>
          <a:stretch>
            <a:fillRect/>
          </a:stretch>
        </p:blipFill>
        <p:spPr>
          <a:xfrm>
            <a:off x="0" y="693613"/>
            <a:ext cx="540000" cy="903628"/>
          </a:xfrm>
          <a:prstGeom prst="rect">
            <a:avLst/>
          </a:prstGeom>
        </p:spPr>
      </p:pic>
      <p:pic>
        <p:nvPicPr>
          <p:cNvPr id="3" name="610030528-1">
            <a:hlinkClick r:id="" action="ppaction://media"/>
            <a:extLst>
              <a:ext uri="{FF2B5EF4-FFF2-40B4-BE49-F238E27FC236}">
                <a16:creationId xmlns:a16="http://schemas.microsoft.com/office/drawing/2014/main" id="{85FDC4C6-3DE6-4187-A776-EE8BB8E107F9}"/>
              </a:ext>
            </a:extLst>
          </p:cNvPr>
          <p:cNvPicPr>
            <a:picLocks noChangeAspect="1"/>
          </p:cNvPicPr>
          <p:nvPr>
            <a:audioFile r:link="rId4"/>
            <p:extLst>
              <p:ext uri="{DAA4B4D4-6D71-4841-9C94-3DE7FCFB9230}">
                <p14:media xmlns:p14="http://schemas.microsoft.com/office/powerpoint/2010/main" r:embed="rId3"/>
              </p:ext>
            </p:extLst>
          </p:nvPr>
        </p:nvPicPr>
        <p:blipFill>
          <a:blip r:embed="rId19" cstate="print">
            <a:extLst>
              <a:ext uri="{28A0092B-C50C-407E-A947-70E740481C1C}">
                <a14:useLocalDpi xmlns:a14="http://schemas.microsoft.com/office/drawing/2010/main" val="0"/>
              </a:ext>
            </a:extLst>
          </a:blip>
          <a:stretch>
            <a:fillRect/>
          </a:stretch>
        </p:blipFill>
        <p:spPr>
          <a:xfrm>
            <a:off x="0" y="2145920"/>
            <a:ext cx="540000" cy="903628"/>
          </a:xfrm>
          <a:prstGeom prst="rect">
            <a:avLst/>
          </a:prstGeom>
        </p:spPr>
      </p:pic>
      <p:pic>
        <p:nvPicPr>
          <p:cNvPr id="4" name="610030529-1">
            <a:hlinkClick r:id="" action="ppaction://media"/>
            <a:extLst>
              <a:ext uri="{FF2B5EF4-FFF2-40B4-BE49-F238E27FC236}">
                <a16:creationId xmlns:a16="http://schemas.microsoft.com/office/drawing/2014/main" id="{337D86D4-1993-4F3E-B2D1-DB57C43FA883}"/>
              </a:ext>
            </a:extLst>
          </p:cNvPr>
          <p:cNvPicPr>
            <a:picLocks noChangeAspect="1"/>
          </p:cNvPicPr>
          <p:nvPr>
            <a:audioFile r:link="rId6"/>
            <p:extLst>
              <p:ext uri="{DAA4B4D4-6D71-4841-9C94-3DE7FCFB9230}">
                <p14:media xmlns:p14="http://schemas.microsoft.com/office/powerpoint/2010/main" r:embed="rId5"/>
              </p:ext>
            </p:extLst>
          </p:nvPr>
        </p:nvPicPr>
        <p:blipFill>
          <a:blip r:embed="rId19" cstate="print">
            <a:extLst>
              <a:ext uri="{28A0092B-C50C-407E-A947-70E740481C1C}">
                <a14:useLocalDpi xmlns:a14="http://schemas.microsoft.com/office/drawing/2010/main" val="0"/>
              </a:ext>
            </a:extLst>
          </a:blip>
          <a:stretch>
            <a:fillRect/>
          </a:stretch>
        </p:blipFill>
        <p:spPr>
          <a:xfrm>
            <a:off x="0" y="3865861"/>
            <a:ext cx="540000" cy="903628"/>
          </a:xfrm>
          <a:prstGeom prst="rect">
            <a:avLst/>
          </a:prstGeom>
        </p:spPr>
      </p:pic>
      <p:pic>
        <p:nvPicPr>
          <p:cNvPr id="5" name="610030530-1">
            <a:hlinkClick r:id="" action="ppaction://media"/>
            <a:extLst>
              <a:ext uri="{FF2B5EF4-FFF2-40B4-BE49-F238E27FC236}">
                <a16:creationId xmlns:a16="http://schemas.microsoft.com/office/drawing/2014/main" id="{C941F978-BDBB-430D-A76F-D147EB68921A}"/>
              </a:ext>
            </a:extLst>
          </p:cNvPr>
          <p:cNvPicPr>
            <a:picLocks noChangeAspect="1"/>
          </p:cNvPicPr>
          <p:nvPr>
            <a:audioFile r:link="rId8"/>
            <p:extLst>
              <p:ext uri="{DAA4B4D4-6D71-4841-9C94-3DE7FCFB9230}">
                <p14:media xmlns:p14="http://schemas.microsoft.com/office/powerpoint/2010/main" r:embed="rId7"/>
              </p:ext>
            </p:extLst>
          </p:nvPr>
        </p:nvPicPr>
        <p:blipFill>
          <a:blip r:embed="rId19" cstate="print">
            <a:extLst>
              <a:ext uri="{28A0092B-C50C-407E-A947-70E740481C1C}">
                <a14:useLocalDpi xmlns:a14="http://schemas.microsoft.com/office/drawing/2010/main" val="0"/>
              </a:ext>
            </a:extLst>
          </a:blip>
          <a:stretch>
            <a:fillRect/>
          </a:stretch>
        </p:blipFill>
        <p:spPr>
          <a:xfrm>
            <a:off x="0" y="5313555"/>
            <a:ext cx="540000" cy="903628"/>
          </a:xfrm>
          <a:prstGeom prst="rect">
            <a:avLst/>
          </a:prstGeom>
        </p:spPr>
      </p:pic>
      <p:pic>
        <p:nvPicPr>
          <p:cNvPr id="16" name="圖片 15">
            <a:hlinkClick r:id="rId20" action="ppaction://hlinksldjump"/>
            <a:extLst>
              <a:ext uri="{FF2B5EF4-FFF2-40B4-BE49-F238E27FC236}">
                <a16:creationId xmlns:a16="http://schemas.microsoft.com/office/drawing/2014/main" id="{C999B8B1-FDBF-4E54-881A-46DEFDF41C33}"/>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0" y="3359398"/>
            <a:ext cx="540000" cy="498573"/>
          </a:xfrm>
          <a:prstGeom prst="rect">
            <a:avLst/>
          </a:prstGeom>
        </p:spPr>
      </p:pic>
      <p:pic>
        <p:nvPicPr>
          <p:cNvPr id="35" name="圖片 34">
            <a:hlinkClick r:id="rId22" action="ppaction://hlinksldjump"/>
            <a:extLst>
              <a:ext uri="{FF2B5EF4-FFF2-40B4-BE49-F238E27FC236}">
                <a16:creationId xmlns:a16="http://schemas.microsoft.com/office/drawing/2014/main" id="{4582B94C-A81E-4E2D-9EB7-0259B7C13AE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0" y="4797519"/>
            <a:ext cx="540000" cy="498573"/>
          </a:xfrm>
          <a:prstGeom prst="rect">
            <a:avLst/>
          </a:prstGeom>
        </p:spPr>
      </p:pic>
    </p:spTree>
    <p:extLst>
      <p:ext uri="{BB962C8B-B14F-4D97-AF65-F5344CB8AC3E}">
        <p14:creationId xmlns:p14="http://schemas.microsoft.com/office/powerpoint/2010/main" val="35084825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04"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795" fill="hold"/>
                                        <p:tgtEl>
                                          <p:spTgt spid="4"/>
                                        </p:tgtEl>
                                      </p:cBhvr>
                                    </p:cmd>
                                  </p:childTnLst>
                                </p:cTn>
                              </p:par>
                            </p:childTnLst>
                          </p:cTn>
                        </p:par>
                      </p:childTnLst>
                    </p:cTn>
                  </p:par>
                </p:childTnLst>
              </p:cTn>
              <p:nextCondLst>
                <p:cond evt="onClick" delay="0">
                  <p:tgtEl>
                    <p:spTgt spid="4"/>
                  </p:tgtEl>
                </p:cond>
              </p:nextCondLst>
            </p:seq>
            <p:audio>
              <p:cMediaNode vol="80000">
                <p:cTn id="19" fill="hold" display="0">
                  <p:stCondLst>
                    <p:cond delay="indefinite"/>
                  </p:stCondLst>
                  <p:endCondLst>
                    <p:cond evt="onStopAudio" delay="0">
                      <p:tgtEl>
                        <p:sldTgt/>
                      </p:tgtEl>
                    </p:cond>
                  </p:endCondLst>
                </p:cTn>
                <p:tgtEl>
                  <p:spTgt spid="4"/>
                </p:tgtEl>
              </p:cMediaNode>
            </p:audi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768" fill="hold"/>
                                        <p:tgtEl>
                                          <p:spTgt spid="5"/>
                                        </p:tgtEl>
                                      </p:cBhvr>
                                    </p:cmd>
                                  </p:childTnLst>
                                </p:cTn>
                              </p:par>
                            </p:childTnLst>
                          </p:cTn>
                        </p:par>
                      </p:childTnLst>
                    </p:cTn>
                  </p:par>
                </p:childTnLst>
              </p:cTn>
              <p:nextCondLst>
                <p:cond evt="onClick" delay="0">
                  <p:tgtEl>
                    <p:spTgt spid="5"/>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74609590-ED1C-40D0-8D5A-35A1944DDED7}"/>
              </a:ext>
            </a:extLst>
          </p:cNvPr>
          <p:cNvSpPr txBox="1">
            <a:spLocks/>
          </p:cNvSpPr>
          <p:nvPr/>
        </p:nvSpPr>
        <p:spPr>
          <a:xfrm>
            <a:off x="510092" y="2289202"/>
            <a:ext cx="11681908" cy="285231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989013" defTabSz="674688">
              <a:lnSpc>
                <a:spcPct val="140000"/>
              </a:lnSpc>
              <a:spcBef>
                <a:spcPts val="600"/>
              </a:spcBef>
              <a:buNone/>
              <a:tabLst>
                <a:tab pos="442913" algn="l"/>
                <a:tab pos="1168400" algn="l"/>
              </a:tabLst>
            </a:pPr>
            <a:r>
              <a:rPr lang="zh-TW" altLang="en-US" sz="3200" spc="-50" dirty="0" smtClean="0">
                <a:latin typeface="Arial" panose="020B0604020202020204" pitchFamily="34" charset="0"/>
                <a:ea typeface="標楷體" panose="03000509000000000000" pitchFamily="65" charset="-120"/>
                <a:cs typeface="Arial" panose="020B0604020202020204" pitchFamily="34" charset="0"/>
              </a:rPr>
              <a:t>大鳥</a:t>
            </a:r>
            <a:r>
              <a:rPr lang="zh-TW" altLang="en-US" sz="3200" spc="-50" dirty="0">
                <a:latin typeface="Arial" panose="020B0604020202020204" pitchFamily="34" charset="0"/>
                <a:ea typeface="標楷體" panose="03000509000000000000" pitchFamily="65" charset="-120"/>
                <a:cs typeface="Arial" panose="020B0604020202020204" pitchFamily="34" charset="0"/>
              </a:rPr>
              <a:t>居另一個特別之處是，在不同潮汐高度下，會</a:t>
            </a:r>
            <a:r>
              <a:rPr lang="zh-TW" altLang="en-US" sz="3200" spc="-50" dirty="0" smtClean="0">
                <a:latin typeface="Arial" panose="020B0604020202020204" pitchFamily="34" charset="0"/>
                <a:ea typeface="標楷體" panose="03000509000000000000" pitchFamily="65" charset="-120"/>
                <a:cs typeface="Arial" panose="020B0604020202020204" pitchFamily="34" charset="0"/>
              </a:rPr>
              <a:t>給觀賞</a:t>
            </a:r>
            <a:r>
              <a:rPr lang="en-US" altLang="zh-TW" sz="3200" spc="-50" dirty="0" smtClean="0">
                <a:latin typeface="Arial" panose="020B0604020202020204" pitchFamily="34" charset="0"/>
                <a:ea typeface="標楷體" panose="03000509000000000000" pitchFamily="65" charset="-120"/>
                <a:cs typeface="Arial" panose="020B0604020202020204" pitchFamily="34" charset="0"/>
              </a:rPr>
              <a:t>	</a:t>
            </a:r>
            <a:r>
              <a:rPr lang="zh-TW" altLang="en-US" sz="3200" spc="-50" dirty="0" smtClean="0">
                <a:latin typeface="Arial" panose="020B0604020202020204" pitchFamily="34" charset="0"/>
                <a:ea typeface="標楷體" panose="03000509000000000000" pitchFamily="65" charset="-120"/>
                <a:cs typeface="Arial" panose="020B0604020202020204" pitchFamily="34" charset="0"/>
              </a:rPr>
              <a:t>者</a:t>
            </a:r>
            <a:r>
              <a:rPr lang="zh-TW" altLang="en-US" sz="3200" spc="-50" dirty="0">
                <a:latin typeface="Arial" panose="020B0604020202020204" pitchFamily="34" charset="0"/>
                <a:ea typeface="標楷體" panose="03000509000000000000" pitchFamily="65" charset="-120"/>
                <a:cs typeface="Arial" panose="020B0604020202020204" pitchFamily="34" charset="0"/>
              </a:rPr>
              <a:t>不同感受。漲潮時，亮紅色的大鳥居看似神奇地浮在周遭海水面之上。反之，退潮時，人們可以徒步走近它，從下方往上看，它高聳的結構，讓人屏息。</a:t>
            </a:r>
            <a:endParaRPr lang="en-US" altLang="zh-TW" sz="3200" spc="-50" dirty="0">
              <a:latin typeface="Arial" panose="020B0604020202020204" pitchFamily="34" charset="0"/>
              <a:ea typeface="標楷體" panose="03000509000000000000" pitchFamily="65" charset="-120"/>
              <a:cs typeface="Arial" panose="020B0604020202020204" pitchFamily="34" charset="0"/>
            </a:endParaRPr>
          </a:p>
        </p:txBody>
      </p:sp>
      <p:sp>
        <p:nvSpPr>
          <p:cNvPr id="11" name="圓角矩形 4">
            <a:hlinkClick r:id="rId2" action="ppaction://hlinksldjump"/>
            <a:extLst>
              <a:ext uri="{FF2B5EF4-FFF2-40B4-BE49-F238E27FC236}">
                <a16:creationId xmlns:a16="http://schemas.microsoft.com/office/drawing/2014/main" id="{BB5D98B5-ABBE-4ED4-8560-A052BF3112C1}"/>
              </a:ext>
            </a:extLst>
          </p:cNvPr>
          <p:cNvSpPr/>
          <p:nvPr/>
        </p:nvSpPr>
        <p:spPr>
          <a:xfrm>
            <a:off x="10404000" y="108000"/>
            <a:ext cx="1152000" cy="396000"/>
          </a:xfrm>
          <a:prstGeom prst="roundRect">
            <a:avLst/>
          </a:prstGeom>
          <a:solidFill>
            <a:srgbClr val="D1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回文本</a:t>
            </a:r>
          </a:p>
        </p:txBody>
      </p:sp>
      <p:sp>
        <p:nvSpPr>
          <p:cNvPr id="8" name="文字版面配置區 2">
            <a:extLst>
              <a:ext uri="{FF2B5EF4-FFF2-40B4-BE49-F238E27FC236}">
                <a16:creationId xmlns:a16="http://schemas.microsoft.com/office/drawing/2014/main" id="{F3D52A3F-BAE5-4852-8085-0DB9DBA05ADB}"/>
              </a:ext>
            </a:extLst>
          </p:cNvPr>
          <p:cNvSpPr txBox="1">
            <a:spLocks/>
          </p:cNvSpPr>
          <p:nvPr/>
        </p:nvSpPr>
        <p:spPr>
          <a:xfrm>
            <a:off x="5242560" y="373108"/>
            <a:ext cx="3169920" cy="63325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600"/>
              </a:spcBef>
              <a:buNone/>
            </a:pPr>
            <a:r>
              <a:rPr lang="zh-TW" altLang="en-US" sz="3200" b="1" dirty="0">
                <a:solidFill>
                  <a:schemeClr val="bg1"/>
                </a:solidFill>
                <a:latin typeface="Arial" panose="020B0604020202020204" pitchFamily="34" charset="0"/>
                <a:ea typeface="標楷體" panose="03000509000000000000" pitchFamily="65" charset="-120"/>
                <a:cs typeface="Arial" panose="020B0604020202020204" pitchFamily="34" charset="0"/>
              </a:rPr>
              <a:t>嚴島神社大鳥居</a:t>
            </a:r>
            <a:endParaRPr lang="en-US" altLang="zh-TW" sz="3200" b="1" dirty="0">
              <a:solidFill>
                <a:schemeClr val="bg1"/>
              </a:solidFill>
              <a:latin typeface="Arial" panose="020B0604020202020204" pitchFamily="34" charset="0"/>
              <a:ea typeface="標楷體" panose="03000509000000000000" pitchFamily="65" charset="-120"/>
              <a:cs typeface="Arial" panose="020B0604020202020204" pitchFamily="34" charset="0"/>
            </a:endParaRPr>
          </a:p>
        </p:txBody>
      </p:sp>
      <p:pic>
        <p:nvPicPr>
          <p:cNvPr id="9" name="圖片 8">
            <a:hlinkClick r:id="rId3" action="ppaction://hlinksldjump"/>
            <a:extLst>
              <a:ext uri="{FF2B5EF4-FFF2-40B4-BE49-F238E27FC236}">
                <a16:creationId xmlns:a16="http://schemas.microsoft.com/office/drawing/2014/main" id="{0272EE94-8979-4C54-9BCF-B81DD49084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1641998" y="133200"/>
            <a:ext cx="381427" cy="369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101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圓角化同側角落矩形 7">
            <a:hlinkClick r:id="rId2" action="ppaction://hlinksldjump"/>
            <a:extLst>
              <a:ext uri="{FF2B5EF4-FFF2-40B4-BE49-F238E27FC236}">
                <a16:creationId xmlns:a16="http://schemas.microsoft.com/office/drawing/2014/main" id="{8B0C67EA-8095-47B1-BCD9-A254CC4A7B15}"/>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回識字</a:t>
            </a:r>
          </a:p>
        </p:txBody>
      </p:sp>
      <p:sp>
        <p:nvSpPr>
          <p:cNvPr id="3" name="文字版面配置區 2">
            <a:extLst>
              <a:ext uri="{FF2B5EF4-FFF2-40B4-BE49-F238E27FC236}">
                <a16:creationId xmlns:a16="http://schemas.microsoft.com/office/drawing/2014/main" id="{77A364A9-FFE1-4733-99FA-B6B0A439D245}"/>
              </a:ext>
            </a:extLst>
          </p:cNvPr>
          <p:cNvSpPr txBox="1">
            <a:spLocks/>
          </p:cNvSpPr>
          <p:nvPr/>
        </p:nvSpPr>
        <p:spPr>
          <a:xfrm>
            <a:off x="731838" y="657225"/>
            <a:ext cx="10548738" cy="161924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cherry</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n. [C] </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櫻桃；櫻桃</a:t>
            </a:r>
            <a:r>
              <a:rPr lang="zh-TW" altLang="en-US"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樹</a:t>
            </a:r>
            <a:endParaRPr lang="en-US" altLang="zh-TW"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endParaRPr>
          </a:p>
          <a:p>
            <a:pPr marL="361950" indent="-361950">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girls are picking cherries in the orchard</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3890378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圓角化同側角落矩形 7">
            <a:hlinkClick r:id="rId2" action="ppaction://hlinksldjump"/>
            <a:extLst>
              <a:ext uri="{FF2B5EF4-FFF2-40B4-BE49-F238E27FC236}">
                <a16:creationId xmlns:a16="http://schemas.microsoft.com/office/drawing/2014/main" id="{8B0C67EA-8095-47B1-BCD9-A254CC4A7B15}"/>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回識字</a:t>
            </a:r>
          </a:p>
        </p:txBody>
      </p:sp>
      <p:sp>
        <p:nvSpPr>
          <p:cNvPr id="3" name="文字版面配置區 2">
            <a:extLst>
              <a:ext uri="{FF2B5EF4-FFF2-40B4-BE49-F238E27FC236}">
                <a16:creationId xmlns:a16="http://schemas.microsoft.com/office/drawing/2014/main" id="{77A364A9-FFE1-4733-99FA-B6B0A439D245}"/>
              </a:ext>
            </a:extLst>
          </p:cNvPr>
          <p:cNvSpPr txBox="1">
            <a:spLocks/>
          </p:cNvSpPr>
          <p:nvPr/>
        </p:nvSpPr>
        <p:spPr>
          <a:xfrm>
            <a:off x="731838" y="657226"/>
            <a:ext cx="10945812" cy="38004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rustle</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vi. </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沙沙作</a:t>
            </a:r>
            <a:r>
              <a:rPr lang="zh-TW" altLang="en-US"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響</a:t>
            </a:r>
            <a:endParaRPr lang="en-US" altLang="zh-TW"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endParaRPr>
          </a:p>
          <a:p>
            <a:pPr marL="276225" indent="-276225">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maple leaves are rustling gently in the autumn breeze.</a:t>
            </a:r>
          </a:p>
          <a:p>
            <a:pPr>
              <a:lnSpc>
                <a:spcPct val="14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rustle</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err="1">
                <a:solidFill>
                  <a:schemeClr val="tx1"/>
                </a:solidFill>
                <a:latin typeface="Arial" panose="020B0604020202020204" pitchFamily="34" charset="0"/>
                <a:ea typeface="標楷體" panose="03000509000000000000" pitchFamily="65" charset="-120"/>
                <a:cs typeface="Arial" panose="020B0604020202020204" pitchFamily="34" charset="0"/>
              </a:rPr>
              <a:t>vt.</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發出沙沙聲</a:t>
            </a:r>
          </a:p>
          <a:p>
            <a:pPr marL="276225" indent="-276225">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James rustled the papers in his hands because he was nervous</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285943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字版面配置區 2">
            <a:extLst>
              <a:ext uri="{FF2B5EF4-FFF2-40B4-BE49-F238E27FC236}">
                <a16:creationId xmlns:a16="http://schemas.microsoft.com/office/drawing/2014/main" id="{C9D993C1-A9B1-49C6-827D-003AF326054E}"/>
              </a:ext>
            </a:extLst>
          </p:cNvPr>
          <p:cNvSpPr txBox="1">
            <a:spLocks/>
          </p:cNvSpPr>
          <p:nvPr/>
        </p:nvSpPr>
        <p:spPr>
          <a:xfrm>
            <a:off x="751406" y="2142765"/>
            <a:ext cx="9421293" cy="60438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6. </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landscape</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n. [C] usually sing.</a:t>
            </a:r>
            <a:r>
              <a:rPr lang="zh-TW" altLang="en-US"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景色；風景</a:t>
            </a:r>
          </a:p>
        </p:txBody>
      </p:sp>
      <p:sp>
        <p:nvSpPr>
          <p:cNvPr id="19" name="文字版面配置區 2">
            <a:extLst>
              <a:ext uri="{FF2B5EF4-FFF2-40B4-BE49-F238E27FC236}">
                <a16:creationId xmlns:a16="http://schemas.microsoft.com/office/drawing/2014/main" id="{00FB42FB-E816-4026-A0A6-6964BF479567}"/>
              </a:ext>
            </a:extLst>
          </p:cNvPr>
          <p:cNvSpPr txBox="1">
            <a:spLocks/>
          </p:cNvSpPr>
          <p:nvPr/>
        </p:nvSpPr>
        <p:spPr>
          <a:xfrm>
            <a:off x="751408" y="3637119"/>
            <a:ext cx="10889208" cy="6048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228975" indent="-3228975">
              <a:lnSpc>
                <a:spcPct val="120000"/>
              </a:lnSpc>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7. </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shrine</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 [C]</a:t>
            </a:r>
            <a:r>
              <a:rPr lang="zh-TW" altLang="en-US"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神社</a:t>
            </a:r>
          </a:p>
        </p:txBody>
      </p:sp>
      <p:sp>
        <p:nvSpPr>
          <p:cNvPr id="20" name="文字版面配置區 2">
            <a:extLst>
              <a:ext uri="{FF2B5EF4-FFF2-40B4-BE49-F238E27FC236}">
                <a16:creationId xmlns:a16="http://schemas.microsoft.com/office/drawing/2014/main" id="{86DF3FA0-244F-4617-B025-2287E43EAB73}"/>
              </a:ext>
            </a:extLst>
          </p:cNvPr>
          <p:cNvSpPr txBox="1">
            <a:spLocks/>
          </p:cNvSpPr>
          <p:nvPr/>
        </p:nvSpPr>
        <p:spPr>
          <a:xfrm>
            <a:off x="751408" y="648000"/>
            <a:ext cx="9161015" cy="6048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defTabSz="808038">
              <a:lnSpc>
                <a:spcPct val="120000"/>
              </a:lnSpc>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5. </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maple</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 [C]</a:t>
            </a:r>
            <a:r>
              <a:rPr lang="zh-TW" altLang="en-US"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楓樹</a:t>
            </a:r>
          </a:p>
        </p:txBody>
      </p:sp>
      <p:sp>
        <p:nvSpPr>
          <p:cNvPr id="21" name="文字版面配置區 2">
            <a:extLst>
              <a:ext uri="{FF2B5EF4-FFF2-40B4-BE49-F238E27FC236}">
                <a16:creationId xmlns:a16="http://schemas.microsoft.com/office/drawing/2014/main" id="{A3FEF5DF-5E28-4AAB-B365-99FCFCEA4E78}"/>
              </a:ext>
            </a:extLst>
          </p:cNvPr>
          <p:cNvSpPr txBox="1">
            <a:spLocks/>
          </p:cNvSpPr>
          <p:nvPr/>
        </p:nvSpPr>
        <p:spPr>
          <a:xfrm>
            <a:off x="751407" y="5028188"/>
            <a:ext cx="9729749" cy="6048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defTabSz="447675">
              <a:lnSpc>
                <a:spcPct val="120000"/>
              </a:lnSpc>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8. </a:t>
            </a:r>
            <a:r>
              <a:rPr lang="en-US" altLang="zh-TW" sz="3200" b="1" dirty="0" err="1">
                <a:solidFill>
                  <a:schemeClr val="tx1"/>
                </a:solidFill>
                <a:latin typeface="Arial" panose="020B0604020202020204" pitchFamily="34" charset="0"/>
                <a:ea typeface="標楷體" panose="03000509000000000000" pitchFamily="65" charset="-120"/>
                <a:cs typeface="Arial" panose="020B0604020202020204" pitchFamily="34" charset="0"/>
              </a:rPr>
              <a:t>Kinkaku-ji</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Golden </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Pavilion </a:t>
            </a:r>
            <a:r>
              <a:rPr lang="en-US" altLang="zh-TW"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Temple   </a:t>
            </a:r>
            <a:r>
              <a:rPr lang="en-US" altLang="zh-TW" sz="3200" b="1" i="1"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金閣</a:t>
            </a:r>
            <a:r>
              <a:rPr lang="zh-TW" altLang="en-US"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寺</a:t>
            </a:r>
            <a:endPar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13" name="圓角矩形 3">
            <a:hlinkClick r:id="rId11" action="ppaction://hlinksldjump"/>
            <a:extLst>
              <a:ext uri="{FF2B5EF4-FFF2-40B4-BE49-F238E27FC236}">
                <a16:creationId xmlns:a16="http://schemas.microsoft.com/office/drawing/2014/main" id="{36624470-5AB1-4AA5-B0E6-F55BF3135310}"/>
              </a:ext>
            </a:extLst>
          </p:cNvPr>
          <p:cNvSpPr/>
          <p:nvPr/>
        </p:nvSpPr>
        <p:spPr>
          <a:xfrm>
            <a:off x="10481156" y="867646"/>
            <a:ext cx="1296144" cy="417965"/>
          </a:xfrm>
          <a:prstGeom prst="roundRect">
            <a:avLst/>
          </a:prstGeom>
          <a:solidFill>
            <a:srgbClr val="FCF5D9"/>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15" name="圓角矩形 3">
            <a:hlinkClick r:id="rId11" action="ppaction://hlinksldjump"/>
            <a:extLst>
              <a:ext uri="{FF2B5EF4-FFF2-40B4-BE49-F238E27FC236}">
                <a16:creationId xmlns:a16="http://schemas.microsoft.com/office/drawing/2014/main" id="{48B415F2-7EC1-4755-8CF5-F116E9D104BD}"/>
              </a:ext>
            </a:extLst>
          </p:cNvPr>
          <p:cNvSpPr/>
          <p:nvPr/>
        </p:nvSpPr>
        <p:spPr>
          <a:xfrm>
            <a:off x="10481156" y="2320129"/>
            <a:ext cx="1296144" cy="417965"/>
          </a:xfrm>
          <a:prstGeom prst="roundRect">
            <a:avLst/>
          </a:prstGeom>
          <a:solidFill>
            <a:srgbClr val="FCF5D9"/>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17" name="圓角矩形 3">
            <a:hlinkClick r:id="rId12" action="ppaction://hlinksldjump"/>
            <a:extLst>
              <a:ext uri="{FF2B5EF4-FFF2-40B4-BE49-F238E27FC236}">
                <a16:creationId xmlns:a16="http://schemas.microsoft.com/office/drawing/2014/main" id="{EA32465A-1EAE-4509-AEC1-EFDA103766E4}"/>
              </a:ext>
            </a:extLst>
          </p:cNvPr>
          <p:cNvSpPr/>
          <p:nvPr/>
        </p:nvSpPr>
        <p:spPr>
          <a:xfrm>
            <a:off x="10481156" y="3772613"/>
            <a:ext cx="1296144" cy="417965"/>
          </a:xfrm>
          <a:prstGeom prst="roundRect">
            <a:avLst/>
          </a:prstGeom>
          <a:solidFill>
            <a:srgbClr val="FCF5D9"/>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22" name="圓角矩形 3">
            <a:hlinkClick r:id="rId13" action="ppaction://hlinksldjump"/>
            <a:extLst>
              <a:ext uri="{FF2B5EF4-FFF2-40B4-BE49-F238E27FC236}">
                <a16:creationId xmlns:a16="http://schemas.microsoft.com/office/drawing/2014/main" id="{28670834-9583-4AE6-BFED-2EFBA795E459}"/>
              </a:ext>
            </a:extLst>
          </p:cNvPr>
          <p:cNvSpPr/>
          <p:nvPr/>
        </p:nvSpPr>
        <p:spPr>
          <a:xfrm>
            <a:off x="10481156" y="5156408"/>
            <a:ext cx="1296144" cy="417965"/>
          </a:xfrm>
          <a:prstGeom prst="roundRect">
            <a:avLst/>
          </a:prstGeom>
          <a:solidFill>
            <a:srgbClr val="FCF5D9"/>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pic>
        <p:nvPicPr>
          <p:cNvPr id="16" name="圖片 15">
            <a:extLst>
              <a:ext uri="{FF2B5EF4-FFF2-40B4-BE49-F238E27FC236}">
                <a16:creationId xmlns:a16="http://schemas.microsoft.com/office/drawing/2014/main" id="{94AE4A17-5ECB-40BB-B23F-076EF76E6DA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40993" y="1232387"/>
            <a:ext cx="1144526" cy="434341"/>
          </a:xfrm>
          <a:prstGeom prst="rect">
            <a:avLst/>
          </a:prstGeom>
        </p:spPr>
      </p:pic>
      <p:pic>
        <p:nvPicPr>
          <p:cNvPr id="23" name="圖片 22">
            <a:extLst>
              <a:ext uri="{FF2B5EF4-FFF2-40B4-BE49-F238E27FC236}">
                <a16:creationId xmlns:a16="http://schemas.microsoft.com/office/drawing/2014/main" id="{BF21A28B-148B-4165-B2A1-780EA46240B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241937" y="2711601"/>
            <a:ext cx="1949200" cy="434341"/>
          </a:xfrm>
          <a:prstGeom prst="rect">
            <a:avLst/>
          </a:prstGeom>
        </p:spPr>
      </p:pic>
      <p:pic>
        <p:nvPicPr>
          <p:cNvPr id="24" name="圖片 23">
            <a:extLst>
              <a:ext uri="{FF2B5EF4-FFF2-40B4-BE49-F238E27FC236}">
                <a16:creationId xmlns:a16="http://schemas.microsoft.com/office/drawing/2014/main" id="{C9238A27-D6E8-4DAC-A094-D7D94698ED6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241937" y="4190815"/>
            <a:ext cx="975362" cy="435865"/>
          </a:xfrm>
          <a:prstGeom prst="rect">
            <a:avLst/>
          </a:prstGeom>
        </p:spPr>
      </p:pic>
      <p:pic>
        <p:nvPicPr>
          <p:cNvPr id="25" name="圖片 24">
            <a:extLst>
              <a:ext uri="{FF2B5EF4-FFF2-40B4-BE49-F238E27FC236}">
                <a16:creationId xmlns:a16="http://schemas.microsoft.com/office/drawing/2014/main" id="{D283238E-BAED-4A79-8BED-B34268EB7C3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250420" y="5666882"/>
            <a:ext cx="2250953" cy="434341"/>
          </a:xfrm>
          <a:prstGeom prst="rect">
            <a:avLst/>
          </a:prstGeom>
        </p:spPr>
      </p:pic>
      <p:pic>
        <p:nvPicPr>
          <p:cNvPr id="26" name="圖片 25">
            <a:extLst>
              <a:ext uri="{FF2B5EF4-FFF2-40B4-BE49-F238E27FC236}">
                <a16:creationId xmlns:a16="http://schemas.microsoft.com/office/drawing/2014/main" id="{F64DD46A-C3C3-4482-8E78-2F3D1A08E9F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658481" y="5664620"/>
            <a:ext cx="3781052" cy="435865"/>
          </a:xfrm>
          <a:prstGeom prst="rect">
            <a:avLst/>
          </a:prstGeom>
        </p:spPr>
      </p:pic>
      <p:pic>
        <p:nvPicPr>
          <p:cNvPr id="27" name="610030531-1">
            <a:hlinkClick r:id="" action="ppaction://media"/>
            <a:extLst>
              <a:ext uri="{FF2B5EF4-FFF2-40B4-BE49-F238E27FC236}">
                <a16:creationId xmlns:a16="http://schemas.microsoft.com/office/drawing/2014/main" id="{FAC6FF25-A0FD-4F19-9D53-0B2523166B26}"/>
              </a:ext>
            </a:extLst>
          </p:cNvPr>
          <p:cNvPicPr>
            <a:picLocks noChangeAspect="1"/>
          </p:cNvPicPr>
          <p:nvPr>
            <a:audioFile r:link="rId2"/>
            <p:extLst>
              <p:ext uri="{DAA4B4D4-6D71-4841-9C94-3DE7FCFB9230}">
                <p14:media xmlns:p14="http://schemas.microsoft.com/office/powerpoint/2010/main" r:embed="rId1"/>
              </p:ext>
            </p:extLst>
          </p:nvPr>
        </p:nvPicPr>
        <p:blipFill>
          <a:blip r:embed="rId19" cstate="print">
            <a:extLst>
              <a:ext uri="{28A0092B-C50C-407E-A947-70E740481C1C}">
                <a14:useLocalDpi xmlns:a14="http://schemas.microsoft.com/office/drawing/2010/main" val="0"/>
              </a:ext>
            </a:extLst>
          </a:blip>
          <a:stretch>
            <a:fillRect/>
          </a:stretch>
        </p:blipFill>
        <p:spPr>
          <a:xfrm>
            <a:off x="0" y="1036563"/>
            <a:ext cx="540000" cy="903628"/>
          </a:xfrm>
          <a:prstGeom prst="rect">
            <a:avLst/>
          </a:prstGeom>
        </p:spPr>
      </p:pic>
      <p:pic>
        <p:nvPicPr>
          <p:cNvPr id="28" name="610030532-1">
            <a:hlinkClick r:id="" action="ppaction://media"/>
            <a:extLst>
              <a:ext uri="{FF2B5EF4-FFF2-40B4-BE49-F238E27FC236}">
                <a16:creationId xmlns:a16="http://schemas.microsoft.com/office/drawing/2014/main" id="{37B57321-0A37-4AEF-98DA-872A5D0B1E3D}"/>
              </a:ext>
            </a:extLst>
          </p:cNvPr>
          <p:cNvPicPr>
            <a:picLocks noChangeAspect="1"/>
          </p:cNvPicPr>
          <p:nvPr>
            <a:audioFile r:link="rId4"/>
            <p:extLst>
              <p:ext uri="{DAA4B4D4-6D71-4841-9C94-3DE7FCFB9230}">
                <p14:media xmlns:p14="http://schemas.microsoft.com/office/powerpoint/2010/main" r:embed="rId3"/>
              </p:ext>
            </p:extLst>
          </p:nvPr>
        </p:nvPicPr>
        <p:blipFill>
          <a:blip r:embed="rId19" cstate="print">
            <a:extLst>
              <a:ext uri="{28A0092B-C50C-407E-A947-70E740481C1C}">
                <a14:useLocalDpi xmlns:a14="http://schemas.microsoft.com/office/drawing/2010/main" val="0"/>
              </a:ext>
            </a:extLst>
          </a:blip>
          <a:stretch>
            <a:fillRect/>
          </a:stretch>
        </p:blipFill>
        <p:spPr>
          <a:xfrm>
            <a:off x="0" y="2461903"/>
            <a:ext cx="540000" cy="903628"/>
          </a:xfrm>
          <a:prstGeom prst="rect">
            <a:avLst/>
          </a:prstGeom>
        </p:spPr>
      </p:pic>
      <p:pic>
        <p:nvPicPr>
          <p:cNvPr id="29" name="610030533-1">
            <a:hlinkClick r:id="" action="ppaction://media"/>
            <a:extLst>
              <a:ext uri="{FF2B5EF4-FFF2-40B4-BE49-F238E27FC236}">
                <a16:creationId xmlns:a16="http://schemas.microsoft.com/office/drawing/2014/main" id="{CC6D3CFE-2841-458B-B408-C3B991BA5126}"/>
              </a:ext>
            </a:extLst>
          </p:cNvPr>
          <p:cNvPicPr>
            <a:picLocks noChangeAspect="1"/>
          </p:cNvPicPr>
          <p:nvPr>
            <a:audioFile r:link="rId6"/>
            <p:extLst>
              <p:ext uri="{DAA4B4D4-6D71-4841-9C94-3DE7FCFB9230}">
                <p14:media xmlns:p14="http://schemas.microsoft.com/office/powerpoint/2010/main" r:embed="rId5"/>
              </p:ext>
            </p:extLst>
          </p:nvPr>
        </p:nvPicPr>
        <p:blipFill>
          <a:blip r:embed="rId19" cstate="print">
            <a:extLst>
              <a:ext uri="{28A0092B-C50C-407E-A947-70E740481C1C}">
                <a14:useLocalDpi xmlns:a14="http://schemas.microsoft.com/office/drawing/2010/main" val="0"/>
              </a:ext>
            </a:extLst>
          </a:blip>
          <a:stretch>
            <a:fillRect/>
          </a:stretch>
        </p:blipFill>
        <p:spPr>
          <a:xfrm>
            <a:off x="0" y="3955093"/>
            <a:ext cx="540000" cy="903628"/>
          </a:xfrm>
          <a:prstGeom prst="rect">
            <a:avLst/>
          </a:prstGeom>
        </p:spPr>
      </p:pic>
      <p:pic>
        <p:nvPicPr>
          <p:cNvPr id="30" name="610030534-1">
            <a:hlinkClick r:id="" action="ppaction://media"/>
            <a:extLst>
              <a:ext uri="{FF2B5EF4-FFF2-40B4-BE49-F238E27FC236}">
                <a16:creationId xmlns:a16="http://schemas.microsoft.com/office/drawing/2014/main" id="{6C160A6D-75C2-447D-9638-6ACB8CA17E4D}"/>
              </a:ext>
            </a:extLst>
          </p:cNvPr>
          <p:cNvPicPr>
            <a:picLocks noChangeAspect="1"/>
          </p:cNvPicPr>
          <p:nvPr>
            <a:audioFile r:link="rId8"/>
            <p:extLst>
              <p:ext uri="{DAA4B4D4-6D71-4841-9C94-3DE7FCFB9230}">
                <p14:media xmlns:p14="http://schemas.microsoft.com/office/powerpoint/2010/main" r:embed="rId7"/>
              </p:ext>
            </p:extLst>
          </p:nvPr>
        </p:nvPicPr>
        <p:blipFill>
          <a:blip r:embed="rId19" cstate="print">
            <a:extLst>
              <a:ext uri="{28A0092B-C50C-407E-A947-70E740481C1C}">
                <a14:useLocalDpi xmlns:a14="http://schemas.microsoft.com/office/drawing/2010/main" val="0"/>
              </a:ext>
            </a:extLst>
          </a:blip>
          <a:stretch>
            <a:fillRect/>
          </a:stretch>
        </p:blipFill>
        <p:spPr>
          <a:xfrm>
            <a:off x="0" y="5126520"/>
            <a:ext cx="540000" cy="903628"/>
          </a:xfrm>
          <a:prstGeom prst="rect">
            <a:avLst/>
          </a:prstGeom>
        </p:spPr>
      </p:pic>
      <p:pic>
        <p:nvPicPr>
          <p:cNvPr id="33" name="圖片 32">
            <a:hlinkClick r:id="rId20" action="ppaction://hlinksldjump"/>
            <a:extLst>
              <a:ext uri="{FF2B5EF4-FFF2-40B4-BE49-F238E27FC236}">
                <a16:creationId xmlns:a16="http://schemas.microsoft.com/office/drawing/2014/main" id="{1BB8CD92-07E9-4BC0-B2DA-A478A6542EE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0" y="3436086"/>
            <a:ext cx="540000" cy="498573"/>
          </a:xfrm>
          <a:prstGeom prst="rect">
            <a:avLst/>
          </a:prstGeom>
        </p:spPr>
      </p:pic>
      <p:pic>
        <p:nvPicPr>
          <p:cNvPr id="35" name="圖片 34">
            <a:hlinkClick r:id="rId22" action="ppaction://hlinksldjump"/>
            <a:extLst>
              <a:ext uri="{FF2B5EF4-FFF2-40B4-BE49-F238E27FC236}">
                <a16:creationId xmlns:a16="http://schemas.microsoft.com/office/drawing/2014/main" id="{1A23ACBB-4B69-488E-A434-A5FAD4E314E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0" y="1946054"/>
            <a:ext cx="540000" cy="498573"/>
          </a:xfrm>
          <a:prstGeom prst="rect">
            <a:avLst/>
          </a:prstGeom>
        </p:spPr>
      </p:pic>
      <p:pic>
        <p:nvPicPr>
          <p:cNvPr id="32" name="圖片 31">
            <a:hlinkClick r:id="rId23" action="ppaction://hlinksldjump"/>
            <a:extLst>
              <a:ext uri="{FF2B5EF4-FFF2-40B4-BE49-F238E27FC236}">
                <a16:creationId xmlns:a16="http://schemas.microsoft.com/office/drawing/2014/main" id="{D0C3581C-CC8D-4020-973D-B7C1D4EAAF4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0" y="526525"/>
            <a:ext cx="540000" cy="498572"/>
          </a:xfrm>
          <a:prstGeom prst="rect">
            <a:avLst/>
          </a:prstGeom>
        </p:spPr>
      </p:pic>
    </p:spTree>
    <p:extLst>
      <p:ext uri="{BB962C8B-B14F-4D97-AF65-F5344CB8AC3E}">
        <p14:creationId xmlns:p14="http://schemas.microsoft.com/office/powerpoint/2010/main" val="25880773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6" fill="hold"/>
                                        <p:tgtEl>
                                          <p:spTgt spid="27"/>
                                        </p:tgtEl>
                                      </p:cBhvr>
                                    </p:cmd>
                                  </p:childTnLst>
                                </p:cTn>
                              </p:par>
                            </p:childTnLst>
                          </p:cTn>
                        </p:par>
                      </p:childTnLst>
                    </p:cTn>
                  </p:par>
                </p:childTnLst>
              </p:cTn>
              <p:nextCondLst>
                <p:cond evt="onClick" delay="0">
                  <p:tgtEl>
                    <p:spTgt spid="27"/>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030" fill="hold"/>
                                        <p:tgtEl>
                                          <p:spTgt spid="28"/>
                                        </p:tgtEl>
                                      </p:cBhvr>
                                    </p:cmd>
                                  </p:child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29"/>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977" fill="hold"/>
                                        <p:tgtEl>
                                          <p:spTgt spid="29"/>
                                        </p:tgtEl>
                                      </p:cBhvr>
                                    </p:cmd>
                                  </p:childTnLst>
                                </p:cTn>
                              </p:par>
                            </p:childTnLst>
                          </p:cTn>
                        </p:par>
                      </p:childTnLst>
                    </p:cTn>
                  </p:par>
                </p:childTnLst>
              </p:cTn>
              <p:nextCondLst>
                <p:cond evt="onClick" delay="0">
                  <p:tgtEl>
                    <p:spTgt spid="29"/>
                  </p:tgtEl>
                </p:cond>
              </p:nextCondLst>
            </p:seq>
            <p:seq concurrent="1" nextAc="seek">
              <p:cTn id="17" restart="whenNotActive" fill="hold" evtFilter="cancelBubble" nodeType="interactiveSeq">
                <p:stCondLst>
                  <p:cond evt="onClick" delay="0">
                    <p:tgtEl>
                      <p:spTgt spid="30"/>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6844" fill="hold"/>
                                        <p:tgtEl>
                                          <p:spTgt spid="30"/>
                                        </p:tgtEl>
                                      </p:cBhvr>
                                    </p:cmd>
                                  </p:childTnLst>
                                </p:cTn>
                              </p:par>
                            </p:childTnLst>
                          </p:cTn>
                        </p:par>
                      </p:childTnLst>
                    </p:cTn>
                  </p:par>
                </p:childTnLst>
              </p:cTn>
              <p:nextCondLst>
                <p:cond evt="onClick" delay="0">
                  <p:tgtEl>
                    <p:spTgt spid="30"/>
                  </p:tgtEl>
                </p:cond>
              </p:nextCondLst>
            </p:seq>
            <p:audio>
              <p:cMediaNode vol="80000">
                <p:cTn id="22" fill="hold" display="0">
                  <p:stCondLst>
                    <p:cond delay="indefinite"/>
                  </p:stCondLst>
                  <p:endCondLst>
                    <p:cond evt="onStopAudio" delay="0">
                      <p:tgtEl>
                        <p:sldTgt/>
                      </p:tgtEl>
                    </p:cond>
                  </p:endCondLst>
                </p:cTn>
                <p:tgtEl>
                  <p:spTgt spid="27"/>
                </p:tgtEl>
              </p:cMediaNode>
            </p:audio>
            <p:audio>
              <p:cMediaNode vol="80000">
                <p:cTn id="23" fill="hold" display="0">
                  <p:stCondLst>
                    <p:cond delay="indefinite"/>
                  </p:stCondLst>
                  <p:endCondLst>
                    <p:cond evt="onStopAudio" delay="0">
                      <p:tgtEl>
                        <p:sldTgt/>
                      </p:tgtEl>
                    </p:cond>
                  </p:endCondLst>
                </p:cTn>
                <p:tgtEl>
                  <p:spTgt spid="28"/>
                </p:tgtEl>
              </p:cMediaNode>
            </p:audio>
            <p:audio>
              <p:cMediaNode vol="80000">
                <p:cTn id="24" fill="hold" display="0">
                  <p:stCondLst>
                    <p:cond delay="indefinite"/>
                  </p:stCondLst>
                  <p:endCondLst>
                    <p:cond evt="onStopAudio" delay="0">
                      <p:tgtEl>
                        <p:sldTgt/>
                      </p:tgtEl>
                    </p:cond>
                  </p:endCondLst>
                </p:cTn>
                <p:tgtEl>
                  <p:spTgt spid="29"/>
                </p:tgtEl>
              </p:cMediaNode>
            </p:audio>
            <p:audio>
              <p:cMediaNode vol="80000">
                <p:cTn id="25" fill="hold" display="0">
                  <p:stCondLst>
                    <p:cond delay="indefinite"/>
                  </p:stCondLst>
                  <p:endCondLst>
                    <p:cond evt="onStopAudio" delay="0">
                      <p:tgtEl>
                        <p:sldTgt/>
                      </p:tgtEl>
                    </p:cond>
                  </p:endCondLst>
                </p:cTn>
                <p:tgtEl>
                  <p:spTgt spid="30"/>
                </p:tgtEl>
              </p:cMediaNode>
            </p:audio>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圓角化同側角落矩形 7">
            <a:hlinkClick r:id="rId2" action="ppaction://hlinksldjump"/>
            <a:extLst>
              <a:ext uri="{FF2B5EF4-FFF2-40B4-BE49-F238E27FC236}">
                <a16:creationId xmlns:a16="http://schemas.microsoft.com/office/drawing/2014/main" id="{8B0C67EA-8095-47B1-BCD9-A254CC4A7B15}"/>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回識字</a:t>
            </a:r>
          </a:p>
        </p:txBody>
      </p:sp>
      <p:sp>
        <p:nvSpPr>
          <p:cNvPr id="3" name="文字版面配置區 2">
            <a:extLst>
              <a:ext uri="{FF2B5EF4-FFF2-40B4-BE49-F238E27FC236}">
                <a16:creationId xmlns:a16="http://schemas.microsoft.com/office/drawing/2014/main" id="{77A364A9-FFE1-4733-99FA-B6B0A439D245}"/>
              </a:ext>
            </a:extLst>
          </p:cNvPr>
          <p:cNvSpPr txBox="1">
            <a:spLocks/>
          </p:cNvSpPr>
          <p:nvPr/>
        </p:nvSpPr>
        <p:spPr>
          <a:xfrm>
            <a:off x="731838" y="657226"/>
            <a:ext cx="10548738" cy="38385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maple</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n. [C] </a:t>
            </a:r>
            <a:r>
              <a:rPr lang="zh-TW" altLang="en-US"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楓樹</a:t>
            </a:r>
            <a:endParaRPr lang="en-US" altLang="zh-TW"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endParaRPr>
          </a:p>
          <a:p>
            <a:pPr marL="276225" indent="-276225">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maple tree has a very distinctive leaf, which is the symbol of Canada.</a:t>
            </a:r>
          </a:p>
          <a:p>
            <a:pPr>
              <a:lnSpc>
                <a:spcPct val="140000"/>
              </a:lnSpc>
              <a:spcBef>
                <a:spcPts val="600"/>
              </a:spcBef>
              <a:tabLst>
                <a:tab pos="1074738" algn="l"/>
              </a:tabLst>
            </a:pPr>
            <a:r>
              <a:rPr lang="zh-TW" altLang="en-US" sz="3200" b="1" dirty="0">
                <a:solidFill>
                  <a:srgbClr val="EE3976"/>
                </a:solidFill>
                <a:latin typeface="微軟正黑體" panose="020B0604030504040204" pitchFamily="34" charset="-120"/>
                <a:ea typeface="微軟正黑體" panose="020B0604030504040204" pitchFamily="34" charset="-120"/>
                <a:cs typeface="Arial" panose="020B0604020202020204" pitchFamily="34" charset="0"/>
              </a:rPr>
              <a:t>字詞搭配</a:t>
            </a:r>
            <a:endParaRPr lang="en-US" altLang="zh-TW" sz="3200" b="1" dirty="0">
              <a:solidFill>
                <a:srgbClr val="EE3976"/>
              </a:solidFill>
              <a:latin typeface="微軟正黑體" panose="020B0604030504040204" pitchFamily="34" charset="-120"/>
              <a:ea typeface="微軟正黑體" panose="020B0604030504040204" pitchFamily="34" charset="-120"/>
              <a:cs typeface="Arial" panose="020B0604020202020204" pitchFamily="34" charset="0"/>
            </a:endParaRPr>
          </a:p>
          <a:p>
            <a:pPr>
              <a:lnSpc>
                <a:spcPct val="140000"/>
              </a:lnSpc>
              <a:spcBef>
                <a:spcPts val="0"/>
              </a:spcBef>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maple syrup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楓</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糖漿</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48638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圓角化同側角落矩形 7">
            <a:hlinkClick r:id="rId2" action="ppaction://hlinksldjump"/>
            <a:extLst>
              <a:ext uri="{FF2B5EF4-FFF2-40B4-BE49-F238E27FC236}">
                <a16:creationId xmlns:a16="http://schemas.microsoft.com/office/drawing/2014/main" id="{8B0C67EA-8095-47B1-BCD9-A254CC4A7B15}"/>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回識字</a:t>
            </a:r>
          </a:p>
        </p:txBody>
      </p:sp>
      <p:sp>
        <p:nvSpPr>
          <p:cNvPr id="3" name="文字版面配置區 2">
            <a:extLst>
              <a:ext uri="{FF2B5EF4-FFF2-40B4-BE49-F238E27FC236}">
                <a16:creationId xmlns:a16="http://schemas.microsoft.com/office/drawing/2014/main" id="{77A364A9-FFE1-4733-99FA-B6B0A439D245}"/>
              </a:ext>
            </a:extLst>
          </p:cNvPr>
          <p:cNvSpPr txBox="1">
            <a:spLocks/>
          </p:cNvSpPr>
          <p:nvPr/>
        </p:nvSpPr>
        <p:spPr>
          <a:xfrm>
            <a:off x="731838" y="657225"/>
            <a:ext cx="10788162" cy="36099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landscape</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n. [C] usually sing. </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景色；</a:t>
            </a:r>
            <a:r>
              <a:rPr lang="zh-TW" altLang="en-US"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風景</a:t>
            </a:r>
            <a:endParaRPr lang="en-US" altLang="zh-TW"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endParaRPr>
          </a:p>
          <a:p>
            <a:pPr marL="361950" indent="-361950">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With its extremely dry landscape and extreme temperatures, this desert is almost uninhabitable</a:t>
            </a:r>
            <a:r>
              <a:rPr lang="zh-TW" altLang="en-US" sz="3200" spc="-150" dirty="0">
                <a:solidFill>
                  <a:schemeClr val="tx1"/>
                </a:solidFill>
                <a:latin typeface="Arial" panose="020B0604020202020204" pitchFamily="34" charset="0"/>
                <a:ea typeface="標楷體" panose="03000509000000000000" pitchFamily="65" charset="-120"/>
                <a:cs typeface="Arial" panose="020B0604020202020204" pitchFamily="34" charset="0"/>
              </a:rPr>
              <a:t>（無法居住的）</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3172953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77A364A9-FFE1-4733-99FA-B6B0A439D245}"/>
              </a:ext>
            </a:extLst>
          </p:cNvPr>
          <p:cNvSpPr txBox="1">
            <a:spLocks/>
          </p:cNvSpPr>
          <p:nvPr/>
        </p:nvSpPr>
        <p:spPr>
          <a:xfrm>
            <a:off x="731838" y="657226"/>
            <a:ext cx="10548738" cy="22383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shrine</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n. [C] </a:t>
            </a:r>
            <a:r>
              <a:rPr lang="zh-TW" altLang="en-US"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神社</a:t>
            </a:r>
            <a:endParaRPr lang="en-US" altLang="zh-TW"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endParaRPr>
          </a:p>
          <a:p>
            <a:pPr marL="266700" indent="-266700">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fishermen prayed at their local shrine before heading out to the sea</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5" name="圓角化同側角落矩形 7">
            <a:hlinkClick r:id="rId2" action="ppaction://hlinksldjump"/>
            <a:extLst>
              <a:ext uri="{FF2B5EF4-FFF2-40B4-BE49-F238E27FC236}">
                <a16:creationId xmlns:a16="http://schemas.microsoft.com/office/drawing/2014/main" id="{8B0C67EA-8095-47B1-BCD9-A254CC4A7B15}"/>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回識字</a:t>
            </a:r>
          </a:p>
        </p:txBody>
      </p:sp>
    </p:spTree>
    <p:extLst>
      <p:ext uri="{BB962C8B-B14F-4D97-AF65-F5344CB8AC3E}">
        <p14:creationId xmlns:p14="http://schemas.microsoft.com/office/powerpoint/2010/main" val="408487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字版面配置區 2">
            <a:extLst>
              <a:ext uri="{FF2B5EF4-FFF2-40B4-BE49-F238E27FC236}">
                <a16:creationId xmlns:a16="http://schemas.microsoft.com/office/drawing/2014/main" id="{BDE95CFC-3C67-47D2-B696-D2BA41E287C5}"/>
              </a:ext>
            </a:extLst>
          </p:cNvPr>
          <p:cNvSpPr txBox="1">
            <a:spLocks/>
          </p:cNvSpPr>
          <p:nvPr/>
        </p:nvSpPr>
        <p:spPr>
          <a:xfrm>
            <a:off x="556389" y="5140202"/>
            <a:ext cx="7587486" cy="648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278063" indent="-2278063">
              <a:lnSpc>
                <a:spcPct val="120000"/>
              </a:lnSpc>
              <a:tabLst>
                <a:tab pos="1074738" algn="l"/>
                <a:tab pos="3943350"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12. </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shimmering</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smtClean="0">
                <a:solidFill>
                  <a:schemeClr val="tx1"/>
                </a:solidFill>
                <a:latin typeface="Arial" panose="020B0604020202020204" pitchFamily="34" charset="0"/>
                <a:ea typeface="標楷體" panose="03000509000000000000" pitchFamily="65" charset="-120"/>
                <a:cs typeface="Arial" panose="020B0604020202020204" pitchFamily="34" charset="0"/>
              </a:rPr>
              <a:t>adj</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閃閃發光的</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12" name="文字版面配置區 2">
            <a:extLst>
              <a:ext uri="{FF2B5EF4-FFF2-40B4-BE49-F238E27FC236}">
                <a16:creationId xmlns:a16="http://schemas.microsoft.com/office/drawing/2014/main" id="{17BADF78-EE33-49FA-80D4-F976342FD9D5}"/>
              </a:ext>
            </a:extLst>
          </p:cNvPr>
          <p:cNvSpPr txBox="1">
            <a:spLocks/>
          </p:cNvSpPr>
          <p:nvPr/>
        </p:nvSpPr>
        <p:spPr>
          <a:xfrm>
            <a:off x="556389" y="3624802"/>
            <a:ext cx="7035036" cy="648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278063" indent="-2278063">
              <a:lnSpc>
                <a:spcPct val="120000"/>
              </a:lnSpc>
              <a:tabLst>
                <a:tab pos="1074738" algn="l"/>
                <a:tab pos="4038600"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11. </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phoenix</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 [C]</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鳳凰</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11" name="文字版面配置區 2">
            <a:extLst>
              <a:ext uri="{FF2B5EF4-FFF2-40B4-BE49-F238E27FC236}">
                <a16:creationId xmlns:a16="http://schemas.microsoft.com/office/drawing/2014/main" id="{1B776F5F-8D03-4833-B535-BBF943622132}"/>
              </a:ext>
            </a:extLst>
          </p:cNvPr>
          <p:cNvSpPr txBox="1">
            <a:spLocks/>
          </p:cNvSpPr>
          <p:nvPr/>
        </p:nvSpPr>
        <p:spPr>
          <a:xfrm>
            <a:off x="556389" y="2109401"/>
            <a:ext cx="7035036" cy="648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278063" indent="-2278063">
              <a:lnSpc>
                <a:spcPct val="120000"/>
              </a:lnSpc>
              <a:tabLst>
                <a:tab pos="1074738" algn="l"/>
                <a:tab pos="4124325"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10. </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bronze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smtClean="0">
                <a:solidFill>
                  <a:schemeClr val="tx1"/>
                </a:solidFill>
                <a:latin typeface="Arial" panose="020B0604020202020204" pitchFamily="34" charset="0"/>
                <a:ea typeface="標楷體" panose="03000509000000000000" pitchFamily="65" charset="-120"/>
                <a:cs typeface="Arial" panose="020B0604020202020204" pitchFamily="34" charset="0"/>
              </a:rPr>
              <a:t>adj</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古銅色的</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20" name="文字版面配置區 2">
            <a:extLst>
              <a:ext uri="{FF2B5EF4-FFF2-40B4-BE49-F238E27FC236}">
                <a16:creationId xmlns:a16="http://schemas.microsoft.com/office/drawing/2014/main" id="{86DF3FA0-244F-4617-B025-2287E43EAB73}"/>
              </a:ext>
            </a:extLst>
          </p:cNvPr>
          <p:cNvSpPr txBox="1">
            <a:spLocks/>
          </p:cNvSpPr>
          <p:nvPr/>
        </p:nvSpPr>
        <p:spPr>
          <a:xfrm>
            <a:off x="760934" y="594000"/>
            <a:ext cx="6830491" cy="648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tabLst>
                <a:tab pos="3943350"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9. </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crystal-clear</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smtClean="0">
                <a:solidFill>
                  <a:schemeClr val="tx1"/>
                </a:solidFill>
                <a:latin typeface="Arial" panose="020B0604020202020204" pitchFamily="34" charset="0"/>
                <a:ea typeface="標楷體" panose="03000509000000000000" pitchFamily="65" charset="-120"/>
                <a:cs typeface="Arial" panose="020B0604020202020204" pitchFamily="34" charset="0"/>
              </a:rPr>
              <a:t>adj</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清澈的</a:t>
            </a:r>
          </a:p>
        </p:txBody>
      </p:sp>
      <p:sp>
        <p:nvSpPr>
          <p:cNvPr id="15" name="圓角矩形 3">
            <a:hlinkClick r:id="rId11" action="ppaction://hlinksldjump"/>
            <a:extLst>
              <a:ext uri="{FF2B5EF4-FFF2-40B4-BE49-F238E27FC236}">
                <a16:creationId xmlns:a16="http://schemas.microsoft.com/office/drawing/2014/main" id="{B4D4659D-7180-4A4D-981E-6DBB3EC3EA32}"/>
              </a:ext>
            </a:extLst>
          </p:cNvPr>
          <p:cNvSpPr/>
          <p:nvPr/>
        </p:nvSpPr>
        <p:spPr>
          <a:xfrm>
            <a:off x="8639778" y="879838"/>
            <a:ext cx="1296144" cy="417965"/>
          </a:xfrm>
          <a:prstGeom prst="roundRect">
            <a:avLst/>
          </a:prstGeom>
          <a:solidFill>
            <a:srgbClr val="FCF5D9"/>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17" name="圓角矩形 3">
            <a:hlinkClick r:id="rId11" action="ppaction://hlinksldjump"/>
            <a:extLst>
              <a:ext uri="{FF2B5EF4-FFF2-40B4-BE49-F238E27FC236}">
                <a16:creationId xmlns:a16="http://schemas.microsoft.com/office/drawing/2014/main" id="{71CC61AB-1C49-43FB-AD99-9E5B0B3ED183}"/>
              </a:ext>
            </a:extLst>
          </p:cNvPr>
          <p:cNvSpPr/>
          <p:nvPr/>
        </p:nvSpPr>
        <p:spPr>
          <a:xfrm>
            <a:off x="8639778" y="2358164"/>
            <a:ext cx="1296144" cy="417965"/>
          </a:xfrm>
          <a:prstGeom prst="roundRect">
            <a:avLst/>
          </a:prstGeom>
          <a:solidFill>
            <a:srgbClr val="FCF5D9"/>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22" name="圓角矩形 3">
            <a:hlinkClick r:id="rId11" action="ppaction://hlinksldjump"/>
            <a:extLst>
              <a:ext uri="{FF2B5EF4-FFF2-40B4-BE49-F238E27FC236}">
                <a16:creationId xmlns:a16="http://schemas.microsoft.com/office/drawing/2014/main" id="{106D3CBB-599A-48DC-A24B-BCDA15D42103}"/>
              </a:ext>
            </a:extLst>
          </p:cNvPr>
          <p:cNvSpPr/>
          <p:nvPr/>
        </p:nvSpPr>
        <p:spPr>
          <a:xfrm>
            <a:off x="8639778" y="3811432"/>
            <a:ext cx="1296144" cy="417965"/>
          </a:xfrm>
          <a:prstGeom prst="roundRect">
            <a:avLst/>
          </a:prstGeom>
          <a:solidFill>
            <a:srgbClr val="FCF5D9"/>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26" name="圓角矩形 3">
            <a:hlinkClick r:id="rId11" action="ppaction://hlinksldjump"/>
            <a:extLst>
              <a:ext uri="{FF2B5EF4-FFF2-40B4-BE49-F238E27FC236}">
                <a16:creationId xmlns:a16="http://schemas.microsoft.com/office/drawing/2014/main" id="{9230D3F5-3DE8-477C-BA41-A76D54C318FE}"/>
              </a:ext>
            </a:extLst>
          </p:cNvPr>
          <p:cNvSpPr/>
          <p:nvPr/>
        </p:nvSpPr>
        <p:spPr>
          <a:xfrm>
            <a:off x="8639778" y="5328636"/>
            <a:ext cx="1296144" cy="417965"/>
          </a:xfrm>
          <a:prstGeom prst="roundRect">
            <a:avLst/>
          </a:prstGeom>
          <a:solidFill>
            <a:srgbClr val="FCF5D9"/>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pic>
        <p:nvPicPr>
          <p:cNvPr id="27" name="圖片 26">
            <a:extLst>
              <a:ext uri="{FF2B5EF4-FFF2-40B4-BE49-F238E27FC236}">
                <a16:creationId xmlns:a16="http://schemas.microsoft.com/office/drawing/2014/main" id="{8BE23905-23D3-4A02-9A82-E6BBE897A90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27085" y="1173550"/>
            <a:ext cx="1917196" cy="434341"/>
          </a:xfrm>
          <a:prstGeom prst="rect">
            <a:avLst/>
          </a:prstGeom>
        </p:spPr>
      </p:pic>
      <p:pic>
        <p:nvPicPr>
          <p:cNvPr id="28" name="圖片 27">
            <a:extLst>
              <a:ext uri="{FF2B5EF4-FFF2-40B4-BE49-F238E27FC236}">
                <a16:creationId xmlns:a16="http://schemas.microsoft.com/office/drawing/2014/main" id="{45C09ED9-B6CF-40FF-A8FE-204A3EDBEDD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27085" y="2654849"/>
            <a:ext cx="1132334" cy="435865"/>
          </a:xfrm>
          <a:prstGeom prst="rect">
            <a:avLst/>
          </a:prstGeom>
        </p:spPr>
      </p:pic>
      <p:pic>
        <p:nvPicPr>
          <p:cNvPr id="29" name="圖片 28">
            <a:extLst>
              <a:ext uri="{FF2B5EF4-FFF2-40B4-BE49-F238E27FC236}">
                <a16:creationId xmlns:a16="http://schemas.microsoft.com/office/drawing/2014/main" id="{99186750-0316-45AF-B52B-C9E718003E4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27085" y="4229397"/>
            <a:ext cx="1251207" cy="434341"/>
          </a:xfrm>
          <a:prstGeom prst="rect">
            <a:avLst/>
          </a:prstGeom>
        </p:spPr>
      </p:pic>
      <p:pic>
        <p:nvPicPr>
          <p:cNvPr id="30" name="圖片 29">
            <a:extLst>
              <a:ext uri="{FF2B5EF4-FFF2-40B4-BE49-F238E27FC236}">
                <a16:creationId xmlns:a16="http://schemas.microsoft.com/office/drawing/2014/main" id="{E092656B-57C6-45EB-98E0-8265F3618FC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24862" y="5686259"/>
            <a:ext cx="1502667" cy="435865"/>
          </a:xfrm>
          <a:prstGeom prst="rect">
            <a:avLst/>
          </a:prstGeom>
        </p:spPr>
      </p:pic>
      <p:pic>
        <p:nvPicPr>
          <p:cNvPr id="14" name="610030535-1">
            <a:hlinkClick r:id="" action="ppaction://media"/>
            <a:extLst>
              <a:ext uri="{FF2B5EF4-FFF2-40B4-BE49-F238E27FC236}">
                <a16:creationId xmlns:a16="http://schemas.microsoft.com/office/drawing/2014/main" id="{B6EB5A63-5713-4072-8D59-C88B68882BAE}"/>
              </a:ext>
            </a:extLst>
          </p:cNvPr>
          <p:cNvPicPr>
            <a:picLocks noChangeAspect="1"/>
          </p:cNvPicPr>
          <p:nvPr>
            <a:audioFile r:link="rId2"/>
            <p:extLst>
              <p:ext uri="{DAA4B4D4-6D71-4841-9C94-3DE7FCFB9230}">
                <p14:media xmlns:p14="http://schemas.microsoft.com/office/powerpoint/2010/main" r:embed="rId1"/>
              </p:ext>
            </p:extLst>
          </p:nvPr>
        </p:nvPicPr>
        <p:blipFill>
          <a:blip r:embed="rId16" cstate="print">
            <a:extLst>
              <a:ext uri="{28A0092B-C50C-407E-A947-70E740481C1C}">
                <a14:useLocalDpi xmlns:a14="http://schemas.microsoft.com/office/drawing/2010/main" val="0"/>
              </a:ext>
            </a:extLst>
          </a:blip>
          <a:stretch>
            <a:fillRect/>
          </a:stretch>
        </p:blipFill>
        <p:spPr>
          <a:xfrm>
            <a:off x="0" y="712800"/>
            <a:ext cx="540000" cy="903628"/>
          </a:xfrm>
          <a:prstGeom prst="rect">
            <a:avLst/>
          </a:prstGeom>
        </p:spPr>
      </p:pic>
      <p:pic>
        <p:nvPicPr>
          <p:cNvPr id="16" name="610030536-1">
            <a:hlinkClick r:id="" action="ppaction://media"/>
            <a:extLst>
              <a:ext uri="{FF2B5EF4-FFF2-40B4-BE49-F238E27FC236}">
                <a16:creationId xmlns:a16="http://schemas.microsoft.com/office/drawing/2014/main" id="{4732A89C-CC74-4FB1-8577-B18F557A215C}"/>
              </a:ext>
            </a:extLst>
          </p:cNvPr>
          <p:cNvPicPr>
            <a:picLocks noChangeAspect="1"/>
          </p:cNvPicPr>
          <p:nvPr>
            <a:audioFile r:link="rId4"/>
            <p:extLst>
              <p:ext uri="{DAA4B4D4-6D71-4841-9C94-3DE7FCFB9230}">
                <p14:media xmlns:p14="http://schemas.microsoft.com/office/powerpoint/2010/main" r:embed="rId3"/>
              </p:ext>
            </p:extLst>
          </p:nvPr>
        </p:nvPicPr>
        <p:blipFill>
          <a:blip r:embed="rId16" cstate="print">
            <a:extLst>
              <a:ext uri="{28A0092B-C50C-407E-A947-70E740481C1C}">
                <a14:useLocalDpi xmlns:a14="http://schemas.microsoft.com/office/drawing/2010/main" val="0"/>
              </a:ext>
            </a:extLst>
          </a:blip>
          <a:stretch>
            <a:fillRect/>
          </a:stretch>
        </p:blipFill>
        <p:spPr>
          <a:xfrm>
            <a:off x="0" y="2232422"/>
            <a:ext cx="540000" cy="903628"/>
          </a:xfrm>
          <a:prstGeom prst="rect">
            <a:avLst/>
          </a:prstGeom>
        </p:spPr>
      </p:pic>
      <p:pic>
        <p:nvPicPr>
          <p:cNvPr id="18" name="610030537-1">
            <a:hlinkClick r:id="" action="ppaction://media"/>
            <a:extLst>
              <a:ext uri="{FF2B5EF4-FFF2-40B4-BE49-F238E27FC236}">
                <a16:creationId xmlns:a16="http://schemas.microsoft.com/office/drawing/2014/main" id="{13D1EFD1-E78A-4576-8BF2-7FEB18A7E23B}"/>
              </a:ext>
            </a:extLst>
          </p:cNvPr>
          <p:cNvPicPr>
            <a:picLocks noChangeAspect="1"/>
          </p:cNvPicPr>
          <p:nvPr>
            <a:audioFile r:link="rId6"/>
            <p:extLst>
              <p:ext uri="{DAA4B4D4-6D71-4841-9C94-3DE7FCFB9230}">
                <p14:media xmlns:p14="http://schemas.microsoft.com/office/powerpoint/2010/main" r:embed="rId5"/>
              </p:ext>
            </p:extLst>
          </p:nvPr>
        </p:nvPicPr>
        <p:blipFill>
          <a:blip r:embed="rId16" cstate="print">
            <a:extLst>
              <a:ext uri="{28A0092B-C50C-407E-A947-70E740481C1C}">
                <a14:useLocalDpi xmlns:a14="http://schemas.microsoft.com/office/drawing/2010/main" val="0"/>
              </a:ext>
            </a:extLst>
          </a:blip>
          <a:stretch>
            <a:fillRect/>
          </a:stretch>
        </p:blipFill>
        <p:spPr>
          <a:xfrm>
            <a:off x="0" y="3752045"/>
            <a:ext cx="540000" cy="903628"/>
          </a:xfrm>
          <a:prstGeom prst="rect">
            <a:avLst/>
          </a:prstGeom>
        </p:spPr>
      </p:pic>
      <p:pic>
        <p:nvPicPr>
          <p:cNvPr id="19" name="610030538-1">
            <a:hlinkClick r:id="" action="ppaction://media"/>
            <a:extLst>
              <a:ext uri="{FF2B5EF4-FFF2-40B4-BE49-F238E27FC236}">
                <a16:creationId xmlns:a16="http://schemas.microsoft.com/office/drawing/2014/main" id="{859F8BC0-DFD8-4017-8507-0793EAABABD4}"/>
              </a:ext>
            </a:extLst>
          </p:cNvPr>
          <p:cNvPicPr>
            <a:picLocks noChangeAspect="1"/>
          </p:cNvPicPr>
          <p:nvPr>
            <a:audioFile r:link="rId8"/>
            <p:extLst>
              <p:ext uri="{DAA4B4D4-6D71-4841-9C94-3DE7FCFB9230}">
                <p14:media xmlns:p14="http://schemas.microsoft.com/office/powerpoint/2010/main" r:embed="rId7"/>
              </p:ext>
            </p:extLst>
          </p:nvPr>
        </p:nvPicPr>
        <p:blipFill>
          <a:blip r:embed="rId16" cstate="print">
            <a:extLst>
              <a:ext uri="{28A0092B-C50C-407E-A947-70E740481C1C}">
                <a14:useLocalDpi xmlns:a14="http://schemas.microsoft.com/office/drawing/2010/main" val="0"/>
              </a:ext>
            </a:extLst>
          </a:blip>
          <a:stretch>
            <a:fillRect/>
          </a:stretch>
        </p:blipFill>
        <p:spPr>
          <a:xfrm>
            <a:off x="0" y="5452378"/>
            <a:ext cx="540000" cy="903628"/>
          </a:xfrm>
          <a:prstGeom prst="rect">
            <a:avLst/>
          </a:prstGeom>
        </p:spPr>
      </p:pic>
      <p:pic>
        <p:nvPicPr>
          <p:cNvPr id="23" name="圖片 22">
            <a:hlinkClick r:id="rId17" action="ppaction://hlinksldjump"/>
            <a:extLst>
              <a:ext uri="{FF2B5EF4-FFF2-40B4-BE49-F238E27FC236}">
                <a16:creationId xmlns:a16="http://schemas.microsoft.com/office/drawing/2014/main" id="{8AA3892F-BDAF-4E33-8238-C976DE8E284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4929621"/>
            <a:ext cx="540000" cy="498573"/>
          </a:xfrm>
          <a:prstGeom prst="rect">
            <a:avLst/>
          </a:prstGeom>
        </p:spPr>
      </p:pic>
    </p:spTree>
    <p:extLst>
      <p:ext uri="{BB962C8B-B14F-4D97-AF65-F5344CB8AC3E}">
        <p14:creationId xmlns:p14="http://schemas.microsoft.com/office/powerpoint/2010/main" val="3512594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8" fill="hold"/>
                                        <p:tgtEl>
                                          <p:spTgt spid="14"/>
                                        </p:tgtEl>
                                      </p:cBhvr>
                                    </p:cmd>
                                  </p:childTnLst>
                                </p:cTn>
                              </p:par>
                            </p:childTnLst>
                          </p:cTn>
                        </p:par>
                      </p:childTnLst>
                    </p:cTn>
                  </p:par>
                </p:childTnLst>
              </p:cTn>
              <p:nextCondLst>
                <p:cond evt="onClick" delay="0">
                  <p:tgtEl>
                    <p:spTgt spid="14"/>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899" fill="hold"/>
                                        <p:tgtEl>
                                          <p:spTgt spid="16"/>
                                        </p:tgtEl>
                                      </p:cBhvr>
                                    </p:cmd>
                                  </p:childTnLst>
                                </p:cTn>
                              </p:par>
                            </p:childTnLst>
                          </p:cTn>
                        </p:par>
                      </p:childTnLst>
                    </p:cTn>
                  </p:par>
                </p:childTnLst>
              </p:cTn>
              <p:nextCondLst>
                <p:cond evt="onClick" delay="0">
                  <p:tgtEl>
                    <p:spTgt spid="16"/>
                  </p:tgtEl>
                </p:cond>
              </p:nextCondLst>
            </p:seq>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847" fill="hold"/>
                                        <p:tgtEl>
                                          <p:spTgt spid="18"/>
                                        </p:tgtEl>
                                      </p:cBhvr>
                                    </p:cmd>
                                  </p:childTnLst>
                                </p:cTn>
                              </p:par>
                            </p:childTnLst>
                          </p:cTn>
                        </p:par>
                      </p:childTnLst>
                    </p:cTn>
                  </p:par>
                </p:childTnLst>
              </p:cTn>
              <p:nextCondLst>
                <p:cond evt="onClick" delay="0">
                  <p:tgtEl>
                    <p:spTgt spid="18"/>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3030" fill="hold"/>
                                        <p:tgtEl>
                                          <p:spTgt spid="19"/>
                                        </p:tgtEl>
                                      </p:cBhvr>
                                    </p:cmd>
                                  </p:childTnLst>
                                </p:cTn>
                              </p:par>
                            </p:childTnLst>
                          </p:cTn>
                        </p:par>
                      </p:childTnLst>
                    </p:cTn>
                  </p:par>
                </p:childTnLst>
              </p:cTn>
              <p:nextCondLst>
                <p:cond evt="onClick" delay="0">
                  <p:tgtEl>
                    <p:spTgt spid="19"/>
                  </p:tgtEl>
                </p:cond>
              </p:nextCondLst>
            </p:seq>
            <p:audio>
              <p:cMediaNode vol="80000">
                <p:cTn id="22" fill="hold" display="0">
                  <p:stCondLst>
                    <p:cond delay="indefinite"/>
                  </p:stCondLst>
                  <p:endCondLst>
                    <p:cond evt="onStopAudio" delay="0">
                      <p:tgtEl>
                        <p:sldTgt/>
                      </p:tgtEl>
                    </p:cond>
                  </p:endCondLst>
                </p:cTn>
                <p:tgtEl>
                  <p:spTgt spid="14"/>
                </p:tgtEl>
              </p:cMediaNode>
            </p:audio>
            <p:audio>
              <p:cMediaNode vol="80000">
                <p:cTn id="23" fill="hold" display="0">
                  <p:stCondLst>
                    <p:cond delay="indefinite"/>
                  </p:stCondLst>
                  <p:endCondLst>
                    <p:cond evt="onStopAudio" delay="0">
                      <p:tgtEl>
                        <p:sldTgt/>
                      </p:tgtEl>
                    </p:cond>
                  </p:endCondLst>
                </p:cTn>
                <p:tgtEl>
                  <p:spTgt spid="16"/>
                </p:tgtEl>
              </p:cMediaNode>
            </p:audio>
            <p:audio>
              <p:cMediaNode vol="80000">
                <p:cTn id="24" fill="hold" display="0">
                  <p:stCondLst>
                    <p:cond delay="indefinite"/>
                  </p:stCondLst>
                  <p:endCondLst>
                    <p:cond evt="onStopAudio" delay="0">
                      <p:tgtEl>
                        <p:sldTgt/>
                      </p:tgtEl>
                    </p:cond>
                  </p:endCondLst>
                </p:cTn>
                <p:tgtEl>
                  <p:spTgt spid="18"/>
                </p:tgtEl>
              </p:cMediaNode>
            </p:audio>
            <p:audio>
              <p:cMediaNode vol="80000">
                <p:cTn id="25" fill="hold" display="0">
                  <p:stCondLst>
                    <p:cond delay="indefinite"/>
                  </p:stCondLst>
                  <p:endCondLst>
                    <p:cond evt="onStopAudio" delay="0">
                      <p:tgtEl>
                        <p:sldTgt/>
                      </p:tgtEl>
                    </p:cond>
                  </p:endCondLst>
                </p:cTn>
                <p:tgtEl>
                  <p:spTgt spid="19"/>
                </p:tgtEl>
              </p:cMediaNode>
            </p:audio>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圓角化同側角落矩形 7">
            <a:hlinkClick r:id="rId2" action="ppaction://hlinksldjump"/>
            <a:extLst>
              <a:ext uri="{FF2B5EF4-FFF2-40B4-BE49-F238E27FC236}">
                <a16:creationId xmlns:a16="http://schemas.microsoft.com/office/drawing/2014/main" id="{8B0C67EA-8095-47B1-BCD9-A254CC4A7B15}"/>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回識字</a:t>
            </a:r>
          </a:p>
        </p:txBody>
      </p:sp>
      <p:sp>
        <p:nvSpPr>
          <p:cNvPr id="3" name="文字版面配置區 2">
            <a:extLst>
              <a:ext uri="{FF2B5EF4-FFF2-40B4-BE49-F238E27FC236}">
                <a16:creationId xmlns:a16="http://schemas.microsoft.com/office/drawing/2014/main" id="{77A364A9-FFE1-4733-99FA-B6B0A439D245}"/>
              </a:ext>
            </a:extLst>
          </p:cNvPr>
          <p:cNvSpPr txBox="1">
            <a:spLocks/>
          </p:cNvSpPr>
          <p:nvPr/>
        </p:nvSpPr>
        <p:spPr>
          <a:xfrm>
            <a:off x="731838" y="657225"/>
            <a:ext cx="10548738" cy="22859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shimmering</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adj. </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閃閃發光</a:t>
            </a:r>
            <a:r>
              <a:rPr lang="zh-TW" altLang="en-US"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的</a:t>
            </a:r>
            <a:endParaRPr lang="en-US" altLang="zh-TW"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endParaRPr>
          </a:p>
          <a:p>
            <a:pPr marL="361950" indent="-361950">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morning sun slowly rose over the shimmering lake, creating a beautiful reflection on the water</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1826279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字版面配置區 2">
            <a:extLst>
              <a:ext uri="{FF2B5EF4-FFF2-40B4-BE49-F238E27FC236}">
                <a16:creationId xmlns:a16="http://schemas.microsoft.com/office/drawing/2014/main" id="{5117EB33-3CE2-4991-841B-30AD8D35C706}"/>
              </a:ext>
            </a:extLst>
          </p:cNvPr>
          <p:cNvSpPr txBox="1">
            <a:spLocks/>
          </p:cNvSpPr>
          <p:nvPr/>
        </p:nvSpPr>
        <p:spPr>
          <a:xfrm>
            <a:off x="546864" y="592816"/>
            <a:ext cx="8080896" cy="648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278063" indent="-2278063">
              <a:lnSpc>
                <a:spcPct val="120000"/>
              </a:lnSpc>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13. </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geisha</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 [C]</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藝妓</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13" name="文字版面配置區 2">
            <a:extLst>
              <a:ext uri="{FF2B5EF4-FFF2-40B4-BE49-F238E27FC236}">
                <a16:creationId xmlns:a16="http://schemas.microsoft.com/office/drawing/2014/main" id="{BDE95CFC-3C67-47D2-B696-D2BA41E287C5}"/>
              </a:ext>
            </a:extLst>
          </p:cNvPr>
          <p:cNvSpPr txBox="1">
            <a:spLocks/>
          </p:cNvSpPr>
          <p:nvPr/>
        </p:nvSpPr>
        <p:spPr>
          <a:xfrm>
            <a:off x="546864" y="4083214"/>
            <a:ext cx="8080896" cy="648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278063" indent="-2278063">
              <a:lnSpc>
                <a:spcPct val="120000"/>
              </a:lnSpc>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16. </a:t>
            </a:r>
            <a:r>
              <a:rPr lang="en-US" altLang="zh-TW" sz="3200" b="1" dirty="0" err="1">
                <a:solidFill>
                  <a:schemeClr val="tx1"/>
                </a:solidFill>
                <a:latin typeface="Arial" panose="020B0604020202020204" pitchFamily="34" charset="0"/>
                <a:ea typeface="標楷體" panose="03000509000000000000" pitchFamily="65" charset="-120"/>
                <a:cs typeface="Arial" panose="020B0604020202020204" pitchFamily="34" charset="0"/>
              </a:rPr>
              <a:t>kyomai</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京舞</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12" name="文字版面配置區 2">
            <a:extLst>
              <a:ext uri="{FF2B5EF4-FFF2-40B4-BE49-F238E27FC236}">
                <a16:creationId xmlns:a16="http://schemas.microsoft.com/office/drawing/2014/main" id="{17BADF78-EE33-49FA-80D4-F976342FD9D5}"/>
              </a:ext>
            </a:extLst>
          </p:cNvPr>
          <p:cNvSpPr txBox="1">
            <a:spLocks/>
          </p:cNvSpPr>
          <p:nvPr/>
        </p:nvSpPr>
        <p:spPr>
          <a:xfrm>
            <a:off x="546864" y="2919748"/>
            <a:ext cx="8080896" cy="648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278063" indent="-2278063">
              <a:lnSpc>
                <a:spcPct val="120000"/>
              </a:lnSpc>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15. </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hairpin</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 [C]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髮簪；髮夾</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11" name="文字版面配置區 2">
            <a:extLst>
              <a:ext uri="{FF2B5EF4-FFF2-40B4-BE49-F238E27FC236}">
                <a16:creationId xmlns:a16="http://schemas.microsoft.com/office/drawing/2014/main" id="{1B776F5F-8D03-4833-B535-BBF943622132}"/>
              </a:ext>
            </a:extLst>
          </p:cNvPr>
          <p:cNvSpPr txBox="1">
            <a:spLocks/>
          </p:cNvSpPr>
          <p:nvPr/>
        </p:nvSpPr>
        <p:spPr>
          <a:xfrm>
            <a:off x="546864" y="1756282"/>
            <a:ext cx="8080896" cy="648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278063" indent="-2278063">
              <a:lnSpc>
                <a:spcPct val="120000"/>
              </a:lnSpc>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14. </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lipstick</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 [U]</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口紅</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15" name="文字版面配置區 2">
            <a:extLst>
              <a:ext uri="{FF2B5EF4-FFF2-40B4-BE49-F238E27FC236}">
                <a16:creationId xmlns:a16="http://schemas.microsoft.com/office/drawing/2014/main" id="{DD5B75FC-2705-413F-9A8B-CB98572D1E5E}"/>
              </a:ext>
            </a:extLst>
          </p:cNvPr>
          <p:cNvSpPr txBox="1">
            <a:spLocks/>
          </p:cNvSpPr>
          <p:nvPr/>
        </p:nvSpPr>
        <p:spPr>
          <a:xfrm>
            <a:off x="546864" y="5246680"/>
            <a:ext cx="8080896" cy="648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278063" indent="-2278063">
              <a:lnSpc>
                <a:spcPct val="120000"/>
              </a:lnSpc>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17. </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must-see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必須參觀的</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18" name="圓角矩形 3">
            <a:hlinkClick r:id="rId13" action="ppaction://hlinksldjump"/>
            <a:extLst>
              <a:ext uri="{FF2B5EF4-FFF2-40B4-BE49-F238E27FC236}">
                <a16:creationId xmlns:a16="http://schemas.microsoft.com/office/drawing/2014/main" id="{CC8AD12A-8261-47F5-BB55-D55199F64D20}"/>
              </a:ext>
            </a:extLst>
          </p:cNvPr>
          <p:cNvSpPr/>
          <p:nvPr/>
        </p:nvSpPr>
        <p:spPr>
          <a:xfrm>
            <a:off x="8640868" y="785957"/>
            <a:ext cx="1296144" cy="417965"/>
          </a:xfrm>
          <a:prstGeom prst="roundRect">
            <a:avLst/>
          </a:prstGeom>
          <a:solidFill>
            <a:srgbClr val="FCF5D9"/>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19" name="圓角矩形 3">
            <a:hlinkClick r:id="rId14" action="ppaction://hlinksldjump"/>
            <a:extLst>
              <a:ext uri="{FF2B5EF4-FFF2-40B4-BE49-F238E27FC236}">
                <a16:creationId xmlns:a16="http://schemas.microsoft.com/office/drawing/2014/main" id="{61DFFD40-49E2-46E1-B3DD-740D4F2D9B63}"/>
              </a:ext>
            </a:extLst>
          </p:cNvPr>
          <p:cNvSpPr/>
          <p:nvPr/>
        </p:nvSpPr>
        <p:spPr>
          <a:xfrm>
            <a:off x="8640868" y="1949423"/>
            <a:ext cx="1296144" cy="417965"/>
          </a:xfrm>
          <a:prstGeom prst="roundRect">
            <a:avLst/>
          </a:prstGeom>
          <a:solidFill>
            <a:srgbClr val="FCF5D9"/>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21" name="圓角矩形 3">
            <a:hlinkClick r:id="rId14" action="ppaction://hlinksldjump"/>
            <a:extLst>
              <a:ext uri="{FF2B5EF4-FFF2-40B4-BE49-F238E27FC236}">
                <a16:creationId xmlns:a16="http://schemas.microsoft.com/office/drawing/2014/main" id="{B1D785E5-87DC-486D-8ABC-2567A3212E82}"/>
              </a:ext>
            </a:extLst>
          </p:cNvPr>
          <p:cNvSpPr/>
          <p:nvPr/>
        </p:nvSpPr>
        <p:spPr>
          <a:xfrm>
            <a:off x="8640868" y="3112889"/>
            <a:ext cx="1296144" cy="417965"/>
          </a:xfrm>
          <a:prstGeom prst="roundRect">
            <a:avLst/>
          </a:prstGeom>
          <a:solidFill>
            <a:srgbClr val="FCF5D9"/>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22" name="圓角矩形 3">
            <a:hlinkClick r:id="rId15" action="ppaction://hlinksldjump"/>
            <a:extLst>
              <a:ext uri="{FF2B5EF4-FFF2-40B4-BE49-F238E27FC236}">
                <a16:creationId xmlns:a16="http://schemas.microsoft.com/office/drawing/2014/main" id="{459DB0FC-08FE-4A04-83C1-1AC2A4ADEFBD}"/>
              </a:ext>
            </a:extLst>
          </p:cNvPr>
          <p:cNvSpPr/>
          <p:nvPr/>
        </p:nvSpPr>
        <p:spPr>
          <a:xfrm>
            <a:off x="8640868" y="4276355"/>
            <a:ext cx="1296144" cy="417965"/>
          </a:xfrm>
          <a:prstGeom prst="roundRect">
            <a:avLst/>
          </a:prstGeom>
          <a:solidFill>
            <a:srgbClr val="FCF5D9"/>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26" name="圓角矩形 3">
            <a:hlinkClick r:id="rId16" action="ppaction://hlinksldjump"/>
            <a:extLst>
              <a:ext uri="{FF2B5EF4-FFF2-40B4-BE49-F238E27FC236}">
                <a16:creationId xmlns:a16="http://schemas.microsoft.com/office/drawing/2014/main" id="{CE3A5B2A-0B9E-4C40-9BDC-3760C6F459BB}"/>
              </a:ext>
            </a:extLst>
          </p:cNvPr>
          <p:cNvSpPr/>
          <p:nvPr/>
        </p:nvSpPr>
        <p:spPr>
          <a:xfrm>
            <a:off x="8640868" y="5439821"/>
            <a:ext cx="1296144" cy="417965"/>
          </a:xfrm>
          <a:prstGeom prst="roundRect">
            <a:avLst/>
          </a:prstGeom>
          <a:solidFill>
            <a:srgbClr val="FCF5D9"/>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pic>
        <p:nvPicPr>
          <p:cNvPr id="39" name="圖片 38">
            <a:extLst>
              <a:ext uri="{FF2B5EF4-FFF2-40B4-BE49-F238E27FC236}">
                <a16:creationId xmlns:a16="http://schemas.microsoft.com/office/drawing/2014/main" id="{4235621A-92AB-435F-ACA2-7E35EBAADAD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13569" y="1174355"/>
            <a:ext cx="1037846" cy="434341"/>
          </a:xfrm>
          <a:prstGeom prst="rect">
            <a:avLst/>
          </a:prstGeom>
        </p:spPr>
      </p:pic>
      <p:pic>
        <p:nvPicPr>
          <p:cNvPr id="41" name="圖片 40">
            <a:extLst>
              <a:ext uri="{FF2B5EF4-FFF2-40B4-BE49-F238E27FC236}">
                <a16:creationId xmlns:a16="http://schemas.microsoft.com/office/drawing/2014/main" id="{ADFCBDDF-76E5-45EB-9023-DD4327A9088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313569" y="2326321"/>
            <a:ext cx="1461519" cy="435865"/>
          </a:xfrm>
          <a:prstGeom prst="rect">
            <a:avLst/>
          </a:prstGeom>
        </p:spPr>
      </p:pic>
      <p:pic>
        <p:nvPicPr>
          <p:cNvPr id="43" name="圖片 42">
            <a:extLst>
              <a:ext uri="{FF2B5EF4-FFF2-40B4-BE49-F238E27FC236}">
                <a16:creationId xmlns:a16="http://schemas.microsoft.com/office/drawing/2014/main" id="{419DF04E-B08D-4E19-BE5F-283B9E1EB05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313569" y="3479811"/>
            <a:ext cx="1473711" cy="434341"/>
          </a:xfrm>
          <a:prstGeom prst="rect">
            <a:avLst/>
          </a:prstGeom>
        </p:spPr>
      </p:pic>
      <p:pic>
        <p:nvPicPr>
          <p:cNvPr id="45" name="圖片 44">
            <a:extLst>
              <a:ext uri="{FF2B5EF4-FFF2-40B4-BE49-F238E27FC236}">
                <a16:creationId xmlns:a16="http://schemas.microsoft.com/office/drawing/2014/main" id="{E76DD7AB-34D1-40CC-B66A-59F89BEA71D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316617" y="4631777"/>
            <a:ext cx="1470663" cy="435865"/>
          </a:xfrm>
          <a:prstGeom prst="rect">
            <a:avLst/>
          </a:prstGeom>
        </p:spPr>
      </p:pic>
      <p:pic>
        <p:nvPicPr>
          <p:cNvPr id="47" name="圖片 46">
            <a:extLst>
              <a:ext uri="{FF2B5EF4-FFF2-40B4-BE49-F238E27FC236}">
                <a16:creationId xmlns:a16="http://schemas.microsoft.com/office/drawing/2014/main" id="{C5394BE1-B6E4-4290-877A-B935320A25D9}"/>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316617" y="5785268"/>
            <a:ext cx="1600203" cy="435865"/>
          </a:xfrm>
          <a:prstGeom prst="rect">
            <a:avLst/>
          </a:prstGeom>
        </p:spPr>
      </p:pic>
      <p:pic>
        <p:nvPicPr>
          <p:cNvPr id="17" name="610030539-1">
            <a:hlinkClick r:id="" action="ppaction://media"/>
            <a:extLst>
              <a:ext uri="{FF2B5EF4-FFF2-40B4-BE49-F238E27FC236}">
                <a16:creationId xmlns:a16="http://schemas.microsoft.com/office/drawing/2014/main" id="{AB75723B-E300-4977-B398-D7047837CF21}"/>
              </a:ext>
            </a:extLst>
          </p:cNvPr>
          <p:cNvPicPr>
            <a:picLocks noChangeAspect="1"/>
          </p:cNvPicPr>
          <p:nvPr>
            <a:audioFile r:link="rId2"/>
            <p:extLst>
              <p:ext uri="{DAA4B4D4-6D71-4841-9C94-3DE7FCFB9230}">
                <p14:media xmlns:p14="http://schemas.microsoft.com/office/powerpoint/2010/main" r:embed="rId1"/>
              </p:ext>
            </p:extLst>
          </p:nvPr>
        </p:nvPicPr>
        <p:blipFill>
          <a:blip r:embed="rId22" cstate="print">
            <a:extLst>
              <a:ext uri="{28A0092B-C50C-407E-A947-70E740481C1C}">
                <a14:useLocalDpi xmlns:a14="http://schemas.microsoft.com/office/drawing/2010/main" val="0"/>
              </a:ext>
            </a:extLst>
          </a:blip>
          <a:stretch>
            <a:fillRect/>
          </a:stretch>
        </p:blipFill>
        <p:spPr>
          <a:xfrm>
            <a:off x="0" y="712894"/>
            <a:ext cx="540000" cy="903628"/>
          </a:xfrm>
          <a:prstGeom prst="rect">
            <a:avLst/>
          </a:prstGeom>
        </p:spPr>
      </p:pic>
      <p:pic>
        <p:nvPicPr>
          <p:cNvPr id="20" name="610030540-1">
            <a:hlinkClick r:id="" action="ppaction://media"/>
            <a:extLst>
              <a:ext uri="{FF2B5EF4-FFF2-40B4-BE49-F238E27FC236}">
                <a16:creationId xmlns:a16="http://schemas.microsoft.com/office/drawing/2014/main" id="{E0B692E0-28D6-4684-B605-63E5B9BF4A02}"/>
              </a:ext>
            </a:extLst>
          </p:cNvPr>
          <p:cNvPicPr>
            <a:picLocks noChangeAspect="1"/>
          </p:cNvPicPr>
          <p:nvPr>
            <a:audioFile r:link="rId4"/>
            <p:extLst>
              <p:ext uri="{DAA4B4D4-6D71-4841-9C94-3DE7FCFB9230}">
                <p14:media xmlns:p14="http://schemas.microsoft.com/office/powerpoint/2010/main" r:embed="rId3"/>
              </p:ext>
            </p:extLst>
          </p:nvPr>
        </p:nvPicPr>
        <p:blipFill>
          <a:blip r:embed="rId22" cstate="print">
            <a:extLst>
              <a:ext uri="{28A0092B-C50C-407E-A947-70E740481C1C}">
                <a14:useLocalDpi xmlns:a14="http://schemas.microsoft.com/office/drawing/2010/main" val="0"/>
              </a:ext>
            </a:extLst>
          </a:blip>
          <a:stretch>
            <a:fillRect/>
          </a:stretch>
        </p:blipFill>
        <p:spPr>
          <a:xfrm>
            <a:off x="0" y="1867607"/>
            <a:ext cx="540000" cy="903628"/>
          </a:xfrm>
          <a:prstGeom prst="rect">
            <a:avLst/>
          </a:prstGeom>
        </p:spPr>
      </p:pic>
      <p:pic>
        <p:nvPicPr>
          <p:cNvPr id="23" name="610030541-1">
            <a:hlinkClick r:id="" action="ppaction://media"/>
            <a:extLst>
              <a:ext uri="{FF2B5EF4-FFF2-40B4-BE49-F238E27FC236}">
                <a16:creationId xmlns:a16="http://schemas.microsoft.com/office/drawing/2014/main" id="{D551F169-24D0-427A-A2C0-41F28794DE1F}"/>
              </a:ext>
            </a:extLst>
          </p:cNvPr>
          <p:cNvPicPr>
            <a:picLocks noChangeAspect="1"/>
          </p:cNvPicPr>
          <p:nvPr>
            <a:audioFile r:link="rId6"/>
            <p:extLst>
              <p:ext uri="{DAA4B4D4-6D71-4841-9C94-3DE7FCFB9230}">
                <p14:media xmlns:p14="http://schemas.microsoft.com/office/powerpoint/2010/main" r:embed="rId5"/>
              </p:ext>
            </p:extLst>
          </p:nvPr>
        </p:nvPicPr>
        <p:blipFill>
          <a:blip r:embed="rId22" cstate="print">
            <a:extLst>
              <a:ext uri="{28A0092B-C50C-407E-A947-70E740481C1C}">
                <a14:useLocalDpi xmlns:a14="http://schemas.microsoft.com/office/drawing/2010/main" val="0"/>
              </a:ext>
            </a:extLst>
          </a:blip>
          <a:stretch>
            <a:fillRect/>
          </a:stretch>
        </p:blipFill>
        <p:spPr>
          <a:xfrm>
            <a:off x="0" y="3022320"/>
            <a:ext cx="540000" cy="903628"/>
          </a:xfrm>
          <a:prstGeom prst="rect">
            <a:avLst/>
          </a:prstGeom>
        </p:spPr>
      </p:pic>
      <p:pic>
        <p:nvPicPr>
          <p:cNvPr id="24" name="610030542-1">
            <a:hlinkClick r:id="" action="ppaction://media"/>
            <a:extLst>
              <a:ext uri="{FF2B5EF4-FFF2-40B4-BE49-F238E27FC236}">
                <a16:creationId xmlns:a16="http://schemas.microsoft.com/office/drawing/2014/main" id="{BA772E07-D2A8-4704-9DCD-7A8329E6B23D}"/>
              </a:ext>
            </a:extLst>
          </p:cNvPr>
          <p:cNvPicPr>
            <a:picLocks noChangeAspect="1"/>
          </p:cNvPicPr>
          <p:nvPr>
            <a:audioFile r:link="rId8"/>
            <p:extLst>
              <p:ext uri="{DAA4B4D4-6D71-4841-9C94-3DE7FCFB9230}">
                <p14:media xmlns:p14="http://schemas.microsoft.com/office/powerpoint/2010/main" r:embed="rId7"/>
              </p:ext>
            </p:extLst>
          </p:nvPr>
        </p:nvPicPr>
        <p:blipFill>
          <a:blip r:embed="rId22" cstate="print">
            <a:extLst>
              <a:ext uri="{28A0092B-C50C-407E-A947-70E740481C1C}">
                <a14:useLocalDpi xmlns:a14="http://schemas.microsoft.com/office/drawing/2010/main" val="0"/>
              </a:ext>
            </a:extLst>
          </a:blip>
          <a:stretch>
            <a:fillRect/>
          </a:stretch>
        </p:blipFill>
        <p:spPr>
          <a:xfrm>
            <a:off x="0" y="4177034"/>
            <a:ext cx="540000" cy="903628"/>
          </a:xfrm>
          <a:prstGeom prst="rect">
            <a:avLst/>
          </a:prstGeom>
        </p:spPr>
      </p:pic>
      <p:pic>
        <p:nvPicPr>
          <p:cNvPr id="25" name="610030543-1">
            <a:hlinkClick r:id="" action="ppaction://media"/>
            <a:extLst>
              <a:ext uri="{FF2B5EF4-FFF2-40B4-BE49-F238E27FC236}">
                <a16:creationId xmlns:a16="http://schemas.microsoft.com/office/drawing/2014/main" id="{FC52DDBC-98DD-41A3-A202-B07D388BF699}"/>
              </a:ext>
            </a:extLst>
          </p:cNvPr>
          <p:cNvPicPr>
            <a:picLocks noChangeAspect="1"/>
          </p:cNvPicPr>
          <p:nvPr>
            <a:audioFile r:link="rId10"/>
            <p:extLst>
              <p:ext uri="{DAA4B4D4-6D71-4841-9C94-3DE7FCFB9230}">
                <p14:media xmlns:p14="http://schemas.microsoft.com/office/powerpoint/2010/main" r:embed="rId9"/>
              </p:ext>
            </p:extLst>
          </p:nvPr>
        </p:nvPicPr>
        <p:blipFill>
          <a:blip r:embed="rId22" cstate="print">
            <a:extLst>
              <a:ext uri="{28A0092B-C50C-407E-A947-70E740481C1C}">
                <a14:useLocalDpi xmlns:a14="http://schemas.microsoft.com/office/drawing/2010/main" val="0"/>
              </a:ext>
            </a:extLst>
          </a:blip>
          <a:stretch>
            <a:fillRect/>
          </a:stretch>
        </p:blipFill>
        <p:spPr>
          <a:xfrm>
            <a:off x="0" y="5654191"/>
            <a:ext cx="540000" cy="903628"/>
          </a:xfrm>
          <a:prstGeom prst="rect">
            <a:avLst/>
          </a:prstGeom>
        </p:spPr>
      </p:pic>
      <p:pic>
        <p:nvPicPr>
          <p:cNvPr id="27" name="圖片 26">
            <a:hlinkClick r:id="rId23" action="ppaction://hlinksldjump"/>
            <a:extLst>
              <a:ext uri="{FF2B5EF4-FFF2-40B4-BE49-F238E27FC236}">
                <a16:creationId xmlns:a16="http://schemas.microsoft.com/office/drawing/2014/main" id="{C043C862-682B-400B-9B3A-52C5B2BEF0BD}"/>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0" y="5148483"/>
            <a:ext cx="540000" cy="498573"/>
          </a:xfrm>
          <a:prstGeom prst="rect">
            <a:avLst/>
          </a:prstGeom>
        </p:spPr>
      </p:pic>
    </p:spTree>
    <p:extLst>
      <p:ext uri="{BB962C8B-B14F-4D97-AF65-F5344CB8AC3E}">
        <p14:creationId xmlns:p14="http://schemas.microsoft.com/office/powerpoint/2010/main" val="23353518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9" fill="hold"/>
                                        <p:tgtEl>
                                          <p:spTgt spid="17"/>
                                        </p:tgtEl>
                                      </p:cBhvr>
                                    </p:cmd>
                                  </p:childTnLst>
                                </p:cTn>
                              </p:par>
                            </p:childTnLst>
                          </p:cTn>
                        </p:par>
                      </p:childTnLst>
                    </p:cTn>
                  </p:par>
                </p:childTnLst>
              </p:cTn>
              <p:nextCondLst>
                <p:cond evt="onClick" delay="0">
                  <p:tgtEl>
                    <p:spTgt spid="17"/>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977" fill="hold"/>
                                        <p:tgtEl>
                                          <p:spTgt spid="20"/>
                                        </p:tgtEl>
                                      </p:cBhvr>
                                    </p:cmd>
                                  </p:childTnLst>
                                </p:cTn>
                              </p:par>
                            </p:childTnLst>
                          </p:cTn>
                        </p:par>
                      </p:childTnLst>
                    </p:cTn>
                  </p:par>
                </p:childTnLst>
              </p:cTn>
              <p:nextCondLst>
                <p:cond evt="onClick" delay="0">
                  <p:tgtEl>
                    <p:spTgt spid="20"/>
                  </p:tgtEl>
                </p:cond>
              </p:nextCondLst>
            </p:seq>
            <p:seq concurrent="1" nextAc="seek">
              <p:cTn id="12" restart="whenNotActive" fill="hold" evtFilter="cancelBubble" nodeType="interactiveSeq">
                <p:stCondLst>
                  <p:cond evt="onClick" delay="0">
                    <p:tgtEl>
                      <p:spTgt spid="2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3004" fill="hold"/>
                                        <p:tgtEl>
                                          <p:spTgt spid="23"/>
                                        </p:tgtEl>
                                      </p:cBhvr>
                                    </p:cmd>
                                  </p:childTnLst>
                                </p:cTn>
                              </p:par>
                            </p:childTnLst>
                          </p:cTn>
                        </p:par>
                      </p:childTnLst>
                    </p:cTn>
                  </p:par>
                </p:childTnLst>
              </p:cTn>
              <p:nextCondLst>
                <p:cond evt="onClick" delay="0">
                  <p:tgtEl>
                    <p:spTgt spid="23"/>
                  </p:tgtEl>
                </p:cond>
              </p:nextCondLst>
            </p:seq>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899" fill="hold"/>
                                        <p:tgtEl>
                                          <p:spTgt spid="24"/>
                                        </p:tgtEl>
                                      </p:cBhvr>
                                    </p:cmd>
                                  </p:childTnLst>
                                </p:cTn>
                              </p:par>
                            </p:childTnLst>
                          </p:cTn>
                        </p:par>
                      </p:childTnLst>
                    </p:cTn>
                  </p:par>
                </p:childTnLst>
              </p:cTn>
              <p:nextCondLst>
                <p:cond evt="onClick" delay="0">
                  <p:tgtEl>
                    <p:spTgt spid="24"/>
                  </p:tgtEl>
                </p:cond>
              </p:nextCondLst>
            </p:seq>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761" fill="hold"/>
                                        <p:tgtEl>
                                          <p:spTgt spid="25"/>
                                        </p:tgtEl>
                                      </p:cBhvr>
                                    </p:cmd>
                                  </p:childTnLst>
                                </p:cTn>
                              </p:par>
                            </p:childTnLst>
                          </p:cTn>
                        </p:par>
                      </p:childTnLst>
                    </p:cTn>
                  </p:par>
                </p:childTnLst>
              </p:cTn>
              <p:nextCondLst>
                <p:cond evt="onClick" delay="0">
                  <p:tgtEl>
                    <p:spTgt spid="25"/>
                  </p:tgtEl>
                </p:cond>
              </p:nextCondLst>
            </p:seq>
            <p:audio>
              <p:cMediaNode vol="80000">
                <p:cTn id="27" fill="hold" display="0">
                  <p:stCondLst>
                    <p:cond delay="indefinite"/>
                  </p:stCondLst>
                  <p:endCondLst>
                    <p:cond evt="onStopAudio" delay="0">
                      <p:tgtEl>
                        <p:sldTgt/>
                      </p:tgtEl>
                    </p:cond>
                  </p:endCondLst>
                </p:cTn>
                <p:tgtEl>
                  <p:spTgt spid="17"/>
                </p:tgtEl>
              </p:cMediaNode>
            </p:audio>
            <p:audio>
              <p:cMediaNode vol="80000">
                <p:cTn id="28" fill="hold" display="0">
                  <p:stCondLst>
                    <p:cond delay="indefinite"/>
                  </p:stCondLst>
                  <p:endCondLst>
                    <p:cond evt="onStopAudio" delay="0">
                      <p:tgtEl>
                        <p:sldTgt/>
                      </p:tgtEl>
                    </p:cond>
                  </p:endCondLst>
                </p:cTn>
                <p:tgtEl>
                  <p:spTgt spid="20"/>
                </p:tgtEl>
              </p:cMediaNode>
            </p:audio>
            <p:audio>
              <p:cMediaNode vol="80000">
                <p:cTn id="29" fill="hold" display="0">
                  <p:stCondLst>
                    <p:cond delay="indefinite"/>
                  </p:stCondLst>
                  <p:endCondLst>
                    <p:cond evt="onStopAudio" delay="0">
                      <p:tgtEl>
                        <p:sldTgt/>
                      </p:tgtEl>
                    </p:cond>
                  </p:endCondLst>
                </p:cTn>
                <p:tgtEl>
                  <p:spTgt spid="23"/>
                </p:tgtEl>
              </p:cMediaNode>
            </p:audio>
            <p:audio>
              <p:cMediaNode vol="80000">
                <p:cTn id="30" fill="hold" display="0">
                  <p:stCondLst>
                    <p:cond delay="indefinite"/>
                  </p:stCondLst>
                  <p:endCondLst>
                    <p:cond evt="onStopAudio" delay="0">
                      <p:tgtEl>
                        <p:sldTgt/>
                      </p:tgtEl>
                    </p:cond>
                  </p:endCondLst>
                </p:cTn>
                <p:tgtEl>
                  <p:spTgt spid="24"/>
                </p:tgtEl>
              </p:cMediaNode>
            </p:audio>
            <p:audio>
              <p:cMediaNode vol="80000">
                <p:cTn id="31" fill="hold" display="0">
                  <p:stCondLst>
                    <p:cond delay="indefinite"/>
                  </p:stCondLst>
                  <p:endCondLst>
                    <p:cond evt="onStopAudio" delay="0">
                      <p:tgtEl>
                        <p:sldTgt/>
                      </p:tgtEl>
                    </p:cond>
                  </p:endCondLst>
                </p:cTn>
                <p:tgtEl>
                  <p:spTgt spid="25"/>
                </p:tgtEl>
              </p:cMediaNode>
            </p:audio>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圓角化同側角落矩形 7">
            <a:hlinkClick r:id="rId2" action="ppaction://hlinksldjump"/>
            <a:extLst>
              <a:ext uri="{FF2B5EF4-FFF2-40B4-BE49-F238E27FC236}">
                <a16:creationId xmlns:a16="http://schemas.microsoft.com/office/drawing/2014/main" id="{8B0C67EA-8095-47B1-BCD9-A254CC4A7B15}"/>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回識字</a:t>
            </a:r>
          </a:p>
        </p:txBody>
      </p:sp>
      <p:sp>
        <p:nvSpPr>
          <p:cNvPr id="3" name="文字版面配置區 2">
            <a:extLst>
              <a:ext uri="{FF2B5EF4-FFF2-40B4-BE49-F238E27FC236}">
                <a16:creationId xmlns:a16="http://schemas.microsoft.com/office/drawing/2014/main" id="{77A364A9-FFE1-4733-99FA-B6B0A439D245}"/>
              </a:ext>
            </a:extLst>
          </p:cNvPr>
          <p:cNvSpPr txBox="1">
            <a:spLocks/>
          </p:cNvSpPr>
          <p:nvPr/>
        </p:nvSpPr>
        <p:spPr>
          <a:xfrm>
            <a:off x="731838" y="657225"/>
            <a:ext cx="10548738" cy="23621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must-see</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adj. </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必須參觀</a:t>
            </a:r>
            <a:r>
              <a:rPr lang="zh-TW" altLang="en-US"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的</a:t>
            </a:r>
            <a:endParaRPr lang="en-US" altLang="zh-TW"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endParaRPr>
          </a:p>
          <a:p>
            <a:pPr marL="361950" indent="-361950">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museum has the largest collection of paintings in the world, making it a must-see destination for art lovers</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1676089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3">
            <a:extLst>
              <a:ext uri="{FF2B5EF4-FFF2-40B4-BE49-F238E27FC236}">
                <a16:creationId xmlns:a16="http://schemas.microsoft.com/office/drawing/2014/main" id="{BFF6D38A-DFC0-4769-A918-5C4247F65AE4}"/>
              </a:ext>
            </a:extLst>
          </p:cNvPr>
          <p:cNvSpPr txBox="1">
            <a:spLocks/>
          </p:cNvSpPr>
          <p:nvPr/>
        </p:nvSpPr>
        <p:spPr>
          <a:xfrm>
            <a:off x="1478826" y="1988818"/>
            <a:ext cx="809949" cy="847028"/>
          </a:xfrm>
          <a:prstGeom prst="rect">
            <a:avLst/>
          </a:prstGeom>
          <a:solidFill>
            <a:srgbClr val="FFFFFF">
              <a:alpha val="69804"/>
            </a:srgbClr>
          </a:solidFill>
          <a:ln w="63500">
            <a:solidFill>
              <a:srgbClr val="8AC751"/>
            </a:solidFill>
          </a:ln>
        </p:spPr>
        <p:txBody>
          <a:bodyPr spcFirstLastPara="1" vert="horz" wrap="square" lIns="91425" tIns="91425" rIns="91425" bIns="91425" rtlCol="0" anchor="b" anchorCtr="0">
            <a:normAutofit fontScale="90000" lnSpcReduction="10000"/>
          </a:bodyPr>
          <a:lstStyle>
            <a:lvl1pPr lvl="0" algn="ctr" defTabSz="914400" rtl="0" eaLnBrk="1" latinLnBrk="0" hangingPunct="1">
              <a:lnSpc>
                <a:spcPct val="90000"/>
              </a:lnSpc>
              <a:spcBef>
                <a:spcPts val="0"/>
              </a:spcBef>
              <a:spcAft>
                <a:spcPts val="0"/>
              </a:spcAft>
              <a:buClr>
                <a:srgbClr val="FFFFFF"/>
              </a:buClr>
              <a:buSzPts val="4800"/>
              <a:buNone/>
              <a:defRPr sz="4800" kern="1200">
                <a:solidFill>
                  <a:srgbClr val="FFFFFF"/>
                </a:solidFill>
                <a:latin typeface="+mj-lt"/>
                <a:ea typeface="+mj-ea"/>
                <a:cs typeface="+mj-cs"/>
              </a:defRPr>
            </a:lvl1pPr>
            <a:lvl2pPr lvl="1" algn="ctr">
              <a:spcBef>
                <a:spcPts val="0"/>
              </a:spcBef>
              <a:spcAft>
                <a:spcPts val="0"/>
              </a:spcAft>
              <a:buClr>
                <a:srgbClr val="FFFFFF"/>
              </a:buClr>
              <a:buSzPts val="4800"/>
              <a:buNone/>
              <a:defRPr sz="4800">
                <a:solidFill>
                  <a:srgbClr val="FFFFFF"/>
                </a:solidFill>
              </a:defRPr>
            </a:lvl2pPr>
            <a:lvl3pPr lvl="2" algn="ctr">
              <a:spcBef>
                <a:spcPts val="0"/>
              </a:spcBef>
              <a:spcAft>
                <a:spcPts val="0"/>
              </a:spcAft>
              <a:buClr>
                <a:srgbClr val="FFFFFF"/>
              </a:buClr>
              <a:buSzPts val="4800"/>
              <a:buNone/>
              <a:defRPr sz="4800">
                <a:solidFill>
                  <a:srgbClr val="FFFFFF"/>
                </a:solidFill>
              </a:defRPr>
            </a:lvl3pPr>
            <a:lvl4pPr lvl="3" algn="ctr">
              <a:spcBef>
                <a:spcPts val="0"/>
              </a:spcBef>
              <a:spcAft>
                <a:spcPts val="0"/>
              </a:spcAft>
              <a:buClr>
                <a:srgbClr val="FFFFFF"/>
              </a:buClr>
              <a:buSzPts val="4800"/>
              <a:buNone/>
              <a:defRPr sz="4800">
                <a:solidFill>
                  <a:srgbClr val="FFFFFF"/>
                </a:solidFill>
              </a:defRPr>
            </a:lvl4pPr>
            <a:lvl5pPr lvl="4" algn="ctr">
              <a:spcBef>
                <a:spcPts val="0"/>
              </a:spcBef>
              <a:spcAft>
                <a:spcPts val="0"/>
              </a:spcAft>
              <a:buClr>
                <a:srgbClr val="FFFFFF"/>
              </a:buClr>
              <a:buSzPts val="4800"/>
              <a:buNone/>
              <a:defRPr sz="4800">
                <a:solidFill>
                  <a:srgbClr val="FFFFFF"/>
                </a:solidFill>
              </a:defRPr>
            </a:lvl5pPr>
            <a:lvl6pPr lvl="5" algn="ctr">
              <a:spcBef>
                <a:spcPts val="0"/>
              </a:spcBef>
              <a:spcAft>
                <a:spcPts val="0"/>
              </a:spcAft>
              <a:buClr>
                <a:srgbClr val="FFFFFF"/>
              </a:buClr>
              <a:buSzPts val="4800"/>
              <a:buNone/>
              <a:defRPr sz="4800">
                <a:solidFill>
                  <a:srgbClr val="FFFFFF"/>
                </a:solidFill>
              </a:defRPr>
            </a:lvl6pPr>
            <a:lvl7pPr lvl="6" algn="ctr">
              <a:spcBef>
                <a:spcPts val="0"/>
              </a:spcBef>
              <a:spcAft>
                <a:spcPts val="0"/>
              </a:spcAft>
              <a:buClr>
                <a:srgbClr val="FFFFFF"/>
              </a:buClr>
              <a:buSzPts val="4800"/>
              <a:buNone/>
              <a:defRPr sz="4800">
                <a:solidFill>
                  <a:srgbClr val="FFFFFF"/>
                </a:solidFill>
              </a:defRPr>
            </a:lvl7pPr>
            <a:lvl8pPr lvl="7" algn="ctr">
              <a:spcBef>
                <a:spcPts val="0"/>
              </a:spcBef>
              <a:spcAft>
                <a:spcPts val="0"/>
              </a:spcAft>
              <a:buClr>
                <a:srgbClr val="FFFFFF"/>
              </a:buClr>
              <a:buSzPts val="4800"/>
              <a:buNone/>
              <a:defRPr sz="4800">
                <a:solidFill>
                  <a:srgbClr val="FFFFFF"/>
                </a:solidFill>
              </a:defRPr>
            </a:lvl8pPr>
            <a:lvl9pPr lvl="8" algn="ctr">
              <a:spcBef>
                <a:spcPts val="0"/>
              </a:spcBef>
              <a:spcAft>
                <a:spcPts val="0"/>
              </a:spcAft>
              <a:buClr>
                <a:srgbClr val="FFFFFF"/>
              </a:buClr>
              <a:buSzPts val="4800"/>
              <a:buNone/>
              <a:defRPr sz="4800">
                <a:solidFill>
                  <a:srgbClr val="FFFFFF"/>
                </a:solidFill>
              </a:defRPr>
            </a:lvl9pPr>
          </a:lstStyle>
          <a:p>
            <a:pPr>
              <a:lnSpc>
                <a:spcPct val="110000"/>
              </a:lnSpc>
              <a:defRPr/>
            </a:pPr>
            <a:r>
              <a:rPr lang="en-US" altLang="zh-TW" dirty="0" smtClean="0">
                <a:solidFill>
                  <a:srgbClr val="8AC751"/>
                </a:solidFill>
                <a:latin typeface="Arial Black" pitchFamily="34" charset="0"/>
                <a:ea typeface="標楷體" panose="03000509000000000000" pitchFamily="65" charset="-120"/>
              </a:rPr>
              <a:t>5</a:t>
            </a:r>
          </a:p>
        </p:txBody>
      </p:sp>
      <p:sp>
        <p:nvSpPr>
          <p:cNvPr id="4" name="圓角矩形 3">
            <a:hlinkClick r:id="rId3" action="ppaction://hlinksldjump"/>
          </p:cNvPr>
          <p:cNvSpPr/>
          <p:nvPr/>
        </p:nvSpPr>
        <p:spPr>
          <a:xfrm>
            <a:off x="335801" y="529148"/>
            <a:ext cx="3096000" cy="468000"/>
          </a:xfrm>
          <a:prstGeom prst="roundRect">
            <a:avLst/>
          </a:prstGeom>
          <a:solidFill>
            <a:srgbClr val="8AC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ysClr val="windowText" lastClr="000000"/>
                </a:solidFill>
                <a:latin typeface="微軟正黑體" panose="020B0604030504040204" pitchFamily="34" charset="-120"/>
                <a:ea typeface="微軟正黑體" panose="020B0604030504040204" pitchFamily="34" charset="-120"/>
              </a:rPr>
              <a:t>Thinking Ahead</a:t>
            </a:r>
            <a:endParaRPr lang="zh-TW" altLang="en-US" sz="2400" b="1" dirty="0">
              <a:solidFill>
                <a:sysClr val="windowText" lastClr="000000"/>
              </a:solidFill>
              <a:latin typeface="微軟正黑體" panose="020B0604030504040204" pitchFamily="34" charset="-120"/>
              <a:ea typeface="微軟正黑體" panose="020B0604030504040204" pitchFamily="34" charset="-120"/>
            </a:endParaRPr>
          </a:p>
        </p:txBody>
      </p:sp>
      <p:sp>
        <p:nvSpPr>
          <p:cNvPr id="5" name="圓角矩形 4">
            <a:hlinkClick r:id="rId4" action="ppaction://hlinksldjump"/>
          </p:cNvPr>
          <p:cNvSpPr/>
          <p:nvPr/>
        </p:nvSpPr>
        <p:spPr>
          <a:xfrm>
            <a:off x="3640282" y="521903"/>
            <a:ext cx="4320000" cy="5788586"/>
          </a:xfrm>
          <a:prstGeom prst="roundRect">
            <a:avLst>
              <a:gd name="adj" fmla="val 1598"/>
            </a:avLst>
          </a:prstGeom>
          <a:solidFill>
            <a:srgbClr val="8AC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1244600">
              <a:spcBef>
                <a:spcPts val="600"/>
              </a:spcBef>
              <a:spcAft>
                <a:spcPts val="600"/>
              </a:spcAft>
            </a:pPr>
            <a:r>
              <a:rPr lang="en-US" altLang="zh-TW" sz="2400" b="1" dirty="0">
                <a:solidFill>
                  <a:sysClr val="windowText" lastClr="000000"/>
                </a:solidFill>
                <a:latin typeface="微軟正黑體" panose="020B0604030504040204" pitchFamily="34" charset="-120"/>
                <a:ea typeface="微軟正黑體" panose="020B0604030504040204" pitchFamily="34" charset="-120"/>
              </a:rPr>
              <a:t>Reading Selection</a:t>
            </a:r>
            <a:endParaRPr lang="zh-TW" altLang="en-US" sz="2400" b="1" dirty="0">
              <a:solidFill>
                <a:sysClr val="windowText" lastClr="000000"/>
              </a:solidFill>
              <a:latin typeface="微軟正黑體" panose="020B0604030504040204" pitchFamily="34" charset="-120"/>
              <a:ea typeface="微軟正黑體" panose="020B0604030504040204" pitchFamily="34" charset="-120"/>
            </a:endParaRPr>
          </a:p>
        </p:txBody>
      </p:sp>
      <p:sp>
        <p:nvSpPr>
          <p:cNvPr id="6" name="圓角矩形 5">
            <a:hlinkClick r:id="rId5" action="ppaction://hlinksldjump"/>
          </p:cNvPr>
          <p:cNvSpPr/>
          <p:nvPr/>
        </p:nvSpPr>
        <p:spPr>
          <a:xfrm>
            <a:off x="8104896" y="521904"/>
            <a:ext cx="3622149" cy="2304255"/>
          </a:xfrm>
          <a:prstGeom prst="roundRect">
            <a:avLst>
              <a:gd name="adj" fmla="val 3990"/>
            </a:avLst>
          </a:prstGeom>
          <a:solidFill>
            <a:srgbClr val="8AC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1244600">
              <a:spcBef>
                <a:spcPts val="600"/>
              </a:spcBef>
              <a:spcAft>
                <a:spcPct val="35000"/>
              </a:spcAft>
            </a:pPr>
            <a:r>
              <a:rPr lang="en-US" altLang="zh-TW" sz="2400" b="1" dirty="0">
                <a:solidFill>
                  <a:sysClr val="windowText" lastClr="000000"/>
                </a:solidFill>
                <a:latin typeface="微軟正黑體" panose="020B0604030504040204" pitchFamily="34" charset="-120"/>
                <a:ea typeface="微軟正黑體" panose="020B0604030504040204" pitchFamily="34" charset="-120"/>
              </a:rPr>
              <a:t>Vocabulary &amp; Phrases</a:t>
            </a:r>
            <a:endParaRPr lang="zh-TW" altLang="en-US" sz="2400" b="1" dirty="0">
              <a:solidFill>
                <a:sysClr val="windowText" lastClr="000000"/>
              </a:solidFill>
              <a:latin typeface="微軟正黑體" panose="020B0604030504040204" pitchFamily="34" charset="-120"/>
              <a:ea typeface="微軟正黑體" panose="020B0604030504040204" pitchFamily="34" charset="-120"/>
            </a:endParaRPr>
          </a:p>
        </p:txBody>
      </p:sp>
      <p:sp>
        <p:nvSpPr>
          <p:cNvPr id="7" name="圓角矩形 6">
            <a:hlinkClick r:id="rId6" action="ppaction://hlinksldjump"/>
          </p:cNvPr>
          <p:cNvSpPr/>
          <p:nvPr/>
        </p:nvSpPr>
        <p:spPr>
          <a:xfrm>
            <a:off x="335800" y="1210302"/>
            <a:ext cx="3096000" cy="468000"/>
          </a:xfrm>
          <a:prstGeom prst="roundRect">
            <a:avLst/>
          </a:prstGeom>
          <a:solidFill>
            <a:srgbClr val="8AC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44600">
              <a:lnSpc>
                <a:spcPct val="90000"/>
              </a:lnSpc>
              <a:spcBef>
                <a:spcPct val="0"/>
              </a:spcBef>
              <a:spcAft>
                <a:spcPct val="35000"/>
              </a:spcAft>
            </a:pPr>
            <a:r>
              <a:rPr lang="en-US" altLang="zh-TW" sz="2400" b="1" dirty="0">
                <a:solidFill>
                  <a:sysClr val="windowText" lastClr="000000"/>
                </a:solidFill>
                <a:latin typeface="微軟正黑體" panose="020B0604030504040204" pitchFamily="34" charset="-120"/>
                <a:ea typeface="微軟正黑體" panose="020B0604030504040204" pitchFamily="34" charset="-120"/>
              </a:rPr>
              <a:t>Reading Strategy</a:t>
            </a:r>
            <a:endParaRPr lang="zh-TW" altLang="en-US" sz="2400" b="1" dirty="0">
              <a:solidFill>
                <a:sysClr val="windowText" lastClr="000000"/>
              </a:solidFill>
              <a:latin typeface="微軟正黑體" panose="020B0604030504040204" pitchFamily="34" charset="-120"/>
              <a:ea typeface="微軟正黑體" panose="020B0604030504040204" pitchFamily="34" charset="-120"/>
            </a:endParaRPr>
          </a:p>
        </p:txBody>
      </p:sp>
      <p:sp>
        <p:nvSpPr>
          <p:cNvPr id="8" name="圓角矩形 7">
            <a:hlinkClick r:id="rId7" action="ppaction://hlinksldjump"/>
          </p:cNvPr>
          <p:cNvSpPr/>
          <p:nvPr/>
        </p:nvSpPr>
        <p:spPr>
          <a:xfrm>
            <a:off x="8104896" y="3031490"/>
            <a:ext cx="3614038" cy="468000"/>
          </a:xfrm>
          <a:prstGeom prst="roundRect">
            <a:avLst/>
          </a:prstGeom>
          <a:solidFill>
            <a:srgbClr val="8AC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44600">
              <a:lnSpc>
                <a:spcPct val="90000"/>
              </a:lnSpc>
              <a:spcBef>
                <a:spcPct val="0"/>
              </a:spcBef>
              <a:spcAft>
                <a:spcPct val="35000"/>
              </a:spcAft>
            </a:pPr>
            <a:r>
              <a:rPr lang="en-US" altLang="zh-TW" sz="2400" b="1" dirty="0">
                <a:solidFill>
                  <a:sysClr val="windowText" lastClr="000000"/>
                </a:solidFill>
                <a:latin typeface="微軟正黑體" panose="020B0604030504040204" pitchFamily="34" charset="-120"/>
                <a:ea typeface="微軟正黑體" panose="020B0604030504040204" pitchFamily="34" charset="-120"/>
              </a:rPr>
              <a:t>Sentence Pattern</a:t>
            </a:r>
            <a:endParaRPr lang="zh-TW" altLang="en-US" sz="2400" b="1" dirty="0">
              <a:solidFill>
                <a:sysClr val="windowText" lastClr="000000"/>
              </a:solidFill>
              <a:latin typeface="微軟正黑體" panose="020B0604030504040204" pitchFamily="34" charset="-120"/>
              <a:ea typeface="微軟正黑體" panose="020B0604030504040204" pitchFamily="34" charset="-120"/>
            </a:endParaRPr>
          </a:p>
        </p:txBody>
      </p:sp>
      <p:sp>
        <p:nvSpPr>
          <p:cNvPr id="9" name="圓角矩形 8">
            <a:hlinkClick r:id="rId8" action="ppaction://hlinksldjump"/>
          </p:cNvPr>
          <p:cNvSpPr/>
          <p:nvPr/>
        </p:nvSpPr>
        <p:spPr>
          <a:xfrm>
            <a:off x="8104896" y="3704821"/>
            <a:ext cx="3589719" cy="468000"/>
          </a:xfrm>
          <a:prstGeom prst="roundRect">
            <a:avLst/>
          </a:prstGeom>
          <a:solidFill>
            <a:srgbClr val="8AC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44600">
              <a:lnSpc>
                <a:spcPct val="90000"/>
              </a:lnSpc>
              <a:spcBef>
                <a:spcPct val="0"/>
              </a:spcBef>
              <a:spcAft>
                <a:spcPct val="35000"/>
              </a:spcAft>
            </a:pPr>
            <a:r>
              <a:rPr lang="en-US" altLang="zh-TW" sz="2400" b="1" dirty="0">
                <a:solidFill>
                  <a:sysClr val="windowText" lastClr="000000"/>
                </a:solidFill>
                <a:latin typeface="微軟正黑體" panose="020B0604030504040204" pitchFamily="34" charset="-120"/>
                <a:ea typeface="微軟正黑體" panose="020B0604030504040204" pitchFamily="34" charset="-120"/>
              </a:rPr>
              <a:t>Language in Use</a:t>
            </a:r>
            <a:endParaRPr lang="zh-TW" altLang="en-US" sz="2400" b="1" dirty="0">
              <a:solidFill>
                <a:sysClr val="windowText" lastClr="000000"/>
              </a:solidFill>
              <a:latin typeface="微軟正黑體" panose="020B0604030504040204" pitchFamily="34" charset="-120"/>
              <a:ea typeface="微軟正黑體" panose="020B0604030504040204" pitchFamily="34" charset="-120"/>
            </a:endParaRPr>
          </a:p>
        </p:txBody>
      </p:sp>
      <p:sp>
        <p:nvSpPr>
          <p:cNvPr id="10" name="圓角矩形 9">
            <a:hlinkClick r:id="rId9" action="ppaction://hlinksldjump"/>
          </p:cNvPr>
          <p:cNvSpPr/>
          <p:nvPr/>
        </p:nvSpPr>
        <p:spPr>
          <a:xfrm>
            <a:off x="335800" y="3146363"/>
            <a:ext cx="3096000" cy="468000"/>
          </a:xfrm>
          <a:prstGeom prst="roundRect">
            <a:avLst/>
          </a:prstGeom>
          <a:solidFill>
            <a:srgbClr val="CEE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44600">
              <a:lnSpc>
                <a:spcPct val="90000"/>
              </a:lnSpc>
              <a:spcBef>
                <a:spcPct val="0"/>
              </a:spcBef>
              <a:spcAft>
                <a:spcPct val="35000"/>
              </a:spcAft>
            </a:pPr>
            <a:r>
              <a:rPr lang="zh-TW" altLang="en-US" sz="2200" b="1" dirty="0">
                <a:solidFill>
                  <a:schemeClr val="tx1">
                    <a:lumMod val="85000"/>
                    <a:lumOff val="15000"/>
                  </a:schemeClr>
                </a:solidFill>
                <a:latin typeface="微軟正黑體" panose="020B0604030504040204" pitchFamily="34" charset="-120"/>
                <a:ea typeface="微軟正黑體" panose="020B0604030504040204" pitchFamily="34" charset="-120"/>
              </a:rPr>
              <a:t>寫作手冊</a:t>
            </a:r>
          </a:p>
        </p:txBody>
      </p:sp>
      <p:sp>
        <p:nvSpPr>
          <p:cNvPr id="11" name="圓角矩形 10">
            <a:hlinkClick r:id="rId10" action="ppaction://hlinksldjump"/>
          </p:cNvPr>
          <p:cNvSpPr/>
          <p:nvPr/>
        </p:nvSpPr>
        <p:spPr>
          <a:xfrm>
            <a:off x="335802" y="3789363"/>
            <a:ext cx="3096000" cy="2519362"/>
          </a:xfrm>
          <a:prstGeom prst="roundRect">
            <a:avLst>
              <a:gd name="adj" fmla="val 3479"/>
            </a:avLst>
          </a:prstGeom>
          <a:solidFill>
            <a:srgbClr val="CEE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zh-TW" altLang="en-US" sz="2200" b="1" dirty="0">
                <a:solidFill>
                  <a:schemeClr val="tx1">
                    <a:lumMod val="85000"/>
                    <a:lumOff val="15000"/>
                  </a:schemeClr>
                </a:solidFill>
                <a:latin typeface="微軟正黑體" panose="020B0604030504040204" pitchFamily="34" charset="-120"/>
                <a:ea typeface="微軟正黑體" panose="020B0604030504040204" pitchFamily="34" charset="-120"/>
              </a:rPr>
              <a:t>補充資源</a:t>
            </a:r>
          </a:p>
        </p:txBody>
      </p:sp>
      <p:sp>
        <p:nvSpPr>
          <p:cNvPr id="15" name="圓角矩形 14">
            <a:hlinkClick r:id="rId11" action="ppaction://hlinksldjump"/>
          </p:cNvPr>
          <p:cNvSpPr/>
          <p:nvPr/>
        </p:nvSpPr>
        <p:spPr>
          <a:xfrm>
            <a:off x="3795845" y="1674935"/>
            <a:ext cx="4008874" cy="2391074"/>
          </a:xfrm>
          <a:prstGeom prst="roundRect">
            <a:avLst>
              <a:gd name="adj" fmla="val 41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10000"/>
              </a:lnSpc>
            </a:pPr>
            <a:r>
              <a:rPr lang="en-US" altLang="zh-TW" sz="2600" dirty="0" smtClean="0">
                <a:solidFill>
                  <a:sysClr val="windowText" lastClr="000000"/>
                </a:solidFill>
                <a:ea typeface="標楷體" panose="03000509000000000000" pitchFamily="65" charset="-120"/>
              </a:rPr>
              <a:t>Paragraph</a:t>
            </a:r>
            <a:endParaRPr lang="zh-TW" altLang="en-US" sz="2600" dirty="0">
              <a:solidFill>
                <a:sysClr val="windowText" lastClr="000000"/>
              </a:solidFill>
              <a:ea typeface="標楷體" panose="03000509000000000000" pitchFamily="65" charset="-120"/>
            </a:endParaRPr>
          </a:p>
        </p:txBody>
      </p:sp>
      <p:sp>
        <p:nvSpPr>
          <p:cNvPr id="16" name="圓角矩形 15">
            <a:hlinkClick r:id="rId12" action="ppaction://hlinksldjump"/>
          </p:cNvPr>
          <p:cNvSpPr/>
          <p:nvPr/>
        </p:nvSpPr>
        <p:spPr>
          <a:xfrm>
            <a:off x="3795845" y="4184524"/>
            <a:ext cx="4008874" cy="41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400" dirty="0">
                <a:solidFill>
                  <a:sysClr val="windowText" lastClr="000000"/>
                </a:solidFill>
              </a:rPr>
              <a:t>Reading Comprehension</a:t>
            </a:r>
          </a:p>
        </p:txBody>
      </p:sp>
      <p:sp>
        <p:nvSpPr>
          <p:cNvPr id="17" name="圓角矩形 16">
            <a:hlinkClick r:id="rId13" action="ppaction://hlinksldjump"/>
          </p:cNvPr>
          <p:cNvSpPr/>
          <p:nvPr/>
        </p:nvSpPr>
        <p:spPr>
          <a:xfrm>
            <a:off x="3795845" y="4717039"/>
            <a:ext cx="4008874" cy="41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400" dirty="0">
                <a:solidFill>
                  <a:sysClr val="windowText" lastClr="000000"/>
                </a:solidFill>
                <a:ea typeface="標楷體" panose="03000509000000000000" pitchFamily="65" charset="-120"/>
              </a:rPr>
              <a:t>Graphic </a:t>
            </a:r>
            <a:r>
              <a:rPr lang="en-US" altLang="zh-TW" sz="2400" dirty="0" smtClean="0">
                <a:solidFill>
                  <a:sysClr val="windowText" lastClr="000000"/>
                </a:solidFill>
                <a:ea typeface="標楷體" panose="03000509000000000000" pitchFamily="65" charset="-120"/>
              </a:rPr>
              <a:t>Organizer</a:t>
            </a:r>
            <a:endParaRPr lang="en-US" altLang="zh-TW" sz="2400" dirty="0">
              <a:solidFill>
                <a:sysClr val="windowText" lastClr="000000"/>
              </a:solidFill>
              <a:ea typeface="標楷體" panose="03000509000000000000" pitchFamily="65" charset="-120"/>
            </a:endParaRPr>
          </a:p>
        </p:txBody>
      </p:sp>
      <p:sp>
        <p:nvSpPr>
          <p:cNvPr id="18" name="圓角矩形 17">
            <a:hlinkClick r:id="rId14" action="ppaction://hlinksldjump"/>
          </p:cNvPr>
          <p:cNvSpPr/>
          <p:nvPr/>
        </p:nvSpPr>
        <p:spPr>
          <a:xfrm>
            <a:off x="3795845" y="5249554"/>
            <a:ext cx="4008874" cy="41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400" dirty="0">
                <a:solidFill>
                  <a:sysClr val="windowText" lastClr="000000"/>
                </a:solidFill>
                <a:ea typeface="標楷體" panose="03000509000000000000" pitchFamily="65" charset="-120"/>
              </a:rPr>
              <a:t>Comprehension Practice</a:t>
            </a:r>
          </a:p>
        </p:txBody>
      </p:sp>
      <p:sp>
        <p:nvSpPr>
          <p:cNvPr id="19" name="圓角矩形 18">
            <a:hlinkClick r:id="rId15" action="ppaction://hlinksldjump"/>
          </p:cNvPr>
          <p:cNvSpPr/>
          <p:nvPr/>
        </p:nvSpPr>
        <p:spPr>
          <a:xfrm>
            <a:off x="3909297" y="3148926"/>
            <a:ext cx="1962219" cy="348685"/>
          </a:xfrm>
          <a:prstGeom prst="roundRect">
            <a:avLst>
              <a:gd name="adj" fmla="val 28724"/>
            </a:avLst>
          </a:prstGeom>
          <a:solidFill>
            <a:srgbClr val="CEE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solidFill>
                  <a:sysClr val="windowText" lastClr="000000"/>
                </a:solidFill>
                <a:latin typeface="微軟正黑體" panose="020B0604030504040204" pitchFamily="34" charset="-120"/>
                <a:ea typeface="微軟正黑體" panose="020B0604030504040204" pitchFamily="34" charset="-120"/>
                <a:cs typeface="Arial" panose="020B0604020202020204" pitchFamily="34" charset="0"/>
              </a:rPr>
              <a:t>Language Highlight</a:t>
            </a:r>
            <a:endParaRPr lang="zh-TW" altLang="en-US" sz="1400" b="1" dirty="0">
              <a:solidFill>
                <a:sysClr val="windowText" lastClr="000000"/>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0" name="圓角矩形 19">
            <a:hlinkClick r:id="rId16" action="ppaction://hlinksldjump"/>
          </p:cNvPr>
          <p:cNvSpPr/>
          <p:nvPr/>
        </p:nvSpPr>
        <p:spPr>
          <a:xfrm>
            <a:off x="3914689" y="3619704"/>
            <a:ext cx="1956828" cy="342000"/>
          </a:xfrm>
          <a:prstGeom prst="roundRect">
            <a:avLst>
              <a:gd name="adj" fmla="val 31914"/>
            </a:avLst>
          </a:prstGeom>
          <a:solidFill>
            <a:srgbClr val="CEE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smtClean="0">
                <a:solidFill>
                  <a:sysClr val="windowText" lastClr="000000"/>
                </a:solidFill>
                <a:latin typeface="微軟正黑體" panose="020B0604030504040204" pitchFamily="34" charset="-120"/>
                <a:ea typeface="微軟正黑體" panose="020B0604030504040204" pitchFamily="34" charset="-120"/>
                <a:cs typeface="Arial" panose="020B0604020202020204" pitchFamily="34" charset="0"/>
              </a:rPr>
              <a:t>Reading Strategy</a:t>
            </a:r>
            <a:endParaRPr lang="zh-TW" altLang="en-US" sz="1400" b="1" dirty="0">
              <a:solidFill>
                <a:sysClr val="windowText" lastClr="000000"/>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1" name="圓角矩形 20">
            <a:hlinkClick r:id="rId17" action="ppaction://hlinksldjump"/>
          </p:cNvPr>
          <p:cNvSpPr/>
          <p:nvPr/>
        </p:nvSpPr>
        <p:spPr>
          <a:xfrm>
            <a:off x="5959463" y="3148926"/>
            <a:ext cx="1708633" cy="348685"/>
          </a:xfrm>
          <a:prstGeom prst="roundRect">
            <a:avLst>
              <a:gd name="adj" fmla="val 31739"/>
            </a:avLst>
          </a:prstGeom>
          <a:solidFill>
            <a:srgbClr val="CEE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solidFill>
                  <a:sysClr val="windowText" lastClr="000000"/>
                </a:solidFill>
                <a:latin typeface="微軟正黑體" panose="020B0604030504040204" pitchFamily="34" charset="-120"/>
                <a:ea typeface="微軟正黑體" panose="020B0604030504040204" pitchFamily="34" charset="-120"/>
                <a:cs typeface="Arial" panose="020B0604020202020204" pitchFamily="34" charset="0"/>
              </a:rPr>
              <a:t>infographic</a:t>
            </a:r>
            <a:endParaRPr lang="zh-TW" altLang="en-US" sz="1400" b="1" dirty="0">
              <a:solidFill>
                <a:sysClr val="windowText" lastClr="000000"/>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2" name="圓角矩形 21">
            <a:hlinkClick r:id="rId18" action="ppaction://hlinksldjump"/>
          </p:cNvPr>
          <p:cNvSpPr/>
          <p:nvPr/>
        </p:nvSpPr>
        <p:spPr>
          <a:xfrm>
            <a:off x="8367971" y="1168325"/>
            <a:ext cx="3096000" cy="39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ysClr val="windowText" lastClr="000000"/>
                </a:solidFill>
                <a:ea typeface="標楷體" panose="03000509000000000000" pitchFamily="65" charset="-120"/>
              </a:rPr>
              <a:t>Words for Production</a:t>
            </a:r>
          </a:p>
        </p:txBody>
      </p:sp>
      <p:sp>
        <p:nvSpPr>
          <p:cNvPr id="23" name="圓角矩形 22">
            <a:hlinkClick r:id="rId19" action="ppaction://hlinksldjump"/>
          </p:cNvPr>
          <p:cNvSpPr/>
          <p:nvPr/>
        </p:nvSpPr>
        <p:spPr>
          <a:xfrm>
            <a:off x="8367971" y="1705310"/>
            <a:ext cx="3096000" cy="39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ysClr val="windowText" lastClr="000000"/>
                </a:solidFill>
                <a:ea typeface="標楷體" panose="03000509000000000000" pitchFamily="65" charset="-120"/>
              </a:rPr>
              <a:t>Idioms and Phrases</a:t>
            </a:r>
          </a:p>
        </p:txBody>
      </p:sp>
      <p:sp>
        <p:nvSpPr>
          <p:cNvPr id="24" name="圓角矩形 23">
            <a:hlinkClick r:id="rId20" action="ppaction://hlinksldjump"/>
          </p:cNvPr>
          <p:cNvSpPr/>
          <p:nvPr/>
        </p:nvSpPr>
        <p:spPr>
          <a:xfrm>
            <a:off x="8367971" y="2242294"/>
            <a:ext cx="3096000" cy="39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ysClr val="windowText" lastClr="000000"/>
                </a:solidFill>
                <a:ea typeface="標楷體" panose="03000509000000000000" pitchFamily="65" charset="-120"/>
              </a:rPr>
              <a:t>Words for Recognition</a:t>
            </a:r>
          </a:p>
        </p:txBody>
      </p:sp>
      <p:sp>
        <p:nvSpPr>
          <p:cNvPr id="25" name="圓角矩形 24">
            <a:hlinkClick r:id="rId21" action="ppaction://hlinksldjump"/>
          </p:cNvPr>
          <p:cNvSpPr/>
          <p:nvPr/>
        </p:nvSpPr>
        <p:spPr>
          <a:xfrm>
            <a:off x="533802" y="4376980"/>
            <a:ext cx="2700000" cy="39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ysClr val="windowText" lastClr="000000"/>
                </a:solidFill>
                <a:ea typeface="標楷體" panose="03000509000000000000" pitchFamily="65" charset="-120"/>
              </a:rPr>
              <a:t>See a Film</a:t>
            </a:r>
          </a:p>
        </p:txBody>
      </p:sp>
      <p:sp>
        <p:nvSpPr>
          <p:cNvPr id="26" name="圓角矩形 25">
            <a:hlinkClick r:id="rId22" action="ppaction://hlinksldjump"/>
          </p:cNvPr>
          <p:cNvSpPr/>
          <p:nvPr/>
        </p:nvSpPr>
        <p:spPr>
          <a:xfrm>
            <a:off x="533800" y="4867114"/>
            <a:ext cx="2700000" cy="39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ysClr val="windowText" lastClr="000000"/>
                </a:solidFill>
                <a:latin typeface="微軟正黑體" panose="020B0604030504040204" pitchFamily="34" charset="-120"/>
                <a:ea typeface="微軟正黑體" panose="020B0604030504040204" pitchFamily="34" charset="-120"/>
              </a:rPr>
              <a:t>補充網站</a:t>
            </a:r>
          </a:p>
        </p:txBody>
      </p:sp>
      <p:pic>
        <p:nvPicPr>
          <p:cNvPr id="27" name="圖片 26">
            <a:hlinkClick r:id="rId21"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089996" y="4246159"/>
            <a:ext cx="432000" cy="617144"/>
          </a:xfrm>
          <a:prstGeom prst="rect">
            <a:avLst/>
          </a:prstGeom>
          <a:effectLst>
            <a:outerShdw blurRad="12700" dir="1800000" sx="91000" sy="91000" algn="ctr" rotWithShape="0">
              <a:schemeClr val="tx1">
                <a:lumMod val="65000"/>
                <a:lumOff val="35000"/>
                <a:alpha val="93000"/>
              </a:schemeClr>
            </a:outerShdw>
          </a:effectLst>
        </p:spPr>
      </p:pic>
      <p:grpSp>
        <p:nvGrpSpPr>
          <p:cNvPr id="29" name="群組 28"/>
          <p:cNvGrpSpPr/>
          <p:nvPr/>
        </p:nvGrpSpPr>
        <p:grpSpPr>
          <a:xfrm>
            <a:off x="5576788" y="1765414"/>
            <a:ext cx="1903768" cy="1103890"/>
            <a:chOff x="5536506" y="1844824"/>
            <a:chExt cx="1903768" cy="1103890"/>
          </a:xfrm>
          <a:solidFill>
            <a:srgbClr val="CEE5B5"/>
          </a:solidFill>
        </p:grpSpPr>
        <p:sp>
          <p:nvSpPr>
            <p:cNvPr id="30" name="橢圓 29">
              <a:hlinkClick r:id="rId24" action="ppaction://hlinksldjump"/>
            </p:cNvPr>
            <p:cNvSpPr/>
            <p:nvPr/>
          </p:nvSpPr>
          <p:spPr>
            <a:xfrm>
              <a:off x="5536506" y="1844824"/>
              <a:ext cx="445830" cy="44583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smtClean="0">
                  <a:solidFill>
                    <a:schemeClr val="tx1"/>
                  </a:solidFill>
                  <a:ea typeface="標楷體" panose="03000509000000000000" pitchFamily="65" charset="-120"/>
                </a:rPr>
                <a:t>1</a:t>
              </a:r>
              <a:endParaRPr lang="zh-TW" altLang="en-US" sz="2800" dirty="0">
                <a:solidFill>
                  <a:schemeClr val="tx1"/>
                </a:solidFill>
                <a:ea typeface="標楷體" panose="03000509000000000000" pitchFamily="65" charset="-120"/>
              </a:endParaRPr>
            </a:p>
          </p:txBody>
        </p:sp>
        <p:sp>
          <p:nvSpPr>
            <p:cNvPr id="31" name="橢圓 30">
              <a:hlinkClick r:id="rId25" action="ppaction://hlinksldjump"/>
            </p:cNvPr>
            <p:cNvSpPr/>
            <p:nvPr/>
          </p:nvSpPr>
          <p:spPr>
            <a:xfrm>
              <a:off x="6268725" y="1844824"/>
              <a:ext cx="445830" cy="44583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smtClean="0">
                  <a:solidFill>
                    <a:schemeClr val="tx1"/>
                  </a:solidFill>
                  <a:ea typeface="標楷體" panose="03000509000000000000" pitchFamily="65" charset="-120"/>
                </a:rPr>
                <a:t>2</a:t>
              </a:r>
              <a:endParaRPr lang="zh-TW" altLang="en-US" sz="2800" dirty="0">
                <a:solidFill>
                  <a:schemeClr val="tx1"/>
                </a:solidFill>
                <a:ea typeface="標楷體" panose="03000509000000000000" pitchFamily="65" charset="-120"/>
              </a:endParaRPr>
            </a:p>
          </p:txBody>
        </p:sp>
        <p:sp>
          <p:nvSpPr>
            <p:cNvPr id="32" name="橢圓 31">
              <a:hlinkClick r:id="rId26" action="ppaction://hlinksldjump"/>
            </p:cNvPr>
            <p:cNvSpPr/>
            <p:nvPr/>
          </p:nvSpPr>
          <p:spPr>
            <a:xfrm>
              <a:off x="6994444" y="1844824"/>
              <a:ext cx="445830" cy="44583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smtClean="0">
                  <a:solidFill>
                    <a:schemeClr val="tx1"/>
                  </a:solidFill>
                  <a:ea typeface="標楷體" panose="03000509000000000000" pitchFamily="65" charset="-120"/>
                </a:rPr>
                <a:t>3</a:t>
              </a:r>
              <a:endParaRPr lang="zh-TW" altLang="en-US" sz="2800" dirty="0">
                <a:solidFill>
                  <a:schemeClr val="tx1"/>
                </a:solidFill>
                <a:ea typeface="標楷體" panose="03000509000000000000" pitchFamily="65" charset="-120"/>
              </a:endParaRPr>
            </a:p>
          </p:txBody>
        </p:sp>
        <p:sp>
          <p:nvSpPr>
            <p:cNvPr id="33" name="橢圓 32">
              <a:hlinkClick r:id="rId27" action="ppaction://hlinksldjump"/>
            </p:cNvPr>
            <p:cNvSpPr/>
            <p:nvPr/>
          </p:nvSpPr>
          <p:spPr>
            <a:xfrm>
              <a:off x="5536506" y="2502884"/>
              <a:ext cx="445830" cy="44583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smtClean="0">
                  <a:solidFill>
                    <a:schemeClr val="tx1"/>
                  </a:solidFill>
                  <a:ea typeface="標楷體" panose="03000509000000000000" pitchFamily="65" charset="-120"/>
                </a:rPr>
                <a:t>4</a:t>
              </a:r>
              <a:endParaRPr lang="zh-TW" altLang="en-US" sz="2800" dirty="0">
                <a:solidFill>
                  <a:schemeClr val="tx1"/>
                </a:solidFill>
                <a:ea typeface="標楷體" panose="03000509000000000000" pitchFamily="65" charset="-120"/>
              </a:endParaRPr>
            </a:p>
          </p:txBody>
        </p:sp>
      </p:grpSp>
      <p:sp>
        <p:nvSpPr>
          <p:cNvPr id="34" name="圓角矩形 33">
            <a:hlinkClick r:id="rId28" action="ppaction://hlinksldjump"/>
          </p:cNvPr>
          <p:cNvSpPr/>
          <p:nvPr/>
        </p:nvSpPr>
        <p:spPr>
          <a:xfrm>
            <a:off x="8117055" y="4378152"/>
            <a:ext cx="3589719" cy="468000"/>
          </a:xfrm>
          <a:prstGeom prst="roundRect">
            <a:avLst/>
          </a:prstGeom>
          <a:solidFill>
            <a:srgbClr val="8AC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2400" b="1" dirty="0">
                <a:solidFill>
                  <a:sysClr val="windowText" lastClr="000000"/>
                </a:solidFill>
                <a:latin typeface="微軟正黑體" panose="020B0604030504040204" pitchFamily="34" charset="-120"/>
                <a:ea typeface="微軟正黑體" panose="020B0604030504040204" pitchFamily="34" charset="-120"/>
              </a:rPr>
              <a:t>Listening </a:t>
            </a:r>
            <a:r>
              <a:rPr lang="en-US" altLang="zh-TW" sz="2400" b="1" dirty="0" smtClean="0">
                <a:solidFill>
                  <a:sysClr val="windowText" lastClr="000000"/>
                </a:solidFill>
                <a:latin typeface="微軟正黑體" panose="020B0604030504040204" pitchFamily="34" charset="-120"/>
                <a:ea typeface="微軟正黑體" panose="020B0604030504040204" pitchFamily="34" charset="-120"/>
              </a:rPr>
              <a:t>Strategy</a:t>
            </a:r>
            <a:endParaRPr lang="zh-TW" altLang="en-US" sz="2400" b="1" dirty="0">
              <a:solidFill>
                <a:sysClr val="windowText" lastClr="000000"/>
              </a:solidFill>
              <a:latin typeface="微軟正黑體" panose="020B0604030504040204" pitchFamily="34" charset="-120"/>
              <a:ea typeface="微軟正黑體" panose="020B0604030504040204" pitchFamily="34" charset="-120"/>
            </a:endParaRPr>
          </a:p>
        </p:txBody>
      </p:sp>
      <p:pic>
        <p:nvPicPr>
          <p:cNvPr id="35" name="圖片 34">
            <a:hlinkClick r:id="rId29" action="ppaction://hlinksldjump"/>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113921" y="405373"/>
            <a:ext cx="432000" cy="614353"/>
          </a:xfrm>
          <a:prstGeom prst="rect">
            <a:avLst/>
          </a:prstGeom>
          <a:effectLst/>
        </p:spPr>
      </p:pic>
      <p:pic>
        <p:nvPicPr>
          <p:cNvPr id="36" name="圖片 35">
            <a:hlinkClick r:id="rId5" action="ppaction://hlinksldjump"/>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1538824" y="405373"/>
            <a:ext cx="432000" cy="614352"/>
          </a:xfrm>
          <a:prstGeom prst="rect">
            <a:avLst/>
          </a:prstGeom>
          <a:effectLst/>
        </p:spPr>
      </p:pic>
      <p:pic>
        <p:nvPicPr>
          <p:cNvPr id="37" name="圖片 36">
            <a:hlinkClick r:id="rId4" action="ppaction://hlinksldjump"/>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626789" y="405373"/>
            <a:ext cx="432000" cy="614353"/>
          </a:xfrm>
          <a:prstGeom prst="rect">
            <a:avLst/>
          </a:prstGeom>
          <a:effectLst/>
        </p:spPr>
      </p:pic>
      <p:cxnSp>
        <p:nvCxnSpPr>
          <p:cNvPr id="38" name="直線接點 37"/>
          <p:cNvCxnSpPr/>
          <p:nvPr/>
        </p:nvCxnSpPr>
        <p:spPr>
          <a:xfrm>
            <a:off x="3943239" y="2997422"/>
            <a:ext cx="3672000" cy="0"/>
          </a:xfrm>
          <a:prstGeom prst="line">
            <a:avLst/>
          </a:prstGeom>
          <a:ln w="1905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39" name="圖片 38">
            <a:hlinkClick r:id="rId8" action="ppaction://hlinksldjump"/>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1512448" y="3574631"/>
            <a:ext cx="432000" cy="614353"/>
          </a:xfrm>
          <a:prstGeom prst="rect">
            <a:avLst/>
          </a:prstGeom>
          <a:effectLst/>
        </p:spPr>
      </p:pic>
      <p:sp>
        <p:nvSpPr>
          <p:cNvPr id="41" name="圓角矩形 40">
            <a:hlinkClick r:id="rId31" action="ppaction://hlinksldjump"/>
          </p:cNvPr>
          <p:cNvSpPr/>
          <p:nvPr/>
        </p:nvSpPr>
        <p:spPr>
          <a:xfrm>
            <a:off x="3795845" y="5782067"/>
            <a:ext cx="4008874" cy="41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400" dirty="0">
                <a:solidFill>
                  <a:sysClr val="windowText" lastClr="000000"/>
                </a:solidFill>
                <a:ea typeface="標楷體" panose="03000509000000000000" pitchFamily="65" charset="-120"/>
              </a:rPr>
              <a:t>Think and Reflect</a:t>
            </a:r>
          </a:p>
        </p:txBody>
      </p:sp>
      <p:sp>
        <p:nvSpPr>
          <p:cNvPr id="42" name="圓角矩形 41">
            <a:hlinkClick r:id="rId32" action="ppaction://hlinksldjump"/>
          </p:cNvPr>
          <p:cNvSpPr/>
          <p:nvPr/>
        </p:nvSpPr>
        <p:spPr>
          <a:xfrm>
            <a:off x="5959463" y="3616362"/>
            <a:ext cx="1708633" cy="348685"/>
          </a:xfrm>
          <a:prstGeom prst="roundRect">
            <a:avLst>
              <a:gd name="adj" fmla="val 31739"/>
            </a:avLst>
          </a:prstGeom>
          <a:solidFill>
            <a:srgbClr val="CEE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smtClean="0">
                <a:solidFill>
                  <a:sysClr val="windowText" lastClr="000000"/>
                </a:solidFill>
                <a:latin typeface="微軟正黑體" panose="020B0604030504040204" pitchFamily="34" charset="-120"/>
                <a:ea typeface="微軟正黑體" panose="020B0604030504040204" pitchFamily="34" charset="-120"/>
                <a:cs typeface="Arial" panose="020B0604020202020204" pitchFamily="34" charset="0"/>
              </a:rPr>
              <a:t>Note the Details</a:t>
            </a:r>
            <a:endParaRPr lang="zh-TW" altLang="en-US" sz="1400" b="1" dirty="0">
              <a:solidFill>
                <a:sysClr val="windowText" lastClr="000000"/>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43" name="圓角矩形 42">
            <a:hlinkClick r:id="rId33" action="ppaction://hlinksldjump"/>
          </p:cNvPr>
          <p:cNvSpPr/>
          <p:nvPr/>
        </p:nvSpPr>
        <p:spPr>
          <a:xfrm>
            <a:off x="533800" y="5357248"/>
            <a:ext cx="2700000" cy="39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lumMod val="85000"/>
                    <a:lumOff val="15000"/>
                  </a:schemeClr>
                </a:solidFill>
                <a:latin typeface="微軟正黑體" panose="020B0604030504040204" pitchFamily="34" charset="-120"/>
                <a:ea typeface="微軟正黑體" panose="020B0604030504040204" pitchFamily="34" charset="-120"/>
              </a:rPr>
              <a:t>補充學習單</a:t>
            </a:r>
          </a:p>
        </p:txBody>
      </p:sp>
      <p:cxnSp>
        <p:nvCxnSpPr>
          <p:cNvPr id="44" name="直線接點 43"/>
          <p:cNvCxnSpPr/>
          <p:nvPr/>
        </p:nvCxnSpPr>
        <p:spPr>
          <a:xfrm>
            <a:off x="8138004" y="5541670"/>
            <a:ext cx="3600000" cy="0"/>
          </a:xfrm>
          <a:prstGeom prst="line">
            <a:avLst/>
          </a:prstGeom>
          <a:ln w="381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直線接點 44"/>
          <p:cNvCxnSpPr/>
          <p:nvPr/>
        </p:nvCxnSpPr>
        <p:spPr>
          <a:xfrm>
            <a:off x="8138004" y="5873047"/>
            <a:ext cx="3600000" cy="0"/>
          </a:xfrm>
          <a:prstGeom prst="line">
            <a:avLst/>
          </a:prstGeom>
          <a:ln w="381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6" name="直線接點 45"/>
          <p:cNvCxnSpPr/>
          <p:nvPr/>
        </p:nvCxnSpPr>
        <p:spPr>
          <a:xfrm>
            <a:off x="8138004" y="6204422"/>
            <a:ext cx="3600000" cy="0"/>
          </a:xfrm>
          <a:prstGeom prst="line">
            <a:avLst/>
          </a:prstGeom>
          <a:ln w="381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47" name="圖片 46"/>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1037905" y="5262635"/>
            <a:ext cx="906543" cy="906543"/>
          </a:xfrm>
          <a:prstGeom prst="rect">
            <a:avLst/>
          </a:prstGeom>
        </p:spPr>
      </p:pic>
      <p:sp>
        <p:nvSpPr>
          <p:cNvPr id="48" name="圓角矩形 47">
            <a:hlinkClick r:id="rId35" action="ppaction://hlinksldjump"/>
          </p:cNvPr>
          <p:cNvSpPr/>
          <p:nvPr/>
        </p:nvSpPr>
        <p:spPr>
          <a:xfrm>
            <a:off x="3800814" y="1196420"/>
            <a:ext cx="1116000" cy="3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zh-TW" altLang="en-US" b="1" dirty="0">
                <a:solidFill>
                  <a:sysClr val="windowText" lastClr="000000"/>
                </a:solidFill>
                <a:latin typeface="微軟正黑體" panose="020B0604030504040204" pitchFamily="34" charset="-120"/>
                <a:ea typeface="微軟正黑體" panose="020B0604030504040204" pitchFamily="34" charset="-120"/>
              </a:rPr>
              <a:t>課文動畫</a:t>
            </a:r>
          </a:p>
        </p:txBody>
      </p:sp>
      <p:sp>
        <p:nvSpPr>
          <p:cNvPr id="49" name="圓角矩形 48">
            <a:hlinkClick r:id="rId4" action="ppaction://hlinksldjump"/>
          </p:cNvPr>
          <p:cNvSpPr/>
          <p:nvPr/>
        </p:nvSpPr>
        <p:spPr>
          <a:xfrm>
            <a:off x="6683751" y="1196420"/>
            <a:ext cx="1116000" cy="3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zh-TW" altLang="en-US" b="1" dirty="0">
                <a:solidFill>
                  <a:sysClr val="windowText" lastClr="000000"/>
                </a:solidFill>
                <a:latin typeface="微軟正黑體" panose="020B0604030504040204" pitchFamily="34" charset="-120"/>
                <a:ea typeface="微軟正黑體" panose="020B0604030504040204" pitchFamily="34" charset="-120"/>
              </a:rPr>
              <a:t>全課音檔</a:t>
            </a:r>
          </a:p>
        </p:txBody>
      </p:sp>
      <p:sp>
        <p:nvSpPr>
          <p:cNvPr id="50" name="圓角矩形 49">
            <a:hlinkClick r:id="rId36"/>
          </p:cNvPr>
          <p:cNvSpPr/>
          <p:nvPr/>
        </p:nvSpPr>
        <p:spPr>
          <a:xfrm>
            <a:off x="4964335" y="1196420"/>
            <a:ext cx="1671894" cy="3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zh-TW" altLang="en-US" b="1" dirty="0">
                <a:solidFill>
                  <a:sysClr val="windowText" lastClr="000000"/>
                </a:solidFill>
                <a:latin typeface="微軟正黑體" panose="020B0604030504040204" pitchFamily="34" charset="-120"/>
                <a:ea typeface="微軟正黑體" panose="020B0604030504040204" pitchFamily="34" charset="-120"/>
              </a:rPr>
              <a:t>課文</a:t>
            </a:r>
            <a:r>
              <a:rPr lang="en-US" altLang="zh-TW" b="1" dirty="0" err="1" smtClean="0">
                <a:solidFill>
                  <a:sysClr val="windowText" lastClr="000000"/>
                </a:solidFill>
                <a:latin typeface="微軟正黑體" panose="020B0604030504040204" pitchFamily="34" charset="-120"/>
                <a:ea typeface="微軟正黑體" panose="020B0604030504040204" pitchFamily="34" charset="-120"/>
              </a:rPr>
              <a:t>Edpuzzle</a:t>
            </a:r>
            <a:endParaRPr lang="zh-TW" altLang="en-US" b="1" dirty="0">
              <a:solidFill>
                <a:sysClr val="windowText" lastClr="000000"/>
              </a:solidFill>
              <a:latin typeface="微軟正黑體" panose="020B0604030504040204" pitchFamily="34" charset="-120"/>
              <a:ea typeface="微軟正黑體" panose="020B0604030504040204" pitchFamily="34" charset="-120"/>
            </a:endParaRPr>
          </a:p>
        </p:txBody>
      </p:sp>
      <p:sp>
        <p:nvSpPr>
          <p:cNvPr id="51" name="圓角矩形 50">
            <a:hlinkClick r:id="rId37"/>
          </p:cNvPr>
          <p:cNvSpPr/>
          <p:nvPr/>
        </p:nvSpPr>
        <p:spPr>
          <a:xfrm>
            <a:off x="551367" y="5847382"/>
            <a:ext cx="2700000" cy="3486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ysClr val="windowText" lastClr="000000"/>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451367" y="5898724"/>
            <a:ext cx="900000" cy="246000"/>
          </a:xfrm>
          <a:prstGeom prst="rect">
            <a:avLst/>
          </a:prstGeom>
        </p:spPr>
      </p:pic>
      <p:sp>
        <p:nvSpPr>
          <p:cNvPr id="52" name="圓角矩形 51">
            <a:hlinkClick r:id="rId37"/>
          </p:cNvPr>
          <p:cNvSpPr/>
          <p:nvPr/>
        </p:nvSpPr>
        <p:spPr>
          <a:xfrm>
            <a:off x="551367" y="5838401"/>
            <a:ext cx="2700000" cy="348685"/>
          </a:xfrm>
          <a:prstGeom prst="roundRect">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ysClr val="windowText" lastClr="0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2165850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74609590-ED1C-40D0-8D5A-35A1944DDED7}"/>
              </a:ext>
            </a:extLst>
          </p:cNvPr>
          <p:cNvSpPr txBox="1">
            <a:spLocks/>
          </p:cNvSpPr>
          <p:nvPr/>
        </p:nvSpPr>
        <p:spPr>
          <a:xfrm>
            <a:off x="252000" y="2160000"/>
            <a:ext cx="11734800" cy="14711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2609850">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Only by seeing it for yourself can you truly </a:t>
            </a:r>
            <a:r>
              <a:rPr lang="en-US" altLang="zh-TW" sz="3200" dirty="0" smtClean="0">
                <a:latin typeface="Arial" panose="020B0604020202020204" pitchFamily="34" charset="0"/>
                <a:ea typeface="標楷體" panose="03000509000000000000" pitchFamily="65" charset="-120"/>
                <a:cs typeface="Arial" panose="020B0604020202020204" pitchFamily="34" charset="0"/>
              </a:rPr>
              <a:t>	appreciate this </a:t>
            </a:r>
            <a:r>
              <a:rPr lang="en-US" altLang="zh-TW" sz="3200" dirty="0">
                <a:latin typeface="Arial" panose="020B0604020202020204" pitchFamily="34" charset="0"/>
                <a:ea typeface="標楷體" panose="03000509000000000000" pitchFamily="65" charset="-120"/>
                <a:cs typeface="Arial" panose="020B0604020202020204" pitchFamily="34" charset="0"/>
              </a:rPr>
              <a:t>one-of-a-kind structure!</a:t>
            </a:r>
          </a:p>
        </p:txBody>
      </p:sp>
      <p:sp>
        <p:nvSpPr>
          <p:cNvPr id="8" name="圓角矩形 4">
            <a:hlinkClick r:id="rId2" action="ppaction://hlinksldjump"/>
            <a:extLst>
              <a:ext uri="{FF2B5EF4-FFF2-40B4-BE49-F238E27FC236}">
                <a16:creationId xmlns:a16="http://schemas.microsoft.com/office/drawing/2014/main" id="{9D1CD01B-6258-48A0-BD9E-EF164300A0D8}"/>
              </a:ext>
            </a:extLst>
          </p:cNvPr>
          <p:cNvSpPr/>
          <p:nvPr/>
        </p:nvSpPr>
        <p:spPr>
          <a:xfrm>
            <a:off x="10404000" y="108000"/>
            <a:ext cx="1152000" cy="396000"/>
          </a:xfrm>
          <a:prstGeom prst="roundRect">
            <a:avLst/>
          </a:prstGeom>
          <a:solidFill>
            <a:srgbClr val="D1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回題目</a:t>
            </a:r>
          </a:p>
        </p:txBody>
      </p:sp>
      <p:pic>
        <p:nvPicPr>
          <p:cNvPr id="9" name="圖片 8">
            <a:hlinkClick r:id="rId3" action="ppaction://hlinksldjump"/>
            <a:extLst>
              <a:ext uri="{FF2B5EF4-FFF2-40B4-BE49-F238E27FC236}">
                <a16:creationId xmlns:a16="http://schemas.microsoft.com/office/drawing/2014/main" id="{BA3FE194-9247-44C9-8D79-91FBC1FB61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9586" y="113854"/>
            <a:ext cx="388800" cy="388800"/>
          </a:xfrm>
          <a:prstGeom prst="rect">
            <a:avLst/>
          </a:prstGeom>
        </p:spPr>
      </p:pic>
      <p:pic>
        <p:nvPicPr>
          <p:cNvPr id="4" name="圖片 3">
            <a:extLst>
              <a:ext uri="{FF2B5EF4-FFF2-40B4-BE49-F238E27FC236}">
                <a16:creationId xmlns:a16="http://schemas.microsoft.com/office/drawing/2014/main" id="{04884380-5676-4954-9AD5-17CFD6ECF8AD}"/>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641667" y="3027978"/>
            <a:ext cx="6550333" cy="3877115"/>
          </a:xfrm>
          <a:prstGeom prst="rect">
            <a:avLst/>
          </a:prstGeom>
        </p:spPr>
      </p:pic>
      <p:sp>
        <p:nvSpPr>
          <p:cNvPr id="10" name="文字版面配置區 2">
            <a:extLst>
              <a:ext uri="{FF2B5EF4-FFF2-40B4-BE49-F238E27FC236}">
                <a16:creationId xmlns:a16="http://schemas.microsoft.com/office/drawing/2014/main" id="{D92260A8-4575-4B2B-A828-6144A851063A}"/>
              </a:ext>
            </a:extLst>
          </p:cNvPr>
          <p:cNvSpPr txBox="1">
            <a:spLocks/>
          </p:cNvSpPr>
          <p:nvPr/>
        </p:nvSpPr>
        <p:spPr>
          <a:xfrm>
            <a:off x="4644000" y="86207"/>
            <a:ext cx="4436882" cy="127419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600"/>
              </a:spcBef>
              <a:buNone/>
            </a:pPr>
            <a:r>
              <a:rPr lang="en-US" altLang="zh-TW" sz="3200" b="1" dirty="0">
                <a:solidFill>
                  <a:schemeClr val="bg1"/>
                </a:solidFill>
                <a:latin typeface="Arial" panose="020B0604020202020204" pitchFamily="34" charset="0"/>
                <a:ea typeface="標楷體" panose="03000509000000000000" pitchFamily="65" charset="-120"/>
                <a:cs typeface="Arial" panose="020B0604020202020204" pitchFamily="34" charset="0"/>
              </a:rPr>
              <a:t>The Great Torii of Itsukushima Shrine*</a:t>
            </a:r>
          </a:p>
        </p:txBody>
      </p:sp>
    </p:spTree>
    <p:extLst>
      <p:ext uri="{BB962C8B-B14F-4D97-AF65-F5344CB8AC3E}">
        <p14:creationId xmlns:p14="http://schemas.microsoft.com/office/powerpoint/2010/main" val="4117638157"/>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000" y="2516467"/>
            <a:ext cx="11700000" cy="1825066"/>
          </a:xfrm>
          <a:prstGeom prst="rect">
            <a:avLst/>
          </a:prstGeom>
        </p:spPr>
      </p:pic>
    </p:spTree>
    <p:extLst>
      <p:ext uri="{BB962C8B-B14F-4D97-AF65-F5344CB8AC3E}">
        <p14:creationId xmlns:p14="http://schemas.microsoft.com/office/powerpoint/2010/main" val="3554985460"/>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副標題 1">
            <a:extLst>
              <a:ext uri="{FF2B5EF4-FFF2-40B4-BE49-F238E27FC236}">
                <a16:creationId xmlns:a16="http://schemas.microsoft.com/office/drawing/2014/main" id="{BA81A7FE-1D2E-4DFF-B2BB-E1242FC5725E}"/>
              </a:ext>
            </a:extLst>
          </p:cNvPr>
          <p:cNvSpPr txBox="1">
            <a:spLocks/>
          </p:cNvSpPr>
          <p:nvPr/>
        </p:nvSpPr>
        <p:spPr>
          <a:xfrm>
            <a:off x="6288007" y="740448"/>
            <a:ext cx="5335831" cy="2591479"/>
          </a:xfrm>
          <a:prstGeom prst="rect">
            <a:avLst/>
          </a:prstGeom>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990600">
              <a:lnSpc>
                <a:spcPct val="100000"/>
              </a:lnSpc>
              <a:spcBef>
                <a:spcPts val="0"/>
              </a:spcBef>
              <a:buNone/>
              <a:tabLst>
                <a:tab pos="990600" algn="l"/>
              </a:tabLst>
            </a:pPr>
            <a:r>
              <a:rPr lang="en-US" altLang="zh-TW" sz="3200" b="1" dirty="0" err="1" smtClean="0">
                <a:latin typeface="Arial" panose="020B0604020202020204" pitchFamily="34" charset="0"/>
                <a:ea typeface="標楷體" panose="03000509000000000000" pitchFamily="65" charset="-120"/>
                <a:cs typeface="Arial" panose="020B0604020202020204" pitchFamily="34" charset="0"/>
              </a:rPr>
              <a:t>Longteng</a:t>
            </a:r>
            <a:r>
              <a:rPr lang="en-US" altLang="zh-TW" dirty="0" smtClean="0">
                <a:latin typeface="Arial" panose="020B0604020202020204" pitchFamily="34" charset="0"/>
                <a:ea typeface="標楷體" panose="03000509000000000000" pitchFamily="65" charset="-120"/>
                <a:cs typeface="Arial" panose="020B0604020202020204" pitchFamily="34" charset="0"/>
              </a:rPr>
              <a:t> </a:t>
            </a:r>
            <a:r>
              <a:rPr lang="en-US" altLang="zh-TW" sz="2400" dirty="0">
                <a:latin typeface="Arial" panose="020B0604020202020204" pitchFamily="34" charset="0"/>
                <a:ea typeface="標楷體" panose="03000509000000000000" pitchFamily="65" charset="-120"/>
                <a:cs typeface="Arial" panose="020B0604020202020204" pitchFamily="34" charset="0"/>
              </a:rPr>
              <a:t>• </a:t>
            </a:r>
            <a:r>
              <a:rPr lang="en-US" altLang="zh-TW" sz="2400" dirty="0">
                <a:solidFill>
                  <a:srgbClr val="007CC4"/>
                </a:solidFill>
                <a:latin typeface="Arial" panose="020B0604020202020204" pitchFamily="34" charset="0"/>
                <a:ea typeface="標楷體" panose="03000509000000000000" pitchFamily="65" charset="-120"/>
                <a:cs typeface="Arial" panose="020B0604020202020204" pitchFamily="34" charset="0"/>
              </a:rPr>
              <a:t>Follow</a:t>
            </a:r>
            <a:r>
              <a:rPr lang="en-US" altLang="zh-TW" dirty="0">
                <a:latin typeface="Arial" panose="020B0604020202020204" pitchFamily="34" charset="0"/>
                <a:ea typeface="標楷體" panose="03000509000000000000" pitchFamily="65" charset="-120"/>
                <a:cs typeface="Arial" panose="020B0604020202020204" pitchFamily="34" charset="0"/>
              </a:rPr>
              <a:t/>
            </a:r>
            <a:br>
              <a:rPr lang="en-US" altLang="zh-TW" dirty="0">
                <a:latin typeface="Arial" panose="020B0604020202020204" pitchFamily="34" charset="0"/>
                <a:ea typeface="標楷體" panose="03000509000000000000" pitchFamily="65" charset="-120"/>
                <a:cs typeface="Arial" panose="020B0604020202020204" pitchFamily="34" charset="0"/>
              </a:rPr>
            </a:br>
            <a:r>
              <a:rPr lang="en-US" altLang="zh-TW" dirty="0">
                <a:latin typeface="Arial" panose="020B0604020202020204" pitchFamily="34" charset="0"/>
                <a:ea typeface="標楷體" panose="03000509000000000000" pitchFamily="65" charset="-120"/>
                <a:cs typeface="Arial" panose="020B0604020202020204" pitchFamily="34" charset="0"/>
              </a:rPr>
              <a:t>	</a:t>
            </a:r>
            <a:r>
              <a:rPr lang="en-US" altLang="zh-TW" dirty="0" err="1">
                <a:solidFill>
                  <a:schemeClr val="bg1">
                    <a:lumMod val="50000"/>
                  </a:schemeClr>
                </a:solidFill>
                <a:latin typeface="Arial" panose="020B0604020202020204" pitchFamily="34" charset="0"/>
                <a:ea typeface="標楷體" panose="03000509000000000000" pitchFamily="65" charset="-120"/>
                <a:cs typeface="Arial" panose="020B0604020202020204" pitchFamily="34" charset="0"/>
              </a:rPr>
              <a:t>Neihu</a:t>
            </a:r>
            <a:r>
              <a:rPr lang="en-US" altLang="zh-TW" dirty="0">
                <a:solidFill>
                  <a:schemeClr val="bg1">
                    <a:lumMod val="50000"/>
                  </a:schemeClr>
                </a:solidFill>
                <a:latin typeface="Arial" panose="020B0604020202020204" pitchFamily="34" charset="0"/>
                <a:ea typeface="標楷體" panose="03000509000000000000" pitchFamily="65" charset="-120"/>
                <a:cs typeface="Arial" panose="020B0604020202020204" pitchFamily="34" charset="0"/>
              </a:rPr>
              <a:t>, Taipei City</a:t>
            </a:r>
          </a:p>
          <a:p>
            <a:pPr marL="0" indent="0">
              <a:lnSpc>
                <a:spcPct val="130000"/>
              </a:lnSpc>
              <a:spcBef>
                <a:spcPts val="600"/>
              </a:spcBef>
              <a:buNone/>
            </a:pPr>
            <a:r>
              <a:rPr lang="en-US" altLang="zh-TW" dirty="0">
                <a:latin typeface="Arial" panose="020B0604020202020204" pitchFamily="34" charset="0"/>
                <a:ea typeface="標楷體" panose="03000509000000000000" pitchFamily="65" charset="-120"/>
                <a:cs typeface="Arial" panose="020B0604020202020204" pitchFamily="34" charset="0"/>
              </a:rPr>
              <a:t>THIEF CAUGHT ON CAMERA:</a:t>
            </a:r>
          </a:p>
          <a:p>
            <a:pPr marL="0" indent="0">
              <a:lnSpc>
                <a:spcPct val="100000"/>
              </a:lnSpc>
              <a:spcBef>
                <a:spcPts val="0"/>
              </a:spcBef>
              <a:buNone/>
            </a:pPr>
            <a:r>
              <a:rPr lang="en-US" altLang="zh-TW" dirty="0">
                <a:latin typeface="Arial" panose="020B0604020202020204" pitchFamily="34" charset="0"/>
                <a:ea typeface="標楷體" panose="03000509000000000000" pitchFamily="65" charset="-120"/>
                <a:cs typeface="Arial" panose="020B0604020202020204" pitchFamily="34" charset="0"/>
              </a:rPr>
              <a:t>A man was seen breaking into a</a:t>
            </a:r>
          </a:p>
          <a:p>
            <a:pPr marL="0" indent="0">
              <a:lnSpc>
                <a:spcPct val="100000"/>
              </a:lnSpc>
              <a:spcBef>
                <a:spcPts val="0"/>
              </a:spcBef>
              <a:buNone/>
            </a:pPr>
            <a:r>
              <a:rPr lang="en-US" altLang="zh-TW" dirty="0">
                <a:latin typeface="Arial" panose="020B0604020202020204" pitchFamily="34" charset="0"/>
                <a:ea typeface="標楷體" panose="03000509000000000000" pitchFamily="65" charset="-120"/>
                <a:cs typeface="Arial" panose="020B0604020202020204" pitchFamily="34" charset="0"/>
              </a:rPr>
              <a:t>car last night in </a:t>
            </a:r>
            <a:r>
              <a:rPr lang="en-US" altLang="zh-TW" dirty="0" err="1">
                <a:latin typeface="Arial" panose="020B0604020202020204" pitchFamily="34" charset="0"/>
                <a:ea typeface="標楷體" panose="03000509000000000000" pitchFamily="65" charset="-120"/>
                <a:cs typeface="Arial" panose="020B0604020202020204" pitchFamily="34" charset="0"/>
              </a:rPr>
              <a:t>Neihu</a:t>
            </a:r>
            <a:r>
              <a:rPr lang="en-US" altLang="zh-TW" dirty="0">
                <a:latin typeface="Arial" panose="020B0604020202020204" pitchFamily="34" charset="0"/>
                <a:ea typeface="標楷體" panose="03000509000000000000" pitchFamily="65" charset="-120"/>
                <a:cs typeface="Arial" panose="020B0604020202020204" pitchFamily="34" charset="0"/>
              </a:rPr>
              <a:t>.</a:t>
            </a:r>
          </a:p>
        </p:txBody>
      </p:sp>
      <p:pic>
        <p:nvPicPr>
          <p:cNvPr id="3" name="圖片 2">
            <a:extLst>
              <a:ext uri="{FF2B5EF4-FFF2-40B4-BE49-F238E27FC236}">
                <a16:creationId xmlns:a16="http://schemas.microsoft.com/office/drawing/2014/main" id="{32DD90B6-6B62-49C5-AC33-AD69296CCD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239" y="104599"/>
            <a:ext cx="3022266" cy="471439"/>
          </a:xfrm>
          <a:prstGeom prst="rect">
            <a:avLst/>
          </a:prstGeom>
        </p:spPr>
      </p:pic>
      <p:pic>
        <p:nvPicPr>
          <p:cNvPr id="9" name="圖片 8">
            <a:hlinkClick r:id="rId3" action="ppaction://hlinksldjump"/>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69733" y="226696"/>
            <a:ext cx="359695" cy="359695"/>
          </a:xfrm>
          <a:prstGeom prst="rect">
            <a:avLst/>
          </a:prstGeom>
        </p:spPr>
      </p:pic>
      <p:pic>
        <p:nvPicPr>
          <p:cNvPr id="6" name="圖片 5" descr="一張含有 時鐘, 標誌, 房間, 畫畫 的圖片&#10;&#10;自動產生的描述">
            <a:extLst>
              <a:ext uri="{FF2B5EF4-FFF2-40B4-BE49-F238E27FC236}">
                <a16:creationId xmlns:a16="http://schemas.microsoft.com/office/drawing/2014/main" id="{C445B888-91A6-4DA6-99FA-6E99C697D1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2854" y="846422"/>
            <a:ext cx="842477" cy="842477"/>
          </a:xfrm>
          <a:prstGeom prst="rect">
            <a:avLst/>
          </a:prstGeom>
        </p:spPr>
      </p:pic>
      <p:sp>
        <p:nvSpPr>
          <p:cNvPr id="10" name="文字版面配置區 2">
            <a:extLst>
              <a:ext uri="{FF2B5EF4-FFF2-40B4-BE49-F238E27FC236}">
                <a16:creationId xmlns:a16="http://schemas.microsoft.com/office/drawing/2014/main" id="{96737949-EA44-429D-9BA8-5345C8ED64AA}"/>
              </a:ext>
            </a:extLst>
          </p:cNvPr>
          <p:cNvSpPr txBox="1">
            <a:spLocks/>
          </p:cNvSpPr>
          <p:nvPr/>
        </p:nvSpPr>
        <p:spPr>
          <a:xfrm>
            <a:off x="0" y="5790144"/>
            <a:ext cx="12192000" cy="1067856"/>
          </a:xfrm>
          <a:prstGeom prst="rect">
            <a:avLst/>
          </a:prstGeom>
          <a:solidFill>
            <a:srgbClr val="CEE5B5"/>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5875">
              <a:lnSpc>
                <a:spcPct val="110000"/>
              </a:lnSpc>
            </a:pP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在此語境中，一名男子被監視器拍到正在敲破車窗行竊。為了表達某人被目擊在做某事，因此使用「</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be seen + V-</a:t>
            </a:r>
            <a:r>
              <a:rPr lang="en-US" altLang="zh-TW" sz="2800" dirty="0" err="1">
                <a:solidFill>
                  <a:schemeClr val="tx1"/>
                </a:solidFill>
                <a:latin typeface="Arial" panose="020B0604020202020204" pitchFamily="34" charset="0"/>
                <a:ea typeface="標楷體" panose="03000509000000000000" pitchFamily="65" charset="-120"/>
                <a:cs typeface="Arial" panose="020B0604020202020204" pitchFamily="34" charset="0"/>
              </a:rPr>
              <a:t>ing</a:t>
            </a: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」的句型。</a:t>
            </a:r>
          </a:p>
        </p:txBody>
      </p:sp>
      <p:pic>
        <p:nvPicPr>
          <p:cNvPr id="7" name="圖片 6">
            <a:extLst>
              <a:ext uri="{FF2B5EF4-FFF2-40B4-BE49-F238E27FC236}">
                <a16:creationId xmlns:a16="http://schemas.microsoft.com/office/drawing/2014/main" id="{8A20EB84-3808-4474-AF4E-56BE9CC04E65}"/>
              </a:ext>
            </a:extLst>
          </p:cNvPr>
          <p:cNvPicPr>
            <a:picLocks noChangeAspect="1"/>
          </p:cNvPicPr>
          <p:nvPr/>
        </p:nvPicPr>
        <p:blipFill>
          <a:blip r:embed="rId6"/>
          <a:stretch>
            <a:fillRect/>
          </a:stretch>
        </p:blipFill>
        <p:spPr>
          <a:xfrm>
            <a:off x="72331" y="740448"/>
            <a:ext cx="6103366" cy="4824198"/>
          </a:xfrm>
          <a:prstGeom prst="rect">
            <a:avLst/>
          </a:prstGeom>
        </p:spPr>
      </p:pic>
      <p:cxnSp>
        <p:nvCxnSpPr>
          <p:cNvPr id="12" name="直線接點 11">
            <a:extLst>
              <a:ext uri="{FF2B5EF4-FFF2-40B4-BE49-F238E27FC236}">
                <a16:creationId xmlns:a16="http://schemas.microsoft.com/office/drawing/2014/main" id="{3B0F5AF8-D5BD-4BC5-93CF-3B97DB6EBFB7}"/>
              </a:ext>
            </a:extLst>
          </p:cNvPr>
          <p:cNvCxnSpPr/>
          <p:nvPr/>
        </p:nvCxnSpPr>
        <p:spPr>
          <a:xfrm>
            <a:off x="6335146" y="695101"/>
            <a:ext cx="528768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副標題 1">
            <a:extLst>
              <a:ext uri="{FF2B5EF4-FFF2-40B4-BE49-F238E27FC236}">
                <a16:creationId xmlns:a16="http://schemas.microsoft.com/office/drawing/2014/main" id="{96DFCB52-9B74-4793-89BE-F0CA4B6CFD28}"/>
              </a:ext>
            </a:extLst>
          </p:cNvPr>
          <p:cNvSpPr txBox="1">
            <a:spLocks/>
          </p:cNvSpPr>
          <p:nvPr/>
        </p:nvSpPr>
        <p:spPr>
          <a:xfrm>
            <a:off x="6240872" y="3235566"/>
            <a:ext cx="5542627" cy="18158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4000" indent="-1524000">
              <a:lnSpc>
                <a:spcPct val="100000"/>
              </a:lnSpc>
              <a:spcBef>
                <a:spcPts val="0"/>
              </a:spcBef>
              <a:buNone/>
            </a:pPr>
            <a:r>
              <a:rPr lang="en-US" altLang="zh-TW" b="1" dirty="0">
                <a:latin typeface="Arial" panose="020B0604020202020204" pitchFamily="34" charset="0"/>
                <a:ea typeface="標楷體" panose="03000509000000000000" pitchFamily="65" charset="-120"/>
                <a:cs typeface="Arial" panose="020B0604020202020204" pitchFamily="34" charset="0"/>
              </a:rPr>
              <a:t>Fanny23</a:t>
            </a:r>
            <a:r>
              <a:rPr lang="en-US" altLang="zh-TW" dirty="0">
                <a:latin typeface="Arial" panose="020B0604020202020204" pitchFamily="34" charset="0"/>
                <a:ea typeface="標楷體" panose="03000509000000000000" pitchFamily="65" charset="-120"/>
                <a:cs typeface="Arial" panose="020B0604020202020204" pitchFamily="34" charset="0"/>
              </a:rPr>
              <a:t> 	Horrible!</a:t>
            </a:r>
          </a:p>
          <a:p>
            <a:pPr marL="1524000" indent="-1524000">
              <a:lnSpc>
                <a:spcPct val="100000"/>
              </a:lnSpc>
              <a:spcBef>
                <a:spcPts val="0"/>
              </a:spcBef>
              <a:buNone/>
            </a:pPr>
            <a:r>
              <a:rPr lang="en-US" altLang="zh-TW" b="1" dirty="0">
                <a:latin typeface="Arial" panose="020B0604020202020204" pitchFamily="34" charset="0"/>
                <a:ea typeface="標楷體" panose="03000509000000000000" pitchFamily="65" charset="-120"/>
                <a:cs typeface="Arial" panose="020B0604020202020204" pitchFamily="34" charset="0"/>
              </a:rPr>
              <a:t>James</a:t>
            </a:r>
            <a:r>
              <a:rPr lang="en-US" altLang="zh-TW" dirty="0">
                <a:latin typeface="Arial" panose="020B0604020202020204" pitchFamily="34" charset="0"/>
                <a:ea typeface="標楷體" panose="03000509000000000000" pitchFamily="65" charset="-120"/>
                <a:cs typeface="Arial" panose="020B0604020202020204" pitchFamily="34" charset="0"/>
              </a:rPr>
              <a:t> </a:t>
            </a:r>
            <a:r>
              <a:rPr lang="en-US" altLang="zh-TW" dirty="0" smtClean="0">
                <a:latin typeface="Arial" panose="020B0604020202020204" pitchFamily="34" charset="0"/>
                <a:ea typeface="標楷體" panose="03000509000000000000" pitchFamily="65" charset="-120"/>
                <a:cs typeface="Arial" panose="020B0604020202020204" pitchFamily="34" charset="0"/>
              </a:rPr>
              <a:t>    </a:t>
            </a:r>
            <a:r>
              <a:rPr lang="en-US" altLang="zh-TW" dirty="0">
                <a:latin typeface="Arial" panose="020B0604020202020204" pitchFamily="34" charset="0"/>
                <a:ea typeface="標楷體" panose="03000509000000000000" pitchFamily="65" charset="-120"/>
                <a:cs typeface="Arial" panose="020B0604020202020204" pitchFamily="34" charset="0"/>
              </a:rPr>
              <a:t>	The guy looks </a:t>
            </a:r>
            <a:r>
              <a:rPr lang="en-US" altLang="zh-TW" dirty="0" smtClean="0">
                <a:latin typeface="Arial" panose="020B0604020202020204" pitchFamily="34" charset="0"/>
                <a:ea typeface="標楷體" panose="03000509000000000000" pitchFamily="65" charset="-120"/>
                <a:cs typeface="Arial" panose="020B0604020202020204" pitchFamily="34" charset="0"/>
              </a:rPr>
              <a:t>	familiar</a:t>
            </a:r>
            <a:r>
              <a:rPr lang="en-US" altLang="zh-TW" dirty="0">
                <a:latin typeface="Arial" panose="020B0604020202020204" pitchFamily="34" charset="0"/>
                <a:ea typeface="標楷體" panose="03000509000000000000" pitchFamily="65" charset="-120"/>
                <a:cs typeface="Arial" panose="020B0604020202020204" pitchFamily="34" charset="0"/>
              </a:rPr>
              <a:t>.</a:t>
            </a:r>
          </a:p>
          <a:p>
            <a:pPr marL="1524000" indent="-1524000">
              <a:lnSpc>
                <a:spcPct val="100000"/>
              </a:lnSpc>
              <a:spcBef>
                <a:spcPts val="0"/>
              </a:spcBef>
              <a:buNone/>
            </a:pPr>
            <a:r>
              <a:rPr lang="en-US" altLang="zh-TW" b="1" dirty="0">
                <a:latin typeface="Arial" panose="020B0604020202020204" pitchFamily="34" charset="0"/>
                <a:ea typeface="標楷體" panose="03000509000000000000" pitchFamily="65" charset="-120"/>
                <a:cs typeface="Arial" panose="020B0604020202020204" pitchFamily="34" charset="0"/>
              </a:rPr>
              <a:t>Will</a:t>
            </a:r>
            <a:r>
              <a:rPr lang="en-US" altLang="zh-TW" dirty="0">
                <a:latin typeface="Arial" panose="020B0604020202020204" pitchFamily="34" charset="0"/>
                <a:ea typeface="標楷體" panose="03000509000000000000" pitchFamily="65" charset="-120"/>
                <a:cs typeface="Arial" panose="020B0604020202020204" pitchFamily="34" charset="0"/>
              </a:rPr>
              <a:t> 	</a:t>
            </a:r>
            <a:r>
              <a:rPr lang="en-US" altLang="zh-TW" dirty="0" smtClean="0">
                <a:latin typeface="Arial" panose="020B0604020202020204" pitchFamily="34" charset="0"/>
                <a:ea typeface="標楷體" panose="03000509000000000000" pitchFamily="65" charset="-120"/>
                <a:cs typeface="Arial" panose="020B0604020202020204" pitchFamily="34" charset="0"/>
              </a:rPr>
              <a:t>    </a:t>
            </a:r>
            <a:r>
              <a:rPr lang="en-US" altLang="zh-TW" dirty="0" smtClean="0">
                <a:solidFill>
                  <a:srgbClr val="007CC4"/>
                </a:solidFill>
                <a:latin typeface="Arial" panose="020B0604020202020204" pitchFamily="34" charset="0"/>
                <a:ea typeface="標楷體" panose="03000509000000000000" pitchFamily="65" charset="-120"/>
                <a:cs typeface="Arial" panose="020B0604020202020204" pitchFamily="34" charset="0"/>
              </a:rPr>
              <a:t>@</a:t>
            </a:r>
            <a:r>
              <a:rPr lang="en-US" altLang="zh-TW" dirty="0">
                <a:solidFill>
                  <a:srgbClr val="007CC4"/>
                </a:solidFill>
                <a:latin typeface="Arial" panose="020B0604020202020204" pitchFamily="34" charset="0"/>
                <a:ea typeface="標楷體" panose="03000509000000000000" pitchFamily="65" charset="-120"/>
                <a:cs typeface="Arial" panose="020B0604020202020204" pitchFamily="34" charset="0"/>
              </a:rPr>
              <a:t>James </a:t>
            </a:r>
            <a:r>
              <a:rPr lang="en-US" altLang="zh-TW" dirty="0">
                <a:latin typeface="Arial" panose="020B0604020202020204" pitchFamily="34" charset="0"/>
                <a:ea typeface="標楷體" panose="03000509000000000000" pitchFamily="65" charset="-120"/>
                <a:cs typeface="Arial" panose="020B0604020202020204" pitchFamily="34" charset="0"/>
              </a:rPr>
              <a:t>U know him?</a:t>
            </a:r>
          </a:p>
        </p:txBody>
      </p:sp>
      <p:pic>
        <p:nvPicPr>
          <p:cNvPr id="15" name="圖片 14">
            <a:extLst>
              <a:ext uri="{FF2B5EF4-FFF2-40B4-BE49-F238E27FC236}">
                <a16:creationId xmlns:a16="http://schemas.microsoft.com/office/drawing/2014/main" id="{1966D7F8-D2BC-4240-B28F-AC4FE9F2172D}"/>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335146" y="4999765"/>
            <a:ext cx="5276850" cy="771525"/>
          </a:xfrm>
          <a:prstGeom prst="rect">
            <a:avLst/>
          </a:prstGeom>
        </p:spPr>
      </p:pic>
      <p:pic>
        <p:nvPicPr>
          <p:cNvPr id="16" name="圖片 15">
            <a:extLst>
              <a:ext uri="{FF2B5EF4-FFF2-40B4-BE49-F238E27FC236}">
                <a16:creationId xmlns:a16="http://schemas.microsoft.com/office/drawing/2014/main" id="{7307E4BB-6DDC-486A-81E8-D3C8F223D93F}"/>
              </a:ext>
            </a:extLst>
          </p:cNvPr>
          <p:cNvPicPr>
            <a:picLocks noChangeAspect="1"/>
          </p:cNvPicPr>
          <p:nvPr/>
        </p:nvPicPr>
        <p:blipFill rotWithShape="1">
          <a:blip r:embed="rId8">
            <a:clrChange>
              <a:clrFrom>
                <a:srgbClr val="FFFFFF"/>
              </a:clrFrom>
              <a:clrTo>
                <a:srgbClr val="FFFFFF">
                  <a:alpha val="0"/>
                </a:srgbClr>
              </a:clrTo>
            </a:clrChange>
          </a:blip>
          <a:srcRect l="1" r="-242" b="80058"/>
          <a:stretch/>
        </p:blipFill>
        <p:spPr>
          <a:xfrm>
            <a:off x="11733820" y="3411914"/>
            <a:ext cx="329559" cy="252000"/>
          </a:xfrm>
          <a:prstGeom prst="rect">
            <a:avLst/>
          </a:prstGeom>
        </p:spPr>
      </p:pic>
      <p:pic>
        <p:nvPicPr>
          <p:cNvPr id="17" name="圖片 16">
            <a:extLst>
              <a:ext uri="{FF2B5EF4-FFF2-40B4-BE49-F238E27FC236}">
                <a16:creationId xmlns:a16="http://schemas.microsoft.com/office/drawing/2014/main" id="{7307E4BB-6DDC-486A-81E8-D3C8F223D93F}"/>
              </a:ext>
            </a:extLst>
          </p:cNvPr>
          <p:cNvPicPr>
            <a:picLocks noChangeAspect="1"/>
          </p:cNvPicPr>
          <p:nvPr/>
        </p:nvPicPr>
        <p:blipFill rotWithShape="1">
          <a:blip r:embed="rId8">
            <a:clrChange>
              <a:clrFrom>
                <a:srgbClr val="FFFFFF"/>
              </a:clrFrom>
              <a:clrTo>
                <a:srgbClr val="FFFFFF">
                  <a:alpha val="0"/>
                </a:srgbClr>
              </a:clrTo>
            </a:clrChange>
          </a:blip>
          <a:srcRect l="1" r="-242" b="80058"/>
          <a:stretch/>
        </p:blipFill>
        <p:spPr>
          <a:xfrm>
            <a:off x="11733819" y="3834190"/>
            <a:ext cx="329559" cy="252000"/>
          </a:xfrm>
          <a:prstGeom prst="rect">
            <a:avLst/>
          </a:prstGeom>
        </p:spPr>
      </p:pic>
      <p:pic>
        <p:nvPicPr>
          <p:cNvPr id="18" name="圖片 17">
            <a:extLst>
              <a:ext uri="{FF2B5EF4-FFF2-40B4-BE49-F238E27FC236}">
                <a16:creationId xmlns:a16="http://schemas.microsoft.com/office/drawing/2014/main" id="{7307E4BB-6DDC-486A-81E8-D3C8F223D93F}"/>
              </a:ext>
            </a:extLst>
          </p:cNvPr>
          <p:cNvPicPr>
            <a:picLocks noChangeAspect="1"/>
          </p:cNvPicPr>
          <p:nvPr/>
        </p:nvPicPr>
        <p:blipFill rotWithShape="1">
          <a:blip r:embed="rId8">
            <a:clrChange>
              <a:clrFrom>
                <a:srgbClr val="FFFFFF"/>
              </a:clrFrom>
              <a:clrTo>
                <a:srgbClr val="FFFFFF">
                  <a:alpha val="0"/>
                </a:srgbClr>
              </a:clrTo>
            </a:clrChange>
          </a:blip>
          <a:srcRect l="1" r="-242" b="80058"/>
          <a:stretch/>
        </p:blipFill>
        <p:spPr>
          <a:xfrm>
            <a:off x="11733819" y="4679984"/>
            <a:ext cx="329559" cy="252000"/>
          </a:xfrm>
          <a:prstGeom prst="rect">
            <a:avLst/>
          </a:prstGeom>
        </p:spPr>
      </p:pic>
    </p:spTree>
    <p:extLst>
      <p:ext uri="{BB962C8B-B14F-4D97-AF65-F5344CB8AC3E}">
        <p14:creationId xmlns:p14="http://schemas.microsoft.com/office/powerpoint/2010/main" val="3913352353"/>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1702" y="692696"/>
            <a:ext cx="1817214" cy="414319"/>
          </a:xfrm>
          <a:prstGeom prst="rect">
            <a:avLst/>
          </a:prstGeom>
        </p:spPr>
      </p:pic>
      <p:sp>
        <p:nvSpPr>
          <p:cNvPr id="6" name="圓角矩形 4">
            <a:hlinkClick r:id="rId3" action="ppaction://hlinksldjump"/>
            <a:extLst>
              <a:ext uri="{FF2B5EF4-FFF2-40B4-BE49-F238E27FC236}">
                <a16:creationId xmlns:a16="http://schemas.microsoft.com/office/drawing/2014/main" id="{548E688F-0734-40D6-99EB-BA976AB0203D}"/>
              </a:ext>
            </a:extLst>
          </p:cNvPr>
          <p:cNvSpPr/>
          <p:nvPr/>
        </p:nvSpPr>
        <p:spPr>
          <a:xfrm>
            <a:off x="10152000" y="180000"/>
            <a:ext cx="1512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回語境漫畫</a:t>
            </a:r>
          </a:p>
        </p:txBody>
      </p:sp>
      <p:sp>
        <p:nvSpPr>
          <p:cNvPr id="7" name="文字版面配置區 2">
            <a:extLst>
              <a:ext uri="{FF2B5EF4-FFF2-40B4-BE49-F238E27FC236}">
                <a16:creationId xmlns:a16="http://schemas.microsoft.com/office/drawing/2014/main" id="{1C0F40D7-5B50-409A-A4C2-29DE831A8CB5}"/>
              </a:ext>
            </a:extLst>
          </p:cNvPr>
          <p:cNvSpPr txBox="1">
            <a:spLocks/>
          </p:cNvSpPr>
          <p:nvPr/>
        </p:nvSpPr>
        <p:spPr>
          <a:xfrm>
            <a:off x="204953" y="1124744"/>
            <a:ext cx="11746368" cy="9693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tabLst>
                <a:tab pos="1074738" algn="l"/>
              </a:tabLst>
            </a:pP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　　此句型為感官動詞的被動語態，直譯為「某人被看到或聽到在做某事」，但在中文中可譯為「有人看到或聽到某人在⋯⋯」較為自然。當「看到」或「聽到」的動作施作者不明或非主要訊息時即可使用此句型。教師可提供學生以下兩句話，箭頭左邊的句子是自然的中文語句，右邊則為譯成英文後的語序。</a:t>
            </a:r>
          </a:p>
          <a:p>
            <a:pPr marL="6400800" indent="-6400800">
              <a:lnSpc>
                <a:spcPct val="140000"/>
              </a:lnSpc>
              <a:tabLst>
                <a:tab pos="1074738" algn="l"/>
              </a:tabLst>
            </a:pPr>
            <a:r>
              <a:rPr lang="zh-TW" altLang="en-US" sz="2800" u="sng" dirty="0">
                <a:solidFill>
                  <a:schemeClr val="tx1"/>
                </a:solidFill>
                <a:latin typeface="Arial" panose="020B0604020202020204" pitchFamily="34" charset="0"/>
                <a:ea typeface="標楷體" panose="03000509000000000000" pitchFamily="65" charset="-120"/>
                <a:cs typeface="Arial" panose="020B0604020202020204" pitchFamily="34" charset="0"/>
              </a:rPr>
              <a:t>有人</a:t>
            </a: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看到那名男子在便利商店前抽菸。→那名男子被看到在便利商店前</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抽菸。</a:t>
            </a:r>
          </a:p>
        </p:txBody>
      </p:sp>
      <p:sp>
        <p:nvSpPr>
          <p:cNvPr id="8" name="文字版面配置區 2">
            <a:extLst>
              <a:ext uri="{FF2B5EF4-FFF2-40B4-BE49-F238E27FC236}">
                <a16:creationId xmlns:a16="http://schemas.microsoft.com/office/drawing/2014/main" id="{A009E951-0065-4B42-A644-7F93088FDA9A}"/>
              </a:ext>
            </a:extLst>
          </p:cNvPr>
          <p:cNvSpPr txBox="1">
            <a:spLocks/>
          </p:cNvSpPr>
          <p:nvPr/>
        </p:nvSpPr>
        <p:spPr>
          <a:xfrm>
            <a:off x="1085457" y="4920644"/>
            <a:ext cx="3358563" cy="576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tabLst>
                <a:tab pos="1074738" algn="l"/>
              </a:tabLst>
            </a:pP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（誰？施作者不明）</a:t>
            </a:r>
            <a:endPar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2" name="圖片 1">
            <a:extLst>
              <a:ext uri="{FF2B5EF4-FFF2-40B4-BE49-F238E27FC236}">
                <a16:creationId xmlns:a16="http://schemas.microsoft.com/office/drawing/2014/main" id="{60917074-AD3A-48E0-8277-4993D1BC966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30171" y="4920718"/>
            <a:ext cx="609169" cy="484970"/>
          </a:xfrm>
          <a:prstGeom prst="rect">
            <a:avLst/>
          </a:prstGeom>
        </p:spPr>
      </p:pic>
    </p:spTree>
    <p:extLst>
      <p:ext uri="{BB962C8B-B14F-4D97-AF65-F5344CB8AC3E}">
        <p14:creationId xmlns:p14="http://schemas.microsoft.com/office/powerpoint/2010/main" val="3124297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格 7"/>
          <p:cNvGraphicFramePr>
            <a:graphicFrameLocks noGrp="1"/>
          </p:cNvGraphicFramePr>
          <p:nvPr>
            <p:extLst>
              <p:ext uri="{D42A27DB-BD31-4B8C-83A1-F6EECF244321}">
                <p14:modId xmlns:p14="http://schemas.microsoft.com/office/powerpoint/2010/main" val="1474586880"/>
              </p:ext>
            </p:extLst>
          </p:nvPr>
        </p:nvGraphicFramePr>
        <p:xfrm>
          <a:off x="432000" y="306000"/>
          <a:ext cx="11161762" cy="864000"/>
        </p:xfrm>
        <a:graphic>
          <a:graphicData uri="http://schemas.openxmlformats.org/drawingml/2006/table">
            <a:tbl>
              <a:tblPr firstRow="1" bandRow="1">
                <a:tableStyleId>{284E427A-3D55-4303-BF80-6455036E1DE7}</a:tableStyleId>
              </a:tblPr>
              <a:tblGrid>
                <a:gridCol w="208465">
                  <a:extLst>
                    <a:ext uri="{9D8B030D-6E8A-4147-A177-3AD203B41FA5}">
                      <a16:colId xmlns:a16="http://schemas.microsoft.com/office/drawing/2014/main" val="2099223835"/>
                    </a:ext>
                  </a:extLst>
                </a:gridCol>
                <a:gridCol w="10953297">
                  <a:extLst>
                    <a:ext uri="{9D8B030D-6E8A-4147-A177-3AD203B41FA5}">
                      <a16:colId xmlns:a16="http://schemas.microsoft.com/office/drawing/2014/main" val="2801735028"/>
                    </a:ext>
                  </a:extLst>
                </a:gridCol>
              </a:tblGrid>
              <a:tr h="864000">
                <a:tc>
                  <a:txBody>
                    <a:bodyPr/>
                    <a:lstStyle/>
                    <a:p>
                      <a:pPr>
                        <a:lnSpc>
                          <a:spcPct val="100000"/>
                        </a:lnSpc>
                      </a:pPr>
                      <a:endParaRPr lang="zh-TW" altLang="en-US" sz="3600" dirty="0">
                        <a:solidFill>
                          <a:schemeClr val="tx1"/>
                        </a:solidFill>
                        <a:ea typeface="標楷體" panose="03000509000000000000" pitchFamily="65" charset="-120"/>
                      </a:endParaRPr>
                    </a:p>
                  </a:txBody>
                  <a:tcPr anchor="ctr">
                    <a:lnL w="6350" cap="flat" cmpd="sng" algn="ctr">
                      <a:noFill/>
                      <a:prstDash val="solid"/>
                      <a:miter lim="800000"/>
                    </a:lnL>
                    <a:lnR>
                      <a:noFill/>
                    </a:lnR>
                    <a:lnT w="6350" cap="flat" cmpd="sng" algn="ctr">
                      <a:noFill/>
                      <a:prstDash val="solid"/>
                      <a:miter lim="800000"/>
                    </a:lnT>
                    <a:lnB w="635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0066"/>
                    </a:solidFill>
                  </a:tcPr>
                </a:tc>
                <a:tc>
                  <a:txBody>
                    <a:bodyPr/>
                    <a:lstStyle/>
                    <a:p>
                      <a:pPr marL="0" indent="88900">
                        <a:lnSpc>
                          <a:spcPct val="100000"/>
                        </a:lnSpc>
                        <a:spcBef>
                          <a:spcPts val="0"/>
                        </a:spcBef>
                      </a:pP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be see</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heard + </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V-</a:t>
                      </a:r>
                      <a:r>
                        <a:rPr lang="en-US" altLang="zh-TW" sz="3600" b="1" u="sng"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in</a:t>
                      </a:r>
                      <a:r>
                        <a:rPr lang="en-US" altLang="zh-TW" sz="3600" b="1" u="sng" spc="300"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g</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to VR</a:t>
                      </a:r>
                    </a:p>
                  </a:txBody>
                  <a:tcPr anchor="ctr">
                    <a:lnL>
                      <a:noFill/>
                    </a:lnL>
                    <a:lnR w="6350" cap="flat" cmpd="sng" algn="ctr">
                      <a:noFill/>
                      <a:prstDash val="solid"/>
                      <a:miter lim="800000"/>
                    </a:lnR>
                    <a:lnT w="6350" cap="flat" cmpd="sng" algn="ctr">
                      <a:noFill/>
                      <a:prstDash val="solid"/>
                      <a:miter lim="800000"/>
                    </a:lnT>
                    <a:lnB w="3175" cap="flat" cmpd="sng" algn="ctr">
                      <a:solidFill>
                        <a:srgbClr val="FBD8DC"/>
                      </a:solidFill>
                      <a:prstDash val="solid"/>
                      <a:round/>
                      <a:headEnd type="none" w="med" len="med"/>
                      <a:tailEnd type="none" w="med" len="med"/>
                    </a:lnB>
                    <a:lnTlToBr w="12700" cmpd="sng">
                      <a:noFill/>
                      <a:prstDash val="solid"/>
                    </a:lnTlToBr>
                    <a:lnBlToTr w="12700" cmpd="sng">
                      <a:noFill/>
                      <a:prstDash val="solid"/>
                    </a:lnBlToTr>
                    <a:solidFill>
                      <a:srgbClr val="FBD8DC"/>
                    </a:solidFill>
                  </a:tcPr>
                </a:tc>
                <a:extLst>
                  <a:ext uri="{0D108BD9-81ED-4DB2-BD59-A6C34878D82A}">
                    <a16:rowId xmlns:a16="http://schemas.microsoft.com/office/drawing/2014/main" val="1876543136"/>
                  </a:ext>
                </a:extLst>
              </a:tr>
            </a:tbl>
          </a:graphicData>
        </a:graphic>
      </p:graphicFrame>
      <p:pic>
        <p:nvPicPr>
          <p:cNvPr id="4" name="圖片 3">
            <a:hlinkClick r:id="rId2" action="ppaction://hlinksldjump"/>
            <a:extLst>
              <a:ext uri="{FF2B5EF4-FFF2-40B4-BE49-F238E27FC236}">
                <a16:creationId xmlns:a16="http://schemas.microsoft.com/office/drawing/2014/main" id="{5F2F8A4A-FE95-47BC-9DD1-39653622A0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4435" y="6335924"/>
            <a:ext cx="1093340" cy="296112"/>
          </a:xfrm>
          <a:prstGeom prst="rect">
            <a:avLst/>
          </a:prstGeom>
        </p:spPr>
      </p:pic>
      <p:pic>
        <p:nvPicPr>
          <p:cNvPr id="5" name="圖片 4">
            <a:hlinkClick r:id="rId4" action="ppaction://hlinksldjump"/>
            <a:extLst>
              <a:ext uri="{FF2B5EF4-FFF2-40B4-BE49-F238E27FC236}">
                <a16:creationId xmlns:a16="http://schemas.microsoft.com/office/drawing/2014/main" id="{6B3FCA20-3602-44E8-AC42-A03F5C045C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83785" y="6331184"/>
            <a:ext cx="1112816" cy="305592"/>
          </a:xfrm>
          <a:prstGeom prst="rect">
            <a:avLst/>
          </a:prstGeom>
        </p:spPr>
      </p:pic>
      <p:sp>
        <p:nvSpPr>
          <p:cNvPr id="6" name="文字版面配置區 2">
            <a:extLst>
              <a:ext uri="{FF2B5EF4-FFF2-40B4-BE49-F238E27FC236}">
                <a16:creationId xmlns:a16="http://schemas.microsoft.com/office/drawing/2014/main" id="{30D750E8-D937-4F59-9459-AF1D2B43A895}"/>
              </a:ext>
            </a:extLst>
          </p:cNvPr>
          <p:cNvSpPr txBox="1">
            <a:spLocks/>
          </p:cNvSpPr>
          <p:nvPr/>
        </p:nvSpPr>
        <p:spPr>
          <a:xfrm>
            <a:off x="432000" y="1170000"/>
            <a:ext cx="11323225" cy="49951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00050" indent="-400050">
              <a:lnSpc>
                <a:spcPct val="14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1.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此句型為感官動詞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see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及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hear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的被動語態。當「看到」或「聽到」的動作施作者不明或不重要時，會使用被動語態。</a:t>
            </a:r>
          </a:p>
          <a:p>
            <a:pPr marL="625475" indent="-223838">
              <a:lnSpc>
                <a:spcPct val="140000"/>
              </a:lnSpc>
              <a:spcBef>
                <a:spcPts val="600"/>
              </a:spcBef>
              <a:buFont typeface="Arial" panose="020B0604020202020204" pitchFamily="34" charset="0"/>
              <a:buChar char="•"/>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Several dogs were heard barking outside.</a:t>
            </a:r>
          </a:p>
          <a:p>
            <a:pPr marL="400050" indent="-400050">
              <a:lnSpc>
                <a:spcPct val="14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2.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感官動詞「</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be see</a:t>
            </a:r>
            <a:r>
              <a:rPr lang="en-US" altLang="zh-TW" sz="3200" spc="300" dirty="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heard</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」後面接不定詞，表達做某事的完整過程都被看到或聽到。</a:t>
            </a:r>
          </a:p>
          <a:p>
            <a:pPr marL="625475" indent="-223838">
              <a:lnSpc>
                <a:spcPct val="140000"/>
              </a:lnSpc>
              <a:spcBef>
                <a:spcPts val="600"/>
              </a:spcBef>
              <a:buFont typeface="Arial" panose="020B0604020202020204" pitchFamily="34" charset="0"/>
              <a:buChar char="•"/>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Ann was seen </a:t>
            </a:r>
            <a:r>
              <a:rPr lang="en-US" altLang="zh-TW" sz="3200" b="1" u="sng" dirty="0">
                <a:solidFill>
                  <a:srgbClr val="FF0000"/>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to steal</a:t>
            </a:r>
            <a:r>
              <a:rPr lang="en-US" altLang="zh-TW" sz="3200" b="1" dirty="0">
                <a:solidFill>
                  <a:srgbClr val="FF0000"/>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Hello Kitty doll from the shop.</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（偷竊的整個過程都被</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看到</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266290059"/>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2">
            <a:extLst>
              <a:ext uri="{FF2B5EF4-FFF2-40B4-BE49-F238E27FC236}">
                <a16:creationId xmlns:a16="http://schemas.microsoft.com/office/drawing/2014/main" id="{30D750E8-D937-4F59-9459-AF1D2B43A895}"/>
              </a:ext>
            </a:extLst>
          </p:cNvPr>
          <p:cNvSpPr txBox="1">
            <a:spLocks/>
          </p:cNvSpPr>
          <p:nvPr/>
        </p:nvSpPr>
        <p:spPr>
          <a:xfrm>
            <a:off x="431999" y="1187118"/>
            <a:ext cx="11161763" cy="316835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00050" indent="-400050">
              <a:lnSpc>
                <a:spcPct val="14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3.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感官動詞「</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be see</a:t>
            </a:r>
            <a:r>
              <a:rPr lang="en-US" altLang="zh-TW" sz="3200" spc="300" dirty="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heard</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」後面接現在分詞，表達做某事的當下被人看到或聽到。</a:t>
            </a:r>
          </a:p>
          <a:p>
            <a:pPr marL="625475" indent="-223838">
              <a:lnSpc>
                <a:spcPct val="140000"/>
              </a:lnSpc>
              <a:spcBef>
                <a:spcPts val="600"/>
              </a:spcBef>
              <a:buFont typeface="Arial" panose="020B0604020202020204" pitchFamily="34" charset="0"/>
              <a:buChar char="•"/>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Ann was seen </a:t>
            </a:r>
            <a:r>
              <a:rPr lang="en-US" altLang="zh-TW" sz="3200" b="1" u="sng" dirty="0">
                <a:solidFill>
                  <a:srgbClr val="FF0000"/>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stealing</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the Hello Kitty doll from the shop.</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（偷竊時正巧被人撞見。）</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graphicFrame>
        <p:nvGraphicFramePr>
          <p:cNvPr id="4" name="表格 3"/>
          <p:cNvGraphicFramePr>
            <a:graphicFrameLocks noGrp="1"/>
          </p:cNvGraphicFramePr>
          <p:nvPr>
            <p:extLst>
              <p:ext uri="{D42A27DB-BD31-4B8C-83A1-F6EECF244321}">
                <p14:modId xmlns:p14="http://schemas.microsoft.com/office/powerpoint/2010/main" val="745964442"/>
              </p:ext>
            </p:extLst>
          </p:nvPr>
        </p:nvGraphicFramePr>
        <p:xfrm>
          <a:off x="432000" y="306000"/>
          <a:ext cx="11161762" cy="864000"/>
        </p:xfrm>
        <a:graphic>
          <a:graphicData uri="http://schemas.openxmlformats.org/drawingml/2006/table">
            <a:tbl>
              <a:tblPr firstRow="1" bandRow="1">
                <a:tableStyleId>{284E427A-3D55-4303-BF80-6455036E1DE7}</a:tableStyleId>
              </a:tblPr>
              <a:tblGrid>
                <a:gridCol w="208465">
                  <a:extLst>
                    <a:ext uri="{9D8B030D-6E8A-4147-A177-3AD203B41FA5}">
                      <a16:colId xmlns:a16="http://schemas.microsoft.com/office/drawing/2014/main" val="2099223835"/>
                    </a:ext>
                  </a:extLst>
                </a:gridCol>
                <a:gridCol w="10953297">
                  <a:extLst>
                    <a:ext uri="{9D8B030D-6E8A-4147-A177-3AD203B41FA5}">
                      <a16:colId xmlns:a16="http://schemas.microsoft.com/office/drawing/2014/main" val="2801735028"/>
                    </a:ext>
                  </a:extLst>
                </a:gridCol>
              </a:tblGrid>
              <a:tr h="864000">
                <a:tc>
                  <a:txBody>
                    <a:bodyPr/>
                    <a:lstStyle/>
                    <a:p>
                      <a:pPr>
                        <a:lnSpc>
                          <a:spcPct val="100000"/>
                        </a:lnSpc>
                      </a:pPr>
                      <a:endParaRPr lang="zh-TW" altLang="en-US" sz="3600" dirty="0">
                        <a:solidFill>
                          <a:schemeClr val="tx1"/>
                        </a:solidFill>
                        <a:ea typeface="標楷體" panose="03000509000000000000" pitchFamily="65" charset="-120"/>
                      </a:endParaRPr>
                    </a:p>
                  </a:txBody>
                  <a:tcPr anchor="ctr">
                    <a:lnL w="6350" cap="flat" cmpd="sng" algn="ctr">
                      <a:noFill/>
                      <a:prstDash val="solid"/>
                      <a:miter lim="800000"/>
                    </a:lnL>
                    <a:lnR>
                      <a:noFill/>
                    </a:lnR>
                    <a:lnT w="6350" cap="flat" cmpd="sng" algn="ctr">
                      <a:noFill/>
                      <a:prstDash val="solid"/>
                      <a:miter lim="800000"/>
                    </a:lnT>
                    <a:lnB w="635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0066"/>
                    </a:solidFill>
                  </a:tcPr>
                </a:tc>
                <a:tc>
                  <a:txBody>
                    <a:bodyPr/>
                    <a:lstStyle/>
                    <a:p>
                      <a:pPr marL="0" indent="88900">
                        <a:lnSpc>
                          <a:spcPct val="100000"/>
                        </a:lnSpc>
                        <a:spcBef>
                          <a:spcPts val="0"/>
                        </a:spcBef>
                      </a:pP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be see</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heard + </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V-</a:t>
                      </a:r>
                      <a:r>
                        <a:rPr lang="en-US" altLang="zh-TW" sz="3600" b="1" u="sng"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in</a:t>
                      </a:r>
                      <a:r>
                        <a:rPr lang="en-US" altLang="zh-TW" sz="3600" b="1" u="sng" spc="300"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g</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to VR</a:t>
                      </a:r>
                    </a:p>
                  </a:txBody>
                  <a:tcPr anchor="ctr">
                    <a:lnL>
                      <a:noFill/>
                    </a:lnL>
                    <a:lnR w="6350" cap="flat" cmpd="sng" algn="ctr">
                      <a:noFill/>
                      <a:prstDash val="solid"/>
                      <a:miter lim="800000"/>
                    </a:lnR>
                    <a:lnT w="6350" cap="flat" cmpd="sng" algn="ctr">
                      <a:noFill/>
                      <a:prstDash val="solid"/>
                      <a:miter lim="800000"/>
                    </a:lnT>
                    <a:lnB w="3175" cap="flat" cmpd="sng" algn="ctr">
                      <a:solidFill>
                        <a:srgbClr val="FBD8DC"/>
                      </a:solidFill>
                      <a:prstDash val="solid"/>
                      <a:round/>
                      <a:headEnd type="none" w="med" len="med"/>
                      <a:tailEnd type="none" w="med" len="med"/>
                    </a:lnB>
                    <a:lnTlToBr w="12700" cmpd="sng">
                      <a:noFill/>
                      <a:prstDash val="solid"/>
                    </a:lnTlToBr>
                    <a:lnBlToTr w="12700" cmpd="sng">
                      <a:noFill/>
                      <a:prstDash val="solid"/>
                    </a:lnBlToTr>
                    <a:solidFill>
                      <a:srgbClr val="FBD8DC"/>
                    </a:solidFill>
                  </a:tcPr>
                </a:tc>
                <a:extLst>
                  <a:ext uri="{0D108BD9-81ED-4DB2-BD59-A6C34878D82A}">
                    <a16:rowId xmlns:a16="http://schemas.microsoft.com/office/drawing/2014/main" val="1876543136"/>
                  </a:ext>
                </a:extLst>
              </a:tr>
            </a:tbl>
          </a:graphicData>
        </a:graphic>
      </p:graphicFrame>
      <p:pic>
        <p:nvPicPr>
          <p:cNvPr id="5" name="圖片 4">
            <a:extLst>
              <a:ext uri="{FF2B5EF4-FFF2-40B4-BE49-F238E27FC236}">
                <a16:creationId xmlns:a16="http://schemas.microsoft.com/office/drawing/2014/main" id="{96AAF70B-0CE4-48F3-93D3-C13C070397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503" y="4355470"/>
            <a:ext cx="1342403" cy="367353"/>
          </a:xfrm>
          <a:prstGeom prst="rect">
            <a:avLst/>
          </a:prstGeom>
        </p:spPr>
      </p:pic>
      <p:sp>
        <p:nvSpPr>
          <p:cNvPr id="7" name="文字版面配置區 2">
            <a:extLst>
              <a:ext uri="{FF2B5EF4-FFF2-40B4-BE49-F238E27FC236}">
                <a16:creationId xmlns:a16="http://schemas.microsoft.com/office/drawing/2014/main" id="{0F6BDA6B-3E73-4438-975D-000D6CC189B5}"/>
              </a:ext>
            </a:extLst>
          </p:cNvPr>
          <p:cNvSpPr txBox="1">
            <a:spLocks/>
          </p:cNvSpPr>
          <p:nvPr/>
        </p:nvSpPr>
        <p:spPr>
          <a:xfrm>
            <a:off x="547502" y="4722823"/>
            <a:ext cx="11161763" cy="146110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In summer, green leaves can be heard rustling in the wind and seen sparkling in the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sunshine. </a:t>
            </a:r>
            <a:r>
              <a:rPr lang="en-US" altLang="zh-TW" sz="3200" dirty="0">
                <a:solidFill>
                  <a:schemeClr val="bg1">
                    <a:lumMod val="50000"/>
                  </a:schemeClr>
                </a:solidFill>
                <a:latin typeface="Arial" panose="020B0604020202020204" pitchFamily="34" charset="0"/>
                <a:ea typeface="標楷體" panose="03000509000000000000" pitchFamily="65" charset="-120"/>
                <a:cs typeface="Arial" panose="020B0604020202020204" pitchFamily="34" charset="0"/>
              </a:rPr>
              <a:t>(line 4)</a:t>
            </a:r>
          </a:p>
        </p:txBody>
      </p:sp>
    </p:spTree>
    <p:extLst>
      <p:ext uri="{BB962C8B-B14F-4D97-AF65-F5344CB8AC3E}">
        <p14:creationId xmlns:p14="http://schemas.microsoft.com/office/powerpoint/2010/main" val="3458121219"/>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4" name="表格 13"/>
          <p:cNvGraphicFramePr>
            <a:graphicFrameLocks noGrp="1"/>
          </p:cNvGraphicFramePr>
          <p:nvPr>
            <p:extLst>
              <p:ext uri="{D42A27DB-BD31-4B8C-83A1-F6EECF244321}">
                <p14:modId xmlns:p14="http://schemas.microsoft.com/office/powerpoint/2010/main" val="1337499221"/>
              </p:ext>
            </p:extLst>
          </p:nvPr>
        </p:nvGraphicFramePr>
        <p:xfrm>
          <a:off x="432000" y="306000"/>
          <a:ext cx="11161762" cy="864000"/>
        </p:xfrm>
        <a:graphic>
          <a:graphicData uri="http://schemas.openxmlformats.org/drawingml/2006/table">
            <a:tbl>
              <a:tblPr firstRow="1" bandRow="1">
                <a:tableStyleId>{284E427A-3D55-4303-BF80-6455036E1DE7}</a:tableStyleId>
              </a:tblPr>
              <a:tblGrid>
                <a:gridCol w="208465">
                  <a:extLst>
                    <a:ext uri="{9D8B030D-6E8A-4147-A177-3AD203B41FA5}">
                      <a16:colId xmlns:a16="http://schemas.microsoft.com/office/drawing/2014/main" val="2099223835"/>
                    </a:ext>
                  </a:extLst>
                </a:gridCol>
                <a:gridCol w="10953297">
                  <a:extLst>
                    <a:ext uri="{9D8B030D-6E8A-4147-A177-3AD203B41FA5}">
                      <a16:colId xmlns:a16="http://schemas.microsoft.com/office/drawing/2014/main" val="2801735028"/>
                    </a:ext>
                  </a:extLst>
                </a:gridCol>
              </a:tblGrid>
              <a:tr h="864000">
                <a:tc>
                  <a:txBody>
                    <a:bodyPr/>
                    <a:lstStyle/>
                    <a:p>
                      <a:pPr>
                        <a:lnSpc>
                          <a:spcPct val="100000"/>
                        </a:lnSpc>
                      </a:pPr>
                      <a:endParaRPr lang="zh-TW" altLang="en-US" sz="3600" dirty="0">
                        <a:solidFill>
                          <a:schemeClr val="tx1"/>
                        </a:solidFill>
                        <a:ea typeface="標楷體" panose="03000509000000000000" pitchFamily="65" charset="-120"/>
                      </a:endParaRPr>
                    </a:p>
                  </a:txBody>
                  <a:tcPr anchor="ctr">
                    <a:lnL w="6350" cap="flat" cmpd="sng" algn="ctr">
                      <a:noFill/>
                      <a:prstDash val="solid"/>
                      <a:miter lim="800000"/>
                    </a:lnL>
                    <a:lnR>
                      <a:noFill/>
                    </a:lnR>
                    <a:lnT w="6350" cap="flat" cmpd="sng" algn="ctr">
                      <a:noFill/>
                      <a:prstDash val="solid"/>
                      <a:miter lim="800000"/>
                    </a:lnT>
                    <a:lnB w="635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0066"/>
                    </a:solidFill>
                  </a:tcPr>
                </a:tc>
                <a:tc>
                  <a:txBody>
                    <a:bodyPr/>
                    <a:lstStyle/>
                    <a:p>
                      <a:pPr marL="0" indent="88900">
                        <a:lnSpc>
                          <a:spcPct val="100000"/>
                        </a:lnSpc>
                        <a:spcBef>
                          <a:spcPts val="0"/>
                        </a:spcBef>
                      </a:pP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be see</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heard + </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V-</a:t>
                      </a:r>
                      <a:r>
                        <a:rPr lang="en-US" altLang="zh-TW" sz="3600" b="1" u="sng"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in</a:t>
                      </a:r>
                      <a:r>
                        <a:rPr lang="en-US" altLang="zh-TW" sz="3600" b="1" u="sng" spc="300"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g</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to VR</a:t>
                      </a:r>
                    </a:p>
                  </a:txBody>
                  <a:tcPr anchor="ctr">
                    <a:lnL>
                      <a:noFill/>
                    </a:lnL>
                    <a:lnR w="6350" cap="flat" cmpd="sng" algn="ctr">
                      <a:noFill/>
                      <a:prstDash val="solid"/>
                      <a:miter lim="800000"/>
                    </a:lnR>
                    <a:lnT w="6350" cap="flat" cmpd="sng" algn="ctr">
                      <a:noFill/>
                      <a:prstDash val="solid"/>
                      <a:miter lim="800000"/>
                    </a:lnT>
                    <a:lnB w="3175" cap="flat" cmpd="sng" algn="ctr">
                      <a:solidFill>
                        <a:srgbClr val="FBD8DC"/>
                      </a:solidFill>
                      <a:prstDash val="solid"/>
                      <a:round/>
                      <a:headEnd type="none" w="med" len="med"/>
                      <a:tailEnd type="none" w="med" len="med"/>
                    </a:lnB>
                    <a:lnTlToBr w="12700" cmpd="sng">
                      <a:noFill/>
                      <a:prstDash val="solid"/>
                    </a:lnTlToBr>
                    <a:lnBlToTr w="12700" cmpd="sng">
                      <a:noFill/>
                      <a:prstDash val="solid"/>
                    </a:lnBlToTr>
                    <a:solidFill>
                      <a:srgbClr val="FBD8DC"/>
                    </a:solidFill>
                  </a:tcPr>
                </a:tc>
                <a:extLst>
                  <a:ext uri="{0D108BD9-81ED-4DB2-BD59-A6C34878D82A}">
                    <a16:rowId xmlns:a16="http://schemas.microsoft.com/office/drawing/2014/main" val="1876543136"/>
                  </a:ext>
                </a:extLst>
              </a:tr>
            </a:tbl>
          </a:graphicData>
        </a:graphic>
      </p:graphicFrame>
      <p:sp>
        <p:nvSpPr>
          <p:cNvPr id="5" name="文字方塊 4"/>
          <p:cNvSpPr txBox="1"/>
          <p:nvPr/>
        </p:nvSpPr>
        <p:spPr>
          <a:xfrm>
            <a:off x="390306" y="1232508"/>
            <a:ext cx="1650274" cy="523220"/>
          </a:xfrm>
          <a:prstGeom prst="rect">
            <a:avLst/>
          </a:prstGeom>
          <a:noFill/>
        </p:spPr>
        <p:txBody>
          <a:bodyPr wrap="square" rtlCol="0">
            <a:spAutoFit/>
          </a:bodyPr>
          <a:lstStyle/>
          <a:p>
            <a:r>
              <a:rPr lang="zh-TW" altLang="en-US" sz="2800" b="1" dirty="0">
                <a:solidFill>
                  <a:srgbClr val="00A199"/>
                </a:solidFill>
                <a:latin typeface="微軟正黑體" panose="020B0604030504040204" pitchFamily="34" charset="-120"/>
                <a:ea typeface="微軟正黑體" panose="020B0604030504040204" pitchFamily="34" charset="-120"/>
              </a:rPr>
              <a:t>當課句型</a:t>
            </a:r>
          </a:p>
        </p:txBody>
      </p:sp>
      <p:pic>
        <p:nvPicPr>
          <p:cNvPr id="6" name="圖片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3719" y="1766109"/>
            <a:ext cx="1623136" cy="414319"/>
          </a:xfrm>
          <a:prstGeom prst="rect">
            <a:avLst/>
          </a:prstGeom>
        </p:spPr>
      </p:pic>
      <p:sp>
        <p:nvSpPr>
          <p:cNvPr id="7" name="圓角矩形 4">
            <a:hlinkClick r:id="rId3" action="ppaction://hlinksldjump"/>
            <a:extLst>
              <a:ext uri="{FF2B5EF4-FFF2-40B4-BE49-F238E27FC236}">
                <a16:creationId xmlns:a16="http://schemas.microsoft.com/office/drawing/2014/main" id="{3BEDE082-CAF9-454C-B4EC-50432274206D}"/>
              </a:ext>
            </a:extLst>
          </p:cNvPr>
          <p:cNvSpPr/>
          <p:nvPr/>
        </p:nvSpPr>
        <p:spPr>
          <a:xfrm>
            <a:off x="10620000" y="144000"/>
            <a:ext cx="108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回句型</a:t>
            </a:r>
          </a:p>
        </p:txBody>
      </p:sp>
      <p:sp>
        <p:nvSpPr>
          <p:cNvPr id="13" name="文字版面配置區 2">
            <a:extLst>
              <a:ext uri="{FF2B5EF4-FFF2-40B4-BE49-F238E27FC236}">
                <a16:creationId xmlns:a16="http://schemas.microsoft.com/office/drawing/2014/main" id="{8BF3B311-8E0D-49C4-9311-9186C3574D14}"/>
              </a:ext>
            </a:extLst>
          </p:cNvPr>
          <p:cNvSpPr txBox="1">
            <a:spLocks/>
          </p:cNvSpPr>
          <p:nvPr/>
        </p:nvSpPr>
        <p:spPr>
          <a:xfrm>
            <a:off x="388377" y="2185814"/>
            <a:ext cx="11312665" cy="41207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19100" indent="-419100">
              <a:lnSpc>
                <a:spcPct val="13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1.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此句型為感官動詞</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see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及</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hear</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的被動語態。當「看到」或「聽到」的動作施作者不明或不重要時，會使用被動語態。</a:t>
            </a:r>
          </a:p>
          <a:p>
            <a:pPr marL="628650" indent="-266700">
              <a:lnSpc>
                <a:spcPct val="130000"/>
              </a:lnSpc>
              <a:spcBef>
                <a:spcPts val="600"/>
              </a:spcBef>
              <a:buFont typeface="Arial" panose="020B0604020202020204" pitchFamily="34" charset="0"/>
              <a:buChar char="•"/>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Johnson was seen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dancin</a:t>
            </a:r>
            <a:r>
              <a:rPr lang="en-US" altLang="zh-TW" sz="3200" u="sng" spc="300" dirty="0">
                <a:solidFill>
                  <a:schemeClr val="tx1"/>
                </a:solidFill>
                <a:latin typeface="Arial" panose="020B0604020202020204" pitchFamily="34" charset="0"/>
                <a:ea typeface="標楷體" panose="03000509000000000000" pitchFamily="65" charset="-120"/>
                <a:cs typeface="Arial" panose="020B0604020202020204" pitchFamily="34" charset="0"/>
              </a:rPr>
              <a:t>g</a:t>
            </a:r>
            <a:r>
              <a:rPr lang="en-US" altLang="zh-TW" sz="3200" spc="3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to dance</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behind the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curtain.</a:t>
            </a:r>
          </a:p>
          <a:p>
            <a:pPr marL="419100" indent="-419100">
              <a:lnSpc>
                <a:spcPct val="13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2.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感官動詞「</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be see</a:t>
            </a:r>
            <a:r>
              <a:rPr lang="en-US" altLang="zh-TW" sz="3200" spc="300" dirty="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heard</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」後面接不定詞，表達做某事的完整過程都被看到或聽到。</a:t>
            </a:r>
          </a:p>
          <a:p>
            <a:pPr marL="628650" indent="-266700">
              <a:lnSpc>
                <a:spcPct val="130000"/>
              </a:lnSpc>
              <a:spcBef>
                <a:spcPts val="600"/>
              </a:spcBef>
              <a:buFont typeface="Arial" panose="020B0604020202020204" pitchFamily="34" charset="0"/>
              <a:buChar char="•"/>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Someone was heard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to scream</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for help in the park.</a:t>
            </a:r>
          </a:p>
        </p:txBody>
      </p:sp>
    </p:spTree>
    <p:extLst>
      <p:ext uri="{BB962C8B-B14F-4D97-AF65-F5344CB8AC3E}">
        <p14:creationId xmlns:p14="http://schemas.microsoft.com/office/powerpoint/2010/main" val="646723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表格 7"/>
          <p:cNvGraphicFramePr>
            <a:graphicFrameLocks noGrp="1"/>
          </p:cNvGraphicFramePr>
          <p:nvPr>
            <p:extLst>
              <p:ext uri="{D42A27DB-BD31-4B8C-83A1-F6EECF244321}">
                <p14:modId xmlns:p14="http://schemas.microsoft.com/office/powerpoint/2010/main" val="1118679856"/>
              </p:ext>
            </p:extLst>
          </p:nvPr>
        </p:nvGraphicFramePr>
        <p:xfrm>
          <a:off x="432000" y="306000"/>
          <a:ext cx="11161762" cy="864000"/>
        </p:xfrm>
        <a:graphic>
          <a:graphicData uri="http://schemas.openxmlformats.org/drawingml/2006/table">
            <a:tbl>
              <a:tblPr firstRow="1" bandRow="1">
                <a:tableStyleId>{284E427A-3D55-4303-BF80-6455036E1DE7}</a:tableStyleId>
              </a:tblPr>
              <a:tblGrid>
                <a:gridCol w="208465">
                  <a:extLst>
                    <a:ext uri="{9D8B030D-6E8A-4147-A177-3AD203B41FA5}">
                      <a16:colId xmlns:a16="http://schemas.microsoft.com/office/drawing/2014/main" val="2099223835"/>
                    </a:ext>
                  </a:extLst>
                </a:gridCol>
                <a:gridCol w="10953297">
                  <a:extLst>
                    <a:ext uri="{9D8B030D-6E8A-4147-A177-3AD203B41FA5}">
                      <a16:colId xmlns:a16="http://schemas.microsoft.com/office/drawing/2014/main" val="2801735028"/>
                    </a:ext>
                  </a:extLst>
                </a:gridCol>
              </a:tblGrid>
              <a:tr h="864000">
                <a:tc>
                  <a:txBody>
                    <a:bodyPr/>
                    <a:lstStyle/>
                    <a:p>
                      <a:pPr>
                        <a:lnSpc>
                          <a:spcPct val="100000"/>
                        </a:lnSpc>
                      </a:pPr>
                      <a:endParaRPr lang="zh-TW" altLang="en-US" sz="3600" dirty="0">
                        <a:solidFill>
                          <a:schemeClr val="tx1"/>
                        </a:solidFill>
                        <a:ea typeface="標楷體" panose="03000509000000000000" pitchFamily="65" charset="-120"/>
                      </a:endParaRPr>
                    </a:p>
                  </a:txBody>
                  <a:tcPr anchor="ctr">
                    <a:lnL w="6350" cap="flat" cmpd="sng" algn="ctr">
                      <a:noFill/>
                      <a:prstDash val="solid"/>
                      <a:miter lim="800000"/>
                    </a:lnL>
                    <a:lnR>
                      <a:noFill/>
                    </a:lnR>
                    <a:lnT w="6350" cap="flat" cmpd="sng" algn="ctr">
                      <a:noFill/>
                      <a:prstDash val="solid"/>
                      <a:miter lim="800000"/>
                    </a:lnT>
                    <a:lnB w="635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0066"/>
                    </a:solidFill>
                  </a:tcPr>
                </a:tc>
                <a:tc>
                  <a:txBody>
                    <a:bodyPr/>
                    <a:lstStyle/>
                    <a:p>
                      <a:pPr marL="0" indent="88900">
                        <a:lnSpc>
                          <a:spcPct val="100000"/>
                        </a:lnSpc>
                        <a:spcBef>
                          <a:spcPts val="0"/>
                        </a:spcBef>
                      </a:pP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be see</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heard + </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V-</a:t>
                      </a:r>
                      <a:r>
                        <a:rPr lang="en-US" altLang="zh-TW" sz="3600" b="1" u="sng"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in</a:t>
                      </a:r>
                      <a:r>
                        <a:rPr lang="en-US" altLang="zh-TW" sz="3600" b="1" u="sng" spc="300"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g</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to VR</a:t>
                      </a:r>
                    </a:p>
                  </a:txBody>
                  <a:tcPr anchor="ctr">
                    <a:lnL>
                      <a:noFill/>
                    </a:lnL>
                    <a:lnR w="6350" cap="flat" cmpd="sng" algn="ctr">
                      <a:noFill/>
                      <a:prstDash val="solid"/>
                      <a:miter lim="800000"/>
                    </a:lnR>
                    <a:lnT w="6350" cap="flat" cmpd="sng" algn="ctr">
                      <a:noFill/>
                      <a:prstDash val="solid"/>
                      <a:miter lim="800000"/>
                    </a:lnT>
                    <a:lnB w="3175" cap="flat" cmpd="sng" algn="ctr">
                      <a:solidFill>
                        <a:srgbClr val="FBD8DC"/>
                      </a:solidFill>
                      <a:prstDash val="solid"/>
                      <a:round/>
                      <a:headEnd type="none" w="med" len="med"/>
                      <a:tailEnd type="none" w="med" len="med"/>
                    </a:lnB>
                    <a:lnTlToBr w="12700" cmpd="sng">
                      <a:noFill/>
                      <a:prstDash val="solid"/>
                    </a:lnTlToBr>
                    <a:lnBlToTr w="12700" cmpd="sng">
                      <a:noFill/>
                      <a:prstDash val="solid"/>
                    </a:lnBlToTr>
                    <a:solidFill>
                      <a:srgbClr val="FBD8DC"/>
                    </a:solidFill>
                  </a:tcPr>
                </a:tc>
                <a:extLst>
                  <a:ext uri="{0D108BD9-81ED-4DB2-BD59-A6C34878D82A}">
                    <a16:rowId xmlns:a16="http://schemas.microsoft.com/office/drawing/2014/main" val="1876543136"/>
                  </a:ext>
                </a:extLst>
              </a:tr>
            </a:tbl>
          </a:graphicData>
        </a:graphic>
      </p:graphicFrame>
      <p:sp>
        <p:nvSpPr>
          <p:cNvPr id="7" name="圓角矩形 4">
            <a:hlinkClick r:id="rId2" action="ppaction://hlinksldjump"/>
            <a:extLst>
              <a:ext uri="{FF2B5EF4-FFF2-40B4-BE49-F238E27FC236}">
                <a16:creationId xmlns:a16="http://schemas.microsoft.com/office/drawing/2014/main" id="{3BEDE082-CAF9-454C-B4EC-50432274206D}"/>
              </a:ext>
            </a:extLst>
          </p:cNvPr>
          <p:cNvSpPr/>
          <p:nvPr/>
        </p:nvSpPr>
        <p:spPr>
          <a:xfrm>
            <a:off x="10620000" y="144000"/>
            <a:ext cx="108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回句型</a:t>
            </a:r>
          </a:p>
        </p:txBody>
      </p:sp>
      <p:sp>
        <p:nvSpPr>
          <p:cNvPr id="13" name="文字版面配置區 2">
            <a:extLst>
              <a:ext uri="{FF2B5EF4-FFF2-40B4-BE49-F238E27FC236}">
                <a16:creationId xmlns:a16="http://schemas.microsoft.com/office/drawing/2014/main" id="{8BF3B311-8E0D-49C4-9311-9186C3574D14}"/>
              </a:ext>
            </a:extLst>
          </p:cNvPr>
          <p:cNvSpPr txBox="1">
            <a:spLocks/>
          </p:cNvSpPr>
          <p:nvPr/>
        </p:nvSpPr>
        <p:spPr>
          <a:xfrm>
            <a:off x="432000" y="1252364"/>
            <a:ext cx="11161762" cy="201627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19100" indent="-419100">
              <a:lnSpc>
                <a:spcPct val="13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3.</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感官動詞「</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be see</a:t>
            </a:r>
            <a:r>
              <a:rPr lang="en-US" altLang="zh-TW" sz="3200" spc="300" dirty="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heard</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」後面接現在分詞，表達做某事的當下被人看到或聽到。</a:t>
            </a:r>
          </a:p>
          <a:p>
            <a:pPr marL="628650" indent="-266700">
              <a:lnSpc>
                <a:spcPct val="130000"/>
              </a:lnSpc>
              <a:spcBef>
                <a:spcPts val="600"/>
              </a:spcBef>
              <a:buFont typeface="Arial" panose="020B0604020202020204" pitchFamily="34" charset="0"/>
              <a:buChar char="•"/>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Cathy was heard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crying</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in the restroom.</a:t>
            </a:r>
          </a:p>
        </p:txBody>
      </p:sp>
    </p:spTree>
    <p:extLst>
      <p:ext uri="{BB962C8B-B14F-4D97-AF65-F5344CB8AC3E}">
        <p14:creationId xmlns:p14="http://schemas.microsoft.com/office/powerpoint/2010/main" val="1242477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5285" y="1311009"/>
            <a:ext cx="1618553" cy="414319"/>
          </a:xfrm>
          <a:prstGeom prst="rect">
            <a:avLst/>
          </a:prstGeom>
        </p:spPr>
      </p:pic>
      <p:sp>
        <p:nvSpPr>
          <p:cNvPr id="8" name="文字版面配置區 2">
            <a:extLst>
              <a:ext uri="{FF2B5EF4-FFF2-40B4-BE49-F238E27FC236}">
                <a16:creationId xmlns:a16="http://schemas.microsoft.com/office/drawing/2014/main" id="{D7D0E94E-73FC-4B3D-8356-31B99E67C521}"/>
              </a:ext>
            </a:extLst>
          </p:cNvPr>
          <p:cNvSpPr txBox="1">
            <a:spLocks/>
          </p:cNvSpPr>
          <p:nvPr/>
        </p:nvSpPr>
        <p:spPr>
          <a:xfrm>
            <a:off x="272877" y="1715612"/>
            <a:ext cx="11427123" cy="480773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19100" indent="-419100">
              <a:lnSpc>
                <a:spcPct val="130000"/>
              </a:lnSpc>
              <a:spcBef>
                <a:spcPts val="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1.</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在複習完感官動詞的主動用法後，可將以下兩句寫在黑板上並討論兩句的不同。可觀察兩點：</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(1)</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為何要將</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句改成</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句？</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(2)B</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句的結構是什麼？透過提問與歸納，引導學生理解</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感官</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動詞</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被動態的使用時機及結構。</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 Someone saw an old lady hit the dog.</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 An old lady was seen to hit the dog.</a:t>
            </a:r>
          </a:p>
        </p:txBody>
      </p:sp>
      <p:graphicFrame>
        <p:nvGraphicFramePr>
          <p:cNvPr id="12" name="表格 11"/>
          <p:cNvGraphicFramePr>
            <a:graphicFrameLocks noGrp="1"/>
          </p:cNvGraphicFramePr>
          <p:nvPr>
            <p:extLst>
              <p:ext uri="{D42A27DB-BD31-4B8C-83A1-F6EECF244321}">
                <p14:modId xmlns:p14="http://schemas.microsoft.com/office/powerpoint/2010/main" val="1418851142"/>
              </p:ext>
            </p:extLst>
          </p:nvPr>
        </p:nvGraphicFramePr>
        <p:xfrm>
          <a:off x="432000" y="306000"/>
          <a:ext cx="11161762" cy="864000"/>
        </p:xfrm>
        <a:graphic>
          <a:graphicData uri="http://schemas.openxmlformats.org/drawingml/2006/table">
            <a:tbl>
              <a:tblPr firstRow="1" bandRow="1">
                <a:tableStyleId>{284E427A-3D55-4303-BF80-6455036E1DE7}</a:tableStyleId>
              </a:tblPr>
              <a:tblGrid>
                <a:gridCol w="208465">
                  <a:extLst>
                    <a:ext uri="{9D8B030D-6E8A-4147-A177-3AD203B41FA5}">
                      <a16:colId xmlns:a16="http://schemas.microsoft.com/office/drawing/2014/main" val="2099223835"/>
                    </a:ext>
                  </a:extLst>
                </a:gridCol>
                <a:gridCol w="10953297">
                  <a:extLst>
                    <a:ext uri="{9D8B030D-6E8A-4147-A177-3AD203B41FA5}">
                      <a16:colId xmlns:a16="http://schemas.microsoft.com/office/drawing/2014/main" val="2801735028"/>
                    </a:ext>
                  </a:extLst>
                </a:gridCol>
              </a:tblGrid>
              <a:tr h="864000">
                <a:tc>
                  <a:txBody>
                    <a:bodyPr/>
                    <a:lstStyle/>
                    <a:p>
                      <a:pPr>
                        <a:lnSpc>
                          <a:spcPct val="100000"/>
                        </a:lnSpc>
                      </a:pPr>
                      <a:endParaRPr lang="zh-TW" altLang="en-US" sz="3600" dirty="0">
                        <a:solidFill>
                          <a:schemeClr val="tx1"/>
                        </a:solidFill>
                        <a:ea typeface="標楷體" panose="03000509000000000000" pitchFamily="65" charset="-120"/>
                      </a:endParaRPr>
                    </a:p>
                  </a:txBody>
                  <a:tcPr anchor="ctr">
                    <a:lnL w="6350" cap="flat" cmpd="sng" algn="ctr">
                      <a:noFill/>
                      <a:prstDash val="solid"/>
                      <a:miter lim="800000"/>
                    </a:lnL>
                    <a:lnR>
                      <a:noFill/>
                    </a:lnR>
                    <a:lnT w="6350" cap="flat" cmpd="sng" algn="ctr">
                      <a:noFill/>
                      <a:prstDash val="solid"/>
                      <a:miter lim="800000"/>
                    </a:lnT>
                    <a:lnB w="635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0066"/>
                    </a:solidFill>
                  </a:tcPr>
                </a:tc>
                <a:tc>
                  <a:txBody>
                    <a:bodyPr/>
                    <a:lstStyle/>
                    <a:p>
                      <a:pPr marL="0" indent="88900">
                        <a:lnSpc>
                          <a:spcPct val="100000"/>
                        </a:lnSpc>
                        <a:spcBef>
                          <a:spcPts val="0"/>
                        </a:spcBef>
                      </a:pP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be see</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heard + </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V-</a:t>
                      </a:r>
                      <a:r>
                        <a:rPr lang="en-US" altLang="zh-TW" sz="3600" b="1" u="sng"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in</a:t>
                      </a:r>
                      <a:r>
                        <a:rPr lang="en-US" altLang="zh-TW" sz="3600" b="1" u="sng" spc="300"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g</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to VR</a:t>
                      </a:r>
                    </a:p>
                  </a:txBody>
                  <a:tcPr anchor="ctr">
                    <a:lnL>
                      <a:noFill/>
                    </a:lnL>
                    <a:lnR w="6350" cap="flat" cmpd="sng" algn="ctr">
                      <a:noFill/>
                      <a:prstDash val="solid"/>
                      <a:miter lim="800000"/>
                    </a:lnR>
                    <a:lnT w="6350" cap="flat" cmpd="sng" algn="ctr">
                      <a:noFill/>
                      <a:prstDash val="solid"/>
                      <a:miter lim="800000"/>
                    </a:lnT>
                    <a:lnB w="3175" cap="flat" cmpd="sng" algn="ctr">
                      <a:solidFill>
                        <a:srgbClr val="FBD8DC"/>
                      </a:solidFill>
                      <a:prstDash val="solid"/>
                      <a:round/>
                      <a:headEnd type="none" w="med" len="med"/>
                      <a:tailEnd type="none" w="med" len="med"/>
                    </a:lnB>
                    <a:lnTlToBr w="12700" cmpd="sng">
                      <a:noFill/>
                      <a:prstDash val="solid"/>
                    </a:lnTlToBr>
                    <a:lnBlToTr w="12700" cmpd="sng">
                      <a:noFill/>
                      <a:prstDash val="solid"/>
                    </a:lnBlToTr>
                    <a:solidFill>
                      <a:srgbClr val="FBD8DC"/>
                    </a:solidFill>
                  </a:tcPr>
                </a:tc>
                <a:extLst>
                  <a:ext uri="{0D108BD9-81ED-4DB2-BD59-A6C34878D82A}">
                    <a16:rowId xmlns:a16="http://schemas.microsoft.com/office/drawing/2014/main" val="1876543136"/>
                  </a:ext>
                </a:extLst>
              </a:tr>
            </a:tbl>
          </a:graphicData>
        </a:graphic>
      </p:graphicFrame>
      <p:sp>
        <p:nvSpPr>
          <p:cNvPr id="13" name="圓角矩形 4">
            <a:hlinkClick r:id="rId3" action="ppaction://hlinksldjump"/>
            <a:extLst>
              <a:ext uri="{FF2B5EF4-FFF2-40B4-BE49-F238E27FC236}">
                <a16:creationId xmlns:a16="http://schemas.microsoft.com/office/drawing/2014/main" id="{3BEDE082-CAF9-454C-B4EC-50432274206D}"/>
              </a:ext>
            </a:extLst>
          </p:cNvPr>
          <p:cNvSpPr/>
          <p:nvPr/>
        </p:nvSpPr>
        <p:spPr>
          <a:xfrm>
            <a:off x="10620000" y="144000"/>
            <a:ext cx="108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回句型</a:t>
            </a:r>
          </a:p>
        </p:txBody>
      </p:sp>
    </p:spTree>
    <p:extLst>
      <p:ext uri="{BB962C8B-B14F-4D97-AF65-F5344CB8AC3E}">
        <p14:creationId xmlns:p14="http://schemas.microsoft.com/office/powerpoint/2010/main" val="3751063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文字版面配置區 2">
            <a:extLst>
              <a:ext uri="{FF2B5EF4-FFF2-40B4-BE49-F238E27FC236}">
                <a16:creationId xmlns:a16="http://schemas.microsoft.com/office/drawing/2014/main" id="{D7D0E94E-73FC-4B3D-8356-31B99E67C521}"/>
              </a:ext>
            </a:extLst>
          </p:cNvPr>
          <p:cNvSpPr txBox="1">
            <a:spLocks/>
          </p:cNvSpPr>
          <p:nvPr/>
        </p:nvSpPr>
        <p:spPr>
          <a:xfrm>
            <a:off x="272878" y="1220312"/>
            <a:ext cx="11045912" cy="201627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19100" indent="-419100">
              <a:lnSpc>
                <a:spcPct val="130000"/>
              </a:lnSpc>
              <a:spcBef>
                <a:spcPts val="0"/>
              </a:spcBef>
              <a:tabLst>
                <a:tab pos="990600"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參考解說：</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(1)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因為</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句的動作施作者不明，故可使用感官動詞的</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被動</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語態改寫</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句子。</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(2) B</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句的結構為</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S + be seen + to VR....</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a:t>
            </a:r>
          </a:p>
        </p:txBody>
      </p:sp>
      <p:graphicFrame>
        <p:nvGraphicFramePr>
          <p:cNvPr id="12" name="表格 11"/>
          <p:cNvGraphicFramePr>
            <a:graphicFrameLocks noGrp="1"/>
          </p:cNvGraphicFramePr>
          <p:nvPr>
            <p:extLst>
              <p:ext uri="{D42A27DB-BD31-4B8C-83A1-F6EECF244321}">
                <p14:modId xmlns:p14="http://schemas.microsoft.com/office/powerpoint/2010/main" val="2315456219"/>
              </p:ext>
            </p:extLst>
          </p:nvPr>
        </p:nvGraphicFramePr>
        <p:xfrm>
          <a:off x="432000" y="306000"/>
          <a:ext cx="11161762" cy="864000"/>
        </p:xfrm>
        <a:graphic>
          <a:graphicData uri="http://schemas.openxmlformats.org/drawingml/2006/table">
            <a:tbl>
              <a:tblPr firstRow="1" bandRow="1">
                <a:tableStyleId>{284E427A-3D55-4303-BF80-6455036E1DE7}</a:tableStyleId>
              </a:tblPr>
              <a:tblGrid>
                <a:gridCol w="208465">
                  <a:extLst>
                    <a:ext uri="{9D8B030D-6E8A-4147-A177-3AD203B41FA5}">
                      <a16:colId xmlns:a16="http://schemas.microsoft.com/office/drawing/2014/main" val="2099223835"/>
                    </a:ext>
                  </a:extLst>
                </a:gridCol>
                <a:gridCol w="10953297">
                  <a:extLst>
                    <a:ext uri="{9D8B030D-6E8A-4147-A177-3AD203B41FA5}">
                      <a16:colId xmlns:a16="http://schemas.microsoft.com/office/drawing/2014/main" val="2801735028"/>
                    </a:ext>
                  </a:extLst>
                </a:gridCol>
              </a:tblGrid>
              <a:tr h="864000">
                <a:tc>
                  <a:txBody>
                    <a:bodyPr/>
                    <a:lstStyle/>
                    <a:p>
                      <a:pPr>
                        <a:lnSpc>
                          <a:spcPct val="100000"/>
                        </a:lnSpc>
                      </a:pPr>
                      <a:endParaRPr lang="zh-TW" altLang="en-US" sz="3600" dirty="0">
                        <a:solidFill>
                          <a:schemeClr val="tx1"/>
                        </a:solidFill>
                        <a:ea typeface="標楷體" panose="03000509000000000000" pitchFamily="65" charset="-120"/>
                      </a:endParaRPr>
                    </a:p>
                  </a:txBody>
                  <a:tcPr anchor="ctr">
                    <a:lnL w="6350" cap="flat" cmpd="sng" algn="ctr">
                      <a:noFill/>
                      <a:prstDash val="solid"/>
                      <a:miter lim="800000"/>
                    </a:lnL>
                    <a:lnR>
                      <a:noFill/>
                    </a:lnR>
                    <a:lnT w="6350" cap="flat" cmpd="sng" algn="ctr">
                      <a:noFill/>
                      <a:prstDash val="solid"/>
                      <a:miter lim="800000"/>
                    </a:lnT>
                    <a:lnB w="635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0066"/>
                    </a:solidFill>
                  </a:tcPr>
                </a:tc>
                <a:tc>
                  <a:txBody>
                    <a:bodyPr/>
                    <a:lstStyle/>
                    <a:p>
                      <a:pPr marL="0" indent="88900">
                        <a:lnSpc>
                          <a:spcPct val="100000"/>
                        </a:lnSpc>
                        <a:spcBef>
                          <a:spcPts val="0"/>
                        </a:spcBef>
                      </a:pP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be see</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heard + </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V-</a:t>
                      </a:r>
                      <a:r>
                        <a:rPr lang="en-US" altLang="zh-TW" sz="3600" b="1" u="sng"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in</a:t>
                      </a:r>
                      <a:r>
                        <a:rPr lang="en-US" altLang="zh-TW" sz="3600" b="1" u="sng" spc="300"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g</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to VR</a:t>
                      </a:r>
                    </a:p>
                  </a:txBody>
                  <a:tcPr anchor="ctr">
                    <a:lnL>
                      <a:noFill/>
                    </a:lnL>
                    <a:lnR w="6350" cap="flat" cmpd="sng" algn="ctr">
                      <a:noFill/>
                      <a:prstDash val="solid"/>
                      <a:miter lim="800000"/>
                    </a:lnR>
                    <a:lnT w="6350" cap="flat" cmpd="sng" algn="ctr">
                      <a:noFill/>
                      <a:prstDash val="solid"/>
                      <a:miter lim="800000"/>
                    </a:lnT>
                    <a:lnB w="3175" cap="flat" cmpd="sng" algn="ctr">
                      <a:solidFill>
                        <a:srgbClr val="FBD8DC"/>
                      </a:solidFill>
                      <a:prstDash val="solid"/>
                      <a:round/>
                      <a:headEnd type="none" w="med" len="med"/>
                      <a:tailEnd type="none" w="med" len="med"/>
                    </a:lnB>
                    <a:lnTlToBr w="12700" cmpd="sng">
                      <a:noFill/>
                      <a:prstDash val="solid"/>
                    </a:lnTlToBr>
                    <a:lnBlToTr w="12700" cmpd="sng">
                      <a:noFill/>
                      <a:prstDash val="solid"/>
                    </a:lnBlToTr>
                    <a:solidFill>
                      <a:srgbClr val="FBD8DC"/>
                    </a:solidFill>
                  </a:tcPr>
                </a:tc>
                <a:extLst>
                  <a:ext uri="{0D108BD9-81ED-4DB2-BD59-A6C34878D82A}">
                    <a16:rowId xmlns:a16="http://schemas.microsoft.com/office/drawing/2014/main" val="1876543136"/>
                  </a:ext>
                </a:extLst>
              </a:tr>
            </a:tbl>
          </a:graphicData>
        </a:graphic>
      </p:graphicFrame>
      <p:sp>
        <p:nvSpPr>
          <p:cNvPr id="13" name="圓角矩形 4">
            <a:hlinkClick r:id="rId2" action="ppaction://hlinksldjump"/>
            <a:extLst>
              <a:ext uri="{FF2B5EF4-FFF2-40B4-BE49-F238E27FC236}">
                <a16:creationId xmlns:a16="http://schemas.microsoft.com/office/drawing/2014/main" id="{3BEDE082-CAF9-454C-B4EC-50432274206D}"/>
              </a:ext>
            </a:extLst>
          </p:cNvPr>
          <p:cNvSpPr/>
          <p:nvPr/>
        </p:nvSpPr>
        <p:spPr>
          <a:xfrm>
            <a:off x="10620000" y="144000"/>
            <a:ext cx="108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回句型</a:t>
            </a:r>
          </a:p>
        </p:txBody>
      </p:sp>
    </p:spTree>
    <p:extLst>
      <p:ext uri="{BB962C8B-B14F-4D97-AF65-F5344CB8AC3E}">
        <p14:creationId xmlns:p14="http://schemas.microsoft.com/office/powerpoint/2010/main" val="3479980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文字版面配置區 2">
            <a:extLst>
              <a:ext uri="{FF2B5EF4-FFF2-40B4-BE49-F238E27FC236}">
                <a16:creationId xmlns:a16="http://schemas.microsoft.com/office/drawing/2014/main" id="{D7D0E94E-73FC-4B3D-8356-31B99E67C521}"/>
              </a:ext>
            </a:extLst>
          </p:cNvPr>
          <p:cNvSpPr txBox="1">
            <a:spLocks/>
          </p:cNvSpPr>
          <p:nvPr/>
        </p:nvSpPr>
        <p:spPr>
          <a:xfrm>
            <a:off x="432000" y="1220312"/>
            <a:ext cx="11161762" cy="201627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19100" indent="-419100">
              <a:lnSpc>
                <a:spcPct val="14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2.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接著，可討論以下</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C</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D</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兩句之語意有何不同，並參考課本中的例句與說明，熟習感官動詞使用於被動的語法結構及語意差異。</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(C) David was heard to sing a romantic song to his</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lover.</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(D) David was heard singing a romantic song to his</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lover.</a:t>
            </a:r>
            <a:endPar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graphicFrame>
        <p:nvGraphicFramePr>
          <p:cNvPr id="12" name="表格 11"/>
          <p:cNvGraphicFramePr>
            <a:graphicFrameLocks noGrp="1"/>
          </p:cNvGraphicFramePr>
          <p:nvPr>
            <p:extLst>
              <p:ext uri="{D42A27DB-BD31-4B8C-83A1-F6EECF244321}">
                <p14:modId xmlns:p14="http://schemas.microsoft.com/office/powerpoint/2010/main" val="2281621841"/>
              </p:ext>
            </p:extLst>
          </p:nvPr>
        </p:nvGraphicFramePr>
        <p:xfrm>
          <a:off x="432000" y="306000"/>
          <a:ext cx="11161762" cy="864000"/>
        </p:xfrm>
        <a:graphic>
          <a:graphicData uri="http://schemas.openxmlformats.org/drawingml/2006/table">
            <a:tbl>
              <a:tblPr firstRow="1" bandRow="1">
                <a:tableStyleId>{284E427A-3D55-4303-BF80-6455036E1DE7}</a:tableStyleId>
              </a:tblPr>
              <a:tblGrid>
                <a:gridCol w="208465">
                  <a:extLst>
                    <a:ext uri="{9D8B030D-6E8A-4147-A177-3AD203B41FA5}">
                      <a16:colId xmlns:a16="http://schemas.microsoft.com/office/drawing/2014/main" val="2099223835"/>
                    </a:ext>
                  </a:extLst>
                </a:gridCol>
                <a:gridCol w="10953297">
                  <a:extLst>
                    <a:ext uri="{9D8B030D-6E8A-4147-A177-3AD203B41FA5}">
                      <a16:colId xmlns:a16="http://schemas.microsoft.com/office/drawing/2014/main" val="2801735028"/>
                    </a:ext>
                  </a:extLst>
                </a:gridCol>
              </a:tblGrid>
              <a:tr h="864000">
                <a:tc>
                  <a:txBody>
                    <a:bodyPr/>
                    <a:lstStyle/>
                    <a:p>
                      <a:pPr>
                        <a:lnSpc>
                          <a:spcPct val="100000"/>
                        </a:lnSpc>
                      </a:pPr>
                      <a:endParaRPr lang="zh-TW" altLang="en-US" sz="3600" dirty="0">
                        <a:solidFill>
                          <a:schemeClr val="tx1"/>
                        </a:solidFill>
                        <a:ea typeface="標楷體" panose="03000509000000000000" pitchFamily="65" charset="-120"/>
                      </a:endParaRPr>
                    </a:p>
                  </a:txBody>
                  <a:tcPr anchor="ctr">
                    <a:lnL w="6350" cap="flat" cmpd="sng" algn="ctr">
                      <a:noFill/>
                      <a:prstDash val="solid"/>
                      <a:miter lim="800000"/>
                    </a:lnL>
                    <a:lnR>
                      <a:noFill/>
                    </a:lnR>
                    <a:lnT w="6350" cap="flat" cmpd="sng" algn="ctr">
                      <a:noFill/>
                      <a:prstDash val="solid"/>
                      <a:miter lim="800000"/>
                    </a:lnT>
                    <a:lnB w="635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0066"/>
                    </a:solidFill>
                  </a:tcPr>
                </a:tc>
                <a:tc>
                  <a:txBody>
                    <a:bodyPr/>
                    <a:lstStyle/>
                    <a:p>
                      <a:pPr marL="0" indent="88900">
                        <a:lnSpc>
                          <a:spcPct val="100000"/>
                        </a:lnSpc>
                        <a:spcBef>
                          <a:spcPts val="0"/>
                        </a:spcBef>
                      </a:pP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be see</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heard + </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V-</a:t>
                      </a:r>
                      <a:r>
                        <a:rPr lang="en-US" altLang="zh-TW" sz="3600" b="1" u="sng"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in</a:t>
                      </a:r>
                      <a:r>
                        <a:rPr lang="en-US" altLang="zh-TW" sz="3600" b="1" u="sng" spc="300"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g</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to VR</a:t>
                      </a:r>
                    </a:p>
                  </a:txBody>
                  <a:tcPr anchor="ctr">
                    <a:lnL>
                      <a:noFill/>
                    </a:lnL>
                    <a:lnR w="6350" cap="flat" cmpd="sng" algn="ctr">
                      <a:noFill/>
                      <a:prstDash val="solid"/>
                      <a:miter lim="800000"/>
                    </a:lnR>
                    <a:lnT w="6350" cap="flat" cmpd="sng" algn="ctr">
                      <a:noFill/>
                      <a:prstDash val="solid"/>
                      <a:miter lim="800000"/>
                    </a:lnT>
                    <a:lnB w="3175" cap="flat" cmpd="sng" algn="ctr">
                      <a:solidFill>
                        <a:srgbClr val="FBD8DC"/>
                      </a:solidFill>
                      <a:prstDash val="solid"/>
                      <a:round/>
                      <a:headEnd type="none" w="med" len="med"/>
                      <a:tailEnd type="none" w="med" len="med"/>
                    </a:lnB>
                    <a:lnTlToBr w="12700" cmpd="sng">
                      <a:noFill/>
                      <a:prstDash val="solid"/>
                    </a:lnTlToBr>
                    <a:lnBlToTr w="12700" cmpd="sng">
                      <a:noFill/>
                      <a:prstDash val="solid"/>
                    </a:lnBlToTr>
                    <a:solidFill>
                      <a:srgbClr val="FBD8DC"/>
                    </a:solidFill>
                  </a:tcPr>
                </a:tc>
                <a:extLst>
                  <a:ext uri="{0D108BD9-81ED-4DB2-BD59-A6C34878D82A}">
                    <a16:rowId xmlns:a16="http://schemas.microsoft.com/office/drawing/2014/main" val="1876543136"/>
                  </a:ext>
                </a:extLst>
              </a:tr>
            </a:tbl>
          </a:graphicData>
        </a:graphic>
      </p:graphicFrame>
      <p:sp>
        <p:nvSpPr>
          <p:cNvPr id="13" name="圓角矩形 4">
            <a:hlinkClick r:id="rId2" action="ppaction://hlinksldjump"/>
            <a:extLst>
              <a:ext uri="{FF2B5EF4-FFF2-40B4-BE49-F238E27FC236}">
                <a16:creationId xmlns:a16="http://schemas.microsoft.com/office/drawing/2014/main" id="{3BEDE082-CAF9-454C-B4EC-50432274206D}"/>
              </a:ext>
            </a:extLst>
          </p:cNvPr>
          <p:cNvSpPr/>
          <p:nvPr/>
        </p:nvSpPr>
        <p:spPr>
          <a:xfrm>
            <a:off x="10620000" y="144000"/>
            <a:ext cx="108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回句型</a:t>
            </a:r>
          </a:p>
        </p:txBody>
      </p:sp>
    </p:spTree>
    <p:extLst>
      <p:ext uri="{BB962C8B-B14F-4D97-AF65-F5344CB8AC3E}">
        <p14:creationId xmlns:p14="http://schemas.microsoft.com/office/powerpoint/2010/main" val="3097021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74609590-ED1C-40D0-8D5A-35A1944DDED7}"/>
              </a:ext>
            </a:extLst>
          </p:cNvPr>
          <p:cNvSpPr txBox="1">
            <a:spLocks/>
          </p:cNvSpPr>
          <p:nvPr/>
        </p:nvSpPr>
        <p:spPr>
          <a:xfrm>
            <a:off x="2085551" y="2320861"/>
            <a:ext cx="9334500" cy="707117"/>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87313">
              <a:lnSpc>
                <a:spcPct val="140000"/>
              </a:lnSpc>
              <a:spcBef>
                <a:spcPts val="600"/>
              </a:spcBef>
              <a:buNone/>
            </a:pPr>
            <a:r>
              <a:rPr lang="zh-TW" altLang="en-US" sz="3200" dirty="0">
                <a:latin typeface="Arial" panose="020B0604020202020204" pitchFamily="34" charset="0"/>
                <a:ea typeface="標楷體" panose="03000509000000000000" pitchFamily="65" charset="-120"/>
                <a:cs typeface="Arial" panose="020B0604020202020204" pitchFamily="34" charset="0"/>
              </a:rPr>
              <a:t>只有親眼所見，才能真正體會這獨一無二之建築！</a:t>
            </a:r>
            <a:endParaRPr lang="en-US" altLang="zh-TW" sz="3200" dirty="0">
              <a:latin typeface="Arial" panose="020B0604020202020204" pitchFamily="34" charset="0"/>
              <a:ea typeface="標楷體" panose="03000509000000000000" pitchFamily="65" charset="-120"/>
              <a:cs typeface="Arial" panose="020B0604020202020204" pitchFamily="34" charset="0"/>
            </a:endParaRPr>
          </a:p>
        </p:txBody>
      </p:sp>
      <p:sp>
        <p:nvSpPr>
          <p:cNvPr id="8" name="圓角矩形 4">
            <a:hlinkClick r:id="rId2" action="ppaction://hlinksldjump"/>
            <a:extLst>
              <a:ext uri="{FF2B5EF4-FFF2-40B4-BE49-F238E27FC236}">
                <a16:creationId xmlns:a16="http://schemas.microsoft.com/office/drawing/2014/main" id="{9D1CD01B-6258-48A0-BD9E-EF164300A0D8}"/>
              </a:ext>
            </a:extLst>
          </p:cNvPr>
          <p:cNvSpPr/>
          <p:nvPr/>
        </p:nvSpPr>
        <p:spPr>
          <a:xfrm>
            <a:off x="10404000" y="108000"/>
            <a:ext cx="1152000" cy="396000"/>
          </a:xfrm>
          <a:prstGeom prst="roundRect">
            <a:avLst/>
          </a:prstGeom>
          <a:solidFill>
            <a:srgbClr val="D1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回文本</a:t>
            </a:r>
          </a:p>
        </p:txBody>
      </p:sp>
      <p:pic>
        <p:nvPicPr>
          <p:cNvPr id="4" name="圖片 3">
            <a:extLst>
              <a:ext uri="{FF2B5EF4-FFF2-40B4-BE49-F238E27FC236}">
                <a16:creationId xmlns:a16="http://schemas.microsoft.com/office/drawing/2014/main" id="{04884380-5676-4954-9AD5-17CFD6ECF8A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641667" y="3027978"/>
            <a:ext cx="6550333" cy="3877115"/>
          </a:xfrm>
          <a:prstGeom prst="rect">
            <a:avLst/>
          </a:prstGeom>
        </p:spPr>
      </p:pic>
      <p:sp>
        <p:nvSpPr>
          <p:cNvPr id="9" name="文字版面配置區 2">
            <a:extLst>
              <a:ext uri="{FF2B5EF4-FFF2-40B4-BE49-F238E27FC236}">
                <a16:creationId xmlns:a16="http://schemas.microsoft.com/office/drawing/2014/main" id="{32A7C279-84E4-42FB-AA71-066EC0C1CE47}"/>
              </a:ext>
            </a:extLst>
          </p:cNvPr>
          <p:cNvSpPr txBox="1">
            <a:spLocks/>
          </p:cNvSpPr>
          <p:nvPr/>
        </p:nvSpPr>
        <p:spPr>
          <a:xfrm>
            <a:off x="5242560" y="373108"/>
            <a:ext cx="3169920" cy="63325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600"/>
              </a:spcBef>
              <a:buNone/>
            </a:pPr>
            <a:r>
              <a:rPr lang="zh-TW" altLang="en-US" sz="3200" b="1" dirty="0">
                <a:solidFill>
                  <a:schemeClr val="bg1"/>
                </a:solidFill>
                <a:latin typeface="Arial" panose="020B0604020202020204" pitchFamily="34" charset="0"/>
                <a:ea typeface="標楷體" panose="03000509000000000000" pitchFamily="65" charset="-120"/>
                <a:cs typeface="Arial" panose="020B0604020202020204" pitchFamily="34" charset="0"/>
              </a:rPr>
              <a:t>嚴島神社大鳥居</a:t>
            </a:r>
            <a:endParaRPr lang="en-US" altLang="zh-TW" sz="3200" b="1" dirty="0">
              <a:solidFill>
                <a:schemeClr val="bg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3984180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文字版面配置區 2">
            <a:extLst>
              <a:ext uri="{FF2B5EF4-FFF2-40B4-BE49-F238E27FC236}">
                <a16:creationId xmlns:a16="http://schemas.microsoft.com/office/drawing/2014/main" id="{D7D0E94E-73FC-4B3D-8356-31B99E67C521}"/>
              </a:ext>
            </a:extLst>
          </p:cNvPr>
          <p:cNvSpPr txBox="1">
            <a:spLocks/>
          </p:cNvSpPr>
          <p:nvPr/>
        </p:nvSpPr>
        <p:spPr>
          <a:xfrm>
            <a:off x="272877" y="1220312"/>
            <a:ext cx="11785773" cy="201627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19100" indent="-419100">
              <a:lnSpc>
                <a:spcPct val="130000"/>
              </a:lnSpc>
              <a:spcBef>
                <a:spcPts val="0"/>
              </a:spcBef>
              <a:tabLst>
                <a:tab pos="1504950"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參考解說：</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C</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句：有人聽到</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David</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唱情歌給他的情人聽，而且從頭聽到尾，</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把整首歌都聽完。</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D</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句：有人正巧聽到</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David</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唱情歌給他的情人聽，而且可能是在</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David</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唱到一半時才聽到，並沒有聽到</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David</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唱整首歌。</a:t>
            </a:r>
            <a:endParaRPr lang="en-US" altLang="zh-TW" dirty="0">
              <a:solidFill>
                <a:srgbClr val="FF0000"/>
              </a:solidFill>
              <a:latin typeface="Arial" panose="020B0604020202020204" pitchFamily="34" charset="0"/>
              <a:ea typeface="標楷體" panose="03000509000000000000" pitchFamily="65" charset="-120"/>
              <a:cs typeface="Arial" panose="020B0604020202020204" pitchFamily="34" charset="0"/>
            </a:endParaRPr>
          </a:p>
        </p:txBody>
      </p:sp>
      <p:graphicFrame>
        <p:nvGraphicFramePr>
          <p:cNvPr id="12" name="表格 11"/>
          <p:cNvGraphicFramePr>
            <a:graphicFrameLocks noGrp="1"/>
          </p:cNvGraphicFramePr>
          <p:nvPr>
            <p:extLst>
              <p:ext uri="{D42A27DB-BD31-4B8C-83A1-F6EECF244321}">
                <p14:modId xmlns:p14="http://schemas.microsoft.com/office/powerpoint/2010/main" val="50311495"/>
              </p:ext>
            </p:extLst>
          </p:nvPr>
        </p:nvGraphicFramePr>
        <p:xfrm>
          <a:off x="432000" y="306000"/>
          <a:ext cx="11161762" cy="864000"/>
        </p:xfrm>
        <a:graphic>
          <a:graphicData uri="http://schemas.openxmlformats.org/drawingml/2006/table">
            <a:tbl>
              <a:tblPr firstRow="1" bandRow="1">
                <a:tableStyleId>{284E427A-3D55-4303-BF80-6455036E1DE7}</a:tableStyleId>
              </a:tblPr>
              <a:tblGrid>
                <a:gridCol w="208465">
                  <a:extLst>
                    <a:ext uri="{9D8B030D-6E8A-4147-A177-3AD203B41FA5}">
                      <a16:colId xmlns:a16="http://schemas.microsoft.com/office/drawing/2014/main" val="2099223835"/>
                    </a:ext>
                  </a:extLst>
                </a:gridCol>
                <a:gridCol w="10953297">
                  <a:extLst>
                    <a:ext uri="{9D8B030D-6E8A-4147-A177-3AD203B41FA5}">
                      <a16:colId xmlns:a16="http://schemas.microsoft.com/office/drawing/2014/main" val="2801735028"/>
                    </a:ext>
                  </a:extLst>
                </a:gridCol>
              </a:tblGrid>
              <a:tr h="864000">
                <a:tc>
                  <a:txBody>
                    <a:bodyPr/>
                    <a:lstStyle/>
                    <a:p>
                      <a:pPr>
                        <a:lnSpc>
                          <a:spcPct val="100000"/>
                        </a:lnSpc>
                      </a:pPr>
                      <a:endParaRPr lang="zh-TW" altLang="en-US" sz="3600" dirty="0">
                        <a:solidFill>
                          <a:schemeClr val="tx1"/>
                        </a:solidFill>
                        <a:ea typeface="標楷體" panose="03000509000000000000" pitchFamily="65" charset="-120"/>
                      </a:endParaRPr>
                    </a:p>
                  </a:txBody>
                  <a:tcPr anchor="ctr">
                    <a:lnL w="6350" cap="flat" cmpd="sng" algn="ctr">
                      <a:noFill/>
                      <a:prstDash val="solid"/>
                      <a:miter lim="800000"/>
                    </a:lnL>
                    <a:lnR>
                      <a:noFill/>
                    </a:lnR>
                    <a:lnT w="6350" cap="flat" cmpd="sng" algn="ctr">
                      <a:noFill/>
                      <a:prstDash val="solid"/>
                      <a:miter lim="800000"/>
                    </a:lnT>
                    <a:lnB w="635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0066"/>
                    </a:solidFill>
                  </a:tcPr>
                </a:tc>
                <a:tc>
                  <a:txBody>
                    <a:bodyPr/>
                    <a:lstStyle/>
                    <a:p>
                      <a:pPr marL="0" indent="88900">
                        <a:lnSpc>
                          <a:spcPct val="100000"/>
                        </a:lnSpc>
                        <a:spcBef>
                          <a:spcPts val="0"/>
                        </a:spcBef>
                      </a:pP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be see</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heard + </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V-</a:t>
                      </a:r>
                      <a:r>
                        <a:rPr lang="en-US" altLang="zh-TW" sz="3600" b="1" u="sng"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in</a:t>
                      </a:r>
                      <a:r>
                        <a:rPr lang="en-US" altLang="zh-TW" sz="3600" b="1" u="sng" spc="300"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g</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to VR</a:t>
                      </a:r>
                    </a:p>
                  </a:txBody>
                  <a:tcPr anchor="ctr">
                    <a:lnL>
                      <a:noFill/>
                    </a:lnL>
                    <a:lnR w="6350" cap="flat" cmpd="sng" algn="ctr">
                      <a:noFill/>
                      <a:prstDash val="solid"/>
                      <a:miter lim="800000"/>
                    </a:lnR>
                    <a:lnT w="6350" cap="flat" cmpd="sng" algn="ctr">
                      <a:noFill/>
                      <a:prstDash val="solid"/>
                      <a:miter lim="800000"/>
                    </a:lnT>
                    <a:lnB w="3175" cap="flat" cmpd="sng" algn="ctr">
                      <a:solidFill>
                        <a:srgbClr val="FBD8DC"/>
                      </a:solidFill>
                      <a:prstDash val="solid"/>
                      <a:round/>
                      <a:headEnd type="none" w="med" len="med"/>
                      <a:tailEnd type="none" w="med" len="med"/>
                    </a:lnB>
                    <a:lnTlToBr w="12700" cmpd="sng">
                      <a:noFill/>
                      <a:prstDash val="solid"/>
                    </a:lnTlToBr>
                    <a:lnBlToTr w="12700" cmpd="sng">
                      <a:noFill/>
                      <a:prstDash val="solid"/>
                    </a:lnBlToTr>
                    <a:solidFill>
                      <a:srgbClr val="FBD8DC"/>
                    </a:solidFill>
                  </a:tcPr>
                </a:tc>
                <a:extLst>
                  <a:ext uri="{0D108BD9-81ED-4DB2-BD59-A6C34878D82A}">
                    <a16:rowId xmlns:a16="http://schemas.microsoft.com/office/drawing/2014/main" val="1876543136"/>
                  </a:ext>
                </a:extLst>
              </a:tr>
            </a:tbl>
          </a:graphicData>
        </a:graphic>
      </p:graphicFrame>
      <p:sp>
        <p:nvSpPr>
          <p:cNvPr id="13" name="圓角矩形 4">
            <a:hlinkClick r:id="rId2" action="ppaction://hlinksldjump"/>
            <a:extLst>
              <a:ext uri="{FF2B5EF4-FFF2-40B4-BE49-F238E27FC236}">
                <a16:creationId xmlns:a16="http://schemas.microsoft.com/office/drawing/2014/main" id="{3BEDE082-CAF9-454C-B4EC-50432274206D}"/>
              </a:ext>
            </a:extLst>
          </p:cNvPr>
          <p:cNvSpPr/>
          <p:nvPr/>
        </p:nvSpPr>
        <p:spPr>
          <a:xfrm>
            <a:off x="10620000" y="144000"/>
            <a:ext cx="108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回句型</a:t>
            </a:r>
          </a:p>
        </p:txBody>
      </p:sp>
    </p:spTree>
    <p:extLst>
      <p:ext uri="{BB962C8B-B14F-4D97-AF65-F5344CB8AC3E}">
        <p14:creationId xmlns:p14="http://schemas.microsoft.com/office/powerpoint/2010/main" val="4291939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文字版面配置區 2">
            <a:extLst>
              <a:ext uri="{FF2B5EF4-FFF2-40B4-BE49-F238E27FC236}">
                <a16:creationId xmlns:a16="http://schemas.microsoft.com/office/drawing/2014/main" id="{A493A2B5-9A7B-4379-AE9D-0B33A6679139}"/>
              </a:ext>
            </a:extLst>
          </p:cNvPr>
          <p:cNvSpPr txBox="1">
            <a:spLocks/>
          </p:cNvSpPr>
          <p:nvPr/>
        </p:nvSpPr>
        <p:spPr>
          <a:xfrm>
            <a:off x="304708" y="1211500"/>
            <a:ext cx="1403564" cy="4493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b="1" spc="-30" dirty="0">
                <a:solidFill>
                  <a:schemeClr val="bg1"/>
                </a:solidFill>
                <a:latin typeface="Arial" panose="020B0604020202020204" pitchFamily="34" charset="0"/>
                <a:ea typeface="標楷體" panose="03000509000000000000" pitchFamily="65" charset="-120"/>
                <a:cs typeface="Arial" panose="020B0604020202020204" pitchFamily="34" charset="0"/>
              </a:rPr>
              <a:t>額外補充</a:t>
            </a:r>
            <a:endParaRPr lang="en-US" altLang="zh-TW" b="1" dirty="0">
              <a:solidFill>
                <a:schemeClr val="bg1"/>
              </a:solidFill>
              <a:latin typeface="Arial" panose="020B0604020202020204" pitchFamily="34" charset="0"/>
              <a:ea typeface="標楷體" panose="03000509000000000000" pitchFamily="65" charset="-120"/>
              <a:cs typeface="Arial" panose="020B0604020202020204" pitchFamily="34" charset="0"/>
            </a:endParaRPr>
          </a:p>
        </p:txBody>
      </p:sp>
      <p:pic>
        <p:nvPicPr>
          <p:cNvPr id="14" name="圖片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5285" y="1311594"/>
            <a:ext cx="1618553" cy="413149"/>
          </a:xfrm>
          <a:prstGeom prst="rect">
            <a:avLst/>
          </a:prstGeom>
        </p:spPr>
      </p:pic>
      <p:sp>
        <p:nvSpPr>
          <p:cNvPr id="7" name="文字版面配置區 2">
            <a:extLst>
              <a:ext uri="{FF2B5EF4-FFF2-40B4-BE49-F238E27FC236}">
                <a16:creationId xmlns:a16="http://schemas.microsoft.com/office/drawing/2014/main" id="{D6CFAA68-8B01-43FC-9F82-E04476C54363}"/>
              </a:ext>
            </a:extLst>
          </p:cNvPr>
          <p:cNvSpPr txBox="1">
            <a:spLocks/>
          </p:cNvSpPr>
          <p:nvPr/>
        </p:nvSpPr>
        <p:spPr>
          <a:xfrm>
            <a:off x="432000" y="1715612"/>
            <a:ext cx="11534748" cy="201627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30000"/>
              </a:lnSpc>
              <a:spcBef>
                <a:spcPts val="0"/>
              </a:spcBef>
            </a:pP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若感官動詞後的受詞與受詞補語的關係為被動，則受詞須用過去分詞。若要強調受詞補語的動作正在進行，則可在過去分詞前加上</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being</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。老師可斟酌學生程度，決定是否補充此句型。</a:t>
            </a:r>
          </a:p>
          <a:p>
            <a:pPr marL="419100" indent="-419100">
              <a:lnSpc>
                <a:spcPct val="130000"/>
              </a:lnSpc>
              <a:spcBef>
                <a:spcPts val="0"/>
              </a:spcBef>
            </a:pP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a:p>
            <a:pPr marL="419100" indent="-419100">
              <a:lnSpc>
                <a:spcPct val="130000"/>
              </a:lnSpc>
              <a:spcBef>
                <a:spcPts val="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see/hear/notice... + </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O</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10" name="文字版面配置區 2">
            <a:extLst>
              <a:ext uri="{FF2B5EF4-FFF2-40B4-BE49-F238E27FC236}">
                <a16:creationId xmlns:a16="http://schemas.microsoft.com/office/drawing/2014/main" id="{F9ECE9B9-6D5A-4917-A94C-661796161C01}"/>
              </a:ext>
            </a:extLst>
          </p:cNvPr>
          <p:cNvSpPr txBox="1">
            <a:spLocks/>
          </p:cNvSpPr>
          <p:nvPr/>
        </p:nvSpPr>
        <p:spPr>
          <a:xfrm>
            <a:off x="4563736" y="3574101"/>
            <a:ext cx="4534792" cy="201627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30000"/>
              </a:lnSpc>
              <a:spcBef>
                <a:spcPts val="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p.p.</a:t>
            </a:r>
          </a:p>
          <a:p>
            <a:pPr>
              <a:lnSpc>
                <a:spcPct val="130000"/>
              </a:lnSpc>
              <a:spcBef>
                <a:spcPts val="0"/>
              </a:spcBef>
            </a:pP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a:p>
            <a:pPr>
              <a:lnSpc>
                <a:spcPct val="130000"/>
              </a:lnSpc>
              <a:spcBef>
                <a:spcPts val="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being p.p.</a:t>
            </a:r>
          </a:p>
          <a:p>
            <a:pPr>
              <a:lnSpc>
                <a:spcPct val="130000"/>
              </a:lnSpc>
              <a:spcBef>
                <a:spcPts val="0"/>
              </a:spcBef>
            </a:pP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（強調動作發生的當下）</a:t>
            </a:r>
          </a:p>
        </p:txBody>
      </p:sp>
      <p:pic>
        <p:nvPicPr>
          <p:cNvPr id="2" name="圖片 1">
            <a:extLst>
              <a:ext uri="{FF2B5EF4-FFF2-40B4-BE49-F238E27FC236}">
                <a16:creationId xmlns:a16="http://schemas.microsoft.com/office/drawing/2014/main" id="{59B3F4D0-703A-48BA-8272-DDD9931949A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784837" y="3877207"/>
            <a:ext cx="212995" cy="1498298"/>
          </a:xfrm>
          <a:prstGeom prst="rect">
            <a:avLst/>
          </a:prstGeom>
        </p:spPr>
      </p:pic>
      <p:graphicFrame>
        <p:nvGraphicFramePr>
          <p:cNvPr id="15" name="表格 14"/>
          <p:cNvGraphicFramePr>
            <a:graphicFrameLocks noGrp="1"/>
          </p:cNvGraphicFramePr>
          <p:nvPr>
            <p:extLst>
              <p:ext uri="{D42A27DB-BD31-4B8C-83A1-F6EECF244321}">
                <p14:modId xmlns:p14="http://schemas.microsoft.com/office/powerpoint/2010/main" val="148663016"/>
              </p:ext>
            </p:extLst>
          </p:nvPr>
        </p:nvGraphicFramePr>
        <p:xfrm>
          <a:off x="432000" y="306000"/>
          <a:ext cx="11161762" cy="864000"/>
        </p:xfrm>
        <a:graphic>
          <a:graphicData uri="http://schemas.openxmlformats.org/drawingml/2006/table">
            <a:tbl>
              <a:tblPr firstRow="1" bandRow="1">
                <a:tableStyleId>{284E427A-3D55-4303-BF80-6455036E1DE7}</a:tableStyleId>
              </a:tblPr>
              <a:tblGrid>
                <a:gridCol w="208465">
                  <a:extLst>
                    <a:ext uri="{9D8B030D-6E8A-4147-A177-3AD203B41FA5}">
                      <a16:colId xmlns:a16="http://schemas.microsoft.com/office/drawing/2014/main" val="2099223835"/>
                    </a:ext>
                  </a:extLst>
                </a:gridCol>
                <a:gridCol w="10953297">
                  <a:extLst>
                    <a:ext uri="{9D8B030D-6E8A-4147-A177-3AD203B41FA5}">
                      <a16:colId xmlns:a16="http://schemas.microsoft.com/office/drawing/2014/main" val="2801735028"/>
                    </a:ext>
                  </a:extLst>
                </a:gridCol>
              </a:tblGrid>
              <a:tr h="864000">
                <a:tc>
                  <a:txBody>
                    <a:bodyPr/>
                    <a:lstStyle/>
                    <a:p>
                      <a:pPr>
                        <a:lnSpc>
                          <a:spcPct val="100000"/>
                        </a:lnSpc>
                      </a:pPr>
                      <a:endParaRPr lang="zh-TW" altLang="en-US" sz="3600" dirty="0">
                        <a:solidFill>
                          <a:schemeClr val="tx1"/>
                        </a:solidFill>
                        <a:ea typeface="標楷體" panose="03000509000000000000" pitchFamily="65" charset="-120"/>
                      </a:endParaRPr>
                    </a:p>
                  </a:txBody>
                  <a:tcPr anchor="ctr">
                    <a:lnL w="6350" cap="flat" cmpd="sng" algn="ctr">
                      <a:noFill/>
                      <a:prstDash val="solid"/>
                      <a:miter lim="800000"/>
                    </a:lnL>
                    <a:lnR>
                      <a:noFill/>
                    </a:lnR>
                    <a:lnT w="6350" cap="flat" cmpd="sng" algn="ctr">
                      <a:noFill/>
                      <a:prstDash val="solid"/>
                      <a:miter lim="800000"/>
                    </a:lnT>
                    <a:lnB w="635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0066"/>
                    </a:solidFill>
                  </a:tcPr>
                </a:tc>
                <a:tc>
                  <a:txBody>
                    <a:bodyPr/>
                    <a:lstStyle/>
                    <a:p>
                      <a:pPr marL="0" indent="88900">
                        <a:lnSpc>
                          <a:spcPct val="100000"/>
                        </a:lnSpc>
                        <a:spcBef>
                          <a:spcPts val="0"/>
                        </a:spcBef>
                      </a:pP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be see</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heard + </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V-</a:t>
                      </a:r>
                      <a:r>
                        <a:rPr lang="en-US" altLang="zh-TW" sz="3600" b="1" u="sng"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in</a:t>
                      </a:r>
                      <a:r>
                        <a:rPr lang="en-US" altLang="zh-TW" sz="3600" b="1" u="sng" spc="300"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g</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to VR</a:t>
                      </a:r>
                    </a:p>
                  </a:txBody>
                  <a:tcPr anchor="ctr">
                    <a:lnL>
                      <a:noFill/>
                    </a:lnL>
                    <a:lnR w="6350" cap="flat" cmpd="sng" algn="ctr">
                      <a:noFill/>
                      <a:prstDash val="solid"/>
                      <a:miter lim="800000"/>
                    </a:lnR>
                    <a:lnT w="6350" cap="flat" cmpd="sng" algn="ctr">
                      <a:noFill/>
                      <a:prstDash val="solid"/>
                      <a:miter lim="800000"/>
                    </a:lnT>
                    <a:lnB w="3175" cap="flat" cmpd="sng" algn="ctr">
                      <a:solidFill>
                        <a:srgbClr val="FBD8DC"/>
                      </a:solidFill>
                      <a:prstDash val="solid"/>
                      <a:round/>
                      <a:headEnd type="none" w="med" len="med"/>
                      <a:tailEnd type="none" w="med" len="med"/>
                    </a:lnB>
                    <a:lnTlToBr w="12700" cmpd="sng">
                      <a:noFill/>
                      <a:prstDash val="solid"/>
                    </a:lnTlToBr>
                    <a:lnBlToTr w="12700" cmpd="sng">
                      <a:noFill/>
                      <a:prstDash val="solid"/>
                    </a:lnBlToTr>
                    <a:solidFill>
                      <a:srgbClr val="FBD8DC"/>
                    </a:solidFill>
                  </a:tcPr>
                </a:tc>
                <a:extLst>
                  <a:ext uri="{0D108BD9-81ED-4DB2-BD59-A6C34878D82A}">
                    <a16:rowId xmlns:a16="http://schemas.microsoft.com/office/drawing/2014/main" val="1876543136"/>
                  </a:ext>
                </a:extLst>
              </a:tr>
            </a:tbl>
          </a:graphicData>
        </a:graphic>
      </p:graphicFrame>
      <p:sp>
        <p:nvSpPr>
          <p:cNvPr id="16" name="圓角矩形 4">
            <a:hlinkClick r:id="rId4" action="ppaction://hlinksldjump"/>
            <a:extLst>
              <a:ext uri="{FF2B5EF4-FFF2-40B4-BE49-F238E27FC236}">
                <a16:creationId xmlns:a16="http://schemas.microsoft.com/office/drawing/2014/main" id="{3BEDE082-CAF9-454C-B4EC-50432274206D}"/>
              </a:ext>
            </a:extLst>
          </p:cNvPr>
          <p:cNvSpPr/>
          <p:nvPr/>
        </p:nvSpPr>
        <p:spPr>
          <a:xfrm>
            <a:off x="10620000" y="144000"/>
            <a:ext cx="108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回句型</a:t>
            </a:r>
          </a:p>
        </p:txBody>
      </p:sp>
    </p:spTree>
    <p:extLst>
      <p:ext uri="{BB962C8B-B14F-4D97-AF65-F5344CB8AC3E}">
        <p14:creationId xmlns:p14="http://schemas.microsoft.com/office/powerpoint/2010/main" val="1423831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文字版面配置區 2">
            <a:extLst>
              <a:ext uri="{FF2B5EF4-FFF2-40B4-BE49-F238E27FC236}">
                <a16:creationId xmlns:a16="http://schemas.microsoft.com/office/drawing/2014/main" id="{D6CFAA68-8B01-43FC-9F82-E04476C54363}"/>
              </a:ext>
            </a:extLst>
          </p:cNvPr>
          <p:cNvSpPr txBox="1">
            <a:spLocks/>
          </p:cNvSpPr>
          <p:nvPr/>
        </p:nvSpPr>
        <p:spPr>
          <a:xfrm>
            <a:off x="272877" y="1220312"/>
            <a:ext cx="11693871" cy="201627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66700" indent="-266700">
              <a:lnSpc>
                <a:spcPct val="130000"/>
              </a:lnSpc>
              <a:spcBef>
                <a:spcPts val="0"/>
              </a:spcBef>
              <a:buFont typeface="Arial" panose="020B0604020202020204" pitchFamily="34" charset="0"/>
              <a:buChar char="•"/>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Denny saw the boy brutally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beaten</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but didn’t give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him a helping hand.</a:t>
            </a:r>
          </a:p>
          <a:p>
            <a:pPr marL="266700" indent="-266700">
              <a:lnSpc>
                <a:spcPct val="130000"/>
              </a:lnSpc>
              <a:spcBef>
                <a:spcPts val="0"/>
              </a:spcBef>
              <a:buFont typeface="Arial" panose="020B0604020202020204" pitchFamily="34" charset="0"/>
              <a:buChar char="•"/>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Denny saw the boy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being</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brutally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beaten</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but no one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gave him a helping hand.</a:t>
            </a:r>
          </a:p>
        </p:txBody>
      </p:sp>
      <p:graphicFrame>
        <p:nvGraphicFramePr>
          <p:cNvPr id="13" name="表格 12"/>
          <p:cNvGraphicFramePr>
            <a:graphicFrameLocks noGrp="1"/>
          </p:cNvGraphicFramePr>
          <p:nvPr>
            <p:extLst>
              <p:ext uri="{D42A27DB-BD31-4B8C-83A1-F6EECF244321}">
                <p14:modId xmlns:p14="http://schemas.microsoft.com/office/powerpoint/2010/main" val="3103215244"/>
              </p:ext>
            </p:extLst>
          </p:nvPr>
        </p:nvGraphicFramePr>
        <p:xfrm>
          <a:off x="432000" y="306000"/>
          <a:ext cx="11161762" cy="864000"/>
        </p:xfrm>
        <a:graphic>
          <a:graphicData uri="http://schemas.openxmlformats.org/drawingml/2006/table">
            <a:tbl>
              <a:tblPr firstRow="1" bandRow="1">
                <a:tableStyleId>{284E427A-3D55-4303-BF80-6455036E1DE7}</a:tableStyleId>
              </a:tblPr>
              <a:tblGrid>
                <a:gridCol w="208465">
                  <a:extLst>
                    <a:ext uri="{9D8B030D-6E8A-4147-A177-3AD203B41FA5}">
                      <a16:colId xmlns:a16="http://schemas.microsoft.com/office/drawing/2014/main" val="2099223835"/>
                    </a:ext>
                  </a:extLst>
                </a:gridCol>
                <a:gridCol w="10953297">
                  <a:extLst>
                    <a:ext uri="{9D8B030D-6E8A-4147-A177-3AD203B41FA5}">
                      <a16:colId xmlns:a16="http://schemas.microsoft.com/office/drawing/2014/main" val="2801735028"/>
                    </a:ext>
                  </a:extLst>
                </a:gridCol>
              </a:tblGrid>
              <a:tr h="864000">
                <a:tc>
                  <a:txBody>
                    <a:bodyPr/>
                    <a:lstStyle/>
                    <a:p>
                      <a:pPr>
                        <a:lnSpc>
                          <a:spcPct val="100000"/>
                        </a:lnSpc>
                      </a:pPr>
                      <a:endParaRPr lang="zh-TW" altLang="en-US" sz="3600" dirty="0">
                        <a:solidFill>
                          <a:schemeClr val="tx1"/>
                        </a:solidFill>
                        <a:ea typeface="標楷體" panose="03000509000000000000" pitchFamily="65" charset="-120"/>
                      </a:endParaRPr>
                    </a:p>
                  </a:txBody>
                  <a:tcPr anchor="ctr">
                    <a:lnL w="6350" cap="flat" cmpd="sng" algn="ctr">
                      <a:noFill/>
                      <a:prstDash val="solid"/>
                      <a:miter lim="800000"/>
                    </a:lnL>
                    <a:lnR>
                      <a:noFill/>
                    </a:lnR>
                    <a:lnT w="6350" cap="flat" cmpd="sng" algn="ctr">
                      <a:noFill/>
                      <a:prstDash val="solid"/>
                      <a:miter lim="800000"/>
                    </a:lnT>
                    <a:lnB w="635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0066"/>
                    </a:solidFill>
                  </a:tcPr>
                </a:tc>
                <a:tc>
                  <a:txBody>
                    <a:bodyPr/>
                    <a:lstStyle/>
                    <a:p>
                      <a:pPr marL="0" indent="88900">
                        <a:lnSpc>
                          <a:spcPct val="100000"/>
                        </a:lnSpc>
                        <a:spcBef>
                          <a:spcPts val="0"/>
                        </a:spcBef>
                      </a:pP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be see</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heard + </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V-</a:t>
                      </a:r>
                      <a:r>
                        <a:rPr lang="en-US" altLang="zh-TW" sz="3600" b="1" u="sng"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in</a:t>
                      </a:r>
                      <a:r>
                        <a:rPr lang="en-US" altLang="zh-TW" sz="3600" b="1" u="sng" spc="300"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g</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to VR</a:t>
                      </a:r>
                    </a:p>
                  </a:txBody>
                  <a:tcPr anchor="ctr">
                    <a:lnL>
                      <a:noFill/>
                    </a:lnL>
                    <a:lnR w="6350" cap="flat" cmpd="sng" algn="ctr">
                      <a:noFill/>
                      <a:prstDash val="solid"/>
                      <a:miter lim="800000"/>
                    </a:lnR>
                    <a:lnT w="6350" cap="flat" cmpd="sng" algn="ctr">
                      <a:noFill/>
                      <a:prstDash val="solid"/>
                      <a:miter lim="800000"/>
                    </a:lnT>
                    <a:lnB w="3175" cap="flat" cmpd="sng" algn="ctr">
                      <a:solidFill>
                        <a:srgbClr val="FBD8DC"/>
                      </a:solidFill>
                      <a:prstDash val="solid"/>
                      <a:round/>
                      <a:headEnd type="none" w="med" len="med"/>
                      <a:tailEnd type="none" w="med" len="med"/>
                    </a:lnB>
                    <a:lnTlToBr w="12700" cmpd="sng">
                      <a:noFill/>
                      <a:prstDash val="solid"/>
                    </a:lnTlToBr>
                    <a:lnBlToTr w="12700" cmpd="sng">
                      <a:noFill/>
                      <a:prstDash val="solid"/>
                    </a:lnBlToTr>
                    <a:solidFill>
                      <a:srgbClr val="FBD8DC"/>
                    </a:solidFill>
                  </a:tcPr>
                </a:tc>
                <a:extLst>
                  <a:ext uri="{0D108BD9-81ED-4DB2-BD59-A6C34878D82A}">
                    <a16:rowId xmlns:a16="http://schemas.microsoft.com/office/drawing/2014/main" val="1876543136"/>
                  </a:ext>
                </a:extLst>
              </a:tr>
            </a:tbl>
          </a:graphicData>
        </a:graphic>
      </p:graphicFrame>
      <p:sp>
        <p:nvSpPr>
          <p:cNvPr id="14" name="圓角矩形 4">
            <a:hlinkClick r:id="rId2" action="ppaction://hlinksldjump"/>
            <a:extLst>
              <a:ext uri="{FF2B5EF4-FFF2-40B4-BE49-F238E27FC236}">
                <a16:creationId xmlns:a16="http://schemas.microsoft.com/office/drawing/2014/main" id="{3BEDE082-CAF9-454C-B4EC-50432274206D}"/>
              </a:ext>
            </a:extLst>
          </p:cNvPr>
          <p:cNvSpPr/>
          <p:nvPr/>
        </p:nvSpPr>
        <p:spPr>
          <a:xfrm>
            <a:off x="10620000" y="144000"/>
            <a:ext cx="108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回句型</a:t>
            </a:r>
          </a:p>
        </p:txBody>
      </p:sp>
    </p:spTree>
    <p:extLst>
      <p:ext uri="{BB962C8B-B14F-4D97-AF65-F5344CB8AC3E}">
        <p14:creationId xmlns:p14="http://schemas.microsoft.com/office/powerpoint/2010/main" val="686260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字版面配置區 2">
            <a:extLst>
              <a:ext uri="{FF2B5EF4-FFF2-40B4-BE49-F238E27FC236}">
                <a16:creationId xmlns:a16="http://schemas.microsoft.com/office/drawing/2014/main" id="{429F3653-98D8-42CA-91A5-AC95A4CA22DB}"/>
              </a:ext>
            </a:extLst>
          </p:cNvPr>
          <p:cNvSpPr txBox="1">
            <a:spLocks/>
          </p:cNvSpPr>
          <p:nvPr/>
        </p:nvSpPr>
        <p:spPr>
          <a:xfrm>
            <a:off x="191344" y="2233892"/>
            <a:ext cx="11723546" cy="3080843"/>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68300" indent="-368300">
              <a:lnSpc>
                <a:spcPct val="14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1. John fell over flat on his back. Someone saw it.</a:t>
            </a:r>
          </a:p>
          <a:p>
            <a:pPr marL="841375" indent="-477838">
              <a:lnSpc>
                <a:spcPct val="140000"/>
              </a:lnSpc>
              <a:spcBef>
                <a:spcPts val="600"/>
              </a:spcBef>
            </a:pP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John was seen to fall over flat on his back.</a:t>
            </a:r>
          </a:p>
          <a:p>
            <a:pPr marL="392113" indent="-392113">
              <a:lnSpc>
                <a:spcPct val="14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2. A baby was crying in the house. Some people heard it.</a:t>
            </a:r>
          </a:p>
          <a:p>
            <a:pPr marL="841375" indent="-477838">
              <a:lnSpc>
                <a:spcPct val="140000"/>
              </a:lnSpc>
              <a:spcBef>
                <a:spcPts val="600"/>
              </a:spcBef>
            </a:pP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a:t>
            </a:r>
            <a:endPar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7" name="圖片 16">
            <a:extLst>
              <a:ext uri="{FF2B5EF4-FFF2-40B4-BE49-F238E27FC236}">
                <a16:creationId xmlns:a16="http://schemas.microsoft.com/office/drawing/2014/main" id="{A989AA6D-7FD4-4202-87C8-571CFFC105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000" y="1345484"/>
            <a:ext cx="1558775" cy="344974"/>
          </a:xfrm>
          <a:prstGeom prst="rect">
            <a:avLst/>
          </a:prstGeom>
        </p:spPr>
      </p:pic>
      <p:sp>
        <p:nvSpPr>
          <p:cNvPr id="19" name="文字版面配置區 2">
            <a:extLst>
              <a:ext uri="{FF2B5EF4-FFF2-40B4-BE49-F238E27FC236}">
                <a16:creationId xmlns:a16="http://schemas.microsoft.com/office/drawing/2014/main" id="{6D663636-FDE5-4ABC-AD08-5BB7FE886C33}"/>
              </a:ext>
            </a:extLst>
          </p:cNvPr>
          <p:cNvSpPr txBox="1">
            <a:spLocks/>
          </p:cNvSpPr>
          <p:nvPr/>
        </p:nvSpPr>
        <p:spPr>
          <a:xfrm>
            <a:off x="2073648" y="1170000"/>
            <a:ext cx="9841242" cy="11437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Rewrite the following sentences using the above </a:t>
            </a:r>
            <a:r>
              <a:rPr lang="en-US" altLang="zh-TW" sz="28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pattern.</a:t>
            </a:r>
            <a:r>
              <a:rPr lang="zh-TW" altLang="en-US" sz="28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The </a:t>
            </a: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first one has been</a:t>
            </a:r>
            <a:r>
              <a:rPr lang="zh-TW" altLang="en-US" sz="28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done for you.</a:t>
            </a:r>
            <a:endParaRPr lang="zh-TW" altLang="en-US" sz="2800" b="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20" name="文字版面配置區 2">
            <a:extLst>
              <a:ext uri="{FF2B5EF4-FFF2-40B4-BE49-F238E27FC236}">
                <a16:creationId xmlns:a16="http://schemas.microsoft.com/office/drawing/2014/main" id="{6C349121-6C1B-4C1C-8C8D-A9A7DBC2ACAE}"/>
              </a:ext>
            </a:extLst>
          </p:cNvPr>
          <p:cNvSpPr txBox="1">
            <a:spLocks/>
          </p:cNvSpPr>
          <p:nvPr/>
        </p:nvSpPr>
        <p:spPr>
          <a:xfrm>
            <a:off x="1057997" y="4475273"/>
            <a:ext cx="10793044" cy="6541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A baby was heard crying in the house.</a:t>
            </a:r>
          </a:p>
        </p:txBody>
      </p:sp>
      <p:pic>
        <p:nvPicPr>
          <p:cNvPr id="21" name="圖片 20">
            <a:extLst>
              <a:ext uri="{FF2B5EF4-FFF2-40B4-BE49-F238E27FC236}">
                <a16:creationId xmlns:a16="http://schemas.microsoft.com/office/drawing/2014/main" id="{996B929C-7B51-4C8D-B989-BEA8CE926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13" y="4796855"/>
            <a:ext cx="318857" cy="318857"/>
          </a:xfrm>
          <a:prstGeom prst="rect">
            <a:avLst/>
          </a:prstGeom>
        </p:spPr>
      </p:pic>
      <p:graphicFrame>
        <p:nvGraphicFramePr>
          <p:cNvPr id="9" name="表格 8"/>
          <p:cNvGraphicFramePr>
            <a:graphicFrameLocks noGrp="1"/>
          </p:cNvGraphicFramePr>
          <p:nvPr>
            <p:extLst>
              <p:ext uri="{D42A27DB-BD31-4B8C-83A1-F6EECF244321}">
                <p14:modId xmlns:p14="http://schemas.microsoft.com/office/powerpoint/2010/main" val="1494441545"/>
              </p:ext>
            </p:extLst>
          </p:nvPr>
        </p:nvGraphicFramePr>
        <p:xfrm>
          <a:off x="432000" y="306000"/>
          <a:ext cx="11161762" cy="864000"/>
        </p:xfrm>
        <a:graphic>
          <a:graphicData uri="http://schemas.openxmlformats.org/drawingml/2006/table">
            <a:tbl>
              <a:tblPr firstRow="1" bandRow="1">
                <a:tableStyleId>{284E427A-3D55-4303-BF80-6455036E1DE7}</a:tableStyleId>
              </a:tblPr>
              <a:tblGrid>
                <a:gridCol w="208465">
                  <a:extLst>
                    <a:ext uri="{9D8B030D-6E8A-4147-A177-3AD203B41FA5}">
                      <a16:colId xmlns:a16="http://schemas.microsoft.com/office/drawing/2014/main" val="2099223835"/>
                    </a:ext>
                  </a:extLst>
                </a:gridCol>
                <a:gridCol w="10953297">
                  <a:extLst>
                    <a:ext uri="{9D8B030D-6E8A-4147-A177-3AD203B41FA5}">
                      <a16:colId xmlns:a16="http://schemas.microsoft.com/office/drawing/2014/main" val="2801735028"/>
                    </a:ext>
                  </a:extLst>
                </a:gridCol>
              </a:tblGrid>
              <a:tr h="864000">
                <a:tc>
                  <a:txBody>
                    <a:bodyPr/>
                    <a:lstStyle/>
                    <a:p>
                      <a:pPr>
                        <a:lnSpc>
                          <a:spcPct val="100000"/>
                        </a:lnSpc>
                      </a:pPr>
                      <a:endParaRPr lang="zh-TW" altLang="en-US" sz="3600" dirty="0">
                        <a:solidFill>
                          <a:schemeClr val="tx1"/>
                        </a:solidFill>
                        <a:ea typeface="標楷體" panose="03000509000000000000" pitchFamily="65" charset="-120"/>
                      </a:endParaRPr>
                    </a:p>
                  </a:txBody>
                  <a:tcPr anchor="ctr">
                    <a:lnL w="6350" cap="flat" cmpd="sng" algn="ctr">
                      <a:noFill/>
                      <a:prstDash val="solid"/>
                      <a:miter lim="800000"/>
                    </a:lnL>
                    <a:lnR>
                      <a:noFill/>
                    </a:lnR>
                    <a:lnT w="6350" cap="flat" cmpd="sng" algn="ctr">
                      <a:noFill/>
                      <a:prstDash val="solid"/>
                      <a:miter lim="800000"/>
                    </a:lnT>
                    <a:lnB w="635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0066"/>
                    </a:solidFill>
                  </a:tcPr>
                </a:tc>
                <a:tc>
                  <a:txBody>
                    <a:bodyPr/>
                    <a:lstStyle/>
                    <a:p>
                      <a:pPr marL="0" indent="88900">
                        <a:lnSpc>
                          <a:spcPct val="100000"/>
                        </a:lnSpc>
                        <a:spcBef>
                          <a:spcPts val="0"/>
                        </a:spcBef>
                      </a:pP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be see</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heard + </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V-</a:t>
                      </a:r>
                      <a:r>
                        <a:rPr lang="en-US" altLang="zh-TW" sz="3600" b="1" u="sng"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in</a:t>
                      </a:r>
                      <a:r>
                        <a:rPr lang="en-US" altLang="zh-TW" sz="3600" b="1" u="sng" spc="300"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g</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to VR</a:t>
                      </a:r>
                    </a:p>
                  </a:txBody>
                  <a:tcPr anchor="ctr">
                    <a:lnL>
                      <a:noFill/>
                    </a:lnL>
                    <a:lnR w="6350" cap="flat" cmpd="sng" algn="ctr">
                      <a:noFill/>
                      <a:prstDash val="solid"/>
                      <a:miter lim="800000"/>
                    </a:lnR>
                    <a:lnT w="6350" cap="flat" cmpd="sng" algn="ctr">
                      <a:noFill/>
                      <a:prstDash val="solid"/>
                      <a:miter lim="800000"/>
                    </a:lnT>
                    <a:lnB w="3175" cap="flat" cmpd="sng" algn="ctr">
                      <a:solidFill>
                        <a:srgbClr val="FBD8DC"/>
                      </a:solidFill>
                      <a:prstDash val="solid"/>
                      <a:round/>
                      <a:headEnd type="none" w="med" len="med"/>
                      <a:tailEnd type="none" w="med" len="med"/>
                    </a:lnB>
                    <a:lnTlToBr w="12700" cmpd="sng">
                      <a:noFill/>
                      <a:prstDash val="solid"/>
                    </a:lnTlToBr>
                    <a:lnBlToTr w="12700" cmpd="sng">
                      <a:noFill/>
                      <a:prstDash val="solid"/>
                    </a:lnBlToTr>
                    <a:solidFill>
                      <a:srgbClr val="FBD8DC"/>
                    </a:solidFill>
                  </a:tcPr>
                </a:tc>
                <a:extLst>
                  <a:ext uri="{0D108BD9-81ED-4DB2-BD59-A6C34878D82A}">
                    <a16:rowId xmlns:a16="http://schemas.microsoft.com/office/drawing/2014/main" val="1876543136"/>
                  </a:ext>
                </a:extLst>
              </a:tr>
            </a:tbl>
          </a:graphicData>
        </a:graphic>
      </p:graphicFrame>
    </p:spTree>
    <p:extLst>
      <p:ext uri="{BB962C8B-B14F-4D97-AF65-F5344CB8AC3E}">
        <p14:creationId xmlns:p14="http://schemas.microsoft.com/office/powerpoint/2010/main" val="16146851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childTnLst>
        </p:cTn>
      </p:par>
    </p:tnLst>
    <p:bldLst>
      <p:bldP spid="20"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字版面配置區 2">
            <a:extLst>
              <a:ext uri="{FF2B5EF4-FFF2-40B4-BE49-F238E27FC236}">
                <a16:creationId xmlns:a16="http://schemas.microsoft.com/office/drawing/2014/main" id="{6D663636-FDE5-4ABC-AD08-5BB7FE886C33}"/>
              </a:ext>
            </a:extLst>
          </p:cNvPr>
          <p:cNvSpPr txBox="1">
            <a:spLocks/>
          </p:cNvSpPr>
          <p:nvPr/>
        </p:nvSpPr>
        <p:spPr>
          <a:xfrm>
            <a:off x="2073648" y="1170000"/>
            <a:ext cx="9841242" cy="11437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Rewrite the following sentences using the above </a:t>
            </a:r>
            <a:r>
              <a:rPr lang="en-US" altLang="zh-TW" sz="28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pattern.</a:t>
            </a:r>
            <a:r>
              <a:rPr lang="zh-TW" altLang="en-US" sz="28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The </a:t>
            </a: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first one has been</a:t>
            </a:r>
            <a:r>
              <a:rPr lang="zh-TW" altLang="en-US" sz="28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done for you.</a:t>
            </a:r>
            <a:endParaRPr lang="zh-TW" altLang="en-US" sz="2800" b="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12" name="文字版面配置區 2">
            <a:extLst>
              <a:ext uri="{FF2B5EF4-FFF2-40B4-BE49-F238E27FC236}">
                <a16:creationId xmlns:a16="http://schemas.microsoft.com/office/drawing/2014/main" id="{429F3653-98D8-42CA-91A5-AC95A4CA22DB}"/>
              </a:ext>
            </a:extLst>
          </p:cNvPr>
          <p:cNvSpPr txBox="1">
            <a:spLocks/>
          </p:cNvSpPr>
          <p:nvPr/>
        </p:nvSpPr>
        <p:spPr>
          <a:xfrm>
            <a:off x="191344" y="2233892"/>
            <a:ext cx="11723546" cy="3770263"/>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92113" indent="-392113">
              <a:lnSpc>
                <a:spcPct val="14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3. The engine made a strange noise. Somebody heard it.</a:t>
            </a:r>
          </a:p>
          <a:p>
            <a:pPr marL="841375" indent="-477838">
              <a:lnSpc>
                <a:spcPct val="140000"/>
              </a:lnSpc>
              <a:spcBef>
                <a:spcPts val="600"/>
              </a:spcBef>
            </a:pP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a:t>
            </a:r>
          </a:p>
          <a:p>
            <a:pPr marL="392113" indent="-392113">
              <a:lnSpc>
                <a:spcPct val="14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4. A fat bald man was sneaking in through the back door. Someone saw him.</a:t>
            </a:r>
          </a:p>
          <a:p>
            <a:pPr marL="841375" indent="-477838">
              <a:lnSpc>
                <a:spcPct val="140000"/>
              </a:lnSpc>
              <a:spcBef>
                <a:spcPts val="600"/>
              </a:spcBef>
            </a:pP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a:t>
            </a:r>
            <a:endPar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14" name="文字版面配置區 2">
            <a:extLst>
              <a:ext uri="{FF2B5EF4-FFF2-40B4-BE49-F238E27FC236}">
                <a16:creationId xmlns:a16="http://schemas.microsoft.com/office/drawing/2014/main" id="{CC57833D-7143-40C1-9AD1-1B54BC14DD58}"/>
              </a:ext>
            </a:extLst>
          </p:cNvPr>
          <p:cNvSpPr txBox="1">
            <a:spLocks/>
          </p:cNvSpPr>
          <p:nvPr/>
        </p:nvSpPr>
        <p:spPr>
          <a:xfrm>
            <a:off x="1057997" y="2963755"/>
            <a:ext cx="10793044" cy="6541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The engine was heard to make a strange noise.</a:t>
            </a:r>
          </a:p>
        </p:txBody>
      </p:sp>
      <p:pic>
        <p:nvPicPr>
          <p:cNvPr id="15" name="圖片 14">
            <a:extLst>
              <a:ext uri="{FF2B5EF4-FFF2-40B4-BE49-F238E27FC236}">
                <a16:creationId xmlns:a16="http://schemas.microsoft.com/office/drawing/2014/main" id="{E228F245-27E9-4BE9-9C5D-75036037E8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013" y="3253805"/>
            <a:ext cx="318857" cy="318857"/>
          </a:xfrm>
          <a:prstGeom prst="rect">
            <a:avLst/>
          </a:prstGeom>
        </p:spPr>
      </p:pic>
      <p:sp>
        <p:nvSpPr>
          <p:cNvPr id="11" name="文字版面配置區 2">
            <a:extLst>
              <a:ext uri="{FF2B5EF4-FFF2-40B4-BE49-F238E27FC236}">
                <a16:creationId xmlns:a16="http://schemas.microsoft.com/office/drawing/2014/main" id="{61E23764-4B14-4483-B770-5846034B063D}"/>
              </a:ext>
            </a:extLst>
          </p:cNvPr>
          <p:cNvSpPr txBox="1">
            <a:spLocks/>
          </p:cNvSpPr>
          <p:nvPr/>
        </p:nvSpPr>
        <p:spPr>
          <a:xfrm>
            <a:off x="1057996" y="5148147"/>
            <a:ext cx="10994573" cy="6541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A fat bald man was seen sneaking in through the back door.</a:t>
            </a:r>
          </a:p>
        </p:txBody>
      </p:sp>
      <p:pic>
        <p:nvPicPr>
          <p:cNvPr id="13" name="圖片 12">
            <a:extLst>
              <a:ext uri="{FF2B5EF4-FFF2-40B4-BE49-F238E27FC236}">
                <a16:creationId xmlns:a16="http://schemas.microsoft.com/office/drawing/2014/main" id="{5E88793F-B2E7-44A5-809D-C7BC5820E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013" y="5440545"/>
            <a:ext cx="318857" cy="318857"/>
          </a:xfrm>
          <a:prstGeom prst="rect">
            <a:avLst/>
          </a:prstGeom>
        </p:spPr>
      </p:pic>
      <p:pic>
        <p:nvPicPr>
          <p:cNvPr id="20" name="圖片 19">
            <a:extLst>
              <a:ext uri="{FF2B5EF4-FFF2-40B4-BE49-F238E27FC236}">
                <a16:creationId xmlns:a16="http://schemas.microsoft.com/office/drawing/2014/main" id="{977369A6-E90F-48D1-8538-C322B3E478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94498" y="1819982"/>
            <a:ext cx="1224136" cy="342906"/>
          </a:xfrm>
          <a:prstGeom prst="rect">
            <a:avLst/>
          </a:prstGeom>
        </p:spPr>
      </p:pic>
      <p:pic>
        <p:nvPicPr>
          <p:cNvPr id="16" name="圖片 15">
            <a:extLst>
              <a:ext uri="{FF2B5EF4-FFF2-40B4-BE49-F238E27FC236}">
                <a16:creationId xmlns:a16="http://schemas.microsoft.com/office/drawing/2014/main" id="{A989AA6D-7FD4-4202-87C8-571CFFC105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000" y="1345484"/>
            <a:ext cx="1558775" cy="344974"/>
          </a:xfrm>
          <a:prstGeom prst="rect">
            <a:avLst/>
          </a:prstGeom>
        </p:spPr>
      </p:pic>
      <p:graphicFrame>
        <p:nvGraphicFramePr>
          <p:cNvPr id="18" name="表格 17"/>
          <p:cNvGraphicFramePr>
            <a:graphicFrameLocks noGrp="1"/>
          </p:cNvGraphicFramePr>
          <p:nvPr>
            <p:extLst>
              <p:ext uri="{D42A27DB-BD31-4B8C-83A1-F6EECF244321}">
                <p14:modId xmlns:p14="http://schemas.microsoft.com/office/powerpoint/2010/main" val="4048122074"/>
              </p:ext>
            </p:extLst>
          </p:nvPr>
        </p:nvGraphicFramePr>
        <p:xfrm>
          <a:off x="432000" y="306000"/>
          <a:ext cx="11161762" cy="864000"/>
        </p:xfrm>
        <a:graphic>
          <a:graphicData uri="http://schemas.openxmlformats.org/drawingml/2006/table">
            <a:tbl>
              <a:tblPr firstRow="1" bandRow="1">
                <a:tableStyleId>{284E427A-3D55-4303-BF80-6455036E1DE7}</a:tableStyleId>
              </a:tblPr>
              <a:tblGrid>
                <a:gridCol w="208465">
                  <a:extLst>
                    <a:ext uri="{9D8B030D-6E8A-4147-A177-3AD203B41FA5}">
                      <a16:colId xmlns:a16="http://schemas.microsoft.com/office/drawing/2014/main" val="2099223835"/>
                    </a:ext>
                  </a:extLst>
                </a:gridCol>
                <a:gridCol w="10953297">
                  <a:extLst>
                    <a:ext uri="{9D8B030D-6E8A-4147-A177-3AD203B41FA5}">
                      <a16:colId xmlns:a16="http://schemas.microsoft.com/office/drawing/2014/main" val="2801735028"/>
                    </a:ext>
                  </a:extLst>
                </a:gridCol>
              </a:tblGrid>
              <a:tr h="864000">
                <a:tc>
                  <a:txBody>
                    <a:bodyPr/>
                    <a:lstStyle/>
                    <a:p>
                      <a:pPr>
                        <a:lnSpc>
                          <a:spcPct val="100000"/>
                        </a:lnSpc>
                      </a:pPr>
                      <a:endParaRPr lang="zh-TW" altLang="en-US" sz="3600" dirty="0">
                        <a:solidFill>
                          <a:schemeClr val="tx1"/>
                        </a:solidFill>
                        <a:ea typeface="標楷體" panose="03000509000000000000" pitchFamily="65" charset="-120"/>
                      </a:endParaRPr>
                    </a:p>
                  </a:txBody>
                  <a:tcPr anchor="ctr">
                    <a:lnL w="6350" cap="flat" cmpd="sng" algn="ctr">
                      <a:noFill/>
                      <a:prstDash val="solid"/>
                      <a:miter lim="800000"/>
                    </a:lnL>
                    <a:lnR>
                      <a:noFill/>
                    </a:lnR>
                    <a:lnT w="6350" cap="flat" cmpd="sng" algn="ctr">
                      <a:noFill/>
                      <a:prstDash val="solid"/>
                      <a:miter lim="800000"/>
                    </a:lnT>
                    <a:lnB w="635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0066"/>
                    </a:solidFill>
                  </a:tcPr>
                </a:tc>
                <a:tc>
                  <a:txBody>
                    <a:bodyPr/>
                    <a:lstStyle/>
                    <a:p>
                      <a:pPr marL="0" indent="88900">
                        <a:lnSpc>
                          <a:spcPct val="100000"/>
                        </a:lnSpc>
                        <a:spcBef>
                          <a:spcPts val="0"/>
                        </a:spcBef>
                      </a:pP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be see</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heard + </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V-</a:t>
                      </a:r>
                      <a:r>
                        <a:rPr lang="en-US" altLang="zh-TW" sz="3600" b="1" u="sng"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in</a:t>
                      </a:r>
                      <a:r>
                        <a:rPr lang="en-US" altLang="zh-TW" sz="3600" b="1" u="sng" spc="300"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g</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to VR</a:t>
                      </a:r>
                    </a:p>
                  </a:txBody>
                  <a:tcPr anchor="ctr">
                    <a:lnL>
                      <a:noFill/>
                    </a:lnL>
                    <a:lnR w="6350" cap="flat" cmpd="sng" algn="ctr">
                      <a:noFill/>
                      <a:prstDash val="solid"/>
                      <a:miter lim="800000"/>
                    </a:lnR>
                    <a:lnT w="6350" cap="flat" cmpd="sng" algn="ctr">
                      <a:noFill/>
                      <a:prstDash val="solid"/>
                      <a:miter lim="800000"/>
                    </a:lnT>
                    <a:lnB w="3175" cap="flat" cmpd="sng" algn="ctr">
                      <a:solidFill>
                        <a:srgbClr val="FBD8DC"/>
                      </a:solidFill>
                      <a:prstDash val="solid"/>
                      <a:round/>
                      <a:headEnd type="none" w="med" len="med"/>
                      <a:tailEnd type="none" w="med" len="med"/>
                    </a:lnB>
                    <a:lnTlToBr w="12700" cmpd="sng">
                      <a:noFill/>
                      <a:prstDash val="solid"/>
                    </a:lnTlToBr>
                    <a:lnBlToTr w="12700" cmpd="sng">
                      <a:noFill/>
                      <a:prstDash val="solid"/>
                    </a:lnBlToTr>
                    <a:solidFill>
                      <a:srgbClr val="FBD8DC"/>
                    </a:solidFill>
                  </a:tcPr>
                </a:tc>
                <a:extLst>
                  <a:ext uri="{0D108BD9-81ED-4DB2-BD59-A6C34878D82A}">
                    <a16:rowId xmlns:a16="http://schemas.microsoft.com/office/drawing/2014/main" val="1876543136"/>
                  </a:ext>
                </a:extLst>
              </a:tr>
            </a:tbl>
          </a:graphicData>
        </a:graphic>
      </p:graphicFrame>
    </p:spTree>
    <p:extLst>
      <p:ext uri="{BB962C8B-B14F-4D97-AF65-F5344CB8AC3E}">
        <p14:creationId xmlns:p14="http://schemas.microsoft.com/office/powerpoint/2010/main" val="17907592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50"/>
                                        <p:tgtEl>
                                          <p:spTgt spid="11"/>
                                        </p:tgtEl>
                                      </p:cBhvr>
                                    </p:animEffec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2"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50"/>
                                        <p:tgtEl>
                                          <p:spTgt spid="14"/>
                                        </p:tgtEl>
                                      </p:cBhvr>
                                    </p:animEffect>
                                  </p:childTnLst>
                                </p:cTn>
                              </p:par>
                              <p:par>
                                <p:cTn id="20" presetID="10" presetClass="entr" presetSubtype="0" fill="hold" grpId="2"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50"/>
                                        <p:tgtEl>
                                          <p:spTgt spid="11"/>
                                        </p:tgtEl>
                                      </p:cBhvr>
                                    </p:animEffect>
                                  </p:childTnLst>
                                </p:cTn>
                              </p:par>
                            </p:childTnLst>
                          </p:cTn>
                        </p:par>
                      </p:childTnLst>
                    </p:cTn>
                  </p:par>
                </p:childTnLst>
              </p:cTn>
              <p:nextCondLst>
                <p:cond evt="onClick" delay="0">
                  <p:tgtEl>
                    <p:spTgt spid="20"/>
                  </p:tgtEl>
                </p:cond>
              </p:nextCondLst>
            </p:seq>
          </p:childTnLst>
        </p:cTn>
      </p:par>
    </p:tnLst>
    <p:bldLst>
      <p:bldP spid="14" grpId="0"/>
      <p:bldP spid="14" grpId="2"/>
      <p:bldP spid="11" grpId="0"/>
      <p:bldP spid="11" grpId="2"/>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字版面配置區 2">
            <a:extLst>
              <a:ext uri="{FF2B5EF4-FFF2-40B4-BE49-F238E27FC236}">
                <a16:creationId xmlns:a16="http://schemas.microsoft.com/office/drawing/2014/main" id="{429F3653-98D8-42CA-91A5-AC95A4CA22DB}"/>
              </a:ext>
            </a:extLst>
          </p:cNvPr>
          <p:cNvSpPr txBox="1">
            <a:spLocks/>
          </p:cNvSpPr>
          <p:nvPr/>
        </p:nvSpPr>
        <p:spPr>
          <a:xfrm>
            <a:off x="191344" y="2233892"/>
            <a:ext cx="11723546" cy="2926955"/>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92113" indent="-392113">
              <a:lnSpc>
                <a:spcPct val="14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5. The old man did one hundred push-ups without taking a break. People saw this.</a:t>
            </a:r>
          </a:p>
          <a:p>
            <a:pPr marL="841375" indent="-477838">
              <a:lnSpc>
                <a:spcPct val="140000"/>
              </a:lnSpc>
              <a:spcBef>
                <a:spcPts val="600"/>
              </a:spcBef>
            </a:pP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a:t>
            </a:r>
            <a:br>
              <a:rPr lang="en-US" altLang="zh-TW" sz="3200" u="sng" dirty="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b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a:t>
            </a:r>
            <a:endPar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14" name="文字版面配置區 2">
            <a:extLst>
              <a:ext uri="{FF2B5EF4-FFF2-40B4-BE49-F238E27FC236}">
                <a16:creationId xmlns:a16="http://schemas.microsoft.com/office/drawing/2014/main" id="{CC57833D-7143-40C1-9AD1-1B54BC14DD58}"/>
              </a:ext>
            </a:extLst>
          </p:cNvPr>
          <p:cNvSpPr txBox="1">
            <a:spLocks/>
          </p:cNvSpPr>
          <p:nvPr/>
        </p:nvSpPr>
        <p:spPr>
          <a:xfrm>
            <a:off x="1057997" y="3638899"/>
            <a:ext cx="10793044" cy="6541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The old man was seen to do one hundred push-ups without taking a break.</a:t>
            </a:r>
          </a:p>
        </p:txBody>
      </p:sp>
      <p:pic>
        <p:nvPicPr>
          <p:cNvPr id="15" name="圖片 14">
            <a:extLst>
              <a:ext uri="{FF2B5EF4-FFF2-40B4-BE49-F238E27FC236}">
                <a16:creationId xmlns:a16="http://schemas.microsoft.com/office/drawing/2014/main" id="{E228F245-27E9-4BE9-9C5D-75036037E8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013" y="3960481"/>
            <a:ext cx="318857" cy="318857"/>
          </a:xfrm>
          <a:prstGeom prst="rect">
            <a:avLst/>
          </a:prstGeom>
        </p:spPr>
      </p:pic>
      <p:pic>
        <p:nvPicPr>
          <p:cNvPr id="9" name="圖片 8">
            <a:extLst>
              <a:ext uri="{FF2B5EF4-FFF2-40B4-BE49-F238E27FC236}">
                <a16:creationId xmlns:a16="http://schemas.microsoft.com/office/drawing/2014/main" id="{A989AA6D-7FD4-4202-87C8-571CFFC105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000" y="1345484"/>
            <a:ext cx="1558775" cy="344974"/>
          </a:xfrm>
          <a:prstGeom prst="rect">
            <a:avLst/>
          </a:prstGeom>
        </p:spPr>
      </p:pic>
      <p:sp>
        <p:nvSpPr>
          <p:cNvPr id="10" name="文字版面配置區 2">
            <a:extLst>
              <a:ext uri="{FF2B5EF4-FFF2-40B4-BE49-F238E27FC236}">
                <a16:creationId xmlns:a16="http://schemas.microsoft.com/office/drawing/2014/main" id="{6D663636-FDE5-4ABC-AD08-5BB7FE886C33}"/>
              </a:ext>
            </a:extLst>
          </p:cNvPr>
          <p:cNvSpPr txBox="1">
            <a:spLocks/>
          </p:cNvSpPr>
          <p:nvPr/>
        </p:nvSpPr>
        <p:spPr>
          <a:xfrm>
            <a:off x="2073648" y="1170000"/>
            <a:ext cx="9841242" cy="11437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Rewrite the following sentences using the above </a:t>
            </a:r>
            <a:r>
              <a:rPr lang="en-US" altLang="zh-TW" sz="28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pattern.</a:t>
            </a:r>
            <a:r>
              <a:rPr lang="zh-TW" altLang="en-US" sz="28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The </a:t>
            </a: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first one has been</a:t>
            </a:r>
            <a:r>
              <a:rPr lang="zh-TW" altLang="en-US" sz="28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done for you.</a:t>
            </a:r>
            <a:endParaRPr lang="zh-TW" altLang="en-US" sz="2800" b="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graphicFrame>
        <p:nvGraphicFramePr>
          <p:cNvPr id="13" name="表格 12"/>
          <p:cNvGraphicFramePr>
            <a:graphicFrameLocks noGrp="1"/>
          </p:cNvGraphicFramePr>
          <p:nvPr>
            <p:extLst>
              <p:ext uri="{D42A27DB-BD31-4B8C-83A1-F6EECF244321}">
                <p14:modId xmlns:p14="http://schemas.microsoft.com/office/powerpoint/2010/main" val="2300280517"/>
              </p:ext>
            </p:extLst>
          </p:nvPr>
        </p:nvGraphicFramePr>
        <p:xfrm>
          <a:off x="432000" y="306000"/>
          <a:ext cx="11161762" cy="864000"/>
        </p:xfrm>
        <a:graphic>
          <a:graphicData uri="http://schemas.openxmlformats.org/drawingml/2006/table">
            <a:tbl>
              <a:tblPr firstRow="1" bandRow="1">
                <a:tableStyleId>{284E427A-3D55-4303-BF80-6455036E1DE7}</a:tableStyleId>
              </a:tblPr>
              <a:tblGrid>
                <a:gridCol w="208465">
                  <a:extLst>
                    <a:ext uri="{9D8B030D-6E8A-4147-A177-3AD203B41FA5}">
                      <a16:colId xmlns:a16="http://schemas.microsoft.com/office/drawing/2014/main" val="2099223835"/>
                    </a:ext>
                  </a:extLst>
                </a:gridCol>
                <a:gridCol w="10953297">
                  <a:extLst>
                    <a:ext uri="{9D8B030D-6E8A-4147-A177-3AD203B41FA5}">
                      <a16:colId xmlns:a16="http://schemas.microsoft.com/office/drawing/2014/main" val="2801735028"/>
                    </a:ext>
                  </a:extLst>
                </a:gridCol>
              </a:tblGrid>
              <a:tr h="864000">
                <a:tc>
                  <a:txBody>
                    <a:bodyPr/>
                    <a:lstStyle/>
                    <a:p>
                      <a:pPr>
                        <a:lnSpc>
                          <a:spcPct val="100000"/>
                        </a:lnSpc>
                      </a:pPr>
                      <a:endParaRPr lang="zh-TW" altLang="en-US" sz="3600" dirty="0">
                        <a:solidFill>
                          <a:schemeClr val="tx1"/>
                        </a:solidFill>
                        <a:ea typeface="標楷體" panose="03000509000000000000" pitchFamily="65" charset="-120"/>
                      </a:endParaRPr>
                    </a:p>
                  </a:txBody>
                  <a:tcPr anchor="ctr">
                    <a:lnL w="6350" cap="flat" cmpd="sng" algn="ctr">
                      <a:noFill/>
                      <a:prstDash val="solid"/>
                      <a:miter lim="800000"/>
                    </a:lnL>
                    <a:lnR>
                      <a:noFill/>
                    </a:lnR>
                    <a:lnT w="6350" cap="flat" cmpd="sng" algn="ctr">
                      <a:noFill/>
                      <a:prstDash val="solid"/>
                      <a:miter lim="800000"/>
                    </a:lnT>
                    <a:lnB w="635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0066"/>
                    </a:solidFill>
                  </a:tcPr>
                </a:tc>
                <a:tc>
                  <a:txBody>
                    <a:bodyPr/>
                    <a:lstStyle/>
                    <a:p>
                      <a:pPr marL="0" indent="88900">
                        <a:lnSpc>
                          <a:spcPct val="100000"/>
                        </a:lnSpc>
                        <a:spcBef>
                          <a:spcPts val="0"/>
                        </a:spcBef>
                      </a:pP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be see</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heard + </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V-</a:t>
                      </a:r>
                      <a:r>
                        <a:rPr lang="en-US" altLang="zh-TW" sz="3600" b="1" u="sng"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in</a:t>
                      </a:r>
                      <a:r>
                        <a:rPr lang="en-US" altLang="zh-TW" sz="3600" b="1" u="sng" spc="300"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g</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to VR</a:t>
                      </a:r>
                    </a:p>
                  </a:txBody>
                  <a:tcPr anchor="ctr">
                    <a:lnL>
                      <a:noFill/>
                    </a:lnL>
                    <a:lnR w="6350" cap="flat" cmpd="sng" algn="ctr">
                      <a:noFill/>
                      <a:prstDash val="solid"/>
                      <a:miter lim="800000"/>
                    </a:lnR>
                    <a:lnT w="6350" cap="flat" cmpd="sng" algn="ctr">
                      <a:noFill/>
                      <a:prstDash val="solid"/>
                      <a:miter lim="800000"/>
                    </a:lnT>
                    <a:lnB w="3175" cap="flat" cmpd="sng" algn="ctr">
                      <a:solidFill>
                        <a:srgbClr val="FBD8DC"/>
                      </a:solidFill>
                      <a:prstDash val="solid"/>
                      <a:round/>
                      <a:headEnd type="none" w="med" len="med"/>
                      <a:tailEnd type="none" w="med" len="med"/>
                    </a:lnB>
                    <a:lnTlToBr w="12700" cmpd="sng">
                      <a:noFill/>
                      <a:prstDash val="solid"/>
                    </a:lnTlToBr>
                    <a:lnBlToTr w="12700" cmpd="sng">
                      <a:noFill/>
                      <a:prstDash val="solid"/>
                    </a:lnBlToTr>
                    <a:solidFill>
                      <a:srgbClr val="FBD8DC"/>
                    </a:solidFill>
                  </a:tcPr>
                </a:tc>
                <a:extLst>
                  <a:ext uri="{0D108BD9-81ED-4DB2-BD59-A6C34878D82A}">
                    <a16:rowId xmlns:a16="http://schemas.microsoft.com/office/drawing/2014/main" val="1876543136"/>
                  </a:ext>
                </a:extLst>
              </a:tr>
            </a:tbl>
          </a:graphicData>
        </a:graphic>
      </p:graphicFrame>
    </p:spTree>
    <p:extLst>
      <p:ext uri="{BB962C8B-B14F-4D97-AF65-F5344CB8AC3E}">
        <p14:creationId xmlns:p14="http://schemas.microsoft.com/office/powerpoint/2010/main" val="15756457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14"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字版面配置區 2">
            <a:extLst>
              <a:ext uri="{FF2B5EF4-FFF2-40B4-BE49-F238E27FC236}">
                <a16:creationId xmlns:a16="http://schemas.microsoft.com/office/drawing/2014/main" id="{429F3653-98D8-42CA-91A5-AC95A4CA22DB}"/>
              </a:ext>
            </a:extLst>
          </p:cNvPr>
          <p:cNvSpPr txBox="1">
            <a:spLocks/>
          </p:cNvSpPr>
          <p:nvPr/>
        </p:nvSpPr>
        <p:spPr>
          <a:xfrm>
            <a:off x="191344" y="2233892"/>
            <a:ext cx="11723546" cy="2926955"/>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92113" indent="-392113">
              <a:lnSpc>
                <a:spcPct val="14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6. The missing boy was playing on a swing in the park this morning. Someone saw him there.</a:t>
            </a:r>
          </a:p>
          <a:p>
            <a:pPr marL="841375" indent="-477838">
              <a:lnSpc>
                <a:spcPct val="140000"/>
              </a:lnSpc>
              <a:spcBef>
                <a:spcPts val="600"/>
              </a:spcBef>
            </a:pP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a:t>
            </a:r>
            <a:br>
              <a:rPr lang="en-US" altLang="zh-TW" sz="3200" u="sng" dirty="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b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a:t>
            </a:r>
            <a:endPar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16" name="文字版面配置區 2">
            <a:extLst>
              <a:ext uri="{FF2B5EF4-FFF2-40B4-BE49-F238E27FC236}">
                <a16:creationId xmlns:a16="http://schemas.microsoft.com/office/drawing/2014/main" id="{6D89A720-9847-4D5F-AA93-294C5D3B22E8}"/>
              </a:ext>
            </a:extLst>
          </p:cNvPr>
          <p:cNvSpPr txBox="1">
            <a:spLocks/>
          </p:cNvSpPr>
          <p:nvPr/>
        </p:nvSpPr>
        <p:spPr>
          <a:xfrm>
            <a:off x="1057997" y="3638899"/>
            <a:ext cx="10793044" cy="6541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The missing boy was seen playing on a swing in the park this morning.</a:t>
            </a:r>
          </a:p>
        </p:txBody>
      </p:sp>
      <p:pic>
        <p:nvPicPr>
          <p:cNvPr id="17" name="圖片 16">
            <a:extLst>
              <a:ext uri="{FF2B5EF4-FFF2-40B4-BE49-F238E27FC236}">
                <a16:creationId xmlns:a16="http://schemas.microsoft.com/office/drawing/2014/main" id="{4CB8BE72-9074-4DFF-B1E3-EE852B673C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013" y="3960481"/>
            <a:ext cx="318857" cy="318857"/>
          </a:xfrm>
          <a:prstGeom prst="rect">
            <a:avLst/>
          </a:prstGeom>
        </p:spPr>
      </p:pic>
      <p:pic>
        <p:nvPicPr>
          <p:cNvPr id="9" name="圖片 8">
            <a:extLst>
              <a:ext uri="{FF2B5EF4-FFF2-40B4-BE49-F238E27FC236}">
                <a16:creationId xmlns:a16="http://schemas.microsoft.com/office/drawing/2014/main" id="{A989AA6D-7FD4-4202-87C8-571CFFC105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000" y="1345484"/>
            <a:ext cx="1558775" cy="344974"/>
          </a:xfrm>
          <a:prstGeom prst="rect">
            <a:avLst/>
          </a:prstGeom>
        </p:spPr>
      </p:pic>
      <p:sp>
        <p:nvSpPr>
          <p:cNvPr id="10" name="文字版面配置區 2">
            <a:extLst>
              <a:ext uri="{FF2B5EF4-FFF2-40B4-BE49-F238E27FC236}">
                <a16:creationId xmlns:a16="http://schemas.microsoft.com/office/drawing/2014/main" id="{6D663636-FDE5-4ABC-AD08-5BB7FE886C33}"/>
              </a:ext>
            </a:extLst>
          </p:cNvPr>
          <p:cNvSpPr txBox="1">
            <a:spLocks/>
          </p:cNvSpPr>
          <p:nvPr/>
        </p:nvSpPr>
        <p:spPr>
          <a:xfrm>
            <a:off x="2073648" y="1170000"/>
            <a:ext cx="9841242" cy="11437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Rewrite the following sentences using the above </a:t>
            </a:r>
            <a:r>
              <a:rPr lang="en-US" altLang="zh-TW" sz="28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pattern.</a:t>
            </a:r>
            <a:r>
              <a:rPr lang="zh-TW" altLang="en-US" sz="28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The </a:t>
            </a: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first one has been</a:t>
            </a:r>
            <a:r>
              <a:rPr lang="zh-TW" altLang="en-US" sz="28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done for you.</a:t>
            </a:r>
            <a:endParaRPr lang="zh-TW" altLang="en-US" sz="2800" b="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graphicFrame>
        <p:nvGraphicFramePr>
          <p:cNvPr id="11" name="表格 10"/>
          <p:cNvGraphicFramePr>
            <a:graphicFrameLocks noGrp="1"/>
          </p:cNvGraphicFramePr>
          <p:nvPr>
            <p:extLst>
              <p:ext uri="{D42A27DB-BD31-4B8C-83A1-F6EECF244321}">
                <p14:modId xmlns:p14="http://schemas.microsoft.com/office/powerpoint/2010/main" val="2470098926"/>
              </p:ext>
            </p:extLst>
          </p:nvPr>
        </p:nvGraphicFramePr>
        <p:xfrm>
          <a:off x="432000" y="306000"/>
          <a:ext cx="11161762" cy="864000"/>
        </p:xfrm>
        <a:graphic>
          <a:graphicData uri="http://schemas.openxmlformats.org/drawingml/2006/table">
            <a:tbl>
              <a:tblPr firstRow="1" bandRow="1">
                <a:tableStyleId>{284E427A-3D55-4303-BF80-6455036E1DE7}</a:tableStyleId>
              </a:tblPr>
              <a:tblGrid>
                <a:gridCol w="208465">
                  <a:extLst>
                    <a:ext uri="{9D8B030D-6E8A-4147-A177-3AD203B41FA5}">
                      <a16:colId xmlns:a16="http://schemas.microsoft.com/office/drawing/2014/main" val="2099223835"/>
                    </a:ext>
                  </a:extLst>
                </a:gridCol>
                <a:gridCol w="10953297">
                  <a:extLst>
                    <a:ext uri="{9D8B030D-6E8A-4147-A177-3AD203B41FA5}">
                      <a16:colId xmlns:a16="http://schemas.microsoft.com/office/drawing/2014/main" val="2801735028"/>
                    </a:ext>
                  </a:extLst>
                </a:gridCol>
              </a:tblGrid>
              <a:tr h="864000">
                <a:tc>
                  <a:txBody>
                    <a:bodyPr/>
                    <a:lstStyle/>
                    <a:p>
                      <a:pPr>
                        <a:lnSpc>
                          <a:spcPct val="100000"/>
                        </a:lnSpc>
                      </a:pPr>
                      <a:endParaRPr lang="zh-TW" altLang="en-US" sz="3600" dirty="0">
                        <a:solidFill>
                          <a:schemeClr val="tx1"/>
                        </a:solidFill>
                        <a:ea typeface="標楷體" panose="03000509000000000000" pitchFamily="65" charset="-120"/>
                      </a:endParaRPr>
                    </a:p>
                  </a:txBody>
                  <a:tcPr anchor="ctr">
                    <a:lnL w="6350" cap="flat" cmpd="sng" algn="ctr">
                      <a:noFill/>
                      <a:prstDash val="solid"/>
                      <a:miter lim="800000"/>
                    </a:lnL>
                    <a:lnR>
                      <a:noFill/>
                    </a:lnR>
                    <a:lnT w="6350" cap="flat" cmpd="sng" algn="ctr">
                      <a:noFill/>
                      <a:prstDash val="solid"/>
                      <a:miter lim="800000"/>
                    </a:lnT>
                    <a:lnB w="635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0066"/>
                    </a:solidFill>
                  </a:tcPr>
                </a:tc>
                <a:tc>
                  <a:txBody>
                    <a:bodyPr/>
                    <a:lstStyle/>
                    <a:p>
                      <a:pPr marL="0" indent="88900">
                        <a:lnSpc>
                          <a:spcPct val="100000"/>
                        </a:lnSpc>
                        <a:spcBef>
                          <a:spcPts val="0"/>
                        </a:spcBef>
                      </a:pP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be see</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heard + </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V-</a:t>
                      </a:r>
                      <a:r>
                        <a:rPr lang="en-US" altLang="zh-TW" sz="3600" b="1" u="sng"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in</a:t>
                      </a:r>
                      <a:r>
                        <a:rPr lang="en-US" altLang="zh-TW" sz="3600" b="1" u="sng" spc="300"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g</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to VR</a:t>
                      </a:r>
                    </a:p>
                  </a:txBody>
                  <a:tcPr anchor="ctr">
                    <a:lnL>
                      <a:noFill/>
                    </a:lnL>
                    <a:lnR w="6350" cap="flat" cmpd="sng" algn="ctr">
                      <a:noFill/>
                      <a:prstDash val="solid"/>
                      <a:miter lim="800000"/>
                    </a:lnR>
                    <a:lnT w="6350" cap="flat" cmpd="sng" algn="ctr">
                      <a:noFill/>
                      <a:prstDash val="solid"/>
                      <a:miter lim="800000"/>
                    </a:lnT>
                    <a:lnB w="3175" cap="flat" cmpd="sng" algn="ctr">
                      <a:solidFill>
                        <a:srgbClr val="FBD8DC"/>
                      </a:solidFill>
                      <a:prstDash val="solid"/>
                      <a:round/>
                      <a:headEnd type="none" w="med" len="med"/>
                      <a:tailEnd type="none" w="med" len="med"/>
                    </a:lnB>
                    <a:lnTlToBr w="12700" cmpd="sng">
                      <a:noFill/>
                      <a:prstDash val="solid"/>
                    </a:lnTlToBr>
                    <a:lnBlToTr w="12700" cmpd="sng">
                      <a:noFill/>
                      <a:prstDash val="solid"/>
                    </a:lnBlToTr>
                    <a:solidFill>
                      <a:srgbClr val="FBD8DC"/>
                    </a:solidFill>
                  </a:tcPr>
                </a:tc>
                <a:extLst>
                  <a:ext uri="{0D108BD9-81ED-4DB2-BD59-A6C34878D82A}">
                    <a16:rowId xmlns:a16="http://schemas.microsoft.com/office/drawing/2014/main" val="1876543136"/>
                  </a:ext>
                </a:extLst>
              </a:tr>
            </a:tbl>
          </a:graphicData>
        </a:graphic>
      </p:graphicFrame>
    </p:spTree>
    <p:extLst>
      <p:ext uri="{BB962C8B-B14F-4D97-AF65-F5344CB8AC3E}">
        <p14:creationId xmlns:p14="http://schemas.microsoft.com/office/powerpoint/2010/main" val="120537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childTnLst>
        </p:cTn>
      </p:par>
    </p:tnLst>
    <p:bldLst>
      <p:bldP spid="16"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a:extLst>
              <a:ext uri="{FF2B5EF4-FFF2-40B4-BE49-F238E27FC236}">
                <a16:creationId xmlns:a16="http://schemas.microsoft.com/office/drawing/2014/main" id="{0779F4EE-BB96-4F4C-BACF-FC0C8D849A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000" y="1343910"/>
            <a:ext cx="1558775" cy="346190"/>
          </a:xfrm>
          <a:prstGeom prst="rect">
            <a:avLst/>
          </a:prstGeom>
        </p:spPr>
      </p:pic>
      <p:sp>
        <p:nvSpPr>
          <p:cNvPr id="23" name="文字版面配置區 2">
            <a:extLst>
              <a:ext uri="{FF2B5EF4-FFF2-40B4-BE49-F238E27FC236}">
                <a16:creationId xmlns:a16="http://schemas.microsoft.com/office/drawing/2014/main" id="{699BC778-D398-4B08-A9C5-001D04385448}"/>
              </a:ext>
            </a:extLst>
          </p:cNvPr>
          <p:cNvSpPr txBox="1">
            <a:spLocks/>
          </p:cNvSpPr>
          <p:nvPr/>
        </p:nvSpPr>
        <p:spPr>
          <a:xfrm>
            <a:off x="2093536" y="1183676"/>
            <a:ext cx="10023648" cy="4340740"/>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5000"/>
              </a:lnSpc>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New York’s Hotel Chelsea is one of the most famous haunted* hotels in America. Complete the following sentences that show what people have seen and heard during their stay at Hotel Chelsea using the pattern above and the words in the box. </a:t>
            </a:r>
            <a:b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The first one has been done for you.</a:t>
            </a:r>
            <a:b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Which one do you think is the scariest?</a:t>
            </a:r>
            <a:endPar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32" name="矩形: 圓角 31">
            <a:extLst>
              <a:ext uri="{FF2B5EF4-FFF2-40B4-BE49-F238E27FC236}">
                <a16:creationId xmlns:a16="http://schemas.microsoft.com/office/drawing/2014/main" id="{802231B1-E7B0-4234-8B90-1A9199B34C38}"/>
              </a:ext>
            </a:extLst>
          </p:cNvPr>
          <p:cNvSpPr/>
          <p:nvPr/>
        </p:nvSpPr>
        <p:spPr>
          <a:xfrm>
            <a:off x="263352" y="5707978"/>
            <a:ext cx="4468904" cy="503734"/>
          </a:xfrm>
          <a:prstGeom prst="roundRect">
            <a:avLst>
              <a:gd name="adj" fmla="val 50000"/>
            </a:avLst>
          </a:prstGeom>
          <a:solidFill>
            <a:schemeClr val="bg1"/>
          </a:solidFill>
          <a:ln w="19050">
            <a:solidFill>
              <a:srgbClr val="00B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標楷體" panose="03000509000000000000" pitchFamily="65" charset="-120"/>
            </a:endParaRPr>
          </a:p>
        </p:txBody>
      </p:sp>
      <p:sp>
        <p:nvSpPr>
          <p:cNvPr id="33" name="文字版面配置區 2">
            <a:extLst>
              <a:ext uri="{FF2B5EF4-FFF2-40B4-BE49-F238E27FC236}">
                <a16:creationId xmlns:a16="http://schemas.microsoft.com/office/drawing/2014/main" id="{1E97EE1C-C038-45EC-A9A6-8F663FA2C452}"/>
              </a:ext>
            </a:extLst>
          </p:cNvPr>
          <p:cNvSpPr txBox="1">
            <a:spLocks/>
          </p:cNvSpPr>
          <p:nvPr/>
        </p:nvSpPr>
        <p:spPr>
          <a:xfrm>
            <a:off x="2329622" y="5694302"/>
            <a:ext cx="2402634" cy="5311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61950" indent="-361950">
              <a:lnSpc>
                <a:spcPct val="120000"/>
              </a:lnSpc>
            </a:pPr>
            <a:r>
              <a:rPr lang="en-US" altLang="zh-TW" dirty="0">
                <a:solidFill>
                  <a:schemeClr val="tx1"/>
                </a:solidFill>
                <a:latin typeface="Arial" panose="020B0604020202020204" pitchFamily="34" charset="0"/>
                <a:ea typeface="標楷體" panose="03000509000000000000" pitchFamily="65" charset="-120"/>
                <a:cs typeface="Arial" panose="020B0604020202020204" pitchFamily="34" charset="0"/>
              </a:rPr>
              <a:t>haunted </a:t>
            </a:r>
            <a:r>
              <a:rPr lang="zh-TW" altLang="en-US" dirty="0">
                <a:solidFill>
                  <a:schemeClr val="tx1"/>
                </a:solidFill>
                <a:latin typeface="Arial" panose="020B0604020202020204" pitchFamily="34" charset="0"/>
                <a:ea typeface="標楷體" panose="03000509000000000000" pitchFamily="65" charset="-120"/>
                <a:cs typeface="Arial" panose="020B0604020202020204" pitchFamily="34" charset="0"/>
              </a:rPr>
              <a:t>鬧鬼的</a:t>
            </a:r>
          </a:p>
        </p:txBody>
      </p:sp>
      <p:sp>
        <p:nvSpPr>
          <p:cNvPr id="34" name="文字版面配置區 2">
            <a:extLst>
              <a:ext uri="{FF2B5EF4-FFF2-40B4-BE49-F238E27FC236}">
                <a16:creationId xmlns:a16="http://schemas.microsoft.com/office/drawing/2014/main" id="{7FDA3F7F-30AE-4CA9-950E-C55B9EFD4117}"/>
              </a:ext>
            </a:extLst>
          </p:cNvPr>
          <p:cNvSpPr txBox="1">
            <a:spLocks/>
          </p:cNvSpPr>
          <p:nvPr/>
        </p:nvSpPr>
        <p:spPr>
          <a:xfrm>
            <a:off x="686248" y="5708590"/>
            <a:ext cx="1730573" cy="5311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61950" indent="-361950">
              <a:lnSpc>
                <a:spcPct val="120000"/>
              </a:lnSpc>
            </a:pPr>
            <a:r>
              <a:rPr lang="en-US" altLang="zh-TW" dirty="0">
                <a:solidFill>
                  <a:srgbClr val="00B3DD"/>
                </a:solidFill>
                <a:latin typeface="Arial" panose="020B0604020202020204" pitchFamily="34" charset="0"/>
                <a:ea typeface="標楷體" panose="03000509000000000000" pitchFamily="65" charset="-120"/>
                <a:cs typeface="Arial" panose="020B0604020202020204" pitchFamily="34" charset="0"/>
              </a:rPr>
              <a:t>Word Bank</a:t>
            </a:r>
            <a:endParaRPr lang="zh-TW" altLang="en-US" i="1" dirty="0">
              <a:solidFill>
                <a:srgbClr val="00B3DD"/>
              </a:solidFill>
              <a:latin typeface="Arial" panose="020B0604020202020204" pitchFamily="34" charset="0"/>
              <a:ea typeface="標楷體" panose="03000509000000000000" pitchFamily="65" charset="-120"/>
              <a:cs typeface="Arial" panose="020B0604020202020204" pitchFamily="34" charset="0"/>
            </a:endParaRPr>
          </a:p>
        </p:txBody>
      </p:sp>
      <p:pic>
        <p:nvPicPr>
          <p:cNvPr id="35" name="圖片 34">
            <a:extLst>
              <a:ext uri="{FF2B5EF4-FFF2-40B4-BE49-F238E27FC236}">
                <a16:creationId xmlns:a16="http://schemas.microsoft.com/office/drawing/2014/main" id="{47513013-3084-43EF-9A11-A34EE4DD850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6852" y="5773934"/>
            <a:ext cx="393193" cy="387097"/>
          </a:xfrm>
          <a:prstGeom prst="rect">
            <a:avLst/>
          </a:prstGeom>
        </p:spPr>
      </p:pic>
      <p:pic>
        <p:nvPicPr>
          <p:cNvPr id="5" name="圖片 4" descr="一張含有 建築物, 紅色, 公車, 街道 的圖片&#10;&#10;自動產生的描述">
            <a:extLst>
              <a:ext uri="{FF2B5EF4-FFF2-40B4-BE49-F238E27FC236}">
                <a16:creationId xmlns:a16="http://schemas.microsoft.com/office/drawing/2014/main" id="{DAFBB64A-FBEA-433B-9D3B-D999E170FBB7}"/>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913388" y="4279769"/>
            <a:ext cx="2278612" cy="2578231"/>
          </a:xfrm>
          <a:prstGeom prst="rect">
            <a:avLst/>
          </a:prstGeom>
        </p:spPr>
      </p:pic>
      <p:graphicFrame>
        <p:nvGraphicFramePr>
          <p:cNvPr id="11" name="表格 10"/>
          <p:cNvGraphicFramePr>
            <a:graphicFrameLocks noGrp="1"/>
          </p:cNvGraphicFramePr>
          <p:nvPr>
            <p:extLst>
              <p:ext uri="{D42A27DB-BD31-4B8C-83A1-F6EECF244321}">
                <p14:modId xmlns:p14="http://schemas.microsoft.com/office/powerpoint/2010/main" val="2345758090"/>
              </p:ext>
            </p:extLst>
          </p:nvPr>
        </p:nvGraphicFramePr>
        <p:xfrm>
          <a:off x="432000" y="306000"/>
          <a:ext cx="11161762" cy="864000"/>
        </p:xfrm>
        <a:graphic>
          <a:graphicData uri="http://schemas.openxmlformats.org/drawingml/2006/table">
            <a:tbl>
              <a:tblPr firstRow="1" bandRow="1">
                <a:tableStyleId>{284E427A-3D55-4303-BF80-6455036E1DE7}</a:tableStyleId>
              </a:tblPr>
              <a:tblGrid>
                <a:gridCol w="208465">
                  <a:extLst>
                    <a:ext uri="{9D8B030D-6E8A-4147-A177-3AD203B41FA5}">
                      <a16:colId xmlns:a16="http://schemas.microsoft.com/office/drawing/2014/main" val="2099223835"/>
                    </a:ext>
                  </a:extLst>
                </a:gridCol>
                <a:gridCol w="10953297">
                  <a:extLst>
                    <a:ext uri="{9D8B030D-6E8A-4147-A177-3AD203B41FA5}">
                      <a16:colId xmlns:a16="http://schemas.microsoft.com/office/drawing/2014/main" val="2801735028"/>
                    </a:ext>
                  </a:extLst>
                </a:gridCol>
              </a:tblGrid>
              <a:tr h="864000">
                <a:tc>
                  <a:txBody>
                    <a:bodyPr/>
                    <a:lstStyle/>
                    <a:p>
                      <a:pPr>
                        <a:lnSpc>
                          <a:spcPct val="100000"/>
                        </a:lnSpc>
                      </a:pPr>
                      <a:endParaRPr lang="zh-TW" altLang="en-US" sz="3600" dirty="0">
                        <a:solidFill>
                          <a:schemeClr val="tx1"/>
                        </a:solidFill>
                        <a:ea typeface="標楷體" panose="03000509000000000000" pitchFamily="65" charset="-120"/>
                      </a:endParaRPr>
                    </a:p>
                  </a:txBody>
                  <a:tcPr anchor="ctr">
                    <a:lnL w="6350" cap="flat" cmpd="sng" algn="ctr">
                      <a:noFill/>
                      <a:prstDash val="solid"/>
                      <a:miter lim="800000"/>
                    </a:lnL>
                    <a:lnR>
                      <a:noFill/>
                    </a:lnR>
                    <a:lnT w="6350" cap="flat" cmpd="sng" algn="ctr">
                      <a:noFill/>
                      <a:prstDash val="solid"/>
                      <a:miter lim="800000"/>
                    </a:lnT>
                    <a:lnB w="635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0066"/>
                    </a:solidFill>
                  </a:tcPr>
                </a:tc>
                <a:tc>
                  <a:txBody>
                    <a:bodyPr/>
                    <a:lstStyle/>
                    <a:p>
                      <a:pPr marL="0" indent="88900">
                        <a:lnSpc>
                          <a:spcPct val="100000"/>
                        </a:lnSpc>
                        <a:spcBef>
                          <a:spcPts val="0"/>
                        </a:spcBef>
                      </a:pP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be see</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heard + </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V-</a:t>
                      </a:r>
                      <a:r>
                        <a:rPr lang="en-US" altLang="zh-TW" sz="3600" b="1" u="sng"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in</a:t>
                      </a:r>
                      <a:r>
                        <a:rPr lang="en-US" altLang="zh-TW" sz="3600" b="1" u="sng" spc="300"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g</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to VR</a:t>
                      </a:r>
                    </a:p>
                  </a:txBody>
                  <a:tcPr anchor="ctr">
                    <a:lnL>
                      <a:noFill/>
                    </a:lnL>
                    <a:lnR w="6350" cap="flat" cmpd="sng" algn="ctr">
                      <a:noFill/>
                      <a:prstDash val="solid"/>
                      <a:miter lim="800000"/>
                    </a:lnR>
                    <a:lnT w="6350" cap="flat" cmpd="sng" algn="ctr">
                      <a:noFill/>
                      <a:prstDash val="solid"/>
                      <a:miter lim="800000"/>
                    </a:lnT>
                    <a:lnB w="3175" cap="flat" cmpd="sng" algn="ctr">
                      <a:solidFill>
                        <a:srgbClr val="FBD8DC"/>
                      </a:solidFill>
                      <a:prstDash val="solid"/>
                      <a:round/>
                      <a:headEnd type="none" w="med" len="med"/>
                      <a:tailEnd type="none" w="med" len="med"/>
                    </a:lnB>
                    <a:lnTlToBr w="12700" cmpd="sng">
                      <a:noFill/>
                      <a:prstDash val="solid"/>
                    </a:lnTlToBr>
                    <a:lnBlToTr w="12700" cmpd="sng">
                      <a:noFill/>
                      <a:prstDash val="solid"/>
                    </a:lnBlToTr>
                    <a:solidFill>
                      <a:srgbClr val="FBD8DC"/>
                    </a:solidFill>
                  </a:tcPr>
                </a:tc>
                <a:extLst>
                  <a:ext uri="{0D108BD9-81ED-4DB2-BD59-A6C34878D82A}">
                    <a16:rowId xmlns:a16="http://schemas.microsoft.com/office/drawing/2014/main" val="1876543136"/>
                  </a:ext>
                </a:extLst>
              </a:tr>
            </a:tbl>
          </a:graphicData>
        </a:graphic>
      </p:graphicFrame>
    </p:spTree>
    <p:extLst>
      <p:ext uri="{BB962C8B-B14F-4D97-AF65-F5344CB8AC3E}">
        <p14:creationId xmlns:p14="http://schemas.microsoft.com/office/powerpoint/2010/main" val="141320959"/>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字版面配置區 2">
            <a:extLst>
              <a:ext uri="{FF2B5EF4-FFF2-40B4-BE49-F238E27FC236}">
                <a16:creationId xmlns:a16="http://schemas.microsoft.com/office/drawing/2014/main" id="{648173DA-C625-4A0A-BC4B-83E2E8DE4F6B}"/>
              </a:ext>
            </a:extLst>
          </p:cNvPr>
          <p:cNvSpPr txBox="1">
            <a:spLocks/>
          </p:cNvSpPr>
          <p:nvPr/>
        </p:nvSpPr>
        <p:spPr>
          <a:xfrm>
            <a:off x="263352" y="1907748"/>
            <a:ext cx="11170666" cy="4228850"/>
          </a:xfrm>
          <a:prstGeom prst="rect">
            <a:avLst/>
          </a:prstGeom>
          <a:solidFill>
            <a:srgbClr val="FDEEED"/>
          </a:solidFill>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0"/>
              </a:spcBef>
              <a:tabLst>
                <a:tab pos="447675" algn="l"/>
              </a:tabLst>
            </a:pPr>
            <a:r>
              <a:rPr lang="en-US" altLang="zh-TW" sz="2800" strike="sngStrike" dirty="0">
                <a:solidFill>
                  <a:schemeClr val="tx1"/>
                </a:solidFill>
                <a:latin typeface="Arial" panose="020B0604020202020204" pitchFamily="34" charset="0"/>
                <a:ea typeface="標楷體" panose="03000509000000000000" pitchFamily="65" charset="-120"/>
                <a:cs typeface="Arial" panose="020B0604020202020204" pitchFamily="34" charset="0"/>
              </a:rPr>
              <a:t>A. a woman / hear / sob / loudly / in the bathroom / in the dead of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strike="sngStrike" dirty="0" smtClean="0">
                <a:solidFill>
                  <a:schemeClr val="tx1"/>
                </a:solidFill>
                <a:latin typeface="Arial" panose="020B0604020202020204" pitchFamily="34" charset="0"/>
                <a:ea typeface="標楷體" panose="03000509000000000000" pitchFamily="65" charset="-120"/>
                <a:cs typeface="Arial" panose="020B0604020202020204" pitchFamily="34" charset="0"/>
              </a:rPr>
              <a:t>night</a:t>
            </a:r>
            <a:endParaRPr lang="en-US" altLang="zh-TW" sz="2800" strike="sngStrike" dirty="0">
              <a:solidFill>
                <a:schemeClr val="tx1"/>
              </a:solidFill>
              <a:latin typeface="Arial" panose="020B0604020202020204" pitchFamily="34" charset="0"/>
              <a:ea typeface="標楷體" panose="03000509000000000000" pitchFamily="65" charset="-120"/>
              <a:cs typeface="Arial" panose="020B0604020202020204" pitchFamily="34" charset="0"/>
            </a:endParaRPr>
          </a:p>
          <a:p>
            <a:pPr>
              <a:lnSpc>
                <a:spcPct val="120000"/>
              </a:lnSpc>
              <a:spcBef>
                <a:spcPts val="0"/>
              </a:spcBef>
            </a:pP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B. one chair / see / rock back and forth / on its own</a:t>
            </a:r>
          </a:p>
          <a:p>
            <a:pPr marL="401638" indent="-401638">
              <a:lnSpc>
                <a:spcPct val="120000"/>
              </a:lnSpc>
              <a:spcBef>
                <a:spcPts val="0"/>
              </a:spcBef>
            </a:pP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C. a little boy / see / open the fridge / take out a pudding / and disappear into thin air</a:t>
            </a:r>
          </a:p>
          <a:p>
            <a:pPr>
              <a:lnSpc>
                <a:spcPct val="120000"/>
              </a:lnSpc>
              <a:spcBef>
                <a:spcPts val="0"/>
              </a:spcBef>
            </a:pP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D. a girl dressed in red / see / stand / at the foot of the bed</a:t>
            </a:r>
          </a:p>
          <a:p>
            <a:pPr>
              <a:lnSpc>
                <a:spcPct val="120000"/>
              </a:lnSpc>
              <a:spcBef>
                <a:spcPts val="0"/>
              </a:spcBef>
            </a:pP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E. some kids / hear / giggle and whisper / some unknown words</a:t>
            </a:r>
          </a:p>
          <a:p>
            <a:pPr>
              <a:lnSpc>
                <a:spcPct val="120000"/>
              </a:lnSpc>
              <a:spcBef>
                <a:spcPts val="0"/>
              </a:spcBef>
            </a:pP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F. hundreds of soldiers / hear / march and chant* / in the hallway</a:t>
            </a:r>
            <a:endPar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13" name="矩形: 圓角 12">
            <a:extLst>
              <a:ext uri="{FF2B5EF4-FFF2-40B4-BE49-F238E27FC236}">
                <a16:creationId xmlns:a16="http://schemas.microsoft.com/office/drawing/2014/main" id="{10277BCA-7174-4EA2-B6D8-E904D40AF550}"/>
              </a:ext>
            </a:extLst>
          </p:cNvPr>
          <p:cNvSpPr/>
          <p:nvPr/>
        </p:nvSpPr>
        <p:spPr>
          <a:xfrm>
            <a:off x="7845251" y="6150274"/>
            <a:ext cx="3768571" cy="503734"/>
          </a:xfrm>
          <a:prstGeom prst="roundRect">
            <a:avLst>
              <a:gd name="adj" fmla="val 50000"/>
            </a:avLst>
          </a:prstGeom>
          <a:solidFill>
            <a:schemeClr val="bg1"/>
          </a:solidFill>
          <a:ln w="19050">
            <a:solidFill>
              <a:srgbClr val="00B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標楷體" panose="03000509000000000000" pitchFamily="65" charset="-120"/>
            </a:endParaRPr>
          </a:p>
        </p:txBody>
      </p:sp>
      <p:sp>
        <p:nvSpPr>
          <p:cNvPr id="14" name="文字版面配置區 2">
            <a:extLst>
              <a:ext uri="{FF2B5EF4-FFF2-40B4-BE49-F238E27FC236}">
                <a16:creationId xmlns:a16="http://schemas.microsoft.com/office/drawing/2014/main" id="{C0CD0BC0-7958-417A-9293-F330189FAF43}"/>
              </a:ext>
            </a:extLst>
          </p:cNvPr>
          <p:cNvSpPr txBox="1">
            <a:spLocks/>
          </p:cNvSpPr>
          <p:nvPr/>
        </p:nvSpPr>
        <p:spPr>
          <a:xfrm>
            <a:off x="9911522" y="6136598"/>
            <a:ext cx="1702300" cy="5311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61950" indent="-361950">
              <a:lnSpc>
                <a:spcPct val="120000"/>
              </a:lnSpc>
            </a:pPr>
            <a:r>
              <a:rPr lang="en-US" altLang="zh-TW" dirty="0">
                <a:solidFill>
                  <a:schemeClr val="tx1"/>
                </a:solidFill>
                <a:latin typeface="Arial" panose="020B0604020202020204" pitchFamily="34" charset="0"/>
                <a:ea typeface="標楷體" panose="03000509000000000000" pitchFamily="65" charset="-120"/>
                <a:cs typeface="Arial" panose="020B0604020202020204" pitchFamily="34" charset="0"/>
              </a:rPr>
              <a:t>chant </a:t>
            </a:r>
            <a:r>
              <a:rPr lang="zh-TW" altLang="en-US" dirty="0">
                <a:solidFill>
                  <a:schemeClr val="tx1"/>
                </a:solidFill>
                <a:latin typeface="Arial" panose="020B0604020202020204" pitchFamily="34" charset="0"/>
                <a:ea typeface="標楷體" panose="03000509000000000000" pitchFamily="65" charset="-120"/>
                <a:cs typeface="Arial" panose="020B0604020202020204" pitchFamily="34" charset="0"/>
              </a:rPr>
              <a:t>吟唱</a:t>
            </a:r>
          </a:p>
        </p:txBody>
      </p:sp>
      <p:sp>
        <p:nvSpPr>
          <p:cNvPr id="15" name="文字版面配置區 2">
            <a:extLst>
              <a:ext uri="{FF2B5EF4-FFF2-40B4-BE49-F238E27FC236}">
                <a16:creationId xmlns:a16="http://schemas.microsoft.com/office/drawing/2014/main" id="{2E690A45-655E-4D04-A7CA-1A59898696DD}"/>
              </a:ext>
            </a:extLst>
          </p:cNvPr>
          <p:cNvSpPr txBox="1">
            <a:spLocks/>
          </p:cNvSpPr>
          <p:nvPr/>
        </p:nvSpPr>
        <p:spPr>
          <a:xfrm>
            <a:off x="8268147" y="6150886"/>
            <a:ext cx="1730573" cy="5311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61950" indent="-361950">
              <a:lnSpc>
                <a:spcPct val="120000"/>
              </a:lnSpc>
            </a:pPr>
            <a:r>
              <a:rPr lang="en-US" altLang="zh-TW" dirty="0">
                <a:solidFill>
                  <a:srgbClr val="00B3DD"/>
                </a:solidFill>
                <a:latin typeface="Arial" panose="020B0604020202020204" pitchFamily="34" charset="0"/>
                <a:ea typeface="標楷體" panose="03000509000000000000" pitchFamily="65" charset="-120"/>
                <a:cs typeface="Arial" panose="020B0604020202020204" pitchFamily="34" charset="0"/>
              </a:rPr>
              <a:t>Word Bank</a:t>
            </a:r>
            <a:endParaRPr lang="zh-TW" altLang="en-US" i="1" dirty="0">
              <a:solidFill>
                <a:srgbClr val="00B3DD"/>
              </a:solidFill>
              <a:latin typeface="Arial" panose="020B0604020202020204" pitchFamily="34" charset="0"/>
              <a:ea typeface="標楷體" panose="03000509000000000000" pitchFamily="65" charset="-120"/>
              <a:cs typeface="Arial" panose="020B0604020202020204" pitchFamily="34" charset="0"/>
            </a:endParaRPr>
          </a:p>
        </p:txBody>
      </p:sp>
      <p:pic>
        <p:nvPicPr>
          <p:cNvPr id="16" name="圖片 15">
            <a:extLst>
              <a:ext uri="{FF2B5EF4-FFF2-40B4-BE49-F238E27FC236}">
                <a16:creationId xmlns:a16="http://schemas.microsoft.com/office/drawing/2014/main" id="{03D84BFC-E4E4-476D-8634-EA5A4C694F5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908751" y="6216230"/>
            <a:ext cx="393193" cy="387097"/>
          </a:xfrm>
          <a:prstGeom prst="rect">
            <a:avLst/>
          </a:prstGeom>
        </p:spPr>
      </p:pic>
      <p:sp>
        <p:nvSpPr>
          <p:cNvPr id="31" name="圓角矩形 4">
            <a:hlinkClick r:id="rId3" action="ppaction://hlinksldjump"/>
            <a:extLst>
              <a:ext uri="{FF2B5EF4-FFF2-40B4-BE49-F238E27FC236}">
                <a16:creationId xmlns:a16="http://schemas.microsoft.com/office/drawing/2014/main" id="{51907469-926E-4D19-B258-EDAE288A2379}"/>
              </a:ext>
            </a:extLst>
          </p:cNvPr>
          <p:cNvSpPr/>
          <p:nvPr/>
        </p:nvSpPr>
        <p:spPr>
          <a:xfrm>
            <a:off x="2117235" y="1323166"/>
            <a:ext cx="1296144" cy="417965"/>
          </a:xfrm>
          <a:prstGeom prst="roundRect">
            <a:avLst/>
          </a:prstGeom>
          <a:solidFill>
            <a:srgbClr val="D1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題目 </a:t>
            </a:r>
            <a:r>
              <a:rPr lang="en-US" altLang="zh-TW" b="1" dirty="0">
                <a:solidFill>
                  <a:schemeClr val="tx1"/>
                </a:solidFill>
                <a:latin typeface="微軟正黑體" panose="020B0604030504040204" pitchFamily="34" charset="-120"/>
                <a:ea typeface="微軟正黑體" panose="020B0604030504040204" pitchFamily="34" charset="-120"/>
              </a:rPr>
              <a:t>1~2</a:t>
            </a:r>
            <a:endParaRPr lang="zh-TW" altLang="en-US" b="1" dirty="0">
              <a:solidFill>
                <a:schemeClr val="tx1"/>
              </a:solidFill>
              <a:latin typeface="微軟正黑體" panose="020B0604030504040204" pitchFamily="34" charset="-120"/>
              <a:ea typeface="微軟正黑體" panose="020B0604030504040204" pitchFamily="34" charset="-120"/>
            </a:endParaRPr>
          </a:p>
        </p:txBody>
      </p:sp>
      <p:sp>
        <p:nvSpPr>
          <p:cNvPr id="32" name="圓角矩形 4">
            <a:hlinkClick r:id="rId4" action="ppaction://hlinksldjump"/>
            <a:extLst>
              <a:ext uri="{FF2B5EF4-FFF2-40B4-BE49-F238E27FC236}">
                <a16:creationId xmlns:a16="http://schemas.microsoft.com/office/drawing/2014/main" id="{26033C67-2A6E-4B17-AF46-6888554CC28B}"/>
              </a:ext>
            </a:extLst>
          </p:cNvPr>
          <p:cNvSpPr/>
          <p:nvPr/>
        </p:nvSpPr>
        <p:spPr>
          <a:xfrm>
            <a:off x="3440412" y="1323166"/>
            <a:ext cx="369000" cy="417965"/>
          </a:xfrm>
          <a:prstGeom prst="roundRect">
            <a:avLst/>
          </a:prstGeom>
          <a:solidFill>
            <a:srgbClr val="D1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tx1"/>
                </a:solidFill>
                <a:latin typeface="微軟正黑體" panose="020B0604030504040204" pitchFamily="34" charset="-120"/>
                <a:ea typeface="微軟正黑體" panose="020B0604030504040204" pitchFamily="34" charset="-120"/>
              </a:rPr>
              <a:t>3</a:t>
            </a:r>
            <a:endParaRPr lang="zh-TW" altLang="en-US" b="1" dirty="0">
              <a:solidFill>
                <a:schemeClr val="tx1"/>
              </a:solidFill>
              <a:latin typeface="微軟正黑體" panose="020B0604030504040204" pitchFamily="34" charset="-120"/>
              <a:ea typeface="微軟正黑體" panose="020B0604030504040204" pitchFamily="34" charset="-120"/>
            </a:endParaRPr>
          </a:p>
        </p:txBody>
      </p:sp>
      <p:sp>
        <p:nvSpPr>
          <p:cNvPr id="33" name="圓角矩形 4">
            <a:hlinkClick r:id="rId5" action="ppaction://hlinksldjump"/>
            <a:extLst>
              <a:ext uri="{FF2B5EF4-FFF2-40B4-BE49-F238E27FC236}">
                <a16:creationId xmlns:a16="http://schemas.microsoft.com/office/drawing/2014/main" id="{9EAC1FC9-B9D1-46DF-8B22-17D69A2417E8}"/>
              </a:ext>
            </a:extLst>
          </p:cNvPr>
          <p:cNvSpPr/>
          <p:nvPr/>
        </p:nvSpPr>
        <p:spPr>
          <a:xfrm>
            <a:off x="3836445" y="1323166"/>
            <a:ext cx="787097" cy="417965"/>
          </a:xfrm>
          <a:prstGeom prst="roundRect">
            <a:avLst/>
          </a:prstGeom>
          <a:solidFill>
            <a:srgbClr val="D1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tx1"/>
                </a:solidFill>
                <a:latin typeface="微軟正黑體" panose="020B0604030504040204" pitchFamily="34" charset="-120"/>
                <a:ea typeface="微軟正黑體" panose="020B0604030504040204" pitchFamily="34" charset="-120"/>
              </a:rPr>
              <a:t>4~5</a:t>
            </a:r>
            <a:endParaRPr lang="zh-TW" altLang="en-US" b="1" dirty="0">
              <a:solidFill>
                <a:schemeClr val="tx1"/>
              </a:solidFill>
              <a:latin typeface="微軟正黑體" panose="020B0604030504040204" pitchFamily="34" charset="-120"/>
              <a:ea typeface="微軟正黑體" panose="020B0604030504040204" pitchFamily="34" charset="-120"/>
            </a:endParaRPr>
          </a:p>
        </p:txBody>
      </p:sp>
      <p:sp>
        <p:nvSpPr>
          <p:cNvPr id="17" name="圓角矩形 4">
            <a:hlinkClick r:id="rId6" action="ppaction://hlinksldjump"/>
            <a:extLst>
              <a:ext uri="{FF2B5EF4-FFF2-40B4-BE49-F238E27FC236}">
                <a16:creationId xmlns:a16="http://schemas.microsoft.com/office/drawing/2014/main" id="{B18EAE1B-F737-4C6F-BBC1-8A22C826D554}"/>
              </a:ext>
            </a:extLst>
          </p:cNvPr>
          <p:cNvSpPr/>
          <p:nvPr/>
        </p:nvSpPr>
        <p:spPr>
          <a:xfrm>
            <a:off x="4650575" y="1323166"/>
            <a:ext cx="369000" cy="417965"/>
          </a:xfrm>
          <a:prstGeom prst="roundRect">
            <a:avLst/>
          </a:prstGeom>
          <a:solidFill>
            <a:srgbClr val="D1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tx1"/>
                </a:solidFill>
                <a:latin typeface="微軟正黑體" panose="020B0604030504040204" pitchFamily="34" charset="-120"/>
                <a:ea typeface="微軟正黑體" panose="020B0604030504040204" pitchFamily="34" charset="-120"/>
              </a:rPr>
              <a:t>6</a:t>
            </a:r>
            <a:endParaRPr lang="zh-TW" altLang="en-US" b="1" dirty="0">
              <a:solidFill>
                <a:schemeClr val="tx1"/>
              </a:solidFill>
              <a:latin typeface="微軟正黑體" panose="020B0604030504040204" pitchFamily="34" charset="-120"/>
              <a:ea typeface="微軟正黑體" panose="020B0604030504040204" pitchFamily="34" charset="-120"/>
            </a:endParaRPr>
          </a:p>
        </p:txBody>
      </p:sp>
      <p:pic>
        <p:nvPicPr>
          <p:cNvPr id="19" name="圖片 18">
            <a:extLst>
              <a:ext uri="{FF2B5EF4-FFF2-40B4-BE49-F238E27FC236}">
                <a16:creationId xmlns:a16="http://schemas.microsoft.com/office/drawing/2014/main" id="{0779F4EE-BB96-4F4C-BACF-FC0C8D849A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000" y="1343910"/>
            <a:ext cx="1558775" cy="346190"/>
          </a:xfrm>
          <a:prstGeom prst="rect">
            <a:avLst/>
          </a:prstGeom>
        </p:spPr>
      </p:pic>
      <p:graphicFrame>
        <p:nvGraphicFramePr>
          <p:cNvPr id="20" name="表格 19"/>
          <p:cNvGraphicFramePr>
            <a:graphicFrameLocks noGrp="1"/>
          </p:cNvGraphicFramePr>
          <p:nvPr>
            <p:extLst>
              <p:ext uri="{D42A27DB-BD31-4B8C-83A1-F6EECF244321}">
                <p14:modId xmlns:p14="http://schemas.microsoft.com/office/powerpoint/2010/main" val="2825795555"/>
              </p:ext>
            </p:extLst>
          </p:nvPr>
        </p:nvGraphicFramePr>
        <p:xfrm>
          <a:off x="432000" y="306000"/>
          <a:ext cx="11161762" cy="864000"/>
        </p:xfrm>
        <a:graphic>
          <a:graphicData uri="http://schemas.openxmlformats.org/drawingml/2006/table">
            <a:tbl>
              <a:tblPr firstRow="1" bandRow="1">
                <a:tableStyleId>{284E427A-3D55-4303-BF80-6455036E1DE7}</a:tableStyleId>
              </a:tblPr>
              <a:tblGrid>
                <a:gridCol w="208465">
                  <a:extLst>
                    <a:ext uri="{9D8B030D-6E8A-4147-A177-3AD203B41FA5}">
                      <a16:colId xmlns:a16="http://schemas.microsoft.com/office/drawing/2014/main" val="2099223835"/>
                    </a:ext>
                  </a:extLst>
                </a:gridCol>
                <a:gridCol w="10953297">
                  <a:extLst>
                    <a:ext uri="{9D8B030D-6E8A-4147-A177-3AD203B41FA5}">
                      <a16:colId xmlns:a16="http://schemas.microsoft.com/office/drawing/2014/main" val="2801735028"/>
                    </a:ext>
                  </a:extLst>
                </a:gridCol>
              </a:tblGrid>
              <a:tr h="864000">
                <a:tc>
                  <a:txBody>
                    <a:bodyPr/>
                    <a:lstStyle/>
                    <a:p>
                      <a:pPr>
                        <a:lnSpc>
                          <a:spcPct val="100000"/>
                        </a:lnSpc>
                      </a:pPr>
                      <a:endParaRPr lang="zh-TW" altLang="en-US" sz="3600" dirty="0">
                        <a:solidFill>
                          <a:schemeClr val="tx1"/>
                        </a:solidFill>
                        <a:ea typeface="標楷體" panose="03000509000000000000" pitchFamily="65" charset="-120"/>
                      </a:endParaRPr>
                    </a:p>
                  </a:txBody>
                  <a:tcPr anchor="ctr">
                    <a:lnL w="6350" cap="flat" cmpd="sng" algn="ctr">
                      <a:noFill/>
                      <a:prstDash val="solid"/>
                      <a:miter lim="800000"/>
                    </a:lnL>
                    <a:lnR>
                      <a:noFill/>
                    </a:lnR>
                    <a:lnT w="6350" cap="flat" cmpd="sng" algn="ctr">
                      <a:noFill/>
                      <a:prstDash val="solid"/>
                      <a:miter lim="800000"/>
                    </a:lnT>
                    <a:lnB w="635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0066"/>
                    </a:solidFill>
                  </a:tcPr>
                </a:tc>
                <a:tc>
                  <a:txBody>
                    <a:bodyPr/>
                    <a:lstStyle/>
                    <a:p>
                      <a:pPr marL="0" indent="88900">
                        <a:lnSpc>
                          <a:spcPct val="100000"/>
                        </a:lnSpc>
                        <a:spcBef>
                          <a:spcPts val="0"/>
                        </a:spcBef>
                      </a:pP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be see</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heard + </a:t>
                      </a:r>
                      <a:r>
                        <a:rPr lang="en-US" altLang="zh-TW" sz="3600" b="1" u="sng" dirty="0" smtClean="0">
                          <a:solidFill>
                            <a:schemeClr val="tx1"/>
                          </a:solidFill>
                          <a:effectLst/>
                          <a:latin typeface="Arial" panose="020B0604020202020204" pitchFamily="34" charset="0"/>
                          <a:ea typeface="標楷體" panose="03000509000000000000" pitchFamily="65" charset="-120"/>
                          <a:cs typeface="Arial" panose="020B0604020202020204" pitchFamily="34" charset="0"/>
                        </a:rPr>
                        <a:t>V-</a:t>
                      </a:r>
                      <a:r>
                        <a:rPr lang="en-US" altLang="zh-TW" sz="3600" b="1" u="sng" dirty="0" err="1" smtClean="0">
                          <a:solidFill>
                            <a:schemeClr val="tx1"/>
                          </a:solidFill>
                          <a:effectLst/>
                          <a:latin typeface="Arial" panose="020B0604020202020204" pitchFamily="34" charset="0"/>
                          <a:ea typeface="標楷體" panose="03000509000000000000" pitchFamily="65" charset="-120"/>
                          <a:cs typeface="Arial" panose="020B0604020202020204" pitchFamily="34" charset="0"/>
                        </a:rPr>
                        <a:t>in</a:t>
                      </a:r>
                      <a:r>
                        <a:rPr lang="en-US" altLang="zh-TW" sz="3600" b="1" u="sng" spc="300" dirty="0" err="1" smtClean="0">
                          <a:solidFill>
                            <a:schemeClr val="tx1"/>
                          </a:solidFill>
                          <a:effectLst/>
                          <a:latin typeface="Arial" panose="020B0604020202020204" pitchFamily="34" charset="0"/>
                          <a:ea typeface="標楷體" panose="03000509000000000000" pitchFamily="65" charset="-120"/>
                          <a:cs typeface="Arial" panose="020B0604020202020204" pitchFamily="34" charset="0"/>
                        </a:rPr>
                        <a:t>g</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to VR</a:t>
                      </a:r>
                    </a:p>
                  </a:txBody>
                  <a:tcPr anchor="ctr">
                    <a:lnL>
                      <a:noFill/>
                    </a:lnL>
                    <a:lnR w="6350" cap="flat" cmpd="sng" algn="ctr">
                      <a:noFill/>
                      <a:prstDash val="solid"/>
                      <a:miter lim="800000"/>
                    </a:lnR>
                    <a:lnT w="6350" cap="flat" cmpd="sng" algn="ctr">
                      <a:noFill/>
                      <a:prstDash val="solid"/>
                      <a:miter lim="800000"/>
                    </a:lnT>
                    <a:lnB w="3175" cap="flat" cmpd="sng" algn="ctr">
                      <a:solidFill>
                        <a:srgbClr val="FBD8DC"/>
                      </a:solidFill>
                      <a:prstDash val="solid"/>
                      <a:round/>
                      <a:headEnd type="none" w="med" len="med"/>
                      <a:tailEnd type="none" w="med" len="med"/>
                    </a:lnB>
                    <a:lnTlToBr w="12700" cmpd="sng">
                      <a:noFill/>
                      <a:prstDash val="solid"/>
                    </a:lnTlToBr>
                    <a:lnBlToTr w="12700" cmpd="sng">
                      <a:noFill/>
                      <a:prstDash val="solid"/>
                    </a:lnBlToTr>
                    <a:solidFill>
                      <a:srgbClr val="FBD8DC"/>
                    </a:solidFill>
                  </a:tcPr>
                </a:tc>
                <a:extLst>
                  <a:ext uri="{0D108BD9-81ED-4DB2-BD59-A6C34878D82A}">
                    <a16:rowId xmlns:a16="http://schemas.microsoft.com/office/drawing/2014/main" val="1876543136"/>
                  </a:ext>
                </a:extLst>
              </a:tr>
            </a:tbl>
          </a:graphicData>
        </a:graphic>
      </p:graphicFrame>
    </p:spTree>
    <p:extLst>
      <p:ext uri="{BB962C8B-B14F-4D97-AF65-F5344CB8AC3E}">
        <p14:creationId xmlns:p14="http://schemas.microsoft.com/office/powerpoint/2010/main" val="3478969661"/>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字版面配置區 2">
            <a:extLst>
              <a:ext uri="{FF2B5EF4-FFF2-40B4-BE49-F238E27FC236}">
                <a16:creationId xmlns:a16="http://schemas.microsoft.com/office/drawing/2014/main" id="{A9A0229E-34D8-464B-BEA9-45BF14A9188A}"/>
              </a:ext>
            </a:extLst>
          </p:cNvPr>
          <p:cNvSpPr txBox="1">
            <a:spLocks/>
          </p:cNvSpPr>
          <p:nvPr/>
        </p:nvSpPr>
        <p:spPr>
          <a:xfrm>
            <a:off x="430156" y="1730707"/>
            <a:ext cx="11761844" cy="438273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68300" indent="-368300">
              <a:lnSpc>
                <a:spcPct val="14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1.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A woman was heard sobbing loudly in the bathroom in the dead of night.</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She was believed to have been murdered in that bathroom.</a:t>
            </a:r>
            <a:endPar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endParaRPr>
          </a:p>
          <a:p>
            <a:pPr marL="442913" indent="-442913">
              <a:lnSpc>
                <a:spcPct val="140000"/>
              </a:lnSpc>
              <a:spcBef>
                <a:spcPts val="600"/>
              </a:spcBef>
            </a:pP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2. </a:t>
            </a:r>
            <a:r>
              <a:rPr lang="zh-TW" altLang="en-US"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smtClean="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a:t>
            </a:r>
            <a:r>
              <a:rPr lang="en-US" altLang="zh-TW" sz="3200" u="sng" dirty="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
            </a:r>
            <a:br>
              <a:rPr lang="en-US" altLang="zh-TW" sz="3200" u="sng" dirty="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b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smtClean="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a:t>
            </a:r>
            <a:r>
              <a:rPr lang="en-US" altLang="zh-TW" sz="3200" u="sng" dirty="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
            </a:r>
            <a:br>
              <a:rPr lang="en-US" altLang="zh-TW" sz="3200" u="sng" dirty="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br>
            <a:r>
              <a:rPr lang="en-US" altLang="zh-TW" sz="3200" spc="-50" dirty="0" smtClean="0">
                <a:solidFill>
                  <a:schemeClr val="tx1"/>
                </a:solidFill>
                <a:latin typeface="Arial" panose="020B0604020202020204" pitchFamily="34" charset="0"/>
                <a:ea typeface="標楷體" panose="03000509000000000000" pitchFamily="65" charset="-120"/>
                <a:cs typeface="Arial" panose="020B0604020202020204" pitchFamily="34" charset="0"/>
              </a:rPr>
              <a:t>She </a:t>
            </a:r>
            <a:r>
              <a:rPr lang="en-US" altLang="zh-TW" sz="3200" spc="-50" dirty="0">
                <a:solidFill>
                  <a:schemeClr val="tx1"/>
                </a:solidFill>
                <a:latin typeface="Arial" panose="020B0604020202020204" pitchFamily="34" charset="0"/>
                <a:ea typeface="標楷體" panose="03000509000000000000" pitchFamily="65" charset="-120"/>
                <a:cs typeface="Arial" panose="020B0604020202020204" pitchFamily="34" charset="0"/>
              </a:rPr>
              <a:t>just stood there staring at people when they were asleep.</a:t>
            </a:r>
          </a:p>
        </p:txBody>
      </p:sp>
      <p:sp>
        <p:nvSpPr>
          <p:cNvPr id="18" name="圓角矩形 4">
            <a:hlinkClick r:id="rId2" action="ppaction://hlinksldjump"/>
            <a:extLst>
              <a:ext uri="{FF2B5EF4-FFF2-40B4-BE49-F238E27FC236}">
                <a16:creationId xmlns:a16="http://schemas.microsoft.com/office/drawing/2014/main" id="{E9B82622-C1E8-437F-AAB9-89C5D7775D9C}"/>
              </a:ext>
            </a:extLst>
          </p:cNvPr>
          <p:cNvSpPr/>
          <p:nvPr/>
        </p:nvSpPr>
        <p:spPr>
          <a:xfrm>
            <a:off x="2117235" y="1312742"/>
            <a:ext cx="993610" cy="417965"/>
          </a:xfrm>
          <a:prstGeom prst="roundRect">
            <a:avLst/>
          </a:prstGeom>
          <a:solidFill>
            <a:srgbClr val="D1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選項</a:t>
            </a:r>
          </a:p>
        </p:txBody>
      </p:sp>
      <p:sp>
        <p:nvSpPr>
          <p:cNvPr id="9" name="文字版面配置區 2">
            <a:extLst>
              <a:ext uri="{FF2B5EF4-FFF2-40B4-BE49-F238E27FC236}">
                <a16:creationId xmlns:a16="http://schemas.microsoft.com/office/drawing/2014/main" id="{B96C77DE-FE6F-46D7-BA1A-B0F9753EDAE8}"/>
              </a:ext>
            </a:extLst>
          </p:cNvPr>
          <p:cNvSpPr txBox="1">
            <a:spLocks/>
          </p:cNvSpPr>
          <p:nvPr/>
        </p:nvSpPr>
        <p:spPr>
          <a:xfrm>
            <a:off x="978101" y="3855229"/>
            <a:ext cx="10686648" cy="6541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pPr>
            <a:r>
              <a:rPr lang="en-US" altLang="zh-TW" sz="3000" dirty="0">
                <a:solidFill>
                  <a:srgbClr val="FF0000"/>
                </a:solidFill>
                <a:latin typeface="Arial" panose="020B0604020202020204" pitchFamily="34" charset="0"/>
                <a:ea typeface="標楷體" panose="03000509000000000000" pitchFamily="65" charset="-120"/>
                <a:cs typeface="Arial" panose="020B0604020202020204" pitchFamily="34" charset="0"/>
              </a:rPr>
              <a:t>A girl dressed in red was seen </a:t>
            </a:r>
            <a:r>
              <a:rPr lang="en-US" altLang="zh-TW" sz="3000" u="sng" dirty="0">
                <a:solidFill>
                  <a:srgbClr val="FF0000"/>
                </a:solidFill>
                <a:latin typeface="Arial" panose="020B0604020202020204" pitchFamily="34" charset="0"/>
                <a:ea typeface="標楷體" panose="03000509000000000000" pitchFamily="65" charset="-120"/>
                <a:cs typeface="Arial" panose="020B0604020202020204" pitchFamily="34" charset="0"/>
              </a:rPr>
              <a:t>standin</a:t>
            </a:r>
            <a:r>
              <a:rPr lang="en-US" altLang="zh-TW" sz="3000" u="sng" spc="300" dirty="0">
                <a:solidFill>
                  <a:srgbClr val="FF0000"/>
                </a:solidFill>
                <a:latin typeface="Arial" panose="020B0604020202020204" pitchFamily="34" charset="0"/>
                <a:ea typeface="標楷體" panose="03000509000000000000" pitchFamily="65" charset="-120"/>
                <a:cs typeface="Arial" panose="020B0604020202020204" pitchFamily="34" charset="0"/>
              </a:rPr>
              <a:t>g</a:t>
            </a:r>
            <a:r>
              <a:rPr lang="en-US" altLang="zh-TW" sz="3000" spc="300" dirty="0">
                <a:solidFill>
                  <a:srgbClr val="FF0000"/>
                </a:solidFill>
                <a:latin typeface="Arial" panose="020B0604020202020204" pitchFamily="34" charset="0"/>
                <a:ea typeface="標楷體" panose="03000509000000000000" pitchFamily="65" charset="-120"/>
                <a:cs typeface="Arial" panose="020B0604020202020204" pitchFamily="34" charset="0"/>
              </a:rPr>
              <a:t>/</a:t>
            </a:r>
            <a:r>
              <a:rPr lang="en-US" altLang="zh-TW" sz="3000" u="sng" dirty="0">
                <a:solidFill>
                  <a:srgbClr val="FF0000"/>
                </a:solidFill>
                <a:latin typeface="Arial" panose="020B0604020202020204" pitchFamily="34" charset="0"/>
                <a:ea typeface="標楷體" panose="03000509000000000000" pitchFamily="65" charset="-120"/>
                <a:cs typeface="Arial" panose="020B0604020202020204" pitchFamily="34" charset="0"/>
              </a:rPr>
              <a:t>to stand</a:t>
            </a:r>
            <a:r>
              <a:rPr lang="en-US" altLang="zh-TW" sz="3000" dirty="0">
                <a:solidFill>
                  <a:srgbClr val="FF0000"/>
                </a:solidFill>
                <a:latin typeface="Arial" panose="020B0604020202020204" pitchFamily="34" charset="0"/>
                <a:ea typeface="標楷體" panose="03000509000000000000" pitchFamily="65" charset="-120"/>
                <a:cs typeface="Arial" panose="020B0604020202020204" pitchFamily="34" charset="0"/>
              </a:rPr>
              <a:t> at the foot of the bed.</a:t>
            </a:r>
          </a:p>
        </p:txBody>
      </p:sp>
      <p:pic>
        <p:nvPicPr>
          <p:cNvPr id="10" name="圖片 9">
            <a:extLst>
              <a:ext uri="{FF2B5EF4-FFF2-40B4-BE49-F238E27FC236}">
                <a16:creationId xmlns:a16="http://schemas.microsoft.com/office/drawing/2014/main" id="{50481C82-1996-4018-B2D8-E5B0DE153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85" y="4088885"/>
            <a:ext cx="318857" cy="318857"/>
          </a:xfrm>
          <a:prstGeom prst="rect">
            <a:avLst/>
          </a:prstGeom>
        </p:spPr>
      </p:pic>
      <p:pic>
        <p:nvPicPr>
          <p:cNvPr id="12" name="圖片 11">
            <a:extLst>
              <a:ext uri="{FF2B5EF4-FFF2-40B4-BE49-F238E27FC236}">
                <a16:creationId xmlns:a16="http://schemas.microsoft.com/office/drawing/2014/main" id="{0779F4EE-BB96-4F4C-BACF-FC0C8D849A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000" y="1343910"/>
            <a:ext cx="1558775" cy="346190"/>
          </a:xfrm>
          <a:prstGeom prst="rect">
            <a:avLst/>
          </a:prstGeom>
        </p:spPr>
      </p:pic>
      <p:graphicFrame>
        <p:nvGraphicFramePr>
          <p:cNvPr id="13" name="表格 12"/>
          <p:cNvGraphicFramePr>
            <a:graphicFrameLocks noGrp="1"/>
          </p:cNvGraphicFramePr>
          <p:nvPr>
            <p:extLst>
              <p:ext uri="{D42A27DB-BD31-4B8C-83A1-F6EECF244321}">
                <p14:modId xmlns:p14="http://schemas.microsoft.com/office/powerpoint/2010/main" val="1644787925"/>
              </p:ext>
            </p:extLst>
          </p:nvPr>
        </p:nvGraphicFramePr>
        <p:xfrm>
          <a:off x="432000" y="306000"/>
          <a:ext cx="11161762" cy="864000"/>
        </p:xfrm>
        <a:graphic>
          <a:graphicData uri="http://schemas.openxmlformats.org/drawingml/2006/table">
            <a:tbl>
              <a:tblPr firstRow="1" bandRow="1">
                <a:tableStyleId>{284E427A-3D55-4303-BF80-6455036E1DE7}</a:tableStyleId>
              </a:tblPr>
              <a:tblGrid>
                <a:gridCol w="208465">
                  <a:extLst>
                    <a:ext uri="{9D8B030D-6E8A-4147-A177-3AD203B41FA5}">
                      <a16:colId xmlns:a16="http://schemas.microsoft.com/office/drawing/2014/main" val="2099223835"/>
                    </a:ext>
                  </a:extLst>
                </a:gridCol>
                <a:gridCol w="10953297">
                  <a:extLst>
                    <a:ext uri="{9D8B030D-6E8A-4147-A177-3AD203B41FA5}">
                      <a16:colId xmlns:a16="http://schemas.microsoft.com/office/drawing/2014/main" val="2801735028"/>
                    </a:ext>
                  </a:extLst>
                </a:gridCol>
              </a:tblGrid>
              <a:tr h="864000">
                <a:tc>
                  <a:txBody>
                    <a:bodyPr/>
                    <a:lstStyle/>
                    <a:p>
                      <a:pPr>
                        <a:lnSpc>
                          <a:spcPct val="100000"/>
                        </a:lnSpc>
                      </a:pPr>
                      <a:endParaRPr lang="zh-TW" altLang="en-US" sz="3600" dirty="0">
                        <a:solidFill>
                          <a:schemeClr val="tx1"/>
                        </a:solidFill>
                        <a:ea typeface="標楷體" panose="03000509000000000000" pitchFamily="65" charset="-120"/>
                      </a:endParaRPr>
                    </a:p>
                  </a:txBody>
                  <a:tcPr anchor="ctr">
                    <a:lnL w="6350" cap="flat" cmpd="sng" algn="ctr">
                      <a:noFill/>
                      <a:prstDash val="solid"/>
                      <a:miter lim="800000"/>
                    </a:lnL>
                    <a:lnR>
                      <a:noFill/>
                    </a:lnR>
                    <a:lnT w="6350" cap="flat" cmpd="sng" algn="ctr">
                      <a:noFill/>
                      <a:prstDash val="solid"/>
                      <a:miter lim="800000"/>
                    </a:lnT>
                    <a:lnB w="635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0066"/>
                    </a:solidFill>
                  </a:tcPr>
                </a:tc>
                <a:tc>
                  <a:txBody>
                    <a:bodyPr/>
                    <a:lstStyle/>
                    <a:p>
                      <a:pPr marL="0" indent="88900">
                        <a:lnSpc>
                          <a:spcPct val="100000"/>
                        </a:lnSpc>
                        <a:spcBef>
                          <a:spcPts val="0"/>
                        </a:spcBef>
                      </a:pP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be see</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heard + </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V-</a:t>
                      </a:r>
                      <a:r>
                        <a:rPr lang="en-US" altLang="zh-TW" sz="3600" b="1" u="sng"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in</a:t>
                      </a:r>
                      <a:r>
                        <a:rPr lang="en-US" altLang="zh-TW" sz="3600" b="1" u="sng" spc="300"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g</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to VR</a:t>
                      </a:r>
                    </a:p>
                  </a:txBody>
                  <a:tcPr anchor="ctr">
                    <a:lnL>
                      <a:noFill/>
                    </a:lnL>
                    <a:lnR w="6350" cap="flat" cmpd="sng" algn="ctr">
                      <a:noFill/>
                      <a:prstDash val="solid"/>
                      <a:miter lim="800000"/>
                    </a:lnR>
                    <a:lnT w="6350" cap="flat" cmpd="sng" algn="ctr">
                      <a:noFill/>
                      <a:prstDash val="solid"/>
                      <a:miter lim="800000"/>
                    </a:lnT>
                    <a:lnB w="3175" cap="flat" cmpd="sng" algn="ctr">
                      <a:solidFill>
                        <a:srgbClr val="FBD8DC"/>
                      </a:solidFill>
                      <a:prstDash val="solid"/>
                      <a:round/>
                      <a:headEnd type="none" w="med" len="med"/>
                      <a:tailEnd type="none" w="med" len="med"/>
                    </a:lnB>
                    <a:lnTlToBr w="12700" cmpd="sng">
                      <a:noFill/>
                      <a:prstDash val="solid"/>
                    </a:lnTlToBr>
                    <a:lnBlToTr w="12700" cmpd="sng">
                      <a:noFill/>
                      <a:prstDash val="solid"/>
                    </a:lnBlToTr>
                    <a:solidFill>
                      <a:srgbClr val="FBD8DC"/>
                    </a:solidFill>
                  </a:tcPr>
                </a:tc>
                <a:extLst>
                  <a:ext uri="{0D108BD9-81ED-4DB2-BD59-A6C34878D82A}">
                    <a16:rowId xmlns:a16="http://schemas.microsoft.com/office/drawing/2014/main" val="1876543136"/>
                  </a:ext>
                </a:extLst>
              </a:tr>
            </a:tbl>
          </a:graphicData>
        </a:graphic>
      </p:graphicFrame>
    </p:spTree>
    <p:extLst>
      <p:ext uri="{BB962C8B-B14F-4D97-AF65-F5344CB8AC3E}">
        <p14:creationId xmlns:p14="http://schemas.microsoft.com/office/powerpoint/2010/main" val="21601027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ack 072 L5 全文 slo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extLst>
              <a:ext uri="{28A0092B-C50C-407E-A947-70E740481C1C}">
                <a14:useLocalDpi xmlns:a14="http://schemas.microsoft.com/office/drawing/2010/main" val="0"/>
              </a:ext>
            </a:extLst>
          </a:blip>
          <a:stretch>
            <a:fillRect/>
          </a:stretch>
        </p:blipFill>
        <p:spPr>
          <a:xfrm>
            <a:off x="6131153" y="4654716"/>
            <a:ext cx="1516597" cy="414097"/>
          </a:xfrm>
          <a:prstGeom prst="rect">
            <a:avLst/>
          </a:prstGeom>
        </p:spPr>
      </p:pic>
      <p:pic>
        <p:nvPicPr>
          <p:cNvPr id="2" name="圖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403" y="2439000"/>
            <a:ext cx="11614961" cy="1980000"/>
          </a:xfrm>
          <a:prstGeom prst="rect">
            <a:avLst/>
          </a:prstGeom>
        </p:spPr>
      </p:pic>
      <p:pic>
        <p:nvPicPr>
          <p:cNvPr id="5" name="圖片 4">
            <a:hlinkClick r:id="rId8" action="ppaction://hlinkfile"/>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67927" y="2140540"/>
            <a:ext cx="967815" cy="687502"/>
          </a:xfrm>
          <a:prstGeom prst="rect">
            <a:avLst/>
          </a:prstGeom>
          <a:effectLst>
            <a:outerShdw blurRad="25400" dist="12700" dir="2700000" algn="tl" rotWithShape="0">
              <a:prstClr val="black">
                <a:alpha val="40000"/>
              </a:prstClr>
            </a:outerShdw>
          </a:effectLst>
        </p:spPr>
      </p:pic>
      <p:pic>
        <p:nvPicPr>
          <p:cNvPr id="6" name="圖片 5">
            <a:hlinkClick r:id="rId10" action="ppaction://hlinkfile"/>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53551" y="2202829"/>
            <a:ext cx="677271" cy="445799"/>
          </a:xfrm>
          <a:prstGeom prst="rect">
            <a:avLst/>
          </a:prstGeom>
        </p:spPr>
      </p:pic>
      <p:pic>
        <p:nvPicPr>
          <p:cNvPr id="3" name="Track 068 L5 課名+ 全文 normal">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cstate="print">
            <a:extLst>
              <a:ext uri="{28A0092B-C50C-407E-A947-70E740481C1C}">
                <a14:useLocalDpi xmlns:a14="http://schemas.microsoft.com/office/drawing/2010/main" val="0"/>
              </a:ext>
            </a:extLst>
          </a:blip>
          <a:stretch>
            <a:fillRect/>
          </a:stretch>
        </p:blipFill>
        <p:spPr>
          <a:xfrm>
            <a:off x="4770746" y="4654716"/>
            <a:ext cx="1666806" cy="414097"/>
          </a:xfrm>
          <a:prstGeom prst="rect">
            <a:avLst/>
          </a:prstGeom>
        </p:spPr>
      </p:pic>
    </p:spTree>
    <p:extLst>
      <p:ext uri="{BB962C8B-B14F-4D97-AF65-F5344CB8AC3E}">
        <p14:creationId xmlns:p14="http://schemas.microsoft.com/office/powerpoint/2010/main" val="34095588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3" presetClass="mediacall" presetSubtype="0" fill="hold" nodeType="withEffect">
                                  <p:stCondLst>
                                    <p:cond delay="0"/>
                                  </p:stCondLst>
                                  <p:childTnLst>
                                    <p:cmd type="call" cmd="stop">
                                      <p:cBhvr>
                                        <p:cTn id="8" dur="1" fill="hold"/>
                                        <p:tgtEl>
                                          <p:spTgt spid="4"/>
                                        </p:tgtEl>
                                      </p:cBhvr>
                                    </p:cmd>
                                  </p:childTnLst>
                                </p:cTn>
                              </p:par>
                            </p:childTnLst>
                          </p:cTn>
                        </p:par>
                      </p:childTnLst>
                    </p:cTn>
                  </p:par>
                </p:childTnLst>
              </p:cTn>
              <p:nextCondLst>
                <p:cond evt="onClick" delay="0">
                  <p:tgtEl>
                    <p:spTgt spid="3"/>
                  </p:tgtEl>
                </p:cond>
              </p:nextCondLst>
            </p:seq>
            <p:audio>
              <p:cMediaNode vol="80000" numSld="999">
                <p:cTn id="9" fill="hold" display="0">
                  <p:stCondLst>
                    <p:cond delay="indefinite"/>
                  </p:stCondLst>
                  <p:endCondLst>
                    <p:cond evt="onStopAudio" delay="0">
                      <p:tgtEl>
                        <p:sldTgt/>
                      </p:tgtEl>
                    </p:cond>
                  </p:endCondLst>
                </p:cTn>
                <p:tgtEl>
                  <p:spTgt spid="3"/>
                </p:tgtEl>
              </p:cMediaNode>
            </p:audi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childTnLst>
              </p:cTn>
              <p:nextCondLst>
                <p:cond evt="onClick" delay="0">
                  <p:tgtEl>
                    <p:spTgt spid="4"/>
                  </p:tgtEl>
                </p:cond>
              </p:nextCondLst>
            </p:seq>
            <p:audio>
              <p:cMediaNode vol="80000" numSld="999">
                <p:cTn id="17" fill="hold" display="0">
                  <p:stCondLst>
                    <p:cond delay="indefinite"/>
                  </p:stCondLst>
                  <p:endCondLst>
                    <p:cond evt="onStopAudio" delay="0">
                      <p:tgtEl>
                        <p:sldTgt/>
                      </p:tgtEl>
                    </p:cond>
                  </p:endCondLst>
                </p:cTn>
                <p:tgtEl>
                  <p:spTgt spid="4"/>
                </p:tgtEl>
              </p:cMediaNode>
            </p:audio>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字版面配置區 2">
            <a:extLst>
              <a:ext uri="{FF2B5EF4-FFF2-40B4-BE49-F238E27FC236}">
                <a16:creationId xmlns:a16="http://schemas.microsoft.com/office/drawing/2014/main" id="{A9A0229E-34D8-464B-BEA9-45BF14A9188A}"/>
              </a:ext>
            </a:extLst>
          </p:cNvPr>
          <p:cNvSpPr txBox="1">
            <a:spLocks/>
          </p:cNvSpPr>
          <p:nvPr/>
        </p:nvSpPr>
        <p:spPr>
          <a:xfrm>
            <a:off x="432000" y="1832842"/>
            <a:ext cx="11264700" cy="2850011"/>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92113" indent="-392113">
              <a:lnSpc>
                <a:spcPct val="14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3.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smtClean="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a:t>
            </a:r>
            <a:r>
              <a:rPr lang="en-US" altLang="zh-TW" sz="3200" u="sng" dirty="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
            </a:r>
            <a:br>
              <a:rPr lang="en-US" altLang="zh-TW" sz="3200" u="sng" dirty="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b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smtClean="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a:t>
            </a:r>
            <a:r>
              <a:rPr lang="en-US" altLang="zh-TW" sz="3200" u="sng" dirty="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
            </a:r>
            <a:br>
              <a:rPr lang="en-US" altLang="zh-TW" sz="3200" u="sng" dirty="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b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They were rumored to have been buried under the ground of the hotel.</a:t>
            </a:r>
          </a:p>
        </p:txBody>
      </p:sp>
      <p:sp>
        <p:nvSpPr>
          <p:cNvPr id="8" name="文字版面配置區 2">
            <a:extLst>
              <a:ext uri="{FF2B5EF4-FFF2-40B4-BE49-F238E27FC236}">
                <a16:creationId xmlns:a16="http://schemas.microsoft.com/office/drawing/2014/main" id="{C90C51F2-E745-408D-9D60-7E40902B1883}"/>
              </a:ext>
            </a:extLst>
          </p:cNvPr>
          <p:cNvSpPr txBox="1">
            <a:spLocks/>
          </p:cNvSpPr>
          <p:nvPr/>
        </p:nvSpPr>
        <p:spPr>
          <a:xfrm>
            <a:off x="891332" y="1770244"/>
            <a:ext cx="11170665" cy="135101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Hundreds of soldiers were heard </a:t>
            </a:r>
            <a:r>
              <a:rPr lang="en-US" altLang="zh-TW" sz="3200" u="sng" dirty="0">
                <a:solidFill>
                  <a:srgbClr val="FF0000"/>
                </a:solidFill>
                <a:latin typeface="Arial" panose="020B0604020202020204" pitchFamily="34" charset="0"/>
                <a:ea typeface="標楷體" panose="03000509000000000000" pitchFamily="65" charset="-120"/>
                <a:cs typeface="Arial" panose="020B0604020202020204" pitchFamily="34" charset="0"/>
              </a:rPr>
              <a:t>marching and chantin</a:t>
            </a:r>
            <a:r>
              <a:rPr lang="en-US" altLang="zh-TW" sz="3200" u="sng" spc="300" dirty="0">
                <a:solidFill>
                  <a:srgbClr val="FF0000"/>
                </a:solidFill>
                <a:latin typeface="Arial" panose="020B0604020202020204" pitchFamily="34" charset="0"/>
                <a:ea typeface="標楷體" panose="03000509000000000000" pitchFamily="65" charset="-120"/>
                <a:cs typeface="Arial" panose="020B0604020202020204" pitchFamily="34" charset="0"/>
              </a:rPr>
              <a:t>g</a:t>
            </a:r>
            <a:r>
              <a:rPr lang="en-US" altLang="zh-TW" sz="3200" spc="300" dirty="0">
                <a:solidFill>
                  <a:srgbClr val="FF0000"/>
                </a:solidFill>
                <a:latin typeface="Arial" panose="020B0604020202020204" pitchFamily="34" charset="0"/>
                <a:ea typeface="標楷體" panose="03000509000000000000" pitchFamily="65" charset="-120"/>
                <a:cs typeface="Arial" panose="020B0604020202020204" pitchFamily="34" charset="0"/>
              </a:rPr>
              <a:t>/</a:t>
            </a:r>
            <a:r>
              <a:rPr lang="en-US" altLang="zh-TW" sz="3200" u="sng" dirty="0">
                <a:solidFill>
                  <a:srgbClr val="FF0000"/>
                </a:solidFill>
                <a:latin typeface="Arial" panose="020B0604020202020204" pitchFamily="34" charset="0"/>
                <a:ea typeface="標楷體" panose="03000509000000000000" pitchFamily="65" charset="-120"/>
                <a:cs typeface="Arial" panose="020B0604020202020204" pitchFamily="34" charset="0"/>
              </a:rPr>
              <a:t>to march and chant</a:t>
            </a: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 in the hallway.</a:t>
            </a:r>
          </a:p>
        </p:txBody>
      </p:sp>
      <p:pic>
        <p:nvPicPr>
          <p:cNvPr id="9" name="圖片 8">
            <a:extLst>
              <a:ext uri="{FF2B5EF4-FFF2-40B4-BE49-F238E27FC236}">
                <a16:creationId xmlns:a16="http://schemas.microsoft.com/office/drawing/2014/main" id="{1B3AFF76-DB22-4F98-899A-F420C99D0F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43" y="2079759"/>
            <a:ext cx="318857" cy="318857"/>
          </a:xfrm>
          <a:prstGeom prst="rect">
            <a:avLst/>
          </a:prstGeom>
        </p:spPr>
      </p:pic>
      <p:pic>
        <p:nvPicPr>
          <p:cNvPr id="10" name="圖片 9">
            <a:extLst>
              <a:ext uri="{FF2B5EF4-FFF2-40B4-BE49-F238E27FC236}">
                <a16:creationId xmlns:a16="http://schemas.microsoft.com/office/drawing/2014/main" id="{0779F4EE-BB96-4F4C-BACF-FC0C8D849A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000" y="1343910"/>
            <a:ext cx="1558775" cy="346190"/>
          </a:xfrm>
          <a:prstGeom prst="rect">
            <a:avLst/>
          </a:prstGeom>
        </p:spPr>
      </p:pic>
      <p:graphicFrame>
        <p:nvGraphicFramePr>
          <p:cNvPr id="12" name="表格 11"/>
          <p:cNvGraphicFramePr>
            <a:graphicFrameLocks noGrp="1"/>
          </p:cNvGraphicFramePr>
          <p:nvPr>
            <p:extLst>
              <p:ext uri="{D42A27DB-BD31-4B8C-83A1-F6EECF244321}">
                <p14:modId xmlns:p14="http://schemas.microsoft.com/office/powerpoint/2010/main" val="2125061567"/>
              </p:ext>
            </p:extLst>
          </p:nvPr>
        </p:nvGraphicFramePr>
        <p:xfrm>
          <a:off x="432000" y="306000"/>
          <a:ext cx="11161762" cy="864000"/>
        </p:xfrm>
        <a:graphic>
          <a:graphicData uri="http://schemas.openxmlformats.org/drawingml/2006/table">
            <a:tbl>
              <a:tblPr firstRow="1" bandRow="1">
                <a:tableStyleId>{284E427A-3D55-4303-BF80-6455036E1DE7}</a:tableStyleId>
              </a:tblPr>
              <a:tblGrid>
                <a:gridCol w="208465">
                  <a:extLst>
                    <a:ext uri="{9D8B030D-6E8A-4147-A177-3AD203B41FA5}">
                      <a16:colId xmlns:a16="http://schemas.microsoft.com/office/drawing/2014/main" val="2099223835"/>
                    </a:ext>
                  </a:extLst>
                </a:gridCol>
                <a:gridCol w="10953297">
                  <a:extLst>
                    <a:ext uri="{9D8B030D-6E8A-4147-A177-3AD203B41FA5}">
                      <a16:colId xmlns:a16="http://schemas.microsoft.com/office/drawing/2014/main" val="2801735028"/>
                    </a:ext>
                  </a:extLst>
                </a:gridCol>
              </a:tblGrid>
              <a:tr h="864000">
                <a:tc>
                  <a:txBody>
                    <a:bodyPr/>
                    <a:lstStyle/>
                    <a:p>
                      <a:pPr>
                        <a:lnSpc>
                          <a:spcPct val="100000"/>
                        </a:lnSpc>
                      </a:pPr>
                      <a:endParaRPr lang="zh-TW" altLang="en-US" sz="3600" dirty="0">
                        <a:solidFill>
                          <a:schemeClr val="tx1"/>
                        </a:solidFill>
                        <a:ea typeface="標楷體" panose="03000509000000000000" pitchFamily="65" charset="-120"/>
                      </a:endParaRPr>
                    </a:p>
                  </a:txBody>
                  <a:tcPr anchor="ctr">
                    <a:lnL w="6350" cap="flat" cmpd="sng" algn="ctr">
                      <a:noFill/>
                      <a:prstDash val="solid"/>
                      <a:miter lim="800000"/>
                    </a:lnL>
                    <a:lnR>
                      <a:noFill/>
                    </a:lnR>
                    <a:lnT w="6350" cap="flat" cmpd="sng" algn="ctr">
                      <a:noFill/>
                      <a:prstDash val="solid"/>
                      <a:miter lim="800000"/>
                    </a:lnT>
                    <a:lnB w="635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0066"/>
                    </a:solidFill>
                  </a:tcPr>
                </a:tc>
                <a:tc>
                  <a:txBody>
                    <a:bodyPr/>
                    <a:lstStyle/>
                    <a:p>
                      <a:pPr marL="0" indent="88900">
                        <a:lnSpc>
                          <a:spcPct val="100000"/>
                        </a:lnSpc>
                        <a:spcBef>
                          <a:spcPts val="0"/>
                        </a:spcBef>
                      </a:pP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be see</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heard + </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V-</a:t>
                      </a:r>
                      <a:r>
                        <a:rPr lang="en-US" altLang="zh-TW" sz="3600" b="1" u="sng"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in</a:t>
                      </a:r>
                      <a:r>
                        <a:rPr lang="en-US" altLang="zh-TW" sz="3600" b="1" u="sng" spc="300"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g</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to VR</a:t>
                      </a:r>
                    </a:p>
                  </a:txBody>
                  <a:tcPr anchor="ctr">
                    <a:lnL>
                      <a:noFill/>
                    </a:lnL>
                    <a:lnR w="6350" cap="flat" cmpd="sng" algn="ctr">
                      <a:noFill/>
                      <a:prstDash val="solid"/>
                      <a:miter lim="800000"/>
                    </a:lnR>
                    <a:lnT w="6350" cap="flat" cmpd="sng" algn="ctr">
                      <a:noFill/>
                      <a:prstDash val="solid"/>
                      <a:miter lim="800000"/>
                    </a:lnT>
                    <a:lnB w="3175" cap="flat" cmpd="sng" algn="ctr">
                      <a:solidFill>
                        <a:srgbClr val="FBD8DC"/>
                      </a:solidFill>
                      <a:prstDash val="solid"/>
                      <a:round/>
                      <a:headEnd type="none" w="med" len="med"/>
                      <a:tailEnd type="none" w="med" len="med"/>
                    </a:lnB>
                    <a:lnTlToBr w="12700" cmpd="sng">
                      <a:noFill/>
                      <a:prstDash val="solid"/>
                    </a:lnTlToBr>
                    <a:lnBlToTr w="12700" cmpd="sng">
                      <a:noFill/>
                      <a:prstDash val="solid"/>
                    </a:lnBlToTr>
                    <a:solidFill>
                      <a:srgbClr val="FBD8DC"/>
                    </a:solidFill>
                  </a:tcPr>
                </a:tc>
                <a:extLst>
                  <a:ext uri="{0D108BD9-81ED-4DB2-BD59-A6C34878D82A}">
                    <a16:rowId xmlns:a16="http://schemas.microsoft.com/office/drawing/2014/main" val="1876543136"/>
                  </a:ext>
                </a:extLst>
              </a:tr>
            </a:tbl>
          </a:graphicData>
        </a:graphic>
      </p:graphicFrame>
      <p:sp>
        <p:nvSpPr>
          <p:cNvPr id="14" name="圓角矩形 4">
            <a:hlinkClick r:id="rId4" action="ppaction://hlinksldjump"/>
            <a:extLst>
              <a:ext uri="{FF2B5EF4-FFF2-40B4-BE49-F238E27FC236}">
                <a16:creationId xmlns:a16="http://schemas.microsoft.com/office/drawing/2014/main" id="{E9B82622-C1E8-437F-AAB9-89C5D7775D9C}"/>
              </a:ext>
            </a:extLst>
          </p:cNvPr>
          <p:cNvSpPr/>
          <p:nvPr/>
        </p:nvSpPr>
        <p:spPr>
          <a:xfrm>
            <a:off x="2117235" y="1312742"/>
            <a:ext cx="993610" cy="417965"/>
          </a:xfrm>
          <a:prstGeom prst="roundRect">
            <a:avLst/>
          </a:prstGeom>
          <a:solidFill>
            <a:srgbClr val="D1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選項</a:t>
            </a:r>
          </a:p>
        </p:txBody>
      </p:sp>
    </p:spTree>
    <p:extLst>
      <p:ext uri="{BB962C8B-B14F-4D97-AF65-F5344CB8AC3E}">
        <p14:creationId xmlns:p14="http://schemas.microsoft.com/office/powerpoint/2010/main" val="25475457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8"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字版面配置區 2">
            <a:extLst>
              <a:ext uri="{FF2B5EF4-FFF2-40B4-BE49-F238E27FC236}">
                <a16:creationId xmlns:a16="http://schemas.microsoft.com/office/drawing/2014/main" id="{A9A0229E-34D8-464B-BEA9-45BF14A9188A}"/>
              </a:ext>
            </a:extLst>
          </p:cNvPr>
          <p:cNvSpPr txBox="1">
            <a:spLocks/>
          </p:cNvSpPr>
          <p:nvPr/>
        </p:nvSpPr>
        <p:spPr>
          <a:xfrm>
            <a:off x="432000" y="1832842"/>
            <a:ext cx="11398050" cy="4305794"/>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92113" indent="-392113">
              <a:lnSpc>
                <a:spcPct val="14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4.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smtClean="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a:t>
            </a:r>
            <a:r>
              <a:rPr lang="en-US" altLang="zh-TW" sz="3200" u="sng" dirty="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
            </a:r>
            <a:br>
              <a:rPr lang="en-US" altLang="zh-TW" sz="3200" u="sng" dirty="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b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It then moved across the floor and crashed into the mirror with a big bang.</a:t>
            </a:r>
          </a:p>
          <a:p>
            <a:pPr marL="392113" indent="-392113">
              <a:lnSpc>
                <a:spcPct val="14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5.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smtClean="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a:t>
            </a:r>
            <a:r>
              <a:rPr lang="en-US" altLang="zh-TW" sz="3200" u="sng" dirty="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
            </a:r>
            <a:br>
              <a:rPr lang="en-US" altLang="zh-TW" sz="3200" u="sng" dirty="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b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smtClean="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a:t>
            </a:r>
            <a:r>
              <a:rPr lang="en-US" altLang="zh-TW" sz="3200" u="sng" dirty="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
            </a:r>
            <a:br>
              <a:rPr lang="en-US" altLang="zh-TW" sz="3200" u="sng" dirty="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b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They stopped laughing and talking when people woke up.</a:t>
            </a:r>
          </a:p>
        </p:txBody>
      </p:sp>
      <p:sp>
        <p:nvSpPr>
          <p:cNvPr id="8" name="文字版面配置區 2">
            <a:extLst>
              <a:ext uri="{FF2B5EF4-FFF2-40B4-BE49-F238E27FC236}">
                <a16:creationId xmlns:a16="http://schemas.microsoft.com/office/drawing/2014/main" id="{C90C51F2-E745-408D-9D60-7E40902B1883}"/>
              </a:ext>
            </a:extLst>
          </p:cNvPr>
          <p:cNvSpPr txBox="1">
            <a:spLocks/>
          </p:cNvSpPr>
          <p:nvPr/>
        </p:nvSpPr>
        <p:spPr>
          <a:xfrm>
            <a:off x="840930" y="1792235"/>
            <a:ext cx="10989120" cy="6541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pPr>
            <a:r>
              <a:rPr lang="en-US" altLang="zh-TW" sz="3200" spc="-40" dirty="0">
                <a:solidFill>
                  <a:srgbClr val="FF0000"/>
                </a:solidFill>
                <a:latin typeface="Arial" panose="020B0604020202020204" pitchFamily="34" charset="0"/>
                <a:ea typeface="標楷體" panose="03000509000000000000" pitchFamily="65" charset="-120"/>
                <a:cs typeface="Arial" panose="020B0604020202020204" pitchFamily="34" charset="0"/>
              </a:rPr>
              <a:t>One chair was seen </a:t>
            </a:r>
            <a:r>
              <a:rPr lang="en-US" altLang="zh-TW" sz="3200" u="sng" spc="-40" dirty="0">
                <a:solidFill>
                  <a:srgbClr val="FF0000"/>
                </a:solidFill>
                <a:latin typeface="Arial" panose="020B0604020202020204" pitchFamily="34" charset="0"/>
                <a:ea typeface="標楷體" panose="03000509000000000000" pitchFamily="65" charset="-120"/>
                <a:cs typeface="Arial" panose="020B0604020202020204" pitchFamily="34" charset="0"/>
              </a:rPr>
              <a:t>rockin</a:t>
            </a:r>
            <a:r>
              <a:rPr lang="en-US" altLang="zh-TW" sz="3200" u="sng" spc="300" dirty="0">
                <a:solidFill>
                  <a:srgbClr val="FF0000"/>
                </a:solidFill>
                <a:latin typeface="Arial" panose="020B0604020202020204" pitchFamily="34" charset="0"/>
                <a:ea typeface="標楷體" panose="03000509000000000000" pitchFamily="65" charset="-120"/>
                <a:cs typeface="Arial" panose="020B0604020202020204" pitchFamily="34" charset="0"/>
              </a:rPr>
              <a:t>g</a:t>
            </a:r>
            <a:r>
              <a:rPr lang="en-US" altLang="zh-TW" sz="3200" spc="300" dirty="0">
                <a:solidFill>
                  <a:srgbClr val="FF0000"/>
                </a:solidFill>
                <a:latin typeface="Arial" panose="020B0604020202020204" pitchFamily="34" charset="0"/>
                <a:ea typeface="標楷體" panose="03000509000000000000" pitchFamily="65" charset="-120"/>
                <a:cs typeface="Arial" panose="020B0604020202020204" pitchFamily="34" charset="0"/>
              </a:rPr>
              <a:t>/</a:t>
            </a:r>
            <a:r>
              <a:rPr lang="en-US" altLang="zh-TW" sz="3200" u="sng" spc="-40" dirty="0">
                <a:solidFill>
                  <a:srgbClr val="FF0000"/>
                </a:solidFill>
                <a:latin typeface="Arial" panose="020B0604020202020204" pitchFamily="34" charset="0"/>
                <a:ea typeface="標楷體" panose="03000509000000000000" pitchFamily="65" charset="-120"/>
                <a:cs typeface="Arial" panose="020B0604020202020204" pitchFamily="34" charset="0"/>
              </a:rPr>
              <a:t>to rock</a:t>
            </a:r>
            <a:r>
              <a:rPr lang="en-US" altLang="zh-TW" sz="3200" spc="-40" dirty="0">
                <a:solidFill>
                  <a:srgbClr val="FF0000"/>
                </a:solidFill>
                <a:latin typeface="Arial" panose="020B0604020202020204" pitchFamily="34" charset="0"/>
                <a:ea typeface="標楷體" panose="03000509000000000000" pitchFamily="65" charset="-120"/>
                <a:cs typeface="Arial" panose="020B0604020202020204" pitchFamily="34" charset="0"/>
              </a:rPr>
              <a:t> back and forth on its own</a:t>
            </a: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a:t>
            </a:r>
          </a:p>
        </p:txBody>
      </p:sp>
      <p:pic>
        <p:nvPicPr>
          <p:cNvPr id="9" name="圖片 8">
            <a:extLst>
              <a:ext uri="{FF2B5EF4-FFF2-40B4-BE49-F238E27FC236}">
                <a16:creationId xmlns:a16="http://schemas.microsoft.com/office/drawing/2014/main" id="{1B3AFF76-DB22-4F98-899A-F420C99D0F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324" y="2105628"/>
            <a:ext cx="318857" cy="318857"/>
          </a:xfrm>
          <a:prstGeom prst="rect">
            <a:avLst/>
          </a:prstGeom>
        </p:spPr>
      </p:pic>
      <p:sp>
        <p:nvSpPr>
          <p:cNvPr id="12" name="文字版面配置區 2">
            <a:extLst>
              <a:ext uri="{FF2B5EF4-FFF2-40B4-BE49-F238E27FC236}">
                <a16:creationId xmlns:a16="http://schemas.microsoft.com/office/drawing/2014/main" id="{2D7A75D0-1ACC-4FC8-8F6B-8265741C1FD5}"/>
              </a:ext>
            </a:extLst>
          </p:cNvPr>
          <p:cNvSpPr txBox="1">
            <a:spLocks/>
          </p:cNvSpPr>
          <p:nvPr/>
        </p:nvSpPr>
        <p:spPr>
          <a:xfrm>
            <a:off x="881808" y="3932230"/>
            <a:ext cx="10793044" cy="134798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Some kids were heard </a:t>
            </a:r>
            <a:r>
              <a:rPr lang="en-US" altLang="zh-TW" sz="3200" u="sng" dirty="0">
                <a:solidFill>
                  <a:srgbClr val="FF0000"/>
                </a:solidFill>
                <a:latin typeface="Arial" panose="020B0604020202020204" pitchFamily="34" charset="0"/>
                <a:ea typeface="標楷體" panose="03000509000000000000" pitchFamily="65" charset="-120"/>
                <a:cs typeface="Arial" panose="020B0604020202020204" pitchFamily="34" charset="0"/>
              </a:rPr>
              <a:t>giggling and whisperin</a:t>
            </a:r>
            <a:r>
              <a:rPr lang="en-US" altLang="zh-TW" sz="3200" u="sng" spc="300" dirty="0">
                <a:solidFill>
                  <a:srgbClr val="FF0000"/>
                </a:solidFill>
                <a:latin typeface="Arial" panose="020B0604020202020204" pitchFamily="34" charset="0"/>
                <a:ea typeface="標楷體" panose="03000509000000000000" pitchFamily="65" charset="-120"/>
                <a:cs typeface="Arial" panose="020B0604020202020204" pitchFamily="34" charset="0"/>
              </a:rPr>
              <a:t>g</a:t>
            </a:r>
            <a:r>
              <a:rPr lang="en-US" altLang="zh-TW" sz="3200" spc="300" dirty="0">
                <a:solidFill>
                  <a:srgbClr val="FF0000"/>
                </a:solidFill>
                <a:latin typeface="Arial" panose="020B0604020202020204" pitchFamily="34" charset="0"/>
                <a:ea typeface="標楷體" panose="03000509000000000000" pitchFamily="65" charset="-120"/>
                <a:cs typeface="Arial" panose="020B0604020202020204" pitchFamily="34" charset="0"/>
              </a:rPr>
              <a:t>/</a:t>
            </a:r>
            <a:r>
              <a:rPr lang="en-US" altLang="zh-TW" sz="3200" u="sng" dirty="0">
                <a:solidFill>
                  <a:srgbClr val="FF0000"/>
                </a:solidFill>
                <a:latin typeface="Arial" panose="020B0604020202020204" pitchFamily="34" charset="0"/>
                <a:ea typeface="標楷體" panose="03000509000000000000" pitchFamily="65" charset="-120"/>
                <a:cs typeface="Arial" panose="020B0604020202020204" pitchFamily="34" charset="0"/>
              </a:rPr>
              <a:t>to giggle and whisper</a:t>
            </a: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 some unknown words.</a:t>
            </a:r>
          </a:p>
        </p:txBody>
      </p:sp>
      <p:pic>
        <p:nvPicPr>
          <p:cNvPr id="13" name="圖片 12">
            <a:extLst>
              <a:ext uri="{FF2B5EF4-FFF2-40B4-BE49-F238E27FC236}">
                <a16:creationId xmlns:a16="http://schemas.microsoft.com/office/drawing/2014/main" id="{AFC4F5FA-2261-4431-86E4-D5DC0A9996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324" y="4202764"/>
            <a:ext cx="318857" cy="318857"/>
          </a:xfrm>
          <a:prstGeom prst="rect">
            <a:avLst/>
          </a:prstGeom>
        </p:spPr>
      </p:pic>
      <p:pic>
        <p:nvPicPr>
          <p:cNvPr id="14" name="圖片 13">
            <a:extLst>
              <a:ext uri="{FF2B5EF4-FFF2-40B4-BE49-F238E27FC236}">
                <a16:creationId xmlns:a16="http://schemas.microsoft.com/office/drawing/2014/main" id="{8478A071-72C9-48CC-B57C-CFDFF2EC42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7305" y="1329968"/>
            <a:ext cx="1224136" cy="342906"/>
          </a:xfrm>
          <a:prstGeom prst="rect">
            <a:avLst/>
          </a:prstGeom>
        </p:spPr>
      </p:pic>
      <p:pic>
        <p:nvPicPr>
          <p:cNvPr id="18" name="圖片 17">
            <a:extLst>
              <a:ext uri="{FF2B5EF4-FFF2-40B4-BE49-F238E27FC236}">
                <a16:creationId xmlns:a16="http://schemas.microsoft.com/office/drawing/2014/main" id="{0779F4EE-BB96-4F4C-BACF-FC0C8D849A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000" y="1343910"/>
            <a:ext cx="1558775" cy="346190"/>
          </a:xfrm>
          <a:prstGeom prst="rect">
            <a:avLst/>
          </a:prstGeom>
        </p:spPr>
      </p:pic>
      <p:graphicFrame>
        <p:nvGraphicFramePr>
          <p:cNvPr id="19" name="表格 18"/>
          <p:cNvGraphicFramePr>
            <a:graphicFrameLocks noGrp="1"/>
          </p:cNvGraphicFramePr>
          <p:nvPr>
            <p:extLst>
              <p:ext uri="{D42A27DB-BD31-4B8C-83A1-F6EECF244321}">
                <p14:modId xmlns:p14="http://schemas.microsoft.com/office/powerpoint/2010/main" val="539630278"/>
              </p:ext>
            </p:extLst>
          </p:nvPr>
        </p:nvGraphicFramePr>
        <p:xfrm>
          <a:off x="432000" y="306000"/>
          <a:ext cx="11161762" cy="864000"/>
        </p:xfrm>
        <a:graphic>
          <a:graphicData uri="http://schemas.openxmlformats.org/drawingml/2006/table">
            <a:tbl>
              <a:tblPr firstRow="1" bandRow="1">
                <a:tableStyleId>{284E427A-3D55-4303-BF80-6455036E1DE7}</a:tableStyleId>
              </a:tblPr>
              <a:tblGrid>
                <a:gridCol w="208465">
                  <a:extLst>
                    <a:ext uri="{9D8B030D-6E8A-4147-A177-3AD203B41FA5}">
                      <a16:colId xmlns:a16="http://schemas.microsoft.com/office/drawing/2014/main" val="2099223835"/>
                    </a:ext>
                  </a:extLst>
                </a:gridCol>
                <a:gridCol w="10953297">
                  <a:extLst>
                    <a:ext uri="{9D8B030D-6E8A-4147-A177-3AD203B41FA5}">
                      <a16:colId xmlns:a16="http://schemas.microsoft.com/office/drawing/2014/main" val="2801735028"/>
                    </a:ext>
                  </a:extLst>
                </a:gridCol>
              </a:tblGrid>
              <a:tr h="864000">
                <a:tc>
                  <a:txBody>
                    <a:bodyPr/>
                    <a:lstStyle/>
                    <a:p>
                      <a:pPr>
                        <a:lnSpc>
                          <a:spcPct val="100000"/>
                        </a:lnSpc>
                      </a:pPr>
                      <a:endParaRPr lang="zh-TW" altLang="en-US" sz="3600" dirty="0">
                        <a:solidFill>
                          <a:schemeClr val="tx1"/>
                        </a:solidFill>
                        <a:ea typeface="標楷體" panose="03000509000000000000" pitchFamily="65" charset="-120"/>
                      </a:endParaRPr>
                    </a:p>
                  </a:txBody>
                  <a:tcPr anchor="ctr">
                    <a:lnL w="6350" cap="flat" cmpd="sng" algn="ctr">
                      <a:noFill/>
                      <a:prstDash val="solid"/>
                      <a:miter lim="800000"/>
                    </a:lnL>
                    <a:lnR>
                      <a:noFill/>
                    </a:lnR>
                    <a:lnT w="6350" cap="flat" cmpd="sng" algn="ctr">
                      <a:noFill/>
                      <a:prstDash val="solid"/>
                      <a:miter lim="800000"/>
                    </a:lnT>
                    <a:lnB w="635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0066"/>
                    </a:solidFill>
                  </a:tcPr>
                </a:tc>
                <a:tc>
                  <a:txBody>
                    <a:bodyPr/>
                    <a:lstStyle/>
                    <a:p>
                      <a:pPr marL="0" indent="88900">
                        <a:lnSpc>
                          <a:spcPct val="100000"/>
                        </a:lnSpc>
                        <a:spcBef>
                          <a:spcPts val="0"/>
                        </a:spcBef>
                      </a:pP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be see</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heard + </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V-</a:t>
                      </a:r>
                      <a:r>
                        <a:rPr lang="en-US" altLang="zh-TW" sz="3600" b="1" u="sng"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in</a:t>
                      </a:r>
                      <a:r>
                        <a:rPr lang="en-US" altLang="zh-TW" sz="3600" b="1" u="sng" spc="300"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g</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to VR</a:t>
                      </a:r>
                    </a:p>
                  </a:txBody>
                  <a:tcPr anchor="ctr">
                    <a:lnL>
                      <a:noFill/>
                    </a:lnL>
                    <a:lnR w="6350" cap="flat" cmpd="sng" algn="ctr">
                      <a:noFill/>
                      <a:prstDash val="solid"/>
                      <a:miter lim="800000"/>
                    </a:lnR>
                    <a:lnT w="6350" cap="flat" cmpd="sng" algn="ctr">
                      <a:noFill/>
                      <a:prstDash val="solid"/>
                      <a:miter lim="800000"/>
                    </a:lnT>
                    <a:lnB w="3175" cap="flat" cmpd="sng" algn="ctr">
                      <a:solidFill>
                        <a:srgbClr val="FBD8DC"/>
                      </a:solidFill>
                      <a:prstDash val="solid"/>
                      <a:round/>
                      <a:headEnd type="none" w="med" len="med"/>
                      <a:tailEnd type="none" w="med" len="med"/>
                    </a:lnB>
                    <a:lnTlToBr w="12700" cmpd="sng">
                      <a:noFill/>
                      <a:prstDash val="solid"/>
                    </a:lnTlToBr>
                    <a:lnBlToTr w="12700" cmpd="sng">
                      <a:noFill/>
                      <a:prstDash val="solid"/>
                    </a:lnBlToTr>
                    <a:solidFill>
                      <a:srgbClr val="FBD8DC"/>
                    </a:solidFill>
                  </a:tcPr>
                </a:tc>
                <a:extLst>
                  <a:ext uri="{0D108BD9-81ED-4DB2-BD59-A6C34878D82A}">
                    <a16:rowId xmlns:a16="http://schemas.microsoft.com/office/drawing/2014/main" val="1876543136"/>
                  </a:ext>
                </a:extLst>
              </a:tr>
            </a:tbl>
          </a:graphicData>
        </a:graphic>
      </p:graphicFrame>
      <p:sp>
        <p:nvSpPr>
          <p:cNvPr id="20" name="圓角矩形 4">
            <a:hlinkClick r:id="rId5" action="ppaction://hlinksldjump"/>
            <a:extLst>
              <a:ext uri="{FF2B5EF4-FFF2-40B4-BE49-F238E27FC236}">
                <a16:creationId xmlns:a16="http://schemas.microsoft.com/office/drawing/2014/main" id="{E9B82622-C1E8-437F-AAB9-89C5D7775D9C}"/>
              </a:ext>
            </a:extLst>
          </p:cNvPr>
          <p:cNvSpPr/>
          <p:nvPr/>
        </p:nvSpPr>
        <p:spPr>
          <a:xfrm>
            <a:off x="2117235" y="1312742"/>
            <a:ext cx="993610" cy="417965"/>
          </a:xfrm>
          <a:prstGeom prst="roundRect">
            <a:avLst/>
          </a:prstGeom>
          <a:solidFill>
            <a:srgbClr val="D1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選項</a:t>
            </a:r>
          </a:p>
        </p:txBody>
      </p:sp>
    </p:spTree>
    <p:extLst>
      <p:ext uri="{BB962C8B-B14F-4D97-AF65-F5344CB8AC3E}">
        <p14:creationId xmlns:p14="http://schemas.microsoft.com/office/powerpoint/2010/main" val="32052041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50"/>
                                        <p:tgtEl>
                                          <p:spTgt spid="12"/>
                                        </p:tgtEl>
                                      </p:cBhvr>
                                    </p:animEffec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2"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50"/>
                                        <p:tgtEl>
                                          <p:spTgt spid="8"/>
                                        </p:tgtEl>
                                      </p:cBhvr>
                                    </p:animEffect>
                                  </p:childTnLst>
                                </p:cTn>
                              </p:par>
                              <p:par>
                                <p:cTn id="20" presetID="10" presetClass="entr" presetSubtype="0" fill="hold" grpId="2"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50"/>
                                        <p:tgtEl>
                                          <p:spTgt spid="12"/>
                                        </p:tgtEl>
                                      </p:cBhvr>
                                    </p:animEffect>
                                  </p:childTnLst>
                                </p:cTn>
                              </p:par>
                            </p:childTnLst>
                          </p:cTn>
                        </p:par>
                      </p:childTnLst>
                    </p:cTn>
                  </p:par>
                </p:childTnLst>
              </p:cTn>
              <p:nextCondLst>
                <p:cond evt="onClick" delay="0">
                  <p:tgtEl>
                    <p:spTgt spid="14"/>
                  </p:tgtEl>
                </p:cond>
              </p:nextCondLst>
            </p:seq>
          </p:childTnLst>
        </p:cTn>
      </p:par>
    </p:tnLst>
    <p:bldLst>
      <p:bldP spid="8" grpId="0"/>
      <p:bldP spid="8" grpId="2"/>
      <p:bldP spid="12" grpId="0"/>
      <p:bldP spid="12" grpId="2"/>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字版面配置區 2">
            <a:extLst>
              <a:ext uri="{FF2B5EF4-FFF2-40B4-BE49-F238E27FC236}">
                <a16:creationId xmlns:a16="http://schemas.microsoft.com/office/drawing/2014/main" id="{A9A0229E-34D8-464B-BEA9-45BF14A9188A}"/>
              </a:ext>
            </a:extLst>
          </p:cNvPr>
          <p:cNvSpPr txBox="1">
            <a:spLocks/>
          </p:cNvSpPr>
          <p:nvPr/>
        </p:nvSpPr>
        <p:spPr>
          <a:xfrm>
            <a:off x="432000" y="1832842"/>
            <a:ext cx="11514194" cy="2160591"/>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2438" indent="-452438">
              <a:lnSpc>
                <a:spcPct val="14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6.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smtClean="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a:t>
            </a:r>
            <a:r>
              <a:rPr lang="en-US" altLang="zh-TW" sz="3200" u="sng" dirty="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
            </a:r>
            <a:br>
              <a:rPr lang="en-US" altLang="zh-TW" sz="3200" u="sng" dirty="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b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a:t>
            </a:r>
            <a:br>
              <a:rPr lang="en-US" altLang="zh-TW" sz="3200" u="sng" dirty="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b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No one knew how the boy got into and out of the room.</a:t>
            </a:r>
            <a:endPar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8" name="文字版面配置區 2">
            <a:extLst>
              <a:ext uri="{FF2B5EF4-FFF2-40B4-BE49-F238E27FC236}">
                <a16:creationId xmlns:a16="http://schemas.microsoft.com/office/drawing/2014/main" id="{3A1AD711-98B7-4727-9256-F9F33B1F19C3}"/>
              </a:ext>
            </a:extLst>
          </p:cNvPr>
          <p:cNvSpPr txBox="1">
            <a:spLocks/>
          </p:cNvSpPr>
          <p:nvPr/>
        </p:nvSpPr>
        <p:spPr>
          <a:xfrm>
            <a:off x="900858" y="1789137"/>
            <a:ext cx="10793044" cy="139313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A little boy was seen to open the fridge, take out a pudding, and disappear into thin air.</a:t>
            </a:r>
          </a:p>
        </p:txBody>
      </p:sp>
      <p:pic>
        <p:nvPicPr>
          <p:cNvPr id="9" name="圖片 8">
            <a:extLst>
              <a:ext uri="{FF2B5EF4-FFF2-40B4-BE49-F238E27FC236}">
                <a16:creationId xmlns:a16="http://schemas.microsoft.com/office/drawing/2014/main" id="{741BF98B-B2BC-462F-9FB7-B53EDCA232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43" y="2104230"/>
            <a:ext cx="318857" cy="318857"/>
          </a:xfrm>
          <a:prstGeom prst="rect">
            <a:avLst/>
          </a:prstGeom>
        </p:spPr>
      </p:pic>
      <p:pic>
        <p:nvPicPr>
          <p:cNvPr id="13" name="圖片 12">
            <a:hlinkClick r:id="rId3" action="ppaction://hlinksldjump"/>
            <a:extLst>
              <a:ext uri="{FF2B5EF4-FFF2-40B4-BE49-F238E27FC236}">
                <a16:creationId xmlns:a16="http://schemas.microsoft.com/office/drawing/2014/main" id="{13DC17B1-7DA4-4FA3-A81D-F586C57D5A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98596" y="6267904"/>
            <a:ext cx="1395306" cy="390854"/>
          </a:xfrm>
          <a:prstGeom prst="rect">
            <a:avLst/>
          </a:prstGeom>
        </p:spPr>
      </p:pic>
      <p:pic>
        <p:nvPicPr>
          <p:cNvPr id="10" name="圖片 9">
            <a:extLst>
              <a:ext uri="{FF2B5EF4-FFF2-40B4-BE49-F238E27FC236}">
                <a16:creationId xmlns:a16="http://schemas.microsoft.com/office/drawing/2014/main" id="{0779F4EE-BB96-4F4C-BACF-FC0C8D849A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000" y="1343910"/>
            <a:ext cx="1558775" cy="346190"/>
          </a:xfrm>
          <a:prstGeom prst="rect">
            <a:avLst/>
          </a:prstGeom>
        </p:spPr>
      </p:pic>
      <p:graphicFrame>
        <p:nvGraphicFramePr>
          <p:cNvPr id="11" name="表格 10"/>
          <p:cNvGraphicFramePr>
            <a:graphicFrameLocks noGrp="1"/>
          </p:cNvGraphicFramePr>
          <p:nvPr>
            <p:extLst>
              <p:ext uri="{D42A27DB-BD31-4B8C-83A1-F6EECF244321}">
                <p14:modId xmlns:p14="http://schemas.microsoft.com/office/powerpoint/2010/main" val="1135460275"/>
              </p:ext>
            </p:extLst>
          </p:nvPr>
        </p:nvGraphicFramePr>
        <p:xfrm>
          <a:off x="432000" y="306000"/>
          <a:ext cx="11161762" cy="864000"/>
        </p:xfrm>
        <a:graphic>
          <a:graphicData uri="http://schemas.openxmlformats.org/drawingml/2006/table">
            <a:tbl>
              <a:tblPr firstRow="1" bandRow="1">
                <a:tableStyleId>{284E427A-3D55-4303-BF80-6455036E1DE7}</a:tableStyleId>
              </a:tblPr>
              <a:tblGrid>
                <a:gridCol w="208465">
                  <a:extLst>
                    <a:ext uri="{9D8B030D-6E8A-4147-A177-3AD203B41FA5}">
                      <a16:colId xmlns:a16="http://schemas.microsoft.com/office/drawing/2014/main" val="2099223835"/>
                    </a:ext>
                  </a:extLst>
                </a:gridCol>
                <a:gridCol w="10953297">
                  <a:extLst>
                    <a:ext uri="{9D8B030D-6E8A-4147-A177-3AD203B41FA5}">
                      <a16:colId xmlns:a16="http://schemas.microsoft.com/office/drawing/2014/main" val="2801735028"/>
                    </a:ext>
                  </a:extLst>
                </a:gridCol>
              </a:tblGrid>
              <a:tr h="864000">
                <a:tc>
                  <a:txBody>
                    <a:bodyPr/>
                    <a:lstStyle/>
                    <a:p>
                      <a:pPr>
                        <a:lnSpc>
                          <a:spcPct val="100000"/>
                        </a:lnSpc>
                      </a:pPr>
                      <a:endParaRPr lang="zh-TW" altLang="en-US" sz="3600" dirty="0">
                        <a:solidFill>
                          <a:schemeClr val="tx1"/>
                        </a:solidFill>
                        <a:ea typeface="標楷體" panose="03000509000000000000" pitchFamily="65" charset="-120"/>
                      </a:endParaRPr>
                    </a:p>
                  </a:txBody>
                  <a:tcPr anchor="ctr">
                    <a:lnL w="6350" cap="flat" cmpd="sng" algn="ctr">
                      <a:noFill/>
                      <a:prstDash val="solid"/>
                      <a:miter lim="800000"/>
                    </a:lnL>
                    <a:lnR>
                      <a:noFill/>
                    </a:lnR>
                    <a:lnT w="6350" cap="flat" cmpd="sng" algn="ctr">
                      <a:noFill/>
                      <a:prstDash val="solid"/>
                      <a:miter lim="800000"/>
                    </a:lnT>
                    <a:lnB w="635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0066"/>
                    </a:solidFill>
                  </a:tcPr>
                </a:tc>
                <a:tc>
                  <a:txBody>
                    <a:bodyPr/>
                    <a:lstStyle/>
                    <a:p>
                      <a:pPr marL="0" indent="88900">
                        <a:lnSpc>
                          <a:spcPct val="100000"/>
                        </a:lnSpc>
                        <a:spcBef>
                          <a:spcPts val="0"/>
                        </a:spcBef>
                      </a:pP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be see</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heard + </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V-</a:t>
                      </a:r>
                      <a:r>
                        <a:rPr lang="en-US" altLang="zh-TW" sz="3600" b="1" u="sng"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in</a:t>
                      </a:r>
                      <a:r>
                        <a:rPr lang="en-US" altLang="zh-TW" sz="3600" b="1" u="sng" spc="300"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g</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to VR</a:t>
                      </a:r>
                    </a:p>
                  </a:txBody>
                  <a:tcPr anchor="ctr">
                    <a:lnL>
                      <a:noFill/>
                    </a:lnL>
                    <a:lnR w="6350" cap="flat" cmpd="sng" algn="ctr">
                      <a:noFill/>
                      <a:prstDash val="solid"/>
                      <a:miter lim="800000"/>
                    </a:lnR>
                    <a:lnT w="6350" cap="flat" cmpd="sng" algn="ctr">
                      <a:noFill/>
                      <a:prstDash val="solid"/>
                      <a:miter lim="800000"/>
                    </a:lnT>
                    <a:lnB w="3175" cap="flat" cmpd="sng" algn="ctr">
                      <a:solidFill>
                        <a:srgbClr val="FBD8DC"/>
                      </a:solidFill>
                      <a:prstDash val="solid"/>
                      <a:round/>
                      <a:headEnd type="none" w="med" len="med"/>
                      <a:tailEnd type="none" w="med" len="med"/>
                    </a:lnB>
                    <a:lnTlToBr w="12700" cmpd="sng">
                      <a:noFill/>
                      <a:prstDash val="solid"/>
                    </a:lnTlToBr>
                    <a:lnBlToTr w="12700" cmpd="sng">
                      <a:noFill/>
                      <a:prstDash val="solid"/>
                    </a:lnBlToTr>
                    <a:solidFill>
                      <a:srgbClr val="FBD8DC"/>
                    </a:solidFill>
                  </a:tcPr>
                </a:tc>
                <a:extLst>
                  <a:ext uri="{0D108BD9-81ED-4DB2-BD59-A6C34878D82A}">
                    <a16:rowId xmlns:a16="http://schemas.microsoft.com/office/drawing/2014/main" val="1876543136"/>
                  </a:ext>
                </a:extLst>
              </a:tr>
            </a:tbl>
          </a:graphicData>
        </a:graphic>
      </p:graphicFrame>
      <p:sp>
        <p:nvSpPr>
          <p:cNvPr id="15" name="圓角矩形 4">
            <a:hlinkClick r:id="rId6" action="ppaction://hlinksldjump"/>
            <a:extLst>
              <a:ext uri="{FF2B5EF4-FFF2-40B4-BE49-F238E27FC236}">
                <a16:creationId xmlns:a16="http://schemas.microsoft.com/office/drawing/2014/main" id="{E9B82622-C1E8-437F-AAB9-89C5D7775D9C}"/>
              </a:ext>
            </a:extLst>
          </p:cNvPr>
          <p:cNvSpPr/>
          <p:nvPr/>
        </p:nvSpPr>
        <p:spPr>
          <a:xfrm>
            <a:off x="2117235" y="1312742"/>
            <a:ext cx="993610" cy="417965"/>
          </a:xfrm>
          <a:prstGeom prst="roundRect">
            <a:avLst/>
          </a:prstGeom>
          <a:solidFill>
            <a:srgbClr val="D1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選項</a:t>
            </a:r>
          </a:p>
        </p:txBody>
      </p:sp>
      <p:sp>
        <p:nvSpPr>
          <p:cNvPr id="3" name="矩形 2"/>
          <p:cNvSpPr/>
          <p:nvPr/>
        </p:nvSpPr>
        <p:spPr>
          <a:xfrm>
            <a:off x="831103" y="4055863"/>
            <a:ext cx="10932554" cy="1219886"/>
          </a:xfrm>
          <a:prstGeom prst="rect">
            <a:avLst/>
          </a:prstGeom>
        </p:spPr>
        <p:txBody>
          <a:bodyPr wrap="square">
            <a:spAutoFit/>
          </a:bodyPr>
          <a:lstStyle/>
          <a:p>
            <a:pPr>
              <a:lnSpc>
                <a:spcPct val="120000"/>
              </a:lnSpc>
            </a:pPr>
            <a:r>
              <a:rPr lang="zh-TW" altLang="en-US" sz="3200" dirty="0" smtClean="0">
                <a:solidFill>
                  <a:srgbClr val="FF0000"/>
                </a:solidFill>
                <a:latin typeface="標楷體" panose="03000509000000000000" pitchFamily="65" charset="-120"/>
                <a:ea typeface="標楷體" panose="03000509000000000000" pitchFamily="65" charset="-120"/>
                <a:cs typeface="Arial" panose="020B0604020202020204" pitchFamily="34" charset="0"/>
              </a:rPr>
              <a:t>亦可</a:t>
            </a:r>
            <a:r>
              <a:rPr lang="zh-TW" altLang="en-US" sz="3200" dirty="0">
                <a:solidFill>
                  <a:srgbClr val="FF0000"/>
                </a:solidFill>
                <a:latin typeface="標楷體" panose="03000509000000000000" pitchFamily="65" charset="-120"/>
                <a:ea typeface="標楷體" panose="03000509000000000000" pitchFamily="65" charset="-120"/>
                <a:cs typeface="Arial" panose="020B0604020202020204" pitchFamily="34" charset="0"/>
              </a:rPr>
              <a:t>寫為</a:t>
            </a:r>
            <a:r>
              <a:rPr lang="zh-TW" altLang="en-US" sz="3200" dirty="0">
                <a:solidFill>
                  <a:srgbClr val="FF0000"/>
                </a:solidFill>
                <a:latin typeface="Arial" panose="020B0604020202020204" pitchFamily="34" charset="0"/>
                <a:cs typeface="Arial" panose="020B0604020202020204" pitchFamily="34" charset="0"/>
              </a:rPr>
              <a:t>：</a:t>
            </a:r>
            <a:r>
              <a:rPr lang="en-US" altLang="zh-TW" sz="3200" dirty="0">
                <a:solidFill>
                  <a:srgbClr val="FF0000"/>
                </a:solidFill>
                <a:latin typeface="Arial" panose="020B0604020202020204" pitchFamily="34" charset="0"/>
                <a:cs typeface="Arial" panose="020B0604020202020204" pitchFamily="34" charset="0"/>
              </a:rPr>
              <a:t>A little boy was seen opening </a:t>
            </a:r>
            <a:r>
              <a:rPr lang="en-US" altLang="zh-TW" sz="3200" dirty="0" smtClean="0">
                <a:solidFill>
                  <a:srgbClr val="FF0000"/>
                </a:solidFill>
                <a:latin typeface="Arial" panose="020B0604020202020204" pitchFamily="34" charset="0"/>
                <a:cs typeface="Arial" panose="020B0604020202020204" pitchFamily="34" charset="0"/>
              </a:rPr>
              <a:t>the fridge</a:t>
            </a:r>
            <a:r>
              <a:rPr lang="en-US" altLang="zh-TW" sz="3200" dirty="0">
                <a:solidFill>
                  <a:srgbClr val="FF0000"/>
                </a:solidFill>
                <a:latin typeface="Arial" panose="020B0604020202020204" pitchFamily="34" charset="0"/>
                <a:cs typeface="Arial" panose="020B0604020202020204" pitchFamily="34" charset="0"/>
              </a:rPr>
              <a:t>, taking out a pudding, and disappearing into thin air.</a:t>
            </a:r>
            <a:endParaRPr lang="zh-TW" altLang="en-US"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3193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8" grpId="0"/>
      <p:bldP spid="3" grpId="0"/>
    </p:bldLst>
  </p:timing>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8" name="表格 17"/>
          <p:cNvGraphicFramePr>
            <a:graphicFrameLocks noGrp="1"/>
          </p:cNvGraphicFramePr>
          <p:nvPr>
            <p:extLst>
              <p:ext uri="{D42A27DB-BD31-4B8C-83A1-F6EECF244321}">
                <p14:modId xmlns:p14="http://schemas.microsoft.com/office/powerpoint/2010/main" val="2117568480"/>
              </p:ext>
            </p:extLst>
          </p:nvPr>
        </p:nvGraphicFramePr>
        <p:xfrm>
          <a:off x="432000" y="306000"/>
          <a:ext cx="11161762" cy="864000"/>
        </p:xfrm>
        <a:graphic>
          <a:graphicData uri="http://schemas.openxmlformats.org/drawingml/2006/table">
            <a:tbl>
              <a:tblPr firstRow="1" bandRow="1">
                <a:tableStyleId>{284E427A-3D55-4303-BF80-6455036E1DE7}</a:tableStyleId>
              </a:tblPr>
              <a:tblGrid>
                <a:gridCol w="208465">
                  <a:extLst>
                    <a:ext uri="{9D8B030D-6E8A-4147-A177-3AD203B41FA5}">
                      <a16:colId xmlns:a16="http://schemas.microsoft.com/office/drawing/2014/main" val="2099223835"/>
                    </a:ext>
                  </a:extLst>
                </a:gridCol>
                <a:gridCol w="10953297">
                  <a:extLst>
                    <a:ext uri="{9D8B030D-6E8A-4147-A177-3AD203B41FA5}">
                      <a16:colId xmlns:a16="http://schemas.microsoft.com/office/drawing/2014/main" val="2801735028"/>
                    </a:ext>
                  </a:extLst>
                </a:gridCol>
              </a:tblGrid>
              <a:tr h="864000">
                <a:tc>
                  <a:txBody>
                    <a:bodyPr/>
                    <a:lstStyle/>
                    <a:p>
                      <a:pPr>
                        <a:lnSpc>
                          <a:spcPct val="100000"/>
                        </a:lnSpc>
                      </a:pPr>
                      <a:endParaRPr lang="zh-TW" altLang="en-US" sz="3600" dirty="0">
                        <a:solidFill>
                          <a:schemeClr val="tx1"/>
                        </a:solidFill>
                        <a:ea typeface="標楷體" panose="03000509000000000000" pitchFamily="65" charset="-120"/>
                      </a:endParaRPr>
                    </a:p>
                  </a:txBody>
                  <a:tcPr anchor="ctr">
                    <a:lnL w="6350" cap="flat" cmpd="sng" algn="ctr">
                      <a:noFill/>
                      <a:prstDash val="solid"/>
                      <a:miter lim="800000"/>
                    </a:lnL>
                    <a:lnR>
                      <a:noFill/>
                    </a:lnR>
                    <a:lnT w="6350" cap="flat" cmpd="sng" algn="ctr">
                      <a:noFill/>
                      <a:prstDash val="solid"/>
                      <a:miter lim="800000"/>
                    </a:lnT>
                    <a:lnB w="635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0066"/>
                    </a:solidFill>
                  </a:tcPr>
                </a:tc>
                <a:tc>
                  <a:txBody>
                    <a:bodyPr/>
                    <a:lstStyle/>
                    <a:p>
                      <a:pPr marL="0" indent="88900">
                        <a:lnSpc>
                          <a:spcPct val="100000"/>
                        </a:lnSpc>
                        <a:spcBef>
                          <a:spcPts val="0"/>
                        </a:spcBef>
                      </a:pP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be see</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heard + </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V-</a:t>
                      </a:r>
                      <a:r>
                        <a:rPr lang="en-US" altLang="zh-TW" sz="3600" b="1" u="sng"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in</a:t>
                      </a:r>
                      <a:r>
                        <a:rPr lang="en-US" altLang="zh-TW" sz="3600" b="1" u="sng" spc="300"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g</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to VR</a:t>
                      </a:r>
                    </a:p>
                  </a:txBody>
                  <a:tcPr anchor="ctr">
                    <a:lnL>
                      <a:noFill/>
                    </a:lnL>
                    <a:lnR w="6350" cap="flat" cmpd="sng" algn="ctr">
                      <a:noFill/>
                      <a:prstDash val="solid"/>
                      <a:miter lim="800000"/>
                    </a:lnR>
                    <a:lnT w="6350" cap="flat" cmpd="sng" algn="ctr">
                      <a:noFill/>
                      <a:prstDash val="solid"/>
                      <a:miter lim="800000"/>
                    </a:lnT>
                    <a:lnB w="3175" cap="flat" cmpd="sng" algn="ctr">
                      <a:solidFill>
                        <a:srgbClr val="FBD8DC"/>
                      </a:solidFill>
                      <a:prstDash val="solid"/>
                      <a:round/>
                      <a:headEnd type="none" w="med" len="med"/>
                      <a:tailEnd type="none" w="med" len="med"/>
                    </a:lnB>
                    <a:lnTlToBr w="12700" cmpd="sng">
                      <a:noFill/>
                      <a:prstDash val="solid"/>
                    </a:lnTlToBr>
                    <a:lnBlToTr w="12700" cmpd="sng">
                      <a:noFill/>
                      <a:prstDash val="solid"/>
                    </a:lnBlToTr>
                    <a:solidFill>
                      <a:srgbClr val="FBD8DC"/>
                    </a:solidFill>
                  </a:tcPr>
                </a:tc>
                <a:extLst>
                  <a:ext uri="{0D108BD9-81ED-4DB2-BD59-A6C34878D82A}">
                    <a16:rowId xmlns:a16="http://schemas.microsoft.com/office/drawing/2014/main" val="1876543136"/>
                  </a:ext>
                </a:extLst>
              </a:tr>
            </a:tbl>
          </a:graphicData>
        </a:graphic>
      </p:graphicFrame>
      <p:sp>
        <p:nvSpPr>
          <p:cNvPr id="2" name="文字版面配置區 2">
            <a:extLst>
              <a:ext uri="{FF2B5EF4-FFF2-40B4-BE49-F238E27FC236}">
                <a16:creationId xmlns:a16="http://schemas.microsoft.com/office/drawing/2014/main" id="{2BE55B0E-EB42-424B-A53D-EDCB25E579B0}"/>
              </a:ext>
            </a:extLst>
          </p:cNvPr>
          <p:cNvSpPr txBox="1">
            <a:spLocks/>
          </p:cNvSpPr>
          <p:nvPr/>
        </p:nvSpPr>
        <p:spPr>
          <a:xfrm>
            <a:off x="304708" y="1287700"/>
            <a:ext cx="1403564" cy="4493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b="1" spc="-30" dirty="0">
                <a:solidFill>
                  <a:schemeClr val="bg1"/>
                </a:solidFill>
                <a:latin typeface="Arial" panose="020B0604020202020204" pitchFamily="34" charset="0"/>
                <a:ea typeface="標楷體" panose="03000509000000000000" pitchFamily="65" charset="-120"/>
                <a:cs typeface="Arial" panose="020B0604020202020204" pitchFamily="34" charset="0"/>
              </a:rPr>
              <a:t>補充練習</a:t>
            </a:r>
            <a:endParaRPr lang="en-US" altLang="zh-TW" b="1" dirty="0">
              <a:solidFill>
                <a:schemeClr val="bg1"/>
              </a:solidFill>
              <a:latin typeface="Arial" panose="020B0604020202020204" pitchFamily="34" charset="0"/>
              <a:ea typeface="標楷體" panose="03000509000000000000" pitchFamily="65" charset="-120"/>
              <a:cs typeface="Arial" panose="020B0604020202020204" pitchFamily="34" charset="0"/>
            </a:endParaRPr>
          </a:p>
        </p:txBody>
      </p:sp>
      <p:sp>
        <p:nvSpPr>
          <p:cNvPr id="3" name="圓角矩形 4">
            <a:hlinkClick r:id="rId2" action="ppaction://hlinksldjump"/>
            <a:extLst>
              <a:ext uri="{FF2B5EF4-FFF2-40B4-BE49-F238E27FC236}">
                <a16:creationId xmlns:a16="http://schemas.microsoft.com/office/drawing/2014/main" id="{7B89A9D1-1AB7-4843-8B92-C8D2A5BA42A1}"/>
              </a:ext>
            </a:extLst>
          </p:cNvPr>
          <p:cNvSpPr/>
          <p:nvPr/>
        </p:nvSpPr>
        <p:spPr>
          <a:xfrm>
            <a:off x="10260000" y="180000"/>
            <a:ext cx="1512168"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回句型練習</a:t>
            </a:r>
          </a:p>
        </p:txBody>
      </p:sp>
      <p:sp>
        <p:nvSpPr>
          <p:cNvPr id="4" name="文字版面配置區 2">
            <a:extLst>
              <a:ext uri="{FF2B5EF4-FFF2-40B4-BE49-F238E27FC236}">
                <a16:creationId xmlns:a16="http://schemas.microsoft.com/office/drawing/2014/main" id="{0CEBD66D-C790-4681-BE68-8E0933AA7EE7}"/>
              </a:ext>
            </a:extLst>
          </p:cNvPr>
          <p:cNvSpPr txBox="1">
            <a:spLocks/>
          </p:cNvSpPr>
          <p:nvPr/>
        </p:nvSpPr>
        <p:spPr>
          <a:xfrm>
            <a:off x="304708" y="1287700"/>
            <a:ext cx="1403564" cy="4493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b="1" spc="-30" dirty="0">
                <a:solidFill>
                  <a:schemeClr val="bg1"/>
                </a:solidFill>
                <a:latin typeface="Arial" panose="020B0604020202020204" pitchFamily="34" charset="0"/>
                <a:ea typeface="標楷體" panose="03000509000000000000" pitchFamily="65" charset="-120"/>
                <a:cs typeface="Arial" panose="020B0604020202020204" pitchFamily="34" charset="0"/>
              </a:rPr>
              <a:t>補充練習</a:t>
            </a:r>
            <a:endParaRPr lang="en-US" altLang="zh-TW" b="1" dirty="0">
              <a:solidFill>
                <a:schemeClr val="bg1"/>
              </a:solidFill>
              <a:latin typeface="Arial" panose="020B0604020202020204" pitchFamily="34" charset="0"/>
              <a:ea typeface="標楷體" panose="03000509000000000000" pitchFamily="65" charset="-120"/>
              <a:cs typeface="Arial" panose="020B0604020202020204" pitchFamily="34" charset="0"/>
            </a:endParaRPr>
          </a:p>
        </p:txBody>
      </p:sp>
      <p:pic>
        <p:nvPicPr>
          <p:cNvPr id="5" name="圖片 4">
            <a:extLst>
              <a:ext uri="{FF2B5EF4-FFF2-40B4-BE49-F238E27FC236}">
                <a16:creationId xmlns:a16="http://schemas.microsoft.com/office/drawing/2014/main" id="{6CD6B97D-183D-427C-B687-D3A8F3B8E9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2000" y="1276066"/>
            <a:ext cx="1623136" cy="414318"/>
          </a:xfrm>
          <a:prstGeom prst="rect">
            <a:avLst/>
          </a:prstGeom>
        </p:spPr>
      </p:pic>
      <p:pic>
        <p:nvPicPr>
          <p:cNvPr id="6" name="圖片 5">
            <a:extLst>
              <a:ext uri="{FF2B5EF4-FFF2-40B4-BE49-F238E27FC236}">
                <a16:creationId xmlns:a16="http://schemas.microsoft.com/office/drawing/2014/main" id="{07566134-0141-4D0B-AFCB-554B17C130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2428" y="1327974"/>
            <a:ext cx="1224136" cy="342906"/>
          </a:xfrm>
          <a:prstGeom prst="rect">
            <a:avLst/>
          </a:prstGeom>
        </p:spPr>
      </p:pic>
      <p:sp>
        <p:nvSpPr>
          <p:cNvPr id="7" name="文字版面配置區 2">
            <a:extLst>
              <a:ext uri="{FF2B5EF4-FFF2-40B4-BE49-F238E27FC236}">
                <a16:creationId xmlns:a16="http://schemas.microsoft.com/office/drawing/2014/main" id="{2FB6543C-F002-459F-9DCF-5887025399A9}"/>
              </a:ext>
            </a:extLst>
          </p:cNvPr>
          <p:cNvSpPr txBox="1">
            <a:spLocks/>
          </p:cNvSpPr>
          <p:nvPr/>
        </p:nvSpPr>
        <p:spPr>
          <a:xfrm>
            <a:off x="272877" y="1716544"/>
            <a:ext cx="11799787" cy="201627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49263" indent="-449263">
              <a:lnSpc>
                <a:spcPct val="140000"/>
              </a:lnSpc>
              <a:spcBef>
                <a:spcPts val="600"/>
              </a:spcBef>
            </a:pP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A.</a:t>
            </a:r>
            <a:r>
              <a:rPr lang="zh-TW" altLang="en-US" sz="2800" b="1" dirty="0">
                <a:solidFill>
                  <a:schemeClr val="tx1"/>
                </a:solidFill>
                <a:latin typeface="Arial" panose="020B0604020202020204" pitchFamily="34" charset="0"/>
                <a:ea typeface="標楷體" panose="03000509000000000000" pitchFamily="65" charset="-120"/>
                <a:cs typeface="Arial" panose="020B0604020202020204" pitchFamily="34" charset="0"/>
              </a:rPr>
              <a:t> 將下列各句改寫為被動語態</a:t>
            </a:r>
          </a:p>
          <a:p>
            <a:pPr>
              <a:lnSpc>
                <a:spcPct val="14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1. Someone saw the young bird falling out of the nest.</a:t>
            </a:r>
          </a:p>
          <a:p>
            <a:pPr>
              <a:lnSpc>
                <a:spcPct val="140000"/>
              </a:lnSpc>
              <a:spcBef>
                <a:spcPts val="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The young bird was</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t>
            </a:r>
          </a:p>
          <a:p>
            <a:pPr marL="438150" indent="-438150">
              <a:lnSpc>
                <a:spcPct val="14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2. Someone saw a man in black unlock the door and</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enter the building</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man in </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black</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was</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smtClean="0">
                <a:noFill/>
                <a:latin typeface="Arial" panose="020B0604020202020204" pitchFamily="34" charset="0"/>
                <a:ea typeface="標楷體" panose="03000509000000000000" pitchFamily="65" charset="-120"/>
                <a:cs typeface="Arial" panose="020B0604020202020204" pitchFamily="34" charset="0"/>
              </a:rPr>
              <a:t>.</a:t>
            </a:r>
            <a:r>
              <a:rPr lang="zh-TW" altLang="en-US"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br>
            <a:r>
              <a:rPr lang="zh-TW" altLang="en-US"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t>
            </a:r>
          </a:p>
        </p:txBody>
      </p:sp>
      <p:sp>
        <p:nvSpPr>
          <p:cNvPr id="8" name="文字版面配置區 2">
            <a:extLst>
              <a:ext uri="{FF2B5EF4-FFF2-40B4-BE49-F238E27FC236}">
                <a16:creationId xmlns:a16="http://schemas.microsoft.com/office/drawing/2014/main" id="{42031586-206A-40EF-B092-76D58CF0DEE5}"/>
              </a:ext>
            </a:extLst>
          </p:cNvPr>
          <p:cNvSpPr txBox="1">
            <a:spLocks/>
          </p:cNvSpPr>
          <p:nvPr/>
        </p:nvSpPr>
        <p:spPr>
          <a:xfrm>
            <a:off x="5050051" y="3078630"/>
            <a:ext cx="5209949" cy="6541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30000"/>
              </a:lnSpc>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seen falling out of the nest</a:t>
            </a:r>
          </a:p>
        </p:txBody>
      </p:sp>
      <p:pic>
        <p:nvPicPr>
          <p:cNvPr id="9" name="圖片 8">
            <a:extLst>
              <a:ext uri="{FF2B5EF4-FFF2-40B4-BE49-F238E27FC236}">
                <a16:creationId xmlns:a16="http://schemas.microsoft.com/office/drawing/2014/main" id="{09E376FF-6691-4FA9-863B-8D778177F5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5542" y="3095150"/>
            <a:ext cx="318857" cy="318857"/>
          </a:xfrm>
          <a:prstGeom prst="rect">
            <a:avLst/>
          </a:prstGeom>
        </p:spPr>
      </p:pic>
      <p:sp>
        <p:nvSpPr>
          <p:cNvPr id="10" name="文字版面配置區 2">
            <a:extLst>
              <a:ext uri="{FF2B5EF4-FFF2-40B4-BE49-F238E27FC236}">
                <a16:creationId xmlns:a16="http://schemas.microsoft.com/office/drawing/2014/main" id="{A4C39873-7D3C-40BC-BFD3-D8E06445CB35}"/>
              </a:ext>
            </a:extLst>
          </p:cNvPr>
          <p:cNvSpPr txBox="1">
            <a:spLocks/>
          </p:cNvSpPr>
          <p:nvPr/>
        </p:nvSpPr>
        <p:spPr>
          <a:xfrm>
            <a:off x="6927546" y="4546496"/>
            <a:ext cx="4487372" cy="654192"/>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30000"/>
              </a:lnSpc>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seen to unlock the </a:t>
            </a:r>
            <a:r>
              <a:rPr lang="en-US" altLang="zh-TW" sz="3200" dirty="0" smtClean="0">
                <a:solidFill>
                  <a:srgbClr val="FF0000"/>
                </a:solidFill>
                <a:latin typeface="Arial" panose="020B0604020202020204" pitchFamily="34" charset="0"/>
                <a:ea typeface="標楷體" panose="03000509000000000000" pitchFamily="65" charset="-120"/>
                <a:cs typeface="Arial" panose="020B0604020202020204" pitchFamily="34" charset="0"/>
              </a:rPr>
              <a:t>door</a:t>
            </a:r>
            <a:endPar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endParaRPr>
          </a:p>
        </p:txBody>
      </p:sp>
      <p:pic>
        <p:nvPicPr>
          <p:cNvPr id="11" name="圖片 10">
            <a:extLst>
              <a:ext uri="{FF2B5EF4-FFF2-40B4-BE49-F238E27FC236}">
                <a16:creationId xmlns:a16="http://schemas.microsoft.com/office/drawing/2014/main" id="{AE095F39-126B-49F2-BDBF-0DA7FCD91D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6015" y="4554735"/>
            <a:ext cx="318857" cy="318857"/>
          </a:xfrm>
          <a:prstGeom prst="rect">
            <a:avLst/>
          </a:prstGeom>
        </p:spPr>
      </p:pic>
      <p:sp>
        <p:nvSpPr>
          <p:cNvPr id="13" name="文字版面配置區 2">
            <a:extLst>
              <a:ext uri="{FF2B5EF4-FFF2-40B4-BE49-F238E27FC236}">
                <a16:creationId xmlns:a16="http://schemas.microsoft.com/office/drawing/2014/main" id="{A4C39873-7D3C-40BC-BFD3-D8E06445CB35}"/>
              </a:ext>
            </a:extLst>
          </p:cNvPr>
          <p:cNvSpPr txBox="1">
            <a:spLocks/>
          </p:cNvSpPr>
          <p:nvPr/>
        </p:nvSpPr>
        <p:spPr>
          <a:xfrm>
            <a:off x="767486" y="5238807"/>
            <a:ext cx="4282565" cy="6541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30000"/>
              </a:lnSpc>
            </a:pPr>
            <a:r>
              <a:rPr lang="en-US" altLang="zh-TW" sz="3200" dirty="0" smtClean="0">
                <a:solidFill>
                  <a:srgbClr val="FF0000"/>
                </a:solidFill>
                <a:latin typeface="Arial" panose="020B0604020202020204" pitchFamily="34" charset="0"/>
                <a:ea typeface="標楷體" panose="03000509000000000000" pitchFamily="65" charset="-120"/>
                <a:cs typeface="Arial" panose="020B0604020202020204" pitchFamily="34" charset="0"/>
              </a:rPr>
              <a:t>and </a:t>
            </a: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enter the building</a:t>
            </a:r>
          </a:p>
        </p:txBody>
      </p:sp>
    </p:spTree>
    <p:extLst>
      <p:ext uri="{BB962C8B-B14F-4D97-AF65-F5344CB8AC3E}">
        <p14:creationId xmlns:p14="http://schemas.microsoft.com/office/powerpoint/2010/main" val="43884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50"/>
                                        <p:tgtEl>
                                          <p:spTgt spid="10"/>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250"/>
                                        <p:tgtEl>
                                          <p:spTgt spid="13"/>
                                        </p:tgtEl>
                                      </p:cBhvr>
                                    </p:animEffect>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grpId="2"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50"/>
                                        <p:tgtEl>
                                          <p:spTgt spid="8"/>
                                        </p:tgtEl>
                                      </p:cBhvr>
                                    </p:animEffect>
                                  </p:childTnLst>
                                </p:cTn>
                              </p:par>
                              <p:par>
                                <p:cTn id="23" presetID="10" presetClass="entr" presetSubtype="0" fill="hold" grpId="2"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250"/>
                                        <p:tgtEl>
                                          <p:spTgt spid="13"/>
                                        </p:tgtEl>
                                      </p:cBhvr>
                                    </p:animEffect>
                                  </p:childTnLst>
                                </p:cTn>
                              </p:par>
                            </p:childTnLst>
                          </p:cTn>
                        </p:par>
                      </p:childTnLst>
                    </p:cTn>
                  </p:par>
                </p:childTnLst>
              </p:cTn>
              <p:nextCondLst>
                <p:cond evt="onClick" delay="0">
                  <p:tgtEl>
                    <p:spTgt spid="6"/>
                  </p:tgtEl>
                </p:cond>
              </p:nextCondLst>
            </p:seq>
          </p:childTnLst>
        </p:cTn>
      </p:par>
    </p:tnLst>
    <p:bldLst>
      <p:bldP spid="8" grpId="0"/>
      <p:bldP spid="8" grpId="2"/>
      <p:bldP spid="10" grpId="0"/>
      <p:bldP spid="10" grpId="2"/>
      <p:bldP spid="13" grpId="0"/>
      <p:bldP spid="13" grpId="1"/>
    </p:bldLst>
  </p:timing>
</p:sld>
</file>

<file path=ppt/slides/slide2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版面配置區 2">
            <a:extLst>
              <a:ext uri="{FF2B5EF4-FFF2-40B4-BE49-F238E27FC236}">
                <a16:creationId xmlns:a16="http://schemas.microsoft.com/office/drawing/2014/main" id="{2BE55B0E-EB42-424B-A53D-EDCB25E579B0}"/>
              </a:ext>
            </a:extLst>
          </p:cNvPr>
          <p:cNvSpPr txBox="1">
            <a:spLocks/>
          </p:cNvSpPr>
          <p:nvPr/>
        </p:nvSpPr>
        <p:spPr>
          <a:xfrm>
            <a:off x="304708" y="1287700"/>
            <a:ext cx="1403564" cy="4493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b="1" spc="-30" dirty="0">
                <a:solidFill>
                  <a:schemeClr val="bg1"/>
                </a:solidFill>
                <a:latin typeface="Arial" panose="020B0604020202020204" pitchFamily="34" charset="0"/>
                <a:ea typeface="標楷體" panose="03000509000000000000" pitchFamily="65" charset="-120"/>
                <a:cs typeface="Arial" panose="020B0604020202020204" pitchFamily="34" charset="0"/>
              </a:rPr>
              <a:t>補充練習</a:t>
            </a:r>
            <a:endParaRPr lang="en-US" altLang="zh-TW" b="1" dirty="0">
              <a:solidFill>
                <a:schemeClr val="bg1"/>
              </a:solidFill>
              <a:latin typeface="Arial" panose="020B0604020202020204" pitchFamily="34" charset="0"/>
              <a:ea typeface="標楷體" panose="03000509000000000000" pitchFamily="65" charset="-120"/>
              <a:cs typeface="Arial" panose="020B0604020202020204" pitchFamily="34" charset="0"/>
            </a:endParaRPr>
          </a:p>
        </p:txBody>
      </p:sp>
      <p:sp>
        <p:nvSpPr>
          <p:cNvPr id="4" name="文字版面配置區 2">
            <a:extLst>
              <a:ext uri="{FF2B5EF4-FFF2-40B4-BE49-F238E27FC236}">
                <a16:creationId xmlns:a16="http://schemas.microsoft.com/office/drawing/2014/main" id="{0CEBD66D-C790-4681-BE68-8E0933AA7EE7}"/>
              </a:ext>
            </a:extLst>
          </p:cNvPr>
          <p:cNvSpPr txBox="1">
            <a:spLocks/>
          </p:cNvSpPr>
          <p:nvPr/>
        </p:nvSpPr>
        <p:spPr>
          <a:xfrm>
            <a:off x="304708" y="1287700"/>
            <a:ext cx="1403564" cy="4493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b="1" spc="-30" dirty="0">
                <a:solidFill>
                  <a:schemeClr val="bg1"/>
                </a:solidFill>
                <a:latin typeface="Arial" panose="020B0604020202020204" pitchFamily="34" charset="0"/>
                <a:ea typeface="標楷體" panose="03000509000000000000" pitchFamily="65" charset="-120"/>
                <a:cs typeface="Arial" panose="020B0604020202020204" pitchFamily="34" charset="0"/>
              </a:rPr>
              <a:t>補充練習</a:t>
            </a:r>
            <a:endParaRPr lang="en-US" altLang="zh-TW" b="1" dirty="0">
              <a:solidFill>
                <a:schemeClr val="bg1"/>
              </a:solidFill>
              <a:latin typeface="Arial" panose="020B0604020202020204" pitchFamily="34" charset="0"/>
              <a:ea typeface="標楷體" panose="03000509000000000000" pitchFamily="65" charset="-120"/>
              <a:cs typeface="Arial" panose="020B0604020202020204" pitchFamily="34" charset="0"/>
            </a:endParaRPr>
          </a:p>
        </p:txBody>
      </p:sp>
      <p:sp>
        <p:nvSpPr>
          <p:cNvPr id="7" name="文字版面配置區 2">
            <a:extLst>
              <a:ext uri="{FF2B5EF4-FFF2-40B4-BE49-F238E27FC236}">
                <a16:creationId xmlns:a16="http://schemas.microsoft.com/office/drawing/2014/main" id="{2FB6543C-F002-459F-9DCF-5887025399A9}"/>
              </a:ext>
            </a:extLst>
          </p:cNvPr>
          <p:cNvSpPr txBox="1">
            <a:spLocks/>
          </p:cNvSpPr>
          <p:nvPr/>
        </p:nvSpPr>
        <p:spPr>
          <a:xfrm>
            <a:off x="272877" y="1716544"/>
            <a:ext cx="11799787" cy="201627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49263" indent="-449263">
              <a:lnSpc>
                <a:spcPct val="140000"/>
              </a:lnSpc>
              <a:spcBef>
                <a:spcPts val="600"/>
              </a:spcBef>
            </a:pP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A.</a:t>
            </a:r>
            <a:r>
              <a:rPr lang="zh-TW" altLang="en-US" sz="2800" b="1" dirty="0">
                <a:solidFill>
                  <a:schemeClr val="tx1"/>
                </a:solidFill>
                <a:latin typeface="Arial" panose="020B0604020202020204" pitchFamily="34" charset="0"/>
                <a:ea typeface="標楷體" panose="03000509000000000000" pitchFamily="65" charset="-120"/>
                <a:cs typeface="Arial" panose="020B0604020202020204" pitchFamily="34" charset="0"/>
              </a:rPr>
              <a:t> 將下列各句改寫為被動語態</a:t>
            </a:r>
          </a:p>
          <a:p>
            <a:pPr>
              <a:lnSpc>
                <a:spcPct val="14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3. Someone heard some kids playing hide-and-seek in</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park.</a:t>
            </a:r>
          </a:p>
          <a:p>
            <a:pPr>
              <a:lnSpc>
                <a:spcPct val="140000"/>
              </a:lnSpc>
              <a:spcBef>
                <a:spcPts val="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Some kids were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t>
            </a:r>
          </a:p>
        </p:txBody>
      </p:sp>
      <p:sp>
        <p:nvSpPr>
          <p:cNvPr id="8" name="文字版面配置區 2">
            <a:extLst>
              <a:ext uri="{FF2B5EF4-FFF2-40B4-BE49-F238E27FC236}">
                <a16:creationId xmlns:a16="http://schemas.microsoft.com/office/drawing/2014/main" id="{42031586-206A-40EF-B092-76D58CF0DEE5}"/>
              </a:ext>
            </a:extLst>
          </p:cNvPr>
          <p:cNvSpPr txBox="1">
            <a:spLocks/>
          </p:cNvSpPr>
          <p:nvPr/>
        </p:nvSpPr>
        <p:spPr>
          <a:xfrm>
            <a:off x="4292104" y="3107583"/>
            <a:ext cx="8420431" cy="6541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30000"/>
              </a:lnSpc>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heard playing hide-and-seek in the park</a:t>
            </a:r>
          </a:p>
        </p:txBody>
      </p:sp>
      <p:pic>
        <p:nvPicPr>
          <p:cNvPr id="9" name="圖片 8">
            <a:extLst>
              <a:ext uri="{FF2B5EF4-FFF2-40B4-BE49-F238E27FC236}">
                <a16:creationId xmlns:a16="http://schemas.microsoft.com/office/drawing/2014/main" id="{09E376FF-6691-4FA9-863B-8D778177F5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2401" y="3269013"/>
            <a:ext cx="318857" cy="318857"/>
          </a:xfrm>
          <a:prstGeom prst="rect">
            <a:avLst/>
          </a:prstGeom>
        </p:spPr>
      </p:pic>
      <p:graphicFrame>
        <p:nvGraphicFramePr>
          <p:cNvPr id="13" name="表格 12"/>
          <p:cNvGraphicFramePr>
            <a:graphicFrameLocks noGrp="1"/>
          </p:cNvGraphicFramePr>
          <p:nvPr>
            <p:extLst>
              <p:ext uri="{D42A27DB-BD31-4B8C-83A1-F6EECF244321}">
                <p14:modId xmlns:p14="http://schemas.microsoft.com/office/powerpoint/2010/main" val="2169499233"/>
              </p:ext>
            </p:extLst>
          </p:nvPr>
        </p:nvGraphicFramePr>
        <p:xfrm>
          <a:off x="432000" y="306000"/>
          <a:ext cx="11161762" cy="864000"/>
        </p:xfrm>
        <a:graphic>
          <a:graphicData uri="http://schemas.openxmlformats.org/drawingml/2006/table">
            <a:tbl>
              <a:tblPr firstRow="1" bandRow="1">
                <a:tableStyleId>{284E427A-3D55-4303-BF80-6455036E1DE7}</a:tableStyleId>
              </a:tblPr>
              <a:tblGrid>
                <a:gridCol w="208465">
                  <a:extLst>
                    <a:ext uri="{9D8B030D-6E8A-4147-A177-3AD203B41FA5}">
                      <a16:colId xmlns:a16="http://schemas.microsoft.com/office/drawing/2014/main" val="2099223835"/>
                    </a:ext>
                  </a:extLst>
                </a:gridCol>
                <a:gridCol w="10953297">
                  <a:extLst>
                    <a:ext uri="{9D8B030D-6E8A-4147-A177-3AD203B41FA5}">
                      <a16:colId xmlns:a16="http://schemas.microsoft.com/office/drawing/2014/main" val="2801735028"/>
                    </a:ext>
                  </a:extLst>
                </a:gridCol>
              </a:tblGrid>
              <a:tr h="864000">
                <a:tc>
                  <a:txBody>
                    <a:bodyPr/>
                    <a:lstStyle/>
                    <a:p>
                      <a:pPr>
                        <a:lnSpc>
                          <a:spcPct val="100000"/>
                        </a:lnSpc>
                      </a:pPr>
                      <a:endParaRPr lang="zh-TW" altLang="en-US" sz="3600" dirty="0">
                        <a:solidFill>
                          <a:schemeClr val="tx1"/>
                        </a:solidFill>
                        <a:ea typeface="標楷體" panose="03000509000000000000" pitchFamily="65" charset="-120"/>
                      </a:endParaRPr>
                    </a:p>
                  </a:txBody>
                  <a:tcPr anchor="ctr">
                    <a:lnL w="6350" cap="flat" cmpd="sng" algn="ctr">
                      <a:noFill/>
                      <a:prstDash val="solid"/>
                      <a:miter lim="800000"/>
                    </a:lnL>
                    <a:lnR>
                      <a:noFill/>
                    </a:lnR>
                    <a:lnT w="6350" cap="flat" cmpd="sng" algn="ctr">
                      <a:noFill/>
                      <a:prstDash val="solid"/>
                      <a:miter lim="800000"/>
                    </a:lnT>
                    <a:lnB w="635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0066"/>
                    </a:solidFill>
                  </a:tcPr>
                </a:tc>
                <a:tc>
                  <a:txBody>
                    <a:bodyPr/>
                    <a:lstStyle/>
                    <a:p>
                      <a:pPr marL="0" indent="88900">
                        <a:lnSpc>
                          <a:spcPct val="100000"/>
                        </a:lnSpc>
                        <a:spcBef>
                          <a:spcPts val="0"/>
                        </a:spcBef>
                      </a:pP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be see</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heard + </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V-</a:t>
                      </a:r>
                      <a:r>
                        <a:rPr lang="en-US" altLang="zh-TW" sz="3600" b="1" u="sng"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in</a:t>
                      </a:r>
                      <a:r>
                        <a:rPr lang="en-US" altLang="zh-TW" sz="3600" b="1" u="sng" spc="300"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g</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to VR</a:t>
                      </a:r>
                    </a:p>
                  </a:txBody>
                  <a:tcPr anchor="ctr">
                    <a:lnL>
                      <a:noFill/>
                    </a:lnL>
                    <a:lnR w="6350" cap="flat" cmpd="sng" algn="ctr">
                      <a:noFill/>
                      <a:prstDash val="solid"/>
                      <a:miter lim="800000"/>
                    </a:lnR>
                    <a:lnT w="6350" cap="flat" cmpd="sng" algn="ctr">
                      <a:noFill/>
                      <a:prstDash val="solid"/>
                      <a:miter lim="800000"/>
                    </a:lnT>
                    <a:lnB w="3175" cap="flat" cmpd="sng" algn="ctr">
                      <a:solidFill>
                        <a:srgbClr val="FBD8DC"/>
                      </a:solidFill>
                      <a:prstDash val="solid"/>
                      <a:round/>
                      <a:headEnd type="none" w="med" len="med"/>
                      <a:tailEnd type="none" w="med" len="med"/>
                    </a:lnB>
                    <a:lnTlToBr w="12700" cmpd="sng">
                      <a:noFill/>
                      <a:prstDash val="solid"/>
                    </a:lnTlToBr>
                    <a:lnBlToTr w="12700" cmpd="sng">
                      <a:noFill/>
                      <a:prstDash val="solid"/>
                    </a:lnBlToTr>
                    <a:solidFill>
                      <a:srgbClr val="FBD8DC"/>
                    </a:solidFill>
                  </a:tcPr>
                </a:tc>
                <a:extLst>
                  <a:ext uri="{0D108BD9-81ED-4DB2-BD59-A6C34878D82A}">
                    <a16:rowId xmlns:a16="http://schemas.microsoft.com/office/drawing/2014/main" val="1876543136"/>
                  </a:ext>
                </a:extLst>
              </a:tr>
            </a:tbl>
          </a:graphicData>
        </a:graphic>
      </p:graphicFrame>
      <p:sp>
        <p:nvSpPr>
          <p:cNvPr id="18" name="圓角矩形 4">
            <a:hlinkClick r:id="rId3" action="ppaction://hlinksldjump"/>
            <a:extLst>
              <a:ext uri="{FF2B5EF4-FFF2-40B4-BE49-F238E27FC236}">
                <a16:creationId xmlns:a16="http://schemas.microsoft.com/office/drawing/2014/main" id="{7B89A9D1-1AB7-4843-8B92-C8D2A5BA42A1}"/>
              </a:ext>
            </a:extLst>
          </p:cNvPr>
          <p:cNvSpPr/>
          <p:nvPr/>
        </p:nvSpPr>
        <p:spPr>
          <a:xfrm>
            <a:off x="10260000" y="180000"/>
            <a:ext cx="1512168"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回句型練習</a:t>
            </a:r>
          </a:p>
        </p:txBody>
      </p:sp>
      <p:pic>
        <p:nvPicPr>
          <p:cNvPr id="10" name="圖片 9">
            <a:extLst>
              <a:ext uri="{FF2B5EF4-FFF2-40B4-BE49-F238E27FC236}">
                <a16:creationId xmlns:a16="http://schemas.microsoft.com/office/drawing/2014/main" id="{6CD6B97D-183D-427C-B687-D3A8F3B8E9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000" y="1276066"/>
            <a:ext cx="1623136" cy="414318"/>
          </a:xfrm>
          <a:prstGeom prst="rect">
            <a:avLst/>
          </a:prstGeom>
        </p:spPr>
      </p:pic>
    </p:spTree>
    <p:extLst>
      <p:ext uri="{BB962C8B-B14F-4D97-AF65-F5344CB8AC3E}">
        <p14:creationId xmlns:p14="http://schemas.microsoft.com/office/powerpoint/2010/main" val="3155470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8" grpId="0"/>
    </p:bldLst>
  </p:timing>
</p:sld>
</file>

<file path=ppt/slides/slide2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版面配置區 2">
            <a:extLst>
              <a:ext uri="{FF2B5EF4-FFF2-40B4-BE49-F238E27FC236}">
                <a16:creationId xmlns:a16="http://schemas.microsoft.com/office/drawing/2014/main" id="{2BE55B0E-EB42-424B-A53D-EDCB25E579B0}"/>
              </a:ext>
            </a:extLst>
          </p:cNvPr>
          <p:cNvSpPr txBox="1">
            <a:spLocks/>
          </p:cNvSpPr>
          <p:nvPr/>
        </p:nvSpPr>
        <p:spPr>
          <a:xfrm>
            <a:off x="304708" y="1287700"/>
            <a:ext cx="1403564" cy="4493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b="1" spc="-30" dirty="0">
                <a:solidFill>
                  <a:schemeClr val="bg1"/>
                </a:solidFill>
                <a:latin typeface="Arial" panose="020B0604020202020204" pitchFamily="34" charset="0"/>
                <a:ea typeface="標楷體" panose="03000509000000000000" pitchFamily="65" charset="-120"/>
                <a:cs typeface="Arial" panose="020B0604020202020204" pitchFamily="34" charset="0"/>
              </a:rPr>
              <a:t>補充練習</a:t>
            </a:r>
            <a:endParaRPr lang="en-US" altLang="zh-TW" b="1" dirty="0">
              <a:solidFill>
                <a:schemeClr val="bg1"/>
              </a:solidFill>
              <a:latin typeface="Arial" panose="020B0604020202020204" pitchFamily="34" charset="0"/>
              <a:ea typeface="標楷體" panose="03000509000000000000" pitchFamily="65" charset="-120"/>
              <a:cs typeface="Arial" panose="020B0604020202020204" pitchFamily="34" charset="0"/>
            </a:endParaRPr>
          </a:p>
        </p:txBody>
      </p:sp>
      <p:sp>
        <p:nvSpPr>
          <p:cNvPr id="4" name="文字版面配置區 2">
            <a:extLst>
              <a:ext uri="{FF2B5EF4-FFF2-40B4-BE49-F238E27FC236}">
                <a16:creationId xmlns:a16="http://schemas.microsoft.com/office/drawing/2014/main" id="{0CEBD66D-C790-4681-BE68-8E0933AA7EE7}"/>
              </a:ext>
            </a:extLst>
          </p:cNvPr>
          <p:cNvSpPr txBox="1">
            <a:spLocks/>
          </p:cNvSpPr>
          <p:nvPr/>
        </p:nvSpPr>
        <p:spPr>
          <a:xfrm>
            <a:off x="304708" y="1287700"/>
            <a:ext cx="1403564" cy="4493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b="1" spc="-30" dirty="0">
                <a:solidFill>
                  <a:schemeClr val="bg1"/>
                </a:solidFill>
                <a:latin typeface="Arial" panose="020B0604020202020204" pitchFamily="34" charset="0"/>
                <a:ea typeface="標楷體" panose="03000509000000000000" pitchFamily="65" charset="-120"/>
                <a:cs typeface="Arial" panose="020B0604020202020204" pitchFamily="34" charset="0"/>
              </a:rPr>
              <a:t>補充練習</a:t>
            </a:r>
            <a:endParaRPr lang="en-US" altLang="zh-TW" b="1" dirty="0">
              <a:solidFill>
                <a:schemeClr val="bg1"/>
              </a:solidFill>
              <a:latin typeface="Arial" panose="020B0604020202020204" pitchFamily="34" charset="0"/>
              <a:ea typeface="標楷體" panose="03000509000000000000" pitchFamily="65" charset="-120"/>
              <a:cs typeface="Arial" panose="020B0604020202020204" pitchFamily="34" charset="0"/>
            </a:endParaRPr>
          </a:p>
        </p:txBody>
      </p:sp>
      <p:sp>
        <p:nvSpPr>
          <p:cNvPr id="7" name="文字版面配置區 2">
            <a:extLst>
              <a:ext uri="{FF2B5EF4-FFF2-40B4-BE49-F238E27FC236}">
                <a16:creationId xmlns:a16="http://schemas.microsoft.com/office/drawing/2014/main" id="{2FB6543C-F002-459F-9DCF-5887025399A9}"/>
              </a:ext>
            </a:extLst>
          </p:cNvPr>
          <p:cNvSpPr txBox="1">
            <a:spLocks/>
          </p:cNvSpPr>
          <p:nvPr/>
        </p:nvSpPr>
        <p:spPr>
          <a:xfrm>
            <a:off x="432000" y="1716544"/>
            <a:ext cx="11640664" cy="201627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49263" indent="-449263">
              <a:lnSpc>
                <a:spcPct val="140000"/>
              </a:lnSpc>
              <a:spcBef>
                <a:spcPts val="600"/>
              </a:spcBef>
            </a:pP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A.</a:t>
            </a:r>
            <a:r>
              <a:rPr lang="zh-TW" altLang="en-US" sz="2800" b="1" dirty="0">
                <a:solidFill>
                  <a:schemeClr val="tx1"/>
                </a:solidFill>
                <a:latin typeface="Arial" panose="020B0604020202020204" pitchFamily="34" charset="0"/>
                <a:ea typeface="標楷體" panose="03000509000000000000" pitchFamily="65" charset="-120"/>
                <a:cs typeface="Arial" panose="020B0604020202020204" pitchFamily="34" charset="0"/>
              </a:rPr>
              <a:t> 將下列各句改寫為被動語態</a:t>
            </a:r>
          </a:p>
          <a:p>
            <a:pPr marL="438150" indent="-438150">
              <a:lnSpc>
                <a:spcPct val="14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4. Someone saw Louis leaving the crime scene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right after the explosion happened.</a:t>
            </a:r>
          </a:p>
          <a:p>
            <a:pPr marL="438150" indent="-438150">
              <a:lnSpc>
                <a:spcPct val="140000"/>
              </a:lnSpc>
              <a:spcBef>
                <a:spcPts val="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Louis was</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smtClean="0">
                <a:solidFill>
                  <a:srgbClr val="FFFFFF"/>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200" dirty="0" smtClean="0">
                <a:noFill/>
                <a:latin typeface="Arial" panose="020B0604020202020204" pitchFamily="34" charset="0"/>
                <a:ea typeface="標楷體" panose="03000509000000000000" pitchFamily="65" charset="-120"/>
                <a:cs typeface="Arial" panose="020B0604020202020204" pitchFamily="34" charset="0"/>
              </a:rPr>
              <a:t>.</a:t>
            </a:r>
            <a:endParaRPr lang="en-US" altLang="zh-TW" sz="3200" dirty="0">
              <a:noFill/>
              <a:latin typeface="Arial" panose="020B0604020202020204" pitchFamily="34" charset="0"/>
              <a:ea typeface="標楷體" panose="03000509000000000000" pitchFamily="65" charset="-120"/>
              <a:cs typeface="Arial" panose="020B0604020202020204" pitchFamily="34" charset="0"/>
            </a:endParaRPr>
          </a:p>
        </p:txBody>
      </p:sp>
      <p:sp>
        <p:nvSpPr>
          <p:cNvPr id="8" name="文字版面配置區 2">
            <a:extLst>
              <a:ext uri="{FF2B5EF4-FFF2-40B4-BE49-F238E27FC236}">
                <a16:creationId xmlns:a16="http://schemas.microsoft.com/office/drawing/2014/main" id="{42031586-206A-40EF-B092-76D58CF0DEE5}"/>
              </a:ext>
            </a:extLst>
          </p:cNvPr>
          <p:cNvSpPr txBox="1">
            <a:spLocks/>
          </p:cNvSpPr>
          <p:nvPr/>
        </p:nvSpPr>
        <p:spPr>
          <a:xfrm>
            <a:off x="1037117" y="3785549"/>
            <a:ext cx="10591800" cy="129475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indent="1797050" defTabSz="776288">
              <a:lnSpc>
                <a:spcPct val="130000"/>
              </a:lnSpc>
              <a:tabLst>
                <a:tab pos="2328863" algn="l"/>
              </a:tabLst>
            </a:pPr>
            <a:r>
              <a:rPr lang="en-US" altLang="zh-TW" sz="3200" dirty="0" smtClean="0">
                <a:solidFill>
                  <a:srgbClr val="FF0000"/>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seen leaving the crime scene right after the</a:t>
            </a:r>
            <a:r>
              <a:rPr lang="zh-TW" altLang="en-US" sz="3200" dirty="0">
                <a:solidFill>
                  <a:srgbClr val="FF0000"/>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explosion happened</a:t>
            </a:r>
          </a:p>
        </p:txBody>
      </p:sp>
      <p:pic>
        <p:nvPicPr>
          <p:cNvPr id="9" name="圖片 8">
            <a:extLst>
              <a:ext uri="{FF2B5EF4-FFF2-40B4-BE49-F238E27FC236}">
                <a16:creationId xmlns:a16="http://schemas.microsoft.com/office/drawing/2014/main" id="{09E376FF-6691-4FA9-863B-8D778177F5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1724" y="3960509"/>
            <a:ext cx="318857" cy="318857"/>
          </a:xfrm>
          <a:prstGeom prst="rect">
            <a:avLst/>
          </a:prstGeom>
        </p:spPr>
      </p:pic>
      <p:graphicFrame>
        <p:nvGraphicFramePr>
          <p:cNvPr id="13" name="表格 12"/>
          <p:cNvGraphicFramePr>
            <a:graphicFrameLocks noGrp="1"/>
          </p:cNvGraphicFramePr>
          <p:nvPr>
            <p:extLst>
              <p:ext uri="{D42A27DB-BD31-4B8C-83A1-F6EECF244321}">
                <p14:modId xmlns:p14="http://schemas.microsoft.com/office/powerpoint/2010/main" val="1574478309"/>
              </p:ext>
            </p:extLst>
          </p:nvPr>
        </p:nvGraphicFramePr>
        <p:xfrm>
          <a:off x="432000" y="306000"/>
          <a:ext cx="11161762" cy="864000"/>
        </p:xfrm>
        <a:graphic>
          <a:graphicData uri="http://schemas.openxmlformats.org/drawingml/2006/table">
            <a:tbl>
              <a:tblPr firstRow="1" bandRow="1">
                <a:tableStyleId>{284E427A-3D55-4303-BF80-6455036E1DE7}</a:tableStyleId>
              </a:tblPr>
              <a:tblGrid>
                <a:gridCol w="208465">
                  <a:extLst>
                    <a:ext uri="{9D8B030D-6E8A-4147-A177-3AD203B41FA5}">
                      <a16:colId xmlns:a16="http://schemas.microsoft.com/office/drawing/2014/main" val="2099223835"/>
                    </a:ext>
                  </a:extLst>
                </a:gridCol>
                <a:gridCol w="10953297">
                  <a:extLst>
                    <a:ext uri="{9D8B030D-6E8A-4147-A177-3AD203B41FA5}">
                      <a16:colId xmlns:a16="http://schemas.microsoft.com/office/drawing/2014/main" val="2801735028"/>
                    </a:ext>
                  </a:extLst>
                </a:gridCol>
              </a:tblGrid>
              <a:tr h="864000">
                <a:tc>
                  <a:txBody>
                    <a:bodyPr/>
                    <a:lstStyle/>
                    <a:p>
                      <a:pPr>
                        <a:lnSpc>
                          <a:spcPct val="100000"/>
                        </a:lnSpc>
                      </a:pPr>
                      <a:endParaRPr lang="zh-TW" altLang="en-US" sz="3600" dirty="0">
                        <a:solidFill>
                          <a:schemeClr val="tx1"/>
                        </a:solidFill>
                        <a:ea typeface="標楷體" panose="03000509000000000000" pitchFamily="65" charset="-120"/>
                      </a:endParaRPr>
                    </a:p>
                  </a:txBody>
                  <a:tcPr anchor="ctr">
                    <a:lnL w="6350" cap="flat" cmpd="sng" algn="ctr">
                      <a:noFill/>
                      <a:prstDash val="solid"/>
                      <a:miter lim="800000"/>
                    </a:lnL>
                    <a:lnR>
                      <a:noFill/>
                    </a:lnR>
                    <a:lnT w="6350" cap="flat" cmpd="sng" algn="ctr">
                      <a:noFill/>
                      <a:prstDash val="solid"/>
                      <a:miter lim="800000"/>
                    </a:lnT>
                    <a:lnB w="635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0066"/>
                    </a:solidFill>
                  </a:tcPr>
                </a:tc>
                <a:tc>
                  <a:txBody>
                    <a:bodyPr/>
                    <a:lstStyle/>
                    <a:p>
                      <a:pPr marL="0" indent="88900">
                        <a:lnSpc>
                          <a:spcPct val="100000"/>
                        </a:lnSpc>
                        <a:spcBef>
                          <a:spcPts val="0"/>
                        </a:spcBef>
                      </a:pP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be see</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heard + </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V-</a:t>
                      </a:r>
                      <a:r>
                        <a:rPr lang="en-US" altLang="zh-TW" sz="3600" b="1" u="sng"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in</a:t>
                      </a:r>
                      <a:r>
                        <a:rPr lang="en-US" altLang="zh-TW" sz="3600" b="1" u="sng" spc="300"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g</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to VR</a:t>
                      </a:r>
                    </a:p>
                  </a:txBody>
                  <a:tcPr anchor="ctr">
                    <a:lnL>
                      <a:noFill/>
                    </a:lnL>
                    <a:lnR w="6350" cap="flat" cmpd="sng" algn="ctr">
                      <a:noFill/>
                      <a:prstDash val="solid"/>
                      <a:miter lim="800000"/>
                    </a:lnR>
                    <a:lnT w="6350" cap="flat" cmpd="sng" algn="ctr">
                      <a:noFill/>
                      <a:prstDash val="solid"/>
                      <a:miter lim="800000"/>
                    </a:lnT>
                    <a:lnB w="3175" cap="flat" cmpd="sng" algn="ctr">
                      <a:solidFill>
                        <a:srgbClr val="FBD8DC"/>
                      </a:solidFill>
                      <a:prstDash val="solid"/>
                      <a:round/>
                      <a:headEnd type="none" w="med" len="med"/>
                      <a:tailEnd type="none" w="med" len="med"/>
                    </a:lnB>
                    <a:lnTlToBr w="12700" cmpd="sng">
                      <a:noFill/>
                      <a:prstDash val="solid"/>
                    </a:lnTlToBr>
                    <a:lnBlToTr w="12700" cmpd="sng">
                      <a:noFill/>
                      <a:prstDash val="solid"/>
                    </a:lnBlToTr>
                    <a:solidFill>
                      <a:srgbClr val="FBD8DC"/>
                    </a:solidFill>
                  </a:tcPr>
                </a:tc>
                <a:extLst>
                  <a:ext uri="{0D108BD9-81ED-4DB2-BD59-A6C34878D82A}">
                    <a16:rowId xmlns:a16="http://schemas.microsoft.com/office/drawing/2014/main" val="1876543136"/>
                  </a:ext>
                </a:extLst>
              </a:tr>
            </a:tbl>
          </a:graphicData>
        </a:graphic>
      </p:graphicFrame>
      <p:sp>
        <p:nvSpPr>
          <p:cNvPr id="18" name="圓角矩形 4">
            <a:hlinkClick r:id="rId3" action="ppaction://hlinksldjump"/>
            <a:extLst>
              <a:ext uri="{FF2B5EF4-FFF2-40B4-BE49-F238E27FC236}">
                <a16:creationId xmlns:a16="http://schemas.microsoft.com/office/drawing/2014/main" id="{7B89A9D1-1AB7-4843-8B92-C8D2A5BA42A1}"/>
              </a:ext>
            </a:extLst>
          </p:cNvPr>
          <p:cNvSpPr/>
          <p:nvPr/>
        </p:nvSpPr>
        <p:spPr>
          <a:xfrm>
            <a:off x="10260000" y="180000"/>
            <a:ext cx="1512168"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回句型練習</a:t>
            </a:r>
          </a:p>
        </p:txBody>
      </p:sp>
      <p:pic>
        <p:nvPicPr>
          <p:cNvPr id="11" name="圖片 10">
            <a:extLst>
              <a:ext uri="{FF2B5EF4-FFF2-40B4-BE49-F238E27FC236}">
                <a16:creationId xmlns:a16="http://schemas.microsoft.com/office/drawing/2014/main" id="{6CD6B97D-183D-427C-B687-D3A8F3B8E9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000" y="1276066"/>
            <a:ext cx="1623136" cy="414318"/>
          </a:xfrm>
          <a:prstGeom prst="rect">
            <a:avLst/>
          </a:prstGeom>
        </p:spPr>
      </p:pic>
    </p:spTree>
    <p:extLst>
      <p:ext uri="{BB962C8B-B14F-4D97-AF65-F5344CB8AC3E}">
        <p14:creationId xmlns:p14="http://schemas.microsoft.com/office/powerpoint/2010/main" val="2017754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8" grpId="0"/>
    </p:bldLst>
  </p:timing>
</p:sld>
</file>

<file path=ppt/slides/slide2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版面配置區 2">
            <a:extLst>
              <a:ext uri="{FF2B5EF4-FFF2-40B4-BE49-F238E27FC236}">
                <a16:creationId xmlns:a16="http://schemas.microsoft.com/office/drawing/2014/main" id="{2BE55B0E-EB42-424B-A53D-EDCB25E579B0}"/>
              </a:ext>
            </a:extLst>
          </p:cNvPr>
          <p:cNvSpPr txBox="1">
            <a:spLocks/>
          </p:cNvSpPr>
          <p:nvPr/>
        </p:nvSpPr>
        <p:spPr>
          <a:xfrm>
            <a:off x="304708" y="1287700"/>
            <a:ext cx="1403564" cy="4493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b="1" spc="-30" dirty="0">
                <a:solidFill>
                  <a:schemeClr val="bg1"/>
                </a:solidFill>
                <a:latin typeface="Arial" panose="020B0604020202020204" pitchFamily="34" charset="0"/>
                <a:ea typeface="標楷體" panose="03000509000000000000" pitchFamily="65" charset="-120"/>
                <a:cs typeface="Arial" panose="020B0604020202020204" pitchFamily="34" charset="0"/>
              </a:rPr>
              <a:t>補充練習</a:t>
            </a:r>
            <a:endParaRPr lang="en-US" altLang="zh-TW" b="1" dirty="0">
              <a:solidFill>
                <a:schemeClr val="bg1"/>
              </a:solidFill>
              <a:latin typeface="Arial" panose="020B0604020202020204" pitchFamily="34" charset="0"/>
              <a:ea typeface="標楷體" panose="03000509000000000000" pitchFamily="65" charset="-120"/>
              <a:cs typeface="Arial" panose="020B0604020202020204" pitchFamily="34" charset="0"/>
            </a:endParaRPr>
          </a:p>
        </p:txBody>
      </p:sp>
      <p:sp>
        <p:nvSpPr>
          <p:cNvPr id="7" name="文字版面配置區 2">
            <a:extLst>
              <a:ext uri="{FF2B5EF4-FFF2-40B4-BE49-F238E27FC236}">
                <a16:creationId xmlns:a16="http://schemas.microsoft.com/office/drawing/2014/main" id="{2FB6543C-F002-459F-9DCF-5887025399A9}"/>
              </a:ext>
            </a:extLst>
          </p:cNvPr>
          <p:cNvSpPr txBox="1">
            <a:spLocks/>
          </p:cNvSpPr>
          <p:nvPr/>
        </p:nvSpPr>
        <p:spPr>
          <a:xfrm>
            <a:off x="272877" y="1716544"/>
            <a:ext cx="11799787" cy="201627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49263" indent="-449263">
              <a:lnSpc>
                <a:spcPct val="140000"/>
              </a:lnSpc>
              <a:spcBef>
                <a:spcPts val="600"/>
              </a:spcBef>
            </a:pP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A.</a:t>
            </a:r>
            <a:r>
              <a:rPr lang="zh-TW" altLang="en-US" sz="2800" b="1" dirty="0">
                <a:solidFill>
                  <a:schemeClr val="tx1"/>
                </a:solidFill>
                <a:latin typeface="Arial" panose="020B0604020202020204" pitchFamily="34" charset="0"/>
                <a:ea typeface="標楷體" panose="03000509000000000000" pitchFamily="65" charset="-120"/>
                <a:cs typeface="Arial" panose="020B0604020202020204" pitchFamily="34" charset="0"/>
              </a:rPr>
              <a:t> 將下列各句改寫為被動語態</a:t>
            </a:r>
          </a:p>
          <a:p>
            <a:pPr marL="438150" indent="-438150">
              <a:lnSpc>
                <a:spcPct val="14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5. Someone saw the taxi stop in front of the 7-ELEVEN</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and then drive away.</a:t>
            </a:r>
          </a:p>
          <a:p>
            <a:pPr marL="438150" indent="-438150">
              <a:lnSpc>
                <a:spcPct val="140000"/>
              </a:lnSpc>
              <a:spcBef>
                <a:spcPts val="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The taxi was</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a:solidFill>
                  <a:srgbClr val="FFFFFF"/>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t>
            </a:r>
          </a:p>
        </p:txBody>
      </p:sp>
      <p:sp>
        <p:nvSpPr>
          <p:cNvPr id="8" name="文字版面配置區 2">
            <a:extLst>
              <a:ext uri="{FF2B5EF4-FFF2-40B4-BE49-F238E27FC236}">
                <a16:creationId xmlns:a16="http://schemas.microsoft.com/office/drawing/2014/main" id="{42031586-206A-40EF-B092-76D58CF0DEE5}"/>
              </a:ext>
            </a:extLst>
          </p:cNvPr>
          <p:cNvSpPr txBox="1">
            <a:spLocks/>
          </p:cNvSpPr>
          <p:nvPr/>
        </p:nvSpPr>
        <p:spPr>
          <a:xfrm>
            <a:off x="801278" y="3777309"/>
            <a:ext cx="11331293" cy="127545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indent="2238375">
              <a:lnSpc>
                <a:spcPct val="130000"/>
              </a:lnSpc>
            </a:pPr>
            <a:r>
              <a:rPr lang="en-US" altLang="zh-TW" sz="3200" dirty="0" smtClean="0">
                <a:solidFill>
                  <a:srgbClr val="FF0000"/>
                </a:solidFill>
                <a:latin typeface="Arial" panose="020B0604020202020204" pitchFamily="34" charset="0"/>
                <a:ea typeface="標楷體" panose="03000509000000000000" pitchFamily="65" charset="-120"/>
                <a:cs typeface="Arial" panose="020B0604020202020204" pitchFamily="34" charset="0"/>
              </a:rPr>
              <a:t>	seen </a:t>
            </a: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to stop in front of the 7-ELEVEN and then</a:t>
            </a:r>
            <a:r>
              <a:rPr lang="zh-TW" altLang="en-US" sz="3200" dirty="0">
                <a:solidFill>
                  <a:srgbClr val="FF0000"/>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drive away</a:t>
            </a:r>
          </a:p>
        </p:txBody>
      </p:sp>
      <p:pic>
        <p:nvPicPr>
          <p:cNvPr id="9" name="圖片 8">
            <a:extLst>
              <a:ext uri="{FF2B5EF4-FFF2-40B4-BE49-F238E27FC236}">
                <a16:creationId xmlns:a16="http://schemas.microsoft.com/office/drawing/2014/main" id="{09E376FF-6691-4FA9-863B-8D778177F5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0871" y="3785549"/>
            <a:ext cx="318857" cy="318857"/>
          </a:xfrm>
          <a:prstGeom prst="rect">
            <a:avLst/>
          </a:prstGeom>
        </p:spPr>
      </p:pic>
      <p:graphicFrame>
        <p:nvGraphicFramePr>
          <p:cNvPr id="13" name="表格 12"/>
          <p:cNvGraphicFramePr>
            <a:graphicFrameLocks noGrp="1"/>
          </p:cNvGraphicFramePr>
          <p:nvPr>
            <p:extLst>
              <p:ext uri="{D42A27DB-BD31-4B8C-83A1-F6EECF244321}">
                <p14:modId xmlns:p14="http://schemas.microsoft.com/office/powerpoint/2010/main" val="513803098"/>
              </p:ext>
            </p:extLst>
          </p:nvPr>
        </p:nvGraphicFramePr>
        <p:xfrm>
          <a:off x="432000" y="306000"/>
          <a:ext cx="11161762" cy="864000"/>
        </p:xfrm>
        <a:graphic>
          <a:graphicData uri="http://schemas.openxmlformats.org/drawingml/2006/table">
            <a:tbl>
              <a:tblPr firstRow="1" bandRow="1">
                <a:tableStyleId>{284E427A-3D55-4303-BF80-6455036E1DE7}</a:tableStyleId>
              </a:tblPr>
              <a:tblGrid>
                <a:gridCol w="208465">
                  <a:extLst>
                    <a:ext uri="{9D8B030D-6E8A-4147-A177-3AD203B41FA5}">
                      <a16:colId xmlns:a16="http://schemas.microsoft.com/office/drawing/2014/main" val="2099223835"/>
                    </a:ext>
                  </a:extLst>
                </a:gridCol>
                <a:gridCol w="10953297">
                  <a:extLst>
                    <a:ext uri="{9D8B030D-6E8A-4147-A177-3AD203B41FA5}">
                      <a16:colId xmlns:a16="http://schemas.microsoft.com/office/drawing/2014/main" val="2801735028"/>
                    </a:ext>
                  </a:extLst>
                </a:gridCol>
              </a:tblGrid>
              <a:tr h="864000">
                <a:tc>
                  <a:txBody>
                    <a:bodyPr/>
                    <a:lstStyle/>
                    <a:p>
                      <a:pPr>
                        <a:lnSpc>
                          <a:spcPct val="100000"/>
                        </a:lnSpc>
                      </a:pPr>
                      <a:endParaRPr lang="zh-TW" altLang="en-US" sz="3600" dirty="0">
                        <a:solidFill>
                          <a:schemeClr val="tx1"/>
                        </a:solidFill>
                        <a:ea typeface="標楷體" panose="03000509000000000000" pitchFamily="65" charset="-120"/>
                      </a:endParaRPr>
                    </a:p>
                  </a:txBody>
                  <a:tcPr anchor="ctr">
                    <a:lnL w="6350" cap="flat" cmpd="sng" algn="ctr">
                      <a:noFill/>
                      <a:prstDash val="solid"/>
                      <a:miter lim="800000"/>
                    </a:lnL>
                    <a:lnR>
                      <a:noFill/>
                    </a:lnR>
                    <a:lnT w="6350" cap="flat" cmpd="sng" algn="ctr">
                      <a:noFill/>
                      <a:prstDash val="solid"/>
                      <a:miter lim="800000"/>
                    </a:lnT>
                    <a:lnB w="635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0066"/>
                    </a:solidFill>
                  </a:tcPr>
                </a:tc>
                <a:tc>
                  <a:txBody>
                    <a:bodyPr/>
                    <a:lstStyle/>
                    <a:p>
                      <a:pPr marL="0" indent="88900">
                        <a:lnSpc>
                          <a:spcPct val="100000"/>
                        </a:lnSpc>
                        <a:spcBef>
                          <a:spcPts val="0"/>
                        </a:spcBef>
                      </a:pP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be see</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heard + </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V-</a:t>
                      </a:r>
                      <a:r>
                        <a:rPr lang="en-US" altLang="zh-TW" sz="3600" b="1" u="sng"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in</a:t>
                      </a:r>
                      <a:r>
                        <a:rPr lang="en-US" altLang="zh-TW" sz="3600" b="1" u="sng" spc="300"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g</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to VR</a:t>
                      </a:r>
                    </a:p>
                  </a:txBody>
                  <a:tcPr anchor="ctr">
                    <a:lnL>
                      <a:noFill/>
                    </a:lnL>
                    <a:lnR w="6350" cap="flat" cmpd="sng" algn="ctr">
                      <a:noFill/>
                      <a:prstDash val="solid"/>
                      <a:miter lim="800000"/>
                    </a:lnR>
                    <a:lnT w="6350" cap="flat" cmpd="sng" algn="ctr">
                      <a:noFill/>
                      <a:prstDash val="solid"/>
                      <a:miter lim="800000"/>
                    </a:lnT>
                    <a:lnB w="3175" cap="flat" cmpd="sng" algn="ctr">
                      <a:solidFill>
                        <a:srgbClr val="FBD8DC"/>
                      </a:solidFill>
                      <a:prstDash val="solid"/>
                      <a:round/>
                      <a:headEnd type="none" w="med" len="med"/>
                      <a:tailEnd type="none" w="med" len="med"/>
                    </a:lnB>
                    <a:lnTlToBr w="12700" cmpd="sng">
                      <a:noFill/>
                      <a:prstDash val="solid"/>
                    </a:lnTlToBr>
                    <a:lnBlToTr w="12700" cmpd="sng">
                      <a:noFill/>
                      <a:prstDash val="solid"/>
                    </a:lnBlToTr>
                    <a:solidFill>
                      <a:srgbClr val="FBD8DC"/>
                    </a:solidFill>
                  </a:tcPr>
                </a:tc>
                <a:extLst>
                  <a:ext uri="{0D108BD9-81ED-4DB2-BD59-A6C34878D82A}">
                    <a16:rowId xmlns:a16="http://schemas.microsoft.com/office/drawing/2014/main" val="1876543136"/>
                  </a:ext>
                </a:extLst>
              </a:tr>
            </a:tbl>
          </a:graphicData>
        </a:graphic>
      </p:graphicFrame>
      <p:sp>
        <p:nvSpPr>
          <p:cNvPr id="16" name="圓角矩形 4">
            <a:hlinkClick r:id="rId3" action="ppaction://hlinksldjump"/>
            <a:extLst>
              <a:ext uri="{FF2B5EF4-FFF2-40B4-BE49-F238E27FC236}">
                <a16:creationId xmlns:a16="http://schemas.microsoft.com/office/drawing/2014/main" id="{7B89A9D1-1AB7-4843-8B92-C8D2A5BA42A1}"/>
              </a:ext>
            </a:extLst>
          </p:cNvPr>
          <p:cNvSpPr/>
          <p:nvPr/>
        </p:nvSpPr>
        <p:spPr>
          <a:xfrm>
            <a:off x="10260000" y="180000"/>
            <a:ext cx="1512168"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回句型練習</a:t>
            </a:r>
          </a:p>
        </p:txBody>
      </p:sp>
      <p:pic>
        <p:nvPicPr>
          <p:cNvPr id="10" name="圖片 9">
            <a:extLst>
              <a:ext uri="{FF2B5EF4-FFF2-40B4-BE49-F238E27FC236}">
                <a16:creationId xmlns:a16="http://schemas.microsoft.com/office/drawing/2014/main" id="{6CD6B97D-183D-427C-B687-D3A8F3B8E9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000" y="1276066"/>
            <a:ext cx="1623136" cy="414318"/>
          </a:xfrm>
          <a:prstGeom prst="rect">
            <a:avLst/>
          </a:prstGeom>
        </p:spPr>
      </p:pic>
    </p:spTree>
    <p:extLst>
      <p:ext uri="{BB962C8B-B14F-4D97-AF65-F5344CB8AC3E}">
        <p14:creationId xmlns:p14="http://schemas.microsoft.com/office/powerpoint/2010/main" val="3538296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8" grpId="0"/>
    </p:bldLst>
  </p:timing>
</p:sld>
</file>

<file path=ppt/slides/slide2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版面配置區 2">
            <a:extLst>
              <a:ext uri="{FF2B5EF4-FFF2-40B4-BE49-F238E27FC236}">
                <a16:creationId xmlns:a16="http://schemas.microsoft.com/office/drawing/2014/main" id="{2BE55B0E-EB42-424B-A53D-EDCB25E579B0}"/>
              </a:ext>
            </a:extLst>
          </p:cNvPr>
          <p:cNvSpPr txBox="1">
            <a:spLocks/>
          </p:cNvSpPr>
          <p:nvPr/>
        </p:nvSpPr>
        <p:spPr>
          <a:xfrm>
            <a:off x="304708" y="1287700"/>
            <a:ext cx="1403564" cy="4493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b="1" spc="-30" dirty="0">
                <a:solidFill>
                  <a:schemeClr val="bg1"/>
                </a:solidFill>
                <a:latin typeface="Arial" panose="020B0604020202020204" pitchFamily="34" charset="0"/>
                <a:ea typeface="標楷體" panose="03000509000000000000" pitchFamily="65" charset="-120"/>
                <a:cs typeface="Arial" panose="020B0604020202020204" pitchFamily="34" charset="0"/>
              </a:rPr>
              <a:t>補充練習</a:t>
            </a:r>
            <a:endParaRPr lang="en-US" altLang="zh-TW" b="1" dirty="0">
              <a:solidFill>
                <a:schemeClr val="bg1"/>
              </a:solidFill>
              <a:latin typeface="Arial" panose="020B0604020202020204" pitchFamily="34" charset="0"/>
              <a:ea typeface="標楷體" panose="03000509000000000000" pitchFamily="65" charset="-120"/>
              <a:cs typeface="Arial" panose="020B0604020202020204" pitchFamily="34" charset="0"/>
            </a:endParaRPr>
          </a:p>
        </p:txBody>
      </p:sp>
      <p:sp>
        <p:nvSpPr>
          <p:cNvPr id="4" name="文字版面配置區 2">
            <a:extLst>
              <a:ext uri="{FF2B5EF4-FFF2-40B4-BE49-F238E27FC236}">
                <a16:creationId xmlns:a16="http://schemas.microsoft.com/office/drawing/2014/main" id="{0CEBD66D-C790-4681-BE68-8E0933AA7EE7}"/>
              </a:ext>
            </a:extLst>
          </p:cNvPr>
          <p:cNvSpPr txBox="1">
            <a:spLocks/>
          </p:cNvSpPr>
          <p:nvPr/>
        </p:nvSpPr>
        <p:spPr>
          <a:xfrm>
            <a:off x="304708" y="1287700"/>
            <a:ext cx="1403564" cy="4493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b="1" spc="-30" dirty="0">
                <a:solidFill>
                  <a:schemeClr val="bg1"/>
                </a:solidFill>
                <a:latin typeface="Arial" panose="020B0604020202020204" pitchFamily="34" charset="0"/>
                <a:ea typeface="標楷體" panose="03000509000000000000" pitchFamily="65" charset="-120"/>
                <a:cs typeface="Arial" panose="020B0604020202020204" pitchFamily="34" charset="0"/>
              </a:rPr>
              <a:t>補充練習</a:t>
            </a:r>
            <a:endParaRPr lang="en-US" altLang="zh-TW" b="1" dirty="0">
              <a:solidFill>
                <a:schemeClr val="bg1"/>
              </a:solidFill>
              <a:latin typeface="Arial" panose="020B0604020202020204" pitchFamily="34" charset="0"/>
              <a:ea typeface="標楷體" panose="03000509000000000000" pitchFamily="65" charset="-120"/>
              <a:cs typeface="Arial" panose="020B0604020202020204" pitchFamily="34" charset="0"/>
            </a:endParaRPr>
          </a:p>
        </p:txBody>
      </p:sp>
      <p:sp>
        <p:nvSpPr>
          <p:cNvPr id="7" name="文字版面配置區 2">
            <a:extLst>
              <a:ext uri="{FF2B5EF4-FFF2-40B4-BE49-F238E27FC236}">
                <a16:creationId xmlns:a16="http://schemas.microsoft.com/office/drawing/2014/main" id="{2FB6543C-F002-459F-9DCF-5887025399A9}"/>
              </a:ext>
            </a:extLst>
          </p:cNvPr>
          <p:cNvSpPr txBox="1">
            <a:spLocks/>
          </p:cNvSpPr>
          <p:nvPr/>
        </p:nvSpPr>
        <p:spPr>
          <a:xfrm>
            <a:off x="272877" y="1716544"/>
            <a:ext cx="11799787" cy="201627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49263" indent="-449263">
              <a:lnSpc>
                <a:spcPct val="140000"/>
              </a:lnSpc>
              <a:spcBef>
                <a:spcPts val="600"/>
              </a:spcBef>
            </a:pP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B.</a:t>
            </a:r>
            <a:r>
              <a:rPr lang="zh-TW" altLang="en-US" sz="2800" b="1" dirty="0">
                <a:solidFill>
                  <a:schemeClr val="tx1"/>
                </a:solidFill>
                <a:latin typeface="Arial" panose="020B0604020202020204" pitchFamily="34" charset="0"/>
                <a:ea typeface="標楷體" panose="03000509000000000000" pitchFamily="65" charset="-120"/>
                <a:cs typeface="Arial" panose="020B0604020202020204" pitchFamily="34" charset="0"/>
              </a:rPr>
              <a:t> 引導式翻譯</a:t>
            </a:r>
          </a:p>
          <a:p>
            <a:pPr marL="438150" indent="-438150">
              <a:lnSpc>
                <a:spcPct val="14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1.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有人聽到灌木叢裡（</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bush</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）有獅子吼叫的聲音。</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 lion was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t>
            </a:r>
          </a:p>
          <a:p>
            <a:pPr marL="438150" indent="-438150">
              <a:lnSpc>
                <a:spcPct val="14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2.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有人看到那個小孩在花園裡跟一隻狗玩。</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child was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t>
            </a:r>
          </a:p>
        </p:txBody>
      </p:sp>
      <p:sp>
        <p:nvSpPr>
          <p:cNvPr id="8" name="文字版面配置區 2">
            <a:extLst>
              <a:ext uri="{FF2B5EF4-FFF2-40B4-BE49-F238E27FC236}">
                <a16:creationId xmlns:a16="http://schemas.microsoft.com/office/drawing/2014/main" id="{42031586-206A-40EF-B092-76D58CF0DEE5}"/>
              </a:ext>
            </a:extLst>
          </p:cNvPr>
          <p:cNvSpPr txBox="1">
            <a:spLocks/>
          </p:cNvSpPr>
          <p:nvPr/>
        </p:nvSpPr>
        <p:spPr>
          <a:xfrm>
            <a:off x="2806898" y="3077183"/>
            <a:ext cx="6355956" cy="6541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30000"/>
              </a:lnSpc>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heard </a:t>
            </a:r>
            <a:r>
              <a:rPr lang="en-US" altLang="zh-TW" sz="3200" u="sng" dirty="0">
                <a:solidFill>
                  <a:srgbClr val="FF0000"/>
                </a:solidFill>
                <a:latin typeface="Arial" panose="020B0604020202020204" pitchFamily="34" charset="0"/>
                <a:ea typeface="標楷體" panose="03000509000000000000" pitchFamily="65" charset="-120"/>
                <a:cs typeface="Arial" panose="020B0604020202020204" pitchFamily="34" charset="0"/>
              </a:rPr>
              <a:t>roarin</a:t>
            </a:r>
            <a:r>
              <a:rPr lang="en-US" altLang="zh-TW" sz="3200" u="sng" spc="300" dirty="0">
                <a:solidFill>
                  <a:srgbClr val="FF0000"/>
                </a:solidFill>
                <a:latin typeface="Arial" panose="020B0604020202020204" pitchFamily="34" charset="0"/>
                <a:ea typeface="標楷體" panose="03000509000000000000" pitchFamily="65" charset="-120"/>
                <a:cs typeface="Arial" panose="020B0604020202020204" pitchFamily="34" charset="0"/>
              </a:rPr>
              <a:t>g</a:t>
            </a:r>
            <a:r>
              <a:rPr lang="en-US" altLang="zh-TW" sz="3200" spc="300" dirty="0">
                <a:solidFill>
                  <a:srgbClr val="FF0000"/>
                </a:solidFill>
                <a:latin typeface="Arial" panose="020B0604020202020204" pitchFamily="34" charset="0"/>
                <a:ea typeface="標楷體" panose="03000509000000000000" pitchFamily="65" charset="-120"/>
                <a:cs typeface="Arial" panose="020B0604020202020204" pitchFamily="34" charset="0"/>
              </a:rPr>
              <a:t>/</a:t>
            </a:r>
            <a:r>
              <a:rPr lang="en-US" altLang="zh-TW" sz="3200" u="sng" dirty="0">
                <a:solidFill>
                  <a:srgbClr val="FF0000"/>
                </a:solidFill>
                <a:latin typeface="Arial" panose="020B0604020202020204" pitchFamily="34" charset="0"/>
                <a:ea typeface="標楷體" panose="03000509000000000000" pitchFamily="65" charset="-120"/>
                <a:cs typeface="Arial" panose="020B0604020202020204" pitchFamily="34" charset="0"/>
              </a:rPr>
              <a:t>to roar</a:t>
            </a: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 in the bush</a:t>
            </a:r>
          </a:p>
        </p:txBody>
      </p:sp>
      <p:pic>
        <p:nvPicPr>
          <p:cNvPr id="9" name="圖片 8">
            <a:extLst>
              <a:ext uri="{FF2B5EF4-FFF2-40B4-BE49-F238E27FC236}">
                <a16:creationId xmlns:a16="http://schemas.microsoft.com/office/drawing/2014/main" id="{09E376FF-6691-4FA9-863B-8D778177F5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279" y="3325811"/>
            <a:ext cx="318857" cy="318857"/>
          </a:xfrm>
          <a:prstGeom prst="rect">
            <a:avLst/>
          </a:prstGeom>
        </p:spPr>
      </p:pic>
      <p:sp>
        <p:nvSpPr>
          <p:cNvPr id="11" name="文字版面配置區 2">
            <a:extLst>
              <a:ext uri="{FF2B5EF4-FFF2-40B4-BE49-F238E27FC236}">
                <a16:creationId xmlns:a16="http://schemas.microsoft.com/office/drawing/2014/main" id="{FC5A4699-818E-4D2F-B43E-7FD2AE3C7031}"/>
              </a:ext>
            </a:extLst>
          </p:cNvPr>
          <p:cNvSpPr txBox="1">
            <a:spLocks/>
          </p:cNvSpPr>
          <p:nvPr/>
        </p:nvSpPr>
        <p:spPr>
          <a:xfrm>
            <a:off x="3303965" y="4494504"/>
            <a:ext cx="8313981" cy="6541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30000"/>
              </a:lnSpc>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seen </a:t>
            </a:r>
            <a:r>
              <a:rPr lang="en-US" altLang="zh-TW" sz="3200" u="sng" dirty="0">
                <a:solidFill>
                  <a:srgbClr val="FF0000"/>
                </a:solidFill>
                <a:latin typeface="Arial" panose="020B0604020202020204" pitchFamily="34" charset="0"/>
                <a:ea typeface="標楷體" panose="03000509000000000000" pitchFamily="65" charset="-120"/>
                <a:cs typeface="Arial" panose="020B0604020202020204" pitchFamily="34" charset="0"/>
              </a:rPr>
              <a:t>playin</a:t>
            </a:r>
            <a:r>
              <a:rPr lang="en-US" altLang="zh-TW" sz="3200" u="sng" spc="300" dirty="0">
                <a:solidFill>
                  <a:srgbClr val="FF0000"/>
                </a:solidFill>
                <a:latin typeface="Arial" panose="020B0604020202020204" pitchFamily="34" charset="0"/>
                <a:ea typeface="標楷體" panose="03000509000000000000" pitchFamily="65" charset="-120"/>
                <a:cs typeface="Arial" panose="020B0604020202020204" pitchFamily="34" charset="0"/>
              </a:rPr>
              <a:t>g</a:t>
            </a:r>
            <a:r>
              <a:rPr lang="en-US" altLang="zh-TW" sz="3200" spc="300" dirty="0">
                <a:solidFill>
                  <a:srgbClr val="FF0000"/>
                </a:solidFill>
                <a:latin typeface="Arial" panose="020B0604020202020204" pitchFamily="34" charset="0"/>
                <a:ea typeface="標楷體" panose="03000509000000000000" pitchFamily="65" charset="-120"/>
                <a:cs typeface="Arial" panose="020B0604020202020204" pitchFamily="34" charset="0"/>
              </a:rPr>
              <a:t>/</a:t>
            </a:r>
            <a:r>
              <a:rPr lang="en-US" altLang="zh-TW" sz="3200" u="sng" dirty="0">
                <a:solidFill>
                  <a:srgbClr val="FF0000"/>
                </a:solidFill>
                <a:latin typeface="Arial" panose="020B0604020202020204" pitchFamily="34" charset="0"/>
                <a:ea typeface="標楷體" panose="03000509000000000000" pitchFamily="65" charset="-120"/>
                <a:cs typeface="Arial" panose="020B0604020202020204" pitchFamily="34" charset="0"/>
              </a:rPr>
              <a:t>to play</a:t>
            </a: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 with a dog in the garden</a:t>
            </a:r>
          </a:p>
        </p:txBody>
      </p:sp>
      <p:pic>
        <p:nvPicPr>
          <p:cNvPr id="12" name="圖片 11">
            <a:extLst>
              <a:ext uri="{FF2B5EF4-FFF2-40B4-BE49-F238E27FC236}">
                <a16:creationId xmlns:a16="http://schemas.microsoft.com/office/drawing/2014/main" id="{0531D933-F090-4BC2-B075-716EDD5047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279" y="4768993"/>
            <a:ext cx="318857" cy="318857"/>
          </a:xfrm>
          <a:prstGeom prst="rect">
            <a:avLst/>
          </a:prstGeom>
        </p:spPr>
      </p:pic>
      <p:pic>
        <p:nvPicPr>
          <p:cNvPr id="13" name="圖片 12">
            <a:extLst>
              <a:ext uri="{FF2B5EF4-FFF2-40B4-BE49-F238E27FC236}">
                <a16:creationId xmlns:a16="http://schemas.microsoft.com/office/drawing/2014/main" id="{9AD576A2-7FB2-4B91-B995-6C7C8B91B6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82428" y="1311772"/>
            <a:ext cx="1224136" cy="342906"/>
          </a:xfrm>
          <a:prstGeom prst="rect">
            <a:avLst/>
          </a:prstGeom>
        </p:spPr>
      </p:pic>
      <p:graphicFrame>
        <p:nvGraphicFramePr>
          <p:cNvPr id="18" name="表格 17"/>
          <p:cNvGraphicFramePr>
            <a:graphicFrameLocks noGrp="1"/>
          </p:cNvGraphicFramePr>
          <p:nvPr>
            <p:extLst>
              <p:ext uri="{D42A27DB-BD31-4B8C-83A1-F6EECF244321}">
                <p14:modId xmlns:p14="http://schemas.microsoft.com/office/powerpoint/2010/main" val="1000245748"/>
              </p:ext>
            </p:extLst>
          </p:nvPr>
        </p:nvGraphicFramePr>
        <p:xfrm>
          <a:off x="432000" y="306000"/>
          <a:ext cx="11161762" cy="864000"/>
        </p:xfrm>
        <a:graphic>
          <a:graphicData uri="http://schemas.openxmlformats.org/drawingml/2006/table">
            <a:tbl>
              <a:tblPr firstRow="1" bandRow="1">
                <a:tableStyleId>{284E427A-3D55-4303-BF80-6455036E1DE7}</a:tableStyleId>
              </a:tblPr>
              <a:tblGrid>
                <a:gridCol w="208465">
                  <a:extLst>
                    <a:ext uri="{9D8B030D-6E8A-4147-A177-3AD203B41FA5}">
                      <a16:colId xmlns:a16="http://schemas.microsoft.com/office/drawing/2014/main" val="2099223835"/>
                    </a:ext>
                  </a:extLst>
                </a:gridCol>
                <a:gridCol w="10953297">
                  <a:extLst>
                    <a:ext uri="{9D8B030D-6E8A-4147-A177-3AD203B41FA5}">
                      <a16:colId xmlns:a16="http://schemas.microsoft.com/office/drawing/2014/main" val="2801735028"/>
                    </a:ext>
                  </a:extLst>
                </a:gridCol>
              </a:tblGrid>
              <a:tr h="864000">
                <a:tc>
                  <a:txBody>
                    <a:bodyPr/>
                    <a:lstStyle/>
                    <a:p>
                      <a:pPr>
                        <a:lnSpc>
                          <a:spcPct val="100000"/>
                        </a:lnSpc>
                      </a:pPr>
                      <a:endParaRPr lang="zh-TW" altLang="en-US" sz="3600" dirty="0">
                        <a:solidFill>
                          <a:schemeClr val="tx1"/>
                        </a:solidFill>
                        <a:ea typeface="標楷體" panose="03000509000000000000" pitchFamily="65" charset="-120"/>
                      </a:endParaRPr>
                    </a:p>
                  </a:txBody>
                  <a:tcPr anchor="ctr">
                    <a:lnL w="6350" cap="flat" cmpd="sng" algn="ctr">
                      <a:noFill/>
                      <a:prstDash val="solid"/>
                      <a:miter lim="800000"/>
                    </a:lnL>
                    <a:lnR>
                      <a:noFill/>
                    </a:lnR>
                    <a:lnT w="6350" cap="flat" cmpd="sng" algn="ctr">
                      <a:noFill/>
                      <a:prstDash val="solid"/>
                      <a:miter lim="800000"/>
                    </a:lnT>
                    <a:lnB w="635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0066"/>
                    </a:solidFill>
                  </a:tcPr>
                </a:tc>
                <a:tc>
                  <a:txBody>
                    <a:bodyPr/>
                    <a:lstStyle/>
                    <a:p>
                      <a:pPr marL="0" indent="88900">
                        <a:lnSpc>
                          <a:spcPct val="100000"/>
                        </a:lnSpc>
                        <a:spcBef>
                          <a:spcPts val="0"/>
                        </a:spcBef>
                      </a:pP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be see</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heard + </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V-</a:t>
                      </a:r>
                      <a:r>
                        <a:rPr lang="en-US" altLang="zh-TW" sz="3600" b="1" u="sng"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in</a:t>
                      </a:r>
                      <a:r>
                        <a:rPr lang="en-US" altLang="zh-TW" sz="3600" b="1" u="sng" spc="300"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g</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to VR</a:t>
                      </a:r>
                    </a:p>
                  </a:txBody>
                  <a:tcPr anchor="ctr">
                    <a:lnL>
                      <a:noFill/>
                    </a:lnL>
                    <a:lnR w="6350" cap="flat" cmpd="sng" algn="ctr">
                      <a:noFill/>
                      <a:prstDash val="solid"/>
                      <a:miter lim="800000"/>
                    </a:lnR>
                    <a:lnT w="6350" cap="flat" cmpd="sng" algn="ctr">
                      <a:noFill/>
                      <a:prstDash val="solid"/>
                      <a:miter lim="800000"/>
                    </a:lnT>
                    <a:lnB w="3175" cap="flat" cmpd="sng" algn="ctr">
                      <a:solidFill>
                        <a:srgbClr val="FBD8DC"/>
                      </a:solidFill>
                      <a:prstDash val="solid"/>
                      <a:round/>
                      <a:headEnd type="none" w="med" len="med"/>
                      <a:tailEnd type="none" w="med" len="med"/>
                    </a:lnB>
                    <a:lnTlToBr w="12700" cmpd="sng">
                      <a:noFill/>
                      <a:prstDash val="solid"/>
                    </a:lnTlToBr>
                    <a:lnBlToTr w="12700" cmpd="sng">
                      <a:noFill/>
                      <a:prstDash val="solid"/>
                    </a:lnBlToTr>
                    <a:solidFill>
                      <a:srgbClr val="FBD8DC"/>
                    </a:solidFill>
                  </a:tcPr>
                </a:tc>
                <a:extLst>
                  <a:ext uri="{0D108BD9-81ED-4DB2-BD59-A6C34878D82A}">
                    <a16:rowId xmlns:a16="http://schemas.microsoft.com/office/drawing/2014/main" val="1876543136"/>
                  </a:ext>
                </a:extLst>
              </a:tr>
            </a:tbl>
          </a:graphicData>
        </a:graphic>
      </p:graphicFrame>
      <p:sp>
        <p:nvSpPr>
          <p:cNvPr id="19" name="圓角矩形 4">
            <a:hlinkClick r:id="rId4" action="ppaction://hlinksldjump"/>
            <a:extLst>
              <a:ext uri="{FF2B5EF4-FFF2-40B4-BE49-F238E27FC236}">
                <a16:creationId xmlns:a16="http://schemas.microsoft.com/office/drawing/2014/main" id="{7B89A9D1-1AB7-4843-8B92-C8D2A5BA42A1}"/>
              </a:ext>
            </a:extLst>
          </p:cNvPr>
          <p:cNvSpPr/>
          <p:nvPr/>
        </p:nvSpPr>
        <p:spPr>
          <a:xfrm>
            <a:off x="10260000" y="180000"/>
            <a:ext cx="1512168"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回句型練習</a:t>
            </a:r>
          </a:p>
        </p:txBody>
      </p:sp>
      <p:pic>
        <p:nvPicPr>
          <p:cNvPr id="14" name="圖片 13">
            <a:extLst>
              <a:ext uri="{FF2B5EF4-FFF2-40B4-BE49-F238E27FC236}">
                <a16:creationId xmlns:a16="http://schemas.microsoft.com/office/drawing/2014/main" id="{6CD6B97D-183D-427C-B687-D3A8F3B8E9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2000" y="1276066"/>
            <a:ext cx="1623136" cy="414318"/>
          </a:xfrm>
          <a:prstGeom prst="rect">
            <a:avLst/>
          </a:prstGeom>
        </p:spPr>
      </p:pic>
    </p:spTree>
    <p:extLst>
      <p:ext uri="{BB962C8B-B14F-4D97-AF65-F5344CB8AC3E}">
        <p14:creationId xmlns:p14="http://schemas.microsoft.com/office/powerpoint/2010/main" val="1822543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50"/>
                                        <p:tgtEl>
                                          <p:spTgt spid="11"/>
                                        </p:tgtEl>
                                      </p:cBhvr>
                                    </p:animEffec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2"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50"/>
                                        <p:tgtEl>
                                          <p:spTgt spid="8"/>
                                        </p:tgtEl>
                                      </p:cBhvr>
                                    </p:animEffect>
                                  </p:childTnLst>
                                </p:cTn>
                              </p:par>
                              <p:par>
                                <p:cTn id="20" presetID="10" presetClass="entr" presetSubtype="0" fill="hold" grpId="2"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50"/>
                                        <p:tgtEl>
                                          <p:spTgt spid="11"/>
                                        </p:tgtEl>
                                      </p:cBhvr>
                                    </p:animEffect>
                                  </p:childTnLst>
                                </p:cTn>
                              </p:par>
                            </p:childTnLst>
                          </p:cTn>
                        </p:par>
                      </p:childTnLst>
                    </p:cTn>
                  </p:par>
                </p:childTnLst>
              </p:cTn>
              <p:nextCondLst>
                <p:cond evt="onClick" delay="0">
                  <p:tgtEl>
                    <p:spTgt spid="13"/>
                  </p:tgtEl>
                </p:cond>
              </p:nextCondLst>
            </p:seq>
          </p:childTnLst>
        </p:cTn>
      </p:par>
    </p:tnLst>
    <p:bldLst>
      <p:bldP spid="8" grpId="0"/>
      <p:bldP spid="8" grpId="2"/>
      <p:bldP spid="11" grpId="0"/>
      <p:bldP spid="11" grpId="2"/>
    </p:bldLst>
  </p:timing>
</p:sld>
</file>

<file path=ppt/slides/slide2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版面配置區 2">
            <a:extLst>
              <a:ext uri="{FF2B5EF4-FFF2-40B4-BE49-F238E27FC236}">
                <a16:creationId xmlns:a16="http://schemas.microsoft.com/office/drawing/2014/main" id="{2BE55B0E-EB42-424B-A53D-EDCB25E579B0}"/>
              </a:ext>
            </a:extLst>
          </p:cNvPr>
          <p:cNvSpPr txBox="1">
            <a:spLocks/>
          </p:cNvSpPr>
          <p:nvPr/>
        </p:nvSpPr>
        <p:spPr>
          <a:xfrm>
            <a:off x="304708" y="1287700"/>
            <a:ext cx="1403564" cy="4493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b="1" spc="-30" dirty="0">
                <a:solidFill>
                  <a:schemeClr val="bg1"/>
                </a:solidFill>
                <a:latin typeface="Arial" panose="020B0604020202020204" pitchFamily="34" charset="0"/>
                <a:ea typeface="標楷體" panose="03000509000000000000" pitchFamily="65" charset="-120"/>
                <a:cs typeface="Arial" panose="020B0604020202020204" pitchFamily="34" charset="0"/>
              </a:rPr>
              <a:t>補充練習</a:t>
            </a:r>
            <a:endParaRPr lang="en-US" altLang="zh-TW" b="1" dirty="0">
              <a:solidFill>
                <a:schemeClr val="bg1"/>
              </a:solidFill>
              <a:latin typeface="Arial" panose="020B0604020202020204" pitchFamily="34" charset="0"/>
              <a:ea typeface="標楷體" panose="03000509000000000000" pitchFamily="65" charset="-120"/>
              <a:cs typeface="Arial" panose="020B0604020202020204" pitchFamily="34" charset="0"/>
            </a:endParaRPr>
          </a:p>
        </p:txBody>
      </p:sp>
      <p:sp>
        <p:nvSpPr>
          <p:cNvPr id="4" name="文字版面配置區 2">
            <a:extLst>
              <a:ext uri="{FF2B5EF4-FFF2-40B4-BE49-F238E27FC236}">
                <a16:creationId xmlns:a16="http://schemas.microsoft.com/office/drawing/2014/main" id="{0CEBD66D-C790-4681-BE68-8E0933AA7EE7}"/>
              </a:ext>
            </a:extLst>
          </p:cNvPr>
          <p:cNvSpPr txBox="1">
            <a:spLocks/>
          </p:cNvSpPr>
          <p:nvPr/>
        </p:nvSpPr>
        <p:spPr>
          <a:xfrm>
            <a:off x="304708" y="1287700"/>
            <a:ext cx="1403564" cy="4493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b="1" spc="-30" dirty="0">
                <a:solidFill>
                  <a:schemeClr val="bg1"/>
                </a:solidFill>
                <a:latin typeface="Arial" panose="020B0604020202020204" pitchFamily="34" charset="0"/>
                <a:ea typeface="標楷體" panose="03000509000000000000" pitchFamily="65" charset="-120"/>
                <a:cs typeface="Arial" panose="020B0604020202020204" pitchFamily="34" charset="0"/>
              </a:rPr>
              <a:t>補充練習</a:t>
            </a:r>
            <a:endParaRPr lang="en-US" altLang="zh-TW" b="1" dirty="0">
              <a:solidFill>
                <a:schemeClr val="bg1"/>
              </a:solidFill>
              <a:latin typeface="Arial" panose="020B0604020202020204" pitchFamily="34" charset="0"/>
              <a:ea typeface="標楷體" panose="03000509000000000000" pitchFamily="65" charset="-120"/>
              <a:cs typeface="Arial" panose="020B0604020202020204" pitchFamily="34" charset="0"/>
            </a:endParaRPr>
          </a:p>
        </p:txBody>
      </p:sp>
      <p:sp>
        <p:nvSpPr>
          <p:cNvPr id="7" name="文字版面配置區 2">
            <a:extLst>
              <a:ext uri="{FF2B5EF4-FFF2-40B4-BE49-F238E27FC236}">
                <a16:creationId xmlns:a16="http://schemas.microsoft.com/office/drawing/2014/main" id="{2FB6543C-F002-459F-9DCF-5887025399A9}"/>
              </a:ext>
            </a:extLst>
          </p:cNvPr>
          <p:cNvSpPr txBox="1">
            <a:spLocks/>
          </p:cNvSpPr>
          <p:nvPr/>
        </p:nvSpPr>
        <p:spPr>
          <a:xfrm>
            <a:off x="272877" y="1716544"/>
            <a:ext cx="11614323" cy="201627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49263" indent="-449263">
              <a:lnSpc>
                <a:spcPct val="140000"/>
              </a:lnSpc>
              <a:spcBef>
                <a:spcPts val="600"/>
              </a:spcBef>
            </a:pP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B.</a:t>
            </a:r>
            <a:r>
              <a:rPr lang="zh-TW" altLang="en-US" sz="2800" b="1" dirty="0">
                <a:solidFill>
                  <a:schemeClr val="tx1"/>
                </a:solidFill>
                <a:latin typeface="Arial" panose="020B0604020202020204" pitchFamily="34" charset="0"/>
                <a:ea typeface="標楷體" panose="03000509000000000000" pitchFamily="65" charset="-120"/>
                <a:cs typeface="Arial" panose="020B0604020202020204" pitchFamily="34" charset="0"/>
              </a:rPr>
              <a:t> 引導式翻譯</a:t>
            </a:r>
          </a:p>
          <a:p>
            <a:pPr marL="438150" indent="-438150">
              <a:lnSpc>
                <a:spcPct val="14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3.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有人看到一名可疑男子在辦公大樓外面遊蕩（</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wander</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 suspicious-looking man was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smtClean="0">
                <a:solidFill>
                  <a:srgbClr val="FFFFFF"/>
                </a:solidFill>
                <a:latin typeface="Arial" panose="020B0604020202020204" pitchFamily="34" charset="0"/>
                <a:ea typeface="標楷體" panose="03000509000000000000" pitchFamily="65" charset="-120"/>
                <a:cs typeface="Arial" panose="020B0604020202020204" pitchFamily="34" charset="0"/>
              </a:rPr>
              <a:t>.</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t>
            </a:r>
          </a:p>
          <a:p>
            <a:pPr marL="438150" indent="-438150">
              <a:lnSpc>
                <a:spcPct val="14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4.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有人看到那隻狗在追趕一名男子。</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dog was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t>
            </a:r>
          </a:p>
        </p:txBody>
      </p:sp>
      <p:sp>
        <p:nvSpPr>
          <p:cNvPr id="8" name="文字版面配置區 2">
            <a:extLst>
              <a:ext uri="{FF2B5EF4-FFF2-40B4-BE49-F238E27FC236}">
                <a16:creationId xmlns:a16="http://schemas.microsoft.com/office/drawing/2014/main" id="{42031586-206A-40EF-B092-76D58CF0DEE5}"/>
              </a:ext>
            </a:extLst>
          </p:cNvPr>
          <p:cNvSpPr txBox="1">
            <a:spLocks/>
          </p:cNvSpPr>
          <p:nvPr/>
        </p:nvSpPr>
        <p:spPr>
          <a:xfrm>
            <a:off x="723531" y="3110844"/>
            <a:ext cx="11084637" cy="12914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indent="5646738">
              <a:lnSpc>
                <a:spcPct val="135000"/>
              </a:lnSpc>
            </a:pPr>
            <a:r>
              <a:rPr lang="en-US" altLang="zh-TW" sz="3200" dirty="0" smtClean="0">
                <a:solidFill>
                  <a:srgbClr val="FF0000"/>
                </a:solidFill>
                <a:latin typeface="Arial" panose="020B0604020202020204" pitchFamily="34" charset="0"/>
                <a:ea typeface="標楷體" panose="03000509000000000000" pitchFamily="65" charset="-120"/>
                <a:cs typeface="Arial" panose="020B0604020202020204" pitchFamily="34" charset="0"/>
              </a:rPr>
              <a:t>seen </a:t>
            </a:r>
            <a:r>
              <a:rPr lang="en-US" altLang="zh-TW" sz="3200" u="sng" dirty="0">
                <a:solidFill>
                  <a:srgbClr val="FF0000"/>
                </a:solidFill>
                <a:latin typeface="Arial" panose="020B0604020202020204" pitchFamily="34" charset="0"/>
                <a:ea typeface="標楷體" panose="03000509000000000000" pitchFamily="65" charset="-120"/>
                <a:cs typeface="Arial" panose="020B0604020202020204" pitchFamily="34" charset="0"/>
              </a:rPr>
              <a:t>wanderin</a:t>
            </a:r>
            <a:r>
              <a:rPr lang="en-US" altLang="zh-TW" sz="3200" u="sng" spc="300" dirty="0">
                <a:solidFill>
                  <a:srgbClr val="FF0000"/>
                </a:solidFill>
                <a:latin typeface="Arial" panose="020B0604020202020204" pitchFamily="34" charset="0"/>
                <a:ea typeface="標楷體" panose="03000509000000000000" pitchFamily="65" charset="-120"/>
                <a:cs typeface="Arial" panose="020B0604020202020204" pitchFamily="34" charset="0"/>
              </a:rPr>
              <a:t>g</a:t>
            </a:r>
            <a:r>
              <a:rPr lang="en-US" altLang="zh-TW" sz="3200" spc="300" dirty="0">
                <a:solidFill>
                  <a:srgbClr val="FF0000"/>
                </a:solidFill>
                <a:latin typeface="Arial" panose="020B0604020202020204" pitchFamily="34" charset="0"/>
                <a:ea typeface="標楷體" panose="03000509000000000000" pitchFamily="65" charset="-120"/>
                <a:cs typeface="Arial" panose="020B0604020202020204" pitchFamily="34" charset="0"/>
              </a:rPr>
              <a:t>/</a:t>
            </a:r>
            <a:r>
              <a:rPr lang="en-US" altLang="zh-TW" sz="3200" u="sng" dirty="0">
                <a:solidFill>
                  <a:srgbClr val="FF0000"/>
                </a:solidFill>
                <a:latin typeface="Arial" panose="020B0604020202020204" pitchFamily="34" charset="0"/>
                <a:ea typeface="標楷體" panose="03000509000000000000" pitchFamily="65" charset="-120"/>
                <a:cs typeface="Arial" panose="020B0604020202020204" pitchFamily="34" charset="0"/>
              </a:rPr>
              <a:t>to wander</a:t>
            </a: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 outside the office building</a:t>
            </a:r>
          </a:p>
        </p:txBody>
      </p:sp>
      <p:pic>
        <p:nvPicPr>
          <p:cNvPr id="9" name="圖片 8">
            <a:extLst>
              <a:ext uri="{FF2B5EF4-FFF2-40B4-BE49-F238E27FC236}">
                <a16:creationId xmlns:a16="http://schemas.microsoft.com/office/drawing/2014/main" id="{09E376FF-6691-4FA9-863B-8D778177F5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279" y="3325811"/>
            <a:ext cx="318857" cy="318857"/>
          </a:xfrm>
          <a:prstGeom prst="rect">
            <a:avLst/>
          </a:prstGeom>
        </p:spPr>
      </p:pic>
      <p:sp>
        <p:nvSpPr>
          <p:cNvPr id="11" name="文字版面配置區 2">
            <a:extLst>
              <a:ext uri="{FF2B5EF4-FFF2-40B4-BE49-F238E27FC236}">
                <a16:creationId xmlns:a16="http://schemas.microsoft.com/office/drawing/2014/main" id="{FC5A4699-818E-4D2F-B43E-7FD2AE3C7031}"/>
              </a:ext>
            </a:extLst>
          </p:cNvPr>
          <p:cNvSpPr txBox="1">
            <a:spLocks/>
          </p:cNvSpPr>
          <p:nvPr/>
        </p:nvSpPr>
        <p:spPr>
          <a:xfrm>
            <a:off x="3279304" y="5279010"/>
            <a:ext cx="5761001" cy="532872"/>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30000"/>
              </a:lnSpc>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seen </a:t>
            </a:r>
            <a:r>
              <a:rPr lang="en-US" altLang="zh-TW" sz="3200" u="sng" dirty="0">
                <a:solidFill>
                  <a:srgbClr val="FF0000"/>
                </a:solidFill>
                <a:latin typeface="Arial" panose="020B0604020202020204" pitchFamily="34" charset="0"/>
                <a:ea typeface="標楷體" panose="03000509000000000000" pitchFamily="65" charset="-120"/>
                <a:cs typeface="Arial" panose="020B0604020202020204" pitchFamily="34" charset="0"/>
              </a:rPr>
              <a:t>chasin</a:t>
            </a:r>
            <a:r>
              <a:rPr lang="en-US" altLang="zh-TW" sz="3200" u="sng" spc="300" dirty="0">
                <a:solidFill>
                  <a:srgbClr val="FF0000"/>
                </a:solidFill>
                <a:latin typeface="Arial" panose="020B0604020202020204" pitchFamily="34" charset="0"/>
                <a:ea typeface="標楷體" panose="03000509000000000000" pitchFamily="65" charset="-120"/>
                <a:cs typeface="Arial" panose="020B0604020202020204" pitchFamily="34" charset="0"/>
              </a:rPr>
              <a:t>g</a:t>
            </a:r>
            <a:r>
              <a:rPr lang="en-US" altLang="zh-TW" sz="3200" spc="300" dirty="0">
                <a:solidFill>
                  <a:srgbClr val="FF0000"/>
                </a:solidFill>
                <a:latin typeface="Arial" panose="020B0604020202020204" pitchFamily="34" charset="0"/>
                <a:ea typeface="標楷體" panose="03000509000000000000" pitchFamily="65" charset="-120"/>
                <a:cs typeface="Arial" panose="020B0604020202020204" pitchFamily="34" charset="0"/>
              </a:rPr>
              <a:t>/</a:t>
            </a:r>
            <a:r>
              <a:rPr lang="en-US" altLang="zh-TW" sz="3200" u="sng" dirty="0">
                <a:solidFill>
                  <a:srgbClr val="FF0000"/>
                </a:solidFill>
                <a:latin typeface="Arial" panose="020B0604020202020204" pitchFamily="34" charset="0"/>
                <a:ea typeface="標楷體" panose="03000509000000000000" pitchFamily="65" charset="-120"/>
                <a:cs typeface="Arial" panose="020B0604020202020204" pitchFamily="34" charset="0"/>
              </a:rPr>
              <a:t>to chase</a:t>
            </a: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 a man</a:t>
            </a:r>
          </a:p>
        </p:txBody>
      </p:sp>
      <p:pic>
        <p:nvPicPr>
          <p:cNvPr id="12" name="圖片 11">
            <a:extLst>
              <a:ext uri="{FF2B5EF4-FFF2-40B4-BE49-F238E27FC236}">
                <a16:creationId xmlns:a16="http://schemas.microsoft.com/office/drawing/2014/main" id="{0531D933-F090-4BC2-B075-716EDD5047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279" y="5445573"/>
            <a:ext cx="318857" cy="318857"/>
          </a:xfrm>
          <a:prstGeom prst="rect">
            <a:avLst/>
          </a:prstGeom>
        </p:spPr>
      </p:pic>
      <p:pic>
        <p:nvPicPr>
          <p:cNvPr id="13" name="圖片 12">
            <a:extLst>
              <a:ext uri="{FF2B5EF4-FFF2-40B4-BE49-F238E27FC236}">
                <a16:creationId xmlns:a16="http://schemas.microsoft.com/office/drawing/2014/main" id="{9AD576A2-7FB2-4B91-B995-6C7C8B91B6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82428" y="1311772"/>
            <a:ext cx="1224136" cy="342906"/>
          </a:xfrm>
          <a:prstGeom prst="rect">
            <a:avLst/>
          </a:prstGeom>
        </p:spPr>
      </p:pic>
      <p:graphicFrame>
        <p:nvGraphicFramePr>
          <p:cNvPr id="18" name="表格 17"/>
          <p:cNvGraphicFramePr>
            <a:graphicFrameLocks noGrp="1"/>
          </p:cNvGraphicFramePr>
          <p:nvPr>
            <p:extLst>
              <p:ext uri="{D42A27DB-BD31-4B8C-83A1-F6EECF244321}">
                <p14:modId xmlns:p14="http://schemas.microsoft.com/office/powerpoint/2010/main" val="3602150616"/>
              </p:ext>
            </p:extLst>
          </p:nvPr>
        </p:nvGraphicFramePr>
        <p:xfrm>
          <a:off x="432000" y="306000"/>
          <a:ext cx="11161762" cy="864000"/>
        </p:xfrm>
        <a:graphic>
          <a:graphicData uri="http://schemas.openxmlformats.org/drawingml/2006/table">
            <a:tbl>
              <a:tblPr firstRow="1" bandRow="1">
                <a:tableStyleId>{284E427A-3D55-4303-BF80-6455036E1DE7}</a:tableStyleId>
              </a:tblPr>
              <a:tblGrid>
                <a:gridCol w="208465">
                  <a:extLst>
                    <a:ext uri="{9D8B030D-6E8A-4147-A177-3AD203B41FA5}">
                      <a16:colId xmlns:a16="http://schemas.microsoft.com/office/drawing/2014/main" val="2099223835"/>
                    </a:ext>
                  </a:extLst>
                </a:gridCol>
                <a:gridCol w="10953297">
                  <a:extLst>
                    <a:ext uri="{9D8B030D-6E8A-4147-A177-3AD203B41FA5}">
                      <a16:colId xmlns:a16="http://schemas.microsoft.com/office/drawing/2014/main" val="2801735028"/>
                    </a:ext>
                  </a:extLst>
                </a:gridCol>
              </a:tblGrid>
              <a:tr h="864000">
                <a:tc>
                  <a:txBody>
                    <a:bodyPr/>
                    <a:lstStyle/>
                    <a:p>
                      <a:pPr>
                        <a:lnSpc>
                          <a:spcPct val="100000"/>
                        </a:lnSpc>
                      </a:pPr>
                      <a:endParaRPr lang="zh-TW" altLang="en-US" sz="3600" dirty="0">
                        <a:solidFill>
                          <a:schemeClr val="tx1"/>
                        </a:solidFill>
                        <a:ea typeface="標楷體" panose="03000509000000000000" pitchFamily="65" charset="-120"/>
                      </a:endParaRPr>
                    </a:p>
                  </a:txBody>
                  <a:tcPr anchor="ctr">
                    <a:lnL w="6350" cap="flat" cmpd="sng" algn="ctr">
                      <a:noFill/>
                      <a:prstDash val="solid"/>
                      <a:miter lim="800000"/>
                    </a:lnL>
                    <a:lnR>
                      <a:noFill/>
                    </a:lnR>
                    <a:lnT w="6350" cap="flat" cmpd="sng" algn="ctr">
                      <a:noFill/>
                      <a:prstDash val="solid"/>
                      <a:miter lim="800000"/>
                    </a:lnT>
                    <a:lnB w="635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0066"/>
                    </a:solidFill>
                  </a:tcPr>
                </a:tc>
                <a:tc>
                  <a:txBody>
                    <a:bodyPr/>
                    <a:lstStyle/>
                    <a:p>
                      <a:pPr marL="0" indent="88900">
                        <a:lnSpc>
                          <a:spcPct val="100000"/>
                        </a:lnSpc>
                        <a:spcBef>
                          <a:spcPts val="0"/>
                        </a:spcBef>
                      </a:pP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be see</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heard + </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V-</a:t>
                      </a:r>
                      <a:r>
                        <a:rPr lang="en-US" altLang="zh-TW" sz="3600" b="1" u="sng"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in</a:t>
                      </a:r>
                      <a:r>
                        <a:rPr lang="en-US" altLang="zh-TW" sz="3600" b="1" u="sng" spc="300"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g</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600" b="1" i="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to VR</a:t>
                      </a:r>
                    </a:p>
                  </a:txBody>
                  <a:tcPr anchor="ctr">
                    <a:lnL>
                      <a:noFill/>
                    </a:lnL>
                    <a:lnR w="6350" cap="flat" cmpd="sng" algn="ctr">
                      <a:noFill/>
                      <a:prstDash val="solid"/>
                      <a:miter lim="800000"/>
                    </a:lnR>
                    <a:lnT w="6350" cap="flat" cmpd="sng" algn="ctr">
                      <a:noFill/>
                      <a:prstDash val="solid"/>
                      <a:miter lim="800000"/>
                    </a:lnT>
                    <a:lnB w="3175" cap="flat" cmpd="sng" algn="ctr">
                      <a:solidFill>
                        <a:srgbClr val="FBD8DC"/>
                      </a:solidFill>
                      <a:prstDash val="solid"/>
                      <a:round/>
                      <a:headEnd type="none" w="med" len="med"/>
                      <a:tailEnd type="none" w="med" len="med"/>
                    </a:lnB>
                    <a:lnTlToBr w="12700" cmpd="sng">
                      <a:noFill/>
                      <a:prstDash val="solid"/>
                    </a:lnTlToBr>
                    <a:lnBlToTr w="12700" cmpd="sng">
                      <a:noFill/>
                      <a:prstDash val="solid"/>
                    </a:lnBlToTr>
                    <a:solidFill>
                      <a:srgbClr val="FBD8DC"/>
                    </a:solidFill>
                  </a:tcPr>
                </a:tc>
                <a:extLst>
                  <a:ext uri="{0D108BD9-81ED-4DB2-BD59-A6C34878D82A}">
                    <a16:rowId xmlns:a16="http://schemas.microsoft.com/office/drawing/2014/main" val="1876543136"/>
                  </a:ext>
                </a:extLst>
              </a:tr>
            </a:tbl>
          </a:graphicData>
        </a:graphic>
      </p:graphicFrame>
      <p:sp>
        <p:nvSpPr>
          <p:cNvPr id="19" name="圓角矩形 4">
            <a:hlinkClick r:id="rId4" action="ppaction://hlinksldjump"/>
            <a:extLst>
              <a:ext uri="{FF2B5EF4-FFF2-40B4-BE49-F238E27FC236}">
                <a16:creationId xmlns:a16="http://schemas.microsoft.com/office/drawing/2014/main" id="{7B89A9D1-1AB7-4843-8B92-C8D2A5BA42A1}"/>
              </a:ext>
            </a:extLst>
          </p:cNvPr>
          <p:cNvSpPr/>
          <p:nvPr/>
        </p:nvSpPr>
        <p:spPr>
          <a:xfrm>
            <a:off x="10260000" y="180000"/>
            <a:ext cx="1512168"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回句型練習</a:t>
            </a:r>
          </a:p>
        </p:txBody>
      </p:sp>
      <p:pic>
        <p:nvPicPr>
          <p:cNvPr id="14" name="圖片 13">
            <a:extLst>
              <a:ext uri="{FF2B5EF4-FFF2-40B4-BE49-F238E27FC236}">
                <a16:creationId xmlns:a16="http://schemas.microsoft.com/office/drawing/2014/main" id="{6CD6B97D-183D-427C-B687-D3A8F3B8E9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2000" y="1276066"/>
            <a:ext cx="1623136" cy="414318"/>
          </a:xfrm>
          <a:prstGeom prst="rect">
            <a:avLst/>
          </a:prstGeom>
        </p:spPr>
      </p:pic>
    </p:spTree>
    <p:extLst>
      <p:ext uri="{BB962C8B-B14F-4D97-AF65-F5344CB8AC3E}">
        <p14:creationId xmlns:p14="http://schemas.microsoft.com/office/powerpoint/2010/main" val="826927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50"/>
                                        <p:tgtEl>
                                          <p:spTgt spid="11"/>
                                        </p:tgtEl>
                                      </p:cBhvr>
                                    </p:animEffec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2"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50"/>
                                        <p:tgtEl>
                                          <p:spTgt spid="8"/>
                                        </p:tgtEl>
                                      </p:cBhvr>
                                    </p:animEffect>
                                  </p:childTnLst>
                                </p:cTn>
                              </p:par>
                              <p:par>
                                <p:cTn id="20" presetID="10" presetClass="entr" presetSubtype="0" fill="hold" grpId="2"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50"/>
                                        <p:tgtEl>
                                          <p:spTgt spid="11"/>
                                        </p:tgtEl>
                                      </p:cBhvr>
                                    </p:animEffect>
                                  </p:childTnLst>
                                </p:cTn>
                              </p:par>
                            </p:childTnLst>
                          </p:cTn>
                        </p:par>
                      </p:childTnLst>
                    </p:cTn>
                  </p:par>
                </p:childTnLst>
              </p:cTn>
              <p:nextCondLst>
                <p:cond evt="onClick" delay="0">
                  <p:tgtEl>
                    <p:spTgt spid="13"/>
                  </p:tgtEl>
                </p:cond>
              </p:nextCondLst>
            </p:seq>
          </p:childTnLst>
        </p:cTn>
      </p:par>
    </p:tnLst>
    <p:bldLst>
      <p:bldP spid="8" grpId="0"/>
      <p:bldP spid="8" grpId="2"/>
      <p:bldP spid="11" grpId="0"/>
      <p:bldP spid="11" grpId="2"/>
    </p:bldLst>
  </p:timing>
</p:sld>
</file>

<file path=ppt/slides/slide2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版面配置區 2">
            <a:extLst>
              <a:ext uri="{FF2B5EF4-FFF2-40B4-BE49-F238E27FC236}">
                <a16:creationId xmlns:a16="http://schemas.microsoft.com/office/drawing/2014/main" id="{2BE55B0E-EB42-424B-A53D-EDCB25E579B0}"/>
              </a:ext>
            </a:extLst>
          </p:cNvPr>
          <p:cNvSpPr txBox="1">
            <a:spLocks/>
          </p:cNvSpPr>
          <p:nvPr/>
        </p:nvSpPr>
        <p:spPr>
          <a:xfrm>
            <a:off x="304708" y="1287700"/>
            <a:ext cx="1403564" cy="4493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b="1" spc="-30" dirty="0">
                <a:solidFill>
                  <a:schemeClr val="bg1"/>
                </a:solidFill>
                <a:latin typeface="Arial" panose="020B0604020202020204" pitchFamily="34" charset="0"/>
                <a:ea typeface="標楷體" panose="03000509000000000000" pitchFamily="65" charset="-120"/>
                <a:cs typeface="Arial" panose="020B0604020202020204" pitchFamily="34" charset="0"/>
              </a:rPr>
              <a:t>補充練習</a:t>
            </a:r>
            <a:endParaRPr lang="en-US" altLang="zh-TW" b="1" dirty="0">
              <a:solidFill>
                <a:schemeClr val="bg1"/>
              </a:solidFill>
              <a:latin typeface="Arial" panose="020B0604020202020204" pitchFamily="34" charset="0"/>
              <a:ea typeface="標楷體" panose="03000509000000000000" pitchFamily="65" charset="-120"/>
              <a:cs typeface="Arial" panose="020B0604020202020204" pitchFamily="34" charset="0"/>
            </a:endParaRPr>
          </a:p>
        </p:txBody>
      </p:sp>
      <p:sp>
        <p:nvSpPr>
          <p:cNvPr id="4" name="文字版面配置區 2">
            <a:extLst>
              <a:ext uri="{FF2B5EF4-FFF2-40B4-BE49-F238E27FC236}">
                <a16:creationId xmlns:a16="http://schemas.microsoft.com/office/drawing/2014/main" id="{0CEBD66D-C790-4681-BE68-8E0933AA7EE7}"/>
              </a:ext>
            </a:extLst>
          </p:cNvPr>
          <p:cNvSpPr txBox="1">
            <a:spLocks/>
          </p:cNvSpPr>
          <p:nvPr/>
        </p:nvSpPr>
        <p:spPr>
          <a:xfrm>
            <a:off x="304708" y="1287700"/>
            <a:ext cx="1403564" cy="4493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b="1" spc="-30" dirty="0">
                <a:solidFill>
                  <a:schemeClr val="bg1"/>
                </a:solidFill>
                <a:latin typeface="Arial" panose="020B0604020202020204" pitchFamily="34" charset="0"/>
                <a:ea typeface="標楷體" panose="03000509000000000000" pitchFamily="65" charset="-120"/>
                <a:cs typeface="Arial" panose="020B0604020202020204" pitchFamily="34" charset="0"/>
              </a:rPr>
              <a:t>補充練習</a:t>
            </a:r>
            <a:endParaRPr lang="en-US" altLang="zh-TW" b="1" dirty="0">
              <a:solidFill>
                <a:schemeClr val="bg1"/>
              </a:solidFill>
              <a:latin typeface="Arial" panose="020B0604020202020204" pitchFamily="34" charset="0"/>
              <a:ea typeface="標楷體" panose="03000509000000000000" pitchFamily="65" charset="-120"/>
              <a:cs typeface="Arial" panose="020B0604020202020204" pitchFamily="34" charset="0"/>
            </a:endParaRPr>
          </a:p>
        </p:txBody>
      </p:sp>
      <p:sp>
        <p:nvSpPr>
          <p:cNvPr id="7" name="文字版面配置區 2">
            <a:extLst>
              <a:ext uri="{FF2B5EF4-FFF2-40B4-BE49-F238E27FC236}">
                <a16:creationId xmlns:a16="http://schemas.microsoft.com/office/drawing/2014/main" id="{2FB6543C-F002-459F-9DCF-5887025399A9}"/>
              </a:ext>
            </a:extLst>
          </p:cNvPr>
          <p:cNvSpPr txBox="1">
            <a:spLocks/>
          </p:cNvSpPr>
          <p:nvPr/>
        </p:nvSpPr>
        <p:spPr>
          <a:xfrm>
            <a:off x="272877" y="1716544"/>
            <a:ext cx="11799787" cy="201627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49263" indent="-449263">
              <a:lnSpc>
                <a:spcPct val="140000"/>
              </a:lnSpc>
              <a:spcBef>
                <a:spcPts val="600"/>
              </a:spcBef>
            </a:pP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B.</a:t>
            </a:r>
            <a:r>
              <a:rPr lang="zh-TW" altLang="en-US" sz="2800" b="1" dirty="0">
                <a:solidFill>
                  <a:schemeClr val="tx1"/>
                </a:solidFill>
                <a:latin typeface="Arial" panose="020B0604020202020204" pitchFamily="34" charset="0"/>
                <a:ea typeface="標楷體" panose="03000509000000000000" pitchFamily="65" charset="-120"/>
                <a:cs typeface="Arial" panose="020B0604020202020204" pitchFamily="34" charset="0"/>
              </a:rPr>
              <a:t> 引導式翻譯</a:t>
            </a:r>
          </a:p>
          <a:p>
            <a:pPr marL="438150" indent="-438150">
              <a:lnSpc>
                <a:spcPct val="14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5.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我們看到那名男子被一隻狗追。</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We saw the man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t>
            </a:r>
          </a:p>
        </p:txBody>
      </p:sp>
      <p:sp>
        <p:nvSpPr>
          <p:cNvPr id="8" name="文字版面配置區 2">
            <a:extLst>
              <a:ext uri="{FF2B5EF4-FFF2-40B4-BE49-F238E27FC236}">
                <a16:creationId xmlns:a16="http://schemas.microsoft.com/office/drawing/2014/main" id="{42031586-206A-40EF-B092-76D58CF0DEE5}"/>
              </a:ext>
            </a:extLst>
          </p:cNvPr>
          <p:cNvSpPr txBox="1">
            <a:spLocks/>
          </p:cNvSpPr>
          <p:nvPr/>
        </p:nvSpPr>
        <p:spPr>
          <a:xfrm>
            <a:off x="4100095" y="3078630"/>
            <a:ext cx="4704541" cy="6541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30000"/>
              </a:lnSpc>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(being) chased by a dog</a:t>
            </a:r>
          </a:p>
        </p:txBody>
      </p:sp>
      <p:pic>
        <p:nvPicPr>
          <p:cNvPr id="9" name="圖片 8">
            <a:extLst>
              <a:ext uri="{FF2B5EF4-FFF2-40B4-BE49-F238E27FC236}">
                <a16:creationId xmlns:a16="http://schemas.microsoft.com/office/drawing/2014/main" id="{09E376FF-6691-4FA9-863B-8D778177F5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279" y="3325811"/>
            <a:ext cx="318857" cy="318857"/>
          </a:xfrm>
          <a:prstGeom prst="rect">
            <a:avLst/>
          </a:prstGeom>
        </p:spPr>
      </p:pic>
      <p:graphicFrame>
        <p:nvGraphicFramePr>
          <p:cNvPr id="13" name="表格 12"/>
          <p:cNvGraphicFramePr>
            <a:graphicFrameLocks noGrp="1"/>
          </p:cNvGraphicFramePr>
          <p:nvPr>
            <p:extLst>
              <p:ext uri="{D42A27DB-BD31-4B8C-83A1-F6EECF244321}">
                <p14:modId xmlns:p14="http://schemas.microsoft.com/office/powerpoint/2010/main" val="556577686"/>
              </p:ext>
            </p:extLst>
          </p:nvPr>
        </p:nvGraphicFramePr>
        <p:xfrm>
          <a:off x="432000" y="306000"/>
          <a:ext cx="11161762" cy="864000"/>
        </p:xfrm>
        <a:graphic>
          <a:graphicData uri="http://schemas.openxmlformats.org/drawingml/2006/table">
            <a:tbl>
              <a:tblPr firstRow="1" bandRow="1">
                <a:tableStyleId>{284E427A-3D55-4303-BF80-6455036E1DE7}</a:tableStyleId>
              </a:tblPr>
              <a:tblGrid>
                <a:gridCol w="208465">
                  <a:extLst>
                    <a:ext uri="{9D8B030D-6E8A-4147-A177-3AD203B41FA5}">
                      <a16:colId xmlns:a16="http://schemas.microsoft.com/office/drawing/2014/main" val="2099223835"/>
                    </a:ext>
                  </a:extLst>
                </a:gridCol>
                <a:gridCol w="10953297">
                  <a:extLst>
                    <a:ext uri="{9D8B030D-6E8A-4147-A177-3AD203B41FA5}">
                      <a16:colId xmlns:a16="http://schemas.microsoft.com/office/drawing/2014/main" val="2801735028"/>
                    </a:ext>
                  </a:extLst>
                </a:gridCol>
              </a:tblGrid>
              <a:tr h="864000">
                <a:tc>
                  <a:txBody>
                    <a:bodyPr/>
                    <a:lstStyle/>
                    <a:p>
                      <a:pPr>
                        <a:lnSpc>
                          <a:spcPct val="100000"/>
                        </a:lnSpc>
                      </a:pPr>
                      <a:endParaRPr lang="zh-TW" altLang="en-US" sz="3600" dirty="0">
                        <a:solidFill>
                          <a:schemeClr val="tx1"/>
                        </a:solidFill>
                        <a:ea typeface="標楷體" panose="03000509000000000000" pitchFamily="65" charset="-120"/>
                      </a:endParaRPr>
                    </a:p>
                  </a:txBody>
                  <a:tcPr anchor="ctr">
                    <a:lnL w="6350" cap="flat" cmpd="sng" algn="ctr">
                      <a:noFill/>
                      <a:prstDash val="solid"/>
                      <a:miter lim="800000"/>
                    </a:lnL>
                    <a:lnR>
                      <a:noFill/>
                    </a:lnR>
                    <a:lnT w="6350" cap="flat" cmpd="sng" algn="ctr">
                      <a:noFill/>
                      <a:prstDash val="solid"/>
                      <a:miter lim="800000"/>
                    </a:lnT>
                    <a:lnB w="635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0066"/>
                    </a:solidFill>
                  </a:tcPr>
                </a:tc>
                <a:tc>
                  <a:txBody>
                    <a:bodyPr/>
                    <a:lstStyle/>
                    <a:p>
                      <a:pPr marL="0" indent="88900">
                        <a:lnSpc>
                          <a:spcPct val="100000"/>
                        </a:lnSpc>
                        <a:spcBef>
                          <a:spcPts val="0"/>
                        </a:spcBef>
                      </a:pP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be see</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6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heard + </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V-</a:t>
                      </a:r>
                      <a:r>
                        <a:rPr lang="en-US" altLang="zh-TW" sz="3600" b="1" u="sng"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in</a:t>
                      </a:r>
                      <a:r>
                        <a:rPr lang="en-US" altLang="zh-TW" sz="3600" b="1" u="sng" spc="300"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g</a:t>
                      </a:r>
                      <a:r>
                        <a:rPr lang="en-US" altLang="zh-TW" sz="3600" b="1" spc="3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600" b="1"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to VR</a:t>
                      </a:r>
                    </a:p>
                  </a:txBody>
                  <a:tcPr anchor="ctr">
                    <a:lnL>
                      <a:noFill/>
                    </a:lnL>
                    <a:lnR w="6350" cap="flat" cmpd="sng" algn="ctr">
                      <a:noFill/>
                      <a:prstDash val="solid"/>
                      <a:miter lim="800000"/>
                    </a:lnR>
                    <a:lnT w="6350" cap="flat" cmpd="sng" algn="ctr">
                      <a:noFill/>
                      <a:prstDash val="solid"/>
                      <a:miter lim="800000"/>
                    </a:lnT>
                    <a:lnB w="3175" cap="flat" cmpd="sng" algn="ctr">
                      <a:solidFill>
                        <a:srgbClr val="FBD8DC"/>
                      </a:solidFill>
                      <a:prstDash val="solid"/>
                      <a:round/>
                      <a:headEnd type="none" w="med" len="med"/>
                      <a:tailEnd type="none" w="med" len="med"/>
                    </a:lnB>
                    <a:lnTlToBr w="12700" cmpd="sng">
                      <a:noFill/>
                      <a:prstDash val="solid"/>
                    </a:lnTlToBr>
                    <a:lnBlToTr w="12700" cmpd="sng">
                      <a:noFill/>
                      <a:prstDash val="solid"/>
                    </a:lnBlToTr>
                    <a:solidFill>
                      <a:srgbClr val="FBD8DC"/>
                    </a:solidFill>
                  </a:tcPr>
                </a:tc>
                <a:extLst>
                  <a:ext uri="{0D108BD9-81ED-4DB2-BD59-A6C34878D82A}">
                    <a16:rowId xmlns:a16="http://schemas.microsoft.com/office/drawing/2014/main" val="1876543136"/>
                  </a:ext>
                </a:extLst>
              </a:tr>
            </a:tbl>
          </a:graphicData>
        </a:graphic>
      </p:graphicFrame>
      <p:sp>
        <p:nvSpPr>
          <p:cNvPr id="16" name="圓角矩形 4">
            <a:hlinkClick r:id="rId3" action="ppaction://hlinksldjump"/>
            <a:extLst>
              <a:ext uri="{FF2B5EF4-FFF2-40B4-BE49-F238E27FC236}">
                <a16:creationId xmlns:a16="http://schemas.microsoft.com/office/drawing/2014/main" id="{7B89A9D1-1AB7-4843-8B92-C8D2A5BA42A1}"/>
              </a:ext>
            </a:extLst>
          </p:cNvPr>
          <p:cNvSpPr/>
          <p:nvPr/>
        </p:nvSpPr>
        <p:spPr>
          <a:xfrm>
            <a:off x="10260000" y="180000"/>
            <a:ext cx="1512168"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回句型練習</a:t>
            </a:r>
          </a:p>
        </p:txBody>
      </p:sp>
      <p:pic>
        <p:nvPicPr>
          <p:cNvPr id="10" name="圖片 9">
            <a:extLst>
              <a:ext uri="{FF2B5EF4-FFF2-40B4-BE49-F238E27FC236}">
                <a16:creationId xmlns:a16="http://schemas.microsoft.com/office/drawing/2014/main" id="{6CD6B97D-183D-427C-B687-D3A8F3B8E9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000" y="1276066"/>
            <a:ext cx="1623136" cy="414318"/>
          </a:xfrm>
          <a:prstGeom prst="rect">
            <a:avLst/>
          </a:prstGeom>
        </p:spPr>
      </p:pic>
    </p:spTree>
    <p:extLst>
      <p:ext uri="{BB962C8B-B14F-4D97-AF65-F5344CB8AC3E}">
        <p14:creationId xmlns:p14="http://schemas.microsoft.com/office/powerpoint/2010/main" val="458146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2"/>
          <a:stretch>
            <a:fillRect/>
          </a:stretch>
        </p:blipFill>
        <p:spPr>
          <a:xfrm>
            <a:off x="-1" y="-53060"/>
            <a:ext cx="12251267" cy="6930591"/>
          </a:xfrm>
          <a:prstGeom prst="rect">
            <a:avLst/>
          </a:prstGeom>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291" y="241538"/>
            <a:ext cx="2683422" cy="487203"/>
          </a:xfrm>
          <a:prstGeom prst="rect">
            <a:avLst/>
          </a:prstGeom>
        </p:spPr>
      </p:pic>
      <p:pic>
        <p:nvPicPr>
          <p:cNvPr id="8" name="圖片 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11641998" y="133200"/>
            <a:ext cx="381427" cy="369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圓角矩形 9">
            <a:hlinkClick r:id="rId6"/>
          </p:cNvPr>
          <p:cNvSpPr/>
          <p:nvPr/>
        </p:nvSpPr>
        <p:spPr>
          <a:xfrm>
            <a:off x="922738" y="989811"/>
            <a:ext cx="1584000" cy="512402"/>
          </a:xfrm>
          <a:prstGeom prst="roundRect">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zh-TW" altLang="en-US" sz="2400" b="1" dirty="0">
                <a:latin typeface="微軟正黑體" panose="020B0604030504040204" pitchFamily="34" charset="-120"/>
                <a:ea typeface="微軟正黑體" panose="020B0604030504040204" pitchFamily="34" charset="-120"/>
              </a:rPr>
              <a:t>無字幕版</a:t>
            </a:r>
          </a:p>
        </p:txBody>
      </p:sp>
      <p:sp>
        <p:nvSpPr>
          <p:cNvPr id="11" name="圓角矩形 10">
            <a:hlinkClick r:id="rId7"/>
          </p:cNvPr>
          <p:cNvSpPr/>
          <p:nvPr/>
        </p:nvSpPr>
        <p:spPr>
          <a:xfrm>
            <a:off x="918334" y="1629537"/>
            <a:ext cx="1584000" cy="512402"/>
          </a:xfrm>
          <a:prstGeom prst="roundRect">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zh-TW" altLang="en-US" sz="2400" b="1" dirty="0">
                <a:latin typeface="微軟正黑體" panose="020B0604030504040204" pitchFamily="34" charset="-120"/>
                <a:ea typeface="微軟正黑體" panose="020B0604030504040204" pitchFamily="34" charset="-120"/>
              </a:rPr>
              <a:t>英文字幕</a:t>
            </a:r>
          </a:p>
        </p:txBody>
      </p:sp>
      <p:sp>
        <p:nvSpPr>
          <p:cNvPr id="12" name="圓角矩形 11">
            <a:hlinkClick r:id="rId8"/>
          </p:cNvPr>
          <p:cNvSpPr/>
          <p:nvPr/>
        </p:nvSpPr>
        <p:spPr>
          <a:xfrm>
            <a:off x="918334" y="2269263"/>
            <a:ext cx="1584000" cy="512402"/>
          </a:xfrm>
          <a:prstGeom prst="roundRect">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zh-TW" altLang="en-US" sz="2400" b="1" dirty="0">
                <a:latin typeface="微軟正黑體" panose="020B0604030504040204" pitchFamily="34" charset="-120"/>
                <a:ea typeface="微軟正黑體" panose="020B0604030504040204" pitchFamily="34" charset="-120"/>
              </a:rPr>
              <a:t>中英字幕</a:t>
            </a:r>
          </a:p>
        </p:txBody>
      </p:sp>
    </p:spTree>
    <p:extLst>
      <p:ext uri="{BB962C8B-B14F-4D97-AF65-F5344CB8AC3E}">
        <p14:creationId xmlns:p14="http://schemas.microsoft.com/office/powerpoint/2010/main" val="375186704"/>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7EAD316-7AC3-43C7-9D18-080A4BEF28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557" y="2449753"/>
            <a:ext cx="11650155" cy="1929217"/>
          </a:xfrm>
          <a:prstGeom prst="rect">
            <a:avLst/>
          </a:prstGeom>
        </p:spPr>
      </p:pic>
      <p:pic>
        <p:nvPicPr>
          <p:cNvPr id="4" name="圖片 3">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0251" y="2130357"/>
            <a:ext cx="836286" cy="594069"/>
          </a:xfrm>
          <a:prstGeom prst="rect">
            <a:avLst/>
          </a:prstGeom>
          <a:effectLst>
            <a:outerShdw blurRad="12700" dir="2700000" algn="tl" rotWithShape="0">
              <a:prstClr val="black">
                <a:alpha val="40000"/>
              </a:prstClr>
            </a:outerShdw>
          </a:effectLst>
        </p:spPr>
      </p:pic>
      <p:pic>
        <p:nvPicPr>
          <p:cNvPr id="5" name="圖片 4">
            <a:hlinkClick r:id="rId5" action="ppaction://hlinkfile"/>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210034" y="2167249"/>
            <a:ext cx="637591" cy="411596"/>
          </a:xfrm>
          <a:prstGeom prst="rect">
            <a:avLst/>
          </a:prstGeom>
        </p:spPr>
      </p:pic>
    </p:spTree>
    <p:extLst>
      <p:ext uri="{BB962C8B-B14F-4D97-AF65-F5344CB8AC3E}">
        <p14:creationId xmlns:p14="http://schemas.microsoft.com/office/powerpoint/2010/main" val="1054489983"/>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花, 房間 的圖片&#10;&#10;自動產生的描述">
            <a:extLst>
              <a:ext uri="{FF2B5EF4-FFF2-40B4-BE49-F238E27FC236}">
                <a16:creationId xmlns:a16="http://schemas.microsoft.com/office/drawing/2014/main" id="{4C9924F9-22C0-4B8C-BBF8-8A23313C71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696" b="8772"/>
          <a:stretch/>
        </p:blipFill>
        <p:spPr>
          <a:xfrm>
            <a:off x="0" y="835355"/>
            <a:ext cx="12192000" cy="5454315"/>
          </a:xfrm>
          <a:prstGeom prst="rect">
            <a:avLst/>
          </a:prstGeom>
        </p:spPr>
      </p:pic>
      <p:pic>
        <p:nvPicPr>
          <p:cNvPr id="6" name="圖片 5">
            <a:extLst>
              <a:ext uri="{FF2B5EF4-FFF2-40B4-BE49-F238E27FC236}">
                <a16:creationId xmlns:a16="http://schemas.microsoft.com/office/drawing/2014/main" id="{D7EAD316-7AC3-43C7-9D18-080A4BEF28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898" y="209663"/>
            <a:ext cx="2628000" cy="435185"/>
          </a:xfrm>
          <a:prstGeom prst="rect">
            <a:avLst/>
          </a:prstGeom>
        </p:spPr>
      </p:pic>
      <p:pic>
        <p:nvPicPr>
          <p:cNvPr id="5" name="圖片 4">
            <a:extLst>
              <a:ext uri="{FF2B5EF4-FFF2-40B4-BE49-F238E27FC236}">
                <a16:creationId xmlns:a16="http://schemas.microsoft.com/office/drawing/2014/main" id="{1FB6DBC1-CDC8-459B-B808-D3025765E0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7193"/>
          <a:stretch/>
        </p:blipFill>
        <p:spPr>
          <a:xfrm>
            <a:off x="1036834" y="3922295"/>
            <a:ext cx="4833396" cy="2935705"/>
          </a:xfrm>
          <a:prstGeom prst="rect">
            <a:avLst/>
          </a:prstGeom>
        </p:spPr>
      </p:pic>
      <p:sp>
        <p:nvSpPr>
          <p:cNvPr id="9" name="語音泡泡: 圓角矩形 8">
            <a:extLst>
              <a:ext uri="{FF2B5EF4-FFF2-40B4-BE49-F238E27FC236}">
                <a16:creationId xmlns:a16="http://schemas.microsoft.com/office/drawing/2014/main" id="{73D89CE1-2BDD-4512-B1CF-D3424EAE9DD4}"/>
              </a:ext>
            </a:extLst>
          </p:cNvPr>
          <p:cNvSpPr/>
          <p:nvPr/>
        </p:nvSpPr>
        <p:spPr>
          <a:xfrm>
            <a:off x="1036834" y="2464821"/>
            <a:ext cx="2734767" cy="1219536"/>
          </a:xfrm>
          <a:prstGeom prst="wedgeRoundRectCallout">
            <a:avLst>
              <a:gd name="adj1" fmla="val 2638"/>
              <a:gd name="adj2" fmla="val 77521"/>
              <a:gd name="adj3" fmla="val 16667"/>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What’s wrong</a:t>
            </a: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with your mom</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11" name="語音泡泡: 圓角矩形 10">
            <a:extLst>
              <a:ext uri="{FF2B5EF4-FFF2-40B4-BE49-F238E27FC236}">
                <a16:creationId xmlns:a16="http://schemas.microsoft.com/office/drawing/2014/main" id="{3720DFD3-8AC9-4929-8B82-FC935A183A28}"/>
              </a:ext>
            </a:extLst>
          </p:cNvPr>
          <p:cNvSpPr/>
          <p:nvPr/>
        </p:nvSpPr>
        <p:spPr>
          <a:xfrm>
            <a:off x="4430413" y="785141"/>
            <a:ext cx="5448878" cy="2939133"/>
          </a:xfrm>
          <a:prstGeom prst="wedgeRoundRectCallout">
            <a:avLst>
              <a:gd name="adj1" fmla="val -38136"/>
              <a:gd name="adj2" fmla="val 63254"/>
              <a:gd name="adj3" fmla="val 16667"/>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Don’t worry about her. She has</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watched this Korean drama more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than ten times, but still, she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never</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watches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it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without</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crying</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8" name="圖片 7">
            <a:hlinkClick r:id="rId5" action="ppaction://hlinksldjump"/>
            <a:extLst>
              <a:ext uri="{FF2B5EF4-FFF2-40B4-BE49-F238E27FC236}">
                <a16:creationId xmlns:a16="http://schemas.microsoft.com/office/drawing/2014/main" id="{ACE3C567-4ADF-4A2B-B20B-5B7F9ACD8F4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811290" y="270634"/>
            <a:ext cx="324000" cy="324000"/>
          </a:xfrm>
          <a:prstGeom prst="rect">
            <a:avLst/>
          </a:prstGeom>
        </p:spPr>
      </p:pic>
      <p:pic>
        <p:nvPicPr>
          <p:cNvPr id="7" name="圖片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53021" y="317657"/>
            <a:ext cx="1648287" cy="288000"/>
          </a:xfrm>
          <a:prstGeom prst="rect">
            <a:avLst/>
          </a:prstGeom>
        </p:spPr>
      </p:pic>
    </p:spTree>
    <p:extLst>
      <p:ext uri="{BB962C8B-B14F-4D97-AF65-F5344CB8AC3E}">
        <p14:creationId xmlns:p14="http://schemas.microsoft.com/office/powerpoint/2010/main" val="1880024864"/>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圓角矩形 4">
            <a:hlinkClick r:id="rId2" action="ppaction://hlinksldjump"/>
            <a:extLst>
              <a:ext uri="{FF2B5EF4-FFF2-40B4-BE49-F238E27FC236}">
                <a16:creationId xmlns:a16="http://schemas.microsoft.com/office/drawing/2014/main" id="{C9AB4F45-CA3E-435B-8919-B8298CA66688}"/>
              </a:ext>
            </a:extLst>
          </p:cNvPr>
          <p:cNvSpPr/>
          <p:nvPr/>
        </p:nvSpPr>
        <p:spPr>
          <a:xfrm>
            <a:off x="10260000" y="180000"/>
            <a:ext cx="144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回語境漫畫</a:t>
            </a:r>
          </a:p>
        </p:txBody>
      </p:sp>
      <p:sp>
        <p:nvSpPr>
          <p:cNvPr id="3" name="文字版面配置區 2">
            <a:extLst>
              <a:ext uri="{FF2B5EF4-FFF2-40B4-BE49-F238E27FC236}">
                <a16:creationId xmlns:a16="http://schemas.microsoft.com/office/drawing/2014/main" id="{9F31AE34-DCB0-436D-8B79-E18A571AA8BE}"/>
              </a:ext>
            </a:extLst>
          </p:cNvPr>
          <p:cNvSpPr txBox="1">
            <a:spLocks/>
          </p:cNvSpPr>
          <p:nvPr/>
        </p:nvSpPr>
        <p:spPr>
          <a:xfrm>
            <a:off x="632778" y="1124744"/>
            <a:ext cx="11254422" cy="9693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tabLst>
                <a:tab pos="1074738" algn="l"/>
              </a:tabLst>
            </a:pP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在此語境中，左邊女孩看見右邊女孩的母親在哭，因此問她她母親怎麼了，右邊女孩回答她：「不用擔心。她看這齣韓劇超過十次了，但還是每看必哭」。右邊女孩為了強調她母親「每看必哭」的情況， 因此使用</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never...without...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雙重否定的句型。</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4" name="圖片 3">
            <a:extLst>
              <a:ext uri="{FF2B5EF4-FFF2-40B4-BE49-F238E27FC236}">
                <a16:creationId xmlns:a16="http://schemas.microsoft.com/office/drawing/2014/main" id="{516A636E-39B3-4F8B-8B5C-D08BCDF31A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2778" y="692696"/>
            <a:ext cx="1817214" cy="414318"/>
          </a:xfrm>
          <a:prstGeom prst="rect">
            <a:avLst/>
          </a:prstGeom>
        </p:spPr>
      </p:pic>
    </p:spTree>
    <p:extLst>
      <p:ext uri="{BB962C8B-B14F-4D97-AF65-F5344CB8AC3E}">
        <p14:creationId xmlns:p14="http://schemas.microsoft.com/office/powerpoint/2010/main" val="17453414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3A6B1517-4477-4AF9-B04C-B2AEBE6204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2780" y="692696"/>
            <a:ext cx="1817210" cy="414318"/>
          </a:xfrm>
          <a:prstGeom prst="rect">
            <a:avLst/>
          </a:prstGeom>
        </p:spPr>
      </p:pic>
      <p:sp>
        <p:nvSpPr>
          <p:cNvPr id="4" name="文字版面配置區 2">
            <a:extLst>
              <a:ext uri="{FF2B5EF4-FFF2-40B4-BE49-F238E27FC236}">
                <a16:creationId xmlns:a16="http://schemas.microsoft.com/office/drawing/2014/main" id="{8A6FC78D-C746-4EB2-8C2D-FBCD8D2ED07B}"/>
              </a:ext>
            </a:extLst>
          </p:cNvPr>
          <p:cNvSpPr txBox="1">
            <a:spLocks/>
          </p:cNvSpPr>
          <p:nvPr/>
        </p:nvSpPr>
        <p:spPr>
          <a:xfrm>
            <a:off x="632778" y="1124744"/>
            <a:ext cx="11311572" cy="9693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tabLst>
                <a:tab pos="1074738" algn="l"/>
              </a:tabLst>
            </a:pP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雙重否定類似數學中「負負得正」的概念，用來表達肯定的語意。說話者使用雙重否定而不直接使用肯定句構的目的通常有二：</a:t>
            </a:r>
          </a:p>
          <a:p>
            <a:pPr marL="342900" indent="-342900">
              <a:lnSpc>
                <a:spcPct val="140000"/>
              </a:lnSpc>
              <a:tabLst>
                <a:tab pos="1074738" algn="l"/>
              </a:tabLst>
            </a:pP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1. </a:t>
            </a: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用以強化語氣（本課例句皆為此語用功能）</a:t>
            </a: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此類的雙重否定通常會在否定詞</a:t>
            </a: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000" spc="300" dirty="0">
                <a:solidFill>
                  <a:schemeClr val="tx1"/>
                </a:solidFill>
                <a:latin typeface="Arial" panose="020B0604020202020204" pitchFamily="34" charset="0"/>
                <a:ea typeface="標楷體" panose="03000509000000000000" pitchFamily="65" charset="-120"/>
                <a:cs typeface="Arial" panose="020B0604020202020204" pitchFamily="34" charset="0"/>
              </a:rPr>
              <a:t>o/</a:t>
            </a: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no</a:t>
            </a:r>
            <a:r>
              <a:rPr lang="en-US" altLang="zh-TW" sz="3000" spc="300" dirty="0">
                <a:solidFill>
                  <a:schemeClr val="tx1"/>
                </a:solidFill>
                <a:latin typeface="Arial" panose="020B0604020202020204" pitchFamily="34" charset="0"/>
                <a:ea typeface="標楷體" panose="03000509000000000000" pitchFamily="65" charset="-120"/>
                <a:cs typeface="Arial" panose="020B0604020202020204" pitchFamily="34" charset="0"/>
              </a:rPr>
              <a:t>t/</a:t>
            </a: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never</a:t>
            </a: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後面搭配</a:t>
            </a: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without</a:t>
            </a: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，用來強調</a:t>
            </a: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without</a:t>
            </a: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後面所接的人、物或動作為關鍵因素，表達「若沒有這項因素就不⋯⋯」的語意。例如下句，</a:t>
            </a: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his camera</a:t>
            </a: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是關鍵物品，若</a:t>
            </a: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James</a:t>
            </a: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沒有帶上這個關鍵物品就不出門。</a:t>
            </a:r>
            <a:endPar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5" name="圓角矩形 4">
            <a:hlinkClick r:id="rId3" action="ppaction://hlinksldjump"/>
            <a:extLst>
              <a:ext uri="{FF2B5EF4-FFF2-40B4-BE49-F238E27FC236}">
                <a16:creationId xmlns:a16="http://schemas.microsoft.com/office/drawing/2014/main" id="{D6214EB3-69EB-4E8E-A320-D6B1F097DC8E}"/>
              </a:ext>
            </a:extLst>
          </p:cNvPr>
          <p:cNvSpPr/>
          <p:nvPr/>
        </p:nvSpPr>
        <p:spPr>
          <a:xfrm>
            <a:off x="10260000" y="180000"/>
            <a:ext cx="144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回語境漫畫</a:t>
            </a:r>
          </a:p>
        </p:txBody>
      </p:sp>
    </p:spTree>
    <p:extLst>
      <p:ext uri="{BB962C8B-B14F-4D97-AF65-F5344CB8AC3E}">
        <p14:creationId xmlns:p14="http://schemas.microsoft.com/office/powerpoint/2010/main" val="26321675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字版面配置區 2">
            <a:extLst>
              <a:ext uri="{FF2B5EF4-FFF2-40B4-BE49-F238E27FC236}">
                <a16:creationId xmlns:a16="http://schemas.microsoft.com/office/drawing/2014/main" id="{8A6FC78D-C746-4EB2-8C2D-FBCD8D2ED07B}"/>
              </a:ext>
            </a:extLst>
          </p:cNvPr>
          <p:cNvSpPr txBox="1">
            <a:spLocks/>
          </p:cNvSpPr>
          <p:nvPr/>
        </p:nvSpPr>
        <p:spPr>
          <a:xfrm>
            <a:off x="632778" y="582701"/>
            <a:ext cx="11311572" cy="9693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622300" indent="-298450">
              <a:lnSpc>
                <a:spcPct val="130000"/>
              </a:lnSpc>
              <a:buFont typeface="Arial" panose="020B0604020202020204" pitchFamily="34" charset="0"/>
              <a:buChar char="•"/>
              <a:tabLst>
                <a:tab pos="1074738" algn="l"/>
              </a:tabLst>
            </a:pP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James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is a photography lover. He </a:t>
            </a:r>
            <a:r>
              <a:rPr lang="en-US" altLang="zh-TW" sz="2800" u="sng" dirty="0">
                <a:solidFill>
                  <a:schemeClr val="tx1"/>
                </a:solidFill>
                <a:latin typeface="Arial" panose="020B0604020202020204" pitchFamily="34" charset="0"/>
                <a:ea typeface="標楷體" panose="03000509000000000000" pitchFamily="65" charset="-120"/>
                <a:cs typeface="Arial" panose="020B0604020202020204" pitchFamily="34" charset="0"/>
              </a:rPr>
              <a:t>never</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 goes out</a:t>
            </a: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u="sng" dirty="0">
                <a:solidFill>
                  <a:schemeClr val="tx1"/>
                </a:solidFill>
                <a:latin typeface="Arial" panose="020B0604020202020204" pitchFamily="34" charset="0"/>
                <a:ea typeface="標楷體" panose="03000509000000000000" pitchFamily="65" charset="-120"/>
                <a:cs typeface="Arial" panose="020B0604020202020204" pitchFamily="34" charset="0"/>
              </a:rPr>
              <a:t>without</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 his camera.</a:t>
            </a:r>
            <a:b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 James’s camera is very important to him. It is</a:t>
            </a: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impossible that James would go out without bringing</a:t>
            </a: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it. In other words, whenever you see James, he is</a:t>
            </a: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sure to have his camera with him.)</a:t>
            </a:r>
          </a:p>
          <a:p>
            <a:pPr marL="342900" indent="-342900">
              <a:lnSpc>
                <a:spcPct val="130000"/>
              </a:lnSpc>
              <a:spcBef>
                <a:spcPts val="600"/>
              </a:spcBef>
              <a:tabLst>
                <a:tab pos="1333500" algn="l"/>
              </a:tabLst>
            </a:pP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2. </a:t>
            </a: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用於弱化語氣</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此類的雙重否定是為了避免做出太過武斷或冒犯人的評論，讓語氣較為委婉（</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This structure is used as</a:t>
            </a: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a way of softening or downplaying a statement,</a:t>
            </a: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which can be useful when a touch of diplomacy or</a:t>
            </a: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subtlety is required.</a:t>
            </a: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5" name="圓角矩形 4">
            <a:hlinkClick r:id="rId2" action="ppaction://hlinksldjump"/>
            <a:extLst>
              <a:ext uri="{FF2B5EF4-FFF2-40B4-BE49-F238E27FC236}">
                <a16:creationId xmlns:a16="http://schemas.microsoft.com/office/drawing/2014/main" id="{3EFD6293-4040-4EAB-85C6-D5ABEE05B0DD}"/>
              </a:ext>
            </a:extLst>
          </p:cNvPr>
          <p:cNvSpPr/>
          <p:nvPr/>
        </p:nvSpPr>
        <p:spPr>
          <a:xfrm>
            <a:off x="10260000" y="180000"/>
            <a:ext cx="144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回語境漫畫</a:t>
            </a:r>
          </a:p>
        </p:txBody>
      </p:sp>
    </p:spTree>
    <p:extLst>
      <p:ext uri="{BB962C8B-B14F-4D97-AF65-F5344CB8AC3E}">
        <p14:creationId xmlns:p14="http://schemas.microsoft.com/office/powerpoint/2010/main" val="36067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字版面配置區 2">
            <a:extLst>
              <a:ext uri="{FF2B5EF4-FFF2-40B4-BE49-F238E27FC236}">
                <a16:creationId xmlns:a16="http://schemas.microsoft.com/office/drawing/2014/main" id="{8A6FC78D-C746-4EB2-8C2D-FBCD8D2ED07B}"/>
              </a:ext>
            </a:extLst>
          </p:cNvPr>
          <p:cNvSpPr txBox="1">
            <a:spLocks/>
          </p:cNvSpPr>
          <p:nvPr/>
        </p:nvSpPr>
        <p:spPr>
          <a:xfrm>
            <a:off x="632778" y="667544"/>
            <a:ext cx="11311572" cy="9693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23850">
              <a:lnSpc>
                <a:spcPct val="140000"/>
              </a:lnSpc>
              <a:tabLst>
                <a:tab pos="1074738" algn="l"/>
              </a:tabLst>
            </a:pP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形成方式通常都是將一個形容詞改寫成「</a:t>
            </a: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not + </a:t>
            </a: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否定字首 </a:t>
            </a: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形容詞／副詞」，如：</a:t>
            </a:r>
            <a:r>
              <a:rPr lang="en-US" altLang="zh-TW" sz="3000" dirty="0" err="1">
                <a:solidFill>
                  <a:schemeClr val="tx1"/>
                </a:solidFill>
                <a:latin typeface="Arial" panose="020B0604020202020204" pitchFamily="34" charset="0"/>
                <a:ea typeface="標楷體" panose="03000509000000000000" pitchFamily="65" charset="-120"/>
                <a:cs typeface="Arial" panose="020B0604020202020204" pitchFamily="34" charset="0"/>
              </a:rPr>
              <a:t>common→not</a:t>
            </a: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 uncommon, </a:t>
            </a:r>
            <a:r>
              <a:rPr lang="en-US" altLang="zh-TW" sz="3000" dirty="0" err="1">
                <a:solidFill>
                  <a:schemeClr val="tx1"/>
                </a:solidFill>
                <a:latin typeface="Arial" panose="020B0604020202020204" pitchFamily="34" charset="0"/>
                <a:ea typeface="標楷體" panose="03000509000000000000" pitchFamily="65" charset="-120"/>
                <a:cs typeface="Arial" panose="020B0604020202020204" pitchFamily="34" charset="0"/>
              </a:rPr>
              <a:t>significant→not</a:t>
            </a: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insignificant, </a:t>
            </a:r>
            <a:r>
              <a:rPr lang="en-US" altLang="zh-TW" sz="3000" dirty="0" err="1">
                <a:solidFill>
                  <a:schemeClr val="tx1"/>
                </a:solidFill>
                <a:latin typeface="Arial" panose="020B0604020202020204" pitchFamily="34" charset="0"/>
                <a:ea typeface="標楷體" panose="03000509000000000000" pitchFamily="65" charset="-120"/>
                <a:cs typeface="Arial" panose="020B0604020202020204" pitchFamily="34" charset="0"/>
              </a:rPr>
              <a:t>responsible→not</a:t>
            </a: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 irresponsible,</a:t>
            </a: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000" dirty="0" err="1">
                <a:solidFill>
                  <a:schemeClr val="tx1"/>
                </a:solidFill>
                <a:latin typeface="Arial" panose="020B0604020202020204" pitchFamily="34" charset="0"/>
                <a:ea typeface="標楷體" panose="03000509000000000000" pitchFamily="65" charset="-120"/>
                <a:cs typeface="Arial" panose="020B0604020202020204" pitchFamily="34" charset="0"/>
              </a:rPr>
              <a:t>reasonably→not</a:t>
            </a: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 unreasonably</a:t>
            </a: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。雖然此句構非常常見但因非本課焦點，老師可視學生程度補充。若時間允許，老師可給學生以下</a:t>
            </a: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A</a:t>
            </a: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B</a:t>
            </a: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兩句讓學生討論兩句語意的不同。</a:t>
            </a: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(A) The results are conclusive.</a:t>
            </a:r>
            <a:b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(B) The results are not inconclusive.</a:t>
            </a:r>
          </a:p>
        </p:txBody>
      </p:sp>
      <p:sp>
        <p:nvSpPr>
          <p:cNvPr id="5" name="圓角矩形 4">
            <a:hlinkClick r:id="rId2" action="ppaction://hlinksldjump"/>
            <a:extLst>
              <a:ext uri="{FF2B5EF4-FFF2-40B4-BE49-F238E27FC236}">
                <a16:creationId xmlns:a16="http://schemas.microsoft.com/office/drawing/2014/main" id="{F8652546-F4AC-4AD7-BEA8-208ADCF2163A}"/>
              </a:ext>
            </a:extLst>
          </p:cNvPr>
          <p:cNvSpPr/>
          <p:nvPr/>
        </p:nvSpPr>
        <p:spPr>
          <a:xfrm>
            <a:off x="10260000" y="180000"/>
            <a:ext cx="144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回語境漫畫</a:t>
            </a:r>
          </a:p>
        </p:txBody>
      </p:sp>
    </p:spTree>
    <p:extLst>
      <p:ext uri="{BB962C8B-B14F-4D97-AF65-F5344CB8AC3E}">
        <p14:creationId xmlns:p14="http://schemas.microsoft.com/office/powerpoint/2010/main" val="30853787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字版面配置區 2">
            <a:extLst>
              <a:ext uri="{FF2B5EF4-FFF2-40B4-BE49-F238E27FC236}">
                <a16:creationId xmlns:a16="http://schemas.microsoft.com/office/drawing/2014/main" id="{8A6FC78D-C746-4EB2-8C2D-FBCD8D2ED07B}"/>
              </a:ext>
            </a:extLst>
          </p:cNvPr>
          <p:cNvSpPr txBox="1">
            <a:spLocks/>
          </p:cNvSpPr>
          <p:nvPr/>
        </p:nvSpPr>
        <p:spPr>
          <a:xfrm>
            <a:off x="632778" y="667544"/>
            <a:ext cx="11311572" cy="9693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23850">
              <a:lnSpc>
                <a:spcPct val="140000"/>
              </a:lnSpc>
              <a:tabLst>
                <a:tab pos="1333500" algn="l"/>
              </a:tabLst>
            </a:pP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參考解說：</a:t>
            </a: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A</a:t>
            </a: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句： </a:t>
            </a: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A</a:t>
            </a: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句表示「該結論是確鑿或無庸置疑的」，語氣直接而</a:t>
            </a:r>
            <a:r>
              <a:rPr lang="zh-TW" altLang="en-US" sz="30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有</a:t>
            </a:r>
            <a:r>
              <a:rPr lang="en-US" altLang="zh-TW" sz="30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0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把握</a:t>
            </a: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B</a:t>
            </a: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句： </a:t>
            </a: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B</a:t>
            </a: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句的說話者不想做出太過武斷的陳述，亦暗示著該</a:t>
            </a:r>
            <a:r>
              <a:rPr lang="zh-TW" altLang="en-US" sz="30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結果</a:t>
            </a:r>
            <a:r>
              <a:rPr lang="en-US" altLang="zh-TW" sz="30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0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仍有些許</a:t>
            </a: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討論的空間。</a:t>
            </a:r>
            <a:endPar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5" name="圓角矩形 4">
            <a:hlinkClick r:id="rId2" action="ppaction://hlinksldjump"/>
            <a:extLst>
              <a:ext uri="{FF2B5EF4-FFF2-40B4-BE49-F238E27FC236}">
                <a16:creationId xmlns:a16="http://schemas.microsoft.com/office/drawing/2014/main" id="{4B0AB793-9C0B-4CEF-8F05-758EEE23C518}"/>
              </a:ext>
            </a:extLst>
          </p:cNvPr>
          <p:cNvSpPr/>
          <p:nvPr/>
        </p:nvSpPr>
        <p:spPr>
          <a:xfrm>
            <a:off x="10260000" y="180000"/>
            <a:ext cx="144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回語境漫畫</a:t>
            </a:r>
          </a:p>
        </p:txBody>
      </p:sp>
    </p:spTree>
    <p:extLst>
      <p:ext uri="{BB962C8B-B14F-4D97-AF65-F5344CB8AC3E}">
        <p14:creationId xmlns:p14="http://schemas.microsoft.com/office/powerpoint/2010/main" val="30196090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B0ACC482-26AB-4B36-ACE1-60326C852888}"/>
              </a:ext>
            </a:extLst>
          </p:cNvPr>
          <p:cNvSpPr txBox="1"/>
          <p:nvPr/>
        </p:nvSpPr>
        <p:spPr>
          <a:xfrm>
            <a:off x="404933" y="1664389"/>
            <a:ext cx="11504845" cy="3868751"/>
          </a:xfrm>
          <a:prstGeom prst="rect">
            <a:avLst/>
          </a:prstGeom>
        </p:spPr>
        <p:txBody>
          <a:bodyPr vert="horz" wrap="square" lIns="91440" tIns="45720" rIns="91440" bIns="45720" rtlCol="0">
            <a:spAutoFit/>
          </a:bodyPr>
          <a:lstStyle/>
          <a:p>
            <a:pPr marL="406400" indent="-406400">
              <a:lnSpc>
                <a:spcPct val="120000"/>
              </a:lnSpc>
              <a:spcBef>
                <a:spcPts val="600"/>
              </a:spcBef>
              <a:tabLst>
                <a:tab pos="3314700" algn="l"/>
              </a:tabLst>
            </a:pPr>
            <a:r>
              <a:rPr lang="en-US" altLang="zh-TW" sz="3200" dirty="0">
                <a:latin typeface="Arial" panose="020B0604020202020204" pitchFamily="34" charset="0"/>
                <a:ea typeface="標楷體" panose="03000509000000000000" pitchFamily="65" charset="-120"/>
                <a:cs typeface="Arial" panose="020B0604020202020204" pitchFamily="34" charset="0"/>
              </a:rPr>
              <a:t>1. James is a photography lover. He </a:t>
            </a:r>
            <a:r>
              <a:rPr lang="en-US" altLang="zh-TW" sz="3200" u="heavy" dirty="0">
                <a:uFill>
                  <a:solidFill>
                    <a:srgbClr val="FF0000"/>
                  </a:solidFill>
                </a:uFill>
                <a:latin typeface="Arial" panose="020B0604020202020204" pitchFamily="34" charset="0"/>
                <a:ea typeface="標楷體" panose="03000509000000000000" pitchFamily="65" charset="-120"/>
                <a:cs typeface="Arial" panose="020B0604020202020204" pitchFamily="34" charset="0"/>
              </a:rPr>
              <a:t>never</a:t>
            </a:r>
            <a:r>
              <a:rPr lang="en-US" altLang="zh-TW" sz="3200" dirty="0">
                <a:uFill>
                  <a:solidFill>
                    <a:srgbClr val="FF0000"/>
                  </a:solidFill>
                </a:uFill>
                <a:latin typeface="Arial" panose="020B0604020202020204" pitchFamily="34" charset="0"/>
                <a:ea typeface="標楷體" panose="03000509000000000000" pitchFamily="65" charset="-120"/>
                <a:cs typeface="Arial" panose="020B0604020202020204" pitchFamily="34" charset="0"/>
              </a:rPr>
              <a:t> </a:t>
            </a:r>
            <a:r>
              <a:rPr lang="en-US" altLang="zh-TW" sz="3200" dirty="0">
                <a:latin typeface="Arial" panose="020B0604020202020204" pitchFamily="34" charset="0"/>
                <a:ea typeface="標楷體" panose="03000509000000000000" pitchFamily="65" charset="-120"/>
                <a:cs typeface="Arial" panose="020B0604020202020204" pitchFamily="34" charset="0"/>
              </a:rPr>
              <a:t>goes out without his camera.</a:t>
            </a:r>
          </a:p>
          <a:p>
            <a:pPr marL="406400" indent="-406400">
              <a:lnSpc>
                <a:spcPct val="120000"/>
              </a:lnSpc>
              <a:spcBef>
                <a:spcPts val="600"/>
              </a:spcBef>
              <a:tabLst>
                <a:tab pos="3314700" algn="l"/>
              </a:tabLst>
            </a:pPr>
            <a:r>
              <a:rPr lang="en-US" altLang="zh-TW" sz="3200" dirty="0">
                <a:latin typeface="Arial" panose="020B0604020202020204" pitchFamily="34" charset="0"/>
                <a:ea typeface="標楷體" panose="03000509000000000000" pitchFamily="65" charset="-120"/>
                <a:cs typeface="Arial" panose="020B0604020202020204" pitchFamily="34" charset="0"/>
              </a:rPr>
              <a:t>2. </a:t>
            </a:r>
            <a:r>
              <a:rPr lang="en-US" altLang="zh-TW" sz="3200" u="sng" dirty="0">
                <a:uFill>
                  <a:solidFill>
                    <a:srgbClr val="FF0000"/>
                  </a:solidFill>
                </a:uFill>
                <a:latin typeface="Arial" panose="020B0604020202020204" pitchFamily="34" charset="0"/>
                <a:ea typeface="標楷體" panose="03000509000000000000" pitchFamily="65" charset="-120"/>
                <a:cs typeface="Arial" panose="020B0604020202020204" pitchFamily="34" charset="0"/>
              </a:rPr>
              <a:t>No</a:t>
            </a:r>
            <a:r>
              <a:rPr lang="en-US" altLang="zh-TW" sz="3200" dirty="0">
                <a:latin typeface="Arial" panose="020B0604020202020204" pitchFamily="34" charset="0"/>
                <a:ea typeface="標楷體" panose="03000509000000000000" pitchFamily="65" charset="-120"/>
                <a:cs typeface="Arial" panose="020B0604020202020204" pitchFamily="34" charset="0"/>
              </a:rPr>
              <a:t> trip to Japan is complete without a visit to Mt. Fuji.</a:t>
            </a:r>
          </a:p>
          <a:p>
            <a:pPr marL="406400" indent="-406400">
              <a:lnSpc>
                <a:spcPct val="120000"/>
              </a:lnSpc>
              <a:spcBef>
                <a:spcPts val="600"/>
              </a:spcBef>
              <a:tabLst>
                <a:tab pos="3314700" algn="l"/>
              </a:tabLst>
            </a:pPr>
            <a:r>
              <a:rPr lang="en-US" altLang="zh-TW" sz="3200" dirty="0">
                <a:latin typeface="Arial" panose="020B0604020202020204" pitchFamily="34" charset="0"/>
                <a:ea typeface="標楷體" panose="03000509000000000000" pitchFamily="65" charset="-120"/>
                <a:cs typeface="Arial" panose="020B0604020202020204" pitchFamily="34" charset="0"/>
              </a:rPr>
              <a:t>3. The little girl does </a:t>
            </a:r>
            <a:r>
              <a:rPr lang="en-US" altLang="zh-TW" sz="3200" dirty="0">
                <a:uFill>
                  <a:solidFill>
                    <a:srgbClr val="FF0000"/>
                  </a:solidFill>
                </a:uFill>
                <a:latin typeface="Arial" panose="020B0604020202020204" pitchFamily="34" charset="0"/>
                <a:ea typeface="標楷體" panose="03000509000000000000" pitchFamily="65" charset="-120"/>
                <a:cs typeface="Arial" panose="020B0604020202020204" pitchFamily="34" charset="0"/>
              </a:rPr>
              <a:t>not</a:t>
            </a:r>
            <a:r>
              <a:rPr lang="en-US" altLang="zh-TW" sz="3200" dirty="0">
                <a:latin typeface="Arial" panose="020B0604020202020204" pitchFamily="34" charset="0"/>
                <a:ea typeface="標楷體" panose="03000509000000000000" pitchFamily="65" charset="-120"/>
                <a:cs typeface="Arial" panose="020B0604020202020204" pitchFamily="34" charset="0"/>
              </a:rPr>
              <a:t> feel secure without her mother by her side.</a:t>
            </a:r>
          </a:p>
          <a:p>
            <a:pPr marL="406400" indent="-406400">
              <a:lnSpc>
                <a:spcPct val="120000"/>
              </a:lnSpc>
              <a:spcBef>
                <a:spcPts val="600"/>
              </a:spcBef>
              <a:tabLst>
                <a:tab pos="3314700" algn="l"/>
              </a:tabLst>
            </a:pPr>
            <a:r>
              <a:rPr lang="en-US" altLang="zh-TW" sz="3200" dirty="0">
                <a:latin typeface="Arial" panose="020B0604020202020204" pitchFamily="34" charset="0"/>
                <a:ea typeface="標楷體" panose="03000509000000000000" pitchFamily="65" charset="-120"/>
                <a:cs typeface="Arial" panose="020B0604020202020204" pitchFamily="34" charset="0"/>
              </a:rPr>
              <a:t>4. Do </a:t>
            </a:r>
            <a:r>
              <a:rPr lang="en-US" altLang="zh-TW" sz="3200" dirty="0">
                <a:uFill>
                  <a:solidFill>
                    <a:srgbClr val="FF0000"/>
                  </a:solidFill>
                </a:uFill>
                <a:latin typeface="Arial" panose="020B0604020202020204" pitchFamily="34" charset="0"/>
                <a:ea typeface="標楷體" panose="03000509000000000000" pitchFamily="65" charset="-120"/>
                <a:cs typeface="Arial" panose="020B0604020202020204" pitchFamily="34" charset="0"/>
              </a:rPr>
              <a:t>not</a:t>
            </a:r>
            <a:r>
              <a:rPr lang="en-US" altLang="zh-TW" sz="3200" dirty="0">
                <a:latin typeface="Arial" panose="020B0604020202020204" pitchFamily="34" charset="0"/>
                <a:ea typeface="標楷體" panose="03000509000000000000" pitchFamily="65" charset="-120"/>
                <a:cs typeface="Arial" panose="020B0604020202020204" pitchFamily="34" charset="0"/>
              </a:rPr>
              <a:t> go outside without a coat, or you’ll catch a cold</a:t>
            </a:r>
            <a:r>
              <a:rPr lang="en-US" altLang="zh-TW" sz="3200" dirty="0" smtClean="0">
                <a:latin typeface="Arial" panose="020B0604020202020204" pitchFamily="34" charset="0"/>
                <a:ea typeface="標楷體" panose="03000509000000000000" pitchFamily="65" charset="-120"/>
                <a:cs typeface="Arial" panose="020B0604020202020204" pitchFamily="34" charset="0"/>
              </a:rPr>
              <a:t>.</a:t>
            </a:r>
            <a:endParaRPr lang="en-US" altLang="zh-TW" sz="3200" dirty="0">
              <a:latin typeface="Arial" panose="020B0604020202020204" pitchFamily="34" charset="0"/>
              <a:ea typeface="標楷體" panose="03000509000000000000" pitchFamily="65" charset="-120"/>
              <a:cs typeface="Arial" panose="020B0604020202020204" pitchFamily="34" charset="0"/>
            </a:endParaRPr>
          </a:p>
        </p:txBody>
      </p:sp>
      <p:sp>
        <p:nvSpPr>
          <p:cNvPr id="2" name="文字版面配置區 2">
            <a:extLst>
              <a:ext uri="{FF2B5EF4-FFF2-40B4-BE49-F238E27FC236}">
                <a16:creationId xmlns:a16="http://schemas.microsoft.com/office/drawing/2014/main" id="{E3583035-CD81-4BEF-8852-B66CBC50AB1F}"/>
              </a:ext>
            </a:extLst>
          </p:cNvPr>
          <p:cNvSpPr txBox="1">
            <a:spLocks/>
          </p:cNvSpPr>
          <p:nvPr/>
        </p:nvSpPr>
        <p:spPr>
          <a:xfrm>
            <a:off x="335360" y="116632"/>
            <a:ext cx="11161241" cy="1078950"/>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Read the first two sentences carefully and mark the last four sentences in the same</a:t>
            </a:r>
            <a:r>
              <a:rPr lang="zh-TW" altLang="en-US" sz="28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way. Also, complete the conclusion below.</a:t>
            </a:r>
            <a:endParaRPr lang="zh-TW" altLang="en-US" sz="2800" b="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8" name="矩形 7">
            <a:extLst>
              <a:ext uri="{FF2B5EF4-FFF2-40B4-BE49-F238E27FC236}">
                <a16:creationId xmlns:a16="http://schemas.microsoft.com/office/drawing/2014/main" id="{C638A37B-2151-4B06-A361-41834CF65285}"/>
              </a:ext>
            </a:extLst>
          </p:cNvPr>
          <p:cNvSpPr/>
          <p:nvPr/>
        </p:nvSpPr>
        <p:spPr>
          <a:xfrm>
            <a:off x="9826708" y="1759564"/>
            <a:ext cx="1404000" cy="504056"/>
          </a:xfrm>
          <a:prstGeom prst="rect">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標楷體" panose="03000509000000000000" pitchFamily="65" charset="-120"/>
            </a:endParaRPr>
          </a:p>
        </p:txBody>
      </p:sp>
      <p:sp>
        <p:nvSpPr>
          <p:cNvPr id="11" name="矩形 10">
            <a:extLst>
              <a:ext uri="{FF2B5EF4-FFF2-40B4-BE49-F238E27FC236}">
                <a16:creationId xmlns:a16="http://schemas.microsoft.com/office/drawing/2014/main" id="{A9440F2A-A6E3-4ABC-8869-981538196C9F}"/>
              </a:ext>
            </a:extLst>
          </p:cNvPr>
          <p:cNvSpPr/>
          <p:nvPr/>
        </p:nvSpPr>
        <p:spPr>
          <a:xfrm>
            <a:off x="6044596" y="2984998"/>
            <a:ext cx="1389312" cy="504056"/>
          </a:xfrm>
          <a:prstGeom prst="rect">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標楷體" panose="03000509000000000000" pitchFamily="65" charset="-120"/>
            </a:endParaRPr>
          </a:p>
        </p:txBody>
      </p:sp>
      <p:sp>
        <p:nvSpPr>
          <p:cNvPr id="7" name="矩形 6">
            <a:extLst>
              <a:ext uri="{FF2B5EF4-FFF2-40B4-BE49-F238E27FC236}">
                <a16:creationId xmlns:a16="http://schemas.microsoft.com/office/drawing/2014/main" id="{D148C597-FE7B-46AA-9008-0E86332679D2}"/>
              </a:ext>
            </a:extLst>
          </p:cNvPr>
          <p:cNvSpPr/>
          <p:nvPr/>
        </p:nvSpPr>
        <p:spPr>
          <a:xfrm>
            <a:off x="6943126" y="3681845"/>
            <a:ext cx="1404000" cy="5040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標楷體" panose="03000509000000000000" pitchFamily="65" charset="-120"/>
            </a:endParaRPr>
          </a:p>
        </p:txBody>
      </p:sp>
      <p:sp>
        <p:nvSpPr>
          <p:cNvPr id="9" name="矩形 8">
            <a:extLst>
              <a:ext uri="{FF2B5EF4-FFF2-40B4-BE49-F238E27FC236}">
                <a16:creationId xmlns:a16="http://schemas.microsoft.com/office/drawing/2014/main" id="{E189CD9E-995D-4BCC-BFFD-CA16C58065C9}"/>
              </a:ext>
            </a:extLst>
          </p:cNvPr>
          <p:cNvSpPr/>
          <p:nvPr/>
        </p:nvSpPr>
        <p:spPr>
          <a:xfrm>
            <a:off x="4178270" y="4907370"/>
            <a:ext cx="1404000" cy="5040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標楷體" panose="03000509000000000000" pitchFamily="65" charset="-120"/>
            </a:endParaRPr>
          </a:p>
        </p:txBody>
      </p:sp>
      <p:cxnSp>
        <p:nvCxnSpPr>
          <p:cNvPr id="6" name="直線接點 5"/>
          <p:cNvCxnSpPr/>
          <p:nvPr/>
        </p:nvCxnSpPr>
        <p:spPr>
          <a:xfrm>
            <a:off x="4224975" y="4156717"/>
            <a:ext cx="61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570452" y="5395837"/>
            <a:ext cx="576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圖片 21">
            <a:extLst>
              <a:ext uri="{FF2B5EF4-FFF2-40B4-BE49-F238E27FC236}">
                <a16:creationId xmlns:a16="http://schemas.microsoft.com/office/drawing/2014/main" id="{0FBD931C-DAD9-4717-9979-4DA5E3990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76" y="3747548"/>
            <a:ext cx="318857" cy="318857"/>
          </a:xfrm>
          <a:prstGeom prst="rect">
            <a:avLst/>
          </a:prstGeom>
        </p:spPr>
      </p:pic>
      <p:pic>
        <p:nvPicPr>
          <p:cNvPr id="23" name="圖片 22">
            <a:extLst>
              <a:ext uri="{FF2B5EF4-FFF2-40B4-BE49-F238E27FC236}">
                <a16:creationId xmlns:a16="http://schemas.microsoft.com/office/drawing/2014/main" id="{0FBD931C-DAD9-4717-9979-4DA5E3990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76" y="4999969"/>
            <a:ext cx="318857" cy="318857"/>
          </a:xfrm>
          <a:prstGeom prst="rect">
            <a:avLst/>
          </a:prstGeom>
        </p:spPr>
      </p:pic>
      <p:pic>
        <p:nvPicPr>
          <p:cNvPr id="26" name="圖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500" y="1204389"/>
            <a:ext cx="1285164" cy="360000"/>
          </a:xfrm>
          <a:prstGeom prst="rect">
            <a:avLst/>
          </a:prstGeom>
        </p:spPr>
      </p:pic>
      <p:pic>
        <p:nvPicPr>
          <p:cNvPr id="13" name="圖片 12">
            <a:hlinkClick r:id="rId5" action="ppaction://hlinksldjump"/>
            <a:extLst>
              <a:ext uri="{FF2B5EF4-FFF2-40B4-BE49-F238E27FC236}">
                <a16:creationId xmlns:a16="http://schemas.microsoft.com/office/drawing/2014/main" id="{4201D6A7-C842-49F2-AC5A-3ACE920628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83785" y="6331184"/>
            <a:ext cx="1112816" cy="305592"/>
          </a:xfrm>
          <a:prstGeom prst="rect">
            <a:avLst/>
          </a:prstGeom>
        </p:spPr>
      </p:pic>
    </p:spTree>
    <p:extLst>
      <p:ext uri="{BB962C8B-B14F-4D97-AF65-F5344CB8AC3E}">
        <p14:creationId xmlns:p14="http://schemas.microsoft.com/office/powerpoint/2010/main" val="542847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50"/>
                                        <p:tgtEl>
                                          <p:spTgt spid="6"/>
                                        </p:tgtEl>
                                      </p:cBhvr>
                                    </p:animEffect>
                                  </p:childTnLst>
                                </p:cTn>
                              </p:par>
                            </p:childTnLst>
                          </p:cTn>
                        </p:par>
                      </p:childTnLst>
                    </p:cTn>
                  </p:par>
                </p:childTnLst>
              </p:cTn>
              <p:nextCondLst>
                <p:cond evt="onClick" delay="0">
                  <p:tgtEl>
                    <p:spTgt spid="22"/>
                  </p:tgtEl>
                </p:cond>
              </p:nextCondLst>
            </p:seq>
            <p:seq concurrent="1" nextAc="seek">
              <p:cTn id="11" restart="whenNotActive" fill="hold" evtFilter="cancelBubble" nodeType="interactiveSeq">
                <p:stCondLst>
                  <p:cond evt="onClick" delay="0">
                    <p:tgtEl>
                      <p:spTgt spid="23"/>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5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50"/>
                                        <p:tgtEl>
                                          <p:spTgt spid="17"/>
                                        </p:tgtEl>
                                      </p:cBhvr>
                                    </p:animEffec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6"/>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2"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5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50"/>
                                        <p:tgtEl>
                                          <p:spTgt spid="6"/>
                                        </p:tgtEl>
                                      </p:cBhvr>
                                    </p:animEffect>
                                  </p:childTnLst>
                                </p:cTn>
                              </p:par>
                              <p:par>
                                <p:cTn id="29" presetID="10" presetClass="entr" presetSubtype="0" fill="hold" grpId="2"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5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250"/>
                                        <p:tgtEl>
                                          <p:spTgt spid="17"/>
                                        </p:tgtEl>
                                      </p:cBhvr>
                                    </p:animEffect>
                                  </p:childTnLst>
                                </p:cTn>
                              </p:par>
                            </p:childTnLst>
                          </p:cTn>
                        </p:par>
                      </p:childTnLst>
                    </p:cTn>
                  </p:par>
                </p:childTnLst>
              </p:cTn>
              <p:nextCondLst>
                <p:cond evt="onClick" delay="0">
                  <p:tgtEl>
                    <p:spTgt spid="26"/>
                  </p:tgtEl>
                </p:cond>
              </p:nextCondLst>
            </p:seq>
          </p:childTnLst>
        </p:cTn>
      </p:par>
    </p:tnLst>
    <p:bldLst>
      <p:bldP spid="7" grpId="0" animBg="1"/>
      <p:bldP spid="7" grpId="2" animBg="1"/>
      <p:bldP spid="9" grpId="0" animBg="1"/>
      <p:bldP spid="9" grpId="2"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2">
            <a:extLst>
              <a:ext uri="{FF2B5EF4-FFF2-40B4-BE49-F238E27FC236}">
                <a16:creationId xmlns:a16="http://schemas.microsoft.com/office/drawing/2014/main" id="{E3583035-CD81-4BEF-8852-B66CBC50AB1F}"/>
              </a:ext>
            </a:extLst>
          </p:cNvPr>
          <p:cNvSpPr txBox="1">
            <a:spLocks/>
          </p:cNvSpPr>
          <p:nvPr/>
        </p:nvSpPr>
        <p:spPr>
          <a:xfrm>
            <a:off x="335360" y="116632"/>
            <a:ext cx="11161241" cy="1078950"/>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Read the first two sentences carefully and mark the last four sentences in the same</a:t>
            </a:r>
            <a:r>
              <a:rPr lang="zh-TW" altLang="en-US" sz="28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way. Also, complete the conclusion below.</a:t>
            </a:r>
            <a:endParaRPr lang="zh-TW" altLang="en-US" sz="2800" b="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4" name="文字方塊 3">
            <a:extLst>
              <a:ext uri="{FF2B5EF4-FFF2-40B4-BE49-F238E27FC236}">
                <a16:creationId xmlns:a16="http://schemas.microsoft.com/office/drawing/2014/main" id="{B0ACC482-26AB-4B36-ACE1-60326C852888}"/>
              </a:ext>
            </a:extLst>
          </p:cNvPr>
          <p:cNvSpPr txBox="1"/>
          <p:nvPr/>
        </p:nvSpPr>
        <p:spPr>
          <a:xfrm>
            <a:off x="360631" y="1604411"/>
            <a:ext cx="11710659" cy="1887761"/>
          </a:xfrm>
          <a:prstGeom prst="rect">
            <a:avLst/>
          </a:prstGeom>
        </p:spPr>
        <p:txBody>
          <a:bodyPr vert="horz" wrap="square" lIns="91440" tIns="45720" rIns="91440" bIns="45720" rtlCol="0">
            <a:spAutoFit/>
          </a:bodyPr>
          <a:lstStyle/>
          <a:p>
            <a:pPr marL="514350" indent="-514350">
              <a:lnSpc>
                <a:spcPct val="120000"/>
              </a:lnSpc>
              <a:spcBef>
                <a:spcPts val="600"/>
              </a:spcBef>
              <a:buFont typeface="+mj-lt"/>
              <a:buAutoNum type="arabicPeriod" startAt="5"/>
              <a:tabLst>
                <a:tab pos="3314700" algn="l"/>
              </a:tabLst>
            </a:pPr>
            <a:r>
              <a:rPr lang="en-US" altLang="zh-TW" sz="3200" dirty="0" smtClean="0">
                <a:latin typeface="Arial" panose="020B0604020202020204" pitchFamily="34" charset="0"/>
                <a:ea typeface="標楷體" panose="03000509000000000000" pitchFamily="65" charset="-120"/>
                <a:cs typeface="Arial" panose="020B0604020202020204" pitchFamily="34" charset="0"/>
              </a:rPr>
              <a:t>As </a:t>
            </a:r>
            <a:r>
              <a:rPr lang="en-US" altLang="zh-TW" sz="3200" dirty="0">
                <a:latin typeface="Arial" panose="020B0604020202020204" pitchFamily="34" charset="0"/>
                <a:ea typeface="標楷體" panose="03000509000000000000" pitchFamily="65" charset="-120"/>
                <a:cs typeface="Arial" panose="020B0604020202020204" pitchFamily="34" charset="0"/>
              </a:rPr>
              <a:t>the saying goes, “You ca</a:t>
            </a:r>
            <a:r>
              <a:rPr lang="en-US" altLang="zh-TW" sz="3200" dirty="0">
                <a:uFill>
                  <a:solidFill>
                    <a:srgbClr val="FF0000"/>
                  </a:solidFill>
                </a:uFill>
                <a:latin typeface="Arial" panose="020B0604020202020204" pitchFamily="34" charset="0"/>
                <a:ea typeface="標楷體" panose="03000509000000000000" pitchFamily="65" charset="-120"/>
                <a:cs typeface="Arial" panose="020B0604020202020204" pitchFamily="34" charset="0"/>
              </a:rPr>
              <a:t>n’t</a:t>
            </a:r>
            <a:r>
              <a:rPr lang="en-US" altLang="zh-TW" sz="3200" dirty="0">
                <a:latin typeface="Arial" panose="020B0604020202020204" pitchFamily="34" charset="0"/>
                <a:ea typeface="標楷體" panose="03000509000000000000" pitchFamily="65" charset="-120"/>
                <a:cs typeface="Arial" panose="020B0604020202020204" pitchFamily="34" charset="0"/>
              </a:rPr>
              <a:t> make an omelet without breaking eggs</a:t>
            </a:r>
            <a:r>
              <a:rPr lang="en-US" altLang="zh-TW" sz="3200" dirty="0" smtClean="0">
                <a:latin typeface="Arial" panose="020B0604020202020204" pitchFamily="34" charset="0"/>
                <a:ea typeface="標楷體" panose="03000509000000000000" pitchFamily="65" charset="-120"/>
                <a:cs typeface="Arial" panose="020B0604020202020204" pitchFamily="34" charset="0"/>
              </a:rPr>
              <a:t>.”</a:t>
            </a:r>
          </a:p>
          <a:p>
            <a:pPr marL="514350" indent="-514350">
              <a:lnSpc>
                <a:spcPct val="120000"/>
              </a:lnSpc>
              <a:spcBef>
                <a:spcPts val="600"/>
              </a:spcBef>
              <a:buFont typeface="+mj-lt"/>
              <a:buAutoNum type="arabicPeriod" startAt="5"/>
              <a:tabLst>
                <a:tab pos="3314700" algn="l"/>
              </a:tabLst>
            </a:pPr>
            <a:r>
              <a:rPr lang="en-US" altLang="zh-TW" sz="3200" dirty="0" smtClean="0">
                <a:latin typeface="Arial" panose="020B0604020202020204" pitchFamily="34" charset="0"/>
                <a:ea typeface="標楷體" panose="03000509000000000000" pitchFamily="65" charset="-120"/>
                <a:cs typeface="Arial" panose="020B0604020202020204" pitchFamily="34" charset="0"/>
              </a:rPr>
              <a:t>There </a:t>
            </a:r>
            <a:r>
              <a:rPr lang="en-US" altLang="zh-TW" sz="3200" dirty="0">
                <a:latin typeface="Arial" panose="020B0604020202020204" pitchFamily="34" charset="0"/>
                <a:ea typeface="標楷體" panose="03000509000000000000" pitchFamily="65" charset="-120"/>
                <a:cs typeface="Arial" panose="020B0604020202020204" pitchFamily="34" charset="0"/>
              </a:rPr>
              <a:t>is </a:t>
            </a:r>
            <a:r>
              <a:rPr lang="en-US" altLang="zh-TW" sz="3200" dirty="0">
                <a:uFill>
                  <a:solidFill>
                    <a:srgbClr val="FF0000"/>
                  </a:solidFill>
                </a:uFill>
                <a:latin typeface="Arial" panose="020B0604020202020204" pitchFamily="34" charset="0"/>
                <a:ea typeface="標楷體" panose="03000509000000000000" pitchFamily="65" charset="-120"/>
                <a:cs typeface="Arial" panose="020B0604020202020204" pitchFamily="34" charset="0"/>
              </a:rPr>
              <a:t>no</a:t>
            </a:r>
            <a:r>
              <a:rPr lang="en-US" altLang="zh-TW" sz="3200" dirty="0">
                <a:latin typeface="Arial" panose="020B0604020202020204" pitchFamily="34" charset="0"/>
                <a:ea typeface="標楷體" panose="03000509000000000000" pitchFamily="65" charset="-120"/>
                <a:cs typeface="Arial" panose="020B0604020202020204" pitchFamily="34" charset="0"/>
              </a:rPr>
              <a:t> rule without exceptions.</a:t>
            </a:r>
          </a:p>
        </p:txBody>
      </p:sp>
      <p:sp>
        <p:nvSpPr>
          <p:cNvPr id="7" name="矩形 6">
            <a:extLst>
              <a:ext uri="{FF2B5EF4-FFF2-40B4-BE49-F238E27FC236}">
                <a16:creationId xmlns:a16="http://schemas.microsoft.com/office/drawing/2014/main" id="{D148C597-FE7B-46AA-9008-0E86332679D2}"/>
              </a:ext>
            </a:extLst>
          </p:cNvPr>
          <p:cNvSpPr/>
          <p:nvPr/>
        </p:nvSpPr>
        <p:spPr>
          <a:xfrm>
            <a:off x="9474425" y="1684470"/>
            <a:ext cx="1404000" cy="5040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標楷體" panose="03000509000000000000" pitchFamily="65" charset="-120"/>
            </a:endParaRPr>
          </a:p>
        </p:txBody>
      </p:sp>
      <p:cxnSp>
        <p:nvCxnSpPr>
          <p:cNvPr id="6" name="直線接點 5"/>
          <p:cNvCxnSpPr/>
          <p:nvPr/>
        </p:nvCxnSpPr>
        <p:spPr>
          <a:xfrm>
            <a:off x="5949294" y="2159342"/>
            <a:ext cx="496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圖片 21">
            <a:extLst>
              <a:ext uri="{FF2B5EF4-FFF2-40B4-BE49-F238E27FC236}">
                <a16:creationId xmlns:a16="http://schemas.microsoft.com/office/drawing/2014/main" id="{0FBD931C-DAD9-4717-9979-4DA5E39902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16" y="1823160"/>
            <a:ext cx="324000" cy="318857"/>
          </a:xfrm>
          <a:prstGeom prst="rect">
            <a:avLst/>
          </a:prstGeom>
        </p:spPr>
      </p:pic>
      <p:pic>
        <p:nvPicPr>
          <p:cNvPr id="26" name="圖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686" y="1147284"/>
            <a:ext cx="1101252" cy="308483"/>
          </a:xfrm>
          <a:prstGeom prst="rect">
            <a:avLst/>
          </a:prstGeom>
        </p:spPr>
      </p:pic>
      <p:sp>
        <p:nvSpPr>
          <p:cNvPr id="9" name="矩形 8">
            <a:extLst>
              <a:ext uri="{FF2B5EF4-FFF2-40B4-BE49-F238E27FC236}">
                <a16:creationId xmlns:a16="http://schemas.microsoft.com/office/drawing/2014/main" id="{D148C597-FE7B-46AA-9008-0E86332679D2}"/>
              </a:ext>
            </a:extLst>
          </p:cNvPr>
          <p:cNvSpPr/>
          <p:nvPr/>
        </p:nvSpPr>
        <p:spPr>
          <a:xfrm>
            <a:off x="3846002" y="2950408"/>
            <a:ext cx="1404000" cy="5040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標楷體" panose="03000509000000000000" pitchFamily="65" charset="-120"/>
            </a:endParaRPr>
          </a:p>
        </p:txBody>
      </p:sp>
      <p:cxnSp>
        <p:nvCxnSpPr>
          <p:cNvPr id="10" name="直線接點 9"/>
          <p:cNvCxnSpPr/>
          <p:nvPr/>
        </p:nvCxnSpPr>
        <p:spPr>
          <a:xfrm>
            <a:off x="2517937" y="3430579"/>
            <a:ext cx="496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圖片 10">
            <a:extLst>
              <a:ext uri="{FF2B5EF4-FFF2-40B4-BE49-F238E27FC236}">
                <a16:creationId xmlns:a16="http://schemas.microsoft.com/office/drawing/2014/main" id="{0FBD931C-DAD9-4717-9979-4DA5E39902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16" y="3018919"/>
            <a:ext cx="324000" cy="318857"/>
          </a:xfrm>
          <a:prstGeom prst="rect">
            <a:avLst/>
          </a:prstGeom>
        </p:spPr>
      </p:pic>
    </p:spTree>
    <p:extLst>
      <p:ext uri="{BB962C8B-B14F-4D97-AF65-F5344CB8AC3E}">
        <p14:creationId xmlns:p14="http://schemas.microsoft.com/office/powerpoint/2010/main" val="33944150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50"/>
                                        <p:tgtEl>
                                          <p:spTgt spid="6"/>
                                        </p:tgtEl>
                                      </p:cBhvr>
                                    </p:animEffect>
                                  </p:childTnLst>
                                </p:cTn>
                              </p:par>
                            </p:childTnLst>
                          </p:cTn>
                        </p:par>
                      </p:childTnLst>
                    </p:cTn>
                  </p:par>
                </p:childTnLst>
              </p:cTn>
              <p:nextCondLst>
                <p:cond evt="onClick" delay="0">
                  <p:tgtEl>
                    <p:spTgt spid="22"/>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5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50"/>
                                        <p:tgtEl>
                                          <p:spTgt spid="10"/>
                                        </p:tgtEl>
                                      </p:cBhvr>
                                    </p:animEffec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26"/>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1"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5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50"/>
                                        <p:tgtEl>
                                          <p:spTgt spid="6"/>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5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250"/>
                                        <p:tgtEl>
                                          <p:spTgt spid="10"/>
                                        </p:tgtEl>
                                      </p:cBhvr>
                                    </p:animEffect>
                                  </p:childTnLst>
                                </p:cTn>
                              </p:par>
                            </p:childTnLst>
                          </p:cTn>
                        </p:par>
                      </p:childTnLst>
                    </p:cTn>
                  </p:par>
                </p:childTnLst>
              </p:cTn>
              <p:nextCondLst>
                <p:cond evt="onClick" delay="0">
                  <p:tgtEl>
                    <p:spTgt spid="26"/>
                  </p:tgtEl>
                </p:cond>
              </p:nextCondLst>
            </p:seq>
          </p:childTnLst>
        </p:cTn>
      </p:par>
    </p:tnLst>
    <p:bldLst>
      <p:bldP spid="7" grpId="0" animBg="1"/>
      <p:bldP spid="7" grpId="1" animBg="1"/>
      <p:bldP spid="9" grpId="0" animBg="1"/>
      <p:bldP spid="9" grpId="1" animBg="1"/>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版面配置區 2">
            <a:extLst>
              <a:ext uri="{FF2B5EF4-FFF2-40B4-BE49-F238E27FC236}">
                <a16:creationId xmlns:a16="http://schemas.microsoft.com/office/drawing/2014/main" id="{5A5B5604-82B6-4E16-AAC1-741AE8CD8A04}"/>
              </a:ext>
            </a:extLst>
          </p:cNvPr>
          <p:cNvSpPr txBox="1">
            <a:spLocks/>
          </p:cNvSpPr>
          <p:nvPr/>
        </p:nvSpPr>
        <p:spPr>
          <a:xfrm>
            <a:off x="288754" y="266355"/>
            <a:ext cx="10974991" cy="117570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10000"/>
              </a:lnSpc>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Each of the sentences above has two </a:t>
            </a:r>
            <a:r>
              <a:rPr lang="zh-TW" altLang="en-US" sz="3200" b="1"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 They are used together to reinforce a statement.</a:t>
            </a:r>
            <a:endPar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9" name="文字方塊 8">
            <a:extLst>
              <a:ext uri="{FF2B5EF4-FFF2-40B4-BE49-F238E27FC236}">
                <a16:creationId xmlns:a16="http://schemas.microsoft.com/office/drawing/2014/main" id="{91BED29D-7026-49A4-AC24-E6E254C456CD}"/>
              </a:ext>
            </a:extLst>
          </p:cNvPr>
          <p:cNvSpPr txBox="1"/>
          <p:nvPr/>
        </p:nvSpPr>
        <p:spPr>
          <a:xfrm>
            <a:off x="397843" y="1375248"/>
            <a:ext cx="10669088" cy="707117"/>
          </a:xfrm>
          <a:prstGeom prst="rect">
            <a:avLst/>
          </a:prstGeom>
        </p:spPr>
        <p:txBody>
          <a:bodyPr vert="horz" wrap="square" lIns="91440" tIns="45720" rIns="91440" bIns="45720" rtlCol="0">
            <a:spAutoFit/>
          </a:bodyPr>
          <a:lstStyle/>
          <a:p>
            <a:pPr>
              <a:lnSpc>
                <a:spcPct val="140000"/>
              </a:lnSpc>
            </a:pPr>
            <a:r>
              <a:rPr lang="en-US" altLang="zh-TW" sz="3200" dirty="0">
                <a:latin typeface="Arial" panose="020B0604020202020204" pitchFamily="34" charset="0"/>
                <a:ea typeface="標楷體" panose="03000509000000000000" pitchFamily="65" charset="-120"/>
                <a:cs typeface="Arial" panose="020B0604020202020204" pitchFamily="34" charset="0"/>
              </a:rPr>
              <a:t>□ opposite words			□ negative words</a:t>
            </a:r>
            <a:endParaRPr lang="zh-TW" altLang="en-US" sz="3200" dirty="0">
              <a:latin typeface="Arial" panose="020B0604020202020204" pitchFamily="34" charset="0"/>
              <a:ea typeface="標楷體" panose="03000509000000000000" pitchFamily="65" charset="-120"/>
              <a:cs typeface="Arial" panose="020B0604020202020204" pitchFamily="34" charset="0"/>
            </a:endParaRPr>
          </a:p>
        </p:txBody>
      </p:sp>
      <p:pic>
        <p:nvPicPr>
          <p:cNvPr id="10" name="圖片 9">
            <a:extLst>
              <a:ext uri="{FF2B5EF4-FFF2-40B4-BE49-F238E27FC236}">
                <a16:creationId xmlns:a16="http://schemas.microsoft.com/office/drawing/2014/main" id="{39D127F0-6420-4043-9D53-1A0D282D2D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9305" y="1530088"/>
            <a:ext cx="504000" cy="473537"/>
          </a:xfrm>
          <a:prstGeom prst="rect">
            <a:avLst/>
          </a:prstGeom>
        </p:spPr>
      </p:pic>
      <p:pic>
        <p:nvPicPr>
          <p:cNvPr id="12" name="圖片 11">
            <a:extLst>
              <a:ext uri="{FF2B5EF4-FFF2-40B4-BE49-F238E27FC236}">
                <a16:creationId xmlns:a16="http://schemas.microsoft.com/office/drawing/2014/main" id="{0FBD931C-DAD9-4717-9979-4DA5E3990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0435" y="940653"/>
            <a:ext cx="360000" cy="360000"/>
          </a:xfrm>
          <a:prstGeom prst="rect">
            <a:avLst/>
          </a:prstGeom>
        </p:spPr>
      </p:pic>
      <p:pic>
        <p:nvPicPr>
          <p:cNvPr id="13" name="圖片 12">
            <a:extLst>
              <a:ext uri="{FF2B5EF4-FFF2-40B4-BE49-F238E27FC236}">
                <a16:creationId xmlns:a16="http://schemas.microsoft.com/office/drawing/2014/main" id="{27B3DFDE-5C02-4DEE-A896-74CEBF675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972" y="2304192"/>
            <a:ext cx="1513161" cy="379822"/>
          </a:xfrm>
          <a:prstGeom prst="rect">
            <a:avLst/>
          </a:prstGeom>
        </p:spPr>
      </p:pic>
      <p:sp>
        <p:nvSpPr>
          <p:cNvPr id="15" name="文字版面配置區 2">
            <a:extLst>
              <a:ext uri="{FF2B5EF4-FFF2-40B4-BE49-F238E27FC236}">
                <a16:creationId xmlns:a16="http://schemas.microsoft.com/office/drawing/2014/main" id="{0C089CB2-64DA-4E32-B80B-85AE54F8D305}"/>
              </a:ext>
            </a:extLst>
          </p:cNvPr>
          <p:cNvSpPr txBox="1">
            <a:spLocks/>
          </p:cNvSpPr>
          <p:nvPr/>
        </p:nvSpPr>
        <p:spPr>
          <a:xfrm>
            <a:off x="288754" y="2742857"/>
            <a:ext cx="11296872" cy="3370153"/>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514350" indent="-514350">
              <a:lnSpc>
                <a:spcPct val="130000"/>
              </a:lnSpc>
              <a:spcBef>
                <a:spcPts val="600"/>
              </a:spcBef>
              <a:buFont typeface="+mj-lt"/>
              <a:buAutoNum type="arabicPeriod"/>
            </a:pP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No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visit to Kyoto would be complete without seeing one of the most photographed landmarks: the </a:t>
            </a:r>
            <a:r>
              <a:rPr lang="en-US" altLang="zh-TW" sz="3200" dirty="0" err="1">
                <a:solidFill>
                  <a:schemeClr val="tx1"/>
                </a:solidFill>
                <a:latin typeface="Arial" panose="020B0604020202020204" pitchFamily="34" charset="0"/>
                <a:ea typeface="標楷體" panose="03000509000000000000" pitchFamily="65" charset="-120"/>
                <a:cs typeface="Arial" panose="020B0604020202020204" pitchFamily="34" charset="0"/>
              </a:rPr>
              <a:t>Kinkaku-ji</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or the Golden Pavilion Temple in English. </a:t>
            </a:r>
            <a:r>
              <a:rPr lang="en-US" altLang="zh-TW" sz="3200" dirty="0">
                <a:solidFill>
                  <a:schemeClr val="bg1">
                    <a:lumMod val="50000"/>
                  </a:schemeClr>
                </a:solidFill>
                <a:latin typeface="Arial" panose="020B0604020202020204" pitchFamily="34" charset="0"/>
                <a:ea typeface="標楷體" panose="03000509000000000000" pitchFamily="65" charset="-120"/>
                <a:cs typeface="Arial" panose="020B0604020202020204" pitchFamily="34" charset="0"/>
              </a:rPr>
              <a:t>(line </a:t>
            </a:r>
            <a:r>
              <a:rPr lang="en-US" altLang="zh-TW" sz="3200" dirty="0" smtClean="0">
                <a:solidFill>
                  <a:schemeClr val="bg1">
                    <a:lumMod val="50000"/>
                  </a:schemeClr>
                </a:solidFill>
                <a:latin typeface="Arial" panose="020B0604020202020204" pitchFamily="34" charset="0"/>
                <a:ea typeface="標楷體" panose="03000509000000000000" pitchFamily="65" charset="-120"/>
                <a:cs typeface="Arial" panose="020B0604020202020204" pitchFamily="34" charset="0"/>
              </a:rPr>
              <a:t>12)</a:t>
            </a:r>
            <a:endParaRPr lang="en-US" altLang="zh-TW" sz="3200" dirty="0">
              <a:solidFill>
                <a:schemeClr val="bg1">
                  <a:lumMod val="50000"/>
                </a:schemeClr>
              </a:solidFill>
              <a:latin typeface="Arial" panose="020B0604020202020204" pitchFamily="34" charset="0"/>
              <a:ea typeface="標楷體" panose="03000509000000000000" pitchFamily="65" charset="-120"/>
              <a:cs typeface="Arial" panose="020B0604020202020204" pitchFamily="34" charset="0"/>
            </a:endParaRPr>
          </a:p>
          <a:p>
            <a:pPr marL="514350" indent="-514350">
              <a:lnSpc>
                <a:spcPct val="130000"/>
              </a:lnSpc>
              <a:spcBef>
                <a:spcPts val="600"/>
              </a:spcBef>
              <a:buFont typeface="+mj-lt"/>
              <a:buAutoNum type="arabicPeriod"/>
            </a:pP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Of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course, no “person of art” could be a true geisha without being able to perform the traditional </a:t>
            </a:r>
            <a:r>
              <a:rPr lang="en-US" altLang="zh-TW" sz="3200" dirty="0" err="1">
                <a:solidFill>
                  <a:schemeClr val="tx1"/>
                </a:solidFill>
                <a:latin typeface="Arial" panose="020B0604020202020204" pitchFamily="34" charset="0"/>
                <a:ea typeface="標楷體" panose="03000509000000000000" pitchFamily="65" charset="-120"/>
                <a:cs typeface="Arial" panose="020B0604020202020204" pitchFamily="34" charset="0"/>
              </a:rPr>
              <a:t>kyomai</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dance. </a:t>
            </a:r>
            <a:r>
              <a:rPr lang="en-US" altLang="zh-TW" sz="3200" dirty="0">
                <a:solidFill>
                  <a:schemeClr val="bg1">
                    <a:lumMod val="50000"/>
                  </a:schemeClr>
                </a:solidFill>
                <a:latin typeface="Arial" panose="020B0604020202020204" pitchFamily="34" charset="0"/>
                <a:ea typeface="標楷體" panose="03000509000000000000" pitchFamily="65" charset="-120"/>
                <a:cs typeface="Arial" panose="020B0604020202020204" pitchFamily="34" charset="0"/>
              </a:rPr>
              <a:t>(line 34)</a:t>
            </a:r>
          </a:p>
        </p:txBody>
      </p:sp>
    </p:spTree>
    <p:extLst>
      <p:ext uri="{BB962C8B-B14F-4D97-AF65-F5344CB8AC3E}">
        <p14:creationId xmlns:p14="http://schemas.microsoft.com/office/powerpoint/2010/main" val="36099650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72_B3L5 Reading Selection-slow 第1段">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2774295" y="180726"/>
            <a:ext cx="1186624" cy="324000"/>
          </a:xfrm>
          <a:prstGeom prst="rect">
            <a:avLst/>
          </a:prstGeom>
        </p:spPr>
      </p:pic>
      <p:pic>
        <p:nvPicPr>
          <p:cNvPr id="2" name="067_B3L5 課名+normal 課文第1段">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extLst>
              <a:ext uri="{28A0092B-C50C-407E-A947-70E740481C1C}">
                <a14:useLocalDpi xmlns:a14="http://schemas.microsoft.com/office/drawing/2010/main" val="0"/>
              </a:ext>
            </a:extLst>
          </a:blip>
          <a:stretch>
            <a:fillRect/>
          </a:stretch>
        </p:blipFill>
        <p:spPr>
          <a:xfrm>
            <a:off x="1556789" y="171726"/>
            <a:ext cx="1433352" cy="342000"/>
          </a:xfrm>
          <a:prstGeom prst="rect">
            <a:avLst/>
          </a:prstGeom>
        </p:spPr>
      </p:pic>
      <p:pic>
        <p:nvPicPr>
          <p:cNvPr id="4" name="圖片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1502" y="162000"/>
            <a:ext cx="1144141" cy="356260"/>
          </a:xfrm>
          <a:prstGeom prst="rect">
            <a:avLst/>
          </a:prstGeom>
        </p:spPr>
      </p:pic>
      <p:sp>
        <p:nvSpPr>
          <p:cNvPr id="12" name="矩形 11">
            <a:extLst>
              <a:ext uri="{FF2B5EF4-FFF2-40B4-BE49-F238E27FC236}">
                <a16:creationId xmlns:a16="http://schemas.microsoft.com/office/drawing/2014/main" id="{3277407A-93C6-48E0-8057-E86003436F2F}"/>
              </a:ext>
            </a:extLst>
          </p:cNvPr>
          <p:cNvSpPr/>
          <p:nvPr/>
        </p:nvSpPr>
        <p:spPr>
          <a:xfrm>
            <a:off x="478983" y="843438"/>
            <a:ext cx="11359579" cy="3194721"/>
          </a:xfrm>
          <a:prstGeom prst="rect">
            <a:avLst/>
          </a:prstGeom>
        </p:spPr>
        <p:txBody>
          <a:bodyPr wrap="square">
            <a:spAutoFit/>
          </a:bodyPr>
          <a:lstStyle/>
          <a:p>
            <a:pPr>
              <a:lnSpc>
                <a:spcPct val="145000"/>
              </a:lnSpc>
            </a:pPr>
            <a:r>
              <a:rPr lang="en-US" altLang="zh-TW" sz="3600" dirty="0">
                <a:latin typeface="Arial" panose="020B0604020202020204" pitchFamily="34" charset="0"/>
                <a:ea typeface="標楷體" panose="03000509000000000000" pitchFamily="65" charset="-120"/>
                <a:cs typeface="Arial" panose="020B0604020202020204" pitchFamily="34" charset="0"/>
              </a:rPr>
              <a:t>	Kyoto, </a:t>
            </a:r>
            <a:r>
              <a:rPr lang="en-US" altLang="zh-TW" sz="3600" u="sng" dirty="0">
                <a:latin typeface="Arial" panose="020B0604020202020204" pitchFamily="34" charset="0"/>
                <a:ea typeface="標楷體" panose="03000509000000000000" pitchFamily="65" charset="-120"/>
                <a:cs typeface="Arial" panose="020B0604020202020204" pitchFamily="34" charset="0"/>
              </a:rPr>
              <a:t>like</a:t>
            </a:r>
            <a:r>
              <a:rPr lang="en-US" altLang="zh-TW" sz="3600" dirty="0">
                <a:latin typeface="Arial" panose="020B0604020202020204" pitchFamily="34" charset="0"/>
                <a:ea typeface="標楷體" panose="03000509000000000000" pitchFamily="65" charset="-120"/>
                <a:cs typeface="Arial" panose="020B0604020202020204" pitchFamily="34" charset="0"/>
              </a:rPr>
              <a:t> a beauty </a:t>
            </a:r>
            <a:r>
              <a:rPr lang="en-US" altLang="zh-TW" sz="3600" u="sng" dirty="0">
                <a:latin typeface="Arial" panose="020B0604020202020204" pitchFamily="34" charset="0"/>
                <a:ea typeface="標楷體" panose="03000509000000000000" pitchFamily="65" charset="-120"/>
                <a:cs typeface="Arial" panose="020B0604020202020204" pitchFamily="34" charset="0"/>
              </a:rPr>
              <a:t>in</a:t>
            </a:r>
            <a:r>
              <a:rPr lang="en-US" altLang="zh-TW" sz="3600" dirty="0">
                <a:latin typeface="Arial" panose="020B0604020202020204" pitchFamily="34" charset="0"/>
                <a:ea typeface="標楷體" panose="03000509000000000000" pitchFamily="65" charset="-120"/>
                <a:cs typeface="Arial" panose="020B0604020202020204" pitchFamily="34" charset="0"/>
              </a:rPr>
              <a:t> a bright and colorful </a:t>
            </a:r>
            <a:r>
              <a:rPr lang="en-US" altLang="zh-TW" sz="3600" b="1" dirty="0">
                <a:latin typeface="Arial" panose="020B0604020202020204" pitchFamily="34" charset="0"/>
                <a:ea typeface="標楷體" panose="03000509000000000000" pitchFamily="65" charset="-120"/>
                <a:cs typeface="Arial" panose="020B0604020202020204" pitchFamily="34" charset="0"/>
              </a:rPr>
              <a:t>kimono*</a:t>
            </a:r>
            <a:r>
              <a:rPr lang="en-US" altLang="zh-TW" sz="3600" dirty="0">
                <a:latin typeface="Arial" panose="020B0604020202020204" pitchFamily="34" charset="0"/>
                <a:ea typeface="標楷體" panose="03000509000000000000" pitchFamily="65" charset="-120"/>
                <a:cs typeface="Arial" panose="020B0604020202020204" pitchFamily="34" charset="0"/>
              </a:rPr>
              <a:t>, delights tourists </a:t>
            </a:r>
            <a:r>
              <a:rPr lang="en-US" altLang="zh-TW" sz="3600" u="sng" dirty="0">
                <a:latin typeface="Arial" panose="020B0604020202020204" pitchFamily="34" charset="0"/>
                <a:ea typeface="標楷體" panose="03000509000000000000" pitchFamily="65" charset="-120"/>
                <a:cs typeface="Arial" panose="020B0604020202020204" pitchFamily="34" charset="0"/>
              </a:rPr>
              <a:t>throughout the year</a:t>
            </a:r>
            <a:r>
              <a:rPr lang="en-US" altLang="zh-TW" sz="3600" dirty="0">
                <a:latin typeface="Arial" panose="020B0604020202020204" pitchFamily="34" charset="0"/>
                <a:ea typeface="標楷體" panose="03000509000000000000" pitchFamily="65" charset="-120"/>
                <a:cs typeface="Arial" panose="020B0604020202020204" pitchFamily="34" charset="0"/>
              </a:rPr>
              <a:t>. In spring romance is in the air </a:t>
            </a:r>
            <a:r>
              <a:rPr lang="en-US" altLang="zh-TW" sz="3600" u="sng" dirty="0">
                <a:latin typeface="Arial" panose="020B0604020202020204" pitchFamily="34" charset="0"/>
                <a:ea typeface="標楷體" panose="03000509000000000000" pitchFamily="65" charset="-120"/>
                <a:cs typeface="Arial" panose="020B0604020202020204" pitchFamily="34" charset="0"/>
              </a:rPr>
              <a:t>as</a:t>
            </a:r>
            <a:r>
              <a:rPr lang="en-US" altLang="zh-TW" sz="3600" dirty="0">
                <a:latin typeface="Arial" panose="020B0604020202020204" pitchFamily="34" charset="0"/>
                <a:ea typeface="標楷體" panose="03000509000000000000" pitchFamily="65" charset="-120"/>
                <a:cs typeface="Arial" panose="020B0604020202020204" pitchFamily="34" charset="0"/>
              </a:rPr>
              <a:t> the city </a:t>
            </a:r>
            <a:r>
              <a:rPr lang="en-US" altLang="zh-TW" sz="3600" u="sng" dirty="0">
                <a:latin typeface="Arial" panose="020B0604020202020204" pitchFamily="34" charset="0"/>
                <a:ea typeface="標楷體" panose="03000509000000000000" pitchFamily="65" charset="-120"/>
                <a:cs typeface="Arial" panose="020B0604020202020204" pitchFamily="34" charset="0"/>
              </a:rPr>
              <a:t>is filled with</a:t>
            </a:r>
            <a:r>
              <a:rPr lang="en-US" altLang="zh-TW" sz="3600" dirty="0">
                <a:latin typeface="Arial" panose="020B0604020202020204" pitchFamily="34" charset="0"/>
                <a:ea typeface="標楷體" panose="03000509000000000000" pitchFamily="65" charset="-120"/>
                <a:cs typeface="Arial" panose="020B0604020202020204" pitchFamily="34" charset="0"/>
              </a:rPr>
              <a:t> a </a:t>
            </a:r>
            <a:r>
              <a:rPr lang="en-US" altLang="zh-TW" sz="3600" u="sng" dirty="0">
                <a:latin typeface="Arial" panose="020B0604020202020204" pitchFamily="34" charset="0"/>
                <a:ea typeface="標楷體" panose="03000509000000000000" pitchFamily="65" charset="-120"/>
                <a:cs typeface="Arial" panose="020B0604020202020204" pitchFamily="34" charset="0"/>
              </a:rPr>
              <a:t>sea</a:t>
            </a:r>
            <a:r>
              <a:rPr lang="en-US" altLang="zh-TW" sz="3600" dirty="0">
                <a:latin typeface="Arial" panose="020B0604020202020204" pitchFamily="34" charset="0"/>
                <a:ea typeface="標楷體" panose="03000509000000000000" pitchFamily="65" charset="-120"/>
                <a:cs typeface="Arial" panose="020B0604020202020204" pitchFamily="34" charset="0"/>
              </a:rPr>
              <a:t> of pink </a:t>
            </a:r>
            <a:r>
              <a:rPr lang="en-US" altLang="zh-TW" sz="3600" b="1" dirty="0">
                <a:latin typeface="Arial" panose="020B0604020202020204" pitchFamily="34" charset="0"/>
                <a:ea typeface="標楷體" panose="03000509000000000000" pitchFamily="65" charset="-120"/>
                <a:cs typeface="Arial" panose="020B0604020202020204" pitchFamily="34" charset="0"/>
              </a:rPr>
              <a:t>cherry* </a:t>
            </a:r>
            <a:r>
              <a:rPr lang="en-US" altLang="zh-TW" sz="3600" b="1" dirty="0">
                <a:solidFill>
                  <a:srgbClr val="FF0000"/>
                </a:solidFill>
                <a:latin typeface="Arial" panose="020B0604020202020204" pitchFamily="34" charset="0"/>
                <a:ea typeface="標楷體" panose="03000509000000000000" pitchFamily="65" charset="-120"/>
                <a:cs typeface="Arial" panose="020B0604020202020204" pitchFamily="34" charset="0"/>
              </a:rPr>
              <a:t>blossoms</a:t>
            </a:r>
            <a:r>
              <a:rPr lang="en-US" altLang="zh-TW" sz="3600" b="1" baseline="30000" dirty="0">
                <a:solidFill>
                  <a:srgbClr val="FF0000"/>
                </a:solidFill>
                <a:latin typeface="Arial" panose="020B0604020202020204" pitchFamily="34" charset="0"/>
                <a:ea typeface="標楷體" panose="03000509000000000000" pitchFamily="65" charset="-120"/>
                <a:cs typeface="Arial" panose="020B0604020202020204" pitchFamily="34" charset="0"/>
              </a:rPr>
              <a:t>1</a:t>
            </a:r>
            <a:r>
              <a:rPr lang="en-US" altLang="zh-TW" sz="3600" dirty="0">
                <a:latin typeface="Arial" panose="020B0604020202020204" pitchFamily="34" charset="0"/>
                <a:ea typeface="標楷體" panose="03000509000000000000" pitchFamily="65" charset="-120"/>
                <a:cs typeface="Arial" panose="020B0604020202020204" pitchFamily="34" charset="0"/>
              </a:rPr>
              <a:t>.</a:t>
            </a:r>
            <a:endParaRPr lang="zh-TW" altLang="en-US" sz="3600" dirty="0">
              <a:latin typeface="Arial" panose="020B0604020202020204" pitchFamily="34" charset="0"/>
              <a:ea typeface="標楷體" panose="03000509000000000000" pitchFamily="65" charset="-120"/>
              <a:cs typeface="Arial" panose="020B0604020202020204" pitchFamily="34" charset="0"/>
            </a:endParaRPr>
          </a:p>
        </p:txBody>
      </p:sp>
      <p:grpSp>
        <p:nvGrpSpPr>
          <p:cNvPr id="14" name="群組 13"/>
          <p:cNvGrpSpPr/>
          <p:nvPr/>
        </p:nvGrpSpPr>
        <p:grpSpPr>
          <a:xfrm>
            <a:off x="0" y="4047585"/>
            <a:ext cx="3090637" cy="2810415"/>
            <a:chOff x="0" y="3450948"/>
            <a:chExt cx="4164167" cy="3407052"/>
          </a:xfrm>
        </p:grpSpPr>
        <p:pic>
          <p:nvPicPr>
            <p:cNvPr id="11" name="圖片 10"/>
            <p:cNvPicPr>
              <a:picLocks noChangeAspect="1"/>
            </p:cNvPicPr>
            <p:nvPr/>
          </p:nvPicPr>
          <p:blipFill rotWithShape="1">
            <a:blip r:embed="rId14" cstate="print">
              <a:extLst>
                <a:ext uri="{BEBA8EAE-BF5A-486C-A8C5-ECC9F3942E4B}">
                  <a14:imgProps xmlns:a14="http://schemas.microsoft.com/office/drawing/2010/main">
                    <a14:imgLayer r:embed="rId15">
                      <a14:imgEffect>
                        <a14:brightnessContrast bright="20000" contrast="-20000"/>
                      </a14:imgEffect>
                    </a14:imgLayer>
                  </a14:imgProps>
                </a:ext>
                <a:ext uri="{28A0092B-C50C-407E-A947-70E740481C1C}">
                  <a14:useLocalDpi xmlns:a14="http://schemas.microsoft.com/office/drawing/2010/main"/>
                </a:ext>
              </a:extLst>
            </a:blip>
            <a:srcRect b="6090"/>
            <a:stretch/>
          </p:blipFill>
          <p:spPr>
            <a:xfrm>
              <a:off x="0" y="4265625"/>
              <a:ext cx="4164167" cy="2592374"/>
            </a:xfrm>
            <a:prstGeom prst="rect">
              <a:avLst/>
            </a:prstGeom>
          </p:spPr>
        </p:pic>
        <p:pic>
          <p:nvPicPr>
            <p:cNvPr id="10" name="圖片 9"/>
            <p:cNvPicPr>
              <a:picLocks noChangeAspect="1"/>
            </p:cNvPicPr>
            <p:nvPr/>
          </p:nvPicPr>
          <p:blipFill rotWithShape="1">
            <a:blip r:embed="rId16" cstate="print">
              <a:extLst>
                <a:ext uri="{BEBA8EAE-BF5A-486C-A8C5-ECC9F3942E4B}">
                  <a14:imgProps xmlns:a14="http://schemas.microsoft.com/office/drawing/2010/main">
                    <a14:imgLayer r:embed="rId17">
                      <a14:imgEffect>
                        <a14:colorTemperature colorTemp="6497"/>
                      </a14:imgEffect>
                      <a14:imgEffect>
                        <a14:saturation sat="105000"/>
                      </a14:imgEffect>
                    </a14:imgLayer>
                  </a14:imgProps>
                </a:ext>
                <a:ext uri="{28A0092B-C50C-407E-A947-70E740481C1C}">
                  <a14:useLocalDpi xmlns:a14="http://schemas.microsoft.com/office/drawing/2010/main"/>
                </a:ext>
              </a:extLst>
            </a:blip>
            <a:srcRect t="10120"/>
            <a:stretch/>
          </p:blipFill>
          <p:spPr>
            <a:xfrm flipH="1">
              <a:off x="0" y="3450948"/>
              <a:ext cx="3702441" cy="3407052"/>
            </a:xfrm>
            <a:prstGeom prst="rect">
              <a:avLst/>
            </a:prstGeom>
          </p:spPr>
        </p:pic>
      </p:grpSp>
      <p:sp>
        <p:nvSpPr>
          <p:cNvPr id="13" name="Text Box 10">
            <a:hlinkClick r:id="rId18" action="ppaction://hlinksldjump"/>
            <a:extLst>
              <a:ext uri="{FF2B5EF4-FFF2-40B4-BE49-F238E27FC236}">
                <a16:creationId xmlns:a16="http://schemas.microsoft.com/office/drawing/2014/main" id="{25A87945-3C95-425A-B5A6-DF7633EF8D87}"/>
              </a:ext>
            </a:extLst>
          </p:cNvPr>
          <p:cNvSpPr txBox="1">
            <a:spLocks noChangeArrowheads="1"/>
          </p:cNvSpPr>
          <p:nvPr/>
        </p:nvSpPr>
        <p:spPr bwMode="auto">
          <a:xfrm>
            <a:off x="4562808" y="3496905"/>
            <a:ext cx="2328185" cy="400110"/>
          </a:xfrm>
          <a:prstGeom prst="rect">
            <a:avLst/>
          </a:prstGeom>
          <a:solidFill>
            <a:schemeClr val="accent1">
              <a:alpha val="1000"/>
            </a:schemeClr>
          </a:solidFill>
          <a:ln>
            <a:noFill/>
          </a:ln>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2000" b="0" dirty="0">
              <a:latin typeface="Arial" panose="020B0604020202020204" pitchFamily="34" charset="0"/>
              <a:ea typeface="標楷體" panose="03000509000000000000" pitchFamily="65" charset="-120"/>
            </a:endParaRPr>
          </a:p>
        </p:txBody>
      </p:sp>
      <p:sp>
        <p:nvSpPr>
          <p:cNvPr id="15" name="Text Box 10">
            <a:hlinkClick r:id="rId19" action="ppaction://hlinksldjump"/>
            <a:extLst>
              <a:ext uri="{FF2B5EF4-FFF2-40B4-BE49-F238E27FC236}">
                <a16:creationId xmlns:a16="http://schemas.microsoft.com/office/drawing/2014/main" id="{1A5EC6CA-62FE-4A88-91E5-A46FA68D5D32}"/>
              </a:ext>
            </a:extLst>
          </p:cNvPr>
          <p:cNvSpPr txBox="1">
            <a:spLocks noChangeArrowheads="1"/>
          </p:cNvSpPr>
          <p:nvPr/>
        </p:nvSpPr>
        <p:spPr bwMode="auto">
          <a:xfrm>
            <a:off x="546404" y="1904436"/>
            <a:ext cx="1800870" cy="432000"/>
          </a:xfrm>
          <a:prstGeom prst="rect">
            <a:avLst/>
          </a:prstGeom>
          <a:solidFill>
            <a:schemeClr val="accent1">
              <a:alpha val="1000"/>
            </a:schemeClr>
          </a:solidFill>
          <a:ln>
            <a:noFill/>
          </a:ln>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2000" b="0" dirty="0">
              <a:latin typeface="Arial" panose="020B0604020202020204" pitchFamily="34" charset="0"/>
              <a:ea typeface="標楷體" panose="03000509000000000000" pitchFamily="65" charset="-120"/>
            </a:endParaRPr>
          </a:p>
        </p:txBody>
      </p:sp>
      <p:sp>
        <p:nvSpPr>
          <p:cNvPr id="16" name="Text Box 10">
            <a:hlinkClick r:id="rId19" action="ppaction://hlinksldjump"/>
            <a:extLst>
              <a:ext uri="{FF2B5EF4-FFF2-40B4-BE49-F238E27FC236}">
                <a16:creationId xmlns:a16="http://schemas.microsoft.com/office/drawing/2014/main" id="{737259BD-E819-4337-A80C-7BDB535F5E58}"/>
              </a:ext>
            </a:extLst>
          </p:cNvPr>
          <p:cNvSpPr txBox="1">
            <a:spLocks noChangeArrowheads="1"/>
          </p:cNvSpPr>
          <p:nvPr/>
        </p:nvSpPr>
        <p:spPr bwMode="auto">
          <a:xfrm>
            <a:off x="2865479" y="3496905"/>
            <a:ext cx="1588727" cy="400110"/>
          </a:xfrm>
          <a:prstGeom prst="rect">
            <a:avLst/>
          </a:prstGeom>
          <a:solidFill>
            <a:schemeClr val="accent1">
              <a:alpha val="1000"/>
            </a:schemeClr>
          </a:solidFill>
          <a:ln>
            <a:noFill/>
          </a:ln>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2000" b="0" dirty="0">
              <a:latin typeface="Arial" panose="020B0604020202020204" pitchFamily="34" charset="0"/>
              <a:ea typeface="標楷體" panose="03000509000000000000" pitchFamily="65" charset="-120"/>
            </a:endParaRPr>
          </a:p>
        </p:txBody>
      </p:sp>
      <p:sp>
        <p:nvSpPr>
          <p:cNvPr id="17" name="矩形 16">
            <a:extLst>
              <a:ext uri="{FF2B5EF4-FFF2-40B4-BE49-F238E27FC236}">
                <a16:creationId xmlns:a16="http://schemas.microsoft.com/office/drawing/2014/main" id="{63CABC89-1DC5-4B09-A03F-CF3A3FCA1D25}"/>
              </a:ext>
            </a:extLst>
          </p:cNvPr>
          <p:cNvSpPr/>
          <p:nvPr/>
        </p:nvSpPr>
        <p:spPr>
          <a:xfrm>
            <a:off x="3138041" y="4047586"/>
            <a:ext cx="8603244" cy="2333203"/>
          </a:xfrm>
          <a:prstGeom prst="rect">
            <a:avLst/>
          </a:prstGeom>
        </p:spPr>
        <p:txBody>
          <a:bodyPr wrap="square">
            <a:spAutoFit/>
          </a:bodyPr>
          <a:lstStyle/>
          <a:p>
            <a:pPr algn="just">
              <a:lnSpc>
                <a:spcPct val="120000"/>
              </a:lnSpc>
              <a:spcBef>
                <a:spcPts val="600"/>
              </a:spcBef>
            </a:pPr>
            <a:r>
              <a:rPr lang="zh-TW" altLang="en-US" sz="3100" b="1" dirty="0">
                <a:solidFill>
                  <a:srgbClr val="0000CC"/>
                </a:solidFill>
                <a:latin typeface="Arial" panose="020B0604020202020204" pitchFamily="34" charset="0"/>
                <a:ea typeface="標楷體" panose="03000509000000000000" pitchFamily="65" charset="-120"/>
                <a:cs typeface="Arial" panose="020B0604020202020204" pitchFamily="34" charset="0"/>
              </a:rPr>
              <a:t>　　京都，就像穿著鮮豔色彩和服的一位美女，一年到頭都讓遊客感到賞心悅目。春天時，當城市布滿盛開粉紅色櫻花的花海，浪漫的氣息也飄盪在空氣中。</a:t>
            </a:r>
          </a:p>
        </p:txBody>
      </p:sp>
      <p:pic>
        <p:nvPicPr>
          <p:cNvPr id="18" name="圖片 17">
            <a:extLst>
              <a:ext uri="{FF2B5EF4-FFF2-40B4-BE49-F238E27FC236}">
                <a16:creationId xmlns:a16="http://schemas.microsoft.com/office/drawing/2014/main" id="{46980D2D-A5EA-4993-B1B4-AEEE44AE0680}"/>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1160000" y="144000"/>
            <a:ext cx="360000" cy="352603"/>
          </a:xfrm>
          <a:prstGeom prst="rect">
            <a:avLst/>
          </a:prstGeom>
        </p:spPr>
      </p:pic>
      <p:pic>
        <p:nvPicPr>
          <p:cNvPr id="5" name="快1-1">
            <a:hlinkClick r:id="" action="ppaction://media"/>
            <a:extLst>
              <a:ext uri="{FF2B5EF4-FFF2-40B4-BE49-F238E27FC236}">
                <a16:creationId xmlns:a16="http://schemas.microsoft.com/office/drawing/2014/main" id="{5EB6BBBC-3209-4465-BF3A-1EE57FDDDE49}"/>
              </a:ext>
            </a:extLst>
          </p:cNvPr>
          <p:cNvPicPr>
            <a:picLocks noChangeAspect="1"/>
          </p:cNvPicPr>
          <p:nvPr>
            <a:audioFile r:link="rId6"/>
            <p:extLst>
              <p:ext uri="{DAA4B4D4-6D71-4841-9C94-3DE7FCFB9230}">
                <p14:media xmlns:p14="http://schemas.microsoft.com/office/powerpoint/2010/main" r:embed="rId5"/>
              </p:ext>
            </p:extLst>
          </p:nvPr>
        </p:nvPicPr>
        <p:blipFill>
          <a:blip r:embed="rId21" cstate="print">
            <a:extLst>
              <a:ext uri="{28A0092B-C50C-407E-A947-70E740481C1C}">
                <a14:useLocalDpi xmlns:a14="http://schemas.microsoft.com/office/drawing/2010/main" val="0"/>
              </a:ext>
            </a:extLst>
          </a:blip>
          <a:stretch>
            <a:fillRect/>
          </a:stretch>
        </p:blipFill>
        <p:spPr>
          <a:xfrm>
            <a:off x="6940800" y="161999"/>
            <a:ext cx="1368000" cy="812588"/>
          </a:xfrm>
          <a:prstGeom prst="rect">
            <a:avLst/>
          </a:prstGeom>
        </p:spPr>
      </p:pic>
      <p:pic>
        <p:nvPicPr>
          <p:cNvPr id="6" name="慢1-1">
            <a:hlinkClick r:id="" action="ppaction://media"/>
            <a:extLst>
              <a:ext uri="{FF2B5EF4-FFF2-40B4-BE49-F238E27FC236}">
                <a16:creationId xmlns:a16="http://schemas.microsoft.com/office/drawing/2014/main" id="{96F22901-38D4-4C24-8D3D-89F8B13EC51A}"/>
              </a:ext>
            </a:extLst>
          </p:cNvPr>
          <p:cNvPicPr>
            <a:picLocks noChangeAspect="1"/>
          </p:cNvPicPr>
          <p:nvPr>
            <a:audioFile r:link="rId7"/>
            <p:extLst>
              <p:ext uri="{DAA4B4D4-6D71-4841-9C94-3DE7FCFB9230}">
                <p14:media xmlns:p14="http://schemas.microsoft.com/office/powerpoint/2010/main" r:embed="rId8">
                  <p14:trim end="677.1666"/>
                </p14:media>
              </p:ext>
            </p:extLst>
          </p:nvPr>
        </p:nvPicPr>
        <p:blipFill>
          <a:blip r:embed="rId22" cstate="print">
            <a:extLst>
              <a:ext uri="{28A0092B-C50C-407E-A947-70E740481C1C}">
                <a14:useLocalDpi xmlns:a14="http://schemas.microsoft.com/office/drawing/2010/main" val="0"/>
              </a:ext>
            </a:extLst>
          </a:blip>
          <a:stretch>
            <a:fillRect/>
          </a:stretch>
        </p:blipFill>
        <p:spPr>
          <a:xfrm>
            <a:off x="9050400" y="162000"/>
            <a:ext cx="1368000" cy="812588"/>
          </a:xfrm>
          <a:prstGeom prst="rect">
            <a:avLst/>
          </a:prstGeom>
        </p:spPr>
      </p:pic>
      <p:pic>
        <p:nvPicPr>
          <p:cNvPr id="19" name="圖片 18">
            <a:hlinkClick r:id="rId23" action="ppaction://hlinksldjump"/>
            <a:extLst>
              <a:ext uri="{FF2B5EF4-FFF2-40B4-BE49-F238E27FC236}">
                <a16:creationId xmlns:a16="http://schemas.microsoft.com/office/drawing/2014/main" id="{0D3EAFC6-553C-4E44-B24E-679720CE774D}"/>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2838638" y="787056"/>
            <a:ext cx="252000" cy="252000"/>
          </a:xfrm>
          <a:prstGeom prst="rect">
            <a:avLst/>
          </a:prstGeom>
        </p:spPr>
      </p:pic>
      <p:pic>
        <p:nvPicPr>
          <p:cNvPr id="20" name="圖片 19">
            <a:hlinkClick r:id="rId25" action="ppaction://hlinksldjump"/>
            <a:extLst>
              <a:ext uri="{FF2B5EF4-FFF2-40B4-BE49-F238E27FC236}">
                <a16:creationId xmlns:a16="http://schemas.microsoft.com/office/drawing/2014/main" id="{3B3DB75E-281D-49BC-930F-37D0D77C436A}"/>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6158772" y="2491490"/>
            <a:ext cx="252000" cy="252000"/>
          </a:xfrm>
          <a:prstGeom prst="rect">
            <a:avLst/>
          </a:prstGeom>
        </p:spPr>
      </p:pic>
    </p:spTree>
    <p:extLst>
      <p:ext uri="{BB962C8B-B14F-4D97-AF65-F5344CB8AC3E}">
        <p14:creationId xmlns:p14="http://schemas.microsoft.com/office/powerpoint/2010/main" val="29287089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par>
                                <p:cTn id="16" presetID="3" presetClass="mediacall" presetSubtype="0" fill="hold" nodeType="withEffect">
                                  <p:stCondLst>
                                    <p:cond delay="0"/>
                                  </p:stCondLst>
                                  <p:childTnLst>
                                    <p:cmd type="call" cmd="stop">
                                      <p:cBhvr>
                                        <p:cTn id="17" dur="1" fill="hold"/>
                                        <p:tgtEl>
                                          <p:spTgt spid="6"/>
                                        </p:tgtEl>
                                      </p:cBhvr>
                                    </p:cmd>
                                  </p:childTnLst>
                                </p:cTn>
                              </p:par>
                              <p:par>
                                <p:cTn id="18" presetID="3" presetClass="mediacall" presetSubtype="0" fill="hold" nodeType="withEffect">
                                  <p:stCondLst>
                                    <p:cond delay="0"/>
                                  </p:stCondLst>
                                  <p:childTnLst>
                                    <p:cmd type="call" cmd="stop">
                                      <p:cBhvr>
                                        <p:cTn id="19" dur="1" fill="hold"/>
                                        <p:tgtEl>
                                          <p:spTgt spid="2"/>
                                        </p:tgtEl>
                                      </p:cBhvr>
                                    </p:cmd>
                                  </p:childTnLst>
                                </p:cTn>
                              </p:par>
                              <p:par>
                                <p:cTn id="20" presetID="3" presetClass="mediacall" presetSubtype="0" fill="hold" nodeType="withEffect">
                                  <p:stCondLst>
                                    <p:cond delay="0"/>
                                  </p:stCondLst>
                                  <p:childTnLst>
                                    <p:cmd type="call" cmd="stop">
                                      <p:cBhvr>
                                        <p:cTn id="21" dur="1" fill="hold"/>
                                        <p:tgtEl>
                                          <p:spTgt spid="7"/>
                                        </p:tgtEl>
                                      </p:cBhvr>
                                    </p:cmd>
                                  </p:childTnLst>
                                </p:cTn>
                              </p:par>
                            </p:childTnLst>
                          </p:cTn>
                        </p:par>
                      </p:childTnLst>
                    </p:cTn>
                  </p:par>
                </p:childTnLst>
              </p:cTn>
              <p:nextCondLst>
                <p:cond evt="onClick" delay="0">
                  <p:tgtEl>
                    <p:spTgt spid="5"/>
                  </p:tgtEl>
                </p:cond>
              </p:nextCondLst>
            </p:seq>
            <p:audio>
              <p:cMediaNode vol="80000">
                <p:cTn id="22" fill="hold" display="0">
                  <p:stCondLst>
                    <p:cond delay="indefinite"/>
                  </p:stCondLst>
                  <p:endCondLst>
                    <p:cond evt="onStopAudio" delay="0">
                      <p:tgtEl>
                        <p:sldTgt/>
                      </p:tgtEl>
                    </p:cond>
                  </p:endCondLst>
                </p:cTn>
                <p:tgtEl>
                  <p:spTgt spid="5"/>
                </p:tgtEl>
              </p:cMediaNode>
            </p:audio>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6"/>
                                        </p:tgtEl>
                                      </p:cBhvr>
                                    </p:cmd>
                                  </p:childTnLst>
                                </p:cTn>
                              </p:par>
                              <p:par>
                                <p:cTn id="28" presetID="3" presetClass="mediacall" presetSubtype="0" fill="hold" nodeType="withEffect">
                                  <p:stCondLst>
                                    <p:cond delay="0"/>
                                  </p:stCondLst>
                                  <p:childTnLst>
                                    <p:cmd type="call" cmd="stop">
                                      <p:cBhvr>
                                        <p:cTn id="29" dur="1" fill="hold"/>
                                        <p:tgtEl>
                                          <p:spTgt spid="5"/>
                                        </p:tgtEl>
                                      </p:cBhvr>
                                    </p:cmd>
                                  </p:childTnLst>
                                </p:cTn>
                              </p:par>
                              <p:par>
                                <p:cTn id="30" presetID="3" presetClass="mediacall" presetSubtype="0" fill="hold" nodeType="withEffect">
                                  <p:stCondLst>
                                    <p:cond delay="0"/>
                                  </p:stCondLst>
                                  <p:childTnLst>
                                    <p:cmd type="call" cmd="stop">
                                      <p:cBhvr>
                                        <p:cTn id="31" dur="1" fill="hold"/>
                                        <p:tgtEl>
                                          <p:spTgt spid="2"/>
                                        </p:tgtEl>
                                      </p:cBhvr>
                                    </p:cmd>
                                  </p:childTnLst>
                                </p:cTn>
                              </p:par>
                              <p:par>
                                <p:cTn id="32" presetID="3" presetClass="mediacall" presetSubtype="0" fill="hold" nodeType="withEffect">
                                  <p:stCondLst>
                                    <p:cond delay="0"/>
                                  </p:stCondLst>
                                  <p:childTnLst>
                                    <p:cmd type="call" cmd="stop">
                                      <p:cBhvr>
                                        <p:cTn id="33" dur="1" fill="hold"/>
                                        <p:tgtEl>
                                          <p:spTgt spid="7"/>
                                        </p:tgtEl>
                                      </p:cBhvr>
                                    </p:cmd>
                                  </p:childTnLst>
                                </p:cTn>
                              </p:par>
                            </p:childTnLst>
                          </p:cTn>
                        </p:par>
                      </p:childTnLst>
                    </p:cTn>
                  </p:par>
                </p:childTnLst>
              </p:cTn>
              <p:nextCondLst>
                <p:cond evt="onClick" delay="0">
                  <p:tgtEl>
                    <p:spTgt spid="6"/>
                  </p:tgtEl>
                </p:cond>
              </p:nextCondLst>
            </p:seq>
            <p:audio>
              <p:cMediaNode vol="80000">
                <p:cTn id="34" fill="hold" display="0">
                  <p:stCondLst>
                    <p:cond delay="indefinite"/>
                  </p:stCondLst>
                  <p:endCondLst>
                    <p:cond evt="onStopAudio" delay="0">
                      <p:tgtEl>
                        <p:sldTgt/>
                      </p:tgtEl>
                    </p:cond>
                  </p:endCondLst>
                </p:cTn>
                <p:tgtEl>
                  <p:spTgt spid="6"/>
                </p:tgtEl>
              </p:cMediaNode>
            </p:audio>
            <p:seq concurrent="1" nextAc="seek">
              <p:cTn id="35" restart="whenNotActive" fill="hold" evtFilter="cancelBubble" nodeType="interactiveSeq">
                <p:stCondLst>
                  <p:cond evt="onClick" delay="0">
                    <p:tgtEl>
                      <p:spTgt spid="2"/>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2"/>
                                        </p:tgtEl>
                                      </p:cBhvr>
                                    </p:cmd>
                                  </p:childTnLst>
                                </p:cTn>
                              </p:par>
                              <p:par>
                                <p:cTn id="40" presetID="3" presetClass="mediacall" presetSubtype="0" fill="hold" nodeType="withEffect">
                                  <p:stCondLst>
                                    <p:cond delay="0"/>
                                  </p:stCondLst>
                                  <p:childTnLst>
                                    <p:cmd type="call" cmd="stop">
                                      <p:cBhvr>
                                        <p:cTn id="41" dur="1" fill="hold"/>
                                        <p:tgtEl>
                                          <p:spTgt spid="5"/>
                                        </p:tgtEl>
                                      </p:cBhvr>
                                    </p:cmd>
                                  </p:childTnLst>
                                </p:cTn>
                              </p:par>
                              <p:par>
                                <p:cTn id="42" presetID="3" presetClass="mediacall" presetSubtype="0" fill="hold" nodeType="withEffect">
                                  <p:stCondLst>
                                    <p:cond delay="0"/>
                                  </p:stCondLst>
                                  <p:childTnLst>
                                    <p:cmd type="call" cmd="stop">
                                      <p:cBhvr>
                                        <p:cTn id="43" dur="1" fill="hold"/>
                                        <p:tgtEl>
                                          <p:spTgt spid="6"/>
                                        </p:tgtEl>
                                      </p:cBhvr>
                                    </p:cmd>
                                  </p:childTnLst>
                                </p:cTn>
                              </p:par>
                              <p:par>
                                <p:cTn id="44" presetID="3" presetClass="mediacall" presetSubtype="0" fill="hold" nodeType="withEffect">
                                  <p:stCondLst>
                                    <p:cond delay="0"/>
                                  </p:stCondLst>
                                  <p:childTnLst>
                                    <p:cmd type="call" cmd="stop">
                                      <p:cBhvr>
                                        <p:cTn id="45" dur="1" fill="hold"/>
                                        <p:tgtEl>
                                          <p:spTgt spid="7"/>
                                        </p:tgtEl>
                                      </p:cBhvr>
                                    </p:cmd>
                                  </p:childTnLst>
                                </p:cTn>
                              </p:par>
                            </p:childTnLst>
                          </p:cTn>
                        </p:par>
                      </p:childTnLst>
                    </p:cTn>
                  </p:par>
                </p:childTnLst>
              </p:cTn>
              <p:nextCondLst>
                <p:cond evt="onClick" delay="0">
                  <p:tgtEl>
                    <p:spTgt spid="2"/>
                  </p:tgtEl>
                </p:cond>
              </p:nextCondLst>
            </p:seq>
            <p:audio>
              <p:cMediaNode vol="80000" numSld="999">
                <p:cTn id="46" fill="hold" display="0">
                  <p:stCondLst>
                    <p:cond delay="indefinite"/>
                  </p:stCondLst>
                  <p:endCondLst>
                    <p:cond evt="onStopAudio" delay="0">
                      <p:tgtEl>
                        <p:sldTgt/>
                      </p:tgtEl>
                    </p:cond>
                  </p:endCondLst>
                </p:cTn>
                <p:tgtEl>
                  <p:spTgt spid="2"/>
                </p:tgtEl>
              </p:cMediaNode>
            </p:audio>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7"/>
                                        </p:tgtEl>
                                      </p:cBhvr>
                                    </p:cmd>
                                  </p:childTnLst>
                                </p:cTn>
                              </p:par>
                              <p:par>
                                <p:cTn id="52" presetID="3" presetClass="mediacall" presetSubtype="0" fill="hold" nodeType="withEffect">
                                  <p:stCondLst>
                                    <p:cond delay="0"/>
                                  </p:stCondLst>
                                  <p:childTnLst>
                                    <p:cmd type="call" cmd="stop">
                                      <p:cBhvr>
                                        <p:cTn id="53" dur="1" fill="hold"/>
                                        <p:tgtEl>
                                          <p:spTgt spid="5"/>
                                        </p:tgtEl>
                                      </p:cBhvr>
                                    </p:cmd>
                                  </p:childTnLst>
                                </p:cTn>
                              </p:par>
                              <p:par>
                                <p:cTn id="54" presetID="3" presetClass="mediacall" presetSubtype="0" fill="hold" nodeType="withEffect">
                                  <p:stCondLst>
                                    <p:cond delay="0"/>
                                  </p:stCondLst>
                                  <p:childTnLst>
                                    <p:cmd type="call" cmd="stop">
                                      <p:cBhvr>
                                        <p:cTn id="55" dur="1" fill="hold"/>
                                        <p:tgtEl>
                                          <p:spTgt spid="6"/>
                                        </p:tgtEl>
                                      </p:cBhvr>
                                    </p:cmd>
                                  </p:childTnLst>
                                </p:cTn>
                              </p:par>
                              <p:par>
                                <p:cTn id="56" presetID="3" presetClass="mediacall" presetSubtype="0" fill="hold" nodeType="withEffect">
                                  <p:stCondLst>
                                    <p:cond delay="0"/>
                                  </p:stCondLst>
                                  <p:childTnLst>
                                    <p:cmd type="call" cmd="stop">
                                      <p:cBhvr>
                                        <p:cTn id="57" dur="1" fill="hold"/>
                                        <p:tgtEl>
                                          <p:spTgt spid="2"/>
                                        </p:tgtEl>
                                      </p:cBhvr>
                                    </p:cmd>
                                  </p:childTnLst>
                                </p:cTn>
                              </p:par>
                            </p:childTnLst>
                          </p:cTn>
                        </p:par>
                      </p:childTnLst>
                    </p:cTn>
                  </p:par>
                </p:childTnLst>
              </p:cTn>
              <p:nextCondLst>
                <p:cond evt="onClick" delay="0">
                  <p:tgtEl>
                    <p:spTgt spid="7"/>
                  </p:tgtEl>
                </p:cond>
              </p:nextCondLst>
            </p:seq>
            <p:audio>
              <p:cMediaNode vol="80000" numSld="999">
                <p:cTn id="58" fill="hold" display="0">
                  <p:stCondLst>
                    <p:cond delay="indefinite"/>
                  </p:stCondLst>
                  <p:endCondLst>
                    <p:cond evt="onStopAudio" delay="0">
                      <p:tgtEl>
                        <p:sldTgt/>
                      </p:tgtEl>
                    </p:cond>
                  </p:endCondLst>
                </p:cTn>
                <p:tgtEl>
                  <p:spTgt spid="7"/>
                </p:tgtEl>
              </p:cMediaNode>
            </p:audio>
          </p:childTnLst>
        </p:cTn>
      </p:par>
    </p:tnLst>
    <p:bldLst>
      <p:bldP spid="17" grpId="0"/>
      <p:bldP spid="17" grpId="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2">
            <a:extLst>
              <a:ext uri="{FF2B5EF4-FFF2-40B4-BE49-F238E27FC236}">
                <a16:creationId xmlns:a16="http://schemas.microsoft.com/office/drawing/2014/main" id="{8C4DC012-56B3-40CA-8351-CD6A6002CE30}"/>
              </a:ext>
            </a:extLst>
          </p:cNvPr>
          <p:cNvSpPr txBox="1">
            <a:spLocks/>
          </p:cNvSpPr>
          <p:nvPr/>
        </p:nvSpPr>
        <p:spPr>
          <a:xfrm>
            <a:off x="356260" y="880816"/>
            <a:ext cx="11333976" cy="406035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314450" indent="-1314450">
              <a:lnSpc>
                <a:spcPct val="140000"/>
              </a:lnSpc>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Step 1: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Form groups of six. Brainstorm about what behavior is not allowed in your class. Work with your group members to establish a set of rules for the whole class to follow using “no/never/not...without....”</a:t>
            </a:r>
          </a:p>
          <a:p>
            <a:pPr marL="1314450" indent="-1314450">
              <a:lnSpc>
                <a:spcPct val="140000"/>
              </a:lnSpc>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Step 2: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Create a poster and share it with your classmates.</a:t>
            </a:r>
          </a:p>
        </p:txBody>
      </p:sp>
      <p:pic>
        <p:nvPicPr>
          <p:cNvPr id="10" name="圖片 9">
            <a:hlinkClick r:id="rId2" action="ppaction://hlinksldjump"/>
            <a:extLst>
              <a:ext uri="{FF2B5EF4-FFF2-40B4-BE49-F238E27FC236}">
                <a16:creationId xmlns:a16="http://schemas.microsoft.com/office/drawing/2014/main" id="{ACE3C567-4ADF-4A2B-B20B-5B7F9ACD8F4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64579" y="342597"/>
            <a:ext cx="360000" cy="360000"/>
          </a:xfrm>
          <a:prstGeom prst="rect">
            <a:avLst/>
          </a:prstGeom>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444" y="286444"/>
            <a:ext cx="2412000" cy="493308"/>
          </a:xfrm>
          <a:prstGeom prst="rect">
            <a:avLst/>
          </a:prstGeom>
        </p:spPr>
      </p:pic>
    </p:spTree>
    <p:extLst>
      <p:ext uri="{BB962C8B-B14F-4D97-AF65-F5344CB8AC3E}">
        <p14:creationId xmlns:p14="http://schemas.microsoft.com/office/powerpoint/2010/main" val="2184050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87" y="-36928"/>
            <a:ext cx="12386820" cy="6913782"/>
          </a:xfrm>
          <a:prstGeom prst="rect">
            <a:avLst/>
          </a:prstGeom>
        </p:spPr>
      </p:pic>
      <p:sp>
        <p:nvSpPr>
          <p:cNvPr id="7" name="文字版面配置區 2">
            <a:extLst>
              <a:ext uri="{FF2B5EF4-FFF2-40B4-BE49-F238E27FC236}">
                <a16:creationId xmlns:a16="http://schemas.microsoft.com/office/drawing/2014/main" id="{63EE97D0-DD2E-4EF7-A700-431D1B94B763}"/>
              </a:ext>
            </a:extLst>
          </p:cNvPr>
          <p:cNvSpPr txBox="1">
            <a:spLocks/>
          </p:cNvSpPr>
          <p:nvPr/>
        </p:nvSpPr>
        <p:spPr>
          <a:xfrm>
            <a:off x="751946" y="762000"/>
            <a:ext cx="11076074" cy="5035225"/>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81000" indent="-381000">
              <a:lnSpc>
                <a:spcPct val="130000"/>
              </a:lnSpc>
              <a:spcBef>
                <a:spcPts val="600"/>
              </a:spcBef>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Our Class Rules</a:t>
            </a:r>
          </a:p>
          <a:p>
            <a:pPr marL="381000" indent="-381000">
              <a:lnSpc>
                <a:spcPct val="13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1. </a:t>
            </a:r>
            <a:r>
              <a:rPr lang="en-US" altLang="zh-TW" sz="2800" u="sng" dirty="0">
                <a:solidFill>
                  <a:schemeClr val="tx1"/>
                </a:solidFill>
                <a:latin typeface="Arial" panose="020B0604020202020204" pitchFamily="34" charset="0"/>
                <a:ea typeface="標楷體" panose="03000509000000000000" pitchFamily="65" charset="-120"/>
                <a:cs typeface="Arial" panose="020B0604020202020204" pitchFamily="34" charset="0"/>
              </a:rPr>
              <a:t>Never take a sick leave without informing your teacher</a:t>
            </a:r>
            <a:r>
              <a:rPr lang="en-US" altLang="zh-TW" sz="28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a:t>
            </a:r>
          </a:p>
          <a:p>
            <a:pPr marL="381000" indent="-381000">
              <a:lnSpc>
                <a:spcPct val="13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2.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a:t>
            </a:r>
          </a:p>
          <a:p>
            <a:pPr marL="381000" indent="-381000">
              <a:lnSpc>
                <a:spcPct val="13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3.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a:t>
            </a:r>
          </a:p>
          <a:p>
            <a:pPr marL="381000" indent="-381000">
              <a:lnSpc>
                <a:spcPct val="13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4.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a:t>
            </a:r>
          </a:p>
          <a:p>
            <a:pPr marL="381000" indent="-381000">
              <a:lnSpc>
                <a:spcPct val="13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5.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a:t>
            </a:r>
          </a:p>
          <a:p>
            <a:pPr marL="381000" indent="-381000">
              <a:lnSpc>
                <a:spcPct val="13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6.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a:t>
            </a:r>
          </a:p>
        </p:txBody>
      </p:sp>
      <p:pic>
        <p:nvPicPr>
          <p:cNvPr id="14" name="圖片 13">
            <a:hlinkClick r:id="rId3" action="ppaction://hlinksldjump"/>
            <a:extLst>
              <a:ext uri="{FF2B5EF4-FFF2-40B4-BE49-F238E27FC236}">
                <a16:creationId xmlns:a16="http://schemas.microsoft.com/office/drawing/2014/main" id="{4916B1CA-D343-4ED7-B623-88A17DD08B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71131" y="5946185"/>
            <a:ext cx="1395306" cy="390854"/>
          </a:xfrm>
          <a:prstGeom prst="rect">
            <a:avLst/>
          </a:prstGeom>
        </p:spPr>
      </p:pic>
      <p:sp>
        <p:nvSpPr>
          <p:cNvPr id="10" name="文字版面配置區 2">
            <a:extLst>
              <a:ext uri="{FF2B5EF4-FFF2-40B4-BE49-F238E27FC236}">
                <a16:creationId xmlns:a16="http://schemas.microsoft.com/office/drawing/2014/main" id="{EB0B18FF-E7B0-4E38-A345-8534905C90B9}"/>
              </a:ext>
            </a:extLst>
          </p:cNvPr>
          <p:cNvSpPr txBox="1">
            <a:spLocks/>
          </p:cNvSpPr>
          <p:nvPr/>
        </p:nvSpPr>
        <p:spPr>
          <a:xfrm>
            <a:off x="1226042" y="2206623"/>
            <a:ext cx="8314997" cy="6541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30000"/>
              </a:lnSpc>
            </a:pPr>
            <a:r>
              <a:rPr lang="en-US" altLang="zh-TW" sz="2800" dirty="0">
                <a:solidFill>
                  <a:srgbClr val="FF0000"/>
                </a:solidFill>
                <a:latin typeface="Arial" panose="020B0604020202020204" pitchFamily="34" charset="0"/>
                <a:ea typeface="標楷體" panose="03000509000000000000" pitchFamily="65" charset="-120"/>
                <a:cs typeface="Arial" panose="020B0604020202020204" pitchFamily="34" charset="0"/>
              </a:rPr>
              <a:t>Do not go to the toilet without telling the teacher.</a:t>
            </a:r>
          </a:p>
        </p:txBody>
      </p:sp>
      <p:pic>
        <p:nvPicPr>
          <p:cNvPr id="15" name="圖片 14">
            <a:extLst>
              <a:ext uri="{FF2B5EF4-FFF2-40B4-BE49-F238E27FC236}">
                <a16:creationId xmlns:a16="http://schemas.microsoft.com/office/drawing/2014/main" id="{5FA98A9E-045C-4BEB-A608-489466660C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057" y="2397557"/>
            <a:ext cx="318857" cy="318857"/>
          </a:xfrm>
          <a:prstGeom prst="rect">
            <a:avLst/>
          </a:prstGeom>
        </p:spPr>
      </p:pic>
      <p:sp>
        <p:nvSpPr>
          <p:cNvPr id="16" name="文字版面配置區 2">
            <a:extLst>
              <a:ext uri="{FF2B5EF4-FFF2-40B4-BE49-F238E27FC236}">
                <a16:creationId xmlns:a16="http://schemas.microsoft.com/office/drawing/2014/main" id="{E4053ECE-94D5-457F-A9C1-0E3FC16615FD}"/>
              </a:ext>
            </a:extLst>
          </p:cNvPr>
          <p:cNvSpPr txBox="1">
            <a:spLocks/>
          </p:cNvSpPr>
          <p:nvPr/>
        </p:nvSpPr>
        <p:spPr>
          <a:xfrm>
            <a:off x="1226042" y="2917275"/>
            <a:ext cx="8645089" cy="6541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30000"/>
              </a:lnSpc>
            </a:pPr>
            <a:r>
              <a:rPr lang="en-US" altLang="zh-TW" sz="2800" dirty="0">
                <a:solidFill>
                  <a:srgbClr val="FF0000"/>
                </a:solidFill>
                <a:latin typeface="Arial" panose="020B0604020202020204" pitchFamily="34" charset="0"/>
                <a:ea typeface="標楷體" panose="03000509000000000000" pitchFamily="65" charset="-120"/>
                <a:cs typeface="Arial" panose="020B0604020202020204" pitchFamily="34" charset="0"/>
              </a:rPr>
              <a:t>Never eat your lunch without washing your hands first.</a:t>
            </a:r>
          </a:p>
        </p:txBody>
      </p:sp>
      <p:pic>
        <p:nvPicPr>
          <p:cNvPr id="17" name="圖片 16">
            <a:extLst>
              <a:ext uri="{FF2B5EF4-FFF2-40B4-BE49-F238E27FC236}">
                <a16:creationId xmlns:a16="http://schemas.microsoft.com/office/drawing/2014/main" id="{A6256445-1014-4E36-99EB-48B9E493EA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057" y="3092443"/>
            <a:ext cx="318857" cy="318857"/>
          </a:xfrm>
          <a:prstGeom prst="rect">
            <a:avLst/>
          </a:prstGeom>
        </p:spPr>
      </p:pic>
      <p:sp>
        <p:nvSpPr>
          <p:cNvPr id="18" name="文字版面配置區 2">
            <a:extLst>
              <a:ext uri="{FF2B5EF4-FFF2-40B4-BE49-F238E27FC236}">
                <a16:creationId xmlns:a16="http://schemas.microsoft.com/office/drawing/2014/main" id="{DD3DA660-6398-4805-ADE6-1B859F799440}"/>
              </a:ext>
            </a:extLst>
          </p:cNvPr>
          <p:cNvSpPr txBox="1">
            <a:spLocks/>
          </p:cNvSpPr>
          <p:nvPr/>
        </p:nvSpPr>
        <p:spPr>
          <a:xfrm>
            <a:off x="1226042" y="3629427"/>
            <a:ext cx="9988114" cy="6541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30000"/>
              </a:lnSpc>
            </a:pPr>
            <a:r>
              <a:rPr lang="en-US" altLang="zh-TW" sz="2800" dirty="0">
                <a:solidFill>
                  <a:srgbClr val="FF0000"/>
                </a:solidFill>
                <a:latin typeface="Arial" panose="020B0604020202020204" pitchFamily="34" charset="0"/>
                <a:ea typeface="標楷體" panose="03000509000000000000" pitchFamily="65" charset="-120"/>
                <a:cs typeface="Arial" panose="020B0604020202020204" pitchFamily="34" charset="0"/>
              </a:rPr>
              <a:t>Never leave the classroom without having heard the bell ring.</a:t>
            </a:r>
          </a:p>
        </p:txBody>
      </p:sp>
      <p:pic>
        <p:nvPicPr>
          <p:cNvPr id="19" name="圖片 18">
            <a:extLst>
              <a:ext uri="{FF2B5EF4-FFF2-40B4-BE49-F238E27FC236}">
                <a16:creationId xmlns:a16="http://schemas.microsoft.com/office/drawing/2014/main" id="{61FE56AB-B575-4FCD-BC3E-EF22459932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057" y="3788829"/>
            <a:ext cx="318857" cy="318857"/>
          </a:xfrm>
          <a:prstGeom prst="rect">
            <a:avLst/>
          </a:prstGeom>
        </p:spPr>
      </p:pic>
      <p:sp>
        <p:nvSpPr>
          <p:cNvPr id="20" name="文字版面配置區 2">
            <a:extLst>
              <a:ext uri="{FF2B5EF4-FFF2-40B4-BE49-F238E27FC236}">
                <a16:creationId xmlns:a16="http://schemas.microsoft.com/office/drawing/2014/main" id="{88D12DC0-9061-44A9-9B16-0EC9618B6CA8}"/>
              </a:ext>
            </a:extLst>
          </p:cNvPr>
          <p:cNvSpPr txBox="1">
            <a:spLocks/>
          </p:cNvSpPr>
          <p:nvPr/>
        </p:nvSpPr>
        <p:spPr>
          <a:xfrm>
            <a:off x="1226042" y="4318286"/>
            <a:ext cx="9089746" cy="6541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30000"/>
              </a:lnSpc>
            </a:pPr>
            <a:r>
              <a:rPr lang="en-US" altLang="zh-TW" sz="2800" dirty="0">
                <a:solidFill>
                  <a:srgbClr val="FF0000"/>
                </a:solidFill>
                <a:latin typeface="Arial" panose="020B0604020202020204" pitchFamily="34" charset="0"/>
                <a:ea typeface="標楷體" panose="03000509000000000000" pitchFamily="65" charset="-120"/>
                <a:cs typeface="Arial" panose="020B0604020202020204" pitchFamily="34" charset="0"/>
              </a:rPr>
              <a:t>Don’t hand in homework late without a proper reason.</a:t>
            </a:r>
          </a:p>
        </p:txBody>
      </p:sp>
      <p:pic>
        <p:nvPicPr>
          <p:cNvPr id="21" name="圖片 20">
            <a:extLst>
              <a:ext uri="{FF2B5EF4-FFF2-40B4-BE49-F238E27FC236}">
                <a16:creationId xmlns:a16="http://schemas.microsoft.com/office/drawing/2014/main" id="{81534E3F-85F1-4CB3-8237-AC2E7B3A36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057" y="4493454"/>
            <a:ext cx="318857" cy="318857"/>
          </a:xfrm>
          <a:prstGeom prst="rect">
            <a:avLst/>
          </a:prstGeom>
        </p:spPr>
      </p:pic>
      <p:sp>
        <p:nvSpPr>
          <p:cNvPr id="22" name="文字版面配置區 2">
            <a:extLst>
              <a:ext uri="{FF2B5EF4-FFF2-40B4-BE49-F238E27FC236}">
                <a16:creationId xmlns:a16="http://schemas.microsoft.com/office/drawing/2014/main" id="{825D82CD-D474-4BC3-AF08-51A4B85F7A82}"/>
              </a:ext>
            </a:extLst>
          </p:cNvPr>
          <p:cNvSpPr txBox="1">
            <a:spLocks/>
          </p:cNvSpPr>
          <p:nvPr/>
        </p:nvSpPr>
        <p:spPr>
          <a:xfrm>
            <a:off x="1226041" y="5047098"/>
            <a:ext cx="10456411" cy="6541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30000"/>
              </a:lnSpc>
            </a:pPr>
            <a:r>
              <a:rPr lang="en-US" altLang="zh-TW" sz="2800" dirty="0">
                <a:solidFill>
                  <a:srgbClr val="FF0000"/>
                </a:solidFill>
                <a:latin typeface="Arial" panose="020B0604020202020204" pitchFamily="34" charset="0"/>
                <a:ea typeface="標楷體" panose="03000509000000000000" pitchFamily="65" charset="-120"/>
                <a:cs typeface="Arial" panose="020B0604020202020204" pitchFamily="34" charset="0"/>
              </a:rPr>
              <a:t>Don’t chat with your classmates without the teacher’s permission.</a:t>
            </a:r>
          </a:p>
        </p:txBody>
      </p:sp>
      <p:pic>
        <p:nvPicPr>
          <p:cNvPr id="23" name="圖片 22">
            <a:extLst>
              <a:ext uri="{FF2B5EF4-FFF2-40B4-BE49-F238E27FC236}">
                <a16:creationId xmlns:a16="http://schemas.microsoft.com/office/drawing/2014/main" id="{3AA84BEE-F66F-4464-9650-BFA167E654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057" y="5238032"/>
            <a:ext cx="318857" cy="318857"/>
          </a:xfrm>
          <a:prstGeom prst="rect">
            <a:avLst/>
          </a:prstGeom>
        </p:spPr>
      </p:pic>
      <p:pic>
        <p:nvPicPr>
          <p:cNvPr id="24" name="圖片 23">
            <a:extLst>
              <a:ext uri="{FF2B5EF4-FFF2-40B4-BE49-F238E27FC236}">
                <a16:creationId xmlns:a16="http://schemas.microsoft.com/office/drawing/2014/main" id="{A8751AEC-C7DA-4FEA-84F8-CDCE004F01E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24450" y="957533"/>
            <a:ext cx="1224136" cy="342906"/>
          </a:xfrm>
          <a:prstGeom prst="rect">
            <a:avLst/>
          </a:prstGeom>
        </p:spPr>
      </p:pic>
    </p:spTree>
    <p:extLst>
      <p:ext uri="{BB962C8B-B14F-4D97-AF65-F5344CB8AC3E}">
        <p14:creationId xmlns:p14="http://schemas.microsoft.com/office/powerpoint/2010/main" val="32096746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250"/>
                                        <p:tgtEl>
                                          <p:spTgt spid="16"/>
                                        </p:tgtEl>
                                      </p:cBhvr>
                                    </p:animEffec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250"/>
                                        <p:tgtEl>
                                          <p:spTgt spid="18"/>
                                        </p:tgtEl>
                                      </p:cBhvr>
                                    </p:animEffect>
                                  </p:child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250"/>
                                        <p:tgtEl>
                                          <p:spTgt spid="20"/>
                                        </p:tgtEl>
                                      </p:cBhvr>
                                    </p:animEffec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250"/>
                                        <p:tgtEl>
                                          <p:spTgt spid="22"/>
                                        </p:tgtEl>
                                      </p:cBhvr>
                                    </p:animEffect>
                                  </p:childTnLst>
                                </p:cTn>
                              </p:par>
                            </p:childTnLst>
                          </p:cTn>
                        </p:par>
                      </p:childTnLst>
                    </p:cTn>
                  </p:par>
                </p:childTnLst>
              </p:cTn>
              <p:nextCondLst>
                <p:cond evt="onClick" delay="0">
                  <p:tgtEl>
                    <p:spTgt spid="23"/>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2"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par>
                                <p:cTn id="38" presetID="10" presetClass="entr" presetSubtype="0" fill="hold" grpId="2"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50"/>
                                        <p:tgtEl>
                                          <p:spTgt spid="16"/>
                                        </p:tgtEl>
                                      </p:cBhvr>
                                    </p:animEffect>
                                  </p:childTnLst>
                                </p:cTn>
                              </p:par>
                              <p:par>
                                <p:cTn id="41" presetID="10" presetClass="entr" presetSubtype="0" fill="hold" grpId="2"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250"/>
                                        <p:tgtEl>
                                          <p:spTgt spid="18"/>
                                        </p:tgtEl>
                                      </p:cBhvr>
                                    </p:animEffect>
                                  </p:childTnLst>
                                </p:cTn>
                              </p:par>
                              <p:par>
                                <p:cTn id="44" presetID="10" presetClass="entr" presetSubtype="0" fill="hold" grpId="2"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250"/>
                                        <p:tgtEl>
                                          <p:spTgt spid="20"/>
                                        </p:tgtEl>
                                      </p:cBhvr>
                                    </p:animEffect>
                                  </p:childTnLst>
                                </p:cTn>
                              </p:par>
                              <p:par>
                                <p:cTn id="47" presetID="10" presetClass="entr" presetSubtype="0" fill="hold" grpId="2"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250"/>
                                        <p:tgtEl>
                                          <p:spTgt spid="22"/>
                                        </p:tgtEl>
                                      </p:cBhvr>
                                    </p:animEffect>
                                  </p:childTnLst>
                                </p:cTn>
                              </p:par>
                            </p:childTnLst>
                          </p:cTn>
                        </p:par>
                      </p:childTnLst>
                    </p:cTn>
                  </p:par>
                </p:childTnLst>
              </p:cTn>
              <p:nextCondLst>
                <p:cond evt="onClick" delay="0">
                  <p:tgtEl>
                    <p:spTgt spid="24"/>
                  </p:tgtEl>
                </p:cond>
              </p:nextCondLst>
            </p:seq>
          </p:childTnLst>
        </p:cTn>
      </p:par>
    </p:tnLst>
    <p:bldLst>
      <p:bldP spid="10" grpId="0"/>
      <p:bldP spid="10" grpId="2"/>
      <p:bldP spid="16" grpId="0"/>
      <p:bldP spid="16" grpId="2"/>
      <p:bldP spid="18" grpId="0"/>
      <p:bldP spid="18" grpId="2"/>
      <p:bldP spid="20" grpId="0"/>
      <p:bldP spid="20" grpId="2"/>
      <p:bldP spid="22" grpId="0"/>
      <p:bldP spid="22" grpId="2"/>
    </p:bldLst>
  </p:timing>
</p:sld>
</file>

<file path=ppt/slides/slide2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圓角矩形 4">
            <a:hlinkClick r:id="rId2" action="ppaction://hlinksldjump"/>
            <a:extLst>
              <a:ext uri="{FF2B5EF4-FFF2-40B4-BE49-F238E27FC236}">
                <a16:creationId xmlns:a16="http://schemas.microsoft.com/office/drawing/2014/main" id="{5D90B961-6A4A-4527-BAA0-730EDF459FE0}"/>
              </a:ext>
            </a:extLst>
          </p:cNvPr>
          <p:cNvSpPr/>
          <p:nvPr/>
        </p:nvSpPr>
        <p:spPr>
          <a:xfrm>
            <a:off x="10260000" y="180000"/>
            <a:ext cx="144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a:solidFill>
                  <a:schemeClr val="tx1"/>
                </a:solidFill>
                <a:latin typeface="微軟正黑體" panose="020B0604030504040204" pitchFamily="34" charset="-120"/>
                <a:ea typeface="微軟正黑體" panose="020B0604030504040204" pitchFamily="34" charset="-120"/>
              </a:rPr>
              <a:t>回語用活動</a:t>
            </a:r>
            <a:endParaRPr lang="zh-TW" altLang="en-US" b="1" dirty="0">
              <a:solidFill>
                <a:schemeClr val="tx1"/>
              </a:solidFill>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8F754160-05D5-44A0-A3FE-9B06A0837D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2780" y="692696"/>
            <a:ext cx="1817210" cy="414317"/>
          </a:xfrm>
          <a:prstGeom prst="rect">
            <a:avLst/>
          </a:prstGeom>
        </p:spPr>
      </p:pic>
      <p:sp>
        <p:nvSpPr>
          <p:cNvPr id="6" name="文字版面配置區 2">
            <a:extLst>
              <a:ext uri="{FF2B5EF4-FFF2-40B4-BE49-F238E27FC236}">
                <a16:creationId xmlns:a16="http://schemas.microsoft.com/office/drawing/2014/main" id="{A992757D-8F6B-405F-A225-E037B9101D7B}"/>
              </a:ext>
            </a:extLst>
          </p:cNvPr>
          <p:cNvSpPr txBox="1">
            <a:spLocks/>
          </p:cNvSpPr>
          <p:nvPr/>
        </p:nvSpPr>
        <p:spPr>
          <a:xfrm>
            <a:off x="632778" y="1124744"/>
            <a:ext cx="11211390" cy="9693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49263" indent="-449263">
              <a:lnSpc>
                <a:spcPct val="140000"/>
              </a:lnSpc>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1.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活動目的：</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本活動旨在了解</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200" spc="300" dirty="0">
                <a:solidFill>
                  <a:schemeClr val="tx1"/>
                </a:solidFill>
                <a:latin typeface="Arial" panose="020B0604020202020204" pitchFamily="34" charset="0"/>
                <a:ea typeface="標楷體" panose="03000509000000000000" pitchFamily="65" charset="-120"/>
                <a:cs typeface="Arial" panose="020B0604020202020204" pitchFamily="34" charset="0"/>
              </a:rPr>
              <a:t>o/</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neve</a:t>
            </a:r>
            <a:r>
              <a:rPr lang="en-US" altLang="zh-TW" sz="3200" spc="300" dirty="0">
                <a:solidFill>
                  <a:schemeClr val="tx1"/>
                </a:solidFill>
                <a:latin typeface="Arial" panose="020B0604020202020204" pitchFamily="34" charset="0"/>
                <a:ea typeface="標楷體" panose="03000509000000000000" pitchFamily="65" charset="-120"/>
                <a:cs typeface="Arial" panose="020B0604020202020204" pitchFamily="34" charset="0"/>
              </a:rPr>
              <a:t>r/</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not...without...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的語用功能並活用於真實的生活情境當中。</a:t>
            </a:r>
          </a:p>
        </p:txBody>
      </p:sp>
    </p:spTree>
    <p:extLst>
      <p:ext uri="{BB962C8B-B14F-4D97-AF65-F5344CB8AC3E}">
        <p14:creationId xmlns:p14="http://schemas.microsoft.com/office/powerpoint/2010/main" val="1347535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圓角矩形 4">
            <a:hlinkClick r:id="rId2" action="ppaction://hlinksldjump"/>
            <a:extLst>
              <a:ext uri="{FF2B5EF4-FFF2-40B4-BE49-F238E27FC236}">
                <a16:creationId xmlns:a16="http://schemas.microsoft.com/office/drawing/2014/main" id="{5D90B961-6A4A-4527-BAA0-730EDF459FE0}"/>
              </a:ext>
            </a:extLst>
          </p:cNvPr>
          <p:cNvSpPr/>
          <p:nvPr/>
        </p:nvSpPr>
        <p:spPr>
          <a:xfrm>
            <a:off x="10260000" y="180000"/>
            <a:ext cx="144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a:solidFill>
                  <a:schemeClr val="tx1"/>
                </a:solidFill>
                <a:latin typeface="微軟正黑體" panose="020B0604030504040204" pitchFamily="34" charset="-120"/>
                <a:ea typeface="微軟正黑體" panose="020B0604030504040204" pitchFamily="34" charset="-120"/>
              </a:rPr>
              <a:t>回語用活動</a:t>
            </a:r>
            <a:endParaRPr lang="zh-TW" altLang="en-US" b="1" dirty="0">
              <a:solidFill>
                <a:schemeClr val="tx1"/>
              </a:solidFill>
              <a:latin typeface="微軟正黑體" panose="020B0604030504040204" pitchFamily="34" charset="-120"/>
              <a:ea typeface="微軟正黑體" panose="020B0604030504040204" pitchFamily="34" charset="-120"/>
            </a:endParaRPr>
          </a:p>
        </p:txBody>
      </p:sp>
      <p:sp>
        <p:nvSpPr>
          <p:cNvPr id="7" name="文字版面配置區 2">
            <a:extLst>
              <a:ext uri="{FF2B5EF4-FFF2-40B4-BE49-F238E27FC236}">
                <a16:creationId xmlns:a16="http://schemas.microsoft.com/office/drawing/2014/main" id="{67AF2943-25EA-4A83-BDEA-95BDBDDA30AF}"/>
              </a:ext>
            </a:extLst>
          </p:cNvPr>
          <p:cNvSpPr txBox="1">
            <a:spLocks/>
          </p:cNvSpPr>
          <p:nvPr/>
        </p:nvSpPr>
        <p:spPr>
          <a:xfrm>
            <a:off x="632778" y="620687"/>
            <a:ext cx="11067222" cy="46275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92113" indent="-392113">
              <a:lnSpc>
                <a:spcPct val="140000"/>
              </a:lnSpc>
              <a:tabLst>
                <a:tab pos="2060575"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2.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步驟中譯：</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a:p>
            <a:pPr marL="2046288" indent="-1625600">
              <a:lnSpc>
                <a:spcPct val="140000"/>
              </a:lnSpc>
              <a:spcBef>
                <a:spcPts val="0"/>
              </a:spcBef>
              <a:tabLst>
                <a:tab pos="2060575" algn="l"/>
              </a:tabLst>
            </a:pPr>
            <a:r>
              <a:rPr lang="zh-TW" altLang="en-US" sz="3200" dirty="0">
                <a:solidFill>
                  <a:schemeClr val="tx1"/>
                </a:solidFill>
                <a:latin typeface="標楷體" panose="03000509000000000000" pitchFamily="65" charset="-120"/>
                <a:ea typeface="標楷體" panose="03000509000000000000" pitchFamily="65" charset="-120"/>
                <a:cs typeface="Arial" panose="020B0604020202020204" pitchFamily="34" charset="0"/>
              </a:rPr>
              <a:t>步驟一：六人一組。集思廣益有哪些行為在你的班上是被禁止的。與小組成員合作並制訂一系列讓全班遵守的班級生活公約，且必須以</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3200" spc="300" dirty="0">
                <a:solidFill>
                  <a:schemeClr val="tx1"/>
                </a:solidFill>
                <a:latin typeface="Arial" panose="020B0604020202020204" pitchFamily="34" charset="0"/>
                <a:ea typeface="標楷體" panose="03000509000000000000" pitchFamily="65" charset="-120"/>
                <a:cs typeface="Arial" panose="020B0604020202020204" pitchFamily="34" charset="0"/>
              </a:rPr>
              <a:t>o/</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neve</a:t>
            </a:r>
            <a:r>
              <a:rPr lang="en-US" altLang="zh-TW" sz="3200" spc="300" dirty="0">
                <a:solidFill>
                  <a:schemeClr val="tx1"/>
                </a:solidFill>
                <a:latin typeface="Arial" panose="020B0604020202020204" pitchFamily="34" charset="0"/>
                <a:ea typeface="標楷體" panose="03000509000000000000" pitchFamily="65" charset="-120"/>
                <a:cs typeface="Arial" panose="020B0604020202020204" pitchFamily="34" charset="0"/>
              </a:rPr>
              <a:t>r/</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not...without...</a:t>
            </a:r>
            <a:r>
              <a:rPr lang="zh-TW" altLang="en-US" sz="3200" dirty="0">
                <a:solidFill>
                  <a:schemeClr val="tx1"/>
                </a:solidFill>
                <a:latin typeface="標楷體" panose="03000509000000000000" pitchFamily="65" charset="-120"/>
                <a:ea typeface="標楷體" panose="03000509000000000000" pitchFamily="65" charset="-120"/>
                <a:cs typeface="Arial" panose="020B0604020202020204" pitchFamily="34" charset="0"/>
              </a:rPr>
              <a:t>的句型來撰寫。</a:t>
            </a:r>
            <a:endParaRPr lang="en-US" altLang="zh-TW" sz="3200" dirty="0">
              <a:solidFill>
                <a:schemeClr val="tx1"/>
              </a:solidFill>
              <a:latin typeface="標楷體" panose="03000509000000000000" pitchFamily="65" charset="-120"/>
              <a:ea typeface="標楷體" panose="03000509000000000000" pitchFamily="65" charset="-120"/>
              <a:cs typeface="Arial" panose="020B0604020202020204" pitchFamily="34" charset="0"/>
            </a:endParaRPr>
          </a:p>
          <a:p>
            <a:pPr marL="2046288" indent="-1625600">
              <a:lnSpc>
                <a:spcPct val="140000"/>
              </a:lnSpc>
              <a:spcBef>
                <a:spcPts val="0"/>
              </a:spcBef>
              <a:tabLst>
                <a:tab pos="2060575" algn="l"/>
              </a:tabLst>
            </a:pPr>
            <a:r>
              <a:rPr lang="zh-TW" altLang="en-US" sz="3200" dirty="0">
                <a:solidFill>
                  <a:schemeClr val="tx1"/>
                </a:solidFill>
                <a:latin typeface="標楷體" panose="03000509000000000000" pitchFamily="65" charset="-120"/>
                <a:ea typeface="標楷體" panose="03000509000000000000" pitchFamily="65" charset="-120"/>
                <a:cs typeface="Arial" panose="020B0604020202020204" pitchFamily="34" charset="0"/>
              </a:rPr>
              <a:t>步驟二：將生活公約寫在海報上並發表給全班同學聽。</a:t>
            </a:r>
            <a:endParaRPr lang="en-US" altLang="zh-TW" sz="3200" dirty="0">
              <a:solidFill>
                <a:schemeClr val="tx1"/>
              </a:solidFill>
              <a:latin typeface="標楷體" panose="03000509000000000000" pitchFamily="65" charset="-12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1338656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圓角矩形 4">
            <a:hlinkClick r:id="rId2" action="ppaction://hlinksldjump"/>
            <a:extLst>
              <a:ext uri="{FF2B5EF4-FFF2-40B4-BE49-F238E27FC236}">
                <a16:creationId xmlns:a16="http://schemas.microsoft.com/office/drawing/2014/main" id="{5D90B961-6A4A-4527-BAA0-730EDF459FE0}"/>
              </a:ext>
            </a:extLst>
          </p:cNvPr>
          <p:cNvSpPr/>
          <p:nvPr/>
        </p:nvSpPr>
        <p:spPr>
          <a:xfrm>
            <a:off x="10260000" y="180000"/>
            <a:ext cx="144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a:solidFill>
                  <a:schemeClr val="tx1"/>
                </a:solidFill>
                <a:latin typeface="微軟正黑體" panose="020B0604030504040204" pitchFamily="34" charset="-120"/>
                <a:ea typeface="微軟正黑體" panose="020B0604030504040204" pitchFamily="34" charset="-120"/>
              </a:rPr>
              <a:t>回語用活動</a:t>
            </a:r>
            <a:endParaRPr lang="zh-TW" altLang="en-US" b="1" dirty="0">
              <a:solidFill>
                <a:schemeClr val="tx1"/>
              </a:solidFill>
              <a:latin typeface="微軟正黑體" panose="020B0604030504040204" pitchFamily="34" charset="-120"/>
              <a:ea typeface="微軟正黑體" panose="020B0604030504040204" pitchFamily="34" charset="-120"/>
            </a:endParaRPr>
          </a:p>
        </p:txBody>
      </p:sp>
      <p:sp>
        <p:nvSpPr>
          <p:cNvPr id="7" name="文字版面配置區 2">
            <a:extLst>
              <a:ext uri="{FF2B5EF4-FFF2-40B4-BE49-F238E27FC236}">
                <a16:creationId xmlns:a16="http://schemas.microsoft.com/office/drawing/2014/main" id="{67AF2943-25EA-4A83-BDEA-95BDBDDA30AF}"/>
              </a:ext>
            </a:extLst>
          </p:cNvPr>
          <p:cNvSpPr txBox="1">
            <a:spLocks/>
          </p:cNvSpPr>
          <p:nvPr/>
        </p:nvSpPr>
        <p:spPr>
          <a:xfrm>
            <a:off x="632778" y="620688"/>
            <a:ext cx="10792509" cy="439437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92113" indent="-392113">
              <a:lnSpc>
                <a:spcPct val="140000"/>
              </a:lnSpc>
              <a:tabLst>
                <a:tab pos="2060575"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3.</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活動操作建議：</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a:p>
            <a:pPr marL="990600" indent="-596900">
              <a:lnSpc>
                <a:spcPct val="140000"/>
              </a:lnSpc>
              <a:spcBef>
                <a:spcPts val="0"/>
              </a:spcBef>
              <a:tabLst>
                <a:tab pos="2060575"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(1)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各組發表時，可提問「</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Why do you think this</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rule is important?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」或「</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Why did you make this</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rule? </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」，了解</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想法。</a:t>
            </a:r>
          </a:p>
          <a:p>
            <a:pPr marL="990600" indent="-596900">
              <a:lnSpc>
                <a:spcPct val="140000"/>
              </a:lnSpc>
              <a:tabLst>
                <a:tab pos="2060575"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(2)</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各組發表後，可圈選出重疊性最高的前</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2~3</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則，再票選出另外</a:t>
            </a:r>
            <a:r>
              <a:rPr lang="en-US" altLang="zh-TW" sz="3200" spc="300" dirty="0">
                <a:solidFill>
                  <a:schemeClr val="tx1"/>
                </a:solidFill>
                <a:latin typeface="Arial" panose="020B0604020202020204" pitchFamily="34" charset="0"/>
                <a:ea typeface="標楷體" panose="03000509000000000000" pitchFamily="65" charset="-120"/>
                <a:cs typeface="Arial" panose="020B0604020202020204" pitchFamily="34" charset="0"/>
              </a:rPr>
              <a:t>3~</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4</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則，作為班級生活公約。</a:t>
            </a:r>
            <a:endParaRPr lang="en-US" altLang="zh-TW" sz="3200" dirty="0">
              <a:solidFill>
                <a:schemeClr val="tx1"/>
              </a:solidFill>
              <a:latin typeface="標楷體" panose="03000509000000000000" pitchFamily="65" charset="-12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3340324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圓角矩形 4">
            <a:hlinkClick r:id="rId2" action="ppaction://hlinksldjump"/>
            <a:extLst>
              <a:ext uri="{FF2B5EF4-FFF2-40B4-BE49-F238E27FC236}">
                <a16:creationId xmlns:a16="http://schemas.microsoft.com/office/drawing/2014/main" id="{5D90B961-6A4A-4527-BAA0-730EDF459FE0}"/>
              </a:ext>
            </a:extLst>
          </p:cNvPr>
          <p:cNvSpPr/>
          <p:nvPr/>
        </p:nvSpPr>
        <p:spPr>
          <a:xfrm>
            <a:off x="10260000" y="180000"/>
            <a:ext cx="144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回語用練習</a:t>
            </a:r>
          </a:p>
        </p:txBody>
      </p:sp>
      <p:pic>
        <p:nvPicPr>
          <p:cNvPr id="5" name="圖片 4">
            <a:extLst>
              <a:ext uri="{FF2B5EF4-FFF2-40B4-BE49-F238E27FC236}">
                <a16:creationId xmlns:a16="http://schemas.microsoft.com/office/drawing/2014/main" id="{2F973FC8-D249-4562-B06B-5CAC1A501E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4000" y="627380"/>
            <a:ext cx="1623128" cy="414317"/>
          </a:xfrm>
          <a:prstGeom prst="rect">
            <a:avLst/>
          </a:prstGeom>
        </p:spPr>
      </p:pic>
      <p:sp>
        <p:nvSpPr>
          <p:cNvPr id="6" name="文字版面配置區 2">
            <a:extLst>
              <a:ext uri="{FF2B5EF4-FFF2-40B4-BE49-F238E27FC236}">
                <a16:creationId xmlns:a16="http://schemas.microsoft.com/office/drawing/2014/main" id="{7634123A-9C20-4A6C-A4F7-AD77D25973E5}"/>
              </a:ext>
            </a:extLst>
          </p:cNvPr>
          <p:cNvSpPr txBox="1">
            <a:spLocks/>
          </p:cNvSpPr>
          <p:nvPr/>
        </p:nvSpPr>
        <p:spPr>
          <a:xfrm>
            <a:off x="432000" y="1033881"/>
            <a:ext cx="10803618" cy="374550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49263" indent="-449263">
              <a:lnSpc>
                <a:spcPct val="140000"/>
              </a:lnSpc>
              <a:spcBef>
                <a:spcPts val="600"/>
              </a:spcBef>
            </a:pP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A. </a:t>
            </a:r>
            <a:r>
              <a:rPr lang="zh-TW" altLang="en-US" sz="2800" b="1" dirty="0">
                <a:solidFill>
                  <a:schemeClr val="tx1"/>
                </a:solidFill>
                <a:latin typeface="Arial" panose="020B0604020202020204" pitchFamily="34" charset="0"/>
                <a:ea typeface="標楷體" panose="03000509000000000000" pitchFamily="65" charset="-120"/>
                <a:cs typeface="Arial" panose="020B0604020202020204" pitchFamily="34" charset="0"/>
              </a:rPr>
              <a:t>用</a:t>
            </a: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2800" b="1" spc="300" dirty="0">
                <a:solidFill>
                  <a:schemeClr val="tx1"/>
                </a:solidFill>
                <a:latin typeface="Arial" panose="020B0604020202020204" pitchFamily="34" charset="0"/>
                <a:ea typeface="標楷體" panose="03000509000000000000" pitchFamily="65" charset="-120"/>
                <a:cs typeface="Arial" panose="020B0604020202020204" pitchFamily="34" charset="0"/>
              </a:rPr>
              <a:t>o/</a:t>
            </a: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no</a:t>
            </a:r>
            <a:r>
              <a:rPr lang="en-US" altLang="zh-TW" sz="2800" b="1" spc="300" dirty="0">
                <a:solidFill>
                  <a:schemeClr val="tx1"/>
                </a:solidFill>
                <a:latin typeface="Arial" panose="020B0604020202020204" pitchFamily="34" charset="0"/>
                <a:ea typeface="標楷體" panose="03000509000000000000" pitchFamily="65" charset="-120"/>
                <a:cs typeface="Arial" panose="020B0604020202020204" pitchFamily="34" charset="0"/>
              </a:rPr>
              <a:t>t/</a:t>
            </a: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never...without...</a:t>
            </a:r>
            <a:r>
              <a:rPr lang="zh-TW" altLang="en-US" sz="2800" b="1" dirty="0">
                <a:solidFill>
                  <a:schemeClr val="tx1"/>
                </a:solidFill>
                <a:latin typeface="Arial" panose="020B0604020202020204" pitchFamily="34" charset="0"/>
                <a:ea typeface="標楷體" panose="03000509000000000000" pitchFamily="65" charset="-120"/>
                <a:cs typeface="Arial" panose="020B0604020202020204" pitchFamily="34" charset="0"/>
              </a:rPr>
              <a:t>改寫以下各句</a:t>
            </a:r>
          </a:p>
          <a:p>
            <a:pPr marL="381000" indent="-381000">
              <a:lnSpc>
                <a:spcPct val="14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1. Sophia always washes her hands before she eats.</a:t>
            </a:r>
          </a:p>
          <a:p>
            <a:pPr marL="381000" indent="-381000">
              <a:lnSpc>
                <a:spcPct val="14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Sophia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eats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her hands.</a:t>
            </a:r>
          </a:p>
          <a:p>
            <a:pPr marL="381000" indent="-381000">
              <a:lnSpc>
                <a:spcPct val="14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2. Every time I watch a movie, I eat popcorn.</a:t>
            </a:r>
          </a:p>
          <a:p>
            <a:pPr marL="381000" indent="-381000">
              <a:lnSpc>
                <a:spcPct val="14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I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watch a movie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popcorn.</a:t>
            </a:r>
          </a:p>
        </p:txBody>
      </p:sp>
      <p:sp>
        <p:nvSpPr>
          <p:cNvPr id="7" name="文字版面配置區 2">
            <a:extLst>
              <a:ext uri="{FF2B5EF4-FFF2-40B4-BE49-F238E27FC236}">
                <a16:creationId xmlns:a16="http://schemas.microsoft.com/office/drawing/2014/main" id="{C07F2D8F-DC93-4536-BAD7-8D4D5310F02B}"/>
              </a:ext>
            </a:extLst>
          </p:cNvPr>
          <p:cNvSpPr txBox="1">
            <a:spLocks/>
          </p:cNvSpPr>
          <p:nvPr/>
        </p:nvSpPr>
        <p:spPr>
          <a:xfrm>
            <a:off x="2648190" y="2599965"/>
            <a:ext cx="1200341" cy="504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never</a:t>
            </a:r>
          </a:p>
        </p:txBody>
      </p:sp>
      <p:pic>
        <p:nvPicPr>
          <p:cNvPr id="8" name="圖片 7">
            <a:extLst>
              <a:ext uri="{FF2B5EF4-FFF2-40B4-BE49-F238E27FC236}">
                <a16:creationId xmlns:a16="http://schemas.microsoft.com/office/drawing/2014/main" id="{D48D00F8-3C61-4F68-8C4E-4E70821BFE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4145" y="2495002"/>
            <a:ext cx="324000" cy="318857"/>
          </a:xfrm>
          <a:prstGeom prst="rect">
            <a:avLst/>
          </a:prstGeom>
        </p:spPr>
      </p:pic>
      <p:sp>
        <p:nvSpPr>
          <p:cNvPr id="13" name="文字版面配置區 2">
            <a:extLst>
              <a:ext uri="{FF2B5EF4-FFF2-40B4-BE49-F238E27FC236}">
                <a16:creationId xmlns:a16="http://schemas.microsoft.com/office/drawing/2014/main" id="{D1013D6F-CEB6-4F19-A27E-3132A3282301}"/>
              </a:ext>
            </a:extLst>
          </p:cNvPr>
          <p:cNvSpPr txBox="1">
            <a:spLocks/>
          </p:cNvSpPr>
          <p:nvPr/>
        </p:nvSpPr>
        <p:spPr>
          <a:xfrm>
            <a:off x="5107021" y="2604045"/>
            <a:ext cx="1510594" cy="504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without</a:t>
            </a:r>
          </a:p>
        </p:txBody>
      </p:sp>
      <p:sp>
        <p:nvSpPr>
          <p:cNvPr id="14" name="文字版面配置區 2">
            <a:extLst>
              <a:ext uri="{FF2B5EF4-FFF2-40B4-BE49-F238E27FC236}">
                <a16:creationId xmlns:a16="http://schemas.microsoft.com/office/drawing/2014/main" id="{31932355-D284-426E-873E-1AE5A7644B0F}"/>
              </a:ext>
            </a:extLst>
          </p:cNvPr>
          <p:cNvSpPr txBox="1">
            <a:spLocks/>
          </p:cNvSpPr>
          <p:nvPr/>
        </p:nvSpPr>
        <p:spPr>
          <a:xfrm>
            <a:off x="6909466" y="2569439"/>
            <a:ext cx="1681202" cy="504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washing</a:t>
            </a:r>
          </a:p>
        </p:txBody>
      </p:sp>
      <p:sp>
        <p:nvSpPr>
          <p:cNvPr id="15" name="文字版面配置區 2">
            <a:extLst>
              <a:ext uri="{FF2B5EF4-FFF2-40B4-BE49-F238E27FC236}">
                <a16:creationId xmlns:a16="http://schemas.microsoft.com/office/drawing/2014/main" id="{749E6DB4-2E0D-45F5-AC66-22F5A31ECF8B}"/>
              </a:ext>
            </a:extLst>
          </p:cNvPr>
          <p:cNvSpPr txBox="1">
            <a:spLocks/>
          </p:cNvSpPr>
          <p:nvPr/>
        </p:nvSpPr>
        <p:spPr>
          <a:xfrm>
            <a:off x="1507143" y="4109891"/>
            <a:ext cx="1200341" cy="504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never</a:t>
            </a:r>
          </a:p>
        </p:txBody>
      </p:sp>
      <p:pic>
        <p:nvPicPr>
          <p:cNvPr id="16" name="圖片 15">
            <a:extLst>
              <a:ext uri="{FF2B5EF4-FFF2-40B4-BE49-F238E27FC236}">
                <a16:creationId xmlns:a16="http://schemas.microsoft.com/office/drawing/2014/main" id="{4604FE8D-CB9D-4D70-B082-7CDEDFA336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4145" y="4006194"/>
            <a:ext cx="324000" cy="318857"/>
          </a:xfrm>
          <a:prstGeom prst="rect">
            <a:avLst/>
          </a:prstGeom>
        </p:spPr>
      </p:pic>
      <p:sp>
        <p:nvSpPr>
          <p:cNvPr id="17" name="文字版面配置區 2">
            <a:extLst>
              <a:ext uri="{FF2B5EF4-FFF2-40B4-BE49-F238E27FC236}">
                <a16:creationId xmlns:a16="http://schemas.microsoft.com/office/drawing/2014/main" id="{677B9DB4-083D-4CC1-9A07-2C38CB68C1B2}"/>
              </a:ext>
            </a:extLst>
          </p:cNvPr>
          <p:cNvSpPr txBox="1">
            <a:spLocks/>
          </p:cNvSpPr>
          <p:nvPr/>
        </p:nvSpPr>
        <p:spPr>
          <a:xfrm>
            <a:off x="5831729" y="4110960"/>
            <a:ext cx="1497263" cy="504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without</a:t>
            </a:r>
          </a:p>
        </p:txBody>
      </p:sp>
      <p:sp>
        <p:nvSpPr>
          <p:cNvPr id="18" name="文字版面配置區 2">
            <a:extLst>
              <a:ext uri="{FF2B5EF4-FFF2-40B4-BE49-F238E27FC236}">
                <a16:creationId xmlns:a16="http://schemas.microsoft.com/office/drawing/2014/main" id="{AEB0C426-24EC-41A6-8434-6D9749D5745B}"/>
              </a:ext>
            </a:extLst>
          </p:cNvPr>
          <p:cNvSpPr txBox="1">
            <a:spLocks/>
          </p:cNvSpPr>
          <p:nvPr/>
        </p:nvSpPr>
        <p:spPr>
          <a:xfrm>
            <a:off x="7578818" y="4133894"/>
            <a:ext cx="1565181" cy="504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eating</a:t>
            </a:r>
          </a:p>
        </p:txBody>
      </p:sp>
      <p:pic>
        <p:nvPicPr>
          <p:cNvPr id="19" name="圖片 18">
            <a:extLst>
              <a:ext uri="{FF2B5EF4-FFF2-40B4-BE49-F238E27FC236}">
                <a16:creationId xmlns:a16="http://schemas.microsoft.com/office/drawing/2014/main" id="{82FDDE84-251C-415E-A730-37E6AC0130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49340" y="1296728"/>
            <a:ext cx="1224136" cy="342906"/>
          </a:xfrm>
          <a:prstGeom prst="rect">
            <a:avLst/>
          </a:prstGeom>
        </p:spPr>
      </p:pic>
    </p:spTree>
    <p:extLst>
      <p:ext uri="{BB962C8B-B14F-4D97-AF65-F5344CB8AC3E}">
        <p14:creationId xmlns:p14="http://schemas.microsoft.com/office/powerpoint/2010/main" val="2388050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5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50"/>
                                        <p:tgtEl>
                                          <p:spTgt spid="14"/>
                                        </p:tgtEl>
                                      </p:cBhvr>
                                    </p:animEffec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5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5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250"/>
                                        <p:tgtEl>
                                          <p:spTgt spid="18"/>
                                        </p:tgtEl>
                                      </p:cBhvr>
                                    </p:animEffec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2"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250"/>
                                        <p:tgtEl>
                                          <p:spTgt spid="7"/>
                                        </p:tgtEl>
                                      </p:cBhvr>
                                    </p:animEffect>
                                  </p:childTnLst>
                                </p:cTn>
                              </p:par>
                              <p:par>
                                <p:cTn id="32" presetID="10" presetClass="entr" presetSubtype="0" fill="hold" grpId="2"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50"/>
                                        <p:tgtEl>
                                          <p:spTgt spid="13"/>
                                        </p:tgtEl>
                                      </p:cBhvr>
                                    </p:animEffect>
                                  </p:childTnLst>
                                </p:cTn>
                              </p:par>
                              <p:par>
                                <p:cTn id="35" presetID="10" presetClass="entr" presetSubtype="0" fill="hold" grpId="2"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50"/>
                                        <p:tgtEl>
                                          <p:spTgt spid="14"/>
                                        </p:tgtEl>
                                      </p:cBhvr>
                                    </p:animEffect>
                                  </p:childTnLst>
                                </p:cTn>
                              </p:par>
                              <p:par>
                                <p:cTn id="38" presetID="10" presetClass="entr" presetSubtype="0" fill="hold" grpId="2"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250"/>
                                        <p:tgtEl>
                                          <p:spTgt spid="15"/>
                                        </p:tgtEl>
                                      </p:cBhvr>
                                    </p:animEffect>
                                  </p:childTnLst>
                                </p:cTn>
                              </p:par>
                              <p:par>
                                <p:cTn id="41" presetID="10" presetClass="entr" presetSubtype="0" fill="hold" grpId="2"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250"/>
                                        <p:tgtEl>
                                          <p:spTgt spid="17"/>
                                        </p:tgtEl>
                                      </p:cBhvr>
                                    </p:animEffect>
                                  </p:childTnLst>
                                </p:cTn>
                              </p:par>
                              <p:par>
                                <p:cTn id="44" presetID="10" presetClass="entr" presetSubtype="0" fill="hold" grpId="2"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250"/>
                                        <p:tgtEl>
                                          <p:spTgt spid="18"/>
                                        </p:tgtEl>
                                      </p:cBhvr>
                                    </p:animEffect>
                                  </p:childTnLst>
                                </p:cTn>
                              </p:par>
                            </p:childTnLst>
                          </p:cTn>
                        </p:par>
                      </p:childTnLst>
                    </p:cTn>
                  </p:par>
                </p:childTnLst>
              </p:cTn>
              <p:nextCondLst>
                <p:cond evt="onClick" delay="0">
                  <p:tgtEl>
                    <p:spTgt spid="19"/>
                  </p:tgtEl>
                </p:cond>
              </p:nextCondLst>
            </p:seq>
          </p:childTnLst>
        </p:cTn>
      </p:par>
    </p:tnLst>
    <p:bldLst>
      <p:bldP spid="7" grpId="0"/>
      <p:bldP spid="7" grpId="2"/>
      <p:bldP spid="13" grpId="0"/>
      <p:bldP spid="13" grpId="2"/>
      <p:bldP spid="14" grpId="0"/>
      <p:bldP spid="14" grpId="2"/>
      <p:bldP spid="15" grpId="0"/>
      <p:bldP spid="15" grpId="2"/>
      <p:bldP spid="17" grpId="0"/>
      <p:bldP spid="17" grpId="2"/>
      <p:bldP spid="18" grpId="0"/>
      <p:bldP spid="18" grpId="2"/>
    </p:bldLst>
  </p:timing>
</p:sld>
</file>

<file path=ppt/slides/slide2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圓角矩形 4">
            <a:hlinkClick r:id="rId2" action="ppaction://hlinksldjump"/>
            <a:extLst>
              <a:ext uri="{FF2B5EF4-FFF2-40B4-BE49-F238E27FC236}">
                <a16:creationId xmlns:a16="http://schemas.microsoft.com/office/drawing/2014/main" id="{5D90B961-6A4A-4527-BAA0-730EDF459FE0}"/>
              </a:ext>
            </a:extLst>
          </p:cNvPr>
          <p:cNvSpPr/>
          <p:nvPr/>
        </p:nvSpPr>
        <p:spPr>
          <a:xfrm>
            <a:off x="10260000" y="180000"/>
            <a:ext cx="144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回語用練習</a:t>
            </a:r>
          </a:p>
        </p:txBody>
      </p:sp>
      <p:sp>
        <p:nvSpPr>
          <p:cNvPr id="6" name="文字版面配置區 2">
            <a:extLst>
              <a:ext uri="{FF2B5EF4-FFF2-40B4-BE49-F238E27FC236}">
                <a16:creationId xmlns:a16="http://schemas.microsoft.com/office/drawing/2014/main" id="{7634123A-9C20-4A6C-A4F7-AD77D25973E5}"/>
              </a:ext>
            </a:extLst>
          </p:cNvPr>
          <p:cNvSpPr txBox="1">
            <a:spLocks/>
          </p:cNvSpPr>
          <p:nvPr/>
        </p:nvSpPr>
        <p:spPr>
          <a:xfrm>
            <a:off x="432000" y="1052736"/>
            <a:ext cx="11799787" cy="52337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49263" indent="-449263">
              <a:lnSpc>
                <a:spcPct val="130000"/>
              </a:lnSpc>
              <a:spcBef>
                <a:spcPts val="600"/>
              </a:spcBef>
            </a:pP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A. </a:t>
            </a:r>
            <a:r>
              <a:rPr lang="zh-TW" altLang="en-US" sz="2800" b="1" dirty="0">
                <a:solidFill>
                  <a:schemeClr val="tx1"/>
                </a:solidFill>
                <a:latin typeface="Arial" panose="020B0604020202020204" pitchFamily="34" charset="0"/>
                <a:ea typeface="標楷體" panose="03000509000000000000" pitchFamily="65" charset="-120"/>
                <a:cs typeface="Arial" panose="020B0604020202020204" pitchFamily="34" charset="0"/>
              </a:rPr>
              <a:t>用</a:t>
            </a: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2800" b="1" spc="300" dirty="0">
                <a:solidFill>
                  <a:schemeClr val="tx1"/>
                </a:solidFill>
                <a:latin typeface="Arial" panose="020B0604020202020204" pitchFamily="34" charset="0"/>
                <a:ea typeface="標楷體" panose="03000509000000000000" pitchFamily="65" charset="-120"/>
                <a:cs typeface="Arial" panose="020B0604020202020204" pitchFamily="34" charset="0"/>
              </a:rPr>
              <a:t>o/</a:t>
            </a: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no</a:t>
            </a:r>
            <a:r>
              <a:rPr lang="en-US" altLang="zh-TW" sz="2800" b="1" spc="300" dirty="0">
                <a:solidFill>
                  <a:schemeClr val="tx1"/>
                </a:solidFill>
                <a:latin typeface="Arial" panose="020B0604020202020204" pitchFamily="34" charset="0"/>
                <a:ea typeface="標楷體" panose="03000509000000000000" pitchFamily="65" charset="-120"/>
                <a:cs typeface="Arial" panose="020B0604020202020204" pitchFamily="34" charset="0"/>
              </a:rPr>
              <a:t>t/</a:t>
            </a: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never...without...</a:t>
            </a:r>
            <a:r>
              <a:rPr lang="zh-TW" altLang="en-US" sz="2800" b="1" dirty="0">
                <a:solidFill>
                  <a:schemeClr val="tx1"/>
                </a:solidFill>
                <a:latin typeface="Arial" panose="020B0604020202020204" pitchFamily="34" charset="0"/>
                <a:ea typeface="標楷體" panose="03000509000000000000" pitchFamily="65" charset="-120"/>
                <a:cs typeface="Arial" panose="020B0604020202020204" pitchFamily="34" charset="0"/>
              </a:rPr>
              <a:t>改寫以下各句</a:t>
            </a:r>
          </a:p>
          <a:p>
            <a:pPr marL="514350" indent="-514350">
              <a:lnSpc>
                <a:spcPct val="130000"/>
              </a:lnSpc>
              <a:spcBef>
                <a:spcPts val="600"/>
              </a:spcBef>
              <a:buFont typeface="+mj-lt"/>
              <a:buAutoNum type="arabicPeriod" startAt="3"/>
            </a:pP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You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must have a password to get access to this account.</a:t>
            </a:r>
          </a:p>
          <a:p>
            <a:pPr marL="381000" indent="-381000">
              <a:lnSpc>
                <a:spcPct val="13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You cannot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smtClean="0">
                <a:noFill/>
                <a:latin typeface="Arial" panose="020B0604020202020204" pitchFamily="34" charset="0"/>
                <a:ea typeface="標楷體" panose="03000509000000000000" pitchFamily="65" charset="-120"/>
                <a:cs typeface="Arial" panose="020B0604020202020204" pitchFamily="34" charset="0"/>
              </a:rPr>
              <a:t>.</a:t>
            </a:r>
            <a:r>
              <a:rPr lang="en-US" altLang="zh-TW"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a:p>
            <a:pPr marL="514350" indent="-514350">
              <a:lnSpc>
                <a:spcPct val="130000"/>
              </a:lnSpc>
              <a:spcBef>
                <a:spcPts val="600"/>
              </a:spcBef>
              <a:buFont typeface="+mj-lt"/>
              <a:buAutoNum type="arabicPeriod" startAt="4"/>
            </a:pP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Tony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always thinks twice before he makes an important decision.</a:t>
            </a:r>
          </a:p>
          <a:p>
            <a:pPr marL="381000" indent="-381000">
              <a:lnSpc>
                <a:spcPct val="13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spc="-50" dirty="0">
                <a:solidFill>
                  <a:schemeClr val="tx1"/>
                </a:solidFill>
                <a:latin typeface="Arial" panose="020B0604020202020204" pitchFamily="34" charset="0"/>
                <a:ea typeface="標楷體" panose="03000509000000000000" pitchFamily="65" charset="-120"/>
                <a:cs typeface="Arial" panose="020B0604020202020204" pitchFamily="34" charset="0"/>
              </a:rPr>
              <a:t>Tony never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smtClean="0">
                <a:noFill/>
                <a:latin typeface="Arial" panose="020B0604020202020204" pitchFamily="34" charset="0"/>
                <a:ea typeface="標楷體" panose="03000509000000000000" pitchFamily="65" charset="-120"/>
                <a:cs typeface="Arial" panose="020B0604020202020204" pitchFamily="34" charset="0"/>
              </a:rPr>
              <a:t>.</a:t>
            </a:r>
            <a:r>
              <a:rPr lang="en-US" altLang="zh-TW"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b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t>
            </a:r>
          </a:p>
        </p:txBody>
      </p:sp>
      <p:sp>
        <p:nvSpPr>
          <p:cNvPr id="7" name="文字版面配置區 2">
            <a:extLst>
              <a:ext uri="{FF2B5EF4-FFF2-40B4-BE49-F238E27FC236}">
                <a16:creationId xmlns:a16="http://schemas.microsoft.com/office/drawing/2014/main" id="{C07F2D8F-DC93-4536-BAD7-8D4D5310F02B}"/>
              </a:ext>
            </a:extLst>
          </p:cNvPr>
          <p:cNvSpPr txBox="1">
            <a:spLocks/>
          </p:cNvSpPr>
          <p:nvPr/>
        </p:nvSpPr>
        <p:spPr>
          <a:xfrm>
            <a:off x="3176303" y="2380593"/>
            <a:ext cx="8126435" cy="6541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30000"/>
              </a:lnSpc>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get access to this account without having </a:t>
            </a:r>
            <a:r>
              <a:rPr lang="en-US" altLang="zh-TW" sz="3200" dirty="0" smtClean="0">
                <a:solidFill>
                  <a:srgbClr val="FF0000"/>
                </a:solidFill>
                <a:latin typeface="Arial" panose="020B0604020202020204" pitchFamily="34" charset="0"/>
                <a:ea typeface="標楷體" panose="03000509000000000000" pitchFamily="65" charset="-120"/>
                <a:cs typeface="Arial" panose="020B0604020202020204" pitchFamily="34" charset="0"/>
              </a:rPr>
              <a:t>a</a:t>
            </a:r>
            <a:endPar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endParaRPr>
          </a:p>
        </p:txBody>
      </p:sp>
      <p:pic>
        <p:nvPicPr>
          <p:cNvPr id="8" name="圖片 7">
            <a:extLst>
              <a:ext uri="{FF2B5EF4-FFF2-40B4-BE49-F238E27FC236}">
                <a16:creationId xmlns:a16="http://schemas.microsoft.com/office/drawing/2014/main" id="{D48D00F8-3C61-4F68-8C4E-4E70821BF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523" y="2429920"/>
            <a:ext cx="318857" cy="318857"/>
          </a:xfrm>
          <a:prstGeom prst="rect">
            <a:avLst/>
          </a:prstGeom>
        </p:spPr>
      </p:pic>
      <p:sp>
        <p:nvSpPr>
          <p:cNvPr id="15" name="文字版面配置區 2">
            <a:extLst>
              <a:ext uri="{FF2B5EF4-FFF2-40B4-BE49-F238E27FC236}">
                <a16:creationId xmlns:a16="http://schemas.microsoft.com/office/drawing/2014/main" id="{749E6DB4-2E0D-45F5-AC66-22F5A31ECF8B}"/>
              </a:ext>
            </a:extLst>
          </p:cNvPr>
          <p:cNvSpPr txBox="1">
            <a:spLocks/>
          </p:cNvSpPr>
          <p:nvPr/>
        </p:nvSpPr>
        <p:spPr>
          <a:xfrm>
            <a:off x="3070446" y="5085257"/>
            <a:ext cx="8490548" cy="6541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30000"/>
              </a:lnSpc>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makes an important decision </a:t>
            </a:r>
            <a:r>
              <a:rPr lang="en-US" altLang="zh-TW" sz="3200" dirty="0" smtClean="0">
                <a:solidFill>
                  <a:srgbClr val="FF0000"/>
                </a:solidFill>
                <a:latin typeface="Arial" panose="020B0604020202020204" pitchFamily="34" charset="0"/>
                <a:ea typeface="標楷體" panose="03000509000000000000" pitchFamily="65" charset="-120"/>
                <a:cs typeface="Arial" panose="020B0604020202020204" pitchFamily="34" charset="0"/>
              </a:rPr>
              <a:t>without</a:t>
            </a:r>
            <a:r>
              <a:rPr lang="zh-TW" altLang="en-US" sz="3200" dirty="0" smtClean="0">
                <a:solidFill>
                  <a:srgbClr val="FF0000"/>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thinking</a:t>
            </a:r>
          </a:p>
        </p:txBody>
      </p:sp>
      <p:pic>
        <p:nvPicPr>
          <p:cNvPr id="16" name="圖片 15">
            <a:extLst>
              <a:ext uri="{FF2B5EF4-FFF2-40B4-BE49-F238E27FC236}">
                <a16:creationId xmlns:a16="http://schemas.microsoft.com/office/drawing/2014/main" id="{4604FE8D-CB9D-4D70-B082-7CDEDFA33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523" y="5093496"/>
            <a:ext cx="318857" cy="318857"/>
          </a:xfrm>
          <a:prstGeom prst="rect">
            <a:avLst/>
          </a:prstGeom>
        </p:spPr>
      </p:pic>
      <p:pic>
        <p:nvPicPr>
          <p:cNvPr id="19" name="圖片 18">
            <a:extLst>
              <a:ext uri="{FF2B5EF4-FFF2-40B4-BE49-F238E27FC236}">
                <a16:creationId xmlns:a16="http://schemas.microsoft.com/office/drawing/2014/main" id="{82FDDE84-251C-415E-A730-37E6AC0130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30418" y="1257892"/>
            <a:ext cx="1224136" cy="342906"/>
          </a:xfrm>
          <a:prstGeom prst="rect">
            <a:avLst/>
          </a:prstGeom>
        </p:spPr>
      </p:pic>
      <p:sp>
        <p:nvSpPr>
          <p:cNvPr id="10" name="文字版面配置區 2">
            <a:extLst>
              <a:ext uri="{FF2B5EF4-FFF2-40B4-BE49-F238E27FC236}">
                <a16:creationId xmlns:a16="http://schemas.microsoft.com/office/drawing/2014/main" id="{C07F2D8F-DC93-4536-BAD7-8D4D5310F02B}"/>
              </a:ext>
            </a:extLst>
          </p:cNvPr>
          <p:cNvSpPr txBox="1">
            <a:spLocks/>
          </p:cNvSpPr>
          <p:nvPr/>
        </p:nvSpPr>
        <p:spPr>
          <a:xfrm>
            <a:off x="979471" y="3002211"/>
            <a:ext cx="2023313" cy="6541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30000"/>
              </a:lnSpc>
            </a:pPr>
            <a:r>
              <a:rPr lang="en-US" altLang="zh-TW" sz="3200" dirty="0" smtClean="0">
                <a:solidFill>
                  <a:srgbClr val="FF0000"/>
                </a:solidFill>
                <a:latin typeface="Arial" panose="020B0604020202020204" pitchFamily="34" charset="0"/>
                <a:ea typeface="標楷體" panose="03000509000000000000" pitchFamily="65" charset="-120"/>
                <a:cs typeface="Arial" panose="020B0604020202020204" pitchFamily="34" charset="0"/>
              </a:rPr>
              <a:t>password</a:t>
            </a:r>
            <a:endPar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endParaRPr>
          </a:p>
        </p:txBody>
      </p:sp>
      <p:sp>
        <p:nvSpPr>
          <p:cNvPr id="14" name="文字版面配置區 2">
            <a:extLst>
              <a:ext uri="{FF2B5EF4-FFF2-40B4-BE49-F238E27FC236}">
                <a16:creationId xmlns:a16="http://schemas.microsoft.com/office/drawing/2014/main" id="{749E6DB4-2E0D-45F5-AC66-22F5A31ECF8B}"/>
              </a:ext>
            </a:extLst>
          </p:cNvPr>
          <p:cNvSpPr txBox="1">
            <a:spLocks/>
          </p:cNvSpPr>
          <p:nvPr/>
        </p:nvSpPr>
        <p:spPr>
          <a:xfrm>
            <a:off x="1012256" y="5643347"/>
            <a:ext cx="1387397" cy="6541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30000"/>
              </a:lnSpc>
            </a:pPr>
            <a:r>
              <a:rPr lang="en-US" altLang="zh-TW" sz="3200" dirty="0" smtClean="0">
                <a:solidFill>
                  <a:srgbClr val="FF0000"/>
                </a:solidFill>
                <a:latin typeface="Arial" panose="020B0604020202020204" pitchFamily="34" charset="0"/>
                <a:ea typeface="標楷體" panose="03000509000000000000" pitchFamily="65" charset="-120"/>
                <a:cs typeface="Arial" panose="020B0604020202020204" pitchFamily="34" charset="0"/>
              </a:rPr>
              <a:t>twice</a:t>
            </a:r>
            <a:endPar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endParaRPr>
          </a:p>
        </p:txBody>
      </p:sp>
      <p:pic>
        <p:nvPicPr>
          <p:cNvPr id="13" name="圖片 12">
            <a:extLst>
              <a:ext uri="{FF2B5EF4-FFF2-40B4-BE49-F238E27FC236}">
                <a16:creationId xmlns:a16="http://schemas.microsoft.com/office/drawing/2014/main" id="{2F973FC8-D249-4562-B06B-5CAC1A501E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4000" y="627380"/>
            <a:ext cx="1623128" cy="414317"/>
          </a:xfrm>
          <a:prstGeom prst="rect">
            <a:avLst/>
          </a:prstGeom>
        </p:spPr>
      </p:pic>
    </p:spTree>
    <p:extLst>
      <p:ext uri="{BB962C8B-B14F-4D97-AF65-F5344CB8AC3E}">
        <p14:creationId xmlns:p14="http://schemas.microsoft.com/office/powerpoint/2010/main" val="1795888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50"/>
                                        <p:tgtEl>
                                          <p:spTgt spid="10"/>
                                        </p:tgtEl>
                                      </p:cBhvr>
                                    </p:animEffec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50"/>
                                        <p:tgtEl>
                                          <p:spTgt spid="15"/>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50"/>
                                        <p:tgtEl>
                                          <p:spTgt spid="14"/>
                                        </p:tgtEl>
                                      </p:cBhvr>
                                    </p:animEffec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2"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50"/>
                                        <p:tgtEl>
                                          <p:spTgt spid="7"/>
                                        </p:tgtEl>
                                      </p:cBhvr>
                                    </p:animEffect>
                                  </p:childTnLst>
                                </p:cTn>
                              </p:par>
                              <p:par>
                                <p:cTn id="26" presetID="10" presetClass="entr" presetSubtype="0" fill="hold" grpId="2"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250"/>
                                        <p:tgtEl>
                                          <p:spTgt spid="15"/>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5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250"/>
                                        <p:tgtEl>
                                          <p:spTgt spid="14"/>
                                        </p:tgtEl>
                                      </p:cBhvr>
                                    </p:animEffect>
                                  </p:childTnLst>
                                </p:cTn>
                              </p:par>
                            </p:childTnLst>
                          </p:cTn>
                        </p:par>
                      </p:childTnLst>
                    </p:cTn>
                  </p:par>
                </p:childTnLst>
              </p:cTn>
              <p:nextCondLst>
                <p:cond evt="onClick" delay="0">
                  <p:tgtEl>
                    <p:spTgt spid="19"/>
                  </p:tgtEl>
                </p:cond>
              </p:nextCondLst>
            </p:seq>
          </p:childTnLst>
        </p:cTn>
      </p:par>
    </p:tnLst>
    <p:bldLst>
      <p:bldP spid="7" grpId="0"/>
      <p:bldP spid="7" grpId="2"/>
      <p:bldP spid="15" grpId="0"/>
      <p:bldP spid="15" grpId="2"/>
      <p:bldP spid="10" grpId="0"/>
      <p:bldP spid="10" grpId="1"/>
      <p:bldP spid="14" grpId="0"/>
      <p:bldP spid="14" grpId="1"/>
    </p:bldLst>
  </p:timing>
</p:sld>
</file>

<file path=ppt/slides/slide2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圓角矩形 4">
            <a:hlinkClick r:id="rId2" action="ppaction://hlinksldjump"/>
            <a:extLst>
              <a:ext uri="{FF2B5EF4-FFF2-40B4-BE49-F238E27FC236}">
                <a16:creationId xmlns:a16="http://schemas.microsoft.com/office/drawing/2014/main" id="{5D90B961-6A4A-4527-BAA0-730EDF459FE0}"/>
              </a:ext>
            </a:extLst>
          </p:cNvPr>
          <p:cNvSpPr/>
          <p:nvPr/>
        </p:nvSpPr>
        <p:spPr>
          <a:xfrm>
            <a:off x="10260000" y="180000"/>
            <a:ext cx="144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回語用練習</a:t>
            </a:r>
          </a:p>
        </p:txBody>
      </p:sp>
      <p:sp>
        <p:nvSpPr>
          <p:cNvPr id="6" name="文字版面配置區 2">
            <a:extLst>
              <a:ext uri="{FF2B5EF4-FFF2-40B4-BE49-F238E27FC236}">
                <a16:creationId xmlns:a16="http://schemas.microsoft.com/office/drawing/2014/main" id="{7634123A-9C20-4A6C-A4F7-AD77D25973E5}"/>
              </a:ext>
            </a:extLst>
          </p:cNvPr>
          <p:cNvSpPr txBox="1">
            <a:spLocks/>
          </p:cNvSpPr>
          <p:nvPr/>
        </p:nvSpPr>
        <p:spPr>
          <a:xfrm>
            <a:off x="432000" y="1052735"/>
            <a:ext cx="11549856" cy="34451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49263" indent="-449263">
              <a:lnSpc>
                <a:spcPct val="130000"/>
              </a:lnSpc>
              <a:spcBef>
                <a:spcPts val="600"/>
              </a:spcBef>
            </a:pP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A. </a:t>
            </a:r>
            <a:r>
              <a:rPr lang="zh-TW" altLang="en-US" sz="2800" b="1" dirty="0">
                <a:solidFill>
                  <a:schemeClr val="tx1"/>
                </a:solidFill>
                <a:latin typeface="Arial" panose="020B0604020202020204" pitchFamily="34" charset="0"/>
                <a:ea typeface="標楷體" panose="03000509000000000000" pitchFamily="65" charset="-120"/>
                <a:cs typeface="Arial" panose="020B0604020202020204" pitchFamily="34" charset="0"/>
              </a:rPr>
              <a:t>用</a:t>
            </a: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n</a:t>
            </a:r>
            <a:r>
              <a:rPr lang="en-US" altLang="zh-TW" sz="2800" b="1" spc="300" dirty="0">
                <a:solidFill>
                  <a:schemeClr val="tx1"/>
                </a:solidFill>
                <a:latin typeface="Arial" panose="020B0604020202020204" pitchFamily="34" charset="0"/>
                <a:ea typeface="標楷體" panose="03000509000000000000" pitchFamily="65" charset="-120"/>
                <a:cs typeface="Arial" panose="020B0604020202020204" pitchFamily="34" charset="0"/>
              </a:rPr>
              <a:t>o/</a:t>
            </a: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no</a:t>
            </a:r>
            <a:r>
              <a:rPr lang="en-US" altLang="zh-TW" sz="2800" b="1" spc="300" dirty="0">
                <a:solidFill>
                  <a:schemeClr val="tx1"/>
                </a:solidFill>
                <a:latin typeface="Arial" panose="020B0604020202020204" pitchFamily="34" charset="0"/>
                <a:ea typeface="標楷體" panose="03000509000000000000" pitchFamily="65" charset="-120"/>
                <a:cs typeface="Arial" panose="020B0604020202020204" pitchFamily="34" charset="0"/>
              </a:rPr>
              <a:t>t/</a:t>
            </a: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never...without...</a:t>
            </a:r>
            <a:r>
              <a:rPr lang="zh-TW" altLang="en-US" sz="2800" b="1" dirty="0">
                <a:solidFill>
                  <a:schemeClr val="tx1"/>
                </a:solidFill>
                <a:latin typeface="Arial" panose="020B0604020202020204" pitchFamily="34" charset="0"/>
                <a:ea typeface="標楷體" panose="03000509000000000000" pitchFamily="65" charset="-120"/>
                <a:cs typeface="Arial" panose="020B0604020202020204" pitchFamily="34" charset="0"/>
              </a:rPr>
              <a:t>改寫以下各句</a:t>
            </a:r>
          </a:p>
          <a:p>
            <a:pPr marL="381000" indent="-381000">
              <a:lnSpc>
                <a:spcPct val="13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5. Before Cecilia starts her work, she always makes a plan in advance.</a:t>
            </a:r>
          </a:p>
          <a:p>
            <a:pPr marL="381000" indent="-381000">
              <a:lnSpc>
                <a:spcPct val="13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Cecilia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smtClean="0">
                <a:solidFill>
                  <a:schemeClr val="bg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smtClean="0">
                <a:solidFill>
                  <a:schemeClr val="bg1"/>
                </a:solidFill>
                <a:latin typeface="Arial" panose="020B0604020202020204" pitchFamily="34" charset="0"/>
                <a:ea typeface="標楷體" panose="03000509000000000000" pitchFamily="65" charset="-120"/>
                <a:cs typeface="Arial" panose="020B0604020202020204" pitchFamily="34" charset="0"/>
              </a:rPr>
              <a:t>.</a:t>
            </a:r>
            <a:endParaRPr lang="en-US" altLang="zh-TW" sz="3200" dirty="0">
              <a:solidFill>
                <a:schemeClr val="bg1"/>
              </a:solidFill>
              <a:latin typeface="Arial" panose="020B0604020202020204" pitchFamily="34" charset="0"/>
              <a:ea typeface="標楷體" panose="03000509000000000000" pitchFamily="65" charset="-120"/>
              <a:cs typeface="Arial" panose="020B0604020202020204" pitchFamily="34" charset="0"/>
            </a:endParaRPr>
          </a:p>
        </p:txBody>
      </p:sp>
      <p:sp>
        <p:nvSpPr>
          <p:cNvPr id="7" name="文字版面配置區 2">
            <a:extLst>
              <a:ext uri="{FF2B5EF4-FFF2-40B4-BE49-F238E27FC236}">
                <a16:creationId xmlns:a16="http://schemas.microsoft.com/office/drawing/2014/main" id="{C07F2D8F-DC93-4536-BAD7-8D4D5310F02B}"/>
              </a:ext>
            </a:extLst>
          </p:cNvPr>
          <p:cNvSpPr txBox="1">
            <a:spLocks/>
          </p:cNvSpPr>
          <p:nvPr/>
        </p:nvSpPr>
        <p:spPr>
          <a:xfrm>
            <a:off x="920039" y="2948512"/>
            <a:ext cx="11063332" cy="6541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indent="1435100">
              <a:lnSpc>
                <a:spcPct val="140000"/>
              </a:lnSpc>
            </a:pPr>
            <a:r>
              <a:rPr lang="en-US" altLang="zh-TW" sz="3200" u="sng" dirty="0">
                <a:solidFill>
                  <a:srgbClr val="FF0000"/>
                </a:solidFill>
                <a:latin typeface="Arial" panose="020B0604020202020204" pitchFamily="34" charset="0"/>
                <a:ea typeface="標楷體" panose="03000509000000000000" pitchFamily="65" charset="-120"/>
                <a:cs typeface="Arial" panose="020B0604020202020204" pitchFamily="34" charset="0"/>
              </a:rPr>
              <a:t>does not star</a:t>
            </a:r>
            <a:r>
              <a:rPr lang="en-US" altLang="zh-TW" sz="3200" u="sng" spc="300" dirty="0">
                <a:solidFill>
                  <a:srgbClr val="FF0000"/>
                </a:solidFill>
                <a:latin typeface="Arial" panose="020B0604020202020204" pitchFamily="34" charset="0"/>
                <a:ea typeface="標楷體" panose="03000509000000000000" pitchFamily="65" charset="-120"/>
                <a:cs typeface="Arial" panose="020B0604020202020204" pitchFamily="34" charset="0"/>
              </a:rPr>
              <a:t>t</a:t>
            </a:r>
            <a:r>
              <a:rPr lang="en-US" altLang="zh-TW" sz="3200" spc="300" dirty="0">
                <a:solidFill>
                  <a:srgbClr val="FF0000"/>
                </a:solidFill>
                <a:latin typeface="Arial" panose="020B0604020202020204" pitchFamily="34" charset="0"/>
                <a:ea typeface="標楷體" panose="03000509000000000000" pitchFamily="65" charset="-120"/>
                <a:cs typeface="Arial" panose="020B0604020202020204" pitchFamily="34" charset="0"/>
              </a:rPr>
              <a:t>/</a:t>
            </a:r>
            <a:r>
              <a:rPr lang="en-US" altLang="zh-TW" sz="3200" u="sng" dirty="0">
                <a:solidFill>
                  <a:srgbClr val="FF0000"/>
                </a:solidFill>
                <a:latin typeface="Arial" panose="020B0604020202020204" pitchFamily="34" charset="0"/>
                <a:ea typeface="標楷體" panose="03000509000000000000" pitchFamily="65" charset="-120"/>
                <a:cs typeface="Arial" panose="020B0604020202020204" pitchFamily="34" charset="0"/>
              </a:rPr>
              <a:t>never starts</a:t>
            </a: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 her work without making a plan in advance</a:t>
            </a:r>
          </a:p>
        </p:txBody>
      </p:sp>
      <p:pic>
        <p:nvPicPr>
          <p:cNvPr id="8" name="圖片 7">
            <a:extLst>
              <a:ext uri="{FF2B5EF4-FFF2-40B4-BE49-F238E27FC236}">
                <a16:creationId xmlns:a16="http://schemas.microsoft.com/office/drawing/2014/main" id="{D48D00F8-3C61-4F68-8C4E-4E70821BF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041" y="3007574"/>
            <a:ext cx="318857" cy="318857"/>
          </a:xfrm>
          <a:prstGeom prst="rect">
            <a:avLst/>
          </a:prstGeom>
        </p:spPr>
      </p:pic>
      <p:pic>
        <p:nvPicPr>
          <p:cNvPr id="9" name="圖片 8">
            <a:extLst>
              <a:ext uri="{FF2B5EF4-FFF2-40B4-BE49-F238E27FC236}">
                <a16:creationId xmlns:a16="http://schemas.microsoft.com/office/drawing/2014/main" id="{2F973FC8-D249-4562-B06B-5CAC1A501E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4000" y="627380"/>
            <a:ext cx="1623128" cy="414317"/>
          </a:xfrm>
          <a:prstGeom prst="rect">
            <a:avLst/>
          </a:prstGeom>
        </p:spPr>
      </p:pic>
    </p:spTree>
    <p:extLst>
      <p:ext uri="{BB962C8B-B14F-4D97-AF65-F5344CB8AC3E}">
        <p14:creationId xmlns:p14="http://schemas.microsoft.com/office/powerpoint/2010/main" val="3394569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8"/>
                  </p:tgtEl>
                </p:cond>
              </p:nextCondLst>
            </p:seq>
          </p:childTnLst>
        </p:cTn>
      </p:par>
    </p:tnLst>
    <p:bldLst>
      <p:bldP spid="7" grpId="0"/>
    </p:bldLst>
  </p:timing>
</p:sld>
</file>

<file path=ppt/slides/slide2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圓角矩形 4">
            <a:hlinkClick r:id="rId2" action="ppaction://hlinksldjump"/>
            <a:extLst>
              <a:ext uri="{FF2B5EF4-FFF2-40B4-BE49-F238E27FC236}">
                <a16:creationId xmlns:a16="http://schemas.microsoft.com/office/drawing/2014/main" id="{5D90B961-6A4A-4527-BAA0-730EDF459FE0}"/>
              </a:ext>
            </a:extLst>
          </p:cNvPr>
          <p:cNvSpPr/>
          <p:nvPr/>
        </p:nvSpPr>
        <p:spPr>
          <a:xfrm>
            <a:off x="10260000" y="180000"/>
            <a:ext cx="144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回語用練習</a:t>
            </a:r>
          </a:p>
        </p:txBody>
      </p:sp>
      <p:sp>
        <p:nvSpPr>
          <p:cNvPr id="6" name="文字版面配置區 2">
            <a:extLst>
              <a:ext uri="{FF2B5EF4-FFF2-40B4-BE49-F238E27FC236}">
                <a16:creationId xmlns:a16="http://schemas.microsoft.com/office/drawing/2014/main" id="{7634123A-9C20-4A6C-A4F7-AD77D25973E5}"/>
              </a:ext>
            </a:extLst>
          </p:cNvPr>
          <p:cNvSpPr txBox="1">
            <a:spLocks/>
          </p:cNvSpPr>
          <p:nvPr/>
        </p:nvSpPr>
        <p:spPr>
          <a:xfrm>
            <a:off x="348294" y="1052736"/>
            <a:ext cx="11476234" cy="201627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49263" indent="-449263">
              <a:lnSpc>
                <a:spcPct val="140000"/>
              </a:lnSpc>
              <a:spcBef>
                <a:spcPts val="600"/>
              </a:spcBef>
            </a:pP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B. </a:t>
            </a:r>
            <a:r>
              <a:rPr lang="zh-TW" altLang="en-US" sz="2800" b="1" dirty="0">
                <a:solidFill>
                  <a:schemeClr val="tx1"/>
                </a:solidFill>
                <a:latin typeface="Arial" panose="020B0604020202020204" pitchFamily="34" charset="0"/>
                <a:ea typeface="標楷體" panose="03000509000000000000" pitchFamily="65" charset="-120"/>
                <a:cs typeface="Arial" panose="020B0604020202020204" pitchFamily="34" charset="0"/>
              </a:rPr>
              <a:t>整句式翻譯</a:t>
            </a:r>
          </a:p>
          <a:p>
            <a:pPr marL="381000" indent="-381000">
              <a:lnSpc>
                <a:spcPct val="14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1.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沒有我媽媽的允許我不能出門。（</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...not...without...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smtClean="0">
                <a:solidFill>
                  <a:schemeClr val="bg1"/>
                </a:solidFill>
                <a:latin typeface="Arial" panose="020B0604020202020204" pitchFamily="34" charset="0"/>
                <a:ea typeface="標楷體" panose="03000509000000000000" pitchFamily="65" charset="-120"/>
                <a:cs typeface="Arial" panose="020B0604020202020204" pitchFamily="34" charset="0"/>
              </a:rPr>
              <a:t>.</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smtClean="0">
                <a:solidFill>
                  <a:schemeClr val="bg1"/>
                </a:solidFill>
                <a:latin typeface="Arial" panose="020B0604020202020204" pitchFamily="34" charset="0"/>
                <a:ea typeface="標楷體" panose="03000509000000000000" pitchFamily="65" charset="-120"/>
                <a:cs typeface="Arial" panose="020B0604020202020204" pitchFamily="34" charset="0"/>
              </a:rPr>
              <a:t>.</a:t>
            </a:r>
            <a:endParaRPr lang="en-US" altLang="zh-TW" sz="3200" dirty="0">
              <a:solidFill>
                <a:schemeClr val="bg1"/>
              </a:solidFill>
              <a:latin typeface="Arial" panose="020B0604020202020204" pitchFamily="34" charset="0"/>
              <a:ea typeface="標楷體" panose="03000509000000000000" pitchFamily="65" charset="-120"/>
              <a:cs typeface="Arial" panose="020B0604020202020204" pitchFamily="34" charset="0"/>
            </a:endParaRPr>
          </a:p>
          <a:p>
            <a:pPr marL="381000" indent="-381000">
              <a:lnSpc>
                <a:spcPct val="14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2.</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一個團隊沒有合作是不能贏得比賽的。（</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...not...without...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smtClean="0">
                <a:solidFill>
                  <a:schemeClr val="bg1"/>
                </a:solidFill>
                <a:latin typeface="Arial" panose="020B0604020202020204" pitchFamily="34" charset="0"/>
                <a:ea typeface="標楷體" panose="03000509000000000000" pitchFamily="65" charset="-120"/>
                <a:cs typeface="Arial" panose="020B0604020202020204" pitchFamily="34" charset="0"/>
              </a:rPr>
              <a:t>.</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7" name="文字版面配置區 2">
            <a:extLst>
              <a:ext uri="{FF2B5EF4-FFF2-40B4-BE49-F238E27FC236}">
                <a16:creationId xmlns:a16="http://schemas.microsoft.com/office/drawing/2014/main" id="{C07F2D8F-DC93-4536-BAD7-8D4D5310F02B}"/>
              </a:ext>
            </a:extLst>
          </p:cNvPr>
          <p:cNvSpPr txBox="1">
            <a:spLocks/>
          </p:cNvSpPr>
          <p:nvPr/>
        </p:nvSpPr>
        <p:spPr>
          <a:xfrm>
            <a:off x="761195" y="2344869"/>
            <a:ext cx="11063332" cy="6541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I </a:t>
            </a:r>
            <a:r>
              <a:rPr lang="en-US" altLang="zh-TW" sz="3200" u="sng" dirty="0">
                <a:solidFill>
                  <a:srgbClr val="FF0000"/>
                </a:solidFill>
                <a:latin typeface="Arial" panose="020B0604020202020204" pitchFamily="34" charset="0"/>
                <a:ea typeface="標楷體" panose="03000509000000000000" pitchFamily="65" charset="-120"/>
                <a:cs typeface="Arial" panose="020B0604020202020204" pitchFamily="34" charset="0"/>
              </a:rPr>
              <a:t>canno</a:t>
            </a:r>
            <a:r>
              <a:rPr lang="en-US" altLang="zh-TW" sz="3200" u="sng" spc="300" dirty="0">
                <a:solidFill>
                  <a:srgbClr val="FF0000"/>
                </a:solidFill>
                <a:latin typeface="Arial" panose="020B0604020202020204" pitchFamily="34" charset="0"/>
                <a:ea typeface="標楷體" panose="03000509000000000000" pitchFamily="65" charset="-120"/>
                <a:cs typeface="Arial" panose="020B0604020202020204" pitchFamily="34" charset="0"/>
              </a:rPr>
              <a:t>t</a:t>
            </a:r>
            <a:r>
              <a:rPr lang="en-US" altLang="zh-TW" sz="3200" spc="300" dirty="0">
                <a:solidFill>
                  <a:srgbClr val="FF0000"/>
                </a:solidFill>
                <a:latin typeface="Arial" panose="020B0604020202020204" pitchFamily="34" charset="0"/>
                <a:ea typeface="標楷體" panose="03000509000000000000" pitchFamily="65" charset="-120"/>
                <a:cs typeface="Arial" panose="020B0604020202020204" pitchFamily="34" charset="0"/>
              </a:rPr>
              <a:t>/</a:t>
            </a:r>
            <a:r>
              <a:rPr lang="en-US" altLang="zh-TW" sz="3200" u="sng" dirty="0">
                <a:solidFill>
                  <a:srgbClr val="FF0000"/>
                </a:solidFill>
                <a:latin typeface="Arial" panose="020B0604020202020204" pitchFamily="34" charset="0"/>
                <a:ea typeface="標楷體" panose="03000509000000000000" pitchFamily="65" charset="-120"/>
                <a:cs typeface="Arial" panose="020B0604020202020204" pitchFamily="34" charset="0"/>
              </a:rPr>
              <a:t>am not allowed to</a:t>
            </a: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 go out without my mother’s </a:t>
            </a:r>
            <a:r>
              <a:rPr lang="en-US" altLang="zh-TW" sz="3200" u="sng" dirty="0">
                <a:solidFill>
                  <a:srgbClr val="FF0000"/>
                </a:solidFill>
                <a:latin typeface="Arial" panose="020B0604020202020204" pitchFamily="34" charset="0"/>
                <a:ea typeface="標楷體" panose="03000509000000000000" pitchFamily="65" charset="-120"/>
                <a:cs typeface="Arial" panose="020B0604020202020204" pitchFamily="34" charset="0"/>
              </a:rPr>
              <a:t>permissio</a:t>
            </a:r>
            <a:r>
              <a:rPr lang="en-US" altLang="zh-TW" sz="3200" u="sng" spc="300" dirty="0">
                <a:solidFill>
                  <a:srgbClr val="FF0000"/>
                </a:solidFill>
                <a:latin typeface="Arial" panose="020B0604020202020204" pitchFamily="34" charset="0"/>
                <a:ea typeface="標楷體" panose="03000509000000000000" pitchFamily="65" charset="-120"/>
                <a:cs typeface="Arial" panose="020B0604020202020204" pitchFamily="34" charset="0"/>
              </a:rPr>
              <a:t>n</a:t>
            </a:r>
            <a:r>
              <a:rPr lang="en-US" altLang="zh-TW" sz="3200" spc="300" dirty="0">
                <a:solidFill>
                  <a:srgbClr val="FF0000"/>
                </a:solidFill>
                <a:latin typeface="Arial" panose="020B0604020202020204" pitchFamily="34" charset="0"/>
                <a:ea typeface="標楷體" panose="03000509000000000000" pitchFamily="65" charset="-120"/>
                <a:cs typeface="Arial" panose="020B0604020202020204" pitchFamily="34" charset="0"/>
              </a:rPr>
              <a:t>/</a:t>
            </a:r>
            <a:r>
              <a:rPr lang="en-US" altLang="zh-TW" sz="3200" u="sng" dirty="0">
                <a:solidFill>
                  <a:srgbClr val="FF0000"/>
                </a:solidFill>
                <a:latin typeface="Arial" panose="020B0604020202020204" pitchFamily="34" charset="0"/>
                <a:ea typeface="標楷體" panose="03000509000000000000" pitchFamily="65" charset="-120"/>
                <a:cs typeface="Arial" panose="020B0604020202020204" pitchFamily="34" charset="0"/>
              </a:rPr>
              <a:t>approval</a:t>
            </a: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a:t>
            </a:r>
          </a:p>
        </p:txBody>
      </p:sp>
      <p:pic>
        <p:nvPicPr>
          <p:cNvPr id="8" name="圖片 7">
            <a:extLst>
              <a:ext uri="{FF2B5EF4-FFF2-40B4-BE49-F238E27FC236}">
                <a16:creationId xmlns:a16="http://schemas.microsoft.com/office/drawing/2014/main" id="{D48D00F8-3C61-4F68-8C4E-4E70821BF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980" y="2624667"/>
            <a:ext cx="318857" cy="318857"/>
          </a:xfrm>
          <a:prstGeom prst="rect">
            <a:avLst/>
          </a:prstGeom>
        </p:spPr>
      </p:pic>
      <p:sp>
        <p:nvSpPr>
          <p:cNvPr id="9" name="文字版面配置區 2">
            <a:extLst>
              <a:ext uri="{FF2B5EF4-FFF2-40B4-BE49-F238E27FC236}">
                <a16:creationId xmlns:a16="http://schemas.microsoft.com/office/drawing/2014/main" id="{43AE5D3F-373F-48AB-93F9-A24A5FA9EF49}"/>
              </a:ext>
            </a:extLst>
          </p:cNvPr>
          <p:cNvSpPr txBox="1">
            <a:spLocks/>
          </p:cNvSpPr>
          <p:nvPr/>
        </p:nvSpPr>
        <p:spPr>
          <a:xfrm>
            <a:off x="761195" y="4487598"/>
            <a:ext cx="11063332" cy="6541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A team cannot win a game without cooperation.</a:t>
            </a:r>
          </a:p>
        </p:txBody>
      </p:sp>
      <p:pic>
        <p:nvPicPr>
          <p:cNvPr id="10" name="圖片 9">
            <a:extLst>
              <a:ext uri="{FF2B5EF4-FFF2-40B4-BE49-F238E27FC236}">
                <a16:creationId xmlns:a16="http://schemas.microsoft.com/office/drawing/2014/main" id="{554837E6-7F0B-4748-AEC0-3452F7DA18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980" y="4729851"/>
            <a:ext cx="318857" cy="318857"/>
          </a:xfrm>
          <a:prstGeom prst="rect">
            <a:avLst/>
          </a:prstGeom>
        </p:spPr>
      </p:pic>
      <p:pic>
        <p:nvPicPr>
          <p:cNvPr id="11" name="圖片 10">
            <a:extLst>
              <a:ext uri="{FF2B5EF4-FFF2-40B4-BE49-F238E27FC236}">
                <a16:creationId xmlns:a16="http://schemas.microsoft.com/office/drawing/2014/main" id="{2443068C-5A09-4332-8047-72F86D53E9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45896" y="1259510"/>
            <a:ext cx="1224136" cy="342906"/>
          </a:xfrm>
          <a:prstGeom prst="rect">
            <a:avLst/>
          </a:prstGeom>
        </p:spPr>
      </p:pic>
      <p:pic>
        <p:nvPicPr>
          <p:cNvPr id="12" name="圖片 11">
            <a:extLst>
              <a:ext uri="{FF2B5EF4-FFF2-40B4-BE49-F238E27FC236}">
                <a16:creationId xmlns:a16="http://schemas.microsoft.com/office/drawing/2014/main" id="{2F973FC8-D249-4562-B06B-5CAC1A501E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4000" y="627380"/>
            <a:ext cx="1623128" cy="414317"/>
          </a:xfrm>
          <a:prstGeom prst="rect">
            <a:avLst/>
          </a:prstGeom>
        </p:spPr>
      </p:pic>
    </p:spTree>
    <p:extLst>
      <p:ext uri="{BB962C8B-B14F-4D97-AF65-F5344CB8AC3E}">
        <p14:creationId xmlns:p14="http://schemas.microsoft.com/office/powerpoint/2010/main" val="4101813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50"/>
                                        <p:tgtEl>
                                          <p:spTgt spid="9"/>
                                        </p:tgtEl>
                                      </p:cBhvr>
                                    </p:animEffec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2"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50"/>
                                        <p:tgtEl>
                                          <p:spTgt spid="7"/>
                                        </p:tgtEl>
                                      </p:cBhvr>
                                    </p:animEffect>
                                  </p:childTnLst>
                                </p:cTn>
                              </p:par>
                              <p:par>
                                <p:cTn id="20" presetID="10" presetClass="entr" presetSubtype="0" fill="hold" grpId="2"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50"/>
                                        <p:tgtEl>
                                          <p:spTgt spid="9"/>
                                        </p:tgtEl>
                                      </p:cBhvr>
                                    </p:animEffect>
                                  </p:childTnLst>
                                </p:cTn>
                              </p:par>
                            </p:childTnLst>
                          </p:cTn>
                        </p:par>
                      </p:childTnLst>
                    </p:cTn>
                  </p:par>
                </p:childTnLst>
              </p:cTn>
              <p:nextCondLst>
                <p:cond evt="onClick" delay="0">
                  <p:tgtEl>
                    <p:spTgt spid="11"/>
                  </p:tgtEl>
                </p:cond>
              </p:nextCondLst>
            </p:seq>
          </p:childTnLst>
        </p:cTn>
      </p:par>
    </p:tnLst>
    <p:bldLst>
      <p:bldP spid="7" grpId="0"/>
      <p:bldP spid="7" grpId="2"/>
      <p:bldP spid="9" grpId="0"/>
      <p:bldP spid="9" grpId="2"/>
    </p:bldLst>
  </p:timing>
</p:sld>
</file>

<file path=ppt/slides/slide2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圓角矩形 4">
            <a:hlinkClick r:id="rId2" action="ppaction://hlinksldjump"/>
            <a:extLst>
              <a:ext uri="{FF2B5EF4-FFF2-40B4-BE49-F238E27FC236}">
                <a16:creationId xmlns:a16="http://schemas.microsoft.com/office/drawing/2014/main" id="{5D90B961-6A4A-4527-BAA0-730EDF459FE0}"/>
              </a:ext>
            </a:extLst>
          </p:cNvPr>
          <p:cNvSpPr/>
          <p:nvPr/>
        </p:nvSpPr>
        <p:spPr>
          <a:xfrm>
            <a:off x="10260000" y="180000"/>
            <a:ext cx="144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回語用練習</a:t>
            </a:r>
          </a:p>
        </p:txBody>
      </p:sp>
      <p:sp>
        <p:nvSpPr>
          <p:cNvPr id="6" name="文字版面配置區 2">
            <a:extLst>
              <a:ext uri="{FF2B5EF4-FFF2-40B4-BE49-F238E27FC236}">
                <a16:creationId xmlns:a16="http://schemas.microsoft.com/office/drawing/2014/main" id="{7634123A-9C20-4A6C-A4F7-AD77D25973E5}"/>
              </a:ext>
            </a:extLst>
          </p:cNvPr>
          <p:cNvSpPr txBox="1">
            <a:spLocks/>
          </p:cNvSpPr>
          <p:nvPr/>
        </p:nvSpPr>
        <p:spPr>
          <a:xfrm>
            <a:off x="272877" y="1052736"/>
            <a:ext cx="11799787" cy="47765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49263" indent="-449263">
              <a:lnSpc>
                <a:spcPct val="140000"/>
              </a:lnSpc>
              <a:spcBef>
                <a:spcPts val="600"/>
              </a:spcBef>
            </a:pP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B. </a:t>
            </a:r>
            <a:r>
              <a:rPr lang="zh-TW" altLang="en-US" sz="2800" b="1" dirty="0">
                <a:solidFill>
                  <a:schemeClr val="tx1"/>
                </a:solidFill>
                <a:latin typeface="Arial" panose="020B0604020202020204" pitchFamily="34" charset="0"/>
                <a:ea typeface="標楷體" panose="03000509000000000000" pitchFamily="65" charset="-120"/>
                <a:cs typeface="Arial" panose="020B0604020202020204" pitchFamily="34" charset="0"/>
              </a:rPr>
              <a:t>整句式翻譯</a:t>
            </a:r>
          </a:p>
          <a:p>
            <a:pPr marL="381000" indent="-381000">
              <a:lnSpc>
                <a:spcPct val="14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3. Jessica</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每次去百貨公司都會買衣服。（</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...never...without...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smtClean="0">
                <a:noFill/>
                <a:latin typeface="Arial" panose="020B0604020202020204" pitchFamily="34" charset="0"/>
                <a:ea typeface="標楷體" panose="03000509000000000000" pitchFamily="65" charset="-120"/>
                <a:cs typeface="Arial" panose="020B0604020202020204" pitchFamily="34" charset="0"/>
              </a:rPr>
              <a:t>.</a:t>
            </a:r>
            <a:r>
              <a:rPr lang="en-US" altLang="zh-TW"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smtClean="0">
                <a:noFill/>
                <a:latin typeface="Arial" panose="020B0604020202020204" pitchFamily="34" charset="0"/>
                <a:ea typeface="標楷體" panose="03000509000000000000" pitchFamily="65" charset="-120"/>
                <a:cs typeface="Arial" panose="020B0604020202020204" pitchFamily="34" charset="0"/>
              </a:rPr>
              <a:t>.</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en-US" altLang="zh-TW"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endParaRPr>
          </a:p>
          <a:p>
            <a:pPr marL="381000" indent="-381000">
              <a:lnSpc>
                <a:spcPct val="140000"/>
              </a:lnSpc>
              <a:spcBef>
                <a:spcPts val="600"/>
              </a:spcBef>
            </a:pP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4</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有些學生每次考試都會感到緊張。（</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never...without...</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smtClean="0">
                <a:solidFill>
                  <a:schemeClr val="bg1"/>
                </a:solidFill>
                <a:latin typeface="Arial" panose="020B0604020202020204" pitchFamily="34" charset="0"/>
                <a:ea typeface="標楷體" panose="03000509000000000000" pitchFamily="65" charset="-120"/>
                <a:cs typeface="Arial" panose="020B0604020202020204" pitchFamily="34" charset="0"/>
              </a:rPr>
              <a:t>.</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7" name="文字版面配置區 2">
            <a:extLst>
              <a:ext uri="{FF2B5EF4-FFF2-40B4-BE49-F238E27FC236}">
                <a16:creationId xmlns:a16="http://schemas.microsoft.com/office/drawing/2014/main" id="{C07F2D8F-DC93-4536-BAD7-8D4D5310F02B}"/>
              </a:ext>
            </a:extLst>
          </p:cNvPr>
          <p:cNvSpPr txBox="1">
            <a:spLocks/>
          </p:cNvSpPr>
          <p:nvPr/>
        </p:nvSpPr>
        <p:spPr>
          <a:xfrm>
            <a:off x="818870" y="2393950"/>
            <a:ext cx="10677805" cy="13779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Jessica never goes to a department store without</a:t>
            </a:r>
            <a:r>
              <a:rPr lang="zh-TW" altLang="en-US" sz="3200" dirty="0">
                <a:solidFill>
                  <a:srgbClr val="FF0000"/>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buying clothes.</a:t>
            </a:r>
          </a:p>
        </p:txBody>
      </p:sp>
      <p:pic>
        <p:nvPicPr>
          <p:cNvPr id="8" name="圖片 7">
            <a:extLst>
              <a:ext uri="{FF2B5EF4-FFF2-40B4-BE49-F238E27FC236}">
                <a16:creationId xmlns:a16="http://schemas.microsoft.com/office/drawing/2014/main" id="{D48D00F8-3C61-4F68-8C4E-4E70821BF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980" y="2640433"/>
            <a:ext cx="318857" cy="318857"/>
          </a:xfrm>
          <a:prstGeom prst="rect">
            <a:avLst/>
          </a:prstGeom>
        </p:spPr>
      </p:pic>
      <p:sp>
        <p:nvSpPr>
          <p:cNvPr id="9" name="文字版面配置區 2">
            <a:extLst>
              <a:ext uri="{FF2B5EF4-FFF2-40B4-BE49-F238E27FC236}">
                <a16:creationId xmlns:a16="http://schemas.microsoft.com/office/drawing/2014/main" id="{43AE5D3F-373F-48AB-93F9-A24A5FA9EF49}"/>
              </a:ext>
            </a:extLst>
          </p:cNvPr>
          <p:cNvSpPr txBox="1">
            <a:spLocks/>
          </p:cNvSpPr>
          <p:nvPr/>
        </p:nvSpPr>
        <p:spPr>
          <a:xfrm>
            <a:off x="729663" y="4510891"/>
            <a:ext cx="11063332" cy="6541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Some students never take an exam without feeling</a:t>
            </a:r>
            <a:r>
              <a:rPr lang="zh-TW" altLang="en-US" sz="3200" dirty="0">
                <a:solidFill>
                  <a:srgbClr val="FF0000"/>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nervous.</a:t>
            </a:r>
          </a:p>
        </p:txBody>
      </p:sp>
      <p:pic>
        <p:nvPicPr>
          <p:cNvPr id="10" name="圖片 9">
            <a:extLst>
              <a:ext uri="{FF2B5EF4-FFF2-40B4-BE49-F238E27FC236}">
                <a16:creationId xmlns:a16="http://schemas.microsoft.com/office/drawing/2014/main" id="{554837E6-7F0B-4748-AEC0-3452F7DA18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448" y="4781425"/>
            <a:ext cx="318857" cy="318857"/>
          </a:xfrm>
          <a:prstGeom prst="rect">
            <a:avLst/>
          </a:prstGeom>
        </p:spPr>
      </p:pic>
      <p:pic>
        <p:nvPicPr>
          <p:cNvPr id="11" name="圖片 10">
            <a:extLst>
              <a:ext uri="{FF2B5EF4-FFF2-40B4-BE49-F238E27FC236}">
                <a16:creationId xmlns:a16="http://schemas.microsoft.com/office/drawing/2014/main" id="{2443068C-5A09-4332-8047-72F86D53E9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45896" y="1259510"/>
            <a:ext cx="1224136" cy="342906"/>
          </a:xfrm>
          <a:prstGeom prst="rect">
            <a:avLst/>
          </a:prstGeom>
        </p:spPr>
      </p:pic>
      <p:pic>
        <p:nvPicPr>
          <p:cNvPr id="12" name="圖片 11">
            <a:extLst>
              <a:ext uri="{FF2B5EF4-FFF2-40B4-BE49-F238E27FC236}">
                <a16:creationId xmlns:a16="http://schemas.microsoft.com/office/drawing/2014/main" id="{2F973FC8-D249-4562-B06B-5CAC1A501E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4000" y="627380"/>
            <a:ext cx="1623128" cy="414317"/>
          </a:xfrm>
          <a:prstGeom prst="rect">
            <a:avLst/>
          </a:prstGeom>
        </p:spPr>
      </p:pic>
    </p:spTree>
    <p:extLst>
      <p:ext uri="{BB962C8B-B14F-4D97-AF65-F5344CB8AC3E}">
        <p14:creationId xmlns:p14="http://schemas.microsoft.com/office/powerpoint/2010/main" val="3857002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50"/>
                                        <p:tgtEl>
                                          <p:spTgt spid="9"/>
                                        </p:tgtEl>
                                      </p:cBhvr>
                                    </p:animEffec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2"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50"/>
                                        <p:tgtEl>
                                          <p:spTgt spid="7"/>
                                        </p:tgtEl>
                                      </p:cBhvr>
                                    </p:animEffect>
                                  </p:childTnLst>
                                </p:cTn>
                              </p:par>
                              <p:par>
                                <p:cTn id="20" presetID="10" presetClass="entr" presetSubtype="0" fill="hold" grpId="2"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50"/>
                                        <p:tgtEl>
                                          <p:spTgt spid="9"/>
                                        </p:tgtEl>
                                      </p:cBhvr>
                                    </p:animEffect>
                                  </p:childTnLst>
                                </p:cTn>
                              </p:par>
                            </p:childTnLst>
                          </p:cTn>
                        </p:par>
                      </p:childTnLst>
                    </p:cTn>
                  </p:par>
                </p:childTnLst>
              </p:cTn>
              <p:nextCondLst>
                <p:cond evt="onClick" delay="0">
                  <p:tgtEl>
                    <p:spTgt spid="11"/>
                  </p:tgtEl>
                </p:cond>
              </p:nextCondLst>
            </p:seq>
          </p:childTnLst>
        </p:cTn>
      </p:par>
    </p:tnLst>
    <p:bldLst>
      <p:bldP spid="7" grpId="0"/>
      <p:bldP spid="7" grpId="2"/>
      <p:bldP spid="9" grpId="0"/>
      <p:bldP spid="9" grpId="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96E46733-81A8-4772-BE11-680DE3FE11CB}"/>
              </a:ext>
            </a:extLst>
          </p:cNvPr>
          <p:cNvSpPr/>
          <p:nvPr/>
        </p:nvSpPr>
        <p:spPr>
          <a:xfrm>
            <a:off x="417347" y="922460"/>
            <a:ext cx="11569753" cy="3970318"/>
          </a:xfrm>
          <a:prstGeom prst="rect">
            <a:avLst/>
          </a:prstGeom>
        </p:spPr>
        <p:txBody>
          <a:bodyPr wrap="square">
            <a:spAutoFit/>
          </a:bodyPr>
          <a:lstStyle/>
          <a:p>
            <a:pPr>
              <a:lnSpc>
                <a:spcPct val="140000"/>
              </a:lnSpc>
            </a:pPr>
            <a:r>
              <a:rPr lang="en-US" altLang="zh-TW" sz="3600" kern="1100" dirty="0">
                <a:latin typeface="Arial" panose="020B0604020202020204" pitchFamily="34" charset="0"/>
                <a:ea typeface="標楷體" panose="03000509000000000000" pitchFamily="65" charset="-120"/>
                <a:cs typeface="Arial" panose="020B0604020202020204" pitchFamily="34" charset="0"/>
              </a:rPr>
              <a:t>In summer, green leaves can </a:t>
            </a:r>
            <a:r>
              <a:rPr lang="en-US" altLang="zh-TW" sz="3600" u="sng" kern="1100" dirty="0">
                <a:latin typeface="Arial" panose="020B0604020202020204" pitchFamily="34" charset="0"/>
                <a:ea typeface="標楷體" panose="03000509000000000000" pitchFamily="65" charset="-120"/>
                <a:cs typeface="Arial" panose="020B0604020202020204" pitchFamily="34" charset="0"/>
              </a:rPr>
              <a:t>be heard </a:t>
            </a:r>
            <a:r>
              <a:rPr lang="en-US" altLang="zh-TW" sz="3600" b="1" u="sng" kern="1100" dirty="0">
                <a:latin typeface="Arial" panose="020B0604020202020204" pitchFamily="34" charset="0"/>
                <a:ea typeface="標楷體" panose="03000509000000000000" pitchFamily="65" charset="-120"/>
                <a:cs typeface="Arial" panose="020B0604020202020204" pitchFamily="34" charset="0"/>
              </a:rPr>
              <a:t>rustling*</a:t>
            </a:r>
            <a:r>
              <a:rPr lang="en-US" altLang="zh-TW" sz="3600" kern="1100" dirty="0">
                <a:latin typeface="Arial" panose="020B0604020202020204" pitchFamily="34" charset="0"/>
                <a:ea typeface="標楷體" panose="03000509000000000000" pitchFamily="65" charset="-120"/>
                <a:cs typeface="Arial" panose="020B0604020202020204" pitchFamily="34" charset="0"/>
              </a:rPr>
              <a:t> in the wind and seen sparkling in the sunshine. </a:t>
            </a:r>
            <a:r>
              <a:rPr lang="en-US" altLang="zh-TW" sz="3600" b="1" kern="1100" dirty="0">
                <a:latin typeface="Arial" panose="020B0604020202020204" pitchFamily="34" charset="0"/>
                <a:ea typeface="標楷體" panose="03000509000000000000" pitchFamily="65" charset="-120"/>
                <a:cs typeface="Arial" panose="020B0604020202020204" pitchFamily="34" charset="0"/>
              </a:rPr>
              <a:t>Maple*</a:t>
            </a:r>
            <a:r>
              <a:rPr lang="en-US" altLang="zh-TW" sz="3600" kern="1100" dirty="0">
                <a:latin typeface="Arial" panose="020B0604020202020204" pitchFamily="34" charset="0"/>
                <a:ea typeface="標楷體" panose="03000509000000000000" pitchFamily="65" charset="-120"/>
                <a:cs typeface="Arial" panose="020B0604020202020204" pitchFamily="34" charset="0"/>
              </a:rPr>
              <a:t> leaves in autumn </a:t>
            </a:r>
            <a:r>
              <a:rPr lang="en-US" altLang="zh-TW" sz="3600" u="sng" kern="1100" dirty="0">
                <a:latin typeface="Arial" panose="020B0604020202020204" pitchFamily="34" charset="0"/>
                <a:ea typeface="標楷體" panose="03000509000000000000" pitchFamily="65" charset="-120"/>
                <a:cs typeface="Arial" panose="020B0604020202020204" pitchFamily="34" charset="0"/>
              </a:rPr>
              <a:t>set the </a:t>
            </a:r>
            <a:r>
              <a:rPr lang="en-US" altLang="zh-TW" sz="3600" b="1" u="sng" kern="1100" dirty="0">
                <a:latin typeface="Arial" panose="020B0604020202020204" pitchFamily="34" charset="0"/>
                <a:ea typeface="標楷體" panose="03000509000000000000" pitchFamily="65" charset="-120"/>
                <a:cs typeface="Arial" panose="020B0604020202020204" pitchFamily="34" charset="0"/>
              </a:rPr>
              <a:t>landscape* </a:t>
            </a:r>
            <a:r>
              <a:rPr lang="en-US" altLang="zh-TW" sz="3600" u="sng" kern="1100" dirty="0">
                <a:latin typeface="Arial" panose="020B0604020202020204" pitchFamily="34" charset="0"/>
                <a:ea typeface="標楷體" panose="03000509000000000000" pitchFamily="65" charset="-120"/>
                <a:cs typeface="Arial" panose="020B0604020202020204" pitchFamily="34" charset="0"/>
              </a:rPr>
              <a:t>on fire</a:t>
            </a:r>
            <a:r>
              <a:rPr lang="en-US" altLang="zh-TW" sz="3600" kern="1100" dirty="0">
                <a:latin typeface="Arial" panose="020B0604020202020204" pitchFamily="34" charset="0"/>
                <a:ea typeface="標楷體" panose="03000509000000000000" pitchFamily="65" charset="-120"/>
                <a:cs typeface="Arial" panose="020B0604020202020204" pitchFamily="34" charset="0"/>
              </a:rPr>
              <a:t> </a:t>
            </a:r>
            <a:r>
              <a:rPr lang="en-US" altLang="zh-TW" sz="3600" u="sng" kern="1100" dirty="0">
                <a:latin typeface="Arial" panose="020B0604020202020204" pitchFamily="34" charset="0"/>
                <a:ea typeface="標楷體" panose="03000509000000000000" pitchFamily="65" charset="-120"/>
                <a:cs typeface="Arial" panose="020B0604020202020204" pitchFamily="34" charset="0"/>
              </a:rPr>
              <a:t>with orange and red colors</a:t>
            </a:r>
            <a:r>
              <a:rPr lang="en-US" altLang="zh-TW" sz="3600" kern="1100" dirty="0">
                <a:latin typeface="Arial" panose="020B0604020202020204" pitchFamily="34" charset="0"/>
                <a:ea typeface="標楷體" panose="03000509000000000000" pitchFamily="65" charset="-120"/>
                <a:cs typeface="Arial" panose="020B0604020202020204" pitchFamily="34" charset="0"/>
              </a:rPr>
              <a:t>. </a:t>
            </a:r>
            <a:r>
              <a:rPr lang="en-US" altLang="zh-TW" sz="3600" u="sng" kern="1100" dirty="0">
                <a:latin typeface="Arial" panose="020B0604020202020204" pitchFamily="34" charset="0"/>
                <a:ea typeface="標楷體" panose="03000509000000000000" pitchFamily="65" charset="-120"/>
                <a:cs typeface="Arial" panose="020B0604020202020204" pitchFamily="34" charset="0"/>
              </a:rPr>
              <a:t>Then</a:t>
            </a:r>
            <a:r>
              <a:rPr lang="en-US" altLang="zh-TW" sz="3600" kern="1100" dirty="0">
                <a:latin typeface="Arial" panose="020B0604020202020204" pitchFamily="34" charset="0"/>
                <a:ea typeface="標楷體" panose="03000509000000000000" pitchFamily="65" charset="-120"/>
                <a:cs typeface="Arial" panose="020B0604020202020204" pitchFamily="34" charset="0"/>
              </a:rPr>
              <a:t>, when winter comes, white snow </a:t>
            </a:r>
            <a:r>
              <a:rPr lang="en-US" altLang="zh-TW" sz="3600" b="1" kern="1100" dirty="0">
                <a:solidFill>
                  <a:srgbClr val="00B0F0"/>
                </a:solidFill>
                <a:latin typeface="Arial" panose="020B0604020202020204" pitchFamily="34" charset="0"/>
                <a:ea typeface="標楷體" panose="03000509000000000000" pitchFamily="65" charset="-120"/>
                <a:cs typeface="Arial" panose="020B0604020202020204" pitchFamily="34" charset="0"/>
              </a:rPr>
              <a:t>turns</a:t>
            </a:r>
            <a:r>
              <a:rPr lang="en-US" altLang="zh-TW" sz="3600" b="1" kern="1100" dirty="0">
                <a:latin typeface="Arial" panose="020B0604020202020204" pitchFamily="34" charset="0"/>
                <a:ea typeface="標楷體" panose="03000509000000000000" pitchFamily="65" charset="-120"/>
                <a:cs typeface="Arial" panose="020B0604020202020204" pitchFamily="34" charset="0"/>
              </a:rPr>
              <a:t> </a:t>
            </a:r>
            <a:r>
              <a:rPr lang="en-US" altLang="zh-TW" sz="3600" kern="1100" dirty="0">
                <a:latin typeface="Arial" panose="020B0604020202020204" pitchFamily="34" charset="0"/>
                <a:ea typeface="標楷體" panose="03000509000000000000" pitchFamily="65" charset="-120"/>
                <a:cs typeface="Arial" panose="020B0604020202020204" pitchFamily="34" charset="0"/>
              </a:rPr>
              <a:t>the whole city </a:t>
            </a:r>
            <a:r>
              <a:rPr lang="en-US" altLang="zh-TW" sz="3600" b="1" kern="1100" dirty="0">
                <a:solidFill>
                  <a:srgbClr val="00B0F0"/>
                </a:solidFill>
                <a:latin typeface="Arial" panose="020B0604020202020204" pitchFamily="34" charset="0"/>
                <a:ea typeface="標楷體" panose="03000509000000000000" pitchFamily="65" charset="-120"/>
                <a:cs typeface="Arial" panose="020B0604020202020204" pitchFamily="34" charset="0"/>
              </a:rPr>
              <a:t>into</a:t>
            </a:r>
            <a:r>
              <a:rPr lang="en-US" altLang="zh-TW" sz="3600" b="1" kern="1100" dirty="0">
                <a:latin typeface="Arial" panose="020B0604020202020204" pitchFamily="34" charset="0"/>
                <a:ea typeface="標楷體" panose="03000509000000000000" pitchFamily="65" charset="-120"/>
                <a:cs typeface="Arial" panose="020B0604020202020204" pitchFamily="34" charset="0"/>
              </a:rPr>
              <a:t> </a:t>
            </a:r>
            <a:r>
              <a:rPr lang="en-US" altLang="zh-TW" sz="3600" kern="1100" dirty="0">
                <a:latin typeface="Arial" panose="020B0604020202020204" pitchFamily="34" charset="0"/>
                <a:ea typeface="標楷體" panose="03000509000000000000" pitchFamily="65" charset="-120"/>
                <a:cs typeface="Arial" panose="020B0604020202020204" pitchFamily="34" charset="0"/>
              </a:rPr>
              <a:t>a magic, silver kingdom.</a:t>
            </a:r>
            <a:endParaRPr lang="zh-TW" altLang="en-US" sz="3600" kern="1100" dirty="0">
              <a:latin typeface="Arial" panose="020B0604020202020204" pitchFamily="34" charset="0"/>
              <a:ea typeface="標楷體" panose="03000509000000000000" pitchFamily="65" charset="-120"/>
              <a:cs typeface="Arial" panose="020B0604020202020204" pitchFamily="34" charset="0"/>
            </a:endParaRPr>
          </a:p>
        </p:txBody>
      </p:sp>
      <p:sp>
        <p:nvSpPr>
          <p:cNvPr id="9" name="Text Box 10">
            <a:hlinkClick r:id="rId7" action="ppaction://hlinksldjump"/>
            <a:extLst>
              <a:ext uri="{FF2B5EF4-FFF2-40B4-BE49-F238E27FC236}">
                <a16:creationId xmlns:a16="http://schemas.microsoft.com/office/drawing/2014/main" id="{0A3EF8ED-5601-4E47-90E3-4D73CDA90150}"/>
              </a:ext>
            </a:extLst>
          </p:cNvPr>
          <p:cNvSpPr txBox="1">
            <a:spLocks noChangeArrowheads="1"/>
          </p:cNvSpPr>
          <p:nvPr/>
        </p:nvSpPr>
        <p:spPr bwMode="auto">
          <a:xfrm>
            <a:off x="10574447" y="3501992"/>
            <a:ext cx="1260000" cy="400110"/>
          </a:xfrm>
          <a:prstGeom prst="rect">
            <a:avLst/>
          </a:prstGeom>
          <a:solidFill>
            <a:schemeClr val="bg1">
              <a:alpha val="1000"/>
            </a:schemeClr>
          </a:solidFill>
          <a:ln>
            <a:noFill/>
          </a:ln>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2000" b="0" dirty="0">
              <a:latin typeface="Arial" panose="020B0604020202020204" pitchFamily="34" charset="0"/>
              <a:ea typeface="標楷體" panose="03000509000000000000" pitchFamily="65" charset="-120"/>
            </a:endParaRPr>
          </a:p>
        </p:txBody>
      </p:sp>
      <p:sp>
        <p:nvSpPr>
          <p:cNvPr id="11" name="Text Box 10">
            <a:hlinkClick r:id="rId7" action="ppaction://hlinksldjump"/>
            <a:extLst>
              <a:ext uri="{FF2B5EF4-FFF2-40B4-BE49-F238E27FC236}">
                <a16:creationId xmlns:a16="http://schemas.microsoft.com/office/drawing/2014/main" id="{D7C739FE-73AD-480E-A2F8-3F22CDB07760}"/>
              </a:ext>
            </a:extLst>
          </p:cNvPr>
          <p:cNvSpPr txBox="1">
            <a:spLocks noChangeArrowheads="1"/>
          </p:cNvSpPr>
          <p:nvPr/>
        </p:nvSpPr>
        <p:spPr bwMode="auto">
          <a:xfrm>
            <a:off x="3383963" y="4256675"/>
            <a:ext cx="905232" cy="400110"/>
          </a:xfrm>
          <a:prstGeom prst="rect">
            <a:avLst/>
          </a:prstGeom>
          <a:solidFill>
            <a:schemeClr val="bg1">
              <a:alpha val="1000"/>
            </a:schemeClr>
          </a:solidFill>
          <a:ln>
            <a:noFill/>
          </a:ln>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2000" b="0" dirty="0">
              <a:latin typeface="Arial" panose="020B0604020202020204" pitchFamily="34" charset="0"/>
              <a:ea typeface="標楷體" panose="03000509000000000000" pitchFamily="65" charset="-120"/>
            </a:endParaRPr>
          </a:p>
        </p:txBody>
      </p:sp>
      <p:sp>
        <p:nvSpPr>
          <p:cNvPr id="12" name="Text Box 10">
            <a:hlinkClick r:id="rId8" action="ppaction://hlinksldjump"/>
            <a:extLst>
              <a:ext uri="{FF2B5EF4-FFF2-40B4-BE49-F238E27FC236}">
                <a16:creationId xmlns:a16="http://schemas.microsoft.com/office/drawing/2014/main" id="{891A1B73-D6FF-45D5-8DAF-85EF0E0AA0BF}"/>
              </a:ext>
            </a:extLst>
          </p:cNvPr>
          <p:cNvSpPr txBox="1">
            <a:spLocks noChangeArrowheads="1"/>
          </p:cNvSpPr>
          <p:nvPr/>
        </p:nvSpPr>
        <p:spPr bwMode="auto">
          <a:xfrm>
            <a:off x="8389856" y="1224151"/>
            <a:ext cx="1975377" cy="400110"/>
          </a:xfrm>
          <a:prstGeom prst="rect">
            <a:avLst/>
          </a:prstGeom>
          <a:solidFill>
            <a:schemeClr val="bg1">
              <a:alpha val="1000"/>
            </a:schemeClr>
          </a:solidFill>
          <a:ln>
            <a:noFill/>
          </a:ln>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2000" b="0" dirty="0">
              <a:latin typeface="Arial" panose="020B0604020202020204" pitchFamily="34" charset="0"/>
              <a:ea typeface="標楷體" panose="03000509000000000000" pitchFamily="65" charset="-120"/>
            </a:endParaRPr>
          </a:p>
        </p:txBody>
      </p:sp>
      <p:sp>
        <p:nvSpPr>
          <p:cNvPr id="13" name="Text Box 10">
            <a:hlinkClick r:id="rId9" action="ppaction://hlinksldjump"/>
            <a:extLst>
              <a:ext uri="{FF2B5EF4-FFF2-40B4-BE49-F238E27FC236}">
                <a16:creationId xmlns:a16="http://schemas.microsoft.com/office/drawing/2014/main" id="{3D0C7388-F770-43D9-ABEE-6218FBD44383}"/>
              </a:ext>
            </a:extLst>
          </p:cNvPr>
          <p:cNvSpPr txBox="1">
            <a:spLocks noChangeArrowheads="1"/>
          </p:cNvSpPr>
          <p:nvPr/>
        </p:nvSpPr>
        <p:spPr bwMode="auto">
          <a:xfrm>
            <a:off x="8810840" y="1946797"/>
            <a:ext cx="1554393" cy="400110"/>
          </a:xfrm>
          <a:prstGeom prst="rect">
            <a:avLst/>
          </a:prstGeom>
          <a:solidFill>
            <a:schemeClr val="bg1">
              <a:alpha val="1000"/>
            </a:schemeClr>
          </a:solidFill>
          <a:ln>
            <a:noFill/>
          </a:ln>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2000" b="0" dirty="0">
              <a:latin typeface="Arial" panose="020B0604020202020204" pitchFamily="34" charset="0"/>
              <a:ea typeface="標楷體" panose="03000509000000000000" pitchFamily="65" charset="-120"/>
            </a:endParaRPr>
          </a:p>
        </p:txBody>
      </p:sp>
      <p:sp>
        <p:nvSpPr>
          <p:cNvPr id="14" name="Text Box 10">
            <a:hlinkClick r:id="rId9" action="ppaction://hlinksldjump"/>
            <a:extLst>
              <a:ext uri="{FF2B5EF4-FFF2-40B4-BE49-F238E27FC236}">
                <a16:creationId xmlns:a16="http://schemas.microsoft.com/office/drawing/2014/main" id="{5E864CEE-C31F-4990-B762-E2BCAE6E2F9A}"/>
              </a:ext>
            </a:extLst>
          </p:cNvPr>
          <p:cNvSpPr txBox="1">
            <a:spLocks noChangeArrowheads="1"/>
          </p:cNvSpPr>
          <p:nvPr/>
        </p:nvSpPr>
        <p:spPr bwMode="auto">
          <a:xfrm>
            <a:off x="4133104" y="2714093"/>
            <a:ext cx="2456231" cy="400110"/>
          </a:xfrm>
          <a:prstGeom prst="rect">
            <a:avLst/>
          </a:prstGeom>
          <a:solidFill>
            <a:schemeClr val="bg1">
              <a:alpha val="1000"/>
            </a:schemeClr>
          </a:solidFill>
          <a:ln>
            <a:noFill/>
          </a:ln>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2000" b="0" dirty="0">
              <a:latin typeface="Arial" panose="020B0604020202020204" pitchFamily="34" charset="0"/>
              <a:ea typeface="標楷體" panose="03000509000000000000" pitchFamily="65" charset="-120"/>
            </a:endParaRPr>
          </a:p>
        </p:txBody>
      </p:sp>
      <p:pic>
        <p:nvPicPr>
          <p:cNvPr id="15" name="圖片 14">
            <a:hlinkClick r:id="rId10" action="ppaction://hlinksldjump"/>
            <a:extLst>
              <a:ext uri="{FF2B5EF4-FFF2-40B4-BE49-F238E27FC236}">
                <a16:creationId xmlns:a16="http://schemas.microsoft.com/office/drawing/2014/main" id="{896A29DB-50A2-4C11-8350-886ECC56A26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857713" y="824563"/>
            <a:ext cx="1027151" cy="272195"/>
          </a:xfrm>
          <a:prstGeom prst="rect">
            <a:avLst/>
          </a:prstGeom>
        </p:spPr>
      </p:pic>
      <p:sp>
        <p:nvSpPr>
          <p:cNvPr id="16" name="矩形 15">
            <a:extLst>
              <a:ext uri="{FF2B5EF4-FFF2-40B4-BE49-F238E27FC236}">
                <a16:creationId xmlns:a16="http://schemas.microsoft.com/office/drawing/2014/main" id="{F55C9B78-860C-49BE-8C2A-53CC7EBA22D8}"/>
              </a:ext>
            </a:extLst>
          </p:cNvPr>
          <p:cNvSpPr/>
          <p:nvPr/>
        </p:nvSpPr>
        <p:spPr>
          <a:xfrm>
            <a:off x="417347" y="4770663"/>
            <a:ext cx="11236594" cy="1530355"/>
          </a:xfrm>
          <a:prstGeom prst="rect">
            <a:avLst/>
          </a:prstGeom>
        </p:spPr>
        <p:txBody>
          <a:bodyPr wrap="square">
            <a:spAutoFit/>
          </a:bodyPr>
          <a:lstStyle/>
          <a:p>
            <a:pPr>
              <a:lnSpc>
                <a:spcPct val="110000"/>
              </a:lnSpc>
              <a:spcBef>
                <a:spcPts val="600"/>
              </a:spcBef>
            </a:pPr>
            <a:r>
              <a:rPr lang="zh-TW" altLang="en-US" sz="2900" b="1" dirty="0">
                <a:solidFill>
                  <a:srgbClr val="0000CC"/>
                </a:solidFill>
                <a:latin typeface="Arial" panose="020B0604020202020204" pitchFamily="34" charset="0"/>
                <a:ea typeface="標楷體" panose="03000509000000000000" pitchFamily="65" charset="-120"/>
                <a:cs typeface="Arial" panose="020B0604020202020204" pitchFamily="34" charset="0"/>
              </a:rPr>
              <a:t>夏天時，可以聽到翠綠樹葉在風中沙沙作響，也可以看到它們在陽光裡閃閃發光。秋天的楓葉用橘色和紅色點燃整片風景。接著，當冬天來臨，白雪將整座城市變成一個奇妙的銀色王國。</a:t>
            </a:r>
          </a:p>
        </p:txBody>
      </p:sp>
      <p:pic>
        <p:nvPicPr>
          <p:cNvPr id="17" name="圖片 16">
            <a:extLst>
              <a:ext uri="{FF2B5EF4-FFF2-40B4-BE49-F238E27FC236}">
                <a16:creationId xmlns:a16="http://schemas.microsoft.com/office/drawing/2014/main" id="{045F9E44-B583-4960-949E-71625986B41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160000" y="144000"/>
            <a:ext cx="360000" cy="352603"/>
          </a:xfrm>
          <a:prstGeom prst="rect">
            <a:avLst/>
          </a:prstGeom>
        </p:spPr>
      </p:pic>
      <p:pic>
        <p:nvPicPr>
          <p:cNvPr id="3" name="快1-2">
            <a:hlinkClick r:id="" action="ppaction://media"/>
            <a:extLst>
              <a:ext uri="{FF2B5EF4-FFF2-40B4-BE49-F238E27FC236}">
                <a16:creationId xmlns:a16="http://schemas.microsoft.com/office/drawing/2014/main" id="{A960CE4D-6753-4189-A957-3602C31EDBDA}"/>
              </a:ext>
            </a:extLst>
          </p:cNvPr>
          <p:cNvPicPr>
            <a:picLocks noChangeAspect="1"/>
          </p:cNvPicPr>
          <p:nvPr>
            <a:audioFile r:link="rId2"/>
            <p:extLst>
              <p:ext uri="{DAA4B4D4-6D71-4841-9C94-3DE7FCFB9230}">
                <p14:media xmlns:p14="http://schemas.microsoft.com/office/powerpoint/2010/main" r:embed="rId1"/>
              </p:ext>
            </p:extLst>
          </p:nvPr>
        </p:nvPicPr>
        <p:blipFill>
          <a:blip r:embed="rId13" cstate="print">
            <a:extLst>
              <a:ext uri="{28A0092B-C50C-407E-A947-70E740481C1C}">
                <a14:useLocalDpi xmlns:a14="http://schemas.microsoft.com/office/drawing/2010/main" val="0"/>
              </a:ext>
            </a:extLst>
          </a:blip>
          <a:stretch>
            <a:fillRect/>
          </a:stretch>
        </p:blipFill>
        <p:spPr>
          <a:xfrm>
            <a:off x="8280000" y="144000"/>
            <a:ext cx="360000" cy="783753"/>
          </a:xfrm>
          <a:prstGeom prst="rect">
            <a:avLst/>
          </a:prstGeom>
        </p:spPr>
      </p:pic>
      <p:pic>
        <p:nvPicPr>
          <p:cNvPr id="26" name="慢1-2">
            <a:hlinkClick r:id="" action="ppaction://media"/>
            <a:extLst>
              <a:ext uri="{FF2B5EF4-FFF2-40B4-BE49-F238E27FC236}">
                <a16:creationId xmlns:a16="http://schemas.microsoft.com/office/drawing/2014/main" id="{34CABCF3-2CD8-4D58-980E-5BCB8965D27D}"/>
              </a:ext>
            </a:extLst>
          </p:cNvPr>
          <p:cNvPicPr>
            <a:picLocks noChangeAspect="1"/>
          </p:cNvPicPr>
          <p:nvPr>
            <a:audioFile r:link="rId4"/>
            <p:extLst>
              <p:ext uri="{DAA4B4D4-6D71-4841-9C94-3DE7FCFB9230}">
                <p14:media xmlns:p14="http://schemas.microsoft.com/office/powerpoint/2010/main" r:embed="rId3"/>
              </p:ext>
            </p:extLst>
          </p:nvPr>
        </p:nvPicPr>
        <p:blipFill>
          <a:blip r:embed="rId14" cstate="print">
            <a:extLst>
              <a:ext uri="{28A0092B-C50C-407E-A947-70E740481C1C}">
                <a14:useLocalDpi xmlns:a14="http://schemas.microsoft.com/office/drawing/2010/main" val="0"/>
              </a:ext>
            </a:extLst>
          </a:blip>
          <a:stretch>
            <a:fillRect/>
          </a:stretch>
        </p:blipFill>
        <p:spPr>
          <a:xfrm>
            <a:off x="9900000" y="144000"/>
            <a:ext cx="360000" cy="784176"/>
          </a:xfrm>
          <a:prstGeom prst="rect">
            <a:avLst/>
          </a:prstGeom>
        </p:spPr>
      </p:pic>
      <p:pic>
        <p:nvPicPr>
          <p:cNvPr id="18" name="圖片 17">
            <a:hlinkClick r:id="rId15" action="ppaction://hlinksldjump"/>
            <a:extLst>
              <a:ext uri="{FF2B5EF4-FFF2-40B4-BE49-F238E27FC236}">
                <a16:creationId xmlns:a16="http://schemas.microsoft.com/office/drawing/2014/main" id="{C0F150F5-600F-4C01-8496-A3FA019FA6EA}"/>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477484" y="843996"/>
            <a:ext cx="252000" cy="252000"/>
          </a:xfrm>
          <a:prstGeom prst="rect">
            <a:avLst/>
          </a:prstGeom>
        </p:spPr>
      </p:pic>
      <p:pic>
        <p:nvPicPr>
          <p:cNvPr id="19" name="圖片 18">
            <a:hlinkClick r:id="rId17" action="ppaction://hlinksldjump"/>
            <a:extLst>
              <a:ext uri="{FF2B5EF4-FFF2-40B4-BE49-F238E27FC236}">
                <a16:creationId xmlns:a16="http://schemas.microsoft.com/office/drawing/2014/main" id="{9E0614C1-728D-4A4A-9B50-644202C84F7A}"/>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856347" y="1681200"/>
            <a:ext cx="252000" cy="252000"/>
          </a:xfrm>
          <a:prstGeom prst="rect">
            <a:avLst/>
          </a:prstGeom>
        </p:spPr>
      </p:pic>
      <p:pic>
        <p:nvPicPr>
          <p:cNvPr id="20" name="圖片 19">
            <a:hlinkClick r:id="rId18" action="ppaction://hlinksldjump"/>
            <a:extLst>
              <a:ext uri="{FF2B5EF4-FFF2-40B4-BE49-F238E27FC236}">
                <a16:creationId xmlns:a16="http://schemas.microsoft.com/office/drawing/2014/main" id="{B6A371D5-02DA-4686-81CD-2FCD50C7C0A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719495" y="3208540"/>
            <a:ext cx="252000" cy="252000"/>
          </a:xfrm>
          <a:prstGeom prst="rect">
            <a:avLst/>
          </a:prstGeom>
        </p:spPr>
      </p:pic>
      <p:pic>
        <p:nvPicPr>
          <p:cNvPr id="21" name="圖片 2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01502" y="162000"/>
            <a:ext cx="1144141" cy="356260"/>
          </a:xfrm>
          <a:prstGeom prst="rect">
            <a:avLst/>
          </a:prstGeom>
        </p:spPr>
      </p:pic>
    </p:spTree>
    <p:extLst>
      <p:ext uri="{BB962C8B-B14F-4D97-AF65-F5344CB8AC3E}">
        <p14:creationId xmlns:p14="http://schemas.microsoft.com/office/powerpoint/2010/main" val="30142543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1" restart="whenNotActive" fill="hold" evtFilter="cancelBubble" nodeType="interactiveSeq">
                <p:stCondLst>
                  <p:cond evt="onClick" delay="0">
                    <p:tgtEl>
                      <p:spTgt spid="2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6"/>
                                        </p:tgtEl>
                                      </p:cBhvr>
                                    </p:cmd>
                                  </p:childTnLst>
                                </p:cTn>
                              </p:par>
                            </p:childTnLst>
                          </p:cTn>
                        </p:par>
                      </p:childTnLst>
                    </p:cTn>
                  </p:par>
                </p:childTnLst>
              </p:cTn>
              <p:nextCondLst>
                <p:cond evt="onClick" delay="0">
                  <p:tgtEl>
                    <p:spTgt spid="26"/>
                  </p:tgtEl>
                </p:cond>
              </p:nextCondLst>
            </p:seq>
            <p:audio>
              <p:cMediaNode vol="80000">
                <p:cTn id="16" fill="hold" display="0">
                  <p:stCondLst>
                    <p:cond delay="indefinite"/>
                  </p:stCondLst>
                  <p:endCondLst>
                    <p:cond evt="onStopAudio" delay="0">
                      <p:tgtEl>
                        <p:sldTgt/>
                      </p:tgtEl>
                    </p:cond>
                  </p:endCondLst>
                </p:cTn>
                <p:tgtEl>
                  <p:spTgt spid="26"/>
                </p:tgtEl>
              </p:cMediaNode>
            </p:audi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16" grpId="0"/>
      <p:bldP spid="16" grpId="1"/>
    </p:bldLst>
  </p:timing>
</p:sld>
</file>

<file path=ppt/slides/slide2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圓角矩形 4">
            <a:hlinkClick r:id="rId2" action="ppaction://hlinksldjump"/>
            <a:extLst>
              <a:ext uri="{FF2B5EF4-FFF2-40B4-BE49-F238E27FC236}">
                <a16:creationId xmlns:a16="http://schemas.microsoft.com/office/drawing/2014/main" id="{5D90B961-6A4A-4527-BAA0-730EDF459FE0}"/>
              </a:ext>
            </a:extLst>
          </p:cNvPr>
          <p:cNvSpPr/>
          <p:nvPr/>
        </p:nvSpPr>
        <p:spPr>
          <a:xfrm>
            <a:off x="10260000" y="180000"/>
            <a:ext cx="144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回語用練習</a:t>
            </a:r>
          </a:p>
        </p:txBody>
      </p:sp>
      <p:sp>
        <p:nvSpPr>
          <p:cNvPr id="6" name="文字版面配置區 2">
            <a:extLst>
              <a:ext uri="{FF2B5EF4-FFF2-40B4-BE49-F238E27FC236}">
                <a16:creationId xmlns:a16="http://schemas.microsoft.com/office/drawing/2014/main" id="{7634123A-9C20-4A6C-A4F7-AD77D25973E5}"/>
              </a:ext>
            </a:extLst>
          </p:cNvPr>
          <p:cNvSpPr txBox="1">
            <a:spLocks/>
          </p:cNvSpPr>
          <p:nvPr/>
        </p:nvSpPr>
        <p:spPr>
          <a:xfrm>
            <a:off x="272877" y="1052736"/>
            <a:ext cx="11799787" cy="201627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49263" indent="-449263">
              <a:lnSpc>
                <a:spcPct val="140000"/>
              </a:lnSpc>
              <a:spcBef>
                <a:spcPts val="600"/>
              </a:spcBef>
            </a:pP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B. </a:t>
            </a:r>
            <a:r>
              <a:rPr lang="zh-TW" altLang="en-US" sz="2800" b="1" dirty="0">
                <a:solidFill>
                  <a:schemeClr val="tx1"/>
                </a:solidFill>
                <a:latin typeface="Arial" panose="020B0604020202020204" pitchFamily="34" charset="0"/>
                <a:ea typeface="標楷體" panose="03000509000000000000" pitchFamily="65" charset="-120"/>
                <a:cs typeface="Arial" panose="020B0604020202020204" pitchFamily="34" charset="0"/>
              </a:rPr>
              <a:t>整句式翻譯</a:t>
            </a:r>
          </a:p>
          <a:p>
            <a:pPr marL="514350" indent="-514350">
              <a:lnSpc>
                <a:spcPct val="140000"/>
              </a:lnSpc>
              <a:spcBef>
                <a:spcPts val="600"/>
              </a:spcBef>
              <a:buFont typeface="+mj-lt"/>
              <a:buAutoNum type="arabicPeriod" startAt="5"/>
            </a:pP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沒有</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參觀過艾非爾鐵塔（</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Eiffel Tower</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）巴黎之旅就不算</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完整。（</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No...without....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bg1"/>
                </a:solidFill>
                <a:latin typeface="Arial" panose="020B0604020202020204" pitchFamily="34" charset="0"/>
                <a:ea typeface="標楷體" panose="03000509000000000000" pitchFamily="65" charset="-120"/>
                <a:cs typeface="Arial" panose="020B0604020202020204" pitchFamily="34" charset="0"/>
              </a:rPr>
              <a:t>.</a:t>
            </a:r>
          </a:p>
        </p:txBody>
      </p:sp>
      <p:sp>
        <p:nvSpPr>
          <p:cNvPr id="7" name="文字版面配置區 2">
            <a:extLst>
              <a:ext uri="{FF2B5EF4-FFF2-40B4-BE49-F238E27FC236}">
                <a16:creationId xmlns:a16="http://schemas.microsoft.com/office/drawing/2014/main" id="{C07F2D8F-DC93-4536-BAD7-8D4D5310F02B}"/>
              </a:ext>
            </a:extLst>
          </p:cNvPr>
          <p:cNvSpPr txBox="1">
            <a:spLocks/>
          </p:cNvSpPr>
          <p:nvPr/>
        </p:nvSpPr>
        <p:spPr>
          <a:xfrm>
            <a:off x="761195" y="3054318"/>
            <a:ext cx="11063332" cy="6541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No trip to Paris is complete without a visit to the Eiffel Tower.</a:t>
            </a:r>
          </a:p>
        </p:txBody>
      </p:sp>
      <p:pic>
        <p:nvPicPr>
          <p:cNvPr id="8" name="圖片 7">
            <a:extLst>
              <a:ext uri="{FF2B5EF4-FFF2-40B4-BE49-F238E27FC236}">
                <a16:creationId xmlns:a16="http://schemas.microsoft.com/office/drawing/2014/main" id="{D48D00F8-3C61-4F68-8C4E-4E70821BF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980" y="3286981"/>
            <a:ext cx="318857" cy="318857"/>
          </a:xfrm>
          <a:prstGeom prst="rect">
            <a:avLst/>
          </a:prstGeom>
        </p:spPr>
      </p:pic>
      <p:pic>
        <p:nvPicPr>
          <p:cNvPr id="9" name="圖片 8">
            <a:extLst>
              <a:ext uri="{FF2B5EF4-FFF2-40B4-BE49-F238E27FC236}">
                <a16:creationId xmlns:a16="http://schemas.microsoft.com/office/drawing/2014/main" id="{2F973FC8-D249-4562-B06B-5CAC1A501E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4000" y="627380"/>
            <a:ext cx="1623128" cy="414317"/>
          </a:xfrm>
          <a:prstGeom prst="rect">
            <a:avLst/>
          </a:prstGeom>
        </p:spPr>
      </p:pic>
    </p:spTree>
    <p:extLst>
      <p:ext uri="{BB962C8B-B14F-4D97-AF65-F5344CB8AC3E}">
        <p14:creationId xmlns:p14="http://schemas.microsoft.com/office/powerpoint/2010/main" val="3859968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877" y="2500947"/>
            <a:ext cx="11693475" cy="1856106"/>
          </a:xfrm>
          <a:prstGeom prst="rect">
            <a:avLst/>
          </a:prstGeom>
        </p:spPr>
      </p:pic>
    </p:spTree>
    <p:extLst>
      <p:ext uri="{BB962C8B-B14F-4D97-AF65-F5344CB8AC3E}">
        <p14:creationId xmlns:p14="http://schemas.microsoft.com/office/powerpoint/2010/main" val="256275081"/>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9A5018B7-3EC7-4C26-8228-36F7FF57F8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134" y="209657"/>
            <a:ext cx="3132000" cy="497142"/>
          </a:xfrm>
          <a:prstGeom prst="rect">
            <a:avLst/>
          </a:prstGeom>
        </p:spPr>
      </p:pic>
      <p:pic>
        <p:nvPicPr>
          <p:cNvPr id="3" name="圖片 2">
            <a:extLst>
              <a:ext uri="{FF2B5EF4-FFF2-40B4-BE49-F238E27FC236}">
                <a16:creationId xmlns:a16="http://schemas.microsoft.com/office/drawing/2014/main" id="{8B524EB5-1404-4A2F-A5C8-3A23587022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719" y="852653"/>
            <a:ext cx="3305517" cy="468000"/>
          </a:xfrm>
          <a:prstGeom prst="rect">
            <a:avLst/>
          </a:prstGeom>
        </p:spPr>
      </p:pic>
      <p:graphicFrame>
        <p:nvGraphicFramePr>
          <p:cNvPr id="5" name="表格 4">
            <a:extLst>
              <a:ext uri="{FF2B5EF4-FFF2-40B4-BE49-F238E27FC236}">
                <a16:creationId xmlns:a16="http://schemas.microsoft.com/office/drawing/2014/main" id="{2FBB974A-9BD2-43DC-80D7-B434EDB189A6}"/>
              </a:ext>
            </a:extLst>
          </p:cNvPr>
          <p:cNvGraphicFramePr>
            <a:graphicFrameLocks noGrp="1"/>
          </p:cNvGraphicFramePr>
          <p:nvPr>
            <p:extLst>
              <p:ext uri="{D42A27DB-BD31-4B8C-83A1-F6EECF244321}">
                <p14:modId xmlns:p14="http://schemas.microsoft.com/office/powerpoint/2010/main" val="4100308516"/>
              </p:ext>
            </p:extLst>
          </p:nvPr>
        </p:nvGraphicFramePr>
        <p:xfrm>
          <a:off x="245134" y="2125134"/>
          <a:ext cx="11779676" cy="579120"/>
        </p:xfrm>
        <a:graphic>
          <a:graphicData uri="http://schemas.openxmlformats.org/drawingml/2006/table">
            <a:tbl>
              <a:tblPr firstRow="1" bandRow="1"/>
              <a:tblGrid>
                <a:gridCol w="2944919">
                  <a:extLst>
                    <a:ext uri="{9D8B030D-6E8A-4147-A177-3AD203B41FA5}">
                      <a16:colId xmlns:a16="http://schemas.microsoft.com/office/drawing/2014/main" val="1080590635"/>
                    </a:ext>
                  </a:extLst>
                </a:gridCol>
                <a:gridCol w="2944919">
                  <a:extLst>
                    <a:ext uri="{9D8B030D-6E8A-4147-A177-3AD203B41FA5}">
                      <a16:colId xmlns:a16="http://schemas.microsoft.com/office/drawing/2014/main" val="3861603920"/>
                    </a:ext>
                  </a:extLst>
                </a:gridCol>
                <a:gridCol w="2944919">
                  <a:extLst>
                    <a:ext uri="{9D8B030D-6E8A-4147-A177-3AD203B41FA5}">
                      <a16:colId xmlns:a16="http://schemas.microsoft.com/office/drawing/2014/main" val="1279311028"/>
                    </a:ext>
                  </a:extLst>
                </a:gridCol>
                <a:gridCol w="2944919">
                  <a:extLst>
                    <a:ext uri="{9D8B030D-6E8A-4147-A177-3AD203B41FA5}">
                      <a16:colId xmlns:a16="http://schemas.microsoft.com/office/drawing/2014/main" val="117386558"/>
                    </a:ext>
                  </a:extLst>
                </a:gridCol>
              </a:tblGrid>
              <a:tr h="370840">
                <a:tc>
                  <a:txBody>
                    <a:bodyPr/>
                    <a:lstStyle/>
                    <a:p>
                      <a:pPr algn="ctr"/>
                      <a:r>
                        <a:rPr lang="en-US" altLang="zh-TW" sz="3200" dirty="0">
                          <a:latin typeface="Arial" panose="020B0604020202020204" pitchFamily="34" charset="0"/>
                          <a:ea typeface="標楷體" panose="03000509000000000000" pitchFamily="65" charset="-120"/>
                          <a:cs typeface="Arial" panose="020B0604020202020204" pitchFamily="34" charset="0"/>
                        </a:rPr>
                        <a:t> philosophers</a:t>
                      </a:r>
                      <a:endParaRPr lang="zh-TW" altLang="en-US" sz="3200" dirty="0">
                        <a:latin typeface="Arial" panose="020B0604020202020204" pitchFamily="34" charset="0"/>
                        <a:cs typeface="Arial" panose="020B0604020202020204" pitchFamily="34" charset="0"/>
                      </a:endParaRPr>
                    </a:p>
                  </a:txBody>
                  <a:tcPr>
                    <a:lnL w="9525" cap="flat" cmpd="sng">
                      <a:noFill/>
                      <a:prstDash val="solid"/>
                      <a:round/>
                      <a:headEnd type="none" w="sm" len="sm"/>
                      <a:tailEnd type="none" w="sm" len="sm"/>
                    </a:lnL>
                    <a:lnR w="3810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DEEED"/>
                    </a:solidFill>
                  </a:tcPr>
                </a:tc>
                <a:tc>
                  <a:txBody>
                    <a:bodyPr/>
                    <a:lstStyle/>
                    <a:p>
                      <a:pPr algn="ctr"/>
                      <a:r>
                        <a:rPr lang="en-US" altLang="zh-TW" sz="3200" dirty="0">
                          <a:latin typeface="Arial" panose="020B0604020202020204" pitchFamily="34" charset="0"/>
                          <a:ea typeface="標楷體" panose="03000509000000000000" pitchFamily="65" charset="-120"/>
                          <a:cs typeface="Arial" panose="020B0604020202020204" pitchFamily="34" charset="0"/>
                        </a:rPr>
                        <a:t> meditation</a:t>
                      </a:r>
                      <a:endParaRPr lang="zh-TW" altLang="en-US" sz="3200" dirty="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DEEED"/>
                    </a:solidFill>
                  </a:tcPr>
                </a:tc>
                <a:tc>
                  <a:txBody>
                    <a:bodyPr/>
                    <a:lstStyle/>
                    <a:p>
                      <a:pPr algn="ctr"/>
                      <a:r>
                        <a:rPr lang="en-US" altLang="zh-TW" sz="3200" dirty="0">
                          <a:latin typeface="Arial" panose="020B0604020202020204" pitchFamily="34" charset="0"/>
                          <a:ea typeface="標楷體" panose="03000509000000000000" pitchFamily="65" charset="-120"/>
                          <a:cs typeface="Arial" panose="020B0604020202020204" pitchFamily="34" charset="0"/>
                        </a:rPr>
                        <a:t> path</a:t>
                      </a:r>
                      <a:endParaRPr lang="zh-TW" altLang="en-US" sz="3200" dirty="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DEEED"/>
                    </a:solidFill>
                  </a:tcPr>
                </a:tc>
                <a:tc>
                  <a:txBody>
                    <a:bodyPr/>
                    <a:lstStyle/>
                    <a:p>
                      <a:pPr algn="ctr"/>
                      <a:r>
                        <a:rPr lang="en-US" altLang="zh-TW" sz="3200" dirty="0">
                          <a:latin typeface="Arial" panose="020B0604020202020204" pitchFamily="34" charset="0"/>
                          <a:ea typeface="標楷體" panose="03000509000000000000" pitchFamily="65" charset="-120"/>
                          <a:cs typeface="Arial" panose="020B0604020202020204" pitchFamily="34" charset="0"/>
                        </a:rPr>
                        <a:t> souvenir</a:t>
                      </a:r>
                      <a:endParaRPr lang="zh-TW" altLang="en-US" sz="3200" dirty="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DEEED"/>
                    </a:solidFill>
                  </a:tcPr>
                </a:tc>
                <a:extLst>
                  <a:ext uri="{0D108BD9-81ED-4DB2-BD59-A6C34878D82A}">
                    <a16:rowId xmlns:a16="http://schemas.microsoft.com/office/drawing/2014/main" val="725628171"/>
                  </a:ext>
                </a:extLst>
              </a:tr>
            </a:tbl>
          </a:graphicData>
        </a:graphic>
      </p:graphicFrame>
      <p:sp>
        <p:nvSpPr>
          <p:cNvPr id="6" name="文字版面配置區 2">
            <a:extLst>
              <a:ext uri="{FF2B5EF4-FFF2-40B4-BE49-F238E27FC236}">
                <a16:creationId xmlns:a16="http://schemas.microsoft.com/office/drawing/2014/main" id="{88746D51-F40D-4108-9128-13BD434816CD}"/>
              </a:ext>
            </a:extLst>
          </p:cNvPr>
          <p:cNvSpPr txBox="1">
            <a:spLocks/>
          </p:cNvSpPr>
          <p:nvPr/>
        </p:nvSpPr>
        <p:spPr>
          <a:xfrm>
            <a:off x="245134" y="1355624"/>
            <a:ext cx="7260566" cy="64807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Fill in the blanks with the correct words.</a:t>
            </a:r>
          </a:p>
        </p:txBody>
      </p:sp>
      <p:sp>
        <p:nvSpPr>
          <p:cNvPr id="7" name="文字版面配置區 2">
            <a:extLst>
              <a:ext uri="{FF2B5EF4-FFF2-40B4-BE49-F238E27FC236}">
                <a16:creationId xmlns:a16="http://schemas.microsoft.com/office/drawing/2014/main" id="{63581F76-D077-453B-88D6-07D6D47EB287}"/>
              </a:ext>
            </a:extLst>
          </p:cNvPr>
          <p:cNvSpPr txBox="1">
            <a:spLocks/>
          </p:cNvSpPr>
          <p:nvPr/>
        </p:nvSpPr>
        <p:spPr>
          <a:xfrm>
            <a:off x="245134" y="2780928"/>
            <a:ext cx="11779674" cy="2584297"/>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514350" indent="-514350">
              <a:lnSpc>
                <a:spcPct val="120000"/>
              </a:lnSpc>
              <a:buFont typeface="+mj-lt"/>
              <a:buAutoNum type="arabicPeriod"/>
            </a:pP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When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I need some inspiration, I always take a walk along the</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in the park near my house.</a:t>
            </a:r>
          </a:p>
          <a:p>
            <a:pPr marL="514350" indent="-514350">
              <a:lnSpc>
                <a:spcPct val="120000"/>
              </a:lnSpc>
              <a:buFont typeface="+mj-lt"/>
              <a:buAutoNum type="arabicPeriod"/>
            </a:pP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It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is said that doing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every day can relieve your anxiety.</a:t>
            </a:r>
          </a:p>
        </p:txBody>
      </p:sp>
      <p:sp>
        <p:nvSpPr>
          <p:cNvPr id="8" name="文字版面配置區 2">
            <a:extLst>
              <a:ext uri="{FF2B5EF4-FFF2-40B4-BE49-F238E27FC236}">
                <a16:creationId xmlns:a16="http://schemas.microsoft.com/office/drawing/2014/main" id="{677F0676-12A7-408B-8559-5F4AF6DB62C4}"/>
              </a:ext>
            </a:extLst>
          </p:cNvPr>
          <p:cNvSpPr txBox="1">
            <a:spLocks/>
          </p:cNvSpPr>
          <p:nvPr/>
        </p:nvSpPr>
        <p:spPr>
          <a:xfrm>
            <a:off x="1382232" y="3382488"/>
            <a:ext cx="1171449" cy="654192"/>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40000"/>
              </a:lnSpc>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path</a:t>
            </a:r>
          </a:p>
        </p:txBody>
      </p:sp>
      <p:pic>
        <p:nvPicPr>
          <p:cNvPr id="9" name="圖片 8">
            <a:extLst>
              <a:ext uri="{FF2B5EF4-FFF2-40B4-BE49-F238E27FC236}">
                <a16:creationId xmlns:a16="http://schemas.microsoft.com/office/drawing/2014/main" id="{D5295712-1F44-4468-B931-144E023F37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2515" y="3550156"/>
            <a:ext cx="324000" cy="318857"/>
          </a:xfrm>
          <a:prstGeom prst="rect">
            <a:avLst/>
          </a:prstGeom>
        </p:spPr>
      </p:pic>
      <p:sp>
        <p:nvSpPr>
          <p:cNvPr id="10" name="文字版面配置區 2">
            <a:extLst>
              <a:ext uri="{FF2B5EF4-FFF2-40B4-BE49-F238E27FC236}">
                <a16:creationId xmlns:a16="http://schemas.microsoft.com/office/drawing/2014/main" id="{556A56C0-65A3-430E-803F-2E9F3B1FB9FF}"/>
              </a:ext>
            </a:extLst>
          </p:cNvPr>
          <p:cNvSpPr txBox="1">
            <a:spLocks/>
          </p:cNvSpPr>
          <p:nvPr/>
        </p:nvSpPr>
        <p:spPr>
          <a:xfrm>
            <a:off x="4776286" y="4064837"/>
            <a:ext cx="2203475" cy="654192"/>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meditation</a:t>
            </a:r>
          </a:p>
        </p:txBody>
      </p:sp>
      <p:pic>
        <p:nvPicPr>
          <p:cNvPr id="11" name="圖片 10">
            <a:extLst>
              <a:ext uri="{FF2B5EF4-FFF2-40B4-BE49-F238E27FC236}">
                <a16:creationId xmlns:a16="http://schemas.microsoft.com/office/drawing/2014/main" id="{CF37DF4E-5748-44C1-A060-8BB948EB01C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39597" y="4063518"/>
            <a:ext cx="324000" cy="318857"/>
          </a:xfrm>
          <a:prstGeom prst="rect">
            <a:avLst/>
          </a:prstGeom>
        </p:spPr>
      </p:pic>
      <p:pic>
        <p:nvPicPr>
          <p:cNvPr id="12" name="圖片 11">
            <a:extLst>
              <a:ext uri="{FF2B5EF4-FFF2-40B4-BE49-F238E27FC236}">
                <a16:creationId xmlns:a16="http://schemas.microsoft.com/office/drawing/2014/main" id="{C8580A9E-8734-4ADE-9705-BC698A4F588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39597" y="920864"/>
            <a:ext cx="1224136" cy="342906"/>
          </a:xfrm>
          <a:prstGeom prst="rect">
            <a:avLst/>
          </a:prstGeom>
        </p:spPr>
      </p:pic>
      <p:pic>
        <p:nvPicPr>
          <p:cNvPr id="13" name="L5 Previe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extLst>
              <a:ext uri="{28A0092B-C50C-407E-A947-70E740481C1C}">
                <a14:useLocalDpi xmlns:a14="http://schemas.microsoft.com/office/drawing/2010/main" val="0"/>
              </a:ext>
            </a:extLst>
          </a:blip>
          <a:stretch>
            <a:fillRect/>
          </a:stretch>
        </p:blipFill>
        <p:spPr>
          <a:xfrm>
            <a:off x="3795299" y="912339"/>
            <a:ext cx="360000" cy="783116"/>
          </a:xfrm>
          <a:prstGeom prst="rect">
            <a:avLst/>
          </a:prstGeom>
        </p:spPr>
      </p:pic>
    </p:spTree>
    <p:extLst>
      <p:ext uri="{BB962C8B-B14F-4D97-AF65-F5344CB8AC3E}">
        <p14:creationId xmlns:p14="http://schemas.microsoft.com/office/powerpoint/2010/main" val="35592471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50"/>
                                        <p:tgtEl>
                                          <p:spTgt spid="10"/>
                                        </p:tgtEl>
                                      </p:cBhvr>
                                    </p:animEffec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2"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50"/>
                                        <p:tgtEl>
                                          <p:spTgt spid="8"/>
                                        </p:tgtEl>
                                      </p:cBhvr>
                                    </p:animEffect>
                                  </p:childTnLst>
                                </p:cTn>
                              </p:par>
                              <p:par>
                                <p:cTn id="20" presetID="10" presetClass="entr" presetSubtype="0" fill="hold" grpId="2"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7267" fill="hold"/>
                                        <p:tgtEl>
                                          <p:spTgt spid="13"/>
                                        </p:tgtEl>
                                      </p:cBhvr>
                                    </p:cmd>
                                  </p:childTnLst>
                                </p:cTn>
                              </p:par>
                            </p:childTnLst>
                          </p:cTn>
                        </p:par>
                      </p:childTnLst>
                    </p:cTn>
                  </p:par>
                </p:childTnLst>
              </p:cTn>
              <p:nextCondLst>
                <p:cond evt="onClick" delay="0">
                  <p:tgtEl>
                    <p:spTgt spid="13"/>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8" grpId="0"/>
      <p:bldP spid="8" grpId="2"/>
      <p:bldP spid="10" grpId="0"/>
      <p:bldP spid="10" grpId="2"/>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id="{2FBB974A-9BD2-43DC-80D7-B434EDB189A6}"/>
              </a:ext>
            </a:extLst>
          </p:cNvPr>
          <p:cNvGraphicFramePr>
            <a:graphicFrameLocks noGrp="1"/>
          </p:cNvGraphicFramePr>
          <p:nvPr>
            <p:extLst>
              <p:ext uri="{D42A27DB-BD31-4B8C-83A1-F6EECF244321}">
                <p14:modId xmlns:p14="http://schemas.microsoft.com/office/powerpoint/2010/main" val="644409588"/>
              </p:ext>
            </p:extLst>
          </p:nvPr>
        </p:nvGraphicFramePr>
        <p:xfrm>
          <a:off x="245134" y="2125134"/>
          <a:ext cx="11779676" cy="579120"/>
        </p:xfrm>
        <a:graphic>
          <a:graphicData uri="http://schemas.openxmlformats.org/drawingml/2006/table">
            <a:tbl>
              <a:tblPr firstRow="1" bandRow="1"/>
              <a:tblGrid>
                <a:gridCol w="2944919">
                  <a:extLst>
                    <a:ext uri="{9D8B030D-6E8A-4147-A177-3AD203B41FA5}">
                      <a16:colId xmlns:a16="http://schemas.microsoft.com/office/drawing/2014/main" val="1080590635"/>
                    </a:ext>
                  </a:extLst>
                </a:gridCol>
                <a:gridCol w="2944919">
                  <a:extLst>
                    <a:ext uri="{9D8B030D-6E8A-4147-A177-3AD203B41FA5}">
                      <a16:colId xmlns:a16="http://schemas.microsoft.com/office/drawing/2014/main" val="3861603920"/>
                    </a:ext>
                  </a:extLst>
                </a:gridCol>
                <a:gridCol w="2944919">
                  <a:extLst>
                    <a:ext uri="{9D8B030D-6E8A-4147-A177-3AD203B41FA5}">
                      <a16:colId xmlns:a16="http://schemas.microsoft.com/office/drawing/2014/main" val="1279311028"/>
                    </a:ext>
                  </a:extLst>
                </a:gridCol>
                <a:gridCol w="2944919">
                  <a:extLst>
                    <a:ext uri="{9D8B030D-6E8A-4147-A177-3AD203B41FA5}">
                      <a16:colId xmlns:a16="http://schemas.microsoft.com/office/drawing/2014/main" val="117386558"/>
                    </a:ext>
                  </a:extLst>
                </a:gridCol>
              </a:tblGrid>
              <a:tr h="370840">
                <a:tc>
                  <a:txBody>
                    <a:bodyPr/>
                    <a:lstStyle/>
                    <a:p>
                      <a:pPr algn="ctr"/>
                      <a:r>
                        <a:rPr lang="en-US" altLang="zh-TW" sz="3200" dirty="0">
                          <a:latin typeface="Arial" panose="020B0604020202020204" pitchFamily="34" charset="0"/>
                          <a:ea typeface="標楷體" panose="03000509000000000000" pitchFamily="65" charset="-120"/>
                          <a:cs typeface="Arial" panose="020B0604020202020204" pitchFamily="34" charset="0"/>
                        </a:rPr>
                        <a:t> philosophers</a:t>
                      </a:r>
                      <a:endParaRPr lang="zh-TW" altLang="en-US" sz="3200" dirty="0">
                        <a:latin typeface="Arial" panose="020B0604020202020204" pitchFamily="34" charset="0"/>
                        <a:cs typeface="Arial" panose="020B0604020202020204" pitchFamily="34" charset="0"/>
                      </a:endParaRPr>
                    </a:p>
                  </a:txBody>
                  <a:tcPr>
                    <a:lnL w="9525" cap="flat" cmpd="sng">
                      <a:noFill/>
                      <a:prstDash val="solid"/>
                      <a:round/>
                      <a:headEnd type="none" w="sm" len="sm"/>
                      <a:tailEnd type="none" w="sm" len="sm"/>
                    </a:lnL>
                    <a:lnR w="3810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DEEED"/>
                    </a:solidFill>
                  </a:tcPr>
                </a:tc>
                <a:tc>
                  <a:txBody>
                    <a:bodyPr/>
                    <a:lstStyle/>
                    <a:p>
                      <a:pPr algn="ctr"/>
                      <a:r>
                        <a:rPr lang="en-US" altLang="zh-TW" sz="3200" dirty="0">
                          <a:latin typeface="Arial" panose="020B0604020202020204" pitchFamily="34" charset="0"/>
                          <a:ea typeface="標楷體" panose="03000509000000000000" pitchFamily="65" charset="-120"/>
                          <a:cs typeface="Arial" panose="020B0604020202020204" pitchFamily="34" charset="0"/>
                        </a:rPr>
                        <a:t> meditation</a:t>
                      </a:r>
                      <a:endParaRPr lang="zh-TW" altLang="en-US" sz="3200" dirty="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DEEED"/>
                    </a:solidFill>
                  </a:tcPr>
                </a:tc>
                <a:tc>
                  <a:txBody>
                    <a:bodyPr/>
                    <a:lstStyle/>
                    <a:p>
                      <a:pPr algn="ctr"/>
                      <a:r>
                        <a:rPr lang="en-US" altLang="zh-TW" sz="3200" dirty="0">
                          <a:latin typeface="Arial" panose="020B0604020202020204" pitchFamily="34" charset="0"/>
                          <a:ea typeface="標楷體" panose="03000509000000000000" pitchFamily="65" charset="-120"/>
                          <a:cs typeface="Arial" panose="020B0604020202020204" pitchFamily="34" charset="0"/>
                        </a:rPr>
                        <a:t> path</a:t>
                      </a:r>
                      <a:endParaRPr lang="zh-TW" altLang="en-US" sz="3200" dirty="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DEEED"/>
                    </a:solidFill>
                  </a:tcPr>
                </a:tc>
                <a:tc>
                  <a:txBody>
                    <a:bodyPr/>
                    <a:lstStyle/>
                    <a:p>
                      <a:pPr algn="ctr"/>
                      <a:r>
                        <a:rPr lang="en-US" altLang="zh-TW" sz="3200" dirty="0">
                          <a:latin typeface="Arial" panose="020B0604020202020204" pitchFamily="34" charset="0"/>
                          <a:ea typeface="標楷體" panose="03000509000000000000" pitchFamily="65" charset="-120"/>
                          <a:cs typeface="Arial" panose="020B0604020202020204" pitchFamily="34" charset="0"/>
                        </a:rPr>
                        <a:t> souvenir</a:t>
                      </a:r>
                      <a:endParaRPr lang="zh-TW" altLang="en-US" sz="3200" dirty="0">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DEEED"/>
                    </a:solidFill>
                  </a:tcPr>
                </a:tc>
                <a:extLst>
                  <a:ext uri="{0D108BD9-81ED-4DB2-BD59-A6C34878D82A}">
                    <a16:rowId xmlns:a16="http://schemas.microsoft.com/office/drawing/2014/main" val="725628171"/>
                  </a:ext>
                </a:extLst>
              </a:tr>
            </a:tbl>
          </a:graphicData>
        </a:graphic>
      </p:graphicFrame>
      <p:sp>
        <p:nvSpPr>
          <p:cNvPr id="6" name="文字版面配置區 2">
            <a:extLst>
              <a:ext uri="{FF2B5EF4-FFF2-40B4-BE49-F238E27FC236}">
                <a16:creationId xmlns:a16="http://schemas.microsoft.com/office/drawing/2014/main" id="{88746D51-F40D-4108-9128-13BD434816CD}"/>
              </a:ext>
            </a:extLst>
          </p:cNvPr>
          <p:cNvSpPr txBox="1">
            <a:spLocks/>
          </p:cNvSpPr>
          <p:nvPr/>
        </p:nvSpPr>
        <p:spPr>
          <a:xfrm>
            <a:off x="245133" y="1355624"/>
            <a:ext cx="7441541" cy="64807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Fill in the blanks with the correct words.</a:t>
            </a:r>
          </a:p>
        </p:txBody>
      </p:sp>
      <p:sp>
        <p:nvSpPr>
          <p:cNvPr id="7" name="文字版面配置區 2">
            <a:extLst>
              <a:ext uri="{FF2B5EF4-FFF2-40B4-BE49-F238E27FC236}">
                <a16:creationId xmlns:a16="http://schemas.microsoft.com/office/drawing/2014/main" id="{63581F76-D077-453B-88D6-07D6D47EB287}"/>
              </a:ext>
            </a:extLst>
          </p:cNvPr>
          <p:cNvSpPr txBox="1">
            <a:spLocks/>
          </p:cNvSpPr>
          <p:nvPr/>
        </p:nvSpPr>
        <p:spPr>
          <a:xfrm>
            <a:off x="245134" y="2780928"/>
            <a:ext cx="11779674" cy="2584297"/>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514350" indent="-514350">
              <a:lnSpc>
                <a:spcPct val="120000"/>
              </a:lnSpc>
              <a:buFont typeface="+mj-lt"/>
              <a:buAutoNum type="arabicPeriod" startAt="3"/>
            </a:pP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Socrates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is undoubtedly one of the greatest </a:t>
            </a:r>
            <a:r>
              <a:rPr lang="en-US" altLang="zh-TW"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smtClean="0">
                <a:solidFill>
                  <a:schemeClr val="bg1"/>
                </a:solidFill>
                <a:latin typeface="Arial" panose="020B0604020202020204" pitchFamily="34" charset="0"/>
                <a:ea typeface="標楷體" panose="03000509000000000000" pitchFamily="65" charset="-120"/>
                <a:cs typeface="Arial" panose="020B0604020202020204" pitchFamily="34" charset="0"/>
              </a:rPr>
              <a:t>.</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of all time.</a:t>
            </a:r>
          </a:p>
          <a:p>
            <a:pPr marL="514350" indent="-514350">
              <a:lnSpc>
                <a:spcPct val="120000"/>
              </a:lnSpc>
              <a:buFont typeface="+mj-lt"/>
              <a:buAutoNum type="arabicPeriod" startAt="3"/>
            </a:pP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I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bought this set of nesting dolls as a </a:t>
            </a: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on my trip to Russia last year.</a:t>
            </a:r>
          </a:p>
        </p:txBody>
      </p:sp>
      <p:sp>
        <p:nvSpPr>
          <p:cNvPr id="8" name="文字版面配置區 2">
            <a:extLst>
              <a:ext uri="{FF2B5EF4-FFF2-40B4-BE49-F238E27FC236}">
                <a16:creationId xmlns:a16="http://schemas.microsoft.com/office/drawing/2014/main" id="{E002C35E-1B63-4BA0-88D0-3E70AF333346}"/>
              </a:ext>
            </a:extLst>
          </p:cNvPr>
          <p:cNvSpPr txBox="1">
            <a:spLocks/>
          </p:cNvSpPr>
          <p:nvPr/>
        </p:nvSpPr>
        <p:spPr>
          <a:xfrm>
            <a:off x="9186044" y="2729845"/>
            <a:ext cx="2723696" cy="6541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philosophers</a:t>
            </a:r>
          </a:p>
        </p:txBody>
      </p:sp>
      <p:pic>
        <p:nvPicPr>
          <p:cNvPr id="9" name="圖片 8">
            <a:extLst>
              <a:ext uri="{FF2B5EF4-FFF2-40B4-BE49-F238E27FC236}">
                <a16:creationId xmlns:a16="http://schemas.microsoft.com/office/drawing/2014/main" id="{87438E59-B0F6-4369-9ADD-DF6D14045B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02502" y="3020729"/>
            <a:ext cx="324000" cy="318857"/>
          </a:xfrm>
          <a:prstGeom prst="rect">
            <a:avLst/>
          </a:prstGeom>
        </p:spPr>
      </p:pic>
      <p:sp>
        <p:nvSpPr>
          <p:cNvPr id="10" name="文字版面配置區 2">
            <a:extLst>
              <a:ext uri="{FF2B5EF4-FFF2-40B4-BE49-F238E27FC236}">
                <a16:creationId xmlns:a16="http://schemas.microsoft.com/office/drawing/2014/main" id="{836D15C5-4D49-4356-B382-EEF48158111D}"/>
              </a:ext>
            </a:extLst>
          </p:cNvPr>
          <p:cNvSpPr txBox="1">
            <a:spLocks/>
          </p:cNvSpPr>
          <p:nvPr/>
        </p:nvSpPr>
        <p:spPr>
          <a:xfrm>
            <a:off x="8001744" y="4025309"/>
            <a:ext cx="1765325" cy="6541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souvenir</a:t>
            </a:r>
          </a:p>
        </p:txBody>
      </p:sp>
      <p:pic>
        <p:nvPicPr>
          <p:cNvPr id="11" name="圖片 10">
            <a:extLst>
              <a:ext uri="{FF2B5EF4-FFF2-40B4-BE49-F238E27FC236}">
                <a16:creationId xmlns:a16="http://schemas.microsoft.com/office/drawing/2014/main" id="{4B83053D-EFA6-40BB-89F6-17B94505497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14972" y="4316193"/>
            <a:ext cx="324000" cy="318857"/>
          </a:xfrm>
          <a:prstGeom prst="rect">
            <a:avLst/>
          </a:prstGeom>
        </p:spPr>
      </p:pic>
      <p:pic>
        <p:nvPicPr>
          <p:cNvPr id="12" name="圖片 11">
            <a:extLst>
              <a:ext uri="{FF2B5EF4-FFF2-40B4-BE49-F238E27FC236}">
                <a16:creationId xmlns:a16="http://schemas.microsoft.com/office/drawing/2014/main" id="{217C8EFA-4DE6-4B7D-A467-59F10CB5D1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6674" y="1527674"/>
            <a:ext cx="1224136" cy="342906"/>
          </a:xfrm>
          <a:prstGeom prst="rect">
            <a:avLst/>
          </a:prstGeom>
        </p:spPr>
      </p:pic>
      <p:pic>
        <p:nvPicPr>
          <p:cNvPr id="14" name="圖片 13">
            <a:extLst>
              <a:ext uri="{FF2B5EF4-FFF2-40B4-BE49-F238E27FC236}">
                <a16:creationId xmlns:a16="http://schemas.microsoft.com/office/drawing/2014/main" id="{8B524EB5-1404-4A2F-A5C8-3A23587022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719" y="852653"/>
            <a:ext cx="3305517" cy="468000"/>
          </a:xfrm>
          <a:prstGeom prst="rect">
            <a:avLst/>
          </a:prstGeom>
        </p:spPr>
      </p:pic>
      <p:pic>
        <p:nvPicPr>
          <p:cNvPr id="15" name="圖片 14">
            <a:extLst>
              <a:ext uri="{FF2B5EF4-FFF2-40B4-BE49-F238E27FC236}">
                <a16:creationId xmlns:a16="http://schemas.microsoft.com/office/drawing/2014/main" id="{9A5018B7-3EC7-4C26-8228-36F7FF57F8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134" y="209657"/>
            <a:ext cx="3132000" cy="497142"/>
          </a:xfrm>
          <a:prstGeom prst="rect">
            <a:avLst/>
          </a:prstGeom>
        </p:spPr>
      </p:pic>
    </p:spTree>
    <p:extLst>
      <p:ext uri="{BB962C8B-B14F-4D97-AF65-F5344CB8AC3E}">
        <p14:creationId xmlns:p14="http://schemas.microsoft.com/office/powerpoint/2010/main" val="19415314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50"/>
                                        <p:tgtEl>
                                          <p:spTgt spid="10"/>
                                        </p:tgtEl>
                                      </p:cBhvr>
                                    </p:animEffec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2"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50"/>
                                        <p:tgtEl>
                                          <p:spTgt spid="8"/>
                                        </p:tgtEl>
                                      </p:cBhvr>
                                    </p:animEffect>
                                  </p:childTnLst>
                                </p:cTn>
                              </p:par>
                              <p:par>
                                <p:cTn id="20" presetID="10" presetClass="entr" presetSubtype="0" fill="hold" grpId="2"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childTnLst>
                          </p:cTn>
                        </p:par>
                      </p:childTnLst>
                    </p:cTn>
                  </p:par>
                </p:childTnLst>
              </p:cTn>
              <p:nextCondLst>
                <p:cond evt="onClick" delay="0">
                  <p:tgtEl>
                    <p:spTgt spid="12"/>
                  </p:tgtEl>
                </p:cond>
              </p:nextCondLst>
            </p:seq>
          </p:childTnLst>
        </p:cTn>
      </p:par>
    </p:tnLst>
    <p:bldLst>
      <p:bldP spid="8" grpId="0"/>
      <p:bldP spid="8" grpId="2"/>
      <p:bldP spid="10" grpId="0"/>
      <p:bldP spid="10" grpId="2"/>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A4BDB1FA-5F7C-4687-A4D1-5A5C2640188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3826" y="1101680"/>
            <a:ext cx="11651673" cy="4916388"/>
          </a:xfrm>
          <a:prstGeom prst="rect">
            <a:avLst/>
          </a:prstGeom>
        </p:spPr>
      </p:pic>
      <p:sp>
        <p:nvSpPr>
          <p:cNvPr id="3" name="文字版面配置區 2">
            <a:extLst>
              <a:ext uri="{FF2B5EF4-FFF2-40B4-BE49-F238E27FC236}">
                <a16:creationId xmlns:a16="http://schemas.microsoft.com/office/drawing/2014/main" id="{FF9F3A4E-4A53-46B5-98FE-DE736C499AF8}"/>
              </a:ext>
            </a:extLst>
          </p:cNvPr>
          <p:cNvSpPr txBox="1">
            <a:spLocks/>
          </p:cNvSpPr>
          <p:nvPr/>
        </p:nvSpPr>
        <p:spPr>
          <a:xfrm>
            <a:off x="507652" y="1024369"/>
            <a:ext cx="7714382" cy="64807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363663" indent="-1363663">
              <a:lnSpc>
                <a:spcPct val="120000"/>
              </a:lnSpc>
            </a:pPr>
            <a:r>
              <a:rPr lang="en-US" altLang="zh-TW" sz="3200" b="1" dirty="0">
                <a:solidFill>
                  <a:schemeClr val="accent2"/>
                </a:solidFill>
                <a:latin typeface="Segoe UI Semibold" panose="020B0702040204020203" pitchFamily="34" charset="0"/>
                <a:ea typeface="標楷體" panose="03000509000000000000" pitchFamily="65" charset="-120"/>
                <a:cs typeface="Segoe UI Semibold" panose="020B0702040204020203" pitchFamily="34" charset="0"/>
              </a:rPr>
              <a:t>Listening for Locations and Directions</a:t>
            </a:r>
          </a:p>
        </p:txBody>
      </p:sp>
      <p:pic>
        <p:nvPicPr>
          <p:cNvPr id="4" name="圖片 3">
            <a:extLst>
              <a:ext uri="{FF2B5EF4-FFF2-40B4-BE49-F238E27FC236}">
                <a16:creationId xmlns:a16="http://schemas.microsoft.com/office/drawing/2014/main" id="{E5599EF9-115A-430C-B1C6-6C91A678A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264" y="381652"/>
            <a:ext cx="3145301" cy="468000"/>
          </a:xfrm>
          <a:prstGeom prst="rect">
            <a:avLst/>
          </a:prstGeom>
        </p:spPr>
      </p:pic>
      <p:sp>
        <p:nvSpPr>
          <p:cNvPr id="6" name="文字版面配置區 2">
            <a:extLst>
              <a:ext uri="{FF2B5EF4-FFF2-40B4-BE49-F238E27FC236}">
                <a16:creationId xmlns:a16="http://schemas.microsoft.com/office/drawing/2014/main" id="{7903268E-83CA-4FC5-881C-326C6CDF2725}"/>
              </a:ext>
            </a:extLst>
          </p:cNvPr>
          <p:cNvSpPr txBox="1">
            <a:spLocks/>
          </p:cNvSpPr>
          <p:nvPr/>
        </p:nvSpPr>
        <p:spPr>
          <a:xfrm>
            <a:off x="517178" y="1605736"/>
            <a:ext cx="11674822" cy="218322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Locations and directions are key information that you need to listen carefully for. Locations indicate a particular place, especially in relation to other areas, buildings, etc. Directions point out the proper route from one place to another. Signal words and phrases may include north, south, east, west, up, down, left, right, forward, backward, ahead, etc.</a:t>
            </a:r>
          </a:p>
        </p:txBody>
      </p:sp>
    </p:spTree>
    <p:extLst>
      <p:ext uri="{BB962C8B-B14F-4D97-AF65-F5344CB8AC3E}">
        <p14:creationId xmlns:p14="http://schemas.microsoft.com/office/powerpoint/2010/main" val="2978633585"/>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hlinkClick r:id="rId4" action="ppaction://hlinksldjump"/>
            <a:extLst>
              <a:ext uri="{FF2B5EF4-FFF2-40B4-BE49-F238E27FC236}">
                <a16:creationId xmlns:a16="http://schemas.microsoft.com/office/drawing/2014/main" id="{AF6BE686-5AEF-466C-A281-CEB034F0E8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0206" y="229130"/>
            <a:ext cx="360000" cy="360000"/>
          </a:xfrm>
          <a:prstGeom prst="rect">
            <a:avLst/>
          </a:prstGeom>
        </p:spPr>
      </p:pic>
      <p:pic>
        <p:nvPicPr>
          <p:cNvPr id="7" name="圖片 6">
            <a:extLst>
              <a:ext uri="{FF2B5EF4-FFF2-40B4-BE49-F238E27FC236}">
                <a16:creationId xmlns:a16="http://schemas.microsoft.com/office/drawing/2014/main" id="{D8129281-518D-48EE-996D-D8447D5CB4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042" y="240866"/>
            <a:ext cx="2456589" cy="379822"/>
          </a:xfrm>
          <a:prstGeom prst="rect">
            <a:avLst/>
          </a:prstGeom>
        </p:spPr>
      </p:pic>
      <p:sp>
        <p:nvSpPr>
          <p:cNvPr id="5" name="文字版面配置區 2">
            <a:extLst>
              <a:ext uri="{FF2B5EF4-FFF2-40B4-BE49-F238E27FC236}">
                <a16:creationId xmlns:a16="http://schemas.microsoft.com/office/drawing/2014/main" id="{679E16EB-8092-4ECE-AABD-84EAC48CB91D}"/>
              </a:ext>
            </a:extLst>
          </p:cNvPr>
          <p:cNvSpPr txBox="1">
            <a:spLocks/>
          </p:cNvSpPr>
          <p:nvPr/>
        </p:nvSpPr>
        <p:spPr>
          <a:xfrm>
            <a:off x="291972" y="692696"/>
            <a:ext cx="11645104" cy="5149102"/>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spcBef>
                <a:spcPts val="600"/>
              </a:spcBef>
            </a:pPr>
            <a:r>
              <a:rPr lang="zh-TW" altLang="en-US"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Listen to the conversation. What is it probably about?</a:t>
            </a:r>
          </a:p>
          <a:p>
            <a:pPr marL="1524000" indent="-628650">
              <a:lnSpc>
                <a:spcPct val="14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 An introduction to the famous temples of Kyoto and how to visit them.</a:t>
            </a:r>
          </a:p>
          <a:p>
            <a:pPr marL="1524000" indent="-628650">
              <a:lnSpc>
                <a:spcPct val="14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 An interview with a Japanese director about his new film </a:t>
            </a:r>
            <a:r>
              <a:rPr lang="en-US" altLang="zh-TW" sz="3200" i="1" dirty="0">
                <a:solidFill>
                  <a:schemeClr val="tx1"/>
                </a:solidFill>
                <a:latin typeface="Arial" panose="020B0604020202020204" pitchFamily="34" charset="0"/>
                <a:ea typeface="標楷體" panose="03000509000000000000" pitchFamily="65" charset="-120"/>
                <a:cs typeface="Arial" panose="020B0604020202020204" pitchFamily="34" charset="0"/>
              </a:rPr>
              <a:t>Cherry Blossoms</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t>
            </a:r>
          </a:p>
          <a:p>
            <a:pPr marL="1524000" indent="-628650">
              <a:lnSpc>
                <a:spcPct val="14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(C) A dialogue between a tour guide in Kyoto and someone taking his tour.</a:t>
            </a:r>
          </a:p>
        </p:txBody>
      </p:sp>
      <p:sp>
        <p:nvSpPr>
          <p:cNvPr id="6" name="文字版面配置區 2">
            <a:extLst>
              <a:ext uri="{FF2B5EF4-FFF2-40B4-BE49-F238E27FC236}">
                <a16:creationId xmlns:a16="http://schemas.microsoft.com/office/drawing/2014/main" id="{1BA084D1-B484-4177-86DC-99A21D918F43}"/>
              </a:ext>
            </a:extLst>
          </p:cNvPr>
          <p:cNvSpPr txBox="1">
            <a:spLocks/>
          </p:cNvSpPr>
          <p:nvPr/>
        </p:nvSpPr>
        <p:spPr>
          <a:xfrm>
            <a:off x="546694" y="779645"/>
            <a:ext cx="476124" cy="58443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C</a:t>
            </a:r>
          </a:p>
        </p:txBody>
      </p:sp>
      <p:pic>
        <p:nvPicPr>
          <p:cNvPr id="9" name="圖片 8">
            <a:extLst>
              <a:ext uri="{FF2B5EF4-FFF2-40B4-BE49-F238E27FC236}">
                <a16:creationId xmlns:a16="http://schemas.microsoft.com/office/drawing/2014/main" id="{61DA791E-9169-4BEF-86CD-07FB6CE0730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2756" y="1436093"/>
            <a:ext cx="324000" cy="318857"/>
          </a:xfrm>
          <a:prstGeom prst="rect">
            <a:avLst/>
          </a:prstGeom>
        </p:spPr>
      </p:pic>
      <p:pic>
        <p:nvPicPr>
          <p:cNvPr id="8" name="Track 080 L5 Listening Strategy">
            <a:hlinkClick r:id="" action="ppaction://media"/>
          </p:cNvPr>
          <p:cNvPicPr>
            <a:picLocks noChangeAspect="1"/>
          </p:cNvPicPr>
          <p:nvPr>
            <a:audioFile r:link="rId1"/>
            <p:extLst>
              <p:ext uri="{DAA4B4D4-6D71-4841-9C94-3DE7FCFB9230}">
                <p14:media xmlns:p14="http://schemas.microsoft.com/office/powerpoint/2010/main" r:embed="rId2">
                  <p14:trim st="24800" end="149088.15"/>
                </p14:media>
              </p:ext>
            </p:extLst>
          </p:nvPr>
        </p:nvPicPr>
        <p:blipFill>
          <a:blip r:embed="rId8" cstate="print">
            <a:extLst>
              <a:ext uri="{28A0092B-C50C-407E-A947-70E740481C1C}">
                <a14:useLocalDpi xmlns:a14="http://schemas.microsoft.com/office/drawing/2010/main" val="0"/>
              </a:ext>
            </a:extLst>
          </a:blip>
          <a:stretch>
            <a:fillRect/>
          </a:stretch>
        </p:blipFill>
        <p:spPr>
          <a:xfrm>
            <a:off x="3294357" y="229130"/>
            <a:ext cx="359999" cy="783116"/>
          </a:xfrm>
          <a:prstGeom prst="rect">
            <a:avLst/>
          </a:prstGeom>
        </p:spPr>
      </p:pic>
    </p:spTree>
    <p:extLst>
      <p:ext uri="{BB962C8B-B14F-4D97-AF65-F5344CB8AC3E}">
        <p14:creationId xmlns:p14="http://schemas.microsoft.com/office/powerpoint/2010/main" val="31419595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47000" fill="hold"/>
                                        <p:tgtEl>
                                          <p:spTgt spid="8"/>
                                        </p:tgtEl>
                                      </p:cBhvr>
                                    </p:cmd>
                                  </p:childTnLst>
                                </p:cTn>
                              </p:par>
                            </p:childTnLst>
                          </p:cTn>
                        </p:par>
                      </p:childTnLst>
                    </p:cTn>
                  </p:par>
                </p:childTnLst>
              </p:cTn>
              <p:nextCondLst>
                <p:cond evt="onClick" delay="0">
                  <p:tgtEl>
                    <p:spTgt spid="8"/>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bldLst>
      <p:bldP spid="6" grpId="0"/>
    </p:bldLst>
  </p:timing>
</p:sld>
</file>

<file path=ppt/slides/slide2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圓角矩形 4">
            <a:hlinkClick r:id="rId5" action="ppaction://hlinksldjump"/>
            <a:extLst>
              <a:ext uri="{FF2B5EF4-FFF2-40B4-BE49-F238E27FC236}">
                <a16:creationId xmlns:a16="http://schemas.microsoft.com/office/drawing/2014/main" id="{03D9B109-2016-489F-84EF-8233D5875484}"/>
              </a:ext>
            </a:extLst>
          </p:cNvPr>
          <p:cNvSpPr/>
          <p:nvPr/>
        </p:nvSpPr>
        <p:spPr>
          <a:xfrm>
            <a:off x="10260000" y="180000"/>
            <a:ext cx="144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回聽力策略</a:t>
            </a:r>
            <a:endParaRPr lang="en-US" altLang="zh-TW" b="1" dirty="0">
              <a:solidFill>
                <a:schemeClr val="tx1"/>
              </a:solidFill>
              <a:latin typeface="微軟正黑體" panose="020B0604030504040204" pitchFamily="34" charset="-120"/>
              <a:ea typeface="微軟正黑體" panose="020B0604030504040204" pitchFamily="34" charset="-120"/>
            </a:endParaRPr>
          </a:p>
        </p:txBody>
      </p:sp>
      <p:pic>
        <p:nvPicPr>
          <p:cNvPr id="4" name="圖片 3">
            <a:extLst>
              <a:ext uri="{FF2B5EF4-FFF2-40B4-BE49-F238E27FC236}">
                <a16:creationId xmlns:a16="http://schemas.microsoft.com/office/drawing/2014/main" id="{A62C5BBC-3EBC-417A-BD51-194566B62CF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4000" y="567202"/>
            <a:ext cx="1279824" cy="396000"/>
          </a:xfrm>
          <a:prstGeom prst="rect">
            <a:avLst/>
          </a:prstGeom>
        </p:spPr>
      </p:pic>
      <p:pic>
        <p:nvPicPr>
          <p:cNvPr id="5" name="圖片 4">
            <a:hlinkClick r:id="rId7" action="ppaction://hlinksldjump"/>
            <a:extLst>
              <a:ext uri="{FF2B5EF4-FFF2-40B4-BE49-F238E27FC236}">
                <a16:creationId xmlns:a16="http://schemas.microsoft.com/office/drawing/2014/main" id="{20AF3CEC-0BC5-4129-AED5-5DF7B06A4CE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35842" y="619071"/>
            <a:ext cx="352603" cy="352603"/>
          </a:xfrm>
          <a:prstGeom prst="rect">
            <a:avLst/>
          </a:prstGeom>
        </p:spPr>
      </p:pic>
      <p:pic>
        <p:nvPicPr>
          <p:cNvPr id="6" name="圖片 5">
            <a:hlinkClick r:id="rId9" action="ppaction://hlinksldjump"/>
            <a:extLst>
              <a:ext uri="{FF2B5EF4-FFF2-40B4-BE49-F238E27FC236}">
                <a16:creationId xmlns:a16="http://schemas.microsoft.com/office/drawing/2014/main" id="{8434E324-60C4-4319-A17C-33CC9F7C094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96814" y="619071"/>
            <a:ext cx="352603" cy="352603"/>
          </a:xfrm>
          <a:prstGeom prst="rect">
            <a:avLst/>
          </a:prstGeom>
        </p:spPr>
      </p:pic>
      <p:sp>
        <p:nvSpPr>
          <p:cNvPr id="7" name="文字版面配置區 2">
            <a:extLst>
              <a:ext uri="{FF2B5EF4-FFF2-40B4-BE49-F238E27FC236}">
                <a16:creationId xmlns:a16="http://schemas.microsoft.com/office/drawing/2014/main" id="{62A53389-9A25-459A-8C7A-E43D8B14C51F}"/>
              </a:ext>
            </a:extLst>
          </p:cNvPr>
          <p:cNvSpPr txBox="1">
            <a:spLocks/>
          </p:cNvSpPr>
          <p:nvPr/>
        </p:nvSpPr>
        <p:spPr>
          <a:xfrm>
            <a:off x="259160" y="988945"/>
            <a:ext cx="11597480" cy="482453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970088" indent="-1970088">
              <a:lnSpc>
                <a:spcPct val="135000"/>
              </a:lnSpc>
              <a:spcBef>
                <a:spcPts val="600"/>
              </a:spcBef>
            </a:pPr>
            <a:r>
              <a:rPr lang="en-US" altLang="zh-TW" sz="28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Tour guide</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Is everyone here? Let’s see...28, 29, 30.</a:t>
            </a:r>
            <a:r>
              <a:rPr lang="zh-TW" altLang="en-US"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Yes, that’s everyone! I hope you enjoyed</a:t>
            </a:r>
            <a:r>
              <a:rPr lang="zh-TW" altLang="en-US"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our tour of </a:t>
            </a:r>
            <a:r>
              <a:rPr lang="en-US" altLang="zh-TW" sz="2800" dirty="0" err="1">
                <a:solidFill>
                  <a:schemeClr val="tx1"/>
                </a:solidFill>
                <a:latin typeface="Arial" panose="020B0604020202020204" pitchFamily="34" charset="0"/>
                <a:ea typeface="標楷體" panose="03000509000000000000" pitchFamily="65" charset="-120"/>
                <a:cs typeface="Arial" panose="020B0604020202020204" pitchFamily="34" charset="0"/>
              </a:rPr>
              <a:t>Ginkaku-ji</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600" baseline="20000" dirty="0">
                <a:solidFill>
                  <a:schemeClr val="tx1"/>
                </a:solidFill>
                <a:latin typeface="Arial" panose="020B0604020202020204" pitchFamily="34" charset="0"/>
                <a:ea typeface="標楷體" panose="03000509000000000000" pitchFamily="65" charset="-120"/>
                <a:cs typeface="Arial" panose="020B0604020202020204" pitchFamily="34" charset="0"/>
              </a:rPr>
              <a:t>1</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Temple. Next,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we are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going to walk south along a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lovely pathway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called the </a:t>
            </a:r>
            <a:r>
              <a:rPr lang="en-US" altLang="zh-TW" sz="3600" baseline="20000" dirty="0">
                <a:solidFill>
                  <a:schemeClr val="tx1"/>
                </a:solidFill>
                <a:latin typeface="Arial" panose="020B0604020202020204" pitchFamily="34" charset="0"/>
                <a:ea typeface="標楷體" panose="03000509000000000000" pitchFamily="65" charset="-120"/>
                <a:cs typeface="Arial" panose="020B0604020202020204" pitchFamily="34" charset="0"/>
              </a:rPr>
              <a:t>2</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Philosopher’s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Walk, which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stretches between </a:t>
            </a:r>
            <a:r>
              <a:rPr lang="en-US" altLang="zh-TW" sz="2800"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Ginkaku-ji</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Temple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and </a:t>
            </a:r>
            <a:r>
              <a:rPr lang="en-US" altLang="zh-TW" sz="2800" dirty="0" err="1">
                <a:solidFill>
                  <a:schemeClr val="tx1"/>
                </a:solidFill>
                <a:latin typeface="Arial" panose="020B0604020202020204" pitchFamily="34" charset="0"/>
                <a:ea typeface="標楷體" panose="03000509000000000000" pitchFamily="65" charset="-120"/>
                <a:cs typeface="Arial" panose="020B0604020202020204" pitchFamily="34" charset="0"/>
              </a:rPr>
              <a:t>Nanzen-ji</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Temple neighborhood</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 The walk starts just a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little to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the west of here; it will take us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about five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minutes to get to the entrance.</a:t>
            </a:r>
          </a:p>
          <a:p>
            <a:pPr marL="914400" indent="-914400">
              <a:lnSpc>
                <a:spcPct val="135000"/>
              </a:lnSpc>
              <a:spcBef>
                <a:spcPts val="600"/>
              </a:spcBef>
            </a:pPr>
            <a:r>
              <a:rPr lang="en-US" altLang="zh-TW" sz="28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Tour </a:t>
            </a: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member</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 Excuse me. Why is it called the</a:t>
            </a: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Philosopher’s Walk</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8" name="Track 080 L5 Listening Strategy">
            <a:hlinkClick r:id="" action="ppaction://media"/>
          </p:cNvPr>
          <p:cNvPicPr>
            <a:picLocks noChangeAspect="1"/>
          </p:cNvPicPr>
          <p:nvPr>
            <a:audioFile r:link="rId1"/>
            <p:extLst>
              <p:ext uri="{DAA4B4D4-6D71-4841-9C94-3DE7FCFB9230}">
                <p14:media xmlns:p14="http://schemas.microsoft.com/office/powerpoint/2010/main" r:embed="rId2">
                  <p14:trim st="178600" end="0.15"/>
                </p14:media>
              </p:ext>
            </p:extLst>
          </p:nvPr>
        </p:nvPicPr>
        <p:blipFill>
          <a:blip r:embed="rId11">
            <a:extLst>
              <a:ext uri="{28A0092B-C50C-407E-A947-70E740481C1C}">
                <a14:useLocalDpi xmlns:a14="http://schemas.microsoft.com/office/drawing/2010/main" val="0"/>
              </a:ext>
            </a:extLst>
          </a:blip>
          <a:stretch>
            <a:fillRect/>
          </a:stretch>
        </p:blipFill>
        <p:spPr>
          <a:xfrm>
            <a:off x="2073855" y="608129"/>
            <a:ext cx="1296000" cy="363131"/>
          </a:xfrm>
          <a:prstGeom prst="rect">
            <a:avLst/>
          </a:prstGeom>
        </p:spPr>
      </p:pic>
    </p:spTree>
    <p:extLst>
      <p:ext uri="{BB962C8B-B14F-4D97-AF65-F5344CB8AC3E}">
        <p14:creationId xmlns:p14="http://schemas.microsoft.com/office/powerpoint/2010/main" val="191184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nextCondLst>
                <p:cond evt="onClick" delay="0">
                  <p:tgtEl>
                    <p:spTgt spid="8"/>
                  </p:tgtEl>
                </p:cond>
              </p:nextCondLst>
            </p:seq>
            <p:audio>
              <p:cMediaNode vol="80000" numSld="999">
                <p:cTn id="7" fill="hold" display="0">
                  <p:stCondLst>
                    <p:cond delay="indefinite"/>
                  </p:stCondLst>
                  <p:endCondLst>
                    <p:cond evt="onStopAudio" delay="0">
                      <p:tgtEl>
                        <p:sldTgt/>
                      </p:tgtEl>
                    </p:cond>
                  </p:endCondLst>
                </p:cTn>
                <p:tgtEl>
                  <p:spTgt spid="8"/>
                </p:tgtEl>
              </p:cMediaNode>
            </p:audio>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A62C5BBC-3EBC-417A-BD51-194566B62C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4000" y="567202"/>
            <a:ext cx="1279824" cy="396000"/>
          </a:xfrm>
          <a:prstGeom prst="rect">
            <a:avLst/>
          </a:prstGeom>
        </p:spPr>
      </p:pic>
      <p:sp>
        <p:nvSpPr>
          <p:cNvPr id="7" name="文字版面配置區 2">
            <a:extLst>
              <a:ext uri="{FF2B5EF4-FFF2-40B4-BE49-F238E27FC236}">
                <a16:creationId xmlns:a16="http://schemas.microsoft.com/office/drawing/2014/main" id="{62A53389-9A25-459A-8C7A-E43D8B14C51F}"/>
              </a:ext>
            </a:extLst>
          </p:cNvPr>
          <p:cNvSpPr txBox="1">
            <a:spLocks/>
          </p:cNvSpPr>
          <p:nvPr/>
        </p:nvSpPr>
        <p:spPr>
          <a:xfrm>
            <a:off x="259160" y="988945"/>
            <a:ext cx="11597480" cy="482453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879600" indent="-1879600" defTabSz="939800">
              <a:lnSpc>
                <a:spcPct val="135000"/>
              </a:lnSpc>
              <a:spcBef>
                <a:spcPts val="600"/>
              </a:spcBef>
            </a:pP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Tour guide</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 It has this name because of a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famous Kyoto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University </a:t>
            </a:r>
            <a:r>
              <a:rPr lang="en-US" altLang="zh-TW" sz="3600" baseline="20000" dirty="0">
                <a:solidFill>
                  <a:schemeClr val="tx1"/>
                </a:solidFill>
                <a:latin typeface="Arial" panose="020B0604020202020204" pitchFamily="34" charset="0"/>
                <a:ea typeface="標楷體" panose="03000509000000000000" pitchFamily="65" charset="-120"/>
                <a:cs typeface="Arial" panose="020B0604020202020204" pitchFamily="34" charset="0"/>
              </a:rPr>
              <a:t>3</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professor,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Nishida </a:t>
            </a:r>
            <a:r>
              <a:rPr lang="en-US" altLang="zh-TW" sz="2800" dirty="0" err="1" smtClean="0">
                <a:solidFill>
                  <a:schemeClr val="tx1"/>
                </a:solidFill>
                <a:latin typeface="Arial" panose="020B0604020202020204" pitchFamily="34" charset="0"/>
                <a:ea typeface="標楷體" panose="03000509000000000000" pitchFamily="65" charset="-120"/>
                <a:cs typeface="Arial" panose="020B0604020202020204" pitchFamily="34" charset="0"/>
              </a:rPr>
              <a:t>Kitaro</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 who used to practice </a:t>
            </a:r>
            <a:r>
              <a:rPr lang="en-US" altLang="zh-TW" sz="3600" baseline="20000" dirty="0">
                <a:solidFill>
                  <a:schemeClr val="tx1"/>
                </a:solidFill>
                <a:latin typeface="Arial" panose="020B0604020202020204" pitchFamily="34" charset="0"/>
                <a:ea typeface="標楷體" panose="03000509000000000000" pitchFamily="65" charset="-120"/>
                <a:cs typeface="Arial" panose="020B0604020202020204" pitchFamily="34" charset="0"/>
              </a:rPr>
              <a:t>4</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meditation on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this </a:t>
            </a:r>
            <a:r>
              <a:rPr lang="en-US" altLang="zh-TW" sz="3600" baseline="20000" dirty="0">
                <a:solidFill>
                  <a:schemeClr val="tx1"/>
                </a:solidFill>
                <a:latin typeface="Arial" panose="020B0604020202020204" pitchFamily="34" charset="0"/>
                <a:ea typeface="標楷體" panose="03000509000000000000" pitchFamily="65" charset="-120"/>
                <a:cs typeface="Arial" panose="020B0604020202020204" pitchFamily="34" charset="0"/>
              </a:rPr>
              <a:t>5</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path on his daily journey to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the university</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 which is also west of here.</a:t>
            </a:r>
          </a:p>
          <a:p>
            <a:pPr marL="914400" indent="-914400">
              <a:lnSpc>
                <a:spcPct val="135000"/>
              </a:lnSpc>
              <a:spcBef>
                <a:spcPts val="600"/>
              </a:spcBef>
            </a:pP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Tour member</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 How long does it take to walk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the whole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path</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p>
          <a:p>
            <a:pPr marL="1879600" indent="-1879600">
              <a:lnSpc>
                <a:spcPct val="135000"/>
              </a:lnSpc>
              <a:spcBef>
                <a:spcPts val="600"/>
              </a:spcBef>
            </a:pP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Tour guide</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 The Philosopher’s Walk is less than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two kilometers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long and can be walked in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30 minutes</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 but we don’t need to hurry.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There is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some really beautiful scenery along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this stone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pathway!</a:t>
            </a:r>
          </a:p>
        </p:txBody>
      </p:sp>
      <p:sp>
        <p:nvSpPr>
          <p:cNvPr id="12" name="圓角矩形 4">
            <a:hlinkClick r:id="rId4" action="ppaction://hlinksldjump"/>
            <a:extLst>
              <a:ext uri="{FF2B5EF4-FFF2-40B4-BE49-F238E27FC236}">
                <a16:creationId xmlns:a16="http://schemas.microsoft.com/office/drawing/2014/main" id="{03D9B109-2016-489F-84EF-8233D5875484}"/>
              </a:ext>
            </a:extLst>
          </p:cNvPr>
          <p:cNvSpPr/>
          <p:nvPr/>
        </p:nvSpPr>
        <p:spPr>
          <a:xfrm>
            <a:off x="10260000" y="180000"/>
            <a:ext cx="144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回聽力策略</a:t>
            </a:r>
            <a:endParaRPr lang="en-US" altLang="zh-TW" b="1" dirty="0">
              <a:solidFill>
                <a:schemeClr val="tx1"/>
              </a:solidFill>
              <a:latin typeface="微軟正黑體" panose="020B0604030504040204" pitchFamily="34" charset="-120"/>
              <a:ea typeface="微軟正黑體" panose="020B0604030504040204" pitchFamily="34" charset="-120"/>
            </a:endParaRPr>
          </a:p>
        </p:txBody>
      </p:sp>
      <p:pic>
        <p:nvPicPr>
          <p:cNvPr id="9" name="圖片 8">
            <a:hlinkClick r:id="rId5" action="ppaction://hlinksldjump"/>
            <a:extLst>
              <a:ext uri="{FF2B5EF4-FFF2-40B4-BE49-F238E27FC236}">
                <a16:creationId xmlns:a16="http://schemas.microsoft.com/office/drawing/2014/main" id="{8434E324-60C4-4319-A17C-33CC9F7C09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6814" y="601799"/>
            <a:ext cx="352603" cy="352603"/>
          </a:xfrm>
          <a:prstGeom prst="rect">
            <a:avLst/>
          </a:prstGeom>
        </p:spPr>
      </p:pic>
      <p:pic>
        <p:nvPicPr>
          <p:cNvPr id="10" name="圖片 9">
            <a:hlinkClick r:id="rId7" action="ppaction://hlinksldjump"/>
            <a:extLst>
              <a:ext uri="{FF2B5EF4-FFF2-40B4-BE49-F238E27FC236}">
                <a16:creationId xmlns:a16="http://schemas.microsoft.com/office/drawing/2014/main" id="{20AF3CEC-0BC5-4129-AED5-5DF7B06A4CE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35842" y="601799"/>
            <a:ext cx="352603" cy="352603"/>
          </a:xfrm>
          <a:prstGeom prst="rect">
            <a:avLst/>
          </a:prstGeom>
        </p:spPr>
      </p:pic>
    </p:spTree>
    <p:extLst>
      <p:ext uri="{BB962C8B-B14F-4D97-AF65-F5344CB8AC3E}">
        <p14:creationId xmlns:p14="http://schemas.microsoft.com/office/powerpoint/2010/main" val="30046512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A62C5BBC-3EBC-417A-BD51-194566B62C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4000" y="567202"/>
            <a:ext cx="1279824" cy="396000"/>
          </a:xfrm>
          <a:prstGeom prst="rect">
            <a:avLst/>
          </a:prstGeom>
        </p:spPr>
      </p:pic>
      <p:sp>
        <p:nvSpPr>
          <p:cNvPr id="7" name="文字版面配置區 2">
            <a:extLst>
              <a:ext uri="{FF2B5EF4-FFF2-40B4-BE49-F238E27FC236}">
                <a16:creationId xmlns:a16="http://schemas.microsoft.com/office/drawing/2014/main" id="{62A53389-9A25-459A-8C7A-E43D8B14C51F}"/>
              </a:ext>
            </a:extLst>
          </p:cNvPr>
          <p:cNvSpPr txBox="1">
            <a:spLocks/>
          </p:cNvSpPr>
          <p:nvPr/>
        </p:nvSpPr>
        <p:spPr>
          <a:xfrm>
            <a:off x="259160" y="988945"/>
            <a:ext cx="11597480" cy="482453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239963" indent="-2239963">
              <a:lnSpc>
                <a:spcPct val="135000"/>
              </a:lnSpc>
              <a:spcBef>
                <a:spcPts val="600"/>
              </a:spcBef>
            </a:pP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Tour member</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 What can we </a:t>
            </a:r>
            <a:r>
              <a:rPr lang="en-US" altLang="zh-TW" sz="3600" baseline="20000" dirty="0">
                <a:solidFill>
                  <a:schemeClr val="tx1"/>
                </a:solidFill>
                <a:latin typeface="Arial" panose="020B0604020202020204" pitchFamily="34" charset="0"/>
                <a:ea typeface="標楷體" panose="03000509000000000000" pitchFamily="65" charset="-120"/>
                <a:cs typeface="Arial" panose="020B0604020202020204" pitchFamily="34" charset="0"/>
              </a:rPr>
              <a:t>6</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expect to see on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the way?</a:t>
            </a:r>
          </a:p>
          <a:p>
            <a:pPr marL="1970088" indent="-1970088">
              <a:lnSpc>
                <a:spcPct val="135000"/>
              </a:lnSpc>
              <a:spcBef>
                <a:spcPts val="600"/>
              </a:spcBef>
            </a:pP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Tour guide</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 Well, first, you are lucky that you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are visiting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in spring. If you look up, you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will </a:t>
            </a:r>
            <a:r>
              <a:rPr lang="en-US" altLang="zh-TW" sz="3600" baseline="20000" dirty="0">
                <a:solidFill>
                  <a:schemeClr val="tx1"/>
                </a:solidFill>
                <a:latin typeface="Arial" panose="020B0604020202020204" pitchFamily="34" charset="0"/>
                <a:ea typeface="標楷體" panose="03000509000000000000" pitchFamily="65" charset="-120"/>
                <a:cs typeface="Arial" panose="020B0604020202020204" pitchFamily="34" charset="0"/>
              </a:rPr>
              <a:t>7</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notice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that the cherry trees are in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full </a:t>
            </a:r>
            <a:r>
              <a:rPr lang="en-US" altLang="zh-TW" sz="3600" baseline="20000" dirty="0">
                <a:solidFill>
                  <a:schemeClr val="tx1"/>
                </a:solidFill>
                <a:latin typeface="Arial" panose="020B0604020202020204" pitchFamily="34" charset="0"/>
                <a:ea typeface="標楷體" panose="03000509000000000000" pitchFamily="65" charset="-120"/>
                <a:cs typeface="Arial" panose="020B0604020202020204" pitchFamily="34" charset="0"/>
              </a:rPr>
              <a:t>8</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bloom</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 Don’t miss the </a:t>
            </a:r>
            <a:r>
              <a:rPr lang="en-US" altLang="zh-TW" sz="3600" baseline="20000" dirty="0">
                <a:solidFill>
                  <a:schemeClr val="tx1"/>
                </a:solidFill>
                <a:latin typeface="Arial" panose="020B0604020202020204" pitchFamily="34" charset="0"/>
                <a:ea typeface="標楷體" panose="03000509000000000000" pitchFamily="65" charset="-120"/>
                <a:cs typeface="Arial" panose="020B0604020202020204" pitchFamily="34" charset="0"/>
              </a:rPr>
              <a:t>9</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opportunity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to take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some lovely photos! Next, you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can also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visit several temples and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shrines, including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the famous Honen-in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Temple, which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you will see on your left after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about 5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minutes of walking. You will also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come across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some cafés where you can stop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for a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drink on your journey, and if you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need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some </a:t>
            </a:r>
            <a:r>
              <a:rPr lang="en-US" altLang="zh-TW" sz="3600" baseline="20000" dirty="0">
                <a:solidFill>
                  <a:schemeClr val="tx1"/>
                </a:solidFill>
                <a:latin typeface="Arial" panose="020B0604020202020204" pitchFamily="34" charset="0"/>
                <a:ea typeface="標楷體" panose="03000509000000000000" pitchFamily="65" charset="-120"/>
                <a:cs typeface="Arial" panose="020B0604020202020204" pitchFamily="34" charset="0"/>
              </a:rPr>
              <a:t>10</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souvenirs, </a:t>
            </a:r>
          </a:p>
        </p:txBody>
      </p:sp>
      <p:sp>
        <p:nvSpPr>
          <p:cNvPr id="9" name="圓角矩形 4">
            <a:hlinkClick r:id="rId4" action="ppaction://hlinksldjump"/>
            <a:extLst>
              <a:ext uri="{FF2B5EF4-FFF2-40B4-BE49-F238E27FC236}">
                <a16:creationId xmlns:a16="http://schemas.microsoft.com/office/drawing/2014/main" id="{03D9B109-2016-489F-84EF-8233D5875484}"/>
              </a:ext>
            </a:extLst>
          </p:cNvPr>
          <p:cNvSpPr/>
          <p:nvPr/>
        </p:nvSpPr>
        <p:spPr>
          <a:xfrm>
            <a:off x="10260000" y="180000"/>
            <a:ext cx="144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回聽力策略</a:t>
            </a:r>
            <a:endParaRPr lang="en-US" altLang="zh-TW" b="1" dirty="0">
              <a:solidFill>
                <a:schemeClr val="tx1"/>
              </a:solidFill>
              <a:latin typeface="微軟正黑體" panose="020B0604030504040204" pitchFamily="34" charset="-120"/>
              <a:ea typeface="微軟正黑體" panose="020B0604030504040204" pitchFamily="34" charset="-120"/>
            </a:endParaRPr>
          </a:p>
        </p:txBody>
      </p:sp>
      <p:pic>
        <p:nvPicPr>
          <p:cNvPr id="10" name="圖片 9">
            <a:hlinkClick r:id="rId5" action="ppaction://hlinksldjump"/>
            <a:extLst>
              <a:ext uri="{FF2B5EF4-FFF2-40B4-BE49-F238E27FC236}">
                <a16:creationId xmlns:a16="http://schemas.microsoft.com/office/drawing/2014/main" id="{8434E324-60C4-4319-A17C-33CC9F7C09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6814" y="601799"/>
            <a:ext cx="352603" cy="352603"/>
          </a:xfrm>
          <a:prstGeom prst="rect">
            <a:avLst/>
          </a:prstGeom>
        </p:spPr>
      </p:pic>
      <p:pic>
        <p:nvPicPr>
          <p:cNvPr id="11" name="圖片 10">
            <a:hlinkClick r:id="rId7" action="ppaction://hlinksldjump"/>
            <a:extLst>
              <a:ext uri="{FF2B5EF4-FFF2-40B4-BE49-F238E27FC236}">
                <a16:creationId xmlns:a16="http://schemas.microsoft.com/office/drawing/2014/main" id="{20AF3CEC-0BC5-4129-AED5-5DF7B06A4CE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35842" y="601799"/>
            <a:ext cx="352603" cy="352603"/>
          </a:xfrm>
          <a:prstGeom prst="rect">
            <a:avLst/>
          </a:prstGeom>
        </p:spPr>
      </p:pic>
    </p:spTree>
    <p:extLst>
      <p:ext uri="{BB962C8B-B14F-4D97-AF65-F5344CB8AC3E}">
        <p14:creationId xmlns:p14="http://schemas.microsoft.com/office/powerpoint/2010/main" val="4080127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A62C5BBC-3EBC-417A-BD51-194566B62C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4000" y="567202"/>
            <a:ext cx="1279824" cy="396000"/>
          </a:xfrm>
          <a:prstGeom prst="rect">
            <a:avLst/>
          </a:prstGeom>
        </p:spPr>
      </p:pic>
      <p:sp>
        <p:nvSpPr>
          <p:cNvPr id="7" name="文字版面配置區 2">
            <a:extLst>
              <a:ext uri="{FF2B5EF4-FFF2-40B4-BE49-F238E27FC236}">
                <a16:creationId xmlns:a16="http://schemas.microsoft.com/office/drawing/2014/main" id="{62A53389-9A25-459A-8C7A-E43D8B14C51F}"/>
              </a:ext>
            </a:extLst>
          </p:cNvPr>
          <p:cNvSpPr txBox="1">
            <a:spLocks/>
          </p:cNvSpPr>
          <p:nvPr/>
        </p:nvSpPr>
        <p:spPr>
          <a:xfrm>
            <a:off x="259160" y="988945"/>
            <a:ext cx="11597480" cy="482453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239963" indent="-444500">
              <a:lnSpc>
                <a:spcPct val="135000"/>
              </a:lnSpc>
              <a:spcBef>
                <a:spcPts val="600"/>
              </a:spcBef>
            </a:pP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there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are some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small shops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as well. The Philosopher’s Walk</a:t>
            </a:r>
          </a:p>
          <a:p>
            <a:pPr marL="1795463">
              <a:lnSpc>
                <a:spcPct val="135000"/>
              </a:lnSpc>
              <a:spcBef>
                <a:spcPts val="600"/>
              </a:spcBef>
            </a:pP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ends just north of the </a:t>
            </a:r>
            <a:r>
              <a:rPr lang="en-US" altLang="zh-TW" sz="2800" dirty="0" err="1">
                <a:solidFill>
                  <a:schemeClr val="tx1"/>
                </a:solidFill>
                <a:latin typeface="Arial" panose="020B0604020202020204" pitchFamily="34" charset="0"/>
                <a:ea typeface="標楷體" panose="03000509000000000000" pitchFamily="65" charset="-120"/>
                <a:cs typeface="Arial" panose="020B0604020202020204" pitchFamily="34" charset="0"/>
              </a:rPr>
              <a:t>Nanzen-ji</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Temple neighborhood</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 On the western side of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the neighborhood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is the Tofu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Restaurant, where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we’ll meet at noon for lunch.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Okay, we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have now reached the start of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the Philosopher’s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Walk. See you in 50</a:t>
            </a:r>
          </a:p>
          <a:p>
            <a:pPr marL="1795463">
              <a:lnSpc>
                <a:spcPct val="135000"/>
              </a:lnSpc>
              <a:spcBef>
                <a:spcPts val="600"/>
              </a:spcBef>
            </a:pP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minutes at the restaurant! If you have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any trouble</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 just call me on my cellphone.</a:t>
            </a:r>
          </a:p>
        </p:txBody>
      </p:sp>
      <p:sp>
        <p:nvSpPr>
          <p:cNvPr id="9" name="圓角矩形 4">
            <a:hlinkClick r:id="rId4" action="ppaction://hlinksldjump"/>
            <a:extLst>
              <a:ext uri="{FF2B5EF4-FFF2-40B4-BE49-F238E27FC236}">
                <a16:creationId xmlns:a16="http://schemas.microsoft.com/office/drawing/2014/main" id="{03D9B109-2016-489F-84EF-8233D5875484}"/>
              </a:ext>
            </a:extLst>
          </p:cNvPr>
          <p:cNvSpPr/>
          <p:nvPr/>
        </p:nvSpPr>
        <p:spPr>
          <a:xfrm>
            <a:off x="10260000" y="180000"/>
            <a:ext cx="144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回聽力策略</a:t>
            </a:r>
            <a:endParaRPr lang="en-US" altLang="zh-TW" b="1" dirty="0">
              <a:solidFill>
                <a:schemeClr val="tx1"/>
              </a:solidFill>
              <a:latin typeface="微軟正黑體" panose="020B0604030504040204" pitchFamily="34" charset="-120"/>
              <a:ea typeface="微軟正黑體" panose="020B0604030504040204" pitchFamily="34" charset="-120"/>
            </a:endParaRPr>
          </a:p>
        </p:txBody>
      </p:sp>
      <p:pic>
        <p:nvPicPr>
          <p:cNvPr id="10" name="圖片 9">
            <a:hlinkClick r:id="rId5" action="ppaction://hlinksldjump"/>
            <a:extLst>
              <a:ext uri="{FF2B5EF4-FFF2-40B4-BE49-F238E27FC236}">
                <a16:creationId xmlns:a16="http://schemas.microsoft.com/office/drawing/2014/main" id="{8434E324-60C4-4319-A17C-33CC9F7C09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6814" y="601799"/>
            <a:ext cx="352603" cy="352603"/>
          </a:xfrm>
          <a:prstGeom prst="rect">
            <a:avLst/>
          </a:prstGeom>
        </p:spPr>
      </p:pic>
      <p:pic>
        <p:nvPicPr>
          <p:cNvPr id="11" name="圖片 10">
            <a:hlinkClick r:id="rId7" action="ppaction://hlinksldjump"/>
            <a:extLst>
              <a:ext uri="{FF2B5EF4-FFF2-40B4-BE49-F238E27FC236}">
                <a16:creationId xmlns:a16="http://schemas.microsoft.com/office/drawing/2014/main" id="{20AF3CEC-0BC5-4129-AED5-5DF7B06A4CE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35842" y="601799"/>
            <a:ext cx="352603" cy="352603"/>
          </a:xfrm>
          <a:prstGeom prst="rect">
            <a:avLst/>
          </a:prstGeom>
        </p:spPr>
      </p:pic>
    </p:spTree>
    <p:extLst>
      <p:ext uri="{BB962C8B-B14F-4D97-AF65-F5344CB8AC3E}">
        <p14:creationId xmlns:p14="http://schemas.microsoft.com/office/powerpoint/2010/main" val="12216830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 name="圓角化同側角落矩形 39"/>
          <p:cNvSpPr/>
          <p:nvPr/>
        </p:nvSpPr>
        <p:spPr>
          <a:xfrm>
            <a:off x="8814063" y="142904"/>
            <a:ext cx="2804532" cy="655245"/>
          </a:xfrm>
          <a:prstGeom prst="round2SameRect">
            <a:avLst>
              <a:gd name="adj1" fmla="val 29150"/>
              <a:gd name="adj2" fmla="val 0"/>
            </a:avLst>
          </a:prstGeom>
          <a:solidFill>
            <a:srgbClr val="E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zh-TW" sz="3600" dirty="0">
                <a:solidFill>
                  <a:srgbClr val="9999FF"/>
                </a:solidFill>
                <a:latin typeface="Arial" panose="020B0604020202020204" pitchFamily="34" charset="0"/>
                <a:cs typeface="Arial" panose="020B0604020202020204" pitchFamily="34" charset="0"/>
              </a:rPr>
              <a:t>Geisha</a:t>
            </a:r>
            <a:endParaRPr lang="zh-TW" altLang="en-US" sz="3600" dirty="0">
              <a:solidFill>
                <a:srgbClr val="9999FF"/>
              </a:solidFill>
              <a:latin typeface="Arial" panose="020B0604020202020204" pitchFamily="34" charset="0"/>
              <a:cs typeface="Arial" panose="020B0604020202020204" pitchFamily="34" charset="0"/>
            </a:endParaRPr>
          </a:p>
        </p:txBody>
      </p:sp>
      <p:sp>
        <p:nvSpPr>
          <p:cNvPr id="6" name="矩形 5"/>
          <p:cNvSpPr/>
          <p:nvPr/>
        </p:nvSpPr>
        <p:spPr>
          <a:xfrm>
            <a:off x="209321" y="793215"/>
            <a:ext cx="5640636" cy="6052286"/>
          </a:xfrm>
          <a:prstGeom prst="rect">
            <a:avLst/>
          </a:prstGeom>
          <a:solidFill>
            <a:srgbClr val="FCE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圓角化同側角落矩形 3"/>
          <p:cNvSpPr/>
          <p:nvPr/>
        </p:nvSpPr>
        <p:spPr>
          <a:xfrm>
            <a:off x="199687" y="187287"/>
            <a:ext cx="2882084" cy="605928"/>
          </a:xfrm>
          <a:prstGeom prst="round2SameRect">
            <a:avLst>
              <a:gd name="adj1" fmla="val 38485"/>
              <a:gd name="adj2" fmla="val 0"/>
            </a:avLst>
          </a:prstGeom>
          <a:solidFill>
            <a:srgbClr val="FCE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6213" algn="r"/>
            <a:r>
              <a:rPr lang="en-US" altLang="zh-TW" sz="3600" dirty="0">
                <a:solidFill>
                  <a:srgbClr val="DE5F5C"/>
                </a:solidFill>
                <a:latin typeface="Arial" panose="020B0604020202020204" pitchFamily="34" charset="0"/>
                <a:cs typeface="Arial" panose="020B0604020202020204" pitchFamily="34" charset="0"/>
              </a:rPr>
              <a:t>Maiko</a:t>
            </a:r>
            <a:endParaRPr lang="zh-TW" altLang="en-US" sz="3600" dirty="0">
              <a:solidFill>
                <a:srgbClr val="DE5F5C"/>
              </a:solidFill>
              <a:latin typeface="Arial" panose="020B0604020202020204" pitchFamily="34" charset="0"/>
              <a:cs typeface="Arial" panose="020B0604020202020204" pitchFamily="34" charset="0"/>
            </a:endParaRPr>
          </a:p>
        </p:txBody>
      </p:sp>
      <p:pic>
        <p:nvPicPr>
          <p:cNvPr id="3" name="圖片 2"/>
          <p:cNvPicPr>
            <a:picLocks noChangeAspect="1"/>
          </p:cNvPicPr>
          <p:nvPr/>
        </p:nvPicPr>
        <p:blipFill rotWithShape="1">
          <a:blip r:embed="rId2" cstate="print">
            <a:extLst>
              <a:ext uri="{28A0092B-C50C-407E-A947-70E740481C1C}">
                <a14:useLocalDpi xmlns:a14="http://schemas.microsoft.com/office/drawing/2010/main" val="0"/>
              </a:ext>
            </a:extLst>
          </a:blip>
          <a:srcRect b="1429"/>
          <a:stretch/>
        </p:blipFill>
        <p:spPr>
          <a:xfrm>
            <a:off x="99056" y="496807"/>
            <a:ext cx="2244726" cy="6355685"/>
          </a:xfrm>
          <a:prstGeom prst="rect">
            <a:avLst/>
          </a:prstGeom>
        </p:spPr>
      </p:pic>
      <p:sp>
        <p:nvSpPr>
          <p:cNvPr id="7" name="矩形 6"/>
          <p:cNvSpPr/>
          <p:nvPr/>
        </p:nvSpPr>
        <p:spPr>
          <a:xfrm>
            <a:off x="5958290" y="793215"/>
            <a:ext cx="6006028" cy="6052286"/>
          </a:xfrm>
          <a:prstGeom prst="rect">
            <a:avLst/>
          </a:prstGeom>
          <a:solidFill>
            <a:srgbClr val="E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p:cNvSpPr txBox="1"/>
          <p:nvPr/>
        </p:nvSpPr>
        <p:spPr>
          <a:xfrm>
            <a:off x="3492610" y="859480"/>
            <a:ext cx="2115239" cy="523220"/>
          </a:xfrm>
          <a:prstGeom prst="rect">
            <a:avLst/>
          </a:prstGeom>
          <a:noFill/>
        </p:spPr>
        <p:txBody>
          <a:bodyPr wrap="square" rtlCol="0">
            <a:spAutoFit/>
          </a:bodyPr>
          <a:lstStyle/>
          <a:p>
            <a:pPr algn="ctr"/>
            <a:r>
              <a:rPr lang="en-US" altLang="zh-TW" sz="2800" dirty="0">
                <a:latin typeface="Arial" panose="020B0604020202020204" pitchFamily="34" charset="0"/>
                <a:cs typeface="Arial" panose="020B0604020202020204" pitchFamily="34" charset="0"/>
              </a:rPr>
              <a:t>Apprentice</a:t>
            </a:r>
            <a:endParaRPr lang="zh-TW" altLang="en-US" sz="2800" dirty="0">
              <a:latin typeface="Arial" panose="020B0604020202020204" pitchFamily="34" charset="0"/>
              <a:cs typeface="Arial" panose="020B0604020202020204" pitchFamily="34" charset="0"/>
            </a:endParaRPr>
          </a:p>
        </p:txBody>
      </p:sp>
      <p:sp>
        <p:nvSpPr>
          <p:cNvPr id="9" name="文字方塊 8"/>
          <p:cNvSpPr txBox="1"/>
          <p:nvPr/>
        </p:nvSpPr>
        <p:spPr>
          <a:xfrm>
            <a:off x="6127741" y="859480"/>
            <a:ext cx="2298986" cy="523220"/>
          </a:xfrm>
          <a:prstGeom prst="rect">
            <a:avLst/>
          </a:prstGeom>
          <a:noFill/>
        </p:spPr>
        <p:txBody>
          <a:bodyPr wrap="square" rtlCol="0">
            <a:spAutoFit/>
          </a:bodyPr>
          <a:lstStyle/>
          <a:p>
            <a:pPr algn="ctr"/>
            <a:r>
              <a:rPr lang="en-US" altLang="zh-TW" sz="2800" dirty="0">
                <a:latin typeface="Arial" panose="020B0604020202020204" pitchFamily="34" charset="0"/>
                <a:cs typeface="Arial" panose="020B0604020202020204" pitchFamily="34" charset="0"/>
              </a:rPr>
              <a:t>Professional</a:t>
            </a:r>
            <a:endParaRPr lang="zh-TW" altLang="en-US" sz="2800" dirty="0">
              <a:latin typeface="Arial" panose="020B0604020202020204" pitchFamily="34" charset="0"/>
              <a:cs typeface="Arial" panose="020B0604020202020204" pitchFamily="34" charset="0"/>
            </a:endParaRPr>
          </a:p>
        </p:txBody>
      </p:sp>
      <p:cxnSp>
        <p:nvCxnSpPr>
          <p:cNvPr id="11" name="直線接點 10"/>
          <p:cNvCxnSpPr/>
          <p:nvPr/>
        </p:nvCxnSpPr>
        <p:spPr>
          <a:xfrm>
            <a:off x="3613531" y="1382700"/>
            <a:ext cx="1764000" cy="0"/>
          </a:xfrm>
          <a:prstGeom prst="line">
            <a:avLst/>
          </a:prstGeom>
          <a:ln w="19050">
            <a:solidFill>
              <a:srgbClr val="808080"/>
            </a:solidFill>
          </a:ln>
        </p:spPr>
        <p:style>
          <a:lnRef idx="1">
            <a:schemeClr val="dk1"/>
          </a:lnRef>
          <a:fillRef idx="0">
            <a:schemeClr val="dk1"/>
          </a:fillRef>
          <a:effectRef idx="0">
            <a:schemeClr val="dk1"/>
          </a:effectRef>
          <a:fontRef idx="minor">
            <a:schemeClr val="tx1"/>
          </a:fontRef>
        </p:style>
      </p:cxnSp>
      <p:cxnSp>
        <p:nvCxnSpPr>
          <p:cNvPr id="12" name="直線接點 11"/>
          <p:cNvCxnSpPr/>
          <p:nvPr/>
        </p:nvCxnSpPr>
        <p:spPr>
          <a:xfrm>
            <a:off x="6288795" y="1382700"/>
            <a:ext cx="1951822" cy="0"/>
          </a:xfrm>
          <a:prstGeom prst="line">
            <a:avLst/>
          </a:prstGeom>
          <a:ln w="19050">
            <a:solidFill>
              <a:srgbClr val="808080"/>
            </a:solidFill>
          </a:ln>
        </p:spPr>
        <p:style>
          <a:lnRef idx="1">
            <a:schemeClr val="dk1"/>
          </a:lnRef>
          <a:fillRef idx="0">
            <a:schemeClr val="dk1"/>
          </a:fillRef>
          <a:effectRef idx="0">
            <a:schemeClr val="dk1"/>
          </a:effectRef>
          <a:fontRef idx="minor">
            <a:schemeClr val="tx1"/>
          </a:fontRef>
        </p:style>
      </p:cxnSp>
      <p:sp>
        <p:nvSpPr>
          <p:cNvPr id="14" name="文字方塊 13"/>
          <p:cNvSpPr txBox="1"/>
          <p:nvPr/>
        </p:nvSpPr>
        <p:spPr>
          <a:xfrm>
            <a:off x="3492610" y="1727018"/>
            <a:ext cx="2115239" cy="954107"/>
          </a:xfrm>
          <a:prstGeom prst="rect">
            <a:avLst/>
          </a:prstGeom>
          <a:noFill/>
        </p:spPr>
        <p:txBody>
          <a:bodyPr wrap="square" rtlCol="0">
            <a:spAutoFit/>
          </a:bodyPr>
          <a:lstStyle/>
          <a:p>
            <a:pPr algn="ctr"/>
            <a:r>
              <a:rPr lang="en-US" altLang="zh-TW" sz="2800" dirty="0">
                <a:latin typeface="Arial" panose="020B0604020202020204" pitchFamily="34" charset="0"/>
                <a:cs typeface="Arial" panose="020B0604020202020204" pitchFamily="34" charset="0"/>
              </a:rPr>
              <a:t>Colorful decorations</a:t>
            </a:r>
            <a:endParaRPr lang="zh-TW" altLang="en-US" sz="2800" dirty="0">
              <a:latin typeface="Arial" panose="020B0604020202020204" pitchFamily="34" charset="0"/>
              <a:cs typeface="Arial" panose="020B0604020202020204" pitchFamily="34" charset="0"/>
            </a:endParaRPr>
          </a:p>
        </p:txBody>
      </p:sp>
      <p:sp>
        <p:nvSpPr>
          <p:cNvPr id="15" name="文字方塊 14"/>
          <p:cNvSpPr txBox="1"/>
          <p:nvPr/>
        </p:nvSpPr>
        <p:spPr>
          <a:xfrm>
            <a:off x="6127741" y="1727018"/>
            <a:ext cx="2298986" cy="954107"/>
          </a:xfrm>
          <a:prstGeom prst="rect">
            <a:avLst/>
          </a:prstGeom>
          <a:noFill/>
        </p:spPr>
        <p:txBody>
          <a:bodyPr wrap="square" rtlCol="0">
            <a:spAutoFit/>
          </a:bodyPr>
          <a:lstStyle/>
          <a:p>
            <a:pPr algn="ctr"/>
            <a:r>
              <a:rPr lang="en-US" altLang="zh-TW" sz="2800" dirty="0">
                <a:latin typeface="Arial" panose="020B0604020202020204" pitchFamily="34" charset="0"/>
                <a:cs typeface="Arial" panose="020B0604020202020204" pitchFamily="34" charset="0"/>
              </a:rPr>
              <a:t>Simple decorations</a:t>
            </a:r>
            <a:endParaRPr lang="zh-TW" altLang="en-US" sz="2800" dirty="0">
              <a:latin typeface="Arial" panose="020B0604020202020204" pitchFamily="34" charset="0"/>
              <a:cs typeface="Arial" panose="020B0604020202020204" pitchFamily="34" charset="0"/>
            </a:endParaRPr>
          </a:p>
        </p:txBody>
      </p:sp>
      <p:cxnSp>
        <p:nvCxnSpPr>
          <p:cNvPr id="17" name="肘形接點 16"/>
          <p:cNvCxnSpPr/>
          <p:nvPr/>
        </p:nvCxnSpPr>
        <p:spPr>
          <a:xfrm>
            <a:off x="1688243" y="793214"/>
            <a:ext cx="3797621" cy="1887911"/>
          </a:xfrm>
          <a:prstGeom prst="bentConnector3">
            <a:avLst>
              <a:gd name="adj1" fmla="val 22150"/>
            </a:avLst>
          </a:prstGeom>
          <a:ln w="19050">
            <a:solidFill>
              <a:srgbClr val="808080"/>
            </a:solidFill>
          </a:ln>
        </p:spPr>
        <p:style>
          <a:lnRef idx="1">
            <a:schemeClr val="dk1"/>
          </a:lnRef>
          <a:fillRef idx="0">
            <a:schemeClr val="dk1"/>
          </a:fillRef>
          <a:effectRef idx="0">
            <a:schemeClr val="dk1"/>
          </a:effectRef>
          <a:fontRef idx="minor">
            <a:schemeClr val="tx1"/>
          </a:fontRef>
        </p:style>
      </p:cxnSp>
      <p:sp>
        <p:nvSpPr>
          <p:cNvPr id="36" name="文字方塊 35"/>
          <p:cNvSpPr txBox="1"/>
          <p:nvPr/>
        </p:nvSpPr>
        <p:spPr>
          <a:xfrm>
            <a:off x="3487702" y="3009868"/>
            <a:ext cx="2115239" cy="523220"/>
          </a:xfrm>
          <a:prstGeom prst="rect">
            <a:avLst/>
          </a:prstGeom>
          <a:noFill/>
        </p:spPr>
        <p:txBody>
          <a:bodyPr wrap="square" rtlCol="0">
            <a:spAutoFit/>
          </a:bodyPr>
          <a:lstStyle/>
          <a:p>
            <a:pPr algn="ctr"/>
            <a:r>
              <a:rPr lang="en-US" altLang="zh-TW" sz="2800" dirty="0">
                <a:latin typeface="Arial" panose="020B0604020202020204" pitchFamily="34" charset="0"/>
                <a:cs typeface="Arial" panose="020B0604020202020204" pitchFamily="34" charset="0"/>
              </a:rPr>
              <a:t>Natural hair</a:t>
            </a:r>
            <a:endParaRPr lang="zh-TW" altLang="en-US" sz="2800" dirty="0">
              <a:latin typeface="Arial" panose="020B0604020202020204" pitchFamily="34" charset="0"/>
              <a:cs typeface="Arial" panose="020B0604020202020204" pitchFamily="34" charset="0"/>
            </a:endParaRPr>
          </a:p>
        </p:txBody>
      </p:sp>
      <p:sp>
        <p:nvSpPr>
          <p:cNvPr id="37" name="文字方塊 36"/>
          <p:cNvSpPr txBox="1"/>
          <p:nvPr/>
        </p:nvSpPr>
        <p:spPr>
          <a:xfrm>
            <a:off x="5995344" y="3009868"/>
            <a:ext cx="3655429" cy="523220"/>
          </a:xfrm>
          <a:prstGeom prst="rect">
            <a:avLst/>
          </a:prstGeom>
          <a:noFill/>
        </p:spPr>
        <p:txBody>
          <a:bodyPr wrap="square" rtlCol="0">
            <a:spAutoFit/>
          </a:bodyPr>
          <a:lstStyle/>
          <a:p>
            <a:pPr algn="ctr"/>
            <a:r>
              <a:rPr lang="en-US" altLang="zh-TW" sz="2800" dirty="0">
                <a:latin typeface="Arial" panose="020B0604020202020204" pitchFamily="34" charset="0"/>
                <a:cs typeface="Arial" panose="020B0604020202020204" pitchFamily="34" charset="0"/>
              </a:rPr>
              <a:t>Wig over natural hair</a:t>
            </a:r>
            <a:endParaRPr lang="zh-TW" altLang="en-US" sz="2800" dirty="0">
              <a:latin typeface="Arial" panose="020B0604020202020204" pitchFamily="34" charset="0"/>
              <a:cs typeface="Arial" panose="020B0604020202020204" pitchFamily="34" charset="0"/>
            </a:endParaRPr>
          </a:p>
        </p:txBody>
      </p:sp>
      <p:cxnSp>
        <p:nvCxnSpPr>
          <p:cNvPr id="38" name="肘形接點 37"/>
          <p:cNvCxnSpPr/>
          <p:nvPr/>
        </p:nvCxnSpPr>
        <p:spPr>
          <a:xfrm rot="10800000" flipV="1">
            <a:off x="6123639" y="1214293"/>
            <a:ext cx="4551707" cy="2329809"/>
          </a:xfrm>
          <a:prstGeom prst="bentConnector3">
            <a:avLst>
              <a:gd name="adj1" fmla="val 24102"/>
            </a:avLst>
          </a:prstGeom>
          <a:ln w="19050">
            <a:solidFill>
              <a:srgbClr val="808080"/>
            </a:solidFill>
          </a:ln>
        </p:spPr>
        <p:style>
          <a:lnRef idx="1">
            <a:schemeClr val="accent3"/>
          </a:lnRef>
          <a:fillRef idx="0">
            <a:schemeClr val="accent3"/>
          </a:fillRef>
          <a:effectRef idx="0">
            <a:schemeClr val="accent3"/>
          </a:effectRef>
          <a:fontRef idx="minor">
            <a:schemeClr val="tx1"/>
          </a:fontRef>
        </p:style>
      </p:cxnSp>
      <p:sp>
        <p:nvSpPr>
          <p:cNvPr id="58" name="文字方塊 57"/>
          <p:cNvSpPr txBox="1"/>
          <p:nvPr/>
        </p:nvSpPr>
        <p:spPr>
          <a:xfrm>
            <a:off x="6072745" y="4748507"/>
            <a:ext cx="2967555" cy="523220"/>
          </a:xfrm>
          <a:prstGeom prst="rect">
            <a:avLst/>
          </a:prstGeom>
          <a:noFill/>
        </p:spPr>
        <p:txBody>
          <a:bodyPr wrap="square" rtlCol="0">
            <a:spAutoFit/>
          </a:bodyPr>
          <a:lstStyle/>
          <a:p>
            <a:r>
              <a:rPr lang="en-US" altLang="zh-TW" sz="2800" dirty="0">
                <a:latin typeface="Arial" panose="020B0604020202020204" pitchFamily="34" charset="0"/>
                <a:cs typeface="Arial" panose="020B0604020202020204" pitchFamily="34" charset="0"/>
              </a:rPr>
              <a:t>Both lips are red.</a:t>
            </a:r>
            <a:endParaRPr lang="zh-TW" altLang="en-US" sz="2800" dirty="0">
              <a:latin typeface="Arial" panose="020B0604020202020204" pitchFamily="34" charset="0"/>
              <a:cs typeface="Arial" panose="020B0604020202020204" pitchFamily="34" charset="0"/>
            </a:endParaRPr>
          </a:p>
        </p:txBody>
      </p:sp>
      <p:sp>
        <p:nvSpPr>
          <p:cNvPr id="59" name="文字方塊 58"/>
          <p:cNvSpPr txBox="1"/>
          <p:nvPr/>
        </p:nvSpPr>
        <p:spPr>
          <a:xfrm>
            <a:off x="2512585" y="4332281"/>
            <a:ext cx="2993521" cy="954107"/>
          </a:xfrm>
          <a:prstGeom prst="rect">
            <a:avLst/>
          </a:prstGeom>
          <a:noFill/>
        </p:spPr>
        <p:txBody>
          <a:bodyPr wrap="square" rtlCol="0">
            <a:spAutoFit/>
          </a:bodyPr>
          <a:lstStyle/>
          <a:p>
            <a:pPr algn="r"/>
            <a:r>
              <a:rPr lang="en-US" altLang="zh-TW" sz="2800" dirty="0">
                <a:latin typeface="Arial" panose="020B0604020202020204" pitchFamily="34" charset="0"/>
                <a:cs typeface="Arial" panose="020B0604020202020204" pitchFamily="34" charset="0"/>
              </a:rPr>
              <a:t>Only the bottom </a:t>
            </a:r>
            <a:r>
              <a:rPr lang="en-US" altLang="zh-TW" sz="2800" dirty="0" smtClean="0">
                <a:latin typeface="Arial" panose="020B0604020202020204" pitchFamily="34" charset="0"/>
                <a:cs typeface="Arial" panose="020B0604020202020204" pitchFamily="34" charset="0"/>
              </a:rPr>
              <a:t>lip</a:t>
            </a:r>
            <a:r>
              <a:rPr lang="zh-TW" altLang="en-US" sz="2800" dirty="0" smtClean="0">
                <a:latin typeface="Arial" panose="020B0604020202020204" pitchFamily="34" charset="0"/>
                <a:cs typeface="Arial" panose="020B0604020202020204" pitchFamily="34" charset="0"/>
              </a:rPr>
              <a:t> </a:t>
            </a:r>
            <a:r>
              <a:rPr lang="en-US" altLang="zh-TW" sz="2800" dirty="0" smtClean="0">
                <a:latin typeface="Arial" panose="020B0604020202020204" pitchFamily="34" charset="0"/>
                <a:cs typeface="Arial" panose="020B0604020202020204" pitchFamily="34" charset="0"/>
              </a:rPr>
              <a:t>is </a:t>
            </a:r>
            <a:r>
              <a:rPr lang="en-US" altLang="zh-TW" sz="2800" dirty="0">
                <a:latin typeface="Arial" panose="020B0604020202020204" pitchFamily="34" charset="0"/>
                <a:cs typeface="Arial" panose="020B0604020202020204" pitchFamily="34" charset="0"/>
              </a:rPr>
              <a:t>red.</a:t>
            </a:r>
            <a:endParaRPr lang="zh-TW" altLang="en-US" sz="2800" dirty="0">
              <a:latin typeface="Arial" panose="020B0604020202020204" pitchFamily="34" charset="0"/>
              <a:cs typeface="Arial" panose="020B0604020202020204" pitchFamily="34" charset="0"/>
            </a:endParaRPr>
          </a:p>
        </p:txBody>
      </p:sp>
      <p:cxnSp>
        <p:nvCxnSpPr>
          <p:cNvPr id="60" name="肘形接點 59"/>
          <p:cNvCxnSpPr/>
          <p:nvPr/>
        </p:nvCxnSpPr>
        <p:spPr>
          <a:xfrm>
            <a:off x="1677226" y="1214294"/>
            <a:ext cx="3858034" cy="2343264"/>
          </a:xfrm>
          <a:prstGeom prst="bentConnector3">
            <a:avLst>
              <a:gd name="adj1" fmla="val 15448"/>
            </a:avLst>
          </a:prstGeom>
          <a:ln w="19050">
            <a:solidFill>
              <a:srgbClr val="808080"/>
            </a:solidFill>
          </a:ln>
        </p:spPr>
        <p:style>
          <a:lnRef idx="1">
            <a:schemeClr val="accent3"/>
          </a:lnRef>
          <a:fillRef idx="0">
            <a:schemeClr val="accent3"/>
          </a:fillRef>
          <a:effectRef idx="0">
            <a:schemeClr val="accent3"/>
          </a:effectRef>
          <a:fontRef idx="minor">
            <a:schemeClr val="tx1"/>
          </a:fontRef>
        </p:style>
      </p:cxnSp>
      <p:pic>
        <p:nvPicPr>
          <p:cNvPr id="39" name="圖片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01206" y="609835"/>
            <a:ext cx="2196000" cy="6319159"/>
          </a:xfrm>
          <a:prstGeom prst="rect">
            <a:avLst/>
          </a:prstGeom>
        </p:spPr>
      </p:pic>
      <p:grpSp>
        <p:nvGrpSpPr>
          <p:cNvPr id="73" name="群組 72"/>
          <p:cNvGrpSpPr/>
          <p:nvPr/>
        </p:nvGrpSpPr>
        <p:grpSpPr>
          <a:xfrm flipH="1">
            <a:off x="1225332" y="1510886"/>
            <a:ext cx="4254412" cy="3737244"/>
            <a:chOff x="6553135" y="1627001"/>
            <a:chExt cx="4254412" cy="3737244"/>
          </a:xfrm>
        </p:grpSpPr>
        <p:cxnSp>
          <p:nvCxnSpPr>
            <p:cNvPr id="74" name="直線接點 73"/>
            <p:cNvCxnSpPr/>
            <p:nvPr/>
          </p:nvCxnSpPr>
          <p:spPr>
            <a:xfrm>
              <a:off x="6553135" y="5364245"/>
              <a:ext cx="3024000" cy="0"/>
            </a:xfrm>
            <a:prstGeom prst="line">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75" name="直線接點 74"/>
            <p:cNvCxnSpPr/>
            <p:nvPr/>
          </p:nvCxnSpPr>
          <p:spPr>
            <a:xfrm flipV="1">
              <a:off x="9573799" y="1627001"/>
              <a:ext cx="729870" cy="3737244"/>
            </a:xfrm>
            <a:prstGeom prst="line">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76" name="直線接點 75"/>
            <p:cNvCxnSpPr/>
            <p:nvPr/>
          </p:nvCxnSpPr>
          <p:spPr>
            <a:xfrm>
              <a:off x="10311788" y="1638016"/>
              <a:ext cx="495759" cy="0"/>
            </a:xfrm>
            <a:prstGeom prst="line">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grpSp>
      <p:cxnSp>
        <p:nvCxnSpPr>
          <p:cNvPr id="28" name="肘形接點 27"/>
          <p:cNvCxnSpPr/>
          <p:nvPr/>
        </p:nvCxnSpPr>
        <p:spPr>
          <a:xfrm rot="10800000" flipV="1">
            <a:off x="6127745" y="793214"/>
            <a:ext cx="4047196" cy="1887910"/>
          </a:xfrm>
          <a:prstGeom prst="bentConnector3">
            <a:avLst>
              <a:gd name="adj1" fmla="val 30951"/>
            </a:avLst>
          </a:prstGeom>
          <a:ln w="19050">
            <a:solidFill>
              <a:srgbClr val="808080"/>
            </a:solidFill>
          </a:ln>
        </p:spPr>
        <p:style>
          <a:lnRef idx="1">
            <a:schemeClr val="accent3"/>
          </a:lnRef>
          <a:fillRef idx="0">
            <a:schemeClr val="accent3"/>
          </a:fillRef>
          <a:effectRef idx="0">
            <a:schemeClr val="accent3"/>
          </a:effectRef>
          <a:fontRef idx="minor">
            <a:schemeClr val="tx1"/>
          </a:fontRef>
        </p:style>
      </p:cxnSp>
      <p:grpSp>
        <p:nvGrpSpPr>
          <p:cNvPr id="72" name="群組 71"/>
          <p:cNvGrpSpPr/>
          <p:nvPr/>
        </p:nvGrpSpPr>
        <p:grpSpPr>
          <a:xfrm>
            <a:off x="6112621" y="1707354"/>
            <a:ext cx="4702863" cy="3548310"/>
            <a:chOff x="6112621" y="1707354"/>
            <a:chExt cx="4702863" cy="3548310"/>
          </a:xfrm>
        </p:grpSpPr>
        <p:cxnSp>
          <p:nvCxnSpPr>
            <p:cNvPr id="64" name="直線接點 63"/>
            <p:cNvCxnSpPr/>
            <p:nvPr/>
          </p:nvCxnSpPr>
          <p:spPr>
            <a:xfrm>
              <a:off x="6112621" y="5255664"/>
              <a:ext cx="3527135" cy="0"/>
            </a:xfrm>
            <a:prstGeom prst="line">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66" name="直線接點 65"/>
            <p:cNvCxnSpPr/>
            <p:nvPr/>
          </p:nvCxnSpPr>
          <p:spPr>
            <a:xfrm flipV="1">
              <a:off x="9633868" y="1707354"/>
              <a:ext cx="404410" cy="3548310"/>
            </a:xfrm>
            <a:prstGeom prst="line">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69" name="直線接點 68"/>
            <p:cNvCxnSpPr/>
            <p:nvPr/>
          </p:nvCxnSpPr>
          <p:spPr>
            <a:xfrm>
              <a:off x="10038278" y="1707354"/>
              <a:ext cx="777206" cy="0"/>
            </a:xfrm>
            <a:prstGeom prst="line">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grpSp>
      <p:sp>
        <p:nvSpPr>
          <p:cNvPr id="87" name="矩形 86"/>
          <p:cNvSpPr/>
          <p:nvPr/>
        </p:nvSpPr>
        <p:spPr>
          <a:xfrm>
            <a:off x="3016685" y="316198"/>
            <a:ext cx="5844514" cy="461665"/>
          </a:xfrm>
          <a:prstGeom prst="rect">
            <a:avLst/>
          </a:prstGeom>
        </p:spPr>
        <p:txBody>
          <a:bodyPr wrap="square">
            <a:spAutoFit/>
          </a:bodyPr>
          <a:lstStyle/>
          <a:p>
            <a:pPr algn="ctr"/>
            <a:r>
              <a:rPr lang="en-US" altLang="zh-TW" sz="2400" dirty="0">
                <a:latin typeface="Arial" panose="020B0604020202020204" pitchFamily="34" charset="0"/>
                <a:cs typeface="Arial" panose="020B0604020202020204" pitchFamily="34" charset="0"/>
              </a:rPr>
              <a:t>Differences between </a:t>
            </a:r>
            <a:r>
              <a:rPr lang="en-US" altLang="zh-TW" sz="2400" dirty="0" err="1">
                <a:latin typeface="Arial" panose="020B0604020202020204" pitchFamily="34" charset="0"/>
                <a:cs typeface="Arial" panose="020B0604020202020204" pitchFamily="34" charset="0"/>
              </a:rPr>
              <a:t>Maikos</a:t>
            </a:r>
            <a:r>
              <a:rPr lang="en-US" altLang="zh-TW" sz="2400" dirty="0">
                <a:latin typeface="Arial" panose="020B0604020202020204" pitchFamily="34" charset="0"/>
                <a:cs typeface="Arial" panose="020B0604020202020204" pitchFamily="34" charset="0"/>
              </a:rPr>
              <a:t> and Geishas</a:t>
            </a:r>
            <a:endParaRPr lang="zh-TW" altLang="en-US" sz="2400" dirty="0">
              <a:latin typeface="Arial" panose="020B0604020202020204" pitchFamily="34" charset="0"/>
              <a:cs typeface="Arial" panose="020B0604020202020204" pitchFamily="34" charset="0"/>
            </a:endParaRPr>
          </a:p>
        </p:txBody>
      </p:sp>
      <p:sp>
        <p:nvSpPr>
          <p:cNvPr id="35" name="矩形 34"/>
          <p:cNvSpPr/>
          <p:nvPr/>
        </p:nvSpPr>
        <p:spPr>
          <a:xfrm>
            <a:off x="10393106" y="309934"/>
            <a:ext cx="1225489" cy="461665"/>
          </a:xfrm>
          <a:prstGeom prst="rect">
            <a:avLst/>
          </a:prstGeom>
        </p:spPr>
        <p:txBody>
          <a:bodyPr wrap="square">
            <a:spAutoFit/>
          </a:bodyPr>
          <a:lstStyle/>
          <a:p>
            <a:pPr algn="ctr"/>
            <a:r>
              <a:rPr lang="en-US" altLang="zh-TW" sz="2400" dirty="0" smtClean="0">
                <a:latin typeface="Arial" panose="020B0604020202020204" pitchFamily="34" charset="0"/>
                <a:cs typeface="Arial" panose="020B0604020202020204" pitchFamily="34" charset="0"/>
              </a:rPr>
              <a:t>(</a:t>
            </a:r>
            <a:r>
              <a:rPr lang="en-US" altLang="zh-TW" sz="2400" dirty="0" err="1" smtClean="0">
                <a:latin typeface="Arial" panose="020B0604020202020204" pitchFamily="34" charset="0"/>
                <a:cs typeface="Arial" panose="020B0604020202020204" pitchFamily="34" charset="0"/>
              </a:rPr>
              <a:t>Geiko</a:t>
            </a:r>
            <a:r>
              <a:rPr lang="en-US" altLang="zh-TW" sz="2400" dirty="0" smtClean="0">
                <a:latin typeface="Arial" panose="020B0604020202020204" pitchFamily="34" charset="0"/>
                <a:cs typeface="Arial" panose="020B0604020202020204" pitchFamily="34" charset="0"/>
              </a:rPr>
              <a:t>)</a:t>
            </a:r>
            <a:endParaRPr lang="zh-TW"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2254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圓角矩形 4">
            <a:hlinkClick r:id="rId2" action="ppaction://hlinksldjump"/>
            <a:extLst>
              <a:ext uri="{FF2B5EF4-FFF2-40B4-BE49-F238E27FC236}">
                <a16:creationId xmlns:a16="http://schemas.microsoft.com/office/drawing/2014/main" id="{03D9B109-2016-489F-84EF-8233D5875484}"/>
              </a:ext>
            </a:extLst>
          </p:cNvPr>
          <p:cNvSpPr/>
          <p:nvPr/>
        </p:nvSpPr>
        <p:spPr>
          <a:xfrm>
            <a:off x="10260000" y="288000"/>
            <a:ext cx="144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回聽力腳本</a:t>
            </a:r>
          </a:p>
        </p:txBody>
      </p:sp>
      <p:sp>
        <p:nvSpPr>
          <p:cNvPr id="11" name="文字版面配置區 2">
            <a:extLst>
              <a:ext uri="{FF2B5EF4-FFF2-40B4-BE49-F238E27FC236}">
                <a16:creationId xmlns:a16="http://schemas.microsoft.com/office/drawing/2014/main" id="{9CA7E8BD-FD1C-4453-92E0-7FA665BE294A}"/>
              </a:ext>
            </a:extLst>
          </p:cNvPr>
          <p:cNvSpPr txBox="1">
            <a:spLocks/>
          </p:cNvSpPr>
          <p:nvPr/>
        </p:nvSpPr>
        <p:spPr>
          <a:xfrm>
            <a:off x="259160" y="908720"/>
            <a:ext cx="11597480" cy="36061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714500" indent="-1714500">
              <a:lnSpc>
                <a:spcPct val="140000"/>
              </a:lnSpc>
              <a:spcBef>
                <a:spcPts val="600"/>
              </a:spcBef>
            </a:pPr>
            <a:endPar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4" name="文字版面配置區 2">
            <a:extLst>
              <a:ext uri="{FF2B5EF4-FFF2-40B4-BE49-F238E27FC236}">
                <a16:creationId xmlns:a16="http://schemas.microsoft.com/office/drawing/2014/main" id="{BA1313E7-3689-40F1-AA9D-4DFD83DFE940}"/>
              </a:ext>
            </a:extLst>
          </p:cNvPr>
          <p:cNvSpPr txBox="1">
            <a:spLocks/>
          </p:cNvSpPr>
          <p:nvPr/>
        </p:nvSpPr>
        <p:spPr>
          <a:xfrm>
            <a:off x="411560" y="1061120"/>
            <a:ext cx="11445080" cy="36061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017713" indent="-2017713">
              <a:lnSpc>
                <a:spcPct val="140000"/>
              </a:lnSpc>
              <a:spcBef>
                <a:spcPts val="600"/>
              </a:spcBef>
            </a:pP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導　　遊：每個人都在嗎？讓我們來看看⋯⋯</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28</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29</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30</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。是的，每個人都在！希望您喜歡</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我們的</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銀閣寺之旅。接下來，我們將沿著一條</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名為</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「哲學之道」的美麗小徑往南走，它</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綿延於</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銀閣寺與南禪寺鄰近地區之間。小徑的</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起始</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點大約位於這裡的西邊一點點；到那裡</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的入口處</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大約需要五分鐘</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endParaRPr>
          </a:p>
          <a:p>
            <a:pPr marL="2017713" indent="-2017713">
              <a:lnSpc>
                <a:spcPct val="140000"/>
              </a:lnSpc>
              <a:spcBef>
                <a:spcPts val="600"/>
              </a:spcBef>
            </a:pP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遊覽</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成員：對不起。為什麼將其稱為「哲學之道」？</a:t>
            </a:r>
          </a:p>
        </p:txBody>
      </p:sp>
      <p:pic>
        <p:nvPicPr>
          <p:cNvPr id="6" name="圖片 5">
            <a:extLst>
              <a:ext uri="{FF2B5EF4-FFF2-40B4-BE49-F238E27FC236}">
                <a16:creationId xmlns:a16="http://schemas.microsoft.com/office/drawing/2014/main" id="{435F23DA-A293-41ED-8F21-D354123633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4000" y="569118"/>
            <a:ext cx="1701127" cy="396000"/>
          </a:xfrm>
          <a:prstGeom prst="rect">
            <a:avLst/>
          </a:prstGeom>
        </p:spPr>
      </p:pic>
    </p:spTree>
    <p:extLst>
      <p:ext uri="{BB962C8B-B14F-4D97-AF65-F5344CB8AC3E}">
        <p14:creationId xmlns:p14="http://schemas.microsoft.com/office/powerpoint/2010/main" val="6033047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文字版面配置區 2">
            <a:extLst>
              <a:ext uri="{FF2B5EF4-FFF2-40B4-BE49-F238E27FC236}">
                <a16:creationId xmlns:a16="http://schemas.microsoft.com/office/drawing/2014/main" id="{9CA7E8BD-FD1C-4453-92E0-7FA665BE294A}"/>
              </a:ext>
            </a:extLst>
          </p:cNvPr>
          <p:cNvSpPr txBox="1">
            <a:spLocks/>
          </p:cNvSpPr>
          <p:nvPr/>
        </p:nvSpPr>
        <p:spPr>
          <a:xfrm>
            <a:off x="259160" y="908720"/>
            <a:ext cx="11597480" cy="36061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714500" indent="-1714500">
              <a:lnSpc>
                <a:spcPct val="140000"/>
              </a:lnSpc>
              <a:spcBef>
                <a:spcPts val="600"/>
              </a:spcBef>
            </a:pPr>
            <a:endPar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4" name="文字版面配置區 2">
            <a:extLst>
              <a:ext uri="{FF2B5EF4-FFF2-40B4-BE49-F238E27FC236}">
                <a16:creationId xmlns:a16="http://schemas.microsoft.com/office/drawing/2014/main" id="{BA1313E7-3689-40F1-AA9D-4DFD83DFE940}"/>
              </a:ext>
            </a:extLst>
          </p:cNvPr>
          <p:cNvSpPr txBox="1">
            <a:spLocks/>
          </p:cNvSpPr>
          <p:nvPr/>
        </p:nvSpPr>
        <p:spPr>
          <a:xfrm>
            <a:off x="324000" y="965106"/>
            <a:ext cx="11597480" cy="36061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981200" indent="-1981200">
              <a:lnSpc>
                <a:spcPct val="140000"/>
              </a:lnSpc>
              <a:spcBef>
                <a:spcPts val="600"/>
              </a:spcBef>
            </a:pP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導　　遊：因為京都大學著名教授西田幾多郎而得</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名，</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他以前經常在這條他每日通往大學的</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小徑</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上冥想，京都大學也在這裡的西邊。</a:t>
            </a:r>
            <a:endPar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endParaRPr>
          </a:p>
          <a:p>
            <a:pPr marL="1125538" indent="-1125538">
              <a:lnSpc>
                <a:spcPct val="140000"/>
              </a:lnSpc>
              <a:spcBef>
                <a:spcPts val="600"/>
              </a:spcBef>
            </a:pP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導遊</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成員：走完整條路要花多長時間</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endParaRPr>
          </a:p>
          <a:p>
            <a:pPr marL="1981200" indent="-1981200">
              <a:lnSpc>
                <a:spcPct val="140000"/>
              </a:lnSpc>
              <a:spcBef>
                <a:spcPts val="600"/>
              </a:spcBef>
            </a:pP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導　　遊：哲學之道不到兩公里長，可以在</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30</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分鐘內</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走完</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，但我們不必著急。前面的這條石路上</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有一些</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非常美麗的風景</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6" name="圖片 5">
            <a:extLst>
              <a:ext uri="{FF2B5EF4-FFF2-40B4-BE49-F238E27FC236}">
                <a16:creationId xmlns:a16="http://schemas.microsoft.com/office/drawing/2014/main" id="{435F23DA-A293-41ED-8F21-D354123633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4000" y="569118"/>
            <a:ext cx="1701127" cy="396000"/>
          </a:xfrm>
          <a:prstGeom prst="rect">
            <a:avLst/>
          </a:prstGeom>
        </p:spPr>
      </p:pic>
      <p:sp>
        <p:nvSpPr>
          <p:cNvPr id="8" name="圓角矩形 4">
            <a:hlinkClick r:id="rId3" action="ppaction://hlinksldjump"/>
            <a:extLst>
              <a:ext uri="{FF2B5EF4-FFF2-40B4-BE49-F238E27FC236}">
                <a16:creationId xmlns:a16="http://schemas.microsoft.com/office/drawing/2014/main" id="{03D9B109-2016-489F-84EF-8233D5875484}"/>
              </a:ext>
            </a:extLst>
          </p:cNvPr>
          <p:cNvSpPr/>
          <p:nvPr/>
        </p:nvSpPr>
        <p:spPr>
          <a:xfrm>
            <a:off x="10260000" y="288000"/>
            <a:ext cx="144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回聽力腳本</a:t>
            </a:r>
          </a:p>
        </p:txBody>
      </p:sp>
    </p:spTree>
    <p:extLst>
      <p:ext uri="{BB962C8B-B14F-4D97-AF65-F5344CB8AC3E}">
        <p14:creationId xmlns:p14="http://schemas.microsoft.com/office/powerpoint/2010/main" val="37320007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文字版面配置區 2">
            <a:extLst>
              <a:ext uri="{FF2B5EF4-FFF2-40B4-BE49-F238E27FC236}">
                <a16:creationId xmlns:a16="http://schemas.microsoft.com/office/drawing/2014/main" id="{9CA7E8BD-FD1C-4453-92E0-7FA665BE294A}"/>
              </a:ext>
            </a:extLst>
          </p:cNvPr>
          <p:cNvSpPr txBox="1">
            <a:spLocks/>
          </p:cNvSpPr>
          <p:nvPr/>
        </p:nvSpPr>
        <p:spPr>
          <a:xfrm>
            <a:off x="259160" y="908720"/>
            <a:ext cx="11597480" cy="36061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714500" indent="-1714500">
              <a:lnSpc>
                <a:spcPct val="140000"/>
              </a:lnSpc>
              <a:spcBef>
                <a:spcPts val="600"/>
              </a:spcBef>
            </a:pPr>
            <a:endPar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4" name="文字版面配置區 2">
            <a:extLst>
              <a:ext uri="{FF2B5EF4-FFF2-40B4-BE49-F238E27FC236}">
                <a16:creationId xmlns:a16="http://schemas.microsoft.com/office/drawing/2014/main" id="{BA1313E7-3689-40F1-AA9D-4DFD83DFE940}"/>
              </a:ext>
            </a:extLst>
          </p:cNvPr>
          <p:cNvSpPr txBox="1">
            <a:spLocks/>
          </p:cNvSpPr>
          <p:nvPr/>
        </p:nvSpPr>
        <p:spPr>
          <a:xfrm>
            <a:off x="411560" y="1061120"/>
            <a:ext cx="11288440" cy="36061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981200" indent="-1981200">
              <a:lnSpc>
                <a:spcPct val="140000"/>
              </a:lnSpc>
              <a:spcBef>
                <a:spcPts val="600"/>
              </a:spcBef>
            </a:pP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遊覽成員：在這條路上，我們可以期望看到</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什麼呢？</a:t>
            </a:r>
            <a:endPar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a:p>
            <a:pPr marL="2017713" indent="-2017713">
              <a:lnSpc>
                <a:spcPct val="140000"/>
              </a:lnSpc>
              <a:spcBef>
                <a:spcPts val="600"/>
              </a:spcBef>
            </a:pP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導　　遊：好吧，您很幸運您是在春天來訪。如果您</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向上</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看，您會發現櫻花盛開。不要錯過拍攝</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一些</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可愛照片的機會！接著，您也可以參觀</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幾座</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寺廟和神社，包括著名的法然院，您會</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在走了約</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5</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分鐘後於您的左邊看到。您也會發現一些咖啡館，可以在路途中停下腳步喝</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杯咖啡</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，而且如果您需要一些紀念品</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6" name="圖片 5">
            <a:extLst>
              <a:ext uri="{FF2B5EF4-FFF2-40B4-BE49-F238E27FC236}">
                <a16:creationId xmlns:a16="http://schemas.microsoft.com/office/drawing/2014/main" id="{435F23DA-A293-41ED-8F21-D354123633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4000" y="569118"/>
            <a:ext cx="1701127" cy="396000"/>
          </a:xfrm>
          <a:prstGeom prst="rect">
            <a:avLst/>
          </a:prstGeom>
        </p:spPr>
      </p:pic>
      <p:sp>
        <p:nvSpPr>
          <p:cNvPr id="8" name="圓角矩形 4">
            <a:hlinkClick r:id="rId3" action="ppaction://hlinksldjump"/>
            <a:extLst>
              <a:ext uri="{FF2B5EF4-FFF2-40B4-BE49-F238E27FC236}">
                <a16:creationId xmlns:a16="http://schemas.microsoft.com/office/drawing/2014/main" id="{03D9B109-2016-489F-84EF-8233D5875484}"/>
              </a:ext>
            </a:extLst>
          </p:cNvPr>
          <p:cNvSpPr/>
          <p:nvPr/>
        </p:nvSpPr>
        <p:spPr>
          <a:xfrm>
            <a:off x="10260000" y="288000"/>
            <a:ext cx="144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回聽力腳本</a:t>
            </a:r>
          </a:p>
        </p:txBody>
      </p:sp>
    </p:spTree>
    <p:extLst>
      <p:ext uri="{BB962C8B-B14F-4D97-AF65-F5344CB8AC3E}">
        <p14:creationId xmlns:p14="http://schemas.microsoft.com/office/powerpoint/2010/main" val="11633425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文字版面配置區 2">
            <a:extLst>
              <a:ext uri="{FF2B5EF4-FFF2-40B4-BE49-F238E27FC236}">
                <a16:creationId xmlns:a16="http://schemas.microsoft.com/office/drawing/2014/main" id="{9CA7E8BD-FD1C-4453-92E0-7FA665BE294A}"/>
              </a:ext>
            </a:extLst>
          </p:cNvPr>
          <p:cNvSpPr txBox="1">
            <a:spLocks/>
          </p:cNvSpPr>
          <p:nvPr/>
        </p:nvSpPr>
        <p:spPr>
          <a:xfrm>
            <a:off x="259160" y="908720"/>
            <a:ext cx="11597480" cy="36061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714500" indent="-1714500">
              <a:lnSpc>
                <a:spcPct val="140000"/>
              </a:lnSpc>
              <a:spcBef>
                <a:spcPts val="600"/>
              </a:spcBef>
            </a:pPr>
            <a:endPar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4" name="文字版面配置區 2">
            <a:extLst>
              <a:ext uri="{FF2B5EF4-FFF2-40B4-BE49-F238E27FC236}">
                <a16:creationId xmlns:a16="http://schemas.microsoft.com/office/drawing/2014/main" id="{BA1313E7-3689-40F1-AA9D-4DFD83DFE940}"/>
              </a:ext>
            </a:extLst>
          </p:cNvPr>
          <p:cNvSpPr txBox="1">
            <a:spLocks/>
          </p:cNvSpPr>
          <p:nvPr/>
        </p:nvSpPr>
        <p:spPr>
          <a:xfrm>
            <a:off x="411560" y="1061120"/>
            <a:ext cx="11597480" cy="36061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981200" indent="-1981200">
              <a:lnSpc>
                <a:spcPct val="140000"/>
              </a:lnSpc>
              <a:spcBef>
                <a:spcPts val="600"/>
              </a:spcBef>
            </a:pP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那麼也有一些小商店。哲學之道約結束於南禪寺</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鄰近</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地區的北邊。在鄰近地區的西方是豆腐</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餐廳</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，我們中午要在那裡見面並享用午餐。</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好的</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我們現在抵達哲學之道的起始</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點了</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50</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分鐘後在餐廳見！如果您有任何</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麻煩</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，請用手機打電話給我。</a:t>
            </a:r>
          </a:p>
        </p:txBody>
      </p:sp>
      <p:pic>
        <p:nvPicPr>
          <p:cNvPr id="6" name="圖片 5">
            <a:extLst>
              <a:ext uri="{FF2B5EF4-FFF2-40B4-BE49-F238E27FC236}">
                <a16:creationId xmlns:a16="http://schemas.microsoft.com/office/drawing/2014/main" id="{435F23DA-A293-41ED-8F21-D354123633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4000" y="569118"/>
            <a:ext cx="1701127" cy="396000"/>
          </a:xfrm>
          <a:prstGeom prst="rect">
            <a:avLst/>
          </a:prstGeom>
        </p:spPr>
      </p:pic>
      <p:sp>
        <p:nvSpPr>
          <p:cNvPr id="8" name="圓角矩形 4">
            <a:hlinkClick r:id="rId3" action="ppaction://hlinksldjump"/>
            <a:extLst>
              <a:ext uri="{FF2B5EF4-FFF2-40B4-BE49-F238E27FC236}">
                <a16:creationId xmlns:a16="http://schemas.microsoft.com/office/drawing/2014/main" id="{03D9B109-2016-489F-84EF-8233D5875484}"/>
              </a:ext>
            </a:extLst>
          </p:cNvPr>
          <p:cNvSpPr/>
          <p:nvPr/>
        </p:nvSpPr>
        <p:spPr>
          <a:xfrm>
            <a:off x="10260000" y="288000"/>
            <a:ext cx="144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回聽力腳本</a:t>
            </a:r>
          </a:p>
        </p:txBody>
      </p:sp>
    </p:spTree>
    <p:extLst>
      <p:ext uri="{BB962C8B-B14F-4D97-AF65-F5344CB8AC3E}">
        <p14:creationId xmlns:p14="http://schemas.microsoft.com/office/powerpoint/2010/main" val="3139826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圓角矩形 4">
            <a:hlinkClick r:id="rId2" action="ppaction://hlinksldjump"/>
            <a:extLst>
              <a:ext uri="{FF2B5EF4-FFF2-40B4-BE49-F238E27FC236}">
                <a16:creationId xmlns:a16="http://schemas.microsoft.com/office/drawing/2014/main" id="{03D9B109-2016-489F-84EF-8233D5875484}"/>
              </a:ext>
            </a:extLst>
          </p:cNvPr>
          <p:cNvSpPr/>
          <p:nvPr/>
        </p:nvSpPr>
        <p:spPr>
          <a:xfrm>
            <a:off x="10260000" y="288000"/>
            <a:ext cx="144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回聽力腳本</a:t>
            </a:r>
          </a:p>
        </p:txBody>
      </p:sp>
      <p:pic>
        <p:nvPicPr>
          <p:cNvPr id="4" name="圖片 3">
            <a:extLst>
              <a:ext uri="{FF2B5EF4-FFF2-40B4-BE49-F238E27FC236}">
                <a16:creationId xmlns:a16="http://schemas.microsoft.com/office/drawing/2014/main" id="{10B82BAC-1F6C-46CC-9FEB-F94C8636C9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4000" y="569600"/>
            <a:ext cx="2175212" cy="396000"/>
          </a:xfrm>
          <a:prstGeom prst="rect">
            <a:avLst/>
          </a:prstGeom>
        </p:spPr>
      </p:pic>
      <p:sp>
        <p:nvSpPr>
          <p:cNvPr id="5" name="文字版面配置區 2">
            <a:extLst>
              <a:ext uri="{FF2B5EF4-FFF2-40B4-BE49-F238E27FC236}">
                <a16:creationId xmlns:a16="http://schemas.microsoft.com/office/drawing/2014/main" id="{A892662C-A939-484F-81B5-E65856106B43}"/>
              </a:ext>
            </a:extLst>
          </p:cNvPr>
          <p:cNvSpPr txBox="1">
            <a:spLocks/>
          </p:cNvSpPr>
          <p:nvPr/>
        </p:nvSpPr>
        <p:spPr>
          <a:xfrm>
            <a:off x="259160" y="1010320"/>
            <a:ext cx="5836840" cy="35283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519363" indent="-2519363">
              <a:lnSpc>
                <a:spcPct val="140000"/>
              </a:lnSpc>
              <a:spcBef>
                <a:spcPts val="600"/>
              </a:spcBef>
            </a:pP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1. temple</a:t>
            </a: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000" i="1" dirty="0">
                <a:solidFill>
                  <a:schemeClr val="tx1"/>
                </a:solidFill>
                <a:latin typeface="Arial" panose="020B0604020202020204" pitchFamily="34" charset="0"/>
                <a:ea typeface="標楷體" panose="03000509000000000000" pitchFamily="65" charset="-120"/>
                <a:cs typeface="Arial" panose="020B0604020202020204" pitchFamily="34" charset="0"/>
              </a:rPr>
              <a:t>n. [C] </a:t>
            </a: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寺院；寺廟</a:t>
            </a:r>
          </a:p>
          <a:p>
            <a:pPr marL="2519363" indent="-2519363">
              <a:lnSpc>
                <a:spcPct val="140000"/>
              </a:lnSpc>
              <a:spcBef>
                <a:spcPts val="600"/>
              </a:spcBef>
            </a:pP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2. philosopher</a:t>
            </a: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000" i="1" dirty="0">
                <a:solidFill>
                  <a:schemeClr val="tx1"/>
                </a:solidFill>
                <a:latin typeface="Arial" panose="020B0604020202020204" pitchFamily="34" charset="0"/>
                <a:ea typeface="標楷體" panose="03000509000000000000" pitchFamily="65" charset="-120"/>
                <a:cs typeface="Arial" panose="020B0604020202020204" pitchFamily="34" charset="0"/>
              </a:rPr>
              <a:t>n. [C] </a:t>
            </a: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哲學家</a:t>
            </a:r>
          </a:p>
          <a:p>
            <a:pPr marL="2519363" indent="-2519363">
              <a:lnSpc>
                <a:spcPct val="140000"/>
              </a:lnSpc>
              <a:spcBef>
                <a:spcPts val="600"/>
              </a:spcBef>
            </a:pP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3. professor</a:t>
            </a: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000" i="1" dirty="0">
                <a:solidFill>
                  <a:schemeClr val="tx1"/>
                </a:solidFill>
                <a:latin typeface="Arial" panose="020B0604020202020204" pitchFamily="34" charset="0"/>
                <a:ea typeface="標楷體" panose="03000509000000000000" pitchFamily="65" charset="-120"/>
                <a:cs typeface="Arial" panose="020B0604020202020204" pitchFamily="34" charset="0"/>
              </a:rPr>
              <a:t>n. [C] </a:t>
            </a: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教授</a:t>
            </a:r>
          </a:p>
          <a:p>
            <a:pPr marL="2519363" indent="-2519363">
              <a:lnSpc>
                <a:spcPct val="140000"/>
              </a:lnSpc>
              <a:spcBef>
                <a:spcPts val="600"/>
              </a:spcBef>
            </a:pP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4. meditation</a:t>
            </a: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000" i="1" dirty="0">
                <a:solidFill>
                  <a:schemeClr val="tx1"/>
                </a:solidFill>
                <a:latin typeface="Arial" panose="020B0604020202020204" pitchFamily="34" charset="0"/>
                <a:ea typeface="標楷體" panose="03000509000000000000" pitchFamily="65" charset="-120"/>
                <a:cs typeface="Arial" panose="020B0604020202020204" pitchFamily="34" charset="0"/>
              </a:rPr>
              <a:t>n. [U] </a:t>
            </a: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沉思；冥想</a:t>
            </a:r>
          </a:p>
          <a:p>
            <a:pPr marL="2519363" indent="-2519363">
              <a:lnSpc>
                <a:spcPct val="140000"/>
              </a:lnSpc>
              <a:spcBef>
                <a:spcPts val="600"/>
              </a:spcBef>
            </a:pP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5. path</a:t>
            </a: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000" i="1" dirty="0">
                <a:solidFill>
                  <a:schemeClr val="tx1"/>
                </a:solidFill>
                <a:latin typeface="Arial" panose="020B0604020202020204" pitchFamily="34" charset="0"/>
                <a:ea typeface="標楷體" panose="03000509000000000000" pitchFamily="65" charset="-120"/>
                <a:cs typeface="Arial" panose="020B0604020202020204" pitchFamily="34" charset="0"/>
              </a:rPr>
              <a:t>n. [C]</a:t>
            </a: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小徑；</a:t>
            </a:r>
            <a:r>
              <a:rPr lang="zh-TW" altLang="en-US" sz="30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小路</a:t>
            </a:r>
            <a:endParaRPr lang="en-US" altLang="zh-TW" sz="3000" dirty="0" smtClean="0">
              <a:solidFill>
                <a:schemeClr val="tx1"/>
              </a:solidFill>
              <a:latin typeface="Arial" panose="020B0604020202020204" pitchFamily="34" charset="0"/>
              <a:ea typeface="標楷體" panose="03000509000000000000" pitchFamily="65" charset="-120"/>
              <a:cs typeface="Arial" panose="020B0604020202020204" pitchFamily="34" charset="0"/>
            </a:endParaRPr>
          </a:p>
          <a:p>
            <a:pPr marL="2519363" indent="-2519363">
              <a:lnSpc>
                <a:spcPct val="140000"/>
              </a:lnSpc>
              <a:spcBef>
                <a:spcPts val="600"/>
              </a:spcBef>
            </a:pP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6. expect</a:t>
            </a: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000" i="1" dirty="0">
                <a:solidFill>
                  <a:schemeClr val="tx1"/>
                </a:solidFill>
                <a:latin typeface="Arial" panose="020B0604020202020204" pitchFamily="34" charset="0"/>
                <a:ea typeface="標楷體" panose="03000509000000000000" pitchFamily="65" charset="-120"/>
                <a:cs typeface="Arial" panose="020B0604020202020204" pitchFamily="34" charset="0"/>
              </a:rPr>
              <a:t>vi.</a:t>
            </a: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預期</a:t>
            </a:r>
          </a:p>
          <a:p>
            <a:pPr marL="2519363" indent="-2519363">
              <a:lnSpc>
                <a:spcPct val="140000"/>
              </a:lnSpc>
              <a:spcBef>
                <a:spcPts val="600"/>
              </a:spcBef>
            </a:pPr>
            <a:r>
              <a:rPr lang="en-US" altLang="zh-TW" sz="30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7</a:t>
            </a: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 notice</a:t>
            </a: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000" i="1" dirty="0" err="1">
                <a:solidFill>
                  <a:schemeClr val="tx1"/>
                </a:solidFill>
                <a:latin typeface="Arial" panose="020B0604020202020204" pitchFamily="34" charset="0"/>
                <a:ea typeface="標楷體" panose="03000509000000000000" pitchFamily="65" charset="-120"/>
                <a:cs typeface="Arial" panose="020B0604020202020204" pitchFamily="34" charset="0"/>
              </a:rPr>
              <a:t>vt.</a:t>
            </a:r>
            <a:r>
              <a:rPr lang="en-US" altLang="zh-TW" sz="3000" i="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注意；注意</a:t>
            </a:r>
            <a:r>
              <a:rPr lang="zh-TW" altLang="en-US" sz="30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到</a:t>
            </a:r>
            <a:endPar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6" name="文字版面配置區 2">
            <a:extLst>
              <a:ext uri="{FF2B5EF4-FFF2-40B4-BE49-F238E27FC236}">
                <a16:creationId xmlns:a16="http://schemas.microsoft.com/office/drawing/2014/main" id="{C8113CA9-53CB-4354-9563-68EB73FB1338}"/>
              </a:ext>
            </a:extLst>
          </p:cNvPr>
          <p:cNvSpPr txBox="1">
            <a:spLocks/>
          </p:cNvSpPr>
          <p:nvPr/>
        </p:nvSpPr>
        <p:spPr>
          <a:xfrm>
            <a:off x="5945168" y="1010320"/>
            <a:ext cx="6096000" cy="35283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519363" indent="-2519363">
              <a:lnSpc>
                <a:spcPct val="140000"/>
              </a:lnSpc>
              <a:spcBef>
                <a:spcPts val="600"/>
              </a:spcBef>
            </a:pPr>
            <a:r>
              <a:rPr lang="en-US" altLang="zh-TW" sz="30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8</a:t>
            </a: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 bloom</a:t>
            </a: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000" i="1" dirty="0">
                <a:solidFill>
                  <a:schemeClr val="tx1"/>
                </a:solidFill>
                <a:latin typeface="Arial" panose="020B0604020202020204" pitchFamily="34" charset="0"/>
                <a:ea typeface="標楷體" panose="03000509000000000000" pitchFamily="65" charset="-120"/>
                <a:cs typeface="Arial" panose="020B0604020202020204" pitchFamily="34" charset="0"/>
              </a:rPr>
              <a:t>n. [U] </a:t>
            </a: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開花；開花期</a:t>
            </a:r>
          </a:p>
          <a:p>
            <a:pPr marL="2519363" indent="-2519363">
              <a:lnSpc>
                <a:spcPct val="140000"/>
              </a:lnSpc>
              <a:spcBef>
                <a:spcPts val="600"/>
              </a:spcBef>
            </a:pPr>
            <a:r>
              <a:rPr lang="en-US" altLang="zh-TW" sz="30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9</a:t>
            </a: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 opportunity</a:t>
            </a: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000" i="1" dirty="0">
                <a:solidFill>
                  <a:schemeClr val="tx1"/>
                </a:solidFill>
                <a:latin typeface="Arial" panose="020B0604020202020204" pitchFamily="34" charset="0"/>
                <a:ea typeface="標楷體" panose="03000509000000000000" pitchFamily="65" charset="-120"/>
                <a:cs typeface="Arial" panose="020B0604020202020204" pitchFamily="34" charset="0"/>
              </a:rPr>
              <a:t>n. [C] </a:t>
            </a: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機會；良機</a:t>
            </a:r>
          </a:p>
          <a:p>
            <a:pPr marL="3295650" indent="-3295650">
              <a:lnSpc>
                <a:spcPct val="140000"/>
              </a:lnSpc>
              <a:spcBef>
                <a:spcPts val="600"/>
              </a:spcBef>
            </a:pP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10. souvenir</a:t>
            </a: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000" i="1" dirty="0">
                <a:solidFill>
                  <a:schemeClr val="tx1"/>
                </a:solidFill>
                <a:latin typeface="Arial" panose="020B0604020202020204" pitchFamily="34" charset="0"/>
                <a:ea typeface="標楷體" panose="03000509000000000000" pitchFamily="65" charset="-120"/>
                <a:cs typeface="Arial" panose="020B0604020202020204" pitchFamily="34" charset="0"/>
              </a:rPr>
              <a:t>n. [C] </a:t>
            </a: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紀念品；</a:t>
            </a: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zh-TW" altLang="en-US" sz="3000" dirty="0">
                <a:solidFill>
                  <a:schemeClr val="tx1"/>
                </a:solidFill>
                <a:latin typeface="Arial" panose="020B0604020202020204" pitchFamily="34" charset="0"/>
                <a:ea typeface="標楷體" panose="03000509000000000000" pitchFamily="65" charset="-120"/>
                <a:cs typeface="Arial" panose="020B0604020202020204" pitchFamily="34" charset="0"/>
              </a:rPr>
              <a:t>紀念物</a:t>
            </a:r>
          </a:p>
        </p:txBody>
      </p:sp>
    </p:spTree>
    <p:extLst>
      <p:ext uri="{BB962C8B-B14F-4D97-AF65-F5344CB8AC3E}">
        <p14:creationId xmlns:p14="http://schemas.microsoft.com/office/powerpoint/2010/main" val="39520306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507CC801-BEA0-45EB-B22E-D6536167AF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251" y="419976"/>
            <a:ext cx="2376949" cy="379822"/>
          </a:xfrm>
          <a:prstGeom prst="rect">
            <a:avLst/>
          </a:prstGeom>
        </p:spPr>
      </p:pic>
      <p:sp>
        <p:nvSpPr>
          <p:cNvPr id="4" name="文字版面配置區 2">
            <a:extLst>
              <a:ext uri="{FF2B5EF4-FFF2-40B4-BE49-F238E27FC236}">
                <a16:creationId xmlns:a16="http://schemas.microsoft.com/office/drawing/2014/main" id="{21C3BE0F-D5FC-4729-B2C6-563EB7417702}"/>
              </a:ext>
            </a:extLst>
          </p:cNvPr>
          <p:cNvSpPr txBox="1">
            <a:spLocks/>
          </p:cNvSpPr>
          <p:nvPr/>
        </p:nvSpPr>
        <p:spPr>
          <a:xfrm>
            <a:off x="306251" y="918940"/>
            <a:ext cx="5189576" cy="4815742"/>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Listen again and mark the following spots on the map.</a:t>
            </a:r>
          </a:p>
          <a:p>
            <a:pPr>
              <a:lnSpc>
                <a:spcPct val="120000"/>
              </a:lnSpc>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 </a:t>
            </a:r>
            <a:r>
              <a:rPr lang="en-US" altLang="zh-TW" sz="3200" dirty="0" err="1">
                <a:solidFill>
                  <a:schemeClr val="tx1"/>
                </a:solidFill>
                <a:latin typeface="Arial" panose="020B0604020202020204" pitchFamily="34" charset="0"/>
                <a:ea typeface="標楷體" panose="03000509000000000000" pitchFamily="65" charset="-120"/>
                <a:cs typeface="Arial" panose="020B0604020202020204" pitchFamily="34" charset="0"/>
              </a:rPr>
              <a:t>Ginkaku</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-ji Temple</a:t>
            </a:r>
          </a:p>
          <a:p>
            <a:pPr>
              <a:lnSpc>
                <a:spcPct val="120000"/>
              </a:lnSpc>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 Honen-in Temple</a:t>
            </a:r>
          </a:p>
          <a:p>
            <a:pPr>
              <a:lnSpc>
                <a:spcPct val="120000"/>
              </a:lnSpc>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C. Philosopher’s </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Walk</a:t>
            </a:r>
          </a:p>
          <a:p>
            <a:pPr>
              <a:lnSpc>
                <a:spcPct val="120000"/>
              </a:lnSpc>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D. </a:t>
            </a:r>
            <a:r>
              <a:rPr lang="en-US" altLang="zh-TW" sz="3200" dirty="0" err="1">
                <a:solidFill>
                  <a:schemeClr val="tx1"/>
                </a:solidFill>
                <a:latin typeface="Arial" panose="020B0604020202020204" pitchFamily="34" charset="0"/>
                <a:ea typeface="標楷體" panose="03000509000000000000" pitchFamily="65" charset="-120"/>
                <a:cs typeface="Arial" panose="020B0604020202020204" pitchFamily="34" charset="0"/>
              </a:rPr>
              <a:t>Nanzen-ji</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Temple</a:t>
            </a:r>
          </a:p>
          <a:p>
            <a:pPr>
              <a:lnSpc>
                <a:spcPct val="120000"/>
              </a:lnSpc>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E. Tofu Restaurant</a:t>
            </a:r>
          </a:p>
        </p:txBody>
      </p:sp>
      <p:pic>
        <p:nvPicPr>
          <p:cNvPr id="13" name="圖片 12">
            <a:extLst>
              <a:ext uri="{FF2B5EF4-FFF2-40B4-BE49-F238E27FC236}">
                <a16:creationId xmlns:a16="http://schemas.microsoft.com/office/drawing/2014/main" id="{B924058C-3905-4645-A5CA-C7905D324D2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78704" y="411112"/>
            <a:ext cx="1224136" cy="342906"/>
          </a:xfrm>
          <a:prstGeom prst="rect">
            <a:avLst/>
          </a:prstGeom>
        </p:spPr>
      </p:pic>
      <p:pic>
        <p:nvPicPr>
          <p:cNvPr id="3" name="圖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97279" y="55674"/>
            <a:ext cx="5931165" cy="6858000"/>
          </a:xfrm>
          <a:prstGeom prst="rect">
            <a:avLst/>
          </a:prstGeom>
        </p:spPr>
      </p:pic>
      <p:pic>
        <p:nvPicPr>
          <p:cNvPr id="5" name="圖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07522" y="1889259"/>
            <a:ext cx="219456" cy="210312"/>
          </a:xfrm>
          <a:prstGeom prst="rect">
            <a:avLst/>
          </a:prstGeom>
        </p:spPr>
      </p:pic>
      <p:sp>
        <p:nvSpPr>
          <p:cNvPr id="6" name="圓角矩形 5"/>
          <p:cNvSpPr>
            <a:spLocks noChangeAspect="1"/>
          </p:cNvSpPr>
          <p:nvPr/>
        </p:nvSpPr>
        <p:spPr>
          <a:xfrm>
            <a:off x="9851260" y="1796538"/>
            <a:ext cx="468000" cy="390000"/>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圓角矩形 7"/>
          <p:cNvSpPr>
            <a:spLocks noChangeAspect="1"/>
          </p:cNvSpPr>
          <p:nvPr/>
        </p:nvSpPr>
        <p:spPr>
          <a:xfrm>
            <a:off x="9954812" y="2580631"/>
            <a:ext cx="468000" cy="390000"/>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圓角矩形 8"/>
          <p:cNvSpPr>
            <a:spLocks noChangeAspect="1"/>
          </p:cNvSpPr>
          <p:nvPr/>
        </p:nvSpPr>
        <p:spPr>
          <a:xfrm>
            <a:off x="9758062" y="3175199"/>
            <a:ext cx="468000" cy="390000"/>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矩形 9"/>
          <p:cNvSpPr>
            <a:spLocks noChangeAspect="1"/>
          </p:cNvSpPr>
          <p:nvPr/>
        </p:nvSpPr>
        <p:spPr>
          <a:xfrm>
            <a:off x="9504156" y="5787994"/>
            <a:ext cx="468000" cy="390000"/>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矩形 10"/>
          <p:cNvSpPr>
            <a:spLocks noChangeAspect="1"/>
          </p:cNvSpPr>
          <p:nvPr/>
        </p:nvSpPr>
        <p:spPr>
          <a:xfrm>
            <a:off x="8776951" y="5787994"/>
            <a:ext cx="468000" cy="390000"/>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2" name="直線接點 11"/>
          <p:cNvCxnSpPr/>
          <p:nvPr/>
        </p:nvCxnSpPr>
        <p:spPr>
          <a:xfrm>
            <a:off x="9504354" y="3355199"/>
            <a:ext cx="25200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9944395" y="2247701"/>
            <a:ext cx="28800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a:off x="10051343" y="2916079"/>
            <a:ext cx="28800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a:off x="9846657" y="3510205"/>
            <a:ext cx="28800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9592448" y="6123595"/>
            <a:ext cx="28800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8866951" y="6111792"/>
            <a:ext cx="28800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文字方塊 18"/>
          <p:cNvSpPr txBox="1"/>
          <p:nvPr/>
        </p:nvSpPr>
        <p:spPr>
          <a:xfrm>
            <a:off x="10589192" y="1815237"/>
            <a:ext cx="1288581" cy="584775"/>
          </a:xfrm>
          <a:prstGeom prst="rect">
            <a:avLst/>
          </a:prstGeom>
          <a:noFill/>
        </p:spPr>
        <p:txBody>
          <a:bodyPr wrap="square" rtlCol="0">
            <a:spAutoFit/>
          </a:bodyPr>
          <a:lstStyle/>
          <a:p>
            <a:r>
              <a:rPr lang="en-US" altLang="zh-TW" sz="1600" dirty="0"/>
              <a:t>The tourists</a:t>
            </a:r>
          </a:p>
          <a:p>
            <a:r>
              <a:rPr lang="en-US" altLang="zh-TW" sz="1600" dirty="0"/>
              <a:t>are now here.</a:t>
            </a:r>
            <a:endParaRPr lang="zh-TW" altLang="en-US" sz="1600" dirty="0"/>
          </a:p>
        </p:txBody>
      </p:sp>
      <p:sp>
        <p:nvSpPr>
          <p:cNvPr id="20" name="文字版面配置區 2">
            <a:extLst>
              <a:ext uri="{FF2B5EF4-FFF2-40B4-BE49-F238E27FC236}">
                <a16:creationId xmlns:a16="http://schemas.microsoft.com/office/drawing/2014/main" id="{677F0676-12A7-408B-8559-5F4AF6DB62C4}"/>
              </a:ext>
            </a:extLst>
          </p:cNvPr>
          <p:cNvSpPr txBox="1">
            <a:spLocks/>
          </p:cNvSpPr>
          <p:nvPr/>
        </p:nvSpPr>
        <p:spPr>
          <a:xfrm>
            <a:off x="9895684" y="1832349"/>
            <a:ext cx="373485" cy="30874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40000"/>
              </a:lnSpc>
            </a:pPr>
            <a:r>
              <a:rPr lang="en-US" altLang="zh-TW" dirty="0" smtClean="0">
                <a:solidFill>
                  <a:srgbClr val="FF0000"/>
                </a:solidFill>
                <a:latin typeface="Arial" panose="020B0604020202020204" pitchFamily="34" charset="0"/>
                <a:ea typeface="標楷體" panose="03000509000000000000" pitchFamily="65" charset="-120"/>
                <a:cs typeface="Arial" panose="020B0604020202020204" pitchFamily="34" charset="0"/>
              </a:rPr>
              <a:t>A</a:t>
            </a:r>
            <a:endParaRPr lang="en-US" altLang="zh-TW" dirty="0">
              <a:solidFill>
                <a:srgbClr val="FF0000"/>
              </a:solidFill>
              <a:latin typeface="Arial" panose="020B0604020202020204" pitchFamily="34" charset="0"/>
              <a:ea typeface="標楷體" panose="03000509000000000000" pitchFamily="65" charset="-120"/>
              <a:cs typeface="Arial" panose="020B0604020202020204" pitchFamily="34" charset="0"/>
            </a:endParaRPr>
          </a:p>
        </p:txBody>
      </p:sp>
      <p:pic>
        <p:nvPicPr>
          <p:cNvPr id="21" name="圖片 20">
            <a:extLst>
              <a:ext uri="{FF2B5EF4-FFF2-40B4-BE49-F238E27FC236}">
                <a16:creationId xmlns:a16="http://schemas.microsoft.com/office/drawing/2014/main" id="{D5295712-1F44-4468-B931-144E023F37C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38998" y="1832109"/>
            <a:ext cx="324000" cy="318857"/>
          </a:xfrm>
          <a:prstGeom prst="rect">
            <a:avLst/>
          </a:prstGeom>
        </p:spPr>
      </p:pic>
      <p:sp>
        <p:nvSpPr>
          <p:cNvPr id="22" name="文字版面配置區 2">
            <a:extLst>
              <a:ext uri="{FF2B5EF4-FFF2-40B4-BE49-F238E27FC236}">
                <a16:creationId xmlns:a16="http://schemas.microsoft.com/office/drawing/2014/main" id="{677F0676-12A7-408B-8559-5F4AF6DB62C4}"/>
              </a:ext>
            </a:extLst>
          </p:cNvPr>
          <p:cNvSpPr txBox="1">
            <a:spLocks/>
          </p:cNvSpPr>
          <p:nvPr/>
        </p:nvSpPr>
        <p:spPr>
          <a:xfrm>
            <a:off x="10002441" y="2601103"/>
            <a:ext cx="373485" cy="30874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40000"/>
              </a:lnSpc>
            </a:pPr>
            <a:r>
              <a:rPr lang="en-US" altLang="zh-TW" dirty="0" smtClean="0">
                <a:solidFill>
                  <a:srgbClr val="FF0000"/>
                </a:solidFill>
                <a:latin typeface="Arial" panose="020B0604020202020204" pitchFamily="34" charset="0"/>
                <a:ea typeface="標楷體" panose="03000509000000000000" pitchFamily="65" charset="-120"/>
                <a:cs typeface="Arial" panose="020B0604020202020204" pitchFamily="34" charset="0"/>
              </a:rPr>
              <a:t>B</a:t>
            </a:r>
            <a:endParaRPr lang="en-US" altLang="zh-TW" dirty="0">
              <a:solidFill>
                <a:srgbClr val="FF0000"/>
              </a:solidFill>
              <a:latin typeface="Arial" panose="020B0604020202020204" pitchFamily="34" charset="0"/>
              <a:ea typeface="標楷體" panose="03000509000000000000" pitchFamily="65" charset="-120"/>
              <a:cs typeface="Arial" panose="020B0604020202020204" pitchFamily="34" charset="0"/>
            </a:endParaRPr>
          </a:p>
        </p:txBody>
      </p:sp>
      <p:pic>
        <p:nvPicPr>
          <p:cNvPr id="23" name="圖片 22">
            <a:extLst>
              <a:ext uri="{FF2B5EF4-FFF2-40B4-BE49-F238E27FC236}">
                <a16:creationId xmlns:a16="http://schemas.microsoft.com/office/drawing/2014/main" id="{D5295712-1F44-4468-B931-144E023F37C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552090" y="2608966"/>
            <a:ext cx="324000" cy="318857"/>
          </a:xfrm>
          <a:prstGeom prst="rect">
            <a:avLst/>
          </a:prstGeom>
        </p:spPr>
      </p:pic>
      <p:sp>
        <p:nvSpPr>
          <p:cNvPr id="24" name="文字版面配置區 2">
            <a:extLst>
              <a:ext uri="{FF2B5EF4-FFF2-40B4-BE49-F238E27FC236}">
                <a16:creationId xmlns:a16="http://schemas.microsoft.com/office/drawing/2014/main" id="{677F0676-12A7-408B-8559-5F4AF6DB62C4}"/>
              </a:ext>
            </a:extLst>
          </p:cNvPr>
          <p:cNvSpPr txBox="1">
            <a:spLocks/>
          </p:cNvSpPr>
          <p:nvPr/>
        </p:nvSpPr>
        <p:spPr>
          <a:xfrm>
            <a:off x="9805189" y="3191101"/>
            <a:ext cx="373485" cy="30874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40000"/>
              </a:lnSpc>
            </a:pPr>
            <a:r>
              <a:rPr lang="en-US" altLang="zh-TW" dirty="0" smtClean="0">
                <a:solidFill>
                  <a:srgbClr val="FF0000"/>
                </a:solidFill>
                <a:latin typeface="Arial" panose="020B0604020202020204" pitchFamily="34" charset="0"/>
                <a:ea typeface="標楷體" panose="03000509000000000000" pitchFamily="65" charset="-120"/>
                <a:cs typeface="Arial" panose="020B0604020202020204" pitchFamily="34" charset="0"/>
              </a:rPr>
              <a:t>C</a:t>
            </a:r>
            <a:endParaRPr lang="en-US" altLang="zh-TW" dirty="0">
              <a:solidFill>
                <a:srgbClr val="FF0000"/>
              </a:solidFill>
              <a:latin typeface="Arial" panose="020B0604020202020204" pitchFamily="34" charset="0"/>
              <a:ea typeface="標楷體" panose="03000509000000000000" pitchFamily="65" charset="-120"/>
              <a:cs typeface="Arial" panose="020B0604020202020204" pitchFamily="34" charset="0"/>
            </a:endParaRPr>
          </a:p>
        </p:txBody>
      </p:sp>
      <p:pic>
        <p:nvPicPr>
          <p:cNvPr id="25" name="圖片 24">
            <a:extLst>
              <a:ext uri="{FF2B5EF4-FFF2-40B4-BE49-F238E27FC236}">
                <a16:creationId xmlns:a16="http://schemas.microsoft.com/office/drawing/2014/main" id="{D5295712-1F44-4468-B931-144E023F37C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284023" y="3217436"/>
            <a:ext cx="324000" cy="318857"/>
          </a:xfrm>
          <a:prstGeom prst="rect">
            <a:avLst/>
          </a:prstGeom>
        </p:spPr>
      </p:pic>
      <p:sp>
        <p:nvSpPr>
          <p:cNvPr id="26" name="文字版面配置區 2">
            <a:extLst>
              <a:ext uri="{FF2B5EF4-FFF2-40B4-BE49-F238E27FC236}">
                <a16:creationId xmlns:a16="http://schemas.microsoft.com/office/drawing/2014/main" id="{677F0676-12A7-408B-8559-5F4AF6DB62C4}"/>
              </a:ext>
            </a:extLst>
          </p:cNvPr>
          <p:cNvSpPr txBox="1">
            <a:spLocks/>
          </p:cNvSpPr>
          <p:nvPr/>
        </p:nvSpPr>
        <p:spPr>
          <a:xfrm>
            <a:off x="9553125" y="5793296"/>
            <a:ext cx="373485" cy="30874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40000"/>
              </a:lnSpc>
            </a:pPr>
            <a:r>
              <a:rPr lang="en-US" altLang="zh-TW" dirty="0" smtClean="0">
                <a:solidFill>
                  <a:srgbClr val="FF0000"/>
                </a:solidFill>
                <a:latin typeface="Arial" panose="020B0604020202020204" pitchFamily="34" charset="0"/>
                <a:ea typeface="標楷體" panose="03000509000000000000" pitchFamily="65" charset="-120"/>
                <a:cs typeface="Arial" panose="020B0604020202020204" pitchFamily="34" charset="0"/>
              </a:rPr>
              <a:t>D</a:t>
            </a:r>
            <a:endParaRPr lang="en-US" altLang="zh-TW" dirty="0">
              <a:solidFill>
                <a:srgbClr val="FF0000"/>
              </a:solidFill>
              <a:latin typeface="Arial" panose="020B0604020202020204" pitchFamily="34" charset="0"/>
              <a:ea typeface="標楷體" panose="03000509000000000000" pitchFamily="65" charset="-120"/>
              <a:cs typeface="Arial" panose="020B0604020202020204" pitchFamily="34" charset="0"/>
            </a:endParaRPr>
          </a:p>
        </p:txBody>
      </p:sp>
      <p:pic>
        <p:nvPicPr>
          <p:cNvPr id="27" name="圖片 26">
            <a:extLst>
              <a:ext uri="{FF2B5EF4-FFF2-40B4-BE49-F238E27FC236}">
                <a16:creationId xmlns:a16="http://schemas.microsoft.com/office/drawing/2014/main" id="{D5295712-1F44-4468-B931-144E023F37C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39058" y="5823566"/>
            <a:ext cx="324000" cy="318857"/>
          </a:xfrm>
          <a:prstGeom prst="rect">
            <a:avLst/>
          </a:prstGeom>
        </p:spPr>
      </p:pic>
      <p:sp>
        <p:nvSpPr>
          <p:cNvPr id="28" name="文字版面配置區 2">
            <a:extLst>
              <a:ext uri="{FF2B5EF4-FFF2-40B4-BE49-F238E27FC236}">
                <a16:creationId xmlns:a16="http://schemas.microsoft.com/office/drawing/2014/main" id="{677F0676-12A7-408B-8559-5F4AF6DB62C4}"/>
              </a:ext>
            </a:extLst>
          </p:cNvPr>
          <p:cNvSpPr txBox="1">
            <a:spLocks/>
          </p:cNvSpPr>
          <p:nvPr/>
        </p:nvSpPr>
        <p:spPr>
          <a:xfrm>
            <a:off x="8814326" y="5787534"/>
            <a:ext cx="373485" cy="30874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40000"/>
              </a:lnSpc>
            </a:pPr>
            <a:r>
              <a:rPr lang="en-US" altLang="zh-TW" dirty="0" smtClean="0">
                <a:solidFill>
                  <a:srgbClr val="FF0000"/>
                </a:solidFill>
                <a:latin typeface="Arial" panose="020B0604020202020204" pitchFamily="34" charset="0"/>
                <a:ea typeface="標楷體" panose="03000509000000000000" pitchFamily="65" charset="-120"/>
                <a:cs typeface="Arial" panose="020B0604020202020204" pitchFamily="34" charset="0"/>
              </a:rPr>
              <a:t>E</a:t>
            </a:r>
            <a:endParaRPr lang="en-US" altLang="zh-TW" dirty="0">
              <a:solidFill>
                <a:srgbClr val="FF0000"/>
              </a:solidFill>
              <a:latin typeface="Arial" panose="020B0604020202020204" pitchFamily="34" charset="0"/>
              <a:ea typeface="標楷體" panose="03000509000000000000" pitchFamily="65" charset="-120"/>
              <a:cs typeface="Arial" panose="020B0604020202020204" pitchFamily="34" charset="0"/>
            </a:endParaRPr>
          </a:p>
        </p:txBody>
      </p:sp>
      <p:pic>
        <p:nvPicPr>
          <p:cNvPr id="29" name="圖片 28">
            <a:extLst>
              <a:ext uri="{FF2B5EF4-FFF2-40B4-BE49-F238E27FC236}">
                <a16:creationId xmlns:a16="http://schemas.microsoft.com/office/drawing/2014/main" id="{D5295712-1F44-4468-B931-144E023F37C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46592" y="5823566"/>
            <a:ext cx="324000" cy="318857"/>
          </a:xfrm>
          <a:prstGeom prst="rect">
            <a:avLst/>
          </a:prstGeom>
        </p:spPr>
      </p:pic>
      <p:pic>
        <p:nvPicPr>
          <p:cNvPr id="31" name="Track 080 L5 Listening Strategy">
            <a:hlinkClick r:id="" action="ppaction://media"/>
          </p:cNvPr>
          <p:cNvPicPr>
            <a:picLocks noChangeAspect="1"/>
          </p:cNvPicPr>
          <p:nvPr>
            <a:audioFile r:link="rId1"/>
            <p:extLst>
              <p:ext uri="{DAA4B4D4-6D71-4841-9C94-3DE7FCFB9230}">
                <p14:media xmlns:p14="http://schemas.microsoft.com/office/powerpoint/2010/main" r:embed="rId2">
                  <p14:trim st="171700" end="0.15"/>
                </p14:media>
              </p:ext>
            </p:extLst>
          </p:nvPr>
        </p:nvPicPr>
        <p:blipFill>
          <a:blip r:embed="rId10" cstate="print">
            <a:extLst>
              <a:ext uri="{28A0092B-C50C-407E-A947-70E740481C1C}">
                <a14:useLocalDpi xmlns:a14="http://schemas.microsoft.com/office/drawing/2010/main" val="0"/>
              </a:ext>
            </a:extLst>
          </a:blip>
          <a:stretch>
            <a:fillRect/>
          </a:stretch>
        </p:blipFill>
        <p:spPr>
          <a:xfrm>
            <a:off x="3116710" y="408240"/>
            <a:ext cx="359999" cy="783116"/>
          </a:xfrm>
          <a:prstGeom prst="rect">
            <a:avLst/>
          </a:prstGeom>
        </p:spPr>
      </p:pic>
    </p:spTree>
    <p:extLst>
      <p:ext uri="{BB962C8B-B14F-4D97-AF65-F5344CB8AC3E}">
        <p14:creationId xmlns:p14="http://schemas.microsoft.com/office/powerpoint/2010/main" val="787583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50"/>
                                        <p:tgtEl>
                                          <p:spTgt spid="20"/>
                                        </p:tgtEl>
                                      </p:cBhvr>
                                    </p:animEffect>
                                  </p:child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250"/>
                                        <p:tgtEl>
                                          <p:spTgt spid="22"/>
                                        </p:tgtEl>
                                      </p:cBhvr>
                                    </p:animEffec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250"/>
                                        <p:tgtEl>
                                          <p:spTgt spid="24"/>
                                        </p:tgtEl>
                                      </p:cBhvr>
                                    </p:animEffect>
                                  </p:childTnLst>
                                </p:cTn>
                              </p:par>
                            </p:childTnLst>
                          </p:cTn>
                        </p:par>
                      </p:childTnLst>
                    </p:cTn>
                  </p:par>
                </p:childTnLst>
              </p:cTn>
              <p:nextCondLst>
                <p:cond evt="onClick" delay="0">
                  <p:tgtEl>
                    <p:spTgt spid="25"/>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250"/>
                                        <p:tgtEl>
                                          <p:spTgt spid="26"/>
                                        </p:tgtEl>
                                      </p:cBhvr>
                                    </p:animEffect>
                                  </p:childTnLst>
                                </p:cTn>
                              </p:par>
                            </p:childTnLst>
                          </p:cTn>
                        </p:par>
                      </p:childTnLst>
                    </p:cTn>
                  </p:par>
                </p:childTnLst>
              </p:cTn>
              <p:nextCondLst>
                <p:cond evt="onClick" delay="0">
                  <p:tgtEl>
                    <p:spTgt spid="27"/>
                  </p:tgtEl>
                </p:cond>
              </p:nextCondLst>
            </p:seq>
            <p:seq concurrent="1" nextAc="seek">
              <p:cTn id="26" restart="whenNotActive" fill="hold" evtFilter="cancelBubble" nodeType="interactiveSeq">
                <p:stCondLst>
                  <p:cond evt="onClick" delay="0">
                    <p:tgtEl>
                      <p:spTgt spid="29"/>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250"/>
                                        <p:tgtEl>
                                          <p:spTgt spid="28"/>
                                        </p:tgtEl>
                                      </p:cBhvr>
                                    </p:animEffect>
                                  </p:childTnLst>
                                </p:cTn>
                              </p:par>
                            </p:childTnLst>
                          </p:cTn>
                        </p:par>
                      </p:childTnLst>
                    </p:cTn>
                  </p:par>
                </p:childTnLst>
              </p:cTn>
              <p:nextCondLst>
                <p:cond evt="onClick" delay="0">
                  <p:tgtEl>
                    <p:spTgt spid="29"/>
                  </p:tgtEl>
                </p:cond>
              </p:nextCondLst>
            </p:seq>
            <p:seq concurrent="1" nextAc="seek">
              <p:cTn id="32" restart="whenNotActive" fill="hold" evtFilter="cancelBubble" nodeType="interactiveSeq">
                <p:stCondLst>
                  <p:cond evt="onClick" delay="0">
                    <p:tgtEl>
                      <p:spTgt spid="31"/>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49188" fill="hold"/>
                                        <p:tgtEl>
                                          <p:spTgt spid="31"/>
                                        </p:tgtEl>
                                      </p:cBhvr>
                                    </p:cmd>
                                  </p:childTnLst>
                                </p:cTn>
                              </p:par>
                            </p:childTnLst>
                          </p:cTn>
                        </p:par>
                      </p:childTnLst>
                    </p:cTn>
                  </p:par>
                </p:childTnLst>
              </p:cTn>
              <p:nextCondLst>
                <p:cond evt="onClick" delay="0">
                  <p:tgtEl>
                    <p:spTgt spid="31"/>
                  </p:tgtEl>
                </p:cond>
              </p:nextCondLst>
            </p:seq>
            <p:audio>
              <p:cMediaNode vol="80000">
                <p:cTn id="37" fill="hold" display="0">
                  <p:stCondLst>
                    <p:cond delay="indefinite"/>
                  </p:stCondLst>
                  <p:endCondLst>
                    <p:cond evt="onStopAudio" delay="0">
                      <p:tgtEl>
                        <p:sldTgt/>
                      </p:tgtEl>
                    </p:cond>
                  </p:endCondLst>
                </p:cTn>
                <p:tgtEl>
                  <p:spTgt spid="31"/>
                </p:tgtEl>
              </p:cMediaNode>
            </p:audio>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250"/>
                                        <p:tgtEl>
                                          <p:spTgt spid="20"/>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250"/>
                                        <p:tgtEl>
                                          <p:spTgt spid="22"/>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250"/>
                                        <p:tgtEl>
                                          <p:spTgt spid="24"/>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250"/>
                                        <p:tgtEl>
                                          <p:spTgt spid="26"/>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250"/>
                                        <p:tgtEl>
                                          <p:spTgt spid="28"/>
                                        </p:tgtEl>
                                      </p:cBhvr>
                                    </p:animEffect>
                                  </p:childTnLst>
                                </p:cTn>
                              </p:par>
                            </p:childTnLst>
                          </p:cTn>
                        </p:par>
                      </p:childTnLst>
                    </p:cTn>
                  </p:par>
                </p:childTnLst>
              </p:cTn>
              <p:nextCondLst>
                <p:cond evt="onClick" delay="0">
                  <p:tgtEl>
                    <p:spTgt spid="13"/>
                  </p:tgtEl>
                </p:cond>
              </p:nextCondLst>
            </p:seq>
          </p:childTnLst>
        </p:cTn>
      </p:par>
    </p:tnLst>
    <p:bldLst>
      <p:bldP spid="20" grpId="0"/>
      <p:bldP spid="20" grpId="1"/>
      <p:bldP spid="22" grpId="0"/>
      <p:bldP spid="22" grpId="1"/>
      <p:bldP spid="24" grpId="0"/>
      <p:bldP spid="24" grpId="1"/>
      <p:bldP spid="26" grpId="0"/>
      <p:bldP spid="26" grpId="1"/>
      <p:bldP spid="28" grpId="0"/>
      <p:bldP spid="28" grpId="1"/>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5AB4AF5D-5928-4255-9BED-1A0CEF00DAAC}"/>
              </a:ext>
            </a:extLst>
          </p:cNvPr>
          <p:cNvGrpSpPr/>
          <p:nvPr/>
        </p:nvGrpSpPr>
        <p:grpSpPr>
          <a:xfrm>
            <a:off x="3561769" y="2583755"/>
            <a:ext cx="5400796" cy="1653888"/>
            <a:chOff x="407369" y="4869160"/>
            <a:chExt cx="5055587" cy="1653888"/>
          </a:xfrm>
        </p:grpSpPr>
        <p:sp>
          <p:nvSpPr>
            <p:cNvPr id="3" name="橢圓 2">
              <a:extLst>
                <a:ext uri="{FF2B5EF4-FFF2-40B4-BE49-F238E27FC236}">
                  <a16:creationId xmlns:a16="http://schemas.microsoft.com/office/drawing/2014/main" id="{816158E4-9E47-4551-A0EA-39D1B091DD11}"/>
                </a:ext>
              </a:extLst>
            </p:cNvPr>
            <p:cNvSpPr/>
            <p:nvPr/>
          </p:nvSpPr>
          <p:spPr>
            <a:xfrm>
              <a:off x="407369" y="4869160"/>
              <a:ext cx="1630789" cy="1653888"/>
            </a:xfrm>
            <a:prstGeom prst="ellipse">
              <a:avLst/>
            </a:prstGeom>
            <a:solidFill>
              <a:srgbClr val="EE3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標楷體" panose="03000509000000000000" pitchFamily="65" charset="-120"/>
              </a:endParaRPr>
            </a:p>
          </p:txBody>
        </p:sp>
        <p:sp>
          <p:nvSpPr>
            <p:cNvPr id="4" name="文字版面配置區 2">
              <a:extLst>
                <a:ext uri="{FF2B5EF4-FFF2-40B4-BE49-F238E27FC236}">
                  <a16:creationId xmlns:a16="http://schemas.microsoft.com/office/drawing/2014/main" id="{A496912D-65C4-4CDC-A973-8EDEBD11CCB1}"/>
                </a:ext>
              </a:extLst>
            </p:cNvPr>
            <p:cNvSpPr txBox="1">
              <a:spLocks/>
            </p:cNvSpPr>
            <p:nvPr/>
          </p:nvSpPr>
          <p:spPr>
            <a:xfrm>
              <a:off x="645091" y="4876698"/>
              <a:ext cx="1258256" cy="151216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363663" indent="-1363663">
                <a:lnSpc>
                  <a:spcPct val="120000"/>
                </a:lnSpc>
              </a:pPr>
              <a:r>
                <a:rPr lang="zh-TW" altLang="en-US" sz="10000"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寫</a:t>
              </a:r>
              <a:endParaRPr lang="en-US" altLang="zh-TW" sz="100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5" name="文字版面配置區 2">
              <a:extLst>
                <a:ext uri="{FF2B5EF4-FFF2-40B4-BE49-F238E27FC236}">
                  <a16:creationId xmlns:a16="http://schemas.microsoft.com/office/drawing/2014/main" id="{006A9AA3-3FCF-4B1A-9D9E-D3AA3A5F5D2D}"/>
                </a:ext>
              </a:extLst>
            </p:cNvPr>
            <p:cNvSpPr txBox="1">
              <a:spLocks/>
            </p:cNvSpPr>
            <p:nvPr/>
          </p:nvSpPr>
          <p:spPr>
            <a:xfrm>
              <a:off x="1835941" y="5010881"/>
              <a:ext cx="3627015" cy="151216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363663" indent="-1363663">
                <a:lnSpc>
                  <a:spcPct val="120000"/>
                </a:lnSpc>
              </a:pPr>
              <a:r>
                <a:rPr lang="zh-TW" altLang="en-US" sz="6000" b="1"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8800" b="1"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作手冊</a:t>
              </a:r>
              <a:endParaRPr lang="en-US" altLang="zh-TW" sz="8800"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grpSp>
    </p:spTree>
    <p:extLst>
      <p:ext uri="{BB962C8B-B14F-4D97-AF65-F5344CB8AC3E}">
        <p14:creationId xmlns:p14="http://schemas.microsoft.com/office/powerpoint/2010/main" val="382153532"/>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9B903A34-5FB9-4CB0-B03A-F4BCD7E0E652}"/>
              </a:ext>
            </a:extLst>
          </p:cNvPr>
          <p:cNvSpPr txBox="1">
            <a:spLocks/>
          </p:cNvSpPr>
          <p:nvPr/>
        </p:nvSpPr>
        <p:spPr>
          <a:xfrm>
            <a:off x="383272" y="1468759"/>
            <a:ext cx="11407871" cy="194421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You are going to describe a person in your class. Begin with a physical description, followed by a description of that person’s personality and behavior. When you are finished, read your summary to the class, and then ask them to guess who was described.</a:t>
            </a:r>
          </a:p>
        </p:txBody>
      </p:sp>
      <p:sp>
        <p:nvSpPr>
          <p:cNvPr id="4" name="文字版面配置區 2">
            <a:extLst>
              <a:ext uri="{FF2B5EF4-FFF2-40B4-BE49-F238E27FC236}">
                <a16:creationId xmlns:a16="http://schemas.microsoft.com/office/drawing/2014/main" id="{159DA098-1BF0-494A-A4FB-2BF1DD401252}"/>
              </a:ext>
            </a:extLst>
          </p:cNvPr>
          <p:cNvSpPr txBox="1">
            <a:spLocks/>
          </p:cNvSpPr>
          <p:nvPr/>
        </p:nvSpPr>
        <p:spPr>
          <a:xfrm>
            <a:off x="400856" y="838272"/>
            <a:ext cx="6914344" cy="63048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68300" indent="-368300">
              <a:lnSpc>
                <a:spcPct val="120000"/>
              </a:lnSpc>
            </a:pPr>
            <a:r>
              <a:rPr lang="en-US" altLang="zh-TW" sz="3200" b="1" dirty="0">
                <a:solidFill>
                  <a:srgbClr val="EF3573"/>
                </a:solidFill>
                <a:latin typeface="Arial" panose="020B0604020202020204" pitchFamily="34" charset="0"/>
                <a:ea typeface="標楷體" panose="03000509000000000000" pitchFamily="65" charset="-120"/>
                <a:cs typeface="Arial" panose="020B0604020202020204" pitchFamily="34" charset="0"/>
              </a:rPr>
              <a:t>Describing a Person in Your Class</a:t>
            </a:r>
          </a:p>
        </p:txBody>
      </p:sp>
      <p:pic>
        <p:nvPicPr>
          <p:cNvPr id="5" name="圖片 4">
            <a:hlinkClick r:id="rId2" action="ppaction://hlinksldjump"/>
            <a:extLst>
              <a:ext uri="{FF2B5EF4-FFF2-40B4-BE49-F238E27FC236}">
                <a16:creationId xmlns:a16="http://schemas.microsoft.com/office/drawing/2014/main" id="{CA27EBD6-22CC-48C3-9C48-6A65A55FC6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00091" y="973516"/>
            <a:ext cx="360000" cy="360000"/>
          </a:xfrm>
          <a:prstGeom prst="rect">
            <a:avLst/>
          </a:prstGeom>
        </p:spPr>
      </p:pic>
    </p:spTree>
    <p:extLst>
      <p:ext uri="{BB962C8B-B14F-4D97-AF65-F5344CB8AC3E}">
        <p14:creationId xmlns:p14="http://schemas.microsoft.com/office/powerpoint/2010/main" val="1032934350"/>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圓角矩形 4">
            <a:hlinkClick r:id="rId2" action="ppaction://hlinksldjump"/>
            <a:extLst>
              <a:ext uri="{FF2B5EF4-FFF2-40B4-BE49-F238E27FC236}">
                <a16:creationId xmlns:a16="http://schemas.microsoft.com/office/drawing/2014/main" id="{96E88AE9-0DA5-411C-8D5C-D593AE7CF698}"/>
              </a:ext>
            </a:extLst>
          </p:cNvPr>
          <p:cNvSpPr/>
          <p:nvPr/>
        </p:nvSpPr>
        <p:spPr>
          <a:xfrm>
            <a:off x="10332000" y="180000"/>
            <a:ext cx="1512168"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回寫作手冊</a:t>
            </a:r>
          </a:p>
        </p:txBody>
      </p:sp>
      <p:sp>
        <p:nvSpPr>
          <p:cNvPr id="4" name="文字版面配置區 2">
            <a:extLst>
              <a:ext uri="{FF2B5EF4-FFF2-40B4-BE49-F238E27FC236}">
                <a16:creationId xmlns:a16="http://schemas.microsoft.com/office/drawing/2014/main" id="{4E41D6F8-95B6-4754-849D-4AC216CB3E4D}"/>
              </a:ext>
            </a:extLst>
          </p:cNvPr>
          <p:cNvSpPr txBox="1">
            <a:spLocks/>
          </p:cNvSpPr>
          <p:nvPr/>
        </p:nvSpPr>
        <p:spPr>
          <a:xfrm>
            <a:off x="480032" y="1242000"/>
            <a:ext cx="11364136" cy="49129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spcBef>
                <a:spcPts val="600"/>
              </a:spcBef>
            </a:pPr>
            <a:r>
              <a:rPr lang="zh-TW" altLang="en-US" sz="3200" spc="-70" dirty="0">
                <a:solidFill>
                  <a:schemeClr val="tx1"/>
                </a:solidFill>
                <a:latin typeface="標楷體" panose="03000509000000000000" pitchFamily="65" charset="-120"/>
                <a:ea typeface="標楷體" panose="03000509000000000000" pitchFamily="65" charset="-120"/>
                <a:cs typeface="Arial" panose="020B0604020202020204" pitchFamily="34" charset="0"/>
              </a:rPr>
              <a:t>　　本課寫作任務是要針對班上一個人（老師或同學），寫出一篇</a:t>
            </a:r>
            <a:r>
              <a:rPr lang="en-US" altLang="zh-TW" sz="3200" spc="-70" dirty="0" smtClean="0">
                <a:solidFill>
                  <a:schemeClr val="tx1"/>
                </a:solidFill>
                <a:latin typeface="標楷體" panose="03000509000000000000" pitchFamily="65" charset="-120"/>
                <a:ea typeface="標楷體" panose="03000509000000000000" pitchFamily="65" charset="-120"/>
                <a:cs typeface="Arial" panose="020B0604020202020204" pitchFamily="34" charset="0"/>
              </a:rPr>
              <a:t>120</a:t>
            </a:r>
            <a:r>
              <a:rPr lang="zh-TW" altLang="en-US" sz="3200" spc="-70" dirty="0" smtClean="0">
                <a:solidFill>
                  <a:schemeClr val="tx1"/>
                </a:solidFill>
                <a:latin typeface="標楷體" panose="03000509000000000000" pitchFamily="65" charset="-120"/>
                <a:ea typeface="標楷體" panose="03000509000000000000" pitchFamily="65" charset="-120"/>
                <a:cs typeface="Arial" panose="020B0604020202020204" pitchFamily="34" charset="0"/>
              </a:rPr>
              <a:t>－</a:t>
            </a:r>
            <a:r>
              <a:rPr lang="en-US" altLang="zh-TW" sz="3200" spc="-70" dirty="0" smtClean="0">
                <a:solidFill>
                  <a:schemeClr val="tx1"/>
                </a:solidFill>
                <a:latin typeface="標楷體" panose="03000509000000000000" pitchFamily="65" charset="-120"/>
                <a:ea typeface="標楷體" panose="03000509000000000000" pitchFamily="65" charset="-120"/>
                <a:cs typeface="Arial" panose="020B0604020202020204" pitchFamily="34" charset="0"/>
              </a:rPr>
              <a:t>150</a:t>
            </a:r>
            <a:r>
              <a:rPr lang="zh-TW" altLang="en-US" sz="3200" spc="-70" dirty="0">
                <a:solidFill>
                  <a:schemeClr val="tx1"/>
                </a:solidFill>
                <a:latin typeface="標楷體" panose="03000509000000000000" pitchFamily="65" charset="-120"/>
                <a:ea typeface="標楷體" panose="03000509000000000000" pitchFamily="65" charset="-120"/>
                <a:cs typeface="Arial" panose="020B0604020202020204" pitchFamily="34" charset="0"/>
              </a:rPr>
              <a:t>字的描寫文。第一冊曾運用空間順序，介紹家裡的一個空間。若之前已做過練習，可先複習之前學過的內容。若這是第一次書寫描寫文，則可先以此練習為主，第一冊的內容為輔，額外多做練習。</a:t>
            </a:r>
          </a:p>
          <a:p>
            <a:pPr>
              <a:lnSpc>
                <a:spcPct val="140000"/>
              </a:lnSpc>
              <a:spcBef>
                <a:spcPts val="600"/>
              </a:spcBef>
            </a:pPr>
            <a:r>
              <a:rPr lang="zh-TW" altLang="en-US" sz="3200" spc="-70" dirty="0">
                <a:solidFill>
                  <a:schemeClr val="tx1"/>
                </a:solidFill>
                <a:latin typeface="標楷體" panose="03000509000000000000" pitchFamily="65" charset="-120"/>
                <a:ea typeface="標楷體" panose="03000509000000000000" pitchFamily="65" charset="-120"/>
                <a:cs typeface="Arial" panose="020B0604020202020204" pitchFamily="34" charset="0"/>
              </a:rPr>
              <a:t>　　本課實際運用從課文中學到的「描述順序」與「感官細節」，針對一個同學的外表打扮與內在性格進行描述，</a:t>
            </a:r>
            <a:endParaRPr lang="en-US" altLang="zh-TW" sz="3200" spc="-70" dirty="0">
              <a:solidFill>
                <a:schemeClr val="tx1"/>
              </a:solidFill>
              <a:latin typeface="標楷體" panose="03000509000000000000" pitchFamily="65" charset="-120"/>
              <a:ea typeface="標楷體" panose="03000509000000000000" pitchFamily="65" charset="-120"/>
              <a:cs typeface="Arial" panose="020B0604020202020204" pitchFamily="34" charset="0"/>
            </a:endParaRPr>
          </a:p>
        </p:txBody>
      </p:sp>
      <p:sp>
        <p:nvSpPr>
          <p:cNvPr id="5" name="文字方塊 4">
            <a:extLst>
              <a:ext uri="{FF2B5EF4-FFF2-40B4-BE49-F238E27FC236}">
                <a16:creationId xmlns:a16="http://schemas.microsoft.com/office/drawing/2014/main" id="{89C55228-8BC8-49CB-B487-F617E560943B}"/>
              </a:ext>
            </a:extLst>
          </p:cNvPr>
          <p:cNvSpPr txBox="1"/>
          <p:nvPr/>
        </p:nvSpPr>
        <p:spPr>
          <a:xfrm>
            <a:off x="480032" y="657225"/>
            <a:ext cx="5544616" cy="584775"/>
          </a:xfrm>
          <a:prstGeom prst="rect">
            <a:avLst/>
          </a:prstGeom>
          <a:noFill/>
        </p:spPr>
        <p:txBody>
          <a:bodyPr wrap="square" rtlCol="0">
            <a:spAutoFit/>
          </a:bodyPr>
          <a:lstStyle/>
          <a:p>
            <a:r>
              <a:rPr lang="zh-TW" altLang="en-US" sz="3200" b="1" dirty="0">
                <a:ea typeface="標楷體" panose="03000509000000000000" pitchFamily="65" charset="-120"/>
              </a:rPr>
              <a:t>寫作任務說明</a:t>
            </a:r>
          </a:p>
        </p:txBody>
      </p:sp>
    </p:spTree>
    <p:extLst>
      <p:ext uri="{BB962C8B-B14F-4D97-AF65-F5344CB8AC3E}">
        <p14:creationId xmlns:p14="http://schemas.microsoft.com/office/powerpoint/2010/main" val="3668624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圓角矩形 4">
            <a:hlinkClick r:id="rId2" action="ppaction://hlinksldjump"/>
            <a:extLst>
              <a:ext uri="{FF2B5EF4-FFF2-40B4-BE49-F238E27FC236}">
                <a16:creationId xmlns:a16="http://schemas.microsoft.com/office/drawing/2014/main" id="{96E88AE9-0DA5-411C-8D5C-D593AE7CF698}"/>
              </a:ext>
            </a:extLst>
          </p:cNvPr>
          <p:cNvSpPr/>
          <p:nvPr/>
        </p:nvSpPr>
        <p:spPr>
          <a:xfrm>
            <a:off x="10332000" y="180000"/>
            <a:ext cx="1512168"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回寫作手冊</a:t>
            </a:r>
          </a:p>
        </p:txBody>
      </p:sp>
      <p:sp>
        <p:nvSpPr>
          <p:cNvPr id="4" name="文字版面配置區 2">
            <a:extLst>
              <a:ext uri="{FF2B5EF4-FFF2-40B4-BE49-F238E27FC236}">
                <a16:creationId xmlns:a16="http://schemas.microsoft.com/office/drawing/2014/main" id="{4E41D6F8-95B6-4754-849D-4AC216CB3E4D}"/>
              </a:ext>
            </a:extLst>
          </p:cNvPr>
          <p:cNvSpPr txBox="1">
            <a:spLocks/>
          </p:cNvSpPr>
          <p:nvPr/>
        </p:nvSpPr>
        <p:spPr>
          <a:xfrm>
            <a:off x="407367" y="678210"/>
            <a:ext cx="11543953" cy="199298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spcBef>
                <a:spcPts val="600"/>
              </a:spcBef>
            </a:pPr>
            <a:r>
              <a:rPr lang="zh-TW" altLang="en-US" sz="3200" dirty="0">
                <a:solidFill>
                  <a:schemeClr val="tx1"/>
                </a:solidFill>
                <a:latin typeface="標楷體" panose="03000509000000000000" pitchFamily="65" charset="-120"/>
                <a:ea typeface="標楷體" panose="03000509000000000000" pitchFamily="65" charset="-120"/>
                <a:cs typeface="Arial" panose="020B0604020202020204" pitchFamily="34" charset="0"/>
              </a:rPr>
              <a:t>其中的外表打扮又可細分為從頭上一路到腳下，全身上下的特點與裝扮，可利用架構圖整理出跟這個人有關的細節，再寫成一篇描寫文。</a:t>
            </a:r>
          </a:p>
          <a:p>
            <a:pPr>
              <a:lnSpc>
                <a:spcPct val="140000"/>
              </a:lnSpc>
              <a:spcBef>
                <a:spcPts val="600"/>
              </a:spcBef>
            </a:pPr>
            <a:r>
              <a:rPr lang="zh-TW" altLang="en-US" sz="3200" dirty="0">
                <a:solidFill>
                  <a:schemeClr val="tx1"/>
                </a:solidFill>
                <a:latin typeface="標楷體" panose="03000509000000000000" pitchFamily="65" charset="-120"/>
                <a:ea typeface="標楷體" panose="03000509000000000000" pitchFamily="65" charset="-120"/>
                <a:cs typeface="Arial" panose="020B0604020202020204" pitchFamily="34" charset="0"/>
              </a:rPr>
              <a:t>　　</a:t>
            </a:r>
            <a:r>
              <a:rPr lang="en-US" altLang="zh-TW" sz="3200" dirty="0" smtClean="0">
                <a:solidFill>
                  <a:schemeClr val="tx1"/>
                </a:solidFill>
                <a:latin typeface="標楷體" panose="03000509000000000000" pitchFamily="65" charset="-120"/>
                <a:ea typeface="標楷體" panose="03000509000000000000" pitchFamily="65" charset="-120"/>
                <a:cs typeface="Arial" panose="020B0604020202020204" pitchFamily="34" charset="0"/>
              </a:rPr>
              <a:t>2</a:t>
            </a:r>
            <a:r>
              <a:rPr lang="zh-TW" altLang="en-US" sz="3200" dirty="0" smtClean="0">
                <a:solidFill>
                  <a:schemeClr val="tx1"/>
                </a:solidFill>
                <a:latin typeface="標楷體" panose="03000509000000000000" pitchFamily="65" charset="-120"/>
                <a:ea typeface="標楷體" panose="03000509000000000000" pitchFamily="65" charset="-120"/>
                <a:cs typeface="Arial" panose="020B0604020202020204" pitchFamily="34" charset="0"/>
              </a:rPr>
              <a:t>－</a:t>
            </a:r>
            <a:r>
              <a:rPr lang="en-US" altLang="zh-TW" sz="3200" dirty="0" smtClean="0">
                <a:solidFill>
                  <a:schemeClr val="tx1"/>
                </a:solidFill>
                <a:latin typeface="標楷體" panose="03000509000000000000" pitchFamily="65" charset="-120"/>
                <a:ea typeface="標楷體" panose="03000509000000000000" pitchFamily="65" charset="-120"/>
                <a:cs typeface="Arial" panose="020B0604020202020204" pitchFamily="34" charset="0"/>
              </a:rPr>
              <a:t>3</a:t>
            </a:r>
            <a:r>
              <a:rPr lang="zh-TW" altLang="en-US" sz="3200" dirty="0">
                <a:solidFill>
                  <a:schemeClr val="tx1"/>
                </a:solidFill>
                <a:latin typeface="標楷體" panose="03000509000000000000" pitchFamily="65" charset="-120"/>
                <a:ea typeface="標楷體" panose="03000509000000000000" pitchFamily="65" charset="-120"/>
                <a:cs typeface="Arial" panose="020B0604020202020204" pitchFamily="34" charset="0"/>
              </a:rPr>
              <a:t>人一組，一起發想與討論，每組描寫班上的一個人。最後可讓同學朗讀自己的文章，讓其他人猜猜看文章的主角是誰。</a:t>
            </a:r>
            <a:endParaRPr lang="en-US" altLang="zh-TW" sz="3200" dirty="0">
              <a:solidFill>
                <a:schemeClr val="tx1"/>
              </a:solidFill>
              <a:latin typeface="標楷體" panose="03000509000000000000" pitchFamily="65" charset="-12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1643870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 name="圓角化同側角落矩形 62"/>
          <p:cNvSpPr/>
          <p:nvPr/>
        </p:nvSpPr>
        <p:spPr>
          <a:xfrm>
            <a:off x="199687" y="187287"/>
            <a:ext cx="2882084" cy="605928"/>
          </a:xfrm>
          <a:prstGeom prst="round2SameRect">
            <a:avLst>
              <a:gd name="adj1" fmla="val 38485"/>
              <a:gd name="adj2" fmla="val 0"/>
            </a:avLst>
          </a:prstGeom>
          <a:solidFill>
            <a:srgbClr val="FCE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6213" algn="r"/>
            <a:r>
              <a:rPr lang="en-US" altLang="zh-TW" sz="3600" dirty="0">
                <a:solidFill>
                  <a:srgbClr val="DE5F5C"/>
                </a:solidFill>
                <a:latin typeface="Arial" panose="020B0604020202020204" pitchFamily="34" charset="0"/>
                <a:cs typeface="Arial" panose="020B0604020202020204" pitchFamily="34" charset="0"/>
              </a:rPr>
              <a:t>Maiko</a:t>
            </a:r>
            <a:endParaRPr lang="zh-TW" altLang="en-US" sz="3600" dirty="0">
              <a:solidFill>
                <a:srgbClr val="DE5F5C"/>
              </a:solidFill>
              <a:latin typeface="Arial" panose="020B0604020202020204" pitchFamily="34" charset="0"/>
              <a:cs typeface="Arial" panose="020B0604020202020204" pitchFamily="34" charset="0"/>
            </a:endParaRPr>
          </a:p>
        </p:txBody>
      </p:sp>
      <p:sp>
        <p:nvSpPr>
          <p:cNvPr id="6" name="矩形 5"/>
          <p:cNvSpPr/>
          <p:nvPr/>
        </p:nvSpPr>
        <p:spPr>
          <a:xfrm>
            <a:off x="209321" y="793215"/>
            <a:ext cx="5640636" cy="6052286"/>
          </a:xfrm>
          <a:prstGeom prst="rect">
            <a:avLst/>
          </a:prstGeom>
          <a:solidFill>
            <a:srgbClr val="FCE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圖片 2"/>
          <p:cNvPicPr>
            <a:picLocks noChangeAspect="1"/>
          </p:cNvPicPr>
          <p:nvPr/>
        </p:nvPicPr>
        <p:blipFill rotWithShape="1">
          <a:blip r:embed="rId2" cstate="print">
            <a:extLst>
              <a:ext uri="{28A0092B-C50C-407E-A947-70E740481C1C}">
                <a14:useLocalDpi xmlns:a14="http://schemas.microsoft.com/office/drawing/2010/main" val="0"/>
              </a:ext>
            </a:extLst>
          </a:blip>
          <a:srcRect b="1429"/>
          <a:stretch/>
        </p:blipFill>
        <p:spPr>
          <a:xfrm>
            <a:off x="99056" y="496807"/>
            <a:ext cx="2244726" cy="6355685"/>
          </a:xfrm>
          <a:prstGeom prst="rect">
            <a:avLst/>
          </a:prstGeom>
        </p:spPr>
      </p:pic>
      <p:sp>
        <p:nvSpPr>
          <p:cNvPr id="7" name="矩形 6"/>
          <p:cNvSpPr/>
          <p:nvPr/>
        </p:nvSpPr>
        <p:spPr>
          <a:xfrm>
            <a:off x="5958290" y="793215"/>
            <a:ext cx="6006028" cy="6052286"/>
          </a:xfrm>
          <a:prstGeom prst="rect">
            <a:avLst/>
          </a:prstGeom>
          <a:solidFill>
            <a:srgbClr val="E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圓角化同側角落矩形 28"/>
          <p:cNvSpPr/>
          <p:nvPr/>
        </p:nvSpPr>
        <p:spPr>
          <a:xfrm>
            <a:off x="8814063" y="142904"/>
            <a:ext cx="2804532" cy="655245"/>
          </a:xfrm>
          <a:prstGeom prst="round2SameRect">
            <a:avLst>
              <a:gd name="adj1" fmla="val 29150"/>
              <a:gd name="adj2" fmla="val 0"/>
            </a:avLst>
          </a:prstGeom>
          <a:solidFill>
            <a:srgbClr val="E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zh-TW" sz="3600" dirty="0">
                <a:solidFill>
                  <a:srgbClr val="9999FF"/>
                </a:solidFill>
                <a:latin typeface="Arial" panose="020B0604020202020204" pitchFamily="34" charset="0"/>
                <a:cs typeface="Arial" panose="020B0604020202020204" pitchFamily="34" charset="0"/>
              </a:rPr>
              <a:t>Geisha</a:t>
            </a:r>
            <a:endParaRPr lang="zh-TW" altLang="en-US" sz="3600" dirty="0">
              <a:solidFill>
                <a:srgbClr val="9999FF"/>
              </a:solidFill>
              <a:latin typeface="Arial" panose="020B0604020202020204" pitchFamily="34" charset="0"/>
              <a:cs typeface="Arial" panose="020B0604020202020204" pitchFamily="34" charset="0"/>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01206" y="609835"/>
            <a:ext cx="2196000" cy="6319159"/>
          </a:xfrm>
          <a:prstGeom prst="rect">
            <a:avLst/>
          </a:prstGeom>
        </p:spPr>
      </p:pic>
      <p:sp>
        <p:nvSpPr>
          <p:cNvPr id="14" name="文字方塊 13"/>
          <p:cNvSpPr txBox="1"/>
          <p:nvPr/>
        </p:nvSpPr>
        <p:spPr>
          <a:xfrm>
            <a:off x="2772613" y="1018261"/>
            <a:ext cx="2970449" cy="954107"/>
          </a:xfrm>
          <a:prstGeom prst="rect">
            <a:avLst/>
          </a:prstGeom>
          <a:noFill/>
        </p:spPr>
        <p:txBody>
          <a:bodyPr wrap="square" rtlCol="0">
            <a:spAutoFit/>
          </a:bodyPr>
          <a:lstStyle/>
          <a:p>
            <a:pPr algn="r"/>
            <a:r>
              <a:rPr lang="en-US" altLang="zh-TW" sz="2800" dirty="0">
                <a:latin typeface="Arial" panose="020B0604020202020204" pitchFamily="34" charset="0"/>
                <a:cs typeface="Arial" panose="020B0604020202020204" pitchFamily="34" charset="0"/>
              </a:rPr>
              <a:t>Red collar in </a:t>
            </a:r>
            <a:r>
              <a:rPr lang="en-US" altLang="zh-TW" sz="2800" dirty="0" smtClean="0">
                <a:latin typeface="Arial" panose="020B0604020202020204" pitchFamily="34" charset="0"/>
                <a:cs typeface="Arial" panose="020B0604020202020204" pitchFamily="34" charset="0"/>
              </a:rPr>
              <a:t>the front </a:t>
            </a:r>
            <a:r>
              <a:rPr lang="en-US" altLang="zh-TW" sz="2800" dirty="0">
                <a:latin typeface="Arial" panose="020B0604020202020204" pitchFamily="34" charset="0"/>
                <a:cs typeface="Arial" panose="020B0604020202020204" pitchFamily="34" charset="0"/>
              </a:rPr>
              <a:t>and back</a:t>
            </a:r>
            <a:endParaRPr lang="zh-TW" altLang="en-US" sz="2800" dirty="0">
              <a:latin typeface="Arial" panose="020B0604020202020204" pitchFamily="34" charset="0"/>
              <a:cs typeface="Arial" panose="020B0604020202020204" pitchFamily="34" charset="0"/>
            </a:endParaRPr>
          </a:p>
        </p:txBody>
      </p:sp>
      <p:sp>
        <p:nvSpPr>
          <p:cNvPr id="15" name="文字方塊 14"/>
          <p:cNvSpPr txBox="1"/>
          <p:nvPr/>
        </p:nvSpPr>
        <p:spPr>
          <a:xfrm>
            <a:off x="6083481" y="1430255"/>
            <a:ext cx="2806554" cy="523220"/>
          </a:xfrm>
          <a:prstGeom prst="rect">
            <a:avLst/>
          </a:prstGeom>
          <a:noFill/>
        </p:spPr>
        <p:txBody>
          <a:bodyPr wrap="square" rtlCol="0">
            <a:spAutoFit/>
          </a:bodyPr>
          <a:lstStyle/>
          <a:p>
            <a:r>
              <a:rPr lang="en-US" altLang="zh-TW" sz="2800" dirty="0">
                <a:latin typeface="Arial" panose="020B0604020202020204" pitchFamily="34" charset="0"/>
                <a:cs typeface="Arial" panose="020B0604020202020204" pitchFamily="34" charset="0"/>
              </a:rPr>
              <a:t>Full white collar</a:t>
            </a:r>
            <a:endParaRPr lang="zh-TW" altLang="en-US" sz="2800" dirty="0">
              <a:latin typeface="Arial" panose="020B0604020202020204" pitchFamily="34" charset="0"/>
              <a:cs typeface="Arial" panose="020B0604020202020204" pitchFamily="34" charset="0"/>
            </a:endParaRPr>
          </a:p>
        </p:txBody>
      </p:sp>
      <p:sp>
        <p:nvSpPr>
          <p:cNvPr id="36" name="文字方塊 35"/>
          <p:cNvSpPr txBox="1"/>
          <p:nvPr/>
        </p:nvSpPr>
        <p:spPr>
          <a:xfrm>
            <a:off x="3058288" y="2697888"/>
            <a:ext cx="2630692" cy="523220"/>
          </a:xfrm>
          <a:prstGeom prst="rect">
            <a:avLst/>
          </a:prstGeom>
          <a:noFill/>
        </p:spPr>
        <p:txBody>
          <a:bodyPr wrap="square" rtlCol="0">
            <a:spAutoFit/>
          </a:bodyPr>
          <a:lstStyle/>
          <a:p>
            <a:pPr algn="r"/>
            <a:r>
              <a:rPr lang="en-US" altLang="zh-TW" sz="2800" dirty="0">
                <a:latin typeface="Arial" panose="020B0604020202020204" pitchFamily="34" charset="0"/>
                <a:cs typeface="Arial" panose="020B0604020202020204" pitchFamily="34" charset="0"/>
              </a:rPr>
              <a:t>Long sleeves</a:t>
            </a:r>
            <a:endParaRPr lang="zh-TW" altLang="en-US" sz="2800" dirty="0">
              <a:latin typeface="Arial" panose="020B0604020202020204" pitchFamily="34" charset="0"/>
              <a:cs typeface="Arial" panose="020B0604020202020204" pitchFamily="34" charset="0"/>
            </a:endParaRPr>
          </a:p>
        </p:txBody>
      </p:sp>
      <p:sp>
        <p:nvSpPr>
          <p:cNvPr id="37" name="文字方塊 36"/>
          <p:cNvSpPr txBox="1"/>
          <p:nvPr/>
        </p:nvSpPr>
        <p:spPr>
          <a:xfrm>
            <a:off x="6118394" y="2939544"/>
            <a:ext cx="2736727" cy="523220"/>
          </a:xfrm>
          <a:prstGeom prst="rect">
            <a:avLst/>
          </a:prstGeom>
          <a:noFill/>
        </p:spPr>
        <p:txBody>
          <a:bodyPr wrap="square" rtlCol="0">
            <a:spAutoFit/>
          </a:bodyPr>
          <a:lstStyle/>
          <a:p>
            <a:r>
              <a:rPr lang="en-US" altLang="zh-TW" sz="2800" dirty="0">
                <a:latin typeface="Arial" panose="020B0604020202020204" pitchFamily="34" charset="0"/>
                <a:cs typeface="Arial" panose="020B0604020202020204" pitchFamily="34" charset="0"/>
              </a:rPr>
              <a:t>Shorter sleeves</a:t>
            </a:r>
            <a:endParaRPr lang="zh-TW" altLang="en-US" sz="2800" dirty="0">
              <a:latin typeface="Arial" panose="020B0604020202020204" pitchFamily="34" charset="0"/>
              <a:cs typeface="Arial" panose="020B0604020202020204" pitchFamily="34" charset="0"/>
            </a:endParaRPr>
          </a:p>
        </p:txBody>
      </p:sp>
      <p:sp>
        <p:nvSpPr>
          <p:cNvPr id="58" name="文字方塊 57"/>
          <p:cNvSpPr txBox="1"/>
          <p:nvPr/>
        </p:nvSpPr>
        <p:spPr>
          <a:xfrm>
            <a:off x="6155688" y="3748467"/>
            <a:ext cx="3831700" cy="523220"/>
          </a:xfrm>
          <a:prstGeom prst="rect">
            <a:avLst/>
          </a:prstGeom>
          <a:noFill/>
        </p:spPr>
        <p:txBody>
          <a:bodyPr wrap="square" rtlCol="0">
            <a:spAutoFit/>
          </a:bodyPr>
          <a:lstStyle/>
          <a:p>
            <a:r>
              <a:rPr lang="en-US" altLang="zh-TW" sz="2800" dirty="0">
                <a:latin typeface="Arial" panose="020B0604020202020204" pitchFamily="34" charset="0"/>
                <a:cs typeface="Arial" panose="020B0604020202020204" pitchFamily="34" charset="0"/>
              </a:rPr>
              <a:t>A less colorful kimono</a:t>
            </a:r>
            <a:endParaRPr lang="zh-TW" altLang="en-US" sz="2800" dirty="0">
              <a:latin typeface="Arial" panose="020B0604020202020204" pitchFamily="34" charset="0"/>
              <a:cs typeface="Arial" panose="020B0604020202020204" pitchFamily="34" charset="0"/>
            </a:endParaRPr>
          </a:p>
        </p:txBody>
      </p:sp>
      <p:sp>
        <p:nvSpPr>
          <p:cNvPr id="59" name="文字方塊 58"/>
          <p:cNvSpPr txBox="1"/>
          <p:nvPr/>
        </p:nvSpPr>
        <p:spPr>
          <a:xfrm>
            <a:off x="2689788" y="3334094"/>
            <a:ext cx="2993521" cy="954107"/>
          </a:xfrm>
          <a:prstGeom prst="rect">
            <a:avLst/>
          </a:prstGeom>
          <a:noFill/>
        </p:spPr>
        <p:txBody>
          <a:bodyPr wrap="square" rtlCol="0">
            <a:spAutoFit/>
          </a:bodyPr>
          <a:lstStyle/>
          <a:p>
            <a:pPr algn="r"/>
            <a:r>
              <a:rPr lang="en-US" altLang="zh-TW" sz="2800" dirty="0">
                <a:latin typeface="Arial" panose="020B0604020202020204" pitchFamily="34" charset="0"/>
                <a:cs typeface="Arial" panose="020B0604020202020204" pitchFamily="34" charset="0"/>
              </a:rPr>
              <a:t>A brightly colored</a:t>
            </a:r>
          </a:p>
          <a:p>
            <a:pPr algn="r"/>
            <a:r>
              <a:rPr lang="en-US" altLang="zh-TW" sz="2800" dirty="0">
                <a:latin typeface="Arial" panose="020B0604020202020204" pitchFamily="34" charset="0"/>
                <a:cs typeface="Arial" panose="020B0604020202020204" pitchFamily="34" charset="0"/>
              </a:rPr>
              <a:t>kimono</a:t>
            </a:r>
            <a:endParaRPr lang="zh-TW" altLang="en-US" sz="2800" dirty="0">
              <a:latin typeface="Arial" panose="020B0604020202020204" pitchFamily="34" charset="0"/>
              <a:cs typeface="Arial" panose="020B0604020202020204" pitchFamily="34" charset="0"/>
            </a:endParaRPr>
          </a:p>
        </p:txBody>
      </p:sp>
      <p:cxnSp>
        <p:nvCxnSpPr>
          <p:cNvPr id="35" name="直線接點 34"/>
          <p:cNvCxnSpPr/>
          <p:nvPr/>
        </p:nvCxnSpPr>
        <p:spPr>
          <a:xfrm flipH="1">
            <a:off x="1057111" y="1953475"/>
            <a:ext cx="4644000" cy="0"/>
          </a:xfrm>
          <a:prstGeom prst="line">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40" name="直線接點 39"/>
          <p:cNvCxnSpPr/>
          <p:nvPr/>
        </p:nvCxnSpPr>
        <p:spPr>
          <a:xfrm flipH="1">
            <a:off x="1740665" y="3215329"/>
            <a:ext cx="3840242" cy="0"/>
          </a:xfrm>
          <a:prstGeom prst="line">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41" name="直線接點 40"/>
          <p:cNvCxnSpPr/>
          <p:nvPr/>
        </p:nvCxnSpPr>
        <p:spPr>
          <a:xfrm flipH="1">
            <a:off x="6155688" y="4288201"/>
            <a:ext cx="4284000" cy="0"/>
          </a:xfrm>
          <a:prstGeom prst="line">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42" name="直線接點 41"/>
          <p:cNvCxnSpPr/>
          <p:nvPr/>
        </p:nvCxnSpPr>
        <p:spPr>
          <a:xfrm flipH="1">
            <a:off x="1894901" y="4289009"/>
            <a:ext cx="3686005" cy="0"/>
          </a:xfrm>
          <a:prstGeom prst="line">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46" name="直線接點 45"/>
          <p:cNvCxnSpPr/>
          <p:nvPr/>
        </p:nvCxnSpPr>
        <p:spPr>
          <a:xfrm flipH="1">
            <a:off x="3003203" y="4937171"/>
            <a:ext cx="2556000" cy="0"/>
          </a:xfrm>
          <a:prstGeom prst="line">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sp>
        <p:nvSpPr>
          <p:cNvPr id="47" name="文字方塊 46"/>
          <p:cNvSpPr txBox="1"/>
          <p:nvPr/>
        </p:nvSpPr>
        <p:spPr>
          <a:xfrm>
            <a:off x="2772613" y="4406960"/>
            <a:ext cx="2849038" cy="523220"/>
          </a:xfrm>
          <a:prstGeom prst="rect">
            <a:avLst/>
          </a:prstGeom>
          <a:noFill/>
        </p:spPr>
        <p:txBody>
          <a:bodyPr wrap="square" rtlCol="0">
            <a:spAutoFit/>
          </a:bodyPr>
          <a:lstStyle/>
          <a:p>
            <a:pPr algn="r"/>
            <a:r>
              <a:rPr lang="en-US" altLang="zh-TW" sz="2800" dirty="0">
                <a:latin typeface="Arial" panose="020B0604020202020204" pitchFamily="34" charset="0"/>
                <a:cs typeface="Arial" panose="020B0604020202020204" pitchFamily="34" charset="0"/>
              </a:rPr>
              <a:t>15~20 years old</a:t>
            </a:r>
            <a:endParaRPr lang="zh-TW" altLang="en-US" sz="2800" dirty="0">
              <a:latin typeface="Arial" panose="020B0604020202020204" pitchFamily="34" charset="0"/>
              <a:cs typeface="Arial" panose="020B0604020202020204" pitchFamily="34" charset="0"/>
            </a:endParaRPr>
          </a:p>
        </p:txBody>
      </p:sp>
      <p:sp>
        <p:nvSpPr>
          <p:cNvPr id="48" name="文字方塊 47"/>
          <p:cNvSpPr txBox="1"/>
          <p:nvPr/>
        </p:nvSpPr>
        <p:spPr>
          <a:xfrm>
            <a:off x="6083481" y="4403423"/>
            <a:ext cx="4129155" cy="523220"/>
          </a:xfrm>
          <a:prstGeom prst="rect">
            <a:avLst/>
          </a:prstGeom>
          <a:noFill/>
        </p:spPr>
        <p:txBody>
          <a:bodyPr wrap="square" rtlCol="0">
            <a:spAutoFit/>
          </a:bodyPr>
          <a:lstStyle/>
          <a:p>
            <a:r>
              <a:rPr lang="en-US" altLang="zh-TW" sz="2800" dirty="0">
                <a:latin typeface="Arial" panose="020B0604020202020204" pitchFamily="34" charset="0"/>
                <a:cs typeface="Arial" panose="020B0604020202020204" pitchFamily="34" charset="0"/>
              </a:rPr>
              <a:t>Older than 20 years old</a:t>
            </a:r>
            <a:endParaRPr lang="zh-TW" altLang="en-US" sz="2800" dirty="0">
              <a:latin typeface="Arial" panose="020B0604020202020204" pitchFamily="34" charset="0"/>
              <a:cs typeface="Arial" panose="020B0604020202020204" pitchFamily="34" charset="0"/>
            </a:endParaRPr>
          </a:p>
        </p:txBody>
      </p:sp>
      <p:cxnSp>
        <p:nvCxnSpPr>
          <p:cNvPr id="49" name="直線接點 48"/>
          <p:cNvCxnSpPr/>
          <p:nvPr/>
        </p:nvCxnSpPr>
        <p:spPr>
          <a:xfrm flipH="1">
            <a:off x="6177721" y="4937171"/>
            <a:ext cx="3686005" cy="0"/>
          </a:xfrm>
          <a:prstGeom prst="line">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sp>
        <p:nvSpPr>
          <p:cNvPr id="54" name="文字方塊 53"/>
          <p:cNvSpPr txBox="1"/>
          <p:nvPr/>
        </p:nvSpPr>
        <p:spPr>
          <a:xfrm>
            <a:off x="2587385" y="5117134"/>
            <a:ext cx="2993521" cy="1384995"/>
          </a:xfrm>
          <a:prstGeom prst="rect">
            <a:avLst/>
          </a:prstGeom>
          <a:noFill/>
        </p:spPr>
        <p:txBody>
          <a:bodyPr wrap="square" rtlCol="0">
            <a:spAutoFit/>
          </a:bodyPr>
          <a:lstStyle/>
          <a:p>
            <a:pPr algn="r"/>
            <a:r>
              <a:rPr lang="en-US" altLang="zh-TW" sz="2800" dirty="0">
                <a:latin typeface="Arial" panose="020B0604020202020204" pitchFamily="34" charset="0"/>
                <a:cs typeface="Arial" panose="020B0604020202020204" pitchFamily="34" charset="0"/>
              </a:rPr>
              <a:t>Wooden shoes </a:t>
            </a:r>
            <a:r>
              <a:rPr lang="en-US" altLang="zh-TW" sz="2800" dirty="0" smtClean="0">
                <a:latin typeface="Arial" panose="020B0604020202020204" pitchFamily="34" charset="0"/>
                <a:cs typeface="Arial" panose="020B0604020202020204" pitchFamily="34" charset="0"/>
              </a:rPr>
              <a:t>with</a:t>
            </a:r>
            <a:r>
              <a:rPr lang="zh-TW" altLang="en-US" sz="2800" dirty="0" smtClean="0">
                <a:latin typeface="Arial" panose="020B0604020202020204" pitchFamily="34" charset="0"/>
                <a:cs typeface="Arial" panose="020B0604020202020204" pitchFamily="34" charset="0"/>
              </a:rPr>
              <a:t> </a:t>
            </a:r>
            <a:r>
              <a:rPr lang="en-US" altLang="zh-TW" sz="2800" dirty="0" smtClean="0">
                <a:latin typeface="Arial" panose="020B0604020202020204" pitchFamily="34" charset="0"/>
                <a:cs typeface="Arial" panose="020B0604020202020204" pitchFamily="34" charset="0"/>
              </a:rPr>
              <a:t>a </a:t>
            </a:r>
            <a:r>
              <a:rPr lang="en-US" altLang="zh-TW" sz="2800" dirty="0">
                <a:latin typeface="Arial" panose="020B0604020202020204" pitchFamily="34" charset="0"/>
                <a:cs typeface="Arial" panose="020B0604020202020204" pitchFamily="34" charset="0"/>
              </a:rPr>
              <a:t>high base (</a:t>
            </a:r>
            <a:r>
              <a:rPr lang="en-US" altLang="zh-TW" sz="2800" dirty="0" smtClean="0">
                <a:latin typeface="Arial" panose="020B0604020202020204" pitchFamily="34" charset="0"/>
                <a:cs typeface="Arial" panose="020B0604020202020204" pitchFamily="34" charset="0"/>
              </a:rPr>
              <a:t>known</a:t>
            </a:r>
            <a:r>
              <a:rPr lang="zh-TW" altLang="en-US" sz="2800" dirty="0" smtClean="0">
                <a:latin typeface="Arial" panose="020B0604020202020204" pitchFamily="34" charset="0"/>
                <a:cs typeface="Arial" panose="020B0604020202020204" pitchFamily="34" charset="0"/>
              </a:rPr>
              <a:t> </a:t>
            </a:r>
            <a:r>
              <a:rPr lang="en-US" altLang="zh-TW" sz="2800" dirty="0" smtClean="0">
                <a:latin typeface="Arial" panose="020B0604020202020204" pitchFamily="34" charset="0"/>
                <a:cs typeface="Arial" panose="020B0604020202020204" pitchFamily="34" charset="0"/>
              </a:rPr>
              <a:t>as </a:t>
            </a:r>
            <a:r>
              <a:rPr lang="en-US" altLang="zh-TW" sz="2800" i="1" dirty="0" err="1">
                <a:latin typeface="Arial" panose="020B0604020202020204" pitchFamily="34" charset="0"/>
                <a:cs typeface="Arial" panose="020B0604020202020204" pitchFamily="34" charset="0"/>
              </a:rPr>
              <a:t>okobo</a:t>
            </a:r>
            <a:r>
              <a:rPr lang="en-US" altLang="zh-TW" sz="2800" dirty="0">
                <a:latin typeface="Arial" panose="020B0604020202020204" pitchFamily="34" charset="0"/>
                <a:cs typeface="Arial" panose="020B0604020202020204" pitchFamily="34" charset="0"/>
              </a:rPr>
              <a:t>)</a:t>
            </a:r>
            <a:endParaRPr lang="zh-TW" altLang="en-US" sz="2800" dirty="0">
              <a:latin typeface="Arial" panose="020B0604020202020204" pitchFamily="34" charset="0"/>
              <a:cs typeface="Arial" panose="020B0604020202020204" pitchFamily="34" charset="0"/>
            </a:endParaRPr>
          </a:p>
        </p:txBody>
      </p:sp>
      <p:sp>
        <p:nvSpPr>
          <p:cNvPr id="55" name="文字方塊 54"/>
          <p:cNvSpPr txBox="1"/>
          <p:nvPr/>
        </p:nvSpPr>
        <p:spPr>
          <a:xfrm>
            <a:off x="6083481" y="5132000"/>
            <a:ext cx="3903907" cy="1384995"/>
          </a:xfrm>
          <a:prstGeom prst="rect">
            <a:avLst/>
          </a:prstGeom>
          <a:noFill/>
        </p:spPr>
        <p:txBody>
          <a:bodyPr wrap="square" rtlCol="0">
            <a:spAutoFit/>
          </a:bodyPr>
          <a:lstStyle/>
          <a:p>
            <a:r>
              <a:rPr lang="en-US" altLang="zh-TW" sz="2800" dirty="0">
                <a:latin typeface="Arial" panose="020B0604020202020204" pitchFamily="34" charset="0"/>
                <a:cs typeface="Arial" panose="020B0604020202020204" pitchFamily="34" charset="0"/>
              </a:rPr>
              <a:t>Wooden shoes with a</a:t>
            </a:r>
          </a:p>
          <a:p>
            <a:r>
              <a:rPr lang="en-US" altLang="zh-TW" sz="2800" dirty="0">
                <a:latin typeface="Arial" panose="020B0604020202020204" pitchFamily="34" charset="0"/>
                <a:cs typeface="Arial" panose="020B0604020202020204" pitchFamily="34" charset="0"/>
              </a:rPr>
              <a:t>lower base (known as</a:t>
            </a:r>
          </a:p>
          <a:p>
            <a:r>
              <a:rPr lang="en-US" altLang="zh-TW" sz="2800" i="1" dirty="0" err="1">
                <a:latin typeface="Arial" panose="020B0604020202020204" pitchFamily="34" charset="0"/>
                <a:cs typeface="Arial" panose="020B0604020202020204" pitchFamily="34" charset="0"/>
              </a:rPr>
              <a:t>get</a:t>
            </a:r>
            <a:r>
              <a:rPr lang="en-US" altLang="zh-TW" sz="2800" i="1" spc="300" dirty="0" err="1">
                <a:latin typeface="Arial" panose="020B0604020202020204" pitchFamily="34" charset="0"/>
                <a:cs typeface="Arial" panose="020B0604020202020204" pitchFamily="34" charset="0"/>
              </a:rPr>
              <a:t>a</a:t>
            </a:r>
            <a:r>
              <a:rPr lang="en-US" altLang="zh-TW" sz="2800" spc="300" dirty="0">
                <a:latin typeface="Arial" panose="020B0604020202020204" pitchFamily="34" charset="0"/>
                <a:cs typeface="Arial" panose="020B0604020202020204" pitchFamily="34" charset="0"/>
              </a:rPr>
              <a:t>/</a:t>
            </a:r>
            <a:r>
              <a:rPr lang="en-US" altLang="zh-TW" sz="2800" i="1" dirty="0" err="1">
                <a:latin typeface="Arial" panose="020B0604020202020204" pitchFamily="34" charset="0"/>
                <a:cs typeface="Arial" panose="020B0604020202020204" pitchFamily="34" charset="0"/>
              </a:rPr>
              <a:t>zori</a:t>
            </a:r>
            <a:r>
              <a:rPr lang="en-US" altLang="zh-TW" sz="2800" dirty="0">
                <a:latin typeface="Arial" panose="020B0604020202020204" pitchFamily="34" charset="0"/>
                <a:cs typeface="Arial" panose="020B0604020202020204" pitchFamily="34" charset="0"/>
              </a:rPr>
              <a:t>)</a:t>
            </a:r>
            <a:endParaRPr lang="zh-TW" altLang="en-US" sz="2800" dirty="0">
              <a:latin typeface="Arial" panose="020B0604020202020204" pitchFamily="34" charset="0"/>
              <a:cs typeface="Arial" panose="020B0604020202020204" pitchFamily="34" charset="0"/>
            </a:endParaRPr>
          </a:p>
        </p:txBody>
      </p:sp>
      <p:cxnSp>
        <p:nvCxnSpPr>
          <p:cNvPr id="56" name="直線接點 55"/>
          <p:cNvCxnSpPr/>
          <p:nvPr/>
        </p:nvCxnSpPr>
        <p:spPr>
          <a:xfrm flipH="1">
            <a:off x="6177722" y="6554813"/>
            <a:ext cx="4215384" cy="0"/>
          </a:xfrm>
          <a:prstGeom prst="line">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61" name="直線接點 60"/>
          <p:cNvCxnSpPr/>
          <p:nvPr/>
        </p:nvCxnSpPr>
        <p:spPr>
          <a:xfrm flipH="1">
            <a:off x="1619480" y="6552754"/>
            <a:ext cx="3888000" cy="0"/>
          </a:xfrm>
          <a:prstGeom prst="line">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3016685" y="316198"/>
            <a:ext cx="5844514" cy="461665"/>
          </a:xfrm>
          <a:prstGeom prst="rect">
            <a:avLst/>
          </a:prstGeom>
        </p:spPr>
        <p:txBody>
          <a:bodyPr wrap="square">
            <a:spAutoFit/>
          </a:bodyPr>
          <a:lstStyle/>
          <a:p>
            <a:pPr algn="ctr"/>
            <a:r>
              <a:rPr lang="en-US" altLang="zh-TW" sz="2400" dirty="0">
                <a:latin typeface="Arial" panose="020B0604020202020204" pitchFamily="34" charset="0"/>
                <a:cs typeface="Arial" panose="020B0604020202020204" pitchFamily="34" charset="0"/>
              </a:rPr>
              <a:t>Differences between </a:t>
            </a:r>
            <a:r>
              <a:rPr lang="en-US" altLang="zh-TW" sz="2400" dirty="0" err="1">
                <a:latin typeface="Arial" panose="020B0604020202020204" pitchFamily="34" charset="0"/>
                <a:cs typeface="Arial" panose="020B0604020202020204" pitchFamily="34" charset="0"/>
              </a:rPr>
              <a:t>Maikos</a:t>
            </a:r>
            <a:r>
              <a:rPr lang="en-US" altLang="zh-TW" sz="2400" dirty="0">
                <a:latin typeface="Arial" panose="020B0604020202020204" pitchFamily="34" charset="0"/>
                <a:cs typeface="Arial" panose="020B0604020202020204" pitchFamily="34" charset="0"/>
              </a:rPr>
              <a:t> and Geishas</a:t>
            </a:r>
            <a:endParaRPr lang="zh-TW" altLang="en-US" sz="2400" dirty="0">
              <a:latin typeface="Arial" panose="020B0604020202020204" pitchFamily="34" charset="0"/>
              <a:cs typeface="Arial" panose="020B0604020202020204" pitchFamily="34" charset="0"/>
            </a:endParaRPr>
          </a:p>
        </p:txBody>
      </p:sp>
      <p:sp>
        <p:nvSpPr>
          <p:cNvPr id="31" name="矩形 30"/>
          <p:cNvSpPr/>
          <p:nvPr/>
        </p:nvSpPr>
        <p:spPr>
          <a:xfrm>
            <a:off x="10393106" y="309934"/>
            <a:ext cx="1225489" cy="461665"/>
          </a:xfrm>
          <a:prstGeom prst="rect">
            <a:avLst/>
          </a:prstGeom>
        </p:spPr>
        <p:txBody>
          <a:bodyPr wrap="square">
            <a:spAutoFit/>
          </a:bodyPr>
          <a:lstStyle/>
          <a:p>
            <a:pPr algn="ctr"/>
            <a:r>
              <a:rPr lang="en-US" altLang="zh-TW" sz="2400" dirty="0" smtClean="0">
                <a:latin typeface="Arial" panose="020B0604020202020204" pitchFamily="34" charset="0"/>
                <a:cs typeface="Arial" panose="020B0604020202020204" pitchFamily="34" charset="0"/>
              </a:rPr>
              <a:t>(</a:t>
            </a:r>
            <a:r>
              <a:rPr lang="en-US" altLang="zh-TW" sz="2400" dirty="0" err="1" smtClean="0">
                <a:latin typeface="Arial" panose="020B0604020202020204" pitchFamily="34" charset="0"/>
                <a:cs typeface="Arial" panose="020B0604020202020204" pitchFamily="34" charset="0"/>
              </a:rPr>
              <a:t>Geiko</a:t>
            </a:r>
            <a:r>
              <a:rPr lang="en-US" altLang="zh-TW" sz="2400" dirty="0" smtClean="0">
                <a:latin typeface="Arial" panose="020B0604020202020204" pitchFamily="34" charset="0"/>
                <a:cs typeface="Arial" panose="020B0604020202020204" pitchFamily="34" charset="0"/>
              </a:rPr>
              <a:t>)</a:t>
            </a:r>
            <a:endParaRPr lang="zh-TW" altLang="en-US" sz="2400" dirty="0">
              <a:latin typeface="Arial" panose="020B0604020202020204" pitchFamily="34" charset="0"/>
              <a:cs typeface="Arial" panose="020B0604020202020204" pitchFamily="34" charset="0"/>
            </a:endParaRPr>
          </a:p>
        </p:txBody>
      </p:sp>
      <p:cxnSp>
        <p:nvCxnSpPr>
          <p:cNvPr id="32" name="直線接點 31"/>
          <p:cNvCxnSpPr/>
          <p:nvPr/>
        </p:nvCxnSpPr>
        <p:spPr>
          <a:xfrm flipH="1">
            <a:off x="6177725" y="1953475"/>
            <a:ext cx="4568933" cy="0"/>
          </a:xfrm>
          <a:prstGeom prst="line">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39" name="直線接點 38"/>
          <p:cNvCxnSpPr/>
          <p:nvPr/>
        </p:nvCxnSpPr>
        <p:spPr>
          <a:xfrm flipH="1">
            <a:off x="6177721" y="3419465"/>
            <a:ext cx="4706943" cy="0"/>
          </a:xfrm>
          <a:prstGeom prst="line">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7905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476E5532-6CC5-4AC2-B7AC-FB5E338D808B}"/>
              </a:ext>
            </a:extLst>
          </p:cNvPr>
          <p:cNvSpPr txBox="1">
            <a:spLocks/>
          </p:cNvSpPr>
          <p:nvPr/>
        </p:nvSpPr>
        <p:spPr>
          <a:xfrm>
            <a:off x="407368" y="787543"/>
            <a:ext cx="11233248" cy="174924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following is Ruby’s description about her best friend in the class—Mia. Read about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what Mia looks like and what kind of girl she is.</a:t>
            </a:r>
          </a:p>
        </p:txBody>
      </p:sp>
      <p:pic>
        <p:nvPicPr>
          <p:cNvPr id="7" name="圖片 6">
            <a:hlinkClick r:id="rId2" action="ppaction://hlinksldjump"/>
            <a:extLst>
              <a:ext uri="{FF2B5EF4-FFF2-40B4-BE49-F238E27FC236}">
                <a16:creationId xmlns:a16="http://schemas.microsoft.com/office/drawing/2014/main" id="{30D72EDD-7B06-4541-B49D-FFD2ECD40F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6238" y="317078"/>
            <a:ext cx="360000" cy="360000"/>
          </a:xfrm>
          <a:prstGeom prst="rect">
            <a:avLst/>
          </a:prstGeom>
        </p:spPr>
      </p:pic>
      <p:sp>
        <p:nvSpPr>
          <p:cNvPr id="9" name="圓角化同側角落矩形 8"/>
          <p:cNvSpPr/>
          <p:nvPr/>
        </p:nvSpPr>
        <p:spPr>
          <a:xfrm>
            <a:off x="407368" y="2627963"/>
            <a:ext cx="11378318" cy="3678569"/>
          </a:xfrm>
          <a:prstGeom prst="round2SameRect">
            <a:avLst>
              <a:gd name="adj1" fmla="val 7420"/>
              <a:gd name="adj2" fmla="val 0"/>
            </a:avLst>
          </a:prstGeom>
          <a:solidFill>
            <a:srgbClr val="D3EEF0"/>
          </a:solidFill>
          <a:ln w="6350">
            <a:solidFill>
              <a:srgbClr val="01B6A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This person has straight black hair and an oval face. When she smiles, you can see dimples on her cheeks. She doesn’t wear glasses. She is tall and slender. She likes to swim and play sports very much, so she looks fit. She is left-handed, so she wears her smartwatch, which her father bought her as a birthday gift last year, on her right wrist. </a:t>
            </a:r>
          </a:p>
        </p:txBody>
      </p:sp>
      <p:sp>
        <p:nvSpPr>
          <p:cNvPr id="10" name="矩形: 圓角化同側角落 8">
            <a:extLst>
              <a:ext uri="{FF2B5EF4-FFF2-40B4-BE49-F238E27FC236}">
                <a16:creationId xmlns:a16="http://schemas.microsoft.com/office/drawing/2014/main" id="{972E5390-7536-416C-80EE-C3F121378679}"/>
              </a:ext>
            </a:extLst>
          </p:cNvPr>
          <p:cNvSpPr/>
          <p:nvPr/>
        </p:nvSpPr>
        <p:spPr>
          <a:xfrm>
            <a:off x="407368" y="314387"/>
            <a:ext cx="1044000" cy="414748"/>
          </a:xfrm>
          <a:prstGeom prst="round2SameRect">
            <a:avLst>
              <a:gd name="adj1" fmla="val 35147"/>
              <a:gd name="adj2" fmla="val 0"/>
            </a:avLst>
          </a:prstGeom>
          <a:solidFill>
            <a:srgbClr val="01B6A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zh-TW" sz="2200" b="1" dirty="0" smtClean="0">
                <a:solidFill>
                  <a:schemeClr val="bg1"/>
                </a:solidFill>
                <a:latin typeface="Arial" panose="020B0604020202020204" pitchFamily="34" charset="0"/>
                <a:ea typeface="標楷體" panose="03000509000000000000" pitchFamily="65" charset="-120"/>
                <a:cs typeface="Arial" panose="020B0604020202020204" pitchFamily="34" charset="0"/>
              </a:rPr>
              <a:t>Model</a:t>
            </a:r>
            <a:endParaRPr lang="en-US" altLang="zh-TW" sz="2200" b="1" dirty="0">
              <a:solidFill>
                <a:schemeClr val="bg1"/>
              </a:solidFill>
              <a:latin typeface="Arial" panose="020B0604020202020204" pitchFamily="34" charset="0"/>
              <a:ea typeface="標楷體" panose="03000509000000000000" pitchFamily="65" charset="-120"/>
              <a:cs typeface="Arial" panose="020B0604020202020204" pitchFamily="34" charset="0"/>
            </a:endParaRPr>
          </a:p>
        </p:txBody>
      </p:sp>
      <p:cxnSp>
        <p:nvCxnSpPr>
          <p:cNvPr id="11" name="直線接點 10">
            <a:extLst>
              <a:ext uri="{FF2B5EF4-FFF2-40B4-BE49-F238E27FC236}">
                <a16:creationId xmlns:a16="http://schemas.microsoft.com/office/drawing/2014/main" id="{CF02958A-857B-4B7E-AA7F-3F642971D4FF}"/>
              </a:ext>
            </a:extLst>
          </p:cNvPr>
          <p:cNvCxnSpPr>
            <a:cxnSpLocks/>
          </p:cNvCxnSpPr>
          <p:nvPr/>
        </p:nvCxnSpPr>
        <p:spPr>
          <a:xfrm>
            <a:off x="409686" y="732310"/>
            <a:ext cx="11376000" cy="0"/>
          </a:xfrm>
          <a:prstGeom prst="line">
            <a:avLst/>
          </a:prstGeom>
          <a:ln w="19050">
            <a:solidFill>
              <a:srgbClr val="01B6A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0948761"/>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圓角化同側角落 8">
            <a:extLst>
              <a:ext uri="{FF2B5EF4-FFF2-40B4-BE49-F238E27FC236}">
                <a16:creationId xmlns:a16="http://schemas.microsoft.com/office/drawing/2014/main" id="{972E5390-7536-416C-80EE-C3F121378679}"/>
              </a:ext>
            </a:extLst>
          </p:cNvPr>
          <p:cNvSpPr/>
          <p:nvPr/>
        </p:nvSpPr>
        <p:spPr>
          <a:xfrm>
            <a:off x="407368" y="314387"/>
            <a:ext cx="1044000" cy="414748"/>
          </a:xfrm>
          <a:prstGeom prst="round2SameRect">
            <a:avLst>
              <a:gd name="adj1" fmla="val 35147"/>
              <a:gd name="adj2" fmla="val 0"/>
            </a:avLst>
          </a:prstGeom>
          <a:solidFill>
            <a:srgbClr val="01B6A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zh-TW" sz="2200" b="1" dirty="0" smtClean="0">
                <a:solidFill>
                  <a:schemeClr val="bg1"/>
                </a:solidFill>
                <a:latin typeface="Arial" panose="020B0604020202020204" pitchFamily="34" charset="0"/>
                <a:ea typeface="標楷體" panose="03000509000000000000" pitchFamily="65" charset="-120"/>
                <a:cs typeface="Arial" panose="020B0604020202020204" pitchFamily="34" charset="0"/>
              </a:rPr>
              <a:t>Model</a:t>
            </a:r>
            <a:endParaRPr lang="en-US" altLang="zh-TW" sz="2200" b="1" dirty="0">
              <a:solidFill>
                <a:schemeClr val="bg1"/>
              </a:solidFill>
              <a:latin typeface="Arial" panose="020B0604020202020204" pitchFamily="34" charset="0"/>
              <a:ea typeface="標楷體" panose="03000509000000000000" pitchFamily="65" charset="-120"/>
              <a:cs typeface="Arial" panose="020B0604020202020204" pitchFamily="34" charset="0"/>
            </a:endParaRPr>
          </a:p>
        </p:txBody>
      </p:sp>
      <p:cxnSp>
        <p:nvCxnSpPr>
          <p:cNvPr id="11" name="直線接點 10">
            <a:extLst>
              <a:ext uri="{FF2B5EF4-FFF2-40B4-BE49-F238E27FC236}">
                <a16:creationId xmlns:a16="http://schemas.microsoft.com/office/drawing/2014/main" id="{CF02958A-857B-4B7E-AA7F-3F642971D4FF}"/>
              </a:ext>
            </a:extLst>
          </p:cNvPr>
          <p:cNvCxnSpPr>
            <a:cxnSpLocks/>
          </p:cNvCxnSpPr>
          <p:nvPr/>
        </p:nvCxnSpPr>
        <p:spPr>
          <a:xfrm>
            <a:off x="409686" y="732310"/>
            <a:ext cx="11376000" cy="0"/>
          </a:xfrm>
          <a:prstGeom prst="line">
            <a:avLst/>
          </a:prstGeom>
          <a:ln w="19050">
            <a:solidFill>
              <a:srgbClr val="01B6AD"/>
            </a:solidFill>
          </a:ln>
        </p:spPr>
        <p:style>
          <a:lnRef idx="1">
            <a:schemeClr val="accent1"/>
          </a:lnRef>
          <a:fillRef idx="0">
            <a:schemeClr val="accent1"/>
          </a:fillRef>
          <a:effectRef idx="0">
            <a:schemeClr val="accent1"/>
          </a:effectRef>
          <a:fontRef idx="minor">
            <a:schemeClr val="tx1"/>
          </a:fontRef>
        </p:style>
      </p:cxnSp>
      <p:sp>
        <p:nvSpPr>
          <p:cNvPr id="13" name="手繪多邊形 12"/>
          <p:cNvSpPr/>
          <p:nvPr/>
        </p:nvSpPr>
        <p:spPr>
          <a:xfrm>
            <a:off x="407368" y="2714919"/>
            <a:ext cx="11378318" cy="3166117"/>
          </a:xfrm>
          <a:custGeom>
            <a:avLst/>
            <a:gdLst>
              <a:gd name="connsiteX0" fmla="*/ 0 w 11052000"/>
              <a:gd name="connsiteY0" fmla="*/ 0 h 5705885"/>
              <a:gd name="connsiteX1" fmla="*/ 11052000 w 11052000"/>
              <a:gd name="connsiteY1" fmla="*/ 0 h 5705885"/>
              <a:gd name="connsiteX2" fmla="*/ 11052000 w 11052000"/>
              <a:gd name="connsiteY2" fmla="*/ 259044 h 5705885"/>
              <a:gd name="connsiteX3" fmla="*/ 11052000 w 11052000"/>
              <a:gd name="connsiteY3" fmla="*/ 1946788 h 5705885"/>
              <a:gd name="connsiteX4" fmla="*/ 11052000 w 11052000"/>
              <a:gd name="connsiteY4" fmla="*/ 5466020 h 5705885"/>
              <a:gd name="connsiteX5" fmla="*/ 10812135 w 11052000"/>
              <a:gd name="connsiteY5" fmla="*/ 5705885 h 5705885"/>
              <a:gd name="connsiteX6" fmla="*/ 239865 w 11052000"/>
              <a:gd name="connsiteY6" fmla="*/ 5705885 h 5705885"/>
              <a:gd name="connsiteX7" fmla="*/ 0 w 11052000"/>
              <a:gd name="connsiteY7" fmla="*/ 5466020 h 5705885"/>
              <a:gd name="connsiteX8" fmla="*/ 0 w 11052000"/>
              <a:gd name="connsiteY8" fmla="*/ 1946788 h 5705885"/>
              <a:gd name="connsiteX9" fmla="*/ 0 w 11052000"/>
              <a:gd name="connsiteY9" fmla="*/ 259044 h 5705885"/>
              <a:gd name="connsiteX0" fmla="*/ 0 w 11052000"/>
              <a:gd name="connsiteY0" fmla="*/ 0 h 5705885"/>
              <a:gd name="connsiteX1" fmla="*/ 11052000 w 11052000"/>
              <a:gd name="connsiteY1" fmla="*/ 0 h 5705885"/>
              <a:gd name="connsiteX2" fmla="*/ 11052000 w 11052000"/>
              <a:gd name="connsiteY2" fmla="*/ 259044 h 5705885"/>
              <a:gd name="connsiteX3" fmla="*/ 11052000 w 11052000"/>
              <a:gd name="connsiteY3" fmla="*/ 1946788 h 5705885"/>
              <a:gd name="connsiteX4" fmla="*/ 11052000 w 11052000"/>
              <a:gd name="connsiteY4" fmla="*/ 5466020 h 5705885"/>
              <a:gd name="connsiteX5" fmla="*/ 10812135 w 11052000"/>
              <a:gd name="connsiteY5" fmla="*/ 5705885 h 5705885"/>
              <a:gd name="connsiteX6" fmla="*/ 239865 w 11052000"/>
              <a:gd name="connsiteY6" fmla="*/ 5705885 h 5705885"/>
              <a:gd name="connsiteX7" fmla="*/ 0 w 11052000"/>
              <a:gd name="connsiteY7" fmla="*/ 5329444 h 5705885"/>
              <a:gd name="connsiteX8" fmla="*/ 0 w 11052000"/>
              <a:gd name="connsiteY8" fmla="*/ 1946788 h 5705885"/>
              <a:gd name="connsiteX9" fmla="*/ 0 w 11052000"/>
              <a:gd name="connsiteY9" fmla="*/ 259044 h 5705885"/>
              <a:gd name="connsiteX10" fmla="*/ 0 w 11052000"/>
              <a:gd name="connsiteY10" fmla="*/ 0 h 5705885"/>
              <a:gd name="connsiteX0" fmla="*/ 0 w 11052000"/>
              <a:gd name="connsiteY0" fmla="*/ 0 h 5705885"/>
              <a:gd name="connsiteX1" fmla="*/ 11052000 w 11052000"/>
              <a:gd name="connsiteY1" fmla="*/ 0 h 5705885"/>
              <a:gd name="connsiteX2" fmla="*/ 11052000 w 11052000"/>
              <a:gd name="connsiteY2" fmla="*/ 259044 h 5705885"/>
              <a:gd name="connsiteX3" fmla="*/ 11052000 w 11052000"/>
              <a:gd name="connsiteY3" fmla="*/ 1946788 h 5705885"/>
              <a:gd name="connsiteX4" fmla="*/ 11052000 w 11052000"/>
              <a:gd name="connsiteY4" fmla="*/ 5466020 h 5705885"/>
              <a:gd name="connsiteX5" fmla="*/ 10812135 w 11052000"/>
              <a:gd name="connsiteY5" fmla="*/ 5705885 h 5705885"/>
              <a:gd name="connsiteX6" fmla="*/ 239865 w 11052000"/>
              <a:gd name="connsiteY6" fmla="*/ 5705885 h 5705885"/>
              <a:gd name="connsiteX7" fmla="*/ 0 w 11052000"/>
              <a:gd name="connsiteY7" fmla="*/ 5329444 h 5705885"/>
              <a:gd name="connsiteX8" fmla="*/ 0 w 11052000"/>
              <a:gd name="connsiteY8" fmla="*/ 1946788 h 5705885"/>
              <a:gd name="connsiteX9" fmla="*/ 0 w 11052000"/>
              <a:gd name="connsiteY9" fmla="*/ 259044 h 5705885"/>
              <a:gd name="connsiteX10" fmla="*/ 0 w 11052000"/>
              <a:gd name="connsiteY10" fmla="*/ 0 h 5705885"/>
              <a:gd name="connsiteX0" fmla="*/ 0 w 11052000"/>
              <a:gd name="connsiteY0" fmla="*/ 0 h 5705885"/>
              <a:gd name="connsiteX1" fmla="*/ 11052000 w 11052000"/>
              <a:gd name="connsiteY1" fmla="*/ 0 h 5705885"/>
              <a:gd name="connsiteX2" fmla="*/ 11052000 w 11052000"/>
              <a:gd name="connsiteY2" fmla="*/ 259044 h 5705885"/>
              <a:gd name="connsiteX3" fmla="*/ 11052000 w 11052000"/>
              <a:gd name="connsiteY3" fmla="*/ 1946788 h 5705885"/>
              <a:gd name="connsiteX4" fmla="*/ 11052000 w 11052000"/>
              <a:gd name="connsiteY4" fmla="*/ 5466021 h 5705885"/>
              <a:gd name="connsiteX5" fmla="*/ 10812135 w 11052000"/>
              <a:gd name="connsiteY5" fmla="*/ 5705885 h 5705885"/>
              <a:gd name="connsiteX6" fmla="*/ 239865 w 11052000"/>
              <a:gd name="connsiteY6" fmla="*/ 5705885 h 5705885"/>
              <a:gd name="connsiteX7" fmla="*/ 0 w 11052000"/>
              <a:gd name="connsiteY7" fmla="*/ 5329444 h 5705885"/>
              <a:gd name="connsiteX8" fmla="*/ 0 w 11052000"/>
              <a:gd name="connsiteY8" fmla="*/ 1946788 h 5705885"/>
              <a:gd name="connsiteX9" fmla="*/ 0 w 11052000"/>
              <a:gd name="connsiteY9" fmla="*/ 259044 h 5705885"/>
              <a:gd name="connsiteX10" fmla="*/ 0 w 11052000"/>
              <a:gd name="connsiteY10" fmla="*/ 0 h 5705885"/>
              <a:gd name="connsiteX0" fmla="*/ 0 w 11052000"/>
              <a:gd name="connsiteY0" fmla="*/ 0 h 5705885"/>
              <a:gd name="connsiteX1" fmla="*/ 11052000 w 11052000"/>
              <a:gd name="connsiteY1" fmla="*/ 0 h 5705885"/>
              <a:gd name="connsiteX2" fmla="*/ 11052000 w 11052000"/>
              <a:gd name="connsiteY2" fmla="*/ 259044 h 5705885"/>
              <a:gd name="connsiteX3" fmla="*/ 11052000 w 11052000"/>
              <a:gd name="connsiteY3" fmla="*/ 1946788 h 5705885"/>
              <a:gd name="connsiteX4" fmla="*/ 11042793 w 11052000"/>
              <a:gd name="connsiteY4" fmla="*/ 5374969 h 5705885"/>
              <a:gd name="connsiteX5" fmla="*/ 10812135 w 11052000"/>
              <a:gd name="connsiteY5" fmla="*/ 5705885 h 5705885"/>
              <a:gd name="connsiteX6" fmla="*/ 239865 w 11052000"/>
              <a:gd name="connsiteY6" fmla="*/ 5705885 h 5705885"/>
              <a:gd name="connsiteX7" fmla="*/ 0 w 11052000"/>
              <a:gd name="connsiteY7" fmla="*/ 5329444 h 5705885"/>
              <a:gd name="connsiteX8" fmla="*/ 0 w 11052000"/>
              <a:gd name="connsiteY8" fmla="*/ 1946788 h 5705885"/>
              <a:gd name="connsiteX9" fmla="*/ 0 w 11052000"/>
              <a:gd name="connsiteY9" fmla="*/ 259044 h 5705885"/>
              <a:gd name="connsiteX10" fmla="*/ 0 w 11052000"/>
              <a:gd name="connsiteY10" fmla="*/ 0 h 5705885"/>
              <a:gd name="connsiteX0" fmla="*/ 0 w 11052000"/>
              <a:gd name="connsiteY0" fmla="*/ 0 h 5705885"/>
              <a:gd name="connsiteX1" fmla="*/ 11052000 w 11052000"/>
              <a:gd name="connsiteY1" fmla="*/ 0 h 5705885"/>
              <a:gd name="connsiteX2" fmla="*/ 11052000 w 11052000"/>
              <a:gd name="connsiteY2" fmla="*/ 259044 h 5705885"/>
              <a:gd name="connsiteX3" fmla="*/ 11052000 w 11052000"/>
              <a:gd name="connsiteY3" fmla="*/ 1946788 h 5705885"/>
              <a:gd name="connsiteX4" fmla="*/ 11042793 w 11052000"/>
              <a:gd name="connsiteY4" fmla="*/ 5329444 h 5705885"/>
              <a:gd name="connsiteX5" fmla="*/ 10812135 w 11052000"/>
              <a:gd name="connsiteY5" fmla="*/ 5705885 h 5705885"/>
              <a:gd name="connsiteX6" fmla="*/ 239865 w 11052000"/>
              <a:gd name="connsiteY6" fmla="*/ 5705885 h 5705885"/>
              <a:gd name="connsiteX7" fmla="*/ 0 w 11052000"/>
              <a:gd name="connsiteY7" fmla="*/ 5329444 h 5705885"/>
              <a:gd name="connsiteX8" fmla="*/ 0 w 11052000"/>
              <a:gd name="connsiteY8" fmla="*/ 1946788 h 5705885"/>
              <a:gd name="connsiteX9" fmla="*/ 0 w 11052000"/>
              <a:gd name="connsiteY9" fmla="*/ 259044 h 5705885"/>
              <a:gd name="connsiteX10" fmla="*/ 0 w 11052000"/>
              <a:gd name="connsiteY10" fmla="*/ 0 h 5705885"/>
              <a:gd name="connsiteX0" fmla="*/ 0 w 11052000"/>
              <a:gd name="connsiteY0" fmla="*/ 0 h 5705885"/>
              <a:gd name="connsiteX1" fmla="*/ 11052000 w 11052000"/>
              <a:gd name="connsiteY1" fmla="*/ 0 h 5705885"/>
              <a:gd name="connsiteX2" fmla="*/ 11052000 w 11052000"/>
              <a:gd name="connsiteY2" fmla="*/ 259044 h 5705885"/>
              <a:gd name="connsiteX3" fmla="*/ 11052000 w 11052000"/>
              <a:gd name="connsiteY3" fmla="*/ 1946788 h 5705885"/>
              <a:gd name="connsiteX4" fmla="*/ 11042793 w 11052000"/>
              <a:gd name="connsiteY4" fmla="*/ 5329444 h 5705885"/>
              <a:gd name="connsiteX5" fmla="*/ 10812135 w 11052000"/>
              <a:gd name="connsiteY5" fmla="*/ 5705885 h 5705885"/>
              <a:gd name="connsiteX6" fmla="*/ 239865 w 11052000"/>
              <a:gd name="connsiteY6" fmla="*/ 5705885 h 5705885"/>
              <a:gd name="connsiteX7" fmla="*/ 0 w 11052000"/>
              <a:gd name="connsiteY7" fmla="*/ 5329444 h 5705885"/>
              <a:gd name="connsiteX8" fmla="*/ 0 w 11052000"/>
              <a:gd name="connsiteY8" fmla="*/ 1946788 h 5705885"/>
              <a:gd name="connsiteX9" fmla="*/ 0 w 11052000"/>
              <a:gd name="connsiteY9" fmla="*/ 259044 h 5705885"/>
              <a:gd name="connsiteX10" fmla="*/ 0 w 11052000"/>
              <a:gd name="connsiteY10" fmla="*/ 0 h 5705885"/>
              <a:gd name="connsiteX0" fmla="*/ 0 w 11052000"/>
              <a:gd name="connsiteY0" fmla="*/ 0 h 5705885"/>
              <a:gd name="connsiteX1" fmla="*/ 11052000 w 11052000"/>
              <a:gd name="connsiteY1" fmla="*/ 0 h 5705885"/>
              <a:gd name="connsiteX2" fmla="*/ 11052000 w 11052000"/>
              <a:gd name="connsiteY2" fmla="*/ 259044 h 5705885"/>
              <a:gd name="connsiteX3" fmla="*/ 11052000 w 11052000"/>
              <a:gd name="connsiteY3" fmla="*/ 1946788 h 5705885"/>
              <a:gd name="connsiteX4" fmla="*/ 11042793 w 11052000"/>
              <a:gd name="connsiteY4" fmla="*/ 5329444 h 5705885"/>
              <a:gd name="connsiteX5" fmla="*/ 10812135 w 11052000"/>
              <a:gd name="connsiteY5" fmla="*/ 5705885 h 5705885"/>
              <a:gd name="connsiteX6" fmla="*/ 239865 w 11052000"/>
              <a:gd name="connsiteY6" fmla="*/ 5705885 h 5705885"/>
              <a:gd name="connsiteX7" fmla="*/ 0 w 11052000"/>
              <a:gd name="connsiteY7" fmla="*/ 5329444 h 5705885"/>
              <a:gd name="connsiteX8" fmla="*/ 0 w 11052000"/>
              <a:gd name="connsiteY8" fmla="*/ 1946788 h 5705885"/>
              <a:gd name="connsiteX9" fmla="*/ 0 w 11052000"/>
              <a:gd name="connsiteY9" fmla="*/ 259044 h 5705885"/>
              <a:gd name="connsiteX10" fmla="*/ 0 w 11052000"/>
              <a:gd name="connsiteY10" fmla="*/ 0 h 5705885"/>
              <a:gd name="connsiteX0" fmla="*/ 0 w 11052000"/>
              <a:gd name="connsiteY0" fmla="*/ 0 h 5705885"/>
              <a:gd name="connsiteX1" fmla="*/ 11052000 w 11052000"/>
              <a:gd name="connsiteY1" fmla="*/ 0 h 5705885"/>
              <a:gd name="connsiteX2" fmla="*/ 11052000 w 11052000"/>
              <a:gd name="connsiteY2" fmla="*/ 259044 h 5705885"/>
              <a:gd name="connsiteX3" fmla="*/ 11052000 w 11052000"/>
              <a:gd name="connsiteY3" fmla="*/ 1946788 h 5705885"/>
              <a:gd name="connsiteX4" fmla="*/ 11052000 w 11052000"/>
              <a:gd name="connsiteY4" fmla="*/ 5299095 h 5705885"/>
              <a:gd name="connsiteX5" fmla="*/ 10812135 w 11052000"/>
              <a:gd name="connsiteY5" fmla="*/ 5705885 h 5705885"/>
              <a:gd name="connsiteX6" fmla="*/ 239865 w 11052000"/>
              <a:gd name="connsiteY6" fmla="*/ 5705885 h 5705885"/>
              <a:gd name="connsiteX7" fmla="*/ 0 w 11052000"/>
              <a:gd name="connsiteY7" fmla="*/ 5329444 h 5705885"/>
              <a:gd name="connsiteX8" fmla="*/ 0 w 11052000"/>
              <a:gd name="connsiteY8" fmla="*/ 1946788 h 5705885"/>
              <a:gd name="connsiteX9" fmla="*/ 0 w 11052000"/>
              <a:gd name="connsiteY9" fmla="*/ 259044 h 5705885"/>
              <a:gd name="connsiteX10" fmla="*/ 0 w 11052000"/>
              <a:gd name="connsiteY10" fmla="*/ 0 h 5705885"/>
              <a:gd name="connsiteX0" fmla="*/ 0 w 11052000"/>
              <a:gd name="connsiteY0" fmla="*/ 0 h 5705885"/>
              <a:gd name="connsiteX1" fmla="*/ 11052000 w 11052000"/>
              <a:gd name="connsiteY1" fmla="*/ 0 h 5705885"/>
              <a:gd name="connsiteX2" fmla="*/ 11052000 w 11052000"/>
              <a:gd name="connsiteY2" fmla="*/ 259044 h 5705885"/>
              <a:gd name="connsiteX3" fmla="*/ 11052000 w 11052000"/>
              <a:gd name="connsiteY3" fmla="*/ 1946788 h 5705885"/>
              <a:gd name="connsiteX4" fmla="*/ 11052000 w 11052000"/>
              <a:gd name="connsiteY4" fmla="*/ 5299095 h 5705885"/>
              <a:gd name="connsiteX5" fmla="*/ 10812135 w 11052000"/>
              <a:gd name="connsiteY5" fmla="*/ 5705885 h 5705885"/>
              <a:gd name="connsiteX6" fmla="*/ 239865 w 11052000"/>
              <a:gd name="connsiteY6" fmla="*/ 5705885 h 5705885"/>
              <a:gd name="connsiteX7" fmla="*/ 0 w 11052000"/>
              <a:gd name="connsiteY7" fmla="*/ 5329444 h 5705885"/>
              <a:gd name="connsiteX8" fmla="*/ 0 w 11052000"/>
              <a:gd name="connsiteY8" fmla="*/ 1946788 h 5705885"/>
              <a:gd name="connsiteX9" fmla="*/ 0 w 11052000"/>
              <a:gd name="connsiteY9" fmla="*/ 259044 h 5705885"/>
              <a:gd name="connsiteX10" fmla="*/ 0 w 11052000"/>
              <a:gd name="connsiteY10" fmla="*/ 0 h 57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52000" h="5705885">
                <a:moveTo>
                  <a:pt x="0" y="0"/>
                </a:moveTo>
                <a:lnTo>
                  <a:pt x="11052000" y="0"/>
                </a:lnTo>
                <a:lnTo>
                  <a:pt x="11052000" y="259044"/>
                </a:lnTo>
                <a:lnTo>
                  <a:pt x="11052000" y="1946788"/>
                </a:lnTo>
                <a:lnTo>
                  <a:pt x="11052000" y="5299095"/>
                </a:lnTo>
                <a:cubicBezTo>
                  <a:pt x="11052000" y="5492272"/>
                  <a:pt x="10944609" y="5705885"/>
                  <a:pt x="10812135" y="5705885"/>
                </a:cubicBezTo>
                <a:lnTo>
                  <a:pt x="239865" y="5705885"/>
                </a:lnTo>
                <a:cubicBezTo>
                  <a:pt x="107391" y="5705885"/>
                  <a:pt x="0" y="5613671"/>
                  <a:pt x="0" y="5329444"/>
                </a:cubicBezTo>
                <a:lnTo>
                  <a:pt x="0" y="1946788"/>
                </a:lnTo>
                <a:lnTo>
                  <a:pt x="0" y="259044"/>
                </a:lnTo>
                <a:lnTo>
                  <a:pt x="0" y="0"/>
                </a:lnTo>
                <a:close/>
              </a:path>
            </a:pathLst>
          </a:custGeom>
          <a:solidFill>
            <a:srgbClr val="D3EEF0"/>
          </a:solidFill>
          <a:ln>
            <a:solidFill>
              <a:srgbClr val="01B6A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4138">
              <a:lnSpc>
                <a:spcPct val="120000"/>
              </a:lnSpc>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Humorous and easygoing, she can always make people laugh and attract others’ attention. She often says “a-ha” without realizing it, which amuses me a lot whenever I hear it. There are no jokes she doesn’t know. Every time I feel depressed, I go to her and she can always make me laugh.</a:t>
            </a:r>
          </a:p>
        </p:txBody>
      </p:sp>
      <p:sp>
        <p:nvSpPr>
          <p:cNvPr id="14" name="文字版面配置區 2">
            <a:extLst>
              <a:ext uri="{FF2B5EF4-FFF2-40B4-BE49-F238E27FC236}">
                <a16:creationId xmlns:a16="http://schemas.microsoft.com/office/drawing/2014/main" id="{476E5532-6CC5-4AC2-B7AC-FB5E338D808B}"/>
              </a:ext>
            </a:extLst>
          </p:cNvPr>
          <p:cNvSpPr txBox="1">
            <a:spLocks/>
          </p:cNvSpPr>
          <p:nvPr/>
        </p:nvSpPr>
        <p:spPr>
          <a:xfrm>
            <a:off x="407368" y="787543"/>
            <a:ext cx="11233248" cy="174924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following is Ruby’s description about her best friend in the class—Mia. Read about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what Mia looks like and what kind of girl she is.</a:t>
            </a:r>
          </a:p>
        </p:txBody>
      </p:sp>
      <p:pic>
        <p:nvPicPr>
          <p:cNvPr id="15" name="圖片 14">
            <a:hlinkClick r:id="rId2" action="ppaction://hlinksldjump"/>
            <a:extLst>
              <a:ext uri="{FF2B5EF4-FFF2-40B4-BE49-F238E27FC236}">
                <a16:creationId xmlns:a16="http://schemas.microsoft.com/office/drawing/2014/main" id="{30D72EDD-7B06-4541-B49D-FFD2ECD40F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6238" y="317078"/>
            <a:ext cx="360000" cy="360000"/>
          </a:xfrm>
          <a:prstGeom prst="rect">
            <a:avLst/>
          </a:prstGeom>
        </p:spPr>
      </p:pic>
    </p:spTree>
    <p:extLst>
      <p:ext uri="{BB962C8B-B14F-4D97-AF65-F5344CB8AC3E}">
        <p14:creationId xmlns:p14="http://schemas.microsoft.com/office/powerpoint/2010/main" val="1388789909"/>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圓角矩形 4">
            <a:hlinkClick r:id="rId2" action="ppaction://hlinksldjump"/>
            <a:extLst>
              <a:ext uri="{FF2B5EF4-FFF2-40B4-BE49-F238E27FC236}">
                <a16:creationId xmlns:a16="http://schemas.microsoft.com/office/drawing/2014/main" id="{C3AF34C1-5701-42BD-B596-F48B5B426802}"/>
              </a:ext>
            </a:extLst>
          </p:cNvPr>
          <p:cNvSpPr/>
          <p:nvPr/>
        </p:nvSpPr>
        <p:spPr>
          <a:xfrm>
            <a:off x="10332000" y="180000"/>
            <a:ext cx="1512168"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回寫作手冊</a:t>
            </a:r>
          </a:p>
        </p:txBody>
      </p:sp>
      <p:pic>
        <p:nvPicPr>
          <p:cNvPr id="5" name="圖片 4">
            <a:extLst>
              <a:ext uri="{FF2B5EF4-FFF2-40B4-BE49-F238E27FC236}">
                <a16:creationId xmlns:a16="http://schemas.microsoft.com/office/drawing/2014/main" id="{C8B1CA41-A336-4BD9-9D85-5161DDD87C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1452" y="614522"/>
            <a:ext cx="1223775" cy="405385"/>
          </a:xfrm>
          <a:prstGeom prst="rect">
            <a:avLst/>
          </a:prstGeom>
        </p:spPr>
      </p:pic>
      <p:sp>
        <p:nvSpPr>
          <p:cNvPr id="6" name="文字版面配置區 2">
            <a:extLst>
              <a:ext uri="{FF2B5EF4-FFF2-40B4-BE49-F238E27FC236}">
                <a16:creationId xmlns:a16="http://schemas.microsoft.com/office/drawing/2014/main" id="{3A41B5BA-E069-4F1A-8231-C650E33B2400}"/>
              </a:ext>
            </a:extLst>
          </p:cNvPr>
          <p:cNvSpPr txBox="1">
            <a:spLocks/>
          </p:cNvSpPr>
          <p:nvPr/>
        </p:nvSpPr>
        <p:spPr>
          <a:xfrm>
            <a:off x="301452" y="917104"/>
            <a:ext cx="11639896" cy="199298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spcBef>
                <a:spcPts val="600"/>
              </a:spcBef>
            </a:pP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Ruby</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描寫了她在班上最要好的朋友─</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Mia</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的長相與性格。除了讓學生閱讀範文，了解何謂描寫文，還可以利用寫作任務的空間圖，在黑板上整理</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Mia</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的相貌與個性。</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graphicFrame>
        <p:nvGraphicFramePr>
          <p:cNvPr id="7" name="表格 6">
            <a:extLst>
              <a:ext uri="{FF2B5EF4-FFF2-40B4-BE49-F238E27FC236}">
                <a16:creationId xmlns:a16="http://schemas.microsoft.com/office/drawing/2014/main" id="{66C2BF11-CCEB-4B73-9FC0-503C67EC8FB6}"/>
              </a:ext>
            </a:extLst>
          </p:cNvPr>
          <p:cNvGraphicFramePr>
            <a:graphicFrameLocks noGrp="1"/>
          </p:cNvGraphicFramePr>
          <p:nvPr>
            <p:extLst>
              <p:ext uri="{D42A27DB-BD31-4B8C-83A1-F6EECF244321}">
                <p14:modId xmlns:p14="http://schemas.microsoft.com/office/powerpoint/2010/main" val="2512121915"/>
              </p:ext>
            </p:extLst>
          </p:nvPr>
        </p:nvGraphicFramePr>
        <p:xfrm>
          <a:off x="354532" y="3162409"/>
          <a:ext cx="11586816" cy="2651760"/>
        </p:xfrm>
        <a:graphic>
          <a:graphicData uri="http://schemas.openxmlformats.org/drawingml/2006/table">
            <a:tbl>
              <a:tblPr firstRow="1" bandRow="1"/>
              <a:tblGrid>
                <a:gridCol w="2040325">
                  <a:extLst>
                    <a:ext uri="{9D8B030D-6E8A-4147-A177-3AD203B41FA5}">
                      <a16:colId xmlns:a16="http://schemas.microsoft.com/office/drawing/2014/main" val="706109605"/>
                    </a:ext>
                  </a:extLst>
                </a:gridCol>
                <a:gridCol w="1596572">
                  <a:extLst>
                    <a:ext uri="{9D8B030D-6E8A-4147-A177-3AD203B41FA5}">
                      <a16:colId xmlns:a16="http://schemas.microsoft.com/office/drawing/2014/main" val="1037515354"/>
                    </a:ext>
                  </a:extLst>
                </a:gridCol>
                <a:gridCol w="7949919">
                  <a:extLst>
                    <a:ext uri="{9D8B030D-6E8A-4147-A177-3AD203B41FA5}">
                      <a16:colId xmlns:a16="http://schemas.microsoft.com/office/drawing/2014/main" val="2334711653"/>
                    </a:ext>
                  </a:extLst>
                </a:gridCol>
              </a:tblGrid>
              <a:tr h="2196000">
                <a:tc>
                  <a:txBody>
                    <a:bodyPr/>
                    <a:lstStyle/>
                    <a:p>
                      <a:pPr algn="ctr">
                        <a:lnSpc>
                          <a:spcPct val="100000"/>
                        </a:lnSpc>
                      </a:pPr>
                      <a:r>
                        <a:rPr lang="en-US" altLang="zh-TW" sz="2800" b="1" dirty="0">
                          <a:solidFill>
                            <a:schemeClr val="bg1"/>
                          </a:solidFill>
                          <a:latin typeface="Arial" panose="020B0604020202020204" pitchFamily="34" charset="0"/>
                          <a:ea typeface="標楷體" panose="03000509000000000000" pitchFamily="65" charset="-120"/>
                          <a:cs typeface="Arial" panose="020B0604020202020204" pitchFamily="34" charset="0"/>
                        </a:rPr>
                        <a:t>Outside</a:t>
                      </a:r>
                      <a:endParaRPr lang="zh-TW" altLang="en-US" sz="2800" b="1" dirty="0">
                        <a:solidFill>
                          <a:schemeClr val="bg1"/>
                        </a:solidFill>
                        <a:latin typeface="Arial" panose="020B0604020202020204" pitchFamily="34" charset="0"/>
                        <a:cs typeface="Arial" panose="020B0604020202020204" pitchFamily="34" charset="0"/>
                      </a:endParaRPr>
                    </a:p>
                  </a:txBody>
                  <a:tcPr anchor="ctr">
                    <a:lnL w="9525" cap="flat" cmpd="sng">
                      <a:noFill/>
                      <a:prstDash val="solid"/>
                      <a:round/>
                      <a:headEnd type="none" w="sm" len="sm"/>
                      <a:tailEnd type="none" w="sm" len="sm"/>
                    </a:lnL>
                    <a:lnR w="3810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5AC"/>
                    </a:solidFill>
                  </a:tcPr>
                </a:tc>
                <a:tc>
                  <a:txBody>
                    <a:bodyPr/>
                    <a:lstStyle/>
                    <a:p>
                      <a:pPr marL="85725" indent="0" algn="ctr">
                        <a:lnSpc>
                          <a:spcPct val="100000"/>
                        </a:lnSpc>
                      </a:pP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Head</a:t>
                      </a:r>
                      <a:endParaRPr lang="zh-TW" altLang="en-US" sz="2800" b="0" dirty="0">
                        <a:solidFill>
                          <a:schemeClr val="tx1"/>
                        </a:solidFill>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rgbClr val="00B5AC"/>
                      </a:solidFill>
                      <a:prstDash val="solid"/>
                      <a:round/>
                      <a:headEnd type="none" w="med" len="med"/>
                      <a:tailEnd type="none" w="med" len="med"/>
                    </a:lnT>
                    <a:lnB w="12700" cap="flat" cmpd="sng" algn="ctr">
                      <a:solidFill>
                        <a:srgbClr val="00B5AC"/>
                      </a:solidFill>
                      <a:prstDash val="solid"/>
                      <a:round/>
                      <a:headEnd type="none" w="med" len="med"/>
                      <a:tailEnd type="none" w="med" len="med"/>
                    </a:lnB>
                    <a:lnTlToBr w="12700" cmpd="sng">
                      <a:noFill/>
                      <a:prstDash val="solid"/>
                    </a:lnTlToBr>
                    <a:lnBlToTr w="12700" cmpd="sng">
                      <a:noFill/>
                      <a:prstDash val="solid"/>
                    </a:lnBlToTr>
                    <a:solidFill>
                      <a:srgbClr val="D6EEF1"/>
                    </a:solidFill>
                  </a:tcPr>
                </a:tc>
                <a:tc>
                  <a:txBody>
                    <a:bodyPr/>
                    <a:lstStyle/>
                    <a:p>
                      <a:pPr marL="85725" indent="0" algn="l">
                        <a:lnSpc>
                          <a:spcPct val="120000"/>
                        </a:lnSpc>
                      </a:pP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(hairstyle): straight black hair</a:t>
                      </a:r>
                    </a:p>
                    <a:p>
                      <a:pPr marL="85725" indent="0" algn="l">
                        <a:lnSpc>
                          <a:spcPct val="120000"/>
                        </a:lnSpc>
                      </a:pPr>
                      <a:r>
                        <a:rPr lang="en-US" altLang="zh-TW" sz="2800" b="0" dirty="0">
                          <a:solidFill>
                            <a:schemeClr val="tx1"/>
                          </a:solidFill>
                          <a:latin typeface="Arial" panose="020B0604020202020204" pitchFamily="34" charset="0"/>
                          <a:cs typeface="Arial" panose="020B0604020202020204" pitchFamily="34" charset="0"/>
                        </a:rPr>
                        <a:t>(face shape): an oval face, dimples on her cheeks</a:t>
                      </a:r>
                    </a:p>
                    <a:p>
                      <a:pPr marL="85725" indent="0" algn="l">
                        <a:lnSpc>
                          <a:spcPct val="120000"/>
                        </a:lnSpc>
                      </a:pPr>
                      <a:r>
                        <a:rPr lang="en-US" altLang="zh-TW" sz="2800" b="0" dirty="0">
                          <a:solidFill>
                            <a:schemeClr val="tx1"/>
                          </a:solidFill>
                          <a:latin typeface="Arial" panose="020B0604020202020204" pitchFamily="34" charset="0"/>
                          <a:cs typeface="Arial" panose="020B0604020202020204" pitchFamily="34" charset="0"/>
                        </a:rPr>
                        <a:t>(height &amp; body type): tall and slender, look fit</a:t>
                      </a:r>
                    </a:p>
                    <a:p>
                      <a:pPr marL="85725" indent="0" algn="l">
                        <a:lnSpc>
                          <a:spcPct val="120000"/>
                        </a:lnSpc>
                      </a:pPr>
                      <a:r>
                        <a:rPr lang="en-US" altLang="zh-TW" sz="2800" b="0" dirty="0">
                          <a:solidFill>
                            <a:schemeClr val="tx1"/>
                          </a:solidFill>
                          <a:latin typeface="Arial" panose="020B0604020202020204" pitchFamily="34" charset="0"/>
                          <a:cs typeface="Arial" panose="020B0604020202020204" pitchFamily="34" charset="0"/>
                        </a:rPr>
                        <a:t>(special features): left-handed</a:t>
                      </a:r>
                      <a:endParaRPr lang="zh-TW" altLang="en-US" sz="2800" b="0" dirty="0">
                        <a:solidFill>
                          <a:schemeClr val="tx1"/>
                        </a:solidFill>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12700" cap="flat" cmpd="sng" algn="ctr">
                      <a:solidFill>
                        <a:srgbClr val="00B5AC"/>
                      </a:solidFill>
                      <a:prstDash val="solid"/>
                      <a:round/>
                      <a:headEnd type="none" w="med" len="med"/>
                      <a:tailEnd type="none" w="med" len="med"/>
                    </a:lnT>
                    <a:lnB w="12700" cap="flat" cmpd="sng" algn="ctr">
                      <a:solidFill>
                        <a:srgbClr val="00B5A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6178762"/>
                  </a:ext>
                </a:extLst>
              </a:tr>
            </a:tbl>
          </a:graphicData>
        </a:graphic>
      </p:graphicFrame>
    </p:spTree>
    <p:extLst>
      <p:ext uri="{BB962C8B-B14F-4D97-AF65-F5344CB8AC3E}">
        <p14:creationId xmlns:p14="http://schemas.microsoft.com/office/powerpoint/2010/main" val="2601685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 name="表格 6">
            <a:extLst>
              <a:ext uri="{FF2B5EF4-FFF2-40B4-BE49-F238E27FC236}">
                <a16:creationId xmlns:a16="http://schemas.microsoft.com/office/drawing/2014/main" id="{66C2BF11-CCEB-4B73-9FC0-503C67EC8FB6}"/>
              </a:ext>
            </a:extLst>
          </p:cNvPr>
          <p:cNvGraphicFramePr>
            <a:graphicFrameLocks noGrp="1"/>
          </p:cNvGraphicFramePr>
          <p:nvPr>
            <p:extLst>
              <p:ext uri="{D42A27DB-BD31-4B8C-83A1-F6EECF244321}">
                <p14:modId xmlns:p14="http://schemas.microsoft.com/office/powerpoint/2010/main" val="959789130"/>
              </p:ext>
            </p:extLst>
          </p:nvPr>
        </p:nvGraphicFramePr>
        <p:xfrm>
          <a:off x="354532" y="767549"/>
          <a:ext cx="11586816" cy="4392000"/>
        </p:xfrm>
        <a:graphic>
          <a:graphicData uri="http://schemas.openxmlformats.org/drawingml/2006/table">
            <a:tbl>
              <a:tblPr firstRow="1" bandRow="1"/>
              <a:tblGrid>
                <a:gridCol w="2040325">
                  <a:extLst>
                    <a:ext uri="{9D8B030D-6E8A-4147-A177-3AD203B41FA5}">
                      <a16:colId xmlns:a16="http://schemas.microsoft.com/office/drawing/2014/main" val="706109605"/>
                    </a:ext>
                  </a:extLst>
                </a:gridCol>
                <a:gridCol w="1596572">
                  <a:extLst>
                    <a:ext uri="{9D8B030D-6E8A-4147-A177-3AD203B41FA5}">
                      <a16:colId xmlns:a16="http://schemas.microsoft.com/office/drawing/2014/main" val="1037515354"/>
                    </a:ext>
                  </a:extLst>
                </a:gridCol>
                <a:gridCol w="7949919">
                  <a:extLst>
                    <a:ext uri="{9D8B030D-6E8A-4147-A177-3AD203B41FA5}">
                      <a16:colId xmlns:a16="http://schemas.microsoft.com/office/drawing/2014/main" val="2334711653"/>
                    </a:ext>
                  </a:extLst>
                </a:gridCol>
              </a:tblGrid>
              <a:tr h="2196000">
                <a:tc>
                  <a:txBody>
                    <a:bodyPr/>
                    <a:lstStyle/>
                    <a:p>
                      <a:pPr algn="ctr">
                        <a:lnSpc>
                          <a:spcPct val="100000"/>
                        </a:lnSpc>
                      </a:pPr>
                      <a:r>
                        <a:rPr lang="en-US" altLang="zh-TW" sz="2800" b="1" dirty="0">
                          <a:solidFill>
                            <a:schemeClr val="bg1"/>
                          </a:solidFill>
                          <a:latin typeface="Arial" panose="020B0604020202020204" pitchFamily="34" charset="0"/>
                          <a:ea typeface="標楷體" panose="03000509000000000000" pitchFamily="65" charset="-120"/>
                          <a:cs typeface="Arial" panose="020B0604020202020204" pitchFamily="34" charset="0"/>
                        </a:rPr>
                        <a:t>Outside</a:t>
                      </a:r>
                      <a:endParaRPr lang="zh-TW" altLang="en-US" sz="2800" b="1" dirty="0">
                        <a:solidFill>
                          <a:schemeClr val="bg1"/>
                        </a:solidFill>
                        <a:latin typeface="Arial" panose="020B0604020202020204" pitchFamily="34" charset="0"/>
                        <a:cs typeface="Arial" panose="020B0604020202020204" pitchFamily="34" charset="0"/>
                      </a:endParaRPr>
                    </a:p>
                  </a:txBody>
                  <a:tcPr anchor="ctr">
                    <a:lnL w="9525" cap="flat" cmpd="sng">
                      <a:noFill/>
                      <a:prstDash val="solid"/>
                      <a:round/>
                      <a:headEnd type="none" w="sm" len="sm"/>
                      <a:tailEnd type="none" w="sm" len="sm"/>
                    </a:lnL>
                    <a:lnR w="3810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5AC"/>
                    </a:solidFill>
                  </a:tcPr>
                </a:tc>
                <a:tc>
                  <a:txBody>
                    <a:bodyPr/>
                    <a:lstStyle/>
                    <a:p>
                      <a:pPr marL="85725" indent="0" algn="ctr">
                        <a:lnSpc>
                          <a:spcPct val="100000"/>
                        </a:lnSpc>
                      </a:pP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Toes</a:t>
                      </a:r>
                      <a:endParaRPr lang="zh-TW" altLang="en-US" sz="2800" b="0" dirty="0">
                        <a:solidFill>
                          <a:schemeClr val="tx1"/>
                        </a:solidFill>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rgbClr val="00B5AC"/>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EF1"/>
                    </a:solidFill>
                  </a:tcPr>
                </a:tc>
                <a:tc>
                  <a:txBody>
                    <a:bodyPr/>
                    <a:lstStyle/>
                    <a:p>
                      <a:pPr marL="85725" indent="0" algn="l">
                        <a:lnSpc>
                          <a:spcPct val="120000"/>
                        </a:lnSpc>
                      </a:pP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(clothing): X</a:t>
                      </a:r>
                      <a:r>
                        <a:rPr lang="zh-TW" altLang="en-US" sz="2800" b="0" dirty="0">
                          <a:solidFill>
                            <a:schemeClr val="tx1"/>
                          </a:solidFill>
                          <a:latin typeface="Arial" panose="020B0604020202020204" pitchFamily="34" charset="0"/>
                          <a:cs typeface="Arial" panose="020B0604020202020204" pitchFamily="34" charset="0"/>
                        </a:rPr>
                        <a:t>　</a:t>
                      </a:r>
                      <a:r>
                        <a:rPr lang="en-US" altLang="zh-TW" sz="2800" b="0" dirty="0">
                          <a:solidFill>
                            <a:schemeClr val="tx1"/>
                          </a:solidFill>
                          <a:latin typeface="Arial" panose="020B0604020202020204" pitchFamily="34" charset="0"/>
                          <a:cs typeface="Arial" panose="020B0604020202020204" pitchFamily="34" charset="0"/>
                        </a:rPr>
                        <a:t>(way of walking): X</a:t>
                      </a:r>
                      <a:r>
                        <a:rPr lang="zh-TW" altLang="en-US" sz="2800" b="0" dirty="0">
                          <a:solidFill>
                            <a:schemeClr val="tx1"/>
                          </a:solidFill>
                          <a:latin typeface="Arial" panose="020B0604020202020204" pitchFamily="34" charset="0"/>
                          <a:cs typeface="Arial" panose="020B0604020202020204" pitchFamily="34" charset="0"/>
                        </a:rPr>
                        <a:t>　</a:t>
                      </a:r>
                      <a:r>
                        <a:rPr lang="en-US" altLang="zh-TW" sz="2800" b="0" dirty="0">
                          <a:solidFill>
                            <a:schemeClr val="tx1"/>
                          </a:solidFill>
                          <a:latin typeface="Arial" panose="020B0604020202020204" pitchFamily="34" charset="0"/>
                          <a:cs typeface="Arial" panose="020B0604020202020204" pitchFamily="34" charset="0"/>
                        </a:rPr>
                        <a:t>(others): X</a:t>
                      </a:r>
                    </a:p>
                    <a:p>
                      <a:pPr marL="2090738" indent="-2005013" algn="l">
                        <a:lnSpc>
                          <a:spcPct val="120000"/>
                        </a:lnSpc>
                      </a:pPr>
                      <a:r>
                        <a:rPr lang="en-US" altLang="zh-TW" sz="2800" b="0" dirty="0">
                          <a:solidFill>
                            <a:schemeClr val="tx1"/>
                          </a:solidFill>
                          <a:latin typeface="Arial" panose="020B0604020202020204" pitchFamily="34" charset="0"/>
                          <a:cs typeface="Arial" panose="020B0604020202020204" pitchFamily="34" charset="0"/>
                        </a:rPr>
                        <a:t>(accessories): wear no glasses, a smartwatch on her right wrist</a:t>
                      </a:r>
                      <a:endParaRPr lang="zh-TW" altLang="en-US" sz="2800" b="0" dirty="0">
                        <a:solidFill>
                          <a:schemeClr val="tx1"/>
                        </a:solidFill>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12700" cap="flat" cmpd="sng" algn="ctr">
                      <a:solidFill>
                        <a:srgbClr val="00B5AC"/>
                      </a:solidFill>
                      <a:prstDash val="solid"/>
                      <a:round/>
                      <a:headEnd type="none" w="med" len="med"/>
                      <a:tailEnd type="none" w="med" len="med"/>
                    </a:lnT>
                    <a:lnB w="12700" cap="flat" cmpd="sng" algn="ctr">
                      <a:solidFill>
                        <a:srgbClr val="00B5A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6178762"/>
                  </a:ext>
                </a:extLst>
              </a:tr>
              <a:tr h="219600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bg1"/>
                          </a:solidFill>
                          <a:latin typeface="Arial" panose="020B0604020202020204" pitchFamily="34" charset="0"/>
                          <a:ea typeface="標楷體" panose="03000509000000000000" pitchFamily="65" charset="-120"/>
                          <a:cs typeface="Arial" panose="020B0604020202020204" pitchFamily="34" charset="0"/>
                        </a:rPr>
                        <a:t>Inside</a:t>
                      </a:r>
                      <a:endParaRPr lang="zh-TW" altLang="en-US" sz="2800" b="1" dirty="0">
                        <a:solidFill>
                          <a:schemeClr val="bg1"/>
                        </a:solidFill>
                        <a:latin typeface="Arial" panose="020B0604020202020204" pitchFamily="34" charset="0"/>
                        <a:cs typeface="Arial" panose="020B0604020202020204" pitchFamily="34" charset="0"/>
                      </a:endParaRPr>
                    </a:p>
                  </a:txBody>
                  <a:tcPr anchor="ctr">
                    <a:lnL w="9525" cap="flat" cmpd="sng">
                      <a:noFill/>
                      <a:prstDash val="solid"/>
                      <a:round/>
                      <a:headEnd type="none" w="sm" len="sm"/>
                      <a:tailEnd type="none" w="sm" len="sm"/>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5AC"/>
                    </a:solidFill>
                  </a:tcPr>
                </a:tc>
                <a:tc hMerge="1">
                  <a:txBody>
                    <a:bodyPr/>
                    <a:lstStyle/>
                    <a:p>
                      <a:pPr marL="85725" indent="0" algn="ctr">
                        <a:lnSpc>
                          <a:spcPct val="100000"/>
                        </a:lnSpc>
                      </a:pPr>
                      <a:endParaRPr lang="zh-TW" altLang="en-US" sz="2800" b="0" dirty="0">
                        <a:solidFill>
                          <a:schemeClr val="tx1"/>
                        </a:solidFill>
                        <a:latin typeface="Times New Roman" panose="02020603050405020304" pitchFamily="18" charset="0"/>
                        <a:cs typeface="Times New Roman" panose="02020603050405020304" pitchFamily="18"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rgbClr val="00B5AC"/>
                      </a:solidFill>
                      <a:prstDash val="solid"/>
                      <a:round/>
                      <a:headEnd type="none" w="med" len="med"/>
                      <a:tailEnd type="none" w="med" len="med"/>
                    </a:lnT>
                    <a:lnB w="12700" cap="flat" cmpd="sng" algn="ctr">
                      <a:solidFill>
                        <a:srgbClr val="00B5AC"/>
                      </a:solidFill>
                      <a:prstDash val="solid"/>
                      <a:round/>
                      <a:headEnd type="none" w="med" len="med"/>
                      <a:tailEnd type="none" w="med" len="med"/>
                    </a:lnB>
                    <a:lnTlToBr w="12700" cmpd="sng">
                      <a:noFill/>
                      <a:prstDash val="solid"/>
                    </a:lnTlToBr>
                    <a:lnBlToTr w="12700" cmpd="sng">
                      <a:noFill/>
                      <a:prstDash val="solid"/>
                    </a:lnBlToTr>
                    <a:solidFill>
                      <a:srgbClr val="D6EEF1"/>
                    </a:solidFill>
                  </a:tcPr>
                </a:tc>
                <a:tc>
                  <a:txBody>
                    <a:bodyPr/>
                    <a:lstStyle/>
                    <a:p>
                      <a:pPr marL="2090738" indent="-2005013" algn="l">
                        <a:lnSpc>
                          <a:spcPct val="120000"/>
                        </a:lnSpc>
                      </a:pP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(personality): humorous and easygoing</a:t>
                      </a:r>
                      <a:r>
                        <a:rPr lang="zh-TW" altLang="en-US" sz="2800" b="0" dirty="0">
                          <a:solidFill>
                            <a:schemeClr val="tx1"/>
                          </a:solidFill>
                          <a:latin typeface="Arial" panose="020B0604020202020204" pitchFamily="34" charset="0"/>
                          <a:cs typeface="Arial" panose="020B0604020202020204" pitchFamily="34" charset="0"/>
                        </a:rPr>
                        <a:t>　</a:t>
                      </a:r>
                      <a:endParaRPr lang="en-US" altLang="zh-TW" sz="2800" b="0" dirty="0">
                        <a:solidFill>
                          <a:schemeClr val="tx1"/>
                        </a:solidFill>
                        <a:latin typeface="Arial" panose="020B0604020202020204" pitchFamily="34" charset="0"/>
                        <a:cs typeface="Arial" panose="020B0604020202020204" pitchFamily="34" charset="0"/>
                      </a:endParaRPr>
                    </a:p>
                    <a:p>
                      <a:pPr marL="2090738" indent="-2005013" algn="l">
                        <a:lnSpc>
                          <a:spcPct val="120000"/>
                        </a:lnSpc>
                      </a:pPr>
                      <a:r>
                        <a:rPr lang="en-US" altLang="zh-TW" sz="2800" b="0" dirty="0">
                          <a:solidFill>
                            <a:schemeClr val="tx1"/>
                          </a:solidFill>
                          <a:latin typeface="Arial" panose="020B0604020202020204" pitchFamily="34" charset="0"/>
                          <a:cs typeface="Arial" panose="020B0604020202020204" pitchFamily="34" charset="0"/>
                        </a:rPr>
                        <a:t>(pet phrase): “a-ha”</a:t>
                      </a:r>
                    </a:p>
                    <a:p>
                      <a:pPr marL="2090738" indent="-2005013" algn="l">
                        <a:lnSpc>
                          <a:spcPct val="120000"/>
                        </a:lnSpc>
                      </a:pPr>
                      <a:r>
                        <a:rPr lang="en-US" altLang="zh-TW" sz="2800" b="0" dirty="0">
                          <a:solidFill>
                            <a:schemeClr val="tx1"/>
                          </a:solidFill>
                          <a:latin typeface="Arial" panose="020B0604020202020204" pitchFamily="34" charset="0"/>
                          <a:cs typeface="Arial" panose="020B0604020202020204" pitchFamily="34" charset="0"/>
                        </a:rPr>
                        <a:t>(hobby): like to swim and play sports</a:t>
                      </a:r>
                      <a:r>
                        <a:rPr lang="zh-TW" altLang="en-US" sz="2800" b="0" dirty="0">
                          <a:solidFill>
                            <a:schemeClr val="tx1"/>
                          </a:solidFill>
                          <a:latin typeface="Arial" panose="020B0604020202020204" pitchFamily="34" charset="0"/>
                          <a:cs typeface="Arial" panose="020B0604020202020204" pitchFamily="34" charset="0"/>
                        </a:rPr>
                        <a:t>　</a:t>
                      </a:r>
                      <a:endParaRPr lang="en-US" altLang="zh-TW" sz="2800" b="0" dirty="0" smtClean="0">
                        <a:solidFill>
                          <a:schemeClr val="tx1"/>
                        </a:solidFill>
                        <a:latin typeface="Arial" panose="020B0604020202020204" pitchFamily="34" charset="0"/>
                        <a:cs typeface="Arial" panose="020B0604020202020204" pitchFamily="34" charset="0"/>
                      </a:endParaRPr>
                    </a:p>
                    <a:p>
                      <a:pPr marL="2090738" indent="-2005013" algn="l">
                        <a:lnSpc>
                          <a:spcPct val="120000"/>
                        </a:lnSpc>
                      </a:pPr>
                      <a:r>
                        <a:rPr lang="en-US" altLang="zh-TW" sz="2800" b="0" dirty="0" smtClean="0">
                          <a:solidFill>
                            <a:schemeClr val="tx1"/>
                          </a:solidFill>
                          <a:latin typeface="Arial" panose="020B0604020202020204" pitchFamily="34" charset="0"/>
                          <a:cs typeface="Arial" panose="020B0604020202020204" pitchFamily="34" charset="0"/>
                        </a:rPr>
                        <a:t>(</a:t>
                      </a:r>
                      <a:r>
                        <a:rPr lang="en-US" altLang="zh-TW" sz="2800" b="0" dirty="0">
                          <a:solidFill>
                            <a:schemeClr val="tx1"/>
                          </a:solidFill>
                          <a:latin typeface="Arial" panose="020B0604020202020204" pitchFamily="34" charset="0"/>
                          <a:cs typeface="Arial" panose="020B0604020202020204" pitchFamily="34" charset="0"/>
                        </a:rPr>
                        <a:t>others): X</a:t>
                      </a:r>
                      <a:endParaRPr lang="zh-TW" altLang="en-US" sz="2800" b="0" dirty="0">
                        <a:solidFill>
                          <a:schemeClr val="tx1"/>
                        </a:solidFill>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12700" cap="flat" cmpd="sng" algn="ctr">
                      <a:solidFill>
                        <a:srgbClr val="00B5AC"/>
                      </a:solidFill>
                      <a:prstDash val="solid"/>
                      <a:round/>
                      <a:headEnd type="none" w="med" len="med"/>
                      <a:tailEnd type="none" w="med" len="med"/>
                    </a:lnT>
                    <a:lnB w="12700" cap="flat" cmpd="sng" algn="ctr">
                      <a:solidFill>
                        <a:srgbClr val="00B5A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0075907"/>
                  </a:ext>
                </a:extLst>
              </a:tr>
            </a:tbl>
          </a:graphicData>
        </a:graphic>
      </p:graphicFrame>
      <p:sp>
        <p:nvSpPr>
          <p:cNvPr id="3" name="圓角矩形 4">
            <a:hlinkClick r:id="rId2" action="ppaction://hlinksldjump"/>
            <a:extLst>
              <a:ext uri="{FF2B5EF4-FFF2-40B4-BE49-F238E27FC236}">
                <a16:creationId xmlns:a16="http://schemas.microsoft.com/office/drawing/2014/main" id="{C3AF34C1-5701-42BD-B596-F48B5B426802}"/>
              </a:ext>
            </a:extLst>
          </p:cNvPr>
          <p:cNvSpPr/>
          <p:nvPr/>
        </p:nvSpPr>
        <p:spPr>
          <a:xfrm>
            <a:off x="10332000" y="180000"/>
            <a:ext cx="1512168"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回寫作手冊</a:t>
            </a:r>
          </a:p>
        </p:txBody>
      </p:sp>
    </p:spTree>
    <p:extLst>
      <p:ext uri="{BB962C8B-B14F-4D97-AF65-F5344CB8AC3E}">
        <p14:creationId xmlns:p14="http://schemas.microsoft.com/office/powerpoint/2010/main" val="1209138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版面配置區 2">
            <a:extLst>
              <a:ext uri="{FF2B5EF4-FFF2-40B4-BE49-F238E27FC236}">
                <a16:creationId xmlns:a16="http://schemas.microsoft.com/office/drawing/2014/main" id="{8914806F-6CAE-48A2-B785-07054094698A}"/>
              </a:ext>
            </a:extLst>
          </p:cNvPr>
          <p:cNvSpPr txBox="1">
            <a:spLocks/>
          </p:cNvSpPr>
          <p:nvPr/>
        </p:nvSpPr>
        <p:spPr>
          <a:xfrm>
            <a:off x="407368" y="947922"/>
            <a:ext cx="11533980" cy="51135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3513" indent="-1433513">
              <a:lnSpc>
                <a:spcPct val="120000"/>
              </a:lnSpc>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Step 1: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Choose a person in your class that you would like to describe.</a:t>
            </a:r>
          </a:p>
          <a:p>
            <a:pPr marL="1433513" indent="-1433513">
              <a:lnSpc>
                <a:spcPct val="120000"/>
              </a:lnSpc>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Step 2: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Use the graphic organizer as a model to write down details about that person’s</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appearance (outside) and personality (inside).</a:t>
            </a:r>
          </a:p>
          <a:p>
            <a:pPr marL="1433513" indent="-1433513">
              <a:lnSpc>
                <a:spcPct val="120000"/>
              </a:lnSpc>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Step 3: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Make sure that you describe that person in a logical order, that is, from outside to</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inside and from head to toes.</a:t>
            </a:r>
          </a:p>
        </p:txBody>
      </p:sp>
      <p:pic>
        <p:nvPicPr>
          <p:cNvPr id="10" name="圖片 9">
            <a:hlinkClick r:id="rId2" action="ppaction://hlinksldjump"/>
            <a:extLst>
              <a:ext uri="{FF2B5EF4-FFF2-40B4-BE49-F238E27FC236}">
                <a16:creationId xmlns:a16="http://schemas.microsoft.com/office/drawing/2014/main" id="{54F0750A-76B5-44F6-B6C0-FFCFA78852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77380" y="442549"/>
            <a:ext cx="360000" cy="360000"/>
          </a:xfrm>
          <a:prstGeom prst="rect">
            <a:avLst/>
          </a:prstGeom>
        </p:spPr>
      </p:pic>
      <p:sp>
        <p:nvSpPr>
          <p:cNvPr id="11" name="矩形: 圓角化同側角落 5">
            <a:extLst>
              <a:ext uri="{FF2B5EF4-FFF2-40B4-BE49-F238E27FC236}">
                <a16:creationId xmlns:a16="http://schemas.microsoft.com/office/drawing/2014/main" id="{3D81CFFA-E9C5-442A-ABED-E86394D730E9}"/>
              </a:ext>
            </a:extLst>
          </p:cNvPr>
          <p:cNvSpPr/>
          <p:nvPr/>
        </p:nvSpPr>
        <p:spPr>
          <a:xfrm>
            <a:off x="407368" y="442549"/>
            <a:ext cx="880256" cy="423162"/>
          </a:xfrm>
          <a:prstGeom prst="round2SameRect">
            <a:avLst>
              <a:gd name="adj1" fmla="val 35147"/>
              <a:gd name="adj2" fmla="val 0"/>
            </a:avLst>
          </a:prstGeom>
          <a:solidFill>
            <a:srgbClr val="01B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spc="-30" dirty="0" smtClean="0">
                <a:solidFill>
                  <a:schemeClr val="bg1"/>
                </a:solidFill>
                <a:latin typeface="Arial" panose="020B0604020202020204" pitchFamily="34" charset="0"/>
                <a:ea typeface="標楷體" panose="03000509000000000000" pitchFamily="65" charset="-120"/>
                <a:cs typeface="Arial" panose="020B0604020202020204" pitchFamily="34" charset="0"/>
              </a:rPr>
              <a:t>Plan</a:t>
            </a:r>
            <a:endParaRPr lang="en-US" altLang="zh-TW" sz="2200" b="1" dirty="0">
              <a:solidFill>
                <a:schemeClr val="bg1"/>
              </a:solidFill>
              <a:latin typeface="Arial" panose="020B0604020202020204" pitchFamily="34" charset="0"/>
              <a:ea typeface="標楷體" panose="03000509000000000000" pitchFamily="65" charset="-120"/>
              <a:cs typeface="Arial" panose="020B0604020202020204" pitchFamily="34" charset="0"/>
            </a:endParaRPr>
          </a:p>
        </p:txBody>
      </p:sp>
      <p:cxnSp>
        <p:nvCxnSpPr>
          <p:cNvPr id="12" name="直線接點 11">
            <a:extLst>
              <a:ext uri="{FF2B5EF4-FFF2-40B4-BE49-F238E27FC236}">
                <a16:creationId xmlns:a16="http://schemas.microsoft.com/office/drawing/2014/main" id="{D45B8402-403B-477E-A72D-9B0A6ED6168E}"/>
              </a:ext>
            </a:extLst>
          </p:cNvPr>
          <p:cNvCxnSpPr>
            <a:cxnSpLocks/>
          </p:cNvCxnSpPr>
          <p:nvPr/>
        </p:nvCxnSpPr>
        <p:spPr>
          <a:xfrm>
            <a:off x="407368" y="875235"/>
            <a:ext cx="11377264" cy="0"/>
          </a:xfrm>
          <a:prstGeom prst="line">
            <a:avLst/>
          </a:prstGeom>
          <a:ln w="19050">
            <a:solidFill>
              <a:srgbClr val="01B6A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8723926"/>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圓角矩形 4">
            <a:hlinkClick r:id="rId2" action="ppaction://hlinksldjump"/>
            <a:extLst>
              <a:ext uri="{FF2B5EF4-FFF2-40B4-BE49-F238E27FC236}">
                <a16:creationId xmlns:a16="http://schemas.microsoft.com/office/drawing/2014/main" id="{C0A69545-D731-477E-88BA-E98EE9E13F17}"/>
              </a:ext>
            </a:extLst>
          </p:cNvPr>
          <p:cNvSpPr/>
          <p:nvPr/>
        </p:nvSpPr>
        <p:spPr>
          <a:xfrm>
            <a:off x="10260000" y="180000"/>
            <a:ext cx="1512168"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回寫作手冊</a:t>
            </a:r>
          </a:p>
        </p:txBody>
      </p:sp>
      <p:sp>
        <p:nvSpPr>
          <p:cNvPr id="4" name="文字版面配置區 2">
            <a:extLst>
              <a:ext uri="{FF2B5EF4-FFF2-40B4-BE49-F238E27FC236}">
                <a16:creationId xmlns:a16="http://schemas.microsoft.com/office/drawing/2014/main" id="{37134348-4745-4D72-B670-3F76C8E855AC}"/>
              </a:ext>
            </a:extLst>
          </p:cNvPr>
          <p:cNvSpPr txBox="1">
            <a:spLocks/>
          </p:cNvSpPr>
          <p:nvPr/>
        </p:nvSpPr>
        <p:spPr>
          <a:xfrm>
            <a:off x="555976" y="1052736"/>
            <a:ext cx="10058606" cy="410445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30000"/>
              </a:lnSpc>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1.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請決定要描寫班上哪一個人。</a:t>
            </a:r>
            <a:endPar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endParaRPr>
          </a:p>
          <a:p>
            <a:pPr marL="419100" indent="-419100">
              <a:lnSpc>
                <a:spcPct val="130000"/>
              </a:lnSpc>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2.</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 請整理出人物的長相與性格，寫在</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G.O.</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裡面。</a:t>
            </a:r>
            <a:endPar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endParaRPr>
          </a:p>
          <a:p>
            <a:pPr>
              <a:lnSpc>
                <a:spcPct val="130000"/>
              </a:lnSpc>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3.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提醒時態的變化。</a:t>
            </a:r>
            <a:endPar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endParaRPr>
          </a:p>
          <a:p>
            <a:pPr>
              <a:lnSpc>
                <a:spcPct val="130000"/>
              </a:lnSpc>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4.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補充相關的感官細節。</a:t>
            </a:r>
            <a:endPar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5" name="圖片 4">
            <a:extLst>
              <a:ext uri="{FF2B5EF4-FFF2-40B4-BE49-F238E27FC236}">
                <a16:creationId xmlns:a16="http://schemas.microsoft.com/office/drawing/2014/main" id="{754658B8-7113-43CB-B4D9-FFE9AF5E0D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5976" y="578391"/>
            <a:ext cx="1223775" cy="399289"/>
          </a:xfrm>
          <a:prstGeom prst="rect">
            <a:avLst/>
          </a:prstGeom>
        </p:spPr>
      </p:pic>
    </p:spTree>
    <p:extLst>
      <p:ext uri="{BB962C8B-B14F-4D97-AF65-F5344CB8AC3E}">
        <p14:creationId xmlns:p14="http://schemas.microsoft.com/office/powerpoint/2010/main" val="4072911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 name="表格 6">
            <a:extLst>
              <a:ext uri="{FF2B5EF4-FFF2-40B4-BE49-F238E27FC236}">
                <a16:creationId xmlns:a16="http://schemas.microsoft.com/office/drawing/2014/main" id="{54F3774D-4DCD-47E5-97EA-119DB1B60F38}"/>
              </a:ext>
            </a:extLst>
          </p:cNvPr>
          <p:cNvGraphicFramePr>
            <a:graphicFrameLocks noGrp="1"/>
          </p:cNvGraphicFramePr>
          <p:nvPr>
            <p:extLst>
              <p:ext uri="{D42A27DB-BD31-4B8C-83A1-F6EECF244321}">
                <p14:modId xmlns:p14="http://schemas.microsoft.com/office/powerpoint/2010/main" val="3410131204"/>
              </p:ext>
            </p:extLst>
          </p:nvPr>
        </p:nvGraphicFramePr>
        <p:xfrm>
          <a:off x="587375" y="657225"/>
          <a:ext cx="11372828" cy="4992519"/>
        </p:xfrm>
        <a:graphic>
          <a:graphicData uri="http://schemas.openxmlformats.org/drawingml/2006/table">
            <a:tbl>
              <a:tblPr firstRow="1" bandRow="1"/>
              <a:tblGrid>
                <a:gridCol w="5435985">
                  <a:extLst>
                    <a:ext uri="{9D8B030D-6E8A-4147-A177-3AD203B41FA5}">
                      <a16:colId xmlns:a16="http://schemas.microsoft.com/office/drawing/2014/main" val="706109605"/>
                    </a:ext>
                  </a:extLst>
                </a:gridCol>
                <a:gridCol w="2635552">
                  <a:extLst>
                    <a:ext uri="{9D8B030D-6E8A-4147-A177-3AD203B41FA5}">
                      <a16:colId xmlns:a16="http://schemas.microsoft.com/office/drawing/2014/main" val="1037515354"/>
                    </a:ext>
                  </a:extLst>
                </a:gridCol>
                <a:gridCol w="3301291">
                  <a:extLst>
                    <a:ext uri="{9D8B030D-6E8A-4147-A177-3AD203B41FA5}">
                      <a16:colId xmlns:a16="http://schemas.microsoft.com/office/drawing/2014/main" val="2334711653"/>
                    </a:ext>
                  </a:extLst>
                </a:gridCol>
              </a:tblGrid>
              <a:tr h="596631">
                <a:tc gridSpan="3">
                  <a:txBody>
                    <a:bodyPr/>
                    <a:lstStyle/>
                    <a:p>
                      <a:pPr algn="ctr">
                        <a:lnSpc>
                          <a:spcPct val="100000"/>
                        </a:lnSpc>
                      </a:pPr>
                      <a:r>
                        <a:rPr lang="en-US" altLang="zh-TW" sz="2800" b="1" dirty="0">
                          <a:solidFill>
                            <a:schemeClr val="bg1"/>
                          </a:solidFill>
                          <a:latin typeface="Arial" panose="020B0604020202020204" pitchFamily="34" charset="0"/>
                          <a:ea typeface="標楷體" panose="03000509000000000000" pitchFamily="65" charset="-120"/>
                          <a:cs typeface="Arial" panose="020B0604020202020204" pitchFamily="34" charset="0"/>
                        </a:rPr>
                        <a:t>Hairstyle</a:t>
                      </a:r>
                      <a:endParaRPr lang="zh-TW" altLang="en-US" sz="2800" b="1" dirty="0">
                        <a:solidFill>
                          <a:schemeClr val="bg1"/>
                        </a:solidFill>
                        <a:latin typeface="Arial" panose="020B0604020202020204" pitchFamily="34" charset="0"/>
                        <a:ea typeface="標楷體" panose="03000509000000000000" pitchFamily="65" charset="-120"/>
                        <a:cs typeface="Arial" panose="020B0604020202020204" pitchFamily="34" charset="0"/>
                      </a:endParaRPr>
                    </a:p>
                  </a:txBody>
                  <a:tcPr anchor="ctr">
                    <a:lnL w="9525" cap="flat" cmpd="sng">
                      <a:noFill/>
                      <a:prstDash val="solid"/>
                      <a:round/>
                      <a:headEnd type="none" w="sm" len="sm"/>
                      <a:tailEnd type="none" w="sm" len="sm"/>
                    </a:lnL>
                    <a:lnR w="38100" cap="flat" cmpd="sng" algn="ctr">
                      <a:noFill/>
                      <a:prstDash val="solid"/>
                      <a:round/>
                      <a:headEnd type="none" w="med" len="med"/>
                      <a:tailEnd type="none" w="med" len="med"/>
                    </a:lnR>
                    <a:lnT w="9525" cap="flat" cmpd="sng">
                      <a:noFill/>
                      <a:prstDash val="solid"/>
                      <a:round/>
                      <a:headEnd type="none" w="sm" len="sm"/>
                      <a:tailEnd type="none" w="sm" len="sm"/>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5AC"/>
                    </a:solidFill>
                  </a:tcPr>
                </a:tc>
                <a:tc hMerge="1">
                  <a:txBody>
                    <a:bodyPr/>
                    <a:lstStyle/>
                    <a:p>
                      <a:pPr marL="85725" indent="0" algn="ctr">
                        <a:lnSpc>
                          <a:spcPct val="100000"/>
                        </a:lnSpc>
                      </a:pPr>
                      <a:endParaRPr lang="zh-TW" altLang="en-US" sz="3200" b="1" dirty="0">
                        <a:solidFill>
                          <a:schemeClr val="bg1"/>
                        </a:solidFill>
                        <a:latin typeface="Times New Roman" panose="02020603050405020304" pitchFamily="18" charset="0"/>
                        <a:cs typeface="Times New Roman" panose="02020603050405020304" pitchFamily="18"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5AC"/>
                    </a:solidFill>
                  </a:tcPr>
                </a:tc>
                <a:tc hMerge="1">
                  <a:txBody>
                    <a:bodyPr/>
                    <a:lstStyle/>
                    <a:p>
                      <a:pPr marL="85725" indent="0" algn="ctr">
                        <a:lnSpc>
                          <a:spcPct val="100000"/>
                        </a:lnSpc>
                      </a:pPr>
                      <a:endParaRPr lang="zh-TW" altLang="en-US" sz="3200" b="1" dirty="0">
                        <a:solidFill>
                          <a:schemeClr val="bg1"/>
                        </a:solidFill>
                        <a:latin typeface="Times New Roman" panose="02020603050405020304" pitchFamily="18" charset="0"/>
                        <a:cs typeface="Times New Roman" panose="02020603050405020304" pitchFamily="18" charset="0"/>
                      </a:endParaRPr>
                    </a:p>
                  </a:txBody>
                  <a:tcPr anchor="ctr">
                    <a:lnL w="3810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5AC"/>
                    </a:solidFill>
                  </a:tcPr>
                </a:tc>
                <a:extLst>
                  <a:ext uri="{0D108BD9-81ED-4DB2-BD59-A6C34878D82A}">
                    <a16:rowId xmlns:a16="http://schemas.microsoft.com/office/drawing/2014/main" val="986178762"/>
                  </a:ext>
                </a:extLst>
              </a:tr>
              <a:tr h="720000">
                <a:tc>
                  <a:txBody>
                    <a:bodyPr/>
                    <a:lstStyle/>
                    <a:p>
                      <a:pPr marL="85725" indent="0" algn="ctr">
                        <a:lnSpc>
                          <a:spcPct val="140000"/>
                        </a:lnSpc>
                      </a:pP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Hair type</a:t>
                      </a:r>
                      <a:endPar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endParaRPr>
                    </a:p>
                  </a:txBody>
                  <a:tcPr>
                    <a:lnL w="9525" cap="flat" cmpd="sng">
                      <a:noFill/>
                      <a:prstDash val="solid"/>
                      <a:round/>
                      <a:headEnd type="none" w="sm" len="sm"/>
                      <a:tailEnd type="none" w="sm" len="sm"/>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EF1"/>
                    </a:solidFill>
                  </a:tcPr>
                </a:tc>
                <a:tc>
                  <a:txBody>
                    <a:bodyPr/>
                    <a:lstStyle/>
                    <a:p>
                      <a:pPr marL="85725" indent="0" algn="ctr">
                        <a:lnSpc>
                          <a:spcPct val="140000"/>
                        </a:lnSpc>
                      </a:pP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Hair length</a:t>
                      </a:r>
                      <a:endPar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EF1"/>
                    </a:solidFill>
                  </a:tcPr>
                </a:tc>
                <a:tc>
                  <a:txBody>
                    <a:bodyPr/>
                    <a:lstStyle/>
                    <a:p>
                      <a:pPr marL="85725" indent="0" algn="ctr">
                        <a:lnSpc>
                          <a:spcPct val="140000"/>
                        </a:lnSpc>
                      </a:pP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Hair color</a:t>
                      </a:r>
                      <a:endPar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endParaRPr>
                    </a:p>
                  </a:txBody>
                  <a:tcPr>
                    <a:lnL w="3810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EF1"/>
                    </a:solidFill>
                  </a:tcPr>
                </a:tc>
                <a:extLst>
                  <a:ext uri="{0D108BD9-81ED-4DB2-BD59-A6C34878D82A}">
                    <a16:rowId xmlns:a16="http://schemas.microsoft.com/office/drawing/2014/main" val="4121218695"/>
                  </a:ext>
                </a:extLst>
              </a:tr>
              <a:tr h="3168000">
                <a:tc>
                  <a:txBody>
                    <a:bodyPr/>
                    <a:lstStyle/>
                    <a:p>
                      <a:pPr marL="85725" indent="0" algn="l">
                        <a:lnSpc>
                          <a:spcPct val="140000"/>
                        </a:lnSpc>
                      </a:pP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straight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直髮</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wavy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波浪狀</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curly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捲髮</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spiky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刺蝟狀</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braided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髮辮</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ponytail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單馬尾</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pigtails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雙馬尾</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crew cut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平頭</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endParaRPr>
                    </a:p>
                  </a:txBody>
                  <a:tcPr>
                    <a:lnL w="9525" cap="flat" cmpd="sng">
                      <a:noFill/>
                      <a:prstDash val="solid"/>
                      <a:round/>
                      <a:headEnd type="none" w="sm" len="sm"/>
                      <a:tailEnd type="none" w="sm" len="sm"/>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D6EEF1"/>
                    </a:solidFill>
                  </a:tcPr>
                </a:tc>
                <a:tc>
                  <a:txBody>
                    <a:bodyPr/>
                    <a:lstStyle/>
                    <a:p>
                      <a:pPr marL="85725" indent="0" algn="l">
                        <a:lnSpc>
                          <a:spcPct val="140000"/>
                        </a:lnSpc>
                      </a:pP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long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長髮</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p>
                    <a:p>
                      <a:pPr marL="85725" indent="0" algn="l">
                        <a:lnSpc>
                          <a:spcPct val="140000"/>
                        </a:lnSpc>
                      </a:pP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short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短髮</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p>
                    <a:p>
                      <a:pPr marL="85725" indent="0" algn="l">
                        <a:lnSpc>
                          <a:spcPct val="140000"/>
                        </a:lnSpc>
                      </a:pP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bald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光頭</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p>
                    <a:p>
                      <a:pPr marL="85725" indent="0" algn="l">
                        <a:lnSpc>
                          <a:spcPct val="140000"/>
                        </a:lnSpc>
                      </a:pP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shoulder-length</a:t>
                      </a:r>
                      <a:b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髮及肩</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D6EEF1"/>
                    </a:solidFill>
                  </a:tcPr>
                </a:tc>
                <a:tc>
                  <a:txBody>
                    <a:bodyPr/>
                    <a:lstStyle/>
                    <a:p>
                      <a:pPr marL="85725" indent="0" algn="l">
                        <a:lnSpc>
                          <a:spcPct val="140000"/>
                        </a:lnSpc>
                      </a:pP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dark brown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深褐色</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p>
                    <a:p>
                      <a:pPr marL="85725" indent="0" algn="l">
                        <a:lnSpc>
                          <a:spcPct val="140000"/>
                        </a:lnSpc>
                      </a:pP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light brown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淺褐色</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p>
                    <a:p>
                      <a:pPr marL="85725" indent="0" algn="l">
                        <a:lnSpc>
                          <a:spcPct val="140000"/>
                        </a:lnSpc>
                      </a:pP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blonde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金色</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endParaRPr>
                    </a:p>
                  </a:txBody>
                  <a:tcPr>
                    <a:lnL w="3810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D6EEF1"/>
                    </a:solidFill>
                  </a:tcPr>
                </a:tc>
                <a:extLst>
                  <a:ext uri="{0D108BD9-81ED-4DB2-BD59-A6C34878D82A}">
                    <a16:rowId xmlns:a16="http://schemas.microsoft.com/office/drawing/2014/main" val="3006805677"/>
                  </a:ext>
                </a:extLst>
              </a:tr>
            </a:tbl>
          </a:graphicData>
        </a:graphic>
      </p:graphicFrame>
      <p:sp>
        <p:nvSpPr>
          <p:cNvPr id="6" name="圓角矩形 4">
            <a:hlinkClick r:id="rId2" action="ppaction://hlinksldjump"/>
            <a:extLst>
              <a:ext uri="{FF2B5EF4-FFF2-40B4-BE49-F238E27FC236}">
                <a16:creationId xmlns:a16="http://schemas.microsoft.com/office/drawing/2014/main" id="{C0A69545-D731-477E-88BA-E98EE9E13F17}"/>
              </a:ext>
            </a:extLst>
          </p:cNvPr>
          <p:cNvSpPr/>
          <p:nvPr/>
        </p:nvSpPr>
        <p:spPr>
          <a:xfrm>
            <a:off x="10260000" y="180000"/>
            <a:ext cx="1512168"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回寫作手冊</a:t>
            </a:r>
          </a:p>
        </p:txBody>
      </p:sp>
    </p:spTree>
    <p:extLst>
      <p:ext uri="{BB962C8B-B14F-4D97-AF65-F5344CB8AC3E}">
        <p14:creationId xmlns:p14="http://schemas.microsoft.com/office/powerpoint/2010/main" val="1733625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圓角矩形 4">
            <a:hlinkClick r:id="rId2" action="ppaction://hlinksldjump"/>
            <a:extLst>
              <a:ext uri="{FF2B5EF4-FFF2-40B4-BE49-F238E27FC236}">
                <a16:creationId xmlns:a16="http://schemas.microsoft.com/office/drawing/2014/main" id="{C0A69545-D731-477E-88BA-E98EE9E13F17}"/>
              </a:ext>
            </a:extLst>
          </p:cNvPr>
          <p:cNvSpPr/>
          <p:nvPr/>
        </p:nvSpPr>
        <p:spPr>
          <a:xfrm>
            <a:off x="10260000" y="180000"/>
            <a:ext cx="1512168"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回寫作手冊</a:t>
            </a:r>
          </a:p>
        </p:txBody>
      </p:sp>
      <p:graphicFrame>
        <p:nvGraphicFramePr>
          <p:cNvPr id="6" name="表格 5">
            <a:extLst>
              <a:ext uri="{FF2B5EF4-FFF2-40B4-BE49-F238E27FC236}">
                <a16:creationId xmlns:a16="http://schemas.microsoft.com/office/drawing/2014/main" id="{C1DF387C-705C-4193-8C48-D9BD88FB4B5D}"/>
              </a:ext>
            </a:extLst>
          </p:cNvPr>
          <p:cNvGraphicFramePr>
            <a:graphicFrameLocks noGrp="1"/>
          </p:cNvGraphicFramePr>
          <p:nvPr>
            <p:extLst>
              <p:ext uri="{D42A27DB-BD31-4B8C-83A1-F6EECF244321}">
                <p14:modId xmlns:p14="http://schemas.microsoft.com/office/powerpoint/2010/main" val="3357616369"/>
              </p:ext>
            </p:extLst>
          </p:nvPr>
        </p:nvGraphicFramePr>
        <p:xfrm>
          <a:off x="575035" y="673427"/>
          <a:ext cx="11197133" cy="4164315"/>
        </p:xfrm>
        <a:graphic>
          <a:graphicData uri="http://schemas.openxmlformats.org/drawingml/2006/table">
            <a:tbl>
              <a:tblPr firstRow="1" bandRow="1"/>
              <a:tblGrid>
                <a:gridCol w="11197133">
                  <a:extLst>
                    <a:ext uri="{9D8B030D-6E8A-4147-A177-3AD203B41FA5}">
                      <a16:colId xmlns:a16="http://schemas.microsoft.com/office/drawing/2014/main" val="706109605"/>
                    </a:ext>
                  </a:extLst>
                </a:gridCol>
              </a:tblGrid>
              <a:tr h="651723">
                <a:tc>
                  <a:txBody>
                    <a:bodyPr/>
                    <a:lstStyle/>
                    <a:p>
                      <a:pPr algn="ctr">
                        <a:lnSpc>
                          <a:spcPct val="100000"/>
                        </a:lnSpc>
                      </a:pPr>
                      <a:r>
                        <a:rPr lang="en-US" altLang="zh-TW" sz="2800" b="1" dirty="0">
                          <a:solidFill>
                            <a:schemeClr val="bg1"/>
                          </a:solidFill>
                          <a:latin typeface="Arial" panose="020B0604020202020204" pitchFamily="34" charset="0"/>
                          <a:ea typeface="標楷體" panose="03000509000000000000" pitchFamily="65" charset="-120"/>
                          <a:cs typeface="Arial" panose="020B0604020202020204" pitchFamily="34" charset="0"/>
                        </a:rPr>
                        <a:t>Face Shape</a:t>
                      </a:r>
                      <a:endParaRPr lang="zh-TW" altLang="en-US" sz="2800" b="1" dirty="0">
                        <a:solidFill>
                          <a:schemeClr val="bg1"/>
                        </a:solidFill>
                        <a:latin typeface="Arial" panose="020B0604020202020204" pitchFamily="34" charset="0"/>
                        <a:ea typeface="標楷體" panose="03000509000000000000" pitchFamily="65" charset="-120"/>
                        <a:cs typeface="Arial" panose="020B0604020202020204" pitchFamily="34" charset="0"/>
                      </a:endParaRPr>
                    </a:p>
                  </a:txBody>
                  <a:tcPr anchor="ctr">
                    <a:lnL w="9525" cap="flat" cmpd="sng">
                      <a:noFill/>
                      <a:prstDash val="solid"/>
                      <a:round/>
                      <a:headEnd type="none" w="sm" len="sm"/>
                      <a:tailEnd type="none" w="sm" len="sm"/>
                    </a:lnL>
                    <a:lnR w="38100" cap="flat" cmpd="sng" algn="ctr">
                      <a:noFill/>
                      <a:prstDash val="solid"/>
                      <a:round/>
                      <a:headEnd type="none" w="med" len="med"/>
                      <a:tailEnd type="none" w="med" len="med"/>
                    </a:lnR>
                    <a:lnT w="9525" cap="flat" cmpd="sng">
                      <a:noFill/>
                      <a:prstDash val="solid"/>
                      <a:round/>
                      <a:headEnd type="none" w="sm" len="sm"/>
                      <a:tailEnd type="none" w="sm" len="sm"/>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5AC"/>
                    </a:solidFill>
                  </a:tcPr>
                </a:tc>
                <a:extLst>
                  <a:ext uri="{0D108BD9-81ED-4DB2-BD59-A6C34878D82A}">
                    <a16:rowId xmlns:a16="http://schemas.microsoft.com/office/drawing/2014/main" val="986178762"/>
                  </a:ext>
                </a:extLst>
              </a:tr>
              <a:tr h="2057598">
                <a:tc>
                  <a:txBody>
                    <a:bodyPr/>
                    <a:lstStyle/>
                    <a:p>
                      <a:pPr marL="85725" indent="0" algn="l">
                        <a:lnSpc>
                          <a:spcPct val="140000"/>
                        </a:lnSpc>
                      </a:pP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oval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橢圓形、鵝蛋臉</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square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方形</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round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圓形</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rectangle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正方形</a:t>
                      </a:r>
                      <a:r>
                        <a:rPr lang="en-US" altLang="zh-TW" sz="2800" b="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2800" b="0" baseline="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b="0" dirty="0" smtClean="0">
                          <a:solidFill>
                            <a:schemeClr val="tx1"/>
                          </a:solidFill>
                          <a:latin typeface="Arial" panose="020B0604020202020204" pitchFamily="34" charset="0"/>
                          <a:ea typeface="標楷體" panose="03000509000000000000" pitchFamily="65" charset="-120"/>
                          <a:cs typeface="Arial" panose="020B0604020202020204" pitchFamily="34" charset="0"/>
                        </a:rPr>
                        <a:t>long </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長形</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diamond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瓜子臉</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heart-shaped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心形</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triangle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三角形</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endParaRPr>
                    </a:p>
                  </a:txBody>
                  <a:tcPr>
                    <a:lnL w="9525" cap="flat" cmpd="sng">
                      <a:noFill/>
                      <a:prstDash val="solid"/>
                      <a:round/>
                      <a:headEnd type="none" w="sm" len="sm"/>
                      <a:tailEnd type="none" w="sm" len="sm"/>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EF1"/>
                    </a:solidFill>
                  </a:tcPr>
                </a:tc>
                <a:extLst>
                  <a:ext uri="{0D108BD9-81ED-4DB2-BD59-A6C34878D82A}">
                    <a16:rowId xmlns:a16="http://schemas.microsoft.com/office/drawing/2014/main" val="4121218695"/>
                  </a:ext>
                </a:extLst>
              </a:tr>
              <a:tr h="1454994">
                <a:tc>
                  <a:txBody>
                    <a:bodyPr/>
                    <a:lstStyle/>
                    <a:p>
                      <a:pPr marL="85725" indent="0" algn="l">
                        <a:lnSpc>
                          <a:spcPct val="140000"/>
                        </a:lnSpc>
                      </a:pP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dimple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酒窩</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smile lines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法令紋</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freckle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雀斑</a:t>
                      </a:r>
                      <a:r>
                        <a:rPr lang="en-US" altLang="zh-TW" sz="2800" b="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2800" b="0" baseline="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b="0" dirty="0" smtClean="0">
                          <a:solidFill>
                            <a:schemeClr val="tx1"/>
                          </a:solidFill>
                          <a:latin typeface="Arial" panose="020B0604020202020204" pitchFamily="34" charset="0"/>
                          <a:ea typeface="標楷體" panose="03000509000000000000" pitchFamily="65" charset="-120"/>
                          <a:cs typeface="Arial" panose="020B0604020202020204" pitchFamily="34" charset="0"/>
                        </a:rPr>
                        <a:t>crow’s </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feet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魚尾紋</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wrinkle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皺紋</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forehead wrinkles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抬頭紋</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endParaRPr>
                    </a:p>
                  </a:txBody>
                  <a:tcPr>
                    <a:lnL w="9525" cap="flat" cmpd="sng">
                      <a:noFill/>
                      <a:prstDash val="solid"/>
                      <a:round/>
                      <a:headEnd type="none" w="sm" len="sm"/>
                      <a:tailEnd type="none" w="sm" len="sm"/>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D6EEF1"/>
                    </a:solidFill>
                  </a:tcPr>
                </a:tc>
                <a:extLst>
                  <a:ext uri="{0D108BD9-81ED-4DB2-BD59-A6C34878D82A}">
                    <a16:rowId xmlns:a16="http://schemas.microsoft.com/office/drawing/2014/main" val="3006805677"/>
                  </a:ext>
                </a:extLst>
              </a:tr>
            </a:tbl>
          </a:graphicData>
        </a:graphic>
      </p:graphicFrame>
    </p:spTree>
    <p:extLst>
      <p:ext uri="{BB962C8B-B14F-4D97-AF65-F5344CB8AC3E}">
        <p14:creationId xmlns:p14="http://schemas.microsoft.com/office/powerpoint/2010/main" val="4065376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圓角矩形 4">
            <a:hlinkClick r:id="rId2" action="ppaction://hlinksldjump"/>
            <a:extLst>
              <a:ext uri="{FF2B5EF4-FFF2-40B4-BE49-F238E27FC236}">
                <a16:creationId xmlns:a16="http://schemas.microsoft.com/office/drawing/2014/main" id="{C0A69545-D731-477E-88BA-E98EE9E13F17}"/>
              </a:ext>
            </a:extLst>
          </p:cNvPr>
          <p:cNvSpPr/>
          <p:nvPr/>
        </p:nvSpPr>
        <p:spPr>
          <a:xfrm>
            <a:off x="10260000" y="180000"/>
            <a:ext cx="1512168"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回寫作手冊</a:t>
            </a:r>
          </a:p>
        </p:txBody>
      </p:sp>
      <p:graphicFrame>
        <p:nvGraphicFramePr>
          <p:cNvPr id="8" name="表格 7">
            <a:extLst>
              <a:ext uri="{FF2B5EF4-FFF2-40B4-BE49-F238E27FC236}">
                <a16:creationId xmlns:a16="http://schemas.microsoft.com/office/drawing/2014/main" id="{F68D2EA4-B3D6-4C85-8F4A-53CF2CD0C504}"/>
              </a:ext>
            </a:extLst>
          </p:cNvPr>
          <p:cNvGraphicFramePr>
            <a:graphicFrameLocks noGrp="1"/>
          </p:cNvGraphicFramePr>
          <p:nvPr>
            <p:extLst>
              <p:ext uri="{D42A27DB-BD31-4B8C-83A1-F6EECF244321}">
                <p14:modId xmlns:p14="http://schemas.microsoft.com/office/powerpoint/2010/main" val="1755969020"/>
              </p:ext>
            </p:extLst>
          </p:nvPr>
        </p:nvGraphicFramePr>
        <p:xfrm>
          <a:off x="587375" y="657225"/>
          <a:ext cx="10960460" cy="2480295"/>
        </p:xfrm>
        <a:graphic>
          <a:graphicData uri="http://schemas.openxmlformats.org/drawingml/2006/table">
            <a:tbl>
              <a:tblPr firstRow="1" bandRow="1"/>
              <a:tblGrid>
                <a:gridCol w="10960460">
                  <a:extLst>
                    <a:ext uri="{9D8B030D-6E8A-4147-A177-3AD203B41FA5}">
                      <a16:colId xmlns:a16="http://schemas.microsoft.com/office/drawing/2014/main" val="706109605"/>
                    </a:ext>
                  </a:extLst>
                </a:gridCol>
              </a:tblGrid>
              <a:tr h="596631">
                <a:tc>
                  <a:txBody>
                    <a:bodyPr/>
                    <a:lstStyle/>
                    <a:p>
                      <a:pPr algn="ctr">
                        <a:lnSpc>
                          <a:spcPct val="100000"/>
                        </a:lnSpc>
                      </a:pPr>
                      <a:r>
                        <a:rPr lang="en-US" altLang="zh-TW" sz="2800" b="1" dirty="0">
                          <a:solidFill>
                            <a:schemeClr val="bg1"/>
                          </a:solidFill>
                          <a:latin typeface="Arial" panose="020B0604020202020204" pitchFamily="34" charset="0"/>
                          <a:ea typeface="標楷體" panose="03000509000000000000" pitchFamily="65" charset="-120"/>
                          <a:cs typeface="Arial" panose="020B0604020202020204" pitchFamily="34" charset="0"/>
                        </a:rPr>
                        <a:t>Height &amp; Body Type</a:t>
                      </a:r>
                      <a:endParaRPr lang="zh-TW" altLang="en-US" sz="2800" b="1" dirty="0">
                        <a:solidFill>
                          <a:schemeClr val="bg1"/>
                        </a:solidFill>
                        <a:latin typeface="Arial" panose="020B0604020202020204" pitchFamily="34" charset="0"/>
                        <a:ea typeface="標楷體" panose="03000509000000000000" pitchFamily="65" charset="-120"/>
                        <a:cs typeface="Arial" panose="020B0604020202020204" pitchFamily="34" charset="0"/>
                      </a:endParaRPr>
                    </a:p>
                  </a:txBody>
                  <a:tcPr anchor="ctr">
                    <a:lnL w="9525" cap="flat" cmpd="sng">
                      <a:noFill/>
                      <a:prstDash val="solid"/>
                      <a:round/>
                      <a:headEnd type="none" w="sm" len="sm"/>
                      <a:tailEnd type="none" w="sm" len="sm"/>
                    </a:lnL>
                    <a:lnR w="38100" cap="flat" cmpd="sng" algn="ctr">
                      <a:noFill/>
                      <a:prstDash val="solid"/>
                      <a:round/>
                      <a:headEnd type="none" w="med" len="med"/>
                      <a:tailEnd type="none" w="med" len="med"/>
                    </a:lnR>
                    <a:lnT w="9525" cap="flat" cmpd="sng">
                      <a:noFill/>
                      <a:prstDash val="solid"/>
                      <a:round/>
                      <a:headEnd type="none" w="sm" len="sm"/>
                      <a:tailEnd type="none" w="sm" len="sm"/>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5AC"/>
                    </a:solidFill>
                  </a:tcPr>
                </a:tc>
                <a:extLst>
                  <a:ext uri="{0D108BD9-81ED-4DB2-BD59-A6C34878D82A}">
                    <a16:rowId xmlns:a16="http://schemas.microsoft.com/office/drawing/2014/main" val="986178762"/>
                  </a:ext>
                </a:extLst>
              </a:tr>
              <a:tr h="1332000">
                <a:tc>
                  <a:txBody>
                    <a:bodyPr/>
                    <a:lstStyle/>
                    <a:p>
                      <a:pPr marL="85725" indent="0" algn="l">
                        <a:lnSpc>
                          <a:spcPct val="140000"/>
                        </a:lnSpc>
                      </a:pP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skinny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瘦削的</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overweight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過重的</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slim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苗條的</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beefy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魁武健壯的</a:t>
                      </a:r>
                      <a:r>
                        <a:rPr lang="en-US" altLang="zh-TW" sz="2800" b="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2800" b="0" baseline="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b="0" dirty="0" smtClean="0">
                          <a:solidFill>
                            <a:schemeClr val="tx1"/>
                          </a:solidFill>
                          <a:latin typeface="Arial" panose="020B0604020202020204" pitchFamily="34" charset="0"/>
                          <a:ea typeface="標楷體" panose="03000509000000000000" pitchFamily="65" charset="-120"/>
                          <a:cs typeface="Arial" panose="020B0604020202020204" pitchFamily="34" charset="0"/>
                        </a:rPr>
                        <a:t>lanky </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瘦長的</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2400" b="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petite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嬌小的</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2400" b="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plump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豐滿的</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2400" b="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medium height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中等高度</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endParaRPr>
                    </a:p>
                  </a:txBody>
                  <a:tcPr>
                    <a:lnL w="9525" cap="flat" cmpd="sng">
                      <a:noFill/>
                      <a:prstDash val="solid"/>
                      <a:round/>
                      <a:headEnd type="none" w="sm" len="sm"/>
                      <a:tailEnd type="none" w="sm" len="sm"/>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EF1"/>
                    </a:solidFill>
                  </a:tcPr>
                </a:tc>
                <a:extLst>
                  <a:ext uri="{0D108BD9-81ED-4DB2-BD59-A6C34878D82A}">
                    <a16:rowId xmlns:a16="http://schemas.microsoft.com/office/drawing/2014/main" val="4121218695"/>
                  </a:ext>
                </a:extLst>
              </a:tr>
            </a:tbl>
          </a:graphicData>
        </a:graphic>
      </p:graphicFrame>
      <p:graphicFrame>
        <p:nvGraphicFramePr>
          <p:cNvPr id="4" name="表格 3">
            <a:extLst>
              <a:ext uri="{FF2B5EF4-FFF2-40B4-BE49-F238E27FC236}">
                <a16:creationId xmlns:a16="http://schemas.microsoft.com/office/drawing/2014/main" id="{54F3774D-4DCD-47E5-97EA-119DB1B60F38}"/>
              </a:ext>
            </a:extLst>
          </p:cNvPr>
          <p:cNvGraphicFramePr>
            <a:graphicFrameLocks noGrp="1"/>
          </p:cNvGraphicFramePr>
          <p:nvPr>
            <p:extLst>
              <p:ext uri="{D42A27DB-BD31-4B8C-83A1-F6EECF244321}">
                <p14:modId xmlns:p14="http://schemas.microsoft.com/office/powerpoint/2010/main" val="3608971100"/>
              </p:ext>
            </p:extLst>
          </p:nvPr>
        </p:nvGraphicFramePr>
        <p:xfrm>
          <a:off x="587375" y="3218745"/>
          <a:ext cx="10960460" cy="2612631"/>
        </p:xfrm>
        <a:graphic>
          <a:graphicData uri="http://schemas.openxmlformats.org/drawingml/2006/table">
            <a:tbl>
              <a:tblPr firstRow="1" bandRow="1"/>
              <a:tblGrid>
                <a:gridCol w="5480230">
                  <a:extLst>
                    <a:ext uri="{9D8B030D-6E8A-4147-A177-3AD203B41FA5}">
                      <a16:colId xmlns:a16="http://schemas.microsoft.com/office/drawing/2014/main" val="706109605"/>
                    </a:ext>
                  </a:extLst>
                </a:gridCol>
                <a:gridCol w="5480230">
                  <a:extLst>
                    <a:ext uri="{9D8B030D-6E8A-4147-A177-3AD203B41FA5}">
                      <a16:colId xmlns:a16="http://schemas.microsoft.com/office/drawing/2014/main" val="1037515354"/>
                    </a:ext>
                  </a:extLst>
                </a:gridCol>
              </a:tblGrid>
              <a:tr h="596631">
                <a:tc gridSpan="2">
                  <a:txBody>
                    <a:bodyPr/>
                    <a:lstStyle/>
                    <a:p>
                      <a:pPr algn="ctr">
                        <a:lnSpc>
                          <a:spcPct val="100000"/>
                        </a:lnSpc>
                      </a:pPr>
                      <a:r>
                        <a:rPr lang="en-US" altLang="zh-TW" sz="2800" b="1" dirty="0">
                          <a:solidFill>
                            <a:schemeClr val="bg1"/>
                          </a:solidFill>
                          <a:latin typeface="Arial" panose="020B0604020202020204" pitchFamily="34" charset="0"/>
                          <a:ea typeface="標楷體" panose="03000509000000000000" pitchFamily="65" charset="-120"/>
                          <a:cs typeface="Arial" panose="020B0604020202020204" pitchFamily="34" charset="0"/>
                        </a:rPr>
                        <a:t>Way of Walking</a:t>
                      </a:r>
                      <a:endParaRPr lang="zh-TW" altLang="en-US" sz="2800" b="1" dirty="0">
                        <a:solidFill>
                          <a:schemeClr val="bg1"/>
                        </a:solidFill>
                        <a:latin typeface="Arial" panose="020B0604020202020204" pitchFamily="34" charset="0"/>
                        <a:ea typeface="標楷體" panose="03000509000000000000" pitchFamily="65" charset="-120"/>
                        <a:cs typeface="Arial" panose="020B0604020202020204" pitchFamily="34" charset="0"/>
                      </a:endParaRPr>
                    </a:p>
                  </a:txBody>
                  <a:tcPr anchor="ctr">
                    <a:lnL w="9525" cap="flat" cmpd="sng">
                      <a:noFill/>
                      <a:prstDash val="solid"/>
                      <a:round/>
                      <a:headEnd type="none" w="sm" len="sm"/>
                      <a:tailEnd type="none" w="sm" len="sm"/>
                    </a:lnL>
                    <a:lnR w="38100" cap="flat" cmpd="sng" algn="ctr">
                      <a:noFill/>
                      <a:prstDash val="solid"/>
                      <a:round/>
                      <a:headEnd type="none" w="med" len="med"/>
                      <a:tailEnd type="none" w="med" len="med"/>
                    </a:lnR>
                    <a:lnT w="9525" cap="flat" cmpd="sng">
                      <a:noFill/>
                      <a:prstDash val="solid"/>
                      <a:round/>
                      <a:headEnd type="none" w="sm" len="sm"/>
                      <a:tailEnd type="none" w="sm" len="sm"/>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5AC"/>
                    </a:solidFill>
                  </a:tcPr>
                </a:tc>
                <a:tc hMerge="1">
                  <a:txBody>
                    <a:bodyPr/>
                    <a:lstStyle/>
                    <a:p>
                      <a:pPr marL="85725" indent="0" algn="ctr">
                        <a:lnSpc>
                          <a:spcPct val="100000"/>
                        </a:lnSpc>
                      </a:pPr>
                      <a:endParaRPr lang="zh-TW" altLang="en-US" sz="3200" b="1" dirty="0">
                        <a:solidFill>
                          <a:schemeClr val="bg1"/>
                        </a:solidFill>
                        <a:latin typeface="Times New Roman" panose="02020603050405020304" pitchFamily="18" charset="0"/>
                        <a:cs typeface="Times New Roman" panose="02020603050405020304" pitchFamily="18"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5AC"/>
                    </a:solidFill>
                  </a:tcPr>
                </a:tc>
                <a:extLst>
                  <a:ext uri="{0D108BD9-81ED-4DB2-BD59-A6C34878D82A}">
                    <a16:rowId xmlns:a16="http://schemas.microsoft.com/office/drawing/2014/main" val="986178762"/>
                  </a:ext>
                </a:extLst>
              </a:tr>
              <a:tr h="2016000">
                <a:tc>
                  <a:txBody>
                    <a:bodyPr/>
                    <a:lstStyle/>
                    <a:p>
                      <a:pPr marL="85725" indent="0" algn="l">
                        <a:lnSpc>
                          <a:spcPct val="140000"/>
                        </a:lnSpc>
                      </a:pP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walk </a:t>
                      </a:r>
                      <a:r>
                        <a:rPr lang="en-US" altLang="zh-TW" sz="2800" b="0" u="heavy" baseline="0" dirty="0">
                          <a:solidFill>
                            <a:schemeClr val="tx1"/>
                          </a:solidFill>
                          <a:latin typeface="Arial" panose="020B0604020202020204" pitchFamily="34" charset="0"/>
                          <a:ea typeface="標楷體" panose="03000509000000000000" pitchFamily="65" charset="-120"/>
                          <a:cs typeface="Arial" panose="020B0604020202020204" pitchFamily="34" charset="0"/>
                        </a:rPr>
                        <a:t>briskl</a:t>
                      </a:r>
                      <a:r>
                        <a:rPr lang="en-US" altLang="zh-TW" sz="2800" b="0" u="heavy" spc="300" baseline="0" dirty="0">
                          <a:solidFill>
                            <a:schemeClr val="tx1"/>
                          </a:solidFill>
                          <a:latin typeface="Arial" panose="020B0604020202020204" pitchFamily="34" charset="0"/>
                          <a:ea typeface="標楷體" panose="03000509000000000000" pitchFamily="65" charset="-120"/>
                          <a:cs typeface="Arial" panose="020B0604020202020204" pitchFamily="34" charset="0"/>
                        </a:rPr>
                        <a:t>y</a:t>
                      </a:r>
                      <a:r>
                        <a:rPr lang="en-US" altLang="zh-TW" sz="2800" b="0" spc="3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2800" b="0" u="heavy" baseline="0" dirty="0">
                          <a:solidFill>
                            <a:schemeClr val="tx1"/>
                          </a:solidFill>
                          <a:latin typeface="Arial" panose="020B0604020202020204" pitchFamily="34" charset="0"/>
                          <a:ea typeface="標楷體" panose="03000509000000000000" pitchFamily="65" charset="-120"/>
                          <a:cs typeface="Arial" panose="020B0604020202020204" pitchFamily="34" charset="0"/>
                        </a:rPr>
                        <a:t>swiftly</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輕快地走路</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p>
                    <a:p>
                      <a:pPr marL="85725" indent="0" algn="l">
                        <a:lnSpc>
                          <a:spcPct val="140000"/>
                        </a:lnSpc>
                      </a:pP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stride confidently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昂首闊步</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p>
                    <a:p>
                      <a:pPr marL="85725" indent="0" algn="l">
                        <a:lnSpc>
                          <a:spcPct val="140000"/>
                        </a:lnSpc>
                      </a:pP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tiptoe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墊起腳尖走路</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endParaRPr>
                    </a:p>
                  </a:txBody>
                  <a:tcPr>
                    <a:lnL w="9525" cap="flat" cmpd="sng">
                      <a:noFill/>
                      <a:prstDash val="solid"/>
                      <a:round/>
                      <a:headEnd type="none" w="sm" len="sm"/>
                      <a:tailEnd type="none" w="sm" len="sm"/>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D6EEF1"/>
                    </a:solidFill>
                  </a:tcPr>
                </a:tc>
                <a:tc>
                  <a:txBody>
                    <a:bodyPr/>
                    <a:lstStyle/>
                    <a:p>
                      <a:pPr marL="85725" indent="0" algn="l">
                        <a:lnSpc>
                          <a:spcPct val="140000"/>
                        </a:lnSpc>
                      </a:pPr>
                      <a:r>
                        <a:rPr lang="en-US" altLang="zh-TW" sz="2800" b="0" u="sng" dirty="0">
                          <a:solidFill>
                            <a:schemeClr val="tx1"/>
                          </a:solidFill>
                          <a:latin typeface="Arial" panose="020B0604020202020204" pitchFamily="34" charset="0"/>
                          <a:ea typeface="標楷體" panose="03000509000000000000" pitchFamily="65" charset="-120"/>
                          <a:cs typeface="Arial" panose="020B0604020202020204" pitchFamily="34" charset="0"/>
                        </a:rPr>
                        <a:t>heav</a:t>
                      </a:r>
                      <a:r>
                        <a:rPr lang="en-US" altLang="zh-TW" sz="2800" b="0" u="sng" spc="300" dirty="0">
                          <a:solidFill>
                            <a:schemeClr val="tx1"/>
                          </a:solidFill>
                          <a:latin typeface="Arial" panose="020B0604020202020204" pitchFamily="34" charset="0"/>
                          <a:ea typeface="標楷體" panose="03000509000000000000" pitchFamily="65" charset="-120"/>
                          <a:cs typeface="Arial" panose="020B0604020202020204" pitchFamily="34" charset="0"/>
                        </a:rPr>
                        <a:t>y</a:t>
                      </a:r>
                      <a:r>
                        <a:rPr lang="en-US" altLang="zh-TW" sz="2800" b="0" spc="3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2800" b="0" u="heavy" baseline="0" dirty="0">
                          <a:solidFill>
                            <a:schemeClr val="tx1"/>
                          </a:solidFill>
                          <a:latin typeface="Arial" panose="020B0604020202020204" pitchFamily="34" charset="0"/>
                          <a:ea typeface="標楷體" panose="03000509000000000000" pitchFamily="65" charset="-120"/>
                          <a:cs typeface="Arial" panose="020B0604020202020204" pitchFamily="34" charset="0"/>
                        </a:rPr>
                        <a:t>light</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 steps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腳步重／輕</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p>
                    <a:p>
                      <a:pPr marL="85725" indent="0" algn="l">
                        <a:lnSpc>
                          <a:spcPct val="140000"/>
                        </a:lnSpc>
                      </a:pP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wander aimlessly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四處閒晃</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p>
                    <a:p>
                      <a:pPr marL="85725" indent="0" algn="l">
                        <a:lnSpc>
                          <a:spcPct val="140000"/>
                        </a:lnSpc>
                      </a:pP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stumble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被絆倒</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D6EEF1"/>
                    </a:solidFill>
                  </a:tcPr>
                </a:tc>
                <a:extLst>
                  <a:ext uri="{0D108BD9-81ED-4DB2-BD59-A6C34878D82A}">
                    <a16:rowId xmlns:a16="http://schemas.microsoft.com/office/drawing/2014/main" val="3006805677"/>
                  </a:ext>
                </a:extLst>
              </a:tr>
            </a:tbl>
          </a:graphicData>
        </a:graphic>
      </p:graphicFrame>
    </p:spTree>
    <p:extLst>
      <p:ext uri="{BB962C8B-B14F-4D97-AF65-F5344CB8AC3E}">
        <p14:creationId xmlns:p14="http://schemas.microsoft.com/office/powerpoint/2010/main" val="3124577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表格 7">
            <a:extLst>
              <a:ext uri="{FF2B5EF4-FFF2-40B4-BE49-F238E27FC236}">
                <a16:creationId xmlns:a16="http://schemas.microsoft.com/office/drawing/2014/main" id="{293BD966-0808-431F-8B28-C3E0143C8B8A}"/>
              </a:ext>
            </a:extLst>
          </p:cNvPr>
          <p:cNvGraphicFramePr>
            <a:graphicFrameLocks noGrp="1"/>
          </p:cNvGraphicFramePr>
          <p:nvPr>
            <p:extLst>
              <p:ext uri="{D42A27DB-BD31-4B8C-83A1-F6EECF244321}">
                <p14:modId xmlns:p14="http://schemas.microsoft.com/office/powerpoint/2010/main" val="46033612"/>
              </p:ext>
            </p:extLst>
          </p:nvPr>
        </p:nvGraphicFramePr>
        <p:xfrm>
          <a:off x="587374" y="749098"/>
          <a:ext cx="11353974" cy="4376631"/>
        </p:xfrm>
        <a:graphic>
          <a:graphicData uri="http://schemas.openxmlformats.org/drawingml/2006/table">
            <a:tbl>
              <a:tblPr firstRow="1" bandRow="1"/>
              <a:tblGrid>
                <a:gridCol w="5676987">
                  <a:extLst>
                    <a:ext uri="{9D8B030D-6E8A-4147-A177-3AD203B41FA5}">
                      <a16:colId xmlns:a16="http://schemas.microsoft.com/office/drawing/2014/main" val="706109605"/>
                    </a:ext>
                  </a:extLst>
                </a:gridCol>
                <a:gridCol w="5676987">
                  <a:extLst>
                    <a:ext uri="{9D8B030D-6E8A-4147-A177-3AD203B41FA5}">
                      <a16:colId xmlns:a16="http://schemas.microsoft.com/office/drawing/2014/main" val="1037515354"/>
                    </a:ext>
                  </a:extLst>
                </a:gridCol>
              </a:tblGrid>
              <a:tr h="596631">
                <a:tc gridSpan="2">
                  <a:txBody>
                    <a:bodyPr/>
                    <a:lstStyle/>
                    <a:p>
                      <a:pPr algn="ctr">
                        <a:lnSpc>
                          <a:spcPct val="100000"/>
                        </a:lnSpc>
                      </a:pPr>
                      <a:r>
                        <a:rPr lang="en-US" altLang="zh-TW" sz="2800" b="1" dirty="0">
                          <a:solidFill>
                            <a:schemeClr val="bg1"/>
                          </a:solidFill>
                          <a:latin typeface="Arial" panose="020B0604020202020204" pitchFamily="34" charset="0"/>
                          <a:ea typeface="標楷體" panose="03000509000000000000" pitchFamily="65" charset="-120"/>
                          <a:cs typeface="Arial" panose="020B0604020202020204" pitchFamily="34" charset="0"/>
                        </a:rPr>
                        <a:t>Personality</a:t>
                      </a:r>
                      <a:endParaRPr lang="zh-TW" altLang="en-US" sz="2800" b="1" dirty="0">
                        <a:solidFill>
                          <a:schemeClr val="bg1"/>
                        </a:solidFill>
                        <a:latin typeface="Arial" panose="020B0604020202020204" pitchFamily="34" charset="0"/>
                        <a:ea typeface="標楷體" panose="03000509000000000000" pitchFamily="65" charset="-120"/>
                        <a:cs typeface="Arial" panose="020B0604020202020204" pitchFamily="34" charset="0"/>
                      </a:endParaRPr>
                    </a:p>
                  </a:txBody>
                  <a:tcPr anchor="ctr">
                    <a:lnL w="9525" cap="flat" cmpd="sng">
                      <a:noFill/>
                      <a:prstDash val="solid"/>
                      <a:round/>
                      <a:headEnd type="none" w="sm" len="sm"/>
                      <a:tailEnd type="none" w="sm" len="sm"/>
                    </a:lnL>
                    <a:lnR w="38100" cap="flat" cmpd="sng" algn="ctr">
                      <a:noFill/>
                      <a:prstDash val="solid"/>
                      <a:round/>
                      <a:headEnd type="none" w="med" len="med"/>
                      <a:tailEnd type="none" w="med" len="med"/>
                    </a:lnR>
                    <a:lnT w="9525" cap="flat" cmpd="sng">
                      <a:noFill/>
                      <a:prstDash val="solid"/>
                      <a:round/>
                      <a:headEnd type="none" w="sm" len="sm"/>
                      <a:tailEnd type="none" w="sm" len="sm"/>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5AC"/>
                    </a:solidFill>
                  </a:tcPr>
                </a:tc>
                <a:tc hMerge="1">
                  <a:txBody>
                    <a:bodyPr/>
                    <a:lstStyle/>
                    <a:p>
                      <a:pPr marL="85725" indent="0" algn="ctr">
                        <a:lnSpc>
                          <a:spcPct val="100000"/>
                        </a:lnSpc>
                      </a:pPr>
                      <a:endParaRPr lang="zh-TW" altLang="en-US" sz="3200" b="1" dirty="0">
                        <a:solidFill>
                          <a:schemeClr val="bg1"/>
                        </a:solidFill>
                        <a:latin typeface="Times New Roman" panose="02020603050405020304" pitchFamily="18" charset="0"/>
                        <a:cs typeface="Times New Roman" panose="02020603050405020304" pitchFamily="18"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5AC"/>
                    </a:solidFill>
                  </a:tcPr>
                </a:tc>
                <a:extLst>
                  <a:ext uri="{0D108BD9-81ED-4DB2-BD59-A6C34878D82A}">
                    <a16:rowId xmlns:a16="http://schemas.microsoft.com/office/drawing/2014/main" val="986178762"/>
                  </a:ext>
                </a:extLst>
              </a:tr>
              <a:tr h="3780000">
                <a:tc>
                  <a:txBody>
                    <a:bodyPr/>
                    <a:lstStyle/>
                    <a:p>
                      <a:pPr marL="85725" indent="0" algn="l">
                        <a:lnSpc>
                          <a:spcPct val="140000"/>
                        </a:lnSpc>
                      </a:pP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adventurous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冒險的</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ambitious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有野心的</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athletic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熱愛運動的</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brave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勇敢的</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calm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冷靜的</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dedicated (</a:t>
                      </a:r>
                      <a:r>
                        <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rPr>
                        <a:t>專心投入的</a:t>
                      </a:r>
                      <a:r>
                        <a:rPr lang="en-US" altLang="zh-TW" sz="2800" b="0" dirty="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zh-TW" altLang="en-US" sz="2800" b="0" dirty="0">
                        <a:solidFill>
                          <a:schemeClr val="tx1"/>
                        </a:solidFill>
                        <a:latin typeface="Arial" panose="020B0604020202020204" pitchFamily="34" charset="0"/>
                        <a:ea typeface="標楷體" panose="03000509000000000000" pitchFamily="65" charset="-120"/>
                        <a:cs typeface="Arial" panose="020B0604020202020204" pitchFamily="34" charset="0"/>
                      </a:endParaRPr>
                    </a:p>
                  </a:txBody>
                  <a:tcPr>
                    <a:lnL w="9525" cap="flat" cmpd="sng">
                      <a:noFill/>
                      <a:prstDash val="solid"/>
                      <a:round/>
                      <a:headEnd type="none" w="sm" len="sm"/>
                      <a:tailEnd type="none" w="sm" len="sm"/>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D6EEF1"/>
                    </a:solidFill>
                  </a:tcPr>
                </a:tc>
                <a:tc>
                  <a:txBody>
                    <a:bodyPr/>
                    <a:lstStyle/>
                    <a:p>
                      <a:pPr marL="85725" indent="0" algn="l">
                        <a:lnSpc>
                          <a:spcPct val="140000"/>
                        </a:lnSpc>
                      </a:pPr>
                      <a:r>
                        <a:rPr lang="en-US" altLang="zh-TW" sz="2800" b="0" u="none" dirty="0">
                          <a:solidFill>
                            <a:schemeClr val="tx1"/>
                          </a:solidFill>
                          <a:latin typeface="Arial" panose="020B0604020202020204" pitchFamily="34" charset="0"/>
                          <a:ea typeface="標楷體" panose="03000509000000000000" pitchFamily="65" charset="-120"/>
                          <a:cs typeface="Arial" panose="020B0604020202020204" pitchFamily="34" charset="0"/>
                        </a:rPr>
                        <a:t>emotional (</a:t>
                      </a:r>
                      <a:r>
                        <a:rPr lang="zh-TW" altLang="en-US" sz="2800" b="0" u="none" dirty="0">
                          <a:solidFill>
                            <a:schemeClr val="tx1"/>
                          </a:solidFill>
                          <a:latin typeface="Arial" panose="020B0604020202020204" pitchFamily="34" charset="0"/>
                          <a:ea typeface="標楷體" panose="03000509000000000000" pitchFamily="65" charset="-120"/>
                          <a:cs typeface="Arial" panose="020B0604020202020204" pitchFamily="34" charset="0"/>
                        </a:rPr>
                        <a:t>情緒化的</a:t>
                      </a:r>
                      <a:r>
                        <a:rPr lang="en-US" altLang="zh-TW" sz="2800" b="0" u="none"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2800" b="0" u="none"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2800" b="0" u="none"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2800" b="0" u="none"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2800" b="0" u="none" dirty="0">
                          <a:solidFill>
                            <a:schemeClr val="tx1"/>
                          </a:solidFill>
                          <a:latin typeface="Arial" panose="020B0604020202020204" pitchFamily="34" charset="0"/>
                          <a:ea typeface="標楷體" panose="03000509000000000000" pitchFamily="65" charset="-120"/>
                          <a:cs typeface="Arial" panose="020B0604020202020204" pitchFamily="34" charset="0"/>
                        </a:rPr>
                        <a:t>flexible (</a:t>
                      </a:r>
                      <a:r>
                        <a:rPr lang="zh-TW" altLang="en-US" sz="2800" b="0" u="none" dirty="0">
                          <a:solidFill>
                            <a:schemeClr val="tx1"/>
                          </a:solidFill>
                          <a:latin typeface="Arial" panose="020B0604020202020204" pitchFamily="34" charset="0"/>
                          <a:ea typeface="標楷體" panose="03000509000000000000" pitchFamily="65" charset="-120"/>
                          <a:cs typeface="Arial" panose="020B0604020202020204" pitchFamily="34" charset="0"/>
                        </a:rPr>
                        <a:t>有彈性的</a:t>
                      </a:r>
                      <a:r>
                        <a:rPr lang="en-US" altLang="zh-TW" sz="2800" b="0" u="none" dirty="0">
                          <a:solidFill>
                            <a:schemeClr val="tx1"/>
                          </a:solidFill>
                          <a:latin typeface="Arial" panose="020B0604020202020204" pitchFamily="34" charset="0"/>
                          <a:ea typeface="標楷體" panose="03000509000000000000" pitchFamily="65" charset="-120"/>
                          <a:cs typeface="Arial" panose="020B0604020202020204" pitchFamily="34" charset="0"/>
                        </a:rPr>
                        <a:t>)</a:t>
                      </a:r>
                    </a:p>
                    <a:p>
                      <a:pPr marL="85725" indent="0" algn="l">
                        <a:lnSpc>
                          <a:spcPct val="140000"/>
                        </a:lnSpc>
                      </a:pPr>
                      <a:r>
                        <a:rPr lang="en-US" altLang="zh-TW" sz="2800" b="0" u="none" dirty="0">
                          <a:solidFill>
                            <a:schemeClr val="tx1"/>
                          </a:solidFill>
                          <a:latin typeface="Arial" panose="020B0604020202020204" pitchFamily="34" charset="0"/>
                          <a:ea typeface="標楷體" panose="03000509000000000000" pitchFamily="65" charset="-120"/>
                          <a:cs typeface="Arial" panose="020B0604020202020204" pitchFamily="34" charset="0"/>
                        </a:rPr>
                        <a:t>generous (</a:t>
                      </a:r>
                      <a:r>
                        <a:rPr lang="zh-TW" altLang="en-US" sz="2800" b="0" u="none" dirty="0">
                          <a:solidFill>
                            <a:schemeClr val="tx1"/>
                          </a:solidFill>
                          <a:latin typeface="Arial" panose="020B0604020202020204" pitchFamily="34" charset="0"/>
                          <a:ea typeface="標楷體" panose="03000509000000000000" pitchFamily="65" charset="-120"/>
                          <a:cs typeface="Arial" panose="020B0604020202020204" pitchFamily="34" charset="0"/>
                        </a:rPr>
                        <a:t>慷慨的</a:t>
                      </a:r>
                      <a:r>
                        <a:rPr lang="en-US" altLang="zh-TW" sz="2800" b="0" u="none"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2800" b="0" u="none"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2800" b="0" u="none"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2800" b="0" u="none"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2800" b="0" u="none" dirty="0">
                          <a:solidFill>
                            <a:schemeClr val="tx1"/>
                          </a:solidFill>
                          <a:latin typeface="Arial" panose="020B0604020202020204" pitchFamily="34" charset="0"/>
                          <a:ea typeface="標楷體" panose="03000509000000000000" pitchFamily="65" charset="-120"/>
                          <a:cs typeface="Arial" panose="020B0604020202020204" pitchFamily="34" charset="0"/>
                        </a:rPr>
                        <a:t>helpful (</a:t>
                      </a:r>
                      <a:r>
                        <a:rPr lang="zh-TW" altLang="en-US" sz="2800" b="0" u="none" dirty="0">
                          <a:solidFill>
                            <a:schemeClr val="tx1"/>
                          </a:solidFill>
                          <a:latin typeface="Arial" panose="020B0604020202020204" pitchFamily="34" charset="0"/>
                          <a:ea typeface="標楷體" panose="03000509000000000000" pitchFamily="65" charset="-120"/>
                          <a:cs typeface="Arial" panose="020B0604020202020204" pitchFamily="34" charset="0"/>
                        </a:rPr>
                        <a:t>熱心助人的</a:t>
                      </a:r>
                      <a:r>
                        <a:rPr lang="en-US" altLang="zh-TW" sz="2800" b="0" u="none" dirty="0">
                          <a:solidFill>
                            <a:schemeClr val="tx1"/>
                          </a:solidFill>
                          <a:latin typeface="Arial" panose="020B0604020202020204" pitchFamily="34" charset="0"/>
                          <a:ea typeface="標楷體" panose="03000509000000000000" pitchFamily="65" charset="-120"/>
                          <a:cs typeface="Arial" panose="020B0604020202020204" pitchFamily="34" charset="0"/>
                        </a:rPr>
                        <a:t>)</a:t>
                      </a:r>
                    </a:p>
                    <a:p>
                      <a:pPr marL="85725" indent="0" algn="l">
                        <a:lnSpc>
                          <a:spcPct val="140000"/>
                        </a:lnSpc>
                      </a:pPr>
                      <a:r>
                        <a:rPr lang="en-US" altLang="zh-TW" sz="2800" b="0" u="none" dirty="0">
                          <a:solidFill>
                            <a:schemeClr val="tx1"/>
                          </a:solidFill>
                          <a:latin typeface="Arial" panose="020B0604020202020204" pitchFamily="34" charset="0"/>
                          <a:ea typeface="標楷體" panose="03000509000000000000" pitchFamily="65" charset="-120"/>
                          <a:cs typeface="Arial" panose="020B0604020202020204" pitchFamily="34" charset="0"/>
                        </a:rPr>
                        <a:t>spontaneous (</a:t>
                      </a:r>
                      <a:r>
                        <a:rPr lang="zh-TW" altLang="en-US" sz="2800" b="0" u="none" dirty="0">
                          <a:solidFill>
                            <a:schemeClr val="tx1"/>
                          </a:solidFill>
                          <a:latin typeface="Arial" panose="020B0604020202020204" pitchFamily="34" charset="0"/>
                          <a:ea typeface="標楷體" panose="03000509000000000000" pitchFamily="65" charset="-120"/>
                          <a:cs typeface="Arial" panose="020B0604020202020204" pitchFamily="34" charset="0"/>
                        </a:rPr>
                        <a:t>自動自發的</a:t>
                      </a:r>
                      <a:r>
                        <a:rPr lang="en-US" altLang="zh-TW" sz="2800" b="0" u="none"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2800" b="0" u="none"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2800" b="0" u="none"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2800" b="0" u="none"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2800" b="0" u="none" dirty="0">
                          <a:solidFill>
                            <a:schemeClr val="tx1"/>
                          </a:solidFill>
                          <a:latin typeface="Arial" panose="020B0604020202020204" pitchFamily="34" charset="0"/>
                          <a:ea typeface="標楷體" panose="03000509000000000000" pitchFamily="65" charset="-120"/>
                          <a:cs typeface="Arial" panose="020B0604020202020204" pitchFamily="34" charset="0"/>
                        </a:rPr>
                        <a:t>elated (</a:t>
                      </a:r>
                      <a:r>
                        <a:rPr lang="zh-TW" altLang="en-US" sz="2800" b="0" u="none" dirty="0">
                          <a:solidFill>
                            <a:schemeClr val="tx1"/>
                          </a:solidFill>
                          <a:latin typeface="Arial" panose="020B0604020202020204" pitchFamily="34" charset="0"/>
                          <a:ea typeface="標楷體" panose="03000509000000000000" pitchFamily="65" charset="-120"/>
                          <a:cs typeface="Arial" panose="020B0604020202020204" pitchFamily="34" charset="0"/>
                        </a:rPr>
                        <a:t>興高采烈的</a:t>
                      </a:r>
                      <a:r>
                        <a:rPr lang="en-US" altLang="zh-TW" sz="2800" b="0" u="none" dirty="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zh-TW" altLang="en-US" sz="2800" b="0" u="none" dirty="0">
                        <a:solidFill>
                          <a:schemeClr val="tx1"/>
                        </a:solidFill>
                        <a:latin typeface="Arial" panose="020B0604020202020204" pitchFamily="34" charset="0"/>
                        <a:ea typeface="標楷體" panose="03000509000000000000" pitchFamily="65" charset="-12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D6EEF1"/>
                    </a:solidFill>
                  </a:tcPr>
                </a:tc>
                <a:extLst>
                  <a:ext uri="{0D108BD9-81ED-4DB2-BD59-A6C34878D82A}">
                    <a16:rowId xmlns:a16="http://schemas.microsoft.com/office/drawing/2014/main" val="3006805677"/>
                  </a:ext>
                </a:extLst>
              </a:tr>
            </a:tbl>
          </a:graphicData>
        </a:graphic>
      </p:graphicFrame>
      <p:sp>
        <p:nvSpPr>
          <p:cNvPr id="4" name="文字版面配置區 2">
            <a:extLst>
              <a:ext uri="{FF2B5EF4-FFF2-40B4-BE49-F238E27FC236}">
                <a16:creationId xmlns:a16="http://schemas.microsoft.com/office/drawing/2014/main" id="{37134348-4745-4D72-B670-3F76C8E855AC}"/>
              </a:ext>
            </a:extLst>
          </p:cNvPr>
          <p:cNvSpPr txBox="1">
            <a:spLocks/>
          </p:cNvSpPr>
          <p:nvPr/>
        </p:nvSpPr>
        <p:spPr>
          <a:xfrm>
            <a:off x="301452" y="5258474"/>
            <a:ext cx="11639896" cy="71800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19100" indent="-419100">
              <a:lnSpc>
                <a:spcPct val="130000"/>
              </a:lnSpc>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5.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請檢視寫下的三個面向。</a:t>
            </a:r>
            <a:endPar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7" name="圓角矩形 4">
            <a:hlinkClick r:id="rId2" action="ppaction://hlinksldjump"/>
            <a:extLst>
              <a:ext uri="{FF2B5EF4-FFF2-40B4-BE49-F238E27FC236}">
                <a16:creationId xmlns:a16="http://schemas.microsoft.com/office/drawing/2014/main" id="{C0A69545-D731-477E-88BA-E98EE9E13F17}"/>
              </a:ext>
            </a:extLst>
          </p:cNvPr>
          <p:cNvSpPr/>
          <p:nvPr/>
        </p:nvSpPr>
        <p:spPr>
          <a:xfrm>
            <a:off x="10260000" y="180000"/>
            <a:ext cx="1512168"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回寫作手冊</a:t>
            </a:r>
          </a:p>
        </p:txBody>
      </p:sp>
    </p:spTree>
    <p:extLst>
      <p:ext uri="{BB962C8B-B14F-4D97-AF65-F5344CB8AC3E}">
        <p14:creationId xmlns:p14="http://schemas.microsoft.com/office/powerpoint/2010/main" val="2375518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圓角矩形 3">
            <a:hlinkClick r:id="rId2" action="ppaction://hlinksldjump"/>
            <a:extLst>
              <a:ext uri="{FF2B5EF4-FFF2-40B4-BE49-F238E27FC236}">
                <a16:creationId xmlns:a16="http://schemas.microsoft.com/office/drawing/2014/main" id="{9802BB0D-37A5-4E96-BF18-C339EB023DDA}"/>
              </a:ext>
            </a:extLst>
          </p:cNvPr>
          <p:cNvSpPr/>
          <p:nvPr/>
        </p:nvSpPr>
        <p:spPr>
          <a:xfrm>
            <a:off x="10440001" y="144000"/>
            <a:ext cx="108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pic>
        <p:nvPicPr>
          <p:cNvPr id="5" name="圖片 4">
            <a:extLst>
              <a:ext uri="{FF2B5EF4-FFF2-40B4-BE49-F238E27FC236}">
                <a16:creationId xmlns:a16="http://schemas.microsoft.com/office/drawing/2014/main" id="{21EE1BF6-AA69-44BE-983E-77D68A9D33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674" y="720054"/>
            <a:ext cx="3132000" cy="459944"/>
          </a:xfrm>
          <a:prstGeom prst="rect">
            <a:avLst/>
          </a:prstGeom>
        </p:spPr>
      </p:pic>
      <p:sp>
        <p:nvSpPr>
          <p:cNvPr id="6" name="文字版面配置區 1">
            <a:extLst>
              <a:ext uri="{FF2B5EF4-FFF2-40B4-BE49-F238E27FC236}">
                <a16:creationId xmlns:a16="http://schemas.microsoft.com/office/drawing/2014/main" id="{7511DE4C-40EF-4FC9-BC97-7DC152C05E80}"/>
              </a:ext>
            </a:extLst>
          </p:cNvPr>
          <p:cNvSpPr txBox="1">
            <a:spLocks/>
          </p:cNvSpPr>
          <p:nvPr/>
        </p:nvSpPr>
        <p:spPr>
          <a:xfrm>
            <a:off x="933450" y="1197314"/>
            <a:ext cx="10995198" cy="151974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Circle the keywords that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signal the development of</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Paragraph 1. How is the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idea “throughout the year”</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supported?</a:t>
            </a:r>
            <a:endPar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7" name="文字版面配置區 2">
            <a:extLst>
              <a:ext uri="{FF2B5EF4-FFF2-40B4-BE49-F238E27FC236}">
                <a16:creationId xmlns:a16="http://schemas.microsoft.com/office/drawing/2014/main" id="{63E259FD-66DD-47AB-9021-E47E5FD04836}"/>
              </a:ext>
            </a:extLst>
          </p:cNvPr>
          <p:cNvSpPr txBox="1">
            <a:spLocks/>
          </p:cNvSpPr>
          <p:nvPr/>
        </p:nvSpPr>
        <p:spPr>
          <a:xfrm>
            <a:off x="947451" y="3282752"/>
            <a:ext cx="10325100" cy="720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spcBef>
                <a:spcPts val="600"/>
              </a:spcBef>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(1) In spring</a:t>
            </a:r>
            <a:r>
              <a:rPr lang="zh-TW" altLang="en-US" sz="3200" dirty="0">
                <a:solidFill>
                  <a:srgbClr val="FF0000"/>
                </a:solidFill>
                <a:latin typeface="Arial" panose="020B0604020202020204" pitchFamily="34" charset="0"/>
                <a:ea typeface="標楷體" panose="03000509000000000000" pitchFamily="65" charset="-120"/>
                <a:cs typeface="Arial" panose="020B0604020202020204" pitchFamily="34" charset="0"/>
              </a:rPr>
              <a:t>、</a:t>
            </a: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In summer</a:t>
            </a:r>
            <a:r>
              <a:rPr lang="zh-TW" altLang="en-US" sz="3200" dirty="0">
                <a:solidFill>
                  <a:srgbClr val="FF0000"/>
                </a:solidFill>
                <a:latin typeface="Arial" panose="020B0604020202020204" pitchFamily="34" charset="0"/>
                <a:ea typeface="標楷體" panose="03000509000000000000" pitchFamily="65" charset="-120"/>
                <a:cs typeface="Arial" panose="020B0604020202020204" pitchFamily="34" charset="0"/>
              </a:rPr>
              <a:t>、</a:t>
            </a: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in</a:t>
            </a:r>
            <a:r>
              <a:rPr lang="zh-TW" altLang="en-US" sz="3200" dirty="0">
                <a:solidFill>
                  <a:srgbClr val="FF0000"/>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autumn</a:t>
            </a:r>
            <a:r>
              <a:rPr lang="zh-TW" altLang="en-US" sz="3200" dirty="0">
                <a:solidFill>
                  <a:srgbClr val="FF0000"/>
                </a:solidFill>
                <a:latin typeface="Arial" panose="020B0604020202020204" pitchFamily="34" charset="0"/>
                <a:ea typeface="標楷體" panose="03000509000000000000" pitchFamily="65" charset="-120"/>
                <a:cs typeface="Arial" panose="020B0604020202020204" pitchFamily="34" charset="0"/>
              </a:rPr>
              <a:t>、</a:t>
            </a: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when winter</a:t>
            </a:r>
            <a:r>
              <a:rPr lang="zh-TW" altLang="en-US" sz="3200" dirty="0">
                <a:solidFill>
                  <a:srgbClr val="FF0000"/>
                </a:solidFill>
                <a:latin typeface="Arial" panose="020B0604020202020204" pitchFamily="34" charset="0"/>
                <a:ea typeface="標楷體" panose="03000509000000000000" pitchFamily="65" charset="-120"/>
                <a:cs typeface="Arial" panose="020B0604020202020204" pitchFamily="34" charset="0"/>
              </a:rPr>
              <a:t>。</a:t>
            </a:r>
          </a:p>
          <a:p>
            <a:pPr marL="565150" indent="-565150" algn="l">
              <a:lnSpc>
                <a:spcPct val="140000"/>
              </a:lnSpc>
              <a:spcBef>
                <a:spcPts val="600"/>
              </a:spcBef>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(2) There are four seasons in a year. The author mentions what tourists can experience in Kyoto in seasonal order.</a:t>
            </a:r>
          </a:p>
        </p:txBody>
      </p:sp>
      <p:pic>
        <p:nvPicPr>
          <p:cNvPr id="8" name="圖片 7">
            <a:extLst>
              <a:ext uri="{FF2B5EF4-FFF2-40B4-BE49-F238E27FC236}">
                <a16:creationId xmlns:a16="http://schemas.microsoft.com/office/drawing/2014/main" id="{A3906EB8-B2BD-48B9-9251-47179AC73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674" y="3518080"/>
            <a:ext cx="374608" cy="374608"/>
          </a:xfrm>
          <a:prstGeom prst="rect">
            <a:avLst/>
          </a:prstGeom>
        </p:spPr>
      </p:pic>
      <p:sp>
        <p:nvSpPr>
          <p:cNvPr id="2" name="矩形: 圓角 1">
            <a:extLst>
              <a:ext uri="{FF2B5EF4-FFF2-40B4-BE49-F238E27FC236}">
                <a16:creationId xmlns:a16="http://schemas.microsoft.com/office/drawing/2014/main" id="{60DBBC3D-587D-49DC-9485-AB3B5414C911}"/>
              </a:ext>
            </a:extLst>
          </p:cNvPr>
          <p:cNvSpPr/>
          <p:nvPr/>
        </p:nvSpPr>
        <p:spPr>
          <a:xfrm>
            <a:off x="2036190" y="3414046"/>
            <a:ext cx="1244403" cy="53200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標楷體" panose="03000509000000000000" pitchFamily="65" charset="-120"/>
            </a:endParaRPr>
          </a:p>
        </p:txBody>
      </p:sp>
      <p:sp>
        <p:nvSpPr>
          <p:cNvPr id="9" name="矩形: 圓角 8">
            <a:extLst>
              <a:ext uri="{FF2B5EF4-FFF2-40B4-BE49-F238E27FC236}">
                <a16:creationId xmlns:a16="http://schemas.microsoft.com/office/drawing/2014/main" id="{7416DF43-7D91-46C4-9B1B-F1C0B2901735}"/>
              </a:ext>
            </a:extLst>
          </p:cNvPr>
          <p:cNvSpPr/>
          <p:nvPr/>
        </p:nvSpPr>
        <p:spPr>
          <a:xfrm>
            <a:off x="3978111" y="3414046"/>
            <a:ext cx="1621411" cy="53200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標楷體" panose="03000509000000000000" pitchFamily="65" charset="-120"/>
            </a:endParaRPr>
          </a:p>
        </p:txBody>
      </p:sp>
      <p:sp>
        <p:nvSpPr>
          <p:cNvPr id="10" name="矩形: 圓角 9">
            <a:extLst>
              <a:ext uri="{FF2B5EF4-FFF2-40B4-BE49-F238E27FC236}">
                <a16:creationId xmlns:a16="http://schemas.microsoft.com/office/drawing/2014/main" id="{CA71C2AA-0B9D-4CE1-97D2-B7A7C1246EA6}"/>
              </a:ext>
            </a:extLst>
          </p:cNvPr>
          <p:cNvSpPr/>
          <p:nvPr/>
        </p:nvSpPr>
        <p:spPr>
          <a:xfrm>
            <a:off x="6296966" y="3414046"/>
            <a:ext cx="1461294" cy="53200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標楷體" panose="03000509000000000000" pitchFamily="65" charset="-120"/>
            </a:endParaRPr>
          </a:p>
        </p:txBody>
      </p:sp>
      <p:sp>
        <p:nvSpPr>
          <p:cNvPr id="11" name="矩形: 圓角 10">
            <a:extLst>
              <a:ext uri="{FF2B5EF4-FFF2-40B4-BE49-F238E27FC236}">
                <a16:creationId xmlns:a16="http://schemas.microsoft.com/office/drawing/2014/main" id="{A77D3ED4-55A3-4388-AE7C-59B47FCEC4DF}"/>
              </a:ext>
            </a:extLst>
          </p:cNvPr>
          <p:cNvSpPr/>
          <p:nvPr/>
        </p:nvSpPr>
        <p:spPr>
          <a:xfrm>
            <a:off x="9111120" y="3419555"/>
            <a:ext cx="1239511" cy="53200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標楷體" panose="03000509000000000000" pitchFamily="65" charset="-120"/>
            </a:endParaRPr>
          </a:p>
        </p:txBody>
      </p:sp>
    </p:spTree>
    <p:extLst>
      <p:ext uri="{BB962C8B-B14F-4D97-AF65-F5344CB8AC3E}">
        <p14:creationId xmlns:p14="http://schemas.microsoft.com/office/powerpoint/2010/main" val="1273595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8"/>
                  </p:tgtEl>
                </p:cond>
              </p:nextCondLst>
            </p:seq>
          </p:childTnLst>
        </p:cTn>
      </p:par>
    </p:tnLst>
    <p:bldLst>
      <p:bldP spid="7" grpId="0"/>
      <p:bldP spid="2" grpId="0" animBg="1"/>
      <p:bldP spid="9" grpId="0" animBg="1"/>
      <p:bldP spid="10" grpId="0" animBg="1"/>
      <p:bldP spid="11" grpId="0" animBg="1"/>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94DBE67D-5372-47AB-BF64-091DD6ADEE7C}"/>
              </a:ext>
            </a:extLst>
          </p:cNvPr>
          <p:cNvPicPr>
            <a:picLocks noChangeAspect="1"/>
          </p:cNvPicPr>
          <p:nvPr/>
        </p:nvPicPr>
        <p:blipFill rotWithShape="1">
          <a:blip r:embed="rId2">
            <a:clrChange>
              <a:clrFrom>
                <a:srgbClr val="FFFFFF"/>
              </a:clrFrom>
              <a:clrTo>
                <a:srgbClr val="FFFFFF">
                  <a:alpha val="0"/>
                </a:srgbClr>
              </a:clrTo>
            </a:clrChange>
          </a:blip>
          <a:srcRect l="5545" t="1361" r="2748" b="33123"/>
          <a:stretch/>
        </p:blipFill>
        <p:spPr>
          <a:xfrm>
            <a:off x="165508" y="522488"/>
            <a:ext cx="11860984" cy="5632227"/>
          </a:xfrm>
          <a:prstGeom prst="rect">
            <a:avLst/>
          </a:prstGeom>
        </p:spPr>
      </p:pic>
      <p:sp>
        <p:nvSpPr>
          <p:cNvPr id="11" name="文字版面配置區 2">
            <a:extLst>
              <a:ext uri="{FF2B5EF4-FFF2-40B4-BE49-F238E27FC236}">
                <a16:creationId xmlns:a16="http://schemas.microsoft.com/office/drawing/2014/main" id="{DBF94819-8755-4AB5-AA96-D64B18D54E96}"/>
              </a:ext>
            </a:extLst>
          </p:cNvPr>
          <p:cNvSpPr txBox="1">
            <a:spLocks/>
          </p:cNvSpPr>
          <p:nvPr/>
        </p:nvSpPr>
        <p:spPr>
          <a:xfrm>
            <a:off x="5263521" y="4389550"/>
            <a:ext cx="1664957" cy="5855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30000"/>
              </a:lnSpc>
            </a:pP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Name:</a:t>
            </a:r>
            <a:b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zh-TW" altLang="en-US" sz="28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a:solidFill>
                  <a:schemeClr val="bg1"/>
                </a:solidFill>
                <a:latin typeface="Arial" panose="020B0604020202020204" pitchFamily="34" charset="0"/>
                <a:ea typeface="標楷體" panose="03000509000000000000" pitchFamily="65" charset="-120"/>
                <a:cs typeface="Arial" panose="020B0604020202020204" pitchFamily="34" charset="0"/>
              </a:rPr>
              <a:t>.</a:t>
            </a:r>
          </a:p>
        </p:txBody>
      </p:sp>
      <p:sp>
        <p:nvSpPr>
          <p:cNvPr id="12" name="文字版面配置區 2">
            <a:extLst>
              <a:ext uri="{FF2B5EF4-FFF2-40B4-BE49-F238E27FC236}">
                <a16:creationId xmlns:a16="http://schemas.microsoft.com/office/drawing/2014/main" id="{6B8DDBE4-B555-450B-B635-FECAE3244A4E}"/>
              </a:ext>
            </a:extLst>
          </p:cNvPr>
          <p:cNvSpPr txBox="1">
            <a:spLocks/>
          </p:cNvSpPr>
          <p:nvPr/>
        </p:nvSpPr>
        <p:spPr>
          <a:xfrm>
            <a:off x="4340052" y="1598154"/>
            <a:ext cx="1077999" cy="5855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30000"/>
              </a:lnSpc>
            </a:pPr>
            <a:r>
              <a:rPr lang="en-US" altLang="zh-TW" sz="2800" b="1" dirty="0">
                <a:solidFill>
                  <a:srgbClr val="18943B"/>
                </a:solidFill>
                <a:latin typeface="Arial" panose="020B0604020202020204" pitchFamily="34" charset="0"/>
                <a:ea typeface="標楷體" panose="03000509000000000000" pitchFamily="65" charset="-120"/>
                <a:cs typeface="Arial" panose="020B0604020202020204" pitchFamily="34" charset="0"/>
              </a:rPr>
              <a:t>Head</a:t>
            </a:r>
            <a:endPar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13" name="文字版面配置區 2">
            <a:extLst>
              <a:ext uri="{FF2B5EF4-FFF2-40B4-BE49-F238E27FC236}">
                <a16:creationId xmlns:a16="http://schemas.microsoft.com/office/drawing/2014/main" id="{DBC8941F-3B99-405D-90B2-AC314309C44C}"/>
              </a:ext>
            </a:extLst>
          </p:cNvPr>
          <p:cNvSpPr txBox="1">
            <a:spLocks/>
          </p:cNvSpPr>
          <p:nvPr/>
        </p:nvSpPr>
        <p:spPr>
          <a:xfrm>
            <a:off x="6773951" y="1598154"/>
            <a:ext cx="1077999" cy="5855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30000"/>
              </a:lnSpc>
            </a:pPr>
            <a:r>
              <a:rPr lang="en-US" altLang="zh-TW" sz="2800" b="1" dirty="0">
                <a:solidFill>
                  <a:srgbClr val="18943B"/>
                </a:solidFill>
                <a:latin typeface="Arial" panose="020B0604020202020204" pitchFamily="34" charset="0"/>
                <a:ea typeface="標楷體" panose="03000509000000000000" pitchFamily="65" charset="-120"/>
                <a:cs typeface="Arial" panose="020B0604020202020204" pitchFamily="34" charset="0"/>
              </a:rPr>
              <a:t>Toes</a:t>
            </a:r>
            <a:endPar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14" name="文字版面配置區 2">
            <a:extLst>
              <a:ext uri="{FF2B5EF4-FFF2-40B4-BE49-F238E27FC236}">
                <a16:creationId xmlns:a16="http://schemas.microsoft.com/office/drawing/2014/main" id="{0D6A34A2-49A2-4A35-8C1D-5A717648D128}"/>
              </a:ext>
            </a:extLst>
          </p:cNvPr>
          <p:cNvSpPr txBox="1">
            <a:spLocks/>
          </p:cNvSpPr>
          <p:nvPr/>
        </p:nvSpPr>
        <p:spPr>
          <a:xfrm>
            <a:off x="3423803" y="2163237"/>
            <a:ext cx="1994247" cy="5855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lnSpc>
                <a:spcPct val="110000"/>
              </a:lnSpc>
              <a:spcBef>
                <a:spcPts val="0"/>
              </a:spcBef>
            </a:pPr>
            <a:r>
              <a:rPr lang="zh-TW" altLang="en-US" sz="2800" dirty="0">
                <a:solidFill>
                  <a:srgbClr val="000000"/>
                </a:solidFill>
                <a:latin typeface="Arial" panose="020B0604020202020204" pitchFamily="34" charset="0"/>
                <a:ea typeface="標楷體" panose="03000509000000000000" pitchFamily="65" charset="-120"/>
                <a:cs typeface="Arial" panose="020B0604020202020204" pitchFamily="34" charset="0"/>
              </a:rPr>
              <a:t>．</a:t>
            </a:r>
            <a:r>
              <a:rPr lang="en-US" altLang="zh-TW" sz="2800" dirty="0">
                <a:solidFill>
                  <a:srgbClr val="000000"/>
                </a:solidFill>
                <a:latin typeface="Arial" panose="020B0604020202020204" pitchFamily="34" charset="0"/>
                <a:ea typeface="標楷體" panose="03000509000000000000" pitchFamily="65" charset="-120"/>
                <a:cs typeface="Arial" panose="020B0604020202020204" pitchFamily="34" charset="0"/>
              </a:rPr>
              <a:t>(hairstyle)</a:t>
            </a:r>
            <a:br>
              <a:rPr lang="en-US" altLang="zh-TW" sz="2800" dirty="0">
                <a:solidFill>
                  <a:srgbClr val="000000"/>
                </a:solidFill>
                <a:latin typeface="Arial" panose="020B0604020202020204" pitchFamily="34" charset="0"/>
                <a:ea typeface="標楷體" panose="03000509000000000000" pitchFamily="65" charset="-120"/>
                <a:cs typeface="Arial" panose="020B0604020202020204" pitchFamily="34" charset="0"/>
              </a:rPr>
            </a:br>
            <a:r>
              <a:rPr lang="en-US" altLang="zh-TW" sz="2800" i="1" dirty="0">
                <a:solidFill>
                  <a:srgbClr val="E8336E"/>
                </a:solidFill>
                <a:latin typeface="Arial" panose="020B0604020202020204" pitchFamily="34" charset="0"/>
                <a:ea typeface="標楷體" panose="03000509000000000000" pitchFamily="65" charset="-120"/>
                <a:cs typeface="Arial" panose="020B0604020202020204" pitchFamily="34" charset="0"/>
              </a:rPr>
              <a:t>has...hair</a:t>
            </a:r>
            <a:endPar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15" name="文字版面配置區 2">
            <a:extLst>
              <a:ext uri="{FF2B5EF4-FFF2-40B4-BE49-F238E27FC236}">
                <a16:creationId xmlns:a16="http://schemas.microsoft.com/office/drawing/2014/main" id="{A4822977-C0D5-4A5C-805E-8C47D2AF566B}"/>
              </a:ext>
            </a:extLst>
          </p:cNvPr>
          <p:cNvSpPr txBox="1">
            <a:spLocks/>
          </p:cNvSpPr>
          <p:nvPr/>
        </p:nvSpPr>
        <p:spPr>
          <a:xfrm>
            <a:off x="6315826" y="2163237"/>
            <a:ext cx="1994247" cy="5855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lnSpc>
                <a:spcPct val="110000"/>
              </a:lnSpc>
              <a:spcBef>
                <a:spcPts val="0"/>
              </a:spcBef>
            </a:pPr>
            <a:r>
              <a:rPr lang="zh-TW" altLang="en-US" sz="2800" dirty="0">
                <a:solidFill>
                  <a:srgbClr val="000000"/>
                </a:solidFill>
                <a:latin typeface="Arial" panose="020B0604020202020204" pitchFamily="34" charset="0"/>
                <a:ea typeface="標楷體" panose="03000509000000000000" pitchFamily="65" charset="-120"/>
                <a:cs typeface="Arial" panose="020B0604020202020204" pitchFamily="34" charset="0"/>
              </a:rPr>
              <a:t>．</a:t>
            </a:r>
            <a:r>
              <a:rPr lang="en-US" altLang="zh-TW" sz="2800" dirty="0">
                <a:solidFill>
                  <a:srgbClr val="000000"/>
                </a:solidFill>
                <a:latin typeface="Arial" panose="020B0604020202020204" pitchFamily="34" charset="0"/>
                <a:ea typeface="標楷體" panose="03000509000000000000" pitchFamily="65" charset="-120"/>
                <a:cs typeface="Arial" panose="020B0604020202020204" pitchFamily="34" charset="0"/>
              </a:rPr>
              <a:t>(clothing)</a:t>
            </a:r>
            <a:br>
              <a:rPr lang="en-US" altLang="zh-TW" sz="2800" dirty="0">
                <a:solidFill>
                  <a:srgbClr val="000000"/>
                </a:solidFill>
                <a:latin typeface="Arial" panose="020B0604020202020204" pitchFamily="34" charset="0"/>
                <a:ea typeface="標楷體" panose="03000509000000000000" pitchFamily="65" charset="-120"/>
                <a:cs typeface="Arial" panose="020B0604020202020204" pitchFamily="34" charset="0"/>
              </a:rPr>
            </a:br>
            <a:r>
              <a:rPr lang="en-US" altLang="zh-TW" sz="2800" i="1" dirty="0">
                <a:solidFill>
                  <a:srgbClr val="E8336E"/>
                </a:solidFill>
                <a:latin typeface="Arial" panose="020B0604020202020204" pitchFamily="34" charset="0"/>
                <a:ea typeface="標楷體" panose="03000509000000000000" pitchFamily="65" charset="-120"/>
                <a:cs typeface="Arial" panose="020B0604020202020204" pitchFamily="34" charset="0"/>
              </a:rPr>
              <a:t>wears...</a:t>
            </a:r>
            <a:endPar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16" name="文字版面配置區 2">
            <a:extLst>
              <a:ext uri="{FF2B5EF4-FFF2-40B4-BE49-F238E27FC236}">
                <a16:creationId xmlns:a16="http://schemas.microsoft.com/office/drawing/2014/main" id="{DAEB3AA7-E1D3-4D61-B210-EC9F7FBA8794}"/>
              </a:ext>
            </a:extLst>
          </p:cNvPr>
          <p:cNvSpPr txBox="1">
            <a:spLocks/>
          </p:cNvSpPr>
          <p:nvPr/>
        </p:nvSpPr>
        <p:spPr>
          <a:xfrm>
            <a:off x="2042007" y="3338602"/>
            <a:ext cx="2837044" cy="5855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lnSpc>
                <a:spcPct val="110000"/>
              </a:lnSpc>
              <a:spcBef>
                <a:spcPts val="0"/>
              </a:spcBef>
            </a:pPr>
            <a:r>
              <a:rPr lang="zh-TW" altLang="en-US" sz="2800" dirty="0">
                <a:solidFill>
                  <a:srgbClr val="000000"/>
                </a:solidFill>
                <a:latin typeface="Arial" panose="020B0604020202020204" pitchFamily="34" charset="0"/>
                <a:ea typeface="標楷體" panose="03000509000000000000" pitchFamily="65" charset="-120"/>
                <a:cs typeface="Arial" panose="020B0604020202020204" pitchFamily="34" charset="0"/>
              </a:rPr>
              <a:t>．</a:t>
            </a:r>
            <a:r>
              <a:rPr lang="en-US" altLang="zh-TW" sz="2800" dirty="0">
                <a:solidFill>
                  <a:srgbClr val="000000"/>
                </a:solidFill>
                <a:latin typeface="Arial" panose="020B0604020202020204" pitchFamily="34" charset="0"/>
                <a:ea typeface="標楷體" panose="03000509000000000000" pitchFamily="65" charset="-120"/>
                <a:cs typeface="Arial" panose="020B0604020202020204" pitchFamily="34" charset="0"/>
              </a:rPr>
              <a:t>(face shape) </a:t>
            </a:r>
            <a:r>
              <a:rPr lang="en-US" altLang="zh-TW" sz="2800" i="1" dirty="0">
                <a:solidFill>
                  <a:srgbClr val="E8336E"/>
                </a:solidFill>
                <a:latin typeface="Arial" panose="020B0604020202020204" pitchFamily="34" charset="0"/>
                <a:ea typeface="標楷體" panose="03000509000000000000" pitchFamily="65" charset="-120"/>
                <a:cs typeface="Arial" panose="020B0604020202020204" pitchFamily="34" charset="0"/>
              </a:rPr>
              <a:t>has a(n)...face</a:t>
            </a:r>
            <a:endPar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17" name="文字版面配置區 2">
            <a:extLst>
              <a:ext uri="{FF2B5EF4-FFF2-40B4-BE49-F238E27FC236}">
                <a16:creationId xmlns:a16="http://schemas.microsoft.com/office/drawing/2014/main" id="{E591A8D6-BD62-4B66-9139-C7D3B7FE47EE}"/>
              </a:ext>
            </a:extLst>
          </p:cNvPr>
          <p:cNvSpPr txBox="1">
            <a:spLocks/>
          </p:cNvSpPr>
          <p:nvPr/>
        </p:nvSpPr>
        <p:spPr>
          <a:xfrm>
            <a:off x="7115925" y="3338602"/>
            <a:ext cx="3281840" cy="5855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57188" indent="-357188">
              <a:lnSpc>
                <a:spcPct val="110000"/>
              </a:lnSpc>
            </a:pPr>
            <a:r>
              <a:rPr lang="zh-TW" altLang="en-US" sz="2800" dirty="0">
                <a:solidFill>
                  <a:srgbClr val="000000"/>
                </a:solidFill>
                <a:latin typeface="Arial" panose="020B0604020202020204" pitchFamily="34" charset="0"/>
                <a:ea typeface="標楷體" panose="03000509000000000000" pitchFamily="65" charset="-120"/>
                <a:cs typeface="Arial" panose="020B0604020202020204" pitchFamily="34" charset="0"/>
              </a:rPr>
              <a:t>．</a:t>
            </a:r>
            <a:r>
              <a:rPr lang="en-US" altLang="zh-TW" sz="2800" dirty="0">
                <a:solidFill>
                  <a:srgbClr val="000000"/>
                </a:solidFill>
                <a:latin typeface="Arial" panose="020B0604020202020204" pitchFamily="34" charset="0"/>
                <a:ea typeface="標楷體" panose="03000509000000000000" pitchFamily="65" charset="-120"/>
                <a:cs typeface="Arial" panose="020B0604020202020204" pitchFamily="34" charset="0"/>
              </a:rPr>
              <a:t>(accessories) </a:t>
            </a:r>
            <a:r>
              <a:rPr lang="en-US" altLang="zh-TW" sz="2800" i="1" dirty="0">
                <a:solidFill>
                  <a:srgbClr val="E8336E"/>
                </a:solidFill>
                <a:latin typeface="Arial" panose="020B0604020202020204" pitchFamily="34" charset="0"/>
                <a:ea typeface="標楷體" panose="03000509000000000000" pitchFamily="65" charset="-120"/>
                <a:cs typeface="Arial" panose="020B0604020202020204" pitchFamily="34" charset="0"/>
              </a:rPr>
              <a:t>has/wears...on face/neck/wrist...</a:t>
            </a:r>
            <a:endPar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18" name="文字版面配置區 2">
            <a:extLst>
              <a:ext uri="{FF2B5EF4-FFF2-40B4-BE49-F238E27FC236}">
                <a16:creationId xmlns:a16="http://schemas.microsoft.com/office/drawing/2014/main" id="{0011D81E-C9D0-4EE5-937D-3F48A3CCB743}"/>
              </a:ext>
            </a:extLst>
          </p:cNvPr>
          <p:cNvSpPr txBox="1">
            <a:spLocks/>
          </p:cNvSpPr>
          <p:nvPr/>
        </p:nvSpPr>
        <p:spPr>
          <a:xfrm>
            <a:off x="5368623" y="840012"/>
            <a:ext cx="1577030" cy="5855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30000"/>
              </a:lnSpc>
            </a:pP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Outside</a:t>
            </a:r>
          </a:p>
        </p:txBody>
      </p:sp>
    </p:spTree>
    <p:extLst>
      <p:ext uri="{BB962C8B-B14F-4D97-AF65-F5344CB8AC3E}">
        <p14:creationId xmlns:p14="http://schemas.microsoft.com/office/powerpoint/2010/main" val="2057710967"/>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94DBE67D-5372-47AB-BF64-091DD6ADEE7C}"/>
              </a:ext>
            </a:extLst>
          </p:cNvPr>
          <p:cNvPicPr>
            <a:picLocks noChangeAspect="1"/>
          </p:cNvPicPr>
          <p:nvPr/>
        </p:nvPicPr>
        <p:blipFill rotWithShape="1">
          <a:blip r:embed="rId2">
            <a:clrChange>
              <a:clrFrom>
                <a:srgbClr val="FFFFFF"/>
              </a:clrFrom>
              <a:clrTo>
                <a:srgbClr val="FFFFFF">
                  <a:alpha val="0"/>
                </a:srgbClr>
              </a:clrTo>
            </a:clrChange>
          </a:blip>
          <a:srcRect l="5545" t="1361" r="2748" b="33123"/>
          <a:stretch/>
        </p:blipFill>
        <p:spPr>
          <a:xfrm>
            <a:off x="154804" y="522000"/>
            <a:ext cx="11860984" cy="5632227"/>
          </a:xfrm>
          <a:prstGeom prst="rect">
            <a:avLst/>
          </a:prstGeom>
        </p:spPr>
      </p:pic>
      <p:sp>
        <p:nvSpPr>
          <p:cNvPr id="10" name="文字版面配置區 2">
            <a:extLst>
              <a:ext uri="{FF2B5EF4-FFF2-40B4-BE49-F238E27FC236}">
                <a16:creationId xmlns:a16="http://schemas.microsoft.com/office/drawing/2014/main" id="{0011D81E-C9D0-4EE5-937D-3F48A3CCB743}"/>
              </a:ext>
            </a:extLst>
          </p:cNvPr>
          <p:cNvSpPr txBox="1">
            <a:spLocks/>
          </p:cNvSpPr>
          <p:nvPr/>
        </p:nvSpPr>
        <p:spPr>
          <a:xfrm>
            <a:off x="5368623" y="840012"/>
            <a:ext cx="1577030" cy="5855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30000"/>
              </a:lnSpc>
            </a:pP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Outside</a:t>
            </a:r>
          </a:p>
        </p:txBody>
      </p:sp>
      <p:sp>
        <p:nvSpPr>
          <p:cNvPr id="11" name="文字版面配置區 2">
            <a:extLst>
              <a:ext uri="{FF2B5EF4-FFF2-40B4-BE49-F238E27FC236}">
                <a16:creationId xmlns:a16="http://schemas.microsoft.com/office/drawing/2014/main" id="{DBF94819-8755-4AB5-AA96-D64B18D54E96}"/>
              </a:ext>
            </a:extLst>
          </p:cNvPr>
          <p:cNvSpPr txBox="1">
            <a:spLocks/>
          </p:cNvSpPr>
          <p:nvPr/>
        </p:nvSpPr>
        <p:spPr>
          <a:xfrm>
            <a:off x="5296781" y="4278447"/>
            <a:ext cx="1577030" cy="5855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30000"/>
              </a:lnSpc>
            </a:pP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Name:</a:t>
            </a:r>
            <a:b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zh-TW" altLang="en-US" sz="28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a:solidFill>
                  <a:schemeClr val="bg1"/>
                </a:solidFill>
                <a:latin typeface="Arial" panose="020B0604020202020204" pitchFamily="34" charset="0"/>
                <a:ea typeface="標楷體" panose="03000509000000000000" pitchFamily="65" charset="-120"/>
                <a:cs typeface="Arial" panose="020B0604020202020204" pitchFamily="34" charset="0"/>
              </a:rPr>
              <a:t>.</a:t>
            </a:r>
          </a:p>
        </p:txBody>
      </p:sp>
      <p:sp>
        <p:nvSpPr>
          <p:cNvPr id="12" name="文字版面配置區 2">
            <a:extLst>
              <a:ext uri="{FF2B5EF4-FFF2-40B4-BE49-F238E27FC236}">
                <a16:creationId xmlns:a16="http://schemas.microsoft.com/office/drawing/2014/main" id="{6B8DDBE4-B555-450B-B635-FECAE3244A4E}"/>
              </a:ext>
            </a:extLst>
          </p:cNvPr>
          <p:cNvSpPr txBox="1">
            <a:spLocks/>
          </p:cNvSpPr>
          <p:nvPr/>
        </p:nvSpPr>
        <p:spPr>
          <a:xfrm>
            <a:off x="4340052" y="1598154"/>
            <a:ext cx="1077999" cy="5855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30000"/>
              </a:lnSpc>
            </a:pPr>
            <a:r>
              <a:rPr lang="en-US" altLang="zh-TW" sz="2800" b="1" dirty="0">
                <a:solidFill>
                  <a:srgbClr val="18943B"/>
                </a:solidFill>
                <a:latin typeface="Arial" panose="020B0604020202020204" pitchFamily="34" charset="0"/>
                <a:ea typeface="標楷體" panose="03000509000000000000" pitchFamily="65" charset="-120"/>
                <a:cs typeface="Arial" panose="020B0604020202020204" pitchFamily="34" charset="0"/>
              </a:rPr>
              <a:t>Head</a:t>
            </a:r>
            <a:endPar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13" name="文字版面配置區 2">
            <a:extLst>
              <a:ext uri="{FF2B5EF4-FFF2-40B4-BE49-F238E27FC236}">
                <a16:creationId xmlns:a16="http://schemas.microsoft.com/office/drawing/2014/main" id="{DBC8941F-3B99-405D-90B2-AC314309C44C}"/>
              </a:ext>
            </a:extLst>
          </p:cNvPr>
          <p:cNvSpPr txBox="1">
            <a:spLocks/>
          </p:cNvSpPr>
          <p:nvPr/>
        </p:nvSpPr>
        <p:spPr>
          <a:xfrm>
            <a:off x="6773951" y="1598154"/>
            <a:ext cx="1077999" cy="5855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30000"/>
              </a:lnSpc>
            </a:pPr>
            <a:r>
              <a:rPr lang="en-US" altLang="zh-TW" sz="2800" b="1" dirty="0">
                <a:solidFill>
                  <a:srgbClr val="18943B"/>
                </a:solidFill>
                <a:latin typeface="Arial" panose="020B0604020202020204" pitchFamily="34" charset="0"/>
                <a:ea typeface="標楷體" panose="03000509000000000000" pitchFamily="65" charset="-120"/>
                <a:cs typeface="Arial" panose="020B0604020202020204" pitchFamily="34" charset="0"/>
              </a:rPr>
              <a:t>Toes</a:t>
            </a:r>
            <a:endPar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14" name="文字版面配置區 2">
            <a:extLst>
              <a:ext uri="{FF2B5EF4-FFF2-40B4-BE49-F238E27FC236}">
                <a16:creationId xmlns:a16="http://schemas.microsoft.com/office/drawing/2014/main" id="{0D6A34A2-49A2-4A35-8C1D-5A717648D128}"/>
              </a:ext>
            </a:extLst>
          </p:cNvPr>
          <p:cNvSpPr txBox="1">
            <a:spLocks/>
          </p:cNvSpPr>
          <p:nvPr/>
        </p:nvSpPr>
        <p:spPr>
          <a:xfrm>
            <a:off x="2256016" y="2528875"/>
            <a:ext cx="3601859" cy="5855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lnSpc>
                <a:spcPct val="110000"/>
              </a:lnSpc>
              <a:spcBef>
                <a:spcPts val="0"/>
              </a:spcBef>
            </a:pPr>
            <a:r>
              <a:rPr lang="zh-TW" altLang="en-US" sz="2800" dirty="0">
                <a:solidFill>
                  <a:srgbClr val="000000"/>
                </a:solidFill>
                <a:latin typeface="Arial" panose="020B0604020202020204" pitchFamily="34" charset="0"/>
                <a:ea typeface="標楷體" panose="03000509000000000000" pitchFamily="65" charset="-120"/>
                <a:cs typeface="Arial" panose="020B0604020202020204" pitchFamily="34" charset="0"/>
              </a:rPr>
              <a:t>．</a:t>
            </a:r>
            <a:r>
              <a:rPr lang="en-US" altLang="zh-TW" sz="2800" dirty="0">
                <a:solidFill>
                  <a:srgbClr val="000000"/>
                </a:solidFill>
                <a:latin typeface="Arial" panose="020B0604020202020204" pitchFamily="34" charset="0"/>
                <a:ea typeface="標楷體" panose="03000509000000000000" pitchFamily="65" charset="-120"/>
                <a:cs typeface="Arial" panose="020B0604020202020204" pitchFamily="34" charset="0"/>
              </a:rPr>
              <a:t>(height &amp; body type) </a:t>
            </a:r>
            <a:r>
              <a:rPr lang="en-US" altLang="zh-TW" sz="2800" i="1" dirty="0">
                <a:solidFill>
                  <a:srgbClr val="E8336E"/>
                </a:solidFill>
                <a:latin typeface="Arial" panose="020B0604020202020204" pitchFamily="34" charset="0"/>
                <a:ea typeface="標楷體" panose="03000509000000000000" pitchFamily="65" charset="-120"/>
                <a:cs typeface="Arial" panose="020B0604020202020204" pitchFamily="34" charset="0"/>
              </a:rPr>
              <a:t>is/looks...</a:t>
            </a:r>
            <a:endPar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15" name="文字版面配置區 2">
            <a:extLst>
              <a:ext uri="{FF2B5EF4-FFF2-40B4-BE49-F238E27FC236}">
                <a16:creationId xmlns:a16="http://schemas.microsoft.com/office/drawing/2014/main" id="{A4822977-C0D5-4A5C-805E-8C47D2AF566B}"/>
              </a:ext>
            </a:extLst>
          </p:cNvPr>
          <p:cNvSpPr txBox="1">
            <a:spLocks/>
          </p:cNvSpPr>
          <p:nvPr/>
        </p:nvSpPr>
        <p:spPr>
          <a:xfrm>
            <a:off x="6215811" y="2163237"/>
            <a:ext cx="3056776" cy="5855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lnSpc>
                <a:spcPct val="110000"/>
              </a:lnSpc>
              <a:spcBef>
                <a:spcPts val="0"/>
              </a:spcBef>
            </a:pPr>
            <a:r>
              <a:rPr lang="zh-TW" altLang="en-US" sz="2800" dirty="0">
                <a:solidFill>
                  <a:srgbClr val="000000"/>
                </a:solidFill>
                <a:latin typeface="Arial" panose="020B0604020202020204" pitchFamily="34" charset="0"/>
                <a:ea typeface="標楷體" panose="03000509000000000000" pitchFamily="65" charset="-120"/>
                <a:cs typeface="Arial" panose="020B0604020202020204" pitchFamily="34" charset="0"/>
              </a:rPr>
              <a:t>．</a:t>
            </a:r>
            <a:r>
              <a:rPr lang="en-US" altLang="zh-TW" sz="2800" dirty="0">
                <a:solidFill>
                  <a:srgbClr val="000000"/>
                </a:solidFill>
                <a:latin typeface="Arial" panose="020B0604020202020204" pitchFamily="34" charset="0"/>
                <a:ea typeface="標楷體" panose="03000509000000000000" pitchFamily="65" charset="-120"/>
                <a:cs typeface="Arial" panose="020B0604020202020204" pitchFamily="34" charset="0"/>
              </a:rPr>
              <a:t>(way of walking) </a:t>
            </a:r>
            <a:br>
              <a:rPr lang="en-US" altLang="zh-TW" sz="2800" dirty="0">
                <a:solidFill>
                  <a:srgbClr val="000000"/>
                </a:solidFill>
                <a:latin typeface="Arial" panose="020B0604020202020204" pitchFamily="34" charset="0"/>
                <a:ea typeface="標楷體" panose="03000509000000000000" pitchFamily="65" charset="-120"/>
                <a:cs typeface="Arial" panose="020B0604020202020204" pitchFamily="34" charset="0"/>
              </a:rPr>
            </a:br>
            <a:r>
              <a:rPr lang="en-US" altLang="zh-TW" sz="2800" i="1" dirty="0">
                <a:solidFill>
                  <a:srgbClr val="E8336E"/>
                </a:solidFill>
                <a:latin typeface="Arial" panose="020B0604020202020204" pitchFamily="34" charset="0"/>
                <a:ea typeface="標楷體" panose="03000509000000000000" pitchFamily="65" charset="-120"/>
                <a:cs typeface="Arial" panose="020B0604020202020204" pitchFamily="34" charset="0"/>
              </a:rPr>
              <a:t>...when walking</a:t>
            </a:r>
            <a:endPar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16" name="文字版面配置區 2">
            <a:extLst>
              <a:ext uri="{FF2B5EF4-FFF2-40B4-BE49-F238E27FC236}">
                <a16:creationId xmlns:a16="http://schemas.microsoft.com/office/drawing/2014/main" id="{DAEB3AA7-E1D3-4D61-B210-EC9F7FBA8794}"/>
              </a:ext>
            </a:extLst>
          </p:cNvPr>
          <p:cNvSpPr txBox="1">
            <a:spLocks/>
          </p:cNvSpPr>
          <p:nvPr/>
        </p:nvSpPr>
        <p:spPr>
          <a:xfrm>
            <a:off x="1585913" y="3924393"/>
            <a:ext cx="3490162" cy="213704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10000"/>
              </a:lnSpc>
            </a:pPr>
            <a:r>
              <a:rPr lang="zh-TW" altLang="en-US" sz="2800" dirty="0">
                <a:solidFill>
                  <a:srgbClr val="000000"/>
                </a:solidFill>
                <a:latin typeface="Arial" panose="020B0604020202020204" pitchFamily="34" charset="0"/>
                <a:ea typeface="標楷體" panose="03000509000000000000" pitchFamily="65" charset="-120"/>
                <a:cs typeface="Arial" panose="020B0604020202020204" pitchFamily="34" charset="0"/>
              </a:rPr>
              <a:t>．</a:t>
            </a:r>
            <a:r>
              <a:rPr lang="en-US" altLang="zh-TW" sz="2800" dirty="0">
                <a:solidFill>
                  <a:srgbClr val="000000"/>
                </a:solidFill>
                <a:latin typeface="Arial" panose="020B0604020202020204" pitchFamily="34" charset="0"/>
                <a:ea typeface="標楷體" panose="03000509000000000000" pitchFamily="65" charset="-120"/>
                <a:cs typeface="Arial" panose="020B0604020202020204" pitchFamily="34" charset="0"/>
              </a:rPr>
              <a:t>(special features) </a:t>
            </a:r>
            <a:r>
              <a:rPr lang="en-US" altLang="zh-TW" sz="2800" i="1" dirty="0">
                <a:solidFill>
                  <a:srgbClr val="E8336E"/>
                </a:solidFill>
                <a:latin typeface="Arial" panose="020B0604020202020204" pitchFamily="34" charset="0"/>
                <a:ea typeface="標楷體" panose="03000509000000000000" pitchFamily="65" charset="-120"/>
                <a:cs typeface="Arial" panose="020B0604020202020204" pitchFamily="34" charset="0"/>
              </a:rPr>
              <a:t>has...on face/arm/leg/any body parts...</a:t>
            </a:r>
            <a:endPar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17" name="文字版面配置區 2">
            <a:extLst>
              <a:ext uri="{FF2B5EF4-FFF2-40B4-BE49-F238E27FC236}">
                <a16:creationId xmlns:a16="http://schemas.microsoft.com/office/drawing/2014/main" id="{E591A8D6-BD62-4B66-9139-C7D3B7FE47EE}"/>
              </a:ext>
            </a:extLst>
          </p:cNvPr>
          <p:cNvSpPr txBox="1">
            <a:spLocks/>
          </p:cNvSpPr>
          <p:nvPr/>
        </p:nvSpPr>
        <p:spPr>
          <a:xfrm>
            <a:off x="6215812" y="3220842"/>
            <a:ext cx="1828052" cy="5855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57188" indent="-357188">
              <a:lnSpc>
                <a:spcPct val="110000"/>
              </a:lnSpc>
            </a:pPr>
            <a:r>
              <a:rPr lang="zh-TW" altLang="en-US" sz="2800" dirty="0">
                <a:solidFill>
                  <a:srgbClr val="000000"/>
                </a:solidFill>
                <a:latin typeface="Arial" panose="020B0604020202020204" pitchFamily="34" charset="0"/>
                <a:ea typeface="標楷體" panose="03000509000000000000" pitchFamily="65" charset="-120"/>
                <a:cs typeface="Arial" panose="020B0604020202020204" pitchFamily="34" charset="0"/>
              </a:rPr>
              <a:t>．</a:t>
            </a:r>
            <a:r>
              <a:rPr lang="en-US" altLang="zh-TW" sz="2800" dirty="0">
                <a:solidFill>
                  <a:srgbClr val="000000"/>
                </a:solidFill>
                <a:latin typeface="Arial" panose="020B0604020202020204" pitchFamily="34" charset="0"/>
                <a:ea typeface="標楷體" panose="03000509000000000000" pitchFamily="65" charset="-120"/>
                <a:cs typeface="Arial" panose="020B0604020202020204" pitchFamily="34" charset="0"/>
              </a:rPr>
              <a:t>(others)</a:t>
            </a:r>
            <a:endPar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2200742419"/>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2">
            <a:extLst>
              <a:ext uri="{FF2B5EF4-FFF2-40B4-BE49-F238E27FC236}">
                <a16:creationId xmlns:a16="http://schemas.microsoft.com/office/drawing/2014/main" id="{9B8F40B3-B3F8-4AC5-BBCA-1CD1DE24BF57}"/>
              </a:ext>
            </a:extLst>
          </p:cNvPr>
          <p:cNvSpPr txBox="1">
            <a:spLocks/>
          </p:cNvSpPr>
          <p:nvPr/>
        </p:nvSpPr>
        <p:spPr>
          <a:xfrm>
            <a:off x="307956" y="5627509"/>
            <a:ext cx="11639896" cy="6480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pPr>
            <a:r>
              <a:rPr lang="en-US" altLang="zh-TW" sz="2600" dirty="0">
                <a:solidFill>
                  <a:schemeClr val="tx1"/>
                </a:solidFill>
                <a:latin typeface="Arial" panose="020B0604020202020204" pitchFamily="34" charset="0"/>
                <a:ea typeface="標楷體" panose="03000509000000000000" pitchFamily="65" charset="-120"/>
                <a:cs typeface="Arial" panose="020B0604020202020204" pitchFamily="34" charset="0"/>
              </a:rPr>
              <a:t>Now, use the above information to write a description of a person in your class.</a:t>
            </a:r>
          </a:p>
        </p:txBody>
      </p:sp>
      <p:sp>
        <p:nvSpPr>
          <p:cNvPr id="3" name="矩形: 圓角化同側角落 2">
            <a:extLst>
              <a:ext uri="{FF2B5EF4-FFF2-40B4-BE49-F238E27FC236}">
                <a16:creationId xmlns:a16="http://schemas.microsoft.com/office/drawing/2014/main" id="{2B4F4369-A338-4772-8529-41BB5C3634A7}"/>
              </a:ext>
            </a:extLst>
          </p:cNvPr>
          <p:cNvSpPr/>
          <p:nvPr/>
        </p:nvSpPr>
        <p:spPr>
          <a:xfrm>
            <a:off x="388318" y="5226574"/>
            <a:ext cx="1008112" cy="423162"/>
          </a:xfrm>
          <a:prstGeom prst="round2SameRect">
            <a:avLst>
              <a:gd name="adj1" fmla="val 35147"/>
              <a:gd name="adj2" fmla="val 0"/>
            </a:avLst>
          </a:prstGeom>
          <a:solidFill>
            <a:srgbClr val="01B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TW" sz="2000" b="1" spc="-30" dirty="0">
                <a:solidFill>
                  <a:schemeClr val="bg1"/>
                </a:solidFill>
                <a:latin typeface="Arial" panose="020B0604020202020204" pitchFamily="34" charset="0"/>
                <a:ea typeface="標楷體" panose="03000509000000000000" pitchFamily="65" charset="-120"/>
                <a:cs typeface="Arial" panose="020B0604020202020204" pitchFamily="34" charset="0"/>
              </a:rPr>
              <a:t>Write</a:t>
            </a:r>
            <a:endParaRPr lang="en-US" altLang="zh-TW" sz="2000" b="1" dirty="0">
              <a:solidFill>
                <a:schemeClr val="bg1"/>
              </a:solidFill>
              <a:latin typeface="Arial" panose="020B0604020202020204" pitchFamily="34" charset="0"/>
              <a:ea typeface="標楷體" panose="03000509000000000000" pitchFamily="65" charset="-120"/>
              <a:cs typeface="Arial" panose="020B0604020202020204" pitchFamily="34" charset="0"/>
            </a:endParaRPr>
          </a:p>
        </p:txBody>
      </p:sp>
      <p:cxnSp>
        <p:nvCxnSpPr>
          <p:cNvPr id="5" name="直線接點 4">
            <a:extLst>
              <a:ext uri="{FF2B5EF4-FFF2-40B4-BE49-F238E27FC236}">
                <a16:creationId xmlns:a16="http://schemas.microsoft.com/office/drawing/2014/main" id="{B85FE58F-739D-4FB6-816E-10B22C6935B3}"/>
              </a:ext>
            </a:extLst>
          </p:cNvPr>
          <p:cNvCxnSpPr>
            <a:cxnSpLocks/>
          </p:cNvCxnSpPr>
          <p:nvPr/>
        </p:nvCxnSpPr>
        <p:spPr>
          <a:xfrm>
            <a:off x="1396430" y="5637035"/>
            <a:ext cx="10369152" cy="3175"/>
          </a:xfrm>
          <a:prstGeom prst="line">
            <a:avLst/>
          </a:prstGeom>
          <a:ln w="19050">
            <a:solidFill>
              <a:srgbClr val="01B6AD"/>
            </a:solidFill>
          </a:ln>
        </p:spPr>
        <p:style>
          <a:lnRef idx="1">
            <a:schemeClr val="accent1"/>
          </a:lnRef>
          <a:fillRef idx="0">
            <a:schemeClr val="accent1"/>
          </a:fillRef>
          <a:effectRef idx="0">
            <a:schemeClr val="accent1"/>
          </a:effectRef>
          <a:fontRef idx="minor">
            <a:schemeClr val="tx1"/>
          </a:fontRef>
        </p:style>
      </p:cxnSp>
      <p:pic>
        <p:nvPicPr>
          <p:cNvPr id="7" name="圖片 6">
            <a:extLst>
              <a:ext uri="{FF2B5EF4-FFF2-40B4-BE49-F238E27FC236}">
                <a16:creationId xmlns:a16="http://schemas.microsoft.com/office/drawing/2014/main" id="{0B3A52F9-2672-4B4D-B859-9AD0A4355AF2}"/>
              </a:ext>
            </a:extLst>
          </p:cNvPr>
          <p:cNvPicPr>
            <a:picLocks noChangeAspect="1"/>
          </p:cNvPicPr>
          <p:nvPr/>
        </p:nvPicPr>
        <p:blipFill rotWithShape="1">
          <a:blip r:embed="rId2">
            <a:clrChange>
              <a:clrFrom>
                <a:srgbClr val="FFFFFF"/>
              </a:clrFrom>
              <a:clrTo>
                <a:srgbClr val="FFFFFF">
                  <a:alpha val="0"/>
                </a:srgbClr>
              </a:clrTo>
            </a:clrChange>
          </a:blip>
          <a:srcRect l="2925" r="2264"/>
          <a:stretch/>
        </p:blipFill>
        <p:spPr>
          <a:xfrm>
            <a:off x="274543" y="434634"/>
            <a:ext cx="11559346" cy="5045292"/>
          </a:xfrm>
          <a:prstGeom prst="rect">
            <a:avLst/>
          </a:prstGeom>
        </p:spPr>
      </p:pic>
      <p:sp>
        <p:nvSpPr>
          <p:cNvPr id="10" name="文字版面配置區 2">
            <a:extLst>
              <a:ext uri="{FF2B5EF4-FFF2-40B4-BE49-F238E27FC236}">
                <a16:creationId xmlns:a16="http://schemas.microsoft.com/office/drawing/2014/main" id="{47E9A01D-0908-4B71-B54C-6D576C9184A2}"/>
              </a:ext>
            </a:extLst>
          </p:cNvPr>
          <p:cNvSpPr txBox="1">
            <a:spLocks/>
          </p:cNvSpPr>
          <p:nvPr/>
        </p:nvSpPr>
        <p:spPr>
          <a:xfrm>
            <a:off x="5496914" y="4606343"/>
            <a:ext cx="1261980" cy="5855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30000"/>
              </a:lnSpc>
            </a:pP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Inside</a:t>
            </a:r>
          </a:p>
        </p:txBody>
      </p:sp>
      <p:sp>
        <p:nvSpPr>
          <p:cNvPr id="11" name="文字版面配置區 2">
            <a:extLst>
              <a:ext uri="{FF2B5EF4-FFF2-40B4-BE49-F238E27FC236}">
                <a16:creationId xmlns:a16="http://schemas.microsoft.com/office/drawing/2014/main" id="{7D3381A1-CCB6-4154-A2F3-960C25AA8F96}"/>
              </a:ext>
            </a:extLst>
          </p:cNvPr>
          <p:cNvSpPr txBox="1">
            <a:spLocks/>
          </p:cNvSpPr>
          <p:nvPr/>
        </p:nvSpPr>
        <p:spPr>
          <a:xfrm>
            <a:off x="2257425" y="657217"/>
            <a:ext cx="7272338" cy="5855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lnSpc>
                <a:spcPct val="110000"/>
              </a:lnSpc>
              <a:spcBef>
                <a:spcPts val="0"/>
              </a:spcBef>
            </a:pPr>
            <a:r>
              <a:rPr lang="zh-TW" altLang="en-US" sz="2800" dirty="0">
                <a:solidFill>
                  <a:srgbClr val="000000"/>
                </a:solidFill>
                <a:latin typeface="Arial" panose="020B0604020202020204" pitchFamily="34" charset="0"/>
                <a:ea typeface="標楷體" panose="03000509000000000000" pitchFamily="65" charset="-120"/>
                <a:cs typeface="Arial" panose="020B0604020202020204" pitchFamily="34" charset="0"/>
              </a:rPr>
              <a:t>．</a:t>
            </a:r>
            <a:r>
              <a:rPr lang="en-US" altLang="zh-TW" sz="2800" dirty="0">
                <a:solidFill>
                  <a:srgbClr val="000000"/>
                </a:solidFill>
                <a:latin typeface="Arial" panose="020B0604020202020204" pitchFamily="34" charset="0"/>
                <a:ea typeface="標楷體" panose="03000509000000000000" pitchFamily="65" charset="-120"/>
                <a:cs typeface="Arial" panose="020B0604020202020204" pitchFamily="34" charset="0"/>
              </a:rPr>
              <a:t>(personality) </a:t>
            </a:r>
            <a:r>
              <a:rPr lang="en-US" altLang="zh-TW" sz="2800" i="1" dirty="0">
                <a:solidFill>
                  <a:srgbClr val="E8336E"/>
                </a:solidFill>
                <a:latin typeface="Arial" panose="020B0604020202020204" pitchFamily="34" charset="0"/>
                <a:ea typeface="標楷體" panose="03000509000000000000" pitchFamily="65" charset="-120"/>
                <a:cs typeface="Arial" panose="020B0604020202020204" pitchFamily="34" charset="0"/>
              </a:rPr>
              <a:t>is a(n)...person</a:t>
            </a:r>
            <a:endPar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12" name="文字版面配置區 2">
            <a:extLst>
              <a:ext uri="{FF2B5EF4-FFF2-40B4-BE49-F238E27FC236}">
                <a16:creationId xmlns:a16="http://schemas.microsoft.com/office/drawing/2014/main" id="{99AFF2F2-04AF-4E7A-9E31-FA833A6BB175}"/>
              </a:ext>
            </a:extLst>
          </p:cNvPr>
          <p:cNvSpPr txBox="1">
            <a:spLocks/>
          </p:cNvSpPr>
          <p:nvPr/>
        </p:nvSpPr>
        <p:spPr>
          <a:xfrm>
            <a:off x="2257424" y="1300712"/>
            <a:ext cx="7593585" cy="5855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lnSpc>
                <a:spcPct val="110000"/>
              </a:lnSpc>
              <a:spcBef>
                <a:spcPts val="0"/>
              </a:spcBef>
            </a:pPr>
            <a:r>
              <a:rPr lang="zh-TW" altLang="en-US" sz="2800" dirty="0">
                <a:solidFill>
                  <a:srgbClr val="000000"/>
                </a:solidFill>
                <a:latin typeface="Arial" panose="020B0604020202020204" pitchFamily="34" charset="0"/>
                <a:ea typeface="標楷體" panose="03000509000000000000" pitchFamily="65" charset="-120"/>
                <a:cs typeface="Arial" panose="020B0604020202020204" pitchFamily="34" charset="0"/>
              </a:rPr>
              <a:t>．</a:t>
            </a:r>
            <a:r>
              <a:rPr lang="en-US" altLang="zh-TW" sz="2800" dirty="0">
                <a:solidFill>
                  <a:srgbClr val="000000"/>
                </a:solidFill>
                <a:latin typeface="Arial" panose="020B0604020202020204" pitchFamily="34" charset="0"/>
                <a:ea typeface="標楷體" panose="03000509000000000000" pitchFamily="65" charset="-120"/>
                <a:cs typeface="Arial" panose="020B0604020202020204" pitchFamily="34" charset="0"/>
              </a:rPr>
              <a:t>(pet phrase) </a:t>
            </a:r>
            <a:r>
              <a:rPr lang="en-US" altLang="zh-TW" sz="2800" i="1" dirty="0">
                <a:solidFill>
                  <a:srgbClr val="E8336E"/>
                </a:solidFill>
                <a:latin typeface="Arial" panose="020B0604020202020204" pitchFamily="34" charset="0"/>
                <a:ea typeface="標楷體" panose="03000509000000000000" pitchFamily="65" charset="-120"/>
                <a:cs typeface="Arial" panose="020B0604020202020204" pitchFamily="34" charset="0"/>
              </a:rPr>
              <a:t>often says...without realizing it</a:t>
            </a:r>
            <a:endPar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13" name="文字版面配置區 2">
            <a:extLst>
              <a:ext uri="{FF2B5EF4-FFF2-40B4-BE49-F238E27FC236}">
                <a16:creationId xmlns:a16="http://schemas.microsoft.com/office/drawing/2014/main" id="{0B93D753-4FB2-4B04-A671-9188CE2D9161}"/>
              </a:ext>
            </a:extLst>
          </p:cNvPr>
          <p:cNvSpPr txBox="1">
            <a:spLocks/>
          </p:cNvSpPr>
          <p:nvPr/>
        </p:nvSpPr>
        <p:spPr>
          <a:xfrm>
            <a:off x="2257425" y="1944361"/>
            <a:ext cx="7272338" cy="5855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lnSpc>
                <a:spcPct val="110000"/>
              </a:lnSpc>
              <a:spcBef>
                <a:spcPts val="0"/>
              </a:spcBef>
            </a:pPr>
            <a:r>
              <a:rPr lang="zh-TW" altLang="en-US" sz="2800" dirty="0">
                <a:solidFill>
                  <a:srgbClr val="000000"/>
                </a:solidFill>
                <a:latin typeface="Arial" panose="020B0604020202020204" pitchFamily="34" charset="0"/>
                <a:ea typeface="標楷體" panose="03000509000000000000" pitchFamily="65" charset="-120"/>
                <a:cs typeface="Arial" panose="020B0604020202020204" pitchFamily="34" charset="0"/>
              </a:rPr>
              <a:t>．</a:t>
            </a:r>
            <a:r>
              <a:rPr lang="en-US" altLang="zh-TW" sz="2800" dirty="0">
                <a:solidFill>
                  <a:srgbClr val="000000"/>
                </a:solidFill>
                <a:latin typeface="Arial" panose="020B0604020202020204" pitchFamily="34" charset="0"/>
                <a:ea typeface="標楷體" panose="03000509000000000000" pitchFamily="65" charset="-120"/>
                <a:cs typeface="Arial" panose="020B0604020202020204" pitchFamily="34" charset="0"/>
              </a:rPr>
              <a:t>(hobby) </a:t>
            </a:r>
            <a:r>
              <a:rPr lang="en-US" altLang="zh-TW" sz="2800" i="1" dirty="0">
                <a:solidFill>
                  <a:srgbClr val="E8336E"/>
                </a:solidFill>
                <a:latin typeface="Arial" panose="020B0604020202020204" pitchFamily="34" charset="0"/>
                <a:ea typeface="標楷體" panose="03000509000000000000" pitchFamily="65" charset="-120"/>
                <a:cs typeface="Arial" panose="020B0604020202020204" pitchFamily="34" charset="0"/>
              </a:rPr>
              <a:t>likes to...</a:t>
            </a:r>
            <a:endPar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14" name="文字版面配置區 2">
            <a:extLst>
              <a:ext uri="{FF2B5EF4-FFF2-40B4-BE49-F238E27FC236}">
                <a16:creationId xmlns:a16="http://schemas.microsoft.com/office/drawing/2014/main" id="{33CA585E-749A-4B31-A70E-9240B2DB98A2}"/>
              </a:ext>
            </a:extLst>
          </p:cNvPr>
          <p:cNvSpPr txBox="1">
            <a:spLocks/>
          </p:cNvSpPr>
          <p:nvPr/>
        </p:nvSpPr>
        <p:spPr>
          <a:xfrm>
            <a:off x="2257425" y="2573178"/>
            <a:ext cx="7272338" cy="5855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lnSpc>
                <a:spcPct val="110000"/>
              </a:lnSpc>
              <a:spcBef>
                <a:spcPts val="0"/>
              </a:spcBef>
            </a:pPr>
            <a:r>
              <a:rPr lang="zh-TW" altLang="en-US" sz="2800" dirty="0">
                <a:solidFill>
                  <a:srgbClr val="000000"/>
                </a:solidFill>
                <a:latin typeface="Arial" panose="020B0604020202020204" pitchFamily="34" charset="0"/>
                <a:ea typeface="標楷體" panose="03000509000000000000" pitchFamily="65" charset="-120"/>
                <a:cs typeface="Arial" panose="020B0604020202020204" pitchFamily="34" charset="0"/>
              </a:rPr>
              <a:t>．</a:t>
            </a:r>
            <a:r>
              <a:rPr lang="en-US" altLang="zh-TW" sz="2800" dirty="0">
                <a:solidFill>
                  <a:srgbClr val="000000"/>
                </a:solidFill>
                <a:latin typeface="Arial" panose="020B0604020202020204" pitchFamily="34" charset="0"/>
                <a:ea typeface="標楷體" panose="03000509000000000000" pitchFamily="65" charset="-120"/>
                <a:cs typeface="Arial" panose="020B0604020202020204" pitchFamily="34" charset="0"/>
              </a:rPr>
              <a:t>(others)</a:t>
            </a:r>
            <a:endPar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3640170096"/>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99F01913-5451-432E-9088-A2395630A939}"/>
              </a:ext>
            </a:extLst>
          </p:cNvPr>
          <p:cNvGrpSpPr/>
          <p:nvPr/>
        </p:nvGrpSpPr>
        <p:grpSpPr>
          <a:xfrm>
            <a:off x="3561768" y="2583755"/>
            <a:ext cx="5068464" cy="1690491"/>
            <a:chOff x="407368" y="4869160"/>
            <a:chExt cx="5068464" cy="1690490"/>
          </a:xfrm>
        </p:grpSpPr>
        <p:sp>
          <p:nvSpPr>
            <p:cNvPr id="3" name="橢圓 2">
              <a:extLst>
                <a:ext uri="{FF2B5EF4-FFF2-40B4-BE49-F238E27FC236}">
                  <a16:creationId xmlns:a16="http://schemas.microsoft.com/office/drawing/2014/main" id="{BB487AAA-5ED2-412E-8179-A55E0F81B9FB}"/>
                </a:ext>
              </a:extLst>
            </p:cNvPr>
            <p:cNvSpPr/>
            <p:nvPr/>
          </p:nvSpPr>
          <p:spPr>
            <a:xfrm>
              <a:off x="407368" y="4869160"/>
              <a:ext cx="1749472" cy="1653888"/>
            </a:xfrm>
            <a:prstGeom prst="ellipse">
              <a:avLst/>
            </a:prstGeom>
            <a:solidFill>
              <a:srgbClr val="EE3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dirty="0">
                <a:ea typeface="標楷體" panose="03000509000000000000" pitchFamily="65" charset="-120"/>
              </a:endParaRPr>
            </a:p>
          </p:txBody>
        </p:sp>
        <p:sp>
          <p:nvSpPr>
            <p:cNvPr id="4" name="文字版面配置區 2">
              <a:extLst>
                <a:ext uri="{FF2B5EF4-FFF2-40B4-BE49-F238E27FC236}">
                  <a16:creationId xmlns:a16="http://schemas.microsoft.com/office/drawing/2014/main" id="{6825E4A6-4589-4A60-BA1F-09254CE86DE7}"/>
                </a:ext>
              </a:extLst>
            </p:cNvPr>
            <p:cNvSpPr txBox="1">
              <a:spLocks/>
            </p:cNvSpPr>
            <p:nvPr/>
          </p:nvSpPr>
          <p:spPr>
            <a:xfrm>
              <a:off x="645091" y="4876698"/>
              <a:ext cx="1368152" cy="151216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363629" indent="-1363629">
                <a:lnSpc>
                  <a:spcPct val="120000"/>
                </a:lnSpc>
              </a:pPr>
              <a:r>
                <a:rPr lang="zh-TW" altLang="en-US" sz="10000"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補</a:t>
              </a:r>
              <a:endParaRPr lang="en-US" altLang="zh-TW" sz="100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5" name="文字版面配置區 2">
              <a:extLst>
                <a:ext uri="{FF2B5EF4-FFF2-40B4-BE49-F238E27FC236}">
                  <a16:creationId xmlns:a16="http://schemas.microsoft.com/office/drawing/2014/main" id="{FDE88C51-07A6-4761-A4FD-F89599189995}"/>
                </a:ext>
              </a:extLst>
            </p:cNvPr>
            <p:cNvSpPr txBox="1">
              <a:spLocks/>
            </p:cNvSpPr>
            <p:nvPr/>
          </p:nvSpPr>
          <p:spPr>
            <a:xfrm>
              <a:off x="1848817" y="5047483"/>
              <a:ext cx="3627015" cy="151216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363629" indent="-1363629">
                <a:lnSpc>
                  <a:spcPct val="120000"/>
                </a:lnSpc>
              </a:pPr>
              <a:r>
                <a:rPr lang="zh-TW" altLang="en-US" sz="8800" b="1"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充資源</a:t>
              </a:r>
              <a:endParaRPr lang="en-US" altLang="zh-TW" sz="8800"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grpSp>
    </p:spTree>
    <p:extLst>
      <p:ext uri="{BB962C8B-B14F-4D97-AF65-F5344CB8AC3E}">
        <p14:creationId xmlns:p14="http://schemas.microsoft.com/office/powerpoint/2010/main" val="2395966960"/>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BAE53D2B-FC8C-4D02-BC05-795353F8A3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44135" y="45733"/>
            <a:ext cx="1612836" cy="447756"/>
          </a:xfrm>
          <a:prstGeom prst="rect">
            <a:avLst/>
          </a:prstGeom>
        </p:spPr>
      </p:pic>
      <p:sp>
        <p:nvSpPr>
          <p:cNvPr id="8" name="文字版面配置區 2">
            <a:extLst>
              <a:ext uri="{FF2B5EF4-FFF2-40B4-BE49-F238E27FC236}">
                <a16:creationId xmlns:a16="http://schemas.microsoft.com/office/drawing/2014/main" id="{61E2849B-4BA2-4273-B620-8872113EAD33}"/>
              </a:ext>
            </a:extLst>
          </p:cNvPr>
          <p:cNvSpPr txBox="1">
            <a:spLocks/>
          </p:cNvSpPr>
          <p:nvPr/>
        </p:nvSpPr>
        <p:spPr>
          <a:xfrm>
            <a:off x="468000" y="667588"/>
            <a:ext cx="11123139" cy="5198374"/>
          </a:xfrm>
          <a:prstGeom prst="rect">
            <a:avLst/>
          </a:prstGeom>
          <a:solidFill>
            <a:srgbClr val="FFFFFF">
              <a:alpha val="74902"/>
            </a:srgbClr>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514350" indent="-514350">
              <a:lnSpc>
                <a:spcPct val="150000"/>
              </a:lnSpc>
              <a:buFont typeface="+mj-lt"/>
              <a:buAutoNum type="arabicPeriod"/>
            </a:pPr>
            <a:r>
              <a:rPr lang="zh-TW" altLang="en-US" sz="3200" dirty="0">
                <a:solidFill>
                  <a:srgbClr val="0563C1"/>
                </a:solidFill>
                <a:latin typeface="Arial" panose="020B0604020202020204" pitchFamily="34" charset="0"/>
                <a:ea typeface="標楷體" panose="03000509000000000000" pitchFamily="65" charset="-120"/>
                <a:cs typeface="Arial" panose="020B0604020202020204" pitchFamily="34" charset="0"/>
                <a:hlinkClick r:id="rId3"/>
              </a:rPr>
              <a:t>京都旅遊指南與文化遺產介紹</a:t>
            </a:r>
            <a:endParaRPr lang="en-US" altLang="zh-TW" sz="3200" dirty="0">
              <a:solidFill>
                <a:srgbClr val="0563C1"/>
              </a:solidFill>
              <a:latin typeface="Arial" panose="020B0604020202020204" pitchFamily="34" charset="0"/>
              <a:ea typeface="標楷體" panose="03000509000000000000" pitchFamily="65" charset="-120"/>
              <a:cs typeface="Arial" panose="020B0604020202020204" pitchFamily="34" charset="0"/>
            </a:endParaRPr>
          </a:p>
          <a:p>
            <a:pPr marL="514350" indent="-514350">
              <a:lnSpc>
                <a:spcPct val="150000"/>
              </a:lnSpc>
              <a:buFont typeface="+mj-lt"/>
              <a:buAutoNum type="arabicPeriod"/>
            </a:pPr>
            <a:r>
              <a:rPr lang="zh-TW" altLang="en-US" sz="3200" dirty="0">
                <a:solidFill>
                  <a:srgbClr val="0563C1"/>
                </a:solidFill>
                <a:latin typeface="Arial" panose="020B0604020202020204" pitchFamily="34" charset="0"/>
                <a:ea typeface="標楷體" panose="03000509000000000000" pitchFamily="65" charset="-120"/>
                <a:cs typeface="Arial" panose="020B0604020202020204" pitchFamily="34" charset="0"/>
                <a:hlinkClick r:id="rId4"/>
              </a:rPr>
              <a:t>京都著名旅遊景點介紹  </a:t>
            </a:r>
            <a:endParaRPr lang="en-US" altLang="zh-TW" sz="3200" dirty="0">
              <a:solidFill>
                <a:srgbClr val="0563C1"/>
              </a:solidFill>
              <a:latin typeface="Arial" panose="020B0604020202020204" pitchFamily="34" charset="0"/>
              <a:ea typeface="標楷體" panose="03000509000000000000" pitchFamily="65" charset="-120"/>
              <a:cs typeface="Arial" panose="020B0604020202020204" pitchFamily="34" charset="0"/>
            </a:endParaRPr>
          </a:p>
          <a:p>
            <a:pPr marL="514350" indent="-514350">
              <a:lnSpc>
                <a:spcPct val="150000"/>
              </a:lnSpc>
              <a:buFont typeface="+mj-lt"/>
              <a:buAutoNum type="arabicPeriod"/>
            </a:pPr>
            <a:r>
              <a:rPr lang="zh-TW" altLang="en-US" sz="3200" dirty="0">
                <a:solidFill>
                  <a:srgbClr val="0563C1"/>
                </a:solidFill>
                <a:latin typeface="Arial" panose="020B0604020202020204" pitchFamily="34" charset="0"/>
                <a:ea typeface="標楷體" panose="03000509000000000000" pitchFamily="65" charset="-120"/>
                <a:cs typeface="Arial" panose="020B0604020202020204" pitchFamily="34" charset="0"/>
                <a:hlinkClick r:id="rId5"/>
              </a:rPr>
              <a:t>京都金閣寺的介紹</a:t>
            </a:r>
            <a:endParaRPr lang="en-US" altLang="zh-TW" sz="3200" dirty="0">
              <a:solidFill>
                <a:srgbClr val="0563C1"/>
              </a:solidFill>
              <a:latin typeface="Arial" panose="020B0604020202020204" pitchFamily="34" charset="0"/>
              <a:ea typeface="標楷體" panose="03000509000000000000" pitchFamily="65" charset="-120"/>
              <a:cs typeface="Arial" panose="020B0604020202020204" pitchFamily="34" charset="0"/>
            </a:endParaRPr>
          </a:p>
          <a:p>
            <a:pPr marL="514350" indent="-514350">
              <a:lnSpc>
                <a:spcPct val="150000"/>
              </a:lnSpc>
              <a:buFont typeface="+mj-lt"/>
              <a:buAutoNum type="arabicPeriod"/>
            </a:pPr>
            <a:r>
              <a:rPr lang="zh-TW" altLang="en-US" sz="3200" dirty="0">
                <a:solidFill>
                  <a:srgbClr val="0563C1"/>
                </a:solidFill>
                <a:latin typeface="Arial" panose="020B0604020202020204" pitchFamily="34" charset="0"/>
                <a:ea typeface="標楷體" panose="03000509000000000000" pitchFamily="65" charset="-120"/>
                <a:cs typeface="Arial" panose="020B0604020202020204" pitchFamily="34" charset="0"/>
                <a:hlinkClick r:id="rId6"/>
              </a:rPr>
              <a:t>京都藝妓你應該要知道的七件事情</a:t>
            </a:r>
            <a:endParaRPr lang="en-US" altLang="zh-TW" sz="3200" dirty="0">
              <a:solidFill>
                <a:srgbClr val="0563C1"/>
              </a:solidFill>
              <a:latin typeface="Arial" panose="020B0604020202020204" pitchFamily="34" charset="0"/>
              <a:ea typeface="標楷體" panose="03000509000000000000" pitchFamily="65" charset="-120"/>
              <a:cs typeface="Arial" panose="020B0604020202020204" pitchFamily="34" charset="0"/>
            </a:endParaRPr>
          </a:p>
          <a:p>
            <a:pPr marL="514350" indent="-514350">
              <a:lnSpc>
                <a:spcPct val="150000"/>
              </a:lnSpc>
              <a:buFont typeface="+mj-lt"/>
              <a:buAutoNum type="arabicPeriod"/>
            </a:pPr>
            <a:r>
              <a:rPr lang="zh-TW" altLang="en-US" sz="3200" dirty="0">
                <a:solidFill>
                  <a:srgbClr val="0563C1"/>
                </a:solidFill>
                <a:latin typeface="Arial" panose="020B0604020202020204" pitchFamily="34" charset="0"/>
                <a:ea typeface="標楷體" panose="03000509000000000000" pitchFamily="65" charset="-120"/>
                <a:cs typeface="Arial" panose="020B0604020202020204" pitchFamily="34" charset="0"/>
                <a:hlinkClick r:id="rId7"/>
              </a:rPr>
              <a:t>京都的龍安寺與方丈庭園</a:t>
            </a:r>
            <a:endParaRPr lang="en-US" altLang="zh-TW" sz="3200" dirty="0">
              <a:solidFill>
                <a:srgbClr val="0563C1"/>
              </a:solidFill>
              <a:latin typeface="Arial" panose="020B0604020202020204" pitchFamily="34" charset="0"/>
              <a:ea typeface="標楷體" panose="03000509000000000000" pitchFamily="65" charset="-120"/>
              <a:cs typeface="Arial" panose="020B0604020202020204" pitchFamily="34" charset="0"/>
            </a:endParaRPr>
          </a:p>
          <a:p>
            <a:pPr marL="514350" indent="-514350">
              <a:lnSpc>
                <a:spcPct val="150000"/>
              </a:lnSpc>
              <a:buFont typeface="+mj-lt"/>
              <a:buAutoNum type="arabicPeriod"/>
            </a:pPr>
            <a:r>
              <a:rPr lang="zh-TW" altLang="en-US" sz="3200" dirty="0">
                <a:solidFill>
                  <a:srgbClr val="0563C1"/>
                </a:solidFill>
                <a:latin typeface="Arial" panose="020B0604020202020204" pitchFamily="34" charset="0"/>
                <a:ea typeface="標楷體" panose="03000509000000000000" pitchFamily="65" charset="-120"/>
                <a:cs typeface="Arial" panose="020B0604020202020204" pitchFamily="34" charset="0"/>
                <a:hlinkClick r:id="rId8"/>
              </a:rPr>
              <a:t>日本茶道的基本知識與體驗方法</a:t>
            </a:r>
            <a:endParaRPr lang="en-US" altLang="zh-TW" sz="3200" dirty="0">
              <a:solidFill>
                <a:srgbClr val="0563C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1877465900"/>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08E578F0-A14F-438B-AC35-E10E50AA53C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075" t="-5432"/>
          <a:stretch/>
        </p:blipFill>
        <p:spPr>
          <a:xfrm>
            <a:off x="1320902" y="43787"/>
            <a:ext cx="2197865" cy="455467"/>
          </a:xfrm>
          <a:prstGeom prst="rect">
            <a:avLst/>
          </a:prstGeom>
        </p:spPr>
      </p:pic>
      <p:sp>
        <p:nvSpPr>
          <p:cNvPr id="9" name="文字版面配置區 2">
            <a:extLst>
              <a:ext uri="{FF2B5EF4-FFF2-40B4-BE49-F238E27FC236}">
                <a16:creationId xmlns:a16="http://schemas.microsoft.com/office/drawing/2014/main" id="{539BCD4D-D254-439F-ABCB-FB6F6A86DCFC}"/>
              </a:ext>
            </a:extLst>
          </p:cNvPr>
          <p:cNvSpPr txBox="1">
            <a:spLocks/>
          </p:cNvSpPr>
          <p:nvPr/>
        </p:nvSpPr>
        <p:spPr>
          <a:xfrm>
            <a:off x="295835" y="682193"/>
            <a:ext cx="11344781" cy="5497633"/>
          </a:xfrm>
          <a:prstGeom prst="rect">
            <a:avLst/>
          </a:prstGeom>
          <a:solidFill>
            <a:srgbClr val="FFFFFF">
              <a:alpha val="74902"/>
            </a:srgbClr>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63600" indent="-457200">
              <a:lnSpc>
                <a:spcPct val="120000"/>
              </a:lnSpc>
              <a:spcBef>
                <a:spcPts val="600"/>
              </a:spcBef>
            </a:pPr>
            <a:r>
              <a:rPr lang="en-US" altLang="zh-TW" sz="2800" b="1" dirty="0">
                <a:solidFill>
                  <a:srgbClr val="0563C1"/>
                </a:solidFill>
                <a:latin typeface="Arial" panose="020B0604020202020204" pitchFamily="34" charset="0"/>
                <a:ea typeface="標楷體" panose="03000509000000000000" pitchFamily="65" charset="-120"/>
                <a:cs typeface="Arial" panose="020B0604020202020204" pitchFamily="34" charset="0"/>
              </a:rPr>
              <a:t>1. </a:t>
            </a:r>
            <a:r>
              <a:rPr lang="en-US" altLang="zh-TW" sz="2800" b="1" dirty="0">
                <a:solidFill>
                  <a:srgbClr val="0563C1"/>
                </a:solidFill>
                <a:latin typeface="Arial" panose="020B0604020202020204" pitchFamily="34" charset="0"/>
                <a:ea typeface="標楷體" panose="03000509000000000000" pitchFamily="65" charset="-120"/>
                <a:cs typeface="Arial" panose="020B0604020202020204" pitchFamily="34" charset="0"/>
                <a:hlinkClick r:id="rId3"/>
              </a:rPr>
              <a:t>Top 5 Things to do in Kyoto</a:t>
            </a:r>
            <a:r>
              <a:rPr lang="en-US" altLang="zh-TW" sz="2800" b="1" dirty="0">
                <a:solidFill>
                  <a:schemeClr val="bg1">
                    <a:lumMod val="50000"/>
                  </a:schemeClr>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a:solidFill>
                  <a:schemeClr val="bg1">
                    <a:lumMod val="50000"/>
                  </a:schemeClr>
                </a:solidFill>
                <a:latin typeface="Arial" panose="020B0604020202020204" pitchFamily="34" charset="0"/>
                <a:ea typeface="標楷體" panose="03000509000000000000" pitchFamily="65" charset="-120"/>
                <a:cs typeface="Arial" panose="020B0604020202020204" pitchFamily="34" charset="0"/>
              </a:rPr>
              <a:t>(07:32)</a:t>
            </a:r>
            <a:br>
              <a:rPr lang="en-US" altLang="zh-TW" sz="2800" dirty="0">
                <a:solidFill>
                  <a:schemeClr val="bg1">
                    <a:lumMod val="50000"/>
                  </a:schemeClr>
                </a:solidFill>
                <a:latin typeface="Arial" panose="020B0604020202020204" pitchFamily="34" charset="0"/>
                <a:ea typeface="標楷體" panose="03000509000000000000" pitchFamily="65" charset="-120"/>
                <a:cs typeface="Arial" panose="020B0604020202020204" pitchFamily="34" charset="0"/>
              </a:rPr>
            </a:br>
            <a:r>
              <a:rPr lang="zh-TW" altLang="en-US" sz="2800" dirty="0">
                <a:solidFill>
                  <a:schemeClr val="bg2">
                    <a:lumMod val="25000"/>
                  </a:schemeClr>
                </a:solidFill>
                <a:ea typeface="標楷體" panose="03000509000000000000" pitchFamily="65" charset="-120"/>
              </a:rPr>
              <a:t>介紹在京都必做的五件事。</a:t>
            </a:r>
            <a:endParaRPr lang="en-US" altLang="zh-TW" sz="2800" dirty="0">
              <a:solidFill>
                <a:schemeClr val="bg2">
                  <a:lumMod val="25000"/>
                </a:schemeClr>
              </a:solidFill>
              <a:latin typeface="Arial" panose="020B0604020202020204" pitchFamily="34" charset="0"/>
              <a:ea typeface="標楷體" panose="03000509000000000000" pitchFamily="65" charset="-120"/>
              <a:cs typeface="Arial" panose="020B0604020202020204" pitchFamily="34" charset="0"/>
            </a:endParaRPr>
          </a:p>
          <a:p>
            <a:pPr marL="363600" indent="-457200">
              <a:lnSpc>
                <a:spcPct val="120000"/>
              </a:lnSpc>
              <a:spcBef>
                <a:spcPts val="600"/>
              </a:spcBef>
            </a:pPr>
            <a:r>
              <a:rPr lang="en-US" altLang="zh-TW" sz="2800" b="1" dirty="0">
                <a:solidFill>
                  <a:srgbClr val="0563C1"/>
                </a:solidFill>
                <a:latin typeface="Arial" panose="020B0604020202020204" pitchFamily="34" charset="0"/>
                <a:ea typeface="標楷體" panose="03000509000000000000" pitchFamily="65" charset="-120"/>
                <a:cs typeface="Arial" panose="020B0604020202020204" pitchFamily="34" charset="0"/>
              </a:rPr>
              <a:t>2. </a:t>
            </a:r>
            <a:r>
              <a:rPr lang="en-US" altLang="zh-TW" sz="2800" b="1" dirty="0">
                <a:solidFill>
                  <a:srgbClr val="0563C1"/>
                </a:solidFill>
                <a:latin typeface="Arial" panose="020B0604020202020204" pitchFamily="34" charset="0"/>
                <a:ea typeface="標楷體" panose="03000509000000000000" pitchFamily="65" charset="-120"/>
                <a:cs typeface="Arial" panose="020B0604020202020204" pitchFamily="34" charset="0"/>
                <a:hlinkClick r:id="rId4"/>
              </a:rPr>
              <a:t>Top 10 Travel Attractions, Kyoto (Japan) - Travel Guide</a:t>
            </a:r>
            <a:r>
              <a:rPr lang="en-US" altLang="zh-TW" sz="2800" dirty="0">
                <a:solidFill>
                  <a:schemeClr val="bg1">
                    <a:lumMod val="50000"/>
                  </a:schemeClr>
                </a:solidFill>
                <a:latin typeface="Arial" panose="020B0604020202020204" pitchFamily="34" charset="0"/>
                <a:ea typeface="標楷體" panose="03000509000000000000" pitchFamily="65" charset="-120"/>
                <a:cs typeface="Arial" panose="020B0604020202020204" pitchFamily="34" charset="0"/>
              </a:rPr>
              <a:t> (02:05)</a:t>
            </a:r>
            <a:br>
              <a:rPr lang="en-US" altLang="zh-TW" sz="2800" dirty="0">
                <a:solidFill>
                  <a:schemeClr val="bg1">
                    <a:lumMod val="50000"/>
                  </a:schemeClr>
                </a:solidFill>
                <a:latin typeface="Arial" panose="020B0604020202020204" pitchFamily="34" charset="0"/>
                <a:ea typeface="標楷體" panose="03000509000000000000" pitchFamily="65" charset="-120"/>
                <a:cs typeface="Arial" panose="020B0604020202020204" pitchFamily="34" charset="0"/>
              </a:rPr>
            </a:br>
            <a:r>
              <a:rPr lang="zh-TW" altLang="en-US" sz="2800" dirty="0">
                <a:solidFill>
                  <a:schemeClr val="bg2">
                    <a:lumMod val="25000"/>
                  </a:schemeClr>
                </a:solidFill>
                <a:latin typeface="Arial" panose="020B0604020202020204" pitchFamily="34" charset="0"/>
                <a:ea typeface="標楷體" panose="03000509000000000000" pitchFamily="65" charset="-120"/>
                <a:cs typeface="Arial" panose="020B0604020202020204" pitchFamily="34" charset="0"/>
              </a:rPr>
              <a:t>介紹京都必去的十個旅遊景點。</a:t>
            </a:r>
            <a:endParaRPr lang="en-US" altLang="zh-TW" sz="2800" dirty="0">
              <a:solidFill>
                <a:schemeClr val="bg2">
                  <a:lumMod val="25000"/>
                </a:schemeClr>
              </a:solidFill>
              <a:latin typeface="Arial" panose="020B0604020202020204" pitchFamily="34" charset="0"/>
              <a:ea typeface="標楷體" panose="03000509000000000000" pitchFamily="65" charset="-120"/>
              <a:cs typeface="Arial" panose="020B0604020202020204" pitchFamily="34" charset="0"/>
            </a:endParaRPr>
          </a:p>
          <a:p>
            <a:pPr marL="363600" indent="-457200">
              <a:lnSpc>
                <a:spcPct val="120000"/>
              </a:lnSpc>
              <a:spcBef>
                <a:spcPts val="600"/>
              </a:spcBef>
            </a:pPr>
            <a:r>
              <a:rPr lang="en-US" altLang="zh-TW" sz="2800" b="1" dirty="0">
                <a:solidFill>
                  <a:srgbClr val="0563C1"/>
                </a:solidFill>
                <a:latin typeface="Arial" panose="020B0604020202020204" pitchFamily="34" charset="0"/>
                <a:ea typeface="標楷體" panose="03000509000000000000" pitchFamily="65" charset="-120"/>
                <a:cs typeface="Arial" panose="020B0604020202020204" pitchFamily="34" charset="0"/>
              </a:rPr>
              <a:t>3. </a:t>
            </a:r>
            <a:r>
              <a:rPr lang="en-US" altLang="zh-TW" sz="2800" b="1" dirty="0">
                <a:solidFill>
                  <a:srgbClr val="0563C1"/>
                </a:solidFill>
                <a:latin typeface="Arial" panose="020B0604020202020204" pitchFamily="34" charset="0"/>
                <a:ea typeface="標楷體" panose="03000509000000000000" pitchFamily="65" charset="-120"/>
                <a:cs typeface="Arial" panose="020B0604020202020204" pitchFamily="34" charset="0"/>
                <a:hlinkClick r:id="rId5"/>
              </a:rPr>
              <a:t>Kyoto Travel Guide JP</a:t>
            </a:r>
            <a:r>
              <a:rPr lang="zh-TW" altLang="en-US" sz="2800" b="1" dirty="0">
                <a:solidFill>
                  <a:srgbClr val="0563C1"/>
                </a:solidFill>
                <a:latin typeface="Arial" panose="020B0604020202020204" pitchFamily="34" charset="0"/>
                <a:ea typeface="標楷體" panose="03000509000000000000" pitchFamily="65" charset="-120"/>
                <a:cs typeface="Arial" panose="020B0604020202020204" pitchFamily="34" charset="0"/>
                <a:hlinkClick r:id="rId5"/>
              </a:rPr>
              <a:t> </a:t>
            </a:r>
            <a:r>
              <a:rPr lang="en-US" altLang="zh-TW" sz="2800" b="1" dirty="0">
                <a:solidFill>
                  <a:srgbClr val="0563C1"/>
                </a:solidFill>
                <a:latin typeface="Arial" panose="020B0604020202020204" pitchFamily="34" charset="0"/>
                <a:ea typeface="標楷體" panose="03000509000000000000" pitchFamily="65" charset="-120"/>
                <a:cs typeface="Arial" panose="020B0604020202020204" pitchFamily="34" charset="0"/>
                <a:hlinkClick r:id="rId5"/>
              </a:rPr>
              <a:t>| Travel better in JAPAN!</a:t>
            </a:r>
            <a:r>
              <a:rPr lang="zh-TW" altLang="en-US" sz="2800" b="1" dirty="0">
                <a:solidFill>
                  <a:srgbClr val="0563C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a:solidFill>
                  <a:schemeClr val="bg1">
                    <a:lumMod val="50000"/>
                  </a:schemeClr>
                </a:solidFill>
                <a:latin typeface="Arial" panose="020B0604020202020204" pitchFamily="34" charset="0"/>
                <a:ea typeface="標楷體" panose="03000509000000000000" pitchFamily="65" charset="-120"/>
                <a:cs typeface="Arial" panose="020B0604020202020204" pitchFamily="34" charset="0"/>
              </a:rPr>
              <a:t>(09:03)</a:t>
            </a:r>
            <a:br>
              <a:rPr lang="en-US" altLang="zh-TW" sz="2800" dirty="0">
                <a:solidFill>
                  <a:schemeClr val="bg1">
                    <a:lumMod val="50000"/>
                  </a:schemeClr>
                </a:solidFill>
                <a:latin typeface="Arial" panose="020B0604020202020204" pitchFamily="34" charset="0"/>
                <a:ea typeface="標楷體" panose="03000509000000000000" pitchFamily="65" charset="-120"/>
                <a:cs typeface="Arial" panose="020B0604020202020204" pitchFamily="34" charset="0"/>
              </a:rPr>
            </a:br>
            <a:r>
              <a:rPr lang="zh-TW" altLang="en-US" sz="2800" dirty="0">
                <a:solidFill>
                  <a:schemeClr val="bg2">
                    <a:lumMod val="25000"/>
                  </a:schemeClr>
                </a:solidFill>
                <a:ea typeface="標楷體" panose="03000509000000000000" pitchFamily="65" charset="-120"/>
              </a:rPr>
              <a:t>介紹京都的旅遊規劃與景點。</a:t>
            </a:r>
            <a:endParaRPr lang="en-US" altLang="zh-TW" sz="2800" dirty="0">
              <a:solidFill>
                <a:schemeClr val="bg2">
                  <a:lumMod val="25000"/>
                </a:schemeClr>
              </a:solidFill>
              <a:ea typeface="標楷體" panose="03000509000000000000" pitchFamily="65" charset="-120"/>
            </a:endParaRPr>
          </a:p>
          <a:p>
            <a:pPr marL="363600" indent="-457200">
              <a:lnSpc>
                <a:spcPct val="120000"/>
              </a:lnSpc>
              <a:spcBef>
                <a:spcPts val="600"/>
              </a:spcBef>
            </a:pPr>
            <a:r>
              <a:rPr lang="en-US" altLang="zh-TW" sz="2800" b="1" dirty="0">
                <a:solidFill>
                  <a:srgbClr val="0563C1"/>
                </a:solidFill>
                <a:latin typeface="Arial" panose="020B0604020202020204" pitchFamily="34" charset="0"/>
                <a:ea typeface="標楷體" panose="03000509000000000000" pitchFamily="65" charset="-120"/>
                <a:cs typeface="Arial" panose="020B0604020202020204" pitchFamily="34" charset="0"/>
              </a:rPr>
              <a:t>4. </a:t>
            </a:r>
            <a:r>
              <a:rPr lang="it-IT" altLang="zh-TW" sz="2800" b="1" dirty="0">
                <a:solidFill>
                  <a:srgbClr val="0563C1"/>
                </a:solidFill>
                <a:latin typeface="Arial" panose="020B0604020202020204" pitchFamily="34" charset="0"/>
                <a:ea typeface="標楷體" panose="03000509000000000000" pitchFamily="65" charset="-120"/>
                <a:cs typeface="Arial" panose="020B0604020202020204" pitchFamily="34" charset="0"/>
                <a:hlinkClick r:id="rId6"/>
              </a:rPr>
              <a:t>Ultimate Golden Pavilion (Kinkakuji) Guide</a:t>
            </a:r>
            <a:r>
              <a:rPr lang="en-US" altLang="zh-TW" sz="2800" b="1" dirty="0">
                <a:solidFill>
                  <a:schemeClr val="bg1">
                    <a:lumMod val="50000"/>
                  </a:schemeClr>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a:solidFill>
                  <a:schemeClr val="bg1">
                    <a:lumMod val="50000"/>
                  </a:schemeClr>
                </a:solidFill>
                <a:latin typeface="Arial" panose="020B0604020202020204" pitchFamily="34" charset="0"/>
                <a:ea typeface="標楷體" panose="03000509000000000000" pitchFamily="65" charset="-120"/>
                <a:cs typeface="Arial" panose="020B0604020202020204" pitchFamily="34" charset="0"/>
              </a:rPr>
              <a:t>(04:10)</a:t>
            </a:r>
            <a:br>
              <a:rPr lang="en-US" altLang="zh-TW" sz="2800" dirty="0">
                <a:solidFill>
                  <a:schemeClr val="bg1">
                    <a:lumMod val="50000"/>
                  </a:schemeClr>
                </a:solidFill>
                <a:latin typeface="Arial" panose="020B0604020202020204" pitchFamily="34" charset="0"/>
                <a:ea typeface="標楷體" panose="03000509000000000000" pitchFamily="65" charset="-120"/>
                <a:cs typeface="Arial" panose="020B0604020202020204" pitchFamily="34" charset="0"/>
              </a:rPr>
            </a:br>
            <a:r>
              <a:rPr lang="zh-TW" altLang="en-US" sz="2800" dirty="0">
                <a:solidFill>
                  <a:schemeClr val="bg2">
                    <a:lumMod val="25000"/>
                  </a:schemeClr>
                </a:solidFill>
                <a:ea typeface="標楷體" panose="03000509000000000000" pitchFamily="65" charset="-120"/>
              </a:rPr>
              <a:t>介紹金閣寺，包含其地點、景觀與建築構造。</a:t>
            </a:r>
            <a:endParaRPr lang="en-US" altLang="zh-TW" sz="2800" dirty="0">
              <a:solidFill>
                <a:schemeClr val="bg2">
                  <a:lumMod val="25000"/>
                </a:schemeClr>
              </a:solidFill>
              <a:latin typeface="Arial" panose="020B0604020202020204" pitchFamily="34" charset="0"/>
              <a:ea typeface="標楷體" panose="03000509000000000000" pitchFamily="65" charset="-120"/>
              <a:cs typeface="Arial" panose="020B0604020202020204" pitchFamily="34" charset="0"/>
            </a:endParaRPr>
          </a:p>
          <a:p>
            <a:pPr marL="363600" indent="-457200">
              <a:lnSpc>
                <a:spcPct val="120000"/>
              </a:lnSpc>
              <a:spcBef>
                <a:spcPts val="600"/>
              </a:spcBef>
            </a:pPr>
            <a:r>
              <a:rPr lang="en-US" altLang="zh-TW" sz="2800" b="1" dirty="0">
                <a:solidFill>
                  <a:srgbClr val="0563C1"/>
                </a:solidFill>
                <a:latin typeface="Arial" panose="020B0604020202020204" pitchFamily="34" charset="0"/>
                <a:ea typeface="標楷體" panose="03000509000000000000" pitchFamily="65" charset="-120"/>
                <a:cs typeface="Arial" panose="020B0604020202020204" pitchFamily="34" charset="0"/>
              </a:rPr>
              <a:t>5. </a:t>
            </a:r>
            <a:r>
              <a:rPr lang="en-US" altLang="zh-TW" sz="2800" b="1" dirty="0" smtClean="0">
                <a:solidFill>
                  <a:srgbClr val="0563C1"/>
                </a:solidFill>
                <a:latin typeface="Arial" panose="020B0604020202020204" pitchFamily="34" charset="0"/>
                <a:ea typeface="標楷體" panose="03000509000000000000" pitchFamily="65" charset="-120"/>
                <a:cs typeface="Arial" panose="020B0604020202020204" pitchFamily="34" charset="0"/>
                <a:hlinkClick r:id="rId7"/>
              </a:rPr>
              <a:t>The Secret World Of Geishas</a:t>
            </a:r>
            <a:r>
              <a:rPr lang="en-US" altLang="zh-TW" sz="2800" dirty="0" smtClean="0">
                <a:solidFill>
                  <a:schemeClr val="bg1">
                    <a:lumMod val="50000"/>
                  </a:schemeClr>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a:solidFill>
                  <a:schemeClr val="bg1">
                    <a:lumMod val="50000"/>
                  </a:schemeClr>
                </a:solidFill>
                <a:latin typeface="Arial" panose="020B0604020202020204" pitchFamily="34" charset="0"/>
                <a:ea typeface="標楷體" panose="03000509000000000000" pitchFamily="65" charset="-120"/>
                <a:cs typeface="Arial" panose="020B0604020202020204" pitchFamily="34" charset="0"/>
              </a:rPr>
              <a:t>(</a:t>
            </a:r>
            <a:r>
              <a:rPr lang="en-US" altLang="zh-TW" sz="2800" dirty="0" smtClean="0">
                <a:solidFill>
                  <a:schemeClr val="bg1">
                    <a:lumMod val="50000"/>
                  </a:schemeClr>
                </a:solidFill>
                <a:latin typeface="Arial" panose="020B0604020202020204" pitchFamily="34" charset="0"/>
                <a:ea typeface="標楷體" panose="03000509000000000000" pitchFamily="65" charset="-120"/>
                <a:cs typeface="Arial" panose="020B0604020202020204" pitchFamily="34" charset="0"/>
              </a:rPr>
              <a:t>02:33</a:t>
            </a:r>
            <a:r>
              <a:rPr lang="en-US" altLang="zh-TW" sz="2800" dirty="0">
                <a:solidFill>
                  <a:schemeClr val="bg1">
                    <a:lumMod val="50000"/>
                  </a:schemeClr>
                </a:solidFill>
                <a:latin typeface="Arial" panose="020B0604020202020204" pitchFamily="34" charset="0"/>
                <a:ea typeface="標楷體" panose="03000509000000000000" pitchFamily="65" charset="-120"/>
                <a:cs typeface="Arial" panose="020B0604020202020204" pitchFamily="34" charset="0"/>
              </a:rPr>
              <a:t>)</a:t>
            </a:r>
            <a:br>
              <a:rPr lang="en-US" altLang="zh-TW" sz="2800" dirty="0">
                <a:solidFill>
                  <a:schemeClr val="bg1">
                    <a:lumMod val="50000"/>
                  </a:schemeClr>
                </a:solidFill>
                <a:latin typeface="Arial" panose="020B0604020202020204" pitchFamily="34" charset="0"/>
                <a:ea typeface="標楷體" panose="03000509000000000000" pitchFamily="65" charset="-120"/>
                <a:cs typeface="Arial" panose="020B0604020202020204" pitchFamily="34" charset="0"/>
              </a:rPr>
            </a:br>
            <a:r>
              <a:rPr lang="zh-TW" altLang="en-US" sz="2800" dirty="0">
                <a:solidFill>
                  <a:schemeClr val="bg2">
                    <a:lumMod val="25000"/>
                  </a:schemeClr>
                </a:solidFill>
                <a:latin typeface="Arial" panose="020B0604020202020204" pitchFamily="34" charset="0"/>
                <a:ea typeface="標楷體" panose="03000509000000000000" pitchFamily="65" charset="-120"/>
                <a:cs typeface="Arial" panose="020B0604020202020204" pitchFamily="34" charset="0"/>
              </a:rPr>
              <a:t>簡介藝妓的歷史演變與身分特色。</a:t>
            </a:r>
            <a:endParaRPr lang="en-US" altLang="zh-TW" sz="2800" dirty="0">
              <a:solidFill>
                <a:schemeClr val="bg2">
                  <a:lumMod val="25000"/>
                </a:schemeClr>
              </a:solidFill>
              <a:latin typeface="Arial" panose="020B0604020202020204" pitchFamily="34" charset="0"/>
              <a:ea typeface="標楷體" panose="03000509000000000000" pitchFamily="65" charset="-120"/>
              <a:cs typeface="Arial" panose="020B0604020202020204" pitchFamily="34" charset="0"/>
            </a:endParaRPr>
          </a:p>
        </p:txBody>
      </p:sp>
      <p:pic>
        <p:nvPicPr>
          <p:cNvPr id="8" name="圖片 7">
            <a:hlinkClick r:id="rId8" action="ppaction://hlinkfile"/>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76622" y="196751"/>
            <a:ext cx="861895" cy="612260"/>
          </a:xfrm>
          <a:prstGeom prst="rect">
            <a:avLst/>
          </a:prstGeom>
          <a:effectLst>
            <a:outerShdw blurRad="12700" dist="12700" dir="5400000" algn="t" rotWithShape="0">
              <a:prstClr val="black">
                <a:alpha val="40000"/>
              </a:prstClr>
            </a:outerShdw>
          </a:effectLst>
        </p:spPr>
      </p:pic>
      <p:pic>
        <p:nvPicPr>
          <p:cNvPr id="10" name="圖片 9">
            <a:hlinkClick r:id="rId10" action="ppaction://hlinkfile"/>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90745" y="219415"/>
            <a:ext cx="576000" cy="379140"/>
          </a:xfrm>
          <a:prstGeom prst="rect">
            <a:avLst/>
          </a:prstGeom>
          <a:effectLst/>
        </p:spPr>
      </p:pic>
    </p:spTree>
    <p:extLst>
      <p:ext uri="{BB962C8B-B14F-4D97-AF65-F5344CB8AC3E}">
        <p14:creationId xmlns:p14="http://schemas.microsoft.com/office/powerpoint/2010/main" val="2496102602"/>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1999" cy="6870259"/>
          </a:xfrm>
          <a:prstGeom prst="rect">
            <a:avLst/>
          </a:prstGeom>
        </p:spPr>
      </p:pic>
      <p:sp>
        <p:nvSpPr>
          <p:cNvPr id="4" name="圓角矩形 3">
            <a:hlinkClick r:id="rId3" action="ppaction://hlinkfile"/>
          </p:cNvPr>
          <p:cNvSpPr/>
          <p:nvPr/>
        </p:nvSpPr>
        <p:spPr>
          <a:xfrm>
            <a:off x="1991544" y="4123768"/>
            <a:ext cx="2052000" cy="540000"/>
          </a:xfrm>
          <a:prstGeom prst="roundRect">
            <a:avLst/>
          </a:prstGeom>
          <a:solidFill>
            <a:schemeClr val="bg1"/>
          </a:solidFill>
          <a:ln>
            <a:noFill/>
          </a:ln>
          <a:effectLst>
            <a:innerShdw blurRad="63500" dist="381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ysClr val="windowText" lastClr="000000"/>
                </a:solidFill>
                <a:latin typeface="微軟正黑體" panose="020B0604030504040204" pitchFamily="34" charset="-120"/>
                <a:ea typeface="微軟正黑體" panose="020B0604030504040204" pitchFamily="34" charset="-120"/>
              </a:rPr>
              <a:t>學習單</a:t>
            </a:r>
            <a:r>
              <a:rPr lang="en-US" altLang="zh-TW" sz="2000" b="1" dirty="0">
                <a:solidFill>
                  <a:sysClr val="windowText" lastClr="000000"/>
                </a:solidFill>
                <a:latin typeface="微軟正黑體" panose="020B0604030504040204" pitchFamily="34" charset="-120"/>
                <a:ea typeface="微軟正黑體" panose="020B0604030504040204" pitchFamily="34" charset="-120"/>
              </a:rPr>
              <a:t>(</a:t>
            </a:r>
            <a:r>
              <a:rPr lang="zh-TW" altLang="en-US" sz="2000" b="1" dirty="0">
                <a:solidFill>
                  <a:sysClr val="windowText" lastClr="000000"/>
                </a:solidFill>
                <a:latin typeface="微軟正黑體" panose="020B0604030504040204" pitchFamily="34" charset="-120"/>
                <a:ea typeface="微軟正黑體" panose="020B0604030504040204" pitchFamily="34" charset="-120"/>
              </a:rPr>
              <a:t>學用</a:t>
            </a:r>
            <a:r>
              <a:rPr lang="en-US" altLang="zh-TW" sz="2000" b="1" dirty="0">
                <a:solidFill>
                  <a:sysClr val="windowText" lastClr="000000"/>
                </a:solidFill>
                <a:latin typeface="微軟正黑體" panose="020B0604030504040204" pitchFamily="34" charset="-120"/>
                <a:ea typeface="微軟正黑體" panose="020B0604030504040204" pitchFamily="34" charset="-120"/>
              </a:rPr>
              <a:t>)</a:t>
            </a:r>
            <a:endParaRPr lang="zh-TW" altLang="en-US" sz="2000" b="1" dirty="0">
              <a:solidFill>
                <a:sysClr val="windowText" lastClr="000000"/>
              </a:solidFill>
              <a:latin typeface="微軟正黑體" panose="020B0604030504040204" pitchFamily="34" charset="-120"/>
              <a:ea typeface="微軟正黑體" panose="020B0604030504040204" pitchFamily="34" charset="-120"/>
            </a:endParaRPr>
          </a:p>
        </p:txBody>
      </p:sp>
      <p:sp>
        <p:nvSpPr>
          <p:cNvPr id="5" name="圓角矩形 4">
            <a:hlinkClick r:id="rId4" action="ppaction://hlinkfile"/>
          </p:cNvPr>
          <p:cNvSpPr/>
          <p:nvPr/>
        </p:nvSpPr>
        <p:spPr>
          <a:xfrm>
            <a:off x="2099328" y="5122891"/>
            <a:ext cx="1800000" cy="468000"/>
          </a:xfrm>
          <a:prstGeom prst="roundRect">
            <a:avLst/>
          </a:prstGeom>
          <a:solidFill>
            <a:srgbClr val="FEF5D2"/>
          </a:solidFill>
          <a:ln>
            <a:noFill/>
          </a:ln>
          <a:effectLst>
            <a:innerShdw blurRad="88900" dist="38100" dir="1680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rgbClr val="58595B"/>
                </a:solidFill>
                <a:latin typeface="微軟正黑體" panose="020B0604030504040204" pitchFamily="34" charset="-120"/>
                <a:ea typeface="微軟正黑體" panose="020B0604030504040204" pitchFamily="34" charset="-120"/>
              </a:rPr>
              <a:t>教用</a:t>
            </a:r>
          </a:p>
        </p:txBody>
      </p:sp>
      <p:sp>
        <p:nvSpPr>
          <p:cNvPr id="6" name="圓角矩形 5">
            <a:hlinkClick r:id="rId5" action="ppaction://hlinkfile"/>
          </p:cNvPr>
          <p:cNvSpPr/>
          <p:nvPr/>
        </p:nvSpPr>
        <p:spPr>
          <a:xfrm>
            <a:off x="8153171" y="4123768"/>
            <a:ext cx="2052000" cy="540000"/>
          </a:xfrm>
          <a:prstGeom prst="roundRect">
            <a:avLst/>
          </a:prstGeom>
          <a:solidFill>
            <a:schemeClr val="bg1"/>
          </a:solidFill>
          <a:ln>
            <a:noFill/>
          </a:ln>
          <a:effectLst>
            <a:innerShdw blurRad="63500" dist="381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ysClr val="windowText" lastClr="000000"/>
                </a:solidFill>
                <a:latin typeface="微軟正黑體" panose="020B0604030504040204" pitchFamily="34" charset="-120"/>
                <a:ea typeface="微軟正黑體" panose="020B0604030504040204" pitchFamily="34" charset="-120"/>
              </a:rPr>
              <a:t>學習單</a:t>
            </a:r>
            <a:r>
              <a:rPr lang="en-US" altLang="zh-TW" sz="2000" b="1" dirty="0">
                <a:solidFill>
                  <a:sysClr val="windowText" lastClr="000000"/>
                </a:solidFill>
                <a:latin typeface="微軟正黑體" panose="020B0604030504040204" pitchFamily="34" charset="-120"/>
                <a:ea typeface="微軟正黑體" panose="020B0604030504040204" pitchFamily="34" charset="-120"/>
              </a:rPr>
              <a:t>(</a:t>
            </a:r>
            <a:r>
              <a:rPr lang="zh-TW" altLang="en-US" sz="2000" b="1" dirty="0">
                <a:solidFill>
                  <a:sysClr val="windowText" lastClr="000000"/>
                </a:solidFill>
                <a:latin typeface="微軟正黑體" panose="020B0604030504040204" pitchFamily="34" charset="-120"/>
                <a:ea typeface="微軟正黑體" panose="020B0604030504040204" pitchFamily="34" charset="-120"/>
              </a:rPr>
              <a:t>學用</a:t>
            </a:r>
            <a:r>
              <a:rPr lang="en-US" altLang="zh-TW" sz="2000" b="1" dirty="0">
                <a:solidFill>
                  <a:sysClr val="windowText" lastClr="000000"/>
                </a:solidFill>
                <a:latin typeface="微軟正黑體" panose="020B0604030504040204" pitchFamily="34" charset="-120"/>
                <a:ea typeface="微軟正黑體" panose="020B0604030504040204" pitchFamily="34" charset="-120"/>
              </a:rPr>
              <a:t>)</a:t>
            </a:r>
            <a:endParaRPr lang="zh-TW" altLang="en-US" sz="2000" b="1" dirty="0">
              <a:solidFill>
                <a:sysClr val="windowText" lastClr="000000"/>
              </a:solidFill>
              <a:latin typeface="微軟正黑體" panose="020B0604030504040204" pitchFamily="34" charset="-120"/>
              <a:ea typeface="微軟正黑體" panose="020B0604030504040204" pitchFamily="34" charset="-120"/>
            </a:endParaRPr>
          </a:p>
        </p:txBody>
      </p:sp>
      <p:pic>
        <p:nvPicPr>
          <p:cNvPr id="7" name="圖片 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11641998" y="133200"/>
            <a:ext cx="381427" cy="369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4130310"/>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橢圓 2"/>
          <p:cNvSpPr/>
          <p:nvPr/>
        </p:nvSpPr>
        <p:spPr>
          <a:xfrm>
            <a:off x="440034" y="301144"/>
            <a:ext cx="964431" cy="911737"/>
          </a:xfrm>
          <a:prstGeom prst="ellipse">
            <a:avLst/>
          </a:prstGeom>
          <a:solidFill>
            <a:srgbClr val="EE3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dirty="0">
              <a:ea typeface="標楷體" panose="03000509000000000000" pitchFamily="65" charset="-120"/>
            </a:endParaRPr>
          </a:p>
        </p:txBody>
      </p:sp>
      <p:sp>
        <p:nvSpPr>
          <p:cNvPr id="4" name="文字版面配置區 2"/>
          <p:cNvSpPr txBox="1">
            <a:spLocks/>
          </p:cNvSpPr>
          <p:nvPr/>
        </p:nvSpPr>
        <p:spPr>
          <a:xfrm>
            <a:off x="560806" y="276775"/>
            <a:ext cx="986413" cy="11445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363629" indent="-1363629">
              <a:lnSpc>
                <a:spcPct val="120000"/>
              </a:lnSpc>
            </a:pPr>
            <a:r>
              <a:rPr lang="zh-TW" altLang="en-US" sz="5400"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圖</a:t>
            </a:r>
            <a:endParaRPr lang="en-US" altLang="zh-TW" sz="54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5" name="文字版面配置區 2"/>
          <p:cNvSpPr txBox="1">
            <a:spLocks/>
          </p:cNvSpPr>
          <p:nvPr/>
        </p:nvSpPr>
        <p:spPr>
          <a:xfrm>
            <a:off x="1260447" y="421789"/>
            <a:ext cx="2304256" cy="81545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363629" indent="-1363629">
              <a:lnSpc>
                <a:spcPct val="120000"/>
              </a:lnSpc>
            </a:pPr>
            <a:r>
              <a:rPr lang="zh-TW" altLang="en-US" sz="4400" b="1"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片來源</a:t>
            </a:r>
            <a:endParaRPr lang="en-US" altLang="zh-TW" sz="4400"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6" name="群組 5"/>
          <p:cNvGrpSpPr/>
          <p:nvPr/>
        </p:nvGrpSpPr>
        <p:grpSpPr>
          <a:xfrm>
            <a:off x="560806" y="3361318"/>
            <a:ext cx="2764631" cy="1144591"/>
            <a:chOff x="595066" y="4908933"/>
            <a:chExt cx="2764630" cy="1144590"/>
          </a:xfrm>
        </p:grpSpPr>
        <p:sp>
          <p:nvSpPr>
            <p:cNvPr id="7" name="橢圓 6"/>
            <p:cNvSpPr/>
            <p:nvPr/>
          </p:nvSpPr>
          <p:spPr>
            <a:xfrm>
              <a:off x="595066" y="4933300"/>
              <a:ext cx="964430" cy="911737"/>
            </a:xfrm>
            <a:prstGeom prst="ellipse">
              <a:avLst/>
            </a:prstGeom>
            <a:solidFill>
              <a:srgbClr val="EE3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dirty="0">
                <a:ea typeface="標楷體" panose="03000509000000000000" pitchFamily="65" charset="-120"/>
              </a:endParaRPr>
            </a:p>
          </p:txBody>
        </p:sp>
        <p:sp>
          <p:nvSpPr>
            <p:cNvPr id="8" name="文字版面配置區 2"/>
            <p:cNvSpPr txBox="1">
              <a:spLocks/>
            </p:cNvSpPr>
            <p:nvPr/>
          </p:nvSpPr>
          <p:spPr>
            <a:xfrm>
              <a:off x="715838" y="4908933"/>
              <a:ext cx="986413" cy="11445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363629" indent="-1363629">
                <a:lnSpc>
                  <a:spcPct val="120000"/>
                </a:lnSpc>
              </a:pPr>
              <a:r>
                <a:rPr lang="zh-TW" altLang="en-US" sz="5400"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影</a:t>
              </a:r>
              <a:endParaRPr lang="en-US" altLang="zh-TW" sz="54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9" name="文字版面配置區 2"/>
            <p:cNvSpPr txBox="1">
              <a:spLocks/>
            </p:cNvSpPr>
            <p:nvPr/>
          </p:nvSpPr>
          <p:spPr>
            <a:xfrm>
              <a:off x="1415480" y="5053947"/>
              <a:ext cx="1944216" cy="81545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363629" indent="-1363629">
                <a:lnSpc>
                  <a:spcPct val="120000"/>
                </a:lnSpc>
              </a:pPr>
              <a:r>
                <a:rPr lang="zh-TW" altLang="en-US" sz="4400" b="1"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片出處</a:t>
              </a:r>
              <a:endParaRPr lang="en-US" altLang="zh-TW" sz="4400"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grpSp>
      <p:sp>
        <p:nvSpPr>
          <p:cNvPr id="2" name="文字方塊 1"/>
          <p:cNvSpPr txBox="1"/>
          <p:nvPr/>
        </p:nvSpPr>
        <p:spPr>
          <a:xfrm>
            <a:off x="1128409" y="1546698"/>
            <a:ext cx="9036995" cy="1384995"/>
          </a:xfrm>
          <a:prstGeom prst="rect">
            <a:avLst/>
          </a:prstGeom>
          <a:noFill/>
        </p:spPr>
        <p:txBody>
          <a:bodyPr wrap="square" rtlCol="0">
            <a:spAutoFit/>
          </a:bodyPr>
          <a:lstStyle/>
          <a:p>
            <a:pPr marL="342900" indent="-342900">
              <a:buFont typeface="Arial" panose="020B0604020202020204" pitchFamily="34" charset="0"/>
              <a:buChar char="•"/>
            </a:pPr>
            <a:r>
              <a:rPr lang="en-US" altLang="zh-TW" sz="2800" dirty="0">
                <a:latin typeface="Arial" panose="020B0604020202020204" pitchFamily="34" charset="0"/>
                <a:ea typeface="標楷體" panose="03000509000000000000" pitchFamily="65" charset="-120"/>
                <a:cs typeface="Arial" panose="020B0604020202020204" pitchFamily="34" charset="0"/>
              </a:rPr>
              <a:t>p. </a:t>
            </a:r>
            <a:r>
              <a:rPr lang="en-US" altLang="zh-TW" sz="2800" dirty="0" smtClean="0">
                <a:latin typeface="Arial" panose="020B0604020202020204" pitchFamily="34" charset="0"/>
                <a:ea typeface="標楷體" panose="03000509000000000000" pitchFamily="65" charset="-120"/>
                <a:cs typeface="Arial" panose="020B0604020202020204" pitchFamily="34" charset="0"/>
              </a:rPr>
              <a:t>221 </a:t>
            </a:r>
            <a:r>
              <a:rPr lang="zh-TW" altLang="en-US" sz="2800" dirty="0">
                <a:latin typeface="Arial" panose="020B0604020202020204" pitchFamily="34" charset="0"/>
                <a:ea typeface="標楷體" panose="03000509000000000000" pitchFamily="65" charset="-120"/>
                <a:cs typeface="Arial" panose="020B0604020202020204" pitchFamily="34" charset="0"/>
              </a:rPr>
              <a:t>切爾西旅館圖。</a:t>
            </a:r>
            <a:r>
              <a:rPr lang="en-US" altLang="zh-TW" sz="2800" dirty="0">
                <a:latin typeface="Arial" panose="020B0604020202020204" pitchFamily="34" charset="0"/>
                <a:ea typeface="標楷體" panose="03000509000000000000" pitchFamily="65" charset="-120"/>
                <a:cs typeface="Arial" panose="020B0604020202020204" pitchFamily="34" charset="0"/>
              </a:rPr>
              <a:t>Wikipedia</a:t>
            </a:r>
            <a:r>
              <a:rPr lang="zh-TW" altLang="en-US" sz="2800" dirty="0">
                <a:latin typeface="Arial" panose="020B0604020202020204" pitchFamily="34" charset="0"/>
                <a:ea typeface="標楷體" panose="03000509000000000000" pitchFamily="65" charset="-120"/>
                <a:cs typeface="Arial" panose="020B0604020202020204" pitchFamily="34" charset="0"/>
              </a:rPr>
              <a:t>提供。</a:t>
            </a:r>
            <a:r>
              <a:rPr lang="en-US" altLang="zh-TW" sz="2800" dirty="0">
                <a:latin typeface="Arial" panose="020B0604020202020204" pitchFamily="34" charset="0"/>
                <a:ea typeface="標楷體" panose="03000509000000000000" pitchFamily="65" charset="-120"/>
                <a:cs typeface="Arial" panose="020B0604020202020204" pitchFamily="34" charset="0"/>
                <a:hlinkClick r:id="rId2"/>
              </a:rPr>
              <a:t>https://</a:t>
            </a:r>
            <a:r>
              <a:rPr lang="en-US" altLang="zh-TW" sz="2800" dirty="0" smtClean="0">
                <a:latin typeface="Arial" panose="020B0604020202020204" pitchFamily="34" charset="0"/>
                <a:ea typeface="標楷體" panose="03000509000000000000" pitchFamily="65" charset="-120"/>
                <a:cs typeface="Arial" panose="020B0604020202020204" pitchFamily="34" charset="0"/>
                <a:hlinkClick r:id="rId2"/>
              </a:rPr>
              <a:t>ltn.tw/T56TokZ</a:t>
            </a:r>
            <a:endParaRPr lang="en-US" altLang="zh-TW" sz="2800" dirty="0" smtClean="0">
              <a:latin typeface="Arial" panose="020B0604020202020204" pitchFamily="34" charset="0"/>
              <a:ea typeface="標楷體" panose="03000509000000000000" pitchFamily="65" charset="-120"/>
              <a:cs typeface="Arial" panose="020B0604020202020204" pitchFamily="34" charset="0"/>
            </a:endParaRPr>
          </a:p>
          <a:p>
            <a:pPr marL="342900" indent="-342900">
              <a:buFont typeface="Arial" panose="020B0604020202020204" pitchFamily="34" charset="0"/>
              <a:buChar char="•"/>
            </a:pPr>
            <a:r>
              <a:rPr lang="zh-TW" altLang="en-US" sz="2800" dirty="0" smtClean="0">
                <a:latin typeface="Arial" panose="020B0604020202020204" pitchFamily="34" charset="0"/>
                <a:ea typeface="標楷體" panose="03000509000000000000" pitchFamily="65" charset="-120"/>
                <a:cs typeface="Arial" panose="020B0604020202020204" pitchFamily="34" charset="0"/>
              </a:rPr>
              <a:t>插圖來源：</a:t>
            </a:r>
            <a:r>
              <a:rPr lang="en-US" altLang="zh-TW" sz="2800" dirty="0" err="1" smtClean="0">
                <a:latin typeface="Arial" panose="020B0604020202020204" pitchFamily="34" charset="0"/>
                <a:ea typeface="標楷體" panose="03000509000000000000" pitchFamily="65" charset="-120"/>
                <a:cs typeface="Arial" panose="020B0604020202020204" pitchFamily="34" charset="0"/>
              </a:rPr>
              <a:t>Shutterstock</a:t>
            </a:r>
            <a:r>
              <a:rPr lang="en-US" altLang="zh-TW" sz="2800" dirty="0" smtClean="0">
                <a:latin typeface="Arial" panose="020B0604020202020204" pitchFamily="34" charset="0"/>
                <a:ea typeface="標楷體" panose="03000509000000000000" pitchFamily="65" charset="-120"/>
                <a:cs typeface="Arial" panose="020B0604020202020204" pitchFamily="34" charset="0"/>
              </a:rPr>
              <a:t> </a:t>
            </a:r>
            <a:endParaRPr lang="zh-TW" altLang="en-US" sz="2800" dirty="0">
              <a:latin typeface="Arial" panose="020B0604020202020204" pitchFamily="34" charset="0"/>
              <a:ea typeface="標楷體" panose="03000509000000000000" pitchFamily="65" charset="-120"/>
              <a:cs typeface="Arial" panose="020B0604020202020204" pitchFamily="34" charset="0"/>
            </a:endParaRPr>
          </a:p>
        </p:txBody>
      </p:sp>
      <p:sp>
        <p:nvSpPr>
          <p:cNvPr id="10" name="文字方塊 9"/>
          <p:cNvSpPr txBox="1"/>
          <p:nvPr/>
        </p:nvSpPr>
        <p:spPr>
          <a:xfrm>
            <a:off x="1174784" y="4530276"/>
            <a:ext cx="9163563" cy="830997"/>
          </a:xfrm>
          <a:prstGeom prst="rect">
            <a:avLst/>
          </a:prstGeom>
          <a:noFill/>
        </p:spPr>
        <p:txBody>
          <a:bodyPr wrap="square" rtlCol="0">
            <a:spAutoFit/>
          </a:bodyPr>
          <a:lstStyle/>
          <a:p>
            <a:pPr marL="342900" indent="-342900">
              <a:buFont typeface="Arial" panose="020B0604020202020204" pitchFamily="34" charset="0"/>
              <a:buChar char="•"/>
            </a:pPr>
            <a:r>
              <a:rPr lang="en-US" altLang="zh-TW" sz="2400" dirty="0" err="1" smtClean="0">
                <a:latin typeface="Arial" panose="020B0604020202020204" pitchFamily="34" charset="0"/>
                <a:ea typeface="標楷體" panose="03000509000000000000" pitchFamily="65" charset="-120"/>
                <a:cs typeface="Arial" panose="020B0604020202020204" pitchFamily="34" charset="0"/>
              </a:rPr>
              <a:t>Japanesquest</a:t>
            </a:r>
            <a:r>
              <a:rPr lang="zh-TW" altLang="en-US" sz="2400" dirty="0" smtClean="0">
                <a:latin typeface="Arial" panose="020B0604020202020204" pitchFamily="34" charset="0"/>
                <a:ea typeface="標楷體" panose="03000509000000000000" pitchFamily="65" charset="-120"/>
                <a:cs typeface="Arial" panose="020B0604020202020204" pitchFamily="34" charset="0"/>
              </a:rPr>
              <a:t> </a:t>
            </a:r>
            <a:r>
              <a:rPr lang="en-US" altLang="zh-TW" sz="2400" dirty="0" smtClean="0">
                <a:latin typeface="Arial" panose="020B0604020202020204" pitchFamily="34" charset="0"/>
                <a:ea typeface="標楷體" panose="03000509000000000000" pitchFamily="65" charset="-120"/>
                <a:cs typeface="Arial" panose="020B0604020202020204" pitchFamily="34" charset="0"/>
              </a:rPr>
              <a:t>&lt;</a:t>
            </a:r>
            <a:r>
              <a:rPr lang="en-US" altLang="zh-TW" sz="2400" dirty="0">
                <a:latin typeface="Arial" panose="020B0604020202020204" pitchFamily="34" charset="0"/>
                <a:ea typeface="標楷體" panose="03000509000000000000" pitchFamily="65" charset="-120"/>
                <a:cs typeface="Arial" panose="020B0604020202020204" pitchFamily="34" charset="0"/>
              </a:rPr>
              <a:t> 10 Best Places to Visit in Kyoto! &gt;</a:t>
            </a:r>
            <a:br>
              <a:rPr lang="en-US" altLang="zh-TW" sz="2400" dirty="0">
                <a:latin typeface="Arial" panose="020B0604020202020204" pitchFamily="34" charset="0"/>
                <a:ea typeface="標楷體" panose="03000509000000000000" pitchFamily="65" charset="-120"/>
                <a:cs typeface="Arial" panose="020B0604020202020204" pitchFamily="34" charset="0"/>
              </a:rPr>
            </a:br>
            <a:r>
              <a:rPr lang="en-US" altLang="zh-TW" sz="2400" dirty="0">
                <a:latin typeface="Arial" panose="020B0604020202020204" pitchFamily="34" charset="0"/>
                <a:ea typeface="標楷體" panose="03000509000000000000" pitchFamily="65" charset="-120"/>
                <a:cs typeface="Arial" panose="020B0604020202020204" pitchFamily="34" charset="0"/>
              </a:rPr>
              <a:t>https://</a:t>
            </a:r>
            <a:r>
              <a:rPr lang="en-US" altLang="zh-TW" sz="2400" dirty="0" smtClean="0">
                <a:latin typeface="Arial" panose="020B0604020202020204" pitchFamily="34" charset="0"/>
                <a:ea typeface="標楷體" panose="03000509000000000000" pitchFamily="65" charset="-120"/>
                <a:cs typeface="Arial" panose="020B0604020202020204" pitchFamily="34" charset="0"/>
              </a:rPr>
              <a:t>www.youtube.com/watch/Od6IoKKriXo</a:t>
            </a:r>
            <a:endParaRPr lang="zh-TW" altLang="en-US" sz="2400" dirty="0">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3013166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89733813-3504-4130-90D2-424741ABA09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1730" y="546780"/>
            <a:ext cx="10404000" cy="498130"/>
          </a:xfrm>
          <a:prstGeom prst="rect">
            <a:avLst/>
          </a:prstGeom>
        </p:spPr>
      </p:pic>
      <p:sp>
        <p:nvSpPr>
          <p:cNvPr id="5" name="圓角矩形 4">
            <a:hlinkClick r:id="rId3" action="ppaction://hlinksldjump"/>
            <a:extLst>
              <a:ext uri="{FF2B5EF4-FFF2-40B4-BE49-F238E27FC236}">
                <a16:creationId xmlns:a16="http://schemas.microsoft.com/office/drawing/2014/main" id="{9802BB0D-37A5-4E96-BF18-C339EB023DDA}"/>
              </a:ext>
            </a:extLst>
          </p:cNvPr>
          <p:cNvSpPr/>
          <p:nvPr/>
        </p:nvSpPr>
        <p:spPr>
          <a:xfrm>
            <a:off x="10440001" y="144000"/>
            <a:ext cx="108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6" name="文字版面配置區 1">
            <a:extLst>
              <a:ext uri="{FF2B5EF4-FFF2-40B4-BE49-F238E27FC236}">
                <a16:creationId xmlns:a16="http://schemas.microsoft.com/office/drawing/2014/main" id="{933121CC-E610-4E01-8ADB-BE3CDDEDF70B}"/>
              </a:ext>
            </a:extLst>
          </p:cNvPr>
          <p:cNvSpPr txBox="1">
            <a:spLocks/>
          </p:cNvSpPr>
          <p:nvPr/>
        </p:nvSpPr>
        <p:spPr>
          <a:xfrm>
            <a:off x="661492" y="998262"/>
            <a:ext cx="11365408" cy="7376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66700" indent="-266700" algn="l">
              <a:lnSpc>
                <a:spcPct val="140000"/>
              </a:lnSpc>
              <a:spcBef>
                <a:spcPts val="600"/>
              </a:spcBef>
              <a:buFont typeface="Arial" panose="020B0604020202020204" pitchFamily="34" charset="0"/>
              <a:buChar char="•"/>
            </a:pPr>
            <a:r>
              <a:rPr lang="en-US" altLang="zh-TW" sz="3200" dirty="0">
                <a:latin typeface="Arial" panose="020B0604020202020204" pitchFamily="34" charset="0"/>
                <a:ea typeface="標楷體" panose="03000509000000000000" pitchFamily="65" charset="-120"/>
                <a:cs typeface="Arial" panose="020B0604020202020204" pitchFamily="34" charset="0"/>
              </a:rPr>
              <a:t>Check the picture that</a:t>
            </a:r>
            <a:r>
              <a:rPr lang="zh-TW" altLang="en-US" sz="3200" dirty="0">
                <a:latin typeface="Arial" panose="020B0604020202020204" pitchFamily="34" charset="0"/>
                <a:ea typeface="標楷體" panose="03000509000000000000" pitchFamily="65" charset="-120"/>
                <a:cs typeface="Arial" panose="020B0604020202020204" pitchFamily="34" charset="0"/>
              </a:rPr>
              <a:t> </a:t>
            </a:r>
            <a:r>
              <a:rPr lang="en-US" altLang="zh-TW" sz="3200" dirty="0">
                <a:latin typeface="Arial" panose="020B0604020202020204" pitchFamily="34" charset="0"/>
                <a:ea typeface="標楷體" panose="03000509000000000000" pitchFamily="65" charset="-120"/>
                <a:cs typeface="Arial" panose="020B0604020202020204" pitchFamily="34" charset="0"/>
              </a:rPr>
              <a:t>shows what a geisha</a:t>
            </a:r>
            <a:r>
              <a:rPr lang="zh-TW" altLang="en-US" sz="3200" dirty="0">
                <a:latin typeface="Arial" panose="020B0604020202020204" pitchFamily="34" charset="0"/>
                <a:ea typeface="標楷體" panose="03000509000000000000" pitchFamily="65" charset="-120"/>
                <a:cs typeface="Arial" panose="020B0604020202020204" pitchFamily="34" charset="0"/>
              </a:rPr>
              <a:t> </a:t>
            </a:r>
            <a:r>
              <a:rPr lang="en-US" altLang="zh-TW" sz="3200" dirty="0">
                <a:latin typeface="Arial" panose="020B0604020202020204" pitchFamily="34" charset="0"/>
                <a:ea typeface="標楷體" panose="03000509000000000000" pitchFamily="65" charset="-120"/>
                <a:cs typeface="Arial" panose="020B0604020202020204" pitchFamily="34" charset="0"/>
              </a:rPr>
              <a:t>looks like.</a:t>
            </a:r>
          </a:p>
        </p:txBody>
      </p:sp>
      <p:sp>
        <p:nvSpPr>
          <p:cNvPr id="7" name="文字版面配置區 2">
            <a:extLst>
              <a:ext uri="{FF2B5EF4-FFF2-40B4-BE49-F238E27FC236}">
                <a16:creationId xmlns:a16="http://schemas.microsoft.com/office/drawing/2014/main" id="{B8C31316-2DE5-474A-94DE-B485D0CADDA8}"/>
              </a:ext>
            </a:extLst>
          </p:cNvPr>
          <p:cNvSpPr txBox="1">
            <a:spLocks/>
          </p:cNvSpPr>
          <p:nvPr/>
        </p:nvSpPr>
        <p:spPr>
          <a:xfrm>
            <a:off x="3206204" y="528113"/>
            <a:ext cx="1899196" cy="49774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68300" indent="-368300">
              <a:lnSpc>
                <a:spcPct val="120000"/>
              </a:lnSpc>
            </a:pPr>
            <a:r>
              <a:rPr lang="en-US" altLang="zh-TW" b="1" dirty="0">
                <a:solidFill>
                  <a:schemeClr val="tx1"/>
                </a:solidFill>
                <a:latin typeface="Arial" panose="020B0604020202020204" pitchFamily="34" charset="0"/>
                <a:ea typeface="標楷體" panose="03000509000000000000" pitchFamily="65" charset="-120"/>
                <a:cs typeface="Arial" panose="020B0604020202020204" pitchFamily="34" charset="0"/>
              </a:rPr>
              <a:t>Visualizing</a:t>
            </a:r>
            <a:endParaRPr lang="en-US" altLang="zh-TW" b="1" dirty="0">
              <a:solidFill>
                <a:schemeClr val="bg1">
                  <a:lumMod val="50000"/>
                </a:schemeClr>
              </a:solidFill>
              <a:latin typeface="Arial" panose="020B0604020202020204" pitchFamily="34" charset="0"/>
              <a:ea typeface="標楷體" panose="03000509000000000000" pitchFamily="65" charset="-120"/>
              <a:cs typeface="Arial" panose="020B0604020202020204" pitchFamily="34" charset="0"/>
            </a:endParaRPr>
          </a:p>
        </p:txBody>
      </p:sp>
      <p:pic>
        <p:nvPicPr>
          <p:cNvPr id="17" name="圖片 16">
            <a:extLst>
              <a:ext uri="{FF2B5EF4-FFF2-40B4-BE49-F238E27FC236}">
                <a16:creationId xmlns:a16="http://schemas.microsoft.com/office/drawing/2014/main" id="{DA14573F-222C-481A-8059-AC3A8A3BF4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9726" y="1794127"/>
            <a:ext cx="2737825" cy="4466323"/>
          </a:xfrm>
          <a:prstGeom prst="rect">
            <a:avLst/>
          </a:prstGeom>
        </p:spPr>
      </p:pic>
      <p:pic>
        <p:nvPicPr>
          <p:cNvPr id="13" name="圖片 12" descr="一張含有 直立的, 建築物, 白色, 洋裝 的圖片&#10;&#10;自動產生的描述">
            <a:extLst>
              <a:ext uri="{FF2B5EF4-FFF2-40B4-BE49-F238E27FC236}">
                <a16:creationId xmlns:a16="http://schemas.microsoft.com/office/drawing/2014/main" id="{042E081A-6B11-4165-84A3-4870C5FF9F4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383630" y="1787838"/>
            <a:ext cx="2553227" cy="4472612"/>
          </a:xfrm>
          <a:prstGeom prst="rect">
            <a:avLst/>
          </a:prstGeom>
        </p:spPr>
      </p:pic>
      <p:pic>
        <p:nvPicPr>
          <p:cNvPr id="15" name="圖片 14" descr="一張含有 傘 的圖片&#10;&#10;自動產生的描述">
            <a:extLst>
              <a:ext uri="{FF2B5EF4-FFF2-40B4-BE49-F238E27FC236}">
                <a16:creationId xmlns:a16="http://schemas.microsoft.com/office/drawing/2014/main" id="{04E46625-1D8B-446E-A598-8CDD72148DC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231754" y="1790271"/>
            <a:ext cx="2524229" cy="4470179"/>
          </a:xfrm>
          <a:prstGeom prst="rect">
            <a:avLst/>
          </a:prstGeom>
        </p:spPr>
      </p:pic>
      <p:sp>
        <p:nvSpPr>
          <p:cNvPr id="19" name="文字版面配置區 1">
            <a:extLst>
              <a:ext uri="{FF2B5EF4-FFF2-40B4-BE49-F238E27FC236}">
                <a16:creationId xmlns:a16="http://schemas.microsoft.com/office/drawing/2014/main" id="{6BC451E0-FE90-4E41-B32A-D91FA8EEB81D}"/>
              </a:ext>
            </a:extLst>
          </p:cNvPr>
          <p:cNvSpPr txBox="1">
            <a:spLocks/>
          </p:cNvSpPr>
          <p:nvPr/>
        </p:nvSpPr>
        <p:spPr>
          <a:xfrm>
            <a:off x="4007497" y="1792463"/>
            <a:ext cx="519608" cy="49492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altLang="zh-TW" sz="4000" dirty="0">
                <a:latin typeface="Arial" panose="020B0604020202020204" pitchFamily="34" charset="0"/>
                <a:ea typeface="標楷體" panose="03000509000000000000" pitchFamily="65" charset="-120"/>
                <a:cs typeface="Arial" panose="020B0604020202020204" pitchFamily="34" charset="0"/>
              </a:rPr>
              <a:t>☐</a:t>
            </a:r>
          </a:p>
        </p:txBody>
      </p:sp>
      <p:pic>
        <p:nvPicPr>
          <p:cNvPr id="12" name="圖片 11">
            <a:extLst>
              <a:ext uri="{FF2B5EF4-FFF2-40B4-BE49-F238E27FC236}">
                <a16:creationId xmlns:a16="http://schemas.microsoft.com/office/drawing/2014/main" id="{949E9778-1709-414F-93CF-E658E6BD1F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27522" y="1735901"/>
            <a:ext cx="470222" cy="441803"/>
          </a:xfrm>
          <a:prstGeom prst="rect">
            <a:avLst/>
          </a:prstGeom>
        </p:spPr>
      </p:pic>
      <p:pic>
        <p:nvPicPr>
          <p:cNvPr id="14" name="圖片 13">
            <a:extLst>
              <a:ext uri="{FF2B5EF4-FFF2-40B4-BE49-F238E27FC236}">
                <a16:creationId xmlns:a16="http://schemas.microsoft.com/office/drawing/2014/main" id="{4CFFAEBF-5139-44DC-AB5F-644069F626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3715" y="1245092"/>
            <a:ext cx="318857" cy="318857"/>
          </a:xfrm>
          <a:prstGeom prst="rect">
            <a:avLst/>
          </a:prstGeom>
        </p:spPr>
      </p:pic>
      <p:sp>
        <p:nvSpPr>
          <p:cNvPr id="16" name="文字版面配置區 1">
            <a:extLst>
              <a:ext uri="{FF2B5EF4-FFF2-40B4-BE49-F238E27FC236}">
                <a16:creationId xmlns:a16="http://schemas.microsoft.com/office/drawing/2014/main" id="{6BC451E0-FE90-4E41-B32A-D91FA8EEB81D}"/>
              </a:ext>
            </a:extLst>
          </p:cNvPr>
          <p:cNvSpPr txBox="1">
            <a:spLocks/>
          </p:cNvSpPr>
          <p:nvPr/>
        </p:nvSpPr>
        <p:spPr>
          <a:xfrm>
            <a:off x="716838" y="1792463"/>
            <a:ext cx="519608" cy="49492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altLang="zh-TW" sz="4000" dirty="0">
                <a:latin typeface="Arial" panose="020B0604020202020204" pitchFamily="34" charset="0"/>
                <a:ea typeface="標楷體" panose="03000509000000000000" pitchFamily="65" charset="-120"/>
                <a:cs typeface="Arial" panose="020B0604020202020204" pitchFamily="34" charset="0"/>
              </a:rPr>
              <a:t>☐</a:t>
            </a:r>
          </a:p>
        </p:txBody>
      </p:sp>
      <p:sp>
        <p:nvSpPr>
          <p:cNvPr id="21" name="文字版面配置區 1">
            <a:extLst>
              <a:ext uri="{FF2B5EF4-FFF2-40B4-BE49-F238E27FC236}">
                <a16:creationId xmlns:a16="http://schemas.microsoft.com/office/drawing/2014/main" id="{6BC451E0-FE90-4E41-B32A-D91FA8EEB81D}"/>
              </a:ext>
            </a:extLst>
          </p:cNvPr>
          <p:cNvSpPr txBox="1">
            <a:spLocks/>
          </p:cNvSpPr>
          <p:nvPr/>
        </p:nvSpPr>
        <p:spPr>
          <a:xfrm>
            <a:off x="7591926" y="1773609"/>
            <a:ext cx="519608" cy="49492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altLang="zh-TW" sz="4000" dirty="0">
                <a:latin typeface="Arial" panose="020B0604020202020204" pitchFamily="34" charset="0"/>
                <a:ea typeface="標楷體" panose="03000509000000000000" pitchFamily="65" charset="-120"/>
                <a:cs typeface="Arial" panose="020B0604020202020204" pitchFamily="34" charset="0"/>
              </a:rPr>
              <a:t>☐</a:t>
            </a:r>
          </a:p>
        </p:txBody>
      </p:sp>
    </p:spTree>
    <p:extLst>
      <p:ext uri="{BB962C8B-B14F-4D97-AF65-F5344CB8AC3E}">
        <p14:creationId xmlns:p14="http://schemas.microsoft.com/office/powerpoint/2010/main" val="2268773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137" y="2338683"/>
            <a:ext cx="11371727" cy="2232000"/>
          </a:xfrm>
          <a:prstGeom prst="rect">
            <a:avLst/>
          </a:prstGeom>
        </p:spPr>
      </p:pic>
    </p:spTree>
    <p:extLst>
      <p:ext uri="{BB962C8B-B14F-4D97-AF65-F5344CB8AC3E}">
        <p14:creationId xmlns:p14="http://schemas.microsoft.com/office/powerpoint/2010/main" val="14529654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37039387-F327-4DD1-BC26-3221F08FD5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24" y="664059"/>
            <a:ext cx="2160000" cy="403058"/>
          </a:xfrm>
          <a:prstGeom prst="rect">
            <a:avLst/>
          </a:prstGeom>
        </p:spPr>
      </p:pic>
      <p:sp>
        <p:nvSpPr>
          <p:cNvPr id="7" name="圓角矩形 6">
            <a:hlinkClick r:id="rId3" action="ppaction://hlinksldjump"/>
            <a:extLst>
              <a:ext uri="{FF2B5EF4-FFF2-40B4-BE49-F238E27FC236}">
                <a16:creationId xmlns:a16="http://schemas.microsoft.com/office/drawing/2014/main" id="{9802BB0D-37A5-4E96-BF18-C339EB023DDA}"/>
              </a:ext>
            </a:extLst>
          </p:cNvPr>
          <p:cNvSpPr/>
          <p:nvPr/>
        </p:nvSpPr>
        <p:spPr>
          <a:xfrm>
            <a:off x="10440001" y="144000"/>
            <a:ext cx="108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8" name="文字版面配置區 2">
            <a:extLst>
              <a:ext uri="{FF2B5EF4-FFF2-40B4-BE49-F238E27FC236}">
                <a16:creationId xmlns:a16="http://schemas.microsoft.com/office/drawing/2014/main" id="{75B27A5F-8FFD-4BEF-8099-0B3970244497}"/>
              </a:ext>
            </a:extLst>
          </p:cNvPr>
          <p:cNvSpPr txBox="1">
            <a:spLocks/>
          </p:cNvSpPr>
          <p:nvPr/>
        </p:nvSpPr>
        <p:spPr>
          <a:xfrm>
            <a:off x="772691" y="1078118"/>
            <a:ext cx="10845253" cy="7200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40000"/>
              </a:lnSpc>
              <a:spcBef>
                <a:spcPts val="600"/>
              </a:spcBef>
              <a:buFont typeface="+mj-lt"/>
              <a:buAutoNum type="arabicPeriod"/>
            </a:pPr>
            <a:r>
              <a:rPr lang="en-US" altLang="zh-TW" sz="3200" dirty="0" smtClean="0">
                <a:latin typeface="Arial" panose="020B0604020202020204" pitchFamily="34" charset="0"/>
                <a:ea typeface="標楷體" panose="03000509000000000000" pitchFamily="65" charset="-120"/>
                <a:cs typeface="Arial" panose="020B0604020202020204" pitchFamily="34" charset="0"/>
              </a:rPr>
              <a:t>Why </a:t>
            </a:r>
            <a:r>
              <a:rPr lang="en-US" altLang="zh-TW" sz="3200" dirty="0">
                <a:latin typeface="Arial" panose="020B0604020202020204" pitchFamily="34" charset="0"/>
                <a:ea typeface="標楷體" panose="03000509000000000000" pitchFamily="65" charset="-120"/>
                <a:cs typeface="Arial" panose="020B0604020202020204" pitchFamily="34" charset="0"/>
              </a:rPr>
              <a:t>are there so</a:t>
            </a:r>
            <a:r>
              <a:rPr lang="zh-TW" altLang="en-US" sz="3200" dirty="0">
                <a:latin typeface="Arial" panose="020B0604020202020204" pitchFamily="34" charset="0"/>
                <a:ea typeface="標楷體" panose="03000509000000000000" pitchFamily="65" charset="-120"/>
                <a:cs typeface="Arial" panose="020B0604020202020204" pitchFamily="34" charset="0"/>
              </a:rPr>
              <a:t> </a:t>
            </a:r>
            <a:r>
              <a:rPr lang="en-US" altLang="zh-TW" sz="3200" dirty="0">
                <a:latin typeface="Arial" panose="020B0604020202020204" pitchFamily="34" charset="0"/>
                <a:ea typeface="標楷體" panose="03000509000000000000" pitchFamily="65" charset="-120"/>
                <a:cs typeface="Arial" panose="020B0604020202020204" pitchFamily="34" charset="0"/>
              </a:rPr>
              <a:t>many historic shrines</a:t>
            </a:r>
            <a:r>
              <a:rPr lang="zh-TW" altLang="en-US" sz="3200" dirty="0">
                <a:latin typeface="Arial" panose="020B0604020202020204" pitchFamily="34" charset="0"/>
                <a:ea typeface="標楷體" panose="03000509000000000000" pitchFamily="65" charset="-120"/>
                <a:cs typeface="Arial" panose="020B0604020202020204" pitchFamily="34" charset="0"/>
              </a:rPr>
              <a:t> </a:t>
            </a:r>
            <a:r>
              <a:rPr lang="en-US" altLang="zh-TW" sz="3200" dirty="0">
                <a:latin typeface="Arial" panose="020B0604020202020204" pitchFamily="34" charset="0"/>
                <a:ea typeface="標楷體" panose="03000509000000000000" pitchFamily="65" charset="-120"/>
                <a:cs typeface="Arial" panose="020B0604020202020204" pitchFamily="34" charset="0"/>
              </a:rPr>
              <a:t>and temples in Kyoto?</a:t>
            </a:r>
          </a:p>
        </p:txBody>
      </p:sp>
      <p:sp>
        <p:nvSpPr>
          <p:cNvPr id="11" name="文字版面配置區 2">
            <a:extLst>
              <a:ext uri="{FF2B5EF4-FFF2-40B4-BE49-F238E27FC236}">
                <a16:creationId xmlns:a16="http://schemas.microsoft.com/office/drawing/2014/main" id="{5CAD3815-FE3B-41DE-896E-DFB8A0FD2815}"/>
              </a:ext>
            </a:extLst>
          </p:cNvPr>
          <p:cNvSpPr txBox="1">
            <a:spLocks/>
          </p:cNvSpPr>
          <p:nvPr/>
        </p:nvSpPr>
        <p:spPr>
          <a:xfrm>
            <a:off x="1086521" y="2429792"/>
            <a:ext cx="10572710" cy="142567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9388" algn="l">
              <a:lnSpc>
                <a:spcPct val="140000"/>
              </a:lnSpc>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Kyoto used to be the capital of Japan for more than a thousand years.</a:t>
            </a:r>
          </a:p>
        </p:txBody>
      </p:sp>
      <p:pic>
        <p:nvPicPr>
          <p:cNvPr id="12" name="圖片 11">
            <a:extLst>
              <a:ext uri="{FF2B5EF4-FFF2-40B4-BE49-F238E27FC236}">
                <a16:creationId xmlns:a16="http://schemas.microsoft.com/office/drawing/2014/main" id="{F87AF029-ABDA-456A-9517-C9E9E6918E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361" y="2676593"/>
            <a:ext cx="366181" cy="366181"/>
          </a:xfrm>
          <a:prstGeom prst="rect">
            <a:avLst/>
          </a:prstGeom>
        </p:spPr>
      </p:pic>
      <p:sp>
        <p:nvSpPr>
          <p:cNvPr id="13" name="文字版面配置區 2">
            <a:extLst>
              <a:ext uri="{FF2B5EF4-FFF2-40B4-BE49-F238E27FC236}">
                <a16:creationId xmlns:a16="http://schemas.microsoft.com/office/drawing/2014/main" id="{464B8138-ACA5-4C5A-88C0-9F365355881D}"/>
              </a:ext>
            </a:extLst>
          </p:cNvPr>
          <p:cNvSpPr txBox="1">
            <a:spLocks/>
          </p:cNvSpPr>
          <p:nvPr/>
        </p:nvSpPr>
        <p:spPr>
          <a:xfrm>
            <a:off x="772691" y="3930884"/>
            <a:ext cx="10845253" cy="7200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40000"/>
              </a:lnSpc>
              <a:spcBef>
                <a:spcPts val="600"/>
              </a:spcBef>
              <a:buFont typeface="+mj-lt"/>
              <a:buAutoNum type="arabicPeriod" startAt="2"/>
            </a:pPr>
            <a:r>
              <a:rPr lang="en-US" altLang="zh-TW" sz="3200" dirty="0" smtClean="0">
                <a:latin typeface="Arial" panose="020B0604020202020204" pitchFamily="34" charset="0"/>
                <a:ea typeface="標楷體" panose="03000509000000000000" pitchFamily="65" charset="-120"/>
                <a:cs typeface="Arial" panose="020B0604020202020204" pitchFamily="34" charset="0"/>
              </a:rPr>
              <a:t>What </a:t>
            </a:r>
            <a:r>
              <a:rPr lang="en-US" altLang="zh-TW" sz="3200" dirty="0">
                <a:latin typeface="Arial" panose="020B0604020202020204" pitchFamily="34" charset="0"/>
                <a:ea typeface="標楷體" panose="03000509000000000000" pitchFamily="65" charset="-120"/>
                <a:cs typeface="Arial" panose="020B0604020202020204" pitchFamily="34" charset="0"/>
              </a:rPr>
              <a:t>is a top</a:t>
            </a:r>
            <a:r>
              <a:rPr lang="zh-TW" altLang="en-US" sz="3200" dirty="0">
                <a:latin typeface="Arial" panose="020B0604020202020204" pitchFamily="34" charset="0"/>
                <a:ea typeface="標楷體" panose="03000509000000000000" pitchFamily="65" charset="-120"/>
                <a:cs typeface="Arial" panose="020B0604020202020204" pitchFamily="34" charset="0"/>
              </a:rPr>
              <a:t> </a:t>
            </a:r>
            <a:r>
              <a:rPr lang="en-US" altLang="zh-TW" sz="3200" dirty="0">
                <a:latin typeface="Arial" panose="020B0604020202020204" pitchFamily="34" charset="0"/>
                <a:ea typeface="標楷體" panose="03000509000000000000" pitchFamily="65" charset="-120"/>
                <a:cs typeface="Arial" panose="020B0604020202020204" pitchFamily="34" charset="0"/>
              </a:rPr>
              <a:t>attraction in Kyoto</a:t>
            </a:r>
            <a:r>
              <a:rPr lang="zh-TW" altLang="en-US" sz="3200" dirty="0">
                <a:latin typeface="Arial" panose="020B0604020202020204" pitchFamily="34" charset="0"/>
                <a:ea typeface="標楷體" panose="03000509000000000000" pitchFamily="65" charset="-120"/>
                <a:cs typeface="Arial" panose="020B0604020202020204" pitchFamily="34" charset="0"/>
              </a:rPr>
              <a:t> </a:t>
            </a:r>
            <a:r>
              <a:rPr lang="en-US" altLang="zh-TW" sz="3200" dirty="0">
                <a:latin typeface="Arial" panose="020B0604020202020204" pitchFamily="34" charset="0"/>
                <a:ea typeface="標楷體" panose="03000509000000000000" pitchFamily="65" charset="-120"/>
                <a:cs typeface="Arial" panose="020B0604020202020204" pitchFamily="34" charset="0"/>
              </a:rPr>
              <a:t>and how do we</a:t>
            </a:r>
            <a:r>
              <a:rPr lang="zh-TW" altLang="en-US" sz="3200" dirty="0">
                <a:latin typeface="Arial" panose="020B0604020202020204" pitchFamily="34" charset="0"/>
                <a:ea typeface="標楷體" panose="03000509000000000000" pitchFamily="65" charset="-120"/>
                <a:cs typeface="Arial" panose="020B0604020202020204" pitchFamily="34" charset="0"/>
              </a:rPr>
              <a:t> </a:t>
            </a:r>
            <a:r>
              <a:rPr lang="en-US" altLang="zh-TW" sz="3200" dirty="0">
                <a:latin typeface="Arial" panose="020B0604020202020204" pitchFamily="34" charset="0"/>
                <a:ea typeface="標楷體" panose="03000509000000000000" pitchFamily="65" charset="-120"/>
                <a:cs typeface="Arial" panose="020B0604020202020204" pitchFamily="34" charset="0"/>
              </a:rPr>
              <a:t>know?</a:t>
            </a:r>
          </a:p>
        </p:txBody>
      </p:sp>
      <p:sp>
        <p:nvSpPr>
          <p:cNvPr id="14" name="文字版面配置區 2">
            <a:extLst>
              <a:ext uri="{FF2B5EF4-FFF2-40B4-BE49-F238E27FC236}">
                <a16:creationId xmlns:a16="http://schemas.microsoft.com/office/drawing/2014/main" id="{81EA9598-A5B0-4E76-945B-C0B110FF982B}"/>
              </a:ext>
            </a:extLst>
          </p:cNvPr>
          <p:cNvSpPr txBox="1">
            <a:spLocks/>
          </p:cNvSpPr>
          <p:nvPr/>
        </p:nvSpPr>
        <p:spPr>
          <a:xfrm>
            <a:off x="1086521" y="4632110"/>
            <a:ext cx="10572710" cy="720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9388" algn="l">
              <a:lnSpc>
                <a:spcPct val="140000"/>
              </a:lnSpc>
            </a:pPr>
            <a:r>
              <a:rPr lang="en-US" altLang="zh-TW" sz="3200" dirty="0" err="1">
                <a:solidFill>
                  <a:srgbClr val="FF0000"/>
                </a:solidFill>
                <a:latin typeface="Arial" panose="020B0604020202020204" pitchFamily="34" charset="0"/>
                <a:ea typeface="標楷體" panose="03000509000000000000" pitchFamily="65" charset="-120"/>
                <a:cs typeface="Arial" panose="020B0604020202020204" pitchFamily="34" charset="0"/>
              </a:rPr>
              <a:t>Kinkaku</a:t>
            </a: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-ji is a top attraction in Kyoto. We know this because it’s one of the most photographed temples.</a:t>
            </a:r>
          </a:p>
        </p:txBody>
      </p:sp>
      <p:pic>
        <p:nvPicPr>
          <p:cNvPr id="15" name="圖片 14">
            <a:extLst>
              <a:ext uri="{FF2B5EF4-FFF2-40B4-BE49-F238E27FC236}">
                <a16:creationId xmlns:a16="http://schemas.microsoft.com/office/drawing/2014/main" id="{6FB378CE-42CA-423D-A1F7-D0AA99CFE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361" y="4885064"/>
            <a:ext cx="366181" cy="366181"/>
          </a:xfrm>
          <a:prstGeom prst="rect">
            <a:avLst/>
          </a:prstGeom>
        </p:spPr>
      </p:pic>
      <p:pic>
        <p:nvPicPr>
          <p:cNvPr id="19" name="圖片 18">
            <a:extLst>
              <a:ext uri="{FF2B5EF4-FFF2-40B4-BE49-F238E27FC236}">
                <a16:creationId xmlns:a16="http://schemas.microsoft.com/office/drawing/2014/main" id="{AB7B0FD5-D2D4-458F-827B-377EF6ECC2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87778" y="700945"/>
            <a:ext cx="1224136" cy="342906"/>
          </a:xfrm>
          <a:prstGeom prst="rect">
            <a:avLst/>
          </a:prstGeom>
        </p:spPr>
      </p:pic>
    </p:spTree>
    <p:extLst>
      <p:ext uri="{BB962C8B-B14F-4D97-AF65-F5344CB8AC3E}">
        <p14:creationId xmlns:p14="http://schemas.microsoft.com/office/powerpoint/2010/main" val="4213621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12" restart="whenNotActive" fill="hold" evtFilter="cancelBubble" nodeType="interactiveSeq">
                <p:stCondLst>
                  <p:cond evt="onClick" delay="0">
                    <p:tgtEl>
                      <p:spTgt spid="1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2"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2"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11" grpId="0"/>
      <p:bldP spid="11" grpId="2"/>
      <p:bldP spid="14" grpId="0"/>
      <p:bldP spid="14" grpId="2"/>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圓角矩形 6">
            <a:hlinkClick r:id="rId2" action="ppaction://hlinksldjump"/>
            <a:extLst>
              <a:ext uri="{FF2B5EF4-FFF2-40B4-BE49-F238E27FC236}">
                <a16:creationId xmlns:a16="http://schemas.microsoft.com/office/drawing/2014/main" id="{9802BB0D-37A5-4E96-BF18-C339EB023DDA}"/>
              </a:ext>
            </a:extLst>
          </p:cNvPr>
          <p:cNvSpPr/>
          <p:nvPr/>
        </p:nvSpPr>
        <p:spPr>
          <a:xfrm>
            <a:off x="10440001" y="144000"/>
            <a:ext cx="108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8" name="文字版面配置區 2">
            <a:extLst>
              <a:ext uri="{FF2B5EF4-FFF2-40B4-BE49-F238E27FC236}">
                <a16:creationId xmlns:a16="http://schemas.microsoft.com/office/drawing/2014/main" id="{75B27A5F-8FFD-4BEF-8099-0B3970244497}"/>
              </a:ext>
            </a:extLst>
          </p:cNvPr>
          <p:cNvSpPr txBox="1">
            <a:spLocks/>
          </p:cNvSpPr>
          <p:nvPr/>
        </p:nvSpPr>
        <p:spPr>
          <a:xfrm>
            <a:off x="772691" y="1228948"/>
            <a:ext cx="10845253" cy="7200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3. What is a geisha?</a:t>
            </a:r>
          </a:p>
        </p:txBody>
      </p:sp>
      <p:sp>
        <p:nvSpPr>
          <p:cNvPr id="11" name="文字版面配置區 2">
            <a:extLst>
              <a:ext uri="{FF2B5EF4-FFF2-40B4-BE49-F238E27FC236}">
                <a16:creationId xmlns:a16="http://schemas.microsoft.com/office/drawing/2014/main" id="{5CAD3815-FE3B-41DE-896E-DFB8A0FD2815}"/>
              </a:ext>
            </a:extLst>
          </p:cNvPr>
          <p:cNvSpPr txBox="1">
            <a:spLocks/>
          </p:cNvSpPr>
          <p:nvPr/>
        </p:nvSpPr>
        <p:spPr>
          <a:xfrm>
            <a:off x="970124" y="1949028"/>
            <a:ext cx="10572710" cy="720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9388" algn="l">
              <a:lnSpc>
                <a:spcPct val="140000"/>
              </a:lnSpc>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A geisha is a female entertainer who specializes in different musical instruments, songs, and literature. A geisha usually wears a </a:t>
            </a:r>
            <a:r>
              <a:rPr lang="en-US" altLang="zh-TW" sz="3200" dirty="0" smtClean="0">
                <a:solidFill>
                  <a:srgbClr val="FF0000"/>
                </a:solidFill>
                <a:latin typeface="Arial" panose="020B0604020202020204" pitchFamily="34" charset="0"/>
                <a:ea typeface="標楷體" panose="03000509000000000000" pitchFamily="65" charset="-120"/>
                <a:cs typeface="Arial" panose="020B0604020202020204" pitchFamily="34" charset="0"/>
              </a:rPr>
              <a:t>delicate </a:t>
            </a: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kimono, distinctive white makeup, bright red lipstick, and a </a:t>
            </a:r>
            <a:r>
              <a:rPr lang="en-US" altLang="zh-TW" sz="3200" dirty="0" smtClean="0">
                <a:solidFill>
                  <a:srgbClr val="FF0000"/>
                </a:solidFill>
                <a:latin typeface="Arial" panose="020B0604020202020204" pitchFamily="34" charset="0"/>
                <a:ea typeface="標楷體" panose="03000509000000000000" pitchFamily="65" charset="-120"/>
                <a:cs typeface="Arial" panose="020B0604020202020204" pitchFamily="34" charset="0"/>
              </a:rPr>
              <a:t>graceful </a:t>
            </a: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hairpin.</a:t>
            </a:r>
          </a:p>
        </p:txBody>
      </p:sp>
      <p:pic>
        <p:nvPicPr>
          <p:cNvPr id="12" name="圖片 11">
            <a:extLst>
              <a:ext uri="{FF2B5EF4-FFF2-40B4-BE49-F238E27FC236}">
                <a16:creationId xmlns:a16="http://schemas.microsoft.com/office/drawing/2014/main" id="{F87AF029-ABDA-456A-9517-C9E9E6918E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7408" y="2195828"/>
            <a:ext cx="372088" cy="366181"/>
          </a:xfrm>
          <a:prstGeom prst="rect">
            <a:avLst/>
          </a:prstGeom>
        </p:spPr>
      </p:pic>
      <p:sp>
        <p:nvSpPr>
          <p:cNvPr id="16" name="文字版面配置區 2">
            <a:extLst>
              <a:ext uri="{FF2B5EF4-FFF2-40B4-BE49-F238E27FC236}">
                <a16:creationId xmlns:a16="http://schemas.microsoft.com/office/drawing/2014/main" id="{0B8D73F9-0B8A-4B4C-B918-D849C5F94C98}"/>
              </a:ext>
            </a:extLst>
          </p:cNvPr>
          <p:cNvSpPr txBox="1">
            <a:spLocks/>
          </p:cNvSpPr>
          <p:nvPr/>
        </p:nvSpPr>
        <p:spPr>
          <a:xfrm>
            <a:off x="772691" y="4681476"/>
            <a:ext cx="10845253" cy="7200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spcBef>
                <a:spcPts val="600"/>
              </a:spcBef>
              <a:buNone/>
            </a:pPr>
            <a:endParaRPr lang="en-US" altLang="zh-TW" sz="3200" dirty="0">
              <a:latin typeface="Arial" panose="020B0604020202020204" pitchFamily="34" charset="0"/>
              <a:ea typeface="標楷體" panose="03000509000000000000" pitchFamily="65" charset="-120"/>
              <a:cs typeface="Arial" panose="020B0604020202020204" pitchFamily="34" charset="0"/>
            </a:endParaRPr>
          </a:p>
        </p:txBody>
      </p:sp>
      <p:pic>
        <p:nvPicPr>
          <p:cNvPr id="15" name="圖片 14">
            <a:extLst>
              <a:ext uri="{FF2B5EF4-FFF2-40B4-BE49-F238E27FC236}">
                <a16:creationId xmlns:a16="http://schemas.microsoft.com/office/drawing/2014/main" id="{37039387-F327-4DD1-BC26-3221F08FD5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824" y="664059"/>
            <a:ext cx="2160000" cy="403058"/>
          </a:xfrm>
          <a:prstGeom prst="rect">
            <a:avLst/>
          </a:prstGeom>
        </p:spPr>
      </p:pic>
    </p:spTree>
    <p:extLst>
      <p:ext uri="{BB962C8B-B14F-4D97-AF65-F5344CB8AC3E}">
        <p14:creationId xmlns:p14="http://schemas.microsoft.com/office/powerpoint/2010/main" val="3521048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矩形 5">
            <a:hlinkClick r:id="rId2" action="ppaction://hlinksldjump"/>
            <a:extLst>
              <a:ext uri="{FF2B5EF4-FFF2-40B4-BE49-F238E27FC236}">
                <a16:creationId xmlns:a16="http://schemas.microsoft.com/office/drawing/2014/main" id="{9802BB0D-37A5-4E96-BF18-C339EB023DDA}"/>
              </a:ext>
            </a:extLst>
          </p:cNvPr>
          <p:cNvSpPr/>
          <p:nvPr/>
        </p:nvSpPr>
        <p:spPr>
          <a:xfrm>
            <a:off x="10440001" y="144000"/>
            <a:ext cx="108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8" name="副標題 1">
            <a:extLst>
              <a:ext uri="{FF2B5EF4-FFF2-40B4-BE49-F238E27FC236}">
                <a16:creationId xmlns:a16="http://schemas.microsoft.com/office/drawing/2014/main" id="{B0B15F38-E84B-4A81-AED6-A8CCA64A0D5F}"/>
              </a:ext>
            </a:extLst>
          </p:cNvPr>
          <p:cNvSpPr txBox="1">
            <a:spLocks/>
          </p:cNvSpPr>
          <p:nvPr/>
        </p:nvSpPr>
        <p:spPr>
          <a:xfrm>
            <a:off x="515938" y="835200"/>
            <a:ext cx="10960124" cy="23777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84200" indent="-584200">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(1) like</a:t>
            </a:r>
            <a:r>
              <a:rPr lang="zh-TW" altLang="en-US" sz="3200" dirty="0">
                <a:latin typeface="Arial" panose="020B0604020202020204" pitchFamily="34" charset="0"/>
                <a:ea typeface="標楷體" panose="03000509000000000000" pitchFamily="65" charset="-120"/>
                <a:cs typeface="Arial" panose="020B0604020202020204" pitchFamily="34" charset="0"/>
              </a:rPr>
              <a:t>為介系詞，表「就像」。另外，</a:t>
            </a:r>
            <a:r>
              <a:rPr lang="en-US" altLang="zh-TW" sz="3200" dirty="0">
                <a:latin typeface="Arial" panose="020B0604020202020204" pitchFamily="34" charset="0"/>
                <a:ea typeface="標楷體" panose="03000509000000000000" pitchFamily="65" charset="-120"/>
                <a:cs typeface="Arial" panose="020B0604020202020204" pitchFamily="34" charset="0"/>
              </a:rPr>
              <a:t>like</a:t>
            </a:r>
            <a:r>
              <a:rPr lang="zh-TW" altLang="en-US" sz="3200" dirty="0">
                <a:latin typeface="Arial" panose="020B0604020202020204" pitchFamily="34" charset="0"/>
                <a:ea typeface="標楷體" panose="03000509000000000000" pitchFamily="65" charset="-120"/>
                <a:cs typeface="Arial" panose="020B0604020202020204" pitchFamily="34" charset="0"/>
              </a:rPr>
              <a:t>在此也作為喻詞，是一種明喻的擬人化用法。</a:t>
            </a:r>
          </a:p>
          <a:p>
            <a:pPr marL="584200" indent="-584200">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(2) in</a:t>
            </a:r>
            <a:r>
              <a:rPr lang="zh-TW" altLang="en-US" sz="3200" dirty="0">
                <a:latin typeface="Arial" panose="020B0604020202020204" pitchFamily="34" charset="0"/>
                <a:ea typeface="標楷體" panose="03000509000000000000" pitchFamily="65" charset="-120"/>
                <a:cs typeface="Arial" panose="020B0604020202020204" pitchFamily="34" charset="0"/>
              </a:rPr>
              <a:t>表「穿著」，後方可接顏色或服裝。</a:t>
            </a:r>
          </a:p>
          <a:p>
            <a:pPr>
              <a:lnSpc>
                <a:spcPct val="140000"/>
              </a:lnSpc>
              <a:spcBef>
                <a:spcPts val="600"/>
              </a:spcBef>
            </a:pPr>
            <a:r>
              <a:rPr lang="en-US" altLang="zh-TW" sz="3200" dirty="0">
                <a:latin typeface="Arial" panose="020B0604020202020204" pitchFamily="34" charset="0"/>
                <a:ea typeface="標楷體" panose="03000509000000000000" pitchFamily="65" charset="-120"/>
                <a:cs typeface="Arial" panose="020B0604020202020204" pitchFamily="34" charset="0"/>
              </a:rPr>
              <a:t>Ryan freaked out when he saw a pale woman </a:t>
            </a:r>
            <a:r>
              <a:rPr lang="en-US" altLang="zh-TW" sz="3200" u="sng" dirty="0">
                <a:latin typeface="Arial" panose="020B0604020202020204" pitchFamily="34" charset="0"/>
                <a:ea typeface="標楷體" panose="03000509000000000000" pitchFamily="65" charset="-120"/>
                <a:cs typeface="Arial" panose="020B0604020202020204" pitchFamily="34" charset="0"/>
              </a:rPr>
              <a:t>in red</a:t>
            </a:r>
            <a:r>
              <a:rPr lang="en-US" altLang="zh-TW" sz="3200" dirty="0">
                <a:latin typeface="Arial" panose="020B0604020202020204" pitchFamily="34" charset="0"/>
                <a:ea typeface="標楷體" panose="03000509000000000000" pitchFamily="65" charset="-120"/>
                <a:cs typeface="Arial" panose="020B0604020202020204" pitchFamily="34" charset="0"/>
              </a:rPr>
              <a:t> moving toward him in the empty tunnel.</a:t>
            </a:r>
          </a:p>
        </p:txBody>
      </p:sp>
      <p:sp>
        <p:nvSpPr>
          <p:cNvPr id="5" name="圓角矩形 4"/>
          <p:cNvSpPr/>
          <p:nvPr/>
        </p:nvSpPr>
        <p:spPr>
          <a:xfrm>
            <a:off x="0" y="0"/>
            <a:ext cx="432000" cy="360000"/>
          </a:xfrm>
          <a:prstGeom prst="roundRect">
            <a:avLst>
              <a:gd name="adj" fmla="val 0"/>
            </a:avLst>
          </a:prstGeom>
          <a:solidFill>
            <a:srgbClr val="00B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0000"/>
            <a:r>
              <a:rPr lang="en-US" altLang="zh-TW" sz="2600" dirty="0">
                <a:ea typeface="標楷體" panose="03000509000000000000" pitchFamily="65" charset="-120"/>
              </a:rPr>
              <a:t>1</a:t>
            </a:r>
            <a:endParaRPr lang="zh-TW" altLang="en-US" sz="2600" dirty="0">
              <a:ea typeface="標楷體" panose="03000509000000000000" pitchFamily="65" charset="-120"/>
            </a:endParaRPr>
          </a:p>
        </p:txBody>
      </p:sp>
    </p:spTree>
    <p:extLst>
      <p:ext uri="{BB962C8B-B14F-4D97-AF65-F5344CB8AC3E}">
        <p14:creationId xmlns:p14="http://schemas.microsoft.com/office/powerpoint/2010/main" val="2516142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矩形 5">
            <a:hlinkClick r:id="rId2" action="ppaction://hlinksldjump"/>
            <a:extLst>
              <a:ext uri="{FF2B5EF4-FFF2-40B4-BE49-F238E27FC236}">
                <a16:creationId xmlns:a16="http://schemas.microsoft.com/office/drawing/2014/main" id="{9802BB0D-37A5-4E96-BF18-C339EB023DDA}"/>
              </a:ext>
            </a:extLst>
          </p:cNvPr>
          <p:cNvSpPr/>
          <p:nvPr/>
        </p:nvSpPr>
        <p:spPr>
          <a:xfrm>
            <a:off x="10440001" y="144000"/>
            <a:ext cx="108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8" name="副標題 1">
            <a:extLst>
              <a:ext uri="{FF2B5EF4-FFF2-40B4-BE49-F238E27FC236}">
                <a16:creationId xmlns:a16="http://schemas.microsoft.com/office/drawing/2014/main" id="{B0B15F38-E84B-4A81-AED6-A8CCA64A0D5F}"/>
              </a:ext>
            </a:extLst>
          </p:cNvPr>
          <p:cNvSpPr txBox="1">
            <a:spLocks/>
          </p:cNvSpPr>
          <p:nvPr/>
        </p:nvSpPr>
        <p:spPr>
          <a:xfrm>
            <a:off x="403200" y="835200"/>
            <a:ext cx="11072862" cy="23777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84200" indent="-584200">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(3) throughout</a:t>
            </a:r>
            <a:r>
              <a:rPr lang="zh-TW" altLang="en-US" sz="3200" dirty="0">
                <a:latin typeface="Arial" panose="020B0604020202020204" pitchFamily="34" charset="0"/>
                <a:ea typeface="標楷體" panose="03000509000000000000" pitchFamily="65" charset="-120"/>
                <a:cs typeface="Arial" panose="020B0604020202020204" pitchFamily="34" charset="0"/>
              </a:rPr>
              <a:t>表示「整個⋯⋯」，後方可接一段時間或地方。</a:t>
            </a:r>
          </a:p>
          <a:p>
            <a:pPr marL="358775" indent="-358775">
              <a:lnSpc>
                <a:spcPct val="140000"/>
              </a:lnSpc>
              <a:spcBef>
                <a:spcPts val="600"/>
              </a:spcBef>
            </a:pPr>
            <a:r>
              <a:rPr lang="en-US" altLang="zh-TW" sz="3200" dirty="0">
                <a:latin typeface="Arial" panose="020B0604020202020204" pitchFamily="34" charset="0"/>
                <a:ea typeface="標楷體" panose="03000509000000000000" pitchFamily="65" charset="-120"/>
                <a:cs typeface="Arial" panose="020B0604020202020204" pitchFamily="34" charset="0"/>
              </a:rPr>
              <a:t>There was not even a drop of rain </a:t>
            </a:r>
            <a:r>
              <a:rPr lang="en-US" altLang="zh-TW" sz="3200" u="sng" dirty="0">
                <a:latin typeface="Arial" panose="020B0604020202020204" pitchFamily="34" charset="0"/>
                <a:ea typeface="標楷體" panose="03000509000000000000" pitchFamily="65" charset="-120"/>
                <a:cs typeface="Arial" panose="020B0604020202020204" pitchFamily="34" charset="0"/>
              </a:rPr>
              <a:t>throughout the whole summer</a:t>
            </a:r>
            <a:r>
              <a:rPr lang="en-US" altLang="zh-TW" sz="3200" dirty="0">
                <a:latin typeface="Arial" panose="020B0604020202020204" pitchFamily="34" charset="0"/>
                <a:ea typeface="標楷體" panose="03000509000000000000" pitchFamily="65" charset="-120"/>
                <a:cs typeface="Arial" panose="020B0604020202020204" pitchFamily="34" charset="0"/>
              </a:rPr>
              <a:t>.</a:t>
            </a:r>
          </a:p>
          <a:p>
            <a:pPr marL="358775" indent="-358775">
              <a:lnSpc>
                <a:spcPct val="140000"/>
              </a:lnSpc>
              <a:spcBef>
                <a:spcPts val="600"/>
              </a:spcBef>
            </a:pPr>
            <a:r>
              <a:rPr lang="en-US" altLang="zh-TW" sz="3200" dirty="0">
                <a:latin typeface="Arial" panose="020B0604020202020204" pitchFamily="34" charset="0"/>
                <a:ea typeface="標楷體" panose="03000509000000000000" pitchFamily="65" charset="-120"/>
                <a:cs typeface="Arial" panose="020B0604020202020204" pitchFamily="34" charset="0"/>
              </a:rPr>
              <a:t>The firefighters in Australia couldn’t control the fires, so the fires spread rapidly </a:t>
            </a:r>
            <a:r>
              <a:rPr lang="en-US" altLang="zh-TW" sz="3200" u="sng" dirty="0">
                <a:latin typeface="Arial" panose="020B0604020202020204" pitchFamily="34" charset="0"/>
                <a:ea typeface="標楷體" panose="03000509000000000000" pitchFamily="65" charset="-120"/>
                <a:cs typeface="Arial" panose="020B0604020202020204" pitchFamily="34" charset="0"/>
              </a:rPr>
              <a:t>throughout the country</a:t>
            </a:r>
            <a:r>
              <a:rPr lang="en-US" altLang="zh-TW" sz="3200" dirty="0">
                <a:latin typeface="Arial" panose="020B0604020202020204" pitchFamily="34" charset="0"/>
                <a:ea typeface="標楷體" panose="03000509000000000000" pitchFamily="65" charset="-120"/>
                <a:cs typeface="Arial" panose="020B0604020202020204" pitchFamily="34" charset="0"/>
              </a:rPr>
              <a:t>.</a:t>
            </a:r>
          </a:p>
        </p:txBody>
      </p:sp>
      <p:sp>
        <p:nvSpPr>
          <p:cNvPr id="9" name="圓角矩形 8"/>
          <p:cNvSpPr/>
          <p:nvPr/>
        </p:nvSpPr>
        <p:spPr>
          <a:xfrm>
            <a:off x="0" y="0"/>
            <a:ext cx="432000" cy="360000"/>
          </a:xfrm>
          <a:prstGeom prst="roundRect">
            <a:avLst>
              <a:gd name="adj" fmla="val 0"/>
            </a:avLst>
          </a:prstGeom>
          <a:solidFill>
            <a:srgbClr val="00B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0000"/>
            <a:r>
              <a:rPr lang="en-US" altLang="zh-TW" sz="2600" dirty="0">
                <a:ea typeface="標楷體" panose="03000509000000000000" pitchFamily="65" charset="-120"/>
              </a:rPr>
              <a:t>1</a:t>
            </a:r>
            <a:endParaRPr lang="zh-TW" altLang="en-US" sz="2600" dirty="0">
              <a:ea typeface="標楷體" panose="03000509000000000000" pitchFamily="65" charset="-120"/>
            </a:endParaRPr>
          </a:p>
        </p:txBody>
      </p:sp>
    </p:spTree>
    <p:extLst>
      <p:ext uri="{BB962C8B-B14F-4D97-AF65-F5344CB8AC3E}">
        <p14:creationId xmlns:p14="http://schemas.microsoft.com/office/powerpoint/2010/main" val="1450546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矩形 5">
            <a:hlinkClick r:id="rId2" action="ppaction://hlinksldjump"/>
            <a:extLst>
              <a:ext uri="{FF2B5EF4-FFF2-40B4-BE49-F238E27FC236}">
                <a16:creationId xmlns:a16="http://schemas.microsoft.com/office/drawing/2014/main" id="{9802BB0D-37A5-4E96-BF18-C339EB023DDA}"/>
              </a:ext>
            </a:extLst>
          </p:cNvPr>
          <p:cNvSpPr/>
          <p:nvPr/>
        </p:nvSpPr>
        <p:spPr>
          <a:xfrm>
            <a:off x="10440001" y="144000"/>
            <a:ext cx="108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8" name="副標題 1">
            <a:extLst>
              <a:ext uri="{FF2B5EF4-FFF2-40B4-BE49-F238E27FC236}">
                <a16:creationId xmlns:a16="http://schemas.microsoft.com/office/drawing/2014/main" id="{1219620D-73A6-4931-9E38-E9F31460676D}"/>
              </a:ext>
            </a:extLst>
          </p:cNvPr>
          <p:cNvSpPr txBox="1">
            <a:spLocks/>
          </p:cNvSpPr>
          <p:nvPr/>
        </p:nvSpPr>
        <p:spPr>
          <a:xfrm>
            <a:off x="403200" y="835200"/>
            <a:ext cx="11072862" cy="23777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84200" indent="-584200">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(1) as</a:t>
            </a:r>
            <a:r>
              <a:rPr lang="zh-TW" altLang="en-US" sz="3200" dirty="0">
                <a:latin typeface="Arial" panose="020B0604020202020204" pitchFamily="34" charset="0"/>
                <a:ea typeface="標楷體" panose="03000509000000000000" pitchFamily="65" charset="-120"/>
                <a:cs typeface="Arial" panose="020B0604020202020204" pitchFamily="34" charset="0"/>
              </a:rPr>
              <a:t>為連接詞，意思是「當⋯⋯的時候」。</a:t>
            </a:r>
            <a:r>
              <a:rPr lang="zh-TW" altLang="en-US" sz="3200" b="1" dirty="0">
                <a:solidFill>
                  <a:srgbClr val="0000CC"/>
                </a:solidFill>
                <a:latin typeface="微軟正黑體" panose="020B0604030504040204" pitchFamily="34" charset="-120"/>
                <a:ea typeface="微軟正黑體" panose="020B0604030504040204" pitchFamily="34" charset="-120"/>
                <a:cs typeface="Arial" panose="020B0604020202020204" pitchFamily="34" charset="0"/>
              </a:rPr>
              <a:t>同</a:t>
            </a:r>
            <a:r>
              <a:rPr lang="zh-TW" altLang="en-US" sz="32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 </a:t>
            </a:r>
            <a:r>
              <a:rPr lang="en-US" altLang="zh-TW" sz="3200" dirty="0">
                <a:latin typeface="Arial" panose="020B0604020202020204" pitchFamily="34" charset="0"/>
                <a:ea typeface="標楷體" panose="03000509000000000000" pitchFamily="65" charset="-120"/>
                <a:cs typeface="Arial" panose="020B0604020202020204" pitchFamily="34" charset="0"/>
              </a:rPr>
              <a:t>when</a:t>
            </a:r>
          </a:p>
          <a:p>
            <a:pPr>
              <a:lnSpc>
                <a:spcPct val="140000"/>
              </a:lnSpc>
              <a:spcBef>
                <a:spcPts val="600"/>
              </a:spcBef>
            </a:pPr>
            <a:r>
              <a:rPr lang="en-US" altLang="zh-TW" sz="3200" dirty="0">
                <a:latin typeface="Arial" panose="020B0604020202020204" pitchFamily="34" charset="0"/>
                <a:ea typeface="標楷體" panose="03000509000000000000" pitchFamily="65" charset="-120"/>
                <a:cs typeface="Arial" panose="020B0604020202020204" pitchFamily="34" charset="0"/>
              </a:rPr>
              <a:t>The noisy students immediately fell silent </a:t>
            </a:r>
            <a:r>
              <a:rPr lang="en-US" altLang="zh-TW" sz="3200" u="sng" dirty="0">
                <a:latin typeface="Arial" panose="020B0604020202020204" pitchFamily="34" charset="0"/>
                <a:ea typeface="標楷體" panose="03000509000000000000" pitchFamily="65" charset="-120"/>
                <a:cs typeface="Arial" panose="020B0604020202020204" pitchFamily="34" charset="0"/>
              </a:rPr>
              <a:t>as</a:t>
            </a:r>
            <a:r>
              <a:rPr lang="en-US" altLang="zh-TW" sz="3200" dirty="0">
                <a:latin typeface="Arial" panose="020B0604020202020204" pitchFamily="34" charset="0"/>
                <a:ea typeface="標楷體" panose="03000509000000000000" pitchFamily="65" charset="-120"/>
                <a:cs typeface="Arial" panose="020B0604020202020204" pitchFamily="34" charset="0"/>
              </a:rPr>
              <a:t> their strict teacher walked into the classroom.</a:t>
            </a:r>
          </a:p>
          <a:p>
            <a:pPr marL="584200" indent="-584200">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(2) be filled with</a:t>
            </a:r>
            <a:r>
              <a:rPr lang="zh-TW" altLang="en-US" sz="3200" dirty="0">
                <a:latin typeface="Arial" panose="020B0604020202020204" pitchFamily="34" charset="0"/>
                <a:ea typeface="標楷體" panose="03000509000000000000" pitchFamily="65" charset="-120"/>
                <a:cs typeface="Arial" panose="020B0604020202020204" pitchFamily="34" charset="0"/>
              </a:rPr>
              <a:t>是「充滿⋯⋯」的意思。</a:t>
            </a:r>
          </a:p>
          <a:p>
            <a:pPr>
              <a:lnSpc>
                <a:spcPct val="140000"/>
              </a:lnSpc>
              <a:spcBef>
                <a:spcPts val="600"/>
              </a:spcBef>
            </a:pPr>
            <a:r>
              <a:rPr lang="en-US" altLang="zh-TW" sz="3200" dirty="0">
                <a:latin typeface="Arial" panose="020B0604020202020204" pitchFamily="34" charset="0"/>
                <a:ea typeface="標楷體" panose="03000509000000000000" pitchFamily="65" charset="-120"/>
                <a:cs typeface="Arial" panose="020B0604020202020204" pitchFamily="34" charset="0"/>
              </a:rPr>
              <a:t>Right after the library opened, it </a:t>
            </a:r>
            <a:r>
              <a:rPr lang="en-US" altLang="zh-TW" sz="3200" u="sng" dirty="0">
                <a:latin typeface="Arial" panose="020B0604020202020204" pitchFamily="34" charset="0"/>
                <a:ea typeface="標楷體" panose="03000509000000000000" pitchFamily="65" charset="-120"/>
                <a:cs typeface="Arial" panose="020B0604020202020204" pitchFamily="34" charset="0"/>
              </a:rPr>
              <a:t>was</a:t>
            </a:r>
            <a:r>
              <a:rPr lang="en-US" altLang="zh-TW" sz="3200" dirty="0">
                <a:latin typeface="Arial" panose="020B0604020202020204" pitchFamily="34" charset="0"/>
                <a:ea typeface="標楷體" panose="03000509000000000000" pitchFamily="65" charset="-120"/>
                <a:cs typeface="Arial" panose="020B0604020202020204" pitchFamily="34" charset="0"/>
              </a:rPr>
              <a:t> quickly </a:t>
            </a:r>
            <a:r>
              <a:rPr lang="en-US" altLang="zh-TW" sz="3200" u="sng" dirty="0">
                <a:latin typeface="Arial" panose="020B0604020202020204" pitchFamily="34" charset="0"/>
                <a:ea typeface="標楷體" panose="03000509000000000000" pitchFamily="65" charset="-120"/>
                <a:cs typeface="Arial" panose="020B0604020202020204" pitchFamily="34" charset="0"/>
              </a:rPr>
              <a:t>filled with</a:t>
            </a:r>
            <a:r>
              <a:rPr lang="en-US" altLang="zh-TW" sz="3200" dirty="0">
                <a:latin typeface="Arial" panose="020B0604020202020204" pitchFamily="34" charset="0"/>
                <a:ea typeface="標楷體" panose="03000509000000000000" pitchFamily="65" charset="-120"/>
                <a:cs typeface="Arial" panose="020B0604020202020204" pitchFamily="34" charset="0"/>
              </a:rPr>
              <a:t> students who were preparing for the college entrance exam.</a:t>
            </a:r>
          </a:p>
        </p:txBody>
      </p:sp>
      <p:sp>
        <p:nvSpPr>
          <p:cNvPr id="9" name="圓角矩形 8"/>
          <p:cNvSpPr/>
          <p:nvPr/>
        </p:nvSpPr>
        <p:spPr>
          <a:xfrm>
            <a:off x="0" y="0"/>
            <a:ext cx="432000" cy="360000"/>
          </a:xfrm>
          <a:prstGeom prst="roundRect">
            <a:avLst>
              <a:gd name="adj" fmla="val 0"/>
            </a:avLst>
          </a:prstGeom>
          <a:solidFill>
            <a:srgbClr val="00B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0000"/>
            <a:r>
              <a:rPr lang="en-US" altLang="zh-TW" sz="2400" dirty="0">
                <a:ea typeface="標楷體" panose="03000509000000000000" pitchFamily="65" charset="-120"/>
              </a:rPr>
              <a:t>2</a:t>
            </a:r>
            <a:endParaRPr lang="zh-TW" altLang="en-US" sz="2400" dirty="0">
              <a:ea typeface="標楷體" panose="03000509000000000000" pitchFamily="65" charset="-120"/>
            </a:endParaRPr>
          </a:p>
        </p:txBody>
      </p:sp>
    </p:spTree>
    <p:extLst>
      <p:ext uri="{BB962C8B-B14F-4D97-AF65-F5344CB8AC3E}">
        <p14:creationId xmlns:p14="http://schemas.microsoft.com/office/powerpoint/2010/main" val="535692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矩形 5">
            <a:hlinkClick r:id="rId3" action="ppaction://hlinksldjump"/>
            <a:extLst>
              <a:ext uri="{FF2B5EF4-FFF2-40B4-BE49-F238E27FC236}">
                <a16:creationId xmlns:a16="http://schemas.microsoft.com/office/drawing/2014/main" id="{9802BB0D-37A5-4E96-BF18-C339EB023DDA}"/>
              </a:ext>
            </a:extLst>
          </p:cNvPr>
          <p:cNvSpPr/>
          <p:nvPr/>
        </p:nvSpPr>
        <p:spPr>
          <a:xfrm>
            <a:off x="10440001" y="144000"/>
            <a:ext cx="108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8" name="副標題 1">
            <a:extLst>
              <a:ext uri="{FF2B5EF4-FFF2-40B4-BE49-F238E27FC236}">
                <a16:creationId xmlns:a16="http://schemas.microsoft.com/office/drawing/2014/main" id="{1219620D-73A6-4931-9E38-E9F31460676D}"/>
              </a:ext>
            </a:extLst>
          </p:cNvPr>
          <p:cNvSpPr txBox="1">
            <a:spLocks/>
          </p:cNvSpPr>
          <p:nvPr/>
        </p:nvSpPr>
        <p:spPr>
          <a:xfrm>
            <a:off x="403200" y="835200"/>
            <a:ext cx="11072862" cy="23777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84200" indent="-584200">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(3) </a:t>
            </a:r>
            <a:r>
              <a:rPr lang="zh-TW" altLang="en-US" sz="3200" dirty="0">
                <a:latin typeface="Arial" panose="020B0604020202020204" pitchFamily="34" charset="0"/>
                <a:ea typeface="標楷體" panose="03000509000000000000" pitchFamily="65" charset="-120"/>
                <a:cs typeface="Arial" panose="020B0604020202020204" pitchFamily="34" charset="0"/>
              </a:rPr>
              <a:t>此處的</a:t>
            </a:r>
            <a:r>
              <a:rPr lang="en-US" altLang="zh-TW" sz="3200" dirty="0">
                <a:latin typeface="Arial" panose="020B0604020202020204" pitchFamily="34" charset="0"/>
                <a:ea typeface="標楷體" panose="03000509000000000000" pitchFamily="65" charset="-120"/>
                <a:cs typeface="Arial" panose="020B0604020202020204" pitchFamily="34" charset="0"/>
              </a:rPr>
              <a:t>sea</a:t>
            </a:r>
            <a:r>
              <a:rPr lang="zh-TW" altLang="en-US" sz="3200" dirty="0">
                <a:latin typeface="Arial" panose="020B0604020202020204" pitchFamily="34" charset="0"/>
                <a:ea typeface="標楷體" panose="03000509000000000000" pitchFamily="65" charset="-120"/>
                <a:cs typeface="Arial" panose="020B0604020202020204" pitchFamily="34" charset="0"/>
              </a:rPr>
              <a:t>為隱喻用法，並非指真正的海，而是指「大量」的意思，這裡描述櫻花盛開，就像花海一般。</a:t>
            </a:r>
            <a:endParaRPr lang="en-US" altLang="zh-TW" sz="3200" dirty="0">
              <a:latin typeface="Arial" panose="020B0604020202020204" pitchFamily="34" charset="0"/>
              <a:ea typeface="標楷體" panose="03000509000000000000" pitchFamily="65" charset="-120"/>
              <a:cs typeface="Arial" panose="020B0604020202020204" pitchFamily="34" charset="0"/>
            </a:endParaRPr>
          </a:p>
        </p:txBody>
      </p:sp>
      <p:sp>
        <p:nvSpPr>
          <p:cNvPr id="5" name="圓角矩形 4"/>
          <p:cNvSpPr/>
          <p:nvPr/>
        </p:nvSpPr>
        <p:spPr>
          <a:xfrm>
            <a:off x="0" y="0"/>
            <a:ext cx="432000" cy="360000"/>
          </a:xfrm>
          <a:prstGeom prst="roundRect">
            <a:avLst>
              <a:gd name="adj" fmla="val 0"/>
            </a:avLst>
          </a:prstGeom>
          <a:solidFill>
            <a:srgbClr val="00B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0000"/>
            <a:r>
              <a:rPr lang="en-US" altLang="zh-TW" sz="2400" dirty="0">
                <a:ea typeface="標楷體" panose="03000509000000000000" pitchFamily="65" charset="-120"/>
              </a:rPr>
              <a:t>2</a:t>
            </a:r>
            <a:endParaRPr lang="zh-TW" altLang="en-US" sz="2400" dirty="0">
              <a:ea typeface="標楷體" panose="03000509000000000000" pitchFamily="65" charset="-120"/>
            </a:endParaRPr>
          </a:p>
        </p:txBody>
      </p:sp>
    </p:spTree>
    <p:extLst>
      <p:ext uri="{BB962C8B-B14F-4D97-AF65-F5344CB8AC3E}">
        <p14:creationId xmlns:p14="http://schemas.microsoft.com/office/powerpoint/2010/main" val="144414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矩形 5">
            <a:hlinkClick r:id="rId2" action="ppaction://hlinksldjump"/>
            <a:extLst>
              <a:ext uri="{FF2B5EF4-FFF2-40B4-BE49-F238E27FC236}">
                <a16:creationId xmlns:a16="http://schemas.microsoft.com/office/drawing/2014/main" id="{9802BB0D-37A5-4E96-BF18-C339EB023DDA}"/>
              </a:ext>
            </a:extLst>
          </p:cNvPr>
          <p:cNvSpPr/>
          <p:nvPr/>
        </p:nvSpPr>
        <p:spPr>
          <a:xfrm>
            <a:off x="10440001" y="144000"/>
            <a:ext cx="108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8" name="副標題 1">
            <a:extLst>
              <a:ext uri="{FF2B5EF4-FFF2-40B4-BE49-F238E27FC236}">
                <a16:creationId xmlns:a16="http://schemas.microsoft.com/office/drawing/2014/main" id="{1219620D-73A6-4931-9E38-E9F31460676D}"/>
              </a:ext>
            </a:extLst>
          </p:cNvPr>
          <p:cNvSpPr txBox="1">
            <a:spLocks/>
          </p:cNvSpPr>
          <p:nvPr/>
        </p:nvSpPr>
        <p:spPr>
          <a:xfrm>
            <a:off x="403200" y="835200"/>
            <a:ext cx="11072862" cy="23777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84200" indent="-584200">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be heard + V-</a:t>
            </a:r>
            <a:r>
              <a:rPr lang="en-US" altLang="zh-TW" sz="3200" dirty="0" err="1">
                <a:latin typeface="Arial" panose="020B0604020202020204" pitchFamily="34" charset="0"/>
                <a:ea typeface="標楷體" panose="03000509000000000000" pitchFamily="65" charset="-120"/>
                <a:cs typeface="Arial" panose="020B0604020202020204" pitchFamily="34" charset="0"/>
              </a:rPr>
              <a:t>ing</a:t>
            </a:r>
            <a:r>
              <a:rPr lang="en-US" altLang="zh-TW" sz="3200" dirty="0">
                <a:latin typeface="Arial" panose="020B0604020202020204" pitchFamily="34" charset="0"/>
                <a:ea typeface="標楷體" panose="03000509000000000000" pitchFamily="65" charset="-120"/>
                <a:cs typeface="Arial" panose="020B0604020202020204" pitchFamily="34" charset="0"/>
              </a:rPr>
              <a:t> </a:t>
            </a:r>
            <a:r>
              <a:rPr lang="zh-TW" altLang="en-US" sz="3200" dirty="0">
                <a:latin typeface="Arial" panose="020B0604020202020204" pitchFamily="34" charset="0"/>
                <a:ea typeface="標楷體" panose="03000509000000000000" pitchFamily="65" charset="-120"/>
                <a:cs typeface="Arial" panose="020B0604020202020204" pitchFamily="34" charset="0"/>
              </a:rPr>
              <a:t>被聽到⋯⋯</a:t>
            </a:r>
            <a:endParaRPr lang="en-US" altLang="zh-TW" sz="3200" dirty="0">
              <a:latin typeface="Arial" panose="020B0604020202020204" pitchFamily="34" charset="0"/>
              <a:ea typeface="標楷體" panose="03000509000000000000" pitchFamily="65" charset="-120"/>
              <a:cs typeface="Arial" panose="020B0604020202020204" pitchFamily="34" charset="0"/>
            </a:endParaRPr>
          </a:p>
        </p:txBody>
      </p:sp>
      <p:sp>
        <p:nvSpPr>
          <p:cNvPr id="5" name="圓角矩形 4"/>
          <p:cNvSpPr/>
          <p:nvPr/>
        </p:nvSpPr>
        <p:spPr>
          <a:xfrm>
            <a:off x="0" y="0"/>
            <a:ext cx="432000" cy="360000"/>
          </a:xfrm>
          <a:prstGeom prst="roundRect">
            <a:avLst>
              <a:gd name="adj" fmla="val 0"/>
            </a:avLst>
          </a:prstGeom>
          <a:solidFill>
            <a:srgbClr val="00B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0000"/>
            <a:r>
              <a:rPr lang="en-US" altLang="zh-TW" sz="2400" dirty="0">
                <a:ea typeface="標楷體" panose="03000509000000000000" pitchFamily="65" charset="-120"/>
              </a:rPr>
              <a:t>3</a:t>
            </a:r>
            <a:endParaRPr lang="zh-TW" altLang="en-US" sz="2400" dirty="0">
              <a:ea typeface="標楷體" panose="03000509000000000000" pitchFamily="65" charset="-120"/>
            </a:endParaRPr>
          </a:p>
        </p:txBody>
      </p:sp>
    </p:spTree>
    <p:extLst>
      <p:ext uri="{BB962C8B-B14F-4D97-AF65-F5344CB8AC3E}">
        <p14:creationId xmlns:p14="http://schemas.microsoft.com/office/powerpoint/2010/main" val="3802700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矩形 5">
            <a:hlinkClick r:id="rId2" action="ppaction://hlinksldjump"/>
            <a:extLst>
              <a:ext uri="{FF2B5EF4-FFF2-40B4-BE49-F238E27FC236}">
                <a16:creationId xmlns:a16="http://schemas.microsoft.com/office/drawing/2014/main" id="{9802BB0D-37A5-4E96-BF18-C339EB023DDA}"/>
              </a:ext>
            </a:extLst>
          </p:cNvPr>
          <p:cNvSpPr/>
          <p:nvPr/>
        </p:nvSpPr>
        <p:spPr>
          <a:xfrm>
            <a:off x="10440001" y="144000"/>
            <a:ext cx="108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8" name="副標題 1">
            <a:extLst>
              <a:ext uri="{FF2B5EF4-FFF2-40B4-BE49-F238E27FC236}">
                <a16:creationId xmlns:a16="http://schemas.microsoft.com/office/drawing/2014/main" id="{1219620D-73A6-4931-9E38-E9F31460676D}"/>
              </a:ext>
            </a:extLst>
          </p:cNvPr>
          <p:cNvSpPr txBox="1">
            <a:spLocks/>
          </p:cNvSpPr>
          <p:nvPr/>
        </p:nvSpPr>
        <p:spPr>
          <a:xfrm>
            <a:off x="403200" y="835200"/>
            <a:ext cx="11072862" cy="23777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84200" indent="-584200">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(1) set the landscape on fire</a:t>
            </a:r>
            <a:r>
              <a:rPr lang="zh-TW" altLang="en-US" sz="3200" dirty="0">
                <a:latin typeface="Arial" panose="020B0604020202020204" pitchFamily="34" charset="0"/>
                <a:ea typeface="標楷體" panose="03000509000000000000" pitchFamily="65" charset="-120"/>
                <a:cs typeface="Arial" panose="020B0604020202020204" pitchFamily="34" charset="0"/>
              </a:rPr>
              <a:t>並非指真正放了一把火，而是將橘紅的楓葉比擬成火焰般，點綴了整片景色。</a:t>
            </a:r>
          </a:p>
          <a:p>
            <a:pPr marL="584200" indent="-584200">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(2) with orange and red colors</a:t>
            </a:r>
            <a:r>
              <a:rPr lang="zh-TW" altLang="en-US" sz="3200" dirty="0">
                <a:latin typeface="Arial" panose="020B0604020202020204" pitchFamily="34" charset="0"/>
                <a:ea typeface="標楷體" panose="03000509000000000000" pitchFamily="65" charset="-120"/>
                <a:cs typeface="Arial" panose="020B0604020202020204" pitchFamily="34" charset="0"/>
              </a:rPr>
              <a:t>當中的</a:t>
            </a:r>
            <a:r>
              <a:rPr lang="en-US" altLang="zh-TW" sz="3200" dirty="0">
                <a:latin typeface="Arial" panose="020B0604020202020204" pitchFamily="34" charset="0"/>
                <a:ea typeface="標楷體" panose="03000509000000000000" pitchFamily="65" charset="-120"/>
                <a:cs typeface="Arial" panose="020B0604020202020204" pitchFamily="34" charset="0"/>
              </a:rPr>
              <a:t>with</a:t>
            </a:r>
            <a:r>
              <a:rPr lang="zh-TW" altLang="en-US" sz="3200" dirty="0">
                <a:latin typeface="Arial" panose="020B0604020202020204" pitchFamily="34" charset="0"/>
                <a:ea typeface="標楷體" panose="03000509000000000000" pitchFamily="65" charset="-120"/>
                <a:cs typeface="Arial" panose="020B0604020202020204" pitchFamily="34" charset="0"/>
              </a:rPr>
              <a:t>是「用」的意思。</a:t>
            </a:r>
            <a:endParaRPr lang="en-US" altLang="zh-TW" sz="3200" dirty="0">
              <a:latin typeface="Arial" panose="020B0604020202020204" pitchFamily="34" charset="0"/>
              <a:ea typeface="標楷體" panose="03000509000000000000" pitchFamily="65" charset="-120"/>
              <a:cs typeface="Arial" panose="020B0604020202020204" pitchFamily="34" charset="0"/>
            </a:endParaRPr>
          </a:p>
        </p:txBody>
      </p:sp>
      <p:sp>
        <p:nvSpPr>
          <p:cNvPr id="5" name="圓角矩形 4"/>
          <p:cNvSpPr/>
          <p:nvPr/>
        </p:nvSpPr>
        <p:spPr>
          <a:xfrm>
            <a:off x="0" y="0"/>
            <a:ext cx="432000" cy="360000"/>
          </a:xfrm>
          <a:prstGeom prst="roundRect">
            <a:avLst>
              <a:gd name="adj" fmla="val 0"/>
            </a:avLst>
          </a:prstGeom>
          <a:solidFill>
            <a:srgbClr val="00B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0000"/>
            <a:r>
              <a:rPr lang="en-US" altLang="zh-TW" sz="2400" dirty="0" smtClean="0">
                <a:ea typeface="標楷體" panose="03000509000000000000" pitchFamily="65" charset="-120"/>
              </a:rPr>
              <a:t>4</a:t>
            </a:r>
            <a:endParaRPr lang="zh-TW" altLang="en-US" sz="2400" dirty="0">
              <a:ea typeface="標楷體" panose="03000509000000000000" pitchFamily="65" charset="-120"/>
            </a:endParaRPr>
          </a:p>
        </p:txBody>
      </p:sp>
    </p:spTree>
    <p:extLst>
      <p:ext uri="{BB962C8B-B14F-4D97-AF65-F5344CB8AC3E}">
        <p14:creationId xmlns:p14="http://schemas.microsoft.com/office/powerpoint/2010/main" val="3096513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矩形 5">
            <a:hlinkClick r:id="rId2" action="ppaction://hlinksldjump"/>
            <a:extLst>
              <a:ext uri="{FF2B5EF4-FFF2-40B4-BE49-F238E27FC236}">
                <a16:creationId xmlns:a16="http://schemas.microsoft.com/office/drawing/2014/main" id="{9802BB0D-37A5-4E96-BF18-C339EB023DDA}"/>
              </a:ext>
            </a:extLst>
          </p:cNvPr>
          <p:cNvSpPr/>
          <p:nvPr/>
        </p:nvSpPr>
        <p:spPr>
          <a:xfrm>
            <a:off x="10440001" y="144000"/>
            <a:ext cx="108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8" name="副標題 1">
            <a:extLst>
              <a:ext uri="{FF2B5EF4-FFF2-40B4-BE49-F238E27FC236}">
                <a16:creationId xmlns:a16="http://schemas.microsoft.com/office/drawing/2014/main" id="{1219620D-73A6-4931-9E38-E9F31460676D}"/>
              </a:ext>
            </a:extLst>
          </p:cNvPr>
          <p:cNvSpPr txBox="1">
            <a:spLocks/>
          </p:cNvSpPr>
          <p:nvPr/>
        </p:nvSpPr>
        <p:spPr>
          <a:xfrm>
            <a:off x="403200" y="835200"/>
            <a:ext cx="11072862" cy="23777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then</a:t>
            </a:r>
            <a:r>
              <a:rPr lang="zh-TW" altLang="en-US" sz="3200" dirty="0">
                <a:latin typeface="Arial" panose="020B0604020202020204" pitchFamily="34" charset="0"/>
                <a:ea typeface="標楷體" panose="03000509000000000000" pitchFamily="65" charset="-120"/>
                <a:cs typeface="Arial" panose="020B0604020202020204" pitchFamily="34" charset="0"/>
              </a:rPr>
              <a:t>為時間轉承語，表示「然後」，詞性為副詞，可提醒學生勿將</a:t>
            </a:r>
            <a:r>
              <a:rPr lang="en-US" altLang="zh-TW" sz="3200" dirty="0">
                <a:latin typeface="Arial" panose="020B0604020202020204" pitchFamily="34" charset="0"/>
                <a:ea typeface="標楷體" panose="03000509000000000000" pitchFamily="65" charset="-120"/>
                <a:cs typeface="Arial" panose="020B0604020202020204" pitchFamily="34" charset="0"/>
              </a:rPr>
              <a:t>then</a:t>
            </a:r>
            <a:r>
              <a:rPr lang="zh-TW" altLang="en-US" sz="3200" dirty="0">
                <a:latin typeface="Arial" panose="020B0604020202020204" pitchFamily="34" charset="0"/>
                <a:ea typeface="標楷體" panose="03000509000000000000" pitchFamily="65" charset="-120"/>
                <a:cs typeface="Arial" panose="020B0604020202020204" pitchFamily="34" charset="0"/>
              </a:rPr>
              <a:t>當連接詞使用。</a:t>
            </a:r>
            <a:endParaRPr lang="en-US" altLang="zh-TW" sz="3200" dirty="0">
              <a:latin typeface="Arial" panose="020B0604020202020204" pitchFamily="34" charset="0"/>
              <a:ea typeface="標楷體" panose="03000509000000000000" pitchFamily="65" charset="-120"/>
              <a:cs typeface="Arial" panose="020B0604020202020204" pitchFamily="34" charset="0"/>
            </a:endParaRPr>
          </a:p>
        </p:txBody>
      </p:sp>
      <p:sp>
        <p:nvSpPr>
          <p:cNvPr id="5" name="圓角矩形 4"/>
          <p:cNvSpPr/>
          <p:nvPr/>
        </p:nvSpPr>
        <p:spPr>
          <a:xfrm>
            <a:off x="0" y="0"/>
            <a:ext cx="432000" cy="360000"/>
          </a:xfrm>
          <a:prstGeom prst="roundRect">
            <a:avLst>
              <a:gd name="adj" fmla="val 0"/>
            </a:avLst>
          </a:prstGeom>
          <a:solidFill>
            <a:srgbClr val="00B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0000"/>
            <a:r>
              <a:rPr lang="en-US" altLang="zh-TW" sz="2400" dirty="0" smtClean="0">
                <a:ea typeface="標楷體" panose="03000509000000000000" pitchFamily="65" charset="-120"/>
              </a:rPr>
              <a:t>5</a:t>
            </a:r>
            <a:endParaRPr lang="zh-TW" altLang="en-US" sz="2400" dirty="0">
              <a:ea typeface="標楷體" panose="03000509000000000000" pitchFamily="65" charset="-120"/>
            </a:endParaRPr>
          </a:p>
        </p:txBody>
      </p:sp>
    </p:spTree>
    <p:extLst>
      <p:ext uri="{BB962C8B-B14F-4D97-AF65-F5344CB8AC3E}">
        <p14:creationId xmlns:p14="http://schemas.microsoft.com/office/powerpoint/2010/main" val="1590781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C2C4B268-2DF1-446A-A9F6-BC8602624899}"/>
              </a:ext>
            </a:extLst>
          </p:cNvPr>
          <p:cNvSpPr/>
          <p:nvPr/>
        </p:nvSpPr>
        <p:spPr>
          <a:xfrm>
            <a:off x="3258083" y="4083345"/>
            <a:ext cx="8336627" cy="2260875"/>
          </a:xfrm>
          <a:prstGeom prst="rect">
            <a:avLst/>
          </a:prstGeom>
        </p:spPr>
        <p:txBody>
          <a:bodyPr wrap="square" lIns="72000" rIns="36000">
            <a:spAutoFit/>
          </a:bodyPr>
          <a:lstStyle/>
          <a:p>
            <a:pPr>
              <a:lnSpc>
                <a:spcPct val="120000"/>
              </a:lnSpc>
              <a:spcBef>
                <a:spcPts val="600"/>
              </a:spcBef>
            </a:pPr>
            <a:r>
              <a:rPr lang="zh-TW" altLang="en-US" sz="3000" b="1" spc="-80" dirty="0">
                <a:solidFill>
                  <a:srgbClr val="0000CC"/>
                </a:solidFill>
                <a:latin typeface="Arial" panose="020B0604020202020204" pitchFamily="34" charset="0"/>
                <a:ea typeface="標楷體" panose="03000509000000000000" pitchFamily="65" charset="-120"/>
                <a:cs typeface="Arial" panose="020B0604020202020204" pitchFamily="34" charset="0"/>
              </a:rPr>
              <a:t>　　</a:t>
            </a:r>
            <a:r>
              <a:rPr lang="zh-TW" altLang="en-US" sz="3000" b="1" spc="-80" dirty="0" smtClean="0">
                <a:solidFill>
                  <a:srgbClr val="0000CC"/>
                </a:solidFill>
                <a:latin typeface="Arial" panose="020B0604020202020204" pitchFamily="34" charset="0"/>
                <a:ea typeface="標楷體" panose="03000509000000000000" pitchFamily="65" charset="-120"/>
                <a:cs typeface="Arial" panose="020B0604020202020204" pitchFamily="34" charset="0"/>
              </a:rPr>
              <a:t>除了</a:t>
            </a:r>
            <a:r>
              <a:rPr lang="zh-TW" altLang="en-US" sz="3000" b="1" spc="-80" dirty="0">
                <a:solidFill>
                  <a:srgbClr val="0000CC"/>
                </a:solidFill>
                <a:latin typeface="Arial" panose="020B0604020202020204" pitchFamily="34" charset="0"/>
                <a:ea typeface="標楷體" panose="03000509000000000000" pitchFamily="65" charset="-120"/>
                <a:cs typeface="Arial" panose="020B0604020202020204" pitchFamily="34" charset="0"/>
              </a:rPr>
              <a:t>自然景觀的壯麗之外，京都還有更多東西可以讓人盡情欣賞。因為之前身為日本的首都超過一千年的緣故，這座城市以擁有大量具歷史意義的神社和寺廟為傲。</a:t>
            </a:r>
          </a:p>
        </p:txBody>
      </p:sp>
      <p:sp>
        <p:nvSpPr>
          <p:cNvPr id="6" name="矩形 5">
            <a:extLst>
              <a:ext uri="{FF2B5EF4-FFF2-40B4-BE49-F238E27FC236}">
                <a16:creationId xmlns:a16="http://schemas.microsoft.com/office/drawing/2014/main" id="{3277407A-93C6-48E0-8057-E86003436F2F}"/>
              </a:ext>
            </a:extLst>
          </p:cNvPr>
          <p:cNvSpPr/>
          <p:nvPr/>
        </p:nvSpPr>
        <p:spPr>
          <a:xfrm>
            <a:off x="441275" y="721061"/>
            <a:ext cx="11377657" cy="3781805"/>
          </a:xfrm>
          <a:prstGeom prst="rect">
            <a:avLst/>
          </a:prstGeom>
        </p:spPr>
        <p:txBody>
          <a:bodyPr wrap="square">
            <a:spAutoFit/>
          </a:bodyPr>
          <a:lstStyle/>
          <a:p>
            <a:pPr indent="457200">
              <a:lnSpc>
                <a:spcPct val="137000"/>
              </a:lnSpc>
            </a:pPr>
            <a:r>
              <a:rPr lang="en-US" altLang="zh-TW" sz="3500" dirty="0">
                <a:latin typeface="Arial" panose="020B0604020202020204" pitchFamily="34" charset="0"/>
                <a:ea typeface="標楷體" panose="03000509000000000000" pitchFamily="65" charset="-120"/>
                <a:cs typeface="Arial" panose="020B0604020202020204" pitchFamily="34" charset="0"/>
              </a:rPr>
              <a:t>	</a:t>
            </a:r>
            <a:r>
              <a:rPr lang="en-US" altLang="zh-TW" sz="3500" u="sng" dirty="0">
                <a:latin typeface="Arial" panose="020B0604020202020204" pitchFamily="34" charset="0"/>
                <a:ea typeface="標楷體" panose="03000509000000000000" pitchFamily="65" charset="-120"/>
                <a:cs typeface="Arial" panose="020B0604020202020204" pitchFamily="34" charset="0"/>
              </a:rPr>
              <a:t>Apart from</a:t>
            </a:r>
            <a:r>
              <a:rPr lang="en-US" altLang="zh-TW" sz="3500" dirty="0">
                <a:latin typeface="Arial" panose="020B0604020202020204" pitchFamily="34" charset="0"/>
                <a:ea typeface="標楷體" panose="03000509000000000000" pitchFamily="65" charset="-120"/>
                <a:cs typeface="Arial" panose="020B0604020202020204" pitchFamily="34" charset="0"/>
              </a:rPr>
              <a:t> its natural </a:t>
            </a:r>
            <a:r>
              <a:rPr lang="en-US" altLang="zh-TW" sz="3500" b="1" dirty="0">
                <a:solidFill>
                  <a:srgbClr val="FF0000"/>
                </a:solidFill>
                <a:latin typeface="Arial" panose="020B0604020202020204" pitchFamily="34" charset="0"/>
                <a:ea typeface="標楷體" panose="03000509000000000000" pitchFamily="65" charset="-120"/>
                <a:cs typeface="Arial" panose="020B0604020202020204" pitchFamily="34" charset="0"/>
              </a:rPr>
              <a:t>splendor</a:t>
            </a:r>
            <a:r>
              <a:rPr lang="en-US" altLang="zh-TW" sz="3500" b="1" baseline="30000" dirty="0">
                <a:solidFill>
                  <a:srgbClr val="FF0000"/>
                </a:solidFill>
                <a:latin typeface="Arial" panose="020B0604020202020204" pitchFamily="34" charset="0"/>
                <a:ea typeface="標楷體" panose="03000509000000000000" pitchFamily="65" charset="-120"/>
                <a:cs typeface="Arial" panose="020B0604020202020204" pitchFamily="34" charset="0"/>
              </a:rPr>
              <a:t>2</a:t>
            </a:r>
            <a:r>
              <a:rPr lang="en-US" altLang="zh-TW" sz="3500" dirty="0">
                <a:latin typeface="Arial" panose="020B0604020202020204" pitchFamily="34" charset="0"/>
                <a:ea typeface="標楷體" panose="03000509000000000000" pitchFamily="65" charset="-120"/>
                <a:cs typeface="Arial" panose="020B0604020202020204" pitchFamily="34" charset="0"/>
              </a:rPr>
              <a:t>, </a:t>
            </a:r>
            <a:r>
              <a:rPr lang="en-US" altLang="zh-TW" sz="3500" dirty="0" smtClean="0">
                <a:latin typeface="Arial" panose="020B0604020202020204" pitchFamily="34" charset="0"/>
                <a:ea typeface="標楷體" panose="03000509000000000000" pitchFamily="65" charset="-120"/>
                <a:cs typeface="Arial" panose="020B0604020202020204" pitchFamily="34" charset="0"/>
              </a:rPr>
              <a:t>Kyoto </a:t>
            </a:r>
            <a:r>
              <a:rPr lang="en-US" altLang="zh-TW" sz="3500" dirty="0">
                <a:latin typeface="Arial" panose="020B0604020202020204" pitchFamily="34" charset="0"/>
                <a:ea typeface="標楷體" panose="03000509000000000000" pitchFamily="65" charset="-120"/>
                <a:cs typeface="Arial" panose="020B0604020202020204" pitchFamily="34" charset="0"/>
              </a:rPr>
              <a:t>has so much more to </a:t>
            </a:r>
            <a:r>
              <a:rPr lang="en-US" altLang="zh-TW" sz="3500" b="1" dirty="0">
                <a:solidFill>
                  <a:srgbClr val="00B0F0"/>
                </a:solidFill>
                <a:latin typeface="Arial" panose="020B0604020202020204" pitchFamily="34" charset="0"/>
                <a:ea typeface="標楷體" panose="03000509000000000000" pitchFamily="65" charset="-120"/>
                <a:cs typeface="Arial" panose="020B0604020202020204" pitchFamily="34" charset="0"/>
              </a:rPr>
              <a:t>feast one’s eyes on</a:t>
            </a:r>
            <a:r>
              <a:rPr lang="en-US" altLang="zh-TW" sz="3500" dirty="0">
                <a:latin typeface="Arial" panose="020B0604020202020204" pitchFamily="34" charset="0"/>
                <a:ea typeface="標楷體" panose="03000509000000000000" pitchFamily="65" charset="-120"/>
                <a:cs typeface="Arial" panose="020B0604020202020204" pitchFamily="34" charset="0"/>
              </a:rPr>
              <a:t>. </a:t>
            </a:r>
            <a:r>
              <a:rPr lang="en-US" altLang="zh-TW" sz="3500" u="sng" dirty="0">
                <a:latin typeface="Arial" panose="020B0604020202020204" pitchFamily="34" charset="0"/>
                <a:ea typeface="標楷體" panose="03000509000000000000" pitchFamily="65" charset="-120"/>
                <a:cs typeface="Arial" panose="020B0604020202020204" pitchFamily="34" charset="0"/>
              </a:rPr>
              <a:t>Having</a:t>
            </a:r>
            <a:r>
              <a:rPr lang="en-US" altLang="zh-TW" sz="3500" dirty="0">
                <a:latin typeface="Arial" panose="020B0604020202020204" pitchFamily="34" charset="0"/>
                <a:ea typeface="標楷體" panose="03000509000000000000" pitchFamily="65" charset="-120"/>
                <a:cs typeface="Arial" panose="020B0604020202020204" pitchFamily="34" charset="0"/>
              </a:rPr>
              <a:t> </a:t>
            </a:r>
            <a:r>
              <a:rPr lang="en-US" altLang="zh-TW" sz="3500" b="1" dirty="0">
                <a:solidFill>
                  <a:srgbClr val="FF0000"/>
                </a:solidFill>
                <a:latin typeface="Arial" panose="020B0604020202020204" pitchFamily="34" charset="0"/>
                <a:ea typeface="標楷體" panose="03000509000000000000" pitchFamily="65" charset="-120"/>
                <a:cs typeface="Arial" panose="020B0604020202020204" pitchFamily="34" charset="0"/>
              </a:rPr>
              <a:t>previously</a:t>
            </a:r>
            <a:r>
              <a:rPr lang="en-US" altLang="zh-TW" sz="3500" b="1" baseline="30000" dirty="0">
                <a:solidFill>
                  <a:srgbClr val="FF0000"/>
                </a:solidFill>
                <a:latin typeface="Arial" panose="020B0604020202020204" pitchFamily="34" charset="0"/>
                <a:ea typeface="標楷體" panose="03000509000000000000" pitchFamily="65" charset="-120"/>
                <a:cs typeface="Arial" panose="020B0604020202020204" pitchFamily="34" charset="0"/>
              </a:rPr>
              <a:t>3</a:t>
            </a:r>
            <a:r>
              <a:rPr lang="en-US" altLang="zh-TW" sz="3500" dirty="0">
                <a:latin typeface="Arial" panose="020B0604020202020204" pitchFamily="34" charset="0"/>
                <a:ea typeface="標楷體" panose="03000509000000000000" pitchFamily="65" charset="-120"/>
                <a:cs typeface="Arial" panose="020B0604020202020204" pitchFamily="34" charset="0"/>
              </a:rPr>
              <a:t> </a:t>
            </a:r>
            <a:r>
              <a:rPr lang="en-US" altLang="zh-TW" sz="3500" u="sng" dirty="0">
                <a:latin typeface="Arial" panose="020B0604020202020204" pitchFamily="34" charset="0"/>
                <a:ea typeface="標楷體" panose="03000509000000000000" pitchFamily="65" charset="-120"/>
                <a:cs typeface="Arial" panose="020B0604020202020204" pitchFamily="34" charset="0"/>
              </a:rPr>
              <a:t>been</a:t>
            </a:r>
            <a:r>
              <a:rPr lang="en-US" altLang="zh-TW" sz="3500" dirty="0">
                <a:latin typeface="Arial" panose="020B0604020202020204" pitchFamily="34" charset="0"/>
                <a:ea typeface="標楷體" panose="03000509000000000000" pitchFamily="65" charset="-120"/>
                <a:cs typeface="Arial" panose="020B0604020202020204" pitchFamily="34" charset="0"/>
              </a:rPr>
              <a:t> the </a:t>
            </a:r>
            <a:r>
              <a:rPr lang="en-US" altLang="zh-TW" sz="3500" b="1" dirty="0">
                <a:solidFill>
                  <a:srgbClr val="FF0000"/>
                </a:solidFill>
                <a:latin typeface="Arial" panose="020B0604020202020204" pitchFamily="34" charset="0"/>
                <a:ea typeface="標楷體" panose="03000509000000000000" pitchFamily="65" charset="-120"/>
                <a:cs typeface="Arial" panose="020B0604020202020204" pitchFamily="34" charset="0"/>
              </a:rPr>
              <a:t>capital</a:t>
            </a:r>
            <a:r>
              <a:rPr lang="en-US" altLang="zh-TW" sz="3500" b="1" baseline="30000" dirty="0">
                <a:solidFill>
                  <a:srgbClr val="FF0000"/>
                </a:solidFill>
                <a:latin typeface="Arial" panose="020B0604020202020204" pitchFamily="34" charset="0"/>
                <a:ea typeface="標楷體" panose="03000509000000000000" pitchFamily="65" charset="-120"/>
                <a:cs typeface="Arial" panose="020B0604020202020204" pitchFamily="34" charset="0"/>
              </a:rPr>
              <a:t>4</a:t>
            </a:r>
            <a:r>
              <a:rPr lang="en-US" altLang="zh-TW" sz="3500" dirty="0">
                <a:latin typeface="Arial" panose="020B0604020202020204" pitchFamily="34" charset="0"/>
                <a:ea typeface="標楷體" panose="03000509000000000000" pitchFamily="65" charset="-120"/>
                <a:cs typeface="Arial" panose="020B0604020202020204" pitchFamily="34" charset="0"/>
              </a:rPr>
              <a:t> of Japan </a:t>
            </a:r>
            <a:r>
              <a:rPr lang="en-US" altLang="zh-TW" sz="3500" u="sng" dirty="0">
                <a:latin typeface="Arial" panose="020B0604020202020204" pitchFamily="34" charset="0"/>
                <a:ea typeface="標楷體" panose="03000509000000000000" pitchFamily="65" charset="-120"/>
                <a:cs typeface="Arial" panose="020B0604020202020204" pitchFamily="34" charset="0"/>
              </a:rPr>
              <a:t>for</a:t>
            </a:r>
            <a:r>
              <a:rPr lang="en-US" altLang="zh-TW" sz="3500" dirty="0">
                <a:latin typeface="Arial" panose="020B0604020202020204" pitchFamily="34" charset="0"/>
                <a:ea typeface="標楷體" panose="03000509000000000000" pitchFamily="65" charset="-120"/>
                <a:cs typeface="Arial" panose="020B0604020202020204" pitchFamily="34" charset="0"/>
              </a:rPr>
              <a:t> </a:t>
            </a:r>
            <a:r>
              <a:rPr lang="en-US" altLang="zh-TW" sz="3500" u="sng" dirty="0">
                <a:latin typeface="Arial" panose="020B0604020202020204" pitchFamily="34" charset="0"/>
                <a:ea typeface="標楷體" panose="03000509000000000000" pitchFamily="65" charset="-120"/>
                <a:cs typeface="Arial" panose="020B0604020202020204" pitchFamily="34" charset="0"/>
              </a:rPr>
              <a:t>over a thousand years</a:t>
            </a:r>
            <a:r>
              <a:rPr lang="en-US" altLang="zh-TW" sz="3500" dirty="0">
                <a:latin typeface="Arial" panose="020B0604020202020204" pitchFamily="34" charset="0"/>
                <a:ea typeface="標楷體" panose="03000509000000000000" pitchFamily="65" charset="-120"/>
                <a:cs typeface="Arial" panose="020B0604020202020204" pitchFamily="34" charset="0"/>
              </a:rPr>
              <a:t>, the city </a:t>
            </a:r>
            <a:r>
              <a:rPr lang="en-US" altLang="zh-TW" sz="3500" b="1" dirty="0">
                <a:solidFill>
                  <a:srgbClr val="FF0000"/>
                </a:solidFill>
                <a:latin typeface="Arial" panose="020B0604020202020204" pitchFamily="34" charset="0"/>
                <a:ea typeface="標楷體" panose="03000509000000000000" pitchFamily="65" charset="-120"/>
                <a:cs typeface="Arial" panose="020B0604020202020204" pitchFamily="34" charset="0"/>
              </a:rPr>
              <a:t>boasts</a:t>
            </a:r>
            <a:r>
              <a:rPr lang="en-US" altLang="zh-TW" sz="3500" b="1" baseline="30000" dirty="0">
                <a:solidFill>
                  <a:srgbClr val="FF0000"/>
                </a:solidFill>
                <a:latin typeface="Arial" panose="020B0604020202020204" pitchFamily="34" charset="0"/>
                <a:ea typeface="標楷體" panose="03000509000000000000" pitchFamily="65" charset="-120"/>
                <a:cs typeface="Arial" panose="020B0604020202020204" pitchFamily="34" charset="0"/>
              </a:rPr>
              <a:t>5</a:t>
            </a:r>
            <a:r>
              <a:rPr lang="en-US" altLang="zh-TW" sz="3500" dirty="0">
                <a:latin typeface="Arial" panose="020B0604020202020204" pitchFamily="34" charset="0"/>
                <a:ea typeface="標楷體" panose="03000509000000000000" pitchFamily="65" charset="-120"/>
                <a:cs typeface="Arial" panose="020B0604020202020204" pitchFamily="34" charset="0"/>
              </a:rPr>
              <a:t> </a:t>
            </a:r>
            <a:r>
              <a:rPr lang="en-US" altLang="zh-TW" sz="3500" u="sng" dirty="0">
                <a:latin typeface="Arial" panose="020B0604020202020204" pitchFamily="34" charset="0"/>
                <a:ea typeface="標楷體" panose="03000509000000000000" pitchFamily="65" charset="-120"/>
                <a:cs typeface="Arial" panose="020B0604020202020204" pitchFamily="34" charset="0"/>
              </a:rPr>
              <a:t>a large number of</a:t>
            </a:r>
            <a:r>
              <a:rPr lang="en-US" altLang="zh-TW" sz="3500" b="1" dirty="0">
                <a:latin typeface="Arial" panose="020B0604020202020204" pitchFamily="34" charset="0"/>
                <a:ea typeface="標楷體" panose="03000509000000000000" pitchFamily="65" charset="-120"/>
                <a:cs typeface="Arial" panose="020B0604020202020204" pitchFamily="34" charset="0"/>
              </a:rPr>
              <a:t> </a:t>
            </a:r>
            <a:r>
              <a:rPr lang="en-US" altLang="zh-TW" sz="3500" b="1" dirty="0">
                <a:solidFill>
                  <a:srgbClr val="FF0000"/>
                </a:solidFill>
                <a:latin typeface="Arial" panose="020B0604020202020204" pitchFamily="34" charset="0"/>
                <a:ea typeface="標楷體" panose="03000509000000000000" pitchFamily="65" charset="-120"/>
                <a:cs typeface="Arial" panose="020B0604020202020204" pitchFamily="34" charset="0"/>
              </a:rPr>
              <a:t>historic</a:t>
            </a:r>
            <a:r>
              <a:rPr lang="en-US" altLang="zh-TW" sz="3500" b="1" baseline="30000" dirty="0">
                <a:solidFill>
                  <a:srgbClr val="FF0000"/>
                </a:solidFill>
                <a:latin typeface="Arial" panose="020B0604020202020204" pitchFamily="34" charset="0"/>
                <a:ea typeface="標楷體" panose="03000509000000000000" pitchFamily="65" charset="-120"/>
                <a:cs typeface="Arial" panose="020B0604020202020204" pitchFamily="34" charset="0"/>
              </a:rPr>
              <a:t>6</a:t>
            </a:r>
            <a:r>
              <a:rPr lang="en-US" altLang="zh-TW" sz="3500" b="1" dirty="0">
                <a:latin typeface="Arial" panose="020B0604020202020204" pitchFamily="34" charset="0"/>
                <a:ea typeface="標楷體" panose="03000509000000000000" pitchFamily="65" charset="-120"/>
                <a:cs typeface="Arial" panose="020B0604020202020204" pitchFamily="34" charset="0"/>
              </a:rPr>
              <a:t> shrines*</a:t>
            </a:r>
            <a:r>
              <a:rPr lang="en-US" altLang="zh-TW" sz="3500" dirty="0">
                <a:latin typeface="Arial" panose="020B0604020202020204" pitchFamily="34" charset="0"/>
                <a:ea typeface="標楷體" panose="03000509000000000000" pitchFamily="65" charset="-120"/>
                <a:cs typeface="Arial" panose="020B0604020202020204" pitchFamily="34" charset="0"/>
              </a:rPr>
              <a:t> and temples.</a:t>
            </a:r>
            <a:endParaRPr lang="zh-TW" altLang="en-US" sz="3500" dirty="0">
              <a:latin typeface="Arial" panose="020B0604020202020204" pitchFamily="34" charset="0"/>
              <a:ea typeface="標楷體" panose="03000509000000000000" pitchFamily="65" charset="-120"/>
              <a:cs typeface="Arial" panose="020B0604020202020204" pitchFamily="34" charset="0"/>
            </a:endParaRPr>
          </a:p>
        </p:txBody>
      </p:sp>
      <p:pic>
        <p:nvPicPr>
          <p:cNvPr id="7" name="圖片 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23466" y="4352547"/>
            <a:ext cx="2596806" cy="1921403"/>
          </a:xfrm>
          <a:prstGeom prst="rect">
            <a:avLst/>
          </a:prstGeom>
        </p:spPr>
      </p:pic>
      <p:pic>
        <p:nvPicPr>
          <p:cNvPr id="20" name="Track 073 L5 第2段 slow">
            <a:hlinkClick r:id="" action="ppaction://media"/>
          </p:cNvPr>
          <p:cNvPicPr>
            <a:picLocks noChangeAspect="1"/>
          </p:cNvPicPr>
          <p:nvPr>
            <a:audioFile r:link="rId1"/>
            <p:extLst>
              <p:ext uri="{DAA4B4D4-6D71-4841-9C94-3DE7FCFB9230}">
                <p14:media xmlns:p14="http://schemas.microsoft.com/office/powerpoint/2010/main" r:embed="rId2">
                  <p14:trim st="500" end="0.0833"/>
                </p14:media>
              </p:ext>
            </p:extLst>
          </p:nvPr>
        </p:nvPicPr>
        <p:blipFill>
          <a:blip r:embed="rId6">
            <a:extLst>
              <a:ext uri="{28A0092B-C50C-407E-A947-70E740481C1C}">
                <a14:useLocalDpi xmlns:a14="http://schemas.microsoft.com/office/drawing/2010/main" val="0"/>
              </a:ext>
            </a:extLst>
          </a:blip>
          <a:stretch>
            <a:fillRect/>
          </a:stretch>
        </p:blipFill>
        <p:spPr>
          <a:xfrm>
            <a:off x="2633666" y="184460"/>
            <a:ext cx="1186632" cy="324000"/>
          </a:xfrm>
          <a:prstGeom prst="rect">
            <a:avLst/>
          </a:prstGeom>
        </p:spPr>
      </p:pic>
      <p:pic>
        <p:nvPicPr>
          <p:cNvPr id="24" name="Track 069 L5 第2段 normal(要改)">
            <a:hlinkClick r:id="" action="ppaction://media"/>
          </p:cNvPr>
          <p:cNvPicPr>
            <a:picLocks noChangeAspect="1"/>
          </p:cNvPicPr>
          <p:nvPr>
            <a:audioFile r:link="rId1"/>
            <p:extLst>
              <p:ext uri="{DAA4B4D4-6D71-4841-9C94-3DE7FCFB9230}">
                <p14:media xmlns:p14="http://schemas.microsoft.com/office/powerpoint/2010/main" r:embed="rId3">
                  <p14:trim st="700" end="0.5"/>
                </p14:media>
              </p:ext>
            </p:extLst>
          </p:nvPr>
        </p:nvPicPr>
        <p:blipFill>
          <a:blip r:embed="rId7">
            <a:extLst>
              <a:ext uri="{28A0092B-C50C-407E-A947-70E740481C1C}">
                <a14:useLocalDpi xmlns:a14="http://schemas.microsoft.com/office/drawing/2010/main" val="0"/>
              </a:ext>
            </a:extLst>
          </a:blip>
          <a:stretch>
            <a:fillRect/>
          </a:stretch>
        </p:blipFill>
        <p:spPr>
          <a:xfrm>
            <a:off x="1567115" y="184460"/>
            <a:ext cx="1357921" cy="324000"/>
          </a:xfrm>
          <a:prstGeom prst="rect">
            <a:avLst/>
          </a:prstGeom>
        </p:spPr>
      </p:pic>
      <p:sp>
        <p:nvSpPr>
          <p:cNvPr id="10" name="Text Box 10">
            <a:hlinkClick r:id="rId8" action="ppaction://hlinksldjump"/>
            <a:extLst>
              <a:ext uri="{FF2B5EF4-FFF2-40B4-BE49-F238E27FC236}">
                <a16:creationId xmlns:a16="http://schemas.microsoft.com/office/drawing/2014/main" id="{C304267F-61C9-4E0C-B091-D6273A355FCF}"/>
              </a:ext>
            </a:extLst>
          </p:cNvPr>
          <p:cNvSpPr txBox="1">
            <a:spLocks noChangeArrowheads="1"/>
          </p:cNvSpPr>
          <p:nvPr/>
        </p:nvSpPr>
        <p:spPr bwMode="auto">
          <a:xfrm>
            <a:off x="5637227" y="972039"/>
            <a:ext cx="2111603" cy="400110"/>
          </a:xfrm>
          <a:prstGeom prst="rect">
            <a:avLst/>
          </a:prstGeom>
          <a:solidFill>
            <a:schemeClr val="bg1">
              <a:alpha val="1000"/>
            </a:schemeClr>
          </a:solidFill>
          <a:ln>
            <a:noFill/>
          </a:ln>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2000" b="0" dirty="0">
              <a:latin typeface="Arial" panose="020B0604020202020204" pitchFamily="34" charset="0"/>
              <a:ea typeface="標楷體" panose="03000509000000000000" pitchFamily="65" charset="-120"/>
            </a:endParaRPr>
          </a:p>
        </p:txBody>
      </p:sp>
      <p:sp>
        <p:nvSpPr>
          <p:cNvPr id="11" name="Text Box 10">
            <a:hlinkClick r:id="rId9" action="ppaction://hlinksldjump"/>
            <a:extLst>
              <a:ext uri="{FF2B5EF4-FFF2-40B4-BE49-F238E27FC236}">
                <a16:creationId xmlns:a16="http://schemas.microsoft.com/office/drawing/2014/main" id="{AA2D99BF-B67E-4D0A-8DB5-FC5B3F8F4CAD}"/>
              </a:ext>
            </a:extLst>
          </p:cNvPr>
          <p:cNvSpPr txBox="1">
            <a:spLocks noChangeArrowheads="1"/>
          </p:cNvSpPr>
          <p:nvPr/>
        </p:nvSpPr>
        <p:spPr bwMode="auto">
          <a:xfrm>
            <a:off x="9192393" y="1706623"/>
            <a:ext cx="2448000" cy="400110"/>
          </a:xfrm>
          <a:prstGeom prst="rect">
            <a:avLst/>
          </a:prstGeom>
          <a:solidFill>
            <a:schemeClr val="bg1">
              <a:alpha val="1000"/>
            </a:schemeClr>
          </a:solidFill>
          <a:ln>
            <a:noFill/>
          </a:ln>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2000" b="0" dirty="0">
              <a:latin typeface="Arial" panose="020B0604020202020204" pitchFamily="34" charset="0"/>
              <a:ea typeface="標楷體" panose="03000509000000000000" pitchFamily="65" charset="-120"/>
            </a:endParaRPr>
          </a:p>
        </p:txBody>
      </p:sp>
      <p:sp>
        <p:nvSpPr>
          <p:cNvPr id="12" name="Text Box 10">
            <a:hlinkClick r:id="rId10" action="ppaction://hlinksldjump"/>
            <a:extLst>
              <a:ext uri="{FF2B5EF4-FFF2-40B4-BE49-F238E27FC236}">
                <a16:creationId xmlns:a16="http://schemas.microsoft.com/office/drawing/2014/main" id="{CF3D3922-ECFF-4E8D-B346-6ECAC54FBBA0}"/>
              </a:ext>
            </a:extLst>
          </p:cNvPr>
          <p:cNvSpPr txBox="1">
            <a:spLocks noChangeArrowheads="1"/>
          </p:cNvSpPr>
          <p:nvPr/>
        </p:nvSpPr>
        <p:spPr bwMode="auto">
          <a:xfrm>
            <a:off x="2339766" y="2409667"/>
            <a:ext cx="1629240" cy="400110"/>
          </a:xfrm>
          <a:prstGeom prst="rect">
            <a:avLst/>
          </a:prstGeom>
          <a:solidFill>
            <a:schemeClr val="bg1">
              <a:alpha val="1000"/>
            </a:schemeClr>
          </a:solidFill>
          <a:ln>
            <a:noFill/>
          </a:ln>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2000" b="0" dirty="0">
              <a:latin typeface="Arial" panose="020B0604020202020204" pitchFamily="34" charset="0"/>
              <a:ea typeface="標楷體" panose="03000509000000000000" pitchFamily="65" charset="-120"/>
            </a:endParaRPr>
          </a:p>
        </p:txBody>
      </p:sp>
      <p:sp>
        <p:nvSpPr>
          <p:cNvPr id="13" name="Text Box 10">
            <a:hlinkClick r:id="rId11" action="ppaction://hlinksldjump"/>
            <a:extLst>
              <a:ext uri="{FF2B5EF4-FFF2-40B4-BE49-F238E27FC236}">
                <a16:creationId xmlns:a16="http://schemas.microsoft.com/office/drawing/2014/main" id="{5742AEB9-5BA8-46C0-98F8-F33CFA83B65A}"/>
              </a:ext>
            </a:extLst>
          </p:cNvPr>
          <p:cNvSpPr txBox="1">
            <a:spLocks noChangeArrowheads="1"/>
          </p:cNvSpPr>
          <p:nvPr/>
        </p:nvSpPr>
        <p:spPr bwMode="auto">
          <a:xfrm>
            <a:off x="2064836" y="3164118"/>
            <a:ext cx="1640035" cy="400110"/>
          </a:xfrm>
          <a:prstGeom prst="rect">
            <a:avLst/>
          </a:prstGeom>
          <a:solidFill>
            <a:schemeClr val="bg1">
              <a:alpha val="1000"/>
            </a:schemeClr>
          </a:solidFill>
          <a:ln>
            <a:noFill/>
          </a:ln>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2000" b="0" dirty="0">
              <a:latin typeface="Arial" panose="020B0604020202020204" pitchFamily="34" charset="0"/>
              <a:ea typeface="標楷體" panose="03000509000000000000" pitchFamily="65" charset="-120"/>
            </a:endParaRPr>
          </a:p>
        </p:txBody>
      </p:sp>
      <p:sp>
        <p:nvSpPr>
          <p:cNvPr id="14" name="Text Box 10">
            <a:hlinkClick r:id="rId12" action="ppaction://hlinksldjump"/>
            <a:extLst>
              <a:ext uri="{FF2B5EF4-FFF2-40B4-BE49-F238E27FC236}">
                <a16:creationId xmlns:a16="http://schemas.microsoft.com/office/drawing/2014/main" id="{F742D63D-E84C-457B-B12E-CE42CB65B3D6}"/>
              </a:ext>
            </a:extLst>
          </p:cNvPr>
          <p:cNvSpPr txBox="1">
            <a:spLocks noChangeArrowheads="1"/>
          </p:cNvSpPr>
          <p:nvPr/>
        </p:nvSpPr>
        <p:spPr bwMode="auto">
          <a:xfrm>
            <a:off x="7401300" y="3125547"/>
            <a:ext cx="1772240" cy="400110"/>
          </a:xfrm>
          <a:prstGeom prst="rect">
            <a:avLst/>
          </a:prstGeom>
          <a:solidFill>
            <a:schemeClr val="bg1">
              <a:alpha val="1000"/>
            </a:schemeClr>
          </a:solidFill>
          <a:ln>
            <a:noFill/>
          </a:ln>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2000" b="0" dirty="0">
              <a:latin typeface="Arial" panose="020B0604020202020204" pitchFamily="34" charset="0"/>
              <a:ea typeface="標楷體" panose="03000509000000000000" pitchFamily="65" charset="-120"/>
            </a:endParaRPr>
          </a:p>
        </p:txBody>
      </p:sp>
      <p:sp>
        <p:nvSpPr>
          <p:cNvPr id="15" name="Text Box 10">
            <a:hlinkClick r:id="rId13" action="ppaction://hlinksldjump"/>
            <a:extLst>
              <a:ext uri="{FF2B5EF4-FFF2-40B4-BE49-F238E27FC236}">
                <a16:creationId xmlns:a16="http://schemas.microsoft.com/office/drawing/2014/main" id="{7DBF2ACA-AB95-46BC-994F-A4EE6A2F0B4A}"/>
              </a:ext>
            </a:extLst>
          </p:cNvPr>
          <p:cNvSpPr txBox="1">
            <a:spLocks noChangeArrowheads="1"/>
          </p:cNvSpPr>
          <p:nvPr/>
        </p:nvSpPr>
        <p:spPr bwMode="auto">
          <a:xfrm>
            <a:off x="3337087" y="1690853"/>
            <a:ext cx="4138369" cy="400110"/>
          </a:xfrm>
          <a:prstGeom prst="rect">
            <a:avLst/>
          </a:prstGeom>
          <a:solidFill>
            <a:schemeClr val="bg1">
              <a:alpha val="1000"/>
            </a:schemeClr>
          </a:solidFill>
          <a:ln>
            <a:noFill/>
          </a:ln>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2000" b="0" dirty="0">
              <a:latin typeface="Arial" panose="020B0604020202020204" pitchFamily="34" charset="0"/>
              <a:ea typeface="標楷體" panose="03000509000000000000" pitchFamily="65" charset="-120"/>
            </a:endParaRPr>
          </a:p>
        </p:txBody>
      </p:sp>
      <p:sp>
        <p:nvSpPr>
          <p:cNvPr id="16" name="Text Box 10">
            <a:hlinkClick r:id="rId14" action="ppaction://hlinksldjump"/>
            <a:extLst>
              <a:ext uri="{FF2B5EF4-FFF2-40B4-BE49-F238E27FC236}">
                <a16:creationId xmlns:a16="http://schemas.microsoft.com/office/drawing/2014/main" id="{B22C46EE-5573-4F37-A9A1-2214EDDF69E4}"/>
              </a:ext>
            </a:extLst>
          </p:cNvPr>
          <p:cNvSpPr txBox="1">
            <a:spLocks noChangeArrowheads="1"/>
          </p:cNvSpPr>
          <p:nvPr/>
        </p:nvSpPr>
        <p:spPr bwMode="auto">
          <a:xfrm>
            <a:off x="9245617" y="3148889"/>
            <a:ext cx="1816754" cy="400110"/>
          </a:xfrm>
          <a:prstGeom prst="rect">
            <a:avLst/>
          </a:prstGeom>
          <a:solidFill>
            <a:schemeClr val="bg1">
              <a:alpha val="1000"/>
            </a:schemeClr>
          </a:solidFill>
          <a:ln>
            <a:noFill/>
          </a:ln>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2000" b="0" dirty="0">
              <a:latin typeface="Arial" panose="020B0604020202020204" pitchFamily="34" charset="0"/>
              <a:ea typeface="標楷體" panose="03000509000000000000" pitchFamily="65" charset="-120"/>
            </a:endParaRPr>
          </a:p>
        </p:txBody>
      </p:sp>
      <p:pic>
        <p:nvPicPr>
          <p:cNvPr id="18" name="圖片 17">
            <a:extLst>
              <a:ext uri="{FF2B5EF4-FFF2-40B4-BE49-F238E27FC236}">
                <a16:creationId xmlns:a16="http://schemas.microsoft.com/office/drawing/2014/main" id="{43513460-1571-469E-8E09-D0098914826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163698" y="144000"/>
            <a:ext cx="352603" cy="352603"/>
          </a:xfrm>
          <a:prstGeom prst="rect">
            <a:avLst/>
          </a:prstGeom>
        </p:spPr>
      </p:pic>
      <p:pic>
        <p:nvPicPr>
          <p:cNvPr id="21" name="圖片 20">
            <a:hlinkClick r:id="rId16" action="ppaction://hlinksldjump"/>
            <a:extLst>
              <a:ext uri="{FF2B5EF4-FFF2-40B4-BE49-F238E27FC236}">
                <a16:creationId xmlns:a16="http://schemas.microsoft.com/office/drawing/2014/main" id="{8A36F71B-ED61-4E53-B2BF-276B7B2F7686}"/>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454838" y="667812"/>
            <a:ext cx="252000" cy="252000"/>
          </a:xfrm>
          <a:prstGeom prst="rect">
            <a:avLst/>
          </a:prstGeom>
        </p:spPr>
      </p:pic>
      <p:pic>
        <p:nvPicPr>
          <p:cNvPr id="22" name="圖片 21">
            <a:hlinkClick r:id="rId18" action="ppaction://hlinksldjump"/>
            <a:extLst>
              <a:ext uri="{FF2B5EF4-FFF2-40B4-BE49-F238E27FC236}">
                <a16:creationId xmlns:a16="http://schemas.microsoft.com/office/drawing/2014/main" id="{95402DFC-BFAC-4B44-B580-549F08752FAC}"/>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690480" y="1425398"/>
            <a:ext cx="252000" cy="252000"/>
          </a:xfrm>
          <a:prstGeom prst="rect">
            <a:avLst/>
          </a:prstGeom>
        </p:spPr>
      </p:pic>
      <p:pic>
        <p:nvPicPr>
          <p:cNvPr id="23" name="圖片 2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01502" y="162000"/>
            <a:ext cx="1144141" cy="356259"/>
          </a:xfrm>
          <a:prstGeom prst="rect">
            <a:avLst/>
          </a:prstGeom>
        </p:spPr>
      </p:pic>
      <p:pic>
        <p:nvPicPr>
          <p:cNvPr id="25" name="Track 073 L5 第2段 slow">
            <a:hlinkClick r:id="" action="ppaction://media"/>
          </p:cNvPr>
          <p:cNvPicPr>
            <a:picLocks noChangeAspect="1"/>
          </p:cNvPicPr>
          <p:nvPr>
            <a:audioFile r:link="rId1"/>
            <p:extLst>
              <p:ext uri="{DAA4B4D4-6D71-4841-9C94-3DE7FCFB9230}">
                <p14:media xmlns:p14="http://schemas.microsoft.com/office/powerpoint/2010/main" r:embed="rId2">
                  <p14:trim end="74617.0833"/>
                </p14:media>
              </p:ext>
            </p:extLst>
          </p:nvPr>
        </p:nvPicPr>
        <p:blipFill>
          <a:blip r:embed="rId20">
            <a:extLst>
              <a:ext uri="{28A0092B-C50C-407E-A947-70E740481C1C}">
                <a14:useLocalDpi xmlns:a14="http://schemas.microsoft.com/office/drawing/2010/main" val="0"/>
              </a:ext>
            </a:extLst>
          </a:blip>
          <a:stretch>
            <a:fillRect/>
          </a:stretch>
        </p:blipFill>
        <p:spPr>
          <a:xfrm>
            <a:off x="9900000" y="144000"/>
            <a:ext cx="360000" cy="783119"/>
          </a:xfrm>
          <a:prstGeom prst="rect">
            <a:avLst/>
          </a:prstGeom>
        </p:spPr>
      </p:pic>
      <p:pic>
        <p:nvPicPr>
          <p:cNvPr id="26" name="Track 069 L5 第2段 normal(要改)">
            <a:hlinkClick r:id="" action="ppaction://media"/>
          </p:cNvPr>
          <p:cNvPicPr>
            <a:picLocks noChangeAspect="1"/>
          </p:cNvPicPr>
          <p:nvPr>
            <a:audioFile r:link="rId1"/>
            <p:extLst>
              <p:ext uri="{DAA4B4D4-6D71-4841-9C94-3DE7FCFB9230}">
                <p14:media xmlns:p14="http://schemas.microsoft.com/office/powerpoint/2010/main" r:embed="rId3">
                  <p14:trim st="700" end="48825.5"/>
                </p14:media>
              </p:ext>
            </p:extLst>
          </p:nvPr>
        </p:nvPicPr>
        <p:blipFill>
          <a:blip r:embed="rId21" cstate="print">
            <a:extLst>
              <a:ext uri="{28A0092B-C50C-407E-A947-70E740481C1C}">
                <a14:useLocalDpi xmlns:a14="http://schemas.microsoft.com/office/drawing/2010/main" val="0"/>
              </a:ext>
            </a:extLst>
          </a:blip>
          <a:stretch>
            <a:fillRect/>
          </a:stretch>
        </p:blipFill>
        <p:spPr>
          <a:xfrm>
            <a:off x="8640000" y="144000"/>
            <a:ext cx="360000" cy="783116"/>
          </a:xfrm>
          <a:prstGeom prst="rect">
            <a:avLst/>
          </a:prstGeom>
        </p:spPr>
      </p:pic>
    </p:spTree>
    <p:extLst>
      <p:ext uri="{BB962C8B-B14F-4D97-AF65-F5344CB8AC3E}">
        <p14:creationId xmlns:p14="http://schemas.microsoft.com/office/powerpoint/2010/main" val="35196039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1" restart="whenNotActive" fill="hold" evtFilter="cancelBubble" nodeType="interactiveSeq">
                <p:stCondLst>
                  <p:cond evt="onClick" delay="0">
                    <p:tgtEl>
                      <p:spTgt spid="2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6"/>
                                        </p:tgtEl>
                                      </p:cBhvr>
                                    </p:cmd>
                                  </p:childTnLst>
                                </p:cTn>
                              </p:par>
                              <p:par>
                                <p:cTn id="16" presetID="3" presetClass="mediacall" presetSubtype="0" fill="hold" nodeType="withEffect">
                                  <p:stCondLst>
                                    <p:cond delay="0"/>
                                  </p:stCondLst>
                                  <p:childTnLst>
                                    <p:cmd type="call" cmd="stop">
                                      <p:cBhvr>
                                        <p:cTn id="17" dur="1" fill="hold"/>
                                        <p:tgtEl>
                                          <p:spTgt spid="25"/>
                                        </p:tgtEl>
                                      </p:cBhvr>
                                    </p:cmd>
                                  </p:childTnLst>
                                </p:cTn>
                              </p:par>
                              <p:par>
                                <p:cTn id="18" presetID="3" presetClass="mediacall" presetSubtype="0" fill="hold" nodeType="withEffect">
                                  <p:stCondLst>
                                    <p:cond delay="0"/>
                                  </p:stCondLst>
                                  <p:childTnLst>
                                    <p:cmd type="call" cmd="stop">
                                      <p:cBhvr>
                                        <p:cTn id="19" dur="1" fill="hold"/>
                                        <p:tgtEl>
                                          <p:spTgt spid="24"/>
                                        </p:tgtEl>
                                      </p:cBhvr>
                                    </p:cmd>
                                  </p:childTnLst>
                                </p:cTn>
                              </p:par>
                              <p:par>
                                <p:cTn id="20" presetID="3" presetClass="mediacall" presetSubtype="0" fill="hold" nodeType="withEffect">
                                  <p:stCondLst>
                                    <p:cond delay="0"/>
                                  </p:stCondLst>
                                  <p:childTnLst>
                                    <p:cmd type="call" cmd="stop">
                                      <p:cBhvr>
                                        <p:cTn id="21" dur="1" fill="hold"/>
                                        <p:tgtEl>
                                          <p:spTgt spid="20"/>
                                        </p:tgtEl>
                                      </p:cBhvr>
                                    </p:cmd>
                                  </p:childTnLst>
                                </p:cTn>
                              </p:par>
                            </p:childTnLst>
                          </p:cTn>
                        </p:par>
                      </p:childTnLst>
                    </p:cTn>
                  </p:par>
                </p:childTnLst>
              </p:cTn>
              <p:nextCondLst>
                <p:cond evt="onClick" delay="0">
                  <p:tgtEl>
                    <p:spTgt spid="26"/>
                  </p:tgtEl>
                </p:cond>
              </p:nextCondLst>
            </p:seq>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25"/>
                                        </p:tgtEl>
                                      </p:cBhvr>
                                    </p:cmd>
                                  </p:childTnLst>
                                </p:cTn>
                              </p:par>
                              <p:par>
                                <p:cTn id="27" presetID="3" presetClass="mediacall" presetSubtype="0" fill="hold" nodeType="withEffect">
                                  <p:stCondLst>
                                    <p:cond delay="0"/>
                                  </p:stCondLst>
                                  <p:childTnLst>
                                    <p:cmd type="call" cmd="stop">
                                      <p:cBhvr>
                                        <p:cTn id="28" dur="1" fill="hold"/>
                                        <p:tgtEl>
                                          <p:spTgt spid="26"/>
                                        </p:tgtEl>
                                      </p:cBhvr>
                                    </p:cmd>
                                  </p:childTnLst>
                                </p:cTn>
                              </p:par>
                              <p:par>
                                <p:cTn id="29" presetID="3" presetClass="mediacall" presetSubtype="0" fill="hold" nodeType="withEffect">
                                  <p:stCondLst>
                                    <p:cond delay="0"/>
                                  </p:stCondLst>
                                  <p:childTnLst>
                                    <p:cmd type="call" cmd="stop">
                                      <p:cBhvr>
                                        <p:cTn id="30" dur="1" fill="hold"/>
                                        <p:tgtEl>
                                          <p:spTgt spid="24"/>
                                        </p:tgtEl>
                                      </p:cBhvr>
                                    </p:cmd>
                                  </p:childTnLst>
                                </p:cTn>
                              </p:par>
                              <p:par>
                                <p:cTn id="31" presetID="3" presetClass="mediacall" presetSubtype="0" fill="hold" nodeType="withEffect">
                                  <p:stCondLst>
                                    <p:cond delay="0"/>
                                  </p:stCondLst>
                                  <p:childTnLst>
                                    <p:cmd type="call" cmd="stop">
                                      <p:cBhvr>
                                        <p:cTn id="32" dur="1" fill="hold"/>
                                        <p:tgtEl>
                                          <p:spTgt spid="20"/>
                                        </p:tgtEl>
                                      </p:cBhvr>
                                    </p:cmd>
                                  </p:childTnLst>
                                </p:cTn>
                              </p:par>
                            </p:childTnLst>
                          </p:cTn>
                        </p:par>
                      </p:childTnLst>
                    </p:cTn>
                  </p:par>
                </p:childTnLst>
              </p:cTn>
              <p:nextCondLst>
                <p:cond evt="onClick" delay="0">
                  <p:tgtEl>
                    <p:spTgt spid="25"/>
                  </p:tgtEl>
                </p:cond>
              </p:nextCondLst>
            </p:seq>
            <p:audio>
              <p:cMediaNode vol="80000">
                <p:cTn id="33" fill="hold" display="0">
                  <p:stCondLst>
                    <p:cond delay="indefinite"/>
                  </p:stCondLst>
                  <p:endCondLst>
                    <p:cond evt="onStopAudio" delay="0">
                      <p:tgtEl>
                        <p:sldTgt/>
                      </p:tgtEl>
                    </p:cond>
                  </p:endCondLst>
                </p:cTn>
                <p:tgtEl>
                  <p:spTgt spid="26"/>
                </p:tgtEl>
              </p:cMediaNode>
            </p:audio>
            <p:audio>
              <p:cMediaNode vol="80000">
                <p:cTn id="34" fill="hold" display="0">
                  <p:stCondLst>
                    <p:cond delay="indefinite"/>
                  </p:stCondLst>
                  <p:endCondLst>
                    <p:cond evt="onStopAudio" delay="0">
                      <p:tgtEl>
                        <p:sldTgt/>
                      </p:tgtEl>
                    </p:cond>
                  </p:endCondLst>
                </p:cTn>
                <p:tgtEl>
                  <p:spTgt spid="25"/>
                </p:tgtEl>
              </p:cMediaNode>
            </p:audio>
            <p:seq concurrent="1" nextAc="seek">
              <p:cTn id="35" restart="whenNotActive" fill="hold" evtFilter="cancelBubble" nodeType="interactiveSeq">
                <p:stCondLst>
                  <p:cond evt="onClick" delay="0">
                    <p:tgtEl>
                      <p:spTgt spid="24"/>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24"/>
                                        </p:tgtEl>
                                      </p:cBhvr>
                                    </p:cmd>
                                  </p:childTnLst>
                                </p:cTn>
                              </p:par>
                              <p:par>
                                <p:cTn id="40" presetID="3" presetClass="mediacall" presetSubtype="0" fill="hold" nodeType="withEffect">
                                  <p:stCondLst>
                                    <p:cond delay="0"/>
                                  </p:stCondLst>
                                  <p:childTnLst>
                                    <p:cmd type="call" cmd="stop">
                                      <p:cBhvr>
                                        <p:cTn id="41" dur="1" fill="hold"/>
                                        <p:tgtEl>
                                          <p:spTgt spid="26"/>
                                        </p:tgtEl>
                                      </p:cBhvr>
                                    </p:cmd>
                                  </p:childTnLst>
                                </p:cTn>
                              </p:par>
                              <p:par>
                                <p:cTn id="42" presetID="3" presetClass="mediacall" presetSubtype="0" fill="hold" nodeType="withEffect">
                                  <p:stCondLst>
                                    <p:cond delay="0"/>
                                  </p:stCondLst>
                                  <p:childTnLst>
                                    <p:cmd type="call" cmd="stop">
                                      <p:cBhvr>
                                        <p:cTn id="43" dur="1" fill="hold"/>
                                        <p:tgtEl>
                                          <p:spTgt spid="25"/>
                                        </p:tgtEl>
                                      </p:cBhvr>
                                    </p:cmd>
                                  </p:childTnLst>
                                </p:cTn>
                              </p:par>
                              <p:par>
                                <p:cTn id="44" presetID="3" presetClass="mediacall" presetSubtype="0" fill="hold" nodeType="withEffect">
                                  <p:stCondLst>
                                    <p:cond delay="0"/>
                                  </p:stCondLst>
                                  <p:childTnLst>
                                    <p:cmd type="call" cmd="stop">
                                      <p:cBhvr>
                                        <p:cTn id="45" dur="1" fill="hold"/>
                                        <p:tgtEl>
                                          <p:spTgt spid="20"/>
                                        </p:tgtEl>
                                      </p:cBhvr>
                                    </p:cmd>
                                  </p:childTnLst>
                                </p:cTn>
                              </p:par>
                            </p:childTnLst>
                          </p:cTn>
                        </p:par>
                      </p:childTnLst>
                    </p:cTn>
                  </p:par>
                </p:childTnLst>
              </p:cTn>
              <p:nextCondLst>
                <p:cond evt="onClick" delay="0">
                  <p:tgtEl>
                    <p:spTgt spid="24"/>
                  </p:tgtEl>
                </p:cond>
              </p:nextCondLst>
            </p:seq>
            <p:seq concurrent="1" nextAc="seek">
              <p:cTn id="46" restart="whenNotActive" fill="hold" evtFilter="cancelBubble" nodeType="interactiveSeq">
                <p:stCondLst>
                  <p:cond evt="onClick" delay="0">
                    <p:tgtEl>
                      <p:spTgt spid="20"/>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20"/>
                                        </p:tgtEl>
                                      </p:cBhvr>
                                    </p:cmd>
                                  </p:childTnLst>
                                </p:cTn>
                              </p:par>
                              <p:par>
                                <p:cTn id="51" presetID="3" presetClass="mediacall" presetSubtype="0" fill="hold" nodeType="withEffect">
                                  <p:stCondLst>
                                    <p:cond delay="0"/>
                                  </p:stCondLst>
                                  <p:childTnLst>
                                    <p:cmd type="call" cmd="stop">
                                      <p:cBhvr>
                                        <p:cTn id="52" dur="1" fill="hold"/>
                                        <p:tgtEl>
                                          <p:spTgt spid="26"/>
                                        </p:tgtEl>
                                      </p:cBhvr>
                                    </p:cmd>
                                  </p:childTnLst>
                                </p:cTn>
                              </p:par>
                              <p:par>
                                <p:cTn id="53" presetID="3" presetClass="mediacall" presetSubtype="0" fill="hold" nodeType="withEffect">
                                  <p:stCondLst>
                                    <p:cond delay="0"/>
                                  </p:stCondLst>
                                  <p:childTnLst>
                                    <p:cmd type="call" cmd="stop">
                                      <p:cBhvr>
                                        <p:cTn id="54" dur="1" fill="hold"/>
                                        <p:tgtEl>
                                          <p:spTgt spid="25"/>
                                        </p:tgtEl>
                                      </p:cBhvr>
                                    </p:cmd>
                                  </p:childTnLst>
                                </p:cTn>
                              </p:par>
                              <p:par>
                                <p:cTn id="55" presetID="3" presetClass="mediacall" presetSubtype="0" fill="hold" nodeType="withEffect">
                                  <p:stCondLst>
                                    <p:cond delay="0"/>
                                  </p:stCondLst>
                                  <p:childTnLst>
                                    <p:cmd type="call" cmd="stop">
                                      <p:cBhvr>
                                        <p:cTn id="56" dur="1" fill="hold"/>
                                        <p:tgtEl>
                                          <p:spTgt spid="24"/>
                                        </p:tgtEl>
                                      </p:cBhvr>
                                    </p:cmd>
                                  </p:childTnLst>
                                </p:cTn>
                              </p:par>
                            </p:childTnLst>
                          </p:cTn>
                        </p:par>
                      </p:childTnLst>
                    </p:cTn>
                  </p:par>
                </p:childTnLst>
              </p:cTn>
              <p:nextCondLst>
                <p:cond evt="onClick" delay="0">
                  <p:tgtEl>
                    <p:spTgt spid="20"/>
                  </p:tgtEl>
                </p:cond>
              </p:nextCondLst>
            </p:seq>
            <p:audio>
              <p:cMediaNode vol="80000" numSld="999">
                <p:cTn id="57" fill="hold" display="0">
                  <p:stCondLst>
                    <p:cond delay="indefinite"/>
                  </p:stCondLst>
                  <p:endCondLst>
                    <p:cond evt="onStopAudio" delay="0">
                      <p:tgtEl>
                        <p:sldTgt/>
                      </p:tgtEl>
                    </p:cond>
                  </p:endCondLst>
                </p:cTn>
                <p:tgtEl>
                  <p:spTgt spid="24"/>
                </p:tgtEl>
              </p:cMediaNode>
            </p:audio>
            <p:audio>
              <p:cMediaNode vol="80000" numSld="999">
                <p:cTn id="58" fill="hold" display="0">
                  <p:stCondLst>
                    <p:cond delay="indefinite"/>
                  </p:stCondLst>
                  <p:endCondLst>
                    <p:cond evt="onStopAudio" delay="0">
                      <p:tgtEl>
                        <p:sldTgt/>
                      </p:tgtEl>
                    </p:cond>
                  </p:endCondLst>
                </p:cTn>
                <p:tgtEl>
                  <p:spTgt spid="20"/>
                </p:tgtEl>
              </p:cMediaNode>
            </p:audio>
          </p:childTnLst>
        </p:cTn>
      </p:par>
    </p:tnLst>
    <p:bldLst>
      <p:bldP spid="17" grpId="0"/>
      <p:bldP spid="1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a:srcRect t="927"/>
          <a:stretch/>
        </p:blipFill>
        <p:spPr>
          <a:xfrm>
            <a:off x="1" y="-48639"/>
            <a:ext cx="12192000" cy="6906639"/>
          </a:xfrm>
          <a:prstGeom prst="rect">
            <a:avLst/>
          </a:prstGeom>
        </p:spPr>
      </p:pic>
      <p:pic>
        <p:nvPicPr>
          <p:cNvPr id="6" name="圖片 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11641998" y="124170"/>
            <a:ext cx="381427" cy="369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8">
            <a:hlinkClick r:id="rId6" action="ppaction://hlinkfile"/>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2824" y="745000"/>
            <a:ext cx="836286" cy="594069"/>
          </a:xfrm>
          <a:prstGeom prst="rect">
            <a:avLst/>
          </a:prstGeom>
          <a:effectLst>
            <a:outerShdw blurRad="25400" dist="12700" dir="2700000" algn="tl" rotWithShape="0">
              <a:prstClr val="black">
                <a:alpha val="40000"/>
              </a:prstClr>
            </a:outerShdw>
          </a:effectLst>
        </p:spPr>
      </p:pic>
      <p:pic>
        <p:nvPicPr>
          <p:cNvPr id="10" name="圖片 9">
            <a:hlinkClick r:id="rId8" action="ppaction://hlinkfile"/>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52372" y="764308"/>
            <a:ext cx="656307" cy="432000"/>
          </a:xfrm>
          <a:prstGeom prst="rect">
            <a:avLst/>
          </a:prstGeom>
        </p:spPr>
      </p:pic>
      <p:pic>
        <p:nvPicPr>
          <p:cNvPr id="13" name="圖片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2349" y="178054"/>
            <a:ext cx="2183882" cy="428644"/>
          </a:xfrm>
          <a:prstGeom prst="rect">
            <a:avLst/>
          </a:prstGeom>
        </p:spPr>
      </p:pic>
      <p:pic>
        <p:nvPicPr>
          <p:cNvPr id="12" name="圖片 11"/>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51931" y="6350517"/>
            <a:ext cx="776135" cy="288000"/>
          </a:xfrm>
          <a:prstGeom prst="rect">
            <a:avLst/>
          </a:prstGeom>
        </p:spPr>
      </p:pic>
      <p:sp>
        <p:nvSpPr>
          <p:cNvPr id="11" name="圓角矩形 10">
            <a:hlinkClick r:id="rId12"/>
          </p:cNvPr>
          <p:cNvSpPr/>
          <p:nvPr/>
        </p:nvSpPr>
        <p:spPr>
          <a:xfrm>
            <a:off x="536239" y="1303228"/>
            <a:ext cx="1584000" cy="512402"/>
          </a:xfrm>
          <a:prstGeom prst="roundRect">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zh-TW" altLang="en-US" sz="2400" b="1" dirty="0">
                <a:latin typeface="微軟正黑體" panose="020B0604030504040204" pitchFamily="34" charset="-120"/>
                <a:ea typeface="微軟正黑體" panose="020B0604030504040204" pitchFamily="34" charset="-120"/>
              </a:rPr>
              <a:t>無字幕版</a:t>
            </a:r>
          </a:p>
        </p:txBody>
      </p:sp>
      <p:sp>
        <p:nvSpPr>
          <p:cNvPr id="14" name="圓角矩形 13">
            <a:hlinkClick r:id="rId13"/>
          </p:cNvPr>
          <p:cNvSpPr/>
          <p:nvPr/>
        </p:nvSpPr>
        <p:spPr>
          <a:xfrm>
            <a:off x="531835" y="1942954"/>
            <a:ext cx="1584000" cy="512402"/>
          </a:xfrm>
          <a:prstGeom prst="roundRect">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zh-TW" altLang="en-US" sz="2400" b="1" dirty="0">
                <a:latin typeface="微軟正黑體" panose="020B0604030504040204" pitchFamily="34" charset="-120"/>
                <a:ea typeface="微軟正黑體" panose="020B0604030504040204" pitchFamily="34" charset="-120"/>
              </a:rPr>
              <a:t>英文字幕</a:t>
            </a:r>
          </a:p>
        </p:txBody>
      </p:sp>
      <p:sp>
        <p:nvSpPr>
          <p:cNvPr id="15" name="圓角矩形 14">
            <a:hlinkClick r:id="rId14"/>
          </p:cNvPr>
          <p:cNvSpPr/>
          <p:nvPr/>
        </p:nvSpPr>
        <p:spPr>
          <a:xfrm>
            <a:off x="531835" y="2582680"/>
            <a:ext cx="1584000" cy="512402"/>
          </a:xfrm>
          <a:prstGeom prst="roundRect">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zh-TW" altLang="en-US" sz="2400" b="1" dirty="0">
                <a:latin typeface="微軟正黑體" panose="020B0604030504040204" pitchFamily="34" charset="-120"/>
                <a:ea typeface="微軟正黑體" panose="020B0604030504040204" pitchFamily="34" charset="-120"/>
              </a:rPr>
              <a:t>中英字幕</a:t>
            </a:r>
          </a:p>
        </p:txBody>
      </p:sp>
    </p:spTree>
    <p:extLst>
      <p:ext uri="{BB962C8B-B14F-4D97-AF65-F5344CB8AC3E}">
        <p14:creationId xmlns:p14="http://schemas.microsoft.com/office/powerpoint/2010/main" val="9129210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50592CEA-9C7D-4DA6-B60F-B3D9D3A0A39B}"/>
              </a:ext>
            </a:extLst>
          </p:cNvPr>
          <p:cNvSpPr/>
          <p:nvPr/>
        </p:nvSpPr>
        <p:spPr>
          <a:xfrm>
            <a:off x="478983" y="4552234"/>
            <a:ext cx="11377657" cy="1754326"/>
          </a:xfrm>
          <a:prstGeom prst="rect">
            <a:avLst/>
          </a:prstGeom>
        </p:spPr>
        <p:txBody>
          <a:bodyPr wrap="square">
            <a:spAutoFit/>
          </a:bodyPr>
          <a:lstStyle/>
          <a:p>
            <a:pPr defTabSz="808038">
              <a:lnSpc>
                <a:spcPct val="120000"/>
              </a:lnSpc>
              <a:spcBef>
                <a:spcPts val="600"/>
              </a:spcBef>
              <a:tabLst>
                <a:tab pos="3228975" algn="l"/>
              </a:tabLst>
            </a:pPr>
            <a:r>
              <a:rPr lang="zh-TW" altLang="en-US" sz="3000" b="1" dirty="0" smtClean="0">
                <a:solidFill>
                  <a:srgbClr val="0000CC"/>
                </a:solidFill>
                <a:latin typeface="Arial" panose="020B0604020202020204" pitchFamily="34" charset="0"/>
                <a:ea typeface="標楷體" panose="03000509000000000000" pitchFamily="65" charset="-120"/>
                <a:cs typeface="Arial" panose="020B0604020202020204" pitchFamily="34" charset="0"/>
              </a:rPr>
              <a:t>到京都造訪必定要參觀最常被拍照的地標之一：</a:t>
            </a:r>
            <a:r>
              <a:rPr lang="en-US" altLang="zh-TW" sz="3000" b="1" dirty="0" err="1" smtClean="0">
                <a:solidFill>
                  <a:srgbClr val="0000CC"/>
                </a:solidFill>
                <a:latin typeface="Arial" panose="020B0604020202020204" pitchFamily="34" charset="0"/>
                <a:ea typeface="標楷體" panose="03000509000000000000" pitchFamily="65" charset="-120"/>
                <a:cs typeface="Arial" panose="020B0604020202020204" pitchFamily="34" charset="0"/>
              </a:rPr>
              <a:t>Kinkaku-ji</a:t>
            </a:r>
            <a:r>
              <a:rPr lang="zh-TW" altLang="en-US" sz="3000" b="1" dirty="0">
                <a:solidFill>
                  <a:srgbClr val="0000CC"/>
                </a:solidFill>
                <a:latin typeface="Arial" panose="020B0604020202020204" pitchFamily="34" charset="0"/>
                <a:ea typeface="標楷體" panose="03000509000000000000" pitchFamily="65" charset="-120"/>
                <a:cs typeface="Arial" panose="020B0604020202020204" pitchFamily="34" charset="0"/>
              </a:rPr>
              <a:t>，或在英文中稱為金閣寺。巨大且多葉的楓樹一路引導通往它的主要入口，映入眼簾的是這座雄偉的三層</a:t>
            </a:r>
            <a:r>
              <a:rPr lang="zh-TW" altLang="en-US" sz="3000" b="1" dirty="0" smtClean="0">
                <a:solidFill>
                  <a:srgbClr val="0000CC"/>
                </a:solidFill>
                <a:latin typeface="Arial" panose="020B0604020202020204" pitchFamily="34" charset="0"/>
                <a:ea typeface="標楷體" panose="03000509000000000000" pitchFamily="65" charset="-120"/>
                <a:cs typeface="Arial" panose="020B0604020202020204" pitchFamily="34" charset="0"/>
              </a:rPr>
              <a:t>樓閣！</a:t>
            </a:r>
            <a:endParaRPr lang="zh-TW" altLang="en-US" sz="3000" b="1" dirty="0">
              <a:solidFill>
                <a:srgbClr val="0000CC"/>
              </a:solidFill>
              <a:latin typeface="Arial" panose="020B0604020202020204" pitchFamily="34" charset="0"/>
              <a:ea typeface="標楷體" panose="03000509000000000000" pitchFamily="65" charset="-120"/>
              <a:cs typeface="Arial" panose="020B0604020202020204" pitchFamily="34" charset="0"/>
            </a:endParaRPr>
          </a:p>
        </p:txBody>
      </p:sp>
      <p:sp>
        <p:nvSpPr>
          <p:cNvPr id="6" name="矩形 5">
            <a:extLst>
              <a:ext uri="{FF2B5EF4-FFF2-40B4-BE49-F238E27FC236}">
                <a16:creationId xmlns:a16="http://schemas.microsoft.com/office/drawing/2014/main" id="{3277407A-93C6-48E0-8057-E86003436F2F}"/>
              </a:ext>
            </a:extLst>
          </p:cNvPr>
          <p:cNvSpPr/>
          <p:nvPr/>
        </p:nvSpPr>
        <p:spPr>
          <a:xfrm>
            <a:off x="478983" y="740515"/>
            <a:ext cx="11377657" cy="3808735"/>
          </a:xfrm>
          <a:prstGeom prst="rect">
            <a:avLst/>
          </a:prstGeom>
        </p:spPr>
        <p:txBody>
          <a:bodyPr wrap="square">
            <a:spAutoFit/>
          </a:bodyPr>
          <a:lstStyle/>
          <a:p>
            <a:pPr>
              <a:lnSpc>
                <a:spcPct val="138000"/>
              </a:lnSpc>
            </a:pPr>
            <a:r>
              <a:rPr lang="en-US" altLang="zh-TW" sz="3500" u="sng" spc="-30" dirty="0" smtClean="0">
                <a:latin typeface="Arial" panose="020B0604020202020204" pitchFamily="34" charset="0"/>
                <a:ea typeface="標楷體" panose="03000509000000000000" pitchFamily="65" charset="-120"/>
                <a:cs typeface="Arial" panose="020B0604020202020204" pitchFamily="34" charset="0"/>
              </a:rPr>
              <a:t>No</a:t>
            </a:r>
            <a:r>
              <a:rPr lang="en-US" altLang="zh-TW" sz="3500" spc="-30" dirty="0" smtClean="0">
                <a:latin typeface="Arial" panose="020B0604020202020204" pitchFamily="34" charset="0"/>
                <a:ea typeface="標楷體" panose="03000509000000000000" pitchFamily="65" charset="-120"/>
                <a:cs typeface="Arial" panose="020B0604020202020204" pitchFamily="34" charset="0"/>
              </a:rPr>
              <a:t> visit to Kyoto would be complete </a:t>
            </a:r>
            <a:r>
              <a:rPr lang="en-US" altLang="zh-TW" sz="3500" u="sng" spc="-30" dirty="0" smtClean="0">
                <a:latin typeface="Arial" panose="020B0604020202020204" pitchFamily="34" charset="0"/>
                <a:ea typeface="標楷體" panose="03000509000000000000" pitchFamily="65" charset="-120"/>
                <a:cs typeface="Arial" panose="020B0604020202020204" pitchFamily="34" charset="0"/>
              </a:rPr>
              <a:t>without</a:t>
            </a:r>
            <a:r>
              <a:rPr lang="en-US" altLang="zh-TW" sz="3500" spc="-30" dirty="0" smtClean="0">
                <a:latin typeface="Arial" panose="020B0604020202020204" pitchFamily="34" charset="0"/>
                <a:ea typeface="標楷體" panose="03000509000000000000" pitchFamily="65" charset="-120"/>
                <a:cs typeface="Arial" panose="020B0604020202020204" pitchFamily="34" charset="0"/>
              </a:rPr>
              <a:t> seeing </a:t>
            </a:r>
            <a:r>
              <a:rPr lang="en-US" altLang="zh-TW" sz="3500" u="sng" spc="-30" dirty="0" smtClean="0">
                <a:latin typeface="Arial" panose="020B0604020202020204" pitchFamily="34" charset="0"/>
                <a:ea typeface="標楷體" panose="03000509000000000000" pitchFamily="65" charset="-120"/>
                <a:cs typeface="Arial" panose="020B0604020202020204" pitchFamily="34" charset="0"/>
              </a:rPr>
              <a:t>one of the most</a:t>
            </a:r>
            <a:r>
              <a:rPr lang="en-US" altLang="zh-TW" sz="3500" u="sng" spc="-30" dirty="0" smtClean="0">
                <a:uFill>
                  <a:solidFill>
                    <a:schemeClr val="tx1"/>
                  </a:solidFill>
                </a:uFill>
                <a:latin typeface="Arial" panose="020B0604020202020204" pitchFamily="34" charset="0"/>
                <a:ea typeface="標楷體" panose="03000509000000000000" pitchFamily="65" charset="-120"/>
                <a:cs typeface="Arial" panose="020B0604020202020204" pitchFamily="34" charset="0"/>
              </a:rPr>
              <a:t> photographed landmarks</a:t>
            </a:r>
            <a:r>
              <a:rPr lang="en-US" altLang="zh-TW" sz="3500" spc="-30" dirty="0" smtClean="0">
                <a:latin typeface="Arial" panose="020B0604020202020204" pitchFamily="34" charset="0"/>
                <a:ea typeface="標楷體" panose="03000509000000000000" pitchFamily="65" charset="-120"/>
                <a:cs typeface="Arial" panose="020B0604020202020204" pitchFamily="34" charset="0"/>
              </a:rPr>
              <a:t>: the </a:t>
            </a:r>
            <a:r>
              <a:rPr lang="en-US" altLang="zh-TW" sz="3500" b="1" spc="-30" dirty="0" err="1" smtClean="0">
                <a:latin typeface="Arial" panose="020B0604020202020204" pitchFamily="34" charset="0"/>
                <a:ea typeface="標楷體" panose="03000509000000000000" pitchFamily="65" charset="-120"/>
                <a:cs typeface="Arial" panose="020B0604020202020204" pitchFamily="34" charset="0"/>
              </a:rPr>
              <a:t>Kinkaku-ji</a:t>
            </a:r>
            <a:r>
              <a:rPr lang="en-US" altLang="zh-TW" sz="3500" b="1" spc="-30" dirty="0" smtClean="0">
                <a:latin typeface="Arial" panose="020B0604020202020204" pitchFamily="34" charset="0"/>
                <a:ea typeface="標楷體" panose="03000509000000000000" pitchFamily="65" charset="-120"/>
                <a:cs typeface="Arial" panose="020B0604020202020204" pitchFamily="34" charset="0"/>
              </a:rPr>
              <a:t>*</a:t>
            </a:r>
            <a:r>
              <a:rPr lang="en-US" altLang="zh-TW" sz="3500" spc="-30" dirty="0" smtClean="0">
                <a:latin typeface="Arial" panose="020B0604020202020204" pitchFamily="34" charset="0"/>
                <a:ea typeface="標楷體" panose="03000509000000000000" pitchFamily="65" charset="-120"/>
                <a:cs typeface="Arial" panose="020B0604020202020204" pitchFamily="34" charset="0"/>
              </a:rPr>
              <a:t>, or the </a:t>
            </a:r>
            <a:r>
              <a:rPr lang="en-US" altLang="zh-TW" sz="3500" b="1" spc="-30" dirty="0" smtClean="0">
                <a:latin typeface="Arial" panose="020B0604020202020204" pitchFamily="34" charset="0"/>
                <a:ea typeface="標楷體" panose="03000509000000000000" pitchFamily="65" charset="-120"/>
                <a:cs typeface="Arial" panose="020B0604020202020204" pitchFamily="34" charset="0"/>
              </a:rPr>
              <a:t>Golden Pavilion Temple*</a:t>
            </a:r>
            <a:r>
              <a:rPr lang="en-US" altLang="zh-TW" sz="3500" spc="-30" dirty="0" smtClean="0">
                <a:latin typeface="Arial" panose="020B0604020202020204" pitchFamily="34" charset="0"/>
                <a:ea typeface="標楷體" panose="03000509000000000000" pitchFamily="65" charset="-120"/>
                <a:cs typeface="Arial" panose="020B0604020202020204" pitchFamily="34" charset="0"/>
              </a:rPr>
              <a:t> in English. </a:t>
            </a:r>
            <a:r>
              <a:rPr lang="en-US" altLang="zh-TW" sz="3500" u="sng" spc="-30" dirty="0" smtClean="0">
                <a:latin typeface="Arial" panose="020B0604020202020204" pitchFamily="34" charset="0"/>
                <a:ea typeface="標楷體" panose="03000509000000000000" pitchFamily="65" charset="-120"/>
                <a:cs typeface="Arial" panose="020B0604020202020204" pitchFamily="34" charset="0"/>
              </a:rPr>
              <a:t>With giant, leafy maple trees</a:t>
            </a:r>
            <a:r>
              <a:rPr lang="en-US" altLang="zh-TW" sz="3500" spc="-30" dirty="0" smtClean="0">
                <a:latin typeface="Arial" panose="020B0604020202020204" pitchFamily="34" charset="0"/>
                <a:ea typeface="標楷體" panose="03000509000000000000" pitchFamily="65" charset="-120"/>
                <a:cs typeface="Arial" panose="020B0604020202020204" pitchFamily="34" charset="0"/>
              </a:rPr>
              <a:t> </a:t>
            </a:r>
            <a:r>
              <a:rPr lang="en-US" altLang="zh-TW" sz="3500" u="sng" spc="-30" dirty="0" smtClean="0">
                <a:latin typeface="Arial" panose="020B0604020202020204" pitchFamily="34" charset="0"/>
                <a:ea typeface="標楷體" panose="03000509000000000000" pitchFamily="65" charset="-120"/>
                <a:cs typeface="Arial" panose="020B0604020202020204" pitchFamily="34" charset="0"/>
              </a:rPr>
              <a:t>leading up to</a:t>
            </a:r>
            <a:r>
              <a:rPr lang="en-US" altLang="zh-TW" sz="3500" spc="-30" dirty="0" smtClean="0">
                <a:latin typeface="Arial" panose="020B0604020202020204" pitchFamily="34" charset="0"/>
                <a:ea typeface="標楷體" panose="03000509000000000000" pitchFamily="65" charset="-120"/>
                <a:cs typeface="Arial" panose="020B0604020202020204" pitchFamily="34" charset="0"/>
              </a:rPr>
              <a:t> its main </a:t>
            </a:r>
            <a:r>
              <a:rPr lang="en-US" altLang="zh-TW" sz="3500" b="1" spc="-30" dirty="0" smtClean="0">
                <a:solidFill>
                  <a:srgbClr val="FF0000"/>
                </a:solidFill>
                <a:latin typeface="Arial" panose="020B0604020202020204" pitchFamily="34" charset="0"/>
                <a:ea typeface="標楷體" panose="03000509000000000000" pitchFamily="65" charset="-120"/>
                <a:cs typeface="Arial" panose="020B0604020202020204" pitchFamily="34" charset="0"/>
              </a:rPr>
              <a:t>entrance</a:t>
            </a:r>
            <a:r>
              <a:rPr lang="en-US" altLang="zh-TW" sz="3500" b="1" spc="-30" baseline="30000" dirty="0" smtClean="0">
                <a:solidFill>
                  <a:srgbClr val="FF0000"/>
                </a:solidFill>
                <a:latin typeface="Arial" panose="020B0604020202020204" pitchFamily="34" charset="0"/>
                <a:ea typeface="標楷體" panose="03000509000000000000" pitchFamily="65" charset="-120"/>
                <a:cs typeface="Arial" panose="020B0604020202020204" pitchFamily="34" charset="0"/>
              </a:rPr>
              <a:t>7</a:t>
            </a:r>
            <a:r>
              <a:rPr lang="en-US" altLang="zh-TW" sz="3500" spc="-30" dirty="0" smtClean="0">
                <a:latin typeface="Arial" panose="020B0604020202020204" pitchFamily="34" charset="0"/>
                <a:ea typeface="標楷體" panose="03000509000000000000" pitchFamily="65" charset="-120"/>
                <a:cs typeface="Arial" panose="020B0604020202020204" pitchFamily="34" charset="0"/>
              </a:rPr>
              <a:t>, </a:t>
            </a:r>
            <a:r>
              <a:rPr lang="en-US" altLang="zh-TW" sz="3500" u="sng" spc="-30" dirty="0">
                <a:latin typeface="Arial" panose="020B0604020202020204" pitchFamily="34" charset="0"/>
                <a:ea typeface="標楷體" panose="03000509000000000000" pitchFamily="65" charset="-120"/>
                <a:cs typeface="Arial" panose="020B0604020202020204" pitchFamily="34" charset="0"/>
              </a:rPr>
              <a:t>what </a:t>
            </a:r>
            <a:r>
              <a:rPr lang="en-US" altLang="zh-TW" sz="3500" u="sng" spc="-30" dirty="0" smtClean="0">
                <a:latin typeface="Arial" panose="020B0604020202020204" pitchFamily="34" charset="0"/>
                <a:ea typeface="標楷體" panose="03000509000000000000" pitchFamily="65" charset="-120"/>
                <a:cs typeface="Arial" panose="020B0604020202020204" pitchFamily="34" charset="0"/>
              </a:rPr>
              <a:t>comes into </a:t>
            </a:r>
            <a:r>
              <a:rPr lang="en-US" altLang="zh-TW" sz="3500" u="sng" spc="-30" dirty="0">
                <a:latin typeface="Arial" panose="020B0604020202020204" pitchFamily="34" charset="0"/>
                <a:ea typeface="標楷體" panose="03000509000000000000" pitchFamily="65" charset="-120"/>
                <a:cs typeface="Arial" panose="020B0604020202020204" pitchFamily="34" charset="0"/>
              </a:rPr>
              <a:t>view</a:t>
            </a:r>
            <a:r>
              <a:rPr lang="en-US" altLang="zh-TW" sz="3500" spc="-30" dirty="0">
                <a:latin typeface="Arial" panose="020B0604020202020204" pitchFamily="34" charset="0"/>
                <a:ea typeface="標楷體" panose="03000509000000000000" pitchFamily="65" charset="-120"/>
                <a:cs typeface="Arial" panose="020B0604020202020204" pitchFamily="34" charset="0"/>
              </a:rPr>
              <a:t> is this </a:t>
            </a:r>
            <a:r>
              <a:rPr lang="en-US" altLang="zh-TW" sz="3500" b="1" spc="-30" dirty="0" smtClean="0">
                <a:solidFill>
                  <a:srgbClr val="FF0000"/>
                </a:solidFill>
                <a:latin typeface="Arial" panose="020B0604020202020204" pitchFamily="34" charset="0"/>
                <a:ea typeface="標楷體" panose="03000509000000000000" pitchFamily="65" charset="-120"/>
                <a:cs typeface="Arial" panose="020B0604020202020204" pitchFamily="34" charset="0"/>
              </a:rPr>
              <a:t>magnificen</a:t>
            </a:r>
            <a:r>
              <a:rPr lang="en-US" altLang="zh-TW" sz="3500" b="1" spc="300" dirty="0" smtClean="0">
                <a:solidFill>
                  <a:srgbClr val="FF0000"/>
                </a:solidFill>
                <a:latin typeface="Arial" panose="020B0604020202020204" pitchFamily="34" charset="0"/>
                <a:ea typeface="標楷體" panose="03000509000000000000" pitchFamily="65" charset="-120"/>
                <a:cs typeface="Arial" panose="020B0604020202020204" pitchFamily="34" charset="0"/>
              </a:rPr>
              <a:t>t</a:t>
            </a:r>
            <a:r>
              <a:rPr lang="en-US" altLang="zh-TW" sz="3500" b="1" spc="-30" baseline="30000" dirty="0" smtClean="0">
                <a:solidFill>
                  <a:srgbClr val="FF0000"/>
                </a:solidFill>
                <a:latin typeface="Arial" panose="020B0604020202020204" pitchFamily="34" charset="0"/>
                <a:ea typeface="標楷體" panose="03000509000000000000" pitchFamily="65" charset="-120"/>
                <a:cs typeface="Arial" panose="020B0604020202020204" pitchFamily="34" charset="0"/>
              </a:rPr>
              <a:t>8</a:t>
            </a:r>
            <a:r>
              <a:rPr lang="en-US" altLang="zh-TW" sz="3500" spc="-30" dirty="0" smtClean="0">
                <a:solidFill>
                  <a:srgbClr val="FF0000"/>
                </a:solidFill>
                <a:latin typeface="Arial" panose="020B0604020202020204" pitchFamily="34" charset="0"/>
                <a:ea typeface="標楷體" panose="03000509000000000000" pitchFamily="65" charset="-120"/>
                <a:cs typeface="Arial" panose="020B0604020202020204" pitchFamily="34" charset="0"/>
              </a:rPr>
              <a:t> </a:t>
            </a:r>
            <a:r>
              <a:rPr lang="en-US" altLang="zh-TW" sz="3500" u="sng" spc="-30" dirty="0" smtClean="0">
                <a:latin typeface="Arial" panose="020B0604020202020204" pitchFamily="34" charset="0"/>
                <a:ea typeface="標楷體" panose="03000509000000000000" pitchFamily="65" charset="-120"/>
                <a:cs typeface="Arial" panose="020B0604020202020204" pitchFamily="34" charset="0"/>
              </a:rPr>
              <a:t>three-story</a:t>
            </a:r>
            <a:r>
              <a:rPr lang="en-US" altLang="zh-TW" sz="3500" spc="-30" dirty="0" smtClean="0">
                <a:latin typeface="Arial" panose="020B0604020202020204" pitchFamily="34" charset="0"/>
                <a:ea typeface="標楷體" panose="03000509000000000000" pitchFamily="65" charset="-120"/>
                <a:cs typeface="Arial" panose="020B0604020202020204" pitchFamily="34" charset="0"/>
              </a:rPr>
              <a:t> pavilion. </a:t>
            </a:r>
            <a:endParaRPr lang="zh-TW" altLang="en-US" sz="3500" spc="-30" dirty="0">
              <a:latin typeface="Arial" panose="020B0604020202020204" pitchFamily="34" charset="0"/>
              <a:ea typeface="標楷體" panose="03000509000000000000" pitchFamily="65" charset="-120"/>
              <a:cs typeface="Arial" panose="020B0604020202020204" pitchFamily="34" charset="0"/>
            </a:endParaRPr>
          </a:p>
        </p:txBody>
      </p:sp>
      <p:sp>
        <p:nvSpPr>
          <p:cNvPr id="10" name="Text Box 10">
            <a:hlinkClick r:id="rId5" action="ppaction://hlinksldjump"/>
            <a:extLst>
              <a:ext uri="{FF2B5EF4-FFF2-40B4-BE49-F238E27FC236}">
                <a16:creationId xmlns:a16="http://schemas.microsoft.com/office/drawing/2014/main" id="{18E40E32-378D-4751-AEC3-311BD2889462}"/>
              </a:ext>
            </a:extLst>
          </p:cNvPr>
          <p:cNvSpPr txBox="1">
            <a:spLocks noChangeArrowheads="1"/>
          </p:cNvSpPr>
          <p:nvPr/>
        </p:nvSpPr>
        <p:spPr bwMode="auto">
          <a:xfrm>
            <a:off x="7192650" y="3195117"/>
            <a:ext cx="1807350" cy="400110"/>
          </a:xfrm>
          <a:prstGeom prst="rect">
            <a:avLst/>
          </a:prstGeom>
          <a:solidFill>
            <a:schemeClr val="bg1">
              <a:alpha val="1000"/>
            </a:schemeClr>
          </a:solidFill>
          <a:ln>
            <a:noFill/>
          </a:ln>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2000" b="0" dirty="0">
              <a:latin typeface="Arial" panose="020B0604020202020204" pitchFamily="34" charset="0"/>
              <a:ea typeface="標楷體" panose="03000509000000000000" pitchFamily="65" charset="-120"/>
            </a:endParaRPr>
          </a:p>
        </p:txBody>
      </p:sp>
      <p:sp>
        <p:nvSpPr>
          <p:cNvPr id="11" name="Text Box 10">
            <a:hlinkClick r:id="rId6" action="ppaction://hlinksldjump"/>
            <a:extLst>
              <a:ext uri="{FF2B5EF4-FFF2-40B4-BE49-F238E27FC236}">
                <a16:creationId xmlns:a16="http://schemas.microsoft.com/office/drawing/2014/main" id="{2D63DB27-D17F-44C5-BB2C-30E80FA35C06}"/>
              </a:ext>
            </a:extLst>
          </p:cNvPr>
          <p:cNvSpPr txBox="1">
            <a:spLocks noChangeArrowheads="1"/>
          </p:cNvSpPr>
          <p:nvPr/>
        </p:nvSpPr>
        <p:spPr bwMode="auto">
          <a:xfrm>
            <a:off x="4997707" y="3923912"/>
            <a:ext cx="2506029" cy="400110"/>
          </a:xfrm>
          <a:prstGeom prst="rect">
            <a:avLst/>
          </a:prstGeom>
          <a:solidFill>
            <a:schemeClr val="bg1">
              <a:alpha val="1000"/>
            </a:schemeClr>
          </a:solidFill>
          <a:ln>
            <a:noFill/>
          </a:ln>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2000" b="0" dirty="0">
              <a:latin typeface="Arial" panose="020B0604020202020204" pitchFamily="34" charset="0"/>
              <a:ea typeface="標楷體" panose="03000509000000000000" pitchFamily="65" charset="-120"/>
            </a:endParaRPr>
          </a:p>
        </p:txBody>
      </p:sp>
      <p:sp>
        <p:nvSpPr>
          <p:cNvPr id="12" name="Text Box 10">
            <a:hlinkClick r:id="rId7" action="ppaction://hlinksldjump"/>
            <a:extLst>
              <a:ext uri="{FF2B5EF4-FFF2-40B4-BE49-F238E27FC236}">
                <a16:creationId xmlns:a16="http://schemas.microsoft.com/office/drawing/2014/main" id="{23CEF4C7-A418-46BC-AF50-50D62B0DBAE2}"/>
              </a:ext>
            </a:extLst>
          </p:cNvPr>
          <p:cNvSpPr txBox="1">
            <a:spLocks noChangeArrowheads="1"/>
          </p:cNvSpPr>
          <p:nvPr/>
        </p:nvSpPr>
        <p:spPr bwMode="auto">
          <a:xfrm>
            <a:off x="8460000" y="1726429"/>
            <a:ext cx="2310327" cy="400110"/>
          </a:xfrm>
          <a:prstGeom prst="rect">
            <a:avLst/>
          </a:prstGeom>
          <a:solidFill>
            <a:schemeClr val="bg1">
              <a:alpha val="1000"/>
            </a:schemeClr>
          </a:solidFill>
          <a:ln>
            <a:noFill/>
          </a:ln>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2000" b="0" dirty="0">
              <a:latin typeface="Arial" panose="020B0604020202020204" pitchFamily="34" charset="0"/>
              <a:ea typeface="標楷體" panose="03000509000000000000" pitchFamily="65" charset="-120"/>
            </a:endParaRPr>
          </a:p>
        </p:txBody>
      </p:sp>
      <p:sp>
        <p:nvSpPr>
          <p:cNvPr id="14" name="Text Box 10">
            <a:hlinkClick r:id="rId7" action="ppaction://hlinksldjump"/>
            <a:extLst>
              <a:ext uri="{FF2B5EF4-FFF2-40B4-BE49-F238E27FC236}">
                <a16:creationId xmlns:a16="http://schemas.microsoft.com/office/drawing/2014/main" id="{28B7DDA1-774B-4015-A03A-E0553B34400A}"/>
              </a:ext>
            </a:extLst>
          </p:cNvPr>
          <p:cNvSpPr txBox="1">
            <a:spLocks noChangeArrowheads="1"/>
          </p:cNvSpPr>
          <p:nvPr/>
        </p:nvSpPr>
        <p:spPr bwMode="auto">
          <a:xfrm>
            <a:off x="1295515" y="2421046"/>
            <a:ext cx="5148000" cy="432000"/>
          </a:xfrm>
          <a:prstGeom prst="rect">
            <a:avLst/>
          </a:prstGeom>
          <a:solidFill>
            <a:schemeClr val="bg1">
              <a:alpha val="1000"/>
            </a:schemeClr>
          </a:solidFill>
          <a:ln>
            <a:noFill/>
          </a:ln>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2000" b="0" dirty="0">
              <a:latin typeface="Arial" panose="020B0604020202020204" pitchFamily="34" charset="0"/>
              <a:ea typeface="標楷體" panose="03000509000000000000" pitchFamily="65" charset="-120"/>
            </a:endParaRPr>
          </a:p>
        </p:txBody>
      </p:sp>
      <p:pic>
        <p:nvPicPr>
          <p:cNvPr id="15" name="圖片 14">
            <a:hlinkClick r:id="rId8" action="ppaction://hlinksldjump"/>
            <a:extLst>
              <a:ext uri="{FF2B5EF4-FFF2-40B4-BE49-F238E27FC236}">
                <a16:creationId xmlns:a16="http://schemas.microsoft.com/office/drawing/2014/main" id="{871241E3-1E6E-4D66-B011-95820AC1C5F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4718" y="649594"/>
            <a:ext cx="1027151" cy="272195"/>
          </a:xfrm>
          <a:prstGeom prst="rect">
            <a:avLst/>
          </a:prstGeom>
        </p:spPr>
      </p:pic>
      <p:pic>
        <p:nvPicPr>
          <p:cNvPr id="17" name="圖片 16">
            <a:extLst>
              <a:ext uri="{FF2B5EF4-FFF2-40B4-BE49-F238E27FC236}">
                <a16:creationId xmlns:a16="http://schemas.microsoft.com/office/drawing/2014/main" id="{1F2237E3-DD81-4343-A521-2F7198CCD3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63698" y="144000"/>
            <a:ext cx="352603" cy="352603"/>
          </a:xfrm>
          <a:prstGeom prst="rect">
            <a:avLst/>
          </a:prstGeom>
        </p:spPr>
      </p:pic>
      <p:pic>
        <p:nvPicPr>
          <p:cNvPr id="20" name="圖片 19">
            <a:hlinkClick r:id="rId11" action="ppaction://hlinksldjump"/>
            <a:extLst>
              <a:ext uri="{FF2B5EF4-FFF2-40B4-BE49-F238E27FC236}">
                <a16:creationId xmlns:a16="http://schemas.microsoft.com/office/drawing/2014/main" id="{C861E8E8-0597-4AB1-A0B2-94FAA98CCEC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59011" y="664108"/>
            <a:ext cx="252000" cy="252000"/>
          </a:xfrm>
          <a:prstGeom prst="rect">
            <a:avLst/>
          </a:prstGeom>
        </p:spPr>
      </p:pic>
      <p:pic>
        <p:nvPicPr>
          <p:cNvPr id="21" name="圖片 20">
            <a:hlinkClick r:id="rId13" action="ppaction://hlinksldjump"/>
            <a:extLst>
              <a:ext uri="{FF2B5EF4-FFF2-40B4-BE49-F238E27FC236}">
                <a16:creationId xmlns:a16="http://schemas.microsoft.com/office/drawing/2014/main" id="{97FA7B6F-23DD-458D-88A6-6CD73ED2326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514000" y="2160272"/>
            <a:ext cx="252000" cy="252000"/>
          </a:xfrm>
          <a:prstGeom prst="rect">
            <a:avLst/>
          </a:prstGeom>
        </p:spPr>
      </p:pic>
      <p:pic>
        <p:nvPicPr>
          <p:cNvPr id="22" name="圖片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1502" y="162000"/>
            <a:ext cx="1144141" cy="356259"/>
          </a:xfrm>
          <a:prstGeom prst="rect">
            <a:avLst/>
          </a:prstGeom>
        </p:spPr>
      </p:pic>
      <p:pic>
        <p:nvPicPr>
          <p:cNvPr id="25" name="Track 073 L5 第2段 slow">
            <a:hlinkClick r:id="" action="ppaction://media"/>
          </p:cNvPr>
          <p:cNvPicPr>
            <a:picLocks noChangeAspect="1"/>
          </p:cNvPicPr>
          <p:nvPr>
            <a:audioFile r:link="rId1"/>
            <p:extLst>
              <p:ext uri="{DAA4B4D4-6D71-4841-9C94-3DE7FCFB9230}">
                <p14:media xmlns:p14="http://schemas.microsoft.com/office/powerpoint/2010/main" r:embed="rId2">
                  <p14:trim st="23800" end="42708.0833"/>
                </p14:media>
              </p:ext>
            </p:extLst>
          </p:nvPr>
        </p:nvPicPr>
        <p:blipFill>
          <a:blip r:embed="rId15">
            <a:extLst>
              <a:ext uri="{28A0092B-C50C-407E-A947-70E740481C1C}">
                <a14:useLocalDpi xmlns:a14="http://schemas.microsoft.com/office/drawing/2010/main" val="0"/>
              </a:ext>
            </a:extLst>
          </a:blip>
          <a:stretch>
            <a:fillRect/>
          </a:stretch>
        </p:blipFill>
        <p:spPr>
          <a:xfrm>
            <a:off x="9900000" y="144000"/>
            <a:ext cx="360000" cy="783119"/>
          </a:xfrm>
          <a:prstGeom prst="rect">
            <a:avLst/>
          </a:prstGeom>
        </p:spPr>
      </p:pic>
      <p:pic>
        <p:nvPicPr>
          <p:cNvPr id="26" name="Track 069 L5 第2段 normal(要改)">
            <a:hlinkClick r:id="" action="ppaction://media"/>
          </p:cNvPr>
          <p:cNvPicPr>
            <a:picLocks noChangeAspect="1"/>
          </p:cNvPicPr>
          <p:nvPr>
            <a:audioFile r:link="rId1"/>
            <p:extLst>
              <p:ext uri="{DAA4B4D4-6D71-4841-9C94-3DE7FCFB9230}">
                <p14:media xmlns:p14="http://schemas.microsoft.com/office/powerpoint/2010/main" r:embed="rId3">
                  <p14:trim st="17900" end="27025.5"/>
                </p14:media>
              </p:ext>
            </p:extLst>
          </p:nvPr>
        </p:nvPicPr>
        <p:blipFill>
          <a:blip r:embed="rId16" cstate="print">
            <a:extLst>
              <a:ext uri="{28A0092B-C50C-407E-A947-70E740481C1C}">
                <a14:useLocalDpi xmlns:a14="http://schemas.microsoft.com/office/drawing/2010/main" val="0"/>
              </a:ext>
            </a:extLst>
          </a:blip>
          <a:stretch>
            <a:fillRect/>
          </a:stretch>
        </p:blipFill>
        <p:spPr>
          <a:xfrm>
            <a:off x="8640000" y="144000"/>
            <a:ext cx="360000" cy="783116"/>
          </a:xfrm>
          <a:prstGeom prst="rect">
            <a:avLst/>
          </a:prstGeom>
        </p:spPr>
      </p:pic>
    </p:spTree>
    <p:extLst>
      <p:ext uri="{BB962C8B-B14F-4D97-AF65-F5344CB8AC3E}">
        <p14:creationId xmlns:p14="http://schemas.microsoft.com/office/powerpoint/2010/main" val="33605809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1" restart="whenNotActive" fill="hold" evtFilter="cancelBubble" nodeType="interactiveSeq">
                <p:stCondLst>
                  <p:cond evt="onClick" delay="0">
                    <p:tgtEl>
                      <p:spTgt spid="26"/>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1900" fill="hold"/>
                                        <p:tgtEl>
                                          <p:spTgt spid="26"/>
                                        </p:tgtEl>
                                      </p:cBhvr>
                                    </p:cmd>
                                  </p:childTnLst>
                                </p:cTn>
                              </p:par>
                            </p:childTnLst>
                          </p:cTn>
                        </p:par>
                      </p:childTnLst>
                    </p:cTn>
                  </p:par>
                </p:childTnLst>
              </p:cTn>
              <p:nextCondLst>
                <p:cond evt="onClick" delay="0">
                  <p:tgtEl>
                    <p:spTgt spid="26"/>
                  </p:tgtEl>
                </p:cond>
              </p:nextCondLst>
            </p:seq>
            <p:seq concurrent="1" nextAc="seek">
              <p:cTn id="16" restart="whenNotActive" fill="hold" evtFilter="cancelBubble" nodeType="interactiveSeq">
                <p:stCondLst>
                  <p:cond evt="onClick" delay="0">
                    <p:tgtEl>
                      <p:spTgt spid="25"/>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31800" fill="hold"/>
                                        <p:tgtEl>
                                          <p:spTgt spid="25"/>
                                        </p:tgtEl>
                                      </p:cBhvr>
                                    </p:cmd>
                                  </p:childTnLst>
                                </p:cTn>
                              </p:par>
                            </p:childTnLst>
                          </p:cTn>
                        </p:par>
                      </p:childTnLst>
                    </p:cTn>
                  </p:par>
                </p:childTnLst>
              </p:cTn>
              <p:nextCondLst>
                <p:cond evt="onClick" delay="0">
                  <p:tgtEl>
                    <p:spTgt spid="25"/>
                  </p:tgtEl>
                </p:cond>
              </p:nextCondLst>
            </p:seq>
            <p:audio>
              <p:cMediaNode vol="80000">
                <p:cTn id="21" fill="hold" display="0">
                  <p:stCondLst>
                    <p:cond delay="indefinite"/>
                  </p:stCondLst>
                  <p:endCondLst>
                    <p:cond evt="onStopAudio" delay="0">
                      <p:tgtEl>
                        <p:sldTgt/>
                      </p:tgtEl>
                    </p:cond>
                  </p:endCondLst>
                </p:cTn>
                <p:tgtEl>
                  <p:spTgt spid="26"/>
                </p:tgtEl>
              </p:cMediaNode>
            </p:audio>
            <p:audio>
              <p:cMediaNode vol="80000">
                <p:cTn id="22" fill="hold" display="0">
                  <p:stCondLst>
                    <p:cond delay="indefinite"/>
                  </p:stCondLst>
                  <p:endCondLst>
                    <p:cond evt="onStopAudio" delay="0">
                      <p:tgtEl>
                        <p:sldTgt/>
                      </p:tgtEl>
                    </p:cond>
                  </p:endCondLst>
                </p:cTn>
                <p:tgtEl>
                  <p:spTgt spid="25"/>
                </p:tgtEl>
              </p:cMediaNode>
            </p:audio>
          </p:childTnLst>
        </p:cTn>
      </p:par>
    </p:tnLst>
    <p:bldLst>
      <p:bldP spid="16" grpId="0"/>
      <p:bldP spid="16"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C1E429D5-C53A-4737-A771-27EF8CD68253}"/>
              </a:ext>
            </a:extLst>
          </p:cNvPr>
          <p:cNvSpPr/>
          <p:nvPr/>
        </p:nvSpPr>
        <p:spPr>
          <a:xfrm>
            <a:off x="2919570" y="4450779"/>
            <a:ext cx="9053906" cy="1682384"/>
          </a:xfrm>
          <a:prstGeom prst="rect">
            <a:avLst/>
          </a:prstGeom>
        </p:spPr>
        <p:txBody>
          <a:bodyPr wrap="square">
            <a:spAutoFit/>
          </a:bodyPr>
          <a:lstStyle/>
          <a:p>
            <a:pPr>
              <a:lnSpc>
                <a:spcPct val="123000"/>
              </a:lnSpc>
              <a:spcBef>
                <a:spcPts val="600"/>
              </a:spcBef>
            </a:pPr>
            <a:r>
              <a:rPr lang="zh-TW" altLang="en-US" sz="2800" b="1" dirty="0" smtClean="0">
                <a:solidFill>
                  <a:srgbClr val="0000CC"/>
                </a:solidFill>
                <a:latin typeface="Arial" panose="020B0604020202020204" pitchFamily="34" charset="0"/>
                <a:ea typeface="標楷體" panose="03000509000000000000" pitchFamily="65" charset="-120"/>
                <a:cs typeface="Arial" panose="020B0604020202020204" pitchFamily="34" charset="0"/>
              </a:rPr>
              <a:t>矗立</a:t>
            </a:r>
            <a:r>
              <a:rPr lang="zh-TW" altLang="en-US" sz="2800" b="1" dirty="0">
                <a:solidFill>
                  <a:srgbClr val="0000CC"/>
                </a:solidFill>
                <a:latin typeface="Arial" panose="020B0604020202020204" pitchFamily="34" charset="0"/>
                <a:ea typeface="標楷體" panose="03000509000000000000" pitchFamily="65" charset="-120"/>
                <a:cs typeface="Arial" panose="020B0604020202020204" pitchFamily="34" charset="0"/>
              </a:rPr>
              <a:t>於一個清澈的池塘後面，它被閃耀的金箔所覆蓋，並且被冠上一隻古銅色的大鳳凰在它閃閃發光的屋頂上。在似鏡的池塘表面的樓閣倒影形成一幅令人屏息的景象。</a:t>
            </a:r>
          </a:p>
        </p:txBody>
      </p:sp>
      <p:sp>
        <p:nvSpPr>
          <p:cNvPr id="6" name="矩形 5">
            <a:extLst>
              <a:ext uri="{FF2B5EF4-FFF2-40B4-BE49-F238E27FC236}">
                <a16:creationId xmlns:a16="http://schemas.microsoft.com/office/drawing/2014/main" id="{3277407A-93C6-48E0-8057-E86003436F2F}"/>
              </a:ext>
            </a:extLst>
          </p:cNvPr>
          <p:cNvSpPr/>
          <p:nvPr/>
        </p:nvSpPr>
        <p:spPr>
          <a:xfrm>
            <a:off x="478983" y="741600"/>
            <a:ext cx="11612498" cy="3727944"/>
          </a:xfrm>
          <a:prstGeom prst="rect">
            <a:avLst/>
          </a:prstGeom>
        </p:spPr>
        <p:txBody>
          <a:bodyPr wrap="square">
            <a:spAutoFit/>
          </a:bodyPr>
          <a:lstStyle/>
          <a:p>
            <a:pPr>
              <a:lnSpc>
                <a:spcPct val="135000"/>
              </a:lnSpc>
            </a:pPr>
            <a:r>
              <a:rPr lang="en-US" altLang="zh-TW" sz="3500" dirty="0">
                <a:latin typeface="Arial" panose="020B0604020202020204" pitchFamily="34" charset="0"/>
                <a:ea typeface="標楷體" panose="03000509000000000000" pitchFamily="65" charset="-120"/>
                <a:cs typeface="Arial" panose="020B0604020202020204" pitchFamily="34" charset="0"/>
              </a:rPr>
              <a:t>Rising up behind a </a:t>
            </a:r>
            <a:r>
              <a:rPr lang="en-US" altLang="zh-TW" sz="3500" b="1" dirty="0">
                <a:latin typeface="Arial" panose="020B0604020202020204" pitchFamily="34" charset="0"/>
                <a:ea typeface="標楷體" panose="03000509000000000000" pitchFamily="65" charset="-120"/>
                <a:cs typeface="Arial" panose="020B0604020202020204" pitchFamily="34" charset="0"/>
              </a:rPr>
              <a:t>crystal-clear*</a:t>
            </a:r>
            <a:r>
              <a:rPr lang="en-US" altLang="zh-TW" sz="3500" dirty="0">
                <a:latin typeface="Arial" panose="020B0604020202020204" pitchFamily="34" charset="0"/>
                <a:ea typeface="標楷體" panose="03000509000000000000" pitchFamily="65" charset="-120"/>
                <a:cs typeface="Arial" panose="020B0604020202020204" pitchFamily="34" charset="0"/>
              </a:rPr>
              <a:t> pond, it </a:t>
            </a:r>
            <a:r>
              <a:rPr lang="en-US" altLang="zh-TW" sz="3500" u="sng" dirty="0">
                <a:latin typeface="Arial" panose="020B0604020202020204" pitchFamily="34" charset="0"/>
                <a:ea typeface="標楷體" panose="03000509000000000000" pitchFamily="65" charset="-120"/>
                <a:cs typeface="Arial" panose="020B0604020202020204" pitchFamily="34" charset="0"/>
              </a:rPr>
              <a:t>is covered in</a:t>
            </a:r>
            <a:r>
              <a:rPr lang="en-US" altLang="zh-TW" sz="3500" dirty="0">
                <a:latin typeface="Arial" panose="020B0604020202020204" pitchFamily="34" charset="0"/>
                <a:ea typeface="標楷體" panose="03000509000000000000" pitchFamily="65" charset="-120"/>
                <a:cs typeface="Arial" panose="020B0604020202020204" pitchFamily="34" charset="0"/>
              </a:rPr>
              <a:t> sparkling gold leaf and </a:t>
            </a:r>
            <a:r>
              <a:rPr lang="en-US" altLang="zh-TW" sz="3500" u="sng" dirty="0">
                <a:latin typeface="Arial" panose="020B0604020202020204" pitchFamily="34" charset="0"/>
                <a:ea typeface="標楷體" panose="03000509000000000000" pitchFamily="65" charset="-120"/>
                <a:cs typeface="Arial" panose="020B0604020202020204" pitchFamily="34" charset="0"/>
              </a:rPr>
              <a:t>crowned with</a:t>
            </a:r>
            <a:r>
              <a:rPr lang="en-US" altLang="zh-TW" sz="3500" dirty="0">
                <a:latin typeface="Arial" panose="020B0604020202020204" pitchFamily="34" charset="0"/>
                <a:ea typeface="標楷體" panose="03000509000000000000" pitchFamily="65" charset="-120"/>
                <a:cs typeface="Arial" panose="020B0604020202020204" pitchFamily="34" charset="0"/>
              </a:rPr>
              <a:t> a large </a:t>
            </a:r>
            <a:r>
              <a:rPr lang="en-US" altLang="zh-TW" sz="3500" b="1" dirty="0">
                <a:latin typeface="Arial" panose="020B0604020202020204" pitchFamily="34" charset="0"/>
                <a:ea typeface="標楷體" panose="03000509000000000000" pitchFamily="65" charset="-120"/>
                <a:cs typeface="Arial" panose="020B0604020202020204" pitchFamily="34" charset="0"/>
              </a:rPr>
              <a:t>bronze* phoenix* </a:t>
            </a:r>
            <a:r>
              <a:rPr lang="en-US" altLang="zh-TW" sz="3500" u="sng" dirty="0">
                <a:latin typeface="Arial" panose="020B0604020202020204" pitchFamily="34" charset="0"/>
                <a:ea typeface="標楷體" panose="03000509000000000000" pitchFamily="65" charset="-120"/>
                <a:cs typeface="Arial" panose="020B0604020202020204" pitchFamily="34" charset="0"/>
              </a:rPr>
              <a:t>on</a:t>
            </a:r>
            <a:r>
              <a:rPr lang="en-US" altLang="zh-TW" sz="3500" dirty="0">
                <a:latin typeface="Arial" panose="020B0604020202020204" pitchFamily="34" charset="0"/>
                <a:ea typeface="標楷體" panose="03000509000000000000" pitchFamily="65" charset="-120"/>
                <a:cs typeface="Arial" panose="020B0604020202020204" pitchFamily="34" charset="0"/>
              </a:rPr>
              <a:t> its </a:t>
            </a:r>
            <a:r>
              <a:rPr lang="en-US" altLang="zh-TW" sz="3500" b="1" dirty="0">
                <a:latin typeface="Arial" panose="020B0604020202020204" pitchFamily="34" charset="0"/>
                <a:ea typeface="標楷體" panose="03000509000000000000" pitchFamily="65" charset="-120"/>
                <a:cs typeface="Arial" panose="020B0604020202020204" pitchFamily="34" charset="0"/>
              </a:rPr>
              <a:t>shimmering* </a:t>
            </a:r>
            <a:r>
              <a:rPr lang="en-US" altLang="zh-TW" sz="3500" u="sng" dirty="0">
                <a:latin typeface="Arial" panose="020B0604020202020204" pitchFamily="34" charset="0"/>
                <a:ea typeface="標楷體" panose="03000509000000000000" pitchFamily="65" charset="-120"/>
                <a:cs typeface="Arial" panose="020B0604020202020204" pitchFamily="34" charset="0"/>
              </a:rPr>
              <a:t>roof</a:t>
            </a:r>
            <a:r>
              <a:rPr lang="en-US" altLang="zh-TW" sz="3500" dirty="0">
                <a:latin typeface="Arial" panose="020B0604020202020204" pitchFamily="34" charset="0"/>
                <a:ea typeface="標楷體" panose="03000509000000000000" pitchFamily="65" charset="-120"/>
                <a:cs typeface="Arial" panose="020B0604020202020204" pitchFamily="34" charset="0"/>
              </a:rPr>
              <a:t>. The reflection of the pavilion </a:t>
            </a:r>
            <a:r>
              <a:rPr lang="en-US" altLang="zh-TW" sz="3500" u="sng" dirty="0">
                <a:latin typeface="Arial" panose="020B0604020202020204" pitchFamily="34" charset="0"/>
                <a:ea typeface="標楷體" panose="03000509000000000000" pitchFamily="65" charset="-120"/>
                <a:cs typeface="Arial" panose="020B0604020202020204" pitchFamily="34" charset="0"/>
              </a:rPr>
              <a:t>on the</a:t>
            </a:r>
            <a:r>
              <a:rPr lang="en-US" altLang="zh-TW" sz="3500" dirty="0">
                <a:latin typeface="Arial" panose="020B0604020202020204" pitchFamily="34" charset="0"/>
                <a:ea typeface="標楷體" panose="03000509000000000000" pitchFamily="65" charset="-120"/>
                <a:cs typeface="Arial" panose="020B0604020202020204" pitchFamily="34" charset="0"/>
              </a:rPr>
              <a:t> glassy </a:t>
            </a:r>
            <a:r>
              <a:rPr lang="en-US" altLang="zh-TW" sz="3500" u="sng" dirty="0">
                <a:latin typeface="Arial" panose="020B0604020202020204" pitchFamily="34" charset="0"/>
                <a:ea typeface="標楷體" panose="03000509000000000000" pitchFamily="65" charset="-120"/>
                <a:cs typeface="Arial" panose="020B0604020202020204" pitchFamily="34" charset="0"/>
              </a:rPr>
              <a:t>surface</a:t>
            </a:r>
            <a:r>
              <a:rPr lang="en-US" altLang="zh-TW" sz="3500" dirty="0">
                <a:latin typeface="Arial" panose="020B0604020202020204" pitchFamily="34" charset="0"/>
                <a:ea typeface="標楷體" panose="03000509000000000000" pitchFamily="65" charset="-120"/>
                <a:cs typeface="Arial" panose="020B0604020202020204" pitchFamily="34" charset="0"/>
              </a:rPr>
              <a:t> of the pond is a </a:t>
            </a:r>
            <a:r>
              <a:rPr lang="en-US" altLang="zh-TW" sz="3500" b="1" dirty="0" smtClean="0">
                <a:solidFill>
                  <a:srgbClr val="FF0000"/>
                </a:solidFill>
                <a:latin typeface="Arial" panose="020B0604020202020204" pitchFamily="34" charset="0"/>
                <a:ea typeface="標楷體" panose="03000509000000000000" pitchFamily="65" charset="-120"/>
                <a:cs typeface="Arial" panose="020B0604020202020204" pitchFamily="34" charset="0"/>
              </a:rPr>
              <a:t>breathtaking</a:t>
            </a:r>
            <a:r>
              <a:rPr lang="en-US" altLang="zh-TW" sz="3500" b="1" baseline="30000" dirty="0" smtClean="0">
                <a:solidFill>
                  <a:srgbClr val="FF0000"/>
                </a:solidFill>
                <a:latin typeface="Arial" panose="020B0604020202020204" pitchFamily="34" charset="0"/>
                <a:ea typeface="標楷體" panose="03000509000000000000" pitchFamily="65" charset="-120"/>
                <a:cs typeface="Arial" panose="020B0604020202020204" pitchFamily="34" charset="0"/>
              </a:rPr>
              <a:t>9</a:t>
            </a:r>
            <a:r>
              <a:rPr lang="en-US" altLang="zh-TW" sz="3500" dirty="0" smtClean="0">
                <a:latin typeface="Arial" panose="020B0604020202020204" pitchFamily="34" charset="0"/>
                <a:ea typeface="標楷體" panose="03000509000000000000" pitchFamily="65" charset="-120"/>
                <a:cs typeface="Arial" panose="020B0604020202020204" pitchFamily="34" charset="0"/>
              </a:rPr>
              <a:t> </a:t>
            </a:r>
            <a:r>
              <a:rPr lang="en-US" altLang="zh-TW" sz="3500" dirty="0">
                <a:latin typeface="Arial" panose="020B0604020202020204" pitchFamily="34" charset="0"/>
                <a:ea typeface="標楷體" panose="03000509000000000000" pitchFamily="65" charset="-120"/>
                <a:cs typeface="Arial" panose="020B0604020202020204" pitchFamily="34" charset="0"/>
              </a:rPr>
              <a:t>sight. </a:t>
            </a:r>
            <a:endParaRPr lang="zh-TW" altLang="en-US" sz="3500" dirty="0">
              <a:latin typeface="Arial" panose="020B0604020202020204" pitchFamily="34" charset="0"/>
              <a:ea typeface="標楷體" panose="03000509000000000000" pitchFamily="65" charset="-120"/>
              <a:cs typeface="Arial" panose="020B0604020202020204" pitchFamily="34" charset="0"/>
            </a:endParaRPr>
          </a:p>
        </p:txBody>
      </p:sp>
      <p:pic>
        <p:nvPicPr>
          <p:cNvPr id="8" name="圖片 7"/>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47722" y="4383836"/>
            <a:ext cx="2253844" cy="1882949"/>
          </a:xfrm>
          <a:prstGeom prst="rect">
            <a:avLst/>
          </a:prstGeom>
        </p:spPr>
      </p:pic>
      <p:sp>
        <p:nvSpPr>
          <p:cNvPr id="11" name="Text Box 10">
            <a:hlinkClick r:id="rId7" action="ppaction://hlinksldjump"/>
            <a:extLst>
              <a:ext uri="{FF2B5EF4-FFF2-40B4-BE49-F238E27FC236}">
                <a16:creationId xmlns:a16="http://schemas.microsoft.com/office/drawing/2014/main" id="{2C111A14-0D15-4B42-A83B-350F005E37AD}"/>
              </a:ext>
            </a:extLst>
          </p:cNvPr>
          <p:cNvSpPr txBox="1">
            <a:spLocks noChangeArrowheads="1"/>
          </p:cNvSpPr>
          <p:nvPr/>
        </p:nvSpPr>
        <p:spPr bwMode="auto">
          <a:xfrm>
            <a:off x="4362872" y="927753"/>
            <a:ext cx="2808000" cy="400110"/>
          </a:xfrm>
          <a:prstGeom prst="rect">
            <a:avLst/>
          </a:prstGeom>
          <a:solidFill>
            <a:schemeClr val="bg1">
              <a:alpha val="1000"/>
            </a:schemeClr>
          </a:solidFill>
          <a:ln>
            <a:noFill/>
          </a:ln>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2000" b="0" dirty="0">
              <a:latin typeface="Arial" panose="020B0604020202020204" pitchFamily="34" charset="0"/>
              <a:ea typeface="標楷體" panose="03000509000000000000" pitchFamily="65" charset="-120"/>
            </a:endParaRPr>
          </a:p>
        </p:txBody>
      </p:sp>
      <p:sp>
        <p:nvSpPr>
          <p:cNvPr id="12" name="Text Box 10">
            <a:hlinkClick r:id="rId7" action="ppaction://hlinksldjump"/>
            <a:extLst>
              <a:ext uri="{FF2B5EF4-FFF2-40B4-BE49-F238E27FC236}">
                <a16:creationId xmlns:a16="http://schemas.microsoft.com/office/drawing/2014/main" id="{51A8525E-35AD-4061-B718-3A240D7CD911}"/>
              </a:ext>
            </a:extLst>
          </p:cNvPr>
          <p:cNvSpPr txBox="1">
            <a:spLocks noChangeArrowheads="1"/>
          </p:cNvSpPr>
          <p:nvPr/>
        </p:nvSpPr>
        <p:spPr bwMode="auto">
          <a:xfrm>
            <a:off x="9271327" y="1699664"/>
            <a:ext cx="1748607" cy="400110"/>
          </a:xfrm>
          <a:prstGeom prst="rect">
            <a:avLst/>
          </a:prstGeom>
          <a:solidFill>
            <a:schemeClr val="bg1">
              <a:alpha val="1000"/>
            </a:schemeClr>
          </a:solidFill>
          <a:ln>
            <a:noFill/>
          </a:ln>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2000" b="0" dirty="0">
              <a:latin typeface="Arial" panose="020B0604020202020204" pitchFamily="34" charset="0"/>
              <a:ea typeface="標楷體" panose="03000509000000000000" pitchFamily="65" charset="-120"/>
            </a:endParaRPr>
          </a:p>
        </p:txBody>
      </p:sp>
      <p:sp>
        <p:nvSpPr>
          <p:cNvPr id="13" name="Text Box 10">
            <a:hlinkClick r:id="rId7" action="ppaction://hlinksldjump"/>
            <a:extLst>
              <a:ext uri="{FF2B5EF4-FFF2-40B4-BE49-F238E27FC236}">
                <a16:creationId xmlns:a16="http://schemas.microsoft.com/office/drawing/2014/main" id="{5986DEB3-4AF6-4A58-B7FC-0885FFC59A5C}"/>
              </a:ext>
            </a:extLst>
          </p:cNvPr>
          <p:cNvSpPr txBox="1">
            <a:spLocks noChangeArrowheads="1"/>
          </p:cNvSpPr>
          <p:nvPr/>
        </p:nvSpPr>
        <p:spPr bwMode="auto">
          <a:xfrm>
            <a:off x="3793066" y="2386752"/>
            <a:ext cx="2636013" cy="400110"/>
          </a:xfrm>
          <a:prstGeom prst="rect">
            <a:avLst/>
          </a:prstGeom>
          <a:solidFill>
            <a:schemeClr val="bg1">
              <a:alpha val="1000"/>
            </a:schemeClr>
          </a:solidFill>
          <a:ln>
            <a:noFill/>
          </a:ln>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2000" b="0" dirty="0">
              <a:latin typeface="Arial" panose="020B0604020202020204" pitchFamily="34" charset="0"/>
              <a:ea typeface="標楷體" panose="03000509000000000000" pitchFamily="65" charset="-120"/>
            </a:endParaRPr>
          </a:p>
        </p:txBody>
      </p:sp>
      <p:pic>
        <p:nvPicPr>
          <p:cNvPr id="15" name="圖片 14">
            <a:extLst>
              <a:ext uri="{FF2B5EF4-FFF2-40B4-BE49-F238E27FC236}">
                <a16:creationId xmlns:a16="http://schemas.microsoft.com/office/drawing/2014/main" id="{9AC901DB-AE86-454E-A201-811436313A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63698" y="144000"/>
            <a:ext cx="352603" cy="352603"/>
          </a:xfrm>
          <a:prstGeom prst="rect">
            <a:avLst/>
          </a:prstGeom>
        </p:spPr>
      </p:pic>
      <p:pic>
        <p:nvPicPr>
          <p:cNvPr id="18" name="圖片 17">
            <a:hlinkClick r:id="rId9" action="ppaction://hlinksldjump"/>
            <a:extLst>
              <a:ext uri="{FF2B5EF4-FFF2-40B4-BE49-F238E27FC236}">
                <a16:creationId xmlns:a16="http://schemas.microsoft.com/office/drawing/2014/main" id="{AD19DE29-67D0-441D-A74F-AEDE809979F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47722" y="668525"/>
            <a:ext cx="252000" cy="252000"/>
          </a:xfrm>
          <a:prstGeom prst="rect">
            <a:avLst/>
          </a:prstGeom>
        </p:spPr>
      </p:pic>
      <p:pic>
        <p:nvPicPr>
          <p:cNvPr id="19" name="圖片 18">
            <a:hlinkClick r:id="rId11" action="ppaction://hlinksldjump"/>
            <a:extLst>
              <a:ext uri="{FF2B5EF4-FFF2-40B4-BE49-F238E27FC236}">
                <a16:creationId xmlns:a16="http://schemas.microsoft.com/office/drawing/2014/main" id="{AAE5EDBD-4DBD-4097-86C6-0AFF23264E0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166466" y="2905729"/>
            <a:ext cx="252000" cy="252000"/>
          </a:xfrm>
          <a:prstGeom prst="rect">
            <a:avLst/>
          </a:prstGeom>
        </p:spPr>
      </p:pic>
      <p:pic>
        <p:nvPicPr>
          <p:cNvPr id="20" name="圖片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1502" y="162000"/>
            <a:ext cx="1144141" cy="356259"/>
          </a:xfrm>
          <a:prstGeom prst="rect">
            <a:avLst/>
          </a:prstGeom>
        </p:spPr>
      </p:pic>
      <p:pic>
        <p:nvPicPr>
          <p:cNvPr id="2" name="圖片 1">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3826" y="3817601"/>
            <a:ext cx="2839249" cy="447368"/>
          </a:xfrm>
          <a:prstGeom prst="rect">
            <a:avLst/>
          </a:prstGeom>
        </p:spPr>
      </p:pic>
      <p:sp>
        <p:nvSpPr>
          <p:cNvPr id="21" name="Text Box 10">
            <a:hlinkClick r:id="rId7" action="ppaction://hlinksldjump"/>
            <a:extLst>
              <a:ext uri="{FF2B5EF4-FFF2-40B4-BE49-F238E27FC236}">
                <a16:creationId xmlns:a16="http://schemas.microsoft.com/office/drawing/2014/main" id="{51A8525E-35AD-4061-B718-3A240D7CD911}"/>
              </a:ext>
            </a:extLst>
          </p:cNvPr>
          <p:cNvSpPr txBox="1">
            <a:spLocks noChangeArrowheads="1"/>
          </p:cNvSpPr>
          <p:nvPr/>
        </p:nvSpPr>
        <p:spPr bwMode="auto">
          <a:xfrm>
            <a:off x="538295" y="2386752"/>
            <a:ext cx="1922101" cy="400110"/>
          </a:xfrm>
          <a:prstGeom prst="rect">
            <a:avLst/>
          </a:prstGeom>
          <a:solidFill>
            <a:schemeClr val="bg1">
              <a:alpha val="1000"/>
            </a:schemeClr>
          </a:solidFill>
          <a:ln>
            <a:noFill/>
          </a:ln>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2000" b="0" dirty="0">
              <a:latin typeface="Arial" panose="020B0604020202020204" pitchFamily="34" charset="0"/>
              <a:ea typeface="標楷體" panose="03000509000000000000" pitchFamily="65" charset="-120"/>
            </a:endParaRPr>
          </a:p>
        </p:txBody>
      </p:sp>
      <p:pic>
        <p:nvPicPr>
          <p:cNvPr id="24" name="Track 073 L5 第2段 slow">
            <a:hlinkClick r:id="" action="ppaction://media"/>
          </p:cNvPr>
          <p:cNvPicPr>
            <a:picLocks noChangeAspect="1"/>
          </p:cNvPicPr>
          <p:nvPr>
            <a:audioFile r:link="rId1"/>
            <p:extLst>
              <p:ext uri="{DAA4B4D4-6D71-4841-9C94-3DE7FCFB9230}">
                <p14:media xmlns:p14="http://schemas.microsoft.com/office/powerpoint/2010/main" r:embed="rId2">
                  <p14:trim st="55900" end="14308.0833"/>
                </p14:media>
              </p:ext>
            </p:extLst>
          </p:nvPr>
        </p:nvPicPr>
        <p:blipFill>
          <a:blip r:embed="rId15">
            <a:extLst>
              <a:ext uri="{28A0092B-C50C-407E-A947-70E740481C1C}">
                <a14:useLocalDpi xmlns:a14="http://schemas.microsoft.com/office/drawing/2010/main" val="0"/>
              </a:ext>
            </a:extLst>
          </a:blip>
          <a:stretch>
            <a:fillRect/>
          </a:stretch>
        </p:blipFill>
        <p:spPr>
          <a:xfrm>
            <a:off x="9900000" y="144000"/>
            <a:ext cx="360000" cy="783119"/>
          </a:xfrm>
          <a:prstGeom prst="rect">
            <a:avLst/>
          </a:prstGeom>
        </p:spPr>
      </p:pic>
      <p:pic>
        <p:nvPicPr>
          <p:cNvPr id="25" name="Track 069 L5 第2段 normal(要改)">
            <a:hlinkClick r:id="" action="ppaction://media"/>
          </p:cNvPr>
          <p:cNvPicPr>
            <a:picLocks noChangeAspect="1"/>
          </p:cNvPicPr>
          <p:nvPr>
            <a:audioFile r:link="rId1"/>
            <p:extLst>
              <p:ext uri="{DAA4B4D4-6D71-4841-9C94-3DE7FCFB9230}">
                <p14:media xmlns:p14="http://schemas.microsoft.com/office/powerpoint/2010/main" r:embed="rId3">
                  <p14:trim st="39700" end="9325.5"/>
                </p14:media>
              </p:ext>
            </p:extLst>
          </p:nvPr>
        </p:nvPicPr>
        <p:blipFill>
          <a:blip r:embed="rId16" cstate="print">
            <a:extLst>
              <a:ext uri="{28A0092B-C50C-407E-A947-70E740481C1C}">
                <a14:useLocalDpi xmlns:a14="http://schemas.microsoft.com/office/drawing/2010/main" val="0"/>
              </a:ext>
            </a:extLst>
          </a:blip>
          <a:stretch>
            <a:fillRect/>
          </a:stretch>
        </p:blipFill>
        <p:spPr>
          <a:xfrm>
            <a:off x="8640000" y="144000"/>
            <a:ext cx="360000" cy="783116"/>
          </a:xfrm>
          <a:prstGeom prst="rect">
            <a:avLst/>
          </a:prstGeom>
        </p:spPr>
      </p:pic>
    </p:spTree>
    <p:extLst>
      <p:ext uri="{BB962C8B-B14F-4D97-AF65-F5344CB8AC3E}">
        <p14:creationId xmlns:p14="http://schemas.microsoft.com/office/powerpoint/2010/main" val="1863167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1" restart="whenNotActive" fill="hold" evtFilter="cancelBubble" nodeType="interactiveSeq">
                <p:stCondLst>
                  <p:cond evt="onClick" delay="0">
                    <p:tgtEl>
                      <p:spTgt spid="25"/>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7800" fill="hold"/>
                                        <p:tgtEl>
                                          <p:spTgt spid="25"/>
                                        </p:tgtEl>
                                      </p:cBhvr>
                                    </p:cmd>
                                  </p:childTnLst>
                                </p:cTn>
                              </p:par>
                            </p:childTnLst>
                          </p:cTn>
                        </p:par>
                      </p:childTnLst>
                    </p:cTn>
                  </p:par>
                </p:childTnLst>
              </p:cTn>
              <p:nextCondLst>
                <p:cond evt="onClick" delay="0">
                  <p:tgtEl>
                    <p:spTgt spid="25"/>
                  </p:tgtEl>
                </p:cond>
              </p:nextCondLst>
            </p:seq>
            <p:seq concurrent="1" nextAc="seek">
              <p:cTn id="16" restart="whenNotActive" fill="hold" evtFilter="cancelBubble" nodeType="interactiveSeq">
                <p:stCondLst>
                  <p:cond evt="onClick" delay="0">
                    <p:tgtEl>
                      <p:spTgt spid="24"/>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8100" fill="hold"/>
                                        <p:tgtEl>
                                          <p:spTgt spid="24"/>
                                        </p:tgtEl>
                                      </p:cBhvr>
                                    </p:cmd>
                                  </p:childTnLst>
                                </p:cTn>
                              </p:par>
                            </p:childTnLst>
                          </p:cTn>
                        </p:par>
                      </p:childTnLst>
                    </p:cTn>
                  </p:par>
                </p:childTnLst>
              </p:cTn>
              <p:nextCondLst>
                <p:cond evt="onClick" delay="0">
                  <p:tgtEl>
                    <p:spTgt spid="24"/>
                  </p:tgtEl>
                </p:cond>
              </p:nextCondLst>
            </p:seq>
            <p:audio>
              <p:cMediaNode vol="80000">
                <p:cTn id="21" fill="hold" display="0">
                  <p:stCondLst>
                    <p:cond delay="indefinite"/>
                  </p:stCondLst>
                  <p:endCondLst>
                    <p:cond evt="onStopAudio" delay="0">
                      <p:tgtEl>
                        <p:sldTgt/>
                      </p:tgtEl>
                    </p:cond>
                  </p:endCondLst>
                </p:cTn>
                <p:tgtEl>
                  <p:spTgt spid="25"/>
                </p:tgtEl>
              </p:cMediaNode>
            </p:audio>
            <p:audio>
              <p:cMediaNode vol="80000">
                <p:cTn id="22" fill="hold" display="0">
                  <p:stCondLst>
                    <p:cond delay="indefinite"/>
                  </p:stCondLst>
                  <p:endCondLst>
                    <p:cond evt="onStopAudio" delay="0">
                      <p:tgtEl>
                        <p:sldTgt/>
                      </p:tgtEl>
                    </p:cond>
                  </p:endCondLst>
                </p:cTn>
                <p:tgtEl>
                  <p:spTgt spid="24"/>
                </p:tgtEl>
              </p:cMediaNode>
            </p:audio>
          </p:childTnLst>
        </p:cTn>
      </p:par>
    </p:tnLst>
    <p:bldLst>
      <p:bldP spid="14" grpId="0"/>
      <p:bldP spid="14"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3277407A-93C6-48E0-8057-E86003436F2F}"/>
              </a:ext>
            </a:extLst>
          </p:cNvPr>
          <p:cNvSpPr/>
          <p:nvPr/>
        </p:nvSpPr>
        <p:spPr>
          <a:xfrm>
            <a:off x="478983" y="741600"/>
            <a:ext cx="11530765" cy="2419124"/>
          </a:xfrm>
          <a:prstGeom prst="rect">
            <a:avLst/>
          </a:prstGeom>
        </p:spPr>
        <p:txBody>
          <a:bodyPr wrap="square">
            <a:spAutoFit/>
          </a:bodyPr>
          <a:lstStyle/>
          <a:p>
            <a:pPr>
              <a:lnSpc>
                <a:spcPct val="140000"/>
              </a:lnSpc>
            </a:pPr>
            <a:r>
              <a:rPr lang="en-US" altLang="zh-TW" sz="3600" dirty="0">
                <a:latin typeface="Arial" panose="020B0604020202020204" pitchFamily="34" charset="0"/>
                <a:ea typeface="標楷體" panose="03000509000000000000" pitchFamily="65" charset="-120"/>
                <a:cs typeface="Arial" panose="020B0604020202020204" pitchFamily="34" charset="0"/>
              </a:rPr>
              <a:t>Visitors can </a:t>
            </a:r>
            <a:r>
              <a:rPr lang="en-US" altLang="zh-TW" sz="3600" u="sng" dirty="0">
                <a:latin typeface="Arial" panose="020B0604020202020204" pitchFamily="34" charset="0"/>
                <a:ea typeface="標楷體" panose="03000509000000000000" pitchFamily="65" charset="-120"/>
                <a:cs typeface="Arial" panose="020B0604020202020204" pitchFamily="34" charset="0"/>
              </a:rPr>
              <a:t>take a</a:t>
            </a:r>
            <a:r>
              <a:rPr lang="en-US" altLang="zh-TW" sz="3600" dirty="0">
                <a:latin typeface="Arial" panose="020B0604020202020204" pitchFamily="34" charset="0"/>
                <a:ea typeface="標楷體" panose="03000509000000000000" pitchFamily="65" charset="-120"/>
                <a:cs typeface="Arial" panose="020B0604020202020204" pitchFamily="34" charset="0"/>
              </a:rPr>
              <a:t> </a:t>
            </a:r>
            <a:r>
              <a:rPr lang="en-US" altLang="zh-TW" sz="3600" b="1" dirty="0" smtClean="0">
                <a:solidFill>
                  <a:srgbClr val="FF0000"/>
                </a:solidFill>
                <a:latin typeface="Arial" panose="020B0604020202020204" pitchFamily="34" charset="0"/>
                <a:ea typeface="標楷體" panose="03000509000000000000" pitchFamily="65" charset="-120"/>
                <a:cs typeface="Arial" panose="020B0604020202020204" pitchFamily="34" charset="0"/>
              </a:rPr>
              <a:t>leisurely</a:t>
            </a:r>
            <a:r>
              <a:rPr lang="en-US" altLang="zh-TW" sz="3600" b="1" baseline="30000" dirty="0" smtClean="0">
                <a:solidFill>
                  <a:srgbClr val="FF0000"/>
                </a:solidFill>
                <a:latin typeface="Arial" panose="020B0604020202020204" pitchFamily="34" charset="0"/>
                <a:ea typeface="標楷體" panose="03000509000000000000" pitchFamily="65" charset="-120"/>
                <a:cs typeface="Arial" panose="020B0604020202020204" pitchFamily="34" charset="0"/>
              </a:rPr>
              <a:t>10</a:t>
            </a:r>
            <a:r>
              <a:rPr lang="en-US" altLang="zh-TW" sz="3600" dirty="0" smtClean="0">
                <a:latin typeface="Arial" panose="020B0604020202020204" pitchFamily="34" charset="0"/>
                <a:ea typeface="標楷體" panose="03000509000000000000" pitchFamily="65" charset="-120"/>
                <a:cs typeface="Arial" panose="020B0604020202020204" pitchFamily="34" charset="0"/>
              </a:rPr>
              <a:t> </a:t>
            </a:r>
            <a:r>
              <a:rPr lang="en-US" altLang="zh-TW" sz="3600" u="sng" dirty="0">
                <a:latin typeface="Arial" panose="020B0604020202020204" pitchFamily="34" charset="0"/>
                <a:ea typeface="標楷體" panose="03000509000000000000" pitchFamily="65" charset="-120"/>
                <a:cs typeface="Arial" panose="020B0604020202020204" pitchFamily="34" charset="0"/>
              </a:rPr>
              <a:t>walk</a:t>
            </a:r>
            <a:r>
              <a:rPr lang="en-US" altLang="zh-TW" sz="3600" dirty="0">
                <a:latin typeface="Arial" panose="020B0604020202020204" pitchFamily="34" charset="0"/>
                <a:ea typeface="標楷體" panose="03000509000000000000" pitchFamily="65" charset="-120"/>
                <a:cs typeface="Arial" panose="020B0604020202020204" pitchFamily="34" charset="0"/>
              </a:rPr>
              <a:t> </a:t>
            </a:r>
            <a:r>
              <a:rPr lang="en-US" altLang="zh-TW" sz="3600" u="sng" dirty="0">
                <a:latin typeface="Arial" panose="020B0604020202020204" pitchFamily="34" charset="0"/>
                <a:ea typeface="標楷體" panose="03000509000000000000" pitchFamily="65" charset="-120"/>
                <a:cs typeface="Arial" panose="020B0604020202020204" pitchFamily="34" charset="0"/>
              </a:rPr>
              <a:t>through the surrounding gardens</a:t>
            </a:r>
            <a:r>
              <a:rPr lang="en-US" altLang="zh-TW" sz="3600" dirty="0">
                <a:latin typeface="Arial" panose="020B0604020202020204" pitchFamily="34" charset="0"/>
                <a:ea typeface="標楷體" panose="03000509000000000000" pitchFamily="65" charset="-120"/>
                <a:cs typeface="Arial" panose="020B0604020202020204" pitchFamily="34" charset="0"/>
              </a:rPr>
              <a:t> and enjoy many </a:t>
            </a:r>
            <a:r>
              <a:rPr lang="en-US" altLang="zh-TW" sz="3600" b="1" dirty="0" smtClean="0">
                <a:solidFill>
                  <a:srgbClr val="FF0000"/>
                </a:solidFill>
                <a:latin typeface="Arial" panose="020B0604020202020204" pitchFamily="34" charset="0"/>
                <a:ea typeface="標楷體" panose="03000509000000000000" pitchFamily="65" charset="-120"/>
                <a:cs typeface="Arial" panose="020B0604020202020204" pitchFamily="34" charset="0"/>
              </a:rPr>
              <a:t>stunning</a:t>
            </a:r>
            <a:r>
              <a:rPr lang="en-US" altLang="zh-TW" sz="3600" b="1" baseline="30000" dirty="0" smtClean="0">
                <a:solidFill>
                  <a:srgbClr val="FF0000"/>
                </a:solidFill>
                <a:latin typeface="Arial" panose="020B0604020202020204" pitchFamily="34" charset="0"/>
                <a:ea typeface="標楷體" panose="03000509000000000000" pitchFamily="65" charset="-120"/>
                <a:cs typeface="Arial" panose="020B0604020202020204" pitchFamily="34" charset="0"/>
              </a:rPr>
              <a:t>11</a:t>
            </a:r>
            <a:r>
              <a:rPr lang="en-US" altLang="zh-TW" sz="3600" dirty="0" smtClean="0">
                <a:latin typeface="Arial" panose="020B0604020202020204" pitchFamily="34" charset="0"/>
                <a:ea typeface="標楷體" panose="03000509000000000000" pitchFamily="65" charset="-120"/>
                <a:cs typeface="Arial" panose="020B0604020202020204" pitchFamily="34" charset="0"/>
              </a:rPr>
              <a:t> </a:t>
            </a:r>
            <a:r>
              <a:rPr lang="en-US" altLang="zh-TW" sz="3600" dirty="0">
                <a:latin typeface="Arial" panose="020B0604020202020204" pitchFamily="34" charset="0"/>
                <a:ea typeface="標楷體" panose="03000509000000000000" pitchFamily="65" charset="-120"/>
                <a:cs typeface="Arial" panose="020B0604020202020204" pitchFamily="34" charset="0"/>
              </a:rPr>
              <a:t>views of this beautiful structure.</a:t>
            </a:r>
            <a:endParaRPr lang="zh-TW" altLang="en-US" sz="3600" dirty="0">
              <a:latin typeface="Arial" panose="020B0604020202020204" pitchFamily="34" charset="0"/>
              <a:ea typeface="標楷體" panose="03000509000000000000" pitchFamily="65" charset="-120"/>
              <a:cs typeface="Arial" panose="020B0604020202020204" pitchFamily="34" charset="0"/>
            </a:endParaRPr>
          </a:p>
        </p:txBody>
      </p:sp>
      <p:pic>
        <p:nvPicPr>
          <p:cNvPr id="4" name="圖片 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59011" y="3607394"/>
            <a:ext cx="3548692" cy="2493200"/>
          </a:xfrm>
          <a:prstGeom prst="rect">
            <a:avLst/>
          </a:prstGeom>
        </p:spPr>
      </p:pic>
      <p:sp>
        <p:nvSpPr>
          <p:cNvPr id="9" name="Text Box 10">
            <a:hlinkClick r:id="rId6" action="ppaction://hlinksldjump"/>
            <a:extLst>
              <a:ext uri="{FF2B5EF4-FFF2-40B4-BE49-F238E27FC236}">
                <a16:creationId xmlns:a16="http://schemas.microsoft.com/office/drawing/2014/main" id="{6D610A2C-BFDA-47F3-AF8C-698F1166DAC9}"/>
              </a:ext>
            </a:extLst>
          </p:cNvPr>
          <p:cNvSpPr txBox="1">
            <a:spLocks noChangeArrowheads="1"/>
          </p:cNvSpPr>
          <p:nvPr/>
        </p:nvSpPr>
        <p:spPr bwMode="auto">
          <a:xfrm>
            <a:off x="4399025" y="986041"/>
            <a:ext cx="2221908" cy="461665"/>
          </a:xfrm>
          <a:prstGeom prst="rect">
            <a:avLst/>
          </a:prstGeom>
          <a:solidFill>
            <a:schemeClr val="bg1">
              <a:alpha val="1000"/>
            </a:schemeClr>
          </a:solidFill>
          <a:ln>
            <a:noFill/>
          </a:ln>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2400" b="0" dirty="0">
              <a:latin typeface="Arial" panose="020B0604020202020204" pitchFamily="34" charset="0"/>
              <a:ea typeface="標楷體" panose="03000509000000000000" pitchFamily="65" charset="-120"/>
            </a:endParaRPr>
          </a:p>
        </p:txBody>
      </p:sp>
      <p:sp>
        <p:nvSpPr>
          <p:cNvPr id="10" name="Text Box 10">
            <a:hlinkClick r:id="rId7" action="ppaction://hlinksldjump"/>
            <a:extLst>
              <a:ext uri="{FF2B5EF4-FFF2-40B4-BE49-F238E27FC236}">
                <a16:creationId xmlns:a16="http://schemas.microsoft.com/office/drawing/2014/main" id="{D90CB316-0F34-41CE-A611-46D589989C79}"/>
              </a:ext>
            </a:extLst>
          </p:cNvPr>
          <p:cNvSpPr txBox="1">
            <a:spLocks noChangeArrowheads="1"/>
          </p:cNvSpPr>
          <p:nvPr/>
        </p:nvSpPr>
        <p:spPr bwMode="auto">
          <a:xfrm>
            <a:off x="8234034" y="1746256"/>
            <a:ext cx="2230766" cy="461665"/>
          </a:xfrm>
          <a:prstGeom prst="rect">
            <a:avLst/>
          </a:prstGeom>
          <a:solidFill>
            <a:schemeClr val="bg1">
              <a:alpha val="1000"/>
            </a:schemeClr>
          </a:solidFill>
          <a:ln>
            <a:noFill/>
          </a:ln>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2400" b="0" dirty="0">
              <a:latin typeface="Arial" panose="020B0604020202020204" pitchFamily="34" charset="0"/>
              <a:ea typeface="標楷體" panose="03000509000000000000" pitchFamily="65" charset="-120"/>
            </a:endParaRPr>
          </a:p>
        </p:txBody>
      </p:sp>
      <p:sp>
        <p:nvSpPr>
          <p:cNvPr id="11" name="矩形 10">
            <a:extLst>
              <a:ext uri="{FF2B5EF4-FFF2-40B4-BE49-F238E27FC236}">
                <a16:creationId xmlns:a16="http://schemas.microsoft.com/office/drawing/2014/main" id="{BAFEAD62-9102-4FA8-AFD2-CDB67CA9933C}"/>
              </a:ext>
            </a:extLst>
          </p:cNvPr>
          <p:cNvSpPr/>
          <p:nvPr/>
        </p:nvSpPr>
        <p:spPr>
          <a:xfrm>
            <a:off x="4181475" y="3878983"/>
            <a:ext cx="7520899" cy="1233671"/>
          </a:xfrm>
          <a:prstGeom prst="rect">
            <a:avLst/>
          </a:prstGeom>
        </p:spPr>
        <p:txBody>
          <a:bodyPr wrap="square">
            <a:spAutoFit/>
          </a:bodyPr>
          <a:lstStyle/>
          <a:p>
            <a:pPr>
              <a:lnSpc>
                <a:spcPct val="130000"/>
              </a:lnSpc>
              <a:spcBef>
                <a:spcPts val="600"/>
              </a:spcBef>
            </a:pPr>
            <a:r>
              <a:rPr lang="zh-TW" altLang="en-US" sz="3000" b="1" dirty="0">
                <a:solidFill>
                  <a:srgbClr val="0000CC"/>
                </a:solidFill>
                <a:latin typeface="Arial" panose="020B0604020202020204" pitchFamily="34" charset="0"/>
                <a:ea typeface="標楷體" panose="03000509000000000000" pitchFamily="65" charset="-120"/>
                <a:cs typeface="Arial" panose="020B0604020202020204" pitchFamily="34" charset="0"/>
              </a:rPr>
              <a:t>遊客可以在周圍的花園裡悠閒地散步，並且欣賞這座美麗建築眾多令人驚豔的景象。</a:t>
            </a:r>
          </a:p>
        </p:txBody>
      </p:sp>
      <p:pic>
        <p:nvPicPr>
          <p:cNvPr id="12" name="圖片 11">
            <a:extLst>
              <a:ext uri="{FF2B5EF4-FFF2-40B4-BE49-F238E27FC236}">
                <a16:creationId xmlns:a16="http://schemas.microsoft.com/office/drawing/2014/main" id="{066C454B-3235-4F57-B766-1DF9CDCAF64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63698" y="144000"/>
            <a:ext cx="352603" cy="352603"/>
          </a:xfrm>
          <a:prstGeom prst="rect">
            <a:avLst/>
          </a:prstGeom>
        </p:spPr>
      </p:pic>
      <p:pic>
        <p:nvPicPr>
          <p:cNvPr id="15" name="圖片 14">
            <a:hlinkClick r:id="rId9" action="ppaction://hlinksldjump"/>
            <a:extLst>
              <a:ext uri="{FF2B5EF4-FFF2-40B4-BE49-F238E27FC236}">
                <a16:creationId xmlns:a16="http://schemas.microsoft.com/office/drawing/2014/main" id="{E6C96256-353D-4E5E-B538-D8AAABE1924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9011" y="669600"/>
            <a:ext cx="252000" cy="252000"/>
          </a:xfrm>
          <a:prstGeom prst="rect">
            <a:avLst/>
          </a:prstGeom>
        </p:spPr>
      </p:pic>
      <p:pic>
        <p:nvPicPr>
          <p:cNvPr id="16" name="圖片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1502" y="162000"/>
            <a:ext cx="1144141" cy="356259"/>
          </a:xfrm>
          <a:prstGeom prst="rect">
            <a:avLst/>
          </a:prstGeom>
        </p:spPr>
      </p:pic>
      <p:pic>
        <p:nvPicPr>
          <p:cNvPr id="19" name="Track 073 L5 第2段 slow">
            <a:hlinkClick r:id="" action="ppaction://media"/>
          </p:cNvPr>
          <p:cNvPicPr>
            <a:picLocks noChangeAspect="1"/>
          </p:cNvPicPr>
          <p:nvPr>
            <a:audioFile r:link="rId1"/>
            <p:extLst>
              <p:ext uri="{DAA4B4D4-6D71-4841-9C94-3DE7FCFB9230}">
                <p14:media xmlns:p14="http://schemas.microsoft.com/office/powerpoint/2010/main" r:embed="rId2">
                  <p14:trim st="84000"/>
                </p14:media>
              </p:ext>
            </p:extLst>
          </p:nvPr>
        </p:nvPicPr>
        <p:blipFill>
          <a:blip r:embed="rId12">
            <a:extLst>
              <a:ext uri="{28A0092B-C50C-407E-A947-70E740481C1C}">
                <a14:useLocalDpi xmlns:a14="http://schemas.microsoft.com/office/drawing/2010/main" val="0"/>
              </a:ext>
            </a:extLst>
          </a:blip>
          <a:stretch>
            <a:fillRect/>
          </a:stretch>
        </p:blipFill>
        <p:spPr>
          <a:xfrm>
            <a:off x="9900000" y="144000"/>
            <a:ext cx="360000" cy="783119"/>
          </a:xfrm>
          <a:prstGeom prst="rect">
            <a:avLst/>
          </a:prstGeom>
        </p:spPr>
      </p:pic>
      <p:pic>
        <p:nvPicPr>
          <p:cNvPr id="20" name="Track 069 L5 第2段 normal(要改)">
            <a:hlinkClick r:id="" action="ppaction://media"/>
          </p:cNvPr>
          <p:cNvPicPr>
            <a:picLocks noChangeAspect="1"/>
          </p:cNvPicPr>
          <p:nvPr>
            <a:audioFile r:link="rId1"/>
            <p:extLst>
              <p:ext uri="{DAA4B4D4-6D71-4841-9C94-3DE7FCFB9230}">
                <p14:media xmlns:p14="http://schemas.microsoft.com/office/powerpoint/2010/main" r:embed="rId3">
                  <p14:trim st="57600" end="225.5"/>
                </p14:media>
              </p:ext>
            </p:extLst>
          </p:nvPr>
        </p:nvPicPr>
        <p:blipFill>
          <a:blip r:embed="rId13" cstate="print">
            <a:extLst>
              <a:ext uri="{28A0092B-C50C-407E-A947-70E740481C1C}">
                <a14:useLocalDpi xmlns:a14="http://schemas.microsoft.com/office/drawing/2010/main" val="0"/>
              </a:ext>
            </a:extLst>
          </a:blip>
          <a:stretch>
            <a:fillRect/>
          </a:stretch>
        </p:blipFill>
        <p:spPr>
          <a:xfrm>
            <a:off x="8640000" y="144000"/>
            <a:ext cx="360000" cy="783116"/>
          </a:xfrm>
          <a:prstGeom prst="rect">
            <a:avLst/>
          </a:prstGeom>
        </p:spPr>
      </p:pic>
    </p:spTree>
    <p:extLst>
      <p:ext uri="{BB962C8B-B14F-4D97-AF65-F5344CB8AC3E}">
        <p14:creationId xmlns:p14="http://schemas.microsoft.com/office/powerpoint/2010/main" val="18476401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1" restart="whenNotActive" fill="hold" evtFilter="cancelBubble" nodeType="interactiveSeq">
                <p:stCondLst>
                  <p:cond evt="onClick" delay="0">
                    <p:tgtEl>
                      <p:spTgt spid="20"/>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9000" fill="hold"/>
                                        <p:tgtEl>
                                          <p:spTgt spid="20"/>
                                        </p:tgtEl>
                                      </p:cBhvr>
                                    </p:cmd>
                                  </p:childTnLst>
                                </p:cTn>
                              </p:par>
                            </p:childTnLst>
                          </p:cTn>
                        </p:par>
                      </p:childTnLst>
                    </p:cTn>
                  </p:par>
                </p:childTnLst>
              </p:cTn>
              <p:nextCondLst>
                <p:cond evt="onClick" delay="0">
                  <p:tgtEl>
                    <p:spTgt spid="20"/>
                  </p:tgtEl>
                </p:cond>
              </p:nextCondLst>
            </p:seq>
            <p:seq concurrent="1" nextAc="seek">
              <p:cTn id="16" restart="whenNotActive" fill="hold" evtFilter="cancelBubble" nodeType="interactiveSeq">
                <p:stCondLst>
                  <p:cond evt="onClick" delay="0">
                    <p:tgtEl>
                      <p:spTgt spid="19"/>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4308" fill="hold"/>
                                        <p:tgtEl>
                                          <p:spTgt spid="19"/>
                                        </p:tgtEl>
                                      </p:cBhvr>
                                    </p:cmd>
                                  </p:childTnLst>
                                </p:cTn>
                              </p:par>
                            </p:childTnLst>
                          </p:cTn>
                        </p:par>
                      </p:childTnLst>
                    </p:cTn>
                  </p:par>
                </p:childTnLst>
              </p:cTn>
              <p:nextCondLst>
                <p:cond evt="onClick" delay="0">
                  <p:tgtEl>
                    <p:spTgt spid="19"/>
                  </p:tgtEl>
                </p:cond>
              </p:nextCondLst>
            </p:seq>
            <p:audio>
              <p:cMediaNode vol="80000">
                <p:cTn id="21" fill="hold" display="0">
                  <p:stCondLst>
                    <p:cond delay="indefinite"/>
                  </p:stCondLst>
                  <p:endCondLst>
                    <p:cond evt="onStopAudio" delay="0">
                      <p:tgtEl>
                        <p:sldTgt/>
                      </p:tgtEl>
                    </p:cond>
                  </p:endCondLst>
                </p:cTn>
                <p:tgtEl>
                  <p:spTgt spid="20"/>
                </p:tgtEl>
              </p:cMediaNode>
            </p:audio>
            <p:audio>
              <p:cMediaNode vol="80000">
                <p:cTn id="22" fill="hold" display="0">
                  <p:stCondLst>
                    <p:cond delay="indefinite"/>
                  </p:stCondLst>
                  <p:endCondLst>
                    <p:cond evt="onStopAudio" delay="0">
                      <p:tgtEl>
                        <p:sldTgt/>
                      </p:tgtEl>
                    </p:cond>
                  </p:endCondLst>
                </p:cTn>
                <p:tgtEl>
                  <p:spTgt spid="19"/>
                </p:tgtEl>
              </p:cMediaNode>
            </p:audio>
          </p:childTnLst>
        </p:cTn>
      </p:par>
    </p:tnLst>
    <p:bldLst>
      <p:bldP spid="11" grpId="0"/>
      <p:bldP spid="11" grpId="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圓角矩形 5">
            <a:hlinkClick r:id="rId2" action="ppaction://hlinksldjump"/>
            <a:extLst>
              <a:ext uri="{FF2B5EF4-FFF2-40B4-BE49-F238E27FC236}">
                <a16:creationId xmlns:a16="http://schemas.microsoft.com/office/drawing/2014/main" id="{621F8719-80B1-4ECA-9F29-82CFD8BBCB0D}"/>
              </a:ext>
            </a:extLst>
          </p:cNvPr>
          <p:cNvSpPr/>
          <p:nvPr/>
        </p:nvSpPr>
        <p:spPr>
          <a:xfrm>
            <a:off x="10440001" y="144000"/>
            <a:ext cx="108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6" name="副標題 1">
            <a:extLst>
              <a:ext uri="{FF2B5EF4-FFF2-40B4-BE49-F238E27FC236}">
                <a16:creationId xmlns:a16="http://schemas.microsoft.com/office/drawing/2014/main" id="{4C2D73AD-77FF-4118-86D1-94D94F802323}"/>
              </a:ext>
            </a:extLst>
          </p:cNvPr>
          <p:cNvSpPr txBox="1">
            <a:spLocks/>
          </p:cNvSpPr>
          <p:nvPr/>
        </p:nvSpPr>
        <p:spPr>
          <a:xfrm>
            <a:off x="657724" y="835200"/>
            <a:ext cx="10305649" cy="22473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spcBef>
                <a:spcPts val="600"/>
              </a:spcBef>
              <a:buNone/>
            </a:pPr>
            <a:r>
              <a:rPr lang="en-US" altLang="zh-TW" sz="3200" dirty="0" smtClean="0">
                <a:latin typeface="Arial" panose="020B0604020202020204" pitchFamily="34" charset="0"/>
                <a:ea typeface="標楷體" panose="03000509000000000000" pitchFamily="65" charset="-120"/>
                <a:cs typeface="Arial" panose="020B0604020202020204" pitchFamily="34" charset="0"/>
              </a:rPr>
              <a:t>apart </a:t>
            </a:r>
            <a:r>
              <a:rPr lang="en-US" altLang="zh-TW" sz="3200" dirty="0">
                <a:latin typeface="Arial" panose="020B0604020202020204" pitchFamily="34" charset="0"/>
                <a:ea typeface="標楷體" panose="03000509000000000000" pitchFamily="65" charset="-120"/>
                <a:cs typeface="Arial" panose="020B0604020202020204" pitchFamily="34" charset="0"/>
              </a:rPr>
              <a:t>from</a:t>
            </a:r>
            <a:r>
              <a:rPr lang="zh-TW" altLang="en-US" sz="3200" dirty="0">
                <a:latin typeface="Arial" panose="020B0604020202020204" pitchFamily="34" charset="0"/>
                <a:ea typeface="標楷體" panose="03000509000000000000" pitchFamily="65" charset="-120"/>
                <a:cs typeface="Arial" panose="020B0604020202020204" pitchFamily="34" charset="0"/>
              </a:rPr>
              <a:t>為介系詞片語，表「除⋯⋯之外（尚有⋯⋯）」之意。</a:t>
            </a:r>
            <a:r>
              <a:rPr lang="zh-TW" altLang="en-US" sz="3200" b="1" dirty="0">
                <a:solidFill>
                  <a:srgbClr val="0000CC"/>
                </a:solidFill>
                <a:latin typeface="微軟正黑體" panose="020B0604030504040204" pitchFamily="34" charset="-120"/>
                <a:ea typeface="微軟正黑體" panose="020B0604030504040204" pitchFamily="34" charset="-120"/>
                <a:cs typeface="Arial" panose="020B0604020202020204" pitchFamily="34" charset="0"/>
              </a:rPr>
              <a:t>同</a:t>
            </a:r>
            <a:r>
              <a:rPr lang="zh-TW" altLang="en-US" sz="3200" dirty="0">
                <a:latin typeface="Arial" panose="020B0604020202020204" pitchFamily="34" charset="0"/>
                <a:ea typeface="標楷體" panose="03000509000000000000" pitchFamily="65" charset="-120"/>
                <a:cs typeface="Arial" panose="020B0604020202020204" pitchFamily="34" charset="0"/>
              </a:rPr>
              <a:t> </a:t>
            </a:r>
            <a:r>
              <a:rPr lang="en-US" altLang="zh-TW" sz="3200" dirty="0">
                <a:latin typeface="Arial" panose="020B0604020202020204" pitchFamily="34" charset="0"/>
                <a:ea typeface="標楷體" panose="03000509000000000000" pitchFamily="65" charset="-120"/>
                <a:cs typeface="Arial" panose="020B0604020202020204" pitchFamily="34" charset="0"/>
              </a:rPr>
              <a:t>aside from</a:t>
            </a:r>
          </a:p>
          <a:p>
            <a:pPr>
              <a:lnSpc>
                <a:spcPct val="140000"/>
              </a:lnSpc>
              <a:spcBef>
                <a:spcPts val="600"/>
              </a:spcBef>
            </a:pPr>
            <a:r>
              <a:rPr lang="en-US" altLang="zh-TW" sz="3200" u="sng" dirty="0">
                <a:latin typeface="Arial" panose="020B0604020202020204" pitchFamily="34" charset="0"/>
                <a:ea typeface="標楷體" panose="03000509000000000000" pitchFamily="65" charset="-120"/>
                <a:cs typeface="Arial" panose="020B0604020202020204" pitchFamily="34" charset="0"/>
              </a:rPr>
              <a:t>Apart from</a:t>
            </a:r>
            <a:r>
              <a:rPr lang="en-US" altLang="zh-TW" sz="3200" dirty="0">
                <a:latin typeface="Arial" panose="020B0604020202020204" pitchFamily="34" charset="0"/>
                <a:ea typeface="標楷體" panose="03000509000000000000" pitchFamily="65" charset="-120"/>
                <a:cs typeface="Arial" panose="020B0604020202020204" pitchFamily="34" charset="0"/>
              </a:rPr>
              <a:t> Japan, I will also visit Thailand</a:t>
            </a:r>
            <a:r>
              <a:rPr lang="en-US" altLang="zh-TW" sz="3200" dirty="0" smtClean="0">
                <a:latin typeface="Arial" panose="020B0604020202020204" pitchFamily="34" charset="0"/>
                <a:ea typeface="標楷體" panose="03000509000000000000" pitchFamily="65" charset="-120"/>
                <a:cs typeface="Arial" panose="020B0604020202020204" pitchFamily="34" charset="0"/>
              </a:rPr>
              <a:t>.</a:t>
            </a:r>
            <a:endParaRPr lang="en-US" altLang="zh-TW" sz="3200" dirty="0">
              <a:latin typeface="Arial" panose="020B0604020202020204" pitchFamily="34" charset="0"/>
              <a:ea typeface="標楷體" panose="03000509000000000000" pitchFamily="65" charset="-120"/>
              <a:cs typeface="Arial" panose="020B0604020202020204" pitchFamily="34" charset="0"/>
            </a:endParaRPr>
          </a:p>
        </p:txBody>
      </p:sp>
      <p:sp>
        <p:nvSpPr>
          <p:cNvPr id="7" name="圓角矩形 6"/>
          <p:cNvSpPr/>
          <p:nvPr/>
        </p:nvSpPr>
        <p:spPr>
          <a:xfrm>
            <a:off x="0" y="0"/>
            <a:ext cx="432000" cy="360000"/>
          </a:xfrm>
          <a:prstGeom prst="roundRect">
            <a:avLst>
              <a:gd name="adj" fmla="val 0"/>
            </a:avLst>
          </a:prstGeom>
          <a:solidFill>
            <a:srgbClr val="00B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0000"/>
            <a:r>
              <a:rPr lang="en-US" altLang="zh-TW" sz="2600" dirty="0">
                <a:ea typeface="標楷體" panose="03000509000000000000" pitchFamily="65" charset="-120"/>
              </a:rPr>
              <a:t>1</a:t>
            </a:r>
            <a:endParaRPr lang="zh-TW" altLang="en-US" sz="2600" dirty="0">
              <a:ea typeface="標楷體" panose="03000509000000000000" pitchFamily="65" charset="-120"/>
            </a:endParaRPr>
          </a:p>
        </p:txBody>
      </p:sp>
    </p:spTree>
    <p:extLst>
      <p:ext uri="{BB962C8B-B14F-4D97-AF65-F5344CB8AC3E}">
        <p14:creationId xmlns:p14="http://schemas.microsoft.com/office/powerpoint/2010/main" val="1628032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圓角矩形 5">
            <a:hlinkClick r:id="rId2" action="ppaction://hlinksldjump"/>
            <a:extLst>
              <a:ext uri="{FF2B5EF4-FFF2-40B4-BE49-F238E27FC236}">
                <a16:creationId xmlns:a16="http://schemas.microsoft.com/office/drawing/2014/main" id="{621F8719-80B1-4ECA-9F29-82CFD8BBCB0D}"/>
              </a:ext>
            </a:extLst>
          </p:cNvPr>
          <p:cNvSpPr/>
          <p:nvPr/>
        </p:nvSpPr>
        <p:spPr>
          <a:xfrm>
            <a:off x="10440001" y="144000"/>
            <a:ext cx="108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6" name="副標題 1">
            <a:extLst>
              <a:ext uri="{FF2B5EF4-FFF2-40B4-BE49-F238E27FC236}">
                <a16:creationId xmlns:a16="http://schemas.microsoft.com/office/drawing/2014/main" id="{4C2D73AD-77FF-4118-86D1-94D94F802323}"/>
              </a:ext>
            </a:extLst>
          </p:cNvPr>
          <p:cNvSpPr txBox="1">
            <a:spLocks/>
          </p:cNvSpPr>
          <p:nvPr/>
        </p:nvSpPr>
        <p:spPr>
          <a:xfrm>
            <a:off x="403200" y="835200"/>
            <a:ext cx="11484000" cy="23777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84200" indent="-584200">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(1) </a:t>
            </a:r>
            <a:r>
              <a:rPr lang="zh-TW" altLang="en-US" sz="3200" dirty="0">
                <a:latin typeface="Arial" panose="020B0604020202020204" pitchFamily="34" charset="0"/>
                <a:ea typeface="標楷體" panose="03000509000000000000" pitchFamily="65" charset="-120"/>
                <a:cs typeface="Arial" panose="020B0604020202020204" pitchFamily="34" charset="0"/>
              </a:rPr>
              <a:t>此句為完成式分詞構句的用法，原句為</a:t>
            </a:r>
            <a:r>
              <a:rPr lang="en-US" altLang="zh-TW" sz="3200" dirty="0">
                <a:latin typeface="Arial" panose="020B0604020202020204" pitchFamily="34" charset="0"/>
                <a:ea typeface="標楷體" panose="03000509000000000000" pitchFamily="65" charset="-120"/>
                <a:cs typeface="Arial" panose="020B0604020202020204" pitchFamily="34" charset="0"/>
              </a:rPr>
              <a:t>Since the city had previously been the capital of Japan..., ....</a:t>
            </a:r>
            <a:r>
              <a:rPr lang="zh-TW" altLang="en-US" sz="3200" dirty="0">
                <a:latin typeface="Arial" panose="020B0604020202020204" pitchFamily="34" charset="0"/>
                <a:ea typeface="標楷體" panose="03000509000000000000" pitchFamily="65" charset="-120"/>
                <a:cs typeface="Arial" panose="020B0604020202020204" pitchFamily="34" charset="0"/>
              </a:rPr>
              <a:t>。</a:t>
            </a:r>
          </a:p>
          <a:p>
            <a:pPr marL="584200" indent="-584200">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(2) for</a:t>
            </a:r>
            <a:r>
              <a:rPr lang="zh-TW" altLang="en-US" sz="3200" dirty="0">
                <a:latin typeface="Arial" panose="020B0604020202020204" pitchFamily="34" charset="0"/>
                <a:ea typeface="標楷體" panose="03000509000000000000" pitchFamily="65" charset="-120"/>
                <a:cs typeface="Arial" panose="020B0604020202020204" pitchFamily="34" charset="0"/>
              </a:rPr>
              <a:t>表「持續」，後面加一段時間，常搭配完成式，表某動作或狀態持續一段時間。</a:t>
            </a:r>
          </a:p>
          <a:p>
            <a:pPr marL="584200" indent="-584200">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(3) over</a:t>
            </a:r>
            <a:r>
              <a:rPr lang="zh-TW" altLang="en-US" sz="3200" dirty="0">
                <a:latin typeface="Arial" panose="020B0604020202020204" pitchFamily="34" charset="0"/>
                <a:ea typeface="標楷體" panose="03000509000000000000" pitchFamily="65" charset="-120"/>
                <a:cs typeface="Arial" panose="020B0604020202020204" pitchFamily="34" charset="0"/>
              </a:rPr>
              <a:t>後面加一段時間，表示某動作狀態持續「超過」那一段時間。</a:t>
            </a:r>
            <a:r>
              <a:rPr lang="zh-TW" altLang="en-US" sz="3200" b="1" dirty="0">
                <a:solidFill>
                  <a:srgbClr val="0000CC"/>
                </a:solidFill>
                <a:latin typeface="微軟正黑體" panose="020B0604030504040204" pitchFamily="34" charset="-120"/>
                <a:ea typeface="微軟正黑體" panose="020B0604030504040204" pitchFamily="34" charset="-120"/>
                <a:cs typeface="Arial" panose="020B0604020202020204" pitchFamily="34" charset="0"/>
              </a:rPr>
              <a:t>同</a:t>
            </a:r>
            <a:r>
              <a:rPr lang="zh-TW" altLang="en-US" sz="3200" dirty="0">
                <a:latin typeface="Arial" panose="020B0604020202020204" pitchFamily="34" charset="0"/>
                <a:ea typeface="標楷體" panose="03000509000000000000" pitchFamily="65" charset="-120"/>
                <a:cs typeface="Arial" panose="020B0604020202020204" pitchFamily="34" charset="0"/>
              </a:rPr>
              <a:t> </a:t>
            </a:r>
            <a:r>
              <a:rPr lang="en-US" altLang="zh-TW" sz="3200" dirty="0">
                <a:latin typeface="Arial" panose="020B0604020202020204" pitchFamily="34" charset="0"/>
                <a:ea typeface="標楷體" panose="03000509000000000000" pitchFamily="65" charset="-120"/>
                <a:cs typeface="Arial" panose="020B0604020202020204" pitchFamily="34" charset="0"/>
              </a:rPr>
              <a:t>more than</a:t>
            </a:r>
          </a:p>
        </p:txBody>
      </p:sp>
      <p:sp>
        <p:nvSpPr>
          <p:cNvPr id="7" name="圓角矩形 6"/>
          <p:cNvSpPr/>
          <p:nvPr/>
        </p:nvSpPr>
        <p:spPr>
          <a:xfrm>
            <a:off x="0" y="0"/>
            <a:ext cx="432000" cy="360000"/>
          </a:xfrm>
          <a:prstGeom prst="roundRect">
            <a:avLst>
              <a:gd name="adj" fmla="val 0"/>
            </a:avLst>
          </a:prstGeom>
          <a:solidFill>
            <a:srgbClr val="00B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0000"/>
            <a:r>
              <a:rPr lang="en-US" altLang="zh-TW" sz="2400" dirty="0">
                <a:ea typeface="標楷體" panose="03000509000000000000" pitchFamily="65" charset="-120"/>
              </a:rPr>
              <a:t>2</a:t>
            </a:r>
            <a:endParaRPr lang="zh-TW" altLang="en-US" sz="2400" dirty="0">
              <a:ea typeface="標楷體" panose="03000509000000000000" pitchFamily="65" charset="-120"/>
            </a:endParaRPr>
          </a:p>
        </p:txBody>
      </p:sp>
    </p:spTree>
    <p:extLst>
      <p:ext uri="{BB962C8B-B14F-4D97-AF65-F5344CB8AC3E}">
        <p14:creationId xmlns:p14="http://schemas.microsoft.com/office/powerpoint/2010/main" val="2254810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圓角矩形 5">
            <a:hlinkClick r:id="rId2" action="ppaction://hlinksldjump"/>
            <a:extLst>
              <a:ext uri="{FF2B5EF4-FFF2-40B4-BE49-F238E27FC236}">
                <a16:creationId xmlns:a16="http://schemas.microsoft.com/office/drawing/2014/main" id="{621F8719-80B1-4ECA-9F29-82CFD8BBCB0D}"/>
              </a:ext>
            </a:extLst>
          </p:cNvPr>
          <p:cNvSpPr/>
          <p:nvPr/>
        </p:nvSpPr>
        <p:spPr>
          <a:xfrm>
            <a:off x="10440001" y="144000"/>
            <a:ext cx="108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6" name="副標題 1">
            <a:extLst>
              <a:ext uri="{FF2B5EF4-FFF2-40B4-BE49-F238E27FC236}">
                <a16:creationId xmlns:a16="http://schemas.microsoft.com/office/drawing/2014/main" id="{4C2D73AD-77FF-4118-86D1-94D94F802323}"/>
              </a:ext>
            </a:extLst>
          </p:cNvPr>
          <p:cNvSpPr txBox="1">
            <a:spLocks/>
          </p:cNvSpPr>
          <p:nvPr/>
        </p:nvSpPr>
        <p:spPr>
          <a:xfrm>
            <a:off x="403199" y="835200"/>
            <a:ext cx="11279719" cy="23777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84200" indent="-584200">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(4) a large number of + </a:t>
            </a:r>
            <a:r>
              <a:rPr lang="zh-TW" altLang="en-US" sz="3200" dirty="0">
                <a:latin typeface="Arial" panose="020B0604020202020204" pitchFamily="34" charset="0"/>
                <a:ea typeface="標楷體" panose="03000509000000000000" pitchFamily="65" charset="-120"/>
                <a:cs typeface="Arial" panose="020B0604020202020204" pitchFamily="34" charset="0"/>
              </a:rPr>
              <a:t>複數可數名詞，表示「許多⋯⋯」之意，若為不可數名詞，則用</a:t>
            </a:r>
            <a:r>
              <a:rPr lang="en-US" altLang="zh-TW" sz="3200" dirty="0">
                <a:latin typeface="Arial" panose="020B0604020202020204" pitchFamily="34" charset="0"/>
                <a:ea typeface="標楷體" panose="03000509000000000000" pitchFamily="65" charset="-120"/>
                <a:cs typeface="Arial" panose="020B0604020202020204" pitchFamily="34" charset="0"/>
              </a:rPr>
              <a:t>a large amount of</a:t>
            </a:r>
            <a:r>
              <a:rPr lang="zh-TW" altLang="en-US" sz="3200" dirty="0">
                <a:latin typeface="Arial" panose="020B0604020202020204" pitchFamily="34" charset="0"/>
                <a:ea typeface="標楷體" panose="03000509000000000000" pitchFamily="65" charset="-120"/>
                <a:cs typeface="Arial" panose="020B0604020202020204" pitchFamily="34" charset="0"/>
              </a:rPr>
              <a:t>修飾。</a:t>
            </a:r>
          </a:p>
          <a:p>
            <a:pPr>
              <a:lnSpc>
                <a:spcPct val="140000"/>
              </a:lnSpc>
              <a:spcBef>
                <a:spcPts val="600"/>
              </a:spcBef>
            </a:pPr>
            <a:r>
              <a:rPr lang="en-US" altLang="zh-TW" sz="3200" u="sng" dirty="0">
                <a:latin typeface="Arial" panose="020B0604020202020204" pitchFamily="34" charset="0"/>
                <a:ea typeface="標楷體" panose="03000509000000000000" pitchFamily="65" charset="-120"/>
                <a:cs typeface="Arial" panose="020B0604020202020204" pitchFamily="34" charset="0"/>
              </a:rPr>
              <a:t>A large number of</a:t>
            </a:r>
            <a:r>
              <a:rPr lang="en-US" altLang="zh-TW" sz="3200" dirty="0">
                <a:latin typeface="Arial" panose="020B0604020202020204" pitchFamily="34" charset="0"/>
                <a:ea typeface="標楷體" panose="03000509000000000000" pitchFamily="65" charset="-120"/>
                <a:cs typeface="Arial" panose="020B0604020202020204" pitchFamily="34" charset="0"/>
              </a:rPr>
              <a:t> students are addicted to playing games on their cell phones.</a:t>
            </a:r>
          </a:p>
          <a:p>
            <a:pPr>
              <a:lnSpc>
                <a:spcPct val="140000"/>
              </a:lnSpc>
              <a:spcBef>
                <a:spcPts val="600"/>
              </a:spcBef>
            </a:pPr>
            <a:r>
              <a:rPr lang="en-US" altLang="zh-TW" sz="3200" u="sng" dirty="0">
                <a:latin typeface="Arial" panose="020B0604020202020204" pitchFamily="34" charset="0"/>
                <a:ea typeface="標楷體" panose="03000509000000000000" pitchFamily="65" charset="-120"/>
                <a:cs typeface="Arial" panose="020B0604020202020204" pitchFamily="34" charset="0"/>
              </a:rPr>
              <a:t>A large amount of</a:t>
            </a:r>
            <a:r>
              <a:rPr lang="en-US" altLang="zh-TW" sz="3200" dirty="0">
                <a:latin typeface="Arial" panose="020B0604020202020204" pitchFamily="34" charset="0"/>
                <a:ea typeface="標楷體" panose="03000509000000000000" pitchFamily="65" charset="-120"/>
                <a:cs typeface="Arial" panose="020B0604020202020204" pitchFamily="34" charset="0"/>
              </a:rPr>
              <a:t> useful information on this website can be accessed free of charge.</a:t>
            </a:r>
          </a:p>
        </p:txBody>
      </p:sp>
      <p:sp>
        <p:nvSpPr>
          <p:cNvPr id="7" name="圓角矩形 6"/>
          <p:cNvSpPr/>
          <p:nvPr/>
        </p:nvSpPr>
        <p:spPr>
          <a:xfrm>
            <a:off x="0" y="0"/>
            <a:ext cx="432000" cy="360000"/>
          </a:xfrm>
          <a:prstGeom prst="roundRect">
            <a:avLst>
              <a:gd name="adj" fmla="val 0"/>
            </a:avLst>
          </a:prstGeom>
          <a:solidFill>
            <a:srgbClr val="00B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0000"/>
            <a:r>
              <a:rPr lang="en-US" altLang="zh-TW" sz="2400" dirty="0">
                <a:ea typeface="標楷體" panose="03000509000000000000" pitchFamily="65" charset="-120"/>
              </a:rPr>
              <a:t>2</a:t>
            </a:r>
            <a:endParaRPr lang="zh-TW" altLang="en-US" sz="2400" dirty="0">
              <a:ea typeface="標楷體" panose="03000509000000000000" pitchFamily="65" charset="-120"/>
            </a:endParaRPr>
          </a:p>
        </p:txBody>
      </p:sp>
    </p:spTree>
    <p:extLst>
      <p:ext uri="{BB962C8B-B14F-4D97-AF65-F5344CB8AC3E}">
        <p14:creationId xmlns:p14="http://schemas.microsoft.com/office/powerpoint/2010/main" val="3166774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圓角矩形 5">
            <a:hlinkClick r:id="rId2" action="ppaction://hlinksldjump"/>
            <a:extLst>
              <a:ext uri="{FF2B5EF4-FFF2-40B4-BE49-F238E27FC236}">
                <a16:creationId xmlns:a16="http://schemas.microsoft.com/office/drawing/2014/main" id="{621F8719-80B1-4ECA-9F29-82CFD8BBCB0D}"/>
              </a:ext>
            </a:extLst>
          </p:cNvPr>
          <p:cNvSpPr/>
          <p:nvPr/>
        </p:nvSpPr>
        <p:spPr>
          <a:xfrm>
            <a:off x="10440001" y="144000"/>
            <a:ext cx="108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6" name="副標題 1">
            <a:extLst>
              <a:ext uri="{FF2B5EF4-FFF2-40B4-BE49-F238E27FC236}">
                <a16:creationId xmlns:a16="http://schemas.microsoft.com/office/drawing/2014/main" id="{4C2D73AD-77FF-4118-86D1-94D94F802323}"/>
              </a:ext>
            </a:extLst>
          </p:cNvPr>
          <p:cNvSpPr txBox="1">
            <a:spLocks/>
          </p:cNvSpPr>
          <p:nvPr/>
        </p:nvSpPr>
        <p:spPr>
          <a:xfrm>
            <a:off x="515938" y="657224"/>
            <a:ext cx="10571162" cy="392430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84200" indent="-584200">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(1) no...without...</a:t>
            </a:r>
            <a:r>
              <a:rPr lang="zh-TW" altLang="en-US" sz="3200" dirty="0">
                <a:latin typeface="Arial" panose="020B0604020202020204" pitchFamily="34" charset="0"/>
                <a:ea typeface="標楷體" panose="03000509000000000000" pitchFamily="65" charset="-120"/>
                <a:cs typeface="Arial" panose="020B0604020202020204" pitchFamily="34" charset="0"/>
              </a:rPr>
              <a:t>為雙重否定以表示肯定的句構。</a:t>
            </a:r>
          </a:p>
          <a:p>
            <a:pPr marL="584200" indent="-584200">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(2) one of the + </a:t>
            </a:r>
            <a:r>
              <a:rPr lang="zh-TW" altLang="en-US" sz="3200" spc="-150" dirty="0">
                <a:latin typeface="Arial" panose="020B0604020202020204" pitchFamily="34" charset="0"/>
                <a:ea typeface="標楷體" panose="03000509000000000000" pitchFamily="65" charset="-120"/>
                <a:cs typeface="Arial" panose="020B0604020202020204" pitchFamily="34" charset="0"/>
              </a:rPr>
              <a:t>最高</a:t>
            </a:r>
            <a:r>
              <a:rPr lang="zh-TW" altLang="en-US" sz="3200" dirty="0">
                <a:latin typeface="Arial" panose="020B0604020202020204" pitchFamily="34" charset="0"/>
                <a:ea typeface="標楷體" panose="03000509000000000000" pitchFamily="65" charset="-120"/>
                <a:cs typeface="Arial" panose="020B0604020202020204" pitchFamily="34" charset="0"/>
              </a:rPr>
              <a:t>級 </a:t>
            </a:r>
            <a:r>
              <a:rPr lang="en-US" altLang="zh-TW" sz="3200" dirty="0">
                <a:latin typeface="Arial" panose="020B0604020202020204" pitchFamily="34" charset="0"/>
                <a:ea typeface="標楷體" panose="03000509000000000000" pitchFamily="65" charset="-120"/>
                <a:cs typeface="Arial" panose="020B0604020202020204" pitchFamily="34" charset="0"/>
              </a:rPr>
              <a:t>+ </a:t>
            </a:r>
            <a:r>
              <a:rPr lang="zh-TW" altLang="en-US" sz="3200" spc="-150" dirty="0">
                <a:latin typeface="Arial" panose="020B0604020202020204" pitchFamily="34" charset="0"/>
                <a:ea typeface="標楷體" panose="03000509000000000000" pitchFamily="65" charset="-120"/>
                <a:cs typeface="Arial" panose="020B0604020202020204" pitchFamily="34" charset="0"/>
              </a:rPr>
              <a:t>複數名詞，意思是「最⋯⋯的⋯⋯之一」。</a:t>
            </a:r>
          </a:p>
          <a:p>
            <a:pPr>
              <a:lnSpc>
                <a:spcPct val="140000"/>
              </a:lnSpc>
              <a:spcBef>
                <a:spcPts val="600"/>
              </a:spcBef>
            </a:pPr>
            <a:r>
              <a:rPr lang="en-US" altLang="zh-TW" sz="3200" dirty="0">
                <a:latin typeface="Arial" panose="020B0604020202020204" pitchFamily="34" charset="0"/>
                <a:ea typeface="標楷體" panose="03000509000000000000" pitchFamily="65" charset="-120"/>
                <a:cs typeface="Arial" panose="020B0604020202020204" pitchFamily="34" charset="0"/>
              </a:rPr>
              <a:t>Boracay in the Philippines has </a:t>
            </a:r>
            <a:r>
              <a:rPr lang="en-US" altLang="zh-TW" sz="3200" u="sng" dirty="0">
                <a:latin typeface="Arial" panose="020B0604020202020204" pitchFamily="34" charset="0"/>
                <a:ea typeface="標楷體" panose="03000509000000000000" pitchFamily="65" charset="-120"/>
                <a:cs typeface="Arial" panose="020B0604020202020204" pitchFamily="34" charset="0"/>
              </a:rPr>
              <a:t>one of the most beautiful beaches</a:t>
            </a:r>
            <a:r>
              <a:rPr lang="en-US" altLang="zh-TW" sz="3200" dirty="0">
                <a:latin typeface="Arial" panose="020B0604020202020204" pitchFamily="34" charset="0"/>
                <a:ea typeface="標楷體" panose="03000509000000000000" pitchFamily="65" charset="-120"/>
                <a:cs typeface="Arial" panose="020B0604020202020204" pitchFamily="34" charset="0"/>
              </a:rPr>
              <a:t> in the world.</a:t>
            </a:r>
          </a:p>
        </p:txBody>
      </p:sp>
      <p:sp>
        <p:nvSpPr>
          <p:cNvPr id="7" name="圓角矩形 6"/>
          <p:cNvSpPr/>
          <p:nvPr/>
        </p:nvSpPr>
        <p:spPr>
          <a:xfrm>
            <a:off x="0" y="0"/>
            <a:ext cx="432000" cy="360000"/>
          </a:xfrm>
          <a:prstGeom prst="roundRect">
            <a:avLst>
              <a:gd name="adj" fmla="val 0"/>
            </a:avLst>
          </a:prstGeom>
          <a:solidFill>
            <a:srgbClr val="00B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0000"/>
            <a:r>
              <a:rPr lang="en-US" altLang="zh-TW" sz="2400" dirty="0">
                <a:ea typeface="標楷體" panose="03000509000000000000" pitchFamily="65" charset="-120"/>
              </a:rPr>
              <a:t>3</a:t>
            </a:r>
            <a:endParaRPr lang="zh-TW" altLang="en-US" sz="2400" dirty="0">
              <a:ea typeface="標楷體" panose="03000509000000000000" pitchFamily="65" charset="-120"/>
            </a:endParaRPr>
          </a:p>
        </p:txBody>
      </p:sp>
    </p:spTree>
    <p:extLst>
      <p:ext uri="{BB962C8B-B14F-4D97-AF65-F5344CB8AC3E}">
        <p14:creationId xmlns:p14="http://schemas.microsoft.com/office/powerpoint/2010/main" val="3801761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圓角矩形 5">
            <a:hlinkClick r:id="rId2" action="ppaction://hlinksldjump"/>
            <a:extLst>
              <a:ext uri="{FF2B5EF4-FFF2-40B4-BE49-F238E27FC236}">
                <a16:creationId xmlns:a16="http://schemas.microsoft.com/office/drawing/2014/main" id="{621F8719-80B1-4ECA-9F29-82CFD8BBCB0D}"/>
              </a:ext>
            </a:extLst>
          </p:cNvPr>
          <p:cNvSpPr/>
          <p:nvPr/>
        </p:nvSpPr>
        <p:spPr>
          <a:xfrm>
            <a:off x="10440001" y="144000"/>
            <a:ext cx="108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6" name="副標題 1">
            <a:extLst>
              <a:ext uri="{FF2B5EF4-FFF2-40B4-BE49-F238E27FC236}">
                <a16:creationId xmlns:a16="http://schemas.microsoft.com/office/drawing/2014/main" id="{4C2D73AD-77FF-4118-86D1-94D94F802323}"/>
              </a:ext>
            </a:extLst>
          </p:cNvPr>
          <p:cNvSpPr txBox="1">
            <a:spLocks/>
          </p:cNvSpPr>
          <p:nvPr/>
        </p:nvSpPr>
        <p:spPr>
          <a:xfrm>
            <a:off x="515937" y="657224"/>
            <a:ext cx="11380787" cy="534352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84200" indent="-584200">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(1) with + O + OC</a:t>
            </a:r>
            <a:r>
              <a:rPr lang="zh-TW" altLang="en-US" sz="3200" dirty="0">
                <a:latin typeface="Arial" panose="020B0604020202020204" pitchFamily="34" charset="0"/>
                <a:ea typeface="標楷體" panose="03000509000000000000" pitchFamily="65" charset="-120"/>
                <a:cs typeface="Arial" panose="020B0604020202020204" pitchFamily="34" charset="0"/>
              </a:rPr>
              <a:t>用來表示附帶狀況，</a:t>
            </a:r>
            <a:r>
              <a:rPr lang="en-US" altLang="zh-TW" sz="3200" dirty="0">
                <a:latin typeface="Arial" panose="020B0604020202020204" pitchFamily="34" charset="0"/>
                <a:ea typeface="標楷體" panose="03000509000000000000" pitchFamily="65" charset="-120"/>
                <a:cs typeface="Arial" panose="020B0604020202020204" pitchFamily="34" charset="0"/>
              </a:rPr>
              <a:t>OC</a:t>
            </a:r>
            <a:r>
              <a:rPr lang="zh-TW" altLang="en-US" sz="3200" dirty="0">
                <a:latin typeface="Arial" panose="020B0604020202020204" pitchFamily="34" charset="0"/>
                <a:ea typeface="標楷體" panose="03000509000000000000" pitchFamily="65" charset="-120"/>
                <a:cs typeface="Arial" panose="020B0604020202020204" pitchFamily="34" charset="0"/>
              </a:rPr>
              <a:t>若為主動用現在分詞，被動則用過去分詞。</a:t>
            </a:r>
          </a:p>
          <a:p>
            <a:pPr>
              <a:lnSpc>
                <a:spcPct val="140000"/>
              </a:lnSpc>
              <a:spcBef>
                <a:spcPts val="600"/>
              </a:spcBef>
            </a:pPr>
            <a:r>
              <a:rPr lang="en-US" altLang="zh-TW" sz="3200" u="sng" dirty="0">
                <a:latin typeface="Arial" panose="020B0604020202020204" pitchFamily="34" charset="0"/>
                <a:ea typeface="標楷體" panose="03000509000000000000" pitchFamily="65" charset="-120"/>
                <a:cs typeface="Arial" panose="020B0604020202020204" pitchFamily="34" charset="0"/>
              </a:rPr>
              <a:t>With the music playing</a:t>
            </a:r>
            <a:r>
              <a:rPr lang="en-US" altLang="zh-TW" sz="3200" dirty="0">
                <a:latin typeface="Arial" panose="020B0604020202020204" pitchFamily="34" charset="0"/>
                <a:ea typeface="標楷體" panose="03000509000000000000" pitchFamily="65" charset="-120"/>
                <a:cs typeface="Arial" panose="020B0604020202020204" pitchFamily="34" charset="0"/>
              </a:rPr>
              <a:t>, all the wedding guests joined the bride and groom for a dance.</a:t>
            </a:r>
          </a:p>
          <a:p>
            <a:pPr>
              <a:lnSpc>
                <a:spcPct val="140000"/>
              </a:lnSpc>
              <a:spcBef>
                <a:spcPts val="600"/>
              </a:spcBef>
            </a:pPr>
            <a:r>
              <a:rPr lang="en-US" altLang="zh-TW" sz="3200" dirty="0">
                <a:latin typeface="Arial" panose="020B0604020202020204" pitchFamily="34" charset="0"/>
                <a:ea typeface="標楷體" panose="03000509000000000000" pitchFamily="65" charset="-120"/>
                <a:cs typeface="Arial" panose="020B0604020202020204" pitchFamily="34" charset="0"/>
              </a:rPr>
              <a:t>The victim was found in the cellar </a:t>
            </a:r>
            <a:r>
              <a:rPr lang="en-US" altLang="zh-TW" sz="3200" u="sng" dirty="0">
                <a:latin typeface="Arial" panose="020B0604020202020204" pitchFamily="34" charset="0"/>
                <a:ea typeface="標楷體" panose="03000509000000000000" pitchFamily="65" charset="-120"/>
                <a:cs typeface="Arial" panose="020B0604020202020204" pitchFamily="34" charset="0"/>
              </a:rPr>
              <a:t>with his hands tied</a:t>
            </a:r>
            <a:r>
              <a:rPr lang="en-US" altLang="zh-TW" sz="3200" dirty="0">
                <a:latin typeface="Arial" panose="020B0604020202020204" pitchFamily="34" charset="0"/>
                <a:ea typeface="標楷體" panose="03000509000000000000" pitchFamily="65" charset="-120"/>
                <a:cs typeface="Arial" panose="020B0604020202020204" pitchFamily="34" charset="0"/>
              </a:rPr>
              <a:t> behind his back.</a:t>
            </a:r>
          </a:p>
          <a:p>
            <a:pPr marL="584200" indent="-584200">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(2) lead up to</a:t>
            </a:r>
            <a:r>
              <a:rPr lang="zh-TW" altLang="en-US" sz="3200" dirty="0">
                <a:latin typeface="Arial" panose="020B0604020202020204" pitchFamily="34" charset="0"/>
                <a:ea typeface="標楷體" panose="03000509000000000000" pitchFamily="65" charset="-120"/>
                <a:cs typeface="Arial" panose="020B0604020202020204" pitchFamily="34" charset="0"/>
              </a:rPr>
              <a:t>表示「帶往、通往」之意。</a:t>
            </a:r>
          </a:p>
        </p:txBody>
      </p:sp>
      <p:sp>
        <p:nvSpPr>
          <p:cNvPr id="7" name="圓角矩形 6"/>
          <p:cNvSpPr/>
          <p:nvPr/>
        </p:nvSpPr>
        <p:spPr>
          <a:xfrm>
            <a:off x="0" y="0"/>
            <a:ext cx="432000" cy="360000"/>
          </a:xfrm>
          <a:prstGeom prst="roundRect">
            <a:avLst>
              <a:gd name="adj" fmla="val 0"/>
            </a:avLst>
          </a:prstGeom>
          <a:solidFill>
            <a:srgbClr val="00B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0000"/>
            <a:r>
              <a:rPr lang="en-US" altLang="zh-TW" sz="2400" dirty="0">
                <a:ea typeface="標楷體" panose="03000509000000000000" pitchFamily="65" charset="-120"/>
              </a:rPr>
              <a:t>4</a:t>
            </a:r>
            <a:endParaRPr lang="zh-TW" altLang="en-US" sz="2400" dirty="0">
              <a:ea typeface="標楷體" panose="03000509000000000000" pitchFamily="65" charset="-120"/>
            </a:endParaRPr>
          </a:p>
        </p:txBody>
      </p:sp>
    </p:spTree>
    <p:extLst>
      <p:ext uri="{BB962C8B-B14F-4D97-AF65-F5344CB8AC3E}">
        <p14:creationId xmlns:p14="http://schemas.microsoft.com/office/powerpoint/2010/main" val="3587933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圓角矩形 5">
            <a:hlinkClick r:id="rId2" action="ppaction://hlinksldjump"/>
            <a:extLst>
              <a:ext uri="{FF2B5EF4-FFF2-40B4-BE49-F238E27FC236}">
                <a16:creationId xmlns:a16="http://schemas.microsoft.com/office/drawing/2014/main" id="{621F8719-80B1-4ECA-9F29-82CFD8BBCB0D}"/>
              </a:ext>
            </a:extLst>
          </p:cNvPr>
          <p:cNvSpPr/>
          <p:nvPr/>
        </p:nvSpPr>
        <p:spPr>
          <a:xfrm>
            <a:off x="10440001" y="144000"/>
            <a:ext cx="108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6" name="副標題 1">
            <a:extLst>
              <a:ext uri="{FF2B5EF4-FFF2-40B4-BE49-F238E27FC236}">
                <a16:creationId xmlns:a16="http://schemas.microsoft.com/office/drawing/2014/main" id="{4C2D73AD-77FF-4118-86D1-94D94F802323}"/>
              </a:ext>
            </a:extLst>
          </p:cNvPr>
          <p:cNvSpPr txBox="1">
            <a:spLocks/>
          </p:cNvSpPr>
          <p:nvPr/>
        </p:nvSpPr>
        <p:spPr>
          <a:xfrm>
            <a:off x="525365" y="540000"/>
            <a:ext cx="11147826" cy="57099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84200" indent="-584200">
              <a:lnSpc>
                <a:spcPct val="125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(3) what comes into view</a:t>
            </a:r>
            <a:r>
              <a:rPr lang="zh-TW" altLang="en-US" sz="3200" dirty="0">
                <a:latin typeface="Arial" panose="020B0604020202020204" pitchFamily="34" charset="0"/>
                <a:ea typeface="標楷體" panose="03000509000000000000" pitchFamily="65" charset="-120"/>
                <a:cs typeface="Arial" panose="020B0604020202020204" pitchFamily="34" charset="0"/>
              </a:rPr>
              <a:t>是由</a:t>
            </a:r>
            <a:r>
              <a:rPr lang="en-US" altLang="zh-TW" sz="3200" dirty="0">
                <a:latin typeface="Arial" panose="020B0604020202020204" pitchFamily="34" charset="0"/>
                <a:ea typeface="標楷體" panose="03000509000000000000" pitchFamily="65" charset="-120"/>
                <a:cs typeface="Arial" panose="020B0604020202020204" pitchFamily="34" charset="0"/>
              </a:rPr>
              <a:t>the thing that </a:t>
            </a:r>
            <a:r>
              <a:rPr lang="en-US" altLang="zh-TW" sz="3200" dirty="0" smtClean="0">
                <a:latin typeface="Arial" panose="020B0604020202020204" pitchFamily="34" charset="0"/>
                <a:ea typeface="標楷體" panose="03000509000000000000" pitchFamily="65" charset="-120"/>
                <a:cs typeface="Arial" panose="020B0604020202020204" pitchFamily="34" charset="0"/>
              </a:rPr>
              <a:t>comes into </a:t>
            </a:r>
            <a:r>
              <a:rPr lang="en-US" altLang="zh-TW" sz="3200" dirty="0">
                <a:latin typeface="Arial" panose="020B0604020202020204" pitchFamily="34" charset="0"/>
                <a:ea typeface="標楷體" panose="03000509000000000000" pitchFamily="65" charset="-120"/>
                <a:cs typeface="Arial" panose="020B0604020202020204" pitchFamily="34" charset="0"/>
              </a:rPr>
              <a:t>view</a:t>
            </a:r>
            <a:r>
              <a:rPr lang="zh-TW" altLang="en-US" sz="3200" dirty="0">
                <a:latin typeface="Arial" panose="020B0604020202020204" pitchFamily="34" charset="0"/>
                <a:ea typeface="標楷體" panose="03000509000000000000" pitchFamily="65" charset="-120"/>
                <a:cs typeface="Arial" panose="020B0604020202020204" pitchFamily="34" charset="0"/>
              </a:rPr>
              <a:t>簡化而來。當形容詞子句的先行詞</a:t>
            </a:r>
            <a:r>
              <a:rPr lang="zh-TW" altLang="en-US" sz="3200" dirty="0" smtClean="0">
                <a:latin typeface="Arial" panose="020B0604020202020204" pitchFamily="34" charset="0"/>
                <a:ea typeface="標楷體" panose="03000509000000000000" pitchFamily="65" charset="-120"/>
                <a:cs typeface="Arial" panose="020B0604020202020204" pitchFamily="34" charset="0"/>
              </a:rPr>
              <a:t>為</a:t>
            </a:r>
            <a:r>
              <a:rPr lang="en-US" altLang="zh-TW" sz="3200" dirty="0" smtClean="0">
                <a:latin typeface="Arial" panose="020B0604020202020204" pitchFamily="34" charset="0"/>
                <a:ea typeface="標楷體" panose="03000509000000000000" pitchFamily="65" charset="-120"/>
                <a:cs typeface="Arial" panose="020B0604020202020204" pitchFamily="34" charset="0"/>
              </a:rPr>
              <a:t>the </a:t>
            </a:r>
            <a:r>
              <a:rPr lang="en-US" altLang="zh-TW" sz="3200" dirty="0">
                <a:latin typeface="Arial" panose="020B0604020202020204" pitchFamily="34" charset="0"/>
                <a:ea typeface="標楷體" panose="03000509000000000000" pitchFamily="65" charset="-120"/>
                <a:cs typeface="Arial" panose="020B0604020202020204" pitchFamily="34" charset="0"/>
              </a:rPr>
              <a:t>thing(s)</a:t>
            </a:r>
            <a:r>
              <a:rPr lang="zh-TW" altLang="en-US" sz="3200" dirty="0">
                <a:latin typeface="Arial" panose="020B0604020202020204" pitchFamily="34" charset="0"/>
                <a:ea typeface="標楷體" panose="03000509000000000000" pitchFamily="65" charset="-120"/>
                <a:cs typeface="Arial" panose="020B0604020202020204" pitchFamily="34" charset="0"/>
              </a:rPr>
              <a:t>，表達「所⋯⋯的事情／東西」時</a:t>
            </a:r>
            <a:r>
              <a:rPr lang="zh-TW" altLang="en-US" sz="3200" dirty="0" smtClean="0">
                <a:latin typeface="Arial" panose="020B0604020202020204" pitchFamily="34" charset="0"/>
                <a:ea typeface="標楷體" panose="03000509000000000000" pitchFamily="65" charset="-120"/>
                <a:cs typeface="Arial" panose="020B0604020202020204" pitchFamily="34" charset="0"/>
              </a:rPr>
              <a:t>，先行</a:t>
            </a:r>
            <a:r>
              <a:rPr lang="zh-TW" altLang="en-US" sz="3200" dirty="0">
                <a:latin typeface="Arial" panose="020B0604020202020204" pitchFamily="34" charset="0"/>
                <a:ea typeface="標楷體" panose="03000509000000000000" pitchFamily="65" charset="-120"/>
                <a:cs typeface="Arial" panose="020B0604020202020204" pitchFamily="34" charset="0"/>
              </a:rPr>
              <a:t>詞</a:t>
            </a:r>
            <a:r>
              <a:rPr lang="en-US" altLang="zh-TW" sz="3200" dirty="0">
                <a:latin typeface="Arial" panose="020B0604020202020204" pitchFamily="34" charset="0"/>
                <a:ea typeface="標楷體" panose="03000509000000000000" pitchFamily="65" charset="-120"/>
                <a:cs typeface="Arial" panose="020B0604020202020204" pitchFamily="34" charset="0"/>
              </a:rPr>
              <a:t>the thing(s)</a:t>
            </a:r>
            <a:r>
              <a:rPr lang="zh-TW" altLang="en-US" sz="3200" dirty="0">
                <a:latin typeface="Arial" panose="020B0604020202020204" pitchFamily="34" charset="0"/>
                <a:ea typeface="標楷體" panose="03000509000000000000" pitchFamily="65" charset="-120"/>
                <a:cs typeface="Arial" panose="020B0604020202020204" pitchFamily="34" charset="0"/>
              </a:rPr>
              <a:t>連同後面的關係代名</a:t>
            </a:r>
            <a:r>
              <a:rPr lang="zh-TW" altLang="en-US" sz="3200" spc="300" dirty="0">
                <a:latin typeface="Arial" panose="020B0604020202020204" pitchFamily="34" charset="0"/>
                <a:ea typeface="標楷體" panose="03000509000000000000" pitchFamily="65" charset="-120"/>
                <a:cs typeface="Arial" panose="020B0604020202020204" pitchFamily="34" charset="0"/>
              </a:rPr>
              <a:t>詞</a:t>
            </a:r>
            <a:r>
              <a:rPr lang="en-US" altLang="zh-TW" sz="3200" dirty="0">
                <a:latin typeface="Arial" panose="020B0604020202020204" pitchFamily="34" charset="0"/>
                <a:ea typeface="標楷體" panose="03000509000000000000" pitchFamily="65" charset="-120"/>
                <a:cs typeface="Arial" panose="020B0604020202020204" pitchFamily="34" charset="0"/>
              </a:rPr>
              <a:t>that</a:t>
            </a:r>
            <a:r>
              <a:rPr lang="zh-TW" altLang="en-US" sz="3200" dirty="0" smtClean="0">
                <a:latin typeface="Arial" panose="020B0604020202020204" pitchFamily="34" charset="0"/>
                <a:ea typeface="標楷體" panose="03000509000000000000" pitchFamily="65" charset="-120"/>
                <a:cs typeface="Arial" panose="020B0604020202020204" pitchFamily="34" charset="0"/>
              </a:rPr>
              <a:t>，可</a:t>
            </a:r>
            <a:r>
              <a:rPr lang="zh-TW" altLang="en-US" sz="3200" dirty="0">
                <a:latin typeface="Arial" panose="020B0604020202020204" pitchFamily="34" charset="0"/>
                <a:ea typeface="標楷體" panose="03000509000000000000" pitchFamily="65" charset="-120"/>
                <a:cs typeface="Arial" panose="020B0604020202020204" pitchFamily="34" charset="0"/>
              </a:rPr>
              <a:t>一併用</a:t>
            </a:r>
            <a:r>
              <a:rPr lang="en-US" altLang="zh-TW" sz="3200" dirty="0">
                <a:latin typeface="Arial" panose="020B0604020202020204" pitchFamily="34" charset="0"/>
                <a:ea typeface="標楷體" panose="03000509000000000000" pitchFamily="65" charset="-120"/>
                <a:cs typeface="Arial" panose="020B0604020202020204" pitchFamily="34" charset="0"/>
              </a:rPr>
              <a:t>what</a:t>
            </a:r>
            <a:r>
              <a:rPr lang="zh-TW" altLang="en-US" sz="3200" dirty="0">
                <a:latin typeface="Arial" panose="020B0604020202020204" pitchFamily="34" charset="0"/>
                <a:ea typeface="標楷體" panose="03000509000000000000" pitchFamily="65" charset="-120"/>
                <a:cs typeface="Arial" panose="020B0604020202020204" pitchFamily="34" charset="0"/>
              </a:rPr>
              <a:t>代替，以使文字更精簡。</a:t>
            </a:r>
            <a:r>
              <a:rPr lang="zh-TW" altLang="en-US" sz="3200" dirty="0" smtClean="0">
                <a:latin typeface="Arial" panose="020B0604020202020204" pitchFamily="34" charset="0"/>
                <a:ea typeface="標楷體" panose="03000509000000000000" pitchFamily="65" charset="-120"/>
                <a:cs typeface="Arial" panose="020B0604020202020204" pitchFamily="34" charset="0"/>
              </a:rPr>
              <a:t>此</a:t>
            </a:r>
            <a:r>
              <a:rPr lang="zh-TW" altLang="en-US" sz="3200" spc="300" dirty="0" smtClean="0">
                <a:latin typeface="Arial" panose="020B0604020202020204" pitchFamily="34" charset="0"/>
                <a:ea typeface="標楷體" panose="03000509000000000000" pitchFamily="65" charset="-120"/>
                <a:cs typeface="Arial" panose="020B0604020202020204" pitchFamily="34" charset="0"/>
              </a:rPr>
              <a:t>處</a:t>
            </a:r>
            <a:r>
              <a:rPr lang="en-US" altLang="zh-TW" sz="3200" dirty="0" smtClean="0">
                <a:latin typeface="Arial" panose="020B0604020202020204" pitchFamily="34" charset="0"/>
                <a:ea typeface="標楷體" panose="03000509000000000000" pitchFamily="65" charset="-120"/>
                <a:cs typeface="Arial" panose="020B0604020202020204" pitchFamily="34" charset="0"/>
              </a:rPr>
              <a:t>wha</a:t>
            </a:r>
            <a:r>
              <a:rPr lang="en-US" altLang="zh-TW" sz="3200" spc="300" dirty="0" smtClean="0">
                <a:latin typeface="Arial" panose="020B0604020202020204" pitchFamily="34" charset="0"/>
                <a:ea typeface="標楷體" panose="03000509000000000000" pitchFamily="65" charset="-120"/>
                <a:cs typeface="Arial" panose="020B0604020202020204" pitchFamily="34" charset="0"/>
              </a:rPr>
              <a:t>t</a:t>
            </a:r>
            <a:r>
              <a:rPr lang="zh-TW" altLang="en-US" sz="3200" dirty="0">
                <a:latin typeface="Arial" panose="020B0604020202020204" pitchFamily="34" charset="0"/>
                <a:ea typeface="標楷體" panose="03000509000000000000" pitchFamily="65" charset="-120"/>
                <a:cs typeface="Arial" panose="020B0604020202020204" pitchFamily="34" charset="0"/>
              </a:rPr>
              <a:t>視為單數。</a:t>
            </a:r>
          </a:p>
          <a:p>
            <a:pPr marL="584200" indent="-584200">
              <a:lnSpc>
                <a:spcPct val="125000"/>
              </a:lnSpc>
              <a:spcBef>
                <a:spcPts val="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 Never put off till tomorrow </a:t>
            </a:r>
            <a:r>
              <a:rPr lang="en-US" altLang="zh-TW" sz="3200" u="sng" dirty="0">
                <a:latin typeface="Arial" panose="020B0604020202020204" pitchFamily="34" charset="0"/>
                <a:ea typeface="標楷體" panose="03000509000000000000" pitchFamily="65" charset="-120"/>
                <a:cs typeface="Arial" panose="020B0604020202020204" pitchFamily="34" charset="0"/>
              </a:rPr>
              <a:t>what</a:t>
            </a:r>
            <a:r>
              <a:rPr lang="en-US" altLang="zh-TW" sz="3200" dirty="0">
                <a:latin typeface="Arial" panose="020B0604020202020204" pitchFamily="34" charset="0"/>
                <a:ea typeface="標楷體" panose="03000509000000000000" pitchFamily="65" charset="-120"/>
                <a:cs typeface="Arial" panose="020B0604020202020204" pitchFamily="34" charset="0"/>
              </a:rPr>
              <a:t> you can </a:t>
            </a:r>
            <a:r>
              <a:rPr lang="en-US" altLang="zh-TW" sz="3200" dirty="0" smtClean="0">
                <a:latin typeface="Arial" panose="020B0604020202020204" pitchFamily="34" charset="0"/>
                <a:ea typeface="標楷體" panose="03000509000000000000" pitchFamily="65" charset="-120"/>
                <a:cs typeface="Arial" panose="020B0604020202020204" pitchFamily="34" charset="0"/>
              </a:rPr>
              <a:t>do today</a:t>
            </a:r>
            <a:r>
              <a:rPr lang="en-US" altLang="zh-TW" sz="3200" dirty="0">
                <a:latin typeface="Arial" panose="020B0604020202020204" pitchFamily="34" charset="0"/>
                <a:ea typeface="標楷體" panose="03000509000000000000" pitchFamily="65" charset="-120"/>
                <a:cs typeface="Arial" panose="020B0604020202020204" pitchFamily="34" charset="0"/>
              </a:rPr>
              <a:t>.</a:t>
            </a:r>
          </a:p>
          <a:p>
            <a:pPr marL="584200" indent="-584200">
              <a:lnSpc>
                <a:spcPct val="125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 Never put off till tomorrow </a:t>
            </a:r>
            <a:r>
              <a:rPr lang="en-US" altLang="zh-TW" sz="3200" u="sng" dirty="0">
                <a:latin typeface="Arial" panose="020B0604020202020204" pitchFamily="34" charset="0"/>
                <a:ea typeface="標楷體" panose="03000509000000000000" pitchFamily="65" charset="-120"/>
                <a:cs typeface="Arial" panose="020B0604020202020204" pitchFamily="34" charset="0"/>
              </a:rPr>
              <a:t>the thing that</a:t>
            </a:r>
            <a:r>
              <a:rPr lang="en-US" altLang="zh-TW" sz="3200" dirty="0">
                <a:latin typeface="Arial" panose="020B0604020202020204" pitchFamily="34" charset="0"/>
                <a:ea typeface="標楷體" panose="03000509000000000000" pitchFamily="65" charset="-120"/>
                <a:cs typeface="Arial" panose="020B0604020202020204" pitchFamily="34" charset="0"/>
              </a:rPr>
              <a:t> </a:t>
            </a:r>
            <a:r>
              <a:rPr lang="en-US" altLang="zh-TW" sz="3200" dirty="0" smtClean="0">
                <a:latin typeface="Arial" panose="020B0604020202020204" pitchFamily="34" charset="0"/>
                <a:ea typeface="標楷體" panose="03000509000000000000" pitchFamily="65" charset="-120"/>
                <a:cs typeface="Arial" panose="020B0604020202020204" pitchFamily="34" charset="0"/>
              </a:rPr>
              <a:t>you can </a:t>
            </a:r>
            <a:r>
              <a:rPr lang="en-US" altLang="zh-TW" sz="3200" dirty="0">
                <a:latin typeface="Arial" panose="020B0604020202020204" pitchFamily="34" charset="0"/>
                <a:ea typeface="標楷體" panose="03000509000000000000" pitchFamily="65" charset="-120"/>
                <a:cs typeface="Arial" panose="020B0604020202020204" pitchFamily="34" charset="0"/>
              </a:rPr>
              <a:t>do today</a:t>
            </a:r>
            <a:r>
              <a:rPr lang="en-US" altLang="zh-TW" sz="3200" dirty="0" smtClean="0">
                <a:latin typeface="Arial" panose="020B0604020202020204" pitchFamily="34" charset="0"/>
                <a:ea typeface="標楷體" panose="03000509000000000000" pitchFamily="65" charset="-120"/>
                <a:cs typeface="Arial" panose="020B0604020202020204" pitchFamily="34" charset="0"/>
              </a:rPr>
              <a:t>.</a:t>
            </a:r>
          </a:p>
          <a:p>
            <a:pPr marL="584200" indent="-584200">
              <a:lnSpc>
                <a:spcPct val="125000"/>
              </a:lnSpc>
              <a:spcBef>
                <a:spcPts val="600"/>
              </a:spcBef>
              <a:buNone/>
            </a:pPr>
            <a:r>
              <a:rPr lang="en-US" altLang="zh-TW" sz="3200" dirty="0" smtClean="0">
                <a:latin typeface="Arial" panose="020B0604020202020204" pitchFamily="34" charset="0"/>
                <a:ea typeface="標楷體" panose="03000509000000000000" pitchFamily="65" charset="-120"/>
                <a:cs typeface="Arial" panose="020B0604020202020204" pitchFamily="34" charset="0"/>
              </a:rPr>
              <a:t>(</a:t>
            </a:r>
            <a:r>
              <a:rPr lang="en-US" altLang="zh-TW" sz="3200" dirty="0">
                <a:latin typeface="Arial" panose="020B0604020202020204" pitchFamily="34" charset="0"/>
                <a:ea typeface="標楷體" panose="03000509000000000000" pitchFamily="65" charset="-120"/>
                <a:cs typeface="Arial" panose="020B0604020202020204" pitchFamily="34" charset="0"/>
              </a:rPr>
              <a:t>4) three-story</a:t>
            </a:r>
            <a:r>
              <a:rPr lang="zh-TW" altLang="en-US" sz="3200" dirty="0" smtClean="0">
                <a:latin typeface="Arial" panose="020B0604020202020204" pitchFamily="34" charset="0"/>
                <a:ea typeface="標楷體" panose="03000509000000000000" pitchFamily="65" charset="-120"/>
                <a:cs typeface="Arial" panose="020B0604020202020204" pitchFamily="34" charset="0"/>
              </a:rPr>
              <a:t>為複合形容詞，結構為「數量詞 </a:t>
            </a:r>
            <a:r>
              <a:rPr lang="en-US" altLang="zh-TW" sz="3200" dirty="0" smtClean="0">
                <a:latin typeface="Arial" panose="020B0604020202020204" pitchFamily="34" charset="0"/>
                <a:ea typeface="標楷體" panose="03000509000000000000" pitchFamily="65" charset="-120"/>
                <a:cs typeface="Arial" panose="020B0604020202020204" pitchFamily="34" charset="0"/>
              </a:rPr>
              <a:t>+ N</a:t>
            </a:r>
            <a:r>
              <a:rPr lang="zh-TW" altLang="en-US" sz="3200" dirty="0" smtClean="0">
                <a:latin typeface="Arial" panose="020B0604020202020204" pitchFamily="34" charset="0"/>
                <a:ea typeface="標楷體" panose="03000509000000000000" pitchFamily="65" charset="-120"/>
                <a:cs typeface="Arial" panose="020B0604020202020204" pitchFamily="34" charset="0"/>
              </a:rPr>
              <a:t>」，其他例子如</a:t>
            </a:r>
            <a:r>
              <a:rPr lang="en-US" altLang="zh-TW" sz="3200" dirty="0" smtClean="0">
                <a:latin typeface="Arial" panose="020B0604020202020204" pitchFamily="34" charset="0"/>
                <a:ea typeface="標楷體" panose="03000509000000000000" pitchFamily="65" charset="-120"/>
                <a:cs typeface="Arial" panose="020B0604020202020204" pitchFamily="34" charset="0"/>
              </a:rPr>
              <a:t>a two-meter table</a:t>
            </a:r>
            <a:r>
              <a:rPr lang="zh-TW" altLang="en-US" sz="3200" dirty="0" smtClean="0">
                <a:latin typeface="Arial" panose="020B0604020202020204" pitchFamily="34" charset="0"/>
                <a:ea typeface="標楷體" panose="03000509000000000000" pitchFamily="65" charset="-120"/>
                <a:cs typeface="Arial" panose="020B0604020202020204" pitchFamily="34" charset="0"/>
              </a:rPr>
              <a:t>、</a:t>
            </a:r>
            <a:r>
              <a:rPr lang="en-US" altLang="zh-TW" sz="3200" dirty="0" smtClean="0">
                <a:latin typeface="Arial" panose="020B0604020202020204" pitchFamily="34" charset="0"/>
                <a:ea typeface="標楷體" panose="03000509000000000000" pitchFamily="65" charset="-120"/>
                <a:cs typeface="Arial" panose="020B0604020202020204" pitchFamily="34" charset="0"/>
              </a:rPr>
              <a:t>a six-km run</a:t>
            </a:r>
            <a:r>
              <a:rPr lang="zh-TW" altLang="en-US" sz="3200" dirty="0" smtClean="0">
                <a:latin typeface="Arial" panose="020B0604020202020204" pitchFamily="34" charset="0"/>
                <a:ea typeface="標楷體" panose="03000509000000000000" pitchFamily="65" charset="-120"/>
                <a:cs typeface="Arial" panose="020B0604020202020204" pitchFamily="34" charset="0"/>
              </a:rPr>
              <a:t>。</a:t>
            </a:r>
            <a:endParaRPr lang="zh-TW" altLang="en-US" sz="3200" dirty="0">
              <a:latin typeface="Arial" panose="020B0604020202020204" pitchFamily="34" charset="0"/>
              <a:ea typeface="標楷體" panose="03000509000000000000" pitchFamily="65" charset="-120"/>
              <a:cs typeface="Arial" panose="020B0604020202020204" pitchFamily="34" charset="0"/>
            </a:endParaRPr>
          </a:p>
        </p:txBody>
      </p:sp>
      <p:sp>
        <p:nvSpPr>
          <p:cNvPr id="7" name="圓角矩形 6"/>
          <p:cNvSpPr/>
          <p:nvPr/>
        </p:nvSpPr>
        <p:spPr>
          <a:xfrm>
            <a:off x="0" y="0"/>
            <a:ext cx="432000" cy="360000"/>
          </a:xfrm>
          <a:prstGeom prst="roundRect">
            <a:avLst>
              <a:gd name="adj" fmla="val 0"/>
            </a:avLst>
          </a:prstGeom>
          <a:solidFill>
            <a:srgbClr val="00B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0000"/>
            <a:r>
              <a:rPr lang="en-US" altLang="zh-TW" sz="2400" dirty="0">
                <a:ea typeface="標楷體" panose="03000509000000000000" pitchFamily="65" charset="-120"/>
              </a:rPr>
              <a:t>4</a:t>
            </a:r>
            <a:endParaRPr lang="zh-TW" altLang="en-US" sz="2400" dirty="0">
              <a:ea typeface="標楷體" panose="03000509000000000000" pitchFamily="65" charset="-120"/>
            </a:endParaRPr>
          </a:p>
        </p:txBody>
      </p:sp>
    </p:spTree>
    <p:extLst>
      <p:ext uri="{BB962C8B-B14F-4D97-AF65-F5344CB8AC3E}">
        <p14:creationId xmlns:p14="http://schemas.microsoft.com/office/powerpoint/2010/main" val="1972010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圓角矩形 5">
            <a:hlinkClick r:id="rId2" action="ppaction://hlinksldjump"/>
            <a:extLst>
              <a:ext uri="{FF2B5EF4-FFF2-40B4-BE49-F238E27FC236}">
                <a16:creationId xmlns:a16="http://schemas.microsoft.com/office/drawing/2014/main" id="{621F8719-80B1-4ECA-9F29-82CFD8BBCB0D}"/>
              </a:ext>
            </a:extLst>
          </p:cNvPr>
          <p:cNvSpPr/>
          <p:nvPr/>
        </p:nvSpPr>
        <p:spPr>
          <a:xfrm>
            <a:off x="10440001" y="144000"/>
            <a:ext cx="108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6" name="副標題 1">
            <a:extLst>
              <a:ext uri="{FF2B5EF4-FFF2-40B4-BE49-F238E27FC236}">
                <a16:creationId xmlns:a16="http://schemas.microsoft.com/office/drawing/2014/main" id="{4C2D73AD-77FF-4118-86D1-94D94F802323}"/>
              </a:ext>
            </a:extLst>
          </p:cNvPr>
          <p:cNvSpPr txBox="1">
            <a:spLocks/>
          </p:cNvSpPr>
          <p:nvPr/>
        </p:nvSpPr>
        <p:spPr>
          <a:xfrm>
            <a:off x="515938" y="657225"/>
            <a:ext cx="10960124" cy="39909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84200" indent="-584200">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(1) be covered in</a:t>
            </a:r>
            <a:r>
              <a:rPr lang="zh-TW" altLang="en-US" sz="3200" dirty="0">
                <a:latin typeface="Arial" panose="020B0604020202020204" pitchFamily="34" charset="0"/>
                <a:ea typeface="標楷體" panose="03000509000000000000" pitchFamily="65" charset="-120"/>
                <a:cs typeface="Arial" panose="020B0604020202020204" pitchFamily="34" charset="0"/>
              </a:rPr>
              <a:t>表示「被⋯⋯覆蓋」。</a:t>
            </a:r>
          </a:p>
          <a:p>
            <a:pPr>
              <a:lnSpc>
                <a:spcPct val="140000"/>
              </a:lnSpc>
              <a:spcBef>
                <a:spcPts val="600"/>
              </a:spcBef>
            </a:pPr>
            <a:r>
              <a:rPr lang="en-US" altLang="zh-TW" sz="3200" dirty="0">
                <a:latin typeface="Arial" panose="020B0604020202020204" pitchFamily="34" charset="0"/>
                <a:ea typeface="標楷體" panose="03000509000000000000" pitchFamily="65" charset="-120"/>
                <a:cs typeface="Arial" panose="020B0604020202020204" pitchFamily="34" charset="0"/>
              </a:rPr>
              <a:t>The mountain </a:t>
            </a:r>
            <a:r>
              <a:rPr lang="en-US" altLang="zh-TW" sz="3200" u="sng" dirty="0">
                <a:latin typeface="Arial" panose="020B0604020202020204" pitchFamily="34" charset="0"/>
                <a:ea typeface="標楷體" panose="03000509000000000000" pitchFamily="65" charset="-120"/>
                <a:cs typeface="Arial" panose="020B0604020202020204" pitchFamily="34" charset="0"/>
              </a:rPr>
              <a:t>is covered in</a:t>
            </a:r>
            <a:r>
              <a:rPr lang="en-US" altLang="zh-TW" sz="3200" dirty="0">
                <a:latin typeface="Arial" panose="020B0604020202020204" pitchFamily="34" charset="0"/>
                <a:ea typeface="標楷體" panose="03000509000000000000" pitchFamily="65" charset="-120"/>
                <a:cs typeface="Arial" panose="020B0604020202020204" pitchFamily="34" charset="0"/>
              </a:rPr>
              <a:t> thick snow.</a:t>
            </a:r>
          </a:p>
          <a:p>
            <a:pPr marL="584200" indent="-584200">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(2) be crowned with</a:t>
            </a:r>
            <a:r>
              <a:rPr lang="zh-TW" altLang="en-US" sz="3200" dirty="0">
                <a:latin typeface="Arial" panose="020B0604020202020204" pitchFamily="34" charset="0"/>
                <a:ea typeface="標楷體" panose="03000509000000000000" pitchFamily="65" charset="-120"/>
                <a:cs typeface="Arial" panose="020B0604020202020204" pitchFamily="34" charset="0"/>
              </a:rPr>
              <a:t>表示「被⋯⋯冠上」。</a:t>
            </a:r>
          </a:p>
          <a:p>
            <a:pPr>
              <a:lnSpc>
                <a:spcPct val="140000"/>
              </a:lnSpc>
              <a:spcBef>
                <a:spcPts val="600"/>
              </a:spcBef>
            </a:pPr>
            <a:r>
              <a:rPr lang="en-US" altLang="zh-TW" sz="3200" dirty="0">
                <a:latin typeface="Arial" panose="020B0604020202020204" pitchFamily="34" charset="0"/>
                <a:ea typeface="標楷體" panose="03000509000000000000" pitchFamily="65" charset="-120"/>
                <a:cs typeface="Arial" panose="020B0604020202020204" pitchFamily="34" charset="0"/>
              </a:rPr>
              <a:t>This church </a:t>
            </a:r>
            <a:r>
              <a:rPr lang="en-US" altLang="zh-TW" sz="3200" u="sng" dirty="0">
                <a:latin typeface="Arial" panose="020B0604020202020204" pitchFamily="34" charset="0"/>
                <a:ea typeface="標楷體" panose="03000509000000000000" pitchFamily="65" charset="-120"/>
                <a:cs typeface="Arial" panose="020B0604020202020204" pitchFamily="34" charset="0"/>
              </a:rPr>
              <a:t>is crowned with</a:t>
            </a:r>
            <a:r>
              <a:rPr lang="en-US" altLang="zh-TW" sz="3200" dirty="0">
                <a:latin typeface="Arial" panose="020B0604020202020204" pitchFamily="34" charset="0"/>
                <a:ea typeface="標楷體" panose="03000509000000000000" pitchFamily="65" charset="-120"/>
                <a:cs typeface="Arial" panose="020B0604020202020204" pitchFamily="34" charset="0"/>
              </a:rPr>
              <a:t> a statue of Jesus.</a:t>
            </a:r>
          </a:p>
          <a:p>
            <a:pPr marL="584200" indent="-584200">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(3) on...roof</a:t>
            </a:r>
            <a:r>
              <a:rPr lang="zh-TW" altLang="en-US" sz="3200" dirty="0">
                <a:latin typeface="Arial" panose="020B0604020202020204" pitchFamily="34" charset="0"/>
                <a:ea typeface="標楷體" panose="03000509000000000000" pitchFamily="65" charset="-120"/>
                <a:cs typeface="Arial" panose="020B0604020202020204" pitchFamily="34" charset="0"/>
              </a:rPr>
              <a:t>表示「在屋頂之上」。</a:t>
            </a:r>
            <a:endParaRPr lang="en-US" altLang="zh-TW" sz="3200" dirty="0">
              <a:latin typeface="Arial" panose="020B0604020202020204" pitchFamily="34" charset="0"/>
              <a:ea typeface="標楷體" panose="03000509000000000000" pitchFamily="65" charset="-120"/>
              <a:cs typeface="Arial" panose="020B0604020202020204" pitchFamily="34" charset="0"/>
            </a:endParaRPr>
          </a:p>
        </p:txBody>
      </p:sp>
      <p:sp>
        <p:nvSpPr>
          <p:cNvPr id="7" name="圓角矩形 6"/>
          <p:cNvSpPr/>
          <p:nvPr/>
        </p:nvSpPr>
        <p:spPr>
          <a:xfrm>
            <a:off x="0" y="0"/>
            <a:ext cx="432000" cy="360000"/>
          </a:xfrm>
          <a:prstGeom prst="roundRect">
            <a:avLst>
              <a:gd name="adj" fmla="val 0"/>
            </a:avLst>
          </a:prstGeom>
          <a:solidFill>
            <a:srgbClr val="00B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0000"/>
            <a:r>
              <a:rPr lang="en-US" altLang="zh-TW" sz="2400" dirty="0" smtClean="0">
                <a:ea typeface="標楷體" panose="03000509000000000000" pitchFamily="65" charset="-120"/>
              </a:rPr>
              <a:t>5</a:t>
            </a:r>
            <a:endParaRPr lang="zh-TW" altLang="en-US" sz="2400" dirty="0">
              <a:ea typeface="標楷體" panose="03000509000000000000" pitchFamily="65" charset="-120"/>
            </a:endParaRPr>
          </a:p>
        </p:txBody>
      </p:sp>
    </p:spTree>
    <p:extLst>
      <p:ext uri="{BB962C8B-B14F-4D97-AF65-F5344CB8AC3E}">
        <p14:creationId xmlns:p14="http://schemas.microsoft.com/office/powerpoint/2010/main" val="496942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字版面配置區 2">
            <a:extLst>
              <a:ext uri="{FF2B5EF4-FFF2-40B4-BE49-F238E27FC236}">
                <a16:creationId xmlns:a16="http://schemas.microsoft.com/office/drawing/2014/main" id="{C9DF9F8F-1420-4535-B95C-C64A287EB764}"/>
              </a:ext>
            </a:extLst>
          </p:cNvPr>
          <p:cNvSpPr txBox="1">
            <a:spLocks/>
          </p:cNvSpPr>
          <p:nvPr/>
        </p:nvSpPr>
        <p:spPr>
          <a:xfrm>
            <a:off x="420758" y="663668"/>
            <a:ext cx="11305256" cy="342936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40000"/>
              </a:lnSpc>
              <a:buFont typeface="+mj-lt"/>
              <a:buAutoNum type="arabicPeriod"/>
            </a:pPr>
            <a:r>
              <a:rPr lang="en-US" altLang="zh-TW" sz="3200" b="1" dirty="0" smtClean="0">
                <a:latin typeface="Arial" panose="020B0604020202020204" pitchFamily="34" charset="0"/>
                <a:ea typeface="標楷體" panose="03000509000000000000" pitchFamily="65" charset="-120"/>
                <a:cs typeface="Arial" panose="020B0604020202020204" pitchFamily="34" charset="0"/>
              </a:rPr>
              <a:t>Watch </a:t>
            </a:r>
            <a:r>
              <a:rPr lang="en-US" altLang="zh-TW" sz="3200" b="1" dirty="0">
                <a:latin typeface="Arial" panose="020B0604020202020204" pitchFamily="34" charset="0"/>
                <a:ea typeface="標楷體" panose="03000509000000000000" pitchFamily="65" charset="-120"/>
                <a:cs typeface="Arial" panose="020B0604020202020204" pitchFamily="34" charset="0"/>
              </a:rPr>
              <a:t>the video and check what you can do</a:t>
            </a:r>
            <a:r>
              <a:rPr lang="zh-TW" altLang="en-US" sz="3200" b="1" dirty="0">
                <a:latin typeface="Arial" panose="020B0604020202020204" pitchFamily="34" charset="0"/>
                <a:ea typeface="標楷體" panose="03000509000000000000" pitchFamily="65" charset="-120"/>
                <a:cs typeface="Arial" panose="020B0604020202020204" pitchFamily="34" charset="0"/>
              </a:rPr>
              <a:t> </a:t>
            </a:r>
            <a:r>
              <a:rPr lang="en-US" altLang="zh-TW" sz="3200" b="1" dirty="0">
                <a:latin typeface="Arial" panose="020B0604020202020204" pitchFamily="34" charset="0"/>
                <a:ea typeface="標楷體" panose="03000509000000000000" pitchFamily="65" charset="-120"/>
                <a:cs typeface="Arial" panose="020B0604020202020204" pitchFamily="34" charset="0"/>
              </a:rPr>
              <a:t>at the following tourist attractions in Kyoto.</a:t>
            </a:r>
          </a:p>
          <a:p>
            <a:pPr marL="442913" indent="0">
              <a:lnSpc>
                <a:spcPct val="140000"/>
              </a:lnSpc>
              <a:spcBef>
                <a:spcPts val="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(1) </a:t>
            </a:r>
            <a:r>
              <a:rPr lang="en-US" altLang="zh-TW" sz="3200" dirty="0" err="1">
                <a:latin typeface="Arial" panose="020B0604020202020204" pitchFamily="34" charset="0"/>
                <a:ea typeface="標楷體" panose="03000509000000000000" pitchFamily="65" charset="-120"/>
                <a:cs typeface="Arial" panose="020B0604020202020204" pitchFamily="34" charset="0"/>
              </a:rPr>
              <a:t>Arashiyama</a:t>
            </a:r>
            <a:r>
              <a:rPr lang="en-US" altLang="zh-TW" sz="3200" dirty="0">
                <a:latin typeface="Arial" panose="020B0604020202020204" pitchFamily="34" charset="0"/>
                <a:ea typeface="標楷體" panose="03000509000000000000" pitchFamily="65" charset="-120"/>
                <a:cs typeface="Arial" panose="020B0604020202020204" pitchFamily="34" charset="0"/>
              </a:rPr>
              <a:t> District</a:t>
            </a:r>
          </a:p>
          <a:p>
            <a:pPr marL="895350" indent="0">
              <a:lnSpc>
                <a:spcPct val="140000"/>
              </a:lnSpc>
              <a:buNone/>
            </a:pPr>
            <a:r>
              <a:rPr lang="en-US" altLang="zh-TW" sz="3200" dirty="0">
                <a:latin typeface="Arial" panose="020B0604020202020204" pitchFamily="34" charset="0"/>
                <a:ea typeface="標楷體" panose="03000509000000000000" pitchFamily="65" charset="-120"/>
                <a:cs typeface="Arial" panose="020B0604020202020204" pitchFamily="34" charset="0"/>
              </a:rPr>
              <a:t>☐ Take a river cruise* or ride a scenic train.</a:t>
            </a:r>
          </a:p>
          <a:p>
            <a:pPr marL="895350" indent="0">
              <a:lnSpc>
                <a:spcPct val="140000"/>
              </a:lnSpc>
              <a:buNone/>
            </a:pPr>
            <a:r>
              <a:rPr lang="en-US" altLang="zh-TW" sz="3200" dirty="0">
                <a:latin typeface="Arial" panose="020B0604020202020204" pitchFamily="34" charset="0"/>
                <a:ea typeface="標楷體" panose="03000509000000000000" pitchFamily="65" charset="-120"/>
                <a:cs typeface="Arial" panose="020B0604020202020204" pitchFamily="34" charset="0"/>
              </a:rPr>
              <a:t>☐ Stroll in a bamboo forest.</a:t>
            </a:r>
          </a:p>
        </p:txBody>
      </p:sp>
      <p:sp>
        <p:nvSpPr>
          <p:cNvPr id="16" name="矩形: 圓角 15">
            <a:extLst>
              <a:ext uri="{FF2B5EF4-FFF2-40B4-BE49-F238E27FC236}">
                <a16:creationId xmlns:a16="http://schemas.microsoft.com/office/drawing/2014/main" id="{BA3D717D-CFBC-4BA1-986E-99CC4D4C6A64}"/>
              </a:ext>
            </a:extLst>
          </p:cNvPr>
          <p:cNvSpPr/>
          <p:nvPr/>
        </p:nvSpPr>
        <p:spPr>
          <a:xfrm>
            <a:off x="7151764" y="6072681"/>
            <a:ext cx="4667170" cy="503734"/>
          </a:xfrm>
          <a:prstGeom prst="roundRect">
            <a:avLst>
              <a:gd name="adj" fmla="val 50000"/>
            </a:avLst>
          </a:prstGeom>
          <a:solidFill>
            <a:schemeClr val="bg1"/>
          </a:solidFill>
          <a:ln w="19050">
            <a:solidFill>
              <a:srgbClr val="00B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標楷體" panose="03000509000000000000" pitchFamily="65" charset="-120"/>
            </a:endParaRPr>
          </a:p>
        </p:txBody>
      </p:sp>
      <p:sp>
        <p:nvSpPr>
          <p:cNvPr id="17" name="文字版面配置區 2">
            <a:extLst>
              <a:ext uri="{FF2B5EF4-FFF2-40B4-BE49-F238E27FC236}">
                <a16:creationId xmlns:a16="http://schemas.microsoft.com/office/drawing/2014/main" id="{6B064EFF-C9EB-458C-A71F-74BC943AB8F1}"/>
              </a:ext>
            </a:extLst>
          </p:cNvPr>
          <p:cNvSpPr txBox="1">
            <a:spLocks/>
          </p:cNvSpPr>
          <p:nvPr/>
        </p:nvSpPr>
        <p:spPr>
          <a:xfrm>
            <a:off x="9400619" y="6058988"/>
            <a:ext cx="2405300" cy="5311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61950" indent="-361950">
              <a:lnSpc>
                <a:spcPct val="120000"/>
              </a:lnSpc>
            </a:pPr>
            <a:r>
              <a:rPr lang="en-US" altLang="zh-TW" dirty="0">
                <a:solidFill>
                  <a:schemeClr val="tx1"/>
                </a:solidFill>
                <a:latin typeface="Arial" panose="020B0604020202020204" pitchFamily="34" charset="0"/>
                <a:ea typeface="標楷體" panose="03000509000000000000" pitchFamily="65" charset="-120"/>
                <a:cs typeface="Arial" panose="020B0604020202020204" pitchFamily="34" charset="0"/>
              </a:rPr>
              <a:t>cruise </a:t>
            </a:r>
            <a:r>
              <a:rPr lang="zh-TW" altLang="en-US" dirty="0">
                <a:solidFill>
                  <a:schemeClr val="tx1"/>
                </a:solidFill>
                <a:latin typeface="Arial" panose="020B0604020202020204" pitchFamily="34" charset="0"/>
                <a:ea typeface="標楷體" panose="03000509000000000000" pitchFamily="65" charset="-120"/>
                <a:cs typeface="Arial" panose="020B0604020202020204" pitchFamily="34" charset="0"/>
              </a:rPr>
              <a:t>乘船遊覽</a:t>
            </a:r>
          </a:p>
        </p:txBody>
      </p:sp>
      <p:sp>
        <p:nvSpPr>
          <p:cNvPr id="18" name="文字版面配置區 2">
            <a:extLst>
              <a:ext uri="{FF2B5EF4-FFF2-40B4-BE49-F238E27FC236}">
                <a16:creationId xmlns:a16="http://schemas.microsoft.com/office/drawing/2014/main" id="{45BD609D-4CBE-436C-B4C2-3F165A7D5F0E}"/>
              </a:ext>
            </a:extLst>
          </p:cNvPr>
          <p:cNvSpPr txBox="1">
            <a:spLocks/>
          </p:cNvSpPr>
          <p:nvPr/>
        </p:nvSpPr>
        <p:spPr>
          <a:xfrm>
            <a:off x="7709091" y="6072681"/>
            <a:ext cx="1730573" cy="5311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61950" indent="-361950">
              <a:lnSpc>
                <a:spcPct val="120000"/>
              </a:lnSpc>
            </a:pPr>
            <a:r>
              <a:rPr lang="en-US" altLang="zh-TW" dirty="0">
                <a:solidFill>
                  <a:srgbClr val="00B3DD"/>
                </a:solidFill>
                <a:latin typeface="Arial" panose="020B0604020202020204" pitchFamily="34" charset="0"/>
                <a:ea typeface="標楷體" panose="03000509000000000000" pitchFamily="65" charset="-120"/>
                <a:cs typeface="Arial" panose="020B0604020202020204" pitchFamily="34" charset="0"/>
              </a:rPr>
              <a:t>Word Bank</a:t>
            </a:r>
            <a:endParaRPr lang="zh-TW" altLang="en-US" i="1" dirty="0">
              <a:solidFill>
                <a:srgbClr val="00B3DD"/>
              </a:solidFill>
              <a:latin typeface="Arial" panose="020B0604020202020204" pitchFamily="34" charset="0"/>
              <a:ea typeface="標楷體" panose="03000509000000000000" pitchFamily="65" charset="-120"/>
              <a:cs typeface="Arial" panose="020B0604020202020204" pitchFamily="34" charset="0"/>
            </a:endParaRPr>
          </a:p>
        </p:txBody>
      </p:sp>
      <p:pic>
        <p:nvPicPr>
          <p:cNvPr id="19" name="圖片 18">
            <a:extLst>
              <a:ext uri="{FF2B5EF4-FFF2-40B4-BE49-F238E27FC236}">
                <a16:creationId xmlns:a16="http://schemas.microsoft.com/office/drawing/2014/main" id="{BCFA964A-511B-44F9-8219-BAF42ADBBB58}"/>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79559" y="6130999"/>
            <a:ext cx="393193" cy="387097"/>
          </a:xfrm>
          <a:prstGeom prst="rect">
            <a:avLst/>
          </a:prstGeom>
        </p:spPr>
      </p:pic>
      <p:pic>
        <p:nvPicPr>
          <p:cNvPr id="8" name="圖片 7">
            <a:extLst>
              <a:ext uri="{FF2B5EF4-FFF2-40B4-BE49-F238E27FC236}">
                <a16:creationId xmlns:a16="http://schemas.microsoft.com/office/drawing/2014/main" id="{81A94CD8-1B9B-46CB-9EE0-BB20F1EF8E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0327" y="2941159"/>
            <a:ext cx="463808" cy="435775"/>
          </a:xfrm>
          <a:prstGeom prst="rect">
            <a:avLst/>
          </a:prstGeom>
        </p:spPr>
      </p:pic>
      <p:pic>
        <p:nvPicPr>
          <p:cNvPr id="9" name="圖片 8">
            <a:extLst>
              <a:ext uri="{FF2B5EF4-FFF2-40B4-BE49-F238E27FC236}">
                <a16:creationId xmlns:a16="http://schemas.microsoft.com/office/drawing/2014/main" id="{063DF46D-E5D8-4740-A4AB-48DF32104B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472" y="2286000"/>
            <a:ext cx="318857" cy="318857"/>
          </a:xfrm>
          <a:prstGeom prst="rect">
            <a:avLst/>
          </a:prstGeom>
        </p:spPr>
      </p:pic>
      <p:pic>
        <p:nvPicPr>
          <p:cNvPr id="11" name="圖片 10">
            <a:extLst>
              <a:ext uri="{FF2B5EF4-FFF2-40B4-BE49-F238E27FC236}">
                <a16:creationId xmlns:a16="http://schemas.microsoft.com/office/drawing/2014/main" id="{60935CDD-8F4E-48EC-BA5D-C137A02DE7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8836" y="3741703"/>
            <a:ext cx="482267" cy="453118"/>
          </a:xfrm>
          <a:prstGeom prst="rect">
            <a:avLst/>
          </a:prstGeom>
        </p:spPr>
      </p:pic>
      <p:pic>
        <p:nvPicPr>
          <p:cNvPr id="12" name="圖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350" y="178054"/>
            <a:ext cx="2474134" cy="485614"/>
          </a:xfrm>
          <a:prstGeom prst="rect">
            <a:avLst/>
          </a:prstGeom>
        </p:spPr>
      </p:pic>
    </p:spTree>
    <p:extLst>
      <p:ext uri="{BB962C8B-B14F-4D97-AF65-F5344CB8AC3E}">
        <p14:creationId xmlns:p14="http://schemas.microsoft.com/office/powerpoint/2010/main" val="37130378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圓角矩形 5">
            <a:hlinkClick r:id="rId2" action="ppaction://hlinksldjump"/>
            <a:extLst>
              <a:ext uri="{FF2B5EF4-FFF2-40B4-BE49-F238E27FC236}">
                <a16:creationId xmlns:a16="http://schemas.microsoft.com/office/drawing/2014/main" id="{621F8719-80B1-4ECA-9F29-82CFD8BBCB0D}"/>
              </a:ext>
            </a:extLst>
          </p:cNvPr>
          <p:cNvSpPr/>
          <p:nvPr/>
        </p:nvSpPr>
        <p:spPr>
          <a:xfrm>
            <a:off x="10440001" y="144000"/>
            <a:ext cx="108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6" name="副標題 1">
            <a:extLst>
              <a:ext uri="{FF2B5EF4-FFF2-40B4-BE49-F238E27FC236}">
                <a16:creationId xmlns:a16="http://schemas.microsoft.com/office/drawing/2014/main" id="{4C2D73AD-77FF-4118-86D1-94D94F802323}"/>
              </a:ext>
            </a:extLst>
          </p:cNvPr>
          <p:cNvSpPr txBox="1">
            <a:spLocks/>
          </p:cNvSpPr>
          <p:nvPr/>
        </p:nvSpPr>
        <p:spPr>
          <a:xfrm>
            <a:off x="403200" y="835200"/>
            <a:ext cx="11072862" cy="23777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on the surface</a:t>
            </a:r>
            <a:r>
              <a:rPr lang="zh-TW" altLang="en-US" sz="3200" dirty="0">
                <a:latin typeface="Arial" panose="020B0604020202020204" pitchFamily="34" charset="0"/>
                <a:ea typeface="標楷體" panose="03000509000000000000" pitchFamily="65" charset="-120"/>
                <a:cs typeface="Arial" panose="020B0604020202020204" pitchFamily="34" charset="0"/>
              </a:rPr>
              <a:t>表示「在表面之上」，另外</a:t>
            </a:r>
            <a:r>
              <a:rPr lang="en-US" altLang="zh-TW" sz="3200" dirty="0">
                <a:latin typeface="Arial" panose="020B0604020202020204" pitchFamily="34" charset="0"/>
                <a:ea typeface="標楷體" panose="03000509000000000000" pitchFamily="65" charset="-120"/>
                <a:cs typeface="Arial" panose="020B0604020202020204" pitchFamily="34" charset="0"/>
              </a:rPr>
              <a:t>on the surface</a:t>
            </a:r>
            <a:r>
              <a:rPr lang="zh-TW" altLang="en-US" sz="3200" dirty="0">
                <a:latin typeface="Arial" panose="020B0604020202020204" pitchFamily="34" charset="0"/>
                <a:ea typeface="標楷體" panose="03000509000000000000" pitchFamily="65" charset="-120"/>
                <a:cs typeface="Arial" panose="020B0604020202020204" pitchFamily="34" charset="0"/>
              </a:rPr>
              <a:t>也可表示抽象的「表面上」，用以對比</a:t>
            </a:r>
            <a:r>
              <a:rPr lang="en-US" altLang="zh-TW" sz="3200" dirty="0">
                <a:latin typeface="Arial" panose="020B0604020202020204" pitchFamily="34" charset="0"/>
                <a:ea typeface="標楷體" panose="03000509000000000000" pitchFamily="65" charset="-120"/>
                <a:cs typeface="Arial" panose="020B0604020202020204" pitchFamily="34" charset="0"/>
              </a:rPr>
              <a:t>in fact</a:t>
            </a:r>
            <a:r>
              <a:rPr lang="zh-TW" altLang="en-US" sz="3200" dirty="0">
                <a:latin typeface="Arial" panose="020B0604020202020204" pitchFamily="34" charset="0"/>
                <a:ea typeface="標楷體" panose="03000509000000000000" pitchFamily="65" charset="-120"/>
                <a:cs typeface="Arial" panose="020B0604020202020204" pitchFamily="34" charset="0"/>
              </a:rPr>
              <a:t>所帶出的真實情況。</a:t>
            </a:r>
          </a:p>
          <a:p>
            <a:pPr>
              <a:lnSpc>
                <a:spcPct val="140000"/>
              </a:lnSpc>
              <a:spcBef>
                <a:spcPts val="600"/>
              </a:spcBef>
            </a:pPr>
            <a:r>
              <a:rPr lang="en-US" altLang="zh-TW" sz="3200" u="sng" dirty="0">
                <a:latin typeface="Arial" panose="020B0604020202020204" pitchFamily="34" charset="0"/>
                <a:ea typeface="標楷體" panose="03000509000000000000" pitchFamily="65" charset="-120"/>
                <a:cs typeface="Arial" panose="020B0604020202020204" pitchFamily="34" charset="0"/>
              </a:rPr>
              <a:t>On the surface</a:t>
            </a:r>
            <a:r>
              <a:rPr lang="en-US" altLang="zh-TW" sz="3200" dirty="0">
                <a:latin typeface="Arial" panose="020B0604020202020204" pitchFamily="34" charset="0"/>
                <a:ea typeface="標楷體" panose="03000509000000000000" pitchFamily="65" charset="-120"/>
                <a:cs typeface="Arial" panose="020B0604020202020204" pitchFamily="34" charset="0"/>
              </a:rPr>
              <a:t>, the witch looks like a caring person, but </a:t>
            </a:r>
            <a:r>
              <a:rPr lang="en-US" altLang="zh-TW" sz="3200" u="sng" dirty="0">
                <a:latin typeface="Arial" panose="020B0604020202020204" pitchFamily="34" charset="0"/>
                <a:ea typeface="標楷體" panose="03000509000000000000" pitchFamily="65" charset="-120"/>
                <a:cs typeface="Arial" panose="020B0604020202020204" pitchFamily="34" charset="0"/>
              </a:rPr>
              <a:t>in fact</a:t>
            </a:r>
            <a:r>
              <a:rPr lang="en-US" altLang="zh-TW" sz="3200" dirty="0">
                <a:latin typeface="Arial" panose="020B0604020202020204" pitchFamily="34" charset="0"/>
                <a:ea typeface="標楷體" panose="03000509000000000000" pitchFamily="65" charset="-120"/>
                <a:cs typeface="Arial" panose="020B0604020202020204" pitchFamily="34" charset="0"/>
              </a:rPr>
              <a:t> she is selfish and evil.</a:t>
            </a:r>
          </a:p>
        </p:txBody>
      </p:sp>
      <p:sp>
        <p:nvSpPr>
          <p:cNvPr id="7" name="圓角矩形 6"/>
          <p:cNvSpPr/>
          <p:nvPr/>
        </p:nvSpPr>
        <p:spPr>
          <a:xfrm>
            <a:off x="0" y="0"/>
            <a:ext cx="432000" cy="360000"/>
          </a:xfrm>
          <a:prstGeom prst="roundRect">
            <a:avLst>
              <a:gd name="adj" fmla="val 0"/>
            </a:avLst>
          </a:prstGeom>
          <a:solidFill>
            <a:srgbClr val="00B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0000"/>
            <a:r>
              <a:rPr lang="en-US" altLang="zh-TW" sz="2400" dirty="0" smtClean="0">
                <a:ea typeface="標楷體" panose="03000509000000000000" pitchFamily="65" charset="-120"/>
              </a:rPr>
              <a:t>6</a:t>
            </a:r>
            <a:endParaRPr lang="zh-TW" altLang="en-US" sz="2400" dirty="0">
              <a:ea typeface="標楷體" panose="03000509000000000000" pitchFamily="65" charset="-120"/>
            </a:endParaRPr>
          </a:p>
        </p:txBody>
      </p:sp>
    </p:spTree>
    <p:extLst>
      <p:ext uri="{BB962C8B-B14F-4D97-AF65-F5344CB8AC3E}">
        <p14:creationId xmlns:p14="http://schemas.microsoft.com/office/powerpoint/2010/main" val="2420921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圓角矩形 5">
            <a:hlinkClick r:id="rId2" action="ppaction://hlinksldjump"/>
            <a:extLst>
              <a:ext uri="{FF2B5EF4-FFF2-40B4-BE49-F238E27FC236}">
                <a16:creationId xmlns:a16="http://schemas.microsoft.com/office/drawing/2014/main" id="{621F8719-80B1-4ECA-9F29-82CFD8BBCB0D}"/>
              </a:ext>
            </a:extLst>
          </p:cNvPr>
          <p:cNvSpPr/>
          <p:nvPr/>
        </p:nvSpPr>
        <p:spPr>
          <a:xfrm>
            <a:off x="10440001" y="144000"/>
            <a:ext cx="108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6" name="副標題 1">
            <a:extLst>
              <a:ext uri="{FF2B5EF4-FFF2-40B4-BE49-F238E27FC236}">
                <a16:creationId xmlns:a16="http://schemas.microsoft.com/office/drawing/2014/main" id="{4C2D73AD-77FF-4118-86D1-94D94F802323}"/>
              </a:ext>
            </a:extLst>
          </p:cNvPr>
          <p:cNvSpPr txBox="1">
            <a:spLocks/>
          </p:cNvSpPr>
          <p:nvPr/>
        </p:nvSpPr>
        <p:spPr>
          <a:xfrm>
            <a:off x="403200" y="835200"/>
            <a:ext cx="11072862" cy="23777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84200" indent="-584200">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(1) take a walk</a:t>
            </a:r>
            <a:r>
              <a:rPr lang="zh-TW" altLang="en-US" sz="3200" dirty="0">
                <a:latin typeface="Arial" panose="020B0604020202020204" pitchFamily="34" charset="0"/>
                <a:ea typeface="標楷體" panose="03000509000000000000" pitchFamily="65" charset="-120"/>
                <a:cs typeface="Arial" panose="020B0604020202020204" pitchFamily="34" charset="0"/>
              </a:rPr>
              <a:t>為「散步」之意。</a:t>
            </a:r>
            <a:r>
              <a:rPr lang="zh-TW" altLang="en-US" sz="3200" b="1" dirty="0">
                <a:solidFill>
                  <a:srgbClr val="0000CC"/>
                </a:solidFill>
                <a:latin typeface="微軟正黑體" panose="020B0604030504040204" pitchFamily="34" charset="-120"/>
                <a:ea typeface="微軟正黑體" panose="020B0604030504040204" pitchFamily="34" charset="-120"/>
                <a:cs typeface="Arial" panose="020B0604020202020204" pitchFamily="34" charset="0"/>
              </a:rPr>
              <a:t>同</a:t>
            </a:r>
            <a:r>
              <a:rPr lang="zh-TW" altLang="en-US" sz="3200" dirty="0">
                <a:latin typeface="Arial" panose="020B0604020202020204" pitchFamily="34" charset="0"/>
                <a:ea typeface="標楷體" panose="03000509000000000000" pitchFamily="65" charset="-120"/>
                <a:cs typeface="Arial" panose="020B0604020202020204" pitchFamily="34" charset="0"/>
              </a:rPr>
              <a:t> </a:t>
            </a:r>
            <a:r>
              <a:rPr lang="en-US" altLang="zh-TW" sz="3200" dirty="0">
                <a:latin typeface="Arial" panose="020B0604020202020204" pitchFamily="34" charset="0"/>
                <a:ea typeface="標楷體" panose="03000509000000000000" pitchFamily="65" charset="-120"/>
                <a:cs typeface="Arial" panose="020B0604020202020204" pitchFamily="34" charset="0"/>
              </a:rPr>
              <a:t>take a stroll</a:t>
            </a:r>
          </a:p>
          <a:p>
            <a:pPr marL="584200" indent="-584200">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(2) through</a:t>
            </a:r>
            <a:r>
              <a:rPr lang="zh-TW" altLang="en-US" sz="3200" dirty="0">
                <a:latin typeface="Arial" panose="020B0604020202020204" pitchFamily="34" charset="0"/>
                <a:ea typeface="標楷體" panose="03000509000000000000" pitchFamily="65" charset="-120"/>
                <a:cs typeface="Arial" panose="020B0604020202020204" pitchFamily="34" charset="0"/>
              </a:rPr>
              <a:t>後方加地點，表「穿越某地」，若後方加一段時間，則表「整段時間從頭到尾。」</a:t>
            </a:r>
          </a:p>
          <a:p>
            <a:pPr>
              <a:lnSpc>
                <a:spcPct val="140000"/>
              </a:lnSpc>
              <a:spcBef>
                <a:spcPts val="600"/>
              </a:spcBef>
            </a:pPr>
            <a:r>
              <a:rPr lang="en-US" altLang="zh-TW" sz="3200" dirty="0">
                <a:latin typeface="Arial" panose="020B0604020202020204" pitchFamily="34" charset="0"/>
                <a:ea typeface="標楷體" panose="03000509000000000000" pitchFamily="65" charset="-120"/>
                <a:cs typeface="Arial" panose="020B0604020202020204" pitchFamily="34" charset="0"/>
              </a:rPr>
              <a:t>Thomas walks </a:t>
            </a:r>
            <a:r>
              <a:rPr lang="en-US" altLang="zh-TW" sz="3200" u="sng" dirty="0">
                <a:latin typeface="Arial" panose="020B0604020202020204" pitchFamily="34" charset="0"/>
                <a:ea typeface="標楷體" panose="03000509000000000000" pitchFamily="65" charset="-120"/>
                <a:cs typeface="Arial" panose="020B0604020202020204" pitchFamily="34" charset="0"/>
              </a:rPr>
              <a:t>through the park</a:t>
            </a:r>
            <a:r>
              <a:rPr lang="en-US" altLang="zh-TW" sz="3200" dirty="0">
                <a:latin typeface="Arial" panose="020B0604020202020204" pitchFamily="34" charset="0"/>
                <a:ea typeface="標楷體" panose="03000509000000000000" pitchFamily="65" charset="-120"/>
                <a:cs typeface="Arial" panose="020B0604020202020204" pitchFamily="34" charset="0"/>
              </a:rPr>
              <a:t> every morning to get to the metro station.</a:t>
            </a:r>
          </a:p>
          <a:p>
            <a:pPr>
              <a:lnSpc>
                <a:spcPct val="140000"/>
              </a:lnSpc>
              <a:spcBef>
                <a:spcPts val="600"/>
              </a:spcBef>
            </a:pPr>
            <a:r>
              <a:rPr lang="en-US" altLang="zh-TW" sz="3200" dirty="0">
                <a:latin typeface="Arial" panose="020B0604020202020204" pitchFamily="34" charset="0"/>
                <a:ea typeface="標楷體" panose="03000509000000000000" pitchFamily="65" charset="-120"/>
                <a:cs typeface="Arial" panose="020B0604020202020204" pitchFamily="34" charset="0"/>
              </a:rPr>
              <a:t>All the guests stayed </a:t>
            </a:r>
            <a:r>
              <a:rPr lang="en-US" altLang="zh-TW" sz="3200" u="sng" dirty="0">
                <a:latin typeface="Arial" panose="020B0604020202020204" pitchFamily="34" charset="0"/>
                <a:ea typeface="標楷體" panose="03000509000000000000" pitchFamily="65" charset="-120"/>
                <a:cs typeface="Arial" panose="020B0604020202020204" pitchFamily="34" charset="0"/>
              </a:rPr>
              <a:t>through the whole party</a:t>
            </a:r>
            <a:r>
              <a:rPr lang="en-US" altLang="zh-TW" sz="3200" dirty="0">
                <a:latin typeface="Arial" panose="020B0604020202020204" pitchFamily="34" charset="0"/>
                <a:ea typeface="標楷體" panose="03000509000000000000" pitchFamily="65" charset="-120"/>
                <a:cs typeface="Arial" panose="020B0604020202020204" pitchFamily="34" charset="0"/>
              </a:rPr>
              <a:t>.</a:t>
            </a:r>
          </a:p>
        </p:txBody>
      </p:sp>
      <p:sp>
        <p:nvSpPr>
          <p:cNvPr id="7" name="圓角矩形 6"/>
          <p:cNvSpPr/>
          <p:nvPr/>
        </p:nvSpPr>
        <p:spPr>
          <a:xfrm>
            <a:off x="0" y="0"/>
            <a:ext cx="432000" cy="360000"/>
          </a:xfrm>
          <a:prstGeom prst="roundRect">
            <a:avLst>
              <a:gd name="adj" fmla="val 0"/>
            </a:avLst>
          </a:prstGeom>
          <a:solidFill>
            <a:srgbClr val="00B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0000"/>
            <a:r>
              <a:rPr lang="en-US" altLang="zh-TW" sz="2400" dirty="0" smtClean="0">
                <a:ea typeface="標楷體" panose="03000509000000000000" pitchFamily="65" charset="-120"/>
              </a:rPr>
              <a:t>7</a:t>
            </a:r>
            <a:endParaRPr lang="zh-TW" altLang="en-US" sz="2400" dirty="0">
              <a:ea typeface="標楷體" panose="03000509000000000000" pitchFamily="65" charset="-120"/>
            </a:endParaRPr>
          </a:p>
        </p:txBody>
      </p:sp>
    </p:spTree>
    <p:extLst>
      <p:ext uri="{BB962C8B-B14F-4D97-AF65-F5344CB8AC3E}">
        <p14:creationId xmlns:p14="http://schemas.microsoft.com/office/powerpoint/2010/main" val="2466282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ack 074 L5 第3段 slo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extLst>
              <a:ext uri="{28A0092B-C50C-407E-A947-70E740481C1C}">
                <a14:useLocalDpi xmlns:a14="http://schemas.microsoft.com/office/drawing/2010/main" val="0"/>
              </a:ext>
            </a:extLst>
          </a:blip>
          <a:stretch>
            <a:fillRect/>
          </a:stretch>
        </p:blipFill>
        <p:spPr>
          <a:xfrm>
            <a:off x="2688875" y="178129"/>
            <a:ext cx="1186626" cy="324000"/>
          </a:xfrm>
          <a:prstGeom prst="rect">
            <a:avLst/>
          </a:prstGeom>
        </p:spPr>
      </p:pic>
      <p:pic>
        <p:nvPicPr>
          <p:cNvPr id="7" name="Track 070 L5 第3段 normal">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cstate="print">
            <a:extLst>
              <a:ext uri="{28A0092B-C50C-407E-A947-70E740481C1C}">
                <a14:useLocalDpi xmlns:a14="http://schemas.microsoft.com/office/drawing/2010/main" val="0"/>
              </a:ext>
            </a:extLst>
          </a:blip>
          <a:stretch>
            <a:fillRect/>
          </a:stretch>
        </p:blipFill>
        <p:spPr>
          <a:xfrm>
            <a:off x="1600399" y="178129"/>
            <a:ext cx="1357917" cy="324000"/>
          </a:xfrm>
          <a:prstGeom prst="rect">
            <a:avLst/>
          </a:prstGeom>
        </p:spPr>
      </p:pic>
      <p:sp>
        <p:nvSpPr>
          <p:cNvPr id="12" name="矩形 11">
            <a:extLst>
              <a:ext uri="{FF2B5EF4-FFF2-40B4-BE49-F238E27FC236}">
                <a16:creationId xmlns:a16="http://schemas.microsoft.com/office/drawing/2014/main" id="{F8DDB2D7-13DA-431F-8F21-44310A4AB454}"/>
              </a:ext>
            </a:extLst>
          </p:cNvPr>
          <p:cNvSpPr/>
          <p:nvPr/>
        </p:nvSpPr>
        <p:spPr>
          <a:xfrm>
            <a:off x="2469814" y="3955511"/>
            <a:ext cx="9269577" cy="2405530"/>
          </a:xfrm>
          <a:prstGeom prst="rect">
            <a:avLst/>
          </a:prstGeom>
        </p:spPr>
        <p:txBody>
          <a:bodyPr wrap="square">
            <a:spAutoFit/>
          </a:bodyPr>
          <a:lstStyle/>
          <a:p>
            <a:pPr>
              <a:lnSpc>
                <a:spcPct val="120000"/>
              </a:lnSpc>
              <a:spcBef>
                <a:spcPts val="600"/>
              </a:spcBef>
            </a:pPr>
            <a:r>
              <a:rPr lang="zh-TW" altLang="en-US" sz="3200" b="1" dirty="0" smtClean="0">
                <a:solidFill>
                  <a:srgbClr val="0000CC"/>
                </a:solidFill>
                <a:latin typeface="Arial" panose="020B0604020202020204" pitchFamily="34" charset="0"/>
                <a:ea typeface="標楷體" panose="03000509000000000000" pitchFamily="65" charset="-120"/>
                <a:cs typeface="Arial" panose="020B0604020202020204" pitchFamily="34" charset="0"/>
              </a:rPr>
              <a:t>　</a:t>
            </a:r>
            <a:r>
              <a:rPr lang="zh-TW" altLang="en-US" sz="3200" b="1" spc="-30" dirty="0" smtClean="0">
                <a:solidFill>
                  <a:srgbClr val="0000CC"/>
                </a:solidFill>
                <a:latin typeface="Arial" panose="020B0604020202020204" pitchFamily="34" charset="0"/>
                <a:ea typeface="標楷體" panose="03000509000000000000" pitchFamily="65" charset="-120"/>
                <a:cs typeface="Arial" panose="020B0604020202020204" pitchFamily="34" charset="0"/>
              </a:rPr>
              <a:t>　另一個令人難忘的京都景象包含面對面接觸這座古都其中一個非常特別的「藝術從業人員」，或稱藝妓。這些女性穿著精美的</a:t>
            </a:r>
            <a:r>
              <a:rPr lang="zh-TW" altLang="en-US" sz="3200" b="1" spc="-30" dirty="0">
                <a:solidFill>
                  <a:srgbClr val="0000CC"/>
                </a:solidFill>
                <a:latin typeface="Arial" panose="020B0604020202020204" pitchFamily="34" charset="0"/>
                <a:ea typeface="標楷體" panose="03000509000000000000" pitchFamily="65" charset="-120"/>
                <a:cs typeface="Arial" panose="020B0604020202020204" pitchFamily="34" charset="0"/>
              </a:rPr>
              <a:t>和服，</a:t>
            </a:r>
            <a:r>
              <a:rPr lang="zh-TW" altLang="en-US" sz="3200" b="1" spc="-30" dirty="0" smtClean="0">
                <a:solidFill>
                  <a:srgbClr val="0000CC"/>
                </a:solidFill>
                <a:latin typeface="Arial" panose="020B0604020202020204" pitchFamily="34" charset="0"/>
                <a:ea typeface="標楷體" panose="03000509000000000000" pitchFamily="65" charset="-120"/>
                <a:cs typeface="Arial" panose="020B0604020202020204" pitchFamily="34" charset="0"/>
              </a:rPr>
              <a:t>並有</a:t>
            </a:r>
            <a:r>
              <a:rPr lang="zh-TW" altLang="en-US" sz="3200" b="1" spc="-30" dirty="0">
                <a:solidFill>
                  <a:srgbClr val="0000CC"/>
                </a:solidFill>
                <a:latin typeface="Arial" panose="020B0604020202020204" pitchFamily="34" charset="0"/>
                <a:ea typeface="標楷體" panose="03000509000000000000" pitchFamily="65" charset="-120"/>
                <a:cs typeface="Arial" panose="020B0604020202020204" pitchFamily="34" charset="0"/>
              </a:rPr>
              <a:t>著絲綢的袖子。</a:t>
            </a:r>
            <a:endParaRPr lang="zh-TW" altLang="en-US" sz="3200" b="1" dirty="0">
              <a:solidFill>
                <a:srgbClr val="0000CC"/>
              </a:solidFill>
              <a:latin typeface="Arial" panose="020B0604020202020204" pitchFamily="34" charset="0"/>
              <a:ea typeface="標楷體" panose="03000509000000000000" pitchFamily="65" charset="-120"/>
              <a:cs typeface="Arial" panose="020B0604020202020204" pitchFamily="34" charset="0"/>
            </a:endParaRPr>
          </a:p>
        </p:txBody>
      </p:sp>
      <p:sp>
        <p:nvSpPr>
          <p:cNvPr id="5" name="矩形 4">
            <a:extLst>
              <a:ext uri="{FF2B5EF4-FFF2-40B4-BE49-F238E27FC236}">
                <a16:creationId xmlns:a16="http://schemas.microsoft.com/office/drawing/2014/main" id="{3277407A-93C6-48E0-8057-E86003436F2F}"/>
              </a:ext>
            </a:extLst>
          </p:cNvPr>
          <p:cNvSpPr/>
          <p:nvPr/>
        </p:nvSpPr>
        <p:spPr>
          <a:xfrm>
            <a:off x="478983" y="821989"/>
            <a:ext cx="11479469" cy="3194721"/>
          </a:xfrm>
          <a:prstGeom prst="rect">
            <a:avLst/>
          </a:prstGeom>
        </p:spPr>
        <p:txBody>
          <a:bodyPr wrap="square">
            <a:spAutoFit/>
          </a:bodyPr>
          <a:lstStyle/>
          <a:p>
            <a:pPr indent="903288">
              <a:lnSpc>
                <a:spcPct val="140000"/>
              </a:lnSpc>
            </a:pPr>
            <a:r>
              <a:rPr lang="en-US" altLang="zh-TW" sz="3600" u="sng" dirty="0" smtClean="0">
                <a:latin typeface="Arial" panose="020B0604020202020204" pitchFamily="34" charset="0"/>
                <a:ea typeface="標楷體" panose="03000509000000000000" pitchFamily="65" charset="-120"/>
                <a:cs typeface="Arial" panose="020B0604020202020204" pitchFamily="34" charset="0"/>
              </a:rPr>
              <a:t>Another</a:t>
            </a:r>
            <a:r>
              <a:rPr lang="en-US" altLang="zh-TW" sz="3600" dirty="0" smtClean="0">
                <a:latin typeface="Arial" panose="020B0604020202020204" pitchFamily="34" charset="0"/>
                <a:ea typeface="標楷體" panose="03000509000000000000" pitchFamily="65" charset="-120"/>
                <a:cs typeface="Arial" panose="020B0604020202020204" pitchFamily="34" charset="0"/>
              </a:rPr>
              <a:t> unforgettable Kyoto sight </a:t>
            </a:r>
            <a:r>
              <a:rPr lang="en-US" altLang="zh-TW" sz="3600" u="sng" dirty="0" smtClean="0">
                <a:latin typeface="Arial" panose="020B0604020202020204" pitchFamily="34" charset="0"/>
                <a:ea typeface="標楷體" panose="03000509000000000000" pitchFamily="65" charset="-120"/>
                <a:cs typeface="Arial" panose="020B0604020202020204" pitchFamily="34" charset="0"/>
              </a:rPr>
              <a:t>involves</a:t>
            </a:r>
            <a:r>
              <a:rPr lang="en-US" altLang="zh-TW" sz="3600" dirty="0" smtClean="0">
                <a:latin typeface="Arial" panose="020B0604020202020204" pitchFamily="34" charset="0"/>
                <a:ea typeface="標楷體" panose="03000509000000000000" pitchFamily="65" charset="-120"/>
                <a:cs typeface="Arial" panose="020B0604020202020204" pitchFamily="34" charset="0"/>
              </a:rPr>
              <a:t> coming</a:t>
            </a:r>
            <a:br>
              <a:rPr lang="en-US" altLang="zh-TW" sz="3600" dirty="0" smtClean="0">
                <a:latin typeface="Arial" panose="020B0604020202020204" pitchFamily="34" charset="0"/>
                <a:ea typeface="標楷體" panose="03000509000000000000" pitchFamily="65" charset="-120"/>
                <a:cs typeface="Arial" panose="020B0604020202020204" pitchFamily="34" charset="0"/>
              </a:rPr>
            </a:br>
            <a:r>
              <a:rPr lang="en-US" altLang="zh-TW" sz="3600" b="1" dirty="0" smtClean="0">
                <a:solidFill>
                  <a:srgbClr val="00B0F0"/>
                </a:solidFill>
                <a:latin typeface="Arial" panose="020B0604020202020204" pitchFamily="34" charset="0"/>
                <a:ea typeface="標楷體" panose="03000509000000000000" pitchFamily="65" charset="-120"/>
                <a:cs typeface="Arial" panose="020B0604020202020204" pitchFamily="34" charset="0"/>
              </a:rPr>
              <a:t>face to face </a:t>
            </a:r>
            <a:r>
              <a:rPr lang="en-US" altLang="zh-TW" sz="3600" dirty="0" smtClean="0">
                <a:latin typeface="Arial" panose="020B0604020202020204" pitchFamily="34" charset="0"/>
                <a:ea typeface="標楷體" panose="03000509000000000000" pitchFamily="65" charset="-120"/>
                <a:cs typeface="Arial" panose="020B0604020202020204" pitchFamily="34" charset="0"/>
              </a:rPr>
              <a:t>with one of the old capital’s very special “persons of art,” or </a:t>
            </a:r>
            <a:r>
              <a:rPr lang="en-US" altLang="zh-TW" sz="3600" b="1" dirty="0" smtClean="0">
                <a:latin typeface="Arial" panose="020B0604020202020204" pitchFamily="34" charset="0"/>
                <a:ea typeface="標楷體" panose="03000509000000000000" pitchFamily="65" charset="-120"/>
                <a:cs typeface="Arial" panose="020B0604020202020204" pitchFamily="34" charset="0"/>
              </a:rPr>
              <a:t>geishas*</a:t>
            </a:r>
            <a:r>
              <a:rPr lang="en-US" altLang="zh-TW" sz="3600" dirty="0">
                <a:latin typeface="Arial" panose="020B0604020202020204" pitchFamily="34" charset="0"/>
                <a:ea typeface="標楷體" panose="03000509000000000000" pitchFamily="65" charset="-120"/>
                <a:cs typeface="Arial" panose="020B0604020202020204" pitchFamily="34" charset="0"/>
              </a:rPr>
              <a:t>. These are women </a:t>
            </a:r>
            <a:r>
              <a:rPr lang="en-US" altLang="zh-TW" sz="3600" u="sng" dirty="0">
                <a:uFill>
                  <a:solidFill>
                    <a:schemeClr val="tx1"/>
                  </a:solidFill>
                </a:uFill>
                <a:latin typeface="Arial" panose="020B0604020202020204" pitchFamily="34" charset="0"/>
                <a:ea typeface="標楷體" panose="03000509000000000000" pitchFamily="65" charset="-120"/>
                <a:cs typeface="Arial" panose="020B0604020202020204" pitchFamily="34" charset="0"/>
              </a:rPr>
              <a:t>dressed </a:t>
            </a:r>
            <a:r>
              <a:rPr lang="en-US" altLang="zh-TW" sz="3600" u="sng" dirty="0" smtClean="0">
                <a:uFill>
                  <a:solidFill>
                    <a:schemeClr val="tx1"/>
                  </a:solidFill>
                </a:uFill>
                <a:latin typeface="Arial" panose="020B0604020202020204" pitchFamily="34" charset="0"/>
                <a:ea typeface="標楷體" panose="03000509000000000000" pitchFamily="65" charset="-120"/>
                <a:cs typeface="Arial" panose="020B0604020202020204" pitchFamily="34" charset="0"/>
              </a:rPr>
              <a:t>in </a:t>
            </a:r>
            <a:r>
              <a:rPr lang="en-US" altLang="zh-TW" sz="3600" b="1" u="sng" dirty="0" smtClean="0">
                <a:solidFill>
                  <a:srgbClr val="FF0000"/>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delicate</a:t>
            </a:r>
            <a:r>
              <a:rPr lang="en-US" altLang="zh-TW" sz="3600" b="1" u="sng" baseline="30000" dirty="0" smtClean="0">
                <a:solidFill>
                  <a:srgbClr val="FF0000"/>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12</a:t>
            </a:r>
            <a:r>
              <a:rPr lang="en-US" altLang="zh-TW" sz="3600" u="sng" dirty="0" smtClean="0">
                <a:uFill>
                  <a:solidFill>
                    <a:schemeClr val="tx1"/>
                  </a:solidFill>
                </a:uFill>
                <a:latin typeface="Arial" panose="020B0604020202020204" pitchFamily="34" charset="0"/>
                <a:ea typeface="標楷體" panose="03000509000000000000" pitchFamily="65" charset="-120"/>
                <a:cs typeface="Arial" panose="020B0604020202020204" pitchFamily="34" charset="0"/>
              </a:rPr>
              <a:t> </a:t>
            </a:r>
            <a:r>
              <a:rPr lang="en-US" altLang="zh-TW" sz="3600" u="sng" dirty="0">
                <a:uFill>
                  <a:solidFill>
                    <a:schemeClr val="tx1"/>
                  </a:solidFill>
                </a:uFill>
                <a:latin typeface="Arial" panose="020B0604020202020204" pitchFamily="34" charset="0"/>
                <a:ea typeface="標楷體" panose="03000509000000000000" pitchFamily="65" charset="-120"/>
                <a:cs typeface="Arial" panose="020B0604020202020204" pitchFamily="34" charset="0"/>
              </a:rPr>
              <a:t>kimonos</a:t>
            </a:r>
            <a:r>
              <a:rPr lang="en-US" altLang="zh-TW" sz="3600" dirty="0">
                <a:latin typeface="Arial" panose="020B0604020202020204" pitchFamily="34" charset="0"/>
                <a:ea typeface="標楷體" panose="03000509000000000000" pitchFamily="65" charset="-120"/>
                <a:cs typeface="Arial" panose="020B0604020202020204" pitchFamily="34" charset="0"/>
              </a:rPr>
              <a:t> </a:t>
            </a:r>
            <a:r>
              <a:rPr lang="en-US" altLang="zh-TW" sz="3600" u="sng" dirty="0">
                <a:latin typeface="Arial" panose="020B0604020202020204" pitchFamily="34" charset="0"/>
                <a:ea typeface="標楷體" panose="03000509000000000000" pitchFamily="65" charset="-120"/>
                <a:cs typeface="Arial" panose="020B0604020202020204" pitchFamily="34" charset="0"/>
              </a:rPr>
              <a:t>with</a:t>
            </a:r>
            <a:r>
              <a:rPr lang="en-US" altLang="zh-TW" sz="3600" dirty="0">
                <a:latin typeface="Arial" panose="020B0604020202020204" pitchFamily="34" charset="0"/>
                <a:ea typeface="標楷體" panose="03000509000000000000" pitchFamily="65" charset="-120"/>
                <a:cs typeface="Arial" panose="020B0604020202020204" pitchFamily="34" charset="0"/>
              </a:rPr>
              <a:t> silk sleeves.</a:t>
            </a:r>
            <a:endParaRPr lang="zh-TW" altLang="en-US" sz="3600" dirty="0">
              <a:latin typeface="Arial" panose="020B0604020202020204" pitchFamily="34" charset="0"/>
              <a:ea typeface="標楷體" panose="03000509000000000000" pitchFamily="65" charset="-120"/>
              <a:cs typeface="Arial" panose="020B0604020202020204" pitchFamily="34" charset="0"/>
            </a:endParaRPr>
          </a:p>
        </p:txBody>
      </p:sp>
      <p:sp>
        <p:nvSpPr>
          <p:cNvPr id="8" name="Text Box 10">
            <a:hlinkClick r:id="rId9" action="ppaction://hlinksldjump"/>
            <a:extLst>
              <a:ext uri="{FF2B5EF4-FFF2-40B4-BE49-F238E27FC236}">
                <a16:creationId xmlns:a16="http://schemas.microsoft.com/office/drawing/2014/main" id="{4402BE76-2BE2-42A3-8FAD-014099171B30}"/>
              </a:ext>
            </a:extLst>
          </p:cNvPr>
          <p:cNvSpPr txBox="1">
            <a:spLocks noChangeArrowheads="1"/>
          </p:cNvSpPr>
          <p:nvPr/>
        </p:nvSpPr>
        <p:spPr bwMode="auto">
          <a:xfrm>
            <a:off x="2793117" y="3356245"/>
            <a:ext cx="1920285" cy="400110"/>
          </a:xfrm>
          <a:prstGeom prst="rect">
            <a:avLst/>
          </a:prstGeom>
          <a:solidFill>
            <a:schemeClr val="bg1">
              <a:alpha val="1000"/>
            </a:schemeClr>
          </a:solidFill>
          <a:ln>
            <a:noFill/>
          </a:ln>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2000" b="0" dirty="0">
              <a:latin typeface="Arial" panose="020B0604020202020204" pitchFamily="34" charset="0"/>
              <a:ea typeface="標楷體" panose="03000509000000000000" pitchFamily="65" charset="-120"/>
            </a:endParaRPr>
          </a:p>
        </p:txBody>
      </p:sp>
      <p:sp>
        <p:nvSpPr>
          <p:cNvPr id="9" name="Text Box 10">
            <a:hlinkClick r:id="rId10" action="ppaction://hlinksldjump"/>
            <a:extLst>
              <a:ext uri="{FF2B5EF4-FFF2-40B4-BE49-F238E27FC236}">
                <a16:creationId xmlns:a16="http://schemas.microsoft.com/office/drawing/2014/main" id="{8A981E4A-AE6B-40FD-ACC7-B444D51A7C3D}"/>
              </a:ext>
            </a:extLst>
          </p:cNvPr>
          <p:cNvSpPr txBox="1">
            <a:spLocks noChangeArrowheads="1"/>
          </p:cNvSpPr>
          <p:nvPr/>
        </p:nvSpPr>
        <p:spPr bwMode="auto">
          <a:xfrm>
            <a:off x="478800" y="1824614"/>
            <a:ext cx="2613192" cy="400110"/>
          </a:xfrm>
          <a:prstGeom prst="rect">
            <a:avLst/>
          </a:prstGeom>
          <a:solidFill>
            <a:schemeClr val="bg1">
              <a:alpha val="1000"/>
            </a:schemeClr>
          </a:solidFill>
          <a:ln>
            <a:noFill/>
          </a:ln>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2000" b="0" dirty="0">
              <a:latin typeface="Arial" panose="020B0604020202020204" pitchFamily="34" charset="0"/>
              <a:ea typeface="標楷體" panose="03000509000000000000" pitchFamily="65" charset="-120"/>
            </a:endParaRPr>
          </a:p>
        </p:txBody>
      </p:sp>
      <p:sp>
        <p:nvSpPr>
          <p:cNvPr id="11" name="Text Box 10">
            <a:hlinkClick r:id="rId11" action="ppaction://hlinksldjump"/>
            <a:extLst>
              <a:ext uri="{FF2B5EF4-FFF2-40B4-BE49-F238E27FC236}">
                <a16:creationId xmlns:a16="http://schemas.microsoft.com/office/drawing/2014/main" id="{F654D54D-8C11-493E-BAC9-E563D5E02984}"/>
              </a:ext>
            </a:extLst>
          </p:cNvPr>
          <p:cNvSpPr txBox="1">
            <a:spLocks noChangeArrowheads="1"/>
          </p:cNvSpPr>
          <p:nvPr/>
        </p:nvSpPr>
        <p:spPr bwMode="auto">
          <a:xfrm>
            <a:off x="4427707" y="2608061"/>
            <a:ext cx="1872000" cy="400110"/>
          </a:xfrm>
          <a:prstGeom prst="rect">
            <a:avLst/>
          </a:prstGeom>
          <a:solidFill>
            <a:schemeClr val="bg1">
              <a:alpha val="1000"/>
            </a:schemeClr>
          </a:solidFill>
          <a:ln>
            <a:noFill/>
          </a:ln>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2000" b="0" dirty="0">
              <a:latin typeface="Arial" panose="020B0604020202020204" pitchFamily="34" charset="0"/>
              <a:ea typeface="標楷體" panose="03000509000000000000" pitchFamily="65" charset="-120"/>
            </a:endParaRPr>
          </a:p>
        </p:txBody>
      </p:sp>
      <p:pic>
        <p:nvPicPr>
          <p:cNvPr id="13" name="圖片 12">
            <a:extLst>
              <a:ext uri="{FF2B5EF4-FFF2-40B4-BE49-F238E27FC236}">
                <a16:creationId xmlns:a16="http://schemas.microsoft.com/office/drawing/2014/main" id="{A60431FC-C952-44B5-994C-22565A44DF8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63698" y="144000"/>
            <a:ext cx="352603" cy="352603"/>
          </a:xfrm>
          <a:prstGeom prst="rect">
            <a:avLst/>
          </a:prstGeom>
        </p:spPr>
      </p:pic>
      <p:pic>
        <p:nvPicPr>
          <p:cNvPr id="16" name="圖片 15">
            <a:hlinkClick r:id="rId13" action="ppaction://hlinksldjump"/>
            <a:extLst>
              <a:ext uri="{FF2B5EF4-FFF2-40B4-BE49-F238E27FC236}">
                <a16:creationId xmlns:a16="http://schemas.microsoft.com/office/drawing/2014/main" id="{493220C8-AE0E-4846-AFEF-94DF0C17113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474399" y="788866"/>
            <a:ext cx="252000" cy="252000"/>
          </a:xfrm>
          <a:prstGeom prst="rect">
            <a:avLst/>
          </a:prstGeom>
        </p:spPr>
      </p:pic>
      <p:pic>
        <p:nvPicPr>
          <p:cNvPr id="17" name="圖片 16">
            <a:hlinkClick r:id="rId15" action="ppaction://hlinksldjump"/>
            <a:extLst>
              <a:ext uri="{FF2B5EF4-FFF2-40B4-BE49-F238E27FC236}">
                <a16:creationId xmlns:a16="http://schemas.microsoft.com/office/drawing/2014/main" id="{C5D520CF-D35F-4345-A8E9-44015B9BDEA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542060" y="2318994"/>
            <a:ext cx="252000" cy="252000"/>
          </a:xfrm>
          <a:prstGeom prst="rect">
            <a:avLst/>
          </a:prstGeom>
        </p:spPr>
      </p:pic>
      <p:pic>
        <p:nvPicPr>
          <p:cNvPr id="18" name="圖片 1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1503" y="162000"/>
            <a:ext cx="1144138" cy="356259"/>
          </a:xfrm>
          <a:prstGeom prst="rect">
            <a:avLst/>
          </a:prstGeom>
        </p:spPr>
      </p:pic>
      <p:pic>
        <p:nvPicPr>
          <p:cNvPr id="19" name="Track 074 L5 第3段 slow">
            <a:hlinkClick r:id="" action="ppaction://media"/>
          </p:cNvPr>
          <p:cNvPicPr>
            <a:picLocks noChangeAspect="1"/>
          </p:cNvPicPr>
          <p:nvPr>
            <a:audioFile r:link="rId5"/>
            <p:extLst>
              <p:ext uri="{DAA4B4D4-6D71-4841-9C94-3DE7FCFB9230}">
                <p14:media xmlns:p14="http://schemas.microsoft.com/office/powerpoint/2010/main" r:embed="rId1">
                  <p14:trim st="700" end="59763.25"/>
                </p14:media>
              </p:ext>
            </p:extLst>
          </p:nvPr>
        </p:nvPicPr>
        <p:blipFill>
          <a:blip r:embed="rId17">
            <a:extLst>
              <a:ext uri="{28A0092B-C50C-407E-A947-70E740481C1C}">
                <a14:useLocalDpi xmlns:a14="http://schemas.microsoft.com/office/drawing/2010/main" val="0"/>
              </a:ext>
            </a:extLst>
          </a:blip>
          <a:stretch>
            <a:fillRect/>
          </a:stretch>
        </p:blipFill>
        <p:spPr>
          <a:xfrm>
            <a:off x="9900000" y="144000"/>
            <a:ext cx="360000" cy="783118"/>
          </a:xfrm>
          <a:prstGeom prst="rect">
            <a:avLst/>
          </a:prstGeom>
        </p:spPr>
      </p:pic>
      <p:pic>
        <p:nvPicPr>
          <p:cNvPr id="20" name="Track 070 L5 第3段 normal">
            <a:hlinkClick r:id="" action="ppaction://media"/>
          </p:cNvPr>
          <p:cNvPicPr>
            <a:picLocks noChangeAspect="1"/>
          </p:cNvPicPr>
          <p:nvPr>
            <a:audioFile r:link="rId5"/>
            <p:extLst>
              <p:ext uri="{DAA4B4D4-6D71-4841-9C94-3DE7FCFB9230}">
                <p14:media xmlns:p14="http://schemas.microsoft.com/office/powerpoint/2010/main" r:embed="rId3">
                  <p14:trim end="39160.1666"/>
                </p14:media>
              </p:ext>
            </p:extLst>
          </p:nvPr>
        </p:nvPicPr>
        <p:blipFill>
          <a:blip r:embed="rId18">
            <a:extLst>
              <a:ext uri="{28A0092B-C50C-407E-A947-70E740481C1C}">
                <a14:useLocalDpi xmlns:a14="http://schemas.microsoft.com/office/drawing/2010/main" val="0"/>
              </a:ext>
            </a:extLst>
          </a:blip>
          <a:stretch>
            <a:fillRect/>
          </a:stretch>
        </p:blipFill>
        <p:spPr>
          <a:xfrm>
            <a:off x="8640000" y="144000"/>
            <a:ext cx="360000" cy="783118"/>
          </a:xfrm>
          <a:prstGeom prst="rect">
            <a:avLst/>
          </a:prstGeom>
        </p:spPr>
      </p:pic>
      <p:pic>
        <p:nvPicPr>
          <p:cNvPr id="2" name="圖片 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14946" y="3973831"/>
            <a:ext cx="1718905" cy="2347267"/>
          </a:xfrm>
          <a:prstGeom prst="rect">
            <a:avLst/>
          </a:prstGeom>
        </p:spPr>
      </p:pic>
    </p:spTree>
    <p:extLst>
      <p:ext uri="{BB962C8B-B14F-4D97-AF65-F5344CB8AC3E}">
        <p14:creationId xmlns:p14="http://schemas.microsoft.com/office/powerpoint/2010/main" val="1603110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par>
                                <p:cTn id="16" presetID="3" presetClass="mediacall" presetSubtype="0" fill="hold" nodeType="withEffect">
                                  <p:stCondLst>
                                    <p:cond delay="0"/>
                                  </p:stCondLst>
                                  <p:childTnLst>
                                    <p:cmd type="call" cmd="stop">
                                      <p:cBhvr>
                                        <p:cTn id="17" dur="1" fill="hold"/>
                                        <p:tgtEl>
                                          <p:spTgt spid="7"/>
                                        </p:tgtEl>
                                      </p:cBhvr>
                                    </p:cmd>
                                  </p:childTnLst>
                                </p:cTn>
                              </p:par>
                              <p:par>
                                <p:cTn id="18" presetID="3" presetClass="mediacall" presetSubtype="0" fill="hold" nodeType="withEffect">
                                  <p:stCondLst>
                                    <p:cond delay="0"/>
                                  </p:stCondLst>
                                  <p:childTnLst>
                                    <p:cmd type="call" cmd="stop">
                                      <p:cBhvr>
                                        <p:cTn id="19" dur="1" fill="hold"/>
                                        <p:tgtEl>
                                          <p:spTgt spid="19"/>
                                        </p:tgtEl>
                                      </p:cBhvr>
                                    </p:cmd>
                                  </p:childTnLst>
                                </p:cTn>
                              </p:par>
                              <p:par>
                                <p:cTn id="20" presetID="3" presetClass="mediacall" presetSubtype="0" fill="hold" nodeType="withEffect">
                                  <p:stCondLst>
                                    <p:cond delay="0"/>
                                  </p:stCondLst>
                                  <p:childTnLst>
                                    <p:cmd type="call" cmd="stop">
                                      <p:cBhvr>
                                        <p:cTn id="21" dur="1" fill="hold"/>
                                        <p:tgtEl>
                                          <p:spTgt spid="20"/>
                                        </p:tgtEl>
                                      </p:cBhvr>
                                    </p:cmd>
                                  </p:childTnLst>
                                </p:cTn>
                              </p:par>
                            </p:childTnLst>
                          </p:cTn>
                        </p:par>
                      </p:childTnLst>
                    </p:cTn>
                  </p:par>
                </p:childTnLst>
              </p:cTn>
              <p:nextCondLst>
                <p:cond evt="onClick" delay="0">
                  <p:tgtEl>
                    <p:spTgt spid="3"/>
                  </p:tgtEl>
                </p:cond>
              </p:nextCondLst>
            </p:seq>
            <p:audio>
              <p:cMediaNode vol="80000" numSld="999">
                <p:cTn id="22" fill="hold" display="0">
                  <p:stCondLst>
                    <p:cond delay="indefinite"/>
                  </p:stCondLst>
                  <p:endCondLst>
                    <p:cond evt="onStopAudio" delay="0">
                      <p:tgtEl>
                        <p:sldTgt/>
                      </p:tgtEl>
                    </p:cond>
                  </p:endCondLst>
                </p:cTn>
                <p:tgtEl>
                  <p:spTgt spid="3"/>
                </p:tgtEl>
              </p:cMediaNode>
            </p:audio>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7"/>
                                        </p:tgtEl>
                                      </p:cBhvr>
                                    </p:cmd>
                                  </p:childTnLst>
                                </p:cTn>
                              </p:par>
                              <p:par>
                                <p:cTn id="28" presetID="3" presetClass="mediacall" presetSubtype="0" fill="hold" nodeType="withEffect">
                                  <p:stCondLst>
                                    <p:cond delay="0"/>
                                  </p:stCondLst>
                                  <p:childTnLst>
                                    <p:cmd type="call" cmd="stop">
                                      <p:cBhvr>
                                        <p:cTn id="29" dur="1" fill="hold"/>
                                        <p:tgtEl>
                                          <p:spTgt spid="3"/>
                                        </p:tgtEl>
                                      </p:cBhvr>
                                    </p:cmd>
                                  </p:childTnLst>
                                </p:cTn>
                              </p:par>
                              <p:par>
                                <p:cTn id="30" presetID="3" presetClass="mediacall" presetSubtype="0" fill="hold" nodeType="withEffect">
                                  <p:stCondLst>
                                    <p:cond delay="0"/>
                                  </p:stCondLst>
                                  <p:childTnLst>
                                    <p:cmd type="call" cmd="stop">
                                      <p:cBhvr>
                                        <p:cTn id="31" dur="1" fill="hold"/>
                                        <p:tgtEl>
                                          <p:spTgt spid="19"/>
                                        </p:tgtEl>
                                      </p:cBhvr>
                                    </p:cmd>
                                  </p:childTnLst>
                                </p:cTn>
                              </p:par>
                              <p:par>
                                <p:cTn id="32" presetID="3" presetClass="mediacall" presetSubtype="0" fill="hold" nodeType="withEffect">
                                  <p:stCondLst>
                                    <p:cond delay="0"/>
                                  </p:stCondLst>
                                  <p:childTnLst>
                                    <p:cmd type="call" cmd="stop">
                                      <p:cBhvr>
                                        <p:cTn id="33" dur="1" fill="hold"/>
                                        <p:tgtEl>
                                          <p:spTgt spid="20"/>
                                        </p:tgtEl>
                                      </p:cBhvr>
                                    </p:cmd>
                                  </p:childTnLst>
                                </p:cTn>
                              </p:par>
                            </p:childTnLst>
                          </p:cTn>
                        </p:par>
                      </p:childTnLst>
                    </p:cTn>
                  </p:par>
                </p:childTnLst>
              </p:cTn>
              <p:nextCondLst>
                <p:cond evt="onClick" delay="0">
                  <p:tgtEl>
                    <p:spTgt spid="7"/>
                  </p:tgtEl>
                </p:cond>
              </p:nextCondLst>
            </p:seq>
            <p:audio>
              <p:cMediaNode vol="80000" numSld="999">
                <p:cTn id="34" fill="hold" display="0">
                  <p:stCondLst>
                    <p:cond delay="indefinite"/>
                  </p:stCondLst>
                  <p:endCondLst>
                    <p:cond evt="onStopAudio" delay="0">
                      <p:tgtEl>
                        <p:sldTgt/>
                      </p:tgtEl>
                    </p:cond>
                  </p:endCondLst>
                </p:cTn>
                <p:tgtEl>
                  <p:spTgt spid="7"/>
                </p:tgtEl>
              </p:cMediaNode>
            </p:audio>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19"/>
                                        </p:tgtEl>
                                      </p:cBhvr>
                                    </p:cmd>
                                  </p:childTnLst>
                                </p:cTn>
                              </p:par>
                              <p:par>
                                <p:cTn id="40" presetID="3" presetClass="mediacall" presetSubtype="0" fill="hold" nodeType="withEffect">
                                  <p:stCondLst>
                                    <p:cond delay="0"/>
                                  </p:stCondLst>
                                  <p:childTnLst>
                                    <p:cmd type="call" cmd="stop">
                                      <p:cBhvr>
                                        <p:cTn id="41" dur="1" fill="hold"/>
                                        <p:tgtEl>
                                          <p:spTgt spid="3"/>
                                        </p:tgtEl>
                                      </p:cBhvr>
                                    </p:cmd>
                                  </p:childTnLst>
                                </p:cTn>
                              </p:par>
                              <p:par>
                                <p:cTn id="42" presetID="3" presetClass="mediacall" presetSubtype="0" fill="hold" nodeType="withEffect">
                                  <p:stCondLst>
                                    <p:cond delay="0"/>
                                  </p:stCondLst>
                                  <p:childTnLst>
                                    <p:cmd type="call" cmd="stop">
                                      <p:cBhvr>
                                        <p:cTn id="43" dur="1" fill="hold"/>
                                        <p:tgtEl>
                                          <p:spTgt spid="7"/>
                                        </p:tgtEl>
                                      </p:cBhvr>
                                    </p:cmd>
                                  </p:childTnLst>
                                </p:cTn>
                              </p:par>
                              <p:par>
                                <p:cTn id="44" presetID="3" presetClass="mediacall" presetSubtype="0" fill="hold" nodeType="withEffect">
                                  <p:stCondLst>
                                    <p:cond delay="0"/>
                                  </p:stCondLst>
                                  <p:childTnLst>
                                    <p:cmd type="call" cmd="stop">
                                      <p:cBhvr>
                                        <p:cTn id="45" dur="1" fill="hold"/>
                                        <p:tgtEl>
                                          <p:spTgt spid="20"/>
                                        </p:tgtEl>
                                      </p:cBhvr>
                                    </p:cmd>
                                  </p:childTnLst>
                                </p:cTn>
                              </p:par>
                            </p:childTnLst>
                          </p:cTn>
                        </p:par>
                      </p:childTnLst>
                    </p:cTn>
                  </p:par>
                </p:childTnLst>
              </p:cTn>
              <p:nextCondLst>
                <p:cond evt="onClick" delay="0">
                  <p:tgtEl>
                    <p:spTgt spid="19"/>
                  </p:tgtEl>
                </p:cond>
              </p:nextCondLst>
            </p:seq>
            <p:seq concurrent="1" nextAc="seek">
              <p:cTn id="46" restart="whenNotActive" fill="hold" evtFilter="cancelBubble" nodeType="interactiveSeq">
                <p:stCondLst>
                  <p:cond evt="onClick" delay="0">
                    <p:tgtEl>
                      <p:spTgt spid="20"/>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20"/>
                                        </p:tgtEl>
                                      </p:cBhvr>
                                    </p:cmd>
                                  </p:childTnLst>
                                </p:cTn>
                              </p:par>
                              <p:par>
                                <p:cTn id="51" presetID="3" presetClass="mediacall" presetSubtype="0" fill="hold" nodeType="withEffect">
                                  <p:stCondLst>
                                    <p:cond delay="0"/>
                                  </p:stCondLst>
                                  <p:childTnLst>
                                    <p:cmd type="call" cmd="stop">
                                      <p:cBhvr>
                                        <p:cTn id="52" dur="1" fill="hold"/>
                                        <p:tgtEl>
                                          <p:spTgt spid="3"/>
                                        </p:tgtEl>
                                      </p:cBhvr>
                                    </p:cmd>
                                  </p:childTnLst>
                                </p:cTn>
                              </p:par>
                              <p:par>
                                <p:cTn id="53" presetID="3" presetClass="mediacall" presetSubtype="0" fill="hold" nodeType="withEffect">
                                  <p:stCondLst>
                                    <p:cond delay="0"/>
                                  </p:stCondLst>
                                  <p:childTnLst>
                                    <p:cmd type="call" cmd="stop">
                                      <p:cBhvr>
                                        <p:cTn id="54" dur="1" fill="hold"/>
                                        <p:tgtEl>
                                          <p:spTgt spid="7"/>
                                        </p:tgtEl>
                                      </p:cBhvr>
                                    </p:cmd>
                                  </p:childTnLst>
                                </p:cTn>
                              </p:par>
                              <p:par>
                                <p:cTn id="55" presetID="3" presetClass="mediacall" presetSubtype="0" fill="hold" nodeType="withEffect">
                                  <p:stCondLst>
                                    <p:cond delay="0"/>
                                  </p:stCondLst>
                                  <p:childTnLst>
                                    <p:cmd type="call" cmd="stop">
                                      <p:cBhvr>
                                        <p:cTn id="56" dur="1" fill="hold"/>
                                        <p:tgtEl>
                                          <p:spTgt spid="19"/>
                                        </p:tgtEl>
                                      </p:cBhvr>
                                    </p:cmd>
                                  </p:childTnLst>
                                </p:cTn>
                              </p:par>
                            </p:childTnLst>
                          </p:cTn>
                        </p:par>
                      </p:childTnLst>
                    </p:cTn>
                  </p:par>
                </p:childTnLst>
              </p:cTn>
              <p:nextCondLst>
                <p:cond evt="onClick" delay="0">
                  <p:tgtEl>
                    <p:spTgt spid="20"/>
                  </p:tgtEl>
                </p:cond>
              </p:nextCondLst>
            </p:seq>
            <p:audio>
              <p:cMediaNode vol="80000">
                <p:cTn id="57" fill="hold" display="0">
                  <p:stCondLst>
                    <p:cond delay="indefinite"/>
                  </p:stCondLst>
                  <p:endCondLst>
                    <p:cond evt="onStopAudio" delay="0">
                      <p:tgtEl>
                        <p:sldTgt/>
                      </p:tgtEl>
                    </p:cond>
                  </p:endCondLst>
                </p:cTn>
                <p:tgtEl>
                  <p:spTgt spid="19"/>
                </p:tgtEl>
              </p:cMediaNode>
            </p:audio>
            <p:audio>
              <p:cMediaNode vol="80000">
                <p:cTn id="58" fill="hold" display="0">
                  <p:stCondLst>
                    <p:cond delay="indefinite"/>
                  </p:stCondLst>
                  <p:endCondLst>
                    <p:cond evt="onStopAudio" delay="0">
                      <p:tgtEl>
                        <p:sldTgt/>
                      </p:tgtEl>
                    </p:cond>
                  </p:endCondLst>
                </p:cTn>
                <p:tgtEl>
                  <p:spTgt spid="20"/>
                </p:tgtEl>
              </p:cMediaNode>
            </p:audio>
          </p:childTnLst>
        </p:cTn>
      </p:par>
    </p:tnLst>
    <p:bldLst>
      <p:bldP spid="12" grpId="0"/>
      <p:bldP spid="12"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3277407A-93C6-48E0-8057-E86003436F2F}"/>
              </a:ext>
            </a:extLst>
          </p:cNvPr>
          <p:cNvSpPr/>
          <p:nvPr/>
        </p:nvSpPr>
        <p:spPr>
          <a:xfrm>
            <a:off x="478984" y="779429"/>
            <a:ext cx="11361082" cy="3083921"/>
          </a:xfrm>
          <a:prstGeom prst="rect">
            <a:avLst/>
          </a:prstGeom>
        </p:spPr>
        <p:txBody>
          <a:bodyPr wrap="square">
            <a:spAutoFit/>
          </a:bodyPr>
          <a:lstStyle/>
          <a:p>
            <a:pPr>
              <a:lnSpc>
                <a:spcPct val="135000"/>
              </a:lnSpc>
            </a:pPr>
            <a:r>
              <a:rPr lang="en-US" altLang="zh-TW" sz="3600" dirty="0">
                <a:latin typeface="Arial" panose="020B0604020202020204" pitchFamily="34" charset="0"/>
                <a:ea typeface="標楷體" panose="03000509000000000000" pitchFamily="65" charset="-120"/>
                <a:cs typeface="Arial" panose="020B0604020202020204" pitchFamily="34" charset="0"/>
              </a:rPr>
              <a:t>Their </a:t>
            </a:r>
            <a:r>
              <a:rPr lang="en-US" altLang="zh-TW" sz="3600" b="1" dirty="0" smtClean="0">
                <a:solidFill>
                  <a:srgbClr val="FF0000"/>
                </a:solidFill>
                <a:latin typeface="Arial" panose="020B0604020202020204" pitchFamily="34" charset="0"/>
                <a:ea typeface="標楷體" panose="03000509000000000000" pitchFamily="65" charset="-120"/>
                <a:cs typeface="Arial" panose="020B0604020202020204" pitchFamily="34" charset="0"/>
              </a:rPr>
              <a:t>distinctive</a:t>
            </a:r>
            <a:r>
              <a:rPr lang="en-US" altLang="zh-TW" sz="3600" b="1" baseline="30000" dirty="0" smtClean="0">
                <a:solidFill>
                  <a:srgbClr val="FF0000"/>
                </a:solidFill>
                <a:latin typeface="Arial" panose="020B0604020202020204" pitchFamily="34" charset="0"/>
                <a:ea typeface="標楷體" panose="03000509000000000000" pitchFamily="65" charset="-120"/>
                <a:cs typeface="Arial" panose="020B0604020202020204" pitchFamily="34" charset="0"/>
              </a:rPr>
              <a:t>13</a:t>
            </a:r>
            <a:r>
              <a:rPr lang="en-US" altLang="zh-TW" sz="3600" dirty="0" smtClean="0">
                <a:latin typeface="Arial" panose="020B0604020202020204" pitchFamily="34" charset="0"/>
                <a:ea typeface="標楷體" panose="03000509000000000000" pitchFamily="65" charset="-120"/>
                <a:cs typeface="Arial" panose="020B0604020202020204" pitchFamily="34" charset="0"/>
              </a:rPr>
              <a:t> </a:t>
            </a:r>
            <a:r>
              <a:rPr lang="en-US" altLang="zh-TW" sz="3600" dirty="0">
                <a:latin typeface="Arial" panose="020B0604020202020204" pitchFamily="34" charset="0"/>
                <a:ea typeface="標楷體" panose="03000509000000000000" pitchFamily="65" charset="-120"/>
                <a:cs typeface="Arial" panose="020B0604020202020204" pitchFamily="34" charset="0"/>
              </a:rPr>
              <a:t>white makeup, bright red </a:t>
            </a:r>
            <a:r>
              <a:rPr lang="en-US" altLang="zh-TW" sz="3600" b="1" dirty="0">
                <a:latin typeface="Arial" panose="020B0604020202020204" pitchFamily="34" charset="0"/>
                <a:ea typeface="標楷體" panose="03000509000000000000" pitchFamily="65" charset="-120"/>
                <a:cs typeface="Arial" panose="020B0604020202020204" pitchFamily="34" charset="0"/>
              </a:rPr>
              <a:t>lipstick*</a:t>
            </a:r>
            <a:r>
              <a:rPr lang="en-US" altLang="zh-TW" sz="3600" dirty="0">
                <a:latin typeface="Arial" panose="020B0604020202020204" pitchFamily="34" charset="0"/>
                <a:ea typeface="標楷體" panose="03000509000000000000" pitchFamily="65" charset="-120"/>
                <a:cs typeface="Arial" panose="020B0604020202020204" pitchFamily="34" charset="0"/>
              </a:rPr>
              <a:t>, and </a:t>
            </a:r>
            <a:r>
              <a:rPr lang="en-US" altLang="zh-TW" sz="3600" b="1" dirty="0" smtClean="0">
                <a:solidFill>
                  <a:srgbClr val="FF0000"/>
                </a:solidFill>
                <a:latin typeface="Arial" panose="020B0604020202020204" pitchFamily="34" charset="0"/>
                <a:ea typeface="標楷體" panose="03000509000000000000" pitchFamily="65" charset="-120"/>
                <a:cs typeface="Arial" panose="020B0604020202020204" pitchFamily="34" charset="0"/>
              </a:rPr>
              <a:t>graceful</a:t>
            </a:r>
            <a:r>
              <a:rPr lang="en-US" altLang="zh-TW" sz="3600" b="1" baseline="30000" dirty="0" smtClean="0">
                <a:solidFill>
                  <a:srgbClr val="FF0000"/>
                </a:solidFill>
                <a:latin typeface="Arial" panose="020B0604020202020204" pitchFamily="34" charset="0"/>
                <a:ea typeface="標楷體" panose="03000509000000000000" pitchFamily="65" charset="-120"/>
                <a:cs typeface="Arial" panose="020B0604020202020204" pitchFamily="34" charset="0"/>
              </a:rPr>
              <a:t>14</a:t>
            </a:r>
            <a:r>
              <a:rPr lang="en-US" altLang="zh-TW" sz="3600" dirty="0" smtClean="0">
                <a:latin typeface="Arial" panose="020B0604020202020204" pitchFamily="34" charset="0"/>
                <a:ea typeface="標楷體" panose="03000509000000000000" pitchFamily="65" charset="-120"/>
                <a:cs typeface="Arial" panose="020B0604020202020204" pitchFamily="34" charset="0"/>
              </a:rPr>
              <a:t> </a:t>
            </a:r>
            <a:r>
              <a:rPr lang="en-US" altLang="zh-TW" sz="3600" b="1" dirty="0">
                <a:latin typeface="Arial" panose="020B0604020202020204" pitchFamily="34" charset="0"/>
                <a:ea typeface="標楷體" panose="03000509000000000000" pitchFamily="65" charset="-120"/>
                <a:cs typeface="Arial" panose="020B0604020202020204" pitchFamily="34" charset="0"/>
              </a:rPr>
              <a:t>hairpins* </a:t>
            </a:r>
            <a:r>
              <a:rPr lang="en-US" altLang="zh-TW" sz="3600" dirty="0">
                <a:latin typeface="Arial" panose="020B0604020202020204" pitchFamily="34" charset="0"/>
                <a:ea typeface="標楷體" panose="03000509000000000000" pitchFamily="65" charset="-120"/>
                <a:cs typeface="Arial" panose="020B0604020202020204" pitchFamily="34" charset="0"/>
              </a:rPr>
              <a:t>also make them easy to recognize. And </a:t>
            </a:r>
            <a:r>
              <a:rPr lang="en-US" altLang="zh-TW" sz="3600" u="sng" dirty="0">
                <a:latin typeface="Arial" panose="020B0604020202020204" pitchFamily="34" charset="0"/>
                <a:ea typeface="標楷體" panose="03000509000000000000" pitchFamily="65" charset="-120"/>
                <a:cs typeface="Arial" panose="020B0604020202020204" pitchFamily="34" charset="0"/>
              </a:rPr>
              <a:t>it’s</a:t>
            </a:r>
            <a:r>
              <a:rPr lang="en-US" altLang="zh-TW" sz="3600" dirty="0">
                <a:latin typeface="Arial" panose="020B0604020202020204" pitchFamily="34" charset="0"/>
                <a:ea typeface="標楷體" panose="03000509000000000000" pitchFamily="65" charset="-120"/>
                <a:cs typeface="Arial" panose="020B0604020202020204" pitchFamily="34" charset="0"/>
              </a:rPr>
              <a:t> not just their unique </a:t>
            </a:r>
            <a:r>
              <a:rPr lang="en-US" altLang="zh-TW" sz="3600" b="1" dirty="0" smtClean="0">
                <a:solidFill>
                  <a:srgbClr val="FF0000"/>
                </a:solidFill>
                <a:latin typeface="Arial" panose="020B0604020202020204" pitchFamily="34" charset="0"/>
                <a:ea typeface="標楷體" panose="03000509000000000000" pitchFamily="65" charset="-120"/>
                <a:cs typeface="Arial" panose="020B0604020202020204" pitchFamily="34" charset="0"/>
              </a:rPr>
              <a:t>appearance</a:t>
            </a:r>
            <a:r>
              <a:rPr lang="en-US" altLang="zh-TW" sz="3600" b="1" baseline="30000" dirty="0" smtClean="0">
                <a:solidFill>
                  <a:srgbClr val="FF0000"/>
                </a:solidFill>
                <a:latin typeface="Arial" panose="020B0604020202020204" pitchFamily="34" charset="0"/>
                <a:ea typeface="標楷體" panose="03000509000000000000" pitchFamily="65" charset="-120"/>
                <a:cs typeface="Arial" panose="020B0604020202020204" pitchFamily="34" charset="0"/>
              </a:rPr>
              <a:t>15</a:t>
            </a:r>
            <a:r>
              <a:rPr lang="en-US" altLang="zh-TW" sz="3600" dirty="0" smtClean="0">
                <a:latin typeface="Arial" panose="020B0604020202020204" pitchFamily="34" charset="0"/>
                <a:ea typeface="標楷體" panose="03000509000000000000" pitchFamily="65" charset="-120"/>
                <a:cs typeface="Arial" panose="020B0604020202020204" pitchFamily="34" charset="0"/>
              </a:rPr>
              <a:t> </a:t>
            </a:r>
            <a:r>
              <a:rPr lang="en-US" altLang="zh-TW" sz="3600" u="sng" dirty="0">
                <a:latin typeface="Arial" panose="020B0604020202020204" pitchFamily="34" charset="0"/>
                <a:ea typeface="標楷體" panose="03000509000000000000" pitchFamily="65" charset="-120"/>
                <a:cs typeface="Arial" panose="020B0604020202020204" pitchFamily="34" charset="0"/>
              </a:rPr>
              <a:t>that</a:t>
            </a:r>
            <a:r>
              <a:rPr lang="en-US" altLang="zh-TW" sz="3600" dirty="0">
                <a:latin typeface="Arial" panose="020B0604020202020204" pitchFamily="34" charset="0"/>
                <a:ea typeface="標楷體" panose="03000509000000000000" pitchFamily="65" charset="-120"/>
                <a:cs typeface="Arial" panose="020B0604020202020204" pitchFamily="34" charset="0"/>
              </a:rPr>
              <a:t> </a:t>
            </a:r>
            <a:r>
              <a:rPr lang="en-US" altLang="zh-TW" sz="3600" u="sng" dirty="0">
                <a:latin typeface="Arial" panose="020B0604020202020204" pitchFamily="34" charset="0"/>
                <a:ea typeface="標楷體" panose="03000509000000000000" pitchFamily="65" charset="-120"/>
                <a:cs typeface="Arial" panose="020B0604020202020204" pitchFamily="34" charset="0"/>
              </a:rPr>
              <a:t>makes</a:t>
            </a:r>
            <a:r>
              <a:rPr lang="en-US" altLang="zh-TW" sz="3600" dirty="0">
                <a:latin typeface="Arial" panose="020B0604020202020204" pitchFamily="34" charset="0"/>
                <a:ea typeface="標楷體" panose="03000509000000000000" pitchFamily="65" charset="-120"/>
                <a:cs typeface="Arial" panose="020B0604020202020204" pitchFamily="34" charset="0"/>
              </a:rPr>
              <a:t> geishas </a:t>
            </a:r>
            <a:r>
              <a:rPr lang="en-US" altLang="zh-TW" sz="3600" b="1" u="sng" dirty="0">
                <a:solidFill>
                  <a:srgbClr val="00B0F0"/>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stand</a:t>
            </a:r>
            <a:r>
              <a:rPr lang="en-US" altLang="zh-TW" sz="3600" b="1" dirty="0">
                <a:solidFill>
                  <a:srgbClr val="00B0F0"/>
                </a:solidFill>
                <a:latin typeface="Arial" panose="020B0604020202020204" pitchFamily="34" charset="0"/>
                <a:ea typeface="標楷體" panose="03000509000000000000" pitchFamily="65" charset="-120"/>
                <a:cs typeface="Arial" panose="020B0604020202020204" pitchFamily="34" charset="0"/>
              </a:rPr>
              <a:t> out </a:t>
            </a:r>
            <a:r>
              <a:rPr lang="en-US" altLang="zh-TW" sz="3600" dirty="0">
                <a:latin typeface="Arial" panose="020B0604020202020204" pitchFamily="34" charset="0"/>
                <a:ea typeface="標楷體" panose="03000509000000000000" pitchFamily="65" charset="-120"/>
                <a:cs typeface="Arial" panose="020B0604020202020204" pitchFamily="34" charset="0"/>
              </a:rPr>
              <a:t>from the crowd.</a:t>
            </a:r>
            <a:endParaRPr lang="zh-TW" altLang="en-US" sz="3600" dirty="0">
              <a:latin typeface="Arial" panose="020B0604020202020204" pitchFamily="34" charset="0"/>
              <a:ea typeface="標楷體" panose="03000509000000000000" pitchFamily="65" charset="-120"/>
              <a:cs typeface="Arial" panose="020B0604020202020204" pitchFamily="34" charset="0"/>
            </a:endParaRPr>
          </a:p>
        </p:txBody>
      </p:sp>
      <p:pic>
        <p:nvPicPr>
          <p:cNvPr id="9" name="圖片 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78984" y="3944430"/>
            <a:ext cx="3183675" cy="2294038"/>
          </a:xfrm>
          <a:prstGeom prst="rect">
            <a:avLst/>
          </a:prstGeom>
        </p:spPr>
      </p:pic>
      <p:sp>
        <p:nvSpPr>
          <p:cNvPr id="10" name="Text Box 10">
            <a:hlinkClick r:id="rId6" action="ppaction://hlinksldjump"/>
            <a:extLst>
              <a:ext uri="{FF2B5EF4-FFF2-40B4-BE49-F238E27FC236}">
                <a16:creationId xmlns:a16="http://schemas.microsoft.com/office/drawing/2014/main" id="{BDF7344D-7E9A-439B-BAC5-0171659184A7}"/>
              </a:ext>
            </a:extLst>
          </p:cNvPr>
          <p:cNvSpPr txBox="1">
            <a:spLocks noChangeArrowheads="1"/>
          </p:cNvSpPr>
          <p:nvPr/>
        </p:nvSpPr>
        <p:spPr bwMode="auto">
          <a:xfrm>
            <a:off x="1699407" y="1007041"/>
            <a:ext cx="2610126" cy="400110"/>
          </a:xfrm>
          <a:prstGeom prst="rect">
            <a:avLst/>
          </a:prstGeom>
          <a:solidFill>
            <a:schemeClr val="bg1">
              <a:alpha val="1000"/>
            </a:schemeClr>
          </a:solidFill>
          <a:ln>
            <a:noFill/>
          </a:ln>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2000" b="0" dirty="0">
              <a:latin typeface="Arial" panose="020B0604020202020204" pitchFamily="34" charset="0"/>
              <a:ea typeface="標楷體" panose="03000509000000000000" pitchFamily="65" charset="-120"/>
            </a:endParaRPr>
          </a:p>
        </p:txBody>
      </p:sp>
      <p:sp>
        <p:nvSpPr>
          <p:cNvPr id="11" name="Text Box 10">
            <a:hlinkClick r:id="rId7" action="ppaction://hlinksldjump"/>
            <a:extLst>
              <a:ext uri="{FF2B5EF4-FFF2-40B4-BE49-F238E27FC236}">
                <a16:creationId xmlns:a16="http://schemas.microsoft.com/office/drawing/2014/main" id="{36B4E91D-C56F-493A-9D49-5870C2357072}"/>
              </a:ext>
            </a:extLst>
          </p:cNvPr>
          <p:cNvSpPr txBox="1">
            <a:spLocks noChangeArrowheads="1"/>
          </p:cNvSpPr>
          <p:nvPr/>
        </p:nvSpPr>
        <p:spPr bwMode="auto">
          <a:xfrm>
            <a:off x="8525933" y="2485095"/>
            <a:ext cx="2878244" cy="400110"/>
          </a:xfrm>
          <a:prstGeom prst="rect">
            <a:avLst/>
          </a:prstGeom>
          <a:solidFill>
            <a:schemeClr val="bg1">
              <a:alpha val="1000"/>
            </a:schemeClr>
          </a:solidFill>
          <a:ln>
            <a:noFill/>
          </a:ln>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2000" b="0" dirty="0">
              <a:latin typeface="Arial" panose="020B0604020202020204" pitchFamily="34" charset="0"/>
              <a:ea typeface="標楷體" panose="03000509000000000000" pitchFamily="65" charset="-120"/>
            </a:endParaRPr>
          </a:p>
        </p:txBody>
      </p:sp>
      <p:sp>
        <p:nvSpPr>
          <p:cNvPr id="12" name="Text Box 10">
            <a:hlinkClick r:id="rId8" action="ppaction://hlinksldjump"/>
            <a:extLst>
              <a:ext uri="{FF2B5EF4-FFF2-40B4-BE49-F238E27FC236}">
                <a16:creationId xmlns:a16="http://schemas.microsoft.com/office/drawing/2014/main" id="{C5E96131-13BD-4E73-A2C4-FE4E3DEF658A}"/>
              </a:ext>
            </a:extLst>
          </p:cNvPr>
          <p:cNvSpPr txBox="1">
            <a:spLocks noChangeArrowheads="1"/>
          </p:cNvSpPr>
          <p:nvPr/>
        </p:nvSpPr>
        <p:spPr bwMode="auto">
          <a:xfrm>
            <a:off x="4626776" y="3247480"/>
            <a:ext cx="2124000" cy="400110"/>
          </a:xfrm>
          <a:prstGeom prst="rect">
            <a:avLst/>
          </a:prstGeom>
          <a:solidFill>
            <a:schemeClr val="bg1">
              <a:alpha val="1000"/>
            </a:schemeClr>
          </a:solidFill>
          <a:ln>
            <a:noFill/>
          </a:ln>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2000" b="0" dirty="0">
              <a:latin typeface="Arial" panose="020B0604020202020204" pitchFamily="34" charset="0"/>
              <a:ea typeface="標楷體" panose="03000509000000000000" pitchFamily="65" charset="-120"/>
            </a:endParaRPr>
          </a:p>
        </p:txBody>
      </p:sp>
      <p:sp>
        <p:nvSpPr>
          <p:cNvPr id="13" name="Text Box 10">
            <a:hlinkClick r:id="rId9" action="ppaction://hlinksldjump"/>
            <a:extLst>
              <a:ext uri="{FF2B5EF4-FFF2-40B4-BE49-F238E27FC236}">
                <a16:creationId xmlns:a16="http://schemas.microsoft.com/office/drawing/2014/main" id="{77B3663A-1684-4606-A804-F2032EA84DB5}"/>
              </a:ext>
            </a:extLst>
          </p:cNvPr>
          <p:cNvSpPr txBox="1">
            <a:spLocks noChangeArrowheads="1"/>
          </p:cNvSpPr>
          <p:nvPr/>
        </p:nvSpPr>
        <p:spPr bwMode="auto">
          <a:xfrm>
            <a:off x="9558053" y="1010946"/>
            <a:ext cx="1800000" cy="400110"/>
          </a:xfrm>
          <a:prstGeom prst="rect">
            <a:avLst/>
          </a:prstGeom>
          <a:solidFill>
            <a:schemeClr val="bg1">
              <a:alpha val="1000"/>
            </a:schemeClr>
          </a:solidFill>
          <a:ln>
            <a:noFill/>
          </a:ln>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2000" b="0" dirty="0">
              <a:latin typeface="Arial" panose="020B0604020202020204" pitchFamily="34" charset="0"/>
              <a:ea typeface="標楷體" panose="03000509000000000000" pitchFamily="65" charset="-120"/>
            </a:endParaRPr>
          </a:p>
        </p:txBody>
      </p:sp>
      <p:sp>
        <p:nvSpPr>
          <p:cNvPr id="14" name="Text Box 10">
            <a:hlinkClick r:id="rId9" action="ppaction://hlinksldjump"/>
            <a:extLst>
              <a:ext uri="{FF2B5EF4-FFF2-40B4-BE49-F238E27FC236}">
                <a16:creationId xmlns:a16="http://schemas.microsoft.com/office/drawing/2014/main" id="{09F1C260-8430-45DE-B846-9E91012D78A4}"/>
              </a:ext>
            </a:extLst>
          </p:cNvPr>
          <p:cNvSpPr txBox="1">
            <a:spLocks noChangeArrowheads="1"/>
          </p:cNvSpPr>
          <p:nvPr/>
        </p:nvSpPr>
        <p:spPr bwMode="auto">
          <a:xfrm>
            <a:off x="3745148" y="1766265"/>
            <a:ext cx="1871627" cy="400110"/>
          </a:xfrm>
          <a:prstGeom prst="rect">
            <a:avLst/>
          </a:prstGeom>
          <a:solidFill>
            <a:schemeClr val="bg1">
              <a:alpha val="1000"/>
            </a:schemeClr>
          </a:solidFill>
          <a:ln>
            <a:noFill/>
          </a:ln>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2000" b="0" dirty="0">
              <a:latin typeface="Arial" panose="020B0604020202020204" pitchFamily="34" charset="0"/>
              <a:ea typeface="標楷體" panose="03000509000000000000" pitchFamily="65" charset="-120"/>
            </a:endParaRPr>
          </a:p>
        </p:txBody>
      </p:sp>
      <p:sp>
        <p:nvSpPr>
          <p:cNvPr id="15" name="矩形 14">
            <a:extLst>
              <a:ext uri="{FF2B5EF4-FFF2-40B4-BE49-F238E27FC236}">
                <a16:creationId xmlns:a16="http://schemas.microsoft.com/office/drawing/2014/main" id="{77179DEE-3285-4010-97C4-3FB921BFEA34}"/>
              </a:ext>
            </a:extLst>
          </p:cNvPr>
          <p:cNvSpPr/>
          <p:nvPr/>
        </p:nvSpPr>
        <p:spPr>
          <a:xfrm>
            <a:off x="3894239" y="4124520"/>
            <a:ext cx="7509938" cy="1892826"/>
          </a:xfrm>
          <a:prstGeom prst="rect">
            <a:avLst/>
          </a:prstGeom>
        </p:spPr>
        <p:txBody>
          <a:bodyPr wrap="square">
            <a:spAutoFit/>
          </a:bodyPr>
          <a:lstStyle/>
          <a:p>
            <a:pPr>
              <a:lnSpc>
                <a:spcPct val="130000"/>
              </a:lnSpc>
              <a:spcBef>
                <a:spcPts val="600"/>
              </a:spcBef>
            </a:pPr>
            <a:r>
              <a:rPr lang="zh-TW" altLang="en-US" sz="3000" b="1" dirty="0">
                <a:solidFill>
                  <a:srgbClr val="0000CC"/>
                </a:solidFill>
                <a:latin typeface="Arial" panose="020B0604020202020204" pitchFamily="34" charset="0"/>
                <a:ea typeface="標楷體" panose="03000509000000000000" pitchFamily="65" charset="-120"/>
                <a:cs typeface="Arial" panose="020B0604020202020204" pitchFamily="34" charset="0"/>
              </a:rPr>
              <a:t>她們獨特的白色妝容、鮮紅</a:t>
            </a:r>
            <a:r>
              <a:rPr lang="zh-TW" altLang="en-US" sz="3000" b="1" dirty="0" smtClean="0">
                <a:solidFill>
                  <a:srgbClr val="0000CC"/>
                </a:solidFill>
                <a:latin typeface="Arial" panose="020B0604020202020204" pitchFamily="34" charset="0"/>
                <a:ea typeface="標楷體" panose="03000509000000000000" pitchFamily="65" charset="-120"/>
                <a:cs typeface="Arial" panose="020B0604020202020204" pitchFamily="34" charset="0"/>
              </a:rPr>
              <a:t>的口紅</a:t>
            </a:r>
            <a:r>
              <a:rPr lang="zh-TW" altLang="en-US" sz="3000" b="1" dirty="0">
                <a:solidFill>
                  <a:srgbClr val="0000CC"/>
                </a:solidFill>
                <a:latin typeface="Arial" panose="020B0604020202020204" pitchFamily="34" charset="0"/>
                <a:ea typeface="標楷體" panose="03000509000000000000" pitchFamily="65" charset="-120"/>
                <a:cs typeface="Arial" panose="020B0604020202020204" pitchFamily="34" charset="0"/>
              </a:rPr>
              <a:t>和優美的髮簪也都使得她們容易被</a:t>
            </a:r>
            <a:r>
              <a:rPr lang="zh-TW" altLang="en-US" sz="3000" b="1" dirty="0" smtClean="0">
                <a:solidFill>
                  <a:srgbClr val="0000CC"/>
                </a:solidFill>
                <a:latin typeface="Arial" panose="020B0604020202020204" pitchFamily="34" charset="0"/>
                <a:ea typeface="標楷體" panose="03000509000000000000" pitchFamily="65" charset="-120"/>
                <a:cs typeface="Arial" panose="020B0604020202020204" pitchFamily="34" charset="0"/>
              </a:rPr>
              <a:t>辨認</a:t>
            </a:r>
            <a:r>
              <a:rPr lang="zh-TW" altLang="en-US" sz="3000" b="1" dirty="0">
                <a:solidFill>
                  <a:srgbClr val="0000CC"/>
                </a:solidFill>
                <a:latin typeface="Arial" panose="020B0604020202020204" pitchFamily="34" charset="0"/>
                <a:ea typeface="標楷體" panose="03000509000000000000" pitchFamily="65" charset="-120"/>
                <a:cs typeface="Arial" panose="020B0604020202020204" pitchFamily="34" charset="0"/>
              </a:rPr>
              <a:t>。</a:t>
            </a:r>
            <a:r>
              <a:rPr lang="zh-TW" altLang="en-US" sz="3000" b="1" dirty="0" smtClean="0">
                <a:solidFill>
                  <a:srgbClr val="0000CC"/>
                </a:solidFill>
                <a:latin typeface="Arial" panose="020B0604020202020204" pitchFamily="34" charset="0"/>
                <a:ea typeface="標楷體" panose="03000509000000000000" pitchFamily="65" charset="-120"/>
                <a:cs typeface="Arial" panose="020B0604020202020204" pitchFamily="34" charset="0"/>
              </a:rPr>
              <a:t>而且</a:t>
            </a:r>
            <a:r>
              <a:rPr lang="zh-TW" altLang="en-US" sz="3000" b="1" dirty="0">
                <a:solidFill>
                  <a:srgbClr val="0000CC"/>
                </a:solidFill>
                <a:latin typeface="Arial" panose="020B0604020202020204" pitchFamily="34" charset="0"/>
                <a:ea typeface="標楷體" panose="03000509000000000000" pitchFamily="65" charset="-120"/>
                <a:cs typeface="Arial" panose="020B0604020202020204" pitchFamily="34" charset="0"/>
              </a:rPr>
              <a:t>不是只有她們獨特的外表讓藝妓在人群中顯眼。</a:t>
            </a:r>
          </a:p>
        </p:txBody>
      </p:sp>
      <p:pic>
        <p:nvPicPr>
          <p:cNvPr id="16" name="圖片 15">
            <a:extLst>
              <a:ext uri="{FF2B5EF4-FFF2-40B4-BE49-F238E27FC236}">
                <a16:creationId xmlns:a16="http://schemas.microsoft.com/office/drawing/2014/main" id="{BCF69880-EAB3-4C57-B66A-0F9C78D9EB8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63258" y="144000"/>
            <a:ext cx="352603" cy="352603"/>
          </a:xfrm>
          <a:prstGeom prst="rect">
            <a:avLst/>
          </a:prstGeom>
        </p:spPr>
      </p:pic>
      <p:pic>
        <p:nvPicPr>
          <p:cNvPr id="19" name="圖片 18">
            <a:hlinkClick r:id="rId11" action="ppaction://hlinksldjump"/>
            <a:extLst>
              <a:ext uri="{FF2B5EF4-FFF2-40B4-BE49-F238E27FC236}">
                <a16:creationId xmlns:a16="http://schemas.microsoft.com/office/drawing/2014/main" id="{940582CA-1097-45F7-88F1-9CD8F547C2A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798023" y="2195389"/>
            <a:ext cx="251384" cy="252000"/>
          </a:xfrm>
          <a:prstGeom prst="rect">
            <a:avLst/>
          </a:prstGeom>
        </p:spPr>
      </p:pic>
      <p:pic>
        <p:nvPicPr>
          <p:cNvPr id="20" name="圖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1503" y="162000"/>
            <a:ext cx="1141342" cy="356259"/>
          </a:xfrm>
          <a:prstGeom prst="rect">
            <a:avLst/>
          </a:prstGeom>
        </p:spPr>
      </p:pic>
      <p:sp>
        <p:nvSpPr>
          <p:cNvPr id="21" name="Text Box 10">
            <a:hlinkClick r:id="rId14" action="ppaction://hlinksldjump"/>
            <a:extLst>
              <a:ext uri="{FF2B5EF4-FFF2-40B4-BE49-F238E27FC236}">
                <a16:creationId xmlns:a16="http://schemas.microsoft.com/office/drawing/2014/main" id="{BDF7344D-7E9A-439B-BAC5-0171659184A7}"/>
              </a:ext>
            </a:extLst>
          </p:cNvPr>
          <p:cNvSpPr txBox="1">
            <a:spLocks noChangeArrowheads="1"/>
          </p:cNvSpPr>
          <p:nvPr/>
        </p:nvSpPr>
        <p:spPr bwMode="auto">
          <a:xfrm>
            <a:off x="1490133" y="1766265"/>
            <a:ext cx="2065867" cy="400110"/>
          </a:xfrm>
          <a:prstGeom prst="rect">
            <a:avLst/>
          </a:prstGeom>
          <a:solidFill>
            <a:schemeClr val="bg1">
              <a:alpha val="1000"/>
            </a:schemeClr>
          </a:solidFill>
          <a:ln>
            <a:noFill/>
          </a:ln>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2000" b="0" dirty="0">
              <a:latin typeface="Arial" panose="020B0604020202020204" pitchFamily="34" charset="0"/>
              <a:ea typeface="標楷體" panose="03000509000000000000" pitchFamily="65" charset="-120"/>
            </a:endParaRPr>
          </a:p>
        </p:txBody>
      </p:sp>
      <p:pic>
        <p:nvPicPr>
          <p:cNvPr id="22" name="Track 074 L5 第3段 slow">
            <a:hlinkClick r:id="" action="ppaction://media"/>
          </p:cNvPr>
          <p:cNvPicPr>
            <a:picLocks noChangeAspect="1"/>
          </p:cNvPicPr>
          <p:nvPr>
            <a:audioFile r:link="rId1"/>
            <p:extLst>
              <p:ext uri="{DAA4B4D4-6D71-4841-9C94-3DE7FCFB9230}">
                <p14:media xmlns:p14="http://schemas.microsoft.com/office/powerpoint/2010/main" r:embed="rId2">
                  <p14:trim st="21800" end="39563.25"/>
                </p14:media>
              </p:ext>
            </p:extLst>
          </p:nvPr>
        </p:nvPicPr>
        <p:blipFill>
          <a:blip r:embed="rId15">
            <a:extLst>
              <a:ext uri="{28A0092B-C50C-407E-A947-70E740481C1C}">
                <a14:useLocalDpi xmlns:a14="http://schemas.microsoft.com/office/drawing/2010/main" val="0"/>
              </a:ext>
            </a:extLst>
          </a:blip>
          <a:stretch>
            <a:fillRect/>
          </a:stretch>
        </p:blipFill>
        <p:spPr>
          <a:xfrm>
            <a:off x="9900000" y="144000"/>
            <a:ext cx="360000" cy="783118"/>
          </a:xfrm>
          <a:prstGeom prst="rect">
            <a:avLst/>
          </a:prstGeom>
        </p:spPr>
      </p:pic>
      <p:pic>
        <p:nvPicPr>
          <p:cNvPr id="23" name="Track 070 L5 第3段 normal">
            <a:hlinkClick r:id="" action="ppaction://media"/>
          </p:cNvPr>
          <p:cNvPicPr>
            <a:picLocks noChangeAspect="1"/>
          </p:cNvPicPr>
          <p:nvPr>
            <a:audioFile r:link="rId1"/>
            <p:extLst>
              <p:ext uri="{DAA4B4D4-6D71-4841-9C94-3DE7FCFB9230}">
                <p14:media xmlns:p14="http://schemas.microsoft.com/office/powerpoint/2010/main" r:embed="rId3">
                  <p14:trim st="15936" end="26101.1666"/>
                </p14:media>
              </p:ext>
            </p:extLst>
          </p:nvPr>
        </p:nvPicPr>
        <p:blipFill>
          <a:blip r:embed="rId16">
            <a:extLst>
              <a:ext uri="{28A0092B-C50C-407E-A947-70E740481C1C}">
                <a14:useLocalDpi xmlns:a14="http://schemas.microsoft.com/office/drawing/2010/main" val="0"/>
              </a:ext>
            </a:extLst>
          </a:blip>
          <a:stretch>
            <a:fillRect/>
          </a:stretch>
        </p:blipFill>
        <p:spPr>
          <a:xfrm>
            <a:off x="8640000" y="144000"/>
            <a:ext cx="360000" cy="783118"/>
          </a:xfrm>
          <a:prstGeom prst="rect">
            <a:avLst/>
          </a:prstGeom>
        </p:spPr>
      </p:pic>
    </p:spTree>
    <p:extLst>
      <p:ext uri="{BB962C8B-B14F-4D97-AF65-F5344CB8AC3E}">
        <p14:creationId xmlns:p14="http://schemas.microsoft.com/office/powerpoint/2010/main" val="23579656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1" restart="whenNotActive" fill="hold" evtFilter="cancelBubble" nodeType="interactiveSeq">
                <p:stCondLst>
                  <p:cond evt="onClick" delay="0">
                    <p:tgtEl>
                      <p:spTgt spid="2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0400" fill="hold"/>
                                        <p:tgtEl>
                                          <p:spTgt spid="22"/>
                                        </p:tgtEl>
                                      </p:cBhvr>
                                    </p:cmd>
                                  </p:child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23"/>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3264" fill="hold"/>
                                        <p:tgtEl>
                                          <p:spTgt spid="23"/>
                                        </p:tgtEl>
                                      </p:cBhvr>
                                    </p:cmd>
                                  </p:childTnLst>
                                </p:cTn>
                              </p:par>
                            </p:childTnLst>
                          </p:cTn>
                        </p:par>
                      </p:childTnLst>
                    </p:cTn>
                  </p:par>
                </p:childTnLst>
              </p:cTn>
              <p:nextCondLst>
                <p:cond evt="onClick" delay="0">
                  <p:tgtEl>
                    <p:spTgt spid="23"/>
                  </p:tgtEl>
                </p:cond>
              </p:nextCondLst>
            </p:seq>
            <p:audio>
              <p:cMediaNode vol="80000">
                <p:cTn id="21" fill="hold" display="0">
                  <p:stCondLst>
                    <p:cond delay="indefinite"/>
                  </p:stCondLst>
                  <p:endCondLst>
                    <p:cond evt="onStopAudio" delay="0">
                      <p:tgtEl>
                        <p:sldTgt/>
                      </p:tgtEl>
                    </p:cond>
                  </p:endCondLst>
                </p:cTn>
                <p:tgtEl>
                  <p:spTgt spid="22"/>
                </p:tgtEl>
              </p:cMediaNode>
            </p:audio>
            <p:audio>
              <p:cMediaNode vol="80000">
                <p:cTn id="22" fill="hold" display="0">
                  <p:stCondLst>
                    <p:cond delay="indefinite"/>
                  </p:stCondLst>
                  <p:endCondLst>
                    <p:cond evt="onStopAudio" delay="0">
                      <p:tgtEl>
                        <p:sldTgt/>
                      </p:tgtEl>
                    </p:cond>
                  </p:endCondLst>
                </p:cTn>
                <p:tgtEl>
                  <p:spTgt spid="23"/>
                </p:tgtEl>
              </p:cMediaNode>
            </p:audio>
          </p:childTnLst>
        </p:cTn>
      </p:par>
    </p:tnLst>
    <p:bldLst>
      <p:bldP spid="15" grpId="0"/>
      <p:bldP spid="15"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AF4DA9F9-9E61-432D-9AA6-576120556F61}"/>
              </a:ext>
            </a:extLst>
          </p:cNvPr>
          <p:cNvSpPr/>
          <p:nvPr/>
        </p:nvSpPr>
        <p:spPr>
          <a:xfrm>
            <a:off x="2750798" y="4446963"/>
            <a:ext cx="9117331" cy="1823576"/>
          </a:xfrm>
          <a:prstGeom prst="rect">
            <a:avLst/>
          </a:prstGeom>
        </p:spPr>
        <p:txBody>
          <a:bodyPr wrap="square">
            <a:spAutoFit/>
          </a:bodyPr>
          <a:lstStyle/>
          <a:p>
            <a:pPr>
              <a:lnSpc>
                <a:spcPct val="125000"/>
              </a:lnSpc>
              <a:spcBef>
                <a:spcPts val="600"/>
              </a:spcBef>
            </a:pPr>
            <a:r>
              <a:rPr lang="zh-TW" altLang="en-US" sz="3000" b="1" dirty="0">
                <a:solidFill>
                  <a:srgbClr val="0000CC"/>
                </a:solidFill>
                <a:latin typeface="Arial" panose="020B0604020202020204" pitchFamily="34" charset="0"/>
                <a:ea typeface="標楷體" panose="03000509000000000000" pitchFamily="65" charset="-120"/>
                <a:cs typeface="Arial" panose="020B0604020202020204" pitchFamily="34" charset="0"/>
              </a:rPr>
              <a:t>這些具有高度技巧的表演者也花費多年時間來精通不同的樂器、歌曲和文學。當然，所有「藝術從業人員」肯定要能夠表演傳統的京舞才能成為一名真正的藝妓。</a:t>
            </a:r>
          </a:p>
        </p:txBody>
      </p:sp>
      <p:pic>
        <p:nvPicPr>
          <p:cNvPr id="6" name="圖片 5"/>
          <p:cNvPicPr>
            <a:picLocks noChangeAspect="1"/>
          </p:cNvPicPr>
          <p:nvPr/>
        </p:nvPicPr>
        <p:blipFill rotWithShape="1">
          <a:blip r:embed="rId6" cstate="print">
            <a:extLst>
              <a:ext uri="{28A0092B-C50C-407E-A947-70E740481C1C}">
                <a14:useLocalDpi xmlns:a14="http://schemas.microsoft.com/office/drawing/2010/main"/>
              </a:ext>
            </a:extLst>
          </a:blip>
          <a:srcRect t="-932"/>
          <a:stretch/>
        </p:blipFill>
        <p:spPr>
          <a:xfrm>
            <a:off x="543997" y="4488081"/>
            <a:ext cx="2054099" cy="1782458"/>
          </a:xfrm>
          <a:prstGeom prst="rect">
            <a:avLst/>
          </a:prstGeom>
        </p:spPr>
      </p:pic>
      <p:sp>
        <p:nvSpPr>
          <p:cNvPr id="5" name="矩形 4">
            <a:extLst>
              <a:ext uri="{FF2B5EF4-FFF2-40B4-BE49-F238E27FC236}">
                <a16:creationId xmlns:a16="http://schemas.microsoft.com/office/drawing/2014/main" id="{3277407A-93C6-48E0-8057-E86003436F2F}"/>
              </a:ext>
            </a:extLst>
          </p:cNvPr>
          <p:cNvSpPr/>
          <p:nvPr/>
        </p:nvSpPr>
        <p:spPr>
          <a:xfrm>
            <a:off x="402783" y="705784"/>
            <a:ext cx="11518284" cy="3831818"/>
          </a:xfrm>
          <a:prstGeom prst="rect">
            <a:avLst/>
          </a:prstGeom>
        </p:spPr>
        <p:txBody>
          <a:bodyPr wrap="square">
            <a:spAutoFit/>
          </a:bodyPr>
          <a:lstStyle/>
          <a:p>
            <a:pPr>
              <a:lnSpc>
                <a:spcPct val="135000"/>
              </a:lnSpc>
            </a:pPr>
            <a:r>
              <a:rPr lang="en-US" altLang="zh-TW" sz="3600" dirty="0">
                <a:latin typeface="Arial" panose="020B0604020202020204" pitchFamily="34" charset="0"/>
                <a:ea typeface="標楷體" panose="03000509000000000000" pitchFamily="65" charset="-120"/>
                <a:cs typeface="Arial" panose="020B0604020202020204" pitchFamily="34" charset="0"/>
              </a:rPr>
              <a:t>These highly skilled entertainers </a:t>
            </a:r>
            <a:r>
              <a:rPr lang="en-US" altLang="zh-TW" sz="3600" u="sng" dirty="0">
                <a:latin typeface="Arial" panose="020B0604020202020204" pitchFamily="34" charset="0"/>
                <a:ea typeface="標楷體" panose="03000509000000000000" pitchFamily="65" charset="-120"/>
                <a:cs typeface="Arial" panose="020B0604020202020204" pitchFamily="34" charset="0"/>
              </a:rPr>
              <a:t>spend</a:t>
            </a:r>
            <a:r>
              <a:rPr lang="en-US" altLang="zh-TW" sz="3600" dirty="0">
                <a:latin typeface="Arial" panose="020B0604020202020204" pitchFamily="34" charset="0"/>
                <a:ea typeface="標楷體" panose="03000509000000000000" pitchFamily="65" charset="-120"/>
                <a:cs typeface="Arial" panose="020B0604020202020204" pitchFamily="34" charset="0"/>
              </a:rPr>
              <a:t> years mastering different musical </a:t>
            </a:r>
            <a:r>
              <a:rPr lang="en-US" altLang="zh-TW" sz="3600" b="1" dirty="0" smtClean="0">
                <a:solidFill>
                  <a:srgbClr val="FF0000"/>
                </a:solidFill>
                <a:latin typeface="Arial" panose="020B0604020202020204" pitchFamily="34" charset="0"/>
                <a:ea typeface="標楷體" panose="03000509000000000000" pitchFamily="65" charset="-120"/>
                <a:cs typeface="Arial" panose="020B0604020202020204" pitchFamily="34" charset="0"/>
              </a:rPr>
              <a:t>instruments</a:t>
            </a:r>
            <a:r>
              <a:rPr lang="en-US" altLang="zh-TW" sz="3600" b="1" baseline="30000" dirty="0" smtClean="0">
                <a:solidFill>
                  <a:srgbClr val="FF0000"/>
                </a:solidFill>
                <a:latin typeface="Arial" panose="020B0604020202020204" pitchFamily="34" charset="0"/>
                <a:ea typeface="標楷體" panose="03000509000000000000" pitchFamily="65" charset="-120"/>
                <a:cs typeface="Arial" panose="020B0604020202020204" pitchFamily="34" charset="0"/>
              </a:rPr>
              <a:t>16</a:t>
            </a:r>
            <a:r>
              <a:rPr lang="en-US" altLang="zh-TW" sz="3600" dirty="0" smtClean="0">
                <a:latin typeface="Arial" panose="020B0604020202020204" pitchFamily="34" charset="0"/>
                <a:ea typeface="標楷體" panose="03000509000000000000" pitchFamily="65" charset="-120"/>
                <a:cs typeface="Arial" panose="020B0604020202020204" pitchFamily="34" charset="0"/>
              </a:rPr>
              <a:t>, </a:t>
            </a:r>
            <a:r>
              <a:rPr lang="en-US" altLang="zh-TW" sz="3600" dirty="0">
                <a:latin typeface="Arial" panose="020B0604020202020204" pitchFamily="34" charset="0"/>
                <a:ea typeface="標楷體" panose="03000509000000000000" pitchFamily="65" charset="-120"/>
                <a:cs typeface="Arial" panose="020B0604020202020204" pitchFamily="34" charset="0"/>
              </a:rPr>
              <a:t>songs, and </a:t>
            </a:r>
            <a:r>
              <a:rPr lang="en-US" altLang="zh-TW" sz="3600" b="1" dirty="0" smtClean="0">
                <a:solidFill>
                  <a:srgbClr val="FF0000"/>
                </a:solidFill>
                <a:latin typeface="Arial" panose="020B0604020202020204" pitchFamily="34" charset="0"/>
                <a:ea typeface="標楷體" panose="03000509000000000000" pitchFamily="65" charset="-120"/>
                <a:cs typeface="Arial" panose="020B0604020202020204" pitchFamily="34" charset="0"/>
              </a:rPr>
              <a:t>literature</a:t>
            </a:r>
            <a:r>
              <a:rPr lang="en-US" altLang="zh-TW" sz="3600" b="1" baseline="30000" dirty="0" smtClean="0">
                <a:solidFill>
                  <a:srgbClr val="FF0000"/>
                </a:solidFill>
                <a:latin typeface="Arial" panose="020B0604020202020204" pitchFamily="34" charset="0"/>
                <a:ea typeface="標楷體" panose="03000509000000000000" pitchFamily="65" charset="-120"/>
                <a:cs typeface="Arial" panose="020B0604020202020204" pitchFamily="34" charset="0"/>
              </a:rPr>
              <a:t>17</a:t>
            </a:r>
            <a:r>
              <a:rPr lang="en-US" altLang="zh-TW" sz="3600" dirty="0" smtClean="0">
                <a:latin typeface="Arial" panose="020B0604020202020204" pitchFamily="34" charset="0"/>
                <a:ea typeface="標楷體" panose="03000509000000000000" pitchFamily="65" charset="-120"/>
                <a:cs typeface="Arial" panose="020B0604020202020204" pitchFamily="34" charset="0"/>
              </a:rPr>
              <a:t>. </a:t>
            </a:r>
            <a:r>
              <a:rPr lang="en-US" altLang="zh-TW" sz="3600" dirty="0">
                <a:latin typeface="Arial" panose="020B0604020202020204" pitchFamily="34" charset="0"/>
                <a:ea typeface="標楷體" panose="03000509000000000000" pitchFamily="65" charset="-120"/>
                <a:cs typeface="Arial" panose="020B0604020202020204" pitchFamily="34" charset="0"/>
              </a:rPr>
              <a:t>Of </a:t>
            </a:r>
            <a:r>
              <a:rPr lang="en-US" altLang="zh-TW" sz="3600" dirty="0" smtClean="0">
                <a:latin typeface="Arial" panose="020B0604020202020204" pitchFamily="34" charset="0"/>
                <a:ea typeface="標楷體" panose="03000509000000000000" pitchFamily="65" charset="-120"/>
                <a:cs typeface="Arial" panose="020B0604020202020204" pitchFamily="34" charset="0"/>
              </a:rPr>
              <a:t>course,</a:t>
            </a:r>
            <a:r>
              <a:rPr lang="zh-TW" altLang="en-US" sz="3600" dirty="0" smtClean="0">
                <a:latin typeface="Arial" panose="020B0604020202020204" pitchFamily="34" charset="0"/>
                <a:ea typeface="標楷體" panose="03000509000000000000" pitchFamily="65" charset="-120"/>
                <a:cs typeface="Arial" panose="020B0604020202020204" pitchFamily="34" charset="0"/>
              </a:rPr>
              <a:t> </a:t>
            </a:r>
            <a:r>
              <a:rPr lang="en-US" altLang="zh-TW" sz="3600" dirty="0" smtClean="0">
                <a:latin typeface="Arial" panose="020B0604020202020204" pitchFamily="34" charset="0"/>
                <a:ea typeface="標楷體" panose="03000509000000000000" pitchFamily="65" charset="-120"/>
                <a:cs typeface="Arial" panose="020B0604020202020204" pitchFamily="34" charset="0"/>
              </a:rPr>
              <a:t>no </a:t>
            </a:r>
            <a:r>
              <a:rPr lang="en-US" altLang="zh-TW" sz="3600" dirty="0">
                <a:latin typeface="Arial" panose="020B0604020202020204" pitchFamily="34" charset="0"/>
                <a:ea typeface="標楷體" panose="03000509000000000000" pitchFamily="65" charset="-120"/>
                <a:cs typeface="Arial" panose="020B0604020202020204" pitchFamily="34" charset="0"/>
              </a:rPr>
              <a:t>“person of art” could be a true geisha without being able to perform the traditional </a:t>
            </a:r>
            <a:r>
              <a:rPr lang="en-US" altLang="zh-TW" sz="3600" b="1" dirty="0" err="1">
                <a:latin typeface="Arial" panose="020B0604020202020204" pitchFamily="34" charset="0"/>
                <a:ea typeface="標楷體" panose="03000509000000000000" pitchFamily="65" charset="-120"/>
                <a:cs typeface="Arial" panose="020B0604020202020204" pitchFamily="34" charset="0"/>
              </a:rPr>
              <a:t>kyomai</a:t>
            </a:r>
            <a:r>
              <a:rPr lang="en-US" altLang="zh-TW" sz="3600" b="1" dirty="0">
                <a:latin typeface="Arial" panose="020B0604020202020204" pitchFamily="34" charset="0"/>
                <a:ea typeface="標楷體" panose="03000509000000000000" pitchFamily="65" charset="-120"/>
                <a:cs typeface="Arial" panose="020B0604020202020204" pitchFamily="34" charset="0"/>
              </a:rPr>
              <a:t>* </a:t>
            </a:r>
            <a:r>
              <a:rPr lang="en-US" altLang="zh-TW" sz="3600" dirty="0">
                <a:latin typeface="Arial" panose="020B0604020202020204" pitchFamily="34" charset="0"/>
                <a:ea typeface="標楷體" panose="03000509000000000000" pitchFamily="65" charset="-120"/>
                <a:cs typeface="Arial" panose="020B0604020202020204" pitchFamily="34" charset="0"/>
              </a:rPr>
              <a:t>dance. </a:t>
            </a:r>
            <a:endParaRPr lang="zh-TW" altLang="en-US" sz="3600" dirty="0">
              <a:latin typeface="Arial" panose="020B0604020202020204" pitchFamily="34" charset="0"/>
              <a:ea typeface="標楷體" panose="03000509000000000000" pitchFamily="65" charset="-120"/>
              <a:cs typeface="Arial" panose="020B0604020202020204" pitchFamily="34" charset="0"/>
            </a:endParaRPr>
          </a:p>
        </p:txBody>
      </p:sp>
      <p:sp>
        <p:nvSpPr>
          <p:cNvPr id="9" name="Text Box 10">
            <a:hlinkClick r:id="rId7" action="ppaction://hlinksldjump"/>
            <a:extLst>
              <a:ext uri="{FF2B5EF4-FFF2-40B4-BE49-F238E27FC236}">
                <a16:creationId xmlns:a16="http://schemas.microsoft.com/office/drawing/2014/main" id="{9B2F09C2-F1EB-402B-B35F-B03933F88148}"/>
              </a:ext>
            </a:extLst>
          </p:cNvPr>
          <p:cNvSpPr txBox="1">
            <a:spLocks noChangeArrowheads="1"/>
          </p:cNvSpPr>
          <p:nvPr/>
        </p:nvSpPr>
        <p:spPr bwMode="auto">
          <a:xfrm>
            <a:off x="3953933" y="1688928"/>
            <a:ext cx="2915264" cy="400110"/>
          </a:xfrm>
          <a:prstGeom prst="rect">
            <a:avLst/>
          </a:prstGeom>
          <a:solidFill>
            <a:schemeClr val="bg1">
              <a:alpha val="1000"/>
            </a:schemeClr>
          </a:solidFill>
          <a:ln>
            <a:noFill/>
          </a:ln>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2000" b="0" dirty="0">
              <a:latin typeface="Arial" panose="020B0604020202020204" pitchFamily="34" charset="0"/>
              <a:ea typeface="標楷體" panose="03000509000000000000" pitchFamily="65" charset="-120"/>
            </a:endParaRPr>
          </a:p>
        </p:txBody>
      </p:sp>
      <p:sp>
        <p:nvSpPr>
          <p:cNvPr id="10" name="Text Box 10">
            <a:hlinkClick r:id="rId8" action="ppaction://hlinksldjump"/>
            <a:extLst>
              <a:ext uri="{FF2B5EF4-FFF2-40B4-BE49-F238E27FC236}">
                <a16:creationId xmlns:a16="http://schemas.microsoft.com/office/drawing/2014/main" id="{9EA3085E-2D1A-4EF3-8EBC-4012D3E8DEE0}"/>
              </a:ext>
            </a:extLst>
          </p:cNvPr>
          <p:cNvSpPr txBox="1">
            <a:spLocks noChangeArrowheads="1"/>
          </p:cNvSpPr>
          <p:nvPr/>
        </p:nvSpPr>
        <p:spPr bwMode="auto">
          <a:xfrm>
            <a:off x="9459314" y="1688928"/>
            <a:ext cx="2332615" cy="400110"/>
          </a:xfrm>
          <a:prstGeom prst="rect">
            <a:avLst/>
          </a:prstGeom>
          <a:solidFill>
            <a:schemeClr val="bg1">
              <a:alpha val="1000"/>
            </a:schemeClr>
          </a:solidFill>
          <a:ln>
            <a:noFill/>
          </a:ln>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2000" b="0" dirty="0">
              <a:latin typeface="Arial" panose="020B0604020202020204" pitchFamily="34" charset="0"/>
              <a:ea typeface="標楷體" panose="03000509000000000000" pitchFamily="65" charset="-120"/>
            </a:endParaRPr>
          </a:p>
        </p:txBody>
      </p:sp>
      <p:sp>
        <p:nvSpPr>
          <p:cNvPr id="11" name="Text Box 10">
            <a:hlinkClick r:id="rId9" action="ppaction://hlinksldjump"/>
            <a:extLst>
              <a:ext uri="{FF2B5EF4-FFF2-40B4-BE49-F238E27FC236}">
                <a16:creationId xmlns:a16="http://schemas.microsoft.com/office/drawing/2014/main" id="{30E9CE8C-ED0D-4631-A219-3BE8E1F095C0}"/>
              </a:ext>
            </a:extLst>
          </p:cNvPr>
          <p:cNvSpPr txBox="1">
            <a:spLocks noChangeArrowheads="1"/>
          </p:cNvSpPr>
          <p:nvPr/>
        </p:nvSpPr>
        <p:spPr bwMode="auto">
          <a:xfrm>
            <a:off x="9326964" y="3191911"/>
            <a:ext cx="1794402" cy="400110"/>
          </a:xfrm>
          <a:prstGeom prst="rect">
            <a:avLst/>
          </a:prstGeom>
          <a:solidFill>
            <a:schemeClr val="bg1">
              <a:alpha val="1000"/>
            </a:schemeClr>
          </a:solidFill>
          <a:ln>
            <a:noFill/>
          </a:ln>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2000" b="0" dirty="0">
              <a:latin typeface="Arial" panose="020B0604020202020204" pitchFamily="34" charset="0"/>
              <a:ea typeface="標楷體" panose="03000509000000000000" pitchFamily="65" charset="-120"/>
            </a:endParaRPr>
          </a:p>
        </p:txBody>
      </p:sp>
      <p:pic>
        <p:nvPicPr>
          <p:cNvPr id="14" name="圖片 13">
            <a:extLst>
              <a:ext uri="{FF2B5EF4-FFF2-40B4-BE49-F238E27FC236}">
                <a16:creationId xmlns:a16="http://schemas.microsoft.com/office/drawing/2014/main" id="{DDD4082A-58D2-4E1C-9D7B-C740445CF5B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63698" y="144000"/>
            <a:ext cx="352603" cy="352603"/>
          </a:xfrm>
          <a:prstGeom prst="rect">
            <a:avLst/>
          </a:prstGeom>
        </p:spPr>
      </p:pic>
      <p:pic>
        <p:nvPicPr>
          <p:cNvPr id="17" name="圖片 16">
            <a:hlinkClick r:id="rId11" action="ppaction://hlinksldjump"/>
            <a:extLst>
              <a:ext uri="{FF2B5EF4-FFF2-40B4-BE49-F238E27FC236}">
                <a16:creationId xmlns:a16="http://schemas.microsoft.com/office/drawing/2014/main" id="{095E0CD5-6770-44D7-8C6E-4C002C36D2E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107263" y="675118"/>
            <a:ext cx="252000" cy="252000"/>
          </a:xfrm>
          <a:prstGeom prst="rect">
            <a:avLst/>
          </a:prstGeom>
        </p:spPr>
      </p:pic>
      <p:pic>
        <p:nvPicPr>
          <p:cNvPr id="19" name="圖片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1503" y="162000"/>
            <a:ext cx="1141342" cy="356259"/>
          </a:xfrm>
          <a:prstGeom prst="rect">
            <a:avLst/>
          </a:prstGeom>
        </p:spPr>
      </p:pic>
      <p:pic>
        <p:nvPicPr>
          <p:cNvPr id="18" name="Track 074 L5 第3段 slow">
            <a:hlinkClick r:id="" action="ppaction://media"/>
          </p:cNvPr>
          <p:cNvPicPr>
            <a:picLocks noChangeAspect="1"/>
          </p:cNvPicPr>
          <p:nvPr>
            <a:audioFile r:link="rId1"/>
            <p:extLst>
              <p:ext uri="{DAA4B4D4-6D71-4841-9C94-3DE7FCFB9230}">
                <p14:media xmlns:p14="http://schemas.microsoft.com/office/powerpoint/2010/main" r:embed="rId2">
                  <p14:trim st="42104" end="13989.25"/>
                </p14:media>
              </p:ext>
            </p:extLst>
          </p:nvPr>
        </p:nvPicPr>
        <p:blipFill>
          <a:blip r:embed="rId14">
            <a:extLst>
              <a:ext uri="{28A0092B-C50C-407E-A947-70E740481C1C}">
                <a14:useLocalDpi xmlns:a14="http://schemas.microsoft.com/office/drawing/2010/main" val="0"/>
              </a:ext>
            </a:extLst>
          </a:blip>
          <a:stretch>
            <a:fillRect/>
          </a:stretch>
        </p:blipFill>
        <p:spPr>
          <a:xfrm>
            <a:off x="9900000" y="144000"/>
            <a:ext cx="360000" cy="783118"/>
          </a:xfrm>
          <a:prstGeom prst="rect">
            <a:avLst/>
          </a:prstGeom>
        </p:spPr>
      </p:pic>
      <p:pic>
        <p:nvPicPr>
          <p:cNvPr id="20" name="Track 070 L5 第3段 normal">
            <a:hlinkClick r:id="" action="ppaction://media"/>
          </p:cNvPr>
          <p:cNvPicPr>
            <a:picLocks noChangeAspect="1"/>
          </p:cNvPicPr>
          <p:nvPr>
            <a:audioFile r:link="rId1"/>
            <p:extLst>
              <p:ext uri="{DAA4B4D4-6D71-4841-9C94-3DE7FCFB9230}">
                <p14:media xmlns:p14="http://schemas.microsoft.com/office/powerpoint/2010/main" r:embed="rId3">
                  <p14:trim st="29108" end="9312.1666"/>
                </p14:media>
              </p:ext>
            </p:extLst>
          </p:nvPr>
        </p:nvPicPr>
        <p:blipFill>
          <a:blip r:embed="rId15">
            <a:extLst>
              <a:ext uri="{28A0092B-C50C-407E-A947-70E740481C1C}">
                <a14:useLocalDpi xmlns:a14="http://schemas.microsoft.com/office/drawing/2010/main" val="0"/>
              </a:ext>
            </a:extLst>
          </a:blip>
          <a:stretch>
            <a:fillRect/>
          </a:stretch>
        </p:blipFill>
        <p:spPr>
          <a:xfrm>
            <a:off x="8640000" y="144000"/>
            <a:ext cx="360000" cy="783118"/>
          </a:xfrm>
          <a:prstGeom prst="rect">
            <a:avLst/>
          </a:prstGeom>
        </p:spPr>
      </p:pic>
    </p:spTree>
    <p:extLst>
      <p:ext uri="{BB962C8B-B14F-4D97-AF65-F5344CB8AC3E}">
        <p14:creationId xmlns:p14="http://schemas.microsoft.com/office/powerpoint/2010/main" val="3607259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1" restart="whenNotActive" fill="hold" evtFilter="cancelBubble" nodeType="interactiveSeq">
                <p:stCondLst>
                  <p:cond evt="onClick" delay="0">
                    <p:tgtEl>
                      <p:spTgt spid="18"/>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5670" fill="hold"/>
                                        <p:tgtEl>
                                          <p:spTgt spid="18"/>
                                        </p:tgtEl>
                                      </p:cBhvr>
                                    </p:cmd>
                                  </p:childTnLst>
                                </p:cTn>
                              </p:par>
                            </p:childTnLst>
                          </p:cTn>
                        </p:par>
                      </p:childTnLst>
                    </p:cTn>
                  </p:par>
                </p:childTnLst>
              </p:cTn>
              <p:nextCondLst>
                <p:cond evt="onClick" delay="0">
                  <p:tgtEl>
                    <p:spTgt spid="18"/>
                  </p:tgtEl>
                </p:cond>
              </p:nextCondLst>
            </p:seq>
            <p:seq concurrent="1" nextAc="seek">
              <p:cTn id="16" restart="whenNotActive" fill="hold" evtFilter="cancelBubble" nodeType="interactiveSeq">
                <p:stCondLst>
                  <p:cond evt="onClick" delay="0">
                    <p:tgtEl>
                      <p:spTgt spid="20"/>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6881" fill="hold"/>
                                        <p:tgtEl>
                                          <p:spTgt spid="20"/>
                                        </p:tgtEl>
                                      </p:cBhvr>
                                    </p:cmd>
                                  </p:childTnLst>
                                </p:cTn>
                              </p:par>
                            </p:childTnLst>
                          </p:cTn>
                        </p:par>
                      </p:childTnLst>
                    </p:cTn>
                  </p:par>
                </p:childTnLst>
              </p:cTn>
              <p:nextCondLst>
                <p:cond evt="onClick" delay="0">
                  <p:tgtEl>
                    <p:spTgt spid="20"/>
                  </p:tgtEl>
                </p:cond>
              </p:nextCondLst>
            </p:seq>
            <p:audio>
              <p:cMediaNode vol="80000">
                <p:cTn id="21" fill="hold" display="0">
                  <p:stCondLst>
                    <p:cond delay="indefinite"/>
                  </p:stCondLst>
                  <p:endCondLst>
                    <p:cond evt="onStopAudio" delay="0">
                      <p:tgtEl>
                        <p:sldTgt/>
                      </p:tgtEl>
                    </p:cond>
                  </p:endCondLst>
                </p:cTn>
                <p:tgtEl>
                  <p:spTgt spid="18"/>
                </p:tgtEl>
              </p:cMediaNode>
            </p:audio>
            <p:audio>
              <p:cMediaNode vol="80000">
                <p:cTn id="22" fill="hold" display="0">
                  <p:stCondLst>
                    <p:cond delay="indefinite"/>
                  </p:stCondLst>
                  <p:endCondLst>
                    <p:cond evt="onStopAudio" delay="0">
                      <p:tgtEl>
                        <p:sldTgt/>
                      </p:tgtEl>
                    </p:cond>
                  </p:endCondLst>
                </p:cTn>
                <p:tgtEl>
                  <p:spTgt spid="20"/>
                </p:tgtEl>
              </p:cMediaNode>
            </p:audio>
          </p:childTnLst>
        </p:cTn>
      </p:par>
    </p:tnLst>
    <p:bldLst>
      <p:bldP spid="13" grpId="0"/>
      <p:bldP spid="13"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3277407A-93C6-48E0-8057-E86003436F2F}"/>
              </a:ext>
            </a:extLst>
          </p:cNvPr>
          <p:cNvSpPr/>
          <p:nvPr/>
        </p:nvSpPr>
        <p:spPr>
          <a:xfrm>
            <a:off x="478984" y="886437"/>
            <a:ext cx="11037317" cy="2585323"/>
          </a:xfrm>
          <a:prstGeom prst="rect">
            <a:avLst/>
          </a:prstGeom>
        </p:spPr>
        <p:txBody>
          <a:bodyPr wrap="square">
            <a:spAutoFit/>
          </a:bodyPr>
          <a:lstStyle/>
          <a:p>
            <a:pPr>
              <a:lnSpc>
                <a:spcPct val="150000"/>
              </a:lnSpc>
            </a:pPr>
            <a:r>
              <a:rPr lang="en-US" altLang="zh-TW" sz="3600" dirty="0">
                <a:latin typeface="Arial" panose="020B0604020202020204" pitchFamily="34" charset="0"/>
                <a:ea typeface="標楷體" panose="03000509000000000000" pitchFamily="65" charset="-120"/>
                <a:cs typeface="Arial" panose="020B0604020202020204" pitchFamily="34" charset="0"/>
              </a:rPr>
              <a:t>This ancient art </a:t>
            </a:r>
            <a:r>
              <a:rPr lang="en-US" altLang="zh-TW" sz="3600" u="sng" dirty="0">
                <a:latin typeface="Arial" panose="020B0604020202020204" pitchFamily="34" charset="0"/>
                <a:ea typeface="標楷體" panose="03000509000000000000" pitchFamily="65" charset="-120"/>
                <a:cs typeface="Arial" panose="020B0604020202020204" pitchFamily="34" charset="0"/>
              </a:rPr>
              <a:t>combines</a:t>
            </a:r>
            <a:r>
              <a:rPr lang="en-US" altLang="zh-TW" sz="3600" dirty="0">
                <a:latin typeface="Arial" panose="020B0604020202020204" pitchFamily="34" charset="0"/>
                <a:ea typeface="標楷體" panose="03000509000000000000" pitchFamily="65" charset="-120"/>
                <a:cs typeface="Arial" panose="020B0604020202020204" pitchFamily="34" charset="0"/>
              </a:rPr>
              <a:t> slow music </a:t>
            </a:r>
            <a:r>
              <a:rPr lang="en-US" altLang="zh-TW" sz="3600" u="sng" dirty="0">
                <a:latin typeface="Arial" panose="020B0604020202020204" pitchFamily="34" charset="0"/>
                <a:ea typeface="標楷體" panose="03000509000000000000" pitchFamily="65" charset="-120"/>
                <a:cs typeface="Arial" panose="020B0604020202020204" pitchFamily="34" charset="0"/>
              </a:rPr>
              <a:t>with</a:t>
            </a:r>
            <a:r>
              <a:rPr lang="en-US" altLang="zh-TW" sz="3600" dirty="0">
                <a:latin typeface="Arial" panose="020B0604020202020204" pitchFamily="34" charset="0"/>
                <a:ea typeface="標楷體" panose="03000509000000000000" pitchFamily="65" charset="-120"/>
                <a:cs typeface="Arial" panose="020B0604020202020204" pitchFamily="34" charset="0"/>
              </a:rPr>
              <a:t> very </a:t>
            </a:r>
            <a:r>
              <a:rPr lang="en-US" altLang="zh-TW" sz="3600" b="1" dirty="0" smtClean="0">
                <a:solidFill>
                  <a:srgbClr val="FF0000"/>
                </a:solidFill>
                <a:latin typeface="Arial" panose="020B0604020202020204" pitchFamily="34" charset="0"/>
                <a:ea typeface="標楷體" panose="03000509000000000000" pitchFamily="65" charset="-120"/>
                <a:cs typeface="Arial" panose="020B0604020202020204" pitchFamily="34" charset="0"/>
              </a:rPr>
              <a:t>deliberate</a:t>
            </a:r>
            <a:r>
              <a:rPr lang="en-US" altLang="zh-TW" sz="3600" b="1" baseline="30000" dirty="0" smtClean="0">
                <a:solidFill>
                  <a:srgbClr val="FF0000"/>
                </a:solidFill>
                <a:latin typeface="Arial" panose="020B0604020202020204" pitchFamily="34" charset="0"/>
                <a:ea typeface="標楷體" panose="03000509000000000000" pitchFamily="65" charset="-120"/>
                <a:cs typeface="Arial" panose="020B0604020202020204" pitchFamily="34" charset="0"/>
              </a:rPr>
              <a:t>18</a:t>
            </a:r>
            <a:r>
              <a:rPr lang="en-US" altLang="zh-TW" sz="3600" b="1" dirty="0" smtClean="0">
                <a:solidFill>
                  <a:srgbClr val="FF0000"/>
                </a:solidFill>
                <a:latin typeface="Arial" panose="020B0604020202020204" pitchFamily="34" charset="0"/>
                <a:ea typeface="標楷體" panose="03000509000000000000" pitchFamily="65" charset="-120"/>
                <a:cs typeface="Arial" panose="020B0604020202020204" pitchFamily="34" charset="0"/>
              </a:rPr>
              <a:t> </a:t>
            </a:r>
            <a:r>
              <a:rPr lang="en-US" altLang="zh-TW" sz="3600" dirty="0">
                <a:latin typeface="Arial" panose="020B0604020202020204" pitchFamily="34" charset="0"/>
                <a:ea typeface="標楷體" panose="03000509000000000000" pitchFamily="65" charset="-120"/>
                <a:cs typeface="Arial" panose="020B0604020202020204" pitchFamily="34" charset="0"/>
              </a:rPr>
              <a:t>movements, and often expresses very deep emotion.</a:t>
            </a:r>
            <a:endParaRPr lang="zh-TW" altLang="en-US" sz="3600" dirty="0">
              <a:latin typeface="Arial" panose="020B0604020202020204" pitchFamily="34" charset="0"/>
              <a:ea typeface="標楷體" panose="03000509000000000000" pitchFamily="65" charset="-120"/>
              <a:cs typeface="Arial" panose="020B0604020202020204" pitchFamily="34" charset="0"/>
            </a:endParaRPr>
          </a:p>
        </p:txBody>
      </p:sp>
      <p:pic>
        <p:nvPicPr>
          <p:cNvPr id="6" name="圖片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98781" y="3839938"/>
            <a:ext cx="3263101" cy="2268367"/>
          </a:xfrm>
          <a:prstGeom prst="rect">
            <a:avLst/>
          </a:prstGeom>
        </p:spPr>
      </p:pic>
      <p:sp>
        <p:nvSpPr>
          <p:cNvPr id="7" name="Text Box 10">
            <a:hlinkClick r:id="rId6" action="ppaction://hlinksldjump"/>
            <a:extLst>
              <a:ext uri="{FF2B5EF4-FFF2-40B4-BE49-F238E27FC236}">
                <a16:creationId xmlns:a16="http://schemas.microsoft.com/office/drawing/2014/main" id="{58C33593-ACCD-4E8E-B63E-13D259CE8BF7}"/>
              </a:ext>
            </a:extLst>
          </p:cNvPr>
          <p:cNvSpPr txBox="1">
            <a:spLocks noChangeArrowheads="1"/>
          </p:cNvSpPr>
          <p:nvPr/>
        </p:nvSpPr>
        <p:spPr bwMode="auto">
          <a:xfrm>
            <a:off x="548638" y="2007324"/>
            <a:ext cx="2505647" cy="400110"/>
          </a:xfrm>
          <a:prstGeom prst="rect">
            <a:avLst/>
          </a:prstGeom>
          <a:solidFill>
            <a:schemeClr val="bg1">
              <a:alpha val="1000"/>
            </a:schemeClr>
          </a:solidFill>
          <a:ln>
            <a:noFill/>
          </a:ln>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2000" b="0" dirty="0">
              <a:latin typeface="Arial" panose="020B0604020202020204" pitchFamily="34" charset="0"/>
              <a:ea typeface="標楷體" panose="03000509000000000000" pitchFamily="65" charset="-120"/>
            </a:endParaRPr>
          </a:p>
        </p:txBody>
      </p:sp>
      <p:sp>
        <p:nvSpPr>
          <p:cNvPr id="8" name="矩形 7">
            <a:extLst>
              <a:ext uri="{FF2B5EF4-FFF2-40B4-BE49-F238E27FC236}">
                <a16:creationId xmlns:a16="http://schemas.microsoft.com/office/drawing/2014/main" id="{60F2400B-F21B-45AA-901E-2C634233E42A}"/>
              </a:ext>
            </a:extLst>
          </p:cNvPr>
          <p:cNvSpPr/>
          <p:nvPr/>
        </p:nvSpPr>
        <p:spPr>
          <a:xfrm>
            <a:off x="4005362" y="3988140"/>
            <a:ext cx="7636741" cy="1892826"/>
          </a:xfrm>
          <a:prstGeom prst="rect">
            <a:avLst/>
          </a:prstGeom>
        </p:spPr>
        <p:txBody>
          <a:bodyPr wrap="square">
            <a:spAutoFit/>
          </a:bodyPr>
          <a:lstStyle/>
          <a:p>
            <a:pPr>
              <a:lnSpc>
                <a:spcPct val="130000"/>
              </a:lnSpc>
              <a:spcBef>
                <a:spcPts val="600"/>
              </a:spcBef>
            </a:pPr>
            <a:r>
              <a:rPr lang="zh-TW" altLang="en-US" sz="3000" b="1" dirty="0">
                <a:solidFill>
                  <a:srgbClr val="0000CC"/>
                </a:solidFill>
                <a:latin typeface="Arial" panose="020B0604020202020204" pitchFamily="34" charset="0"/>
                <a:ea typeface="標楷體" panose="03000509000000000000" pitchFamily="65" charset="-120"/>
                <a:cs typeface="Arial" panose="020B0604020202020204" pitchFamily="34" charset="0"/>
              </a:rPr>
              <a:t>這種古老的藝術結合了緩慢的音樂以及非常小心翼翼的舞步，而常常表現出非常深刻的情感。</a:t>
            </a:r>
          </a:p>
        </p:txBody>
      </p:sp>
      <p:pic>
        <p:nvPicPr>
          <p:cNvPr id="9" name="圖片 8">
            <a:extLst>
              <a:ext uri="{FF2B5EF4-FFF2-40B4-BE49-F238E27FC236}">
                <a16:creationId xmlns:a16="http://schemas.microsoft.com/office/drawing/2014/main" id="{7E094101-93BA-482A-8A0F-3D805D6C8E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3698" y="144000"/>
            <a:ext cx="352603" cy="352603"/>
          </a:xfrm>
          <a:prstGeom prst="rect">
            <a:avLst/>
          </a:prstGeom>
        </p:spPr>
      </p:pic>
      <p:pic>
        <p:nvPicPr>
          <p:cNvPr id="12" name="圖片 11">
            <a:hlinkClick r:id="rId8" action="ppaction://hlinksldjump"/>
            <a:extLst>
              <a:ext uri="{FF2B5EF4-FFF2-40B4-BE49-F238E27FC236}">
                <a16:creationId xmlns:a16="http://schemas.microsoft.com/office/drawing/2014/main" id="{DF030B33-94BD-40B3-9116-ED91FC4834E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53362" y="881260"/>
            <a:ext cx="252000" cy="252000"/>
          </a:xfrm>
          <a:prstGeom prst="rect">
            <a:avLst/>
          </a:prstGeom>
        </p:spPr>
      </p:pic>
      <p:pic>
        <p:nvPicPr>
          <p:cNvPr id="14" name="圖片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1503" y="162000"/>
            <a:ext cx="1141342" cy="356259"/>
          </a:xfrm>
          <a:prstGeom prst="rect">
            <a:avLst/>
          </a:prstGeom>
        </p:spPr>
      </p:pic>
      <p:pic>
        <p:nvPicPr>
          <p:cNvPr id="13" name="Track 074 L5 第3段 slow">
            <a:hlinkClick r:id="" action="ppaction://media"/>
          </p:cNvPr>
          <p:cNvPicPr>
            <a:picLocks noChangeAspect="1"/>
          </p:cNvPicPr>
          <p:nvPr>
            <a:audioFile r:link="rId1"/>
            <p:extLst>
              <p:ext uri="{DAA4B4D4-6D71-4841-9C94-3DE7FCFB9230}">
                <p14:media xmlns:p14="http://schemas.microsoft.com/office/powerpoint/2010/main" r:embed="rId2">
                  <p14:trim st="67366"/>
                </p14:media>
              </p:ext>
            </p:extLst>
          </p:nvPr>
        </p:nvPicPr>
        <p:blipFill>
          <a:blip r:embed="rId11">
            <a:extLst>
              <a:ext uri="{28A0092B-C50C-407E-A947-70E740481C1C}">
                <a14:useLocalDpi xmlns:a14="http://schemas.microsoft.com/office/drawing/2010/main" val="0"/>
              </a:ext>
            </a:extLst>
          </a:blip>
          <a:stretch>
            <a:fillRect/>
          </a:stretch>
        </p:blipFill>
        <p:spPr>
          <a:xfrm>
            <a:off x="9900000" y="144000"/>
            <a:ext cx="360000" cy="783118"/>
          </a:xfrm>
          <a:prstGeom prst="rect">
            <a:avLst/>
          </a:prstGeom>
        </p:spPr>
      </p:pic>
      <p:pic>
        <p:nvPicPr>
          <p:cNvPr id="15" name="Track 070 L5 第3段 normal">
            <a:hlinkClick r:id="" action="ppaction://media"/>
          </p:cNvPr>
          <p:cNvPicPr>
            <a:picLocks noChangeAspect="1"/>
          </p:cNvPicPr>
          <p:nvPr>
            <a:audioFile r:link="rId1"/>
            <p:extLst>
              <p:ext uri="{DAA4B4D4-6D71-4841-9C94-3DE7FCFB9230}">
                <p14:media xmlns:p14="http://schemas.microsoft.com/office/powerpoint/2010/main" r:embed="rId3">
                  <p14:trim st="45819"/>
                </p14:media>
              </p:ext>
            </p:extLst>
          </p:nvPr>
        </p:nvPicPr>
        <p:blipFill>
          <a:blip r:embed="rId12">
            <a:extLst>
              <a:ext uri="{28A0092B-C50C-407E-A947-70E740481C1C}">
                <a14:useLocalDpi xmlns:a14="http://schemas.microsoft.com/office/drawing/2010/main" val="0"/>
              </a:ext>
            </a:extLst>
          </a:blip>
          <a:stretch>
            <a:fillRect/>
          </a:stretch>
        </p:blipFill>
        <p:spPr>
          <a:xfrm>
            <a:off x="8640000" y="144000"/>
            <a:ext cx="360000" cy="783118"/>
          </a:xfrm>
          <a:prstGeom prst="rect">
            <a:avLst/>
          </a:prstGeom>
        </p:spPr>
      </p:pic>
    </p:spTree>
    <p:extLst>
      <p:ext uri="{BB962C8B-B14F-4D97-AF65-F5344CB8AC3E}">
        <p14:creationId xmlns:p14="http://schemas.microsoft.com/office/powerpoint/2010/main" val="33370103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4397" fill="hold"/>
                                        <p:tgtEl>
                                          <p:spTgt spid="13"/>
                                        </p:tgtEl>
                                      </p:cBhvr>
                                    </p:cmd>
                                  </p:child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9482" fill="hold"/>
                                        <p:tgtEl>
                                          <p:spTgt spid="15"/>
                                        </p:tgtEl>
                                      </p:cBhvr>
                                    </p:cmd>
                                  </p:childTnLst>
                                </p:cTn>
                              </p:par>
                            </p:childTnLst>
                          </p:cTn>
                        </p:par>
                      </p:childTnLst>
                    </p:cTn>
                  </p:par>
                </p:childTnLst>
              </p:cTn>
              <p:nextCondLst>
                <p:cond evt="onClick" delay="0">
                  <p:tgtEl>
                    <p:spTgt spid="15"/>
                  </p:tgtEl>
                </p:cond>
              </p:nextCondLst>
            </p:seq>
            <p:audio>
              <p:cMediaNode vol="80000">
                <p:cTn id="21" fill="hold" display="0">
                  <p:stCondLst>
                    <p:cond delay="indefinite"/>
                  </p:stCondLst>
                  <p:endCondLst>
                    <p:cond evt="onStopAudio" delay="0">
                      <p:tgtEl>
                        <p:sldTgt/>
                      </p:tgtEl>
                    </p:cond>
                  </p:endCondLst>
                </p:cTn>
                <p:tgtEl>
                  <p:spTgt spid="13"/>
                </p:tgtEl>
              </p:cMediaNode>
            </p:audio>
            <p:audio>
              <p:cMediaNode vol="80000">
                <p:cTn id="22" fill="hold" display="0">
                  <p:stCondLst>
                    <p:cond delay="indefinite"/>
                  </p:stCondLst>
                  <p:endCondLst>
                    <p:cond evt="onStopAudio" delay="0">
                      <p:tgtEl>
                        <p:sldTgt/>
                      </p:tgtEl>
                    </p:cond>
                  </p:endCondLst>
                </p:cTn>
                <p:tgtEl>
                  <p:spTgt spid="15"/>
                </p:tgtEl>
              </p:cMediaNode>
            </p:audio>
          </p:childTnLst>
        </p:cTn>
      </p:par>
    </p:tnLst>
    <p:bldLst>
      <p:bldP spid="8" grpId="0"/>
      <p:bldP spid="8" grpId="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圓角矩形 5">
            <a:hlinkClick r:id="rId2" action="ppaction://hlinksldjump"/>
            <a:extLst>
              <a:ext uri="{FF2B5EF4-FFF2-40B4-BE49-F238E27FC236}">
                <a16:creationId xmlns:a16="http://schemas.microsoft.com/office/drawing/2014/main" id="{BCE323E9-5F53-44AC-8D6A-59071433BF03}"/>
              </a:ext>
            </a:extLst>
          </p:cNvPr>
          <p:cNvSpPr/>
          <p:nvPr/>
        </p:nvSpPr>
        <p:spPr>
          <a:xfrm>
            <a:off x="10440001" y="144000"/>
            <a:ext cx="108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4" name="副標題 1">
            <a:extLst>
              <a:ext uri="{FF2B5EF4-FFF2-40B4-BE49-F238E27FC236}">
                <a16:creationId xmlns:a16="http://schemas.microsoft.com/office/drawing/2014/main" id="{56E9397E-0DC5-43BD-BC66-AD68ECC3CD21}"/>
              </a:ext>
            </a:extLst>
          </p:cNvPr>
          <p:cNvSpPr txBox="1">
            <a:spLocks/>
          </p:cNvSpPr>
          <p:nvPr/>
        </p:nvSpPr>
        <p:spPr>
          <a:xfrm>
            <a:off x="403200" y="835200"/>
            <a:ext cx="11072862" cy="23777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84200" indent="-584200">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(1) </a:t>
            </a:r>
            <a:r>
              <a:rPr lang="zh-TW" altLang="en-US" sz="3200" dirty="0">
                <a:latin typeface="Arial" panose="020B0604020202020204" pitchFamily="34" charset="0"/>
                <a:ea typeface="標楷體" panose="03000509000000000000" pitchFamily="65" charset="-120"/>
                <a:cs typeface="Arial" panose="020B0604020202020204" pitchFamily="34" charset="0"/>
              </a:rPr>
              <a:t>由於在第</a:t>
            </a:r>
            <a:r>
              <a:rPr lang="en-US" altLang="zh-TW" sz="3200" dirty="0">
                <a:latin typeface="Arial" panose="020B0604020202020204" pitchFamily="34" charset="0"/>
                <a:ea typeface="標楷體" panose="03000509000000000000" pitchFamily="65" charset="-120"/>
                <a:cs typeface="Arial" panose="020B0604020202020204" pitchFamily="34" charset="0"/>
              </a:rPr>
              <a:t>13</a:t>
            </a:r>
            <a:r>
              <a:rPr lang="zh-TW" altLang="en-US" sz="3200" dirty="0">
                <a:latin typeface="Arial" panose="020B0604020202020204" pitchFamily="34" charset="0"/>
                <a:ea typeface="標楷體" panose="03000509000000000000" pitchFamily="65" charset="-120"/>
                <a:cs typeface="Arial" panose="020B0604020202020204" pitchFamily="34" charset="0"/>
              </a:rPr>
              <a:t>行</a:t>
            </a:r>
            <a:r>
              <a:rPr lang="zh-TW" altLang="en-US" sz="3200" dirty="0" smtClean="0">
                <a:latin typeface="Arial" panose="020B0604020202020204" pitchFamily="34" charset="0"/>
                <a:ea typeface="標楷體" panose="03000509000000000000" pitchFamily="65" charset="-120"/>
                <a:cs typeface="Arial" panose="020B0604020202020204" pitchFamily="34" charset="0"/>
              </a:rPr>
              <a:t>∼第</a:t>
            </a:r>
            <a:r>
              <a:rPr lang="en-US" altLang="zh-TW" sz="3200" dirty="0" smtClean="0">
                <a:latin typeface="Arial" panose="020B0604020202020204" pitchFamily="34" charset="0"/>
                <a:ea typeface="標楷體" panose="03000509000000000000" pitchFamily="65" charset="-120"/>
                <a:cs typeface="Arial" panose="020B0604020202020204" pitchFamily="34" charset="0"/>
              </a:rPr>
              <a:t>14</a:t>
            </a:r>
            <a:r>
              <a:rPr lang="zh-TW" altLang="en-US" sz="3200" dirty="0">
                <a:latin typeface="Arial" panose="020B0604020202020204" pitchFamily="34" charset="0"/>
                <a:ea typeface="標楷體" panose="03000509000000000000" pitchFamily="65" charset="-120"/>
                <a:cs typeface="Arial" panose="020B0604020202020204" pitchFamily="34" charset="0"/>
              </a:rPr>
              <a:t>行已經用</a:t>
            </a:r>
            <a:r>
              <a:rPr lang="en-US" altLang="zh-TW" sz="3200" dirty="0">
                <a:latin typeface="Arial" panose="020B0604020202020204" pitchFamily="34" charset="0"/>
                <a:ea typeface="標楷體" panose="03000509000000000000" pitchFamily="65" charset="-120"/>
                <a:cs typeface="Arial" panose="020B0604020202020204" pitchFamily="34" charset="0"/>
              </a:rPr>
              <a:t>one of the most photographed landmarks</a:t>
            </a:r>
            <a:r>
              <a:rPr lang="zh-TW" altLang="en-US" sz="3200" dirty="0">
                <a:latin typeface="Arial" panose="020B0604020202020204" pitchFamily="34" charset="0"/>
                <a:ea typeface="標楷體" panose="03000509000000000000" pitchFamily="65" charset="-120"/>
                <a:cs typeface="Arial" panose="020B0604020202020204" pitchFamily="34" charset="0"/>
              </a:rPr>
              <a:t>來帶出金閣寺，故此段以</a:t>
            </a:r>
            <a:r>
              <a:rPr lang="en-US" altLang="zh-TW" sz="3200" dirty="0">
                <a:latin typeface="Arial" panose="020B0604020202020204" pitchFamily="34" charset="0"/>
                <a:ea typeface="標楷體" panose="03000509000000000000" pitchFamily="65" charset="-120"/>
                <a:cs typeface="Arial" panose="020B0604020202020204" pitchFamily="34" charset="0"/>
              </a:rPr>
              <a:t>another</a:t>
            </a:r>
            <a:r>
              <a:rPr lang="zh-TW" altLang="en-US" sz="3200" dirty="0">
                <a:latin typeface="Arial" panose="020B0604020202020204" pitchFamily="34" charset="0"/>
                <a:ea typeface="標楷體" panose="03000509000000000000" pitchFamily="65" charset="-120"/>
                <a:cs typeface="Arial" panose="020B0604020202020204" pitchFamily="34" charset="0"/>
              </a:rPr>
              <a:t>來帶出另外一個京都令人難忘的景象。雖然本課主要介紹金閣寺和藝妓這兩個京都特色，但京都的特色遠遠多於本課所介紹的，故不能使用</a:t>
            </a:r>
            <a:r>
              <a:rPr lang="en-US" altLang="zh-TW" sz="3200" dirty="0">
                <a:latin typeface="Arial" panose="020B0604020202020204" pitchFamily="34" charset="0"/>
                <a:ea typeface="標楷體" panose="03000509000000000000" pitchFamily="65" charset="-120"/>
                <a:cs typeface="Arial" panose="020B0604020202020204" pitchFamily="34" charset="0"/>
              </a:rPr>
              <a:t>one</a:t>
            </a:r>
            <a:r>
              <a:rPr lang="zh-TW" altLang="en-US" sz="3200" dirty="0">
                <a:latin typeface="Arial" panose="020B0604020202020204" pitchFamily="34" charset="0"/>
                <a:ea typeface="標楷體" panose="03000509000000000000" pitchFamily="65" charset="-120"/>
                <a:cs typeface="Arial" panose="020B0604020202020204" pitchFamily="34" charset="0"/>
              </a:rPr>
              <a:t>和</a:t>
            </a:r>
            <a:r>
              <a:rPr lang="en-US" altLang="zh-TW" sz="3200" dirty="0">
                <a:latin typeface="Arial" panose="020B0604020202020204" pitchFamily="34" charset="0"/>
                <a:ea typeface="標楷體" panose="03000509000000000000" pitchFamily="65" charset="-120"/>
                <a:cs typeface="Arial" panose="020B0604020202020204" pitchFamily="34" charset="0"/>
              </a:rPr>
              <a:t>the other</a:t>
            </a:r>
            <a:r>
              <a:rPr lang="zh-TW" altLang="en-US" sz="3200" dirty="0">
                <a:latin typeface="Arial" panose="020B0604020202020204" pitchFamily="34" charset="0"/>
                <a:ea typeface="標楷體" panose="03000509000000000000" pitchFamily="65" charset="-120"/>
                <a:cs typeface="Arial" panose="020B0604020202020204" pitchFamily="34" charset="0"/>
              </a:rPr>
              <a:t>的方式來帶出本課的兩個主題。</a:t>
            </a:r>
          </a:p>
        </p:txBody>
      </p:sp>
      <p:sp>
        <p:nvSpPr>
          <p:cNvPr id="5" name="圓角矩形 4"/>
          <p:cNvSpPr/>
          <p:nvPr/>
        </p:nvSpPr>
        <p:spPr>
          <a:xfrm>
            <a:off x="0" y="0"/>
            <a:ext cx="432000" cy="360000"/>
          </a:xfrm>
          <a:prstGeom prst="roundRect">
            <a:avLst>
              <a:gd name="adj" fmla="val 0"/>
            </a:avLst>
          </a:prstGeom>
          <a:solidFill>
            <a:srgbClr val="00B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0000"/>
            <a:r>
              <a:rPr lang="en-US" altLang="zh-TW" sz="2400" dirty="0">
                <a:ea typeface="標楷體" panose="03000509000000000000" pitchFamily="65" charset="-120"/>
              </a:rPr>
              <a:t>1</a:t>
            </a:r>
            <a:endParaRPr lang="zh-TW" altLang="en-US" sz="2400" dirty="0">
              <a:ea typeface="標楷體" panose="03000509000000000000" pitchFamily="65" charset="-120"/>
            </a:endParaRPr>
          </a:p>
        </p:txBody>
      </p:sp>
    </p:spTree>
    <p:extLst>
      <p:ext uri="{BB962C8B-B14F-4D97-AF65-F5344CB8AC3E}">
        <p14:creationId xmlns:p14="http://schemas.microsoft.com/office/powerpoint/2010/main" val="2569880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圓角矩形 5">
            <a:hlinkClick r:id="rId2" action="ppaction://hlinksldjump"/>
            <a:extLst>
              <a:ext uri="{FF2B5EF4-FFF2-40B4-BE49-F238E27FC236}">
                <a16:creationId xmlns:a16="http://schemas.microsoft.com/office/drawing/2014/main" id="{BCE323E9-5F53-44AC-8D6A-59071433BF03}"/>
              </a:ext>
            </a:extLst>
          </p:cNvPr>
          <p:cNvSpPr/>
          <p:nvPr/>
        </p:nvSpPr>
        <p:spPr>
          <a:xfrm>
            <a:off x="10440001" y="144000"/>
            <a:ext cx="108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4" name="副標題 1">
            <a:extLst>
              <a:ext uri="{FF2B5EF4-FFF2-40B4-BE49-F238E27FC236}">
                <a16:creationId xmlns:a16="http://schemas.microsoft.com/office/drawing/2014/main" id="{56E9397E-0DC5-43BD-BC66-AD68ECC3CD21}"/>
              </a:ext>
            </a:extLst>
          </p:cNvPr>
          <p:cNvSpPr txBox="1">
            <a:spLocks/>
          </p:cNvSpPr>
          <p:nvPr/>
        </p:nvSpPr>
        <p:spPr>
          <a:xfrm>
            <a:off x="403200" y="835200"/>
            <a:ext cx="11072862" cy="23777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84200" indent="-584200">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(2) involve</a:t>
            </a:r>
            <a:r>
              <a:rPr lang="zh-TW" altLang="en-US" sz="3200" dirty="0">
                <a:latin typeface="Arial" panose="020B0604020202020204" pitchFamily="34" charset="0"/>
                <a:ea typeface="標楷體" panose="03000509000000000000" pitchFamily="65" charset="-120"/>
                <a:cs typeface="Arial" panose="020B0604020202020204" pitchFamily="34" charset="0"/>
              </a:rPr>
              <a:t>為「包含」之意，後面可接名詞或動名詞。此外，</a:t>
            </a:r>
            <a:r>
              <a:rPr lang="en-US" altLang="zh-TW" sz="3200" dirty="0">
                <a:latin typeface="Arial" panose="020B0604020202020204" pitchFamily="34" charset="0"/>
                <a:ea typeface="標楷體" panose="03000509000000000000" pitchFamily="65" charset="-120"/>
                <a:cs typeface="Arial" panose="020B0604020202020204" pitchFamily="34" charset="0"/>
              </a:rPr>
              <a:t>involve</a:t>
            </a:r>
            <a:r>
              <a:rPr lang="zh-TW" altLang="en-US" sz="3200" dirty="0">
                <a:latin typeface="Arial" panose="020B0604020202020204" pitchFamily="34" charset="0"/>
                <a:ea typeface="標楷體" panose="03000509000000000000" pitchFamily="65" charset="-120"/>
                <a:cs typeface="Arial" panose="020B0604020202020204" pitchFamily="34" charset="0"/>
              </a:rPr>
              <a:t>也有「牽涉；牽扯」的意思，常使用被動的用法。</a:t>
            </a:r>
          </a:p>
          <a:p>
            <a:pPr marL="360363" indent="-360363">
              <a:lnSpc>
                <a:spcPct val="140000"/>
              </a:lnSpc>
              <a:spcBef>
                <a:spcPts val="600"/>
              </a:spcBef>
            </a:pPr>
            <a:r>
              <a:rPr lang="en-US" altLang="zh-TW" sz="3200" dirty="0">
                <a:latin typeface="Arial" panose="020B0604020202020204" pitchFamily="34" charset="0"/>
                <a:ea typeface="標楷體" panose="03000509000000000000" pitchFamily="65" charset="-120"/>
                <a:cs typeface="Arial" panose="020B0604020202020204" pitchFamily="34" charset="0"/>
              </a:rPr>
              <a:t>The exam will </a:t>
            </a:r>
            <a:r>
              <a:rPr lang="en-US" altLang="zh-TW" sz="3200" u="sng" dirty="0">
                <a:latin typeface="Arial" panose="020B0604020202020204" pitchFamily="34" charset="0"/>
                <a:ea typeface="標楷體" panose="03000509000000000000" pitchFamily="65" charset="-120"/>
                <a:cs typeface="Arial" panose="020B0604020202020204" pitchFamily="34" charset="0"/>
              </a:rPr>
              <a:t>involve answering</a:t>
            </a:r>
            <a:r>
              <a:rPr lang="en-US" altLang="zh-TW" sz="3200" dirty="0">
                <a:latin typeface="Arial" panose="020B0604020202020204" pitchFamily="34" charset="0"/>
                <a:ea typeface="標楷體" panose="03000509000000000000" pitchFamily="65" charset="-120"/>
                <a:cs typeface="Arial" panose="020B0604020202020204" pitchFamily="34" charset="0"/>
              </a:rPr>
              <a:t> questions about a news article.</a:t>
            </a:r>
          </a:p>
          <a:p>
            <a:pPr marL="360363" indent="-360363">
              <a:lnSpc>
                <a:spcPct val="140000"/>
              </a:lnSpc>
              <a:spcBef>
                <a:spcPts val="600"/>
              </a:spcBef>
            </a:pPr>
            <a:r>
              <a:rPr lang="en-US" altLang="zh-TW" sz="3200" dirty="0">
                <a:latin typeface="Arial" panose="020B0604020202020204" pitchFamily="34" charset="0"/>
                <a:ea typeface="標楷體" panose="03000509000000000000" pitchFamily="65" charset="-120"/>
                <a:cs typeface="Arial" panose="020B0604020202020204" pitchFamily="34" charset="0"/>
              </a:rPr>
              <a:t>According to the news report, the politician was </a:t>
            </a:r>
            <a:r>
              <a:rPr lang="en-US" altLang="zh-TW" sz="3200" u="sng" dirty="0">
                <a:latin typeface="Arial" panose="020B0604020202020204" pitchFamily="34" charset="0"/>
                <a:ea typeface="標楷體" panose="03000509000000000000" pitchFamily="65" charset="-120"/>
                <a:cs typeface="Arial" panose="020B0604020202020204" pitchFamily="34" charset="0"/>
              </a:rPr>
              <a:t>involved</a:t>
            </a:r>
            <a:r>
              <a:rPr lang="en-US" altLang="zh-TW" sz="3200" dirty="0">
                <a:latin typeface="Arial" panose="020B0604020202020204" pitchFamily="34" charset="0"/>
                <a:ea typeface="標楷體" panose="03000509000000000000" pitchFamily="65" charset="-120"/>
                <a:cs typeface="Arial" panose="020B0604020202020204" pitchFamily="34" charset="0"/>
              </a:rPr>
              <a:t> in a bribery scandal.</a:t>
            </a:r>
          </a:p>
        </p:txBody>
      </p:sp>
      <p:sp>
        <p:nvSpPr>
          <p:cNvPr id="5" name="圓角矩形 4"/>
          <p:cNvSpPr/>
          <p:nvPr/>
        </p:nvSpPr>
        <p:spPr>
          <a:xfrm>
            <a:off x="0" y="0"/>
            <a:ext cx="432000" cy="360000"/>
          </a:xfrm>
          <a:prstGeom prst="roundRect">
            <a:avLst>
              <a:gd name="adj" fmla="val 0"/>
            </a:avLst>
          </a:prstGeom>
          <a:solidFill>
            <a:srgbClr val="00B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0000"/>
            <a:r>
              <a:rPr lang="en-US" altLang="zh-TW" sz="2400" dirty="0">
                <a:ea typeface="標楷體" panose="03000509000000000000" pitchFamily="65" charset="-120"/>
              </a:rPr>
              <a:t>1</a:t>
            </a:r>
            <a:endParaRPr lang="zh-TW" altLang="en-US" sz="2400" dirty="0">
              <a:ea typeface="標楷體" panose="03000509000000000000" pitchFamily="65" charset="-120"/>
            </a:endParaRPr>
          </a:p>
        </p:txBody>
      </p:sp>
    </p:spTree>
    <p:extLst>
      <p:ext uri="{BB962C8B-B14F-4D97-AF65-F5344CB8AC3E}">
        <p14:creationId xmlns:p14="http://schemas.microsoft.com/office/powerpoint/2010/main" val="976182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圓角矩形 5">
            <a:hlinkClick r:id="rId2" action="ppaction://hlinksldjump"/>
            <a:extLst>
              <a:ext uri="{FF2B5EF4-FFF2-40B4-BE49-F238E27FC236}">
                <a16:creationId xmlns:a16="http://schemas.microsoft.com/office/drawing/2014/main" id="{BCE323E9-5F53-44AC-8D6A-59071433BF03}"/>
              </a:ext>
            </a:extLst>
          </p:cNvPr>
          <p:cNvSpPr/>
          <p:nvPr/>
        </p:nvSpPr>
        <p:spPr>
          <a:xfrm>
            <a:off x="10440001" y="144000"/>
            <a:ext cx="108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4" name="副標題 1">
            <a:extLst>
              <a:ext uri="{FF2B5EF4-FFF2-40B4-BE49-F238E27FC236}">
                <a16:creationId xmlns:a16="http://schemas.microsoft.com/office/drawing/2014/main" id="{56E9397E-0DC5-43BD-BC66-AD68ECC3CD21}"/>
              </a:ext>
            </a:extLst>
          </p:cNvPr>
          <p:cNvSpPr txBox="1">
            <a:spLocks/>
          </p:cNvSpPr>
          <p:nvPr/>
        </p:nvSpPr>
        <p:spPr>
          <a:xfrm>
            <a:off x="403200" y="835200"/>
            <a:ext cx="11072862" cy="23777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84200" indent="-584200">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(1) dressed in delicate kimonos</a:t>
            </a:r>
            <a:r>
              <a:rPr lang="zh-TW" altLang="en-US" sz="3200" dirty="0" smtClean="0">
                <a:latin typeface="Arial" panose="020B0604020202020204" pitchFamily="34" charset="0"/>
                <a:ea typeface="標楷體" panose="03000509000000000000" pitchFamily="65" charset="-120"/>
                <a:cs typeface="Arial" panose="020B0604020202020204" pitchFamily="34" charset="0"/>
              </a:rPr>
              <a:t>為</a:t>
            </a:r>
            <a:r>
              <a:rPr lang="zh-TW" altLang="en-US" sz="3200" dirty="0">
                <a:latin typeface="Arial" panose="020B0604020202020204" pitchFamily="34" charset="0"/>
                <a:ea typeface="標楷體" panose="03000509000000000000" pitchFamily="65" charset="-120"/>
                <a:cs typeface="Arial" panose="020B0604020202020204" pitchFamily="34" charset="0"/>
              </a:rPr>
              <a:t>分詞片語的用法，用來修飾前面的</a:t>
            </a:r>
            <a:r>
              <a:rPr lang="en-US" altLang="zh-TW" sz="3200" dirty="0">
                <a:latin typeface="Arial" panose="020B0604020202020204" pitchFamily="34" charset="0"/>
                <a:ea typeface="標楷體" panose="03000509000000000000" pitchFamily="65" charset="-120"/>
                <a:cs typeface="Arial" panose="020B0604020202020204" pitchFamily="34" charset="0"/>
              </a:rPr>
              <a:t>women</a:t>
            </a:r>
            <a:r>
              <a:rPr lang="zh-TW" altLang="en-US" sz="3200" dirty="0">
                <a:latin typeface="Arial" panose="020B0604020202020204" pitchFamily="34" charset="0"/>
                <a:ea typeface="標楷體" panose="03000509000000000000" pitchFamily="65" charset="-120"/>
                <a:cs typeface="Arial" panose="020B0604020202020204" pitchFamily="34" charset="0"/>
              </a:rPr>
              <a:t>，也可將此分詞片語還原為關係子句的用法，變成</a:t>
            </a:r>
            <a:r>
              <a:rPr lang="en-US" altLang="zh-TW" sz="3200" dirty="0">
                <a:latin typeface="Arial" panose="020B0604020202020204" pitchFamily="34" charset="0"/>
                <a:ea typeface="標楷體" panose="03000509000000000000" pitchFamily="65" charset="-120"/>
                <a:cs typeface="Arial" panose="020B0604020202020204" pitchFamily="34" charset="0"/>
              </a:rPr>
              <a:t>wh</a:t>
            </a:r>
            <a:r>
              <a:rPr lang="en-US" altLang="zh-TW" sz="3200" spc="300" dirty="0">
                <a:latin typeface="Arial" panose="020B0604020202020204" pitchFamily="34" charset="0"/>
                <a:ea typeface="標楷體" panose="03000509000000000000" pitchFamily="65" charset="-120"/>
                <a:cs typeface="Arial" panose="020B0604020202020204" pitchFamily="34" charset="0"/>
              </a:rPr>
              <a:t>o/</a:t>
            </a:r>
            <a:r>
              <a:rPr lang="en-US" altLang="zh-TW" sz="3200" dirty="0">
                <a:latin typeface="Arial" panose="020B0604020202020204" pitchFamily="34" charset="0"/>
                <a:ea typeface="標楷體" panose="03000509000000000000" pitchFamily="65" charset="-120"/>
                <a:cs typeface="Arial" panose="020B0604020202020204" pitchFamily="34" charset="0"/>
              </a:rPr>
              <a:t>that are dressed in delicate kimonos</a:t>
            </a:r>
            <a:r>
              <a:rPr lang="zh-TW" altLang="en-US" sz="3200" dirty="0" smtClean="0">
                <a:latin typeface="Arial" panose="020B0604020202020204" pitchFamily="34" charset="0"/>
                <a:ea typeface="標楷體" panose="03000509000000000000" pitchFamily="65" charset="-120"/>
                <a:cs typeface="Arial" panose="020B0604020202020204" pitchFamily="34" charset="0"/>
              </a:rPr>
              <a:t>來</a:t>
            </a:r>
            <a:r>
              <a:rPr lang="zh-TW" altLang="en-US" sz="3200" dirty="0">
                <a:latin typeface="Arial" panose="020B0604020202020204" pitchFamily="34" charset="0"/>
                <a:ea typeface="標楷體" panose="03000509000000000000" pitchFamily="65" charset="-120"/>
                <a:cs typeface="Arial" panose="020B0604020202020204" pitchFamily="34" charset="0"/>
              </a:rPr>
              <a:t>修飾</a:t>
            </a:r>
            <a:r>
              <a:rPr lang="en-US" altLang="zh-TW" sz="3200" dirty="0">
                <a:latin typeface="Arial" panose="020B0604020202020204" pitchFamily="34" charset="0"/>
                <a:ea typeface="標楷體" panose="03000509000000000000" pitchFamily="65" charset="-120"/>
                <a:cs typeface="Arial" panose="020B0604020202020204" pitchFamily="34" charset="0"/>
              </a:rPr>
              <a:t>women</a:t>
            </a:r>
            <a:r>
              <a:rPr lang="zh-TW" altLang="en-US" sz="3200" dirty="0">
                <a:latin typeface="Arial" panose="020B0604020202020204" pitchFamily="34" charset="0"/>
                <a:ea typeface="標楷體" panose="03000509000000000000" pitchFamily="65" charset="-120"/>
                <a:cs typeface="Arial" panose="020B0604020202020204" pitchFamily="34" charset="0"/>
              </a:rPr>
              <a:t>。</a:t>
            </a:r>
          </a:p>
          <a:p>
            <a:pPr marL="584200" indent="-584200">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(2) </a:t>
            </a:r>
            <a:r>
              <a:rPr lang="zh-TW" altLang="en-US" sz="3200" dirty="0">
                <a:latin typeface="Arial" panose="020B0604020202020204" pitchFamily="34" charset="0"/>
                <a:ea typeface="標楷體" panose="03000509000000000000" pitchFamily="65" charset="-120"/>
                <a:cs typeface="Arial" panose="020B0604020202020204" pitchFamily="34" charset="0"/>
              </a:rPr>
              <a:t>此處的</a:t>
            </a:r>
            <a:r>
              <a:rPr lang="en-US" altLang="zh-TW" sz="3200" dirty="0">
                <a:latin typeface="Arial" panose="020B0604020202020204" pitchFamily="34" charset="0"/>
                <a:ea typeface="標楷體" panose="03000509000000000000" pitchFamily="65" charset="-120"/>
                <a:cs typeface="Arial" panose="020B0604020202020204" pitchFamily="34" charset="0"/>
              </a:rPr>
              <a:t>with</a:t>
            </a:r>
            <a:r>
              <a:rPr lang="zh-TW" altLang="en-US" sz="3200" dirty="0">
                <a:latin typeface="Arial" panose="020B0604020202020204" pitchFamily="34" charset="0"/>
                <a:ea typeface="標楷體" panose="03000509000000000000" pitchFamily="65" charset="-120"/>
                <a:cs typeface="Arial" panose="020B0604020202020204" pitchFamily="34" charset="0"/>
              </a:rPr>
              <a:t>是「有」的意思，表示和服上有著絲綢的袖子。</a:t>
            </a:r>
          </a:p>
          <a:p>
            <a:pPr>
              <a:lnSpc>
                <a:spcPct val="140000"/>
              </a:lnSpc>
              <a:spcBef>
                <a:spcPts val="600"/>
              </a:spcBef>
            </a:pPr>
            <a:r>
              <a:rPr lang="en-US" altLang="zh-TW" sz="3200" dirty="0">
                <a:latin typeface="Arial" panose="020B0604020202020204" pitchFamily="34" charset="0"/>
                <a:ea typeface="標楷體" panose="03000509000000000000" pitchFamily="65" charset="-120"/>
                <a:cs typeface="Arial" panose="020B0604020202020204" pitchFamily="34" charset="0"/>
              </a:rPr>
              <a:t>This is an apartment </a:t>
            </a:r>
            <a:r>
              <a:rPr lang="en-US" altLang="zh-TW" sz="3200" u="sng" dirty="0">
                <a:latin typeface="Arial" panose="020B0604020202020204" pitchFamily="34" charset="0"/>
                <a:ea typeface="標楷體" panose="03000509000000000000" pitchFamily="65" charset="-120"/>
                <a:cs typeface="Arial" panose="020B0604020202020204" pitchFamily="34" charset="0"/>
              </a:rPr>
              <a:t>with</a:t>
            </a:r>
            <a:r>
              <a:rPr lang="en-US" altLang="zh-TW" sz="3200" dirty="0">
                <a:latin typeface="Arial" panose="020B0604020202020204" pitchFamily="34" charset="0"/>
                <a:ea typeface="標楷體" panose="03000509000000000000" pitchFamily="65" charset="-120"/>
                <a:cs typeface="Arial" panose="020B0604020202020204" pitchFamily="34" charset="0"/>
              </a:rPr>
              <a:t> three bedrooms, two bathrooms, and one kitchen.</a:t>
            </a:r>
          </a:p>
        </p:txBody>
      </p:sp>
      <p:sp>
        <p:nvSpPr>
          <p:cNvPr id="5" name="圓角矩形 4"/>
          <p:cNvSpPr/>
          <p:nvPr/>
        </p:nvSpPr>
        <p:spPr>
          <a:xfrm>
            <a:off x="0" y="0"/>
            <a:ext cx="432000" cy="360000"/>
          </a:xfrm>
          <a:prstGeom prst="roundRect">
            <a:avLst>
              <a:gd name="adj" fmla="val 0"/>
            </a:avLst>
          </a:prstGeom>
          <a:solidFill>
            <a:srgbClr val="00B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0000"/>
            <a:r>
              <a:rPr lang="en-US" altLang="zh-TW" sz="2400" dirty="0">
                <a:ea typeface="標楷體" panose="03000509000000000000" pitchFamily="65" charset="-120"/>
              </a:rPr>
              <a:t>2</a:t>
            </a:r>
            <a:endParaRPr lang="zh-TW" altLang="en-US" sz="2400" dirty="0">
              <a:ea typeface="標楷體" panose="03000509000000000000" pitchFamily="65" charset="-120"/>
            </a:endParaRPr>
          </a:p>
        </p:txBody>
      </p:sp>
    </p:spTree>
    <p:extLst>
      <p:ext uri="{BB962C8B-B14F-4D97-AF65-F5344CB8AC3E}">
        <p14:creationId xmlns:p14="http://schemas.microsoft.com/office/powerpoint/2010/main" val="4110789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圓角矩形 5">
            <a:hlinkClick r:id="rId2" action="ppaction://hlinksldjump"/>
            <a:extLst>
              <a:ext uri="{FF2B5EF4-FFF2-40B4-BE49-F238E27FC236}">
                <a16:creationId xmlns:a16="http://schemas.microsoft.com/office/drawing/2014/main" id="{BCE323E9-5F53-44AC-8D6A-59071433BF03}"/>
              </a:ext>
            </a:extLst>
          </p:cNvPr>
          <p:cNvSpPr/>
          <p:nvPr/>
        </p:nvSpPr>
        <p:spPr>
          <a:xfrm>
            <a:off x="10440001" y="144000"/>
            <a:ext cx="108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4" name="副標題 1">
            <a:extLst>
              <a:ext uri="{FF2B5EF4-FFF2-40B4-BE49-F238E27FC236}">
                <a16:creationId xmlns:a16="http://schemas.microsoft.com/office/drawing/2014/main" id="{56E9397E-0DC5-43BD-BC66-AD68ECC3CD21}"/>
              </a:ext>
            </a:extLst>
          </p:cNvPr>
          <p:cNvSpPr txBox="1">
            <a:spLocks/>
          </p:cNvSpPr>
          <p:nvPr/>
        </p:nvSpPr>
        <p:spPr>
          <a:xfrm>
            <a:off x="504000" y="657225"/>
            <a:ext cx="10972062" cy="409960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81075" indent="-981075">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(1) ①</a:t>
            </a:r>
            <a:r>
              <a:rPr lang="zh-TW" altLang="en-US" sz="3200" dirty="0">
                <a:latin typeface="Arial" panose="020B0604020202020204" pitchFamily="34" charset="0"/>
                <a:ea typeface="標楷體" panose="03000509000000000000" pitchFamily="65" charset="-120"/>
                <a:cs typeface="Arial" panose="020B0604020202020204" pitchFamily="34" charset="0"/>
              </a:rPr>
              <a:t>此句為分裂句的用法，主要結構為</a:t>
            </a:r>
            <a:r>
              <a:rPr lang="en-US" altLang="zh-TW" sz="3200" dirty="0">
                <a:latin typeface="Arial" panose="020B0604020202020204" pitchFamily="34" charset="0"/>
                <a:ea typeface="標楷體" panose="03000509000000000000" pitchFamily="65" charset="-120"/>
                <a:cs typeface="Arial" panose="020B0604020202020204" pitchFamily="34" charset="0"/>
              </a:rPr>
              <a:t>it i</a:t>
            </a:r>
            <a:r>
              <a:rPr lang="en-US" altLang="zh-TW" sz="3200" spc="300" dirty="0">
                <a:latin typeface="Arial" panose="020B0604020202020204" pitchFamily="34" charset="0"/>
                <a:ea typeface="標楷體" panose="03000509000000000000" pitchFamily="65" charset="-120"/>
                <a:cs typeface="Arial" panose="020B0604020202020204" pitchFamily="34" charset="0"/>
              </a:rPr>
              <a:t>s/</a:t>
            </a:r>
            <a:r>
              <a:rPr lang="en-US" altLang="zh-TW" sz="3200" dirty="0">
                <a:latin typeface="Arial" panose="020B0604020202020204" pitchFamily="34" charset="0"/>
                <a:ea typeface="標楷體" panose="03000509000000000000" pitchFamily="65" charset="-120"/>
                <a:cs typeface="Arial" panose="020B0604020202020204" pitchFamily="34" charset="0"/>
              </a:rPr>
              <a:t>was...that....</a:t>
            </a:r>
            <a:r>
              <a:rPr lang="zh-TW" altLang="en-US" sz="3200" dirty="0">
                <a:latin typeface="Arial" panose="020B0604020202020204" pitchFamily="34" charset="0"/>
                <a:ea typeface="標楷體" panose="03000509000000000000" pitchFamily="65" charset="-120"/>
                <a:cs typeface="Arial" panose="020B0604020202020204" pitchFamily="34" charset="0"/>
              </a:rPr>
              <a:t>，此句型用於強調句子的某個部分，將想要強調的部分置於</a:t>
            </a:r>
            <a:r>
              <a:rPr lang="en-US" altLang="zh-TW" sz="3200" dirty="0">
                <a:latin typeface="Arial" panose="020B0604020202020204" pitchFamily="34" charset="0"/>
                <a:ea typeface="標楷體" panose="03000509000000000000" pitchFamily="65" charset="-120"/>
                <a:cs typeface="Arial" panose="020B0604020202020204" pitchFamily="34" charset="0"/>
              </a:rPr>
              <a:t>it i</a:t>
            </a:r>
            <a:r>
              <a:rPr lang="en-US" altLang="zh-TW" sz="3200" spc="300" dirty="0">
                <a:latin typeface="Arial" panose="020B0604020202020204" pitchFamily="34" charset="0"/>
                <a:ea typeface="標楷體" panose="03000509000000000000" pitchFamily="65" charset="-120"/>
                <a:cs typeface="Arial" panose="020B0604020202020204" pitchFamily="34" charset="0"/>
              </a:rPr>
              <a:t>s/</a:t>
            </a:r>
            <a:r>
              <a:rPr lang="en-US" altLang="zh-TW" sz="3200" dirty="0">
                <a:latin typeface="Arial" panose="020B0604020202020204" pitchFamily="34" charset="0"/>
                <a:ea typeface="標楷體" panose="03000509000000000000" pitchFamily="65" charset="-120"/>
                <a:cs typeface="Arial" panose="020B0604020202020204" pitchFamily="34" charset="0"/>
              </a:rPr>
              <a:t>was</a:t>
            </a:r>
            <a:r>
              <a:rPr lang="zh-TW" altLang="en-US" sz="3200" dirty="0">
                <a:latin typeface="Arial" panose="020B0604020202020204" pitchFamily="34" charset="0"/>
                <a:ea typeface="標楷體" panose="03000509000000000000" pitchFamily="65" charset="-120"/>
                <a:cs typeface="Arial" panose="020B0604020202020204" pitchFamily="34" charset="0"/>
              </a:rPr>
              <a:t>與</a:t>
            </a:r>
            <a:r>
              <a:rPr lang="en-US" altLang="zh-TW" sz="3200" dirty="0">
                <a:latin typeface="Arial" panose="020B0604020202020204" pitchFamily="34" charset="0"/>
                <a:ea typeface="標楷體" panose="03000509000000000000" pitchFamily="65" charset="-120"/>
                <a:cs typeface="Arial" panose="020B0604020202020204" pitchFamily="34" charset="0"/>
              </a:rPr>
              <a:t>that</a:t>
            </a:r>
            <a:r>
              <a:rPr lang="zh-TW" altLang="en-US" sz="3200" dirty="0">
                <a:latin typeface="Arial" panose="020B0604020202020204" pitchFamily="34" charset="0"/>
                <a:ea typeface="標楷體" panose="03000509000000000000" pitchFamily="65" charset="-120"/>
                <a:cs typeface="Arial" panose="020B0604020202020204" pitchFamily="34" charset="0"/>
              </a:rPr>
              <a:t>的中間部位。</a:t>
            </a:r>
          </a:p>
          <a:p>
            <a:pPr marL="981075" indent="-431800">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②</a:t>
            </a:r>
            <a:r>
              <a:rPr lang="zh-TW" altLang="en-US" sz="3200" dirty="0">
                <a:latin typeface="Arial" panose="020B0604020202020204" pitchFamily="34" charset="0"/>
                <a:ea typeface="標楷體" panose="03000509000000000000" pitchFamily="65" charset="-120"/>
                <a:cs typeface="Arial" panose="020B0604020202020204" pitchFamily="34" charset="0"/>
              </a:rPr>
              <a:t>若強調的部分為人，</a:t>
            </a:r>
            <a:r>
              <a:rPr lang="en-US" altLang="zh-TW" sz="3200" dirty="0">
                <a:latin typeface="Arial" panose="020B0604020202020204" pitchFamily="34" charset="0"/>
                <a:ea typeface="標楷體" panose="03000509000000000000" pitchFamily="65" charset="-120"/>
                <a:cs typeface="Arial" panose="020B0604020202020204" pitchFamily="34" charset="0"/>
              </a:rPr>
              <a:t>that</a:t>
            </a:r>
            <a:r>
              <a:rPr lang="zh-TW" altLang="en-US" sz="3200" dirty="0">
                <a:latin typeface="Arial" panose="020B0604020202020204" pitchFamily="34" charset="0"/>
                <a:ea typeface="標楷體" panose="03000509000000000000" pitchFamily="65" charset="-120"/>
                <a:cs typeface="Arial" panose="020B0604020202020204" pitchFamily="34" charset="0"/>
              </a:rPr>
              <a:t>也可用</a:t>
            </a:r>
            <a:r>
              <a:rPr lang="en-US" altLang="zh-TW" sz="3200" dirty="0">
                <a:latin typeface="Arial" panose="020B0604020202020204" pitchFamily="34" charset="0"/>
                <a:ea typeface="標楷體" panose="03000509000000000000" pitchFamily="65" charset="-120"/>
                <a:cs typeface="Arial" panose="020B0604020202020204" pitchFamily="34" charset="0"/>
              </a:rPr>
              <a:t>who</a:t>
            </a:r>
            <a:r>
              <a:rPr lang="zh-TW" altLang="en-US" sz="3200" dirty="0">
                <a:latin typeface="Arial" panose="020B0604020202020204" pitchFamily="34" charset="0"/>
                <a:ea typeface="標楷體" panose="03000509000000000000" pitchFamily="65" charset="-120"/>
                <a:cs typeface="Arial" panose="020B0604020202020204" pitchFamily="34" charset="0"/>
              </a:rPr>
              <a:t>代替。</a:t>
            </a:r>
          </a:p>
          <a:p>
            <a:pPr>
              <a:lnSpc>
                <a:spcPct val="140000"/>
              </a:lnSpc>
              <a:spcBef>
                <a:spcPts val="600"/>
              </a:spcBef>
            </a:pPr>
            <a:r>
              <a:rPr lang="en-US" altLang="zh-TW" sz="3200" dirty="0">
                <a:latin typeface="Arial" panose="020B0604020202020204" pitchFamily="34" charset="0"/>
                <a:ea typeface="標楷體" panose="03000509000000000000" pitchFamily="65" charset="-120"/>
                <a:cs typeface="Arial" panose="020B0604020202020204" pitchFamily="34" charset="0"/>
              </a:rPr>
              <a:t>It was </a:t>
            </a:r>
            <a:r>
              <a:rPr lang="en-US" altLang="zh-TW" sz="3200" dirty="0" err="1">
                <a:latin typeface="Arial" panose="020B0604020202020204" pitchFamily="34" charset="0"/>
                <a:ea typeface="標楷體" panose="03000509000000000000" pitchFamily="65" charset="-120"/>
                <a:cs typeface="Arial" panose="020B0604020202020204" pitchFamily="34" charset="0"/>
              </a:rPr>
              <a:t>Jolin</a:t>
            </a:r>
            <a:r>
              <a:rPr lang="en-US" altLang="zh-TW" sz="3200" dirty="0">
                <a:latin typeface="Arial" panose="020B0604020202020204" pitchFamily="34" charset="0"/>
                <a:ea typeface="標楷體" panose="03000509000000000000" pitchFamily="65" charset="-120"/>
                <a:cs typeface="Arial" panose="020B0604020202020204" pitchFamily="34" charset="0"/>
              </a:rPr>
              <a:t> </a:t>
            </a:r>
            <a:r>
              <a:rPr lang="en-US" altLang="zh-TW" sz="3200" u="sng" dirty="0">
                <a:latin typeface="Arial" panose="020B0604020202020204" pitchFamily="34" charset="0"/>
                <a:ea typeface="標楷體" panose="03000509000000000000" pitchFamily="65" charset="-120"/>
                <a:cs typeface="Arial" panose="020B0604020202020204" pitchFamily="34" charset="0"/>
              </a:rPr>
              <a:t>tha</a:t>
            </a:r>
            <a:r>
              <a:rPr lang="en-US" altLang="zh-TW" sz="3200" u="sng" spc="300" dirty="0">
                <a:latin typeface="Arial" panose="020B0604020202020204" pitchFamily="34" charset="0"/>
                <a:ea typeface="標楷體" panose="03000509000000000000" pitchFamily="65" charset="-120"/>
                <a:cs typeface="Arial" panose="020B0604020202020204" pitchFamily="34" charset="0"/>
              </a:rPr>
              <a:t>t</a:t>
            </a:r>
            <a:r>
              <a:rPr lang="en-US" altLang="zh-TW" sz="3200" spc="300" dirty="0">
                <a:latin typeface="Arial" panose="020B0604020202020204" pitchFamily="34" charset="0"/>
                <a:ea typeface="標楷體" panose="03000509000000000000" pitchFamily="65" charset="-120"/>
                <a:cs typeface="Arial" panose="020B0604020202020204" pitchFamily="34" charset="0"/>
              </a:rPr>
              <a:t>/</a:t>
            </a:r>
            <a:r>
              <a:rPr lang="en-US" altLang="zh-TW" sz="3200" u="sng" dirty="0">
                <a:latin typeface="Arial" panose="020B0604020202020204" pitchFamily="34" charset="0"/>
                <a:ea typeface="標楷體" panose="03000509000000000000" pitchFamily="65" charset="-120"/>
                <a:cs typeface="Arial" panose="020B0604020202020204" pitchFamily="34" charset="0"/>
              </a:rPr>
              <a:t>who</a:t>
            </a:r>
            <a:r>
              <a:rPr lang="en-US" altLang="zh-TW" sz="3200" dirty="0">
                <a:latin typeface="Arial" panose="020B0604020202020204" pitchFamily="34" charset="0"/>
                <a:ea typeface="標楷體" panose="03000509000000000000" pitchFamily="65" charset="-120"/>
                <a:cs typeface="Arial" panose="020B0604020202020204" pitchFamily="34" charset="0"/>
              </a:rPr>
              <a:t> Jay kissed last night.</a:t>
            </a:r>
          </a:p>
        </p:txBody>
      </p:sp>
      <p:sp>
        <p:nvSpPr>
          <p:cNvPr id="5" name="圓角矩形 4"/>
          <p:cNvSpPr/>
          <p:nvPr/>
        </p:nvSpPr>
        <p:spPr>
          <a:xfrm>
            <a:off x="0" y="0"/>
            <a:ext cx="432000" cy="360000"/>
          </a:xfrm>
          <a:prstGeom prst="roundRect">
            <a:avLst>
              <a:gd name="adj" fmla="val 0"/>
            </a:avLst>
          </a:prstGeom>
          <a:solidFill>
            <a:srgbClr val="00B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0000"/>
            <a:r>
              <a:rPr lang="en-US" altLang="zh-TW" sz="2400" dirty="0">
                <a:ea typeface="標楷體" panose="03000509000000000000" pitchFamily="65" charset="-120"/>
              </a:rPr>
              <a:t>3</a:t>
            </a:r>
            <a:endParaRPr lang="zh-TW" altLang="en-US" sz="2400" dirty="0">
              <a:ea typeface="標楷體" panose="03000509000000000000" pitchFamily="65" charset="-120"/>
            </a:endParaRPr>
          </a:p>
        </p:txBody>
      </p:sp>
    </p:spTree>
    <p:extLst>
      <p:ext uri="{BB962C8B-B14F-4D97-AF65-F5344CB8AC3E}">
        <p14:creationId xmlns:p14="http://schemas.microsoft.com/office/powerpoint/2010/main" val="2722696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字版面配置區 2">
            <a:extLst>
              <a:ext uri="{FF2B5EF4-FFF2-40B4-BE49-F238E27FC236}">
                <a16:creationId xmlns:a16="http://schemas.microsoft.com/office/drawing/2014/main" id="{C9DF9F8F-1420-4535-B95C-C64A287EB764}"/>
              </a:ext>
            </a:extLst>
          </p:cNvPr>
          <p:cNvSpPr txBox="1">
            <a:spLocks/>
          </p:cNvSpPr>
          <p:nvPr/>
        </p:nvSpPr>
        <p:spPr>
          <a:xfrm>
            <a:off x="420757" y="663667"/>
            <a:ext cx="11975489" cy="550490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40000"/>
              </a:lnSpc>
              <a:spcBef>
                <a:spcPts val="0"/>
              </a:spcBef>
              <a:buFont typeface="+mj-lt"/>
              <a:buAutoNum type="arabicPeriod"/>
            </a:pPr>
            <a:r>
              <a:rPr lang="en-US" altLang="zh-TW" sz="3200" b="1" dirty="0" smtClean="0">
                <a:latin typeface="Arial" panose="020B0604020202020204" pitchFamily="34" charset="0"/>
                <a:ea typeface="標楷體" panose="03000509000000000000" pitchFamily="65" charset="-120"/>
                <a:cs typeface="Arial" panose="020B0604020202020204" pitchFamily="34" charset="0"/>
              </a:rPr>
              <a:t>Watch </a:t>
            </a:r>
            <a:r>
              <a:rPr lang="en-US" altLang="zh-TW" sz="3200" b="1" dirty="0">
                <a:latin typeface="Arial" panose="020B0604020202020204" pitchFamily="34" charset="0"/>
                <a:ea typeface="標楷體" panose="03000509000000000000" pitchFamily="65" charset="-120"/>
                <a:cs typeface="Arial" panose="020B0604020202020204" pitchFamily="34" charset="0"/>
              </a:rPr>
              <a:t>the video and check what you can do</a:t>
            </a:r>
            <a:r>
              <a:rPr lang="zh-TW" altLang="en-US" sz="3200" b="1" dirty="0">
                <a:latin typeface="Arial" panose="020B0604020202020204" pitchFamily="34" charset="0"/>
                <a:ea typeface="標楷體" panose="03000509000000000000" pitchFamily="65" charset="-120"/>
                <a:cs typeface="Arial" panose="020B0604020202020204" pitchFamily="34" charset="0"/>
              </a:rPr>
              <a:t> </a:t>
            </a:r>
            <a:r>
              <a:rPr lang="en-US" altLang="zh-TW" sz="3200" b="1" dirty="0">
                <a:latin typeface="Arial" panose="020B0604020202020204" pitchFamily="34" charset="0"/>
                <a:ea typeface="標楷體" panose="03000509000000000000" pitchFamily="65" charset="-120"/>
                <a:cs typeface="Arial" panose="020B0604020202020204" pitchFamily="34" charset="0"/>
              </a:rPr>
              <a:t>at the following tourist attractions in Kyoto.</a:t>
            </a:r>
          </a:p>
          <a:p>
            <a:pPr marL="536575" indent="-93663">
              <a:lnSpc>
                <a:spcPct val="140000"/>
              </a:lnSpc>
              <a:spcBef>
                <a:spcPts val="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(2) </a:t>
            </a:r>
            <a:r>
              <a:rPr lang="en-US" altLang="zh-TW" sz="3200" dirty="0" err="1">
                <a:latin typeface="Arial" panose="020B0604020202020204" pitchFamily="34" charset="0"/>
                <a:ea typeface="標楷體" panose="03000509000000000000" pitchFamily="65" charset="-120"/>
                <a:cs typeface="Arial" panose="020B0604020202020204" pitchFamily="34" charset="0"/>
              </a:rPr>
              <a:t>Ryoanji</a:t>
            </a:r>
            <a:r>
              <a:rPr lang="en-US" altLang="zh-TW" sz="3200" dirty="0">
                <a:latin typeface="Arial" panose="020B0604020202020204" pitchFamily="34" charset="0"/>
                <a:ea typeface="標楷體" panose="03000509000000000000" pitchFamily="65" charset="-120"/>
                <a:cs typeface="Arial" panose="020B0604020202020204" pitchFamily="34" charset="0"/>
              </a:rPr>
              <a:t> Temple</a:t>
            </a:r>
          </a:p>
          <a:p>
            <a:pPr marL="1074738" indent="-84138">
              <a:lnSpc>
                <a:spcPct val="140000"/>
              </a:lnSpc>
              <a:spcBef>
                <a:spcPts val="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 Try traditional cuisine—boiled tofu.</a:t>
            </a:r>
          </a:p>
          <a:p>
            <a:pPr marL="1074738" indent="-84138">
              <a:lnSpc>
                <a:spcPct val="140000"/>
              </a:lnSpc>
              <a:spcBef>
                <a:spcPts val="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 Learn about garden and landscape design from a</a:t>
            </a:r>
            <a:r>
              <a:rPr lang="zh-TW" altLang="en-US" sz="3200" dirty="0">
                <a:latin typeface="Arial" panose="020B0604020202020204" pitchFamily="34" charset="0"/>
                <a:ea typeface="標楷體" panose="03000509000000000000" pitchFamily="65" charset="-120"/>
                <a:cs typeface="Arial" panose="020B0604020202020204" pitchFamily="34" charset="0"/>
              </a:rPr>
              <a:t> </a:t>
            </a:r>
            <a:r>
              <a:rPr lang="en-US" altLang="zh-TW" sz="3200" dirty="0">
                <a:latin typeface="Arial" panose="020B0604020202020204" pitchFamily="34" charset="0"/>
                <a:ea typeface="標楷體" panose="03000509000000000000" pitchFamily="65" charset="-120"/>
                <a:cs typeface="Arial" panose="020B0604020202020204" pitchFamily="34" charset="0"/>
              </a:rPr>
              <a:t>monk.</a:t>
            </a:r>
          </a:p>
          <a:p>
            <a:pPr marL="442913" indent="0">
              <a:lnSpc>
                <a:spcPct val="140000"/>
              </a:lnSpc>
              <a:spcBef>
                <a:spcPts val="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(3) </a:t>
            </a:r>
            <a:r>
              <a:rPr lang="en-US" altLang="zh-TW" sz="3200" dirty="0" err="1">
                <a:latin typeface="Arial" panose="020B0604020202020204" pitchFamily="34" charset="0"/>
                <a:ea typeface="標楷體" panose="03000509000000000000" pitchFamily="65" charset="-120"/>
                <a:cs typeface="Arial" panose="020B0604020202020204" pitchFamily="34" charset="0"/>
              </a:rPr>
              <a:t>Kinkaku</a:t>
            </a:r>
            <a:r>
              <a:rPr lang="en-US" altLang="zh-TW" sz="3200" dirty="0">
                <a:latin typeface="Arial" panose="020B0604020202020204" pitchFamily="34" charset="0"/>
                <a:ea typeface="標楷體" panose="03000509000000000000" pitchFamily="65" charset="-120"/>
                <a:cs typeface="Arial" panose="020B0604020202020204" pitchFamily="34" charset="0"/>
              </a:rPr>
              <a:t>-ji</a:t>
            </a:r>
          </a:p>
          <a:p>
            <a:pPr marL="895350" indent="95250">
              <a:lnSpc>
                <a:spcPct val="140000"/>
              </a:lnSpc>
              <a:spcBef>
                <a:spcPts val="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 Play with snow monkeys.</a:t>
            </a:r>
          </a:p>
          <a:p>
            <a:pPr marL="895350" indent="95250">
              <a:lnSpc>
                <a:spcPct val="140000"/>
              </a:lnSpc>
              <a:spcBef>
                <a:spcPts val="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 See the golden temple at sunset.</a:t>
            </a:r>
          </a:p>
        </p:txBody>
      </p:sp>
      <p:pic>
        <p:nvPicPr>
          <p:cNvPr id="5" name="圖片 4">
            <a:extLst>
              <a:ext uri="{FF2B5EF4-FFF2-40B4-BE49-F238E27FC236}">
                <a16:creationId xmlns:a16="http://schemas.microsoft.com/office/drawing/2014/main" id="{DBCBAA83-6738-49B5-BBA2-F7C4765FE5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3106" y="2856321"/>
            <a:ext cx="437481" cy="411039"/>
          </a:xfrm>
          <a:prstGeom prst="rect">
            <a:avLst/>
          </a:prstGeom>
        </p:spPr>
      </p:pic>
      <p:pic>
        <p:nvPicPr>
          <p:cNvPr id="6" name="圖片 5">
            <a:extLst>
              <a:ext uri="{FF2B5EF4-FFF2-40B4-BE49-F238E27FC236}">
                <a16:creationId xmlns:a16="http://schemas.microsoft.com/office/drawing/2014/main" id="{93BDE6BF-BBEC-4A49-A639-26E3EBF15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933" y="4361265"/>
            <a:ext cx="318857" cy="318857"/>
          </a:xfrm>
          <a:prstGeom prst="rect">
            <a:avLst/>
          </a:prstGeom>
        </p:spPr>
      </p:pic>
      <p:pic>
        <p:nvPicPr>
          <p:cNvPr id="7" name="圖片 6">
            <a:extLst>
              <a:ext uri="{FF2B5EF4-FFF2-40B4-BE49-F238E27FC236}">
                <a16:creationId xmlns:a16="http://schemas.microsoft.com/office/drawing/2014/main" id="{6DC107FA-5666-4DF8-92AE-7D51A72C0C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5824" y="5570002"/>
            <a:ext cx="437481" cy="411040"/>
          </a:xfrm>
          <a:prstGeom prst="rect">
            <a:avLst/>
          </a:prstGeom>
        </p:spPr>
      </p:pic>
      <p:pic>
        <p:nvPicPr>
          <p:cNvPr id="8" name="圖片 7">
            <a:extLst>
              <a:ext uri="{FF2B5EF4-FFF2-40B4-BE49-F238E27FC236}">
                <a16:creationId xmlns:a16="http://schemas.microsoft.com/office/drawing/2014/main" id="{540B2F6F-AAD3-4B04-9193-803D038E96D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72464" y="129275"/>
            <a:ext cx="1283054" cy="359410"/>
          </a:xfrm>
          <a:prstGeom prst="rect">
            <a:avLst/>
          </a:prstGeom>
        </p:spPr>
      </p:pic>
      <p:pic>
        <p:nvPicPr>
          <p:cNvPr id="9" name="圖片 8">
            <a:extLst>
              <a:ext uri="{FF2B5EF4-FFF2-40B4-BE49-F238E27FC236}">
                <a16:creationId xmlns:a16="http://schemas.microsoft.com/office/drawing/2014/main" id="{C121A34B-4242-4A8B-BAEC-731B76333D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933" y="2285174"/>
            <a:ext cx="318857" cy="318857"/>
          </a:xfrm>
          <a:prstGeom prst="rect">
            <a:avLst/>
          </a:prstGeom>
        </p:spPr>
      </p:pic>
      <p:pic>
        <p:nvPicPr>
          <p:cNvPr id="12" name="圖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350" y="178054"/>
            <a:ext cx="2474134" cy="485614"/>
          </a:xfrm>
          <a:prstGeom prst="rect">
            <a:avLst/>
          </a:prstGeom>
        </p:spPr>
      </p:pic>
    </p:spTree>
    <p:extLst>
      <p:ext uri="{BB962C8B-B14F-4D97-AF65-F5344CB8AC3E}">
        <p14:creationId xmlns:p14="http://schemas.microsoft.com/office/powerpoint/2010/main" val="12004072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8"/>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圓角矩形 5">
            <a:hlinkClick r:id="rId2" action="ppaction://hlinksldjump"/>
            <a:extLst>
              <a:ext uri="{FF2B5EF4-FFF2-40B4-BE49-F238E27FC236}">
                <a16:creationId xmlns:a16="http://schemas.microsoft.com/office/drawing/2014/main" id="{BCE323E9-5F53-44AC-8D6A-59071433BF03}"/>
              </a:ext>
            </a:extLst>
          </p:cNvPr>
          <p:cNvSpPr/>
          <p:nvPr/>
        </p:nvSpPr>
        <p:spPr>
          <a:xfrm>
            <a:off x="10440001" y="144000"/>
            <a:ext cx="108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4" name="副標題 1">
            <a:extLst>
              <a:ext uri="{FF2B5EF4-FFF2-40B4-BE49-F238E27FC236}">
                <a16:creationId xmlns:a16="http://schemas.microsoft.com/office/drawing/2014/main" id="{56E9397E-0DC5-43BD-BC66-AD68ECC3CD21}"/>
              </a:ext>
            </a:extLst>
          </p:cNvPr>
          <p:cNvSpPr txBox="1">
            <a:spLocks/>
          </p:cNvSpPr>
          <p:nvPr/>
        </p:nvSpPr>
        <p:spPr>
          <a:xfrm>
            <a:off x="515937" y="657225"/>
            <a:ext cx="11209337" cy="44005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84200" indent="-584200">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(2) make</a:t>
            </a:r>
            <a:r>
              <a:rPr lang="zh-TW" altLang="en-US" sz="3200" dirty="0">
                <a:latin typeface="Arial" panose="020B0604020202020204" pitchFamily="34" charset="0"/>
                <a:ea typeface="標楷體" panose="03000509000000000000" pitchFamily="65" charset="-120"/>
                <a:cs typeface="Arial" panose="020B0604020202020204" pitchFamily="34" charset="0"/>
              </a:rPr>
              <a:t>為使役動詞，若其後受詞接主動動作，則用原形動詞，被動則用過去分詞。</a:t>
            </a:r>
          </a:p>
          <a:p>
            <a:pPr>
              <a:lnSpc>
                <a:spcPct val="140000"/>
              </a:lnSpc>
              <a:spcBef>
                <a:spcPts val="600"/>
              </a:spcBef>
            </a:pPr>
            <a:r>
              <a:rPr lang="en-US" altLang="zh-TW" sz="3200" dirty="0">
                <a:latin typeface="Arial" panose="020B0604020202020204" pitchFamily="34" charset="0"/>
                <a:ea typeface="標楷體" panose="03000509000000000000" pitchFamily="65" charset="-120"/>
                <a:cs typeface="Arial" panose="020B0604020202020204" pitchFamily="34" charset="0"/>
              </a:rPr>
              <a:t>My mom </a:t>
            </a:r>
            <a:r>
              <a:rPr lang="en-US" altLang="zh-TW" sz="3200" u="sng" dirty="0">
                <a:latin typeface="Arial" panose="020B0604020202020204" pitchFamily="34" charset="0"/>
                <a:ea typeface="標楷體" panose="03000509000000000000" pitchFamily="65" charset="-120"/>
                <a:cs typeface="Arial" panose="020B0604020202020204" pitchFamily="34" charset="0"/>
              </a:rPr>
              <a:t>made me clean</a:t>
            </a:r>
            <a:r>
              <a:rPr lang="en-US" altLang="zh-TW" sz="3200" dirty="0">
                <a:latin typeface="Arial" panose="020B0604020202020204" pitchFamily="34" charset="0"/>
                <a:ea typeface="標楷體" panose="03000509000000000000" pitchFamily="65" charset="-120"/>
                <a:cs typeface="Arial" panose="020B0604020202020204" pitchFamily="34" charset="0"/>
              </a:rPr>
              <a:t> my room last night, because she said it was too messy.</a:t>
            </a:r>
          </a:p>
          <a:p>
            <a:pPr>
              <a:lnSpc>
                <a:spcPct val="140000"/>
              </a:lnSpc>
              <a:spcBef>
                <a:spcPts val="600"/>
              </a:spcBef>
            </a:pPr>
            <a:r>
              <a:rPr lang="en-US" altLang="zh-TW" sz="3200" dirty="0">
                <a:latin typeface="Arial" panose="020B0604020202020204" pitchFamily="34" charset="0"/>
                <a:ea typeface="標楷體" panose="03000509000000000000" pitchFamily="65" charset="-120"/>
                <a:cs typeface="Arial" panose="020B0604020202020204" pitchFamily="34" charset="0"/>
              </a:rPr>
              <a:t>The speaker used simple English so that he could </a:t>
            </a:r>
            <a:r>
              <a:rPr lang="en-US" altLang="zh-TW" sz="3200" u="sng" dirty="0">
                <a:latin typeface="Arial" panose="020B0604020202020204" pitchFamily="34" charset="0"/>
                <a:ea typeface="標楷體" panose="03000509000000000000" pitchFamily="65" charset="-120"/>
                <a:cs typeface="Arial" panose="020B0604020202020204" pitchFamily="34" charset="0"/>
              </a:rPr>
              <a:t>make himself understood</a:t>
            </a:r>
            <a:r>
              <a:rPr lang="en-US" altLang="zh-TW" sz="3200" dirty="0">
                <a:latin typeface="Arial" panose="020B0604020202020204" pitchFamily="34" charset="0"/>
                <a:ea typeface="標楷體" panose="03000509000000000000" pitchFamily="65" charset="-120"/>
                <a:cs typeface="Arial" panose="020B0604020202020204" pitchFamily="34" charset="0"/>
              </a:rPr>
              <a:t> by the students.</a:t>
            </a:r>
          </a:p>
        </p:txBody>
      </p:sp>
      <p:sp>
        <p:nvSpPr>
          <p:cNvPr id="5" name="圓角矩形 4"/>
          <p:cNvSpPr/>
          <p:nvPr/>
        </p:nvSpPr>
        <p:spPr>
          <a:xfrm>
            <a:off x="0" y="0"/>
            <a:ext cx="432000" cy="360000"/>
          </a:xfrm>
          <a:prstGeom prst="roundRect">
            <a:avLst>
              <a:gd name="adj" fmla="val 0"/>
            </a:avLst>
          </a:prstGeom>
          <a:solidFill>
            <a:srgbClr val="00B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0000"/>
            <a:r>
              <a:rPr lang="en-US" altLang="zh-TW" sz="2400" dirty="0">
                <a:ea typeface="標楷體" panose="03000509000000000000" pitchFamily="65" charset="-120"/>
              </a:rPr>
              <a:t>3</a:t>
            </a:r>
            <a:endParaRPr lang="zh-TW" altLang="en-US" sz="2400" dirty="0">
              <a:ea typeface="標楷體" panose="03000509000000000000" pitchFamily="65" charset="-120"/>
            </a:endParaRPr>
          </a:p>
        </p:txBody>
      </p:sp>
    </p:spTree>
    <p:extLst>
      <p:ext uri="{BB962C8B-B14F-4D97-AF65-F5344CB8AC3E}">
        <p14:creationId xmlns:p14="http://schemas.microsoft.com/office/powerpoint/2010/main" val="306715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圓角矩形 5">
            <a:hlinkClick r:id="rId2" action="ppaction://hlinksldjump"/>
            <a:extLst>
              <a:ext uri="{FF2B5EF4-FFF2-40B4-BE49-F238E27FC236}">
                <a16:creationId xmlns:a16="http://schemas.microsoft.com/office/drawing/2014/main" id="{BCE323E9-5F53-44AC-8D6A-59071433BF03}"/>
              </a:ext>
            </a:extLst>
          </p:cNvPr>
          <p:cNvSpPr/>
          <p:nvPr/>
        </p:nvSpPr>
        <p:spPr>
          <a:xfrm>
            <a:off x="10440001" y="144000"/>
            <a:ext cx="108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4" name="副標題 1">
            <a:extLst>
              <a:ext uri="{FF2B5EF4-FFF2-40B4-BE49-F238E27FC236}">
                <a16:creationId xmlns:a16="http://schemas.microsoft.com/office/drawing/2014/main" id="{56E9397E-0DC5-43BD-BC66-AD68ECC3CD21}"/>
              </a:ext>
            </a:extLst>
          </p:cNvPr>
          <p:cNvSpPr txBox="1">
            <a:spLocks/>
          </p:cNvSpPr>
          <p:nvPr/>
        </p:nvSpPr>
        <p:spPr>
          <a:xfrm>
            <a:off x="515937" y="657225"/>
            <a:ext cx="11495087" cy="35337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buNone/>
            </a:pPr>
            <a:r>
              <a:rPr lang="en-US" altLang="zh-TW" sz="3200" dirty="0">
                <a:latin typeface="Arial" panose="020B0604020202020204" pitchFamily="34" charset="0"/>
                <a:ea typeface="標楷體" panose="03000509000000000000" pitchFamily="65" charset="-120"/>
                <a:cs typeface="Arial" panose="020B0604020202020204" pitchFamily="34" charset="0"/>
              </a:rPr>
              <a:t>spend</a:t>
            </a:r>
            <a:r>
              <a:rPr lang="zh-TW" altLang="en-US" sz="3200" dirty="0">
                <a:latin typeface="Arial" panose="020B0604020202020204" pitchFamily="34" charset="0"/>
                <a:ea typeface="標楷體" panose="03000509000000000000" pitchFamily="65" charset="-120"/>
                <a:cs typeface="Arial" panose="020B0604020202020204" pitchFamily="34" charset="0"/>
              </a:rPr>
              <a:t>、</a:t>
            </a:r>
            <a:r>
              <a:rPr lang="en-US" altLang="zh-TW" sz="3200" dirty="0">
                <a:latin typeface="Arial" panose="020B0604020202020204" pitchFamily="34" charset="0"/>
                <a:ea typeface="標楷體" panose="03000509000000000000" pitchFamily="65" charset="-120"/>
                <a:cs typeface="Arial" panose="020B0604020202020204" pitchFamily="34" charset="0"/>
              </a:rPr>
              <a:t>cost</a:t>
            </a:r>
            <a:r>
              <a:rPr lang="zh-TW" altLang="en-US" sz="3200" dirty="0">
                <a:latin typeface="Arial" panose="020B0604020202020204" pitchFamily="34" charset="0"/>
                <a:ea typeface="標楷體" panose="03000509000000000000" pitchFamily="65" charset="-120"/>
                <a:cs typeface="Arial" panose="020B0604020202020204" pitchFamily="34" charset="0"/>
              </a:rPr>
              <a:t>和</a:t>
            </a:r>
            <a:r>
              <a:rPr lang="en-US" altLang="zh-TW" sz="3200" dirty="0">
                <a:latin typeface="Arial" panose="020B0604020202020204" pitchFamily="34" charset="0"/>
                <a:ea typeface="標楷體" panose="03000509000000000000" pitchFamily="65" charset="-120"/>
                <a:cs typeface="Arial" panose="020B0604020202020204" pitchFamily="34" charset="0"/>
              </a:rPr>
              <a:t>take</a:t>
            </a:r>
            <a:r>
              <a:rPr lang="zh-TW" altLang="en-US" sz="3200" dirty="0">
                <a:latin typeface="Arial" panose="020B0604020202020204" pitchFamily="34" charset="0"/>
                <a:ea typeface="標楷體" panose="03000509000000000000" pitchFamily="65" charset="-120"/>
                <a:cs typeface="Arial" panose="020B0604020202020204" pitchFamily="34" charset="0"/>
              </a:rPr>
              <a:t>皆可當「花費」的意思，但其用法不盡相同</a:t>
            </a:r>
            <a:r>
              <a:rPr lang="zh-TW" altLang="en-US" sz="3200" dirty="0" smtClean="0">
                <a:latin typeface="Arial" panose="020B0604020202020204" pitchFamily="34" charset="0"/>
                <a:ea typeface="標楷體" panose="03000509000000000000" pitchFamily="65" charset="-120"/>
                <a:cs typeface="Arial" panose="020B0604020202020204" pitchFamily="34" charset="0"/>
              </a:rPr>
              <a:t>：</a:t>
            </a:r>
            <a:endParaRPr lang="en-US" altLang="zh-TW" sz="3200" dirty="0">
              <a:latin typeface="Arial" panose="020B0604020202020204" pitchFamily="34" charset="0"/>
              <a:ea typeface="標楷體" panose="03000509000000000000" pitchFamily="65" charset="-120"/>
              <a:cs typeface="Arial" panose="020B0604020202020204" pitchFamily="34" charset="0"/>
            </a:endParaRPr>
          </a:p>
          <a:p>
            <a:pPr marL="0" indent="0">
              <a:lnSpc>
                <a:spcPct val="140000"/>
              </a:lnSpc>
              <a:buNone/>
            </a:pPr>
            <a:endParaRPr lang="en-US" altLang="zh-TW" sz="3200" dirty="0">
              <a:latin typeface="Arial" panose="020B0604020202020204" pitchFamily="34" charset="0"/>
              <a:ea typeface="標楷體" panose="03000509000000000000" pitchFamily="65" charset="-120"/>
              <a:cs typeface="Arial" panose="020B0604020202020204" pitchFamily="34" charset="0"/>
            </a:endParaRPr>
          </a:p>
          <a:p>
            <a:pPr>
              <a:lnSpc>
                <a:spcPct val="140000"/>
              </a:lnSpc>
            </a:pPr>
            <a:r>
              <a:rPr lang="en-US" altLang="zh-TW" sz="3200" dirty="0">
                <a:latin typeface="Arial" panose="020B0604020202020204" pitchFamily="34" charset="0"/>
                <a:ea typeface="標楷體" panose="03000509000000000000" pitchFamily="65" charset="-120"/>
                <a:cs typeface="Arial" panose="020B0604020202020204" pitchFamily="34" charset="0"/>
              </a:rPr>
              <a:t>I </a:t>
            </a:r>
            <a:r>
              <a:rPr lang="en-US" altLang="zh-TW" sz="3200" u="sng" dirty="0">
                <a:latin typeface="Arial" panose="020B0604020202020204" pitchFamily="34" charset="0"/>
                <a:ea typeface="標楷體" panose="03000509000000000000" pitchFamily="65" charset="-120"/>
                <a:cs typeface="Arial" panose="020B0604020202020204" pitchFamily="34" charset="0"/>
              </a:rPr>
              <a:t>spent</a:t>
            </a:r>
            <a:r>
              <a:rPr lang="en-US" altLang="zh-TW" sz="3200" dirty="0">
                <a:latin typeface="Arial" panose="020B0604020202020204" pitchFamily="34" charset="0"/>
                <a:ea typeface="標楷體" panose="03000509000000000000" pitchFamily="65" charset="-120"/>
                <a:cs typeface="Arial" panose="020B0604020202020204" pitchFamily="34" charset="0"/>
              </a:rPr>
              <a:t> 20,000 dollars on my new TV.</a:t>
            </a:r>
          </a:p>
          <a:p>
            <a:pPr>
              <a:lnSpc>
                <a:spcPct val="140000"/>
              </a:lnSpc>
            </a:pPr>
            <a:r>
              <a:rPr lang="en-US" altLang="zh-TW" sz="3200" dirty="0">
                <a:latin typeface="Arial" panose="020B0604020202020204" pitchFamily="34" charset="0"/>
                <a:ea typeface="標楷體" panose="03000509000000000000" pitchFamily="65" charset="-120"/>
                <a:cs typeface="Arial" panose="020B0604020202020204" pitchFamily="34" charset="0"/>
              </a:rPr>
              <a:t>Jade </a:t>
            </a:r>
            <a:r>
              <a:rPr lang="en-US" altLang="zh-TW" sz="3200" u="sng" dirty="0">
                <a:latin typeface="Arial" panose="020B0604020202020204" pitchFamily="34" charset="0"/>
                <a:ea typeface="標楷體" panose="03000509000000000000" pitchFamily="65" charset="-120"/>
                <a:cs typeface="Arial" panose="020B0604020202020204" pitchFamily="34" charset="0"/>
              </a:rPr>
              <a:t>spent</a:t>
            </a:r>
            <a:r>
              <a:rPr lang="en-US" altLang="zh-TW" sz="3200" dirty="0">
                <a:latin typeface="Arial" panose="020B0604020202020204" pitchFamily="34" charset="0"/>
                <a:ea typeface="標楷體" panose="03000509000000000000" pitchFamily="65" charset="-120"/>
                <a:cs typeface="Arial" panose="020B0604020202020204" pitchFamily="34" charset="0"/>
              </a:rPr>
              <a:t> a whole day preparing for the exam.</a:t>
            </a:r>
          </a:p>
        </p:txBody>
      </p:sp>
      <p:graphicFrame>
        <p:nvGraphicFramePr>
          <p:cNvPr id="5" name="表格 2">
            <a:extLst>
              <a:ext uri="{FF2B5EF4-FFF2-40B4-BE49-F238E27FC236}">
                <a16:creationId xmlns:a16="http://schemas.microsoft.com/office/drawing/2014/main" id="{98C800A9-581A-4763-98F9-B273DE75BD7E}"/>
              </a:ext>
            </a:extLst>
          </p:cNvPr>
          <p:cNvGraphicFramePr>
            <a:graphicFrameLocks noGrp="1"/>
          </p:cNvGraphicFramePr>
          <p:nvPr>
            <p:extLst>
              <p:ext uri="{D42A27DB-BD31-4B8C-83A1-F6EECF244321}">
                <p14:modId xmlns:p14="http://schemas.microsoft.com/office/powerpoint/2010/main" val="207374685"/>
              </p:ext>
            </p:extLst>
          </p:nvPr>
        </p:nvGraphicFramePr>
        <p:xfrm>
          <a:off x="515938" y="1447912"/>
          <a:ext cx="11071060" cy="900000"/>
        </p:xfrm>
        <a:graphic>
          <a:graphicData uri="http://schemas.openxmlformats.org/drawingml/2006/table">
            <a:tbl>
              <a:tblPr firstRow="1" bandRow="1"/>
              <a:tblGrid>
                <a:gridCol w="2046287">
                  <a:extLst>
                    <a:ext uri="{9D8B030D-6E8A-4147-A177-3AD203B41FA5}">
                      <a16:colId xmlns:a16="http://schemas.microsoft.com/office/drawing/2014/main" val="3749961512"/>
                    </a:ext>
                  </a:extLst>
                </a:gridCol>
                <a:gridCol w="2600325">
                  <a:extLst>
                    <a:ext uri="{9D8B030D-6E8A-4147-A177-3AD203B41FA5}">
                      <a16:colId xmlns:a16="http://schemas.microsoft.com/office/drawing/2014/main" val="2385095525"/>
                    </a:ext>
                  </a:extLst>
                </a:gridCol>
                <a:gridCol w="3009900">
                  <a:extLst>
                    <a:ext uri="{9D8B030D-6E8A-4147-A177-3AD203B41FA5}">
                      <a16:colId xmlns:a16="http://schemas.microsoft.com/office/drawing/2014/main" val="1344645174"/>
                    </a:ext>
                  </a:extLst>
                </a:gridCol>
                <a:gridCol w="3414548">
                  <a:extLst>
                    <a:ext uri="{9D8B030D-6E8A-4147-A177-3AD203B41FA5}">
                      <a16:colId xmlns:a16="http://schemas.microsoft.com/office/drawing/2014/main" val="1311156879"/>
                    </a:ext>
                  </a:extLst>
                </a:gridCol>
              </a:tblGrid>
              <a:tr h="900000">
                <a:tc>
                  <a:txBody>
                    <a:bodyPr/>
                    <a:lstStyle/>
                    <a:p>
                      <a:pPr algn="ctr"/>
                      <a:r>
                        <a:rPr lang="zh-TW" altLang="en-US" sz="3200" b="1" dirty="0">
                          <a:latin typeface="Arial" panose="020B0604020202020204" pitchFamily="34" charset="0"/>
                          <a:ea typeface="標楷體" panose="03000509000000000000" pitchFamily="65" charset="-120"/>
                          <a:cs typeface="Arial" panose="020B0604020202020204" pitchFamily="34" charset="0"/>
                        </a:rPr>
                        <a:t>人</a:t>
                      </a:r>
                    </a:p>
                  </a:txBody>
                  <a:tcPr anchor="ctr">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1E4"/>
                    </a:solidFill>
                  </a:tcPr>
                </a:tc>
                <a:tc>
                  <a:txBody>
                    <a:bodyPr/>
                    <a:lstStyle/>
                    <a:p>
                      <a:pPr algn="ctr"/>
                      <a:r>
                        <a:rPr lang="en-US" altLang="zh-TW" sz="3200" b="1" dirty="0">
                          <a:latin typeface="Arial" panose="020B0604020202020204" pitchFamily="34" charset="0"/>
                          <a:ea typeface="標楷體" panose="03000509000000000000" pitchFamily="65" charset="-120"/>
                          <a:cs typeface="Arial" panose="020B0604020202020204" pitchFamily="34" charset="0"/>
                        </a:rPr>
                        <a:t>spend </a:t>
                      </a:r>
                      <a:endParaRPr lang="zh-TW" altLang="en-US" sz="3200" b="1" dirty="0">
                        <a:latin typeface="Arial" panose="020B0604020202020204" pitchFamily="34" charset="0"/>
                        <a:ea typeface="標楷體" panose="03000509000000000000" pitchFamily="65" charset="-12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1E4"/>
                    </a:solidFill>
                  </a:tcPr>
                </a:tc>
                <a:tc>
                  <a:txBody>
                    <a:bodyPr/>
                    <a:lstStyle/>
                    <a:p>
                      <a:pPr algn="ctr"/>
                      <a:r>
                        <a:rPr lang="zh-TW" altLang="en-US" sz="3200" b="1" dirty="0">
                          <a:latin typeface="Arial" panose="020B0604020202020204" pitchFamily="34" charset="0"/>
                          <a:ea typeface="標楷體" panose="03000509000000000000" pitchFamily="65" charset="-120"/>
                          <a:cs typeface="Arial" panose="020B0604020202020204" pitchFamily="34" charset="0"/>
                        </a:rPr>
                        <a:t>金錢╱時間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1E4"/>
                    </a:solidFill>
                  </a:tcPr>
                </a:tc>
                <a:tc>
                  <a:txBody>
                    <a:bodyPr/>
                    <a:lstStyle/>
                    <a:p>
                      <a:pPr algn="ctr"/>
                      <a:r>
                        <a:rPr lang="en-US" altLang="zh-TW" sz="3200" b="1" u="sng" dirty="0">
                          <a:latin typeface="Arial" panose="020B0604020202020204" pitchFamily="34" charset="0"/>
                          <a:ea typeface="標楷體" panose="03000509000000000000" pitchFamily="65" charset="-120"/>
                          <a:cs typeface="Arial" panose="020B0604020202020204" pitchFamily="34" charset="0"/>
                        </a:rPr>
                        <a:t>V-</a:t>
                      </a:r>
                      <a:r>
                        <a:rPr lang="en-US" altLang="zh-TW" sz="3200" b="1" u="sng" dirty="0" err="1">
                          <a:latin typeface="Arial" panose="020B0604020202020204" pitchFamily="34" charset="0"/>
                          <a:ea typeface="標楷體" panose="03000509000000000000" pitchFamily="65" charset="-120"/>
                          <a:cs typeface="Arial" panose="020B0604020202020204" pitchFamily="34" charset="0"/>
                        </a:rPr>
                        <a:t>in</a:t>
                      </a:r>
                      <a:r>
                        <a:rPr lang="en-US" altLang="zh-TW" sz="3200" b="1" u="sng" spc="300" dirty="0" err="1">
                          <a:latin typeface="Arial" panose="020B0604020202020204" pitchFamily="34" charset="0"/>
                          <a:ea typeface="標楷體" panose="03000509000000000000" pitchFamily="65" charset="-120"/>
                          <a:cs typeface="Arial" panose="020B0604020202020204" pitchFamily="34" charset="0"/>
                        </a:rPr>
                        <a:t>g</a:t>
                      </a:r>
                      <a:r>
                        <a:rPr lang="en-US" altLang="zh-TW" sz="3200" b="1" spc="300" dirty="0">
                          <a:latin typeface="Arial" panose="020B0604020202020204" pitchFamily="34" charset="0"/>
                          <a:ea typeface="標楷體" panose="03000509000000000000" pitchFamily="65" charset="-120"/>
                          <a:cs typeface="Arial" panose="020B0604020202020204" pitchFamily="34" charset="0"/>
                        </a:rPr>
                        <a:t>/</a:t>
                      </a:r>
                      <a:r>
                        <a:rPr lang="en-US" altLang="zh-TW" sz="3200" b="1" u="sng" dirty="0">
                          <a:latin typeface="Arial" panose="020B0604020202020204" pitchFamily="34" charset="0"/>
                          <a:ea typeface="標楷體" panose="03000509000000000000" pitchFamily="65" charset="-120"/>
                          <a:cs typeface="Arial" panose="020B0604020202020204" pitchFamily="34" charset="0"/>
                        </a:rPr>
                        <a:t>on + N</a:t>
                      </a:r>
                      <a:endParaRPr lang="zh-TW" altLang="en-US" sz="3200" b="1" u="sng" dirty="0">
                        <a:latin typeface="Arial" panose="020B0604020202020204" pitchFamily="34" charset="0"/>
                        <a:ea typeface="標楷體" panose="03000509000000000000" pitchFamily="65" charset="-12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1E4"/>
                    </a:solidFill>
                  </a:tcPr>
                </a:tc>
                <a:extLst>
                  <a:ext uri="{0D108BD9-81ED-4DB2-BD59-A6C34878D82A}">
                    <a16:rowId xmlns:a16="http://schemas.microsoft.com/office/drawing/2014/main" val="1306598309"/>
                  </a:ext>
                </a:extLst>
              </a:tr>
            </a:tbl>
          </a:graphicData>
        </a:graphic>
      </p:graphicFrame>
      <p:sp>
        <p:nvSpPr>
          <p:cNvPr id="6" name="圓角矩形 5"/>
          <p:cNvSpPr/>
          <p:nvPr/>
        </p:nvSpPr>
        <p:spPr>
          <a:xfrm>
            <a:off x="0" y="0"/>
            <a:ext cx="432000" cy="360000"/>
          </a:xfrm>
          <a:prstGeom prst="roundRect">
            <a:avLst>
              <a:gd name="adj" fmla="val 0"/>
            </a:avLst>
          </a:prstGeom>
          <a:solidFill>
            <a:srgbClr val="00B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0000"/>
            <a:r>
              <a:rPr lang="en-US" altLang="zh-TW" sz="2400" dirty="0">
                <a:ea typeface="標楷體" panose="03000509000000000000" pitchFamily="65" charset="-120"/>
              </a:rPr>
              <a:t>4</a:t>
            </a:r>
            <a:endParaRPr lang="zh-TW" altLang="en-US" sz="2400" dirty="0">
              <a:ea typeface="標楷體" panose="03000509000000000000" pitchFamily="65" charset="-120"/>
            </a:endParaRPr>
          </a:p>
        </p:txBody>
      </p:sp>
    </p:spTree>
    <p:extLst>
      <p:ext uri="{BB962C8B-B14F-4D97-AF65-F5344CB8AC3E}">
        <p14:creationId xmlns:p14="http://schemas.microsoft.com/office/powerpoint/2010/main" val="1798898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圓角矩形 5">
            <a:hlinkClick r:id="rId2" action="ppaction://hlinksldjump"/>
            <a:extLst>
              <a:ext uri="{FF2B5EF4-FFF2-40B4-BE49-F238E27FC236}">
                <a16:creationId xmlns:a16="http://schemas.microsoft.com/office/drawing/2014/main" id="{BCE323E9-5F53-44AC-8D6A-59071433BF03}"/>
              </a:ext>
            </a:extLst>
          </p:cNvPr>
          <p:cNvSpPr/>
          <p:nvPr/>
        </p:nvSpPr>
        <p:spPr>
          <a:xfrm>
            <a:off x="10440001" y="144000"/>
            <a:ext cx="108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4" name="副標題 1">
            <a:extLst>
              <a:ext uri="{FF2B5EF4-FFF2-40B4-BE49-F238E27FC236}">
                <a16:creationId xmlns:a16="http://schemas.microsoft.com/office/drawing/2014/main" id="{56E9397E-0DC5-43BD-BC66-AD68ECC3CD21}"/>
              </a:ext>
            </a:extLst>
          </p:cNvPr>
          <p:cNvSpPr txBox="1">
            <a:spLocks/>
          </p:cNvSpPr>
          <p:nvPr/>
        </p:nvSpPr>
        <p:spPr>
          <a:xfrm>
            <a:off x="515938" y="2628000"/>
            <a:ext cx="10960124" cy="237262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pPr>
            <a:r>
              <a:rPr lang="en-US" altLang="zh-TW" sz="3200" dirty="0" smtClean="0">
                <a:latin typeface="Arial" panose="020B0604020202020204" pitchFamily="34" charset="0"/>
                <a:ea typeface="標楷體" panose="03000509000000000000" pitchFamily="65" charset="-120"/>
                <a:cs typeface="Arial" panose="020B0604020202020204" pitchFamily="34" charset="0"/>
              </a:rPr>
              <a:t>The </a:t>
            </a:r>
            <a:r>
              <a:rPr lang="en-US" altLang="zh-TW" sz="3200" dirty="0">
                <a:latin typeface="Arial" panose="020B0604020202020204" pitchFamily="34" charset="0"/>
                <a:ea typeface="標楷體" panose="03000509000000000000" pitchFamily="65" charset="-120"/>
                <a:cs typeface="Arial" panose="020B0604020202020204" pitchFamily="34" charset="0"/>
              </a:rPr>
              <a:t>broken screen on my cell phone </a:t>
            </a:r>
            <a:r>
              <a:rPr lang="en-US" altLang="zh-TW" sz="3200" u="sng" dirty="0">
                <a:latin typeface="Arial" panose="020B0604020202020204" pitchFamily="34" charset="0"/>
                <a:ea typeface="標楷體" panose="03000509000000000000" pitchFamily="65" charset="-120"/>
                <a:cs typeface="Arial" panose="020B0604020202020204" pitchFamily="34" charset="0"/>
              </a:rPr>
              <a:t>cost</a:t>
            </a:r>
            <a:r>
              <a:rPr lang="en-US" altLang="zh-TW" sz="3200" dirty="0">
                <a:latin typeface="Arial" panose="020B0604020202020204" pitchFamily="34" charset="0"/>
                <a:ea typeface="標楷體" panose="03000509000000000000" pitchFamily="65" charset="-120"/>
                <a:cs typeface="Arial" panose="020B0604020202020204" pitchFamily="34" charset="0"/>
              </a:rPr>
              <a:t> me 3,000 dollars to fix.</a:t>
            </a:r>
          </a:p>
          <a:p>
            <a:pPr>
              <a:lnSpc>
                <a:spcPct val="140000"/>
              </a:lnSpc>
            </a:pPr>
            <a:r>
              <a:rPr lang="en-US" altLang="zh-TW" sz="3200" dirty="0">
                <a:latin typeface="Arial" panose="020B0604020202020204" pitchFamily="34" charset="0"/>
                <a:ea typeface="標楷體" panose="03000509000000000000" pitchFamily="65" charset="-120"/>
                <a:cs typeface="Arial" panose="020B0604020202020204" pitchFamily="34" charset="0"/>
              </a:rPr>
              <a:t>It </a:t>
            </a:r>
            <a:r>
              <a:rPr lang="en-US" altLang="zh-TW" sz="3200" u="sng" dirty="0">
                <a:latin typeface="Arial" panose="020B0604020202020204" pitchFamily="34" charset="0"/>
                <a:ea typeface="標楷體" panose="03000509000000000000" pitchFamily="65" charset="-120"/>
                <a:cs typeface="Arial" panose="020B0604020202020204" pitchFamily="34" charset="0"/>
              </a:rPr>
              <a:t>cost</a:t>
            </a:r>
            <a:r>
              <a:rPr lang="en-US" altLang="zh-TW" sz="3200" dirty="0">
                <a:latin typeface="Arial" panose="020B0604020202020204" pitchFamily="34" charset="0"/>
                <a:ea typeface="標楷體" panose="03000509000000000000" pitchFamily="65" charset="-120"/>
                <a:cs typeface="Arial" panose="020B0604020202020204" pitchFamily="34" charset="0"/>
              </a:rPr>
              <a:t> me a lot of money to buy the house.</a:t>
            </a:r>
          </a:p>
        </p:txBody>
      </p:sp>
      <p:graphicFrame>
        <p:nvGraphicFramePr>
          <p:cNvPr id="5" name="表格 2">
            <a:extLst>
              <a:ext uri="{FF2B5EF4-FFF2-40B4-BE49-F238E27FC236}">
                <a16:creationId xmlns:a16="http://schemas.microsoft.com/office/drawing/2014/main" id="{98C800A9-581A-4763-98F9-B273DE75BD7E}"/>
              </a:ext>
            </a:extLst>
          </p:cNvPr>
          <p:cNvGraphicFramePr>
            <a:graphicFrameLocks noGrp="1"/>
          </p:cNvGraphicFramePr>
          <p:nvPr>
            <p:extLst>
              <p:ext uri="{D42A27DB-BD31-4B8C-83A1-F6EECF244321}">
                <p14:modId xmlns:p14="http://schemas.microsoft.com/office/powerpoint/2010/main" val="2651152598"/>
              </p:ext>
            </p:extLst>
          </p:nvPr>
        </p:nvGraphicFramePr>
        <p:xfrm>
          <a:off x="515938" y="828000"/>
          <a:ext cx="11004065" cy="1800000"/>
        </p:xfrm>
        <a:graphic>
          <a:graphicData uri="http://schemas.openxmlformats.org/drawingml/2006/table">
            <a:tbl>
              <a:tblPr firstRow="1" bandRow="1"/>
              <a:tblGrid>
                <a:gridCol w="2200813">
                  <a:extLst>
                    <a:ext uri="{9D8B030D-6E8A-4147-A177-3AD203B41FA5}">
                      <a16:colId xmlns:a16="http://schemas.microsoft.com/office/drawing/2014/main" val="3749961512"/>
                    </a:ext>
                  </a:extLst>
                </a:gridCol>
                <a:gridCol w="2200813">
                  <a:extLst>
                    <a:ext uri="{9D8B030D-6E8A-4147-A177-3AD203B41FA5}">
                      <a16:colId xmlns:a16="http://schemas.microsoft.com/office/drawing/2014/main" val="2385095525"/>
                    </a:ext>
                  </a:extLst>
                </a:gridCol>
                <a:gridCol w="2200813">
                  <a:extLst>
                    <a:ext uri="{9D8B030D-6E8A-4147-A177-3AD203B41FA5}">
                      <a16:colId xmlns:a16="http://schemas.microsoft.com/office/drawing/2014/main" val="1350214259"/>
                    </a:ext>
                  </a:extLst>
                </a:gridCol>
                <a:gridCol w="2200813">
                  <a:extLst>
                    <a:ext uri="{9D8B030D-6E8A-4147-A177-3AD203B41FA5}">
                      <a16:colId xmlns:a16="http://schemas.microsoft.com/office/drawing/2014/main" val="1344645174"/>
                    </a:ext>
                  </a:extLst>
                </a:gridCol>
                <a:gridCol w="2200813">
                  <a:extLst>
                    <a:ext uri="{9D8B030D-6E8A-4147-A177-3AD203B41FA5}">
                      <a16:colId xmlns:a16="http://schemas.microsoft.com/office/drawing/2014/main" val="1311156879"/>
                    </a:ext>
                  </a:extLst>
                </a:gridCol>
              </a:tblGrid>
              <a:tr h="900000">
                <a:tc>
                  <a:txBody>
                    <a:bodyPr/>
                    <a:lstStyle/>
                    <a:p>
                      <a:pPr algn="ctr"/>
                      <a:r>
                        <a:rPr lang="zh-TW" altLang="en-US" sz="3200" b="1" dirty="0">
                          <a:latin typeface="Arial" panose="020B0604020202020204" pitchFamily="34" charset="0"/>
                          <a:ea typeface="標楷體" panose="03000509000000000000" pitchFamily="65" charset="-120"/>
                          <a:cs typeface="Arial" panose="020B0604020202020204" pitchFamily="34" charset="0"/>
                        </a:rPr>
                        <a:t>事物</a:t>
                      </a:r>
                    </a:p>
                  </a:txBody>
                  <a:tcPr anchor="ctr">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1E4"/>
                    </a:solidFill>
                  </a:tcPr>
                </a:tc>
                <a:tc rowSpan="2">
                  <a:txBody>
                    <a:bodyPr/>
                    <a:lstStyle/>
                    <a:p>
                      <a:pPr algn="ctr"/>
                      <a:r>
                        <a:rPr lang="en-US" altLang="zh-TW" sz="3200" b="1" dirty="0">
                          <a:latin typeface="Arial" panose="020B0604020202020204" pitchFamily="34" charset="0"/>
                          <a:ea typeface="標楷體" panose="03000509000000000000" pitchFamily="65" charset="-120"/>
                          <a:cs typeface="Arial" panose="020B0604020202020204" pitchFamily="34" charset="0"/>
                        </a:rPr>
                        <a:t>cost </a:t>
                      </a:r>
                      <a:endParaRPr lang="zh-TW" altLang="en-US" sz="3200" b="1" dirty="0">
                        <a:latin typeface="Arial" panose="020B0604020202020204" pitchFamily="34" charset="0"/>
                        <a:ea typeface="標楷體" panose="03000509000000000000" pitchFamily="65" charset="-12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1E4"/>
                    </a:solidFill>
                  </a:tcPr>
                </a:tc>
                <a:tc rowSpan="2">
                  <a:txBody>
                    <a:bodyPr/>
                    <a:lstStyle/>
                    <a:p>
                      <a:pPr algn="ctr"/>
                      <a:r>
                        <a:rPr lang="zh-TW" altLang="en-US" sz="3200" b="1" dirty="0">
                          <a:latin typeface="Arial" panose="020B0604020202020204" pitchFamily="34" charset="0"/>
                          <a:ea typeface="標楷體" panose="03000509000000000000" pitchFamily="65" charset="-120"/>
                          <a:cs typeface="Arial" panose="020B0604020202020204" pitchFamily="34" charset="0"/>
                        </a:rPr>
                        <a:t>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1E4"/>
                    </a:solidFill>
                  </a:tcPr>
                </a:tc>
                <a:tc rowSpan="2">
                  <a:txBody>
                    <a:bodyPr/>
                    <a:lstStyle/>
                    <a:p>
                      <a:pPr algn="ctr"/>
                      <a:r>
                        <a:rPr lang="zh-TW" altLang="en-US" sz="3200" b="1" dirty="0">
                          <a:latin typeface="Arial" panose="020B0604020202020204" pitchFamily="34" charset="0"/>
                          <a:ea typeface="標楷體" panose="03000509000000000000" pitchFamily="65" charset="-120"/>
                          <a:cs typeface="Arial" panose="020B0604020202020204" pitchFamily="34" charset="0"/>
                        </a:rPr>
                        <a:t>金錢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1E4"/>
                    </a:solidFill>
                  </a:tcPr>
                </a:tc>
                <a:tc>
                  <a:txBody>
                    <a:bodyPr/>
                    <a:lstStyle/>
                    <a:p>
                      <a:pPr algn="ctr"/>
                      <a:r>
                        <a:rPr lang="zh-TW" altLang="en-US" sz="3200" b="1" u="none" dirty="0">
                          <a:latin typeface="Arial" panose="020B0604020202020204" pitchFamily="34" charset="0"/>
                          <a:ea typeface="標楷體" panose="03000509000000000000" pitchFamily="65" charset="-120"/>
                          <a:cs typeface="Arial" panose="020B0604020202020204" pitchFamily="34" charset="0"/>
                        </a:rPr>
                        <a:t>（</a:t>
                      </a:r>
                      <a:r>
                        <a:rPr lang="en-US" altLang="zh-TW" sz="3200" b="1" u="none" dirty="0">
                          <a:latin typeface="Arial" panose="020B0604020202020204" pitchFamily="34" charset="0"/>
                          <a:ea typeface="標楷體" panose="03000509000000000000" pitchFamily="65" charset="-120"/>
                          <a:cs typeface="Arial" panose="020B0604020202020204" pitchFamily="34" charset="0"/>
                        </a:rPr>
                        <a:t>to VR</a:t>
                      </a:r>
                      <a:r>
                        <a:rPr lang="zh-TW" altLang="en-US" sz="3200" b="1" u="none" dirty="0">
                          <a:latin typeface="Arial" panose="020B0604020202020204" pitchFamily="34" charset="0"/>
                          <a:ea typeface="標楷體" panose="03000509000000000000" pitchFamily="65" charset="-12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1E4"/>
                    </a:solidFill>
                  </a:tcPr>
                </a:tc>
                <a:extLst>
                  <a:ext uri="{0D108BD9-81ED-4DB2-BD59-A6C34878D82A}">
                    <a16:rowId xmlns:a16="http://schemas.microsoft.com/office/drawing/2014/main" val="1306598309"/>
                  </a:ext>
                </a:extLst>
              </a:tr>
              <a:tr h="900000">
                <a:tc>
                  <a:txBody>
                    <a:bodyPr/>
                    <a:lstStyle/>
                    <a:p>
                      <a:pPr algn="ctr"/>
                      <a:r>
                        <a:rPr lang="en-US" altLang="zh-TW" sz="3200" b="1" dirty="0">
                          <a:latin typeface="Arial" panose="020B0604020202020204" pitchFamily="34" charset="0"/>
                          <a:ea typeface="標楷體" panose="03000509000000000000" pitchFamily="65" charset="-120"/>
                          <a:cs typeface="Arial" panose="020B0604020202020204" pitchFamily="34" charset="0"/>
                        </a:rPr>
                        <a:t>It</a:t>
                      </a:r>
                      <a:endParaRPr lang="zh-TW" altLang="en-US" sz="3200" b="1" dirty="0">
                        <a:latin typeface="Arial" panose="020B0604020202020204" pitchFamily="34" charset="0"/>
                        <a:cs typeface="Arial" panose="020B0604020202020204" pitchFamily="34" charset="0"/>
                      </a:endParaRPr>
                    </a:p>
                  </a:txBody>
                  <a:tcPr anchor="ctr">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1E4"/>
                    </a:solidFill>
                  </a:tcPr>
                </a:tc>
                <a:tc vMerge="1">
                  <a:txBody>
                    <a:bodyPr/>
                    <a:lstStyle/>
                    <a:p>
                      <a:pPr algn="ctr"/>
                      <a:endParaRPr lang="zh-TW" altLang="en-US" sz="3200" b="1" dirty="0">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1E4"/>
                    </a:solidFill>
                  </a:tcPr>
                </a:tc>
                <a:tc vMerge="1">
                  <a:txBody>
                    <a:bodyPr/>
                    <a:lstStyle/>
                    <a:p>
                      <a:pPr algn="ctr"/>
                      <a:endParaRPr lang="zh-TW" altLang="en-US" sz="3200" b="1" dirty="0">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1E4"/>
                    </a:solidFill>
                  </a:tcPr>
                </a:tc>
                <a:tc vMerge="1">
                  <a:txBody>
                    <a:bodyPr/>
                    <a:lstStyle/>
                    <a:p>
                      <a:pPr algn="ctr"/>
                      <a:endParaRPr lang="zh-TW" altLang="en-US" sz="3200" b="1" dirty="0">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1E4"/>
                    </a:solidFill>
                  </a:tcPr>
                </a:tc>
                <a:tc>
                  <a:txBody>
                    <a:bodyPr/>
                    <a:lstStyle/>
                    <a:p>
                      <a:pPr algn="ctr"/>
                      <a:r>
                        <a:rPr lang="en-US" altLang="zh-TW" sz="3200" b="1" u="none" dirty="0">
                          <a:latin typeface="Arial" panose="020B0604020202020204" pitchFamily="34" charset="0"/>
                          <a:ea typeface="標楷體" panose="03000509000000000000" pitchFamily="65" charset="-120"/>
                          <a:cs typeface="Arial" panose="020B0604020202020204" pitchFamily="34" charset="0"/>
                        </a:rPr>
                        <a:t>to VR</a:t>
                      </a:r>
                      <a:endParaRPr lang="zh-TW" altLang="en-US" sz="3200" b="1" u="none" dirty="0">
                        <a:latin typeface="Arial" panose="020B0604020202020204" pitchFamily="34" charset="0"/>
                        <a:ea typeface="標楷體" panose="03000509000000000000" pitchFamily="65" charset="-12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1E4"/>
                    </a:solidFill>
                  </a:tcPr>
                </a:tc>
                <a:extLst>
                  <a:ext uri="{0D108BD9-81ED-4DB2-BD59-A6C34878D82A}">
                    <a16:rowId xmlns:a16="http://schemas.microsoft.com/office/drawing/2014/main" val="3682230373"/>
                  </a:ext>
                </a:extLst>
              </a:tr>
            </a:tbl>
          </a:graphicData>
        </a:graphic>
      </p:graphicFrame>
      <p:sp>
        <p:nvSpPr>
          <p:cNvPr id="6" name="圓角矩形 5"/>
          <p:cNvSpPr/>
          <p:nvPr/>
        </p:nvSpPr>
        <p:spPr>
          <a:xfrm>
            <a:off x="0" y="0"/>
            <a:ext cx="432000" cy="360000"/>
          </a:xfrm>
          <a:prstGeom prst="roundRect">
            <a:avLst>
              <a:gd name="adj" fmla="val 0"/>
            </a:avLst>
          </a:prstGeom>
          <a:solidFill>
            <a:srgbClr val="00B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0000"/>
            <a:r>
              <a:rPr lang="en-US" altLang="zh-TW" sz="2400" dirty="0">
                <a:ea typeface="標楷體" panose="03000509000000000000" pitchFamily="65" charset="-120"/>
              </a:rPr>
              <a:t>4</a:t>
            </a:r>
            <a:endParaRPr lang="zh-TW" altLang="en-US" sz="2400" dirty="0">
              <a:ea typeface="標楷體" panose="03000509000000000000" pitchFamily="65" charset="-120"/>
            </a:endParaRPr>
          </a:p>
        </p:txBody>
      </p:sp>
    </p:spTree>
    <p:extLst>
      <p:ext uri="{BB962C8B-B14F-4D97-AF65-F5344CB8AC3E}">
        <p14:creationId xmlns:p14="http://schemas.microsoft.com/office/powerpoint/2010/main" val="937741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圓角矩形 5">
            <a:hlinkClick r:id="rId2" action="ppaction://hlinksldjump"/>
            <a:extLst>
              <a:ext uri="{FF2B5EF4-FFF2-40B4-BE49-F238E27FC236}">
                <a16:creationId xmlns:a16="http://schemas.microsoft.com/office/drawing/2014/main" id="{BCE323E9-5F53-44AC-8D6A-59071433BF03}"/>
              </a:ext>
            </a:extLst>
          </p:cNvPr>
          <p:cNvSpPr/>
          <p:nvPr/>
        </p:nvSpPr>
        <p:spPr>
          <a:xfrm>
            <a:off x="10440001" y="144000"/>
            <a:ext cx="108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graphicFrame>
        <p:nvGraphicFramePr>
          <p:cNvPr id="5" name="表格 2">
            <a:extLst>
              <a:ext uri="{FF2B5EF4-FFF2-40B4-BE49-F238E27FC236}">
                <a16:creationId xmlns:a16="http://schemas.microsoft.com/office/drawing/2014/main" id="{98C800A9-581A-4763-98F9-B273DE75BD7E}"/>
              </a:ext>
            </a:extLst>
          </p:cNvPr>
          <p:cNvGraphicFramePr>
            <a:graphicFrameLocks noGrp="1"/>
          </p:cNvGraphicFramePr>
          <p:nvPr>
            <p:extLst>
              <p:ext uri="{D42A27DB-BD31-4B8C-83A1-F6EECF244321}">
                <p14:modId xmlns:p14="http://schemas.microsoft.com/office/powerpoint/2010/main" val="2044751436"/>
              </p:ext>
            </p:extLst>
          </p:nvPr>
        </p:nvGraphicFramePr>
        <p:xfrm>
          <a:off x="515936" y="2628000"/>
          <a:ext cx="11004065" cy="1572525"/>
        </p:xfrm>
        <a:graphic>
          <a:graphicData uri="http://schemas.openxmlformats.org/drawingml/2006/table">
            <a:tbl>
              <a:tblPr firstRow="1" bandRow="1"/>
              <a:tblGrid>
                <a:gridCol w="11004065">
                  <a:extLst>
                    <a:ext uri="{9D8B030D-6E8A-4147-A177-3AD203B41FA5}">
                      <a16:colId xmlns:a16="http://schemas.microsoft.com/office/drawing/2014/main" val="3749961512"/>
                    </a:ext>
                  </a:extLst>
                </a:gridCol>
              </a:tblGrid>
              <a:tr h="1572525">
                <a:tc>
                  <a:txBody>
                    <a:bodyPr/>
                    <a:lstStyle/>
                    <a:p>
                      <a:pPr marL="228600" indent="-228600" algn="l">
                        <a:lnSpc>
                          <a:spcPct val="100000"/>
                        </a:lnSpc>
                        <a:spcBef>
                          <a:spcPts val="0"/>
                        </a:spcBef>
                        <a:buFont typeface="Arial" panose="020B0604020202020204" pitchFamily="34" charset="0"/>
                        <a:buChar char="•"/>
                      </a:pPr>
                      <a:r>
                        <a:rPr lang="en-US" altLang="zh-TW" sz="3200" b="0" dirty="0">
                          <a:latin typeface="Arial" panose="020B0604020202020204" pitchFamily="34" charset="0"/>
                          <a:ea typeface="標楷體" panose="03000509000000000000" pitchFamily="65" charset="-120"/>
                          <a:cs typeface="Arial" panose="020B0604020202020204" pitchFamily="34" charset="0"/>
                        </a:rPr>
                        <a:t>Planning our trip to Europe </a:t>
                      </a:r>
                      <a:r>
                        <a:rPr lang="en-US" altLang="zh-TW" sz="3200" b="0" u="heavy" baseline="0" dirty="0">
                          <a:latin typeface="Arial" panose="020B0604020202020204" pitchFamily="34" charset="0"/>
                          <a:cs typeface="Arial" panose="020B0604020202020204" pitchFamily="34" charset="0"/>
                        </a:rPr>
                        <a:t>took</a:t>
                      </a:r>
                      <a:r>
                        <a:rPr lang="en-US" altLang="zh-TW" sz="3200" b="0" dirty="0">
                          <a:latin typeface="Arial" panose="020B0604020202020204" pitchFamily="34" charset="0"/>
                          <a:cs typeface="Arial" panose="020B0604020202020204" pitchFamily="34" charset="0"/>
                        </a:rPr>
                        <a:t> us one month.</a:t>
                      </a:r>
                    </a:p>
                    <a:p>
                      <a:pPr marL="228600" indent="-228600" algn="l">
                        <a:lnSpc>
                          <a:spcPct val="140000"/>
                        </a:lnSpc>
                        <a:spcBef>
                          <a:spcPts val="600"/>
                        </a:spcBef>
                        <a:buFont typeface="Arial" panose="020B0604020202020204" pitchFamily="34" charset="0"/>
                        <a:buChar char="•"/>
                      </a:pPr>
                      <a:r>
                        <a:rPr lang="en-US" altLang="zh-TW" sz="3200" b="0" dirty="0">
                          <a:latin typeface="Arial" panose="020B0604020202020204" pitchFamily="34" charset="0"/>
                          <a:cs typeface="Arial" panose="020B0604020202020204" pitchFamily="34" charset="0"/>
                        </a:rPr>
                        <a:t>It </a:t>
                      </a:r>
                      <a:r>
                        <a:rPr lang="en-US" altLang="zh-TW" sz="3200" b="0" u="heavy" baseline="0" dirty="0">
                          <a:latin typeface="Arial" panose="020B0604020202020204" pitchFamily="34" charset="0"/>
                          <a:cs typeface="Arial" panose="020B0604020202020204" pitchFamily="34" charset="0"/>
                        </a:rPr>
                        <a:t>took</a:t>
                      </a:r>
                      <a:r>
                        <a:rPr lang="en-US" altLang="zh-TW" sz="3200" b="0" dirty="0">
                          <a:latin typeface="Arial" panose="020B0604020202020204" pitchFamily="34" charset="0"/>
                          <a:cs typeface="Arial" panose="020B0604020202020204" pitchFamily="34" charset="0"/>
                        </a:rPr>
                        <a:t> us one month to plan our trip to Europe.</a:t>
                      </a:r>
                      <a:endParaRPr lang="zh-TW" altLang="en-US" sz="3200" b="0" dirty="0">
                        <a:latin typeface="Arial" panose="020B0604020202020204" pitchFamily="34" charset="0"/>
                        <a:cs typeface="Arial" panose="020B0604020202020204" pitchFamily="34" charset="0"/>
                      </a:endParaRPr>
                    </a:p>
                  </a:txBody>
                  <a:tcPr anchor="ctr">
                    <a:lnL w="9525" cap="flat" cmpd="sng">
                      <a:noFill/>
                      <a:prstDash val="solid"/>
                      <a:round/>
                      <a:headEnd type="none" w="sm" len="sm"/>
                      <a:tailEnd type="none" w="sm" len="sm"/>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11664226"/>
                  </a:ext>
                </a:extLst>
              </a:tr>
            </a:tbl>
          </a:graphicData>
        </a:graphic>
      </p:graphicFrame>
      <p:sp>
        <p:nvSpPr>
          <p:cNvPr id="8" name="圓角矩形 7"/>
          <p:cNvSpPr/>
          <p:nvPr/>
        </p:nvSpPr>
        <p:spPr>
          <a:xfrm>
            <a:off x="0" y="0"/>
            <a:ext cx="432000" cy="360000"/>
          </a:xfrm>
          <a:prstGeom prst="roundRect">
            <a:avLst>
              <a:gd name="adj" fmla="val 0"/>
            </a:avLst>
          </a:prstGeom>
          <a:solidFill>
            <a:srgbClr val="00B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0000"/>
            <a:r>
              <a:rPr lang="en-US" altLang="zh-TW" sz="2400" dirty="0">
                <a:ea typeface="標楷體" panose="03000509000000000000" pitchFamily="65" charset="-120"/>
              </a:rPr>
              <a:t>4</a:t>
            </a:r>
            <a:endParaRPr lang="zh-TW" altLang="en-US" sz="2400" dirty="0">
              <a:ea typeface="標楷體" panose="03000509000000000000" pitchFamily="65" charset="-120"/>
            </a:endParaRPr>
          </a:p>
        </p:txBody>
      </p:sp>
      <p:graphicFrame>
        <p:nvGraphicFramePr>
          <p:cNvPr id="10" name="表格 2">
            <a:extLst>
              <a:ext uri="{FF2B5EF4-FFF2-40B4-BE49-F238E27FC236}">
                <a16:creationId xmlns:a16="http://schemas.microsoft.com/office/drawing/2014/main" id="{98C800A9-581A-4763-98F9-B273DE75BD7E}"/>
              </a:ext>
            </a:extLst>
          </p:cNvPr>
          <p:cNvGraphicFramePr>
            <a:graphicFrameLocks noGrp="1"/>
          </p:cNvGraphicFramePr>
          <p:nvPr>
            <p:extLst>
              <p:ext uri="{D42A27DB-BD31-4B8C-83A1-F6EECF244321}">
                <p14:modId xmlns:p14="http://schemas.microsoft.com/office/powerpoint/2010/main" val="749924174"/>
              </p:ext>
            </p:extLst>
          </p:nvPr>
        </p:nvGraphicFramePr>
        <p:xfrm>
          <a:off x="515938" y="828000"/>
          <a:ext cx="11004065" cy="1800000"/>
        </p:xfrm>
        <a:graphic>
          <a:graphicData uri="http://schemas.openxmlformats.org/drawingml/2006/table">
            <a:tbl>
              <a:tblPr firstRow="1" bandRow="1"/>
              <a:tblGrid>
                <a:gridCol w="2200813">
                  <a:extLst>
                    <a:ext uri="{9D8B030D-6E8A-4147-A177-3AD203B41FA5}">
                      <a16:colId xmlns:a16="http://schemas.microsoft.com/office/drawing/2014/main" val="3749961512"/>
                    </a:ext>
                  </a:extLst>
                </a:gridCol>
                <a:gridCol w="2200813">
                  <a:extLst>
                    <a:ext uri="{9D8B030D-6E8A-4147-A177-3AD203B41FA5}">
                      <a16:colId xmlns:a16="http://schemas.microsoft.com/office/drawing/2014/main" val="2385095525"/>
                    </a:ext>
                  </a:extLst>
                </a:gridCol>
                <a:gridCol w="2200813">
                  <a:extLst>
                    <a:ext uri="{9D8B030D-6E8A-4147-A177-3AD203B41FA5}">
                      <a16:colId xmlns:a16="http://schemas.microsoft.com/office/drawing/2014/main" val="1350214259"/>
                    </a:ext>
                  </a:extLst>
                </a:gridCol>
                <a:gridCol w="2200813">
                  <a:extLst>
                    <a:ext uri="{9D8B030D-6E8A-4147-A177-3AD203B41FA5}">
                      <a16:colId xmlns:a16="http://schemas.microsoft.com/office/drawing/2014/main" val="1344645174"/>
                    </a:ext>
                  </a:extLst>
                </a:gridCol>
                <a:gridCol w="2200813">
                  <a:extLst>
                    <a:ext uri="{9D8B030D-6E8A-4147-A177-3AD203B41FA5}">
                      <a16:colId xmlns:a16="http://schemas.microsoft.com/office/drawing/2014/main" val="1311156879"/>
                    </a:ext>
                  </a:extLst>
                </a:gridCol>
              </a:tblGrid>
              <a:tr h="900000">
                <a:tc>
                  <a:txBody>
                    <a:bodyPr/>
                    <a:lstStyle/>
                    <a:p>
                      <a:pPr algn="ctr"/>
                      <a:r>
                        <a:rPr lang="zh-TW" altLang="en-US" sz="3200" b="1" dirty="0">
                          <a:latin typeface="Arial" panose="020B0604020202020204" pitchFamily="34" charset="0"/>
                          <a:ea typeface="標楷體" panose="03000509000000000000" pitchFamily="65" charset="-120"/>
                          <a:cs typeface="Arial" panose="020B0604020202020204" pitchFamily="34" charset="0"/>
                        </a:rPr>
                        <a:t>事物</a:t>
                      </a:r>
                    </a:p>
                  </a:txBody>
                  <a:tcPr anchor="ctr">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1E4"/>
                    </a:solidFill>
                  </a:tcPr>
                </a:tc>
                <a:tc rowSpan="2">
                  <a:txBody>
                    <a:bodyPr/>
                    <a:lstStyle/>
                    <a:p>
                      <a:pPr algn="ctr"/>
                      <a:r>
                        <a:rPr lang="en-US" altLang="zh-TW" sz="3200" b="1" dirty="0" smtClean="0">
                          <a:latin typeface="Arial" panose="020B0604020202020204" pitchFamily="34" charset="0"/>
                          <a:ea typeface="標楷體" panose="03000509000000000000" pitchFamily="65" charset="-120"/>
                          <a:cs typeface="Arial" panose="020B0604020202020204" pitchFamily="34" charset="0"/>
                        </a:rPr>
                        <a:t>take</a:t>
                      </a:r>
                      <a:endParaRPr lang="zh-TW" altLang="en-US" sz="3200" b="1" dirty="0">
                        <a:latin typeface="Arial" panose="020B0604020202020204" pitchFamily="34" charset="0"/>
                        <a:ea typeface="標楷體" panose="03000509000000000000" pitchFamily="65" charset="-12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1E4"/>
                    </a:solidFill>
                  </a:tcPr>
                </a:tc>
                <a:tc rowSpan="2">
                  <a:txBody>
                    <a:bodyPr/>
                    <a:lstStyle/>
                    <a:p>
                      <a:pPr algn="ctr"/>
                      <a:r>
                        <a:rPr lang="zh-TW" altLang="en-US" sz="3200" b="1" dirty="0">
                          <a:latin typeface="Arial" panose="020B0604020202020204" pitchFamily="34" charset="0"/>
                          <a:ea typeface="標楷體" panose="03000509000000000000" pitchFamily="65" charset="-120"/>
                          <a:cs typeface="Arial" panose="020B0604020202020204" pitchFamily="34" charset="0"/>
                        </a:rPr>
                        <a:t>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1E4"/>
                    </a:solidFill>
                  </a:tcPr>
                </a:tc>
                <a:tc rowSpan="2">
                  <a:txBody>
                    <a:bodyPr/>
                    <a:lstStyle/>
                    <a:p>
                      <a:pPr algn="ctr"/>
                      <a:r>
                        <a:rPr lang="zh-TW" altLang="en-US" sz="3200" b="1" dirty="0" smtClean="0">
                          <a:latin typeface="Arial" panose="020B0604020202020204" pitchFamily="34" charset="0"/>
                          <a:ea typeface="標楷體" panose="03000509000000000000" pitchFamily="65" charset="-120"/>
                          <a:cs typeface="Arial" panose="020B0604020202020204" pitchFamily="34" charset="0"/>
                        </a:rPr>
                        <a:t>時間</a:t>
                      </a:r>
                      <a:endParaRPr lang="zh-TW" altLang="en-US" sz="3200" b="1" dirty="0">
                        <a:latin typeface="Arial" panose="020B0604020202020204" pitchFamily="34" charset="0"/>
                        <a:ea typeface="標楷體" panose="03000509000000000000" pitchFamily="65" charset="-12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1E4"/>
                    </a:solidFill>
                  </a:tcPr>
                </a:tc>
                <a:tc>
                  <a:txBody>
                    <a:bodyPr/>
                    <a:lstStyle/>
                    <a:p>
                      <a:pPr algn="ctr"/>
                      <a:r>
                        <a:rPr lang="zh-TW" altLang="en-US" sz="3200" b="1" u="none" dirty="0">
                          <a:latin typeface="Arial" panose="020B0604020202020204" pitchFamily="34" charset="0"/>
                          <a:ea typeface="標楷體" panose="03000509000000000000" pitchFamily="65" charset="-120"/>
                          <a:cs typeface="Arial" panose="020B0604020202020204" pitchFamily="34" charset="0"/>
                        </a:rPr>
                        <a:t>（</a:t>
                      </a:r>
                      <a:r>
                        <a:rPr lang="en-US" altLang="zh-TW" sz="3200" b="1" u="none" dirty="0">
                          <a:latin typeface="Arial" panose="020B0604020202020204" pitchFamily="34" charset="0"/>
                          <a:ea typeface="標楷體" panose="03000509000000000000" pitchFamily="65" charset="-120"/>
                          <a:cs typeface="Arial" panose="020B0604020202020204" pitchFamily="34" charset="0"/>
                        </a:rPr>
                        <a:t>to VR</a:t>
                      </a:r>
                      <a:r>
                        <a:rPr lang="zh-TW" altLang="en-US" sz="3200" b="1" u="none" dirty="0">
                          <a:latin typeface="Arial" panose="020B0604020202020204" pitchFamily="34" charset="0"/>
                          <a:ea typeface="標楷體" panose="03000509000000000000" pitchFamily="65" charset="-12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1E4"/>
                    </a:solidFill>
                  </a:tcPr>
                </a:tc>
                <a:extLst>
                  <a:ext uri="{0D108BD9-81ED-4DB2-BD59-A6C34878D82A}">
                    <a16:rowId xmlns:a16="http://schemas.microsoft.com/office/drawing/2014/main" val="1306598309"/>
                  </a:ext>
                </a:extLst>
              </a:tr>
              <a:tr h="900000">
                <a:tc>
                  <a:txBody>
                    <a:bodyPr/>
                    <a:lstStyle/>
                    <a:p>
                      <a:pPr algn="ctr"/>
                      <a:r>
                        <a:rPr lang="en-US" altLang="zh-TW" sz="3200" b="1" dirty="0">
                          <a:latin typeface="Arial" panose="020B0604020202020204" pitchFamily="34" charset="0"/>
                          <a:ea typeface="標楷體" panose="03000509000000000000" pitchFamily="65" charset="-120"/>
                          <a:cs typeface="Arial" panose="020B0604020202020204" pitchFamily="34" charset="0"/>
                        </a:rPr>
                        <a:t>It</a:t>
                      </a:r>
                      <a:endParaRPr lang="zh-TW" altLang="en-US" sz="3200" b="1" dirty="0">
                        <a:latin typeface="Arial" panose="020B0604020202020204" pitchFamily="34" charset="0"/>
                        <a:cs typeface="Arial" panose="020B0604020202020204" pitchFamily="34" charset="0"/>
                      </a:endParaRPr>
                    </a:p>
                  </a:txBody>
                  <a:tcPr anchor="ctr">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1E4"/>
                    </a:solidFill>
                  </a:tcPr>
                </a:tc>
                <a:tc vMerge="1">
                  <a:txBody>
                    <a:bodyPr/>
                    <a:lstStyle/>
                    <a:p>
                      <a:pPr algn="ctr"/>
                      <a:endParaRPr lang="zh-TW" altLang="en-US" sz="3200" b="1" dirty="0">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1E4"/>
                    </a:solidFill>
                  </a:tcPr>
                </a:tc>
                <a:tc vMerge="1">
                  <a:txBody>
                    <a:bodyPr/>
                    <a:lstStyle/>
                    <a:p>
                      <a:pPr algn="ctr"/>
                      <a:endParaRPr lang="zh-TW" altLang="en-US" sz="3200" b="1" dirty="0">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1E4"/>
                    </a:solidFill>
                  </a:tcPr>
                </a:tc>
                <a:tc vMerge="1">
                  <a:txBody>
                    <a:bodyPr/>
                    <a:lstStyle/>
                    <a:p>
                      <a:pPr algn="ctr"/>
                      <a:endParaRPr lang="zh-TW" altLang="en-US" sz="3200" b="1" dirty="0">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1E4"/>
                    </a:solidFill>
                  </a:tcPr>
                </a:tc>
                <a:tc>
                  <a:txBody>
                    <a:bodyPr/>
                    <a:lstStyle/>
                    <a:p>
                      <a:pPr algn="ctr"/>
                      <a:r>
                        <a:rPr lang="en-US" altLang="zh-TW" sz="3200" b="1" u="none" dirty="0">
                          <a:latin typeface="Arial" panose="020B0604020202020204" pitchFamily="34" charset="0"/>
                          <a:ea typeface="標楷體" panose="03000509000000000000" pitchFamily="65" charset="-120"/>
                          <a:cs typeface="Arial" panose="020B0604020202020204" pitchFamily="34" charset="0"/>
                        </a:rPr>
                        <a:t>to VR</a:t>
                      </a:r>
                      <a:endParaRPr lang="zh-TW" altLang="en-US" sz="3200" b="1" u="none" dirty="0">
                        <a:latin typeface="Arial" panose="020B0604020202020204" pitchFamily="34" charset="0"/>
                        <a:ea typeface="標楷體" panose="03000509000000000000" pitchFamily="65" charset="-12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1E4"/>
                    </a:solidFill>
                  </a:tcPr>
                </a:tc>
                <a:extLst>
                  <a:ext uri="{0D108BD9-81ED-4DB2-BD59-A6C34878D82A}">
                    <a16:rowId xmlns:a16="http://schemas.microsoft.com/office/drawing/2014/main" val="3682230373"/>
                  </a:ext>
                </a:extLst>
              </a:tr>
            </a:tbl>
          </a:graphicData>
        </a:graphic>
      </p:graphicFrame>
    </p:spTree>
    <p:extLst>
      <p:ext uri="{BB962C8B-B14F-4D97-AF65-F5344CB8AC3E}">
        <p14:creationId xmlns:p14="http://schemas.microsoft.com/office/powerpoint/2010/main" val="3887952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圓角矩形 5">
            <a:hlinkClick r:id="rId2" action="ppaction://hlinksldjump"/>
            <a:extLst>
              <a:ext uri="{FF2B5EF4-FFF2-40B4-BE49-F238E27FC236}">
                <a16:creationId xmlns:a16="http://schemas.microsoft.com/office/drawing/2014/main" id="{BCE323E9-5F53-44AC-8D6A-59071433BF03}"/>
              </a:ext>
            </a:extLst>
          </p:cNvPr>
          <p:cNvSpPr/>
          <p:nvPr/>
        </p:nvSpPr>
        <p:spPr>
          <a:xfrm>
            <a:off x="10440001" y="144000"/>
            <a:ext cx="108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4" name="副標題 1">
            <a:extLst>
              <a:ext uri="{FF2B5EF4-FFF2-40B4-BE49-F238E27FC236}">
                <a16:creationId xmlns:a16="http://schemas.microsoft.com/office/drawing/2014/main" id="{56E9397E-0DC5-43BD-BC66-AD68ECC3CD21}"/>
              </a:ext>
            </a:extLst>
          </p:cNvPr>
          <p:cNvSpPr txBox="1">
            <a:spLocks/>
          </p:cNvSpPr>
          <p:nvPr/>
        </p:nvSpPr>
        <p:spPr>
          <a:xfrm>
            <a:off x="515938" y="657225"/>
            <a:ext cx="11205006" cy="25557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combine A with B</a:t>
            </a:r>
            <a:r>
              <a:rPr lang="zh-TW" altLang="en-US" sz="3200" dirty="0">
                <a:latin typeface="Arial" panose="020B0604020202020204" pitchFamily="34" charset="0"/>
                <a:ea typeface="標楷體" panose="03000509000000000000" pitchFamily="65" charset="-120"/>
                <a:cs typeface="Arial" panose="020B0604020202020204" pitchFamily="34" charset="0"/>
              </a:rPr>
              <a:t>表示「將</a:t>
            </a:r>
            <a:r>
              <a:rPr lang="en-US" altLang="zh-TW" sz="3200" dirty="0">
                <a:latin typeface="Arial" panose="020B0604020202020204" pitchFamily="34" charset="0"/>
                <a:ea typeface="標楷體" panose="03000509000000000000" pitchFamily="65" charset="-120"/>
                <a:cs typeface="Arial" panose="020B0604020202020204" pitchFamily="34" charset="0"/>
              </a:rPr>
              <a:t>A</a:t>
            </a:r>
            <a:r>
              <a:rPr lang="zh-TW" altLang="en-US" sz="3200" dirty="0">
                <a:latin typeface="Arial" panose="020B0604020202020204" pitchFamily="34" charset="0"/>
                <a:ea typeface="標楷體" panose="03000509000000000000" pitchFamily="65" charset="-120"/>
                <a:cs typeface="Arial" panose="020B0604020202020204" pitchFamily="34" charset="0"/>
              </a:rPr>
              <a:t>和</a:t>
            </a:r>
            <a:r>
              <a:rPr lang="en-US" altLang="zh-TW" sz="3200" dirty="0">
                <a:latin typeface="Arial" panose="020B0604020202020204" pitchFamily="34" charset="0"/>
                <a:ea typeface="標楷體" panose="03000509000000000000" pitchFamily="65" charset="-120"/>
                <a:cs typeface="Arial" panose="020B0604020202020204" pitchFamily="34" charset="0"/>
              </a:rPr>
              <a:t>B</a:t>
            </a:r>
            <a:r>
              <a:rPr lang="zh-TW" altLang="en-US" sz="3200" dirty="0">
                <a:latin typeface="Arial" panose="020B0604020202020204" pitchFamily="34" charset="0"/>
                <a:ea typeface="標楷體" panose="03000509000000000000" pitchFamily="65" charset="-120"/>
                <a:cs typeface="Arial" panose="020B0604020202020204" pitchFamily="34" charset="0"/>
              </a:rPr>
              <a:t>結合在一起」，也可說</a:t>
            </a:r>
            <a:r>
              <a:rPr lang="en-US" altLang="zh-TW" sz="3200" dirty="0">
                <a:latin typeface="Arial" panose="020B0604020202020204" pitchFamily="34" charset="0"/>
                <a:ea typeface="標楷體" panose="03000509000000000000" pitchFamily="65" charset="-120"/>
                <a:cs typeface="Arial" panose="020B0604020202020204" pitchFamily="34" charset="0"/>
              </a:rPr>
              <a:t>combine A and B</a:t>
            </a:r>
            <a:r>
              <a:rPr lang="zh-TW" altLang="en-US" sz="3200" dirty="0">
                <a:latin typeface="Arial" panose="020B0604020202020204" pitchFamily="34" charset="0"/>
                <a:ea typeface="標楷體" panose="03000509000000000000" pitchFamily="65" charset="-120"/>
                <a:cs typeface="Arial" panose="020B0604020202020204" pitchFamily="34" charset="0"/>
              </a:rPr>
              <a:t>。</a:t>
            </a:r>
          </a:p>
          <a:p>
            <a:pPr marL="360363" indent="-360363">
              <a:lnSpc>
                <a:spcPct val="140000"/>
              </a:lnSpc>
              <a:spcBef>
                <a:spcPts val="600"/>
              </a:spcBef>
            </a:pPr>
            <a:r>
              <a:rPr lang="en-US" altLang="zh-TW" sz="3200" dirty="0">
                <a:latin typeface="Arial" panose="020B0604020202020204" pitchFamily="34" charset="0"/>
                <a:ea typeface="標楷體" panose="03000509000000000000" pitchFamily="65" charset="-120"/>
                <a:cs typeface="Arial" panose="020B0604020202020204" pitchFamily="34" charset="0"/>
              </a:rPr>
              <a:t>You are very lucky to be able to </a:t>
            </a:r>
            <a:r>
              <a:rPr lang="en-US" altLang="zh-TW" sz="3200" u="sng" dirty="0">
                <a:latin typeface="Arial" panose="020B0604020202020204" pitchFamily="34" charset="0"/>
                <a:ea typeface="標楷體" panose="03000509000000000000" pitchFamily="65" charset="-120"/>
                <a:cs typeface="Arial" panose="020B0604020202020204" pitchFamily="34" charset="0"/>
              </a:rPr>
              <a:t>combine</a:t>
            </a:r>
            <a:r>
              <a:rPr lang="en-US" altLang="zh-TW" sz="3200" dirty="0">
                <a:latin typeface="Arial" panose="020B0604020202020204" pitchFamily="34" charset="0"/>
                <a:ea typeface="標楷體" panose="03000509000000000000" pitchFamily="65" charset="-120"/>
                <a:cs typeface="Arial" panose="020B0604020202020204" pitchFamily="34" charset="0"/>
              </a:rPr>
              <a:t> work </a:t>
            </a:r>
            <a:r>
              <a:rPr lang="en-US" altLang="zh-TW" sz="3200" u="sng" dirty="0">
                <a:latin typeface="Arial" panose="020B0604020202020204" pitchFamily="34" charset="0"/>
                <a:ea typeface="標楷體" panose="03000509000000000000" pitchFamily="65" charset="-120"/>
                <a:cs typeface="Arial" panose="020B0604020202020204" pitchFamily="34" charset="0"/>
              </a:rPr>
              <a:t>with</a:t>
            </a:r>
            <a:r>
              <a:rPr lang="en-US" altLang="zh-TW" sz="3200" dirty="0">
                <a:latin typeface="Arial" panose="020B0604020202020204" pitchFamily="34" charset="0"/>
                <a:ea typeface="標楷體" panose="03000509000000000000" pitchFamily="65" charset="-120"/>
                <a:cs typeface="Arial" panose="020B0604020202020204" pitchFamily="34" charset="0"/>
              </a:rPr>
              <a:t> pleasure.</a:t>
            </a:r>
          </a:p>
        </p:txBody>
      </p:sp>
      <p:sp>
        <p:nvSpPr>
          <p:cNvPr id="5" name="圓角矩形 4"/>
          <p:cNvSpPr/>
          <p:nvPr/>
        </p:nvSpPr>
        <p:spPr>
          <a:xfrm>
            <a:off x="0" y="0"/>
            <a:ext cx="432000" cy="360000"/>
          </a:xfrm>
          <a:prstGeom prst="roundRect">
            <a:avLst>
              <a:gd name="adj" fmla="val 0"/>
            </a:avLst>
          </a:prstGeom>
          <a:solidFill>
            <a:srgbClr val="00B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0000"/>
            <a:r>
              <a:rPr lang="en-US" altLang="zh-TW" sz="2400" dirty="0" smtClean="0">
                <a:ea typeface="標楷體" panose="03000509000000000000" pitchFamily="65" charset="-120"/>
              </a:rPr>
              <a:t>5</a:t>
            </a:r>
            <a:endParaRPr lang="zh-TW" altLang="en-US" sz="2400" dirty="0">
              <a:ea typeface="標楷體" panose="03000509000000000000" pitchFamily="65" charset="-120"/>
            </a:endParaRPr>
          </a:p>
        </p:txBody>
      </p:sp>
    </p:spTree>
    <p:extLst>
      <p:ext uri="{BB962C8B-B14F-4D97-AF65-F5344CB8AC3E}">
        <p14:creationId xmlns:p14="http://schemas.microsoft.com/office/powerpoint/2010/main" val="1971527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ack 075 L5 第4段 slo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extLst>
              <a:ext uri="{28A0092B-C50C-407E-A947-70E740481C1C}">
                <a14:useLocalDpi xmlns:a14="http://schemas.microsoft.com/office/drawing/2010/main" val="0"/>
              </a:ext>
            </a:extLst>
          </a:blip>
          <a:stretch>
            <a:fillRect/>
          </a:stretch>
        </p:blipFill>
        <p:spPr>
          <a:xfrm>
            <a:off x="2636086" y="179298"/>
            <a:ext cx="1186624" cy="324000"/>
          </a:xfrm>
          <a:prstGeom prst="rect">
            <a:avLst/>
          </a:prstGeom>
        </p:spPr>
      </p:pic>
      <p:pic>
        <p:nvPicPr>
          <p:cNvPr id="6" name="Track 071 L5 第4段 normal">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cstate="print">
            <a:extLst>
              <a:ext uri="{28A0092B-C50C-407E-A947-70E740481C1C}">
                <a14:useLocalDpi xmlns:a14="http://schemas.microsoft.com/office/drawing/2010/main" val="0"/>
              </a:ext>
            </a:extLst>
          </a:blip>
          <a:stretch>
            <a:fillRect/>
          </a:stretch>
        </p:blipFill>
        <p:spPr>
          <a:xfrm>
            <a:off x="1570485" y="179298"/>
            <a:ext cx="1357911" cy="324000"/>
          </a:xfrm>
          <a:prstGeom prst="rect">
            <a:avLst/>
          </a:prstGeom>
        </p:spPr>
      </p:pic>
      <p:sp>
        <p:nvSpPr>
          <p:cNvPr id="5" name="矩形 4">
            <a:extLst>
              <a:ext uri="{FF2B5EF4-FFF2-40B4-BE49-F238E27FC236}">
                <a16:creationId xmlns:a16="http://schemas.microsoft.com/office/drawing/2014/main" id="{3277407A-93C6-48E0-8057-E86003436F2F}"/>
              </a:ext>
            </a:extLst>
          </p:cNvPr>
          <p:cNvSpPr/>
          <p:nvPr/>
        </p:nvSpPr>
        <p:spPr>
          <a:xfrm>
            <a:off x="478983" y="709636"/>
            <a:ext cx="11377657" cy="3862596"/>
          </a:xfrm>
          <a:prstGeom prst="rect">
            <a:avLst/>
          </a:prstGeom>
        </p:spPr>
        <p:txBody>
          <a:bodyPr wrap="square">
            <a:spAutoFit/>
          </a:bodyPr>
          <a:lstStyle/>
          <a:p>
            <a:pPr>
              <a:lnSpc>
                <a:spcPct val="140000"/>
              </a:lnSpc>
            </a:pPr>
            <a:r>
              <a:rPr lang="zh-TW" altLang="en-US" sz="3500" spc="-50" dirty="0">
                <a:latin typeface="Arial" panose="020B0604020202020204" pitchFamily="34" charset="0"/>
                <a:ea typeface="標楷體" panose="03000509000000000000" pitchFamily="65" charset="-120"/>
                <a:cs typeface="Arial" panose="020B0604020202020204" pitchFamily="34" charset="0"/>
              </a:rPr>
              <a:t>　</a:t>
            </a:r>
            <a:r>
              <a:rPr lang="en-US" altLang="zh-TW" sz="3500" spc="-50" dirty="0">
                <a:latin typeface="Arial" panose="020B0604020202020204" pitchFamily="34" charset="0"/>
                <a:ea typeface="標楷體" panose="03000509000000000000" pitchFamily="65" charset="-120"/>
                <a:cs typeface="Arial" panose="020B0604020202020204" pitchFamily="34" charset="0"/>
              </a:rPr>
              <a:t>	In Kyoto, culture and natural beauty flow together like the </a:t>
            </a:r>
            <a:r>
              <a:rPr lang="en-US" altLang="zh-TW" sz="3500" spc="-50" dirty="0" smtClean="0">
                <a:latin typeface="Arial" panose="020B0604020202020204" pitchFamily="34" charset="0"/>
                <a:ea typeface="標楷體" panose="03000509000000000000" pitchFamily="65" charset="-120"/>
                <a:cs typeface="Arial" panose="020B0604020202020204" pitchFamily="34" charset="0"/>
              </a:rPr>
              <a:t>graceful </a:t>
            </a:r>
            <a:r>
              <a:rPr lang="en-US" altLang="zh-TW" sz="3500" spc="-50" dirty="0">
                <a:latin typeface="Arial" panose="020B0604020202020204" pitchFamily="34" charset="0"/>
                <a:ea typeface="標楷體" panose="03000509000000000000" pitchFamily="65" charset="-120"/>
                <a:cs typeface="Arial" panose="020B0604020202020204" pitchFamily="34" charset="0"/>
              </a:rPr>
              <a:t>motions of </a:t>
            </a:r>
            <a:r>
              <a:rPr lang="en-US" altLang="zh-TW" sz="3500" spc="-50" dirty="0" err="1">
                <a:latin typeface="Arial" panose="020B0604020202020204" pitchFamily="34" charset="0"/>
                <a:ea typeface="標楷體" panose="03000509000000000000" pitchFamily="65" charset="-120"/>
                <a:cs typeface="Arial" panose="020B0604020202020204" pitchFamily="34" charset="0"/>
              </a:rPr>
              <a:t>kyomai</a:t>
            </a:r>
            <a:r>
              <a:rPr lang="en-US" altLang="zh-TW" sz="3500" spc="-50" dirty="0">
                <a:latin typeface="Arial" panose="020B0604020202020204" pitchFamily="34" charset="0"/>
                <a:ea typeface="標楷體" panose="03000509000000000000" pitchFamily="65" charset="-120"/>
                <a:cs typeface="Arial" panose="020B0604020202020204" pitchFamily="34" charset="0"/>
              </a:rPr>
              <a:t>. </a:t>
            </a:r>
            <a:r>
              <a:rPr lang="en-US" altLang="zh-TW" sz="3500" u="sng" spc="-50" dirty="0">
                <a:latin typeface="Arial" panose="020B0604020202020204" pitchFamily="34" charset="0"/>
                <a:ea typeface="標楷體" panose="03000509000000000000" pitchFamily="65" charset="-120"/>
                <a:cs typeface="Arial" panose="020B0604020202020204" pitchFamily="34" charset="0"/>
              </a:rPr>
              <a:t>Regardless of the season</a:t>
            </a:r>
            <a:r>
              <a:rPr lang="en-US" altLang="zh-TW" sz="3500" spc="-50" dirty="0">
                <a:latin typeface="Arial" panose="020B0604020202020204" pitchFamily="34" charset="0"/>
                <a:ea typeface="標楷體" panose="03000509000000000000" pitchFamily="65" charset="-120"/>
                <a:cs typeface="Arial" panose="020B0604020202020204" pitchFamily="34" charset="0"/>
              </a:rPr>
              <a:t>, the city is a </a:t>
            </a:r>
            <a:r>
              <a:rPr lang="en-US" altLang="zh-TW" sz="3500" b="1" spc="-50" dirty="0">
                <a:latin typeface="Arial" panose="020B0604020202020204" pitchFamily="34" charset="0"/>
                <a:ea typeface="標楷體" panose="03000509000000000000" pitchFamily="65" charset="-120"/>
                <a:cs typeface="Arial" panose="020B0604020202020204" pitchFamily="34" charset="0"/>
              </a:rPr>
              <a:t>must-see*</a:t>
            </a:r>
            <a:r>
              <a:rPr lang="en-US" altLang="zh-TW" sz="3500" spc="-50" dirty="0">
                <a:latin typeface="Arial" panose="020B0604020202020204" pitchFamily="34" charset="0"/>
                <a:ea typeface="標楷體" panose="03000509000000000000" pitchFamily="65" charset="-120"/>
                <a:cs typeface="Arial" panose="020B0604020202020204" pitchFamily="34" charset="0"/>
              </a:rPr>
              <a:t> </a:t>
            </a:r>
            <a:r>
              <a:rPr lang="en-US" altLang="zh-TW" sz="3500" b="1" spc="-50" dirty="0" smtClean="0">
                <a:solidFill>
                  <a:srgbClr val="FF0000"/>
                </a:solidFill>
                <a:latin typeface="Arial" panose="020B0604020202020204" pitchFamily="34" charset="0"/>
                <a:ea typeface="標楷體" panose="03000509000000000000" pitchFamily="65" charset="-120"/>
                <a:cs typeface="Arial" panose="020B0604020202020204" pitchFamily="34" charset="0"/>
              </a:rPr>
              <a:t>destination</a:t>
            </a:r>
            <a:r>
              <a:rPr lang="en-US" altLang="zh-TW" sz="3500" b="1" spc="-50" baseline="30000" dirty="0" smtClean="0">
                <a:solidFill>
                  <a:srgbClr val="FF0000"/>
                </a:solidFill>
                <a:latin typeface="Arial" panose="020B0604020202020204" pitchFamily="34" charset="0"/>
                <a:ea typeface="標楷體" panose="03000509000000000000" pitchFamily="65" charset="-120"/>
                <a:cs typeface="Arial" panose="020B0604020202020204" pitchFamily="34" charset="0"/>
              </a:rPr>
              <a:t>19</a:t>
            </a:r>
            <a:r>
              <a:rPr lang="en-US" altLang="zh-TW" sz="3500" spc="-50" dirty="0" smtClean="0">
                <a:latin typeface="Arial" panose="020B0604020202020204" pitchFamily="34" charset="0"/>
                <a:ea typeface="標楷體" panose="03000509000000000000" pitchFamily="65" charset="-120"/>
                <a:cs typeface="Arial" panose="020B0604020202020204" pitchFamily="34" charset="0"/>
              </a:rPr>
              <a:t> </a:t>
            </a:r>
            <a:r>
              <a:rPr lang="en-US" altLang="zh-TW" sz="3500" spc="-50" dirty="0">
                <a:latin typeface="Arial" panose="020B0604020202020204" pitchFamily="34" charset="0"/>
                <a:ea typeface="標楷體" panose="03000509000000000000" pitchFamily="65" charset="-120"/>
                <a:cs typeface="Arial" panose="020B0604020202020204" pitchFamily="34" charset="0"/>
              </a:rPr>
              <a:t>for tourists seeking an authentic local experience. </a:t>
            </a:r>
            <a:r>
              <a:rPr lang="en-US" altLang="zh-TW" sz="3500" u="sng" spc="-50" dirty="0">
                <a:latin typeface="Arial" panose="020B0604020202020204" pitchFamily="34" charset="0"/>
                <a:ea typeface="標楷體" panose="03000509000000000000" pitchFamily="65" charset="-120"/>
                <a:cs typeface="Arial" panose="020B0604020202020204" pitchFamily="34" charset="0"/>
              </a:rPr>
              <a:t>Those who</a:t>
            </a:r>
            <a:r>
              <a:rPr lang="en-US" altLang="zh-TW" sz="3500" spc="-50" dirty="0">
                <a:latin typeface="Arial" panose="020B0604020202020204" pitchFamily="34" charset="0"/>
                <a:ea typeface="標楷體" panose="03000509000000000000" pitchFamily="65" charset="-120"/>
                <a:cs typeface="Arial" panose="020B0604020202020204" pitchFamily="34" charset="0"/>
              </a:rPr>
              <a:t> visit </a:t>
            </a:r>
            <a:r>
              <a:rPr lang="en-US" altLang="zh-TW" sz="3500" u="sng" spc="-50" dirty="0">
                <a:latin typeface="Arial" panose="020B0604020202020204" pitchFamily="34" charset="0"/>
                <a:ea typeface="標楷體" panose="03000509000000000000" pitchFamily="65" charset="-120"/>
                <a:cs typeface="Arial" panose="020B0604020202020204" pitchFamily="34" charset="0"/>
              </a:rPr>
              <a:t>are likely to</a:t>
            </a:r>
            <a:r>
              <a:rPr lang="en-US" altLang="zh-TW" sz="3500" spc="-50" dirty="0">
                <a:latin typeface="Arial" panose="020B0604020202020204" pitchFamily="34" charset="0"/>
                <a:ea typeface="標楷體" panose="03000509000000000000" pitchFamily="65" charset="-120"/>
                <a:cs typeface="Arial" panose="020B0604020202020204" pitchFamily="34" charset="0"/>
              </a:rPr>
              <a:t> </a:t>
            </a:r>
            <a:r>
              <a:rPr lang="en-US" altLang="zh-TW" sz="3500" u="sng" spc="-50" dirty="0">
                <a:latin typeface="Arial" panose="020B0604020202020204" pitchFamily="34" charset="0"/>
                <a:ea typeface="標楷體" panose="03000509000000000000" pitchFamily="65" charset="-120"/>
                <a:cs typeface="Arial" panose="020B0604020202020204" pitchFamily="34" charset="0"/>
              </a:rPr>
              <a:t>end up</a:t>
            </a:r>
            <a:r>
              <a:rPr lang="en-US" altLang="zh-TW" sz="3500" spc="-50" dirty="0">
                <a:latin typeface="Arial" panose="020B0604020202020204" pitchFamily="34" charset="0"/>
                <a:ea typeface="標楷體" panose="03000509000000000000" pitchFamily="65" charset="-120"/>
                <a:cs typeface="Arial" panose="020B0604020202020204" pitchFamily="34" charset="0"/>
              </a:rPr>
              <a:t> </a:t>
            </a:r>
            <a:r>
              <a:rPr lang="en-US" altLang="zh-TW" sz="3500" b="1" spc="-50" dirty="0">
                <a:solidFill>
                  <a:srgbClr val="00B0F0"/>
                </a:solidFill>
                <a:latin typeface="Arial" panose="020B0604020202020204" pitchFamily="34" charset="0"/>
                <a:ea typeface="標楷體" panose="03000509000000000000" pitchFamily="65" charset="-120"/>
                <a:cs typeface="Arial" panose="020B0604020202020204" pitchFamily="34" charset="0"/>
              </a:rPr>
              <a:t>falling in love with</a:t>
            </a:r>
            <a:r>
              <a:rPr lang="en-US" altLang="zh-TW" sz="3500" b="1" spc="-50" dirty="0">
                <a:latin typeface="Arial" panose="020B0604020202020204" pitchFamily="34" charset="0"/>
                <a:ea typeface="標楷體" panose="03000509000000000000" pitchFamily="65" charset="-120"/>
                <a:cs typeface="Arial" panose="020B0604020202020204" pitchFamily="34" charset="0"/>
              </a:rPr>
              <a:t> </a:t>
            </a:r>
            <a:r>
              <a:rPr lang="en-US" altLang="zh-TW" sz="3500" spc="-50" dirty="0">
                <a:latin typeface="Arial" panose="020B0604020202020204" pitchFamily="34" charset="0"/>
                <a:ea typeface="標楷體" panose="03000509000000000000" pitchFamily="65" charset="-120"/>
                <a:cs typeface="Arial" panose="020B0604020202020204" pitchFamily="34" charset="0"/>
              </a:rPr>
              <a:t>the heart of Japan</a:t>
            </a:r>
            <a:r>
              <a:rPr lang="en-US" altLang="zh-TW" sz="3500" spc="-50" dirty="0" smtClean="0">
                <a:latin typeface="Arial" panose="020B0604020202020204" pitchFamily="34" charset="0"/>
                <a:ea typeface="標楷體" panose="03000509000000000000" pitchFamily="65" charset="-120"/>
                <a:cs typeface="Arial" panose="020B0604020202020204" pitchFamily="34" charset="0"/>
              </a:rPr>
              <a:t>.</a:t>
            </a:r>
            <a:endParaRPr lang="zh-TW" altLang="en-US" sz="3500" spc="-50" dirty="0">
              <a:latin typeface="Arial" panose="020B0604020202020204" pitchFamily="34" charset="0"/>
              <a:ea typeface="標楷體" panose="03000509000000000000" pitchFamily="65" charset="-120"/>
              <a:cs typeface="Arial" panose="020B0604020202020204" pitchFamily="34" charset="0"/>
            </a:endParaRPr>
          </a:p>
        </p:txBody>
      </p:sp>
      <p:sp>
        <p:nvSpPr>
          <p:cNvPr id="8" name="Text Box 10">
            <a:hlinkClick r:id="rId9" action="ppaction://hlinksldjump"/>
            <a:extLst>
              <a:ext uri="{FF2B5EF4-FFF2-40B4-BE49-F238E27FC236}">
                <a16:creationId xmlns:a16="http://schemas.microsoft.com/office/drawing/2014/main" id="{667FA340-9678-46B0-A811-05BD81C1D0C7}"/>
              </a:ext>
            </a:extLst>
          </p:cNvPr>
          <p:cNvSpPr txBox="1">
            <a:spLocks noChangeArrowheads="1"/>
          </p:cNvSpPr>
          <p:nvPr/>
        </p:nvSpPr>
        <p:spPr bwMode="auto">
          <a:xfrm>
            <a:off x="4996941" y="2450435"/>
            <a:ext cx="2619917" cy="400110"/>
          </a:xfrm>
          <a:prstGeom prst="rect">
            <a:avLst/>
          </a:prstGeom>
          <a:solidFill>
            <a:schemeClr val="bg1">
              <a:alpha val="1000"/>
            </a:schemeClr>
          </a:solidFill>
          <a:ln>
            <a:noFill/>
          </a:ln>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2000" b="0" dirty="0">
              <a:latin typeface="Arial" panose="020B0604020202020204" pitchFamily="34" charset="0"/>
              <a:ea typeface="標楷體" panose="03000509000000000000" pitchFamily="65" charset="-120"/>
            </a:endParaRPr>
          </a:p>
        </p:txBody>
      </p:sp>
      <p:sp>
        <p:nvSpPr>
          <p:cNvPr id="11" name="Text Box 10">
            <a:hlinkClick r:id="rId10" action="ppaction://hlinksldjump"/>
            <a:extLst>
              <a:ext uri="{FF2B5EF4-FFF2-40B4-BE49-F238E27FC236}">
                <a16:creationId xmlns:a16="http://schemas.microsoft.com/office/drawing/2014/main" id="{A5EB34AE-704F-4ADB-B123-F074A816450E}"/>
              </a:ext>
            </a:extLst>
          </p:cNvPr>
          <p:cNvSpPr txBox="1">
            <a:spLocks noChangeArrowheads="1"/>
          </p:cNvSpPr>
          <p:nvPr/>
        </p:nvSpPr>
        <p:spPr bwMode="auto">
          <a:xfrm>
            <a:off x="2785331" y="2450435"/>
            <a:ext cx="2124000" cy="400110"/>
          </a:xfrm>
          <a:prstGeom prst="rect">
            <a:avLst/>
          </a:prstGeom>
          <a:solidFill>
            <a:schemeClr val="bg1">
              <a:alpha val="1000"/>
            </a:schemeClr>
          </a:solidFill>
          <a:ln>
            <a:noFill/>
          </a:ln>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2000" b="0" dirty="0">
              <a:latin typeface="Arial" panose="020B0604020202020204" pitchFamily="34" charset="0"/>
              <a:ea typeface="標楷體" panose="03000509000000000000" pitchFamily="65" charset="-120"/>
            </a:endParaRPr>
          </a:p>
        </p:txBody>
      </p:sp>
      <p:sp>
        <p:nvSpPr>
          <p:cNvPr id="9" name="矩形 8">
            <a:extLst>
              <a:ext uri="{FF2B5EF4-FFF2-40B4-BE49-F238E27FC236}">
                <a16:creationId xmlns:a16="http://schemas.microsoft.com/office/drawing/2014/main" id="{A64234DE-34B2-41CF-A70F-2F03A239E822}"/>
              </a:ext>
            </a:extLst>
          </p:cNvPr>
          <p:cNvSpPr/>
          <p:nvPr/>
        </p:nvSpPr>
        <p:spPr>
          <a:xfrm>
            <a:off x="469557" y="4525401"/>
            <a:ext cx="11292516" cy="1698927"/>
          </a:xfrm>
          <a:prstGeom prst="rect">
            <a:avLst/>
          </a:prstGeom>
        </p:spPr>
        <p:txBody>
          <a:bodyPr wrap="square">
            <a:spAutoFit/>
          </a:bodyPr>
          <a:lstStyle/>
          <a:p>
            <a:pPr defTabSz="808038">
              <a:lnSpc>
                <a:spcPct val="120000"/>
              </a:lnSpc>
              <a:spcBef>
                <a:spcPts val="600"/>
              </a:spcBef>
              <a:tabLst>
                <a:tab pos="722313" algn="l"/>
              </a:tabLst>
            </a:pPr>
            <a:r>
              <a:rPr lang="en-US" altLang="zh-TW" sz="2900" b="1" dirty="0" smtClean="0">
                <a:solidFill>
                  <a:srgbClr val="0000CC"/>
                </a:solidFill>
                <a:latin typeface="Arial" panose="020B0604020202020204" pitchFamily="34" charset="0"/>
                <a:ea typeface="標楷體" panose="03000509000000000000" pitchFamily="65" charset="-120"/>
                <a:cs typeface="Arial" panose="020B0604020202020204" pitchFamily="34" charset="0"/>
              </a:rPr>
              <a:t>	</a:t>
            </a:r>
            <a:r>
              <a:rPr lang="zh-TW" altLang="en-US" sz="2900" b="1" dirty="0" smtClean="0">
                <a:solidFill>
                  <a:srgbClr val="0000CC"/>
                </a:solidFill>
                <a:latin typeface="Arial" panose="020B0604020202020204" pitchFamily="34" charset="0"/>
                <a:ea typeface="標楷體" panose="03000509000000000000" pitchFamily="65" charset="-120"/>
                <a:cs typeface="Arial" panose="020B0604020202020204" pitchFamily="34" charset="0"/>
              </a:rPr>
              <a:t>在</a:t>
            </a:r>
            <a:r>
              <a:rPr lang="zh-TW" altLang="en-US" sz="2900" b="1" dirty="0">
                <a:solidFill>
                  <a:srgbClr val="0000CC"/>
                </a:solidFill>
                <a:latin typeface="Arial" panose="020B0604020202020204" pitchFamily="34" charset="0"/>
                <a:ea typeface="標楷體" panose="03000509000000000000" pitchFamily="65" charset="-120"/>
                <a:cs typeface="Arial" panose="020B0604020202020204" pitchFamily="34" charset="0"/>
              </a:rPr>
              <a:t>京都，文化和自然之美匯流在一起，就像京</a:t>
            </a:r>
            <a:r>
              <a:rPr lang="zh-TW" altLang="en-US" sz="2900" b="1" dirty="0" smtClean="0">
                <a:solidFill>
                  <a:srgbClr val="0000CC"/>
                </a:solidFill>
                <a:latin typeface="Arial" panose="020B0604020202020204" pitchFamily="34" charset="0"/>
                <a:ea typeface="標楷體" panose="03000509000000000000" pitchFamily="65" charset="-120"/>
                <a:cs typeface="Arial" panose="020B0604020202020204" pitchFamily="34" charset="0"/>
              </a:rPr>
              <a:t>舞優雅</a:t>
            </a:r>
            <a:r>
              <a:rPr lang="zh-TW" altLang="en-US" sz="2900" b="1" dirty="0">
                <a:solidFill>
                  <a:srgbClr val="0000CC"/>
                </a:solidFill>
                <a:latin typeface="Arial" panose="020B0604020202020204" pitchFamily="34" charset="0"/>
                <a:ea typeface="標楷體" panose="03000509000000000000" pitchFamily="65" charset="-120"/>
                <a:cs typeface="Arial" panose="020B0604020202020204" pitchFamily="34" charset="0"/>
              </a:rPr>
              <a:t>的動作。無論什麼季節，這座城市對於追求真正地方體驗的遊客來說，都是一個必須參觀的目的地</a:t>
            </a:r>
            <a:r>
              <a:rPr lang="zh-TW" altLang="en-US" sz="2900" b="1" dirty="0" smtClean="0">
                <a:solidFill>
                  <a:srgbClr val="0000CC"/>
                </a:solidFill>
                <a:latin typeface="Arial" panose="020B0604020202020204" pitchFamily="34" charset="0"/>
                <a:ea typeface="標楷體" panose="03000509000000000000" pitchFamily="65" charset="-120"/>
                <a:cs typeface="Arial" panose="020B0604020202020204" pitchFamily="34" charset="0"/>
              </a:rPr>
              <a:t>。</a:t>
            </a:r>
            <a:r>
              <a:rPr lang="zh-TW" altLang="en-US" sz="2900" b="1" dirty="0">
                <a:solidFill>
                  <a:srgbClr val="0000CC"/>
                </a:solidFill>
                <a:latin typeface="Arial" panose="020B0604020202020204" pitchFamily="34" charset="0"/>
                <a:ea typeface="標楷體" panose="03000509000000000000" pitchFamily="65" charset="-120"/>
                <a:cs typeface="Arial" panose="020B0604020202020204" pitchFamily="34" charset="0"/>
              </a:rPr>
              <a:t>那些造訪的人很可能最後會愛上這日本之心</a:t>
            </a:r>
            <a:r>
              <a:rPr lang="zh-TW" altLang="en-US" sz="2900" b="1" dirty="0" smtClean="0">
                <a:solidFill>
                  <a:srgbClr val="0000CC"/>
                </a:solidFill>
                <a:latin typeface="Arial" panose="020B0604020202020204" pitchFamily="34" charset="0"/>
                <a:ea typeface="標楷體" panose="03000509000000000000" pitchFamily="65" charset="-120"/>
                <a:cs typeface="Arial" panose="020B0604020202020204" pitchFamily="34" charset="0"/>
              </a:rPr>
              <a:t>。</a:t>
            </a:r>
            <a:endParaRPr lang="zh-TW" altLang="en-US" sz="2900" b="1" dirty="0">
              <a:solidFill>
                <a:srgbClr val="0000CC"/>
              </a:solidFill>
              <a:latin typeface="Arial" panose="020B0604020202020204" pitchFamily="34" charset="0"/>
              <a:ea typeface="標楷體" panose="03000509000000000000" pitchFamily="65" charset="-120"/>
              <a:cs typeface="Arial" panose="020B0604020202020204" pitchFamily="34" charset="0"/>
            </a:endParaRPr>
          </a:p>
        </p:txBody>
      </p:sp>
      <p:pic>
        <p:nvPicPr>
          <p:cNvPr id="10" name="圖片 9">
            <a:extLst>
              <a:ext uri="{FF2B5EF4-FFF2-40B4-BE49-F238E27FC236}">
                <a16:creationId xmlns:a16="http://schemas.microsoft.com/office/drawing/2014/main" id="{7484E344-3C9C-480C-BA79-43035BB3C2C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63698" y="144000"/>
            <a:ext cx="352603" cy="352603"/>
          </a:xfrm>
          <a:prstGeom prst="rect">
            <a:avLst/>
          </a:prstGeom>
        </p:spPr>
      </p:pic>
      <p:pic>
        <p:nvPicPr>
          <p:cNvPr id="15" name="圖片 14">
            <a:hlinkClick r:id="rId12" action="ppaction://hlinksldjump"/>
            <a:extLst>
              <a:ext uri="{FF2B5EF4-FFF2-40B4-BE49-F238E27FC236}">
                <a16:creationId xmlns:a16="http://schemas.microsoft.com/office/drawing/2014/main" id="{A30AA5A6-D242-4050-AB2B-5735AF36895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607634" y="1412025"/>
            <a:ext cx="252000" cy="252000"/>
          </a:xfrm>
          <a:prstGeom prst="rect">
            <a:avLst/>
          </a:prstGeom>
        </p:spPr>
      </p:pic>
      <p:pic>
        <p:nvPicPr>
          <p:cNvPr id="13" name="圖片 1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1503" y="162000"/>
            <a:ext cx="1144138" cy="356258"/>
          </a:xfrm>
          <a:prstGeom prst="rect">
            <a:avLst/>
          </a:prstGeom>
        </p:spPr>
      </p:pic>
      <p:sp>
        <p:nvSpPr>
          <p:cNvPr id="16" name="Text Box 10">
            <a:hlinkClick r:id="rId15" action="ppaction://hlinksldjump"/>
            <a:extLst>
              <a:ext uri="{FF2B5EF4-FFF2-40B4-BE49-F238E27FC236}">
                <a16:creationId xmlns:a16="http://schemas.microsoft.com/office/drawing/2014/main" id="{3CA29CC9-01C9-440D-81F3-D8B6D4AF914E}"/>
              </a:ext>
            </a:extLst>
          </p:cNvPr>
          <p:cNvSpPr txBox="1">
            <a:spLocks noChangeArrowheads="1"/>
          </p:cNvSpPr>
          <p:nvPr/>
        </p:nvSpPr>
        <p:spPr bwMode="auto">
          <a:xfrm>
            <a:off x="1982078" y="3938042"/>
            <a:ext cx="3765193" cy="400110"/>
          </a:xfrm>
          <a:prstGeom prst="rect">
            <a:avLst/>
          </a:prstGeom>
          <a:solidFill>
            <a:schemeClr val="bg1">
              <a:alpha val="1000"/>
            </a:schemeClr>
          </a:solidFill>
          <a:ln>
            <a:noFill/>
          </a:ln>
          <a:extLst/>
        </p:spPr>
        <p:txBody>
          <a:bodyPr wrap="square">
            <a:spAutoFit/>
          </a:bodyPr>
          <a:lstStyle>
            <a:lvl1pPr>
              <a:spcBef>
                <a:spcPct val="20000"/>
              </a:spcBef>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endParaRPr lang="zh-TW" altLang="zh-TW" sz="2000" b="0" dirty="0">
              <a:latin typeface="Arial" panose="020B0604020202020204" pitchFamily="34" charset="0"/>
              <a:ea typeface="標楷體" panose="03000509000000000000" pitchFamily="65" charset="-120"/>
            </a:endParaRPr>
          </a:p>
        </p:txBody>
      </p:sp>
      <p:pic>
        <p:nvPicPr>
          <p:cNvPr id="17" name="圖片 16">
            <a:hlinkClick r:id="rId16" action="ppaction://hlinksldjump"/>
            <a:extLst>
              <a:ext uri="{FF2B5EF4-FFF2-40B4-BE49-F238E27FC236}">
                <a16:creationId xmlns:a16="http://schemas.microsoft.com/office/drawing/2014/main" id="{B28A3E0A-D463-4DD5-9057-67BC3A324B2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328941" y="2911794"/>
            <a:ext cx="252000" cy="252000"/>
          </a:xfrm>
          <a:prstGeom prst="rect">
            <a:avLst/>
          </a:prstGeom>
        </p:spPr>
      </p:pic>
      <p:pic>
        <p:nvPicPr>
          <p:cNvPr id="19" name="Track 075 L5 第4段 slo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extLst>
              <a:ext uri="{28A0092B-C50C-407E-A947-70E740481C1C}">
                <a14:useLocalDpi xmlns:a14="http://schemas.microsoft.com/office/drawing/2010/main" val="0"/>
              </a:ext>
            </a:extLst>
          </a:blip>
          <a:stretch>
            <a:fillRect/>
          </a:stretch>
        </p:blipFill>
        <p:spPr>
          <a:xfrm>
            <a:off x="9900000" y="144000"/>
            <a:ext cx="360000" cy="783118"/>
          </a:xfrm>
          <a:prstGeom prst="rect">
            <a:avLst/>
          </a:prstGeom>
        </p:spPr>
      </p:pic>
      <p:pic>
        <p:nvPicPr>
          <p:cNvPr id="20" name="Track 071 L5 第4段 normal">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extLst>
              <a:ext uri="{28A0092B-C50C-407E-A947-70E740481C1C}">
                <a14:useLocalDpi xmlns:a14="http://schemas.microsoft.com/office/drawing/2010/main" val="0"/>
              </a:ext>
            </a:extLst>
          </a:blip>
          <a:stretch>
            <a:fillRect/>
          </a:stretch>
        </p:blipFill>
        <p:spPr>
          <a:xfrm>
            <a:off x="8640000" y="144000"/>
            <a:ext cx="360000" cy="783118"/>
          </a:xfrm>
          <a:prstGeom prst="rect">
            <a:avLst/>
          </a:prstGeom>
        </p:spPr>
      </p:pic>
    </p:spTree>
    <p:extLst>
      <p:ext uri="{BB962C8B-B14F-4D97-AF65-F5344CB8AC3E}">
        <p14:creationId xmlns:p14="http://schemas.microsoft.com/office/powerpoint/2010/main" val="3544406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par>
                                <p:cTn id="16" presetID="3" presetClass="mediacall" presetSubtype="0" fill="hold" nodeType="withEffect">
                                  <p:stCondLst>
                                    <p:cond delay="0"/>
                                  </p:stCondLst>
                                  <p:childTnLst>
                                    <p:cmd type="call" cmd="stop">
                                      <p:cBhvr>
                                        <p:cTn id="17" dur="1" fill="hold"/>
                                        <p:tgtEl>
                                          <p:spTgt spid="6"/>
                                        </p:tgtEl>
                                      </p:cBhvr>
                                    </p:cmd>
                                  </p:childTnLst>
                                </p:cTn>
                              </p:par>
                              <p:par>
                                <p:cTn id="18" presetID="3" presetClass="mediacall" presetSubtype="0" fill="hold" nodeType="withEffect">
                                  <p:stCondLst>
                                    <p:cond delay="0"/>
                                  </p:stCondLst>
                                  <p:childTnLst>
                                    <p:cmd type="call" cmd="stop">
                                      <p:cBhvr>
                                        <p:cTn id="19" dur="1" fill="hold"/>
                                        <p:tgtEl>
                                          <p:spTgt spid="19"/>
                                        </p:tgtEl>
                                      </p:cBhvr>
                                    </p:cmd>
                                  </p:childTnLst>
                                </p:cTn>
                              </p:par>
                              <p:par>
                                <p:cTn id="20" presetID="3" presetClass="mediacall" presetSubtype="0" fill="hold" nodeType="withEffect">
                                  <p:stCondLst>
                                    <p:cond delay="0"/>
                                  </p:stCondLst>
                                  <p:childTnLst>
                                    <p:cmd type="call" cmd="stop">
                                      <p:cBhvr>
                                        <p:cTn id="21" dur="1" fill="hold"/>
                                        <p:tgtEl>
                                          <p:spTgt spid="20"/>
                                        </p:tgtEl>
                                      </p:cBhvr>
                                    </p:cmd>
                                  </p:childTnLst>
                                </p:cTn>
                              </p:par>
                            </p:childTnLst>
                          </p:cTn>
                        </p:par>
                      </p:childTnLst>
                    </p:cTn>
                  </p:par>
                </p:childTnLst>
              </p:cTn>
              <p:nextCondLst>
                <p:cond evt="onClick" delay="0">
                  <p:tgtEl>
                    <p:spTgt spid="4"/>
                  </p:tgtEl>
                </p:cond>
              </p:nextCondLst>
            </p:seq>
            <p:audio>
              <p:cMediaNode vol="80000" numSld="999">
                <p:cTn id="22" fill="hold" display="0">
                  <p:stCondLst>
                    <p:cond delay="indefinite"/>
                  </p:stCondLst>
                  <p:endCondLst>
                    <p:cond evt="onStopAudio" delay="0">
                      <p:tgtEl>
                        <p:sldTgt/>
                      </p:tgtEl>
                    </p:cond>
                  </p:endCondLst>
                </p:cTn>
                <p:tgtEl>
                  <p:spTgt spid="4"/>
                </p:tgtEl>
              </p:cMediaNode>
            </p:audio>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6"/>
                                        </p:tgtEl>
                                      </p:cBhvr>
                                    </p:cmd>
                                  </p:childTnLst>
                                </p:cTn>
                              </p:par>
                              <p:par>
                                <p:cTn id="28" presetID="3" presetClass="mediacall" presetSubtype="0" fill="hold" nodeType="withEffect">
                                  <p:stCondLst>
                                    <p:cond delay="0"/>
                                  </p:stCondLst>
                                  <p:childTnLst>
                                    <p:cmd type="call" cmd="stop">
                                      <p:cBhvr>
                                        <p:cTn id="29" dur="1" fill="hold"/>
                                        <p:tgtEl>
                                          <p:spTgt spid="4"/>
                                        </p:tgtEl>
                                      </p:cBhvr>
                                    </p:cmd>
                                  </p:childTnLst>
                                </p:cTn>
                              </p:par>
                              <p:par>
                                <p:cTn id="30" presetID="3" presetClass="mediacall" presetSubtype="0" fill="hold" nodeType="withEffect">
                                  <p:stCondLst>
                                    <p:cond delay="0"/>
                                  </p:stCondLst>
                                  <p:childTnLst>
                                    <p:cmd type="call" cmd="stop">
                                      <p:cBhvr>
                                        <p:cTn id="31" dur="1" fill="hold"/>
                                        <p:tgtEl>
                                          <p:spTgt spid="19"/>
                                        </p:tgtEl>
                                      </p:cBhvr>
                                    </p:cmd>
                                  </p:childTnLst>
                                </p:cTn>
                              </p:par>
                              <p:par>
                                <p:cTn id="32" presetID="3" presetClass="mediacall" presetSubtype="0" fill="hold" nodeType="withEffect">
                                  <p:stCondLst>
                                    <p:cond delay="0"/>
                                  </p:stCondLst>
                                  <p:childTnLst>
                                    <p:cmd type="call" cmd="stop">
                                      <p:cBhvr>
                                        <p:cTn id="33" dur="1" fill="hold"/>
                                        <p:tgtEl>
                                          <p:spTgt spid="20"/>
                                        </p:tgtEl>
                                      </p:cBhvr>
                                    </p:cmd>
                                  </p:childTnLst>
                                </p:cTn>
                              </p:par>
                            </p:childTnLst>
                          </p:cTn>
                        </p:par>
                      </p:childTnLst>
                    </p:cTn>
                  </p:par>
                </p:childTnLst>
              </p:cTn>
              <p:nextCondLst>
                <p:cond evt="onClick" delay="0">
                  <p:tgtEl>
                    <p:spTgt spid="6"/>
                  </p:tgtEl>
                </p:cond>
              </p:nextCondLst>
            </p:seq>
            <p:audio>
              <p:cMediaNode vol="80000" numSld="999">
                <p:cTn id="34" fill="hold" display="0">
                  <p:stCondLst>
                    <p:cond delay="indefinite"/>
                  </p:stCondLst>
                  <p:endCondLst>
                    <p:cond evt="onStopAudio" delay="0">
                      <p:tgtEl>
                        <p:sldTgt/>
                      </p:tgtEl>
                    </p:cond>
                  </p:endCondLst>
                </p:cTn>
                <p:tgtEl>
                  <p:spTgt spid="6"/>
                </p:tgtEl>
              </p:cMediaNode>
            </p:audio>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19"/>
                                        </p:tgtEl>
                                      </p:cBhvr>
                                    </p:cmd>
                                  </p:childTnLst>
                                </p:cTn>
                              </p:par>
                              <p:par>
                                <p:cTn id="40" presetID="3" presetClass="mediacall" presetSubtype="0" fill="hold" nodeType="withEffect">
                                  <p:stCondLst>
                                    <p:cond delay="0"/>
                                  </p:stCondLst>
                                  <p:childTnLst>
                                    <p:cmd type="call" cmd="stop">
                                      <p:cBhvr>
                                        <p:cTn id="41" dur="1" fill="hold"/>
                                        <p:tgtEl>
                                          <p:spTgt spid="4"/>
                                        </p:tgtEl>
                                      </p:cBhvr>
                                    </p:cmd>
                                  </p:childTnLst>
                                </p:cTn>
                              </p:par>
                              <p:par>
                                <p:cTn id="42" presetID="3" presetClass="mediacall" presetSubtype="0" fill="hold" nodeType="withEffect">
                                  <p:stCondLst>
                                    <p:cond delay="0"/>
                                  </p:stCondLst>
                                  <p:childTnLst>
                                    <p:cmd type="call" cmd="stop">
                                      <p:cBhvr>
                                        <p:cTn id="43" dur="1" fill="hold"/>
                                        <p:tgtEl>
                                          <p:spTgt spid="6"/>
                                        </p:tgtEl>
                                      </p:cBhvr>
                                    </p:cmd>
                                  </p:childTnLst>
                                </p:cTn>
                              </p:par>
                              <p:par>
                                <p:cTn id="44" presetID="3" presetClass="mediacall" presetSubtype="0" fill="hold" nodeType="withEffect">
                                  <p:stCondLst>
                                    <p:cond delay="0"/>
                                  </p:stCondLst>
                                  <p:childTnLst>
                                    <p:cmd type="call" cmd="stop">
                                      <p:cBhvr>
                                        <p:cTn id="45" dur="1" fill="hold"/>
                                        <p:tgtEl>
                                          <p:spTgt spid="20"/>
                                        </p:tgtEl>
                                      </p:cBhvr>
                                    </p:cmd>
                                  </p:childTnLst>
                                </p:cTn>
                              </p:par>
                            </p:childTnLst>
                          </p:cTn>
                        </p:par>
                      </p:childTnLst>
                    </p:cTn>
                  </p:par>
                </p:childTnLst>
              </p:cTn>
              <p:nextCondLst>
                <p:cond evt="onClick" delay="0">
                  <p:tgtEl>
                    <p:spTgt spid="19"/>
                  </p:tgtEl>
                </p:cond>
              </p:nextCondLst>
            </p:seq>
            <p:seq concurrent="1" nextAc="seek">
              <p:cTn id="46" restart="whenNotActive" fill="hold" evtFilter="cancelBubble" nodeType="interactiveSeq">
                <p:stCondLst>
                  <p:cond evt="onClick" delay="0">
                    <p:tgtEl>
                      <p:spTgt spid="20"/>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20"/>
                                        </p:tgtEl>
                                      </p:cBhvr>
                                    </p:cmd>
                                  </p:childTnLst>
                                </p:cTn>
                              </p:par>
                              <p:par>
                                <p:cTn id="51" presetID="3" presetClass="mediacall" presetSubtype="0" fill="hold" nodeType="withEffect">
                                  <p:stCondLst>
                                    <p:cond delay="0"/>
                                  </p:stCondLst>
                                  <p:childTnLst>
                                    <p:cmd type="call" cmd="stop">
                                      <p:cBhvr>
                                        <p:cTn id="52" dur="1" fill="hold"/>
                                        <p:tgtEl>
                                          <p:spTgt spid="4"/>
                                        </p:tgtEl>
                                      </p:cBhvr>
                                    </p:cmd>
                                  </p:childTnLst>
                                </p:cTn>
                              </p:par>
                              <p:par>
                                <p:cTn id="53" presetID="3" presetClass="mediacall" presetSubtype="0" fill="hold" nodeType="withEffect">
                                  <p:stCondLst>
                                    <p:cond delay="0"/>
                                  </p:stCondLst>
                                  <p:childTnLst>
                                    <p:cmd type="call" cmd="stop">
                                      <p:cBhvr>
                                        <p:cTn id="54" dur="1" fill="hold"/>
                                        <p:tgtEl>
                                          <p:spTgt spid="6"/>
                                        </p:tgtEl>
                                      </p:cBhvr>
                                    </p:cmd>
                                  </p:childTnLst>
                                </p:cTn>
                              </p:par>
                              <p:par>
                                <p:cTn id="55" presetID="3" presetClass="mediacall" presetSubtype="0" fill="hold" nodeType="withEffect">
                                  <p:stCondLst>
                                    <p:cond delay="0"/>
                                  </p:stCondLst>
                                  <p:childTnLst>
                                    <p:cmd type="call" cmd="stop">
                                      <p:cBhvr>
                                        <p:cTn id="56" dur="1" fill="hold"/>
                                        <p:tgtEl>
                                          <p:spTgt spid="19"/>
                                        </p:tgtEl>
                                      </p:cBhvr>
                                    </p:cmd>
                                  </p:childTnLst>
                                </p:cTn>
                              </p:par>
                            </p:childTnLst>
                          </p:cTn>
                        </p:par>
                      </p:childTnLst>
                    </p:cTn>
                  </p:par>
                </p:childTnLst>
              </p:cTn>
              <p:nextCondLst>
                <p:cond evt="onClick" delay="0">
                  <p:tgtEl>
                    <p:spTgt spid="20"/>
                  </p:tgtEl>
                </p:cond>
              </p:nextCondLst>
            </p:seq>
            <p:audio>
              <p:cMediaNode vol="80000">
                <p:cTn id="57" fill="hold" display="0">
                  <p:stCondLst>
                    <p:cond delay="indefinite"/>
                  </p:stCondLst>
                  <p:endCondLst>
                    <p:cond evt="onStopAudio" delay="0">
                      <p:tgtEl>
                        <p:sldTgt/>
                      </p:tgtEl>
                    </p:cond>
                  </p:endCondLst>
                </p:cTn>
                <p:tgtEl>
                  <p:spTgt spid="19"/>
                </p:tgtEl>
              </p:cMediaNode>
            </p:audio>
            <p:audio>
              <p:cMediaNode vol="80000">
                <p:cTn id="58" fill="hold" display="0">
                  <p:stCondLst>
                    <p:cond delay="indefinite"/>
                  </p:stCondLst>
                  <p:endCondLst>
                    <p:cond evt="onStopAudio" delay="0">
                      <p:tgtEl>
                        <p:sldTgt/>
                      </p:tgtEl>
                    </p:cond>
                  </p:endCondLst>
                </p:cTn>
                <p:tgtEl>
                  <p:spTgt spid="20"/>
                </p:tgtEl>
              </p:cMediaNode>
            </p:audio>
          </p:childTnLst>
        </p:cTn>
      </p:par>
    </p:tnLst>
    <p:bldLst>
      <p:bldP spid="9" grpId="0"/>
      <p:bldP spid="9" grpId="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圓角矩形 6">
            <a:hlinkClick r:id="rId2" action="ppaction://hlinksldjump"/>
            <a:extLst>
              <a:ext uri="{FF2B5EF4-FFF2-40B4-BE49-F238E27FC236}">
                <a16:creationId xmlns:a16="http://schemas.microsoft.com/office/drawing/2014/main" id="{9802BB0D-37A5-4E96-BF18-C339EB023DDA}"/>
              </a:ext>
            </a:extLst>
          </p:cNvPr>
          <p:cNvSpPr/>
          <p:nvPr/>
        </p:nvSpPr>
        <p:spPr>
          <a:xfrm>
            <a:off x="10440001" y="180000"/>
            <a:ext cx="108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6" name="副標題 1">
            <a:extLst>
              <a:ext uri="{FF2B5EF4-FFF2-40B4-BE49-F238E27FC236}">
                <a16:creationId xmlns:a16="http://schemas.microsoft.com/office/drawing/2014/main" id="{E5258815-FD31-4724-9BC8-71DCCF248817}"/>
              </a:ext>
            </a:extLst>
          </p:cNvPr>
          <p:cNvSpPr txBox="1">
            <a:spLocks/>
          </p:cNvSpPr>
          <p:nvPr/>
        </p:nvSpPr>
        <p:spPr>
          <a:xfrm>
            <a:off x="515938" y="657225"/>
            <a:ext cx="11342078" cy="32630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regardless o</a:t>
            </a:r>
            <a:r>
              <a:rPr lang="en-US" altLang="zh-TW" sz="3200" spc="300" dirty="0">
                <a:latin typeface="Arial" panose="020B0604020202020204" pitchFamily="34" charset="0"/>
                <a:ea typeface="標楷體" panose="03000509000000000000" pitchFamily="65" charset="-120"/>
                <a:cs typeface="Arial" panose="020B0604020202020204" pitchFamily="34" charset="0"/>
              </a:rPr>
              <a:t>f</a:t>
            </a:r>
            <a:r>
              <a:rPr lang="zh-TW" altLang="en-US" sz="3200" dirty="0">
                <a:latin typeface="Arial" panose="020B0604020202020204" pitchFamily="34" charset="0"/>
                <a:ea typeface="標楷體" panose="03000509000000000000" pitchFamily="65" charset="-120"/>
                <a:cs typeface="Arial" panose="020B0604020202020204" pitchFamily="34" charset="0"/>
              </a:rPr>
              <a:t>為「不管；無論」之意，後面接名詞，表示主要子句所描述的內容不會受</a:t>
            </a:r>
            <a:r>
              <a:rPr lang="zh-TW" altLang="en-US" sz="3200" spc="300" dirty="0">
                <a:latin typeface="Arial" panose="020B0604020202020204" pitchFamily="34" charset="0"/>
                <a:ea typeface="標楷體" panose="03000509000000000000" pitchFamily="65" charset="-120"/>
                <a:cs typeface="Arial" panose="020B0604020202020204" pitchFamily="34" charset="0"/>
              </a:rPr>
              <a:t>到</a:t>
            </a:r>
            <a:r>
              <a:rPr lang="en-US" altLang="zh-TW" sz="3200" dirty="0">
                <a:latin typeface="Arial" panose="020B0604020202020204" pitchFamily="34" charset="0"/>
                <a:ea typeface="標楷體" panose="03000509000000000000" pitchFamily="65" charset="-120"/>
                <a:cs typeface="Arial" panose="020B0604020202020204" pitchFamily="34" charset="0"/>
              </a:rPr>
              <a:t>regardless o</a:t>
            </a:r>
            <a:r>
              <a:rPr lang="en-US" altLang="zh-TW" sz="3200" spc="300" dirty="0">
                <a:latin typeface="Arial" panose="020B0604020202020204" pitchFamily="34" charset="0"/>
                <a:ea typeface="標楷體" panose="03000509000000000000" pitchFamily="65" charset="-120"/>
                <a:cs typeface="Arial" panose="020B0604020202020204" pitchFamily="34" charset="0"/>
              </a:rPr>
              <a:t>f</a:t>
            </a:r>
            <a:r>
              <a:rPr lang="zh-TW" altLang="en-US" sz="3200" dirty="0">
                <a:latin typeface="Arial" panose="020B0604020202020204" pitchFamily="34" charset="0"/>
                <a:ea typeface="標楷體" panose="03000509000000000000" pitchFamily="65" charset="-120"/>
                <a:cs typeface="Arial" panose="020B0604020202020204" pitchFamily="34" charset="0"/>
              </a:rPr>
              <a:t>後面所接名詞的影響。</a:t>
            </a:r>
          </a:p>
          <a:p>
            <a:pPr marL="360363" indent="-360363">
              <a:lnSpc>
                <a:spcPct val="140000"/>
              </a:lnSpc>
              <a:spcBef>
                <a:spcPts val="600"/>
              </a:spcBef>
            </a:pPr>
            <a:r>
              <a:rPr lang="en-US" altLang="zh-TW" sz="3200" dirty="0">
                <a:latin typeface="Arial" panose="020B0604020202020204" pitchFamily="34" charset="0"/>
                <a:ea typeface="標楷體" panose="03000509000000000000" pitchFamily="65" charset="-120"/>
                <a:cs typeface="Arial" panose="020B0604020202020204" pitchFamily="34" charset="0"/>
              </a:rPr>
              <a:t>Everyone should be treated equally, </a:t>
            </a:r>
            <a:r>
              <a:rPr lang="en-US" altLang="zh-TW" sz="3200" u="sng" dirty="0">
                <a:latin typeface="Arial" panose="020B0604020202020204" pitchFamily="34" charset="0"/>
                <a:ea typeface="標楷體" panose="03000509000000000000" pitchFamily="65" charset="-120"/>
                <a:cs typeface="Arial" panose="020B0604020202020204" pitchFamily="34" charset="0"/>
              </a:rPr>
              <a:t>regardless of age and sex</a:t>
            </a:r>
            <a:r>
              <a:rPr lang="en-US" altLang="zh-TW" sz="3200" dirty="0">
                <a:latin typeface="Arial" panose="020B0604020202020204" pitchFamily="34" charset="0"/>
                <a:ea typeface="標楷體" panose="03000509000000000000" pitchFamily="65" charset="-120"/>
                <a:cs typeface="Arial" panose="020B0604020202020204" pitchFamily="34" charset="0"/>
              </a:rPr>
              <a:t>.</a:t>
            </a:r>
          </a:p>
        </p:txBody>
      </p:sp>
      <p:sp>
        <p:nvSpPr>
          <p:cNvPr id="8" name="圓角矩形 7"/>
          <p:cNvSpPr/>
          <p:nvPr/>
        </p:nvSpPr>
        <p:spPr>
          <a:xfrm>
            <a:off x="0" y="0"/>
            <a:ext cx="432000" cy="360000"/>
          </a:xfrm>
          <a:prstGeom prst="roundRect">
            <a:avLst>
              <a:gd name="adj" fmla="val 0"/>
            </a:avLst>
          </a:prstGeom>
          <a:solidFill>
            <a:srgbClr val="00B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0000"/>
            <a:r>
              <a:rPr lang="en-US" altLang="zh-TW" sz="2400" dirty="0">
                <a:ea typeface="標楷體" panose="03000509000000000000" pitchFamily="65" charset="-120"/>
              </a:rPr>
              <a:t>1</a:t>
            </a:r>
            <a:endParaRPr lang="zh-TW" altLang="en-US" sz="2400" dirty="0">
              <a:ea typeface="標楷體" panose="03000509000000000000" pitchFamily="65" charset="-120"/>
            </a:endParaRPr>
          </a:p>
        </p:txBody>
      </p:sp>
    </p:spTree>
    <p:extLst>
      <p:ext uri="{BB962C8B-B14F-4D97-AF65-F5344CB8AC3E}">
        <p14:creationId xmlns:p14="http://schemas.microsoft.com/office/powerpoint/2010/main" val="2789844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圓角矩形 6">
            <a:hlinkClick r:id="rId2" action="ppaction://hlinksldjump"/>
            <a:extLst>
              <a:ext uri="{FF2B5EF4-FFF2-40B4-BE49-F238E27FC236}">
                <a16:creationId xmlns:a16="http://schemas.microsoft.com/office/drawing/2014/main" id="{9802BB0D-37A5-4E96-BF18-C339EB023DDA}"/>
              </a:ext>
            </a:extLst>
          </p:cNvPr>
          <p:cNvSpPr/>
          <p:nvPr/>
        </p:nvSpPr>
        <p:spPr>
          <a:xfrm>
            <a:off x="10440001" y="180000"/>
            <a:ext cx="108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6" name="副標題 1">
            <a:extLst>
              <a:ext uri="{FF2B5EF4-FFF2-40B4-BE49-F238E27FC236}">
                <a16:creationId xmlns:a16="http://schemas.microsoft.com/office/drawing/2014/main" id="{E5258815-FD31-4724-9BC8-71DCCF248817}"/>
              </a:ext>
            </a:extLst>
          </p:cNvPr>
          <p:cNvSpPr txBox="1">
            <a:spLocks/>
          </p:cNvSpPr>
          <p:nvPr/>
        </p:nvSpPr>
        <p:spPr>
          <a:xfrm>
            <a:off x="515938" y="657225"/>
            <a:ext cx="11293440" cy="458152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84200" indent="-584200">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(1) those who</a:t>
            </a:r>
            <a:r>
              <a:rPr lang="zh-TW" altLang="en-US" sz="3200" dirty="0">
                <a:latin typeface="Arial" panose="020B0604020202020204" pitchFamily="34" charset="0"/>
                <a:ea typeface="標楷體" panose="03000509000000000000" pitchFamily="65" charset="-120"/>
                <a:cs typeface="Arial" panose="020B0604020202020204" pitchFamily="34" charset="0"/>
              </a:rPr>
              <a:t>也可用</a:t>
            </a:r>
            <a:r>
              <a:rPr lang="en-US" altLang="zh-TW" sz="3200" dirty="0">
                <a:latin typeface="Arial" panose="020B0604020202020204" pitchFamily="34" charset="0"/>
                <a:ea typeface="標楷體" panose="03000509000000000000" pitchFamily="65" charset="-120"/>
                <a:cs typeface="Arial" panose="020B0604020202020204" pitchFamily="34" charset="0"/>
              </a:rPr>
              <a:t>people who</a:t>
            </a:r>
            <a:r>
              <a:rPr lang="zh-TW" altLang="en-US" sz="3200" dirty="0">
                <a:latin typeface="Arial" panose="020B0604020202020204" pitchFamily="34" charset="0"/>
                <a:ea typeface="標楷體" panose="03000509000000000000" pitchFamily="65" charset="-120"/>
                <a:cs typeface="Arial" panose="020B0604020202020204" pitchFamily="34" charset="0"/>
              </a:rPr>
              <a:t>或是</a:t>
            </a:r>
            <a:r>
              <a:rPr lang="en-US" altLang="zh-TW" sz="3200" dirty="0">
                <a:latin typeface="Arial" panose="020B0604020202020204" pitchFamily="34" charset="0"/>
                <a:ea typeface="標楷體" panose="03000509000000000000" pitchFamily="65" charset="-120"/>
                <a:cs typeface="Arial" panose="020B0604020202020204" pitchFamily="34" charset="0"/>
              </a:rPr>
              <a:t>they who</a:t>
            </a:r>
            <a:r>
              <a:rPr lang="zh-TW" altLang="en-US" sz="3200" dirty="0">
                <a:latin typeface="Arial" panose="020B0604020202020204" pitchFamily="34" charset="0"/>
                <a:ea typeface="標楷體" panose="03000509000000000000" pitchFamily="65" charset="-120"/>
                <a:cs typeface="Arial" panose="020B0604020202020204" pitchFamily="34" charset="0"/>
              </a:rPr>
              <a:t>來代替，意思是「凡是⋯⋯的（人）」，常用於定義。</a:t>
            </a:r>
          </a:p>
          <a:p>
            <a:pPr marL="360363" indent="-360363">
              <a:lnSpc>
                <a:spcPct val="140000"/>
              </a:lnSpc>
              <a:spcBef>
                <a:spcPts val="600"/>
              </a:spcBef>
            </a:pPr>
            <a:r>
              <a:rPr lang="en-US" altLang="zh-TW" sz="3200" dirty="0">
                <a:latin typeface="Arial" panose="020B0604020202020204" pitchFamily="34" charset="0"/>
                <a:ea typeface="標楷體" panose="03000509000000000000" pitchFamily="65" charset="-120"/>
                <a:cs typeface="Arial" panose="020B0604020202020204" pitchFamily="34" charset="0"/>
              </a:rPr>
              <a:t>God helps </a:t>
            </a:r>
            <a:r>
              <a:rPr lang="en-US" altLang="zh-TW" sz="3200" u="sng" dirty="0">
                <a:latin typeface="Arial" panose="020B0604020202020204" pitchFamily="34" charset="0"/>
                <a:ea typeface="標楷體" panose="03000509000000000000" pitchFamily="65" charset="-120"/>
                <a:cs typeface="Arial" panose="020B0604020202020204" pitchFamily="34" charset="0"/>
              </a:rPr>
              <a:t>those who</a:t>
            </a:r>
            <a:r>
              <a:rPr lang="en-US" altLang="zh-TW" sz="3200" dirty="0">
                <a:latin typeface="Arial" panose="020B0604020202020204" pitchFamily="34" charset="0"/>
                <a:ea typeface="標楷體" panose="03000509000000000000" pitchFamily="65" charset="-120"/>
                <a:cs typeface="Arial" panose="020B0604020202020204" pitchFamily="34" charset="0"/>
              </a:rPr>
              <a:t> help themselves.</a:t>
            </a:r>
          </a:p>
          <a:p>
            <a:pPr marL="584200" indent="-584200">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(2) be likely to</a:t>
            </a:r>
            <a:r>
              <a:rPr lang="zh-TW" altLang="en-US" sz="3200" dirty="0">
                <a:latin typeface="Arial" panose="020B0604020202020204" pitchFamily="34" charset="0"/>
                <a:ea typeface="標楷體" panose="03000509000000000000" pitchFamily="65" charset="-120"/>
                <a:cs typeface="Arial" panose="020B0604020202020204" pitchFamily="34" charset="0"/>
              </a:rPr>
              <a:t>表示「可能」之意，</a:t>
            </a:r>
            <a:r>
              <a:rPr lang="zh-TW" altLang="en-US" sz="3200" spc="300" dirty="0">
                <a:latin typeface="Arial" panose="020B0604020202020204" pitchFamily="34" charset="0"/>
                <a:ea typeface="標楷體" panose="03000509000000000000" pitchFamily="65" charset="-120"/>
                <a:cs typeface="Arial" panose="020B0604020202020204" pitchFamily="34" charset="0"/>
              </a:rPr>
              <a:t>與</a:t>
            </a:r>
            <a:r>
              <a:rPr lang="en-US" altLang="zh-TW" sz="3200" dirty="0">
                <a:latin typeface="Arial" panose="020B0604020202020204" pitchFamily="34" charset="0"/>
                <a:ea typeface="標楷體" panose="03000509000000000000" pitchFamily="65" charset="-120"/>
                <a:cs typeface="Arial" panose="020B0604020202020204" pitchFamily="34" charset="0"/>
              </a:rPr>
              <a:t>possibl</a:t>
            </a:r>
            <a:r>
              <a:rPr lang="en-US" altLang="zh-TW" sz="3200" spc="300" dirty="0">
                <a:latin typeface="Arial" panose="020B0604020202020204" pitchFamily="34" charset="0"/>
                <a:ea typeface="標楷體" panose="03000509000000000000" pitchFamily="65" charset="-120"/>
                <a:cs typeface="Arial" panose="020B0604020202020204" pitchFamily="34" charset="0"/>
              </a:rPr>
              <a:t>e</a:t>
            </a:r>
            <a:r>
              <a:rPr lang="zh-TW" altLang="en-US" sz="3200" dirty="0">
                <a:latin typeface="Arial" panose="020B0604020202020204" pitchFamily="34" charset="0"/>
                <a:ea typeface="標楷體" panose="03000509000000000000" pitchFamily="65" charset="-120"/>
                <a:cs typeface="Arial" panose="020B0604020202020204" pitchFamily="34" charset="0"/>
              </a:rPr>
              <a:t>最大不同之處在於</a:t>
            </a:r>
            <a:r>
              <a:rPr lang="en-US" altLang="zh-TW" sz="3200" dirty="0">
                <a:latin typeface="Arial" panose="020B0604020202020204" pitchFamily="34" charset="0"/>
                <a:ea typeface="標楷體" panose="03000509000000000000" pitchFamily="65" charset="-120"/>
                <a:cs typeface="Arial" panose="020B0604020202020204" pitchFamily="34" charset="0"/>
              </a:rPr>
              <a:t>be likely to</a:t>
            </a:r>
            <a:r>
              <a:rPr lang="zh-TW" altLang="en-US" sz="3200" dirty="0">
                <a:latin typeface="Arial" panose="020B0604020202020204" pitchFamily="34" charset="0"/>
                <a:ea typeface="標楷體" panose="03000509000000000000" pitchFamily="65" charset="-120"/>
                <a:cs typeface="Arial" panose="020B0604020202020204" pitchFamily="34" charset="0"/>
              </a:rPr>
              <a:t>可用人當主詞，而</a:t>
            </a:r>
            <a:r>
              <a:rPr lang="en-US" altLang="zh-TW" sz="3200" dirty="0">
                <a:latin typeface="Arial" panose="020B0604020202020204" pitchFamily="34" charset="0"/>
                <a:ea typeface="標楷體" panose="03000509000000000000" pitchFamily="65" charset="-120"/>
                <a:cs typeface="Arial" panose="020B0604020202020204" pitchFamily="34" charset="0"/>
              </a:rPr>
              <a:t>possible</a:t>
            </a:r>
            <a:r>
              <a:rPr lang="zh-TW" altLang="en-US" sz="3200" dirty="0">
                <a:latin typeface="Arial" panose="020B0604020202020204" pitchFamily="34" charset="0"/>
                <a:ea typeface="標楷體" panose="03000509000000000000" pitchFamily="65" charset="-120"/>
                <a:cs typeface="Arial" panose="020B0604020202020204" pitchFamily="34" charset="0"/>
              </a:rPr>
              <a:t>通常用虛主詞</a:t>
            </a:r>
            <a:r>
              <a:rPr lang="en-US" altLang="zh-TW" sz="3200" dirty="0">
                <a:latin typeface="Arial" panose="020B0604020202020204" pitchFamily="34" charset="0"/>
                <a:ea typeface="標楷體" panose="03000509000000000000" pitchFamily="65" charset="-120"/>
                <a:cs typeface="Arial" panose="020B0604020202020204" pitchFamily="34" charset="0"/>
              </a:rPr>
              <a:t>it</a:t>
            </a:r>
            <a:r>
              <a:rPr lang="zh-TW" altLang="en-US" sz="3200" dirty="0">
                <a:latin typeface="Arial" panose="020B0604020202020204" pitchFamily="34" charset="0"/>
                <a:ea typeface="標楷體" panose="03000509000000000000" pitchFamily="65" charset="-120"/>
                <a:cs typeface="Arial" panose="020B0604020202020204" pitchFamily="34" charset="0"/>
              </a:rPr>
              <a:t>開頭，</a:t>
            </a:r>
            <a:r>
              <a:rPr lang="en-US" altLang="zh-TW" sz="3200" dirty="0">
                <a:latin typeface="Arial" panose="020B0604020202020204" pitchFamily="34" charset="0"/>
                <a:ea typeface="標楷體" panose="03000509000000000000" pitchFamily="65" charset="-120"/>
                <a:cs typeface="Arial" panose="020B0604020202020204" pitchFamily="34" charset="0"/>
              </a:rPr>
              <a:t>impossible</a:t>
            </a:r>
            <a:r>
              <a:rPr lang="zh-TW" altLang="en-US" sz="3200" dirty="0">
                <a:latin typeface="Arial" panose="020B0604020202020204" pitchFamily="34" charset="0"/>
                <a:ea typeface="標楷體" panose="03000509000000000000" pitchFamily="65" charset="-120"/>
                <a:cs typeface="Arial" panose="020B0604020202020204" pitchFamily="34" charset="0"/>
              </a:rPr>
              <a:t>若用人當主詞，意思是「難以忍受」之意。</a:t>
            </a:r>
          </a:p>
        </p:txBody>
      </p:sp>
      <p:sp>
        <p:nvSpPr>
          <p:cNvPr id="8" name="圓角矩形 7"/>
          <p:cNvSpPr/>
          <p:nvPr/>
        </p:nvSpPr>
        <p:spPr>
          <a:xfrm>
            <a:off x="0" y="0"/>
            <a:ext cx="432000" cy="360000"/>
          </a:xfrm>
          <a:prstGeom prst="roundRect">
            <a:avLst>
              <a:gd name="adj" fmla="val 0"/>
            </a:avLst>
          </a:prstGeom>
          <a:solidFill>
            <a:srgbClr val="00B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0000"/>
            <a:r>
              <a:rPr lang="en-US" altLang="zh-TW" sz="2400" dirty="0">
                <a:ea typeface="標楷體" panose="03000509000000000000" pitchFamily="65" charset="-120"/>
              </a:rPr>
              <a:t>2</a:t>
            </a:r>
            <a:endParaRPr lang="zh-TW" altLang="en-US" sz="2400" dirty="0">
              <a:ea typeface="標楷體" panose="03000509000000000000" pitchFamily="65" charset="-120"/>
            </a:endParaRPr>
          </a:p>
        </p:txBody>
      </p:sp>
    </p:spTree>
    <p:extLst>
      <p:ext uri="{BB962C8B-B14F-4D97-AF65-F5344CB8AC3E}">
        <p14:creationId xmlns:p14="http://schemas.microsoft.com/office/powerpoint/2010/main" val="672499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圓角矩形 6">
            <a:hlinkClick r:id="rId2" action="ppaction://hlinksldjump"/>
            <a:extLst>
              <a:ext uri="{FF2B5EF4-FFF2-40B4-BE49-F238E27FC236}">
                <a16:creationId xmlns:a16="http://schemas.microsoft.com/office/drawing/2014/main" id="{9802BB0D-37A5-4E96-BF18-C339EB023DDA}"/>
              </a:ext>
            </a:extLst>
          </p:cNvPr>
          <p:cNvSpPr/>
          <p:nvPr/>
        </p:nvSpPr>
        <p:spPr>
          <a:xfrm>
            <a:off x="10440001" y="144000"/>
            <a:ext cx="108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6" name="副標題 1">
            <a:extLst>
              <a:ext uri="{FF2B5EF4-FFF2-40B4-BE49-F238E27FC236}">
                <a16:creationId xmlns:a16="http://schemas.microsoft.com/office/drawing/2014/main" id="{E5258815-FD31-4724-9BC8-71DCCF248817}"/>
              </a:ext>
            </a:extLst>
          </p:cNvPr>
          <p:cNvSpPr txBox="1">
            <a:spLocks/>
          </p:cNvSpPr>
          <p:nvPr/>
        </p:nvSpPr>
        <p:spPr>
          <a:xfrm>
            <a:off x="515938" y="657225"/>
            <a:ext cx="11199812" cy="37909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363" indent="-360363">
              <a:lnSpc>
                <a:spcPct val="140000"/>
              </a:lnSpc>
              <a:spcBef>
                <a:spcPts val="600"/>
              </a:spcBef>
            </a:pPr>
            <a:r>
              <a:rPr lang="en-US" altLang="zh-TW" sz="3200" dirty="0">
                <a:latin typeface="Arial" panose="020B0604020202020204" pitchFamily="34" charset="0"/>
                <a:ea typeface="標楷體" panose="03000509000000000000" pitchFamily="65" charset="-120"/>
                <a:cs typeface="Arial" panose="020B0604020202020204" pitchFamily="34" charset="0"/>
              </a:rPr>
              <a:t>According to the report, the Hollywood superstar </a:t>
            </a:r>
            <a:r>
              <a:rPr lang="en-US" altLang="zh-TW" sz="3200" u="sng" dirty="0">
                <a:latin typeface="Arial" panose="020B0604020202020204" pitchFamily="34" charset="0"/>
                <a:ea typeface="標楷體" panose="03000509000000000000" pitchFamily="65" charset="-120"/>
                <a:cs typeface="Arial" panose="020B0604020202020204" pitchFamily="34" charset="0"/>
              </a:rPr>
              <a:t>is likely to</a:t>
            </a:r>
            <a:r>
              <a:rPr lang="en-US" altLang="zh-TW" sz="3200" dirty="0">
                <a:latin typeface="Arial" panose="020B0604020202020204" pitchFamily="34" charset="0"/>
                <a:ea typeface="標楷體" panose="03000509000000000000" pitchFamily="65" charset="-120"/>
                <a:cs typeface="Arial" panose="020B0604020202020204" pitchFamily="34" charset="0"/>
              </a:rPr>
              <a:t> visit Taiwan next week.</a:t>
            </a:r>
          </a:p>
          <a:p>
            <a:pPr marL="360363" indent="-360363">
              <a:lnSpc>
                <a:spcPct val="140000"/>
              </a:lnSpc>
              <a:spcBef>
                <a:spcPts val="600"/>
              </a:spcBef>
            </a:pPr>
            <a:r>
              <a:rPr lang="en-US" altLang="zh-TW" sz="3200" dirty="0">
                <a:latin typeface="Arial" panose="020B0604020202020204" pitchFamily="34" charset="0"/>
                <a:ea typeface="標楷體" panose="03000509000000000000" pitchFamily="65" charset="-120"/>
                <a:cs typeface="Arial" panose="020B0604020202020204" pitchFamily="34" charset="0"/>
              </a:rPr>
              <a:t>Some people believe that it is </a:t>
            </a:r>
            <a:r>
              <a:rPr lang="en-US" altLang="zh-TW" sz="3200" u="sng" dirty="0">
                <a:latin typeface="Arial" panose="020B0604020202020204" pitchFamily="34" charset="0"/>
                <a:ea typeface="標楷體" panose="03000509000000000000" pitchFamily="65" charset="-120"/>
                <a:cs typeface="Arial" panose="020B0604020202020204" pitchFamily="34" charset="0"/>
              </a:rPr>
              <a:t>possible</a:t>
            </a:r>
            <a:r>
              <a:rPr lang="en-US" altLang="zh-TW" sz="3200" dirty="0">
                <a:latin typeface="Arial" panose="020B0604020202020204" pitchFamily="34" charset="0"/>
                <a:ea typeface="標楷體" panose="03000509000000000000" pitchFamily="65" charset="-120"/>
                <a:cs typeface="Arial" panose="020B0604020202020204" pitchFamily="34" charset="0"/>
              </a:rPr>
              <a:t> for humans to communicate with animals.</a:t>
            </a:r>
          </a:p>
          <a:p>
            <a:pPr marL="360363" indent="-360363">
              <a:lnSpc>
                <a:spcPct val="140000"/>
              </a:lnSpc>
              <a:spcBef>
                <a:spcPts val="600"/>
              </a:spcBef>
            </a:pPr>
            <a:r>
              <a:rPr lang="en-US" altLang="zh-TW" sz="3200" dirty="0">
                <a:latin typeface="Arial" panose="020B0604020202020204" pitchFamily="34" charset="0"/>
                <a:ea typeface="標楷體" panose="03000509000000000000" pitchFamily="65" charset="-120"/>
                <a:cs typeface="Arial" panose="020B0604020202020204" pitchFamily="34" charset="0"/>
              </a:rPr>
              <a:t>You are </a:t>
            </a:r>
            <a:r>
              <a:rPr lang="en-US" altLang="zh-TW" sz="3200" u="sng" dirty="0">
                <a:latin typeface="Arial" panose="020B0604020202020204" pitchFamily="34" charset="0"/>
                <a:ea typeface="標楷體" panose="03000509000000000000" pitchFamily="65" charset="-120"/>
                <a:cs typeface="Arial" panose="020B0604020202020204" pitchFamily="34" charset="0"/>
              </a:rPr>
              <a:t>impossible</a:t>
            </a:r>
            <a:r>
              <a:rPr lang="en-US" altLang="zh-TW" sz="3200" dirty="0">
                <a:latin typeface="Arial" panose="020B0604020202020204" pitchFamily="34" charset="0"/>
                <a:ea typeface="標楷體" panose="03000509000000000000" pitchFamily="65" charset="-120"/>
                <a:cs typeface="Arial" panose="020B0604020202020204" pitchFamily="34" charset="0"/>
              </a:rPr>
              <a:t> at times.</a:t>
            </a:r>
          </a:p>
        </p:txBody>
      </p:sp>
      <p:sp>
        <p:nvSpPr>
          <p:cNvPr id="8" name="圓角矩形 7"/>
          <p:cNvSpPr/>
          <p:nvPr/>
        </p:nvSpPr>
        <p:spPr>
          <a:xfrm>
            <a:off x="0" y="0"/>
            <a:ext cx="432000" cy="360000"/>
          </a:xfrm>
          <a:prstGeom prst="roundRect">
            <a:avLst>
              <a:gd name="adj" fmla="val 0"/>
            </a:avLst>
          </a:prstGeom>
          <a:solidFill>
            <a:srgbClr val="00B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0000"/>
            <a:r>
              <a:rPr lang="en-US" altLang="zh-TW" sz="2400" dirty="0">
                <a:ea typeface="標楷體" panose="03000509000000000000" pitchFamily="65" charset="-120"/>
              </a:rPr>
              <a:t>2</a:t>
            </a:r>
            <a:endParaRPr lang="zh-TW" altLang="en-US" sz="2400" dirty="0">
              <a:ea typeface="標楷體" panose="03000509000000000000" pitchFamily="65" charset="-120"/>
            </a:endParaRPr>
          </a:p>
        </p:txBody>
      </p:sp>
    </p:spTree>
    <p:extLst>
      <p:ext uri="{BB962C8B-B14F-4D97-AF65-F5344CB8AC3E}">
        <p14:creationId xmlns:p14="http://schemas.microsoft.com/office/powerpoint/2010/main" val="996950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圓角矩形 6">
            <a:hlinkClick r:id="rId2" action="ppaction://hlinksldjump"/>
            <a:extLst>
              <a:ext uri="{FF2B5EF4-FFF2-40B4-BE49-F238E27FC236}">
                <a16:creationId xmlns:a16="http://schemas.microsoft.com/office/drawing/2014/main" id="{9802BB0D-37A5-4E96-BF18-C339EB023DDA}"/>
              </a:ext>
            </a:extLst>
          </p:cNvPr>
          <p:cNvSpPr/>
          <p:nvPr/>
        </p:nvSpPr>
        <p:spPr>
          <a:xfrm>
            <a:off x="10440001" y="144000"/>
            <a:ext cx="1080000" cy="396000"/>
          </a:xfrm>
          <a:prstGeom prst="roundRect">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6" name="副標題 1">
            <a:hlinkClick r:id="rId3" action="ppaction://hlinksldjump"/>
            <a:extLst>
              <a:ext uri="{FF2B5EF4-FFF2-40B4-BE49-F238E27FC236}">
                <a16:creationId xmlns:a16="http://schemas.microsoft.com/office/drawing/2014/main" id="{E5258815-FD31-4724-9BC8-71DCCF248817}"/>
              </a:ext>
            </a:extLst>
          </p:cNvPr>
          <p:cNvSpPr txBox="1">
            <a:spLocks/>
          </p:cNvSpPr>
          <p:nvPr/>
        </p:nvSpPr>
        <p:spPr>
          <a:xfrm>
            <a:off x="515938" y="657225"/>
            <a:ext cx="11333162" cy="69532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84200" indent="-584200">
              <a:lnSpc>
                <a:spcPct val="140000"/>
              </a:lnSpc>
              <a:spcBef>
                <a:spcPts val="600"/>
              </a:spcBef>
              <a:buNone/>
            </a:pPr>
            <a:r>
              <a:rPr lang="en-US" altLang="zh-TW" sz="3200" dirty="0">
                <a:latin typeface="Arial" panose="020B0604020202020204" pitchFamily="34" charset="0"/>
                <a:ea typeface="標楷體" panose="03000509000000000000" pitchFamily="65" charset="-120"/>
                <a:cs typeface="Arial" panose="020B0604020202020204" pitchFamily="34" charset="0"/>
              </a:rPr>
              <a:t>(3) end up</a:t>
            </a:r>
            <a:r>
              <a:rPr lang="zh-TW" altLang="en-US" sz="3200" dirty="0">
                <a:latin typeface="Arial" panose="020B0604020202020204" pitchFamily="34" charset="0"/>
                <a:ea typeface="標楷體" panose="03000509000000000000" pitchFamily="65" charset="-120"/>
                <a:cs typeface="Arial" panose="020B0604020202020204" pitchFamily="34" charset="0"/>
              </a:rPr>
              <a:t>表示「最終」之意，後方可接多種詞性，整理如下：</a:t>
            </a:r>
            <a:endParaRPr lang="en-US" altLang="zh-TW" sz="3200" dirty="0">
              <a:latin typeface="Arial" panose="020B0604020202020204" pitchFamily="34" charset="0"/>
              <a:ea typeface="標楷體" panose="03000509000000000000" pitchFamily="65" charset="-120"/>
              <a:cs typeface="Arial" panose="020B0604020202020204" pitchFamily="34" charset="0"/>
            </a:endParaRPr>
          </a:p>
        </p:txBody>
      </p:sp>
      <p:graphicFrame>
        <p:nvGraphicFramePr>
          <p:cNvPr id="8" name="表格 2">
            <a:extLst>
              <a:ext uri="{FF2B5EF4-FFF2-40B4-BE49-F238E27FC236}">
                <a16:creationId xmlns:a16="http://schemas.microsoft.com/office/drawing/2014/main" id="{50483783-EB99-49BF-ACE1-D6610B82C0CA}"/>
              </a:ext>
            </a:extLst>
          </p:cNvPr>
          <p:cNvGraphicFramePr>
            <a:graphicFrameLocks noGrp="1"/>
          </p:cNvGraphicFramePr>
          <p:nvPr>
            <p:extLst>
              <p:ext uri="{D42A27DB-BD31-4B8C-83A1-F6EECF244321}">
                <p14:modId xmlns:p14="http://schemas.microsoft.com/office/powerpoint/2010/main" val="2581434078"/>
              </p:ext>
            </p:extLst>
          </p:nvPr>
        </p:nvGraphicFramePr>
        <p:xfrm>
          <a:off x="725075" y="1469775"/>
          <a:ext cx="10914887" cy="4630488"/>
        </p:xfrm>
        <a:graphic>
          <a:graphicData uri="http://schemas.openxmlformats.org/drawingml/2006/table">
            <a:tbl>
              <a:tblPr firstRow="1" bandRow="1"/>
              <a:tblGrid>
                <a:gridCol w="1669556">
                  <a:extLst>
                    <a:ext uri="{9D8B030D-6E8A-4147-A177-3AD203B41FA5}">
                      <a16:colId xmlns:a16="http://schemas.microsoft.com/office/drawing/2014/main" val="3749961512"/>
                    </a:ext>
                  </a:extLst>
                </a:gridCol>
                <a:gridCol w="1467625">
                  <a:extLst>
                    <a:ext uri="{9D8B030D-6E8A-4147-A177-3AD203B41FA5}">
                      <a16:colId xmlns:a16="http://schemas.microsoft.com/office/drawing/2014/main" val="2385095525"/>
                    </a:ext>
                  </a:extLst>
                </a:gridCol>
                <a:gridCol w="7777706">
                  <a:extLst>
                    <a:ext uri="{9D8B030D-6E8A-4147-A177-3AD203B41FA5}">
                      <a16:colId xmlns:a16="http://schemas.microsoft.com/office/drawing/2014/main" val="4239772023"/>
                    </a:ext>
                  </a:extLst>
                </a:gridCol>
              </a:tblGrid>
              <a:tr h="1356436">
                <a:tc rowSpan="4">
                  <a:txBody>
                    <a:bodyPr/>
                    <a:lstStyle/>
                    <a:p>
                      <a:pPr algn="ctr"/>
                      <a:r>
                        <a:rPr lang="en-US" altLang="zh-TW" sz="3000" b="1" dirty="0">
                          <a:latin typeface="Arial" panose="020B0604020202020204" pitchFamily="34" charset="0"/>
                          <a:ea typeface="標楷體" panose="03000509000000000000" pitchFamily="65" charset="-120"/>
                          <a:cs typeface="Arial" panose="020B0604020202020204" pitchFamily="34" charset="0"/>
                        </a:rPr>
                        <a:t>end up</a:t>
                      </a:r>
                      <a:endParaRPr lang="zh-TW" altLang="en-US" sz="3000" b="1" dirty="0">
                        <a:latin typeface="Arial" panose="020B0604020202020204" pitchFamily="34" charset="0"/>
                        <a:cs typeface="Arial" panose="020B0604020202020204" pitchFamily="34" charset="0"/>
                      </a:endParaRPr>
                    </a:p>
                  </a:txBody>
                  <a:tcPr anchor="ctr">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1E4"/>
                    </a:solidFill>
                  </a:tcPr>
                </a:tc>
                <a:tc>
                  <a:txBody>
                    <a:bodyPr/>
                    <a:lstStyle/>
                    <a:p>
                      <a:r>
                        <a:rPr lang="zh-TW" altLang="en-US" sz="3000" dirty="0">
                          <a:latin typeface="Arial" panose="020B0604020202020204" pitchFamily="34" charset="0"/>
                          <a:ea typeface="標楷體" panose="03000509000000000000" pitchFamily="65" charset="-120"/>
                          <a:cs typeface="Arial" panose="020B0604020202020204" pitchFamily="34" charset="0"/>
                        </a:rPr>
                        <a:t> </a:t>
                      </a:r>
                      <a:r>
                        <a:rPr lang="en-US" altLang="zh-TW" sz="3000" dirty="0">
                          <a:latin typeface="Arial" panose="020B0604020202020204" pitchFamily="34" charset="0"/>
                          <a:ea typeface="標楷體" panose="03000509000000000000" pitchFamily="65" charset="-120"/>
                          <a:cs typeface="Arial" panose="020B0604020202020204" pitchFamily="34" charset="0"/>
                        </a:rPr>
                        <a:t>V-</a:t>
                      </a:r>
                      <a:r>
                        <a:rPr lang="en-US" altLang="zh-TW" sz="3000" dirty="0" err="1">
                          <a:latin typeface="Arial" panose="020B0604020202020204" pitchFamily="34" charset="0"/>
                          <a:ea typeface="標楷體" panose="03000509000000000000" pitchFamily="65" charset="-120"/>
                          <a:cs typeface="Arial" panose="020B0604020202020204" pitchFamily="34" charset="0"/>
                        </a:rPr>
                        <a:t>ing</a:t>
                      </a:r>
                      <a:endParaRPr lang="zh-TW" altLang="en-US" sz="3000" dirty="0">
                        <a:latin typeface="Arial" panose="020B0604020202020204" pitchFamily="34" charset="0"/>
                        <a:ea typeface="標楷體" panose="03000509000000000000" pitchFamily="65" charset="-12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363" indent="-273050">
                        <a:buFont typeface="Arial" panose="020B0604020202020204" pitchFamily="34" charset="0"/>
                        <a:buChar char="•"/>
                      </a:pPr>
                      <a:r>
                        <a:rPr lang="en-US" altLang="zh-TW" sz="3000" dirty="0">
                          <a:latin typeface="Arial" panose="020B0604020202020204" pitchFamily="34" charset="0"/>
                          <a:ea typeface="標楷體" panose="03000509000000000000" pitchFamily="65" charset="-120"/>
                          <a:cs typeface="Arial" panose="020B0604020202020204" pitchFamily="34" charset="0"/>
                        </a:rPr>
                        <a:t>John was addicted to gambling and </a:t>
                      </a:r>
                      <a:r>
                        <a:rPr lang="en-US" altLang="zh-TW" sz="3000" u="sng" dirty="0">
                          <a:latin typeface="Arial" panose="020B0604020202020204" pitchFamily="34" charset="0"/>
                          <a:ea typeface="標楷體" panose="03000509000000000000" pitchFamily="65" charset="-120"/>
                          <a:cs typeface="Arial" panose="020B0604020202020204" pitchFamily="34" charset="0"/>
                        </a:rPr>
                        <a:t>ended up losing</a:t>
                      </a:r>
                      <a:r>
                        <a:rPr lang="en-US" altLang="zh-TW" sz="3000" dirty="0">
                          <a:latin typeface="Arial" panose="020B0604020202020204" pitchFamily="34" charset="0"/>
                          <a:ea typeface="標楷體" panose="03000509000000000000" pitchFamily="65" charset="-120"/>
                          <a:cs typeface="Arial" panose="020B0604020202020204" pitchFamily="34" charset="0"/>
                        </a:rPr>
                        <a:t> all his money.</a:t>
                      </a:r>
                      <a:endParaRPr lang="zh-TW" altLang="en-US" sz="3000" dirty="0">
                        <a:latin typeface="Arial" panose="020B0604020202020204" pitchFamily="34" charset="0"/>
                        <a:ea typeface="標楷體" panose="03000509000000000000" pitchFamily="65" charset="-12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06598309"/>
                  </a:ext>
                </a:extLst>
              </a:tr>
              <a:tr h="753575">
                <a:tc vMerge="1">
                  <a:txBody>
                    <a:bodyPr/>
                    <a:lstStyle/>
                    <a:p>
                      <a:pPr algn="ctr"/>
                      <a:endParaRPr lang="zh-TW" altLang="en-US" sz="3200" b="1" dirty="0">
                        <a:latin typeface="Times New Roman" panose="02020603050405020304" pitchFamily="18" charset="0"/>
                        <a:cs typeface="Times New Roman" panose="02020603050405020304" pitchFamily="18" charset="0"/>
                      </a:endParaRPr>
                    </a:p>
                  </a:txBody>
                  <a:tcPr anchor="ctr">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1E4"/>
                    </a:solidFill>
                  </a:tcPr>
                </a:tc>
                <a:tc>
                  <a:txBody>
                    <a:bodyPr/>
                    <a:lstStyle/>
                    <a:p>
                      <a:r>
                        <a:rPr lang="zh-TW" altLang="en-US" sz="3000" dirty="0">
                          <a:latin typeface="Arial" panose="020B0604020202020204" pitchFamily="34" charset="0"/>
                          <a:ea typeface="標楷體" panose="03000509000000000000" pitchFamily="65" charset="-120"/>
                          <a:cs typeface="Arial" panose="020B0604020202020204" pitchFamily="34" charset="0"/>
                        </a:rPr>
                        <a:t> </a:t>
                      </a:r>
                      <a:r>
                        <a:rPr lang="en-US" altLang="zh-TW" sz="3000" dirty="0">
                          <a:latin typeface="Arial" panose="020B0604020202020204" pitchFamily="34" charset="0"/>
                          <a:ea typeface="標楷體" panose="03000509000000000000" pitchFamily="65" charset="-120"/>
                          <a:cs typeface="Arial" panose="020B0604020202020204" pitchFamily="34" charset="0"/>
                        </a:rPr>
                        <a:t>adj.</a:t>
                      </a:r>
                      <a:endParaRPr lang="zh-TW" altLang="en-US" sz="3000" dirty="0">
                        <a:latin typeface="Arial" panose="020B0604020202020204" pitchFamily="34" charset="0"/>
                        <a:ea typeface="標楷體" panose="03000509000000000000" pitchFamily="65" charset="-12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9888" indent="-282575">
                        <a:buFont typeface="Arial" panose="020B0604020202020204" pitchFamily="34" charset="0"/>
                        <a:buChar char="•"/>
                      </a:pPr>
                      <a:r>
                        <a:rPr lang="en-US" altLang="zh-TW" sz="3000" dirty="0">
                          <a:latin typeface="Arial" panose="020B0604020202020204" pitchFamily="34" charset="0"/>
                          <a:ea typeface="標楷體" panose="03000509000000000000" pitchFamily="65" charset="-120"/>
                          <a:cs typeface="Arial" panose="020B0604020202020204" pitchFamily="34" charset="0"/>
                        </a:rPr>
                        <a:t>Having no money, he </a:t>
                      </a:r>
                      <a:r>
                        <a:rPr lang="en-US" altLang="zh-TW" sz="3000" u="sng" dirty="0">
                          <a:latin typeface="Arial" panose="020B0604020202020204" pitchFamily="34" charset="0"/>
                          <a:ea typeface="標楷體" panose="03000509000000000000" pitchFamily="65" charset="-120"/>
                          <a:cs typeface="Arial" panose="020B0604020202020204" pitchFamily="34" charset="0"/>
                        </a:rPr>
                        <a:t>ended up penniless</a:t>
                      </a:r>
                      <a:r>
                        <a:rPr lang="en-US" altLang="zh-TW" sz="3000" dirty="0">
                          <a:latin typeface="Arial" panose="020B0604020202020204" pitchFamily="34" charset="0"/>
                          <a:ea typeface="標楷體" panose="03000509000000000000" pitchFamily="65" charset="-120"/>
                          <a:cs typeface="Arial" panose="020B0604020202020204" pitchFamily="34" charset="0"/>
                        </a:rPr>
                        <a:t>.</a:t>
                      </a:r>
                      <a:endParaRPr lang="zh-TW" altLang="en-US" sz="3000" dirty="0">
                        <a:latin typeface="Arial" panose="020B0604020202020204" pitchFamily="34" charset="0"/>
                        <a:ea typeface="標楷體" panose="03000509000000000000" pitchFamily="65" charset="-12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1267719"/>
                  </a:ext>
                </a:extLst>
              </a:tr>
              <a:tr h="1164041">
                <a:tc vMerge="1">
                  <a:txBody>
                    <a:bodyPr/>
                    <a:lstStyle/>
                    <a:p>
                      <a:pPr algn="ctr"/>
                      <a:endParaRPr lang="zh-TW" altLang="en-US" sz="3200" b="1" dirty="0">
                        <a:latin typeface="Times New Roman" panose="02020603050405020304" pitchFamily="18" charset="0"/>
                        <a:cs typeface="Times New Roman" panose="02020603050405020304" pitchFamily="18" charset="0"/>
                      </a:endParaRPr>
                    </a:p>
                  </a:txBody>
                  <a:tcPr anchor="ctr">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1E4"/>
                    </a:solidFill>
                  </a:tcPr>
                </a:tc>
                <a:tc>
                  <a:txBody>
                    <a:bodyPr/>
                    <a:lstStyle/>
                    <a:p>
                      <a:r>
                        <a:rPr lang="en-US" altLang="zh-TW" sz="3000" dirty="0">
                          <a:latin typeface="Arial" panose="020B0604020202020204" pitchFamily="34" charset="0"/>
                          <a:ea typeface="標楷體" panose="03000509000000000000" pitchFamily="65" charset="-120"/>
                          <a:cs typeface="Arial" panose="020B0604020202020204" pitchFamily="34" charset="0"/>
                        </a:rPr>
                        <a:t> N</a:t>
                      </a:r>
                      <a:endParaRPr lang="zh-TW" altLang="en-US" sz="3000" dirty="0">
                        <a:latin typeface="Arial" panose="020B0604020202020204" pitchFamily="34" charset="0"/>
                        <a:ea typeface="標楷體" panose="03000509000000000000" pitchFamily="65" charset="-12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363" indent="-273050">
                        <a:buFont typeface="Arial" panose="020B0604020202020204" pitchFamily="34" charset="0"/>
                        <a:buChar char="•"/>
                      </a:pPr>
                      <a:r>
                        <a:rPr lang="en-US" altLang="zh-TW" sz="3000" dirty="0">
                          <a:latin typeface="Arial" panose="020B0604020202020204" pitchFamily="34" charset="0"/>
                          <a:ea typeface="標楷體" panose="03000509000000000000" pitchFamily="65" charset="-120"/>
                          <a:cs typeface="Arial" panose="020B0604020202020204" pitchFamily="34" charset="0"/>
                        </a:rPr>
                        <a:t>Unfortunately, he </a:t>
                      </a:r>
                      <a:r>
                        <a:rPr lang="en-US" altLang="zh-TW" sz="3000" u="sng" dirty="0">
                          <a:latin typeface="Arial" panose="020B0604020202020204" pitchFamily="34" charset="0"/>
                          <a:ea typeface="標楷體" panose="03000509000000000000" pitchFamily="65" charset="-120"/>
                          <a:cs typeface="Arial" panose="020B0604020202020204" pitchFamily="34" charset="0"/>
                        </a:rPr>
                        <a:t>ended up a bank robber</a:t>
                      </a:r>
                      <a:r>
                        <a:rPr lang="en-US" altLang="zh-TW" sz="3000" dirty="0">
                          <a:latin typeface="Arial" panose="020B0604020202020204" pitchFamily="34" charset="0"/>
                          <a:ea typeface="標楷體" panose="03000509000000000000" pitchFamily="65" charset="-120"/>
                          <a:cs typeface="Arial" panose="020B0604020202020204" pitchFamily="34" charset="0"/>
                        </a:rPr>
                        <a:t>.</a:t>
                      </a:r>
                      <a:endParaRPr lang="zh-TW" altLang="en-US" sz="3000" dirty="0">
                        <a:latin typeface="Arial" panose="020B0604020202020204" pitchFamily="34" charset="0"/>
                        <a:ea typeface="標楷體" panose="03000509000000000000" pitchFamily="65" charset="-12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9975062"/>
                  </a:ext>
                </a:extLst>
              </a:tr>
              <a:tr h="1356436">
                <a:tc vMerge="1">
                  <a:txBody>
                    <a:bodyPr/>
                    <a:lstStyle/>
                    <a:p>
                      <a:pPr algn="ctr"/>
                      <a:endParaRPr lang="zh-TW" altLang="en-US" sz="3200" b="1" dirty="0">
                        <a:latin typeface="Times New Roman" panose="02020603050405020304" pitchFamily="18" charset="0"/>
                        <a:cs typeface="Times New Roman" panose="02020603050405020304" pitchFamily="18" charset="0"/>
                      </a:endParaRPr>
                    </a:p>
                  </a:txBody>
                  <a:tcPr anchor="ctr">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1E4"/>
                    </a:solidFill>
                  </a:tcPr>
                </a:tc>
                <a:tc>
                  <a:txBody>
                    <a:bodyPr/>
                    <a:lstStyle/>
                    <a:p>
                      <a:pPr marL="87313" indent="0"/>
                      <a:r>
                        <a:rPr lang="zh-TW" altLang="en-US" sz="3000" dirty="0">
                          <a:latin typeface="Arial" panose="020B0604020202020204" pitchFamily="34" charset="0"/>
                          <a:ea typeface="標楷體" panose="03000509000000000000" pitchFamily="65" charset="-120"/>
                          <a:cs typeface="Arial" panose="020B0604020202020204" pitchFamily="34" charset="0"/>
                        </a:rPr>
                        <a:t>介系詞片語</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9888" indent="-282575">
                        <a:buFont typeface="Arial" panose="020B0604020202020204" pitchFamily="34" charset="0"/>
                        <a:buChar char="•"/>
                      </a:pPr>
                      <a:r>
                        <a:rPr lang="en-US" altLang="zh-TW" sz="3000" dirty="0">
                          <a:latin typeface="Arial" panose="020B0604020202020204" pitchFamily="34" charset="0"/>
                          <a:ea typeface="標楷體" panose="03000509000000000000" pitchFamily="65" charset="-120"/>
                          <a:cs typeface="Arial" panose="020B0604020202020204" pitchFamily="34" charset="0"/>
                        </a:rPr>
                        <a:t>After he was caught, </a:t>
                      </a:r>
                      <a:r>
                        <a:rPr lang="en-US" altLang="zh-TW" sz="3000" u="sng" dirty="0">
                          <a:latin typeface="Arial" panose="020B0604020202020204" pitchFamily="34" charset="0"/>
                          <a:ea typeface="標楷體" panose="03000509000000000000" pitchFamily="65" charset="-120"/>
                          <a:cs typeface="Arial" panose="020B0604020202020204" pitchFamily="34" charset="0"/>
                        </a:rPr>
                        <a:t>he ended up in prison</a:t>
                      </a:r>
                      <a:r>
                        <a:rPr lang="en-US" altLang="zh-TW" sz="3000" dirty="0">
                          <a:latin typeface="Arial" panose="020B0604020202020204" pitchFamily="34" charset="0"/>
                          <a:ea typeface="標楷體" panose="03000509000000000000" pitchFamily="65" charset="-120"/>
                          <a:cs typeface="Arial" panose="020B0604020202020204" pitchFamily="34" charset="0"/>
                        </a:rPr>
                        <a:t>.</a:t>
                      </a:r>
                      <a:endParaRPr lang="zh-TW" altLang="en-US" sz="3000" dirty="0">
                        <a:latin typeface="Arial" panose="020B0604020202020204" pitchFamily="34" charset="0"/>
                        <a:ea typeface="標楷體" panose="03000509000000000000" pitchFamily="65" charset="-12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38428050"/>
                  </a:ext>
                </a:extLst>
              </a:tr>
            </a:tbl>
          </a:graphicData>
        </a:graphic>
      </p:graphicFrame>
      <p:sp>
        <p:nvSpPr>
          <p:cNvPr id="9" name="圓角矩形 8"/>
          <p:cNvSpPr/>
          <p:nvPr/>
        </p:nvSpPr>
        <p:spPr>
          <a:xfrm>
            <a:off x="0" y="0"/>
            <a:ext cx="432000" cy="360000"/>
          </a:xfrm>
          <a:prstGeom prst="roundRect">
            <a:avLst>
              <a:gd name="adj" fmla="val 0"/>
            </a:avLst>
          </a:prstGeom>
          <a:solidFill>
            <a:srgbClr val="00B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0000"/>
            <a:r>
              <a:rPr lang="en-US" altLang="zh-TW" sz="2400" dirty="0">
                <a:ea typeface="標楷體" panose="03000509000000000000" pitchFamily="65" charset="-120"/>
              </a:rPr>
              <a:t>2</a:t>
            </a:r>
            <a:endParaRPr lang="zh-TW" altLang="en-US" sz="2400" dirty="0">
              <a:ea typeface="標楷體" panose="03000509000000000000" pitchFamily="65" charset="-120"/>
            </a:endParaRPr>
          </a:p>
        </p:txBody>
      </p:sp>
    </p:spTree>
    <p:extLst>
      <p:ext uri="{BB962C8B-B14F-4D97-AF65-F5344CB8AC3E}">
        <p14:creationId xmlns:p14="http://schemas.microsoft.com/office/powerpoint/2010/main" val="3795087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字版面配置區 2">
            <a:extLst>
              <a:ext uri="{FF2B5EF4-FFF2-40B4-BE49-F238E27FC236}">
                <a16:creationId xmlns:a16="http://schemas.microsoft.com/office/drawing/2014/main" id="{C9DF9F8F-1420-4535-B95C-C64A287EB764}"/>
              </a:ext>
            </a:extLst>
          </p:cNvPr>
          <p:cNvSpPr txBox="1">
            <a:spLocks/>
          </p:cNvSpPr>
          <p:nvPr/>
        </p:nvSpPr>
        <p:spPr>
          <a:xfrm>
            <a:off x="421200" y="662400"/>
            <a:ext cx="11305256" cy="137883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40000"/>
              </a:lnSpc>
              <a:spcBef>
                <a:spcPts val="0"/>
              </a:spcBef>
              <a:buFont typeface="+mj-lt"/>
              <a:buAutoNum type="arabicPeriod" startAt="2"/>
            </a:pPr>
            <a:r>
              <a:rPr lang="en-US" altLang="zh-TW" sz="3200" b="1" dirty="0" smtClean="0">
                <a:latin typeface="Arial" panose="020B0604020202020204" pitchFamily="34" charset="0"/>
                <a:ea typeface="標楷體" panose="03000509000000000000" pitchFamily="65" charset="-120"/>
                <a:cs typeface="Arial" panose="020B0604020202020204" pitchFamily="34" charset="0"/>
              </a:rPr>
              <a:t>Look </a:t>
            </a:r>
            <a:r>
              <a:rPr lang="en-US" altLang="zh-TW" sz="3200" b="1" dirty="0">
                <a:latin typeface="Arial" panose="020B0604020202020204" pitchFamily="34" charset="0"/>
                <a:ea typeface="標楷體" panose="03000509000000000000" pitchFamily="65" charset="-120"/>
                <a:cs typeface="Arial" panose="020B0604020202020204" pitchFamily="34" charset="0"/>
              </a:rPr>
              <a:t>at the pictures. What kind of city do you think</a:t>
            </a:r>
            <a:r>
              <a:rPr lang="zh-TW" altLang="en-US" sz="3200" b="1" dirty="0">
                <a:latin typeface="Arial" panose="020B0604020202020204" pitchFamily="34" charset="0"/>
                <a:ea typeface="標楷體" panose="03000509000000000000" pitchFamily="65" charset="-120"/>
                <a:cs typeface="Arial" panose="020B0604020202020204" pitchFamily="34" charset="0"/>
              </a:rPr>
              <a:t> </a:t>
            </a:r>
            <a:r>
              <a:rPr lang="en-US" altLang="zh-TW" sz="3200" b="1" dirty="0">
                <a:latin typeface="Arial" panose="020B0604020202020204" pitchFamily="34" charset="0"/>
                <a:ea typeface="標楷體" panose="03000509000000000000" pitchFamily="65" charset="-120"/>
                <a:cs typeface="Arial" panose="020B0604020202020204" pitchFamily="34" charset="0"/>
              </a:rPr>
              <a:t>Kyoto is and why?</a:t>
            </a:r>
            <a:endParaRPr lang="en-US" altLang="zh-TW" sz="3200" dirty="0">
              <a:latin typeface="Arial" panose="020B0604020202020204" pitchFamily="34" charset="0"/>
              <a:ea typeface="標楷體" panose="03000509000000000000" pitchFamily="65" charset="-120"/>
              <a:cs typeface="Arial" panose="020B0604020202020204" pitchFamily="34" charset="0"/>
            </a:endParaRPr>
          </a:p>
        </p:txBody>
      </p:sp>
      <p:sp>
        <p:nvSpPr>
          <p:cNvPr id="3" name="文字版面配置區 2">
            <a:extLst>
              <a:ext uri="{FF2B5EF4-FFF2-40B4-BE49-F238E27FC236}">
                <a16:creationId xmlns:a16="http://schemas.microsoft.com/office/drawing/2014/main" id="{12E06143-3520-4662-B520-BB1F8B0D66E6}"/>
              </a:ext>
            </a:extLst>
          </p:cNvPr>
          <p:cNvSpPr txBox="1">
            <a:spLocks/>
          </p:cNvSpPr>
          <p:nvPr/>
        </p:nvSpPr>
        <p:spPr>
          <a:xfrm>
            <a:off x="914552" y="1994747"/>
            <a:ext cx="4590701" cy="1471172"/>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spcBef>
                <a:spcPts val="600"/>
              </a:spcBef>
            </a:pPr>
            <a:r>
              <a:rPr lang="en-US" altLang="zh-TW" sz="3200" i="1" dirty="0">
                <a:solidFill>
                  <a:srgbClr val="FF0000"/>
                </a:solidFill>
                <a:latin typeface="Arial" panose="020B0604020202020204" pitchFamily="34" charset="0"/>
                <a:ea typeface="標楷體" panose="03000509000000000000" pitchFamily="65" charset="-120"/>
                <a:cs typeface="Arial" panose="020B0604020202020204" pitchFamily="34" charset="0"/>
              </a:rPr>
              <a:t>I think Kyoto is a city...</a:t>
            </a:r>
            <a:br>
              <a:rPr lang="en-US" altLang="zh-TW" sz="3200" i="1" dirty="0">
                <a:solidFill>
                  <a:srgbClr val="FF0000"/>
                </a:solidFill>
                <a:latin typeface="Arial" panose="020B0604020202020204" pitchFamily="34" charset="0"/>
                <a:ea typeface="標楷體" panose="03000509000000000000" pitchFamily="65" charset="-120"/>
                <a:cs typeface="Arial" panose="020B0604020202020204" pitchFamily="34" charset="0"/>
              </a:rPr>
            </a:br>
            <a:r>
              <a:rPr lang="en-US" altLang="zh-TW" sz="3200" i="1" dirty="0">
                <a:solidFill>
                  <a:srgbClr val="FF0000"/>
                </a:solidFill>
                <a:latin typeface="Arial" panose="020B0604020202020204" pitchFamily="34" charset="0"/>
                <a:ea typeface="標楷體" panose="03000509000000000000" pitchFamily="65" charset="-120"/>
                <a:cs typeface="Arial" panose="020B0604020202020204" pitchFamily="34" charset="0"/>
              </a:rPr>
              <a:t>because....</a:t>
            </a:r>
            <a:endParaRPr lang="zh-TW" altLang="en-US" sz="3200" i="1" dirty="0">
              <a:solidFill>
                <a:srgbClr val="FF0000"/>
              </a:solidFill>
              <a:latin typeface="Arial" panose="020B0604020202020204" pitchFamily="34" charset="0"/>
              <a:ea typeface="標楷體" panose="03000509000000000000" pitchFamily="65" charset="-120"/>
              <a:cs typeface="Arial" panose="020B0604020202020204" pitchFamily="34" charset="0"/>
            </a:endParaRPr>
          </a:p>
        </p:txBody>
      </p:sp>
      <p:grpSp>
        <p:nvGrpSpPr>
          <p:cNvPr id="2" name="群組 1"/>
          <p:cNvGrpSpPr/>
          <p:nvPr/>
        </p:nvGrpSpPr>
        <p:grpSpPr>
          <a:xfrm>
            <a:off x="5118753" y="2221324"/>
            <a:ext cx="6859400" cy="4016601"/>
            <a:chOff x="4836105" y="2570118"/>
            <a:chExt cx="7189183" cy="4209709"/>
          </a:xfrm>
        </p:grpSpPr>
        <p:pic>
          <p:nvPicPr>
            <p:cNvPr id="15" name="圖片 14" descr="一張含有 桌, 盤, 食物, 小 的圖片&#10;&#10;自動產生的描述">
              <a:extLst>
                <a:ext uri="{FF2B5EF4-FFF2-40B4-BE49-F238E27FC236}">
                  <a16:creationId xmlns:a16="http://schemas.microsoft.com/office/drawing/2014/main" id="{E9463FA3-7C91-4339-BE67-C47D3C8BA04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836105" y="4731703"/>
              <a:ext cx="3540785" cy="2048124"/>
            </a:xfrm>
            <a:prstGeom prst="rect">
              <a:avLst/>
            </a:prstGeom>
          </p:spPr>
        </p:pic>
        <p:pic>
          <p:nvPicPr>
            <p:cNvPr id="11" name="圖片 10" descr="一張含有 束, 許多, 差異, 掛 的圖片&#10;&#10;自動產生的描述">
              <a:extLst>
                <a:ext uri="{FF2B5EF4-FFF2-40B4-BE49-F238E27FC236}">
                  <a16:creationId xmlns:a16="http://schemas.microsoft.com/office/drawing/2014/main" id="{7DF76256-5768-41A0-9F07-163EF29AB00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84502" y="4731703"/>
              <a:ext cx="3540784" cy="2048124"/>
            </a:xfrm>
            <a:prstGeom prst="rect">
              <a:avLst/>
            </a:prstGeom>
          </p:spPr>
        </p:pic>
        <p:pic>
          <p:nvPicPr>
            <p:cNvPr id="8" name="圖片 7" descr="一張含有 簾, 橙色, 襯衫, 房間 的圖片&#10;&#10;自動產生的描述">
              <a:extLst>
                <a:ext uri="{FF2B5EF4-FFF2-40B4-BE49-F238E27FC236}">
                  <a16:creationId xmlns:a16="http://schemas.microsoft.com/office/drawing/2014/main" id="{596D2FE6-28E2-4FBC-B641-407CD4B1049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484502" y="2570118"/>
              <a:ext cx="3540786" cy="2048125"/>
            </a:xfrm>
            <a:prstGeom prst="rect">
              <a:avLst/>
            </a:prstGeom>
          </p:spPr>
        </p:pic>
        <p:pic>
          <p:nvPicPr>
            <p:cNvPr id="13" name="圖片 12" descr="一張含有 室外, 人行道, 火車, 坐 的圖片&#10;&#10;自動產生的描述">
              <a:extLst>
                <a:ext uri="{FF2B5EF4-FFF2-40B4-BE49-F238E27FC236}">
                  <a16:creationId xmlns:a16="http://schemas.microsoft.com/office/drawing/2014/main" id="{43FE86AA-EFA6-4ADC-A20E-A387838A600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836105" y="2570120"/>
              <a:ext cx="3540785" cy="2048124"/>
            </a:xfrm>
            <a:prstGeom prst="rect">
              <a:avLst/>
            </a:prstGeom>
          </p:spPr>
        </p:pic>
      </p:grpSp>
      <p:pic>
        <p:nvPicPr>
          <p:cNvPr id="12" name="圖片 11">
            <a:hlinkClick r:id="rId6" action="ppaction://hlinksldjump"/>
            <a:extLst>
              <a:ext uri="{FF2B5EF4-FFF2-40B4-BE49-F238E27FC236}">
                <a16:creationId xmlns:a16="http://schemas.microsoft.com/office/drawing/2014/main" id="{E27F69D1-BE32-43D3-A4F5-F1F6675964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019" y="2225576"/>
            <a:ext cx="318859" cy="318859"/>
          </a:xfrm>
          <a:prstGeom prst="rect">
            <a:avLst/>
          </a:prstGeom>
        </p:spPr>
      </p:pic>
      <p:pic>
        <p:nvPicPr>
          <p:cNvPr id="16" name="圖片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2350" y="178054"/>
            <a:ext cx="2474134" cy="485614"/>
          </a:xfrm>
          <a:prstGeom prst="rect">
            <a:avLst/>
          </a:prstGeom>
        </p:spPr>
      </p:pic>
    </p:spTree>
    <p:extLst>
      <p:ext uri="{BB962C8B-B14F-4D97-AF65-F5344CB8AC3E}">
        <p14:creationId xmlns:p14="http://schemas.microsoft.com/office/powerpoint/2010/main" val="73329889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圓角化同側角落 8">
            <a:extLst>
              <a:ext uri="{FF2B5EF4-FFF2-40B4-BE49-F238E27FC236}">
                <a16:creationId xmlns:a16="http://schemas.microsoft.com/office/drawing/2014/main" id="{972E5390-7536-416C-80EE-C3F121378679}"/>
              </a:ext>
            </a:extLst>
          </p:cNvPr>
          <p:cNvSpPr/>
          <p:nvPr/>
        </p:nvSpPr>
        <p:spPr>
          <a:xfrm>
            <a:off x="407367" y="314387"/>
            <a:ext cx="3768025" cy="468000"/>
          </a:xfrm>
          <a:prstGeom prst="round2SameRect">
            <a:avLst>
              <a:gd name="adj1" fmla="val 35147"/>
              <a:gd name="adj2" fmla="val 0"/>
            </a:avLst>
          </a:prstGeom>
          <a:solidFill>
            <a:srgbClr val="01B6A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zh-TW" sz="2200" b="1" dirty="0">
                <a:solidFill>
                  <a:schemeClr val="bg1"/>
                </a:solidFill>
                <a:latin typeface="Arial" panose="020B0604020202020204" pitchFamily="34" charset="0"/>
                <a:ea typeface="標楷體" panose="03000509000000000000" pitchFamily="65" charset="-120"/>
                <a:cs typeface="Arial" panose="020B0604020202020204" pitchFamily="34" charset="0"/>
              </a:rPr>
              <a:t>Reading Comprehension</a:t>
            </a:r>
          </a:p>
        </p:txBody>
      </p:sp>
      <p:cxnSp>
        <p:nvCxnSpPr>
          <p:cNvPr id="3" name="直線接點 2">
            <a:extLst>
              <a:ext uri="{FF2B5EF4-FFF2-40B4-BE49-F238E27FC236}">
                <a16:creationId xmlns:a16="http://schemas.microsoft.com/office/drawing/2014/main" id="{CF02958A-857B-4B7E-AA7F-3F642971D4FF}"/>
              </a:ext>
            </a:extLst>
          </p:cNvPr>
          <p:cNvCxnSpPr>
            <a:cxnSpLocks/>
          </p:cNvCxnSpPr>
          <p:nvPr/>
        </p:nvCxnSpPr>
        <p:spPr>
          <a:xfrm>
            <a:off x="409686" y="787395"/>
            <a:ext cx="11376000" cy="0"/>
          </a:xfrm>
          <a:prstGeom prst="line">
            <a:avLst/>
          </a:prstGeom>
          <a:ln w="19050">
            <a:solidFill>
              <a:srgbClr val="01B6AD"/>
            </a:solidFill>
          </a:ln>
        </p:spPr>
        <p:style>
          <a:lnRef idx="1">
            <a:schemeClr val="accent1"/>
          </a:lnRef>
          <a:fillRef idx="0">
            <a:schemeClr val="accent1"/>
          </a:fillRef>
          <a:effectRef idx="0">
            <a:schemeClr val="accent1"/>
          </a:effectRef>
          <a:fontRef idx="minor">
            <a:schemeClr val="tx1"/>
          </a:fontRef>
        </p:style>
      </p:cxn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8945" y="2143696"/>
            <a:ext cx="6486571" cy="4488460"/>
          </a:xfrm>
          <a:prstGeom prst="rect">
            <a:avLst/>
          </a:prstGeom>
        </p:spPr>
      </p:pic>
      <p:sp>
        <p:nvSpPr>
          <p:cNvPr id="5" name="文字版面配置區 2">
            <a:extLst>
              <a:ext uri="{FF2B5EF4-FFF2-40B4-BE49-F238E27FC236}">
                <a16:creationId xmlns:a16="http://schemas.microsoft.com/office/drawing/2014/main" id="{94BF196C-2E42-4933-B006-F4390A4D82E6}"/>
              </a:ext>
            </a:extLst>
          </p:cNvPr>
          <p:cNvSpPr txBox="1">
            <a:spLocks/>
          </p:cNvSpPr>
          <p:nvPr/>
        </p:nvSpPr>
        <p:spPr>
          <a:xfrm>
            <a:off x="1257377" y="808004"/>
            <a:ext cx="10561359" cy="24465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5000"/>
              </a:lnSpc>
              <a:spcBef>
                <a:spcPts val="600"/>
              </a:spcBef>
              <a:tabLst>
                <a:tab pos="900113" algn="l"/>
              </a:tabLst>
            </a:pP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Julia is an editor of the textbook, and she wants to add some icons to the </a:t>
            </a:r>
            <a:r>
              <a:rPr lang="en-US" altLang="zh-TW" sz="30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passage.</a:t>
            </a:r>
            <a:r>
              <a:rPr lang="zh-TW" altLang="en-US" sz="30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0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According </a:t>
            </a: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to the contents, which of the following </a:t>
            </a:r>
            <a:r>
              <a:rPr lang="en-US" altLang="zh-TW" sz="30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is the </a:t>
            </a: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best </a:t>
            </a:r>
            <a:r>
              <a:rPr lang="en-US" altLang="zh-TW" sz="30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000" dirty="0" smtClean="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30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choice </a:t>
            </a: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for </a:t>
            </a:r>
            <a:r>
              <a:rPr lang="en-US" altLang="zh-TW" sz="30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her</a:t>
            </a:r>
            <a:r>
              <a:rPr lang="en-US" altLang="zh-TW" sz="3000" dirty="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en-US" altLang="zh-TW" sz="3000" b="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cxnSp>
        <p:nvCxnSpPr>
          <p:cNvPr id="7" name="直線接點 6"/>
          <p:cNvCxnSpPr/>
          <p:nvPr/>
        </p:nvCxnSpPr>
        <p:spPr>
          <a:xfrm>
            <a:off x="495758" y="1421176"/>
            <a:ext cx="761619" cy="0"/>
          </a:xfrm>
          <a:prstGeom prst="line">
            <a:avLst/>
          </a:prstGeom>
          <a:ln w="19050"/>
        </p:spPr>
        <p:style>
          <a:lnRef idx="1">
            <a:schemeClr val="dk1"/>
          </a:lnRef>
          <a:fillRef idx="0">
            <a:schemeClr val="dk1"/>
          </a:fillRef>
          <a:effectRef idx="0">
            <a:schemeClr val="dk1"/>
          </a:effectRef>
          <a:fontRef idx="minor">
            <a:schemeClr val="tx1"/>
          </a:fontRef>
        </p:style>
      </p:cxnSp>
      <p:sp>
        <p:nvSpPr>
          <p:cNvPr id="8" name="文字版面配置區 2">
            <a:extLst>
              <a:ext uri="{FF2B5EF4-FFF2-40B4-BE49-F238E27FC236}">
                <a16:creationId xmlns:a16="http://schemas.microsoft.com/office/drawing/2014/main" id="{CF75F7E3-6DF0-4D65-BFFA-7785CD99037C}"/>
              </a:ext>
            </a:extLst>
          </p:cNvPr>
          <p:cNvSpPr txBox="1">
            <a:spLocks/>
          </p:cNvSpPr>
          <p:nvPr/>
        </p:nvSpPr>
        <p:spPr>
          <a:xfrm>
            <a:off x="642116" y="881360"/>
            <a:ext cx="391921" cy="48616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ts val="0"/>
              </a:spcBef>
            </a:pPr>
            <a:r>
              <a:rPr lang="en-US" altLang="zh-TW" sz="2800" dirty="0" smtClean="0">
                <a:solidFill>
                  <a:srgbClr val="FF0000"/>
                </a:solidFill>
                <a:latin typeface="Arial" panose="020B0604020202020204" pitchFamily="34" charset="0"/>
                <a:ea typeface="標楷體" panose="03000509000000000000" pitchFamily="65" charset="-120"/>
                <a:cs typeface="Arial" panose="020B0604020202020204" pitchFamily="34" charset="0"/>
              </a:rPr>
              <a:t>A</a:t>
            </a:r>
            <a:endParaRPr lang="en-US" altLang="zh-TW" sz="2800" dirty="0">
              <a:solidFill>
                <a:srgbClr val="FF0000"/>
              </a:solidFill>
              <a:latin typeface="Arial" panose="020B0604020202020204" pitchFamily="34" charset="0"/>
              <a:ea typeface="標楷體" panose="03000509000000000000" pitchFamily="65" charset="-120"/>
              <a:cs typeface="Arial" panose="020B0604020202020204" pitchFamily="34" charset="0"/>
            </a:endParaRPr>
          </a:p>
        </p:txBody>
      </p:sp>
      <p:pic>
        <p:nvPicPr>
          <p:cNvPr id="9" name="圖片 8">
            <a:extLst>
              <a:ext uri="{FF2B5EF4-FFF2-40B4-BE49-F238E27FC236}">
                <a16:creationId xmlns:a16="http://schemas.microsoft.com/office/drawing/2014/main" id="{71E44B47-587E-4980-BCBD-1EF4D0721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642" y="1526053"/>
            <a:ext cx="324000" cy="324000"/>
          </a:xfrm>
          <a:prstGeom prst="rect">
            <a:avLst/>
          </a:prstGeom>
        </p:spPr>
      </p:pic>
    </p:spTree>
    <p:extLst>
      <p:ext uri="{BB962C8B-B14F-4D97-AF65-F5344CB8AC3E}">
        <p14:creationId xmlns:p14="http://schemas.microsoft.com/office/powerpoint/2010/main" val="30255109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5E5AE57B-42C0-4214-8C70-1C5A2584E7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2592" y="426886"/>
            <a:ext cx="2520280" cy="455696"/>
          </a:xfrm>
          <a:prstGeom prst="rect">
            <a:avLst/>
          </a:prstGeom>
        </p:spPr>
      </p:pic>
      <p:sp>
        <p:nvSpPr>
          <p:cNvPr id="3" name="文字版面配置區 2">
            <a:extLst>
              <a:ext uri="{FF2B5EF4-FFF2-40B4-BE49-F238E27FC236}">
                <a16:creationId xmlns:a16="http://schemas.microsoft.com/office/drawing/2014/main" id="{E5549F62-D606-4F86-8C59-EA9FF9E5E5B4}"/>
              </a:ext>
            </a:extLst>
          </p:cNvPr>
          <p:cNvSpPr txBox="1">
            <a:spLocks/>
          </p:cNvSpPr>
          <p:nvPr/>
        </p:nvSpPr>
        <p:spPr>
          <a:xfrm>
            <a:off x="525462" y="1117276"/>
            <a:ext cx="11316339" cy="4228850"/>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spcBef>
                <a:spcPts val="600"/>
              </a:spcBef>
            </a:pPr>
            <a:r>
              <a:rPr lang="en-US" altLang="zh-TW" sz="3200" b="1" dirty="0">
                <a:solidFill>
                  <a:schemeClr val="bg1"/>
                </a:solidFill>
                <a:latin typeface="Arial" panose="020B0604020202020204" pitchFamily="34" charset="0"/>
                <a:ea typeface="標楷體" panose="03000509000000000000" pitchFamily="65" charset="-120"/>
                <a:cs typeface="Arial" panose="020B0604020202020204" pitchFamily="34" charset="0"/>
              </a:rPr>
              <a:t>Sensory* details can enrich a descriptive text. Use the graphic organizer to review the words used to describe the beauty of Kyoto and how the sentences are organized. Fill in the blanks with the words related to color, shape, appearance, and touch that you can find in the passage as well as in the box on the right.</a:t>
            </a:r>
          </a:p>
        </p:txBody>
      </p:sp>
      <p:sp>
        <p:nvSpPr>
          <p:cNvPr id="4" name="矩形: 圓角 3">
            <a:extLst>
              <a:ext uri="{FF2B5EF4-FFF2-40B4-BE49-F238E27FC236}">
                <a16:creationId xmlns:a16="http://schemas.microsoft.com/office/drawing/2014/main" id="{CA80561E-AC56-43B9-9138-52B610CB4159}"/>
              </a:ext>
            </a:extLst>
          </p:cNvPr>
          <p:cNvSpPr/>
          <p:nvPr/>
        </p:nvSpPr>
        <p:spPr>
          <a:xfrm>
            <a:off x="7217923" y="6021073"/>
            <a:ext cx="4509021" cy="503734"/>
          </a:xfrm>
          <a:prstGeom prst="roundRect">
            <a:avLst>
              <a:gd name="adj" fmla="val 50000"/>
            </a:avLst>
          </a:prstGeom>
          <a:solidFill>
            <a:schemeClr val="bg1"/>
          </a:solidFill>
          <a:ln w="19050">
            <a:solidFill>
              <a:srgbClr val="00B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標楷體" panose="03000509000000000000" pitchFamily="65" charset="-120"/>
            </a:endParaRPr>
          </a:p>
        </p:txBody>
      </p:sp>
      <p:sp>
        <p:nvSpPr>
          <p:cNvPr id="5" name="文字版面配置區 2">
            <a:extLst>
              <a:ext uri="{FF2B5EF4-FFF2-40B4-BE49-F238E27FC236}">
                <a16:creationId xmlns:a16="http://schemas.microsoft.com/office/drawing/2014/main" id="{6B799D16-CDC7-493F-A81E-C790D9B0D80F}"/>
              </a:ext>
            </a:extLst>
          </p:cNvPr>
          <p:cNvSpPr txBox="1">
            <a:spLocks/>
          </p:cNvSpPr>
          <p:nvPr/>
        </p:nvSpPr>
        <p:spPr>
          <a:xfrm>
            <a:off x="9370142" y="6007381"/>
            <a:ext cx="2293804" cy="5311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61950" indent="-361950">
              <a:lnSpc>
                <a:spcPct val="120000"/>
              </a:lnSpc>
            </a:pPr>
            <a:r>
              <a:rPr lang="en-US" altLang="zh-TW" dirty="0">
                <a:solidFill>
                  <a:schemeClr val="tx1"/>
                </a:solidFill>
                <a:latin typeface="Arial" panose="020B0604020202020204" pitchFamily="34" charset="0"/>
                <a:ea typeface="標楷體" panose="03000509000000000000" pitchFamily="65" charset="-120"/>
                <a:cs typeface="Arial" panose="020B0604020202020204" pitchFamily="34" charset="0"/>
              </a:rPr>
              <a:t>sensory </a:t>
            </a:r>
            <a:r>
              <a:rPr lang="zh-TW" altLang="en-US" dirty="0">
                <a:solidFill>
                  <a:schemeClr val="tx1"/>
                </a:solidFill>
                <a:latin typeface="Arial" panose="020B0604020202020204" pitchFamily="34" charset="0"/>
                <a:ea typeface="標楷體" panose="03000509000000000000" pitchFamily="65" charset="-120"/>
                <a:cs typeface="Arial" panose="020B0604020202020204" pitchFamily="34" charset="0"/>
              </a:rPr>
              <a:t>感官的</a:t>
            </a:r>
          </a:p>
        </p:txBody>
      </p:sp>
      <p:sp>
        <p:nvSpPr>
          <p:cNvPr id="6" name="文字版面配置區 2">
            <a:extLst>
              <a:ext uri="{FF2B5EF4-FFF2-40B4-BE49-F238E27FC236}">
                <a16:creationId xmlns:a16="http://schemas.microsoft.com/office/drawing/2014/main" id="{515093A7-EE72-42BB-8C65-76E8DB2FEE80}"/>
              </a:ext>
            </a:extLst>
          </p:cNvPr>
          <p:cNvSpPr txBox="1">
            <a:spLocks/>
          </p:cNvSpPr>
          <p:nvPr/>
        </p:nvSpPr>
        <p:spPr>
          <a:xfrm>
            <a:off x="7669878" y="6007381"/>
            <a:ext cx="1730573" cy="5311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61950" indent="-361950">
              <a:lnSpc>
                <a:spcPct val="120000"/>
              </a:lnSpc>
            </a:pPr>
            <a:r>
              <a:rPr lang="en-US" altLang="zh-TW" dirty="0">
                <a:solidFill>
                  <a:srgbClr val="00B3DD"/>
                </a:solidFill>
                <a:latin typeface="Arial" panose="020B0604020202020204" pitchFamily="34" charset="0"/>
                <a:ea typeface="標楷體" panose="03000509000000000000" pitchFamily="65" charset="-120"/>
                <a:cs typeface="Arial" panose="020B0604020202020204" pitchFamily="34" charset="0"/>
              </a:rPr>
              <a:t>Word Bank</a:t>
            </a:r>
            <a:endParaRPr lang="zh-TW" altLang="en-US" i="1" dirty="0">
              <a:solidFill>
                <a:srgbClr val="00B3DD"/>
              </a:solidFill>
              <a:latin typeface="Arial" panose="020B0604020202020204" pitchFamily="34" charset="0"/>
              <a:ea typeface="標楷體" panose="03000509000000000000" pitchFamily="65" charset="-120"/>
              <a:cs typeface="Arial" panose="020B0604020202020204" pitchFamily="34" charset="0"/>
            </a:endParaRPr>
          </a:p>
        </p:txBody>
      </p:sp>
      <p:pic>
        <p:nvPicPr>
          <p:cNvPr id="7" name="圖片 6">
            <a:extLst>
              <a:ext uri="{FF2B5EF4-FFF2-40B4-BE49-F238E27FC236}">
                <a16:creationId xmlns:a16="http://schemas.microsoft.com/office/drawing/2014/main" id="{388F35F7-DCF1-458D-BE0F-3AFACFB212B2}"/>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76276" y="6079392"/>
            <a:ext cx="393193" cy="387097"/>
          </a:xfrm>
          <a:prstGeom prst="rect">
            <a:avLst/>
          </a:prstGeom>
        </p:spPr>
      </p:pic>
      <p:pic>
        <p:nvPicPr>
          <p:cNvPr id="10" name="圖片 9">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11641998" y="133200"/>
            <a:ext cx="381427" cy="369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281095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圓角矩形 1"/>
          <p:cNvSpPr/>
          <p:nvPr/>
        </p:nvSpPr>
        <p:spPr>
          <a:xfrm>
            <a:off x="194551" y="95492"/>
            <a:ext cx="9338553" cy="6154478"/>
          </a:xfrm>
          <a:prstGeom prst="roundRect">
            <a:avLst>
              <a:gd name="adj" fmla="val 25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標楷體" panose="03000509000000000000" pitchFamily="65" charset="-120"/>
            </a:endParaRPr>
          </a:p>
        </p:txBody>
      </p:sp>
      <p:pic>
        <p:nvPicPr>
          <p:cNvPr id="14" name="圖片 13" descr="一張含有 畫畫, 桌 的圖片&#10;&#10;自動產生的描述">
            <a:extLst>
              <a:ext uri="{FF2B5EF4-FFF2-40B4-BE49-F238E27FC236}">
                <a16:creationId xmlns:a16="http://schemas.microsoft.com/office/drawing/2014/main" id="{20B60C8C-60B4-4EE4-8750-7B09AD3603E6}"/>
              </a:ext>
            </a:extLst>
          </p:cNvPr>
          <p:cNvPicPr>
            <a:picLocks/>
          </p:cNvPicPr>
          <p:nvPr/>
        </p:nvPicPr>
        <p:blipFill>
          <a:blip r:embed="rId2" cstate="print">
            <a:extLst>
              <a:ext uri="{28A0092B-C50C-407E-A947-70E740481C1C}">
                <a14:useLocalDpi xmlns:a14="http://schemas.microsoft.com/office/drawing/2010/main"/>
              </a:ext>
            </a:extLst>
          </a:blip>
          <a:stretch>
            <a:fillRect/>
          </a:stretch>
        </p:blipFill>
        <p:spPr>
          <a:xfrm>
            <a:off x="326019" y="213710"/>
            <a:ext cx="2160000" cy="1440000"/>
          </a:xfrm>
          <a:prstGeom prst="rect">
            <a:avLst/>
          </a:prstGeom>
        </p:spPr>
      </p:pic>
      <p:pic>
        <p:nvPicPr>
          <p:cNvPr id="16" name="圖片 15" descr="一張含有 畫畫, 桌 的圖片&#10;&#10;自動產生的描述">
            <a:extLst>
              <a:ext uri="{FF2B5EF4-FFF2-40B4-BE49-F238E27FC236}">
                <a16:creationId xmlns:a16="http://schemas.microsoft.com/office/drawing/2014/main" id="{C561A124-A12E-49BF-B700-E01DF272B798}"/>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2617310" y="210246"/>
            <a:ext cx="2160000" cy="1440000"/>
          </a:xfrm>
          <a:prstGeom prst="rect">
            <a:avLst/>
          </a:prstGeom>
        </p:spPr>
      </p:pic>
      <p:pic>
        <p:nvPicPr>
          <p:cNvPr id="18" name="圖片 17" descr="一張含有 畫畫 的圖片&#10;&#10;自動產生的描述">
            <a:extLst>
              <a:ext uri="{FF2B5EF4-FFF2-40B4-BE49-F238E27FC236}">
                <a16:creationId xmlns:a16="http://schemas.microsoft.com/office/drawing/2014/main" id="{228267FD-AB48-4DCE-89E1-3A0CE7260466}"/>
              </a:ext>
            </a:extLst>
          </p:cNvPr>
          <p:cNvPicPr>
            <a:picLocks/>
          </p:cNvPicPr>
          <p:nvPr/>
        </p:nvPicPr>
        <p:blipFill>
          <a:blip r:embed="rId4" cstate="print">
            <a:extLst>
              <a:ext uri="{28A0092B-C50C-407E-A947-70E740481C1C}">
                <a14:useLocalDpi xmlns:a14="http://schemas.microsoft.com/office/drawing/2010/main"/>
              </a:ext>
            </a:extLst>
          </a:blip>
          <a:stretch>
            <a:fillRect/>
          </a:stretch>
        </p:blipFill>
        <p:spPr>
          <a:xfrm>
            <a:off x="4922626" y="213710"/>
            <a:ext cx="2160000" cy="1440000"/>
          </a:xfrm>
          <a:prstGeom prst="rect">
            <a:avLst/>
          </a:prstGeom>
        </p:spPr>
      </p:pic>
      <p:pic>
        <p:nvPicPr>
          <p:cNvPr id="20" name="圖片 19" descr="一張含有 坐, 電腦, 膝上型電腦, 桌 的圖片&#10;&#10;自動產生的描述">
            <a:extLst>
              <a:ext uri="{FF2B5EF4-FFF2-40B4-BE49-F238E27FC236}">
                <a16:creationId xmlns:a16="http://schemas.microsoft.com/office/drawing/2014/main" id="{79A029B8-D7AB-495C-9849-0C7BB1387B47}"/>
              </a:ext>
            </a:extLst>
          </p:cNvPr>
          <p:cNvPicPr>
            <a:picLocks/>
          </p:cNvPicPr>
          <p:nvPr/>
        </p:nvPicPr>
        <p:blipFill>
          <a:blip r:embed="rId5" cstate="print">
            <a:extLst>
              <a:ext uri="{28A0092B-C50C-407E-A947-70E740481C1C}">
                <a14:useLocalDpi xmlns:a14="http://schemas.microsoft.com/office/drawing/2010/main"/>
              </a:ext>
            </a:extLst>
          </a:blip>
          <a:stretch>
            <a:fillRect/>
          </a:stretch>
        </p:blipFill>
        <p:spPr>
          <a:xfrm>
            <a:off x="7213212" y="213710"/>
            <a:ext cx="2160000" cy="1440000"/>
          </a:xfrm>
          <a:prstGeom prst="rect">
            <a:avLst/>
          </a:prstGeom>
        </p:spPr>
      </p:pic>
      <p:pic>
        <p:nvPicPr>
          <p:cNvPr id="22" name="圖片 21" descr="一張含有 畫畫, 桌 的圖片&#10;&#10;自動產生的描述">
            <a:extLst>
              <a:ext uri="{FF2B5EF4-FFF2-40B4-BE49-F238E27FC236}">
                <a16:creationId xmlns:a16="http://schemas.microsoft.com/office/drawing/2014/main" id="{09DAADF9-3C0F-47CD-BB5F-1496A02A3553}"/>
              </a:ext>
            </a:extLst>
          </p:cNvPr>
          <p:cNvPicPr>
            <a:picLocks/>
          </p:cNvPicPr>
          <p:nvPr/>
        </p:nvPicPr>
        <p:blipFill>
          <a:blip r:embed="rId6" cstate="print">
            <a:extLst>
              <a:ext uri="{28A0092B-C50C-407E-A947-70E740481C1C}">
                <a14:useLocalDpi xmlns:a14="http://schemas.microsoft.com/office/drawing/2010/main"/>
              </a:ext>
            </a:extLst>
          </a:blip>
          <a:stretch>
            <a:fillRect/>
          </a:stretch>
        </p:blipFill>
        <p:spPr>
          <a:xfrm>
            <a:off x="333559" y="1686288"/>
            <a:ext cx="2160000" cy="1440000"/>
          </a:xfrm>
          <a:prstGeom prst="rect">
            <a:avLst/>
          </a:prstGeom>
        </p:spPr>
      </p:pic>
      <p:pic>
        <p:nvPicPr>
          <p:cNvPr id="24" name="圖片 23" descr="一張含有 鳥, 畫畫 的圖片&#10;&#10;自動產生的描述">
            <a:extLst>
              <a:ext uri="{FF2B5EF4-FFF2-40B4-BE49-F238E27FC236}">
                <a16:creationId xmlns:a16="http://schemas.microsoft.com/office/drawing/2014/main" id="{DDEBF8A7-3F88-4DE7-8247-21E55375260D}"/>
              </a:ext>
            </a:extLst>
          </p:cNvPr>
          <p:cNvPicPr>
            <a:picLocks/>
          </p:cNvPicPr>
          <p:nvPr/>
        </p:nvPicPr>
        <p:blipFill>
          <a:blip r:embed="rId7" cstate="print">
            <a:extLst>
              <a:ext uri="{28A0092B-C50C-407E-A947-70E740481C1C}">
                <a14:useLocalDpi xmlns:a14="http://schemas.microsoft.com/office/drawing/2010/main"/>
              </a:ext>
            </a:extLst>
          </a:blip>
          <a:stretch>
            <a:fillRect/>
          </a:stretch>
        </p:blipFill>
        <p:spPr>
          <a:xfrm>
            <a:off x="2634276" y="1682738"/>
            <a:ext cx="2160000" cy="1440000"/>
          </a:xfrm>
          <a:prstGeom prst="rect">
            <a:avLst/>
          </a:prstGeom>
        </p:spPr>
      </p:pic>
      <p:pic>
        <p:nvPicPr>
          <p:cNvPr id="26" name="圖片 25" descr="一張含有 畫畫, 鳥 的圖片&#10;&#10;自動產生的描述">
            <a:extLst>
              <a:ext uri="{FF2B5EF4-FFF2-40B4-BE49-F238E27FC236}">
                <a16:creationId xmlns:a16="http://schemas.microsoft.com/office/drawing/2014/main" id="{9A3F61AD-7A39-4AC3-AF6F-532134F9A971}"/>
              </a:ext>
            </a:extLst>
          </p:cNvPr>
          <p:cNvPicPr>
            <a:picLocks/>
          </p:cNvPicPr>
          <p:nvPr/>
        </p:nvPicPr>
        <p:blipFill>
          <a:blip r:embed="rId8" cstate="print">
            <a:extLst>
              <a:ext uri="{28A0092B-C50C-407E-A947-70E740481C1C}">
                <a14:useLocalDpi xmlns:a14="http://schemas.microsoft.com/office/drawing/2010/main"/>
              </a:ext>
            </a:extLst>
          </a:blip>
          <a:stretch>
            <a:fillRect/>
          </a:stretch>
        </p:blipFill>
        <p:spPr>
          <a:xfrm>
            <a:off x="4922626" y="1682738"/>
            <a:ext cx="2160000" cy="1440000"/>
          </a:xfrm>
          <a:prstGeom prst="rect">
            <a:avLst/>
          </a:prstGeom>
        </p:spPr>
      </p:pic>
      <p:pic>
        <p:nvPicPr>
          <p:cNvPr id="28" name="圖片 27" descr="一張含有 螢幕擷取畫面, 畫畫 的圖片&#10;&#10;自動產生的描述">
            <a:extLst>
              <a:ext uri="{FF2B5EF4-FFF2-40B4-BE49-F238E27FC236}">
                <a16:creationId xmlns:a16="http://schemas.microsoft.com/office/drawing/2014/main" id="{8E1DC191-61DE-420E-BF55-9195CBD4C020}"/>
              </a:ext>
            </a:extLst>
          </p:cNvPr>
          <p:cNvPicPr>
            <a:picLocks/>
          </p:cNvPicPr>
          <p:nvPr/>
        </p:nvPicPr>
        <p:blipFill>
          <a:blip r:embed="rId9" cstate="print">
            <a:extLst>
              <a:ext uri="{28A0092B-C50C-407E-A947-70E740481C1C}">
                <a14:useLocalDpi xmlns:a14="http://schemas.microsoft.com/office/drawing/2010/main"/>
              </a:ext>
            </a:extLst>
          </a:blip>
          <a:stretch>
            <a:fillRect/>
          </a:stretch>
        </p:blipFill>
        <p:spPr>
          <a:xfrm>
            <a:off x="7213212" y="1682738"/>
            <a:ext cx="2160000" cy="1440000"/>
          </a:xfrm>
          <a:prstGeom prst="rect">
            <a:avLst/>
          </a:prstGeom>
        </p:spPr>
      </p:pic>
      <p:pic>
        <p:nvPicPr>
          <p:cNvPr id="30" name="圖片 29" descr="一張含有 電腦, 監視器, 膝上型電腦, 坐 的圖片&#10;&#10;自動產生的描述">
            <a:extLst>
              <a:ext uri="{FF2B5EF4-FFF2-40B4-BE49-F238E27FC236}">
                <a16:creationId xmlns:a16="http://schemas.microsoft.com/office/drawing/2014/main" id="{6541DC14-2EAD-4411-9AD9-14B49A4E1814}"/>
              </a:ext>
            </a:extLst>
          </p:cNvPr>
          <p:cNvPicPr>
            <a:picLocks/>
          </p:cNvPicPr>
          <p:nvPr/>
        </p:nvPicPr>
        <p:blipFill>
          <a:blip r:embed="rId10" cstate="print">
            <a:extLst>
              <a:ext uri="{28A0092B-C50C-407E-A947-70E740481C1C}">
                <a14:useLocalDpi xmlns:a14="http://schemas.microsoft.com/office/drawing/2010/main"/>
              </a:ext>
            </a:extLst>
          </a:blip>
          <a:stretch>
            <a:fillRect/>
          </a:stretch>
        </p:blipFill>
        <p:spPr>
          <a:xfrm>
            <a:off x="328577" y="3175667"/>
            <a:ext cx="2160000" cy="1440000"/>
          </a:xfrm>
          <a:prstGeom prst="rect">
            <a:avLst/>
          </a:prstGeom>
        </p:spPr>
      </p:pic>
      <p:pic>
        <p:nvPicPr>
          <p:cNvPr id="32" name="圖片 31" descr="一張含有 螢幕擷取畫面, 畫畫, 鳥 的圖片&#10;&#10;自動產生的描述">
            <a:extLst>
              <a:ext uri="{FF2B5EF4-FFF2-40B4-BE49-F238E27FC236}">
                <a16:creationId xmlns:a16="http://schemas.microsoft.com/office/drawing/2014/main" id="{B8BD4216-E60B-4A74-853B-A1464E586F9C}"/>
              </a:ext>
            </a:extLst>
          </p:cNvPr>
          <p:cNvPicPr>
            <a:picLocks/>
          </p:cNvPicPr>
          <p:nvPr/>
        </p:nvPicPr>
        <p:blipFill>
          <a:blip r:embed="rId11" cstate="print">
            <a:extLst>
              <a:ext uri="{28A0092B-C50C-407E-A947-70E740481C1C}">
                <a14:useLocalDpi xmlns:a14="http://schemas.microsoft.com/office/drawing/2010/main"/>
              </a:ext>
            </a:extLst>
          </a:blip>
          <a:stretch>
            <a:fillRect/>
          </a:stretch>
        </p:blipFill>
        <p:spPr>
          <a:xfrm>
            <a:off x="2618431" y="3177593"/>
            <a:ext cx="2160000" cy="1440000"/>
          </a:xfrm>
          <a:prstGeom prst="rect">
            <a:avLst/>
          </a:prstGeom>
        </p:spPr>
      </p:pic>
      <p:pic>
        <p:nvPicPr>
          <p:cNvPr id="34" name="圖片 33" descr="一張含有 鳥 的圖片&#10;&#10;自動產生的描述">
            <a:extLst>
              <a:ext uri="{FF2B5EF4-FFF2-40B4-BE49-F238E27FC236}">
                <a16:creationId xmlns:a16="http://schemas.microsoft.com/office/drawing/2014/main" id="{54D7F921-42DD-4434-AB38-FD6732ABD7F5}"/>
              </a:ext>
            </a:extLst>
          </p:cNvPr>
          <p:cNvPicPr>
            <a:picLocks/>
          </p:cNvPicPr>
          <p:nvPr/>
        </p:nvPicPr>
        <p:blipFill>
          <a:blip r:embed="rId12" cstate="print">
            <a:extLst>
              <a:ext uri="{28A0092B-C50C-407E-A947-70E740481C1C}">
                <a14:useLocalDpi xmlns:a14="http://schemas.microsoft.com/office/drawing/2010/main"/>
              </a:ext>
            </a:extLst>
          </a:blip>
          <a:stretch>
            <a:fillRect/>
          </a:stretch>
        </p:blipFill>
        <p:spPr>
          <a:xfrm>
            <a:off x="4922809" y="3175667"/>
            <a:ext cx="2160000" cy="1440000"/>
          </a:xfrm>
          <a:prstGeom prst="rect">
            <a:avLst/>
          </a:prstGeom>
        </p:spPr>
      </p:pic>
      <p:pic>
        <p:nvPicPr>
          <p:cNvPr id="36" name="圖片 35" descr="一張含有 相片, 水, 山, 男人 的圖片&#10;&#10;自動產生的描述">
            <a:extLst>
              <a:ext uri="{FF2B5EF4-FFF2-40B4-BE49-F238E27FC236}">
                <a16:creationId xmlns:a16="http://schemas.microsoft.com/office/drawing/2014/main" id="{9914A265-AB75-4952-8FEE-763AE9F400DC}"/>
              </a:ext>
            </a:extLst>
          </p:cNvPr>
          <p:cNvPicPr>
            <a:picLocks/>
          </p:cNvPicPr>
          <p:nvPr/>
        </p:nvPicPr>
        <p:blipFill>
          <a:blip r:embed="rId13" cstate="print">
            <a:extLst>
              <a:ext uri="{28A0092B-C50C-407E-A947-70E740481C1C}">
                <a14:useLocalDpi xmlns:a14="http://schemas.microsoft.com/office/drawing/2010/main"/>
              </a:ext>
            </a:extLst>
          </a:blip>
          <a:stretch>
            <a:fillRect/>
          </a:stretch>
        </p:blipFill>
        <p:spPr>
          <a:xfrm>
            <a:off x="7213212" y="3171371"/>
            <a:ext cx="2160000" cy="1440000"/>
          </a:xfrm>
          <a:prstGeom prst="rect">
            <a:avLst/>
          </a:prstGeom>
        </p:spPr>
      </p:pic>
      <p:pic>
        <p:nvPicPr>
          <p:cNvPr id="38" name="圖片 37" descr="一張含有 螢幕擷取畫面, 畫畫 的圖片&#10;&#10;自動產生的描述">
            <a:extLst>
              <a:ext uri="{FF2B5EF4-FFF2-40B4-BE49-F238E27FC236}">
                <a16:creationId xmlns:a16="http://schemas.microsoft.com/office/drawing/2014/main" id="{BCAE3A19-98AF-4FD1-8B54-0764E3997E43}"/>
              </a:ext>
            </a:extLst>
          </p:cNvPr>
          <p:cNvPicPr>
            <a:picLocks/>
          </p:cNvPicPr>
          <p:nvPr/>
        </p:nvPicPr>
        <p:blipFill>
          <a:blip r:embed="rId14" cstate="print">
            <a:extLst>
              <a:ext uri="{28A0092B-C50C-407E-A947-70E740481C1C}">
                <a14:useLocalDpi xmlns:a14="http://schemas.microsoft.com/office/drawing/2010/main"/>
              </a:ext>
            </a:extLst>
          </a:blip>
          <a:stretch>
            <a:fillRect/>
          </a:stretch>
        </p:blipFill>
        <p:spPr>
          <a:xfrm>
            <a:off x="326019" y="4679376"/>
            <a:ext cx="2160000" cy="1440000"/>
          </a:xfrm>
          <a:prstGeom prst="rect">
            <a:avLst/>
          </a:prstGeom>
        </p:spPr>
      </p:pic>
      <p:pic>
        <p:nvPicPr>
          <p:cNvPr id="40" name="圖片 39" descr="一張含有 螢幕擷取畫面, 畫畫, 鳥 的圖片&#10;&#10;自動產生的描述">
            <a:extLst>
              <a:ext uri="{FF2B5EF4-FFF2-40B4-BE49-F238E27FC236}">
                <a16:creationId xmlns:a16="http://schemas.microsoft.com/office/drawing/2014/main" id="{250DB092-01DF-4C89-9C3C-1026A330D791}"/>
              </a:ext>
            </a:extLst>
          </p:cNvPr>
          <p:cNvPicPr>
            <a:picLocks/>
          </p:cNvPicPr>
          <p:nvPr/>
        </p:nvPicPr>
        <p:blipFill>
          <a:blip r:embed="rId15" cstate="print">
            <a:extLst>
              <a:ext uri="{28A0092B-C50C-407E-A947-70E740481C1C}">
                <a14:useLocalDpi xmlns:a14="http://schemas.microsoft.com/office/drawing/2010/main"/>
              </a:ext>
            </a:extLst>
          </a:blip>
          <a:stretch>
            <a:fillRect/>
          </a:stretch>
        </p:blipFill>
        <p:spPr>
          <a:xfrm>
            <a:off x="2623843" y="4679376"/>
            <a:ext cx="2160000" cy="1440000"/>
          </a:xfrm>
          <a:prstGeom prst="rect">
            <a:avLst/>
          </a:prstGeom>
        </p:spPr>
      </p:pic>
      <p:pic>
        <p:nvPicPr>
          <p:cNvPr id="42" name="圖片 41" descr="一張含有 鳥 的圖片&#10;&#10;自動產生的描述">
            <a:extLst>
              <a:ext uri="{FF2B5EF4-FFF2-40B4-BE49-F238E27FC236}">
                <a16:creationId xmlns:a16="http://schemas.microsoft.com/office/drawing/2014/main" id="{CBDF1546-6600-44FA-A3E1-B2DF3A0E9C3A}"/>
              </a:ext>
            </a:extLst>
          </p:cNvPr>
          <p:cNvPicPr>
            <a:picLocks/>
          </p:cNvPicPr>
          <p:nvPr/>
        </p:nvPicPr>
        <p:blipFill>
          <a:blip r:embed="rId16" cstate="print">
            <a:extLst>
              <a:ext uri="{28A0092B-C50C-407E-A947-70E740481C1C}">
                <a14:useLocalDpi xmlns:a14="http://schemas.microsoft.com/office/drawing/2010/main"/>
              </a:ext>
            </a:extLst>
          </a:blip>
          <a:stretch>
            <a:fillRect/>
          </a:stretch>
        </p:blipFill>
        <p:spPr>
          <a:xfrm>
            <a:off x="4922626" y="4679376"/>
            <a:ext cx="2160000" cy="1440000"/>
          </a:xfrm>
          <a:prstGeom prst="rect">
            <a:avLst/>
          </a:prstGeom>
        </p:spPr>
      </p:pic>
      <p:pic>
        <p:nvPicPr>
          <p:cNvPr id="44" name="圖片 43" descr="一張含有 螢幕擷取畫面, 鳥, 畫畫 的圖片&#10;&#10;自動產生的描述">
            <a:extLst>
              <a:ext uri="{FF2B5EF4-FFF2-40B4-BE49-F238E27FC236}">
                <a16:creationId xmlns:a16="http://schemas.microsoft.com/office/drawing/2014/main" id="{C0FC6F7F-621A-4C1D-BDFC-B8CB8111088F}"/>
              </a:ext>
            </a:extLst>
          </p:cNvPr>
          <p:cNvPicPr>
            <a:picLocks/>
          </p:cNvPicPr>
          <p:nvPr/>
        </p:nvPicPr>
        <p:blipFill>
          <a:blip r:embed="rId17" cstate="print">
            <a:extLst>
              <a:ext uri="{28A0092B-C50C-407E-A947-70E740481C1C}">
                <a14:useLocalDpi xmlns:a14="http://schemas.microsoft.com/office/drawing/2010/main"/>
              </a:ext>
            </a:extLst>
          </a:blip>
          <a:stretch>
            <a:fillRect/>
          </a:stretch>
        </p:blipFill>
        <p:spPr>
          <a:xfrm>
            <a:off x="7213212" y="4679376"/>
            <a:ext cx="2160000" cy="1440000"/>
          </a:xfrm>
          <a:prstGeom prst="rect">
            <a:avLst/>
          </a:prstGeom>
        </p:spPr>
      </p:pic>
      <p:sp>
        <p:nvSpPr>
          <p:cNvPr id="12" name="文字版面配置區 2">
            <a:extLst>
              <a:ext uri="{FF2B5EF4-FFF2-40B4-BE49-F238E27FC236}">
                <a16:creationId xmlns:a16="http://schemas.microsoft.com/office/drawing/2014/main" id="{D97E043E-32C3-405B-8A24-3344FE9006FC}"/>
              </a:ext>
            </a:extLst>
          </p:cNvPr>
          <p:cNvSpPr txBox="1">
            <a:spLocks/>
          </p:cNvSpPr>
          <p:nvPr/>
        </p:nvSpPr>
        <p:spPr>
          <a:xfrm>
            <a:off x="720713" y="386293"/>
            <a:ext cx="1349827" cy="107721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spcBef>
                <a:spcPts val="0"/>
              </a:spcBef>
            </a:pPr>
            <a:r>
              <a:rPr lang="en-US" altLang="zh-TW" sz="3200" dirty="0">
                <a:solidFill>
                  <a:schemeClr val="bg1"/>
                </a:solidFill>
                <a:latin typeface="Arial" panose="020B0604020202020204" pitchFamily="34" charset="0"/>
                <a:ea typeface="標楷體" panose="03000509000000000000" pitchFamily="65" charset="-120"/>
                <a:cs typeface="Arial" panose="020B0604020202020204" pitchFamily="34" charset="0"/>
              </a:rPr>
              <a:t>(A)</a:t>
            </a:r>
          </a:p>
          <a:p>
            <a:pPr algn="ctr">
              <a:lnSpc>
                <a:spcPct val="100000"/>
              </a:lnSpc>
              <a:spcBef>
                <a:spcPts val="0"/>
              </a:spcBef>
            </a:pPr>
            <a:r>
              <a:rPr lang="en-US" altLang="zh-TW" sz="3200" dirty="0">
                <a:solidFill>
                  <a:schemeClr val="bg1"/>
                </a:solidFill>
                <a:latin typeface="Arial" panose="020B0604020202020204" pitchFamily="34" charset="0"/>
                <a:ea typeface="標楷體" panose="03000509000000000000" pitchFamily="65" charset="-120"/>
                <a:cs typeface="Arial" panose="020B0604020202020204" pitchFamily="34" charset="0"/>
              </a:rPr>
              <a:t>green</a:t>
            </a:r>
          </a:p>
        </p:txBody>
      </p:sp>
      <p:sp>
        <p:nvSpPr>
          <p:cNvPr id="45" name="文字版面配置區 2">
            <a:extLst>
              <a:ext uri="{FF2B5EF4-FFF2-40B4-BE49-F238E27FC236}">
                <a16:creationId xmlns:a16="http://schemas.microsoft.com/office/drawing/2014/main" id="{33FD831C-E22D-467B-9B6E-14C32501CF4C}"/>
              </a:ext>
            </a:extLst>
          </p:cNvPr>
          <p:cNvSpPr txBox="1">
            <a:spLocks/>
          </p:cNvSpPr>
          <p:nvPr/>
        </p:nvSpPr>
        <p:spPr>
          <a:xfrm>
            <a:off x="3027643" y="386293"/>
            <a:ext cx="1349827" cy="107721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spcBef>
                <a:spcPts val="0"/>
              </a:spcBef>
            </a:pPr>
            <a:r>
              <a:rPr lang="en-US" altLang="zh-TW" sz="3200" dirty="0">
                <a:solidFill>
                  <a:schemeClr val="bg1"/>
                </a:solidFill>
                <a:latin typeface="Arial" panose="020B0604020202020204" pitchFamily="34" charset="0"/>
                <a:ea typeface="標楷體" panose="03000509000000000000" pitchFamily="65" charset="-120"/>
                <a:cs typeface="Arial" panose="020B0604020202020204" pitchFamily="34" charset="0"/>
              </a:rPr>
              <a:t>(B)</a:t>
            </a:r>
          </a:p>
          <a:p>
            <a:pPr algn="ctr">
              <a:lnSpc>
                <a:spcPct val="100000"/>
              </a:lnSpc>
              <a:spcBef>
                <a:spcPts val="0"/>
              </a:spcBef>
            </a:pPr>
            <a:r>
              <a:rPr lang="en-US" altLang="zh-TW" sz="3200" dirty="0">
                <a:solidFill>
                  <a:schemeClr val="bg1"/>
                </a:solidFill>
                <a:latin typeface="Arial" panose="020B0604020202020204" pitchFamily="34" charset="0"/>
                <a:ea typeface="標楷體" panose="03000509000000000000" pitchFamily="65" charset="-120"/>
                <a:cs typeface="Arial" panose="020B0604020202020204" pitchFamily="34" charset="0"/>
              </a:rPr>
              <a:t>red</a:t>
            </a:r>
          </a:p>
        </p:txBody>
      </p:sp>
      <p:sp>
        <p:nvSpPr>
          <p:cNvPr id="46" name="文字版面配置區 2">
            <a:extLst>
              <a:ext uri="{FF2B5EF4-FFF2-40B4-BE49-F238E27FC236}">
                <a16:creationId xmlns:a16="http://schemas.microsoft.com/office/drawing/2014/main" id="{BDC30F8C-534F-488B-A0B3-5ABC4DC38DE4}"/>
              </a:ext>
            </a:extLst>
          </p:cNvPr>
          <p:cNvSpPr txBox="1">
            <a:spLocks/>
          </p:cNvSpPr>
          <p:nvPr/>
        </p:nvSpPr>
        <p:spPr>
          <a:xfrm>
            <a:off x="5311615" y="386293"/>
            <a:ext cx="1349827" cy="107721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spcBef>
                <a:spcPts val="0"/>
              </a:spcBef>
            </a:pPr>
            <a:r>
              <a:rPr lang="en-US" altLang="zh-TW" sz="3200" dirty="0">
                <a:solidFill>
                  <a:schemeClr val="bg1"/>
                </a:solidFill>
                <a:latin typeface="Arial" panose="020B0604020202020204" pitchFamily="34" charset="0"/>
                <a:ea typeface="標楷體" panose="03000509000000000000" pitchFamily="65" charset="-120"/>
                <a:cs typeface="Arial" panose="020B0604020202020204" pitchFamily="34" charset="0"/>
              </a:rPr>
              <a:t>(C)</a:t>
            </a:r>
          </a:p>
          <a:p>
            <a:pPr algn="ctr">
              <a:lnSpc>
                <a:spcPct val="100000"/>
              </a:lnSpc>
              <a:spcBef>
                <a:spcPts val="0"/>
              </a:spcBef>
            </a:pPr>
            <a:r>
              <a:rPr lang="en-US" altLang="zh-TW" sz="3200" dirty="0" err="1">
                <a:solidFill>
                  <a:schemeClr val="bg1"/>
                </a:solidFill>
                <a:latin typeface="Arial" panose="020B0604020202020204" pitchFamily="34" charset="0"/>
                <a:ea typeface="標楷體" panose="03000509000000000000" pitchFamily="65" charset="-120"/>
                <a:cs typeface="Arial" panose="020B0604020202020204" pitchFamily="34" charset="0"/>
              </a:rPr>
              <a:t>broze</a:t>
            </a:r>
            <a:endParaRPr lang="en-US" altLang="zh-TW" sz="3200" dirty="0">
              <a:solidFill>
                <a:schemeClr val="bg1"/>
              </a:solidFill>
              <a:latin typeface="Arial" panose="020B0604020202020204" pitchFamily="34" charset="0"/>
              <a:ea typeface="標楷體" panose="03000509000000000000" pitchFamily="65" charset="-120"/>
              <a:cs typeface="Arial" panose="020B0604020202020204" pitchFamily="34" charset="0"/>
            </a:endParaRPr>
          </a:p>
        </p:txBody>
      </p:sp>
      <p:sp>
        <p:nvSpPr>
          <p:cNvPr id="47" name="文字版面配置區 2">
            <a:extLst>
              <a:ext uri="{FF2B5EF4-FFF2-40B4-BE49-F238E27FC236}">
                <a16:creationId xmlns:a16="http://schemas.microsoft.com/office/drawing/2014/main" id="{610BA3AF-C5B2-46C3-B4D8-813627705338}"/>
              </a:ext>
            </a:extLst>
          </p:cNvPr>
          <p:cNvSpPr txBox="1">
            <a:spLocks/>
          </p:cNvSpPr>
          <p:nvPr/>
        </p:nvSpPr>
        <p:spPr>
          <a:xfrm>
            <a:off x="7231566" y="209317"/>
            <a:ext cx="2120882" cy="142192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spcBef>
                <a:spcPts val="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(D)</a:t>
            </a:r>
          </a:p>
          <a:p>
            <a:pPr algn="ctr">
              <a:spcBef>
                <a:spcPts val="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sparkling gold</a:t>
            </a:r>
          </a:p>
        </p:txBody>
      </p:sp>
      <p:sp>
        <p:nvSpPr>
          <p:cNvPr id="48" name="文字版面配置區 2">
            <a:extLst>
              <a:ext uri="{FF2B5EF4-FFF2-40B4-BE49-F238E27FC236}">
                <a16:creationId xmlns:a16="http://schemas.microsoft.com/office/drawing/2014/main" id="{811004F8-1BA2-4A22-BDA2-06BD7EDA2F0A}"/>
              </a:ext>
            </a:extLst>
          </p:cNvPr>
          <p:cNvSpPr txBox="1">
            <a:spLocks/>
          </p:cNvSpPr>
          <p:nvPr/>
        </p:nvSpPr>
        <p:spPr>
          <a:xfrm>
            <a:off x="326020" y="1851543"/>
            <a:ext cx="2159999" cy="107721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spcBef>
                <a:spcPts val="0"/>
              </a:spcBef>
            </a:pPr>
            <a:r>
              <a:rPr lang="en-US" altLang="zh-TW" sz="3200" dirty="0">
                <a:solidFill>
                  <a:schemeClr val="bg1"/>
                </a:solidFill>
                <a:latin typeface="Arial" panose="020B0604020202020204" pitchFamily="34" charset="0"/>
                <a:ea typeface="標楷體" panose="03000509000000000000" pitchFamily="65" charset="-120"/>
                <a:cs typeface="Arial" panose="020B0604020202020204" pitchFamily="34" charset="0"/>
              </a:rPr>
              <a:t>(E)</a:t>
            </a:r>
          </a:p>
          <a:p>
            <a:pPr algn="ctr">
              <a:lnSpc>
                <a:spcPct val="100000"/>
              </a:lnSpc>
              <a:spcBef>
                <a:spcPts val="0"/>
              </a:spcBef>
            </a:pPr>
            <a:r>
              <a:rPr lang="en-US" altLang="zh-TW" sz="3200" dirty="0">
                <a:solidFill>
                  <a:schemeClr val="bg1"/>
                </a:solidFill>
                <a:latin typeface="Arial" panose="020B0604020202020204" pitchFamily="34" charset="0"/>
                <a:ea typeface="標楷體" panose="03000509000000000000" pitchFamily="65" charset="-120"/>
                <a:cs typeface="Arial" panose="020B0604020202020204" pitchFamily="34" charset="0"/>
              </a:rPr>
              <a:t>giant, leafy</a:t>
            </a:r>
          </a:p>
        </p:txBody>
      </p:sp>
      <p:sp>
        <p:nvSpPr>
          <p:cNvPr id="49" name="文字版面配置區 2">
            <a:extLst>
              <a:ext uri="{FF2B5EF4-FFF2-40B4-BE49-F238E27FC236}">
                <a16:creationId xmlns:a16="http://schemas.microsoft.com/office/drawing/2014/main" id="{D62AB55F-8F86-4C5F-9909-CD7760070672}"/>
              </a:ext>
            </a:extLst>
          </p:cNvPr>
          <p:cNvSpPr txBox="1">
            <a:spLocks/>
          </p:cNvSpPr>
          <p:nvPr/>
        </p:nvSpPr>
        <p:spPr>
          <a:xfrm>
            <a:off x="2634276" y="1704063"/>
            <a:ext cx="2149568" cy="142192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spcBef>
                <a:spcPts val="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(F)</a:t>
            </a:r>
          </a:p>
          <a:p>
            <a:pPr algn="ctr">
              <a:spcBef>
                <a:spcPts val="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crystal-clear</a:t>
            </a:r>
          </a:p>
        </p:txBody>
      </p:sp>
      <p:sp>
        <p:nvSpPr>
          <p:cNvPr id="50" name="文字版面配置區 2">
            <a:extLst>
              <a:ext uri="{FF2B5EF4-FFF2-40B4-BE49-F238E27FC236}">
                <a16:creationId xmlns:a16="http://schemas.microsoft.com/office/drawing/2014/main" id="{95D31DB8-1168-4537-8A27-0FC71EA679AD}"/>
              </a:ext>
            </a:extLst>
          </p:cNvPr>
          <p:cNvSpPr txBox="1">
            <a:spLocks/>
          </p:cNvSpPr>
          <p:nvPr/>
        </p:nvSpPr>
        <p:spPr>
          <a:xfrm>
            <a:off x="4922627" y="1851543"/>
            <a:ext cx="2160000" cy="107721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spcBef>
                <a:spcPts val="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(G)</a:t>
            </a:r>
          </a:p>
          <a:p>
            <a:pPr algn="ctr">
              <a:lnSpc>
                <a:spcPct val="100000"/>
              </a:lnSpc>
              <a:spcBef>
                <a:spcPts val="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three-story</a:t>
            </a:r>
          </a:p>
        </p:txBody>
      </p:sp>
      <p:sp>
        <p:nvSpPr>
          <p:cNvPr id="51" name="文字版面配置區 2">
            <a:extLst>
              <a:ext uri="{FF2B5EF4-FFF2-40B4-BE49-F238E27FC236}">
                <a16:creationId xmlns:a16="http://schemas.microsoft.com/office/drawing/2014/main" id="{E1DDEB9D-80CF-4D1B-8E1A-53D5D352762B}"/>
              </a:ext>
            </a:extLst>
          </p:cNvPr>
          <p:cNvSpPr txBox="1">
            <a:spLocks/>
          </p:cNvSpPr>
          <p:nvPr/>
        </p:nvSpPr>
        <p:spPr>
          <a:xfrm>
            <a:off x="7213211" y="1851543"/>
            <a:ext cx="2139237" cy="107721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spcBef>
                <a:spcPts val="0"/>
              </a:spcBef>
            </a:pPr>
            <a:r>
              <a:rPr lang="en-US" altLang="zh-TW" sz="3200" dirty="0">
                <a:solidFill>
                  <a:schemeClr val="bg1"/>
                </a:solidFill>
                <a:latin typeface="Arial" panose="020B0604020202020204" pitchFamily="34" charset="0"/>
                <a:ea typeface="標楷體" panose="03000509000000000000" pitchFamily="65" charset="-120"/>
                <a:cs typeface="Arial" panose="020B0604020202020204" pitchFamily="34" charset="0"/>
              </a:rPr>
              <a:t>(H)</a:t>
            </a:r>
          </a:p>
          <a:p>
            <a:pPr algn="ctr">
              <a:lnSpc>
                <a:spcPct val="100000"/>
              </a:lnSpc>
              <a:spcBef>
                <a:spcPts val="0"/>
              </a:spcBef>
            </a:pPr>
            <a:r>
              <a:rPr lang="en-US" altLang="zh-TW" sz="3200" dirty="0">
                <a:solidFill>
                  <a:schemeClr val="bg1"/>
                </a:solidFill>
                <a:latin typeface="Arial" panose="020B0604020202020204" pitchFamily="34" charset="0"/>
                <a:ea typeface="標楷體" panose="03000509000000000000" pitchFamily="65" charset="-120"/>
                <a:cs typeface="Arial" panose="020B0604020202020204" pitchFamily="34" charset="0"/>
              </a:rPr>
              <a:t>delicate</a:t>
            </a:r>
          </a:p>
        </p:txBody>
      </p:sp>
      <p:sp>
        <p:nvSpPr>
          <p:cNvPr id="52" name="文字版面配置區 2">
            <a:extLst>
              <a:ext uri="{FF2B5EF4-FFF2-40B4-BE49-F238E27FC236}">
                <a16:creationId xmlns:a16="http://schemas.microsoft.com/office/drawing/2014/main" id="{DF9C928D-3520-4FA4-9BEC-E453E4BE870A}"/>
              </a:ext>
            </a:extLst>
          </p:cNvPr>
          <p:cNvSpPr txBox="1">
            <a:spLocks/>
          </p:cNvSpPr>
          <p:nvPr/>
        </p:nvSpPr>
        <p:spPr>
          <a:xfrm>
            <a:off x="720713" y="3378214"/>
            <a:ext cx="1349827" cy="107721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spcBef>
                <a:spcPts val="0"/>
              </a:spcBef>
            </a:pPr>
            <a:r>
              <a:rPr lang="en-US" altLang="zh-TW" sz="3200" dirty="0">
                <a:solidFill>
                  <a:schemeClr val="bg1"/>
                </a:solidFill>
                <a:latin typeface="Arial" panose="020B0604020202020204" pitchFamily="34" charset="0"/>
                <a:ea typeface="標楷體" panose="03000509000000000000" pitchFamily="65" charset="-120"/>
                <a:cs typeface="Arial" panose="020B0604020202020204" pitchFamily="34" charset="0"/>
              </a:rPr>
              <a:t>(I)</a:t>
            </a:r>
          </a:p>
          <a:p>
            <a:pPr algn="ctr">
              <a:lnSpc>
                <a:spcPct val="100000"/>
              </a:lnSpc>
              <a:spcBef>
                <a:spcPts val="0"/>
              </a:spcBef>
            </a:pPr>
            <a:r>
              <a:rPr lang="en-US" altLang="zh-TW" sz="3200" dirty="0">
                <a:solidFill>
                  <a:schemeClr val="bg1"/>
                </a:solidFill>
                <a:latin typeface="Arial" panose="020B0604020202020204" pitchFamily="34" charset="0"/>
                <a:ea typeface="標楷體" panose="03000509000000000000" pitchFamily="65" charset="-120"/>
                <a:cs typeface="Arial" panose="020B0604020202020204" pitchFamily="34" charset="0"/>
              </a:rPr>
              <a:t>silk</a:t>
            </a:r>
          </a:p>
        </p:txBody>
      </p:sp>
      <p:sp>
        <p:nvSpPr>
          <p:cNvPr id="53" name="文字版面配置區 2">
            <a:extLst>
              <a:ext uri="{FF2B5EF4-FFF2-40B4-BE49-F238E27FC236}">
                <a16:creationId xmlns:a16="http://schemas.microsoft.com/office/drawing/2014/main" id="{4DF5CD7E-4759-404D-B427-DD3F690A8A56}"/>
              </a:ext>
            </a:extLst>
          </p:cNvPr>
          <p:cNvSpPr txBox="1">
            <a:spLocks/>
          </p:cNvSpPr>
          <p:nvPr/>
        </p:nvSpPr>
        <p:spPr>
          <a:xfrm>
            <a:off x="3027643" y="3378214"/>
            <a:ext cx="1349827" cy="107721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spcBef>
                <a:spcPts val="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(J)</a:t>
            </a:r>
          </a:p>
          <a:p>
            <a:pPr algn="ctr">
              <a:lnSpc>
                <a:spcPct val="100000"/>
              </a:lnSpc>
              <a:spcBef>
                <a:spcPts val="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pink</a:t>
            </a:r>
          </a:p>
        </p:txBody>
      </p:sp>
      <p:sp>
        <p:nvSpPr>
          <p:cNvPr id="54" name="文字版面配置區 2">
            <a:extLst>
              <a:ext uri="{FF2B5EF4-FFF2-40B4-BE49-F238E27FC236}">
                <a16:creationId xmlns:a16="http://schemas.microsoft.com/office/drawing/2014/main" id="{B4A0184C-DA49-4B26-ADA1-FC3A0FA2D604}"/>
              </a:ext>
            </a:extLst>
          </p:cNvPr>
          <p:cNvSpPr txBox="1">
            <a:spLocks/>
          </p:cNvSpPr>
          <p:nvPr/>
        </p:nvSpPr>
        <p:spPr>
          <a:xfrm>
            <a:off x="5311615" y="3378214"/>
            <a:ext cx="1349827" cy="107721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spcBef>
                <a:spcPts val="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(K)</a:t>
            </a:r>
          </a:p>
          <a:p>
            <a:pPr algn="ctr">
              <a:lnSpc>
                <a:spcPct val="100000"/>
              </a:lnSpc>
              <a:spcBef>
                <a:spcPts val="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white</a:t>
            </a:r>
          </a:p>
        </p:txBody>
      </p:sp>
      <p:sp>
        <p:nvSpPr>
          <p:cNvPr id="55" name="文字版面配置區 2">
            <a:extLst>
              <a:ext uri="{FF2B5EF4-FFF2-40B4-BE49-F238E27FC236}">
                <a16:creationId xmlns:a16="http://schemas.microsoft.com/office/drawing/2014/main" id="{274E4695-A0C6-4DB0-9D8E-C7F8509B9D2D}"/>
              </a:ext>
            </a:extLst>
          </p:cNvPr>
          <p:cNvSpPr txBox="1">
            <a:spLocks/>
          </p:cNvSpPr>
          <p:nvPr/>
        </p:nvSpPr>
        <p:spPr>
          <a:xfrm>
            <a:off x="7161418" y="3378214"/>
            <a:ext cx="2306204" cy="107721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spcBef>
                <a:spcPts val="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(L)</a:t>
            </a:r>
          </a:p>
          <a:p>
            <a:pPr algn="ctr">
              <a:lnSpc>
                <a:spcPct val="100000"/>
              </a:lnSpc>
              <a:spcBef>
                <a:spcPts val="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shimmering</a:t>
            </a:r>
          </a:p>
        </p:txBody>
      </p:sp>
      <p:sp>
        <p:nvSpPr>
          <p:cNvPr id="56" name="文字版面配置區 2">
            <a:extLst>
              <a:ext uri="{FF2B5EF4-FFF2-40B4-BE49-F238E27FC236}">
                <a16:creationId xmlns:a16="http://schemas.microsoft.com/office/drawing/2014/main" id="{EF68F042-E313-4924-B176-010AD2B32032}"/>
              </a:ext>
            </a:extLst>
          </p:cNvPr>
          <p:cNvSpPr txBox="1">
            <a:spLocks/>
          </p:cNvSpPr>
          <p:nvPr/>
        </p:nvSpPr>
        <p:spPr>
          <a:xfrm>
            <a:off x="326020" y="4843464"/>
            <a:ext cx="2160000" cy="107721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spcBef>
                <a:spcPts val="0"/>
              </a:spcBef>
            </a:pPr>
            <a:r>
              <a:rPr lang="en-US" altLang="zh-TW" sz="3200" dirty="0">
                <a:solidFill>
                  <a:schemeClr val="bg1"/>
                </a:solidFill>
                <a:latin typeface="Arial" panose="020B0604020202020204" pitchFamily="34" charset="0"/>
                <a:ea typeface="標楷體" panose="03000509000000000000" pitchFamily="65" charset="-120"/>
                <a:cs typeface="Arial" panose="020B0604020202020204" pitchFamily="34" charset="0"/>
              </a:rPr>
              <a:t>(M)</a:t>
            </a:r>
          </a:p>
          <a:p>
            <a:pPr algn="ctr">
              <a:lnSpc>
                <a:spcPct val="100000"/>
              </a:lnSpc>
              <a:spcBef>
                <a:spcPts val="0"/>
              </a:spcBef>
            </a:pPr>
            <a:r>
              <a:rPr lang="en-US" altLang="zh-TW" sz="3200" dirty="0">
                <a:solidFill>
                  <a:schemeClr val="bg1"/>
                </a:solidFill>
                <a:latin typeface="Arial" panose="020B0604020202020204" pitchFamily="34" charset="0"/>
                <a:ea typeface="標楷體" panose="03000509000000000000" pitchFamily="65" charset="-120"/>
                <a:cs typeface="Arial" panose="020B0604020202020204" pitchFamily="34" charset="0"/>
              </a:rPr>
              <a:t>bright red</a:t>
            </a:r>
          </a:p>
        </p:txBody>
      </p:sp>
      <p:sp>
        <p:nvSpPr>
          <p:cNvPr id="57" name="文字版面配置區 2">
            <a:extLst>
              <a:ext uri="{FF2B5EF4-FFF2-40B4-BE49-F238E27FC236}">
                <a16:creationId xmlns:a16="http://schemas.microsoft.com/office/drawing/2014/main" id="{2A8097CC-1A73-4048-862A-974A091DAF27}"/>
              </a:ext>
            </a:extLst>
          </p:cNvPr>
          <p:cNvSpPr txBox="1">
            <a:spLocks/>
          </p:cNvSpPr>
          <p:nvPr/>
        </p:nvSpPr>
        <p:spPr>
          <a:xfrm>
            <a:off x="2875009" y="4843464"/>
            <a:ext cx="1502462" cy="107721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spcBef>
                <a:spcPts val="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(N)</a:t>
            </a:r>
          </a:p>
          <a:p>
            <a:pPr algn="ctr">
              <a:lnSpc>
                <a:spcPct val="100000"/>
              </a:lnSpc>
              <a:spcBef>
                <a:spcPts val="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orange</a:t>
            </a:r>
          </a:p>
        </p:txBody>
      </p:sp>
      <p:sp>
        <p:nvSpPr>
          <p:cNvPr id="58" name="文字版面配置區 2">
            <a:extLst>
              <a:ext uri="{FF2B5EF4-FFF2-40B4-BE49-F238E27FC236}">
                <a16:creationId xmlns:a16="http://schemas.microsoft.com/office/drawing/2014/main" id="{38CE1CD0-843E-460A-B351-A82683FFE85C}"/>
              </a:ext>
            </a:extLst>
          </p:cNvPr>
          <p:cNvSpPr txBox="1">
            <a:spLocks/>
          </p:cNvSpPr>
          <p:nvPr/>
        </p:nvSpPr>
        <p:spPr>
          <a:xfrm>
            <a:off x="5311615" y="4843464"/>
            <a:ext cx="1349827" cy="107721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spcBef>
                <a:spcPts val="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(O)</a:t>
            </a:r>
          </a:p>
          <a:p>
            <a:pPr algn="ctr">
              <a:lnSpc>
                <a:spcPct val="100000"/>
              </a:lnSpc>
              <a:spcBef>
                <a:spcPts val="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silver</a:t>
            </a:r>
          </a:p>
        </p:txBody>
      </p:sp>
      <p:sp>
        <p:nvSpPr>
          <p:cNvPr id="59" name="文字版面配置區 2">
            <a:extLst>
              <a:ext uri="{FF2B5EF4-FFF2-40B4-BE49-F238E27FC236}">
                <a16:creationId xmlns:a16="http://schemas.microsoft.com/office/drawing/2014/main" id="{E94E0E54-68D3-471C-8E82-3B7CD8FA27E7}"/>
              </a:ext>
            </a:extLst>
          </p:cNvPr>
          <p:cNvSpPr txBox="1">
            <a:spLocks/>
          </p:cNvSpPr>
          <p:nvPr/>
        </p:nvSpPr>
        <p:spPr>
          <a:xfrm>
            <a:off x="7468520" y="4818214"/>
            <a:ext cx="1692000" cy="1077218"/>
          </a:xfrm>
          <a:prstGeom prst="rect">
            <a:avLst/>
          </a:prstGeom>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spcBef>
                <a:spcPts val="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(P)</a:t>
            </a:r>
          </a:p>
          <a:p>
            <a:pPr algn="ctr">
              <a:lnSpc>
                <a:spcPct val="100000"/>
              </a:lnSpc>
              <a:spcBef>
                <a:spcPts val="0"/>
              </a:spcBef>
            </a:pP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graceful</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60" name="圓角矩形 4">
            <a:hlinkClick r:id="rId18" action="ppaction://hlinksldjump"/>
            <a:extLst>
              <a:ext uri="{FF2B5EF4-FFF2-40B4-BE49-F238E27FC236}">
                <a16:creationId xmlns:a16="http://schemas.microsoft.com/office/drawing/2014/main" id="{9E7ED083-3DDD-4CF2-A9C0-C34D492FC471}"/>
              </a:ext>
            </a:extLst>
          </p:cNvPr>
          <p:cNvSpPr/>
          <p:nvPr/>
        </p:nvSpPr>
        <p:spPr>
          <a:xfrm>
            <a:off x="9726605" y="99272"/>
            <a:ext cx="1738441" cy="417965"/>
          </a:xfrm>
          <a:prstGeom prst="roundRect">
            <a:avLst/>
          </a:prstGeom>
          <a:solidFill>
            <a:srgbClr val="D1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b="1" dirty="0">
                <a:solidFill>
                  <a:schemeClr val="tx1"/>
                </a:solidFill>
                <a:latin typeface="微軟正黑體" panose="020B0604030504040204" pitchFamily="34" charset="-120"/>
                <a:ea typeface="微軟正黑體" panose="020B0604030504040204" pitchFamily="34" charset="-120"/>
              </a:rPr>
              <a:t>題目 </a:t>
            </a:r>
            <a:r>
              <a:rPr lang="en-US" altLang="zh-TW" b="1" dirty="0">
                <a:solidFill>
                  <a:schemeClr val="tx1"/>
                </a:solidFill>
                <a:latin typeface="微軟正黑體" panose="020B0604030504040204" pitchFamily="34" charset="-120"/>
                <a:ea typeface="微軟正黑體" panose="020B0604030504040204" pitchFamily="34" charset="-120"/>
              </a:rPr>
              <a:t>Time</a:t>
            </a:r>
            <a:endParaRPr lang="zh-TW" altLang="en-US" b="1" dirty="0">
              <a:solidFill>
                <a:schemeClr val="tx1"/>
              </a:solidFill>
              <a:latin typeface="微軟正黑體" panose="020B0604030504040204" pitchFamily="34" charset="-120"/>
              <a:ea typeface="微軟正黑體" panose="020B0604030504040204" pitchFamily="34" charset="-120"/>
            </a:endParaRPr>
          </a:p>
        </p:txBody>
      </p:sp>
      <p:sp>
        <p:nvSpPr>
          <p:cNvPr id="61" name="圓角矩形 4">
            <a:hlinkClick r:id="rId19" action="ppaction://hlinksldjump"/>
            <a:extLst>
              <a:ext uri="{FF2B5EF4-FFF2-40B4-BE49-F238E27FC236}">
                <a16:creationId xmlns:a16="http://schemas.microsoft.com/office/drawing/2014/main" id="{FB6C5D7E-EF08-4D34-92F0-AFFC6C36179A}"/>
              </a:ext>
            </a:extLst>
          </p:cNvPr>
          <p:cNvSpPr/>
          <p:nvPr/>
        </p:nvSpPr>
        <p:spPr>
          <a:xfrm>
            <a:off x="9726605" y="616509"/>
            <a:ext cx="1738441" cy="417965"/>
          </a:xfrm>
          <a:prstGeom prst="roundRect">
            <a:avLst/>
          </a:prstGeom>
          <a:solidFill>
            <a:srgbClr val="D1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93713"/>
            <a:r>
              <a:rPr lang="en-US" altLang="zh-TW" b="1" dirty="0">
                <a:solidFill>
                  <a:schemeClr val="tx1"/>
                </a:solidFill>
                <a:latin typeface="微軟正黑體" panose="020B0604030504040204" pitchFamily="34" charset="-120"/>
                <a:ea typeface="微軟正黑體" panose="020B0604030504040204" pitchFamily="34" charset="-120"/>
              </a:rPr>
              <a:t>Location</a:t>
            </a:r>
            <a:endParaRPr lang="zh-TW" altLang="en-US" b="1" dirty="0">
              <a:solidFill>
                <a:schemeClr val="tx1"/>
              </a:solidFill>
              <a:latin typeface="微軟正黑體" panose="020B0604030504040204" pitchFamily="34" charset="-120"/>
              <a:ea typeface="微軟正黑體" panose="020B0604030504040204" pitchFamily="34" charset="-120"/>
            </a:endParaRPr>
          </a:p>
        </p:txBody>
      </p:sp>
      <p:sp>
        <p:nvSpPr>
          <p:cNvPr id="62" name="圓角矩形 4">
            <a:hlinkClick r:id="rId20" action="ppaction://hlinksldjump"/>
            <a:extLst>
              <a:ext uri="{FF2B5EF4-FFF2-40B4-BE49-F238E27FC236}">
                <a16:creationId xmlns:a16="http://schemas.microsoft.com/office/drawing/2014/main" id="{515AD0A7-A335-4E45-9CE0-E8CC7EE551CA}"/>
              </a:ext>
            </a:extLst>
          </p:cNvPr>
          <p:cNvSpPr/>
          <p:nvPr/>
        </p:nvSpPr>
        <p:spPr>
          <a:xfrm>
            <a:off x="9726605" y="1133746"/>
            <a:ext cx="1738441" cy="417965"/>
          </a:xfrm>
          <a:prstGeom prst="roundRect">
            <a:avLst/>
          </a:prstGeom>
          <a:solidFill>
            <a:srgbClr val="D1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93713"/>
            <a:r>
              <a:rPr lang="en-US" altLang="zh-TW" b="1" dirty="0">
                <a:solidFill>
                  <a:schemeClr val="tx1"/>
                </a:solidFill>
                <a:latin typeface="微軟正黑體" panose="020B0604030504040204" pitchFamily="34" charset="-120"/>
                <a:ea typeface="微軟正黑體" panose="020B0604030504040204" pitchFamily="34" charset="-120"/>
              </a:rPr>
              <a:t>Person</a:t>
            </a:r>
            <a:endParaRPr lang="zh-TW" altLang="en-US" b="1" dirty="0">
              <a:solidFill>
                <a:schemeClr val="tx1"/>
              </a:solidFill>
              <a:latin typeface="微軟正黑體" panose="020B0604030504040204" pitchFamily="34" charset="-120"/>
              <a:ea typeface="微軟正黑體" panose="020B0604030504040204" pitchFamily="34" charset="-120"/>
            </a:endParaRPr>
          </a:p>
        </p:txBody>
      </p:sp>
      <p:pic>
        <p:nvPicPr>
          <p:cNvPr id="43" name="圖片 4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bwMode="auto">
          <a:xfrm>
            <a:off x="11641998" y="133200"/>
            <a:ext cx="381427" cy="369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14862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文字版面配置區 2">
            <a:extLst>
              <a:ext uri="{FF2B5EF4-FFF2-40B4-BE49-F238E27FC236}">
                <a16:creationId xmlns:a16="http://schemas.microsoft.com/office/drawing/2014/main" id="{FE65D531-491C-4C0F-8B52-1F2F0883ED97}"/>
              </a:ext>
            </a:extLst>
          </p:cNvPr>
          <p:cNvSpPr txBox="1">
            <a:spLocks/>
          </p:cNvSpPr>
          <p:nvPr/>
        </p:nvSpPr>
        <p:spPr>
          <a:xfrm>
            <a:off x="5055489" y="292849"/>
            <a:ext cx="2081014" cy="584775"/>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spcBef>
                <a:spcPts val="600"/>
              </a:spcBef>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Time</a:t>
            </a:r>
          </a:p>
        </p:txBody>
      </p:sp>
      <p:sp>
        <p:nvSpPr>
          <p:cNvPr id="61" name="文字版面配置區 2">
            <a:extLst>
              <a:ext uri="{FF2B5EF4-FFF2-40B4-BE49-F238E27FC236}">
                <a16:creationId xmlns:a16="http://schemas.microsoft.com/office/drawing/2014/main" id="{1ED407C5-1A3B-44C9-9AFF-509B086BADBE}"/>
              </a:ext>
            </a:extLst>
          </p:cNvPr>
          <p:cNvSpPr txBox="1">
            <a:spLocks/>
          </p:cNvSpPr>
          <p:nvPr/>
        </p:nvSpPr>
        <p:spPr>
          <a:xfrm>
            <a:off x="1131210" y="906641"/>
            <a:ext cx="10211241" cy="440312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35000"/>
              </a:lnSpc>
              <a:spcBef>
                <a:spcPts val="600"/>
              </a:spcBef>
              <a:spcAft>
                <a:spcPts val="600"/>
              </a:spcAft>
            </a:pP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Season</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Spring → Summer → Autumn → Winter</a:t>
            </a:r>
            <a:endPar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endParaRPr>
          </a:p>
          <a:p>
            <a:pPr defTabSz="836613">
              <a:lnSpc>
                <a:spcPct val="135000"/>
              </a:lnSpc>
              <a:spcBef>
                <a:spcPts val="600"/>
              </a:spcBef>
              <a:spcAft>
                <a:spcPts val="600"/>
              </a:spcAft>
            </a:pP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a sea of </a:t>
            </a:r>
            <a:r>
              <a:rPr lang="en-US" altLang="zh-TW" sz="2800" u="sng" baseline="30000" dirty="0">
                <a:solidFill>
                  <a:schemeClr val="tx1"/>
                </a:solidFill>
                <a:latin typeface="Arial" panose="020B0604020202020204" pitchFamily="34" charset="0"/>
                <a:ea typeface="標楷體" panose="03000509000000000000" pitchFamily="65" charset="-120"/>
                <a:cs typeface="Arial" panose="020B0604020202020204" pitchFamily="34" charset="0"/>
              </a:rPr>
              <a:t>1</a:t>
            </a:r>
            <a:r>
              <a:rPr lang="zh-TW" altLang="en-US" sz="28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28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28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cherry blossoms→</a:t>
            </a:r>
            <a:r>
              <a:rPr lang="en-US" altLang="zh-TW" sz="2800" u="sng" baseline="30000" dirty="0">
                <a:solidFill>
                  <a:schemeClr val="tx1"/>
                </a:solidFill>
                <a:latin typeface="Arial" panose="020B0604020202020204" pitchFamily="34" charset="0"/>
                <a:ea typeface="標楷體" panose="03000509000000000000" pitchFamily="65" charset="-120"/>
                <a:cs typeface="Arial" panose="020B0604020202020204" pitchFamily="34" charset="0"/>
              </a:rPr>
              <a:t>2</a:t>
            </a:r>
            <a:r>
              <a:rPr lang="zh-TW" altLang="en-US" sz="28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28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28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leaves can</a:t>
            </a: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be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heard rustling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and seen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sparkling →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maple leaves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in </a:t>
            </a:r>
            <a:r>
              <a:rPr lang="en-US" altLang="zh-TW" sz="2800" u="sng" baseline="30000" dirty="0">
                <a:solidFill>
                  <a:schemeClr val="tx1"/>
                </a:solidFill>
                <a:latin typeface="Arial" panose="020B0604020202020204" pitchFamily="34" charset="0"/>
                <a:ea typeface="標楷體" panose="03000509000000000000" pitchFamily="65" charset="-120"/>
                <a:cs typeface="Arial" panose="020B0604020202020204" pitchFamily="34" charset="0"/>
              </a:rPr>
              <a:t>3</a:t>
            </a:r>
            <a:r>
              <a:rPr lang="zh-TW" altLang="en-US" sz="28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28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28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and </a:t>
            </a:r>
            <a:r>
              <a:rPr lang="en-US" altLang="zh-TW" sz="2800" u="sng" baseline="30000" dirty="0">
                <a:solidFill>
                  <a:schemeClr val="tx1"/>
                </a:solidFill>
                <a:latin typeface="Arial" panose="020B0604020202020204" pitchFamily="34" charset="0"/>
                <a:ea typeface="標楷體" panose="03000509000000000000" pitchFamily="65" charset="-120"/>
                <a:cs typeface="Arial" panose="020B0604020202020204" pitchFamily="34" charset="0"/>
              </a:rPr>
              <a:t>4</a:t>
            </a:r>
            <a:r>
              <a:rPr lang="zh-TW" altLang="en-US" sz="28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28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28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colors</a:t>
            </a:r>
            <a:r>
              <a:rPr lang="zh-TW" altLang="en-US"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white snow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turns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the city into a(n) </a:t>
            </a:r>
            <a:b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u="sng" baseline="300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5</a:t>
            </a:r>
            <a:r>
              <a:rPr lang="zh-TW" altLang="en-US" sz="28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28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28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kingdom</a:t>
            </a:r>
          </a:p>
        </p:txBody>
      </p:sp>
      <p:sp>
        <p:nvSpPr>
          <p:cNvPr id="63" name="圓角矩形 4">
            <a:hlinkClick r:id="rId2" action="ppaction://hlinksldjump"/>
            <a:extLst>
              <a:ext uri="{FF2B5EF4-FFF2-40B4-BE49-F238E27FC236}">
                <a16:creationId xmlns:a16="http://schemas.microsoft.com/office/drawing/2014/main" id="{0EC1A85C-6287-4460-B08E-71B39951B035}"/>
              </a:ext>
            </a:extLst>
          </p:cNvPr>
          <p:cNvSpPr/>
          <p:nvPr/>
        </p:nvSpPr>
        <p:spPr>
          <a:xfrm>
            <a:off x="10296000" y="99272"/>
            <a:ext cx="1224000" cy="396000"/>
          </a:xfrm>
          <a:prstGeom prst="roundRect">
            <a:avLst/>
          </a:prstGeom>
          <a:solidFill>
            <a:srgbClr val="D1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選項</a:t>
            </a:r>
          </a:p>
        </p:txBody>
      </p:sp>
      <p:sp>
        <p:nvSpPr>
          <p:cNvPr id="11" name="文字版面配置區 2">
            <a:extLst>
              <a:ext uri="{FF2B5EF4-FFF2-40B4-BE49-F238E27FC236}">
                <a16:creationId xmlns:a16="http://schemas.microsoft.com/office/drawing/2014/main" id="{F3AA0484-7AA8-4D25-B960-3284A81E0AA3}"/>
              </a:ext>
            </a:extLst>
          </p:cNvPr>
          <p:cNvSpPr txBox="1">
            <a:spLocks/>
          </p:cNvSpPr>
          <p:nvPr/>
        </p:nvSpPr>
        <p:spPr>
          <a:xfrm>
            <a:off x="3600660" y="2293624"/>
            <a:ext cx="372442" cy="48616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ts val="0"/>
              </a:spcBef>
            </a:pPr>
            <a:r>
              <a:rPr lang="en-US" altLang="zh-TW" sz="2800" dirty="0">
                <a:solidFill>
                  <a:srgbClr val="FF0000"/>
                </a:solidFill>
                <a:latin typeface="Arial" panose="020B0604020202020204" pitchFamily="34" charset="0"/>
                <a:ea typeface="標楷體" panose="03000509000000000000" pitchFamily="65" charset="-120"/>
                <a:cs typeface="Arial" panose="020B0604020202020204" pitchFamily="34" charset="0"/>
              </a:rPr>
              <a:t>J</a:t>
            </a:r>
          </a:p>
        </p:txBody>
      </p:sp>
      <p:sp>
        <p:nvSpPr>
          <p:cNvPr id="14" name="文字版面配置區 2">
            <a:extLst>
              <a:ext uri="{FF2B5EF4-FFF2-40B4-BE49-F238E27FC236}">
                <a16:creationId xmlns:a16="http://schemas.microsoft.com/office/drawing/2014/main" id="{9634AA43-5C8B-4806-8662-C71B06BB2CD2}"/>
              </a:ext>
            </a:extLst>
          </p:cNvPr>
          <p:cNvSpPr txBox="1">
            <a:spLocks/>
          </p:cNvSpPr>
          <p:nvPr/>
        </p:nvSpPr>
        <p:spPr>
          <a:xfrm>
            <a:off x="7635043" y="2287108"/>
            <a:ext cx="393781" cy="48616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ts val="0"/>
              </a:spcBef>
            </a:pPr>
            <a:r>
              <a:rPr lang="en-US" altLang="zh-TW" sz="2800" dirty="0">
                <a:solidFill>
                  <a:srgbClr val="FF0000"/>
                </a:solidFill>
                <a:latin typeface="Arial" panose="020B0604020202020204" pitchFamily="34" charset="0"/>
                <a:ea typeface="標楷體" panose="03000509000000000000" pitchFamily="65" charset="-120"/>
                <a:cs typeface="Arial" panose="020B0604020202020204" pitchFamily="34" charset="0"/>
              </a:rPr>
              <a:t>A</a:t>
            </a:r>
          </a:p>
        </p:txBody>
      </p:sp>
      <p:sp>
        <p:nvSpPr>
          <p:cNvPr id="17" name="文字版面配置區 2">
            <a:extLst>
              <a:ext uri="{FF2B5EF4-FFF2-40B4-BE49-F238E27FC236}">
                <a16:creationId xmlns:a16="http://schemas.microsoft.com/office/drawing/2014/main" id="{CF75F7E3-6DF0-4D65-BFFA-7785CD99037C}"/>
              </a:ext>
            </a:extLst>
          </p:cNvPr>
          <p:cNvSpPr txBox="1">
            <a:spLocks/>
          </p:cNvSpPr>
          <p:nvPr/>
        </p:nvSpPr>
        <p:spPr>
          <a:xfrm>
            <a:off x="3658412" y="3422801"/>
            <a:ext cx="391921" cy="48616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ts val="0"/>
              </a:spcBef>
            </a:pPr>
            <a:r>
              <a:rPr lang="en-US" altLang="zh-TW" sz="2800" dirty="0">
                <a:solidFill>
                  <a:srgbClr val="FF0000"/>
                </a:solidFill>
                <a:latin typeface="Arial" panose="020B0604020202020204" pitchFamily="34" charset="0"/>
                <a:ea typeface="標楷體" panose="03000509000000000000" pitchFamily="65" charset="-120"/>
                <a:cs typeface="Arial" panose="020B0604020202020204" pitchFamily="34" charset="0"/>
              </a:rPr>
              <a:t>N</a:t>
            </a:r>
          </a:p>
        </p:txBody>
      </p:sp>
      <p:sp>
        <p:nvSpPr>
          <p:cNvPr id="19" name="文字版面配置區 2">
            <a:extLst>
              <a:ext uri="{FF2B5EF4-FFF2-40B4-BE49-F238E27FC236}">
                <a16:creationId xmlns:a16="http://schemas.microsoft.com/office/drawing/2014/main" id="{0429E9E0-0E45-449B-A2F8-D519EC2747A2}"/>
              </a:ext>
            </a:extLst>
          </p:cNvPr>
          <p:cNvSpPr txBox="1">
            <a:spLocks/>
          </p:cNvSpPr>
          <p:nvPr/>
        </p:nvSpPr>
        <p:spPr>
          <a:xfrm>
            <a:off x="5500873" y="3422800"/>
            <a:ext cx="416176" cy="48616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ts val="0"/>
              </a:spcBef>
            </a:pPr>
            <a:r>
              <a:rPr lang="en-US" altLang="zh-TW" sz="2800" dirty="0">
                <a:solidFill>
                  <a:srgbClr val="FF0000"/>
                </a:solidFill>
                <a:latin typeface="Arial" panose="020B0604020202020204" pitchFamily="34" charset="0"/>
                <a:ea typeface="標楷體" panose="03000509000000000000" pitchFamily="65" charset="-120"/>
                <a:cs typeface="Arial" panose="020B0604020202020204" pitchFamily="34" charset="0"/>
              </a:rPr>
              <a:t>B</a:t>
            </a:r>
          </a:p>
        </p:txBody>
      </p:sp>
      <p:sp>
        <p:nvSpPr>
          <p:cNvPr id="21" name="文字版面配置區 2">
            <a:extLst>
              <a:ext uri="{FF2B5EF4-FFF2-40B4-BE49-F238E27FC236}">
                <a16:creationId xmlns:a16="http://schemas.microsoft.com/office/drawing/2014/main" id="{D8DA51C3-AE4B-4F70-B768-8B3AF43B0101}"/>
              </a:ext>
            </a:extLst>
          </p:cNvPr>
          <p:cNvSpPr txBox="1">
            <a:spLocks/>
          </p:cNvSpPr>
          <p:nvPr/>
        </p:nvSpPr>
        <p:spPr>
          <a:xfrm>
            <a:off x="5249604" y="4583407"/>
            <a:ext cx="459357" cy="52012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ts val="0"/>
              </a:spcBef>
            </a:pPr>
            <a:r>
              <a:rPr lang="en-US" altLang="zh-TW" sz="2800" dirty="0">
                <a:solidFill>
                  <a:srgbClr val="FF0000"/>
                </a:solidFill>
                <a:latin typeface="Arial" panose="020B0604020202020204" pitchFamily="34" charset="0"/>
                <a:ea typeface="標楷體" panose="03000509000000000000" pitchFamily="65" charset="-120"/>
                <a:cs typeface="Arial" panose="020B0604020202020204" pitchFamily="34" charset="0"/>
              </a:rPr>
              <a:t>O</a:t>
            </a:r>
          </a:p>
        </p:txBody>
      </p:sp>
      <p:pic>
        <p:nvPicPr>
          <p:cNvPr id="23" name="圖片 22">
            <a:extLst>
              <a:ext uri="{FF2B5EF4-FFF2-40B4-BE49-F238E27FC236}">
                <a16:creationId xmlns:a16="http://schemas.microsoft.com/office/drawing/2014/main" id="{CF642858-8CD8-4105-923E-66FEBB8A01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19499" y="128549"/>
            <a:ext cx="1283054" cy="359410"/>
          </a:xfrm>
          <a:prstGeom prst="rect">
            <a:avLst/>
          </a:prstGeom>
        </p:spPr>
      </p:pic>
      <p:pic>
        <p:nvPicPr>
          <p:cNvPr id="26" name="圖片 2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11641998" y="133200"/>
            <a:ext cx="381427" cy="369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圖片 26">
            <a:extLst>
              <a:ext uri="{FF2B5EF4-FFF2-40B4-BE49-F238E27FC236}">
                <a16:creationId xmlns:a16="http://schemas.microsoft.com/office/drawing/2014/main" id="{71E44B47-587E-4980-BCBD-1EF4D07213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6974" y="2134368"/>
            <a:ext cx="252000" cy="252000"/>
          </a:xfrm>
          <a:prstGeom prst="rect">
            <a:avLst/>
          </a:prstGeom>
        </p:spPr>
      </p:pic>
      <p:pic>
        <p:nvPicPr>
          <p:cNvPr id="28" name="圖片 27">
            <a:extLst>
              <a:ext uri="{FF2B5EF4-FFF2-40B4-BE49-F238E27FC236}">
                <a16:creationId xmlns:a16="http://schemas.microsoft.com/office/drawing/2014/main" id="{71E44B47-587E-4980-BCBD-1EF4D07213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51868" y="2129024"/>
            <a:ext cx="252000" cy="252000"/>
          </a:xfrm>
          <a:prstGeom prst="rect">
            <a:avLst/>
          </a:prstGeom>
        </p:spPr>
      </p:pic>
      <p:pic>
        <p:nvPicPr>
          <p:cNvPr id="29" name="圖片 28">
            <a:extLst>
              <a:ext uri="{FF2B5EF4-FFF2-40B4-BE49-F238E27FC236}">
                <a16:creationId xmlns:a16="http://schemas.microsoft.com/office/drawing/2014/main" id="{71E44B47-587E-4980-BCBD-1EF4D07213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7914" y="3296801"/>
            <a:ext cx="252000" cy="252000"/>
          </a:xfrm>
          <a:prstGeom prst="rect">
            <a:avLst/>
          </a:prstGeom>
        </p:spPr>
      </p:pic>
      <p:pic>
        <p:nvPicPr>
          <p:cNvPr id="30" name="圖片 29">
            <a:extLst>
              <a:ext uri="{FF2B5EF4-FFF2-40B4-BE49-F238E27FC236}">
                <a16:creationId xmlns:a16="http://schemas.microsoft.com/office/drawing/2014/main" id="{71E44B47-587E-4980-BCBD-1EF4D07213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89620" y="3296801"/>
            <a:ext cx="252000" cy="252000"/>
          </a:xfrm>
          <a:prstGeom prst="rect">
            <a:avLst/>
          </a:prstGeom>
        </p:spPr>
      </p:pic>
      <p:pic>
        <p:nvPicPr>
          <p:cNvPr id="31" name="圖片 30">
            <a:extLst>
              <a:ext uri="{FF2B5EF4-FFF2-40B4-BE49-F238E27FC236}">
                <a16:creationId xmlns:a16="http://schemas.microsoft.com/office/drawing/2014/main" id="{71E44B47-587E-4980-BCBD-1EF4D07213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41432" y="4495850"/>
            <a:ext cx="252000" cy="252000"/>
          </a:xfrm>
          <a:prstGeom prst="rect">
            <a:avLst/>
          </a:prstGeom>
        </p:spPr>
      </p:pic>
    </p:spTree>
    <p:extLst>
      <p:ext uri="{BB962C8B-B14F-4D97-AF65-F5344CB8AC3E}">
        <p14:creationId xmlns:p14="http://schemas.microsoft.com/office/powerpoint/2010/main" val="36673886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50"/>
                                        <p:tgtEl>
                                          <p:spTgt spid="11"/>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50"/>
                                        <p:tgtEl>
                                          <p:spTgt spid="14"/>
                                        </p:tgtEl>
                                      </p:cBhvr>
                                    </p:animEffect>
                                  </p:childTnLst>
                                </p:cTn>
                              </p:par>
                              <p:par>
                                <p:cTn id="11" presetID="10" presetClass="entr" presetSubtype="0" fill="hold" grpId="2"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50"/>
                                        <p:tgtEl>
                                          <p:spTgt spid="17"/>
                                        </p:tgtEl>
                                      </p:cBhvr>
                                    </p:animEffect>
                                  </p:childTnLst>
                                </p:cTn>
                              </p:par>
                              <p:par>
                                <p:cTn id="14" presetID="10" presetClass="entr" presetSubtype="0" fill="hold" grpId="2"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50"/>
                                        <p:tgtEl>
                                          <p:spTgt spid="19"/>
                                        </p:tgtEl>
                                      </p:cBhvr>
                                    </p:animEffect>
                                  </p:childTnLst>
                                </p:cTn>
                              </p:par>
                              <p:par>
                                <p:cTn id="17" presetID="10" presetClass="entr" presetSubtype="0" fill="hold" grpId="2"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50"/>
                                        <p:tgtEl>
                                          <p:spTgt spid="21"/>
                                        </p:tgtEl>
                                      </p:cBhvr>
                                    </p:animEffec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50"/>
                                        <p:tgtEl>
                                          <p:spTgt spid="11"/>
                                        </p:tgtEl>
                                      </p:cBhvr>
                                    </p:animEffect>
                                  </p:childTnLst>
                                </p:cTn>
                              </p:par>
                            </p:childTnLst>
                          </p:cTn>
                        </p:par>
                      </p:childTnLst>
                    </p:cTn>
                  </p:par>
                </p:childTnLst>
              </p:cTn>
              <p:nextCondLst>
                <p:cond evt="onClick" delay="0">
                  <p:tgtEl>
                    <p:spTgt spid="27"/>
                  </p:tgtEl>
                </p:cond>
              </p:nextCondLst>
            </p:seq>
            <p:seq concurrent="1" nextAc="seek">
              <p:cTn id="26" restart="whenNotActive" fill="hold" evtFilter="cancelBubble" nodeType="interactiveSeq">
                <p:stCondLst>
                  <p:cond evt="onClick" delay="0">
                    <p:tgtEl>
                      <p:spTgt spid="28"/>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50"/>
                                        <p:tgtEl>
                                          <p:spTgt spid="14"/>
                                        </p:tgtEl>
                                      </p:cBhvr>
                                    </p:animEffect>
                                  </p:childTnLst>
                                </p:cTn>
                              </p:par>
                            </p:childTnLst>
                          </p:cTn>
                        </p:par>
                      </p:childTnLst>
                    </p:cTn>
                  </p:par>
                </p:childTnLst>
              </p:cTn>
              <p:nextCondLst>
                <p:cond evt="onClick" delay="0">
                  <p:tgtEl>
                    <p:spTgt spid="28"/>
                  </p:tgtEl>
                </p:cond>
              </p:nextCondLst>
            </p:seq>
            <p:seq concurrent="1" nextAc="seek">
              <p:cTn id="32" restart="whenNotActive" fill="hold" evtFilter="cancelBubble" nodeType="interactiveSeq">
                <p:stCondLst>
                  <p:cond evt="onClick" delay="0">
                    <p:tgtEl>
                      <p:spTgt spid="29"/>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
                                        <p:tgtEl>
                                          <p:spTgt spid="17"/>
                                        </p:tgtEl>
                                      </p:cBhvr>
                                    </p:animEffect>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50"/>
                                        <p:tgtEl>
                                          <p:spTgt spid="19"/>
                                        </p:tgtEl>
                                      </p:cBhvr>
                                    </p:animEffect>
                                  </p:childTnLst>
                                </p:cTn>
                              </p:par>
                            </p:childTnLst>
                          </p:cTn>
                        </p:par>
                      </p:childTnLst>
                    </p:cTn>
                  </p:par>
                </p:childTnLst>
              </p:cTn>
              <p:nextCondLst>
                <p:cond evt="onClick" delay="0">
                  <p:tgtEl>
                    <p:spTgt spid="30"/>
                  </p:tgtEl>
                </p:cond>
              </p:nextCondLst>
            </p:seq>
            <p:seq concurrent="1" nextAc="seek">
              <p:cTn id="44" restart="whenNotActive" fill="hold" evtFilter="cancelBubble" nodeType="interactiveSeq">
                <p:stCondLst>
                  <p:cond evt="onClick" delay="0">
                    <p:tgtEl>
                      <p:spTgt spid="31"/>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50"/>
                                        <p:tgtEl>
                                          <p:spTgt spid="21"/>
                                        </p:tgtEl>
                                      </p:cBhvr>
                                    </p:animEffect>
                                  </p:childTnLst>
                                </p:cTn>
                              </p:par>
                            </p:childTnLst>
                          </p:cTn>
                        </p:par>
                      </p:childTnLst>
                    </p:cTn>
                  </p:par>
                </p:childTnLst>
              </p:cTn>
              <p:nextCondLst>
                <p:cond evt="onClick" delay="0">
                  <p:tgtEl>
                    <p:spTgt spid="31"/>
                  </p:tgtEl>
                </p:cond>
              </p:nextCondLst>
            </p:seq>
          </p:childTnLst>
        </p:cTn>
      </p:par>
    </p:tnLst>
    <p:bldLst>
      <p:bldP spid="11" grpId="0"/>
      <p:bldP spid="11" grpId="2"/>
      <p:bldP spid="14" grpId="0"/>
      <p:bldP spid="14" grpId="2"/>
      <p:bldP spid="17" grpId="0"/>
      <p:bldP spid="17" grpId="2"/>
      <p:bldP spid="19" grpId="0"/>
      <p:bldP spid="19" grpId="2"/>
      <p:bldP spid="21" grpId="0"/>
      <p:bldP spid="21" grpId="2"/>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文字版面配置區 2">
            <a:extLst>
              <a:ext uri="{FF2B5EF4-FFF2-40B4-BE49-F238E27FC236}">
                <a16:creationId xmlns:a16="http://schemas.microsoft.com/office/drawing/2014/main" id="{1ED407C5-1A3B-44C9-9AFF-509B086BADBE}"/>
              </a:ext>
            </a:extLst>
          </p:cNvPr>
          <p:cNvSpPr txBox="1">
            <a:spLocks/>
          </p:cNvSpPr>
          <p:nvPr/>
        </p:nvSpPr>
        <p:spPr>
          <a:xfrm>
            <a:off x="1300896" y="906641"/>
            <a:ext cx="9889729" cy="3659463"/>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38000"/>
              </a:lnSpc>
              <a:spcBef>
                <a:spcPts val="600"/>
              </a:spcBef>
            </a:pP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The Golden Pavilion Temple</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Near</a:t>
            </a:r>
            <a:r>
              <a:rPr lang="zh-TW" altLang="en-US"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Far</a:t>
            </a:r>
            <a:endPar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endParaRPr>
          </a:p>
          <a:p>
            <a:pPr>
              <a:lnSpc>
                <a:spcPct val="138000"/>
              </a:lnSpc>
              <a:spcBef>
                <a:spcPts val="0"/>
              </a:spcBef>
            </a:pP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u="sng" baseline="30000" dirty="0">
                <a:solidFill>
                  <a:schemeClr val="tx1"/>
                </a:solidFill>
                <a:latin typeface="Arial" panose="020B0604020202020204" pitchFamily="34" charset="0"/>
                <a:ea typeface="標楷體" panose="03000509000000000000" pitchFamily="65" charset="-120"/>
                <a:cs typeface="Arial" panose="020B0604020202020204" pitchFamily="34" charset="0"/>
              </a:rPr>
              <a:t>6</a:t>
            </a:r>
            <a:r>
              <a:rPr lang="zh-TW" altLang="en-US" sz="28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maple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trees</a:t>
            </a:r>
            <a:r>
              <a:rPr lang="zh-TW" altLang="en-US"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the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main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entrance</a:t>
            </a:r>
            <a:r>
              <a:rPr lang="zh-TW" altLang="en-US"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a(n</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u="sng" baseline="30000" dirty="0">
                <a:solidFill>
                  <a:schemeClr val="tx1"/>
                </a:solidFill>
                <a:latin typeface="Arial" panose="020B0604020202020204" pitchFamily="34" charset="0"/>
                <a:ea typeface="標楷體" panose="03000509000000000000" pitchFamily="65" charset="-120"/>
                <a:cs typeface="Arial" panose="020B0604020202020204" pitchFamily="34" charset="0"/>
              </a:rPr>
              <a:t>7</a:t>
            </a:r>
            <a:r>
              <a:rPr lang="zh-TW" altLang="en-US" sz="28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28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28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pond</a:t>
            </a:r>
            <a:r>
              <a:rPr lang="zh-TW" altLang="en-US"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the </a:t>
            </a:r>
            <a:r>
              <a:rPr lang="en-US" altLang="zh-TW" sz="2800" u="sng" baseline="30000" dirty="0">
                <a:solidFill>
                  <a:schemeClr val="tx1"/>
                </a:solidFill>
                <a:latin typeface="Arial" panose="020B0604020202020204" pitchFamily="34" charset="0"/>
                <a:ea typeface="標楷體" panose="03000509000000000000" pitchFamily="65" charset="-120"/>
                <a:cs typeface="Arial" panose="020B0604020202020204" pitchFamily="34" charset="0"/>
              </a:rPr>
              <a:t>8</a:t>
            </a:r>
            <a:r>
              <a:rPr lang="zh-TW" altLang="en-US" sz="28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28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28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pavilion covered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in</a:t>
            </a:r>
            <a:b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u="sng" baseline="300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9</a:t>
            </a:r>
            <a:r>
              <a:rPr lang="zh-TW" altLang="en-US" sz="28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28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28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leaf and crowned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with</a:t>
            </a:r>
            <a:r>
              <a:rPr lang="zh-TW" altLang="en-US"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large </a:t>
            </a:r>
            <a:b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u="sng" baseline="300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10</a:t>
            </a:r>
            <a:r>
              <a:rPr lang="zh-TW" altLang="en-US" sz="28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phoenix on its </a:t>
            </a:r>
            <a:r>
              <a:rPr lang="en-US" altLang="zh-TW" sz="2800" u="sng" baseline="30000" dirty="0">
                <a:solidFill>
                  <a:schemeClr val="tx1"/>
                </a:solidFill>
                <a:latin typeface="Arial" panose="020B0604020202020204" pitchFamily="34" charset="0"/>
                <a:ea typeface="標楷體" panose="03000509000000000000" pitchFamily="65" charset="-120"/>
                <a:cs typeface="Arial" panose="020B0604020202020204" pitchFamily="34" charset="0"/>
              </a:rPr>
              <a:t>11</a:t>
            </a:r>
            <a:r>
              <a:rPr lang="zh-TW" altLang="en-US" sz="28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roof</a:t>
            </a:r>
          </a:p>
        </p:txBody>
      </p:sp>
      <p:sp>
        <p:nvSpPr>
          <p:cNvPr id="65" name="文字版面配置區 2">
            <a:extLst>
              <a:ext uri="{FF2B5EF4-FFF2-40B4-BE49-F238E27FC236}">
                <a16:creationId xmlns:a16="http://schemas.microsoft.com/office/drawing/2014/main" id="{C70F835F-8D73-4C7A-8E05-2A843E56F81D}"/>
              </a:ext>
            </a:extLst>
          </p:cNvPr>
          <p:cNvSpPr txBox="1">
            <a:spLocks/>
          </p:cNvSpPr>
          <p:nvPr/>
        </p:nvSpPr>
        <p:spPr>
          <a:xfrm>
            <a:off x="5056781" y="272121"/>
            <a:ext cx="2038585" cy="584775"/>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spcBef>
                <a:spcPts val="600"/>
              </a:spcBef>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Location</a:t>
            </a:r>
          </a:p>
        </p:txBody>
      </p:sp>
      <p:sp>
        <p:nvSpPr>
          <p:cNvPr id="11" name="文字版面配置區 2">
            <a:extLst>
              <a:ext uri="{FF2B5EF4-FFF2-40B4-BE49-F238E27FC236}">
                <a16:creationId xmlns:a16="http://schemas.microsoft.com/office/drawing/2014/main" id="{17281C6C-DEA2-4960-9ED9-F744D0459A1E}"/>
              </a:ext>
            </a:extLst>
          </p:cNvPr>
          <p:cNvSpPr txBox="1">
            <a:spLocks/>
          </p:cNvSpPr>
          <p:nvPr/>
        </p:nvSpPr>
        <p:spPr>
          <a:xfrm>
            <a:off x="2358875" y="2196446"/>
            <a:ext cx="374897" cy="5048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ts val="0"/>
              </a:spcBef>
            </a:pPr>
            <a:r>
              <a:rPr lang="en-US" altLang="zh-TW" sz="2800" dirty="0">
                <a:solidFill>
                  <a:srgbClr val="FF0000"/>
                </a:solidFill>
                <a:latin typeface="Arial" panose="020B0604020202020204" pitchFamily="34" charset="0"/>
                <a:ea typeface="標楷體" panose="03000509000000000000" pitchFamily="65" charset="-120"/>
                <a:cs typeface="Arial" panose="020B0604020202020204" pitchFamily="34" charset="0"/>
              </a:rPr>
              <a:t>E</a:t>
            </a:r>
          </a:p>
        </p:txBody>
      </p:sp>
      <p:sp>
        <p:nvSpPr>
          <p:cNvPr id="14" name="文字版面配置區 2">
            <a:extLst>
              <a:ext uri="{FF2B5EF4-FFF2-40B4-BE49-F238E27FC236}">
                <a16:creationId xmlns:a16="http://schemas.microsoft.com/office/drawing/2014/main" id="{95EEA13E-A668-4A27-9CF2-DA4B6EC310DC}"/>
              </a:ext>
            </a:extLst>
          </p:cNvPr>
          <p:cNvSpPr txBox="1">
            <a:spLocks/>
          </p:cNvSpPr>
          <p:nvPr/>
        </p:nvSpPr>
        <p:spPr>
          <a:xfrm>
            <a:off x="3426396" y="2785705"/>
            <a:ext cx="393781" cy="48616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ts val="0"/>
              </a:spcBef>
            </a:pPr>
            <a:r>
              <a:rPr lang="en-US" altLang="zh-TW" sz="2800" dirty="0">
                <a:solidFill>
                  <a:srgbClr val="FF0000"/>
                </a:solidFill>
                <a:latin typeface="Arial" panose="020B0604020202020204" pitchFamily="34" charset="0"/>
                <a:ea typeface="標楷體" panose="03000509000000000000" pitchFamily="65" charset="-120"/>
                <a:cs typeface="Arial" panose="020B0604020202020204" pitchFamily="34" charset="0"/>
              </a:rPr>
              <a:t>F</a:t>
            </a:r>
          </a:p>
        </p:txBody>
      </p:sp>
      <p:sp>
        <p:nvSpPr>
          <p:cNvPr id="17" name="文字版面配置區 2">
            <a:extLst>
              <a:ext uri="{FF2B5EF4-FFF2-40B4-BE49-F238E27FC236}">
                <a16:creationId xmlns:a16="http://schemas.microsoft.com/office/drawing/2014/main" id="{1DFACBDF-7CD0-42DC-81EF-A90E4BF20AC1}"/>
              </a:ext>
            </a:extLst>
          </p:cNvPr>
          <p:cNvSpPr txBox="1">
            <a:spLocks/>
          </p:cNvSpPr>
          <p:nvPr/>
        </p:nvSpPr>
        <p:spPr>
          <a:xfrm>
            <a:off x="6245760" y="2783306"/>
            <a:ext cx="391921" cy="48616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ts val="0"/>
              </a:spcBef>
            </a:pPr>
            <a:r>
              <a:rPr lang="en-US" altLang="zh-TW" sz="2800" dirty="0">
                <a:solidFill>
                  <a:srgbClr val="FF0000"/>
                </a:solidFill>
                <a:latin typeface="Arial" panose="020B0604020202020204" pitchFamily="34" charset="0"/>
                <a:ea typeface="標楷體" panose="03000509000000000000" pitchFamily="65" charset="-120"/>
                <a:cs typeface="Arial" panose="020B0604020202020204" pitchFamily="34" charset="0"/>
              </a:rPr>
              <a:t>G</a:t>
            </a:r>
          </a:p>
        </p:txBody>
      </p:sp>
      <p:sp>
        <p:nvSpPr>
          <p:cNvPr id="19" name="文字版面配置區 2">
            <a:extLst>
              <a:ext uri="{FF2B5EF4-FFF2-40B4-BE49-F238E27FC236}">
                <a16:creationId xmlns:a16="http://schemas.microsoft.com/office/drawing/2014/main" id="{BE6B4EF5-9328-4BB5-BF51-10CB377F97C6}"/>
              </a:ext>
            </a:extLst>
          </p:cNvPr>
          <p:cNvSpPr txBox="1">
            <a:spLocks/>
          </p:cNvSpPr>
          <p:nvPr/>
        </p:nvSpPr>
        <p:spPr>
          <a:xfrm>
            <a:off x="3540742" y="3347494"/>
            <a:ext cx="416176" cy="48616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ts val="0"/>
              </a:spcBef>
            </a:pPr>
            <a:r>
              <a:rPr lang="en-US" altLang="zh-TW" sz="2800" dirty="0">
                <a:solidFill>
                  <a:srgbClr val="FF0000"/>
                </a:solidFill>
                <a:latin typeface="Arial" panose="020B0604020202020204" pitchFamily="34" charset="0"/>
                <a:ea typeface="標楷體" panose="03000509000000000000" pitchFamily="65" charset="-120"/>
                <a:cs typeface="Arial" panose="020B0604020202020204" pitchFamily="34" charset="0"/>
              </a:rPr>
              <a:t>D</a:t>
            </a:r>
          </a:p>
        </p:txBody>
      </p:sp>
      <p:sp>
        <p:nvSpPr>
          <p:cNvPr id="21" name="文字版面配置區 2">
            <a:extLst>
              <a:ext uri="{FF2B5EF4-FFF2-40B4-BE49-F238E27FC236}">
                <a16:creationId xmlns:a16="http://schemas.microsoft.com/office/drawing/2014/main" id="{C895A709-881D-4E53-ADFD-1CD7135DC952}"/>
              </a:ext>
            </a:extLst>
          </p:cNvPr>
          <p:cNvSpPr txBox="1">
            <a:spLocks/>
          </p:cNvSpPr>
          <p:nvPr/>
        </p:nvSpPr>
        <p:spPr>
          <a:xfrm>
            <a:off x="3980738" y="3948956"/>
            <a:ext cx="434783" cy="48616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ts val="0"/>
              </a:spcBef>
            </a:pPr>
            <a:r>
              <a:rPr lang="en-US" altLang="zh-TW" sz="2800" dirty="0">
                <a:solidFill>
                  <a:srgbClr val="FF0000"/>
                </a:solidFill>
                <a:latin typeface="Arial" panose="020B0604020202020204" pitchFamily="34" charset="0"/>
                <a:ea typeface="標楷體" panose="03000509000000000000" pitchFamily="65" charset="-120"/>
                <a:cs typeface="Arial" panose="020B0604020202020204" pitchFamily="34" charset="0"/>
              </a:rPr>
              <a:t>C</a:t>
            </a:r>
          </a:p>
        </p:txBody>
      </p:sp>
      <p:pic>
        <p:nvPicPr>
          <p:cNvPr id="23" name="圖片 22">
            <a:extLst>
              <a:ext uri="{FF2B5EF4-FFF2-40B4-BE49-F238E27FC236}">
                <a16:creationId xmlns:a16="http://schemas.microsoft.com/office/drawing/2014/main" id="{1E3CF854-7A29-4D81-99C0-20F4A71A35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19499" y="128549"/>
            <a:ext cx="1283054" cy="359410"/>
          </a:xfrm>
          <a:prstGeom prst="rect">
            <a:avLst/>
          </a:prstGeom>
        </p:spPr>
      </p:pic>
      <p:sp>
        <p:nvSpPr>
          <p:cNvPr id="24" name="文字版面配置區 2">
            <a:extLst>
              <a:ext uri="{FF2B5EF4-FFF2-40B4-BE49-F238E27FC236}">
                <a16:creationId xmlns:a16="http://schemas.microsoft.com/office/drawing/2014/main" id="{98AEBED4-03AC-465E-AF2B-DDD638E965FF}"/>
              </a:ext>
            </a:extLst>
          </p:cNvPr>
          <p:cNvSpPr txBox="1">
            <a:spLocks/>
          </p:cNvSpPr>
          <p:nvPr/>
        </p:nvSpPr>
        <p:spPr>
          <a:xfrm>
            <a:off x="7368290" y="3930540"/>
            <a:ext cx="434783" cy="48616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ts val="0"/>
              </a:spcBef>
            </a:pPr>
            <a:r>
              <a:rPr lang="en-US" altLang="zh-TW" sz="2800" dirty="0">
                <a:solidFill>
                  <a:srgbClr val="FF0000"/>
                </a:solidFill>
                <a:latin typeface="Arial" panose="020B0604020202020204" pitchFamily="34" charset="0"/>
                <a:ea typeface="標楷體" panose="03000509000000000000" pitchFamily="65" charset="-120"/>
                <a:cs typeface="Arial" panose="020B0604020202020204" pitchFamily="34" charset="0"/>
              </a:rPr>
              <a:t>L</a:t>
            </a:r>
          </a:p>
        </p:txBody>
      </p:sp>
      <p:pic>
        <p:nvPicPr>
          <p:cNvPr id="26" name="圖片 25">
            <a:hlinkClick r:id="rId3" action="ppaction://hlinksldjump"/>
            <a:extLst>
              <a:ext uri="{FF2B5EF4-FFF2-40B4-BE49-F238E27FC236}">
                <a16:creationId xmlns:a16="http://schemas.microsoft.com/office/drawing/2014/main" id="{4AA242EF-9EBE-45AC-90BD-127D001DB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1641998" y="133200"/>
            <a:ext cx="381427" cy="369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圓角矩形 4">
            <a:hlinkClick r:id="rId5" action="ppaction://hlinksldjump"/>
            <a:extLst>
              <a:ext uri="{FF2B5EF4-FFF2-40B4-BE49-F238E27FC236}">
                <a16:creationId xmlns:a16="http://schemas.microsoft.com/office/drawing/2014/main" id="{0EC1A85C-6287-4460-B08E-71B39951B035}"/>
              </a:ext>
            </a:extLst>
          </p:cNvPr>
          <p:cNvSpPr/>
          <p:nvPr/>
        </p:nvSpPr>
        <p:spPr>
          <a:xfrm>
            <a:off x="10296000" y="99272"/>
            <a:ext cx="1224000" cy="396000"/>
          </a:xfrm>
          <a:prstGeom prst="roundRect">
            <a:avLst/>
          </a:prstGeom>
          <a:solidFill>
            <a:srgbClr val="D1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選項</a:t>
            </a:r>
          </a:p>
        </p:txBody>
      </p:sp>
      <p:pic>
        <p:nvPicPr>
          <p:cNvPr id="29" name="圖片 28">
            <a:extLst>
              <a:ext uri="{FF2B5EF4-FFF2-40B4-BE49-F238E27FC236}">
                <a16:creationId xmlns:a16="http://schemas.microsoft.com/office/drawing/2014/main" id="{71E44B47-587E-4980-BCBD-1EF4D07213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32875" y="2045574"/>
            <a:ext cx="234000" cy="234000"/>
          </a:xfrm>
          <a:prstGeom prst="rect">
            <a:avLst/>
          </a:prstGeom>
        </p:spPr>
      </p:pic>
      <p:pic>
        <p:nvPicPr>
          <p:cNvPr id="30" name="圖片 29">
            <a:extLst>
              <a:ext uri="{FF2B5EF4-FFF2-40B4-BE49-F238E27FC236}">
                <a16:creationId xmlns:a16="http://schemas.microsoft.com/office/drawing/2014/main" id="{71E44B47-587E-4980-BCBD-1EF4D07213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17851" y="2619598"/>
            <a:ext cx="234000" cy="234000"/>
          </a:xfrm>
          <a:prstGeom prst="rect">
            <a:avLst/>
          </a:prstGeom>
        </p:spPr>
      </p:pic>
      <p:pic>
        <p:nvPicPr>
          <p:cNvPr id="31" name="圖片 30">
            <a:extLst>
              <a:ext uri="{FF2B5EF4-FFF2-40B4-BE49-F238E27FC236}">
                <a16:creationId xmlns:a16="http://schemas.microsoft.com/office/drawing/2014/main" id="{71E44B47-587E-4980-BCBD-1EF4D07213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9760" y="2619598"/>
            <a:ext cx="234000" cy="234000"/>
          </a:xfrm>
          <a:prstGeom prst="rect">
            <a:avLst/>
          </a:prstGeom>
        </p:spPr>
      </p:pic>
      <p:pic>
        <p:nvPicPr>
          <p:cNvPr id="32" name="圖片 31">
            <a:extLst>
              <a:ext uri="{FF2B5EF4-FFF2-40B4-BE49-F238E27FC236}">
                <a16:creationId xmlns:a16="http://schemas.microsoft.com/office/drawing/2014/main" id="{71E44B47-587E-4980-BCBD-1EF4D07213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43851" y="3277934"/>
            <a:ext cx="234000" cy="234000"/>
          </a:xfrm>
          <a:prstGeom prst="rect">
            <a:avLst/>
          </a:prstGeom>
        </p:spPr>
      </p:pic>
      <p:pic>
        <p:nvPicPr>
          <p:cNvPr id="33" name="圖片 32">
            <a:extLst>
              <a:ext uri="{FF2B5EF4-FFF2-40B4-BE49-F238E27FC236}">
                <a16:creationId xmlns:a16="http://schemas.microsoft.com/office/drawing/2014/main" id="{71E44B47-587E-4980-BCBD-1EF4D07213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7605" y="3861942"/>
            <a:ext cx="234000" cy="234000"/>
          </a:xfrm>
          <a:prstGeom prst="rect">
            <a:avLst/>
          </a:prstGeom>
        </p:spPr>
      </p:pic>
      <p:pic>
        <p:nvPicPr>
          <p:cNvPr id="34" name="圖片 33">
            <a:extLst>
              <a:ext uri="{FF2B5EF4-FFF2-40B4-BE49-F238E27FC236}">
                <a16:creationId xmlns:a16="http://schemas.microsoft.com/office/drawing/2014/main" id="{71E44B47-587E-4980-BCBD-1EF4D07213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6484" y="3861942"/>
            <a:ext cx="234000" cy="234000"/>
          </a:xfrm>
          <a:prstGeom prst="rect">
            <a:avLst/>
          </a:prstGeom>
        </p:spPr>
      </p:pic>
    </p:spTree>
    <p:extLst>
      <p:ext uri="{BB962C8B-B14F-4D97-AF65-F5344CB8AC3E}">
        <p14:creationId xmlns:p14="http://schemas.microsoft.com/office/powerpoint/2010/main" val="18162252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50"/>
                                        <p:tgtEl>
                                          <p:spTgt spid="11"/>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50"/>
                                        <p:tgtEl>
                                          <p:spTgt spid="14"/>
                                        </p:tgtEl>
                                      </p:cBhvr>
                                    </p:animEffect>
                                  </p:childTnLst>
                                </p:cTn>
                              </p:par>
                              <p:par>
                                <p:cTn id="11" presetID="10" presetClass="entr" presetSubtype="0" fill="hold" grpId="2"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50"/>
                                        <p:tgtEl>
                                          <p:spTgt spid="17"/>
                                        </p:tgtEl>
                                      </p:cBhvr>
                                    </p:animEffect>
                                  </p:childTnLst>
                                </p:cTn>
                              </p:par>
                              <p:par>
                                <p:cTn id="14" presetID="10" presetClass="entr" presetSubtype="0" fill="hold" grpId="2"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50"/>
                                        <p:tgtEl>
                                          <p:spTgt spid="21"/>
                                        </p:tgtEl>
                                      </p:cBhvr>
                                    </p:animEffect>
                                  </p:childTnLst>
                                </p:cTn>
                              </p:par>
                              <p:par>
                                <p:cTn id="17" presetID="10" presetClass="entr" presetSubtype="0" fill="hold" grpId="2"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50"/>
                                        <p:tgtEl>
                                          <p:spTgt spid="24"/>
                                        </p:tgtEl>
                                      </p:cBhvr>
                                    </p:animEffec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50"/>
                                        <p:tgtEl>
                                          <p:spTgt spid="11"/>
                                        </p:tgtEl>
                                      </p:cBhvr>
                                    </p:animEffec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50"/>
                                        <p:tgtEl>
                                          <p:spTgt spid="14"/>
                                        </p:tgtEl>
                                      </p:cBhvr>
                                    </p:animEffect>
                                  </p:childTnLst>
                                </p:cTn>
                              </p:par>
                            </p:childTnLst>
                          </p:cTn>
                        </p:par>
                      </p:childTnLst>
                    </p:cTn>
                  </p:par>
                </p:childTnLst>
              </p:cTn>
              <p:nextCondLst>
                <p:cond evt="onClick" delay="0">
                  <p:tgtEl>
                    <p:spTgt spid="30"/>
                  </p:tgtEl>
                </p:cond>
              </p:nextCondLst>
            </p:seq>
            <p:seq concurrent="1" nextAc="seek">
              <p:cTn id="32" restart="whenNotActive" fill="hold" evtFilter="cancelBubble" nodeType="interactiveSeq">
                <p:stCondLst>
                  <p:cond evt="onClick" delay="0">
                    <p:tgtEl>
                      <p:spTgt spid="31"/>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
                                        <p:tgtEl>
                                          <p:spTgt spid="17"/>
                                        </p:tgtEl>
                                      </p:cBhvr>
                                    </p:animEffect>
                                  </p:childTnLst>
                                </p:cTn>
                              </p:par>
                            </p:childTnLst>
                          </p:cTn>
                        </p:par>
                      </p:childTnLst>
                    </p:cTn>
                  </p:par>
                </p:childTnLst>
              </p:cTn>
              <p:nextCondLst>
                <p:cond evt="onClick" delay="0">
                  <p:tgtEl>
                    <p:spTgt spid="31"/>
                  </p:tgtEl>
                </p:cond>
              </p:nextCondLst>
            </p:seq>
            <p:seq concurrent="1" nextAc="seek">
              <p:cTn id="38" restart="whenNotActive" fill="hold" evtFilter="cancelBubble" nodeType="interactiveSeq">
                <p:stCondLst>
                  <p:cond evt="onClick" delay="0">
                    <p:tgtEl>
                      <p:spTgt spid="32"/>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50"/>
                                        <p:tgtEl>
                                          <p:spTgt spid="19"/>
                                        </p:tgtEl>
                                      </p:cBhvr>
                                    </p:animEffect>
                                  </p:childTnLst>
                                </p:cTn>
                              </p:par>
                              <p:par>
                                <p:cTn id="44" presetID="10" presetClass="entr" presetSubtype="0" fill="hold" grpId="2"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50"/>
                                        <p:tgtEl>
                                          <p:spTgt spid="19"/>
                                        </p:tgtEl>
                                      </p:cBhvr>
                                    </p:animEffect>
                                  </p:childTnLst>
                                </p:cTn>
                              </p:par>
                            </p:childTnLst>
                          </p:cTn>
                        </p:par>
                      </p:childTnLst>
                    </p:cTn>
                  </p:par>
                </p:childTnLst>
              </p:cTn>
              <p:nextCondLst>
                <p:cond evt="onClick" delay="0">
                  <p:tgtEl>
                    <p:spTgt spid="32"/>
                  </p:tgtEl>
                </p:cond>
              </p:nextCondLst>
            </p:seq>
            <p:seq concurrent="1" nextAc="seek">
              <p:cTn id="47" restart="whenNotActive" fill="hold" evtFilter="cancelBubble" nodeType="interactiveSeq">
                <p:stCondLst>
                  <p:cond evt="onClick" delay="0">
                    <p:tgtEl>
                      <p:spTgt spid="33"/>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150"/>
                                        <p:tgtEl>
                                          <p:spTgt spid="21"/>
                                        </p:tgtEl>
                                      </p:cBhvr>
                                    </p:animEffect>
                                  </p:childTnLst>
                                </p:cTn>
                              </p:par>
                            </p:childTnLst>
                          </p:cTn>
                        </p:par>
                      </p:childTnLst>
                    </p:cTn>
                  </p:par>
                </p:childTnLst>
              </p:cTn>
              <p:nextCondLst>
                <p:cond evt="onClick" delay="0">
                  <p:tgtEl>
                    <p:spTgt spid="33"/>
                  </p:tgtEl>
                </p:cond>
              </p:nextCondLst>
            </p:seq>
            <p:seq concurrent="1" nextAc="seek">
              <p:cTn id="53" restart="whenNotActive" fill="hold" evtFilter="cancelBubble" nodeType="interactiveSeq">
                <p:stCondLst>
                  <p:cond evt="onClick" delay="0">
                    <p:tgtEl>
                      <p:spTgt spid="34"/>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150"/>
                                        <p:tgtEl>
                                          <p:spTgt spid="24"/>
                                        </p:tgtEl>
                                      </p:cBhvr>
                                    </p:animEffect>
                                  </p:childTnLst>
                                </p:cTn>
                              </p:par>
                            </p:childTnLst>
                          </p:cTn>
                        </p:par>
                      </p:childTnLst>
                    </p:cTn>
                  </p:par>
                </p:childTnLst>
              </p:cTn>
              <p:nextCondLst>
                <p:cond evt="onClick" delay="0">
                  <p:tgtEl>
                    <p:spTgt spid="34"/>
                  </p:tgtEl>
                </p:cond>
              </p:nextCondLst>
            </p:seq>
          </p:childTnLst>
        </p:cTn>
      </p:par>
    </p:tnLst>
    <p:bldLst>
      <p:bldP spid="11" grpId="0"/>
      <p:bldP spid="11" grpId="2"/>
      <p:bldP spid="14" grpId="0"/>
      <p:bldP spid="14" grpId="2"/>
      <p:bldP spid="17" grpId="0"/>
      <p:bldP spid="17" grpId="2"/>
      <p:bldP spid="19" grpId="0"/>
      <p:bldP spid="19" grpId="2"/>
      <p:bldP spid="21" grpId="0"/>
      <p:bldP spid="21" grpId="2"/>
      <p:bldP spid="24" grpId="0"/>
      <p:bldP spid="24" grpId="2"/>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文字版面配置區 2">
            <a:extLst>
              <a:ext uri="{FF2B5EF4-FFF2-40B4-BE49-F238E27FC236}">
                <a16:creationId xmlns:a16="http://schemas.microsoft.com/office/drawing/2014/main" id="{1ED407C5-1A3B-44C9-9AFF-509B086BADBE}"/>
              </a:ext>
            </a:extLst>
          </p:cNvPr>
          <p:cNvSpPr txBox="1">
            <a:spLocks/>
          </p:cNvSpPr>
          <p:nvPr/>
        </p:nvSpPr>
        <p:spPr>
          <a:xfrm>
            <a:off x="1216053" y="925495"/>
            <a:ext cx="9889729" cy="506702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10000"/>
              </a:lnSpc>
              <a:spcBef>
                <a:spcPts val="0"/>
              </a:spcBef>
            </a:pPr>
            <a:r>
              <a:rPr lang="en-US" altLang="zh-TW" sz="2800" b="1" dirty="0">
                <a:solidFill>
                  <a:schemeClr val="tx1"/>
                </a:solidFill>
                <a:latin typeface="Arial" panose="020B0604020202020204" pitchFamily="34" charset="0"/>
                <a:ea typeface="標楷體" panose="03000509000000000000" pitchFamily="65" charset="-120"/>
                <a:cs typeface="Arial" panose="020B0604020202020204" pitchFamily="34" charset="0"/>
              </a:rPr>
              <a:t>Geisha</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Outside</a:t>
            </a:r>
            <a:r>
              <a:rPr lang="zh-TW" altLang="en-US"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Inside</a:t>
            </a:r>
            <a:endPar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endParaRPr>
          </a:p>
          <a:p>
            <a:pPr>
              <a:lnSpc>
                <a:spcPct val="125000"/>
              </a:lnSpc>
            </a:pP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dressed in </a:t>
            </a:r>
            <a:r>
              <a:rPr lang="en-US" altLang="zh-TW" sz="2800" u="sng" baseline="30000" dirty="0">
                <a:solidFill>
                  <a:schemeClr val="tx1"/>
                </a:solidFill>
                <a:latin typeface="Arial" panose="020B0604020202020204" pitchFamily="34" charset="0"/>
                <a:ea typeface="標楷體" panose="03000509000000000000" pitchFamily="65" charset="-120"/>
                <a:cs typeface="Arial" panose="020B0604020202020204" pitchFamily="34" charset="0"/>
              </a:rPr>
              <a:t>12</a:t>
            </a:r>
            <a:r>
              <a:rPr lang="zh-TW" altLang="en-US" sz="28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kimonos with </a:t>
            </a:r>
            <a:r>
              <a:rPr lang="en-US" altLang="zh-TW" sz="2800" u="sng" baseline="30000" dirty="0">
                <a:solidFill>
                  <a:schemeClr val="tx1"/>
                </a:solidFill>
                <a:latin typeface="Arial" panose="020B0604020202020204" pitchFamily="34" charset="0"/>
                <a:ea typeface="標楷體" panose="03000509000000000000" pitchFamily="65" charset="-120"/>
                <a:cs typeface="Arial" panose="020B0604020202020204" pitchFamily="34" charset="0"/>
              </a:rPr>
              <a:t>13</a:t>
            </a:r>
            <a:r>
              <a:rPr lang="zh-TW" altLang="en-US" sz="28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sleeves, and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wear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u="sng" baseline="300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14 </a:t>
            </a:r>
            <a:r>
              <a:rPr lang="zh-TW" altLang="en-US" sz="28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28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makeup, </a:t>
            </a:r>
            <a:r>
              <a:rPr lang="en-US" altLang="zh-TW" sz="2800" u="sng" baseline="300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15</a:t>
            </a:r>
            <a:r>
              <a:rPr lang="zh-TW" altLang="en-US" sz="28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28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28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smtClean="0">
                <a:solidFill>
                  <a:schemeClr val="bg1"/>
                </a:solidFill>
                <a:latin typeface="Arial" panose="020B0604020202020204" pitchFamily="34" charset="0"/>
                <a:ea typeface="標楷體" panose="03000509000000000000" pitchFamily="65" charset="-120"/>
                <a:cs typeface="Arial" panose="020B0604020202020204" pitchFamily="34" charset="0"/>
              </a:rPr>
              <a:t>.</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lipstick</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 and</a:t>
            </a: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u="sng" baseline="30000" dirty="0">
                <a:solidFill>
                  <a:schemeClr val="tx1"/>
                </a:solidFill>
                <a:latin typeface="Arial" panose="020B0604020202020204" pitchFamily="34" charset="0"/>
                <a:ea typeface="標楷體" panose="03000509000000000000" pitchFamily="65" charset="-120"/>
                <a:cs typeface="Arial" panose="020B0604020202020204" pitchFamily="34" charset="0"/>
              </a:rPr>
              <a:t>16</a:t>
            </a:r>
            <a:r>
              <a:rPr lang="zh-TW" altLang="en-US" sz="28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2800" u="sng"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hairpins</a:t>
            </a: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master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different musical</a:t>
            </a: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instruments, songs,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and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literature, and</a:t>
            </a:r>
            <a:r>
              <a:rPr lang="zh-TW" altLang="en-US" sz="28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perform the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traditional</a:t>
            </a:r>
            <a:r>
              <a:rPr lang="zh-TW" altLang="en-US"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rPr>
              <a:t>dance</a:t>
            </a:r>
          </a:p>
          <a:p>
            <a:pPr>
              <a:lnSpc>
                <a:spcPct val="125000"/>
              </a:lnSpc>
            </a:pP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28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en-US" altLang="zh-TW" sz="28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
        <p:nvSpPr>
          <p:cNvPr id="64" name="文字版面配置區 2">
            <a:extLst>
              <a:ext uri="{FF2B5EF4-FFF2-40B4-BE49-F238E27FC236}">
                <a16:creationId xmlns:a16="http://schemas.microsoft.com/office/drawing/2014/main" id="{997AF8B9-FB5C-407C-A020-D14E2EB83A79}"/>
              </a:ext>
            </a:extLst>
          </p:cNvPr>
          <p:cNvSpPr txBox="1">
            <a:spLocks/>
          </p:cNvSpPr>
          <p:nvPr/>
        </p:nvSpPr>
        <p:spPr>
          <a:xfrm>
            <a:off x="5304167" y="274992"/>
            <a:ext cx="1673803" cy="584775"/>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spcBef>
                <a:spcPts val="600"/>
              </a:spcBef>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Person</a:t>
            </a:r>
          </a:p>
        </p:txBody>
      </p:sp>
      <p:sp>
        <p:nvSpPr>
          <p:cNvPr id="11" name="文字版面配置區 2">
            <a:extLst>
              <a:ext uri="{FF2B5EF4-FFF2-40B4-BE49-F238E27FC236}">
                <a16:creationId xmlns:a16="http://schemas.microsoft.com/office/drawing/2014/main" id="{4D57F912-1734-4926-8657-FF0872FD791B}"/>
              </a:ext>
            </a:extLst>
          </p:cNvPr>
          <p:cNvSpPr txBox="1">
            <a:spLocks/>
          </p:cNvSpPr>
          <p:nvPr/>
        </p:nvSpPr>
        <p:spPr>
          <a:xfrm>
            <a:off x="3837624" y="2041326"/>
            <a:ext cx="399910" cy="48616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ts val="0"/>
              </a:spcBef>
            </a:pPr>
            <a:r>
              <a:rPr lang="en-US" altLang="zh-TW" sz="2800" dirty="0">
                <a:solidFill>
                  <a:srgbClr val="FF0000"/>
                </a:solidFill>
                <a:latin typeface="Arial" panose="020B0604020202020204" pitchFamily="34" charset="0"/>
                <a:ea typeface="標楷體" panose="03000509000000000000" pitchFamily="65" charset="-120"/>
                <a:cs typeface="Arial" panose="020B0604020202020204" pitchFamily="34" charset="0"/>
              </a:rPr>
              <a:t>H</a:t>
            </a:r>
          </a:p>
        </p:txBody>
      </p:sp>
      <p:sp>
        <p:nvSpPr>
          <p:cNvPr id="14" name="文字版面配置區 2">
            <a:extLst>
              <a:ext uri="{FF2B5EF4-FFF2-40B4-BE49-F238E27FC236}">
                <a16:creationId xmlns:a16="http://schemas.microsoft.com/office/drawing/2014/main" id="{FBEC5238-54B7-414C-80DA-52706675300A}"/>
              </a:ext>
            </a:extLst>
          </p:cNvPr>
          <p:cNvSpPr txBox="1">
            <a:spLocks/>
          </p:cNvSpPr>
          <p:nvPr/>
        </p:nvSpPr>
        <p:spPr>
          <a:xfrm>
            <a:off x="7130280" y="2031900"/>
            <a:ext cx="393781" cy="48616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ts val="0"/>
              </a:spcBef>
            </a:pPr>
            <a:r>
              <a:rPr lang="en-US" altLang="zh-TW" sz="2800" dirty="0">
                <a:solidFill>
                  <a:srgbClr val="FF0000"/>
                </a:solidFill>
                <a:latin typeface="Arial" panose="020B0604020202020204" pitchFamily="34" charset="0"/>
                <a:ea typeface="標楷體" panose="03000509000000000000" pitchFamily="65" charset="-120"/>
                <a:cs typeface="Arial" panose="020B0604020202020204" pitchFamily="34" charset="0"/>
              </a:rPr>
              <a:t>I</a:t>
            </a:r>
          </a:p>
        </p:txBody>
      </p:sp>
      <p:sp>
        <p:nvSpPr>
          <p:cNvPr id="17" name="文字版面配置區 2">
            <a:extLst>
              <a:ext uri="{FF2B5EF4-FFF2-40B4-BE49-F238E27FC236}">
                <a16:creationId xmlns:a16="http://schemas.microsoft.com/office/drawing/2014/main" id="{09826B7B-FA1B-43B2-985C-57425FC43A7C}"/>
              </a:ext>
            </a:extLst>
          </p:cNvPr>
          <p:cNvSpPr txBox="1">
            <a:spLocks/>
          </p:cNvSpPr>
          <p:nvPr/>
        </p:nvSpPr>
        <p:spPr>
          <a:xfrm>
            <a:off x="2765528" y="2539699"/>
            <a:ext cx="391921" cy="48616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ts val="0"/>
              </a:spcBef>
            </a:pPr>
            <a:r>
              <a:rPr lang="en-US" altLang="zh-TW" sz="2800" dirty="0">
                <a:solidFill>
                  <a:srgbClr val="FF0000"/>
                </a:solidFill>
                <a:latin typeface="Arial" panose="020B0604020202020204" pitchFamily="34" charset="0"/>
                <a:ea typeface="標楷體" panose="03000509000000000000" pitchFamily="65" charset="-120"/>
                <a:cs typeface="Arial" panose="020B0604020202020204" pitchFamily="34" charset="0"/>
              </a:rPr>
              <a:t>K</a:t>
            </a:r>
          </a:p>
        </p:txBody>
      </p:sp>
      <p:sp>
        <p:nvSpPr>
          <p:cNvPr id="19" name="文字版面配置區 2">
            <a:extLst>
              <a:ext uri="{FF2B5EF4-FFF2-40B4-BE49-F238E27FC236}">
                <a16:creationId xmlns:a16="http://schemas.microsoft.com/office/drawing/2014/main" id="{27517CD5-7024-4A22-9534-A7FB42110BE8}"/>
              </a:ext>
            </a:extLst>
          </p:cNvPr>
          <p:cNvSpPr txBox="1">
            <a:spLocks/>
          </p:cNvSpPr>
          <p:nvPr/>
        </p:nvSpPr>
        <p:spPr>
          <a:xfrm>
            <a:off x="5450144" y="2549916"/>
            <a:ext cx="416176" cy="48616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ts val="0"/>
              </a:spcBef>
            </a:pPr>
            <a:r>
              <a:rPr lang="en-US" altLang="zh-TW" sz="2800" dirty="0">
                <a:solidFill>
                  <a:srgbClr val="FF0000"/>
                </a:solidFill>
                <a:latin typeface="Arial" panose="020B0604020202020204" pitchFamily="34" charset="0"/>
                <a:ea typeface="標楷體" panose="03000509000000000000" pitchFamily="65" charset="-120"/>
                <a:cs typeface="Arial" panose="020B0604020202020204" pitchFamily="34" charset="0"/>
              </a:rPr>
              <a:t>M</a:t>
            </a:r>
          </a:p>
        </p:txBody>
      </p:sp>
      <p:sp>
        <p:nvSpPr>
          <p:cNvPr id="21" name="文字版面配置區 2">
            <a:extLst>
              <a:ext uri="{FF2B5EF4-FFF2-40B4-BE49-F238E27FC236}">
                <a16:creationId xmlns:a16="http://schemas.microsoft.com/office/drawing/2014/main" id="{EB3BA7ED-4658-417C-B46C-57CDD03F87BF}"/>
              </a:ext>
            </a:extLst>
          </p:cNvPr>
          <p:cNvSpPr txBox="1">
            <a:spLocks/>
          </p:cNvSpPr>
          <p:nvPr/>
        </p:nvSpPr>
        <p:spPr>
          <a:xfrm>
            <a:off x="8539292" y="2580896"/>
            <a:ext cx="434783" cy="48616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ts val="0"/>
              </a:spcBef>
            </a:pPr>
            <a:r>
              <a:rPr lang="en-US" altLang="zh-TW" sz="2800" dirty="0">
                <a:solidFill>
                  <a:srgbClr val="FF0000"/>
                </a:solidFill>
                <a:latin typeface="Arial" panose="020B0604020202020204" pitchFamily="34" charset="0"/>
                <a:ea typeface="標楷體" panose="03000509000000000000" pitchFamily="65" charset="-120"/>
                <a:cs typeface="Arial" panose="020B0604020202020204" pitchFamily="34" charset="0"/>
              </a:rPr>
              <a:t>P</a:t>
            </a:r>
          </a:p>
        </p:txBody>
      </p:sp>
      <p:pic>
        <p:nvPicPr>
          <p:cNvPr id="23" name="圖片 22">
            <a:extLst>
              <a:ext uri="{FF2B5EF4-FFF2-40B4-BE49-F238E27FC236}">
                <a16:creationId xmlns:a16="http://schemas.microsoft.com/office/drawing/2014/main" id="{205E6026-BA2A-4397-9497-5C44838795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19499" y="128549"/>
            <a:ext cx="1283054" cy="359410"/>
          </a:xfrm>
          <a:prstGeom prst="rect">
            <a:avLst/>
          </a:prstGeom>
        </p:spPr>
      </p:pic>
      <p:pic>
        <p:nvPicPr>
          <p:cNvPr id="24" name="圖片 23">
            <a:hlinkClick r:id="rId3" action="ppaction://hlinksldjump"/>
            <a:extLst>
              <a:ext uri="{FF2B5EF4-FFF2-40B4-BE49-F238E27FC236}">
                <a16:creationId xmlns:a16="http://schemas.microsoft.com/office/drawing/2014/main" id="{4AA242EF-9EBE-45AC-90BD-127D001DB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1641998" y="133200"/>
            <a:ext cx="381427" cy="369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圓角矩形 4">
            <a:hlinkClick r:id="rId5" action="ppaction://hlinksldjump"/>
            <a:extLst>
              <a:ext uri="{FF2B5EF4-FFF2-40B4-BE49-F238E27FC236}">
                <a16:creationId xmlns:a16="http://schemas.microsoft.com/office/drawing/2014/main" id="{0EC1A85C-6287-4460-B08E-71B39951B035}"/>
              </a:ext>
            </a:extLst>
          </p:cNvPr>
          <p:cNvSpPr/>
          <p:nvPr/>
        </p:nvSpPr>
        <p:spPr>
          <a:xfrm>
            <a:off x="10296000" y="99272"/>
            <a:ext cx="1224000" cy="396000"/>
          </a:xfrm>
          <a:prstGeom prst="roundRect">
            <a:avLst/>
          </a:prstGeom>
          <a:solidFill>
            <a:srgbClr val="D1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選項</a:t>
            </a:r>
          </a:p>
        </p:txBody>
      </p:sp>
      <p:pic>
        <p:nvPicPr>
          <p:cNvPr id="26" name="圖片 25">
            <a:extLst>
              <a:ext uri="{FF2B5EF4-FFF2-40B4-BE49-F238E27FC236}">
                <a16:creationId xmlns:a16="http://schemas.microsoft.com/office/drawing/2014/main" id="{71E44B47-587E-4980-BCBD-1EF4D07213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40738" y="1868192"/>
            <a:ext cx="252000" cy="252000"/>
          </a:xfrm>
          <a:prstGeom prst="rect">
            <a:avLst/>
          </a:prstGeom>
        </p:spPr>
      </p:pic>
      <p:pic>
        <p:nvPicPr>
          <p:cNvPr id="27" name="圖片 26">
            <a:extLst>
              <a:ext uri="{FF2B5EF4-FFF2-40B4-BE49-F238E27FC236}">
                <a16:creationId xmlns:a16="http://schemas.microsoft.com/office/drawing/2014/main" id="{71E44B47-587E-4980-BCBD-1EF4D07213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96812" y="1892374"/>
            <a:ext cx="252000" cy="252000"/>
          </a:xfrm>
          <a:prstGeom prst="rect">
            <a:avLst/>
          </a:prstGeom>
        </p:spPr>
      </p:pic>
      <p:pic>
        <p:nvPicPr>
          <p:cNvPr id="28" name="圖片 27">
            <a:extLst>
              <a:ext uri="{FF2B5EF4-FFF2-40B4-BE49-F238E27FC236}">
                <a16:creationId xmlns:a16="http://schemas.microsoft.com/office/drawing/2014/main" id="{71E44B47-587E-4980-BCBD-1EF4D07213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3528" y="2521356"/>
            <a:ext cx="252000" cy="252000"/>
          </a:xfrm>
          <a:prstGeom prst="rect">
            <a:avLst/>
          </a:prstGeom>
        </p:spPr>
      </p:pic>
      <p:pic>
        <p:nvPicPr>
          <p:cNvPr id="29" name="圖片 28">
            <a:extLst>
              <a:ext uri="{FF2B5EF4-FFF2-40B4-BE49-F238E27FC236}">
                <a16:creationId xmlns:a16="http://schemas.microsoft.com/office/drawing/2014/main" id="{71E44B47-587E-4980-BCBD-1EF4D07213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7975" y="2450472"/>
            <a:ext cx="252000" cy="252000"/>
          </a:xfrm>
          <a:prstGeom prst="rect">
            <a:avLst/>
          </a:prstGeom>
        </p:spPr>
      </p:pic>
      <p:pic>
        <p:nvPicPr>
          <p:cNvPr id="30" name="圖片 29">
            <a:extLst>
              <a:ext uri="{FF2B5EF4-FFF2-40B4-BE49-F238E27FC236}">
                <a16:creationId xmlns:a16="http://schemas.microsoft.com/office/drawing/2014/main" id="{71E44B47-587E-4980-BCBD-1EF4D07213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45625" y="2454896"/>
            <a:ext cx="252000" cy="252000"/>
          </a:xfrm>
          <a:prstGeom prst="rect">
            <a:avLst/>
          </a:prstGeom>
        </p:spPr>
      </p:pic>
    </p:spTree>
    <p:extLst>
      <p:ext uri="{BB962C8B-B14F-4D97-AF65-F5344CB8AC3E}">
        <p14:creationId xmlns:p14="http://schemas.microsoft.com/office/powerpoint/2010/main" val="33798935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50"/>
                                        <p:tgtEl>
                                          <p:spTgt spid="11"/>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50"/>
                                        <p:tgtEl>
                                          <p:spTgt spid="14"/>
                                        </p:tgtEl>
                                      </p:cBhvr>
                                    </p:animEffect>
                                  </p:childTnLst>
                                </p:cTn>
                              </p:par>
                              <p:par>
                                <p:cTn id="11" presetID="10" presetClass="entr" presetSubtype="0" fill="hold" grpId="2"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50"/>
                                        <p:tgtEl>
                                          <p:spTgt spid="17"/>
                                        </p:tgtEl>
                                      </p:cBhvr>
                                    </p:animEffect>
                                  </p:childTnLst>
                                </p:cTn>
                              </p:par>
                              <p:par>
                                <p:cTn id="14" presetID="10" presetClass="entr" presetSubtype="0" fill="hold" grpId="2"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50"/>
                                        <p:tgtEl>
                                          <p:spTgt spid="19"/>
                                        </p:tgtEl>
                                      </p:cBhvr>
                                    </p:animEffect>
                                  </p:childTnLst>
                                </p:cTn>
                              </p:par>
                              <p:par>
                                <p:cTn id="17" presetID="10" presetClass="entr" presetSubtype="0" fill="hold" grpId="2"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50"/>
                                        <p:tgtEl>
                                          <p:spTgt spid="21"/>
                                        </p:tgtEl>
                                      </p:cBhvr>
                                    </p:animEffec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6"/>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50"/>
                                        <p:tgtEl>
                                          <p:spTgt spid="11"/>
                                        </p:tgtEl>
                                      </p:cBhvr>
                                    </p:animEffect>
                                  </p:childTnLst>
                                </p:cTn>
                              </p:par>
                            </p:childTnLst>
                          </p:cTn>
                        </p:par>
                      </p:childTnLst>
                    </p:cTn>
                  </p:par>
                </p:childTnLst>
              </p:cTn>
              <p:nextCondLst>
                <p:cond evt="onClick" delay="0">
                  <p:tgtEl>
                    <p:spTgt spid="26"/>
                  </p:tgtEl>
                </p:cond>
              </p:nextCondLst>
            </p:seq>
            <p:seq concurrent="1" nextAc="seek">
              <p:cTn id="26" restart="whenNotActive" fill="hold" evtFilter="cancelBubble" nodeType="interactiveSeq">
                <p:stCondLst>
                  <p:cond evt="onClick" delay="0">
                    <p:tgtEl>
                      <p:spTgt spid="27"/>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50"/>
                                        <p:tgtEl>
                                          <p:spTgt spid="14"/>
                                        </p:tgtEl>
                                      </p:cBhvr>
                                    </p:animEffect>
                                  </p:childTnLst>
                                </p:cTn>
                              </p:par>
                            </p:childTnLst>
                          </p:cTn>
                        </p:par>
                      </p:childTnLst>
                    </p:cTn>
                  </p:par>
                </p:childTnLst>
              </p:cTn>
              <p:nextCondLst>
                <p:cond evt="onClick" delay="0">
                  <p:tgtEl>
                    <p:spTgt spid="27"/>
                  </p:tgtEl>
                </p:cond>
              </p:nextCondLst>
            </p:seq>
            <p:seq concurrent="1" nextAc="seek">
              <p:cTn id="32" restart="whenNotActive" fill="hold" evtFilter="cancelBubble" nodeType="interactiveSeq">
                <p:stCondLst>
                  <p:cond evt="onClick" delay="0">
                    <p:tgtEl>
                      <p:spTgt spid="28"/>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
                                        <p:tgtEl>
                                          <p:spTgt spid="17"/>
                                        </p:tgtEl>
                                      </p:cBhvr>
                                    </p:animEffect>
                                  </p:childTnLst>
                                </p:cTn>
                              </p:par>
                            </p:childTnLst>
                          </p:cTn>
                        </p:par>
                      </p:childTnLst>
                    </p:cTn>
                  </p:par>
                </p:childTnLst>
              </p:cTn>
              <p:nextCondLst>
                <p:cond evt="onClick" delay="0">
                  <p:tgtEl>
                    <p:spTgt spid="28"/>
                  </p:tgtEl>
                </p:cond>
              </p:nextCondLst>
            </p:seq>
            <p:seq concurrent="1" nextAc="seek">
              <p:cTn id="38" restart="whenNotActive" fill="hold" evtFilter="cancelBubble" nodeType="interactiveSeq">
                <p:stCondLst>
                  <p:cond evt="onClick" delay="0">
                    <p:tgtEl>
                      <p:spTgt spid="29"/>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50"/>
                                        <p:tgtEl>
                                          <p:spTgt spid="19"/>
                                        </p:tgtEl>
                                      </p:cBhvr>
                                    </p:animEffect>
                                  </p:childTnLst>
                                </p:cTn>
                              </p:par>
                            </p:childTnLst>
                          </p:cTn>
                        </p:par>
                      </p:childTnLst>
                    </p:cTn>
                  </p:par>
                </p:childTnLst>
              </p:cTn>
              <p:nextCondLst>
                <p:cond evt="onClick" delay="0">
                  <p:tgtEl>
                    <p:spTgt spid="29"/>
                  </p:tgtEl>
                </p:cond>
              </p:nextCondLst>
            </p:seq>
            <p:seq concurrent="1" nextAc="seek">
              <p:cTn id="44" restart="whenNotActive" fill="hold" evtFilter="cancelBubble" nodeType="interactiveSeq">
                <p:stCondLst>
                  <p:cond evt="onClick" delay="0">
                    <p:tgtEl>
                      <p:spTgt spid="3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50"/>
                                        <p:tgtEl>
                                          <p:spTgt spid="21"/>
                                        </p:tgtEl>
                                      </p:cBhvr>
                                    </p:animEffect>
                                  </p:childTnLst>
                                </p:cTn>
                              </p:par>
                            </p:childTnLst>
                          </p:cTn>
                        </p:par>
                      </p:childTnLst>
                    </p:cTn>
                  </p:par>
                </p:childTnLst>
              </p:cTn>
              <p:nextCondLst>
                <p:cond evt="onClick" delay="0">
                  <p:tgtEl>
                    <p:spTgt spid="30"/>
                  </p:tgtEl>
                </p:cond>
              </p:nextCondLst>
            </p:seq>
          </p:childTnLst>
        </p:cTn>
      </p:par>
    </p:tnLst>
    <p:bldLst>
      <p:bldP spid="11" grpId="0"/>
      <p:bldP spid="11" grpId="2"/>
      <p:bldP spid="14" grpId="0"/>
      <p:bldP spid="14" grpId="2"/>
      <p:bldP spid="17" grpId="0"/>
      <p:bldP spid="17" grpId="2"/>
      <p:bldP spid="19" grpId="0"/>
      <p:bldP spid="19" grpId="2"/>
      <p:bldP spid="21" grpId="0"/>
      <p:bldP spid="21" grpId="2"/>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C8218702-39CE-4D7F-8AD9-4FF2A7DF51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4110" y="144000"/>
            <a:ext cx="4060520" cy="516618"/>
          </a:xfrm>
          <a:prstGeom prst="rect">
            <a:avLst/>
          </a:prstGeom>
        </p:spPr>
      </p:pic>
      <p:sp>
        <p:nvSpPr>
          <p:cNvPr id="5" name="文字版面配置區 2">
            <a:extLst>
              <a:ext uri="{FF2B5EF4-FFF2-40B4-BE49-F238E27FC236}">
                <a16:creationId xmlns:a16="http://schemas.microsoft.com/office/drawing/2014/main" id="{94BF196C-2E42-4933-B006-F4390A4D82E6}"/>
              </a:ext>
            </a:extLst>
          </p:cNvPr>
          <p:cNvSpPr txBox="1">
            <a:spLocks/>
          </p:cNvSpPr>
          <p:nvPr/>
        </p:nvSpPr>
        <p:spPr>
          <a:xfrm>
            <a:off x="1180259" y="1296000"/>
            <a:ext cx="10748388" cy="38756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spcBef>
                <a:spcPts val="600"/>
              </a:spcBef>
              <a:tabLst>
                <a:tab pos="900113" algn="l"/>
              </a:tabLst>
            </a:pP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1</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What does the first paragraph mainly describe?</a:t>
            </a:r>
          </a:p>
          <a:p>
            <a:pPr marL="1755775" indent="-1397000">
              <a:lnSpc>
                <a:spcPct val="140000"/>
              </a:lnSpc>
              <a:spcBef>
                <a:spcPts val="600"/>
              </a:spcBef>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 The geishas in colorful kimonos.</a:t>
            </a:r>
          </a:p>
          <a:p>
            <a:pPr marL="1755775" indent="-1397000">
              <a:lnSpc>
                <a:spcPct val="140000"/>
              </a:lnSpc>
              <a:spcBef>
                <a:spcPts val="600"/>
              </a:spcBef>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 The seasonal splendors of Kyoto.</a:t>
            </a:r>
          </a:p>
          <a:p>
            <a:pPr marL="1755775" indent="-1397000">
              <a:lnSpc>
                <a:spcPct val="140000"/>
              </a:lnSpc>
              <a:spcBef>
                <a:spcPts val="600"/>
              </a:spcBef>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(C) Must-see tourist attractions in Kyoto.</a:t>
            </a:r>
          </a:p>
          <a:p>
            <a:pPr marL="1755775" indent="-1397000">
              <a:lnSpc>
                <a:spcPct val="140000"/>
              </a:lnSpc>
              <a:spcBef>
                <a:spcPts val="600"/>
              </a:spcBef>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(D) The graceful, flowing motions of </a:t>
            </a:r>
            <a:r>
              <a:rPr lang="en-US" altLang="zh-TW" sz="3200" dirty="0" err="1">
                <a:solidFill>
                  <a:schemeClr val="tx1"/>
                </a:solidFill>
                <a:latin typeface="Arial" panose="020B0604020202020204" pitchFamily="34" charset="0"/>
                <a:ea typeface="標楷體" panose="03000509000000000000" pitchFamily="65" charset="-120"/>
                <a:cs typeface="Arial" panose="020B0604020202020204" pitchFamily="34" charset="0"/>
              </a:rPr>
              <a:t>kyomai</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6" name="圖片 5">
            <a:extLst>
              <a:ext uri="{FF2B5EF4-FFF2-40B4-BE49-F238E27FC236}">
                <a16:creationId xmlns:a16="http://schemas.microsoft.com/office/drawing/2014/main" id="{B5A31692-3671-498F-BB14-39A53EFEAA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940" y="2101787"/>
            <a:ext cx="318857" cy="318857"/>
          </a:xfrm>
          <a:prstGeom prst="rect">
            <a:avLst/>
          </a:prstGeom>
        </p:spPr>
      </p:pic>
      <p:pic>
        <p:nvPicPr>
          <p:cNvPr id="7" name="圖片 6">
            <a:hlinkClick r:id="rId4" action="ppaction://hlinksldjump"/>
            <a:extLst>
              <a:ext uri="{FF2B5EF4-FFF2-40B4-BE49-F238E27FC236}">
                <a16:creationId xmlns:a16="http://schemas.microsoft.com/office/drawing/2014/main" id="{E724BC58-DDC1-42ED-A59D-FA0F25B73B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4528" y="114504"/>
            <a:ext cx="396000" cy="396000"/>
          </a:xfrm>
          <a:prstGeom prst="rect">
            <a:avLst/>
          </a:prstGeom>
        </p:spPr>
      </p:pic>
      <p:sp>
        <p:nvSpPr>
          <p:cNvPr id="8" name="文字版面配置區 2">
            <a:extLst>
              <a:ext uri="{FF2B5EF4-FFF2-40B4-BE49-F238E27FC236}">
                <a16:creationId xmlns:a16="http://schemas.microsoft.com/office/drawing/2014/main" id="{A743F8A5-B610-40C6-A84A-7BD744DD0D72}"/>
              </a:ext>
            </a:extLst>
          </p:cNvPr>
          <p:cNvSpPr txBox="1">
            <a:spLocks/>
          </p:cNvSpPr>
          <p:nvPr/>
        </p:nvSpPr>
        <p:spPr>
          <a:xfrm>
            <a:off x="592018" y="1384681"/>
            <a:ext cx="477689" cy="610344"/>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B</a:t>
            </a:r>
          </a:p>
        </p:txBody>
      </p:sp>
      <p:cxnSp>
        <p:nvCxnSpPr>
          <p:cNvPr id="9" name="直線接點 8"/>
          <p:cNvCxnSpPr/>
          <p:nvPr/>
        </p:nvCxnSpPr>
        <p:spPr>
          <a:xfrm>
            <a:off x="419526" y="1959121"/>
            <a:ext cx="760733" cy="0"/>
          </a:xfrm>
          <a:prstGeom prst="line">
            <a:avLst/>
          </a:prstGeom>
          <a:ln w="19050"/>
        </p:spPr>
        <p:style>
          <a:lnRef idx="1">
            <a:schemeClr val="dk1"/>
          </a:lnRef>
          <a:fillRef idx="0">
            <a:schemeClr val="dk1"/>
          </a:fillRef>
          <a:effectRef idx="0">
            <a:schemeClr val="dk1"/>
          </a:effectRef>
          <a:fontRef idx="minor">
            <a:schemeClr val="tx1"/>
          </a:fontRef>
        </p:style>
      </p:cxnSp>
      <p:sp>
        <p:nvSpPr>
          <p:cNvPr id="10" name="圓角矩形 16">
            <a:extLst>
              <a:ext uri="{FF2B5EF4-FFF2-40B4-BE49-F238E27FC236}">
                <a16:creationId xmlns:a16="http://schemas.microsoft.com/office/drawing/2014/main" id="{9E15CA2F-14C3-4FC3-9F61-5B79D6E8428B}"/>
              </a:ext>
            </a:extLst>
          </p:cNvPr>
          <p:cNvSpPr/>
          <p:nvPr/>
        </p:nvSpPr>
        <p:spPr>
          <a:xfrm>
            <a:off x="441319" y="772556"/>
            <a:ext cx="2880000" cy="468000"/>
          </a:xfrm>
          <a:prstGeom prst="roundRect">
            <a:avLst/>
          </a:prstGeom>
          <a:solidFill>
            <a:srgbClr val="FF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zh-TW" sz="2000" dirty="0">
                <a:solidFill>
                  <a:schemeClr val="bg1"/>
                </a:solidFill>
                <a:latin typeface="Arial" panose="020B0604020202020204" pitchFamily="34" charset="0"/>
                <a:ea typeface="標楷體" panose="03000509000000000000" pitchFamily="65" charset="-120"/>
                <a:cs typeface="Arial" panose="020B0604020202020204" pitchFamily="34" charset="0"/>
              </a:rPr>
              <a:t>General Understanding</a:t>
            </a:r>
          </a:p>
        </p:txBody>
      </p:sp>
    </p:spTree>
    <p:extLst>
      <p:ext uri="{BB962C8B-B14F-4D97-AF65-F5344CB8AC3E}">
        <p14:creationId xmlns:p14="http://schemas.microsoft.com/office/powerpoint/2010/main" val="19942253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圓角矩形 9">
            <a:hlinkClick r:id="rId2" action="ppaction://hlinksldjump"/>
            <a:extLst>
              <a:ext uri="{FF2B5EF4-FFF2-40B4-BE49-F238E27FC236}">
                <a16:creationId xmlns:a16="http://schemas.microsoft.com/office/drawing/2014/main" id="{0849CCB4-0505-4F1E-A21B-97BAA788EF19}"/>
              </a:ext>
            </a:extLst>
          </p:cNvPr>
          <p:cNvSpPr/>
          <p:nvPr/>
        </p:nvSpPr>
        <p:spPr>
          <a:xfrm>
            <a:off x="9900000" y="180000"/>
            <a:ext cx="1915752" cy="396000"/>
          </a:xfrm>
          <a:prstGeom prst="roundRect">
            <a:avLst/>
          </a:prstGeom>
          <a:solidFill>
            <a:srgbClr val="CFDBC8"/>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回閱讀理解評量</a:t>
            </a:r>
          </a:p>
        </p:txBody>
      </p:sp>
      <p:sp>
        <p:nvSpPr>
          <p:cNvPr id="3" name="文字版面配置區 2">
            <a:extLst>
              <a:ext uri="{FF2B5EF4-FFF2-40B4-BE49-F238E27FC236}">
                <a16:creationId xmlns:a16="http://schemas.microsoft.com/office/drawing/2014/main" id="{DEFD4573-9130-4C68-92B1-8CF2C343C597}"/>
              </a:ext>
            </a:extLst>
          </p:cNvPr>
          <p:cNvSpPr txBox="1">
            <a:spLocks/>
          </p:cNvSpPr>
          <p:nvPr/>
        </p:nvSpPr>
        <p:spPr>
          <a:xfrm>
            <a:off x="540000" y="1329627"/>
            <a:ext cx="11407698" cy="41155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1.</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 第一段主要在描述什麼？</a:t>
            </a:r>
            <a:endPar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endParaRPr>
          </a:p>
          <a:p>
            <a:pPr marL="534988" indent="-87313">
              <a:lnSpc>
                <a:spcPct val="140000"/>
              </a:lnSpc>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穿著色彩鮮豔和服的藝妓。</a:t>
            </a:r>
          </a:p>
          <a:p>
            <a:pPr marL="534988" indent="-87313">
              <a:lnSpc>
                <a:spcPct val="140000"/>
              </a:lnSpc>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京都四季迷人的風采。</a:t>
            </a:r>
          </a:p>
          <a:p>
            <a:pPr marL="534988" indent="-87313">
              <a:lnSpc>
                <a:spcPct val="140000"/>
              </a:lnSpc>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(C)</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京都一定要去的觀光勝地。</a:t>
            </a:r>
          </a:p>
          <a:p>
            <a:pPr marL="534988" indent="-87313">
              <a:lnSpc>
                <a:spcPct val="140000"/>
              </a:lnSpc>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(D)</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京舞優雅流暢的舞蹈動作。</a:t>
            </a:r>
            <a:endParaRPr lang="zh-TW" altLang="en-US" sz="3200" i="1" dirty="0">
              <a:solidFill>
                <a:srgbClr val="FF0000"/>
              </a:solidFill>
              <a:latin typeface="Arial" panose="020B0604020202020204" pitchFamily="34" charset="0"/>
              <a:ea typeface="標楷體" panose="03000509000000000000" pitchFamily="65" charset="-120"/>
              <a:cs typeface="Arial" panose="020B0604020202020204" pitchFamily="34" charset="0"/>
            </a:endParaRPr>
          </a:p>
        </p:txBody>
      </p:sp>
      <p:sp>
        <p:nvSpPr>
          <p:cNvPr id="4" name="圓角矩形 1">
            <a:extLst>
              <a:ext uri="{FF2B5EF4-FFF2-40B4-BE49-F238E27FC236}">
                <a16:creationId xmlns:a16="http://schemas.microsoft.com/office/drawing/2014/main" id="{00E5E19F-BB3C-4B60-8454-3296D109C28B}"/>
              </a:ext>
            </a:extLst>
          </p:cNvPr>
          <p:cNvSpPr/>
          <p:nvPr/>
        </p:nvSpPr>
        <p:spPr>
          <a:xfrm>
            <a:off x="540000" y="720000"/>
            <a:ext cx="1397140" cy="459954"/>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zh-TW" altLang="en-US" sz="2000" b="1" dirty="0">
                <a:solidFill>
                  <a:sysClr val="windowText" lastClr="000000"/>
                </a:solidFill>
                <a:latin typeface="微軟正黑體" panose="020B0604030504040204" pitchFamily="34" charset="-120"/>
                <a:ea typeface="微軟正黑體" panose="020B0604030504040204" pitchFamily="34" charset="-120"/>
              </a:rPr>
              <a:t>大意理解</a:t>
            </a:r>
            <a:endParaRPr lang="en-US" altLang="zh-TW" sz="2000" b="1" dirty="0">
              <a:solidFill>
                <a:sysClr val="windowText" lastClr="0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55353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hlinkClick r:id="rId2" action="ppaction://hlinksldjump"/>
            <a:extLst>
              <a:ext uri="{FF2B5EF4-FFF2-40B4-BE49-F238E27FC236}">
                <a16:creationId xmlns:a16="http://schemas.microsoft.com/office/drawing/2014/main" id="{A26FB351-DDC3-4D78-A715-8A8CA78C15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4528" y="114504"/>
            <a:ext cx="396000" cy="396000"/>
          </a:xfrm>
          <a:prstGeom prst="rect">
            <a:avLst/>
          </a:prstGeom>
        </p:spPr>
      </p:pic>
      <p:sp>
        <p:nvSpPr>
          <p:cNvPr id="3" name="文字版面配置區 2">
            <a:extLst>
              <a:ext uri="{FF2B5EF4-FFF2-40B4-BE49-F238E27FC236}">
                <a16:creationId xmlns:a16="http://schemas.microsoft.com/office/drawing/2014/main" id="{8B28E306-6E0F-41A6-8E2F-E64173C9397C}"/>
              </a:ext>
            </a:extLst>
          </p:cNvPr>
          <p:cNvSpPr txBox="1">
            <a:spLocks/>
          </p:cNvSpPr>
          <p:nvPr/>
        </p:nvSpPr>
        <p:spPr>
          <a:xfrm>
            <a:off x="1310326" y="1129065"/>
            <a:ext cx="10546314" cy="45402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536575" indent="-536575">
              <a:lnSpc>
                <a:spcPct val="140000"/>
              </a:lnSpc>
              <a:spcBef>
                <a:spcPts val="600"/>
              </a:spcBef>
              <a:buFont typeface="+mj-lt"/>
              <a:buAutoNum type="arabicPeriod" startAt="2"/>
              <a:tabLst>
                <a:tab pos="1074738" algn="l"/>
              </a:tabLst>
            </a:pPr>
            <a:r>
              <a:rPr lang="en-US" altLang="zh-TW"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Which </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of the following statements is NOT true about the</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Golden Pavilion Temple?</a:t>
            </a:r>
          </a:p>
          <a:p>
            <a:pPr marL="536575">
              <a:lnSpc>
                <a:spcPct val="140000"/>
              </a:lnSpc>
              <a:spcBef>
                <a:spcPts val="600"/>
              </a:spcBef>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 It is surrounded by a dry landscape.</a:t>
            </a:r>
          </a:p>
          <a:p>
            <a:pPr marL="536575">
              <a:lnSpc>
                <a:spcPct val="140000"/>
              </a:lnSpc>
              <a:spcBef>
                <a:spcPts val="600"/>
              </a:spcBef>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 It is covered in sparkling gold leaf.</a:t>
            </a:r>
          </a:p>
          <a:p>
            <a:pPr marL="536575">
              <a:lnSpc>
                <a:spcPct val="140000"/>
              </a:lnSpc>
              <a:spcBef>
                <a:spcPts val="600"/>
              </a:spcBef>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(C) It is one of Kyoto’s most photographed landmarks.</a:t>
            </a:r>
          </a:p>
          <a:p>
            <a:pPr marL="536575">
              <a:lnSpc>
                <a:spcPct val="140000"/>
              </a:lnSpc>
              <a:spcBef>
                <a:spcPts val="600"/>
              </a:spcBef>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(D) It is a three-story pavilion with a pond in front of it.</a:t>
            </a:r>
            <a:endPar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4" name="圖片 3">
            <a:extLst>
              <a:ext uri="{FF2B5EF4-FFF2-40B4-BE49-F238E27FC236}">
                <a16:creationId xmlns:a16="http://schemas.microsoft.com/office/drawing/2014/main" id="{5718B712-A44B-40A0-B003-D78B43FDB6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753" y="1885198"/>
            <a:ext cx="318857" cy="318857"/>
          </a:xfrm>
          <a:prstGeom prst="rect">
            <a:avLst/>
          </a:prstGeom>
        </p:spPr>
      </p:pic>
      <p:sp>
        <p:nvSpPr>
          <p:cNvPr id="5" name="文字版面配置區 2">
            <a:extLst>
              <a:ext uri="{FF2B5EF4-FFF2-40B4-BE49-F238E27FC236}">
                <a16:creationId xmlns:a16="http://schemas.microsoft.com/office/drawing/2014/main" id="{3E5652A9-1C2D-48B3-9CAE-2DCC6815C928}"/>
              </a:ext>
            </a:extLst>
          </p:cNvPr>
          <p:cNvSpPr txBox="1">
            <a:spLocks/>
          </p:cNvSpPr>
          <p:nvPr/>
        </p:nvSpPr>
        <p:spPr>
          <a:xfrm>
            <a:off x="609817" y="1205994"/>
            <a:ext cx="477689" cy="584026"/>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A</a:t>
            </a:r>
          </a:p>
        </p:txBody>
      </p:sp>
      <p:cxnSp>
        <p:nvCxnSpPr>
          <p:cNvPr id="9" name="直線接點 8"/>
          <p:cNvCxnSpPr/>
          <p:nvPr/>
        </p:nvCxnSpPr>
        <p:spPr>
          <a:xfrm>
            <a:off x="445898" y="1790020"/>
            <a:ext cx="760733" cy="0"/>
          </a:xfrm>
          <a:prstGeom prst="line">
            <a:avLst/>
          </a:prstGeom>
          <a:ln w="19050"/>
        </p:spPr>
        <p:style>
          <a:lnRef idx="1">
            <a:schemeClr val="dk1"/>
          </a:lnRef>
          <a:fillRef idx="0">
            <a:schemeClr val="dk1"/>
          </a:fillRef>
          <a:effectRef idx="0">
            <a:schemeClr val="dk1"/>
          </a:effectRef>
          <a:fontRef idx="minor">
            <a:schemeClr val="tx1"/>
          </a:fontRef>
        </p:style>
      </p:cxnSp>
      <p:sp>
        <p:nvSpPr>
          <p:cNvPr id="8" name="圓角矩形 16">
            <a:extLst>
              <a:ext uri="{FF2B5EF4-FFF2-40B4-BE49-F238E27FC236}">
                <a16:creationId xmlns:a16="http://schemas.microsoft.com/office/drawing/2014/main" id="{9E15CA2F-14C3-4FC3-9F61-5B79D6E8428B}"/>
              </a:ext>
            </a:extLst>
          </p:cNvPr>
          <p:cNvSpPr/>
          <p:nvPr/>
        </p:nvSpPr>
        <p:spPr>
          <a:xfrm>
            <a:off x="441320" y="694732"/>
            <a:ext cx="1584000" cy="432000"/>
          </a:xfrm>
          <a:prstGeom prst="roundRect">
            <a:avLst/>
          </a:prstGeom>
          <a:solidFill>
            <a:srgbClr val="FF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zh-TW" sz="2000" dirty="0">
                <a:solidFill>
                  <a:schemeClr val="bg1"/>
                </a:solidFill>
                <a:latin typeface="Arial" panose="020B0604020202020204" pitchFamily="34" charset="0"/>
                <a:ea typeface="標楷體" panose="03000509000000000000" pitchFamily="65" charset="-120"/>
                <a:cs typeface="Arial" panose="020B0604020202020204" pitchFamily="34" charset="0"/>
              </a:rPr>
              <a:t>Key Details</a:t>
            </a:r>
          </a:p>
        </p:txBody>
      </p:sp>
    </p:spTree>
    <p:extLst>
      <p:ext uri="{BB962C8B-B14F-4D97-AF65-F5344CB8AC3E}">
        <p14:creationId xmlns:p14="http://schemas.microsoft.com/office/powerpoint/2010/main" val="201112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4"/>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圓角矩形 9">
            <a:hlinkClick r:id="rId2" action="ppaction://hlinksldjump"/>
            <a:extLst>
              <a:ext uri="{FF2B5EF4-FFF2-40B4-BE49-F238E27FC236}">
                <a16:creationId xmlns:a16="http://schemas.microsoft.com/office/drawing/2014/main" id="{AF546EAE-86D9-4345-BF91-6D337F77258C}"/>
              </a:ext>
            </a:extLst>
          </p:cNvPr>
          <p:cNvSpPr/>
          <p:nvPr/>
        </p:nvSpPr>
        <p:spPr>
          <a:xfrm>
            <a:off x="9900000" y="180000"/>
            <a:ext cx="1915752" cy="396000"/>
          </a:xfrm>
          <a:prstGeom prst="roundRect">
            <a:avLst/>
          </a:prstGeom>
          <a:solidFill>
            <a:srgbClr val="CFDBC8"/>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回閱讀理解評量</a:t>
            </a:r>
          </a:p>
        </p:txBody>
      </p:sp>
      <p:sp>
        <p:nvSpPr>
          <p:cNvPr id="3" name="文字版面配置區 2">
            <a:extLst>
              <a:ext uri="{FF2B5EF4-FFF2-40B4-BE49-F238E27FC236}">
                <a16:creationId xmlns:a16="http://schemas.microsoft.com/office/drawing/2014/main" id="{6AB6B503-6072-4B51-9919-669BFECF1B8B}"/>
              </a:ext>
            </a:extLst>
          </p:cNvPr>
          <p:cNvSpPr txBox="1">
            <a:spLocks/>
          </p:cNvSpPr>
          <p:nvPr/>
        </p:nvSpPr>
        <p:spPr>
          <a:xfrm>
            <a:off x="540000" y="1329627"/>
            <a:ext cx="11407698" cy="41155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2.</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 關於金閣寺的敘述，下列何項為非？</a:t>
            </a:r>
            <a:endPar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endParaRPr>
          </a:p>
          <a:p>
            <a:pPr indent="447675">
              <a:lnSpc>
                <a:spcPct val="140000"/>
              </a:lnSpc>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它被乾燥的景觀所環繞。</a:t>
            </a:r>
          </a:p>
          <a:p>
            <a:pPr indent="447675">
              <a:lnSpc>
                <a:spcPct val="140000"/>
              </a:lnSpc>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它被閃亮的金箔所覆蓋。</a:t>
            </a:r>
          </a:p>
          <a:p>
            <a:pPr indent="447675">
              <a:lnSpc>
                <a:spcPct val="140000"/>
              </a:lnSpc>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(C)</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它為京都最常被拍照的地標之一。</a:t>
            </a:r>
          </a:p>
          <a:p>
            <a:pPr indent="447675">
              <a:lnSpc>
                <a:spcPct val="140000"/>
              </a:lnSpc>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(D)</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它為三層樓的閣樓建築，前方有一窪池塘。</a:t>
            </a:r>
            <a:endParaRPr lang="zh-TW" altLang="en-US" sz="3200" i="1" dirty="0">
              <a:solidFill>
                <a:srgbClr val="FF0000"/>
              </a:solidFill>
              <a:latin typeface="Arial" panose="020B0604020202020204" pitchFamily="34" charset="0"/>
              <a:ea typeface="標楷體" panose="03000509000000000000" pitchFamily="65" charset="-120"/>
              <a:cs typeface="Arial" panose="020B0604020202020204" pitchFamily="34" charset="0"/>
            </a:endParaRPr>
          </a:p>
        </p:txBody>
      </p:sp>
      <p:sp>
        <p:nvSpPr>
          <p:cNvPr id="4" name="圓角矩形 1">
            <a:extLst>
              <a:ext uri="{FF2B5EF4-FFF2-40B4-BE49-F238E27FC236}">
                <a16:creationId xmlns:a16="http://schemas.microsoft.com/office/drawing/2014/main" id="{3D48062C-38B4-4CF7-A36D-17CD72180C3F}"/>
              </a:ext>
            </a:extLst>
          </p:cNvPr>
          <p:cNvSpPr/>
          <p:nvPr/>
        </p:nvSpPr>
        <p:spPr>
          <a:xfrm>
            <a:off x="540000" y="720000"/>
            <a:ext cx="1538029" cy="459954"/>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zh-TW" altLang="en-US" sz="2000" b="1" dirty="0">
                <a:solidFill>
                  <a:sysClr val="windowText" lastClr="000000"/>
                </a:solidFill>
                <a:latin typeface="微軟正黑體" panose="020B0604030504040204" pitchFamily="34" charset="-120"/>
                <a:ea typeface="微軟正黑體" panose="020B0604030504040204" pitchFamily="34" charset="-120"/>
              </a:rPr>
              <a:t>關鍵細節</a:t>
            </a:r>
            <a:endParaRPr lang="en-US" altLang="zh-TW" sz="2000" b="1" dirty="0">
              <a:solidFill>
                <a:sysClr val="windowText" lastClr="0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43488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文字版面配置區 2">
            <a:extLst>
              <a:ext uri="{FF2B5EF4-FFF2-40B4-BE49-F238E27FC236}">
                <a16:creationId xmlns:a16="http://schemas.microsoft.com/office/drawing/2014/main" id="{C9DF9F8F-1420-4535-B95C-C64A287EB764}"/>
              </a:ext>
            </a:extLst>
          </p:cNvPr>
          <p:cNvSpPr txBox="1">
            <a:spLocks/>
          </p:cNvSpPr>
          <p:nvPr/>
        </p:nvSpPr>
        <p:spPr>
          <a:xfrm>
            <a:off x="421200" y="662400"/>
            <a:ext cx="11305256" cy="137883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40000"/>
              </a:lnSpc>
              <a:spcBef>
                <a:spcPts val="0"/>
              </a:spcBef>
              <a:buFont typeface="+mj-lt"/>
              <a:buAutoNum type="arabicPeriod" startAt="2"/>
            </a:pPr>
            <a:r>
              <a:rPr lang="en-US" altLang="zh-TW" sz="3200" b="1" dirty="0" smtClean="0">
                <a:latin typeface="Arial" panose="020B0604020202020204" pitchFamily="34" charset="0"/>
                <a:ea typeface="標楷體" panose="03000509000000000000" pitchFamily="65" charset="-120"/>
                <a:cs typeface="Arial" panose="020B0604020202020204" pitchFamily="34" charset="0"/>
              </a:rPr>
              <a:t>Look </a:t>
            </a:r>
            <a:r>
              <a:rPr lang="en-US" altLang="zh-TW" sz="3200" b="1" dirty="0">
                <a:latin typeface="Arial" panose="020B0604020202020204" pitchFamily="34" charset="0"/>
                <a:ea typeface="標楷體" panose="03000509000000000000" pitchFamily="65" charset="-120"/>
                <a:cs typeface="Arial" panose="020B0604020202020204" pitchFamily="34" charset="0"/>
              </a:rPr>
              <a:t>at the pictures. What kind of city do you think</a:t>
            </a:r>
            <a:r>
              <a:rPr lang="zh-TW" altLang="en-US" sz="3200" b="1" dirty="0">
                <a:latin typeface="Arial" panose="020B0604020202020204" pitchFamily="34" charset="0"/>
                <a:ea typeface="標楷體" panose="03000509000000000000" pitchFamily="65" charset="-120"/>
                <a:cs typeface="Arial" panose="020B0604020202020204" pitchFamily="34" charset="0"/>
              </a:rPr>
              <a:t> </a:t>
            </a:r>
            <a:r>
              <a:rPr lang="en-US" altLang="zh-TW" sz="3200" b="1" dirty="0">
                <a:latin typeface="Arial" panose="020B0604020202020204" pitchFamily="34" charset="0"/>
                <a:ea typeface="標楷體" panose="03000509000000000000" pitchFamily="65" charset="-120"/>
                <a:cs typeface="Arial" panose="020B0604020202020204" pitchFamily="34" charset="0"/>
              </a:rPr>
              <a:t>Kyoto is and why?</a:t>
            </a:r>
            <a:endParaRPr lang="en-US" altLang="zh-TW" sz="3200" dirty="0">
              <a:latin typeface="Arial" panose="020B0604020202020204" pitchFamily="34" charset="0"/>
              <a:ea typeface="標楷體" panose="03000509000000000000" pitchFamily="65" charset="-120"/>
              <a:cs typeface="Arial" panose="020B0604020202020204" pitchFamily="34" charset="0"/>
            </a:endParaRPr>
          </a:p>
        </p:txBody>
      </p:sp>
      <p:pic>
        <p:nvPicPr>
          <p:cNvPr id="12" name="圖片 11">
            <a:hlinkClick r:id="rId2" action="ppaction://hlinksldjump"/>
            <a:extLst>
              <a:ext uri="{FF2B5EF4-FFF2-40B4-BE49-F238E27FC236}">
                <a16:creationId xmlns:a16="http://schemas.microsoft.com/office/drawing/2014/main" id="{E27F69D1-BE32-43D3-A4F5-F1F6675964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029" y="2274956"/>
            <a:ext cx="318859" cy="318859"/>
          </a:xfrm>
          <a:prstGeom prst="rect">
            <a:avLst/>
          </a:prstGeom>
        </p:spPr>
      </p:pic>
      <p:sp>
        <p:nvSpPr>
          <p:cNvPr id="9" name="文字版面配置區 2">
            <a:extLst>
              <a:ext uri="{FF2B5EF4-FFF2-40B4-BE49-F238E27FC236}">
                <a16:creationId xmlns:a16="http://schemas.microsoft.com/office/drawing/2014/main" id="{D01CBCF7-5426-4DCA-8E50-6DAD7BD63CB3}"/>
              </a:ext>
            </a:extLst>
          </p:cNvPr>
          <p:cNvSpPr txBox="1">
            <a:spLocks/>
          </p:cNvSpPr>
          <p:nvPr/>
        </p:nvSpPr>
        <p:spPr>
          <a:xfrm>
            <a:off x="959541" y="2022381"/>
            <a:ext cx="10965365" cy="4244500"/>
          </a:xfrm>
          <a:prstGeom prst="rect">
            <a:avLst/>
          </a:prstGeom>
          <a:solidFill>
            <a:schemeClr val="bg1"/>
          </a:solidFill>
        </p:spPr>
        <p:txBody>
          <a:bodyPr vert="horz" wrap="square"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spcBef>
                <a:spcPts val="600"/>
              </a:spcBef>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I think Kyoto is a city of rich diversity because tourists can enjoy a variety of fascinating activities there. For example, they can meditate in an ancient temple, indulge themselves in fine cuisine, dress like geishas and take a stroll along the city’s historic alleys, or observe unique traditions and festivals.</a:t>
            </a:r>
          </a:p>
        </p:txBody>
      </p:sp>
      <p:sp>
        <p:nvSpPr>
          <p:cNvPr id="6" name="圓角矩形 9">
            <a:hlinkClick r:id="rId2" action="ppaction://hlinksldjump"/>
            <a:extLst>
              <a:ext uri="{FF2B5EF4-FFF2-40B4-BE49-F238E27FC236}">
                <a16:creationId xmlns:a16="http://schemas.microsoft.com/office/drawing/2014/main" id="{89DF33C9-2D98-40A4-A1D0-8DAB5FE0C48E}"/>
              </a:ext>
            </a:extLst>
          </p:cNvPr>
          <p:cNvSpPr/>
          <p:nvPr/>
        </p:nvSpPr>
        <p:spPr>
          <a:xfrm>
            <a:off x="10260000" y="144000"/>
            <a:ext cx="1152000" cy="396000"/>
          </a:xfrm>
          <a:prstGeom prst="roundRect">
            <a:avLst/>
          </a:prstGeom>
          <a:solidFill>
            <a:srgbClr val="CFDBC8"/>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b="1" dirty="0" smtClean="0">
                <a:solidFill>
                  <a:schemeClr val="tx1"/>
                </a:solidFill>
                <a:latin typeface="微軟正黑體" panose="020B0604030504040204" pitchFamily="34" charset="-120"/>
                <a:ea typeface="微軟正黑體" panose="020B0604030504040204" pitchFamily="34" charset="-120"/>
              </a:rPr>
              <a:t>回</a:t>
            </a:r>
            <a:r>
              <a:rPr lang="zh-TW" altLang="en-US" b="1" dirty="0">
                <a:solidFill>
                  <a:schemeClr val="tx1"/>
                </a:solidFill>
                <a:latin typeface="微軟正黑體" panose="020B0604030504040204" pitchFamily="34" charset="-120"/>
                <a:ea typeface="微軟正黑體" panose="020B0604030504040204" pitchFamily="34" charset="-120"/>
              </a:rPr>
              <a:t>題目</a:t>
            </a:r>
          </a:p>
        </p:txBody>
      </p:sp>
    </p:spTree>
    <p:extLst>
      <p:ext uri="{BB962C8B-B14F-4D97-AF65-F5344CB8AC3E}">
        <p14:creationId xmlns:p14="http://schemas.microsoft.com/office/powerpoint/2010/main" val="1659015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版面配置區 2">
            <a:extLst>
              <a:ext uri="{FF2B5EF4-FFF2-40B4-BE49-F238E27FC236}">
                <a16:creationId xmlns:a16="http://schemas.microsoft.com/office/drawing/2014/main" id="{2383ED0F-4C5D-4C3F-AAD9-973F366FC08E}"/>
              </a:ext>
            </a:extLst>
          </p:cNvPr>
          <p:cNvSpPr txBox="1">
            <a:spLocks/>
          </p:cNvSpPr>
          <p:nvPr/>
        </p:nvSpPr>
        <p:spPr>
          <a:xfrm>
            <a:off x="1206631" y="779396"/>
            <a:ext cx="10625654" cy="549885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536575" indent="-536575">
              <a:lnSpc>
                <a:spcPct val="130000"/>
              </a:lnSpc>
              <a:spcBef>
                <a:spcPts val="600"/>
              </a:spcBef>
              <a:buFont typeface="+mj-lt"/>
              <a:buAutoNum type="arabicPeriod" startAt="3"/>
              <a:tabLst>
                <a:tab pos="1074738" algn="l"/>
              </a:tabLst>
            </a:pPr>
            <a:r>
              <a:rPr lang="en-US" altLang="zh-TW"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What </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can be inferred about Kyoto?</a:t>
            </a:r>
          </a:p>
          <a:p>
            <a:pPr marL="2093913" indent="-1557338">
              <a:lnSpc>
                <a:spcPct val="130000"/>
              </a:lnSpc>
              <a:spcBef>
                <a:spcPts val="600"/>
              </a:spcBef>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 The city sees most of its visitors in summer.</a:t>
            </a:r>
          </a:p>
          <a:p>
            <a:pPr marL="1168400" indent="-631825" defTabSz="1031875">
              <a:lnSpc>
                <a:spcPct val="130000"/>
              </a:lnSpc>
              <a:spcBef>
                <a:spcPts val="600"/>
              </a:spcBef>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 Photos of it look very different depending on the </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season</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t>
            </a:r>
          </a:p>
          <a:p>
            <a:pPr marL="1168400" indent="-631825">
              <a:lnSpc>
                <a:spcPct val="130000"/>
              </a:lnSpc>
              <a:spcBef>
                <a:spcPts val="600"/>
              </a:spcBef>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(C) Tours there are quite expensive because there are </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few of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them.</a:t>
            </a:r>
          </a:p>
          <a:p>
            <a:pPr marL="1168400" indent="-631825">
              <a:lnSpc>
                <a:spcPct val="130000"/>
              </a:lnSpc>
              <a:spcBef>
                <a:spcPts val="600"/>
              </a:spcBef>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(D) Most of the famous buildings there were built in modern times.</a:t>
            </a:r>
            <a:endPar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2" name="圖片 1">
            <a:hlinkClick r:id="rId2" action="ppaction://hlinksldjump"/>
            <a:extLst>
              <a:ext uri="{FF2B5EF4-FFF2-40B4-BE49-F238E27FC236}">
                <a16:creationId xmlns:a16="http://schemas.microsoft.com/office/drawing/2014/main" id="{4CA03D27-48A9-4B2C-8ED6-63BDD13640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4528" y="114504"/>
            <a:ext cx="396000" cy="396000"/>
          </a:xfrm>
          <a:prstGeom prst="rect">
            <a:avLst/>
          </a:prstGeom>
        </p:spPr>
      </p:pic>
      <p:pic>
        <p:nvPicPr>
          <p:cNvPr id="3" name="圖片 2">
            <a:extLst>
              <a:ext uri="{FF2B5EF4-FFF2-40B4-BE49-F238E27FC236}">
                <a16:creationId xmlns:a16="http://schemas.microsoft.com/office/drawing/2014/main" id="{D696F30A-D62E-47B1-94FD-541F1D54AA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376" y="1612489"/>
            <a:ext cx="318857" cy="318857"/>
          </a:xfrm>
          <a:prstGeom prst="rect">
            <a:avLst/>
          </a:prstGeom>
        </p:spPr>
      </p:pic>
      <p:sp>
        <p:nvSpPr>
          <p:cNvPr id="4" name="文字版面配置區 2">
            <a:extLst>
              <a:ext uri="{FF2B5EF4-FFF2-40B4-BE49-F238E27FC236}">
                <a16:creationId xmlns:a16="http://schemas.microsoft.com/office/drawing/2014/main" id="{DA5EBC81-DF43-4355-B7EF-CAD1166A3438}"/>
              </a:ext>
            </a:extLst>
          </p:cNvPr>
          <p:cNvSpPr txBox="1">
            <a:spLocks/>
          </p:cNvSpPr>
          <p:nvPr/>
        </p:nvSpPr>
        <p:spPr>
          <a:xfrm>
            <a:off x="609440" y="858129"/>
            <a:ext cx="477689" cy="584026"/>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B</a:t>
            </a:r>
          </a:p>
        </p:txBody>
      </p:sp>
      <p:cxnSp>
        <p:nvCxnSpPr>
          <p:cNvPr id="8" name="直線接點 7"/>
          <p:cNvCxnSpPr/>
          <p:nvPr/>
        </p:nvCxnSpPr>
        <p:spPr>
          <a:xfrm>
            <a:off x="445898" y="1442155"/>
            <a:ext cx="760733" cy="0"/>
          </a:xfrm>
          <a:prstGeom prst="line">
            <a:avLst/>
          </a:prstGeom>
          <a:ln w="19050"/>
        </p:spPr>
        <p:style>
          <a:lnRef idx="1">
            <a:schemeClr val="dk1"/>
          </a:lnRef>
          <a:fillRef idx="0">
            <a:schemeClr val="dk1"/>
          </a:fillRef>
          <a:effectRef idx="0">
            <a:schemeClr val="dk1"/>
          </a:effectRef>
          <a:fontRef idx="minor">
            <a:schemeClr val="tx1"/>
          </a:fontRef>
        </p:style>
      </p:cxnSp>
      <p:sp>
        <p:nvSpPr>
          <p:cNvPr id="9" name="圓角矩形 16">
            <a:extLst>
              <a:ext uri="{FF2B5EF4-FFF2-40B4-BE49-F238E27FC236}">
                <a16:creationId xmlns:a16="http://schemas.microsoft.com/office/drawing/2014/main" id="{9E15CA2F-14C3-4FC3-9F61-5B79D6E8428B}"/>
              </a:ext>
            </a:extLst>
          </p:cNvPr>
          <p:cNvSpPr/>
          <p:nvPr/>
        </p:nvSpPr>
        <p:spPr>
          <a:xfrm>
            <a:off x="449510" y="297419"/>
            <a:ext cx="1584000" cy="432000"/>
          </a:xfrm>
          <a:prstGeom prst="roundRect">
            <a:avLst/>
          </a:prstGeom>
          <a:solidFill>
            <a:srgbClr val="FF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zh-TW" sz="2000" dirty="0">
                <a:solidFill>
                  <a:schemeClr val="bg1"/>
                </a:solidFill>
                <a:latin typeface="Arial" panose="020B0604020202020204" pitchFamily="34" charset="0"/>
                <a:ea typeface="標楷體" panose="03000509000000000000" pitchFamily="65" charset="-120"/>
                <a:cs typeface="Arial" panose="020B0604020202020204" pitchFamily="34" charset="0"/>
              </a:rPr>
              <a:t>Inference</a:t>
            </a:r>
          </a:p>
        </p:txBody>
      </p:sp>
    </p:spTree>
    <p:extLst>
      <p:ext uri="{BB962C8B-B14F-4D97-AF65-F5344CB8AC3E}">
        <p14:creationId xmlns:p14="http://schemas.microsoft.com/office/powerpoint/2010/main" val="6809359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3"/>
                  </p:tgtEl>
                </p:cond>
              </p:nextCondLst>
            </p:seq>
          </p:childTnLst>
        </p:cTn>
      </p:par>
    </p:tnLst>
    <p:bldLst>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圓角矩形 9">
            <a:hlinkClick r:id="rId2" action="ppaction://hlinksldjump"/>
            <a:extLst>
              <a:ext uri="{FF2B5EF4-FFF2-40B4-BE49-F238E27FC236}">
                <a16:creationId xmlns:a16="http://schemas.microsoft.com/office/drawing/2014/main" id="{700C735C-489D-4531-B8DD-66FCDD5285C0}"/>
              </a:ext>
            </a:extLst>
          </p:cNvPr>
          <p:cNvSpPr/>
          <p:nvPr/>
        </p:nvSpPr>
        <p:spPr>
          <a:xfrm>
            <a:off x="9900000" y="180000"/>
            <a:ext cx="1915752" cy="396000"/>
          </a:xfrm>
          <a:prstGeom prst="roundRect">
            <a:avLst/>
          </a:prstGeom>
          <a:solidFill>
            <a:srgbClr val="CFDBC8"/>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回閱讀理解評量</a:t>
            </a:r>
          </a:p>
        </p:txBody>
      </p:sp>
      <p:sp>
        <p:nvSpPr>
          <p:cNvPr id="3" name="文字版面配置區 2">
            <a:extLst>
              <a:ext uri="{FF2B5EF4-FFF2-40B4-BE49-F238E27FC236}">
                <a16:creationId xmlns:a16="http://schemas.microsoft.com/office/drawing/2014/main" id="{4CF30444-A4A2-401B-B07C-F5114DEF88E4}"/>
              </a:ext>
            </a:extLst>
          </p:cNvPr>
          <p:cNvSpPr txBox="1">
            <a:spLocks/>
          </p:cNvSpPr>
          <p:nvPr/>
        </p:nvSpPr>
        <p:spPr>
          <a:xfrm>
            <a:off x="540000" y="1329627"/>
            <a:ext cx="10132549" cy="41155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3.</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 關於京都，何項敘述可被推斷出來？</a:t>
            </a:r>
            <a:endPar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endParaRPr>
          </a:p>
          <a:p>
            <a:pPr indent="447675">
              <a:lnSpc>
                <a:spcPct val="140000"/>
              </a:lnSpc>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在夏天來京都的觀光客最多。</a:t>
            </a:r>
          </a:p>
          <a:p>
            <a:pPr indent="447675">
              <a:lnSpc>
                <a:spcPct val="140000"/>
              </a:lnSpc>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京都的風采樣貌會隨不同季節拍起來而不同。</a:t>
            </a:r>
          </a:p>
          <a:p>
            <a:pPr indent="447675">
              <a:lnSpc>
                <a:spcPct val="140000"/>
              </a:lnSpc>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(C)</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京都旅遊很昂貴，因為所提供的行程不多。</a:t>
            </a:r>
          </a:p>
          <a:p>
            <a:pPr indent="447675">
              <a:lnSpc>
                <a:spcPct val="140000"/>
              </a:lnSpc>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(D)</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多數有名的建築物都建造於現代。</a:t>
            </a:r>
            <a:endParaRPr lang="zh-TW" altLang="en-US" sz="3200" i="1" dirty="0">
              <a:solidFill>
                <a:srgbClr val="FF0000"/>
              </a:solidFill>
              <a:latin typeface="Arial" panose="020B0604020202020204" pitchFamily="34" charset="0"/>
              <a:ea typeface="標楷體" panose="03000509000000000000" pitchFamily="65" charset="-120"/>
              <a:cs typeface="Arial" panose="020B0604020202020204" pitchFamily="34" charset="0"/>
            </a:endParaRPr>
          </a:p>
        </p:txBody>
      </p:sp>
      <p:sp>
        <p:nvSpPr>
          <p:cNvPr id="6" name="圓角矩形 1">
            <a:extLst>
              <a:ext uri="{FF2B5EF4-FFF2-40B4-BE49-F238E27FC236}">
                <a16:creationId xmlns:a16="http://schemas.microsoft.com/office/drawing/2014/main" id="{C8B70A72-318B-4E23-83E6-A746E77D5DA8}"/>
              </a:ext>
            </a:extLst>
          </p:cNvPr>
          <p:cNvSpPr/>
          <p:nvPr/>
        </p:nvSpPr>
        <p:spPr>
          <a:xfrm>
            <a:off x="540000" y="720000"/>
            <a:ext cx="1010504" cy="459954"/>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zh-TW" altLang="en-US" sz="2000" b="1" spc="300" dirty="0">
                <a:solidFill>
                  <a:schemeClr val="tx1"/>
                </a:solidFill>
                <a:latin typeface="微軟正黑體" panose="020B0604030504040204" pitchFamily="34" charset="-120"/>
                <a:ea typeface="微軟正黑體" panose="020B0604030504040204" pitchFamily="34" charset="-120"/>
              </a:rPr>
              <a:t>推論</a:t>
            </a:r>
            <a:endParaRPr lang="en-US" altLang="zh-TW" sz="2000" b="1" spc="300"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43345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3302F22F-EC6F-4B2E-875C-82D72BD71A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362" y="272625"/>
            <a:ext cx="2525389" cy="402484"/>
          </a:xfrm>
          <a:prstGeom prst="rect">
            <a:avLst/>
          </a:prstGeom>
        </p:spPr>
      </p:pic>
      <p:sp>
        <p:nvSpPr>
          <p:cNvPr id="4" name="文字版面配置區 2">
            <a:extLst>
              <a:ext uri="{FF2B5EF4-FFF2-40B4-BE49-F238E27FC236}">
                <a16:creationId xmlns:a16="http://schemas.microsoft.com/office/drawing/2014/main" id="{F73A19BF-1C83-4EFF-A7F5-8B4992ABE769}"/>
              </a:ext>
            </a:extLst>
          </p:cNvPr>
          <p:cNvSpPr txBox="1">
            <a:spLocks/>
          </p:cNvSpPr>
          <p:nvPr/>
        </p:nvSpPr>
        <p:spPr>
          <a:xfrm>
            <a:off x="515938" y="657225"/>
            <a:ext cx="11086256" cy="774522"/>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92113" indent="-392113">
              <a:lnSpc>
                <a:spcPct val="140000"/>
              </a:lnSpc>
              <a:buNone/>
            </a:pPr>
            <a:r>
              <a:rPr lang="en-US" altLang="zh-TW" sz="3200" dirty="0">
                <a:latin typeface="Arial" panose="020B0604020202020204" pitchFamily="34" charset="0"/>
                <a:ea typeface="標楷體" panose="03000509000000000000" pitchFamily="65" charset="-120"/>
                <a:cs typeface="Arial" panose="020B0604020202020204" pitchFamily="34" charset="0"/>
              </a:rPr>
              <a:t>1. As a tourist, what would you like to do in Kyoto and</a:t>
            </a:r>
            <a:r>
              <a:rPr lang="zh-TW" altLang="en-US" sz="3200" dirty="0">
                <a:latin typeface="Arial" panose="020B0604020202020204" pitchFamily="34" charset="0"/>
                <a:ea typeface="標楷體" panose="03000509000000000000" pitchFamily="65" charset="-120"/>
                <a:cs typeface="Arial" panose="020B0604020202020204" pitchFamily="34" charset="0"/>
              </a:rPr>
              <a:t> </a:t>
            </a:r>
            <a:r>
              <a:rPr lang="en-US" altLang="zh-TW" sz="3200" dirty="0">
                <a:latin typeface="Arial" panose="020B0604020202020204" pitchFamily="34" charset="0"/>
                <a:ea typeface="標楷體" panose="03000509000000000000" pitchFamily="65" charset="-120"/>
                <a:cs typeface="Arial" panose="020B0604020202020204" pitchFamily="34" charset="0"/>
              </a:rPr>
              <a:t>why?</a:t>
            </a:r>
          </a:p>
        </p:txBody>
      </p:sp>
      <p:sp>
        <p:nvSpPr>
          <p:cNvPr id="5" name="文字版面配置區 2">
            <a:extLst>
              <a:ext uri="{FF2B5EF4-FFF2-40B4-BE49-F238E27FC236}">
                <a16:creationId xmlns:a16="http://schemas.microsoft.com/office/drawing/2014/main" id="{5448FD5B-900D-40B2-8065-E7D090B27068}"/>
              </a:ext>
            </a:extLst>
          </p:cNvPr>
          <p:cNvSpPr txBox="1">
            <a:spLocks/>
          </p:cNvSpPr>
          <p:nvPr/>
        </p:nvSpPr>
        <p:spPr>
          <a:xfrm>
            <a:off x="933450" y="1469899"/>
            <a:ext cx="5882630" cy="70881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pPr>
            <a:r>
              <a:rPr lang="en-US" altLang="zh-TW" sz="3200" i="1" dirty="0">
                <a:solidFill>
                  <a:srgbClr val="FF0000"/>
                </a:solidFill>
                <a:latin typeface="Arial" panose="020B0604020202020204" pitchFamily="34" charset="0"/>
                <a:ea typeface="標楷體" panose="03000509000000000000" pitchFamily="65" charset="-120"/>
                <a:cs typeface="Arial" panose="020B0604020202020204" pitchFamily="34" charset="0"/>
              </a:rPr>
              <a:t>I think I’d like to...because....</a:t>
            </a:r>
          </a:p>
        </p:txBody>
      </p:sp>
      <p:pic>
        <p:nvPicPr>
          <p:cNvPr id="6" name="圖片 5">
            <a:hlinkClick r:id="" action="ppaction://noaction"/>
            <a:extLst>
              <a:ext uri="{FF2B5EF4-FFF2-40B4-BE49-F238E27FC236}">
                <a16:creationId xmlns:a16="http://schemas.microsoft.com/office/drawing/2014/main" id="{11299FC4-5945-419F-8128-BF2EA15709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646" y="1688841"/>
            <a:ext cx="324000" cy="324000"/>
          </a:xfrm>
          <a:prstGeom prst="rect">
            <a:avLst/>
          </a:prstGeom>
        </p:spPr>
      </p:pic>
      <p:sp>
        <p:nvSpPr>
          <p:cNvPr id="7" name="文字版面配置區 2">
            <a:extLst>
              <a:ext uri="{FF2B5EF4-FFF2-40B4-BE49-F238E27FC236}">
                <a16:creationId xmlns:a16="http://schemas.microsoft.com/office/drawing/2014/main" id="{7EABE9BF-B020-4226-99F0-0553887E5273}"/>
              </a:ext>
            </a:extLst>
          </p:cNvPr>
          <p:cNvSpPr txBox="1">
            <a:spLocks/>
          </p:cNvSpPr>
          <p:nvPr/>
        </p:nvSpPr>
        <p:spPr>
          <a:xfrm>
            <a:off x="933450" y="1461983"/>
            <a:ext cx="10668744" cy="3495794"/>
          </a:xfrm>
          <a:prstGeom prst="rect">
            <a:avLst/>
          </a:prstGeom>
          <a:solidFill>
            <a:schemeClr val="bg1"/>
          </a:solidFill>
        </p:spPr>
        <p:txBody>
          <a:bodyPr vert="horz" wrap="square"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spcBef>
                <a:spcPts val="600"/>
              </a:spcBef>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I think I’d like to visit shrines and temples because they often appear in Japanese comics and animations and have a magical appeal to me. I’d like to walk around them, take lots of photos of them, and most important of all, buy an </a:t>
            </a:r>
            <a:r>
              <a:rPr lang="en-US" altLang="zh-TW" sz="3200" dirty="0" err="1">
                <a:solidFill>
                  <a:srgbClr val="FF0000"/>
                </a:solidFill>
                <a:latin typeface="Arial" panose="020B0604020202020204" pitchFamily="34" charset="0"/>
                <a:ea typeface="標楷體" panose="03000509000000000000" pitchFamily="65" charset="-120"/>
                <a:cs typeface="Arial" panose="020B0604020202020204" pitchFamily="34" charset="0"/>
              </a:rPr>
              <a:t>omamori</a:t>
            </a: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 (lucky charm) as a souvenir.</a:t>
            </a:r>
          </a:p>
        </p:txBody>
      </p:sp>
    </p:spTree>
    <p:extLst>
      <p:ext uri="{BB962C8B-B14F-4D97-AF65-F5344CB8AC3E}">
        <p14:creationId xmlns:p14="http://schemas.microsoft.com/office/powerpoint/2010/main" val="38859227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版面配置區 2">
            <a:extLst>
              <a:ext uri="{FF2B5EF4-FFF2-40B4-BE49-F238E27FC236}">
                <a16:creationId xmlns:a16="http://schemas.microsoft.com/office/drawing/2014/main" id="{F73A19BF-1C83-4EFF-A7F5-8B4992ABE769}"/>
              </a:ext>
            </a:extLst>
          </p:cNvPr>
          <p:cNvSpPr txBox="1">
            <a:spLocks/>
          </p:cNvSpPr>
          <p:nvPr/>
        </p:nvSpPr>
        <p:spPr>
          <a:xfrm>
            <a:off x="515938" y="657225"/>
            <a:ext cx="11086256" cy="805009"/>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40000"/>
              </a:lnSpc>
              <a:buFont typeface="+mj-lt"/>
              <a:buAutoNum type="arabicPeriod" startAt="2"/>
            </a:pPr>
            <a:r>
              <a:rPr lang="en-US" altLang="zh-TW" sz="3200" dirty="0" smtClean="0">
                <a:latin typeface="Arial" panose="020B0604020202020204" pitchFamily="34" charset="0"/>
                <a:ea typeface="標楷體" panose="03000509000000000000" pitchFamily="65" charset="-120"/>
                <a:cs typeface="Arial" panose="020B0604020202020204" pitchFamily="34" charset="0"/>
              </a:rPr>
              <a:t>If </a:t>
            </a:r>
            <a:r>
              <a:rPr lang="en-US" altLang="zh-TW" sz="3200" dirty="0">
                <a:latin typeface="Arial" panose="020B0604020202020204" pitchFamily="34" charset="0"/>
                <a:ea typeface="標楷體" panose="03000509000000000000" pitchFamily="65" charset="-120"/>
                <a:cs typeface="Arial" panose="020B0604020202020204" pitchFamily="34" charset="0"/>
              </a:rPr>
              <a:t>you were asked to introduce your city to foreign</a:t>
            </a:r>
            <a:r>
              <a:rPr lang="zh-TW" altLang="en-US" sz="3200" dirty="0">
                <a:latin typeface="Arial" panose="020B0604020202020204" pitchFamily="34" charset="0"/>
                <a:ea typeface="標楷體" panose="03000509000000000000" pitchFamily="65" charset="-120"/>
                <a:cs typeface="Arial" panose="020B0604020202020204" pitchFamily="34" charset="0"/>
              </a:rPr>
              <a:t> </a:t>
            </a:r>
            <a:r>
              <a:rPr lang="en-US" altLang="zh-TW" sz="3200" dirty="0">
                <a:latin typeface="Arial" panose="020B0604020202020204" pitchFamily="34" charset="0"/>
                <a:ea typeface="標楷體" panose="03000509000000000000" pitchFamily="65" charset="-120"/>
                <a:cs typeface="Arial" panose="020B0604020202020204" pitchFamily="34" charset="0"/>
              </a:rPr>
              <a:t>tourists, what would be the first thing you would</a:t>
            </a:r>
            <a:r>
              <a:rPr lang="zh-TW" altLang="en-US" sz="3200" dirty="0">
                <a:latin typeface="Arial" panose="020B0604020202020204" pitchFamily="34" charset="0"/>
                <a:ea typeface="標楷體" panose="03000509000000000000" pitchFamily="65" charset="-120"/>
                <a:cs typeface="Arial" panose="020B0604020202020204" pitchFamily="34" charset="0"/>
              </a:rPr>
              <a:t> </a:t>
            </a:r>
            <a:r>
              <a:rPr lang="en-US" altLang="zh-TW" sz="3200" dirty="0">
                <a:latin typeface="Arial" panose="020B0604020202020204" pitchFamily="34" charset="0"/>
                <a:ea typeface="標楷體" panose="03000509000000000000" pitchFamily="65" charset="-120"/>
                <a:cs typeface="Arial" panose="020B0604020202020204" pitchFamily="34" charset="0"/>
              </a:rPr>
              <a:t>recommend doing or seeing, and why?</a:t>
            </a:r>
          </a:p>
        </p:txBody>
      </p:sp>
      <p:sp>
        <p:nvSpPr>
          <p:cNvPr id="5" name="文字版面配置區 2">
            <a:extLst>
              <a:ext uri="{FF2B5EF4-FFF2-40B4-BE49-F238E27FC236}">
                <a16:creationId xmlns:a16="http://schemas.microsoft.com/office/drawing/2014/main" id="{5448FD5B-900D-40B2-8065-E7D090B27068}"/>
              </a:ext>
            </a:extLst>
          </p:cNvPr>
          <p:cNvSpPr txBox="1">
            <a:spLocks/>
          </p:cNvSpPr>
          <p:nvPr/>
        </p:nvSpPr>
        <p:spPr>
          <a:xfrm>
            <a:off x="977607" y="2718665"/>
            <a:ext cx="10146022" cy="151397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pPr>
            <a:r>
              <a:rPr lang="en-US" altLang="zh-TW" sz="3200" i="1" dirty="0">
                <a:solidFill>
                  <a:srgbClr val="FF0000"/>
                </a:solidFill>
                <a:latin typeface="Arial" panose="020B0604020202020204" pitchFamily="34" charset="0"/>
                <a:ea typeface="標楷體" panose="03000509000000000000" pitchFamily="65" charset="-120"/>
                <a:cs typeface="Arial" panose="020B0604020202020204" pitchFamily="34" charset="0"/>
              </a:rPr>
              <a:t>I’d first recommend...to foreign tourists because....</a:t>
            </a:r>
          </a:p>
        </p:txBody>
      </p:sp>
      <p:pic>
        <p:nvPicPr>
          <p:cNvPr id="6" name="圖片 5">
            <a:hlinkClick r:id="rId2" action="ppaction://hlinksldjump"/>
            <a:extLst>
              <a:ext uri="{FF2B5EF4-FFF2-40B4-BE49-F238E27FC236}">
                <a16:creationId xmlns:a16="http://schemas.microsoft.com/office/drawing/2014/main" id="{11299FC4-5945-419F-8128-BF2EA15709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073" y="2937901"/>
            <a:ext cx="324000" cy="324000"/>
          </a:xfrm>
          <a:prstGeom prst="rect">
            <a:avLst/>
          </a:prstGeom>
        </p:spPr>
      </p:pic>
      <p:pic>
        <p:nvPicPr>
          <p:cNvPr id="7" name="圖片 6">
            <a:extLst>
              <a:ext uri="{FF2B5EF4-FFF2-40B4-BE49-F238E27FC236}">
                <a16:creationId xmlns:a16="http://schemas.microsoft.com/office/drawing/2014/main" id="{3302F22F-EC6F-4B2E-875C-82D72BD71A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359" y="272625"/>
            <a:ext cx="2525395" cy="402484"/>
          </a:xfrm>
          <a:prstGeom prst="rect">
            <a:avLst/>
          </a:prstGeom>
        </p:spPr>
      </p:pic>
    </p:spTree>
    <p:extLst>
      <p:ext uri="{BB962C8B-B14F-4D97-AF65-F5344CB8AC3E}">
        <p14:creationId xmlns:p14="http://schemas.microsoft.com/office/powerpoint/2010/main" val="212146087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圓角矩形 9">
            <a:hlinkClick r:id="rId3" action="ppaction://hlinksldjump"/>
            <a:extLst>
              <a:ext uri="{FF2B5EF4-FFF2-40B4-BE49-F238E27FC236}">
                <a16:creationId xmlns:a16="http://schemas.microsoft.com/office/drawing/2014/main" id="{D7CB2876-5035-46DF-9E40-FF89E4012BC6}"/>
              </a:ext>
            </a:extLst>
          </p:cNvPr>
          <p:cNvSpPr/>
          <p:nvPr/>
        </p:nvSpPr>
        <p:spPr>
          <a:xfrm>
            <a:off x="10440000" y="144000"/>
            <a:ext cx="1080000" cy="396000"/>
          </a:xfrm>
          <a:prstGeom prst="roundRect">
            <a:avLst/>
          </a:prstGeom>
          <a:solidFill>
            <a:srgbClr val="CFDBC8"/>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回題目</a:t>
            </a:r>
          </a:p>
        </p:txBody>
      </p:sp>
      <p:sp>
        <p:nvSpPr>
          <p:cNvPr id="3" name="文字版面配置區 2">
            <a:extLst>
              <a:ext uri="{FF2B5EF4-FFF2-40B4-BE49-F238E27FC236}">
                <a16:creationId xmlns:a16="http://schemas.microsoft.com/office/drawing/2014/main" id="{9BDD8636-A17A-4521-A9C2-6968C2FD5757}"/>
              </a:ext>
            </a:extLst>
          </p:cNvPr>
          <p:cNvSpPr txBox="1">
            <a:spLocks/>
          </p:cNvSpPr>
          <p:nvPr/>
        </p:nvSpPr>
        <p:spPr>
          <a:xfrm>
            <a:off x="650449" y="540000"/>
            <a:ext cx="11208472" cy="5775959"/>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pPr>
            <a:r>
              <a:rPr lang="en-US" altLang="zh-TW" sz="3200" dirty="0">
                <a:solidFill>
                  <a:srgbClr val="FF0000"/>
                </a:solidFill>
                <a:latin typeface="Arial" panose="020B0604020202020204" pitchFamily="34" charset="0"/>
                <a:ea typeface="標楷體" panose="03000509000000000000" pitchFamily="65" charset="-120"/>
                <a:cs typeface="Arial" panose="020B0604020202020204" pitchFamily="34" charset="0"/>
              </a:rPr>
              <a:t>I’d first recommend visiting a Goddess of the Sea temple to foreign tourists because they could take beautiful photos there. There are many colorful and delicate sculptures inside and outside these temples, as well as on the roof and pillars. In addition, tourists can ask the goddess for advice by drawing a fortune stick if they are encountering any problems in their lives. The stick can shed light on possible solutions to their problems. I think this could be a special cultural experience for foreign tourists.</a:t>
            </a:r>
          </a:p>
        </p:txBody>
      </p:sp>
    </p:spTree>
    <p:extLst>
      <p:ext uri="{BB962C8B-B14F-4D97-AF65-F5344CB8AC3E}">
        <p14:creationId xmlns:p14="http://schemas.microsoft.com/office/powerpoint/2010/main" val="3490694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29" y="2687008"/>
            <a:ext cx="11675809" cy="1615963"/>
          </a:xfrm>
          <a:prstGeom prst="rect">
            <a:avLst/>
          </a:prstGeom>
        </p:spPr>
      </p:pic>
      <p:pic>
        <p:nvPicPr>
          <p:cNvPr id="3" name="圖片 2">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9338" y="4541576"/>
            <a:ext cx="775105" cy="471600"/>
          </a:xfrm>
          <a:prstGeom prst="rect">
            <a:avLst/>
          </a:prstGeom>
          <a:effectLst>
            <a:outerShdw blurRad="25400" dist="12700" dir="2700000" algn="tl" rotWithShape="0">
              <a:prstClr val="black">
                <a:alpha val="40000"/>
              </a:prstClr>
            </a:outerShdw>
          </a:effectLst>
        </p:spPr>
      </p:pic>
      <p:pic>
        <p:nvPicPr>
          <p:cNvPr id="4" name="圖片 3">
            <a:hlinkClick r:id="rId5" action="ppaction://hlinkfil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5640" y="4660376"/>
            <a:ext cx="535984" cy="352800"/>
          </a:xfrm>
          <a:prstGeom prst="rect">
            <a:avLst/>
          </a:prstGeom>
        </p:spPr>
      </p:pic>
      <p:pic>
        <p:nvPicPr>
          <p:cNvPr id="5" name="圖片 4">
            <a:hlinkClick r:id="rId7" action="ppaction://hlinkfile"/>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01213" y="4541195"/>
            <a:ext cx="775731" cy="471981"/>
          </a:xfrm>
          <a:prstGeom prst="rect">
            <a:avLst/>
          </a:prstGeom>
          <a:effectLst>
            <a:outerShdw blurRad="38100" dist="12700" dir="2700000" algn="tl" rotWithShape="0">
              <a:prstClr val="black">
                <a:alpha val="40000"/>
              </a:prstClr>
            </a:outerShdw>
          </a:effectLst>
        </p:spPr>
      </p:pic>
      <p:pic>
        <p:nvPicPr>
          <p:cNvPr id="6" name="圖片 5">
            <a:hlinkClick r:id="rId9" action="ppaction://hlinkfil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3280" y="4659881"/>
            <a:ext cx="536736" cy="353295"/>
          </a:xfrm>
          <a:prstGeom prst="rect">
            <a:avLst/>
          </a:prstGeom>
        </p:spPr>
      </p:pic>
    </p:spTree>
    <p:extLst>
      <p:ext uri="{BB962C8B-B14F-4D97-AF65-F5344CB8AC3E}">
        <p14:creationId xmlns:p14="http://schemas.microsoft.com/office/powerpoint/2010/main" val="307130093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圓角矩形 5">
            <a:hlinkClick r:id="rId3" action="ppaction://hlinksldjump"/>
          </p:cNvPr>
          <p:cNvSpPr/>
          <p:nvPr/>
        </p:nvSpPr>
        <p:spPr>
          <a:xfrm>
            <a:off x="1306240" y="399691"/>
            <a:ext cx="2376000" cy="504056"/>
          </a:xfrm>
          <a:prstGeom prst="roundRect">
            <a:avLst>
              <a:gd name="adj" fmla="val 8864"/>
            </a:avLst>
          </a:prstGeom>
          <a:solidFill>
            <a:srgbClr val="FDF9E7"/>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lumMod val="95000"/>
                    <a:lumOff val="5000"/>
                  </a:schemeClr>
                </a:solidFill>
                <a:latin typeface="Arial" panose="020B0604020202020204" pitchFamily="34" charset="0"/>
                <a:cs typeface="Arial" panose="020B0604020202020204" pitchFamily="34" charset="0"/>
              </a:rPr>
              <a:t>blossom</a:t>
            </a:r>
            <a:endParaRPr lang="zh-TW" altLang="en-US" sz="2400"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19" name="群組 18"/>
          <p:cNvGrpSpPr/>
          <p:nvPr/>
        </p:nvGrpSpPr>
        <p:grpSpPr>
          <a:xfrm>
            <a:off x="1055088" y="398327"/>
            <a:ext cx="683202" cy="297554"/>
            <a:chOff x="695401" y="561031"/>
            <a:chExt cx="683202" cy="297554"/>
          </a:xfrm>
        </p:grpSpPr>
        <p:sp>
          <p:nvSpPr>
            <p:cNvPr id="15" name="半框架 14"/>
            <p:cNvSpPr/>
            <p:nvPr/>
          </p:nvSpPr>
          <p:spPr>
            <a:xfrm>
              <a:off x="946555" y="561031"/>
              <a:ext cx="432048" cy="295525"/>
            </a:xfrm>
            <a:prstGeom prst="halfFrame">
              <a:avLst/>
            </a:prstGeom>
            <a:solidFill>
              <a:srgbClr val="D3E8BD"/>
            </a:solidFill>
            <a:ln>
              <a:solidFill>
                <a:srgbClr val="D3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tx1"/>
                </a:solidFill>
                <a:latin typeface="微軟正黑體" panose="020B0604030504040204" pitchFamily="34" charset="-120"/>
                <a:ea typeface="微軟正黑體" panose="020B0604030504040204" pitchFamily="34" charset="-120"/>
              </a:endParaRPr>
            </a:p>
          </p:txBody>
        </p:sp>
        <p:sp>
          <p:nvSpPr>
            <p:cNvPr id="17" name="矩形 16"/>
            <p:cNvSpPr/>
            <p:nvPr/>
          </p:nvSpPr>
          <p:spPr>
            <a:xfrm>
              <a:off x="695401" y="561031"/>
              <a:ext cx="252582" cy="297554"/>
            </a:xfrm>
            <a:prstGeom prst="rect">
              <a:avLst/>
            </a:prstGeom>
            <a:solidFill>
              <a:srgbClr val="D3E8BD"/>
            </a:solidFill>
            <a:ln>
              <a:solidFill>
                <a:srgbClr val="D3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smtClean="0">
                  <a:solidFill>
                    <a:schemeClr val="tx1">
                      <a:lumMod val="95000"/>
                      <a:lumOff val="5000"/>
                    </a:schemeClr>
                  </a:solidFill>
                  <a:latin typeface="微軟正黑體" panose="020B0604030504040204" pitchFamily="34" charset="-120"/>
                  <a:ea typeface="微軟正黑體" panose="020B0604030504040204" pitchFamily="34" charset="-120"/>
                </a:rPr>
                <a:t>1</a:t>
              </a:r>
            </a:p>
          </p:txBody>
        </p:sp>
      </p:grpSp>
      <p:sp>
        <p:nvSpPr>
          <p:cNvPr id="39" name="圓角矩形 38">
            <a:hlinkClick r:id="rId4" action="ppaction://hlinksldjump"/>
          </p:cNvPr>
          <p:cNvSpPr/>
          <p:nvPr/>
        </p:nvSpPr>
        <p:spPr>
          <a:xfrm>
            <a:off x="1306242" y="1268013"/>
            <a:ext cx="2376000" cy="504056"/>
          </a:xfrm>
          <a:prstGeom prst="roundRect">
            <a:avLst>
              <a:gd name="adj" fmla="val 8864"/>
            </a:avLst>
          </a:prstGeom>
          <a:solidFill>
            <a:srgbClr val="FDF8E3"/>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gn="ctr"/>
            <a:r>
              <a:rPr lang="en-US" altLang="zh-TW" sz="2400" dirty="0">
                <a:solidFill>
                  <a:schemeClr val="tx1">
                    <a:lumMod val="95000"/>
                    <a:lumOff val="5000"/>
                  </a:schemeClr>
                </a:solidFill>
                <a:latin typeface="Arial" panose="020B0604020202020204" pitchFamily="34" charset="0"/>
                <a:cs typeface="Arial" panose="020B0604020202020204" pitchFamily="34" charset="0"/>
              </a:rPr>
              <a:t>splendor</a:t>
            </a:r>
            <a:endParaRPr lang="zh-TW" altLang="en-US" sz="2400"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40" name="群組 39"/>
          <p:cNvGrpSpPr/>
          <p:nvPr/>
        </p:nvGrpSpPr>
        <p:grpSpPr>
          <a:xfrm>
            <a:off x="1055088" y="1268013"/>
            <a:ext cx="683203" cy="297554"/>
            <a:chOff x="695400" y="561031"/>
            <a:chExt cx="683203" cy="297554"/>
          </a:xfrm>
        </p:grpSpPr>
        <p:sp>
          <p:nvSpPr>
            <p:cNvPr id="41" name="半框架 40"/>
            <p:cNvSpPr/>
            <p:nvPr/>
          </p:nvSpPr>
          <p:spPr>
            <a:xfrm>
              <a:off x="946555" y="561031"/>
              <a:ext cx="432048" cy="295525"/>
            </a:xfrm>
            <a:prstGeom prst="halfFrame">
              <a:avLst/>
            </a:prstGeom>
            <a:solidFill>
              <a:srgbClr val="D3E8BD"/>
            </a:solidFill>
            <a:ln>
              <a:solidFill>
                <a:srgbClr val="D3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tx1"/>
                </a:solidFill>
                <a:latin typeface="微軟正黑體" panose="020B0604030504040204" pitchFamily="34" charset="-120"/>
                <a:ea typeface="微軟正黑體" panose="020B0604030504040204" pitchFamily="34" charset="-120"/>
              </a:endParaRPr>
            </a:p>
          </p:txBody>
        </p:sp>
        <p:sp>
          <p:nvSpPr>
            <p:cNvPr id="42" name="矩形 41"/>
            <p:cNvSpPr/>
            <p:nvPr/>
          </p:nvSpPr>
          <p:spPr>
            <a:xfrm>
              <a:off x="695400" y="561031"/>
              <a:ext cx="253275" cy="297554"/>
            </a:xfrm>
            <a:prstGeom prst="rect">
              <a:avLst/>
            </a:prstGeom>
            <a:solidFill>
              <a:srgbClr val="D3E8BD"/>
            </a:solidFill>
            <a:ln>
              <a:solidFill>
                <a:srgbClr val="D3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a:solidFill>
                    <a:schemeClr val="tx1">
                      <a:lumMod val="95000"/>
                      <a:lumOff val="5000"/>
                    </a:schemeClr>
                  </a:solidFill>
                  <a:latin typeface="微軟正黑體" panose="020B0604030504040204" pitchFamily="34" charset="-120"/>
                  <a:ea typeface="微軟正黑體" panose="020B0604030504040204" pitchFamily="34" charset="-120"/>
                </a:rPr>
                <a:t>2</a:t>
              </a:r>
              <a:endParaRPr lang="en-US" altLang="zh-TW" sz="1600" b="1" dirty="0" smtClean="0">
                <a:solidFill>
                  <a:schemeClr val="tx1">
                    <a:lumMod val="95000"/>
                    <a:lumOff val="5000"/>
                  </a:schemeClr>
                </a:solidFill>
                <a:latin typeface="微軟正黑體" panose="020B0604030504040204" pitchFamily="34" charset="-120"/>
                <a:ea typeface="微軟正黑體" panose="020B0604030504040204" pitchFamily="34" charset="-120"/>
              </a:endParaRPr>
            </a:p>
          </p:txBody>
        </p:sp>
      </p:grpSp>
      <p:sp>
        <p:nvSpPr>
          <p:cNvPr id="44" name="圓角矩形 43">
            <a:hlinkClick r:id="rId5" action="ppaction://hlinksldjump"/>
          </p:cNvPr>
          <p:cNvSpPr/>
          <p:nvPr/>
        </p:nvSpPr>
        <p:spPr>
          <a:xfrm>
            <a:off x="5332059" y="5609623"/>
            <a:ext cx="2376000" cy="504056"/>
          </a:xfrm>
          <a:prstGeom prst="roundRect">
            <a:avLst>
              <a:gd name="adj" fmla="val 8864"/>
            </a:avLst>
          </a:prstGeom>
          <a:solidFill>
            <a:srgbClr val="FDF8E3"/>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gn="ctr"/>
            <a:r>
              <a:rPr lang="en-US" altLang="zh-TW" sz="2400" dirty="0">
                <a:solidFill>
                  <a:schemeClr val="tx1">
                    <a:lumMod val="95000"/>
                    <a:lumOff val="5000"/>
                  </a:schemeClr>
                </a:solidFill>
                <a:latin typeface="Arial" panose="020B0604020202020204" pitchFamily="34" charset="0"/>
                <a:cs typeface="Arial" panose="020B0604020202020204" pitchFamily="34" charset="0"/>
              </a:rPr>
              <a:t>graceful</a:t>
            </a:r>
            <a:endParaRPr lang="zh-TW" altLang="en-US" sz="2400"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45" name="群組 44"/>
          <p:cNvGrpSpPr/>
          <p:nvPr/>
        </p:nvGrpSpPr>
        <p:grpSpPr>
          <a:xfrm>
            <a:off x="4902180" y="5609623"/>
            <a:ext cx="861927" cy="297554"/>
            <a:chOff x="516676" y="561031"/>
            <a:chExt cx="861927" cy="297554"/>
          </a:xfrm>
          <a:solidFill>
            <a:srgbClr val="E0C894"/>
          </a:solidFill>
        </p:grpSpPr>
        <p:sp>
          <p:nvSpPr>
            <p:cNvPr id="46" name="半框架 45"/>
            <p:cNvSpPr/>
            <p:nvPr/>
          </p:nvSpPr>
          <p:spPr>
            <a:xfrm>
              <a:off x="946555" y="561031"/>
              <a:ext cx="432048" cy="295525"/>
            </a:xfrm>
            <a:prstGeom prst="halfFrame">
              <a:avLst/>
            </a:prstGeom>
            <a:solidFill>
              <a:srgbClr val="D3E8BD"/>
            </a:solidFill>
            <a:ln>
              <a:solidFill>
                <a:srgbClr val="D3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tx1"/>
                </a:solidFill>
                <a:latin typeface="微軟正黑體" panose="020B0604030504040204" pitchFamily="34" charset="-120"/>
                <a:ea typeface="微軟正黑體" panose="020B0604030504040204" pitchFamily="34" charset="-120"/>
              </a:endParaRPr>
            </a:p>
          </p:txBody>
        </p:sp>
        <p:sp>
          <p:nvSpPr>
            <p:cNvPr id="47" name="矩形 46"/>
            <p:cNvSpPr/>
            <p:nvPr/>
          </p:nvSpPr>
          <p:spPr>
            <a:xfrm>
              <a:off x="516676" y="561031"/>
              <a:ext cx="432000" cy="297554"/>
            </a:xfrm>
            <a:prstGeom prst="rect">
              <a:avLst/>
            </a:prstGeom>
            <a:solidFill>
              <a:srgbClr val="D3E8BD"/>
            </a:solidFill>
            <a:ln>
              <a:solidFill>
                <a:srgbClr val="D3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smtClean="0">
                  <a:solidFill>
                    <a:schemeClr val="tx1">
                      <a:lumMod val="95000"/>
                      <a:lumOff val="5000"/>
                    </a:schemeClr>
                  </a:solidFill>
                  <a:latin typeface="微軟正黑體" panose="020B0604030504040204" pitchFamily="34" charset="-120"/>
                  <a:ea typeface="微軟正黑體" panose="020B0604030504040204" pitchFamily="34" charset="-120"/>
                </a:rPr>
                <a:t>14</a:t>
              </a:r>
            </a:p>
          </p:txBody>
        </p:sp>
      </p:grpSp>
      <p:sp>
        <p:nvSpPr>
          <p:cNvPr id="49" name="圓角矩形 48">
            <a:hlinkClick r:id="rId6" action="ppaction://hlinksldjump"/>
          </p:cNvPr>
          <p:cNvSpPr/>
          <p:nvPr/>
        </p:nvSpPr>
        <p:spPr>
          <a:xfrm>
            <a:off x="1306242" y="2136335"/>
            <a:ext cx="2376000" cy="504056"/>
          </a:xfrm>
          <a:prstGeom prst="roundRect">
            <a:avLst>
              <a:gd name="adj" fmla="val 8864"/>
            </a:avLst>
          </a:prstGeom>
          <a:solidFill>
            <a:srgbClr val="FDF8E3"/>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gn="ctr"/>
            <a:r>
              <a:rPr lang="en-US" altLang="zh-TW" sz="2400" dirty="0">
                <a:solidFill>
                  <a:schemeClr val="tx1">
                    <a:lumMod val="95000"/>
                    <a:lumOff val="5000"/>
                  </a:schemeClr>
                </a:solidFill>
                <a:latin typeface="Arial" panose="020B0604020202020204" pitchFamily="34" charset="0"/>
                <a:cs typeface="Arial" panose="020B0604020202020204" pitchFamily="34" charset="0"/>
              </a:rPr>
              <a:t>previously</a:t>
            </a:r>
            <a:endParaRPr lang="zh-TW" altLang="en-US" sz="2400"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50" name="群組 49"/>
          <p:cNvGrpSpPr/>
          <p:nvPr/>
        </p:nvGrpSpPr>
        <p:grpSpPr>
          <a:xfrm>
            <a:off x="1055088" y="2136335"/>
            <a:ext cx="683203" cy="297554"/>
            <a:chOff x="695400" y="561031"/>
            <a:chExt cx="683203" cy="297554"/>
          </a:xfrm>
        </p:grpSpPr>
        <p:sp>
          <p:nvSpPr>
            <p:cNvPr id="51" name="半框架 50"/>
            <p:cNvSpPr/>
            <p:nvPr/>
          </p:nvSpPr>
          <p:spPr>
            <a:xfrm>
              <a:off x="946555" y="561031"/>
              <a:ext cx="432048" cy="295525"/>
            </a:xfrm>
            <a:prstGeom prst="halfFrame">
              <a:avLst/>
            </a:prstGeom>
            <a:solidFill>
              <a:srgbClr val="D3E8BD"/>
            </a:solidFill>
            <a:ln>
              <a:solidFill>
                <a:srgbClr val="D3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tx1"/>
                </a:solidFill>
                <a:latin typeface="微軟正黑體" panose="020B0604030504040204" pitchFamily="34" charset="-120"/>
                <a:ea typeface="微軟正黑體" panose="020B0604030504040204" pitchFamily="34" charset="-120"/>
              </a:endParaRPr>
            </a:p>
          </p:txBody>
        </p:sp>
        <p:sp>
          <p:nvSpPr>
            <p:cNvPr id="52" name="矩形 51"/>
            <p:cNvSpPr/>
            <p:nvPr/>
          </p:nvSpPr>
          <p:spPr>
            <a:xfrm>
              <a:off x="695400" y="561031"/>
              <a:ext cx="253275" cy="297554"/>
            </a:xfrm>
            <a:prstGeom prst="rect">
              <a:avLst/>
            </a:prstGeom>
            <a:solidFill>
              <a:srgbClr val="D3E8BD"/>
            </a:solidFill>
            <a:ln>
              <a:solidFill>
                <a:srgbClr val="D3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smtClean="0">
                  <a:solidFill>
                    <a:schemeClr val="tx1">
                      <a:lumMod val="95000"/>
                      <a:lumOff val="5000"/>
                    </a:schemeClr>
                  </a:solidFill>
                  <a:latin typeface="微軟正黑體" panose="020B0604030504040204" pitchFamily="34" charset="-120"/>
                  <a:ea typeface="微軟正黑體" panose="020B0604030504040204" pitchFamily="34" charset="-120"/>
                </a:rPr>
                <a:t>3</a:t>
              </a:r>
            </a:p>
          </p:txBody>
        </p:sp>
      </p:grpSp>
      <p:sp>
        <p:nvSpPr>
          <p:cNvPr id="54" name="圓角矩形 53">
            <a:hlinkClick r:id="rId7" action="ppaction://hlinksldjump"/>
          </p:cNvPr>
          <p:cNvSpPr/>
          <p:nvPr/>
        </p:nvSpPr>
        <p:spPr>
          <a:xfrm>
            <a:off x="1306242" y="3004657"/>
            <a:ext cx="2376000" cy="504056"/>
          </a:xfrm>
          <a:prstGeom prst="roundRect">
            <a:avLst>
              <a:gd name="adj" fmla="val 8864"/>
            </a:avLst>
          </a:prstGeom>
          <a:solidFill>
            <a:srgbClr val="FDF9E9"/>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gn="ctr"/>
            <a:r>
              <a:rPr lang="en-US" altLang="zh-TW" sz="2400" dirty="0">
                <a:solidFill>
                  <a:schemeClr val="tx1">
                    <a:lumMod val="95000"/>
                    <a:lumOff val="5000"/>
                  </a:schemeClr>
                </a:solidFill>
                <a:latin typeface="Arial" panose="020B0604020202020204" pitchFamily="34" charset="0"/>
                <a:cs typeface="Arial" panose="020B0604020202020204" pitchFamily="34" charset="0"/>
              </a:rPr>
              <a:t>capital</a:t>
            </a:r>
            <a:endParaRPr lang="zh-TW" altLang="en-US" sz="2400"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55" name="群組 54"/>
          <p:cNvGrpSpPr/>
          <p:nvPr/>
        </p:nvGrpSpPr>
        <p:grpSpPr>
          <a:xfrm>
            <a:off x="1055088" y="3004657"/>
            <a:ext cx="683203" cy="297554"/>
            <a:chOff x="695400" y="561031"/>
            <a:chExt cx="683203" cy="297554"/>
          </a:xfrm>
        </p:grpSpPr>
        <p:sp>
          <p:nvSpPr>
            <p:cNvPr id="56" name="半框架 55"/>
            <p:cNvSpPr/>
            <p:nvPr/>
          </p:nvSpPr>
          <p:spPr>
            <a:xfrm>
              <a:off x="946555" y="561031"/>
              <a:ext cx="432048" cy="295525"/>
            </a:xfrm>
            <a:prstGeom prst="halfFrame">
              <a:avLst/>
            </a:prstGeom>
            <a:solidFill>
              <a:srgbClr val="D3E8BD"/>
            </a:solidFill>
            <a:ln>
              <a:solidFill>
                <a:srgbClr val="D3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tx1"/>
                </a:solidFill>
                <a:latin typeface="微軟正黑體" panose="020B0604030504040204" pitchFamily="34" charset="-120"/>
                <a:ea typeface="微軟正黑體" panose="020B0604030504040204" pitchFamily="34" charset="-120"/>
              </a:endParaRPr>
            </a:p>
          </p:txBody>
        </p:sp>
        <p:sp>
          <p:nvSpPr>
            <p:cNvPr id="57" name="矩形 56"/>
            <p:cNvSpPr/>
            <p:nvPr/>
          </p:nvSpPr>
          <p:spPr>
            <a:xfrm>
              <a:off x="695400" y="561031"/>
              <a:ext cx="253275" cy="297554"/>
            </a:xfrm>
            <a:prstGeom prst="rect">
              <a:avLst/>
            </a:prstGeom>
            <a:solidFill>
              <a:srgbClr val="D3E8BD"/>
            </a:solidFill>
            <a:ln>
              <a:solidFill>
                <a:srgbClr val="D3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smtClean="0">
                  <a:solidFill>
                    <a:schemeClr val="tx1">
                      <a:lumMod val="95000"/>
                      <a:lumOff val="5000"/>
                    </a:schemeClr>
                  </a:solidFill>
                  <a:latin typeface="微軟正黑體" panose="020B0604030504040204" pitchFamily="34" charset="-120"/>
                  <a:ea typeface="微軟正黑體" panose="020B0604030504040204" pitchFamily="34" charset="-120"/>
                </a:rPr>
                <a:t>4</a:t>
              </a:r>
            </a:p>
          </p:txBody>
        </p:sp>
      </p:grpSp>
      <p:sp>
        <p:nvSpPr>
          <p:cNvPr id="59" name="圓角矩形 58">
            <a:hlinkClick r:id="rId8" action="ppaction://hlinksldjump"/>
          </p:cNvPr>
          <p:cNvSpPr/>
          <p:nvPr/>
        </p:nvSpPr>
        <p:spPr>
          <a:xfrm>
            <a:off x="1306242" y="3872979"/>
            <a:ext cx="2376000" cy="504056"/>
          </a:xfrm>
          <a:prstGeom prst="roundRect">
            <a:avLst>
              <a:gd name="adj" fmla="val 8864"/>
            </a:avLst>
          </a:prstGeom>
          <a:solidFill>
            <a:srgbClr val="FDF8E3"/>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gn="ctr"/>
            <a:r>
              <a:rPr lang="en-US" altLang="zh-TW" sz="2400" dirty="0">
                <a:solidFill>
                  <a:schemeClr val="tx1">
                    <a:lumMod val="95000"/>
                    <a:lumOff val="5000"/>
                  </a:schemeClr>
                </a:solidFill>
                <a:latin typeface="Arial" panose="020B0604020202020204" pitchFamily="34" charset="0"/>
                <a:cs typeface="Arial" panose="020B0604020202020204" pitchFamily="34" charset="0"/>
              </a:rPr>
              <a:t>boast</a:t>
            </a:r>
            <a:endParaRPr lang="zh-TW" altLang="en-US" sz="2400"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60" name="群組 59"/>
          <p:cNvGrpSpPr/>
          <p:nvPr/>
        </p:nvGrpSpPr>
        <p:grpSpPr>
          <a:xfrm>
            <a:off x="1055088" y="3872979"/>
            <a:ext cx="683203" cy="297554"/>
            <a:chOff x="695400" y="561031"/>
            <a:chExt cx="683203" cy="297554"/>
          </a:xfrm>
        </p:grpSpPr>
        <p:sp>
          <p:nvSpPr>
            <p:cNvPr id="61" name="半框架 60"/>
            <p:cNvSpPr/>
            <p:nvPr/>
          </p:nvSpPr>
          <p:spPr>
            <a:xfrm>
              <a:off x="946555" y="561031"/>
              <a:ext cx="432048" cy="295525"/>
            </a:xfrm>
            <a:prstGeom prst="halfFrame">
              <a:avLst/>
            </a:prstGeom>
            <a:solidFill>
              <a:srgbClr val="D3E8BD"/>
            </a:solidFill>
            <a:ln>
              <a:solidFill>
                <a:srgbClr val="D3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tx1"/>
                </a:solidFill>
                <a:latin typeface="微軟正黑體" panose="020B0604030504040204" pitchFamily="34" charset="-120"/>
                <a:ea typeface="微軟正黑體" panose="020B0604030504040204" pitchFamily="34" charset="-120"/>
              </a:endParaRPr>
            </a:p>
          </p:txBody>
        </p:sp>
        <p:sp>
          <p:nvSpPr>
            <p:cNvPr id="62" name="矩形 61"/>
            <p:cNvSpPr/>
            <p:nvPr/>
          </p:nvSpPr>
          <p:spPr>
            <a:xfrm>
              <a:off x="695400" y="561031"/>
              <a:ext cx="253275" cy="297554"/>
            </a:xfrm>
            <a:prstGeom prst="rect">
              <a:avLst/>
            </a:prstGeom>
            <a:solidFill>
              <a:srgbClr val="D3E8BD"/>
            </a:solidFill>
            <a:ln>
              <a:solidFill>
                <a:srgbClr val="D3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smtClean="0">
                  <a:solidFill>
                    <a:schemeClr val="tx1">
                      <a:lumMod val="95000"/>
                      <a:lumOff val="5000"/>
                    </a:schemeClr>
                  </a:solidFill>
                  <a:latin typeface="微軟正黑體" panose="020B0604030504040204" pitchFamily="34" charset="-120"/>
                  <a:ea typeface="微軟正黑體" panose="020B0604030504040204" pitchFamily="34" charset="-120"/>
                </a:rPr>
                <a:t>5</a:t>
              </a:r>
            </a:p>
          </p:txBody>
        </p:sp>
      </p:grpSp>
      <p:sp>
        <p:nvSpPr>
          <p:cNvPr id="64" name="圓角矩形 63">
            <a:hlinkClick r:id="rId9" action="ppaction://hlinksldjump"/>
          </p:cNvPr>
          <p:cNvSpPr/>
          <p:nvPr/>
        </p:nvSpPr>
        <p:spPr>
          <a:xfrm>
            <a:off x="1306043" y="4741301"/>
            <a:ext cx="2376000" cy="504056"/>
          </a:xfrm>
          <a:prstGeom prst="roundRect">
            <a:avLst>
              <a:gd name="adj" fmla="val 8864"/>
            </a:avLst>
          </a:prstGeom>
          <a:solidFill>
            <a:srgbClr val="FDF8E3"/>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gn="ctr"/>
            <a:r>
              <a:rPr lang="en-US" altLang="zh-TW" sz="2400" dirty="0">
                <a:solidFill>
                  <a:schemeClr val="tx1">
                    <a:lumMod val="95000"/>
                    <a:lumOff val="5000"/>
                  </a:schemeClr>
                </a:solidFill>
                <a:latin typeface="Arial" panose="020B0604020202020204" pitchFamily="34" charset="0"/>
                <a:cs typeface="Arial" panose="020B0604020202020204" pitchFamily="34" charset="0"/>
              </a:rPr>
              <a:t>historic</a:t>
            </a:r>
            <a:endParaRPr lang="zh-TW" altLang="en-US" sz="2400"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65" name="群組 64"/>
          <p:cNvGrpSpPr/>
          <p:nvPr/>
        </p:nvGrpSpPr>
        <p:grpSpPr>
          <a:xfrm>
            <a:off x="1054889" y="4741301"/>
            <a:ext cx="683203" cy="297554"/>
            <a:chOff x="695400" y="561031"/>
            <a:chExt cx="683203" cy="297554"/>
          </a:xfrm>
        </p:grpSpPr>
        <p:sp>
          <p:nvSpPr>
            <p:cNvPr id="66" name="半框架 65"/>
            <p:cNvSpPr/>
            <p:nvPr/>
          </p:nvSpPr>
          <p:spPr>
            <a:xfrm>
              <a:off x="946555" y="561031"/>
              <a:ext cx="432048" cy="295525"/>
            </a:xfrm>
            <a:prstGeom prst="halfFrame">
              <a:avLst/>
            </a:prstGeom>
            <a:solidFill>
              <a:srgbClr val="D3E8BD"/>
            </a:solidFill>
            <a:ln>
              <a:solidFill>
                <a:srgbClr val="D3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tx1"/>
                </a:solidFill>
                <a:latin typeface="微軟正黑體" panose="020B0604030504040204" pitchFamily="34" charset="-120"/>
                <a:ea typeface="微軟正黑體" panose="020B0604030504040204" pitchFamily="34" charset="-120"/>
              </a:endParaRPr>
            </a:p>
          </p:txBody>
        </p:sp>
        <p:sp>
          <p:nvSpPr>
            <p:cNvPr id="67" name="矩形 66"/>
            <p:cNvSpPr/>
            <p:nvPr/>
          </p:nvSpPr>
          <p:spPr>
            <a:xfrm>
              <a:off x="695400" y="561031"/>
              <a:ext cx="253275" cy="297554"/>
            </a:xfrm>
            <a:prstGeom prst="rect">
              <a:avLst/>
            </a:prstGeom>
            <a:solidFill>
              <a:srgbClr val="D3E8BD"/>
            </a:solidFill>
            <a:ln>
              <a:solidFill>
                <a:srgbClr val="D3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smtClean="0">
                  <a:solidFill>
                    <a:schemeClr val="tx1">
                      <a:lumMod val="95000"/>
                      <a:lumOff val="5000"/>
                    </a:schemeClr>
                  </a:solidFill>
                  <a:latin typeface="微軟正黑體" panose="020B0604030504040204" pitchFamily="34" charset="-120"/>
                  <a:ea typeface="微軟正黑體" panose="020B0604030504040204" pitchFamily="34" charset="-120"/>
                </a:rPr>
                <a:t>6</a:t>
              </a:r>
            </a:p>
          </p:txBody>
        </p:sp>
      </p:grpSp>
      <p:sp>
        <p:nvSpPr>
          <p:cNvPr id="79" name="圓角矩形 78">
            <a:hlinkClick r:id="rId10" action="ppaction://hlinksldjump"/>
          </p:cNvPr>
          <p:cNvSpPr/>
          <p:nvPr/>
        </p:nvSpPr>
        <p:spPr>
          <a:xfrm>
            <a:off x="1306043" y="5609623"/>
            <a:ext cx="2376000" cy="504056"/>
          </a:xfrm>
          <a:prstGeom prst="roundRect">
            <a:avLst>
              <a:gd name="adj" fmla="val 8864"/>
            </a:avLst>
          </a:prstGeom>
          <a:solidFill>
            <a:srgbClr val="FDF8E3"/>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gn="ctr"/>
            <a:r>
              <a:rPr lang="en-US" altLang="zh-TW" sz="2400" dirty="0">
                <a:solidFill>
                  <a:schemeClr val="tx1">
                    <a:lumMod val="95000"/>
                    <a:lumOff val="5000"/>
                  </a:schemeClr>
                </a:solidFill>
                <a:latin typeface="Arial" panose="020B0604020202020204" pitchFamily="34" charset="0"/>
                <a:cs typeface="Arial" panose="020B0604020202020204" pitchFamily="34" charset="0"/>
              </a:rPr>
              <a:t>entrance</a:t>
            </a:r>
            <a:endParaRPr lang="zh-TW" altLang="en-US" sz="2400"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80" name="群組 79"/>
          <p:cNvGrpSpPr/>
          <p:nvPr/>
        </p:nvGrpSpPr>
        <p:grpSpPr>
          <a:xfrm>
            <a:off x="1054889" y="5609623"/>
            <a:ext cx="683203" cy="297554"/>
            <a:chOff x="695400" y="561031"/>
            <a:chExt cx="683203" cy="297554"/>
          </a:xfrm>
        </p:grpSpPr>
        <p:sp>
          <p:nvSpPr>
            <p:cNvPr id="81" name="半框架 80"/>
            <p:cNvSpPr/>
            <p:nvPr/>
          </p:nvSpPr>
          <p:spPr>
            <a:xfrm>
              <a:off x="946555" y="561031"/>
              <a:ext cx="432048" cy="295525"/>
            </a:xfrm>
            <a:prstGeom prst="halfFrame">
              <a:avLst/>
            </a:prstGeom>
            <a:solidFill>
              <a:srgbClr val="D3E8BD"/>
            </a:solidFill>
            <a:ln>
              <a:solidFill>
                <a:srgbClr val="D3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tx1"/>
                </a:solidFill>
                <a:latin typeface="微軟正黑體" panose="020B0604030504040204" pitchFamily="34" charset="-120"/>
                <a:ea typeface="微軟正黑體" panose="020B0604030504040204" pitchFamily="34" charset="-120"/>
              </a:endParaRPr>
            </a:p>
          </p:txBody>
        </p:sp>
        <p:sp>
          <p:nvSpPr>
            <p:cNvPr id="82" name="矩形 81"/>
            <p:cNvSpPr/>
            <p:nvPr/>
          </p:nvSpPr>
          <p:spPr>
            <a:xfrm>
              <a:off x="695400" y="561031"/>
              <a:ext cx="253275" cy="297554"/>
            </a:xfrm>
            <a:prstGeom prst="rect">
              <a:avLst/>
            </a:prstGeom>
            <a:solidFill>
              <a:srgbClr val="D3E8BD"/>
            </a:solidFill>
            <a:ln>
              <a:solidFill>
                <a:srgbClr val="D3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smtClean="0">
                  <a:solidFill>
                    <a:schemeClr val="tx1">
                      <a:lumMod val="95000"/>
                      <a:lumOff val="5000"/>
                    </a:schemeClr>
                  </a:solidFill>
                  <a:latin typeface="微軟正黑體" panose="020B0604030504040204" pitchFamily="34" charset="-120"/>
                  <a:ea typeface="微軟正黑體" panose="020B0604030504040204" pitchFamily="34" charset="-120"/>
                </a:rPr>
                <a:t>7</a:t>
              </a:r>
            </a:p>
          </p:txBody>
        </p:sp>
      </p:grpSp>
      <p:sp>
        <p:nvSpPr>
          <p:cNvPr id="94" name="圓角矩形 93">
            <a:hlinkClick r:id="rId11" action="ppaction://hlinksldjump"/>
          </p:cNvPr>
          <p:cNvSpPr/>
          <p:nvPr/>
        </p:nvSpPr>
        <p:spPr>
          <a:xfrm>
            <a:off x="5332059" y="399691"/>
            <a:ext cx="2376000" cy="504056"/>
          </a:xfrm>
          <a:prstGeom prst="roundRect">
            <a:avLst>
              <a:gd name="adj" fmla="val 8864"/>
            </a:avLst>
          </a:prstGeom>
          <a:solidFill>
            <a:srgbClr val="FDF8E3"/>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gn="ctr"/>
            <a:r>
              <a:rPr lang="en-US" altLang="zh-TW" sz="2400" dirty="0">
                <a:solidFill>
                  <a:schemeClr val="tx1">
                    <a:lumMod val="95000"/>
                    <a:lumOff val="5000"/>
                  </a:schemeClr>
                </a:solidFill>
                <a:latin typeface="Arial" panose="020B0604020202020204" pitchFamily="34" charset="0"/>
                <a:cs typeface="Arial" panose="020B0604020202020204" pitchFamily="34" charset="0"/>
              </a:rPr>
              <a:t>magnificent</a:t>
            </a:r>
            <a:endParaRPr lang="zh-TW" altLang="en-US" sz="2400"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95" name="群組 94"/>
          <p:cNvGrpSpPr/>
          <p:nvPr/>
        </p:nvGrpSpPr>
        <p:grpSpPr>
          <a:xfrm>
            <a:off x="5082253" y="399691"/>
            <a:ext cx="681854" cy="297554"/>
            <a:chOff x="696749" y="561031"/>
            <a:chExt cx="681854" cy="297554"/>
          </a:xfrm>
          <a:solidFill>
            <a:srgbClr val="E0C894"/>
          </a:solidFill>
        </p:grpSpPr>
        <p:sp>
          <p:nvSpPr>
            <p:cNvPr id="96" name="半框架 95"/>
            <p:cNvSpPr/>
            <p:nvPr/>
          </p:nvSpPr>
          <p:spPr>
            <a:xfrm>
              <a:off x="946555" y="561031"/>
              <a:ext cx="432048" cy="295525"/>
            </a:xfrm>
            <a:prstGeom prst="halfFrame">
              <a:avLst/>
            </a:prstGeom>
            <a:solidFill>
              <a:srgbClr val="D3E8BD"/>
            </a:solidFill>
            <a:ln>
              <a:solidFill>
                <a:srgbClr val="D3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tx1"/>
                </a:solidFill>
                <a:latin typeface="微軟正黑體" panose="020B0604030504040204" pitchFamily="34" charset="-120"/>
                <a:ea typeface="微軟正黑體" panose="020B0604030504040204" pitchFamily="34" charset="-120"/>
              </a:endParaRPr>
            </a:p>
          </p:txBody>
        </p:sp>
        <p:sp>
          <p:nvSpPr>
            <p:cNvPr id="97" name="矩形 96"/>
            <p:cNvSpPr/>
            <p:nvPr/>
          </p:nvSpPr>
          <p:spPr>
            <a:xfrm>
              <a:off x="696749" y="561031"/>
              <a:ext cx="252000" cy="297554"/>
            </a:xfrm>
            <a:prstGeom prst="rect">
              <a:avLst/>
            </a:prstGeom>
            <a:solidFill>
              <a:srgbClr val="D3E8BD"/>
            </a:solidFill>
            <a:ln>
              <a:solidFill>
                <a:srgbClr val="D3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a:solidFill>
                    <a:schemeClr val="tx1">
                      <a:lumMod val="95000"/>
                      <a:lumOff val="5000"/>
                    </a:schemeClr>
                  </a:solidFill>
                  <a:latin typeface="微軟正黑體" panose="020B0604030504040204" pitchFamily="34" charset="-120"/>
                  <a:ea typeface="微軟正黑體" panose="020B0604030504040204" pitchFamily="34" charset="-120"/>
                </a:rPr>
                <a:t>8</a:t>
              </a:r>
              <a:endParaRPr lang="en-US" altLang="zh-TW" sz="1600" b="1" dirty="0" smtClean="0">
                <a:solidFill>
                  <a:schemeClr val="tx1">
                    <a:lumMod val="95000"/>
                    <a:lumOff val="5000"/>
                  </a:schemeClr>
                </a:solidFill>
                <a:latin typeface="微軟正黑體" panose="020B0604030504040204" pitchFamily="34" charset="-120"/>
                <a:ea typeface="微軟正黑體" panose="020B0604030504040204" pitchFamily="34" charset="-120"/>
              </a:endParaRPr>
            </a:p>
          </p:txBody>
        </p:sp>
      </p:grpSp>
      <p:sp>
        <p:nvSpPr>
          <p:cNvPr id="104" name="圓角矩形 103">
            <a:hlinkClick r:id="rId12" action="ppaction://hlinksldjump"/>
          </p:cNvPr>
          <p:cNvSpPr/>
          <p:nvPr/>
        </p:nvSpPr>
        <p:spPr>
          <a:xfrm>
            <a:off x="5332059" y="1268013"/>
            <a:ext cx="2376000" cy="504056"/>
          </a:xfrm>
          <a:prstGeom prst="roundRect">
            <a:avLst>
              <a:gd name="adj" fmla="val 8864"/>
            </a:avLst>
          </a:prstGeom>
          <a:solidFill>
            <a:srgbClr val="FDF8E3"/>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gn="ctr"/>
            <a:r>
              <a:rPr lang="en-US" altLang="zh-TW" sz="2400" dirty="0">
                <a:solidFill>
                  <a:schemeClr val="tx1">
                    <a:lumMod val="95000"/>
                    <a:lumOff val="5000"/>
                  </a:schemeClr>
                </a:solidFill>
                <a:latin typeface="Arial" panose="020B0604020202020204" pitchFamily="34" charset="0"/>
                <a:cs typeface="Arial" panose="020B0604020202020204" pitchFamily="34" charset="0"/>
              </a:rPr>
              <a:t>breathtaking</a:t>
            </a:r>
            <a:endParaRPr lang="zh-TW" altLang="en-US" sz="2400"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105" name="群組 104"/>
          <p:cNvGrpSpPr/>
          <p:nvPr/>
        </p:nvGrpSpPr>
        <p:grpSpPr>
          <a:xfrm>
            <a:off x="5082252" y="1268013"/>
            <a:ext cx="681855" cy="297554"/>
            <a:chOff x="696748" y="561031"/>
            <a:chExt cx="681855" cy="297554"/>
          </a:xfrm>
          <a:solidFill>
            <a:srgbClr val="E0C894"/>
          </a:solidFill>
        </p:grpSpPr>
        <p:sp>
          <p:nvSpPr>
            <p:cNvPr id="106" name="半框架 105"/>
            <p:cNvSpPr/>
            <p:nvPr/>
          </p:nvSpPr>
          <p:spPr>
            <a:xfrm>
              <a:off x="946555" y="561031"/>
              <a:ext cx="432048" cy="295525"/>
            </a:xfrm>
            <a:prstGeom prst="halfFrame">
              <a:avLst/>
            </a:prstGeom>
            <a:solidFill>
              <a:srgbClr val="D3E8BD"/>
            </a:solidFill>
            <a:ln>
              <a:solidFill>
                <a:srgbClr val="D3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tx1"/>
                </a:solidFill>
                <a:latin typeface="微軟正黑體" panose="020B0604030504040204" pitchFamily="34" charset="-120"/>
                <a:ea typeface="微軟正黑體" panose="020B0604030504040204" pitchFamily="34" charset="-120"/>
              </a:endParaRPr>
            </a:p>
          </p:txBody>
        </p:sp>
        <p:sp>
          <p:nvSpPr>
            <p:cNvPr id="107" name="矩形 106"/>
            <p:cNvSpPr/>
            <p:nvPr/>
          </p:nvSpPr>
          <p:spPr>
            <a:xfrm>
              <a:off x="696748" y="561031"/>
              <a:ext cx="251927" cy="297554"/>
            </a:xfrm>
            <a:prstGeom prst="rect">
              <a:avLst/>
            </a:prstGeom>
            <a:solidFill>
              <a:srgbClr val="D3E8BD"/>
            </a:solidFill>
            <a:ln>
              <a:solidFill>
                <a:srgbClr val="D3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a:solidFill>
                    <a:schemeClr val="tx1">
                      <a:lumMod val="95000"/>
                      <a:lumOff val="5000"/>
                    </a:schemeClr>
                  </a:solidFill>
                  <a:latin typeface="微軟正黑體" panose="020B0604030504040204" pitchFamily="34" charset="-120"/>
                  <a:ea typeface="微軟正黑體" panose="020B0604030504040204" pitchFamily="34" charset="-120"/>
                </a:rPr>
                <a:t>9</a:t>
              </a:r>
              <a:endParaRPr lang="en-US" altLang="zh-TW" sz="1600" b="1" dirty="0" smtClean="0">
                <a:solidFill>
                  <a:schemeClr val="tx1">
                    <a:lumMod val="95000"/>
                    <a:lumOff val="5000"/>
                  </a:schemeClr>
                </a:solidFill>
                <a:latin typeface="微軟正黑體" panose="020B0604030504040204" pitchFamily="34" charset="-120"/>
                <a:ea typeface="微軟正黑體" panose="020B0604030504040204" pitchFamily="34" charset="-120"/>
              </a:endParaRPr>
            </a:p>
          </p:txBody>
        </p:sp>
      </p:grpSp>
      <p:sp>
        <p:nvSpPr>
          <p:cNvPr id="109" name="圓角矩形 108">
            <a:hlinkClick r:id="rId13" action="ppaction://hlinksldjump"/>
          </p:cNvPr>
          <p:cNvSpPr/>
          <p:nvPr/>
        </p:nvSpPr>
        <p:spPr>
          <a:xfrm>
            <a:off x="5332059" y="2136335"/>
            <a:ext cx="2376000" cy="504056"/>
          </a:xfrm>
          <a:prstGeom prst="roundRect">
            <a:avLst>
              <a:gd name="adj" fmla="val 8864"/>
            </a:avLst>
          </a:prstGeom>
          <a:solidFill>
            <a:srgbClr val="FDF8E3"/>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gn="ctr"/>
            <a:r>
              <a:rPr lang="en-US" altLang="zh-TW" sz="2400" dirty="0">
                <a:solidFill>
                  <a:schemeClr val="tx1">
                    <a:lumMod val="95000"/>
                    <a:lumOff val="5000"/>
                  </a:schemeClr>
                </a:solidFill>
                <a:latin typeface="Arial" panose="020B0604020202020204" pitchFamily="34" charset="0"/>
                <a:cs typeface="Arial" panose="020B0604020202020204" pitchFamily="34" charset="0"/>
              </a:rPr>
              <a:t>leisurely</a:t>
            </a:r>
            <a:endParaRPr lang="zh-TW" altLang="en-US" sz="2400"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110" name="群組 109"/>
          <p:cNvGrpSpPr/>
          <p:nvPr/>
        </p:nvGrpSpPr>
        <p:grpSpPr>
          <a:xfrm>
            <a:off x="4902180" y="2136335"/>
            <a:ext cx="861927" cy="297554"/>
            <a:chOff x="516676" y="561031"/>
            <a:chExt cx="861927" cy="297554"/>
          </a:xfrm>
          <a:solidFill>
            <a:srgbClr val="E0C894"/>
          </a:solidFill>
        </p:grpSpPr>
        <p:sp>
          <p:nvSpPr>
            <p:cNvPr id="111" name="半框架 110"/>
            <p:cNvSpPr/>
            <p:nvPr/>
          </p:nvSpPr>
          <p:spPr>
            <a:xfrm>
              <a:off x="946555" y="561031"/>
              <a:ext cx="432048" cy="295525"/>
            </a:xfrm>
            <a:prstGeom prst="halfFrame">
              <a:avLst/>
            </a:prstGeom>
            <a:solidFill>
              <a:srgbClr val="D3E8BD"/>
            </a:solidFill>
            <a:ln>
              <a:solidFill>
                <a:srgbClr val="D3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tx1"/>
                </a:solidFill>
                <a:latin typeface="微軟正黑體" panose="020B0604030504040204" pitchFamily="34" charset="-120"/>
                <a:ea typeface="微軟正黑體" panose="020B0604030504040204" pitchFamily="34" charset="-120"/>
              </a:endParaRPr>
            </a:p>
          </p:txBody>
        </p:sp>
        <p:sp>
          <p:nvSpPr>
            <p:cNvPr id="112" name="矩形 111"/>
            <p:cNvSpPr/>
            <p:nvPr/>
          </p:nvSpPr>
          <p:spPr>
            <a:xfrm>
              <a:off x="516676" y="561031"/>
              <a:ext cx="432000" cy="297554"/>
            </a:xfrm>
            <a:prstGeom prst="rect">
              <a:avLst/>
            </a:prstGeom>
            <a:solidFill>
              <a:srgbClr val="D3E8BD"/>
            </a:solidFill>
            <a:ln>
              <a:solidFill>
                <a:srgbClr val="D3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smtClean="0">
                  <a:solidFill>
                    <a:schemeClr val="tx1">
                      <a:lumMod val="95000"/>
                      <a:lumOff val="5000"/>
                    </a:schemeClr>
                  </a:solidFill>
                  <a:latin typeface="微軟正黑體" panose="020B0604030504040204" pitchFamily="34" charset="-120"/>
                  <a:ea typeface="微軟正黑體" panose="020B0604030504040204" pitchFamily="34" charset="-120"/>
                </a:rPr>
                <a:t>10</a:t>
              </a:r>
            </a:p>
          </p:txBody>
        </p:sp>
      </p:grpSp>
      <p:sp>
        <p:nvSpPr>
          <p:cNvPr id="114" name="圓角矩形 113">
            <a:hlinkClick r:id="rId14" action="ppaction://hlinksldjump"/>
          </p:cNvPr>
          <p:cNvSpPr/>
          <p:nvPr/>
        </p:nvSpPr>
        <p:spPr>
          <a:xfrm>
            <a:off x="5332059" y="3004657"/>
            <a:ext cx="2376000" cy="504056"/>
          </a:xfrm>
          <a:prstGeom prst="roundRect">
            <a:avLst>
              <a:gd name="adj" fmla="val 8864"/>
            </a:avLst>
          </a:prstGeom>
          <a:solidFill>
            <a:srgbClr val="FDF8E3"/>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gn="ctr"/>
            <a:r>
              <a:rPr lang="en-US" altLang="zh-TW" sz="2400" dirty="0">
                <a:solidFill>
                  <a:schemeClr val="tx1">
                    <a:lumMod val="95000"/>
                    <a:lumOff val="5000"/>
                  </a:schemeClr>
                </a:solidFill>
                <a:latin typeface="Arial" panose="020B0604020202020204" pitchFamily="34" charset="0"/>
                <a:cs typeface="Arial" panose="020B0604020202020204" pitchFamily="34" charset="0"/>
              </a:rPr>
              <a:t>stunning</a:t>
            </a:r>
            <a:endParaRPr lang="zh-TW" altLang="en-US" sz="2400"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115" name="群組 114"/>
          <p:cNvGrpSpPr/>
          <p:nvPr/>
        </p:nvGrpSpPr>
        <p:grpSpPr>
          <a:xfrm>
            <a:off x="4902180" y="3004657"/>
            <a:ext cx="861927" cy="297554"/>
            <a:chOff x="516676" y="561031"/>
            <a:chExt cx="861927" cy="297554"/>
          </a:xfrm>
          <a:solidFill>
            <a:srgbClr val="E0C894"/>
          </a:solidFill>
        </p:grpSpPr>
        <p:sp>
          <p:nvSpPr>
            <p:cNvPr id="116" name="半框架 115"/>
            <p:cNvSpPr/>
            <p:nvPr/>
          </p:nvSpPr>
          <p:spPr>
            <a:xfrm>
              <a:off x="946555" y="561031"/>
              <a:ext cx="432048" cy="295525"/>
            </a:xfrm>
            <a:prstGeom prst="halfFrame">
              <a:avLst/>
            </a:prstGeom>
            <a:solidFill>
              <a:srgbClr val="D3E8BD"/>
            </a:solidFill>
            <a:ln>
              <a:solidFill>
                <a:srgbClr val="D3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tx1"/>
                </a:solidFill>
                <a:latin typeface="微軟正黑體" panose="020B0604030504040204" pitchFamily="34" charset="-120"/>
                <a:ea typeface="微軟正黑體" panose="020B0604030504040204" pitchFamily="34" charset="-120"/>
              </a:endParaRPr>
            </a:p>
          </p:txBody>
        </p:sp>
        <p:sp>
          <p:nvSpPr>
            <p:cNvPr id="117" name="矩形 116"/>
            <p:cNvSpPr/>
            <p:nvPr/>
          </p:nvSpPr>
          <p:spPr>
            <a:xfrm>
              <a:off x="516676" y="561031"/>
              <a:ext cx="432000" cy="297554"/>
            </a:xfrm>
            <a:prstGeom prst="rect">
              <a:avLst/>
            </a:prstGeom>
            <a:solidFill>
              <a:srgbClr val="D3E8BD"/>
            </a:solidFill>
            <a:ln>
              <a:solidFill>
                <a:srgbClr val="D3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smtClean="0">
                  <a:solidFill>
                    <a:schemeClr val="tx1">
                      <a:lumMod val="95000"/>
                      <a:lumOff val="5000"/>
                    </a:schemeClr>
                  </a:solidFill>
                  <a:latin typeface="微軟正黑體" panose="020B0604030504040204" pitchFamily="34" charset="-120"/>
                  <a:ea typeface="微軟正黑體" panose="020B0604030504040204" pitchFamily="34" charset="-120"/>
                </a:rPr>
                <a:t>11</a:t>
              </a:r>
            </a:p>
          </p:txBody>
        </p:sp>
      </p:grpSp>
      <p:sp>
        <p:nvSpPr>
          <p:cNvPr id="119" name="圓角矩形 118">
            <a:hlinkClick r:id="rId15" action="ppaction://hlinksldjump"/>
          </p:cNvPr>
          <p:cNvSpPr/>
          <p:nvPr/>
        </p:nvSpPr>
        <p:spPr>
          <a:xfrm>
            <a:off x="5332059" y="3872979"/>
            <a:ext cx="2376000" cy="504056"/>
          </a:xfrm>
          <a:prstGeom prst="roundRect">
            <a:avLst>
              <a:gd name="adj" fmla="val 8864"/>
            </a:avLst>
          </a:prstGeom>
          <a:solidFill>
            <a:srgbClr val="FDF8E3"/>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gn="ctr"/>
            <a:r>
              <a:rPr lang="en-US" altLang="zh-TW" sz="2400" dirty="0">
                <a:solidFill>
                  <a:schemeClr val="tx1">
                    <a:lumMod val="95000"/>
                    <a:lumOff val="5000"/>
                  </a:schemeClr>
                </a:solidFill>
                <a:latin typeface="Arial" panose="020B0604020202020204" pitchFamily="34" charset="0"/>
                <a:cs typeface="Arial" panose="020B0604020202020204" pitchFamily="34" charset="0"/>
              </a:rPr>
              <a:t>delicate</a:t>
            </a:r>
            <a:endParaRPr lang="zh-TW" altLang="en-US" sz="2400"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120" name="群組 119"/>
          <p:cNvGrpSpPr/>
          <p:nvPr/>
        </p:nvGrpSpPr>
        <p:grpSpPr>
          <a:xfrm>
            <a:off x="4902180" y="3872979"/>
            <a:ext cx="861927" cy="297554"/>
            <a:chOff x="516676" y="561031"/>
            <a:chExt cx="861927" cy="297554"/>
          </a:xfrm>
          <a:solidFill>
            <a:srgbClr val="E0C894"/>
          </a:solidFill>
        </p:grpSpPr>
        <p:sp>
          <p:nvSpPr>
            <p:cNvPr id="121" name="半框架 120"/>
            <p:cNvSpPr/>
            <p:nvPr/>
          </p:nvSpPr>
          <p:spPr>
            <a:xfrm>
              <a:off x="946555" y="561031"/>
              <a:ext cx="432048" cy="295525"/>
            </a:xfrm>
            <a:prstGeom prst="halfFrame">
              <a:avLst/>
            </a:prstGeom>
            <a:solidFill>
              <a:srgbClr val="D3E8BD"/>
            </a:solidFill>
            <a:ln>
              <a:solidFill>
                <a:srgbClr val="D3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tx1"/>
                </a:solidFill>
                <a:latin typeface="微軟正黑體" panose="020B0604030504040204" pitchFamily="34" charset="-120"/>
                <a:ea typeface="微軟正黑體" panose="020B0604030504040204" pitchFamily="34" charset="-120"/>
              </a:endParaRPr>
            </a:p>
          </p:txBody>
        </p:sp>
        <p:sp>
          <p:nvSpPr>
            <p:cNvPr id="122" name="矩形 121"/>
            <p:cNvSpPr/>
            <p:nvPr/>
          </p:nvSpPr>
          <p:spPr>
            <a:xfrm>
              <a:off x="516676" y="561031"/>
              <a:ext cx="432000" cy="297554"/>
            </a:xfrm>
            <a:prstGeom prst="rect">
              <a:avLst/>
            </a:prstGeom>
            <a:solidFill>
              <a:srgbClr val="D3E8BD"/>
            </a:solidFill>
            <a:ln>
              <a:solidFill>
                <a:srgbClr val="D3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smtClean="0">
                  <a:solidFill>
                    <a:schemeClr val="tx1">
                      <a:lumMod val="95000"/>
                      <a:lumOff val="5000"/>
                    </a:schemeClr>
                  </a:solidFill>
                  <a:latin typeface="微軟正黑體" panose="020B0604030504040204" pitchFamily="34" charset="-120"/>
                  <a:ea typeface="微軟正黑體" panose="020B0604030504040204" pitchFamily="34" charset="-120"/>
                </a:rPr>
                <a:t>12</a:t>
              </a:r>
            </a:p>
          </p:txBody>
        </p:sp>
      </p:grpSp>
      <p:sp>
        <p:nvSpPr>
          <p:cNvPr id="124" name="圓角矩形 123">
            <a:hlinkClick r:id="rId16" action="ppaction://hlinksldjump"/>
          </p:cNvPr>
          <p:cNvSpPr/>
          <p:nvPr/>
        </p:nvSpPr>
        <p:spPr>
          <a:xfrm>
            <a:off x="5332059" y="4741301"/>
            <a:ext cx="2376000" cy="504056"/>
          </a:xfrm>
          <a:prstGeom prst="roundRect">
            <a:avLst>
              <a:gd name="adj" fmla="val 8864"/>
            </a:avLst>
          </a:prstGeom>
          <a:solidFill>
            <a:srgbClr val="FDF8E3"/>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gn="ctr"/>
            <a:r>
              <a:rPr lang="en-US" altLang="zh-TW" sz="2400" dirty="0">
                <a:solidFill>
                  <a:schemeClr val="tx1">
                    <a:lumMod val="95000"/>
                    <a:lumOff val="5000"/>
                  </a:schemeClr>
                </a:solidFill>
                <a:latin typeface="Arial" panose="020B0604020202020204" pitchFamily="34" charset="0"/>
                <a:cs typeface="Arial" panose="020B0604020202020204" pitchFamily="34" charset="0"/>
              </a:rPr>
              <a:t>distinctive</a:t>
            </a:r>
            <a:endParaRPr lang="zh-TW" altLang="en-US" sz="2400"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125" name="群組 124"/>
          <p:cNvGrpSpPr/>
          <p:nvPr/>
        </p:nvGrpSpPr>
        <p:grpSpPr>
          <a:xfrm>
            <a:off x="4902180" y="4741301"/>
            <a:ext cx="861927" cy="297554"/>
            <a:chOff x="516676" y="561031"/>
            <a:chExt cx="861927" cy="297554"/>
          </a:xfrm>
          <a:solidFill>
            <a:srgbClr val="E0C894"/>
          </a:solidFill>
        </p:grpSpPr>
        <p:sp>
          <p:nvSpPr>
            <p:cNvPr id="126" name="半框架 125"/>
            <p:cNvSpPr/>
            <p:nvPr/>
          </p:nvSpPr>
          <p:spPr>
            <a:xfrm>
              <a:off x="946555" y="561031"/>
              <a:ext cx="432048" cy="295525"/>
            </a:xfrm>
            <a:prstGeom prst="halfFrame">
              <a:avLst/>
            </a:prstGeom>
            <a:solidFill>
              <a:srgbClr val="D3E8BD"/>
            </a:solidFill>
            <a:ln>
              <a:solidFill>
                <a:srgbClr val="D3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tx1"/>
                </a:solidFill>
                <a:latin typeface="微軟正黑體" panose="020B0604030504040204" pitchFamily="34" charset="-120"/>
                <a:ea typeface="微軟正黑體" panose="020B0604030504040204" pitchFamily="34" charset="-120"/>
              </a:endParaRPr>
            </a:p>
          </p:txBody>
        </p:sp>
        <p:sp>
          <p:nvSpPr>
            <p:cNvPr id="127" name="矩形 126"/>
            <p:cNvSpPr/>
            <p:nvPr/>
          </p:nvSpPr>
          <p:spPr>
            <a:xfrm>
              <a:off x="516676" y="561031"/>
              <a:ext cx="432000" cy="297554"/>
            </a:xfrm>
            <a:prstGeom prst="rect">
              <a:avLst/>
            </a:prstGeom>
            <a:solidFill>
              <a:srgbClr val="D3E8BD"/>
            </a:solidFill>
            <a:ln>
              <a:solidFill>
                <a:srgbClr val="D3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smtClean="0">
                  <a:solidFill>
                    <a:schemeClr val="tx1">
                      <a:lumMod val="95000"/>
                      <a:lumOff val="5000"/>
                    </a:schemeClr>
                  </a:solidFill>
                  <a:latin typeface="微軟正黑體" panose="020B0604030504040204" pitchFamily="34" charset="-120"/>
                  <a:ea typeface="微軟正黑體" panose="020B0604030504040204" pitchFamily="34" charset="-120"/>
                </a:rPr>
                <a:t>13</a:t>
              </a:r>
            </a:p>
          </p:txBody>
        </p:sp>
      </p:grpSp>
      <p:sp>
        <p:nvSpPr>
          <p:cNvPr id="134" name="圓角矩形 133">
            <a:hlinkClick r:id="rId17" action="ppaction://hlinksldjump"/>
          </p:cNvPr>
          <p:cNvSpPr/>
          <p:nvPr/>
        </p:nvSpPr>
        <p:spPr>
          <a:xfrm>
            <a:off x="9130464" y="1268013"/>
            <a:ext cx="2376000" cy="504056"/>
          </a:xfrm>
          <a:prstGeom prst="roundRect">
            <a:avLst>
              <a:gd name="adj" fmla="val 8864"/>
            </a:avLst>
          </a:prstGeom>
          <a:solidFill>
            <a:srgbClr val="FDF8E3"/>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gn="ctr"/>
            <a:r>
              <a:rPr lang="en-US" altLang="zh-TW" sz="2400" dirty="0">
                <a:solidFill>
                  <a:schemeClr val="tx1">
                    <a:lumMod val="95000"/>
                    <a:lumOff val="5000"/>
                  </a:schemeClr>
                </a:solidFill>
                <a:latin typeface="Arial" panose="020B0604020202020204" pitchFamily="34" charset="0"/>
                <a:cs typeface="Arial" panose="020B0604020202020204" pitchFamily="34" charset="0"/>
              </a:rPr>
              <a:t>instrument</a:t>
            </a:r>
            <a:endParaRPr lang="zh-TW" altLang="en-US" sz="2400"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135" name="群組 134"/>
          <p:cNvGrpSpPr/>
          <p:nvPr/>
        </p:nvGrpSpPr>
        <p:grpSpPr>
          <a:xfrm>
            <a:off x="8700585" y="1268013"/>
            <a:ext cx="861927" cy="297554"/>
            <a:chOff x="516676" y="561031"/>
            <a:chExt cx="861927" cy="297554"/>
          </a:xfrm>
          <a:solidFill>
            <a:srgbClr val="E0C894"/>
          </a:solidFill>
        </p:grpSpPr>
        <p:sp>
          <p:nvSpPr>
            <p:cNvPr id="136" name="半框架 135"/>
            <p:cNvSpPr/>
            <p:nvPr/>
          </p:nvSpPr>
          <p:spPr>
            <a:xfrm>
              <a:off x="946555" y="561031"/>
              <a:ext cx="432048" cy="295525"/>
            </a:xfrm>
            <a:prstGeom prst="halfFrame">
              <a:avLst/>
            </a:prstGeom>
            <a:solidFill>
              <a:srgbClr val="D3E8BD"/>
            </a:solidFill>
            <a:ln>
              <a:solidFill>
                <a:srgbClr val="D3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tx1"/>
                </a:solidFill>
                <a:latin typeface="微軟正黑體" panose="020B0604030504040204" pitchFamily="34" charset="-120"/>
                <a:ea typeface="微軟正黑體" panose="020B0604030504040204" pitchFamily="34" charset="-120"/>
              </a:endParaRPr>
            </a:p>
          </p:txBody>
        </p:sp>
        <p:sp>
          <p:nvSpPr>
            <p:cNvPr id="137" name="矩形 136"/>
            <p:cNvSpPr/>
            <p:nvPr/>
          </p:nvSpPr>
          <p:spPr>
            <a:xfrm>
              <a:off x="516676" y="561031"/>
              <a:ext cx="432000" cy="297554"/>
            </a:xfrm>
            <a:prstGeom prst="rect">
              <a:avLst/>
            </a:prstGeom>
            <a:solidFill>
              <a:srgbClr val="D3E8BD"/>
            </a:solidFill>
            <a:ln>
              <a:solidFill>
                <a:srgbClr val="D3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smtClean="0">
                  <a:solidFill>
                    <a:schemeClr val="tx1">
                      <a:lumMod val="95000"/>
                      <a:lumOff val="5000"/>
                    </a:schemeClr>
                  </a:solidFill>
                  <a:latin typeface="微軟正黑體" panose="020B0604030504040204" pitchFamily="34" charset="-120"/>
                  <a:ea typeface="微軟正黑體" panose="020B0604030504040204" pitchFamily="34" charset="-120"/>
                </a:rPr>
                <a:t>16</a:t>
              </a:r>
            </a:p>
          </p:txBody>
        </p:sp>
      </p:grpSp>
      <p:sp>
        <p:nvSpPr>
          <p:cNvPr id="139" name="圓角矩形 138">
            <a:hlinkClick r:id="rId18" action="ppaction://hlinksldjump"/>
          </p:cNvPr>
          <p:cNvSpPr/>
          <p:nvPr/>
        </p:nvSpPr>
        <p:spPr>
          <a:xfrm>
            <a:off x="9130464" y="2136335"/>
            <a:ext cx="2376000" cy="504056"/>
          </a:xfrm>
          <a:prstGeom prst="roundRect">
            <a:avLst>
              <a:gd name="adj" fmla="val 8864"/>
            </a:avLst>
          </a:prstGeom>
          <a:solidFill>
            <a:srgbClr val="FDF8E3"/>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gn="ctr"/>
            <a:r>
              <a:rPr lang="en-US" altLang="zh-TW" sz="2400" dirty="0">
                <a:solidFill>
                  <a:schemeClr val="tx1">
                    <a:lumMod val="95000"/>
                    <a:lumOff val="5000"/>
                  </a:schemeClr>
                </a:solidFill>
                <a:latin typeface="Arial" panose="020B0604020202020204" pitchFamily="34" charset="0"/>
                <a:cs typeface="Arial" panose="020B0604020202020204" pitchFamily="34" charset="0"/>
              </a:rPr>
              <a:t>literature</a:t>
            </a:r>
            <a:endParaRPr lang="zh-TW" altLang="en-US" sz="2400"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140" name="群組 139"/>
          <p:cNvGrpSpPr/>
          <p:nvPr/>
        </p:nvGrpSpPr>
        <p:grpSpPr>
          <a:xfrm>
            <a:off x="8700585" y="2136335"/>
            <a:ext cx="861927" cy="297554"/>
            <a:chOff x="516676" y="561031"/>
            <a:chExt cx="861927" cy="297554"/>
          </a:xfrm>
          <a:solidFill>
            <a:srgbClr val="E0C894"/>
          </a:solidFill>
        </p:grpSpPr>
        <p:sp>
          <p:nvSpPr>
            <p:cNvPr id="141" name="半框架 140"/>
            <p:cNvSpPr/>
            <p:nvPr/>
          </p:nvSpPr>
          <p:spPr>
            <a:xfrm>
              <a:off x="946555" y="561031"/>
              <a:ext cx="432048" cy="295525"/>
            </a:xfrm>
            <a:prstGeom prst="halfFrame">
              <a:avLst/>
            </a:prstGeom>
            <a:solidFill>
              <a:srgbClr val="D3E8BD"/>
            </a:solidFill>
            <a:ln>
              <a:solidFill>
                <a:srgbClr val="D3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tx1"/>
                </a:solidFill>
                <a:latin typeface="微軟正黑體" panose="020B0604030504040204" pitchFamily="34" charset="-120"/>
                <a:ea typeface="微軟正黑體" panose="020B0604030504040204" pitchFamily="34" charset="-120"/>
              </a:endParaRPr>
            </a:p>
          </p:txBody>
        </p:sp>
        <p:sp>
          <p:nvSpPr>
            <p:cNvPr id="142" name="矩形 141"/>
            <p:cNvSpPr/>
            <p:nvPr/>
          </p:nvSpPr>
          <p:spPr>
            <a:xfrm>
              <a:off x="516676" y="561031"/>
              <a:ext cx="432000" cy="297554"/>
            </a:xfrm>
            <a:prstGeom prst="rect">
              <a:avLst/>
            </a:prstGeom>
            <a:solidFill>
              <a:srgbClr val="D3E8BD"/>
            </a:solidFill>
            <a:ln>
              <a:solidFill>
                <a:srgbClr val="D3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smtClean="0">
                  <a:solidFill>
                    <a:schemeClr val="tx1">
                      <a:lumMod val="95000"/>
                      <a:lumOff val="5000"/>
                    </a:schemeClr>
                  </a:solidFill>
                  <a:latin typeface="微軟正黑體" panose="020B0604030504040204" pitchFamily="34" charset="-120"/>
                  <a:ea typeface="微軟正黑體" panose="020B0604030504040204" pitchFamily="34" charset="-120"/>
                </a:rPr>
                <a:t>17</a:t>
              </a:r>
            </a:p>
          </p:txBody>
        </p:sp>
      </p:grpSp>
      <p:sp>
        <p:nvSpPr>
          <p:cNvPr id="144" name="圓角矩形 143">
            <a:hlinkClick r:id="rId19" action="ppaction://hlinksldjump"/>
          </p:cNvPr>
          <p:cNvSpPr/>
          <p:nvPr/>
        </p:nvSpPr>
        <p:spPr>
          <a:xfrm>
            <a:off x="9130464" y="3004657"/>
            <a:ext cx="2376000" cy="504056"/>
          </a:xfrm>
          <a:prstGeom prst="roundRect">
            <a:avLst>
              <a:gd name="adj" fmla="val 8864"/>
            </a:avLst>
          </a:prstGeom>
          <a:solidFill>
            <a:srgbClr val="FDF8E3"/>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gn="ctr"/>
            <a:r>
              <a:rPr lang="en-US" altLang="zh-TW" sz="2400" dirty="0">
                <a:solidFill>
                  <a:schemeClr val="tx1">
                    <a:lumMod val="95000"/>
                    <a:lumOff val="5000"/>
                  </a:schemeClr>
                </a:solidFill>
                <a:latin typeface="Arial" panose="020B0604020202020204" pitchFamily="34" charset="0"/>
                <a:cs typeface="Arial" panose="020B0604020202020204" pitchFamily="34" charset="0"/>
              </a:rPr>
              <a:t>deliberate</a:t>
            </a:r>
            <a:endParaRPr lang="zh-TW" altLang="en-US" sz="2400"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145" name="群組 144"/>
          <p:cNvGrpSpPr/>
          <p:nvPr/>
        </p:nvGrpSpPr>
        <p:grpSpPr>
          <a:xfrm>
            <a:off x="8700585" y="3004657"/>
            <a:ext cx="861927" cy="297554"/>
            <a:chOff x="516676" y="561031"/>
            <a:chExt cx="861927" cy="297554"/>
          </a:xfrm>
          <a:solidFill>
            <a:srgbClr val="E0C894"/>
          </a:solidFill>
        </p:grpSpPr>
        <p:sp>
          <p:nvSpPr>
            <p:cNvPr id="146" name="半框架 145"/>
            <p:cNvSpPr/>
            <p:nvPr/>
          </p:nvSpPr>
          <p:spPr>
            <a:xfrm>
              <a:off x="946555" y="561031"/>
              <a:ext cx="432048" cy="295525"/>
            </a:xfrm>
            <a:prstGeom prst="halfFrame">
              <a:avLst/>
            </a:prstGeom>
            <a:solidFill>
              <a:srgbClr val="D3E8BD"/>
            </a:solidFill>
            <a:ln>
              <a:solidFill>
                <a:srgbClr val="D3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tx1"/>
                </a:solidFill>
                <a:latin typeface="微軟正黑體" panose="020B0604030504040204" pitchFamily="34" charset="-120"/>
                <a:ea typeface="微軟正黑體" panose="020B0604030504040204" pitchFamily="34" charset="-120"/>
              </a:endParaRPr>
            </a:p>
          </p:txBody>
        </p:sp>
        <p:sp>
          <p:nvSpPr>
            <p:cNvPr id="147" name="矩形 146"/>
            <p:cNvSpPr/>
            <p:nvPr/>
          </p:nvSpPr>
          <p:spPr>
            <a:xfrm>
              <a:off x="516676" y="561031"/>
              <a:ext cx="432000" cy="297554"/>
            </a:xfrm>
            <a:prstGeom prst="rect">
              <a:avLst/>
            </a:prstGeom>
            <a:solidFill>
              <a:srgbClr val="D3E8BD"/>
            </a:solidFill>
            <a:ln>
              <a:solidFill>
                <a:srgbClr val="D3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smtClean="0">
                  <a:solidFill>
                    <a:schemeClr val="tx1">
                      <a:lumMod val="95000"/>
                      <a:lumOff val="5000"/>
                    </a:schemeClr>
                  </a:solidFill>
                  <a:latin typeface="微軟正黑體" panose="020B0604030504040204" pitchFamily="34" charset="-120"/>
                  <a:ea typeface="微軟正黑體" panose="020B0604030504040204" pitchFamily="34" charset="-120"/>
                </a:rPr>
                <a:t>18</a:t>
              </a:r>
            </a:p>
          </p:txBody>
        </p:sp>
      </p:grpSp>
      <p:sp>
        <p:nvSpPr>
          <p:cNvPr id="149" name="圓角矩形 148">
            <a:hlinkClick r:id="rId20" action="ppaction://hlinksldjump"/>
          </p:cNvPr>
          <p:cNvSpPr/>
          <p:nvPr/>
        </p:nvSpPr>
        <p:spPr>
          <a:xfrm>
            <a:off x="9130464" y="3872979"/>
            <a:ext cx="2376000" cy="504056"/>
          </a:xfrm>
          <a:prstGeom prst="roundRect">
            <a:avLst>
              <a:gd name="adj" fmla="val 8864"/>
            </a:avLst>
          </a:prstGeom>
          <a:solidFill>
            <a:srgbClr val="FDF8E3"/>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gn="ctr"/>
            <a:r>
              <a:rPr lang="en-US" altLang="zh-TW" sz="2400" dirty="0">
                <a:solidFill>
                  <a:schemeClr val="tx1">
                    <a:lumMod val="95000"/>
                    <a:lumOff val="5000"/>
                  </a:schemeClr>
                </a:solidFill>
                <a:latin typeface="Arial" panose="020B0604020202020204" pitchFamily="34" charset="0"/>
                <a:cs typeface="Arial" panose="020B0604020202020204" pitchFamily="34" charset="0"/>
              </a:rPr>
              <a:t>destination</a:t>
            </a:r>
            <a:endParaRPr lang="zh-TW" altLang="en-US" sz="2400"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150" name="群組 149"/>
          <p:cNvGrpSpPr/>
          <p:nvPr/>
        </p:nvGrpSpPr>
        <p:grpSpPr>
          <a:xfrm>
            <a:off x="8700585" y="3872979"/>
            <a:ext cx="861927" cy="297554"/>
            <a:chOff x="516676" y="561031"/>
            <a:chExt cx="861927" cy="297554"/>
          </a:xfrm>
          <a:solidFill>
            <a:srgbClr val="E0C894"/>
          </a:solidFill>
        </p:grpSpPr>
        <p:sp>
          <p:nvSpPr>
            <p:cNvPr id="151" name="半框架 150"/>
            <p:cNvSpPr/>
            <p:nvPr/>
          </p:nvSpPr>
          <p:spPr>
            <a:xfrm>
              <a:off x="946555" y="561031"/>
              <a:ext cx="432048" cy="295525"/>
            </a:xfrm>
            <a:prstGeom prst="halfFrame">
              <a:avLst/>
            </a:prstGeom>
            <a:solidFill>
              <a:srgbClr val="D3E8BD"/>
            </a:solidFill>
            <a:ln>
              <a:solidFill>
                <a:srgbClr val="D3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tx1"/>
                </a:solidFill>
                <a:latin typeface="微軟正黑體" panose="020B0604030504040204" pitchFamily="34" charset="-120"/>
                <a:ea typeface="微軟正黑體" panose="020B0604030504040204" pitchFamily="34" charset="-120"/>
              </a:endParaRPr>
            </a:p>
          </p:txBody>
        </p:sp>
        <p:sp>
          <p:nvSpPr>
            <p:cNvPr id="152" name="矩形 151"/>
            <p:cNvSpPr/>
            <p:nvPr/>
          </p:nvSpPr>
          <p:spPr>
            <a:xfrm>
              <a:off x="516676" y="561031"/>
              <a:ext cx="432000" cy="297554"/>
            </a:xfrm>
            <a:prstGeom prst="rect">
              <a:avLst/>
            </a:prstGeom>
            <a:solidFill>
              <a:srgbClr val="D3E8BD"/>
            </a:solidFill>
            <a:ln>
              <a:solidFill>
                <a:srgbClr val="D3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smtClean="0">
                  <a:solidFill>
                    <a:schemeClr val="tx1">
                      <a:lumMod val="95000"/>
                      <a:lumOff val="5000"/>
                    </a:schemeClr>
                  </a:solidFill>
                  <a:latin typeface="微軟正黑體" panose="020B0604030504040204" pitchFamily="34" charset="-120"/>
                  <a:ea typeface="微軟正黑體" panose="020B0604030504040204" pitchFamily="34" charset="-120"/>
                </a:rPr>
                <a:t>19</a:t>
              </a:r>
            </a:p>
          </p:txBody>
        </p:sp>
      </p:grpSp>
      <p:sp>
        <p:nvSpPr>
          <p:cNvPr id="159" name="圓角矩形 158">
            <a:hlinkClick r:id="rId21" action="ppaction://hlinksldjump"/>
          </p:cNvPr>
          <p:cNvSpPr/>
          <p:nvPr/>
        </p:nvSpPr>
        <p:spPr>
          <a:xfrm>
            <a:off x="9130464" y="399691"/>
            <a:ext cx="2376000" cy="504056"/>
          </a:xfrm>
          <a:prstGeom prst="roundRect">
            <a:avLst>
              <a:gd name="adj" fmla="val 8864"/>
            </a:avLst>
          </a:prstGeom>
          <a:solidFill>
            <a:srgbClr val="FDF9E7"/>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gn="ctr"/>
            <a:r>
              <a:rPr lang="en-US" altLang="zh-TW" sz="2400" dirty="0">
                <a:solidFill>
                  <a:schemeClr val="tx1">
                    <a:lumMod val="95000"/>
                    <a:lumOff val="5000"/>
                  </a:schemeClr>
                </a:solidFill>
                <a:latin typeface="Arial" panose="020B0604020202020204" pitchFamily="34" charset="0"/>
                <a:cs typeface="Arial" panose="020B0604020202020204" pitchFamily="34" charset="0"/>
              </a:rPr>
              <a:t>appearance</a:t>
            </a:r>
            <a:endParaRPr lang="zh-TW" altLang="en-US" sz="2400"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160" name="群組 159"/>
          <p:cNvGrpSpPr/>
          <p:nvPr/>
        </p:nvGrpSpPr>
        <p:grpSpPr>
          <a:xfrm>
            <a:off x="8700585" y="399691"/>
            <a:ext cx="861927" cy="297554"/>
            <a:chOff x="516676" y="561031"/>
            <a:chExt cx="861927" cy="297554"/>
          </a:xfrm>
          <a:solidFill>
            <a:srgbClr val="E0C894"/>
          </a:solidFill>
        </p:grpSpPr>
        <p:sp>
          <p:nvSpPr>
            <p:cNvPr id="161" name="半框架 160"/>
            <p:cNvSpPr/>
            <p:nvPr/>
          </p:nvSpPr>
          <p:spPr>
            <a:xfrm>
              <a:off x="946555" y="561031"/>
              <a:ext cx="432048" cy="295525"/>
            </a:xfrm>
            <a:prstGeom prst="halfFrame">
              <a:avLst/>
            </a:prstGeom>
            <a:solidFill>
              <a:srgbClr val="D3E8BD"/>
            </a:solidFill>
            <a:ln>
              <a:solidFill>
                <a:srgbClr val="D3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tx1"/>
                </a:solidFill>
                <a:latin typeface="微軟正黑體" panose="020B0604030504040204" pitchFamily="34" charset="-120"/>
                <a:ea typeface="微軟正黑體" panose="020B0604030504040204" pitchFamily="34" charset="-120"/>
              </a:endParaRPr>
            </a:p>
          </p:txBody>
        </p:sp>
        <p:sp>
          <p:nvSpPr>
            <p:cNvPr id="162" name="矩形 161"/>
            <p:cNvSpPr/>
            <p:nvPr/>
          </p:nvSpPr>
          <p:spPr>
            <a:xfrm>
              <a:off x="516676" y="561031"/>
              <a:ext cx="432000" cy="297554"/>
            </a:xfrm>
            <a:prstGeom prst="rect">
              <a:avLst/>
            </a:prstGeom>
            <a:solidFill>
              <a:srgbClr val="D3E8BD"/>
            </a:solidFill>
            <a:ln>
              <a:solidFill>
                <a:srgbClr val="D3E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smtClean="0">
                  <a:solidFill>
                    <a:schemeClr val="tx1">
                      <a:lumMod val="95000"/>
                      <a:lumOff val="5000"/>
                    </a:schemeClr>
                  </a:solidFill>
                  <a:latin typeface="微軟正黑體" panose="020B0604030504040204" pitchFamily="34" charset="-120"/>
                  <a:ea typeface="微軟正黑體" panose="020B0604030504040204" pitchFamily="34" charset="-120"/>
                </a:rPr>
                <a:t>15</a:t>
              </a:r>
            </a:p>
          </p:txBody>
        </p:sp>
      </p:grpSp>
    </p:spTree>
    <p:extLst>
      <p:ext uri="{BB962C8B-B14F-4D97-AF65-F5344CB8AC3E}">
        <p14:creationId xmlns:p14="http://schemas.microsoft.com/office/powerpoint/2010/main" val="2494489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字版面配置區 2">
            <a:extLst>
              <a:ext uri="{FF2B5EF4-FFF2-40B4-BE49-F238E27FC236}">
                <a16:creationId xmlns:a16="http://schemas.microsoft.com/office/drawing/2014/main" id="{7E875F26-2055-4BA0-A050-747DCCC45B31}"/>
              </a:ext>
            </a:extLst>
          </p:cNvPr>
          <p:cNvSpPr txBox="1">
            <a:spLocks/>
          </p:cNvSpPr>
          <p:nvPr/>
        </p:nvSpPr>
        <p:spPr>
          <a:xfrm>
            <a:off x="5703216" y="828000"/>
            <a:ext cx="6356856" cy="189573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tabLst>
                <a:tab pos="1074738" algn="l"/>
              </a:tabLst>
            </a:pPr>
            <a:r>
              <a:rPr lang="en-US" altLang="zh-TW" sz="3200" b="1" i="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n</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 [C, U]</a:t>
            </a: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花朵；開花</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flower or group of flowers, especially those found on blooming fruit trees</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5" name="圖片 4">
            <a:extLst>
              <a:ext uri="{FF2B5EF4-FFF2-40B4-BE49-F238E27FC236}">
                <a16:creationId xmlns:a16="http://schemas.microsoft.com/office/drawing/2014/main" id="{21C04172-4B31-4602-9FF6-2423DD7653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4000" y="1548000"/>
            <a:ext cx="1723468" cy="504000"/>
          </a:xfrm>
          <a:prstGeom prst="rect">
            <a:avLst/>
          </a:prstGeom>
        </p:spPr>
      </p:pic>
      <p:pic>
        <p:nvPicPr>
          <p:cNvPr id="3" name="圖片 2">
            <a:extLst>
              <a:ext uri="{FF2B5EF4-FFF2-40B4-BE49-F238E27FC236}">
                <a16:creationId xmlns:a16="http://schemas.microsoft.com/office/drawing/2014/main" id="{ADAB3CE3-3A6E-40AB-A1F4-9C4AF4027A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8292" y="119794"/>
            <a:ext cx="2160000" cy="248193"/>
          </a:xfrm>
          <a:prstGeom prst="rect">
            <a:avLst/>
          </a:prstGeom>
        </p:spPr>
      </p:pic>
      <p:sp>
        <p:nvSpPr>
          <p:cNvPr id="4" name="圓角矩形 3">
            <a:hlinkClick r:id="rId8"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pic>
        <p:nvPicPr>
          <p:cNvPr id="12" name="圖片 11">
            <a:extLst>
              <a:ext uri="{FF2B5EF4-FFF2-40B4-BE49-F238E27FC236}">
                <a16:creationId xmlns:a16="http://schemas.microsoft.com/office/drawing/2014/main" id="{5CCEACF1-77E3-42E2-AE30-578F222CBF5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13" name="文字版面配置區 2">
            <a:extLst>
              <a:ext uri="{FF2B5EF4-FFF2-40B4-BE49-F238E27FC236}">
                <a16:creationId xmlns:a16="http://schemas.microsoft.com/office/drawing/2014/main" id="{A857EF85-90C8-47E6-898C-B3FCA028F7E5}"/>
              </a:ext>
            </a:extLst>
          </p:cNvPr>
          <p:cNvSpPr txBox="1">
            <a:spLocks/>
          </p:cNvSpPr>
          <p:nvPr/>
        </p:nvSpPr>
        <p:spPr>
          <a:xfrm>
            <a:off x="576000" y="4248000"/>
            <a:ext cx="10944000" cy="1296000"/>
          </a:xfrm>
          <a:prstGeom prst="rect">
            <a:avLst/>
          </a:prstGeom>
        </p:spPr>
        <p:txBody>
          <a:bodyPr vert="horz" lIns="5400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蘋果花是美麗的白色花朵，但是你知道它們其實對貓是有毒的嗎？</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14" name="圖片 13">
            <a:hlinkClick r:id="rId10"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sp>
        <p:nvSpPr>
          <p:cNvPr id="16" name="文字版面配置區 2">
            <a:extLst>
              <a:ext uri="{FF2B5EF4-FFF2-40B4-BE49-F238E27FC236}">
                <a16:creationId xmlns:a16="http://schemas.microsoft.com/office/drawing/2014/main" id="{8A46A051-BC52-4A22-904F-0DA9F17C930A}"/>
              </a:ext>
            </a:extLst>
          </p:cNvPr>
          <p:cNvSpPr txBox="1">
            <a:spLocks/>
          </p:cNvSpPr>
          <p:nvPr/>
        </p:nvSpPr>
        <p:spPr>
          <a:xfrm>
            <a:off x="619200" y="2952000"/>
            <a:ext cx="11338338" cy="1296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Apple </a:t>
            </a:r>
            <a:r>
              <a:rPr lang="en-US" altLang="zh-TW" sz="3200" b="1" dirty="0">
                <a:solidFill>
                  <a:srgbClr val="C00000"/>
                </a:solidFill>
                <a:latin typeface="Arial" panose="020B0604020202020204" pitchFamily="34" charset="0"/>
                <a:ea typeface="標楷體" panose="03000509000000000000" pitchFamily="65" charset="-120"/>
                <a:cs typeface="Arial" panose="020B0604020202020204" pitchFamily="34" charset="0"/>
              </a:rPr>
              <a:t>blossoms</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are beautiful white flowers, but did you know they’re actually poisonous to cats?</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28" name="610030501s-1">
            <a:hlinkClick r:id="" action="ppaction://media"/>
            <a:extLst>
              <a:ext uri="{FF2B5EF4-FFF2-40B4-BE49-F238E27FC236}">
                <a16:creationId xmlns:a16="http://schemas.microsoft.com/office/drawing/2014/main" id="{6A4CEA64-127D-4275-9F61-251C7B1CD98D}"/>
              </a:ext>
            </a:extLst>
          </p:cNvPr>
          <p:cNvPicPr>
            <a:picLocks noChangeAspect="1"/>
          </p:cNvPicPr>
          <p:nvPr>
            <a:audioFile r:link="rId2"/>
            <p:extLst>
              <p:ext uri="{DAA4B4D4-6D71-4841-9C94-3DE7FCFB9230}">
                <p14:media xmlns:p14="http://schemas.microsoft.com/office/powerpoint/2010/main" r:embed="rId1"/>
              </p:ext>
            </p:extLst>
          </p:nvPr>
        </p:nvPicPr>
        <p:blipFill>
          <a:blip r:embed="rId12"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pic>
        <p:nvPicPr>
          <p:cNvPr id="48" name="610030501-1">
            <a:hlinkClick r:id="" action="ppaction://media"/>
            <a:extLst>
              <a:ext uri="{FF2B5EF4-FFF2-40B4-BE49-F238E27FC236}">
                <a16:creationId xmlns:a16="http://schemas.microsoft.com/office/drawing/2014/main" id="{8D6E2C4A-93CE-4757-8F41-673576244C0E}"/>
              </a:ext>
            </a:extLst>
          </p:cNvPr>
          <p:cNvPicPr>
            <a:picLocks noChangeAspect="1"/>
          </p:cNvPicPr>
          <p:nvPr>
            <a:audioFile r:link="rId4"/>
            <p:extLst>
              <p:ext uri="{DAA4B4D4-6D71-4841-9C94-3DE7FCFB9230}">
                <p14:media xmlns:p14="http://schemas.microsoft.com/office/powerpoint/2010/main" r:embed="rId3"/>
              </p:ext>
            </p:extLst>
          </p:nvPr>
        </p:nvPicPr>
        <p:blipFill>
          <a:blip r:embed="rId13"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sp>
        <p:nvSpPr>
          <p:cNvPr id="17" name="文字版面配置區 2"/>
          <p:cNvSpPr txBox="1">
            <a:spLocks/>
          </p:cNvSpPr>
          <p:nvPr/>
        </p:nvSpPr>
        <p:spPr>
          <a:xfrm>
            <a:off x="719999" y="720000"/>
            <a:ext cx="3889707"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00000"/>
              </a:lnSpc>
              <a:spcBef>
                <a:spcPts val="0"/>
              </a:spcBef>
              <a:tabLst>
                <a:tab pos="1074738" algn="l"/>
              </a:tabLst>
            </a:pPr>
            <a:r>
              <a:rPr lang="en-US" altLang="zh-TW" sz="6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1. </a:t>
            </a:r>
            <a:r>
              <a:rPr lang="en-US" altLang="zh-TW" sz="6000" b="1" dirty="0">
                <a:solidFill>
                  <a:srgbClr val="007CC4"/>
                </a:solidFill>
                <a:latin typeface="Times New Roman" panose="02020603050405020304" pitchFamily="18" charset="0"/>
                <a:ea typeface="Tahoma" panose="020B0604030504040204" pitchFamily="34" charset="0"/>
                <a:cs typeface="Times New Roman" panose="02020603050405020304" pitchFamily="18" charset="0"/>
              </a:rPr>
              <a:t>blossom</a:t>
            </a:r>
            <a:endParaRPr lang="zh-TW" altLang="en-US" sz="6000" b="1" i="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8"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Tree>
    <p:extLst>
      <p:ext uri="{BB962C8B-B14F-4D97-AF65-F5344CB8AC3E}">
        <p14:creationId xmlns:p14="http://schemas.microsoft.com/office/powerpoint/2010/main" val="27882857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1" restart="whenNotActive" fill="hold" evtFilter="cancelBubble" nodeType="interactiveSeq">
                <p:stCondLst>
                  <p:cond evt="onClick" delay="0">
                    <p:tgtEl>
                      <p:spTgt spid="28"/>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6922" fill="hold"/>
                                        <p:tgtEl>
                                          <p:spTgt spid="28"/>
                                        </p:tgtEl>
                                      </p:cBhvr>
                                    </p:cmd>
                                  </p:childTnLst>
                                </p:cTn>
                              </p:par>
                            </p:childTnLst>
                          </p:cTn>
                        </p:par>
                      </p:childTnLst>
                    </p:cTn>
                  </p:par>
                </p:childTnLst>
              </p:cTn>
              <p:nextCondLst>
                <p:cond evt="onClick" delay="0">
                  <p:tgtEl>
                    <p:spTgt spid="28"/>
                  </p:tgtEl>
                </p:cond>
              </p:nextCondLst>
            </p:seq>
            <p:audio>
              <p:cMediaNode vol="80000">
                <p:cTn id="16" fill="hold" display="0">
                  <p:stCondLst>
                    <p:cond delay="indefinite"/>
                  </p:stCondLst>
                  <p:endCondLst>
                    <p:cond evt="onStopAudio" delay="0">
                      <p:tgtEl>
                        <p:sldTgt/>
                      </p:tgtEl>
                    </p:cond>
                  </p:endCondLst>
                </p:cTn>
                <p:tgtEl>
                  <p:spTgt spid="28"/>
                </p:tgtEl>
              </p:cMediaNode>
            </p:audio>
            <p:seq concurrent="1" nextAc="seek">
              <p:cTn id="17" restart="whenNotActive" fill="hold" evtFilter="cancelBubble" nodeType="interactiveSeq">
                <p:stCondLst>
                  <p:cond evt="onClick" delay="0">
                    <p:tgtEl>
                      <p:spTgt spid="48"/>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847" fill="hold"/>
                                        <p:tgtEl>
                                          <p:spTgt spid="48"/>
                                        </p:tgtEl>
                                      </p:cBhvr>
                                    </p:cmd>
                                  </p:childTnLst>
                                </p:cTn>
                              </p:par>
                            </p:childTnLst>
                          </p:cTn>
                        </p:par>
                      </p:childTnLst>
                    </p:cTn>
                  </p:par>
                </p:childTnLst>
              </p:cTn>
              <p:nextCondLst>
                <p:cond evt="onClick" delay="0">
                  <p:tgtEl>
                    <p:spTgt spid="48"/>
                  </p:tgtEl>
                </p:cond>
              </p:nextCondLst>
            </p:seq>
            <p:audio>
              <p:cMediaNode vol="80000">
                <p:cTn id="22" fill="hold" display="0">
                  <p:stCondLst>
                    <p:cond delay="indefinite"/>
                  </p:stCondLst>
                  <p:endCondLst>
                    <p:cond evt="onStopAudio" delay="0">
                      <p:tgtEl>
                        <p:sldTgt/>
                      </p:tgtEl>
                    </p:cond>
                  </p:endCondLst>
                </p:cTn>
                <p:tgtEl>
                  <p:spTgt spid="48"/>
                </p:tgtEl>
              </p:cMediaNode>
            </p:audio>
          </p:childTnLst>
        </p:cTn>
      </p:par>
    </p:tnLst>
    <p:bldLst>
      <p:bldP spid="13" grpId="0"/>
      <p:bldP spid="13" grpId="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pic>
        <p:nvPicPr>
          <p:cNvPr id="12" name="圖片 11">
            <a:extLst>
              <a:ext uri="{FF2B5EF4-FFF2-40B4-BE49-F238E27FC236}">
                <a16:creationId xmlns:a16="http://schemas.microsoft.com/office/drawing/2014/main" id="{5CCEACF1-77E3-42E2-AE30-578F222CBF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13" name="文字版面配置區 2">
            <a:extLst>
              <a:ext uri="{FF2B5EF4-FFF2-40B4-BE49-F238E27FC236}">
                <a16:creationId xmlns:a16="http://schemas.microsoft.com/office/drawing/2014/main" id="{A857EF85-90C8-47E6-898C-B3FCA028F7E5}"/>
              </a:ext>
            </a:extLst>
          </p:cNvPr>
          <p:cNvSpPr txBox="1">
            <a:spLocks/>
          </p:cNvSpPr>
          <p:nvPr/>
        </p:nvSpPr>
        <p:spPr>
          <a:xfrm>
            <a:off x="576000" y="4248000"/>
            <a:ext cx="11103108" cy="1296000"/>
          </a:xfrm>
          <a:prstGeom prst="rect">
            <a:avLst/>
          </a:prstGeom>
        </p:spPr>
        <p:txBody>
          <a:bodyPr vert="horz" lIns="5400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當全日本各地櫻花盛開時，遊客都聚集到這個國家的公園和寺廟。</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sp>
        <p:nvSpPr>
          <p:cNvPr id="16" name="文字版面配置區 2">
            <a:extLst>
              <a:ext uri="{FF2B5EF4-FFF2-40B4-BE49-F238E27FC236}">
                <a16:creationId xmlns:a16="http://schemas.microsoft.com/office/drawing/2014/main" id="{8A46A051-BC52-4A22-904F-0DA9F17C930A}"/>
              </a:ext>
            </a:extLst>
          </p:cNvPr>
          <p:cNvSpPr txBox="1">
            <a:spLocks/>
          </p:cNvSpPr>
          <p:nvPr/>
        </p:nvSpPr>
        <p:spPr>
          <a:xfrm>
            <a:off x="619200" y="2952000"/>
            <a:ext cx="11440872" cy="1296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When cherry trees are </a:t>
            </a:r>
            <a:r>
              <a:rPr lang="en-US" altLang="zh-TW" sz="3200" u="sng" dirty="0">
                <a:solidFill>
                  <a:schemeClr val="tx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in </a:t>
            </a:r>
            <a:r>
              <a:rPr lang="en-US" altLang="zh-TW" sz="3200" b="1" u="sng" dirty="0">
                <a:solidFill>
                  <a:srgbClr val="C00000"/>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blossom</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across Japan, tourists flock to the country’s parks and temples.</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5" name="610030501-1">
            <a:hlinkClick r:id="" action="ppaction://media"/>
            <a:extLst>
              <a:ext uri="{FF2B5EF4-FFF2-40B4-BE49-F238E27FC236}">
                <a16:creationId xmlns:a16="http://schemas.microsoft.com/office/drawing/2014/main" id="{4FDC043B-4476-4F80-86F8-C7C8B466F9CA}"/>
              </a:ext>
            </a:extLst>
          </p:cNvPr>
          <p:cNvPicPr>
            <a:picLocks noChangeAspect="1"/>
          </p:cNvPicPr>
          <p:nvPr>
            <a:audioFile r:link="rId2"/>
            <p:extLst>
              <p:ext uri="{DAA4B4D4-6D71-4841-9C94-3DE7FCFB9230}">
                <p14:media xmlns:p14="http://schemas.microsoft.com/office/powerpoint/2010/main" r:embed="rId1"/>
              </p:ext>
            </p:extLst>
          </p:nvPr>
        </p:nvPicPr>
        <p:blipFill>
          <a:blip r:embed="rId8"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17" name="610030501s-2">
            <a:hlinkClick r:id="" action="ppaction://media"/>
            <a:extLst>
              <a:ext uri="{FF2B5EF4-FFF2-40B4-BE49-F238E27FC236}">
                <a16:creationId xmlns:a16="http://schemas.microsoft.com/office/drawing/2014/main" id="{AB1D242D-B608-4D46-8405-AEB12030291F}"/>
              </a:ext>
            </a:extLst>
          </p:cNvPr>
          <p:cNvPicPr>
            <a:picLocks noChangeAspect="1"/>
          </p:cNvPicPr>
          <p:nvPr>
            <a:audioFile r:link="rId4"/>
            <p:extLst>
              <p:ext uri="{DAA4B4D4-6D71-4841-9C94-3DE7FCFB9230}">
                <p14:media xmlns:p14="http://schemas.microsoft.com/office/powerpoint/2010/main" r:embed="rId3"/>
              </p:ext>
            </p:extLst>
          </p:nvPr>
        </p:nvPicPr>
        <p:blipFill>
          <a:blip r:embed="rId9"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pic>
        <p:nvPicPr>
          <p:cNvPr id="19" name="圖片 18">
            <a:hlinkClick r:id="rId10"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sp>
        <p:nvSpPr>
          <p:cNvPr id="14" name="文字版面配置區 2">
            <a:extLst>
              <a:ext uri="{FF2B5EF4-FFF2-40B4-BE49-F238E27FC236}">
                <a16:creationId xmlns:a16="http://schemas.microsoft.com/office/drawing/2014/main" id="{7E875F26-2055-4BA0-A050-747DCCC45B31}"/>
              </a:ext>
            </a:extLst>
          </p:cNvPr>
          <p:cNvSpPr txBox="1">
            <a:spLocks/>
          </p:cNvSpPr>
          <p:nvPr/>
        </p:nvSpPr>
        <p:spPr>
          <a:xfrm>
            <a:off x="5703216" y="828000"/>
            <a:ext cx="6212559" cy="189573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tabLst>
                <a:tab pos="1074738" algn="l"/>
              </a:tabLst>
            </a:pPr>
            <a:r>
              <a:rPr lang="en-US" altLang="zh-TW" sz="3200" b="1" i="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n</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 [C, U]</a:t>
            </a: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花朵；開花</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flower or group of flowers, especially those found on blooming fruit trees</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20" name="圖片 19">
            <a:extLst>
              <a:ext uri="{FF2B5EF4-FFF2-40B4-BE49-F238E27FC236}">
                <a16:creationId xmlns:a16="http://schemas.microsoft.com/office/drawing/2014/main" id="{21C04172-4B31-4602-9FF6-2423DD76537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4000" y="1548000"/>
            <a:ext cx="1723468" cy="504000"/>
          </a:xfrm>
          <a:prstGeom prst="rect">
            <a:avLst/>
          </a:prstGeom>
        </p:spPr>
      </p:pic>
      <p:sp>
        <p:nvSpPr>
          <p:cNvPr id="21" name="文字版面配置區 2"/>
          <p:cNvSpPr txBox="1">
            <a:spLocks/>
          </p:cNvSpPr>
          <p:nvPr/>
        </p:nvSpPr>
        <p:spPr>
          <a:xfrm>
            <a:off x="719999" y="720000"/>
            <a:ext cx="3889707"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00000"/>
              </a:lnSpc>
              <a:spcBef>
                <a:spcPts val="0"/>
              </a:spcBef>
              <a:tabLst>
                <a:tab pos="1074738" algn="l"/>
              </a:tabLst>
            </a:pPr>
            <a:r>
              <a:rPr lang="en-US" altLang="zh-TW" sz="6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1. </a:t>
            </a:r>
            <a:r>
              <a:rPr lang="en-US" altLang="zh-TW" sz="6000" b="1" dirty="0">
                <a:solidFill>
                  <a:srgbClr val="007CC4"/>
                </a:solidFill>
                <a:latin typeface="Times New Roman" panose="02020603050405020304" pitchFamily="18" charset="0"/>
                <a:ea typeface="Tahoma" panose="020B0604030504040204" pitchFamily="34" charset="0"/>
                <a:cs typeface="Times New Roman" panose="02020603050405020304" pitchFamily="18" charset="0"/>
              </a:rPr>
              <a:t>blossom</a:t>
            </a:r>
            <a:endParaRPr lang="zh-TW" altLang="en-US" sz="6000" b="1" i="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2"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Tree>
    <p:extLst>
      <p:ext uri="{BB962C8B-B14F-4D97-AF65-F5344CB8AC3E}">
        <p14:creationId xmlns:p14="http://schemas.microsoft.com/office/powerpoint/2010/main" val="30156446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847" fill="hold"/>
                                        <p:tgtEl>
                                          <p:spTgt spid="15"/>
                                        </p:tgtEl>
                                      </p:cBhvr>
                                    </p:cmd>
                                  </p:childTnLst>
                                </p:cTn>
                              </p:par>
                            </p:childTnLst>
                          </p:cTn>
                        </p:par>
                      </p:childTnLst>
                    </p:cTn>
                  </p:par>
                </p:childTnLst>
              </p:cTn>
              <p:nextCondLst>
                <p:cond evt="onClick" delay="0">
                  <p:tgtEl>
                    <p:spTgt spid="15"/>
                  </p:tgtEl>
                </p:cond>
              </p:nextCondLst>
            </p:seq>
            <p:audio>
              <p:cMediaNode vol="80000">
                <p:cTn id="16" fill="hold" display="0">
                  <p:stCondLst>
                    <p:cond delay="indefinite"/>
                  </p:stCondLst>
                  <p:endCondLst>
                    <p:cond evt="onStopAudio" delay="0">
                      <p:tgtEl>
                        <p:sldTgt/>
                      </p:tgtEl>
                    </p:cond>
                  </p:endCondLst>
                </p:cTn>
                <p:tgtEl>
                  <p:spTgt spid="15"/>
                </p:tgtEl>
              </p:cMediaNode>
            </p:audio>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6765" fill="hold"/>
                                        <p:tgtEl>
                                          <p:spTgt spid="17"/>
                                        </p:tgtEl>
                                      </p:cBhvr>
                                    </p:cmd>
                                  </p:childTnLst>
                                </p:cTn>
                              </p:par>
                            </p:childTnLst>
                          </p:cTn>
                        </p:par>
                      </p:childTnLst>
                    </p:cTn>
                  </p:par>
                </p:childTnLst>
              </p:cTn>
              <p:nextCondLst>
                <p:cond evt="onClick" delay="0">
                  <p:tgtEl>
                    <p:spTgt spid="17"/>
                  </p:tgtEl>
                </p:cond>
              </p:nextCondLst>
            </p:seq>
            <p:audio>
              <p:cMediaNode vol="80000">
                <p:cTn id="22" fill="hold" display="0">
                  <p:stCondLst>
                    <p:cond delay="indefinite"/>
                  </p:stCondLst>
                  <p:endCondLst>
                    <p:cond evt="onStopAudio" delay="0">
                      <p:tgtEl>
                        <p:sldTgt/>
                      </p:tgtEl>
                    </p:cond>
                  </p:endCondLst>
                </p:cTn>
                <p:tgtEl>
                  <p:spTgt spid="17"/>
                </p:tgtEl>
              </p:cMediaNode>
            </p:audio>
          </p:childTnLst>
        </p:cTn>
      </p:par>
    </p:tnLst>
    <p:bldLst>
      <p:bldP spid="13" grpId="0"/>
      <p:bldP spid="13" grpId="1"/>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回主單</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5"/>
            <a:ext cx="10548738" cy="51815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blossom</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n. [C, U]</a:t>
            </a: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花朵；</a:t>
            </a:r>
            <a:r>
              <a:rPr lang="zh-TW" altLang="en-US"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開花</a:t>
            </a:r>
            <a:endParaRPr lang="en-US" altLang="zh-TW"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endParaRPr>
          </a:p>
          <a:p>
            <a:pPr marL="276225" indent="-276225">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Pretoria is a city in South Africa that is well</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known for its jacaranda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藍花楹</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trees with their</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beautiful purple blossoms.</a:t>
            </a:r>
          </a:p>
          <a:p>
            <a:pPr marL="276225" indent="-276225">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People in Europe and America traditionally</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associate the orange blossom with weddings</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because it symbolizes innocence</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3301584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58" y="2544098"/>
            <a:ext cx="11628000" cy="2090316"/>
          </a:xfrm>
          <a:prstGeom prst="rect">
            <a:avLst/>
          </a:prstGeom>
        </p:spPr>
      </p:pic>
    </p:spTree>
    <p:extLst>
      <p:ext uri="{BB962C8B-B14F-4D97-AF65-F5344CB8AC3E}">
        <p14:creationId xmlns:p14="http://schemas.microsoft.com/office/powerpoint/2010/main" val="81278120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回主單</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6"/>
            <a:ext cx="10548738" cy="36671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spcBef>
                <a:spcPts val="0"/>
              </a:spcBef>
              <a:tabLst>
                <a:tab pos="1074738" algn="l"/>
              </a:tabLst>
            </a:pPr>
            <a:r>
              <a:rPr lang="zh-TW" altLang="en-US" sz="3200" b="1" dirty="0">
                <a:solidFill>
                  <a:srgbClr val="00B6BE"/>
                </a:solidFill>
                <a:latin typeface="微軟正黑體" panose="020B0604030504040204" pitchFamily="34" charset="-120"/>
                <a:ea typeface="微軟正黑體" panose="020B0604030504040204" pitchFamily="34" charset="-120"/>
                <a:cs typeface="Arial" panose="020B0604020202020204" pitchFamily="34" charset="0"/>
              </a:rPr>
              <a:t>延伸</a:t>
            </a:r>
            <a:r>
              <a:rPr lang="zh-TW" altLang="en-US" sz="3200" b="1" dirty="0" smtClean="0">
                <a:solidFill>
                  <a:srgbClr val="00B6BE"/>
                </a:solidFill>
                <a:latin typeface="微軟正黑體" panose="020B0604030504040204" pitchFamily="34" charset="-120"/>
                <a:ea typeface="微軟正黑體" panose="020B0604030504040204" pitchFamily="34" charset="-120"/>
                <a:cs typeface="Arial" panose="020B0604020202020204" pitchFamily="34" charset="0"/>
              </a:rPr>
              <a:t>補充</a:t>
            </a:r>
            <a:endParaRPr lang="en-US" altLang="zh-TW" sz="3200" b="1" dirty="0" smtClean="0">
              <a:solidFill>
                <a:srgbClr val="00B6BE"/>
              </a:solidFill>
              <a:latin typeface="微軟正黑體" panose="020B0604030504040204" pitchFamily="34" charset="-120"/>
              <a:ea typeface="微軟正黑體" panose="020B0604030504040204" pitchFamily="34" charset="-120"/>
              <a:cs typeface="Arial" panose="020B0604020202020204" pitchFamily="34" charset="0"/>
            </a:endParaRPr>
          </a:p>
          <a:p>
            <a:pPr>
              <a:lnSpc>
                <a:spcPct val="140000"/>
              </a:lnSpc>
              <a:spcBef>
                <a:spcPts val="0"/>
              </a:spcBef>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blossom</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和</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bloom</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皆可解釋為「花朵」，但其不同之處在於</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bloom</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指的是植物上的一朵花，而</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blossom</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可指的是樹上的一朵花或是全部的花朵。此外，</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blossom</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通常指果樹的花朵，如</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apple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blossom</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orange blossom</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cherry blossom</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等等</a:t>
            </a:r>
            <a:r>
              <a:rPr lang="zh-TW" altLang="en-US"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3441826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10" name="文字版面配置區 2">
            <a:extLst>
              <a:ext uri="{FF2B5EF4-FFF2-40B4-BE49-F238E27FC236}">
                <a16:creationId xmlns:a16="http://schemas.microsoft.com/office/drawing/2014/main" id="{7E875F26-2055-4BA0-A050-747DCCC45B31}"/>
              </a:ext>
            </a:extLst>
          </p:cNvPr>
          <p:cNvSpPr txBox="1">
            <a:spLocks/>
          </p:cNvSpPr>
          <p:nvPr/>
        </p:nvSpPr>
        <p:spPr>
          <a:xfrm>
            <a:off x="6120000" y="828000"/>
            <a:ext cx="5849772" cy="6592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601913" indent="-2601913">
              <a:lnSpc>
                <a:spcPct val="120000"/>
              </a:lnSpc>
              <a:tabLst>
                <a:tab pos="1074738" algn="l"/>
              </a:tabLst>
            </a:pPr>
            <a:r>
              <a:rPr lang="en-US" altLang="zh-TW" sz="3200" b="1" i="1" dirty="0" smtClean="0">
                <a:solidFill>
                  <a:schemeClr val="tx1"/>
                </a:solidFill>
                <a:latin typeface="Arial" panose="020B0604020202020204" pitchFamily="34" charset="0"/>
                <a:ea typeface="標楷體" panose="03000509000000000000" pitchFamily="65" charset="-120"/>
                <a:cs typeface="Arial" panose="020B0604020202020204" pitchFamily="34" charset="0"/>
              </a:rPr>
              <a:t>vi</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開花</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4" name="圖片 13">
            <a:hlinkClick r:id="rId7"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sp>
        <p:nvSpPr>
          <p:cNvPr id="9" name="文字版面配置區 2">
            <a:extLst>
              <a:ext uri="{FF2B5EF4-FFF2-40B4-BE49-F238E27FC236}">
                <a16:creationId xmlns:a16="http://schemas.microsoft.com/office/drawing/2014/main" id="{E9C25CA0-A3F7-4C4C-8FBD-EFC248089EA2}"/>
              </a:ext>
            </a:extLst>
          </p:cNvPr>
          <p:cNvSpPr txBox="1">
            <a:spLocks/>
          </p:cNvSpPr>
          <p:nvPr/>
        </p:nvSpPr>
        <p:spPr>
          <a:xfrm>
            <a:off x="619200" y="2952000"/>
            <a:ext cx="11229056" cy="1296000"/>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purple flowers of star fruit trees only </a:t>
            </a:r>
            <a:r>
              <a:rPr lang="en-US" altLang="zh-TW" sz="3200" b="1" dirty="0">
                <a:solidFill>
                  <a:srgbClr val="C00000"/>
                </a:solidFill>
                <a:latin typeface="Arial" panose="020B0604020202020204" pitchFamily="34" charset="0"/>
                <a:ea typeface="標楷體" panose="03000509000000000000" pitchFamily="65" charset="-120"/>
                <a:cs typeface="Arial" panose="020B0604020202020204" pitchFamily="34" charset="0"/>
              </a:rPr>
              <a:t>blossom</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in summer, while most other fruit trees do so in spring.</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7" name="圖片 16">
            <a:extLst>
              <a:ext uri="{FF2B5EF4-FFF2-40B4-BE49-F238E27FC236}">
                <a16:creationId xmlns:a16="http://schemas.microsoft.com/office/drawing/2014/main" id="{474B93F2-BC78-4317-9404-41FE5ACB90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18" name="文字版面配置區 2">
            <a:extLst>
              <a:ext uri="{FF2B5EF4-FFF2-40B4-BE49-F238E27FC236}">
                <a16:creationId xmlns:a16="http://schemas.microsoft.com/office/drawing/2014/main" id="{758606A3-4DEA-4FED-8D49-FE5A0FA983D6}"/>
              </a:ext>
            </a:extLst>
          </p:cNvPr>
          <p:cNvSpPr txBox="1">
            <a:spLocks/>
          </p:cNvSpPr>
          <p:nvPr/>
        </p:nvSpPr>
        <p:spPr>
          <a:xfrm>
            <a:off x="576000" y="4248000"/>
            <a:ext cx="11028157" cy="1296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楊桃樹紫色的花只會在夏天盛開，而其他大部分的果樹都在春天開花。</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11" name="圖片 10">
            <a:extLst>
              <a:ext uri="{FF2B5EF4-FFF2-40B4-BE49-F238E27FC236}">
                <a16:creationId xmlns:a16="http://schemas.microsoft.com/office/drawing/2014/main" id="{A7C9EC95-8ECF-4C98-A9AE-264A59C668C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84000" y="1548000"/>
            <a:ext cx="1723468" cy="504000"/>
          </a:xfrm>
          <a:prstGeom prst="rect">
            <a:avLst/>
          </a:prstGeom>
        </p:spPr>
      </p:pic>
      <p:pic>
        <p:nvPicPr>
          <p:cNvPr id="12" name="610030501-1">
            <a:hlinkClick r:id="" action="ppaction://media"/>
            <a:extLst>
              <a:ext uri="{FF2B5EF4-FFF2-40B4-BE49-F238E27FC236}">
                <a16:creationId xmlns:a16="http://schemas.microsoft.com/office/drawing/2014/main" id="{E4AB4ADF-25D1-4D47-844C-9CD70E5C12C2}"/>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13" name="610030501s-3">
            <a:hlinkClick r:id="" action="ppaction://media"/>
            <a:extLst>
              <a:ext uri="{FF2B5EF4-FFF2-40B4-BE49-F238E27FC236}">
                <a16:creationId xmlns:a16="http://schemas.microsoft.com/office/drawing/2014/main" id="{5AEB845A-45A4-4106-8FEC-DED061E7A1C1}"/>
              </a:ext>
            </a:extLst>
          </p:cNvPr>
          <p:cNvPicPr>
            <a:picLocks noChangeAspect="1"/>
          </p:cNvPicPr>
          <p:nvPr>
            <a:audioFile r:link="rId4"/>
            <p:extLst>
              <p:ext uri="{DAA4B4D4-6D71-4841-9C94-3DE7FCFB9230}">
                <p14:media xmlns:p14="http://schemas.microsoft.com/office/powerpoint/2010/main" r:embed="rId3"/>
              </p:ext>
            </p:extLst>
          </p:nvPr>
        </p:nvPicPr>
        <p:blipFill>
          <a:blip r:embed="rId12"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sp>
        <p:nvSpPr>
          <p:cNvPr id="15"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20" name="文字版面配置區 2"/>
          <p:cNvSpPr txBox="1">
            <a:spLocks/>
          </p:cNvSpPr>
          <p:nvPr/>
        </p:nvSpPr>
        <p:spPr>
          <a:xfrm>
            <a:off x="1479600" y="720000"/>
            <a:ext cx="3735196"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32100" indent="-2832100">
              <a:lnSpc>
                <a:spcPct val="100000"/>
              </a:lnSpc>
              <a:spcBef>
                <a:spcPts val="0"/>
              </a:spcBef>
              <a:tabLst>
                <a:tab pos="1074738" algn="l"/>
              </a:tabLst>
            </a:pPr>
            <a:r>
              <a:rPr lang="en-US" altLang="zh-TW" sz="60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blossom</a:t>
            </a:r>
          </a:p>
        </p:txBody>
      </p:sp>
    </p:spTree>
    <p:extLst>
      <p:ext uri="{BB962C8B-B14F-4D97-AF65-F5344CB8AC3E}">
        <p14:creationId xmlns:p14="http://schemas.microsoft.com/office/powerpoint/2010/main" val="27370043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847" fill="hold"/>
                                        <p:tgtEl>
                                          <p:spTgt spid="12"/>
                                        </p:tgtEl>
                                      </p:cBhvr>
                                    </p:cmd>
                                  </p:childTnLst>
                                </p:cTn>
                              </p:par>
                            </p:childTnLst>
                          </p:cTn>
                        </p:par>
                      </p:childTnLst>
                    </p:cTn>
                  </p:par>
                </p:childTnLst>
              </p:cTn>
              <p:nextCondLst>
                <p:cond evt="onClick" delay="0">
                  <p:tgtEl>
                    <p:spTgt spid="12"/>
                  </p:tgtEl>
                </p:cond>
              </p:nextCondLst>
            </p:seq>
            <p:audio>
              <p:cMediaNode vol="80000">
                <p:cTn id="16" fill="hold" display="0">
                  <p:stCondLst>
                    <p:cond delay="indefinite"/>
                  </p:stCondLst>
                  <p:endCondLst>
                    <p:cond evt="onStopAudio" delay="0">
                      <p:tgtEl>
                        <p:sldTgt/>
                      </p:tgtEl>
                    </p:cond>
                  </p:endCondLst>
                </p:cTn>
                <p:tgtEl>
                  <p:spTgt spid="12"/>
                </p:tgtEl>
              </p:cMediaNode>
            </p:audio>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8306" fill="hold"/>
                                        <p:tgtEl>
                                          <p:spTgt spid="13"/>
                                        </p:tgtEl>
                                      </p:cBhvr>
                                    </p:cmd>
                                  </p:childTnLst>
                                </p:cTn>
                              </p:par>
                            </p:childTnLst>
                          </p:cTn>
                        </p:par>
                      </p:childTnLst>
                    </p:cTn>
                  </p:par>
                </p:childTnLst>
              </p:cTn>
              <p:nextCondLst>
                <p:cond evt="onClick" delay="0">
                  <p:tgtEl>
                    <p:spTgt spid="13"/>
                  </p:tgtEl>
                </p:cond>
              </p:nextCondLst>
            </p:seq>
            <p:audio>
              <p:cMediaNode vol="80000">
                <p:cTn id="22" fill="hold" display="0">
                  <p:stCondLst>
                    <p:cond delay="indefinite"/>
                  </p:stCondLst>
                  <p:endCondLst>
                    <p:cond evt="onStopAudio" delay="0">
                      <p:tgtEl>
                        <p:sldTgt/>
                      </p:tgtEl>
                    </p:cond>
                  </p:endCondLst>
                </p:cTn>
                <p:tgtEl>
                  <p:spTgt spid="13"/>
                </p:tgtEl>
              </p:cMediaNode>
            </p:audio>
          </p:childTnLst>
        </p:cTn>
      </p:par>
    </p:tnLst>
    <p:bldLst>
      <p:bldP spid="18" grpId="0"/>
      <p:bldP spid="18" grpId="1"/>
    </p:bld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回衍生</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5"/>
            <a:ext cx="10548738" cy="52722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blossom</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vi.</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開花</a:t>
            </a:r>
            <a:endParaRPr lang="en-US" altLang="zh-TW"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endParaRPr>
          </a:p>
          <a:p>
            <a:pPr marL="276225" indent="-276225">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April is perfect for visiting Osaka and Kyoto</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because it’s when the local cherry trees begin to</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blossom.</a:t>
            </a:r>
          </a:p>
          <a:p>
            <a:pPr>
              <a:lnSpc>
                <a:spcPct val="14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blossom</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vi.</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變得更加健康（或自信、成功）</a:t>
            </a:r>
          </a:p>
          <a:p>
            <a:pPr marL="276225" indent="-276225">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Lauren was shy and timid (</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膽小的</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when she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was a little girl, but now she has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blossomed into</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 confident young woman</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3706767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10" name="文字版面配置區 2">
            <a:extLst>
              <a:ext uri="{FF2B5EF4-FFF2-40B4-BE49-F238E27FC236}">
                <a16:creationId xmlns:a16="http://schemas.microsoft.com/office/drawing/2014/main" id="{7E875F26-2055-4BA0-A050-747DCCC45B31}"/>
              </a:ext>
            </a:extLst>
          </p:cNvPr>
          <p:cNvSpPr txBox="1">
            <a:spLocks/>
          </p:cNvSpPr>
          <p:nvPr/>
        </p:nvSpPr>
        <p:spPr>
          <a:xfrm>
            <a:off x="6120000" y="770400"/>
            <a:ext cx="5689417" cy="1872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tabLst>
                <a:tab pos="1074738" algn="l"/>
              </a:tabLst>
            </a:pPr>
            <a:r>
              <a:rPr lang="en-US" altLang="zh-TW" sz="3200" b="1" i="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n</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 [U]</a:t>
            </a: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壯麗；雄偉</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a:r>
            <a:b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b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very fine, grand, or impressive beauty</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4" name="圖片 13">
            <a:hlinkClick r:id="rId7"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sp>
        <p:nvSpPr>
          <p:cNvPr id="25" name="文字版面配置區 2">
            <a:extLst>
              <a:ext uri="{FF2B5EF4-FFF2-40B4-BE49-F238E27FC236}">
                <a16:creationId xmlns:a16="http://schemas.microsoft.com/office/drawing/2014/main" id="{E1B7114B-C398-4180-9683-6735342533E9}"/>
              </a:ext>
            </a:extLst>
          </p:cNvPr>
          <p:cNvSpPr txBox="1">
            <a:spLocks/>
          </p:cNvSpPr>
          <p:nvPr/>
        </p:nvSpPr>
        <p:spPr>
          <a:xfrm>
            <a:off x="619200" y="2952000"/>
            <a:ext cx="11229056" cy="1296000"/>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As the climbers reached the mountain peak, </a:t>
            </a:r>
            <a:r>
              <a:rPr lang="en-US" altLang="zh-TW" sz="3200" dirty="0">
                <a:solidFill>
                  <a:schemeClr val="tx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the </a:t>
            </a:r>
            <a:r>
              <a:rPr lang="en-US" altLang="zh-TW" sz="3200" b="1" u="sng" dirty="0">
                <a:solidFill>
                  <a:srgbClr val="C00000"/>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splendor</a:t>
            </a:r>
            <a:r>
              <a:rPr lang="en-US" altLang="zh-TW" sz="3200" u="sng" dirty="0">
                <a:solidFill>
                  <a:schemeClr val="tx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 of</a:t>
            </a:r>
            <a:r>
              <a:rPr lang="en-US" altLang="zh-TW" sz="3200" dirty="0">
                <a:solidFill>
                  <a:schemeClr val="tx1"/>
                </a:solidFill>
                <a:uFill>
                  <a:solidFill>
                    <a:schemeClr val="tx1"/>
                  </a:solidFill>
                </a:u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sunrise over the valley took their breath away.</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27" name="圖片 26">
            <a:extLst>
              <a:ext uri="{FF2B5EF4-FFF2-40B4-BE49-F238E27FC236}">
                <a16:creationId xmlns:a16="http://schemas.microsoft.com/office/drawing/2014/main" id="{D47B7A24-E754-4C6D-8B89-D6959AF52C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28" name="文字版面配置區 2">
            <a:extLst>
              <a:ext uri="{FF2B5EF4-FFF2-40B4-BE49-F238E27FC236}">
                <a16:creationId xmlns:a16="http://schemas.microsoft.com/office/drawing/2014/main" id="{98F81F2A-DB15-434F-8BF7-B541BBF70190}"/>
              </a:ext>
            </a:extLst>
          </p:cNvPr>
          <p:cNvSpPr txBox="1">
            <a:spLocks/>
          </p:cNvSpPr>
          <p:nvPr/>
        </p:nvSpPr>
        <p:spPr>
          <a:xfrm>
            <a:off x="619200" y="4248000"/>
            <a:ext cx="11229056" cy="1296000"/>
          </a:xfrm>
          <a:prstGeom prst="rect">
            <a:avLst/>
          </a:prstGeom>
        </p:spPr>
        <p:txBody>
          <a:bodyPr vert="horz" lIns="5400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當登山客抵達山頂時，山谷上方日出的壯麗令他們讚嘆。</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9" name="圖片 8">
            <a:extLst>
              <a:ext uri="{FF2B5EF4-FFF2-40B4-BE49-F238E27FC236}">
                <a16:creationId xmlns:a16="http://schemas.microsoft.com/office/drawing/2014/main" id="{6F410073-3849-4BD5-A33A-E28FDA601DE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83999" y="1547999"/>
            <a:ext cx="1863915" cy="504000"/>
          </a:xfrm>
          <a:prstGeom prst="rect">
            <a:avLst/>
          </a:prstGeom>
        </p:spPr>
      </p:pic>
      <p:pic>
        <p:nvPicPr>
          <p:cNvPr id="11" name="610030502-1">
            <a:hlinkClick r:id="" action="ppaction://media"/>
            <a:extLst>
              <a:ext uri="{FF2B5EF4-FFF2-40B4-BE49-F238E27FC236}">
                <a16:creationId xmlns:a16="http://schemas.microsoft.com/office/drawing/2014/main" id="{BDFBE8F8-1BC9-45CC-8CE1-7C3A5CC136EC}"/>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13" name="610030502s-1">
            <a:hlinkClick r:id="" action="ppaction://media"/>
            <a:extLst>
              <a:ext uri="{FF2B5EF4-FFF2-40B4-BE49-F238E27FC236}">
                <a16:creationId xmlns:a16="http://schemas.microsoft.com/office/drawing/2014/main" id="{95361D1A-9E37-4557-B235-FFAC2F83161E}"/>
              </a:ext>
            </a:extLst>
          </p:cNvPr>
          <p:cNvPicPr>
            <a:picLocks noChangeAspect="1"/>
          </p:cNvPicPr>
          <p:nvPr>
            <a:audioFile r:link="rId4"/>
            <p:extLst>
              <p:ext uri="{DAA4B4D4-6D71-4841-9C94-3DE7FCFB9230}">
                <p14:media xmlns:p14="http://schemas.microsoft.com/office/powerpoint/2010/main" r:embed="rId3"/>
              </p:ext>
            </p:extLst>
          </p:nvPr>
        </p:nvPicPr>
        <p:blipFill>
          <a:blip r:embed="rId12"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sp>
        <p:nvSpPr>
          <p:cNvPr id="15"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16" name="文字版面配置區 2"/>
          <p:cNvSpPr txBox="1">
            <a:spLocks/>
          </p:cNvSpPr>
          <p:nvPr/>
        </p:nvSpPr>
        <p:spPr>
          <a:xfrm>
            <a:off x="719999" y="720000"/>
            <a:ext cx="3889707"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00000"/>
              </a:lnSpc>
              <a:spcBef>
                <a:spcPts val="0"/>
              </a:spcBef>
              <a:tabLst>
                <a:tab pos="1074738" algn="l"/>
              </a:tabLst>
            </a:pPr>
            <a:r>
              <a:rPr lang="en-US" altLang="zh-TW" sz="60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2. </a:t>
            </a:r>
            <a:r>
              <a:rPr lang="en-US" altLang="zh-TW" sz="6000" b="1" dirty="0">
                <a:solidFill>
                  <a:srgbClr val="007CC4"/>
                </a:solidFill>
                <a:latin typeface="Times New Roman" panose="02020603050405020304" pitchFamily="18" charset="0"/>
                <a:ea typeface="Tahoma" panose="020B0604030504040204" pitchFamily="34" charset="0"/>
                <a:cs typeface="Times New Roman" panose="02020603050405020304" pitchFamily="18" charset="0"/>
              </a:rPr>
              <a:t>splendor</a:t>
            </a:r>
            <a:endParaRPr lang="zh-TW" altLang="en-US" sz="6000" b="1" i="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9279315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056" fill="hold"/>
                                        <p:tgtEl>
                                          <p:spTgt spid="11"/>
                                        </p:tgtEl>
                                      </p:cBhvr>
                                    </p:cmd>
                                  </p:childTnLst>
                                </p:cTn>
                              </p:par>
                            </p:childTnLst>
                          </p:cTn>
                        </p:par>
                      </p:childTnLst>
                    </p:cTn>
                  </p:par>
                </p:childTnLst>
              </p:cTn>
              <p:nextCondLst>
                <p:cond evt="onClick" delay="0">
                  <p:tgtEl>
                    <p:spTgt spid="11"/>
                  </p:tgtEl>
                </p:cond>
              </p:nextCondLst>
            </p:seq>
            <p:audio>
              <p:cMediaNode vol="80000">
                <p:cTn id="16" fill="hold" display="0">
                  <p:stCondLst>
                    <p:cond delay="indefinite"/>
                  </p:stCondLst>
                  <p:endCondLst>
                    <p:cond evt="onStopAudio" delay="0">
                      <p:tgtEl>
                        <p:sldTgt/>
                      </p:tgtEl>
                    </p:cond>
                  </p:endCondLst>
                </p:cTn>
                <p:tgtEl>
                  <p:spTgt spid="11"/>
                </p:tgtEl>
              </p:cMediaNode>
            </p:audio>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7235" fill="hold"/>
                                        <p:tgtEl>
                                          <p:spTgt spid="13"/>
                                        </p:tgtEl>
                                      </p:cBhvr>
                                    </p:cmd>
                                  </p:childTnLst>
                                </p:cTn>
                              </p:par>
                            </p:childTnLst>
                          </p:cTn>
                        </p:par>
                      </p:childTnLst>
                    </p:cTn>
                  </p:par>
                </p:childTnLst>
              </p:cTn>
              <p:nextCondLst>
                <p:cond evt="onClick" delay="0">
                  <p:tgtEl>
                    <p:spTgt spid="13"/>
                  </p:tgtEl>
                </p:cond>
              </p:nextCondLst>
            </p:seq>
            <p:audio>
              <p:cMediaNode vol="80000">
                <p:cTn id="22" fill="hold" display="0">
                  <p:stCondLst>
                    <p:cond delay="indefinite"/>
                  </p:stCondLst>
                  <p:endCondLst>
                    <p:cond evt="onStopAudio" delay="0">
                      <p:tgtEl>
                        <p:sldTgt/>
                      </p:tgtEl>
                    </p:cond>
                  </p:endCondLst>
                </p:cTn>
                <p:tgtEl>
                  <p:spTgt spid="13"/>
                </p:tgtEl>
              </p:cMediaNode>
            </p:audio>
          </p:childTnLst>
        </p:cTn>
      </p:par>
    </p:tnLst>
    <p:bldLst>
      <p:bldP spid="28" grpId="0"/>
      <p:bldP spid="28" grpId="1"/>
    </p:bld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回主單</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7" y="657226"/>
            <a:ext cx="10879137" cy="524395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splendor</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n. [U]</a:t>
            </a: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壯麗；</a:t>
            </a:r>
            <a:r>
              <a:rPr lang="zh-TW" altLang="en-US"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雄偉</a:t>
            </a:r>
            <a:endParaRPr lang="en-US" altLang="zh-TW" sz="3200" b="1" dirty="0" smtClean="0">
              <a:solidFill>
                <a:srgbClr val="007CC4"/>
              </a:solidFill>
              <a:latin typeface="Arial" panose="020B0604020202020204" pitchFamily="34" charset="0"/>
              <a:ea typeface="標楷體" panose="03000509000000000000" pitchFamily="65" charset="-120"/>
              <a:cs typeface="Arial" panose="020B0604020202020204" pitchFamily="34" charset="0"/>
            </a:endParaRPr>
          </a:p>
          <a:p>
            <a:pPr marL="276225" indent="-276225">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Few structures in the world can compare with</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architectural </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splendor of</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the </a:t>
            </a:r>
            <a:r>
              <a:rPr lang="en-US" altLang="zh-TW" sz="3200" u="sng" dirty="0" err="1">
                <a:solidFill>
                  <a:schemeClr val="tx1"/>
                </a:solidFill>
                <a:latin typeface="Arial" panose="020B0604020202020204" pitchFamily="34" charset="0"/>
                <a:ea typeface="標楷體" panose="03000509000000000000" pitchFamily="65" charset="-120"/>
                <a:cs typeface="Arial" panose="020B0604020202020204" pitchFamily="34" charset="0"/>
              </a:rPr>
              <a:t>Sagrada</a:t>
            </a:r>
            <a:r>
              <a:rPr lang="en-US" altLang="zh-TW" sz="3200" u="sng"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u="sng" dirty="0" err="1">
                <a:solidFill>
                  <a:schemeClr val="tx1"/>
                </a:solidFill>
                <a:latin typeface="Arial" panose="020B0604020202020204" pitchFamily="34" charset="0"/>
                <a:ea typeface="標楷體" panose="03000509000000000000" pitchFamily="65" charset="-120"/>
                <a:cs typeface="Arial" panose="020B0604020202020204" pitchFamily="34" charset="0"/>
              </a:rPr>
              <a:t>Família</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聖家堂</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in Barcelona, Spain.</a:t>
            </a:r>
          </a:p>
          <a:p>
            <a:pPr>
              <a:lnSpc>
                <a:spcPct val="14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splendors</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n. pl.</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（尤指某地的）壯麗景色</a:t>
            </a:r>
          </a:p>
          <a:p>
            <a:pPr marL="276225" indent="-276225">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Every year, the many splendors of Venice attract</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millions of tourists from around the world</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1620505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10" name="文字版面配置區 2">
            <a:extLst>
              <a:ext uri="{FF2B5EF4-FFF2-40B4-BE49-F238E27FC236}">
                <a16:creationId xmlns:a16="http://schemas.microsoft.com/office/drawing/2014/main" id="{7E875F26-2055-4BA0-A050-747DCCC45B31}"/>
              </a:ext>
            </a:extLst>
          </p:cNvPr>
          <p:cNvSpPr txBox="1">
            <a:spLocks/>
          </p:cNvSpPr>
          <p:nvPr/>
        </p:nvSpPr>
        <p:spPr>
          <a:xfrm>
            <a:off x="6120000" y="828000"/>
            <a:ext cx="5640221" cy="6592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713038" indent="-2713038">
              <a:lnSpc>
                <a:spcPct val="120000"/>
              </a:lnSpc>
              <a:tabLst>
                <a:tab pos="1074738" algn="l"/>
              </a:tabLst>
            </a:pPr>
            <a:r>
              <a:rPr lang="en-US" altLang="zh-TW" sz="3200" b="1" i="1" dirty="0" smtClean="0">
                <a:solidFill>
                  <a:schemeClr val="tx1"/>
                </a:solidFill>
                <a:latin typeface="Arial" panose="020B0604020202020204" pitchFamily="34" charset="0"/>
                <a:ea typeface="標楷體" panose="03000509000000000000" pitchFamily="65" charset="-120"/>
                <a:cs typeface="Arial" panose="020B0604020202020204" pitchFamily="34" charset="0"/>
              </a:rPr>
              <a:t>adj</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壯麗的；雄偉的</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4" name="圖片 13">
            <a:hlinkClick r:id="rId7"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sp>
        <p:nvSpPr>
          <p:cNvPr id="25" name="文字版面配置區 2">
            <a:extLst>
              <a:ext uri="{FF2B5EF4-FFF2-40B4-BE49-F238E27FC236}">
                <a16:creationId xmlns:a16="http://schemas.microsoft.com/office/drawing/2014/main" id="{E1B7114B-C398-4180-9683-6735342533E9}"/>
              </a:ext>
            </a:extLst>
          </p:cNvPr>
          <p:cNvSpPr txBox="1">
            <a:spLocks/>
          </p:cNvSpPr>
          <p:nvPr/>
        </p:nvSpPr>
        <p:spPr>
          <a:xfrm>
            <a:off x="619200" y="2952000"/>
            <a:ext cx="11229056" cy="1296000"/>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Nearly five million tourists visited </a:t>
            </a:r>
            <a:r>
              <a:rPr lang="en-US" altLang="zh-TW" sz="3200" dirty="0" err="1">
                <a:solidFill>
                  <a:schemeClr val="tx1"/>
                </a:solidFill>
                <a:latin typeface="Arial" panose="020B0604020202020204" pitchFamily="34" charset="0"/>
                <a:ea typeface="標楷體" panose="03000509000000000000" pitchFamily="65" charset="-120"/>
                <a:cs typeface="Arial" panose="020B0604020202020204" pitchFamily="34" charset="0"/>
              </a:rPr>
              <a:t>Taroko</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National Park to enjoy its </a:t>
            </a:r>
            <a:r>
              <a:rPr lang="en-US" altLang="zh-TW" sz="3200" b="1" dirty="0">
                <a:solidFill>
                  <a:srgbClr val="C00000"/>
                </a:solidFill>
                <a:latin typeface="Arial" panose="020B0604020202020204" pitchFamily="34" charset="0"/>
                <a:ea typeface="標楷體" panose="03000509000000000000" pitchFamily="65" charset="-120"/>
                <a:cs typeface="Arial" panose="020B0604020202020204" pitchFamily="34" charset="0"/>
              </a:rPr>
              <a:t>splendid</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scenery last year.</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27" name="圖片 26">
            <a:extLst>
              <a:ext uri="{FF2B5EF4-FFF2-40B4-BE49-F238E27FC236}">
                <a16:creationId xmlns:a16="http://schemas.microsoft.com/office/drawing/2014/main" id="{D47B7A24-E754-4C6D-8B89-D6959AF52C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28" name="文字版面配置區 2">
            <a:extLst>
              <a:ext uri="{FF2B5EF4-FFF2-40B4-BE49-F238E27FC236}">
                <a16:creationId xmlns:a16="http://schemas.microsoft.com/office/drawing/2014/main" id="{98F81F2A-DB15-434F-8BF7-B541BBF70190}"/>
              </a:ext>
            </a:extLst>
          </p:cNvPr>
          <p:cNvSpPr txBox="1">
            <a:spLocks/>
          </p:cNvSpPr>
          <p:nvPr/>
        </p:nvSpPr>
        <p:spPr>
          <a:xfrm>
            <a:off x="576000" y="4248000"/>
            <a:ext cx="11229056" cy="1296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去年有將近五百萬名遊客造訪太魯閣國家公園以欣賞它雄偉的景色。</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9" name="圖片 8">
            <a:extLst>
              <a:ext uri="{FF2B5EF4-FFF2-40B4-BE49-F238E27FC236}">
                <a16:creationId xmlns:a16="http://schemas.microsoft.com/office/drawing/2014/main" id="{2FC5A5C9-0B62-4524-8C91-A792DAA272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83999" y="1547999"/>
            <a:ext cx="1924362" cy="504000"/>
          </a:xfrm>
          <a:prstGeom prst="rect">
            <a:avLst/>
          </a:prstGeom>
        </p:spPr>
      </p:pic>
      <p:pic>
        <p:nvPicPr>
          <p:cNvPr id="11" name="610030502-2">
            <a:hlinkClick r:id="" action="ppaction://media"/>
            <a:extLst>
              <a:ext uri="{FF2B5EF4-FFF2-40B4-BE49-F238E27FC236}">
                <a16:creationId xmlns:a16="http://schemas.microsoft.com/office/drawing/2014/main" id="{DFFE4DF4-43A2-4201-8CA6-879B1990AEC0}"/>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12" name="610030502s-2">
            <a:hlinkClick r:id="" action="ppaction://media"/>
            <a:extLst>
              <a:ext uri="{FF2B5EF4-FFF2-40B4-BE49-F238E27FC236}">
                <a16:creationId xmlns:a16="http://schemas.microsoft.com/office/drawing/2014/main" id="{0D54BEC1-3B54-48B1-8E30-DA0144676DA9}"/>
              </a:ext>
            </a:extLst>
          </p:cNvPr>
          <p:cNvPicPr>
            <a:picLocks noChangeAspect="1"/>
          </p:cNvPicPr>
          <p:nvPr>
            <a:audioFile r:link="rId4"/>
            <p:extLst>
              <p:ext uri="{DAA4B4D4-6D71-4841-9C94-3DE7FCFB9230}">
                <p14:media xmlns:p14="http://schemas.microsoft.com/office/powerpoint/2010/main" r:embed="rId3"/>
              </p:ext>
            </p:extLst>
          </p:nvPr>
        </p:nvPicPr>
        <p:blipFill>
          <a:blip r:embed="rId12"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sp>
        <p:nvSpPr>
          <p:cNvPr id="15"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16" name="文字版面配置區 2"/>
          <p:cNvSpPr txBox="1">
            <a:spLocks/>
          </p:cNvSpPr>
          <p:nvPr/>
        </p:nvSpPr>
        <p:spPr>
          <a:xfrm>
            <a:off x="1479600" y="720000"/>
            <a:ext cx="3735196"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32100" indent="-2832100">
              <a:lnSpc>
                <a:spcPct val="100000"/>
              </a:lnSpc>
              <a:spcBef>
                <a:spcPts val="0"/>
              </a:spcBef>
              <a:tabLst>
                <a:tab pos="1074738" algn="l"/>
              </a:tabLst>
            </a:pPr>
            <a:r>
              <a:rPr lang="en-US" altLang="zh-TW" sz="60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splendid</a:t>
            </a:r>
          </a:p>
        </p:txBody>
      </p:sp>
    </p:spTree>
    <p:extLst>
      <p:ext uri="{BB962C8B-B14F-4D97-AF65-F5344CB8AC3E}">
        <p14:creationId xmlns:p14="http://schemas.microsoft.com/office/powerpoint/2010/main" val="38911897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056" fill="hold"/>
                                        <p:tgtEl>
                                          <p:spTgt spid="11"/>
                                        </p:tgtEl>
                                      </p:cBhvr>
                                    </p:cmd>
                                  </p:childTnLst>
                                </p:cTn>
                              </p:par>
                            </p:childTnLst>
                          </p:cTn>
                        </p:par>
                      </p:childTnLst>
                    </p:cTn>
                  </p:par>
                </p:childTnLst>
              </p:cTn>
              <p:nextCondLst>
                <p:cond evt="onClick" delay="0">
                  <p:tgtEl>
                    <p:spTgt spid="11"/>
                  </p:tgtEl>
                </p:cond>
              </p:nextCondLst>
            </p:seq>
            <p:audio>
              <p:cMediaNode vol="80000">
                <p:cTn id="16" fill="hold" display="0">
                  <p:stCondLst>
                    <p:cond delay="indefinite"/>
                  </p:stCondLst>
                  <p:endCondLst>
                    <p:cond evt="onStopAudio" delay="0">
                      <p:tgtEl>
                        <p:sldTgt/>
                      </p:tgtEl>
                    </p:cond>
                  </p:endCondLst>
                </p:cTn>
                <p:tgtEl>
                  <p:spTgt spid="11"/>
                </p:tgtEl>
              </p:cMediaNode>
            </p:audio>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7471" fill="hold"/>
                                        <p:tgtEl>
                                          <p:spTgt spid="12"/>
                                        </p:tgtEl>
                                      </p:cBhvr>
                                    </p:cmd>
                                  </p:childTnLst>
                                </p:cTn>
                              </p:par>
                            </p:childTnLst>
                          </p:cTn>
                        </p:par>
                      </p:childTnLst>
                    </p:cTn>
                  </p:par>
                </p:childTnLst>
              </p:cTn>
              <p:nextCondLst>
                <p:cond evt="onClick" delay="0">
                  <p:tgtEl>
                    <p:spTgt spid="12"/>
                  </p:tgtEl>
                </p:cond>
              </p:nextCondLst>
            </p:seq>
            <p:audio>
              <p:cMediaNode vol="80000">
                <p:cTn id="22" fill="hold" display="0">
                  <p:stCondLst>
                    <p:cond delay="indefinite"/>
                  </p:stCondLst>
                  <p:endCondLst>
                    <p:cond evt="onStopAudio" delay="0">
                      <p:tgtEl>
                        <p:sldTgt/>
                      </p:tgtEl>
                    </p:cond>
                  </p:endCondLst>
                </p:cTn>
                <p:tgtEl>
                  <p:spTgt spid="12"/>
                </p:tgtEl>
              </p:cMediaNode>
            </p:audio>
          </p:childTnLst>
        </p:cTn>
      </p:par>
    </p:tnLst>
    <p:bldLst>
      <p:bldP spid="28" grpId="0"/>
      <p:bldP spid="28" grpId="1"/>
    </p:bld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回衍生</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5"/>
            <a:ext cx="10548738" cy="206692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splendid</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adj.</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壯麗的；雄偉</a:t>
            </a:r>
            <a:r>
              <a:rPr lang="zh-TW" altLang="en-US"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rPr>
              <a:t>的</a:t>
            </a:r>
            <a:endParaRPr lang="en-US" altLang="zh-TW" sz="3200" b="1" dirty="0" smtClean="0">
              <a:solidFill>
                <a:schemeClr val="tx1"/>
              </a:solidFill>
              <a:latin typeface="Arial" panose="020B0604020202020204" pitchFamily="34" charset="0"/>
              <a:ea typeface="標楷體" panose="03000509000000000000" pitchFamily="65" charset="-120"/>
              <a:cs typeface="Arial" panose="020B0604020202020204" pitchFamily="34" charset="0"/>
            </a:endParaRPr>
          </a:p>
          <a:p>
            <a:pPr marL="266700" indent="-266700">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Visitors to the Grand Canyon in Arizona are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always amazed by the splendid views</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3494778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3">
            <a:hlinkClick r:id="rId6"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10" name="文字版面配置區 2">
            <a:extLst>
              <a:ext uri="{FF2B5EF4-FFF2-40B4-BE49-F238E27FC236}">
                <a16:creationId xmlns:a16="http://schemas.microsoft.com/office/drawing/2014/main" id="{7E875F26-2055-4BA0-A050-747DCCC45B31}"/>
              </a:ext>
            </a:extLst>
          </p:cNvPr>
          <p:cNvSpPr txBox="1">
            <a:spLocks/>
          </p:cNvSpPr>
          <p:nvPr/>
        </p:nvSpPr>
        <p:spPr>
          <a:xfrm>
            <a:off x="6120001" y="828000"/>
            <a:ext cx="5728256" cy="6592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713038" indent="-2713038">
              <a:lnSpc>
                <a:spcPct val="120000"/>
              </a:lnSpc>
              <a:tabLst>
                <a:tab pos="1074738" algn="l"/>
              </a:tabLst>
            </a:pPr>
            <a:r>
              <a:rPr lang="en-US" altLang="zh-TW" sz="3200" b="1" i="1" dirty="0" smtClean="0">
                <a:solidFill>
                  <a:schemeClr val="tx1"/>
                </a:solidFill>
                <a:latin typeface="Arial" panose="020B0604020202020204" pitchFamily="34" charset="0"/>
                <a:ea typeface="標楷體" panose="03000509000000000000" pitchFamily="65" charset="-120"/>
                <a:cs typeface="Arial" panose="020B0604020202020204" pitchFamily="34" charset="0"/>
              </a:rPr>
              <a:t>adj</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非常好的</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4" name="圖片 13">
            <a:hlinkClick r:id="rId7"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sp>
        <p:nvSpPr>
          <p:cNvPr id="25" name="文字版面配置區 2">
            <a:extLst>
              <a:ext uri="{FF2B5EF4-FFF2-40B4-BE49-F238E27FC236}">
                <a16:creationId xmlns:a16="http://schemas.microsoft.com/office/drawing/2014/main" id="{E1B7114B-C398-4180-9683-6735342533E9}"/>
              </a:ext>
            </a:extLst>
          </p:cNvPr>
          <p:cNvSpPr txBox="1">
            <a:spLocks/>
          </p:cNvSpPr>
          <p:nvPr/>
        </p:nvSpPr>
        <p:spPr>
          <a:xfrm>
            <a:off x="619200" y="2952000"/>
            <a:ext cx="11229056" cy="1296000"/>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It was a </a:t>
            </a:r>
            <a:r>
              <a:rPr lang="en-US" altLang="zh-TW" sz="3200" b="1" dirty="0">
                <a:solidFill>
                  <a:srgbClr val="C00000"/>
                </a:solidFill>
                <a:latin typeface="Arial" panose="020B0604020202020204" pitchFamily="34" charset="0"/>
                <a:ea typeface="標楷體" panose="03000509000000000000" pitchFamily="65" charset="-120"/>
                <a:cs typeface="Arial" panose="020B0604020202020204" pitchFamily="34" charset="0"/>
              </a:rPr>
              <a:t>splendid</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idea to take the MRT home. Look at how bad the traffic is on the road!</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27" name="圖片 26">
            <a:extLst>
              <a:ext uri="{FF2B5EF4-FFF2-40B4-BE49-F238E27FC236}">
                <a16:creationId xmlns:a16="http://schemas.microsoft.com/office/drawing/2014/main" id="{D47B7A24-E754-4C6D-8B89-D6959AF52C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28" name="文字版面配置區 2">
            <a:extLst>
              <a:ext uri="{FF2B5EF4-FFF2-40B4-BE49-F238E27FC236}">
                <a16:creationId xmlns:a16="http://schemas.microsoft.com/office/drawing/2014/main" id="{98F81F2A-DB15-434F-8BF7-B541BBF70190}"/>
              </a:ext>
            </a:extLst>
          </p:cNvPr>
          <p:cNvSpPr txBox="1">
            <a:spLocks/>
          </p:cNvSpPr>
          <p:nvPr/>
        </p:nvSpPr>
        <p:spPr>
          <a:xfrm>
            <a:off x="576000" y="4248000"/>
            <a:ext cx="11229056" cy="1296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搭捷運回家是一個很棒的想法。看看路上交通有多糟！</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11" name="圖片 10">
            <a:extLst>
              <a:ext uri="{FF2B5EF4-FFF2-40B4-BE49-F238E27FC236}">
                <a16:creationId xmlns:a16="http://schemas.microsoft.com/office/drawing/2014/main" id="{401CAAA6-DBDA-4B35-AFC2-CFEFC96426A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84000" y="1548000"/>
            <a:ext cx="1924362" cy="504000"/>
          </a:xfrm>
          <a:prstGeom prst="rect">
            <a:avLst/>
          </a:prstGeom>
        </p:spPr>
      </p:pic>
      <p:pic>
        <p:nvPicPr>
          <p:cNvPr id="12" name="610030502-2">
            <a:hlinkClick r:id="" action="ppaction://media"/>
            <a:extLst>
              <a:ext uri="{FF2B5EF4-FFF2-40B4-BE49-F238E27FC236}">
                <a16:creationId xmlns:a16="http://schemas.microsoft.com/office/drawing/2014/main" id="{67DB15D2-C044-4DB4-85EE-F4DD69F8DCFF}"/>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13" name="610030502s-3">
            <a:hlinkClick r:id="" action="ppaction://media"/>
            <a:extLst>
              <a:ext uri="{FF2B5EF4-FFF2-40B4-BE49-F238E27FC236}">
                <a16:creationId xmlns:a16="http://schemas.microsoft.com/office/drawing/2014/main" id="{37478BD6-A13C-4C6B-B220-4941DB97AE14}"/>
              </a:ext>
            </a:extLst>
          </p:cNvPr>
          <p:cNvPicPr>
            <a:picLocks noChangeAspect="1"/>
          </p:cNvPicPr>
          <p:nvPr>
            <a:audioFile r:link="rId4"/>
            <p:extLst>
              <p:ext uri="{DAA4B4D4-6D71-4841-9C94-3DE7FCFB9230}">
                <p14:media xmlns:p14="http://schemas.microsoft.com/office/powerpoint/2010/main" r:embed="rId3"/>
              </p:ext>
            </p:extLst>
          </p:nvPr>
        </p:nvPicPr>
        <p:blipFill>
          <a:blip r:embed="rId12"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sp>
        <p:nvSpPr>
          <p:cNvPr id="16"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17" name="文字版面配置區 2"/>
          <p:cNvSpPr txBox="1">
            <a:spLocks/>
          </p:cNvSpPr>
          <p:nvPr/>
        </p:nvSpPr>
        <p:spPr>
          <a:xfrm>
            <a:off x="1479600" y="720000"/>
            <a:ext cx="3735196"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32100" indent="-2832100">
              <a:lnSpc>
                <a:spcPct val="100000"/>
              </a:lnSpc>
              <a:spcBef>
                <a:spcPts val="0"/>
              </a:spcBef>
              <a:tabLst>
                <a:tab pos="1074738" algn="l"/>
              </a:tabLst>
            </a:pPr>
            <a:r>
              <a:rPr lang="en-US" altLang="zh-TW" sz="60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splendid</a:t>
            </a:r>
          </a:p>
        </p:txBody>
      </p:sp>
    </p:spTree>
    <p:extLst>
      <p:ext uri="{BB962C8B-B14F-4D97-AF65-F5344CB8AC3E}">
        <p14:creationId xmlns:p14="http://schemas.microsoft.com/office/powerpoint/2010/main" val="19019882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056" fill="hold"/>
                                        <p:tgtEl>
                                          <p:spTgt spid="12"/>
                                        </p:tgtEl>
                                      </p:cBhvr>
                                    </p:cmd>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7288" fill="hold"/>
                                        <p:tgtEl>
                                          <p:spTgt spid="13"/>
                                        </p:tgtEl>
                                      </p:cBhvr>
                                    </p:cmd>
                                  </p:childTnLst>
                                </p:cTn>
                              </p:par>
                            </p:childTnLst>
                          </p:cTn>
                        </p:par>
                      </p:childTnLst>
                    </p:cTn>
                  </p:par>
                </p:childTnLst>
              </p:cTn>
              <p:nextCondLst>
                <p:cond evt="onClick" delay="0">
                  <p:tgtEl>
                    <p:spTgt spid="13"/>
                  </p:tgtEl>
                </p:cond>
              </p:nextCondLst>
            </p:seq>
            <p:audio>
              <p:cMediaNode vol="80000">
                <p:cTn id="21" fill="hold" display="0">
                  <p:stCondLst>
                    <p:cond delay="indefinite"/>
                  </p:stCondLst>
                  <p:endCondLst>
                    <p:cond evt="onStopAudio" delay="0">
                      <p:tgtEl>
                        <p:sldTgt/>
                      </p:tgtEl>
                    </p:cond>
                  </p:endCondLst>
                </p:cTn>
                <p:tgtEl>
                  <p:spTgt spid="12"/>
                </p:tgtEl>
              </p:cMediaNode>
            </p:audio>
            <p:audio>
              <p:cMediaNode vol="80000">
                <p:cTn id="22" fill="hold" display="0">
                  <p:stCondLst>
                    <p:cond delay="indefinite"/>
                  </p:stCondLst>
                  <p:endCondLst>
                    <p:cond evt="onStopAudio" delay="0">
                      <p:tgtEl>
                        <p:sldTgt/>
                      </p:tgtEl>
                    </p:cond>
                  </p:endCondLst>
                </p:cTn>
                <p:tgtEl>
                  <p:spTgt spid="13"/>
                </p:tgtEl>
              </p:cMediaNode>
            </p:audio>
          </p:childTnLst>
        </p:cTn>
      </p:par>
    </p:tnLst>
    <p:bldLst>
      <p:bldP spid="28" grpId="0"/>
      <p:bldP spid="28" grpId="1"/>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圓角化同側角落矩形 7">
            <a:hlinkClick r:id="rId2" action="ppaction://hlinksldjump"/>
            <a:extLst>
              <a:ext uri="{FF2B5EF4-FFF2-40B4-BE49-F238E27FC236}">
                <a16:creationId xmlns:a16="http://schemas.microsoft.com/office/drawing/2014/main" id="{5E8C3C12-3796-4702-A8A4-78807C7282F7}"/>
              </a:ext>
            </a:extLst>
          </p:cNvPr>
          <p:cNvSpPr/>
          <p:nvPr/>
        </p:nvSpPr>
        <p:spPr>
          <a:xfrm>
            <a:off x="10440000" y="144000"/>
            <a:ext cx="1080000" cy="396000"/>
          </a:xfrm>
          <a:prstGeom prst="round2SameRect">
            <a:avLst>
              <a:gd name="adj1" fmla="val 23668"/>
              <a:gd name="adj2" fmla="val 20726"/>
            </a:avLst>
          </a:prstGeom>
          <a:solidFill>
            <a:srgbClr val="CFD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回衍生</a:t>
            </a:r>
          </a:p>
        </p:txBody>
      </p:sp>
      <p:sp>
        <p:nvSpPr>
          <p:cNvPr id="8" name="文字版面配置區 2">
            <a:extLst>
              <a:ext uri="{FF2B5EF4-FFF2-40B4-BE49-F238E27FC236}">
                <a16:creationId xmlns:a16="http://schemas.microsoft.com/office/drawing/2014/main" id="{54643835-666B-4AD4-97F9-B621820AAB88}"/>
              </a:ext>
            </a:extLst>
          </p:cNvPr>
          <p:cNvSpPr txBox="1">
            <a:spLocks/>
          </p:cNvSpPr>
          <p:nvPr/>
        </p:nvSpPr>
        <p:spPr>
          <a:xfrm>
            <a:off x="731838" y="657225"/>
            <a:ext cx="10966676" cy="255269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40000"/>
              </a:lnSpc>
              <a:tabLst>
                <a:tab pos="1074738" algn="l"/>
              </a:tabLst>
            </a:pP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splendid</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b="1" i="1" dirty="0">
                <a:solidFill>
                  <a:schemeClr val="tx1"/>
                </a:solidFill>
                <a:latin typeface="Arial" panose="020B0604020202020204" pitchFamily="34" charset="0"/>
                <a:ea typeface="標楷體" panose="03000509000000000000" pitchFamily="65" charset="-120"/>
                <a:cs typeface="Arial" panose="020B0604020202020204" pitchFamily="34" charset="0"/>
              </a:rPr>
              <a:t>adj.</a:t>
            </a:r>
            <a:r>
              <a:rPr lang="en-US" altLang="zh-TW" sz="3200" b="1"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chemeClr val="tx1"/>
                </a:solidFill>
                <a:latin typeface="Arial" panose="020B0604020202020204" pitchFamily="34" charset="0"/>
                <a:ea typeface="標楷體" panose="03000509000000000000" pitchFamily="65" charset="-120"/>
                <a:cs typeface="Arial" panose="020B0604020202020204" pitchFamily="34" charset="0"/>
              </a:rPr>
              <a:t>非常好的　</a:t>
            </a:r>
            <a:r>
              <a:rPr lang="zh-TW" altLang="en-US" sz="3200" b="1" dirty="0">
                <a:solidFill>
                  <a:srgbClr val="0000CC"/>
                </a:solidFill>
                <a:latin typeface="微軟正黑體" panose="020B0604030504040204" pitchFamily="34" charset="-120"/>
                <a:ea typeface="微軟正黑體" panose="020B0604030504040204" pitchFamily="34" charset="-120"/>
                <a:cs typeface="Arial" panose="020B0604020202020204" pitchFamily="34" charset="0"/>
              </a:rPr>
              <a:t>同</a:t>
            </a:r>
            <a:r>
              <a:rPr lang="zh-TW" altLang="en-US" sz="32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marvelous, </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excellent</a:t>
            </a:r>
          </a:p>
          <a:p>
            <a:pPr marL="266700" indent="-266700">
              <a:lnSpc>
                <a:spcPct val="140000"/>
              </a:lnSpc>
              <a:buFont typeface="Arial" panose="020B0604020202020204" pitchFamily="34" charset="0"/>
              <a:buChar char="•"/>
              <a:tabLst>
                <a:tab pos="1074738" algn="l"/>
              </a:tabLst>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From his cabin on the top of the mountain, my</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grandfather has a splendid view of the whole</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valley below</a:t>
            </a: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632518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3">
            <a:hlinkClick r:id="rId7" action="ppaction://hlinksldjump"/>
            <a:extLst>
              <a:ext uri="{FF2B5EF4-FFF2-40B4-BE49-F238E27FC236}">
                <a16:creationId xmlns:a16="http://schemas.microsoft.com/office/drawing/2014/main" id="{9802BB0D-37A5-4E96-BF18-C339EB023DDA}"/>
              </a:ext>
            </a:extLst>
          </p:cNvPr>
          <p:cNvSpPr/>
          <p:nvPr/>
        </p:nvSpPr>
        <p:spPr>
          <a:xfrm>
            <a:off x="10440000" y="144000"/>
            <a:ext cx="1080000" cy="396000"/>
          </a:xfrm>
          <a:prstGeom prst="roundRect">
            <a:avLst/>
          </a:pr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回課文</a:t>
            </a:r>
          </a:p>
        </p:txBody>
      </p:sp>
      <p:sp>
        <p:nvSpPr>
          <p:cNvPr id="10" name="文字版面配置區 2">
            <a:extLst>
              <a:ext uri="{FF2B5EF4-FFF2-40B4-BE49-F238E27FC236}">
                <a16:creationId xmlns:a16="http://schemas.microsoft.com/office/drawing/2014/main" id="{7E875F26-2055-4BA0-A050-747DCCC45B31}"/>
              </a:ext>
            </a:extLst>
          </p:cNvPr>
          <p:cNvSpPr txBox="1">
            <a:spLocks/>
          </p:cNvSpPr>
          <p:nvPr/>
        </p:nvSpPr>
        <p:spPr>
          <a:xfrm>
            <a:off x="6120000" y="828000"/>
            <a:ext cx="5989210" cy="1656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601913" indent="-2601913">
              <a:lnSpc>
                <a:spcPct val="120000"/>
              </a:lnSpc>
              <a:tabLst>
                <a:tab pos="1074738" algn="l"/>
              </a:tabLst>
            </a:pPr>
            <a:r>
              <a:rPr lang="en-US" altLang="zh-TW" sz="3200" b="1" i="1" dirty="0" smtClean="0">
                <a:solidFill>
                  <a:srgbClr val="007CC4"/>
                </a:solidFill>
                <a:latin typeface="Arial" panose="020B0604020202020204" pitchFamily="34" charset="0"/>
                <a:ea typeface="標楷體" panose="03000509000000000000" pitchFamily="65" charset="-120"/>
                <a:cs typeface="Arial" panose="020B0604020202020204" pitchFamily="34" charset="0"/>
              </a:rPr>
              <a:t>adv</a:t>
            </a:r>
            <a:r>
              <a:rPr lang="en-US" altLang="zh-TW" sz="3200" b="1" i="1" dirty="0">
                <a:solidFill>
                  <a:srgbClr val="007CC4"/>
                </a:solidFill>
                <a:latin typeface="Arial" panose="020B0604020202020204" pitchFamily="34" charset="0"/>
                <a:ea typeface="標楷體" panose="03000509000000000000" pitchFamily="65" charset="-120"/>
                <a:cs typeface="Arial" panose="020B0604020202020204" pitchFamily="34" charset="0"/>
              </a:rPr>
              <a:t>.</a:t>
            </a:r>
            <a:r>
              <a:rPr lang="en-US" altLang="zh-TW" sz="3200" b="1" dirty="0">
                <a:solidFill>
                  <a:srgbClr val="007CC4"/>
                </a:solidFill>
                <a:latin typeface="Arial" panose="020B0604020202020204" pitchFamily="34" charset="0"/>
                <a:ea typeface="標楷體" panose="03000509000000000000" pitchFamily="65" charset="-120"/>
                <a:cs typeface="Arial" panose="020B0604020202020204" pitchFamily="34" charset="0"/>
              </a:rPr>
              <a:t> </a:t>
            </a:r>
            <a:r>
              <a:rPr lang="zh-TW" altLang="en-US" sz="3200" b="1" dirty="0">
                <a:solidFill>
                  <a:srgbClr val="007CC4"/>
                </a:solidFill>
                <a:latin typeface="Arial" panose="020B0604020202020204" pitchFamily="34" charset="0"/>
                <a:ea typeface="標楷體" panose="03000509000000000000" pitchFamily="65" charset="-120"/>
                <a:cs typeface="Arial" panose="020B0604020202020204" pitchFamily="34" charset="0"/>
              </a:rPr>
              <a:t>先前地</a:t>
            </a:r>
            <a:r>
              <a:rPr lang="zh-TW" altLang="en-US" sz="3200" dirty="0">
                <a:solidFill>
                  <a:schemeClr val="tx1"/>
                </a:solidFill>
                <a:latin typeface="Arial" panose="020B0604020202020204" pitchFamily="34" charset="0"/>
                <a:ea typeface="標楷體" panose="03000509000000000000" pitchFamily="65" charset="-120"/>
                <a:cs typeface="Arial" panose="020B0604020202020204" pitchFamily="34" charset="0"/>
              </a:rPr>
              <a:t>　</a:t>
            </a:r>
            <a:endPar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endParaRPr>
          </a:p>
          <a:p>
            <a:pPr marL="2601913" indent="-2601913">
              <a:lnSpc>
                <a:spcPct val="120000"/>
              </a:lnSpc>
              <a:tabLst>
                <a:tab pos="1074738" algn="l"/>
              </a:tabLst>
            </a:pPr>
            <a:r>
              <a:rPr lang="en-US" altLang="zh-TW" sz="3200" dirty="0" smtClean="0">
                <a:solidFill>
                  <a:schemeClr val="tx1"/>
                </a:solidFill>
                <a:latin typeface="Arial" panose="020B0604020202020204" pitchFamily="34" charset="0"/>
                <a:ea typeface="標楷體" panose="03000509000000000000" pitchFamily="65" charset="-120"/>
                <a:cs typeface="Arial" panose="020B0604020202020204" pitchFamily="34" charset="0"/>
              </a:rPr>
              <a:t>in </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the past; before; formerly</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4" name="圖片 13">
            <a:hlinkClick r:id="rId8" action="ppaction://hlinksldjump"/>
            <a:extLst>
              <a:ext uri="{FF2B5EF4-FFF2-40B4-BE49-F238E27FC236}">
                <a16:creationId xmlns:a16="http://schemas.microsoft.com/office/drawing/2014/main" id="{FA6142CA-C220-4DFC-AFF2-DD3730D4575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648000"/>
            <a:ext cx="540000" cy="498573"/>
          </a:xfrm>
          <a:prstGeom prst="rect">
            <a:avLst/>
          </a:prstGeom>
        </p:spPr>
      </p:pic>
      <p:sp>
        <p:nvSpPr>
          <p:cNvPr id="17" name="文字版面配置區 2">
            <a:extLst>
              <a:ext uri="{FF2B5EF4-FFF2-40B4-BE49-F238E27FC236}">
                <a16:creationId xmlns:a16="http://schemas.microsoft.com/office/drawing/2014/main" id="{F58D67D9-50E2-4538-8298-E02FF0C97756}"/>
              </a:ext>
            </a:extLst>
          </p:cNvPr>
          <p:cNvSpPr txBox="1">
            <a:spLocks/>
          </p:cNvSpPr>
          <p:nvPr/>
        </p:nvSpPr>
        <p:spPr>
          <a:xfrm>
            <a:off x="619200" y="2952000"/>
            <a:ext cx="11229056" cy="1296000"/>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spcBef>
                <a:spcPts val="600"/>
              </a:spcBef>
            </a:pP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Alison works as a receptionist now, but </a:t>
            </a:r>
            <a:r>
              <a:rPr lang="en-US" altLang="zh-TW" sz="3200" b="1" dirty="0">
                <a:solidFill>
                  <a:srgbClr val="C00000"/>
                </a:solidFill>
                <a:latin typeface="Arial" panose="020B0604020202020204" pitchFamily="34" charset="0"/>
                <a:ea typeface="標楷體" panose="03000509000000000000" pitchFamily="65" charset="-120"/>
                <a:cs typeface="Arial" panose="020B0604020202020204" pitchFamily="34" charset="0"/>
              </a:rPr>
              <a:t>previously</a:t>
            </a:r>
            <a:r>
              <a:rPr lang="en-US" altLang="zh-TW" sz="3200" dirty="0">
                <a:solidFill>
                  <a:schemeClr val="tx1"/>
                </a:solidFill>
                <a:latin typeface="Arial" panose="020B0604020202020204" pitchFamily="34" charset="0"/>
                <a:ea typeface="標楷體" panose="03000509000000000000" pitchFamily="65" charset="-120"/>
                <a:cs typeface="Arial" panose="020B0604020202020204" pitchFamily="34" charset="0"/>
              </a:rPr>
              <a:t> she was a flight attendant.</a:t>
            </a:r>
            <a:endParaRPr lang="zh-TW" altLang="en-US" sz="3200" i="1" dirty="0">
              <a:solidFill>
                <a:schemeClr val="tx1"/>
              </a:solidFill>
              <a:latin typeface="Arial" panose="020B0604020202020204" pitchFamily="34" charset="0"/>
              <a:ea typeface="標楷體" panose="03000509000000000000" pitchFamily="65" charset="-120"/>
              <a:cs typeface="Arial" panose="020B0604020202020204" pitchFamily="34" charset="0"/>
            </a:endParaRPr>
          </a:p>
        </p:txBody>
      </p:sp>
      <p:pic>
        <p:nvPicPr>
          <p:cNvPr id="19" name="圖片 18">
            <a:extLst>
              <a:ext uri="{FF2B5EF4-FFF2-40B4-BE49-F238E27FC236}">
                <a16:creationId xmlns:a16="http://schemas.microsoft.com/office/drawing/2014/main" id="{F22F37CD-BB0D-4CB4-BF8F-2A5A0768FD9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356000"/>
            <a:ext cx="540000" cy="509694"/>
          </a:xfrm>
          <a:prstGeom prst="rect">
            <a:avLst/>
          </a:prstGeom>
        </p:spPr>
      </p:pic>
      <p:sp>
        <p:nvSpPr>
          <p:cNvPr id="20" name="文字版面配置區 2">
            <a:extLst>
              <a:ext uri="{FF2B5EF4-FFF2-40B4-BE49-F238E27FC236}">
                <a16:creationId xmlns:a16="http://schemas.microsoft.com/office/drawing/2014/main" id="{3D9B0EBB-2D50-48C7-8E6C-204D3AB461DE}"/>
              </a:ext>
            </a:extLst>
          </p:cNvPr>
          <p:cNvSpPr txBox="1">
            <a:spLocks/>
          </p:cNvSpPr>
          <p:nvPr/>
        </p:nvSpPr>
        <p:spPr>
          <a:xfrm>
            <a:off x="619200" y="4248000"/>
            <a:ext cx="11229056" cy="1296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en-US" altLang="zh-TW" sz="3200" b="1" dirty="0">
                <a:solidFill>
                  <a:srgbClr val="0064C3"/>
                </a:solidFill>
                <a:latin typeface="Arial" panose="020B0604020202020204" pitchFamily="34" charset="0"/>
                <a:ea typeface="標楷體" panose="03000509000000000000" pitchFamily="65" charset="-120"/>
                <a:cs typeface="Arial" panose="020B0604020202020204" pitchFamily="34" charset="0"/>
              </a:rPr>
              <a:t>Alison</a:t>
            </a:r>
            <a:r>
              <a:rPr lang="zh-TW" altLang="en-US" sz="3200" b="1" dirty="0">
                <a:solidFill>
                  <a:srgbClr val="0064C3"/>
                </a:solidFill>
                <a:latin typeface="Arial" panose="020B0604020202020204" pitchFamily="34" charset="0"/>
                <a:ea typeface="標楷體" panose="03000509000000000000" pitchFamily="65" charset="-120"/>
                <a:cs typeface="Arial" panose="020B0604020202020204" pitchFamily="34" charset="0"/>
              </a:rPr>
              <a:t>現在的工作是接待員，但是之前她是一位空服員。</a:t>
            </a:r>
            <a:endParaRPr lang="zh-TW" altLang="en-US" sz="3200" b="1" i="1" dirty="0">
              <a:solidFill>
                <a:srgbClr val="0064C3"/>
              </a:solidFill>
              <a:latin typeface="Arial" panose="020B0604020202020204" pitchFamily="34" charset="0"/>
              <a:ea typeface="標楷體" panose="03000509000000000000" pitchFamily="65" charset="-120"/>
              <a:cs typeface="Arial" panose="020B0604020202020204" pitchFamily="34" charset="0"/>
            </a:endParaRPr>
          </a:p>
        </p:txBody>
      </p:sp>
      <p:pic>
        <p:nvPicPr>
          <p:cNvPr id="12" name="圖片 11">
            <a:extLst>
              <a:ext uri="{FF2B5EF4-FFF2-40B4-BE49-F238E27FC236}">
                <a16:creationId xmlns:a16="http://schemas.microsoft.com/office/drawing/2014/main" id="{5EFB425D-065C-4CD1-B769-4824078ED73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84000" y="1548000"/>
            <a:ext cx="1892210" cy="504000"/>
          </a:xfrm>
          <a:prstGeom prst="rect">
            <a:avLst/>
          </a:prstGeom>
        </p:spPr>
      </p:pic>
      <p:pic>
        <p:nvPicPr>
          <p:cNvPr id="11" name="610030503-1">
            <a:hlinkClick r:id="" action="ppaction://media"/>
            <a:extLst>
              <a:ext uri="{FF2B5EF4-FFF2-40B4-BE49-F238E27FC236}">
                <a16:creationId xmlns:a16="http://schemas.microsoft.com/office/drawing/2014/main" id="{D71CF03E-9683-4A77-8B08-6267926AA039}"/>
              </a:ext>
            </a:extLst>
          </p:cNvPr>
          <p:cNvPicPr>
            <a:picLocks noChangeAspect="1"/>
          </p:cNvPicPr>
          <p:nvPr>
            <a:audioFile r:link="rId2"/>
            <p:extLst>
              <p:ext uri="{DAA4B4D4-6D71-4841-9C94-3DE7FCFB9230}">
                <p14:media xmlns:p14="http://schemas.microsoft.com/office/powerpoint/2010/main" r:embed="rId1"/>
              </p:ext>
            </p:extLst>
          </p:nvPr>
        </p:nvPicPr>
        <p:blipFill>
          <a:blip r:embed="rId12" cstate="print">
            <a:extLst>
              <a:ext uri="{28A0092B-C50C-407E-A947-70E740481C1C}">
                <a14:useLocalDpi xmlns:a14="http://schemas.microsoft.com/office/drawing/2010/main" val="0"/>
              </a:ext>
            </a:extLst>
          </a:blip>
          <a:stretch>
            <a:fillRect/>
          </a:stretch>
        </p:blipFill>
        <p:spPr>
          <a:xfrm>
            <a:off x="0" y="1188000"/>
            <a:ext cx="540000" cy="903628"/>
          </a:xfrm>
          <a:prstGeom prst="rect">
            <a:avLst/>
          </a:prstGeom>
        </p:spPr>
      </p:pic>
      <p:pic>
        <p:nvPicPr>
          <p:cNvPr id="13" name="610030503s-1">
            <a:hlinkClick r:id="" action="ppaction://media"/>
            <a:extLst>
              <a:ext uri="{FF2B5EF4-FFF2-40B4-BE49-F238E27FC236}">
                <a16:creationId xmlns:a16="http://schemas.microsoft.com/office/drawing/2014/main" id="{4444CCFE-7E85-4C7B-A767-F577A81B2C62}"/>
              </a:ext>
            </a:extLst>
          </p:cNvPr>
          <p:cNvPicPr>
            <a:picLocks noChangeAspect="1"/>
          </p:cNvPicPr>
          <p:nvPr>
            <a:audioFile r:link="rId4"/>
            <p:extLst>
              <p:ext uri="{DAA4B4D4-6D71-4841-9C94-3DE7FCFB9230}">
                <p14:media xmlns:p14="http://schemas.microsoft.com/office/powerpoint/2010/main" r:embed="rId3"/>
              </p:ext>
            </p:extLst>
          </p:nvPr>
        </p:nvPicPr>
        <p:blipFill>
          <a:blip r:embed="rId13" cstate="print">
            <a:extLst>
              <a:ext uri="{28A0092B-C50C-407E-A947-70E740481C1C}">
                <a14:useLocalDpi xmlns:a14="http://schemas.microsoft.com/office/drawing/2010/main" val="0"/>
              </a:ext>
            </a:extLst>
          </a:blip>
          <a:stretch>
            <a:fillRect/>
          </a:stretch>
        </p:blipFill>
        <p:spPr>
          <a:xfrm>
            <a:off x="0" y="3060000"/>
            <a:ext cx="540000" cy="1285505"/>
          </a:xfrm>
          <a:prstGeom prst="rect">
            <a:avLst/>
          </a:prstGeom>
        </p:spPr>
      </p:pic>
      <p:sp>
        <p:nvSpPr>
          <p:cNvPr id="16" name="Line 5">
            <a:extLst>
              <a:ext uri="{FF2B5EF4-FFF2-40B4-BE49-F238E27FC236}">
                <a16:creationId xmlns:a16="http://schemas.microsoft.com/office/drawing/2014/main" id="{CC6CDF11-ECF8-46EE-9CE3-A0F3C916BEF1}"/>
              </a:ext>
            </a:extLst>
          </p:cNvPr>
          <p:cNvSpPr>
            <a:spLocks noChangeShapeType="1"/>
          </p:cNvSpPr>
          <p:nvPr/>
        </p:nvSpPr>
        <p:spPr bwMode="auto">
          <a:xfrm flipH="1" flipV="1">
            <a:off x="696656" y="2796425"/>
            <a:ext cx="11151600" cy="1550"/>
          </a:xfrm>
          <a:prstGeom prst="line">
            <a:avLst/>
          </a:prstGeom>
          <a:noFill/>
          <a:ln w="25400">
            <a:solidFill>
              <a:srgbClr val="CFDBC8"/>
            </a:solidFill>
            <a:round/>
            <a:headEnd/>
            <a:tailEnd/>
          </a:ln>
          <a:extLst>
            <a:ext uri="{909E8E84-426E-40DD-AFC4-6F175D3DCCD1}">
              <a14:hiddenFill xmlns:a14="http://schemas.microsoft.com/office/drawing/2010/main">
                <a:noFill/>
              </a14:hiddenFill>
            </a:ext>
          </a:extLst>
        </p:spPr>
        <p:txBody>
          <a:bodyPr/>
          <a:lstStyle/>
          <a:p>
            <a:endParaRPr lang="zh-TW" altLang="en-US" dirty="0">
              <a:ea typeface="標楷體" panose="03000509000000000000" pitchFamily="65" charset="-120"/>
            </a:endParaRPr>
          </a:p>
        </p:txBody>
      </p:sp>
      <p:sp>
        <p:nvSpPr>
          <p:cNvPr id="18" name="文字版面配置區 2"/>
          <p:cNvSpPr txBox="1">
            <a:spLocks/>
          </p:cNvSpPr>
          <p:nvPr/>
        </p:nvSpPr>
        <p:spPr>
          <a:xfrm>
            <a:off x="719999" y="720000"/>
            <a:ext cx="4502450" cy="72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36688" indent="-1436688">
              <a:lnSpc>
                <a:spcPct val="100000"/>
              </a:lnSpc>
              <a:spcBef>
                <a:spcPts val="0"/>
              </a:spcBef>
              <a:tabLst>
                <a:tab pos="1074738" algn="l"/>
              </a:tabLst>
            </a:pPr>
            <a:r>
              <a:rPr lang="en-US" altLang="zh-TW" sz="60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3. </a:t>
            </a:r>
            <a:r>
              <a:rPr lang="en-US" altLang="zh-TW" sz="6000" b="1" dirty="0">
                <a:solidFill>
                  <a:srgbClr val="007CC4"/>
                </a:solidFill>
                <a:latin typeface="Times New Roman" panose="02020603050405020304" pitchFamily="18" charset="0"/>
                <a:ea typeface="Tahoma" panose="020B0604030504040204" pitchFamily="34" charset="0"/>
                <a:cs typeface="Times New Roman" panose="02020603050405020304" pitchFamily="18" charset="0"/>
              </a:rPr>
              <a:t>previously</a:t>
            </a:r>
            <a:endParaRPr lang="zh-TW" altLang="en-US" sz="6000" b="1" i="1" dirty="0">
              <a:solidFill>
                <a:srgbClr val="007CC4"/>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0973080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899" fill="hold"/>
                                        <p:tgtEl>
                                          <p:spTgt spid="11"/>
                                        </p:tgtEl>
                                      </p:cBhvr>
                                    </p:cmd>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5955" fill="hold"/>
                                        <p:tgtEl>
                                          <p:spTgt spid="13"/>
                                        </p:tgtEl>
                                      </p:cBhvr>
                                    </p:cmd>
                                  </p:childTnLst>
                                </p:cTn>
                              </p:par>
                            </p:childTnLst>
                          </p:cTn>
                        </p:par>
                      </p:childTnLst>
                    </p:cTn>
                  </p:par>
                </p:childTnLst>
              </p:cTn>
              <p:nextCondLst>
                <p:cond evt="onClick" delay="0">
                  <p:tgtEl>
                    <p:spTgt spid="13"/>
                  </p:tgtEl>
                </p:cond>
              </p:nextCondLst>
            </p:seq>
            <p:audio>
              <p:cMediaNode vol="80000">
                <p:cTn id="21" fill="hold" display="0">
                  <p:stCondLst>
                    <p:cond delay="indefinite"/>
                  </p:stCondLst>
                  <p:endCondLst>
                    <p:cond evt="onStopAudio" delay="0">
                      <p:tgtEl>
                        <p:sldTgt/>
                      </p:tgtEl>
                    </p:cond>
                  </p:endCondLst>
                </p:cTn>
                <p:tgtEl>
                  <p:spTgt spid="11"/>
                </p:tgtEl>
              </p:cMediaNode>
            </p:audio>
            <p:audio>
              <p:cMediaNode vol="80000">
                <p:cTn id="22" fill="hold" display="0">
                  <p:stCondLst>
                    <p:cond delay="indefinite"/>
                  </p:stCondLst>
                  <p:endCondLst>
                    <p:cond evt="onStopAudio" delay="0">
                      <p:tgtEl>
                        <p:sldTgt/>
                      </p:tgtEl>
                    </p:cond>
                  </p:endCondLst>
                </p:cTn>
                <p:tgtEl>
                  <p:spTgt spid="13"/>
                </p:tgtEl>
              </p:cMediaNode>
            </p:audio>
          </p:childTnLst>
        </p:cTn>
      </p:par>
    </p:tnLst>
    <p:bldLst>
      <p:bldP spid="20" grpId="0"/>
      <p:bldP spid="20" grpId="1"/>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訂設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6294</TotalTime>
  <Words>11220</Words>
  <Application>Microsoft Office PowerPoint</Application>
  <PresentationFormat>寬螢幕</PresentationFormat>
  <Paragraphs>1520</Paragraphs>
  <Slides>287</Slides>
  <Notes>26</Notes>
  <HiddenSlides>157</HiddenSlides>
  <MMClips>143</MMClips>
  <ScaleCrop>false</ScaleCrop>
  <HeadingPairs>
    <vt:vector size="6" baseType="variant">
      <vt:variant>
        <vt:lpstr>使用字型</vt:lpstr>
      </vt:variant>
      <vt:variant>
        <vt:i4>9</vt:i4>
      </vt:variant>
      <vt:variant>
        <vt:lpstr>佈景主題</vt:lpstr>
      </vt:variant>
      <vt:variant>
        <vt:i4>2</vt:i4>
      </vt:variant>
      <vt:variant>
        <vt:lpstr>投影片標題</vt:lpstr>
      </vt:variant>
      <vt:variant>
        <vt:i4>287</vt:i4>
      </vt:variant>
    </vt:vector>
  </HeadingPairs>
  <TitlesOfParts>
    <vt:vector size="298" baseType="lpstr">
      <vt:lpstr>微軟正黑體</vt:lpstr>
      <vt:lpstr>新細明體</vt:lpstr>
      <vt:lpstr>標楷體</vt:lpstr>
      <vt:lpstr>Arial</vt:lpstr>
      <vt:lpstr>Arial Black</vt:lpstr>
      <vt:lpstr>Calibri</vt:lpstr>
      <vt:lpstr>Segoe UI Semibold</vt:lpstr>
      <vt:lpstr>Tahoma</vt:lpstr>
      <vt:lpstr>Times New Roman</vt:lpstr>
      <vt:lpstr>Office 佈景主題</vt:lpstr>
      <vt:lpstr>自訂設計</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L40[姿琳]</dc:creator>
  <cp:lastModifiedBy>chc</cp:lastModifiedBy>
  <cp:revision>1526</cp:revision>
  <dcterms:created xsi:type="dcterms:W3CDTF">2019-11-10T07:14:41Z</dcterms:created>
  <dcterms:modified xsi:type="dcterms:W3CDTF">2023-10-02T06:59:06Z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28850319</vt:lpwstr>
  </property>
  <property fmtid="{D5CDD505-2E9C-101B-9397-08002B2CF9AE}" pid="3" name="NXPowerLiteSettings">
    <vt:lpwstr>C700052003A000</vt:lpwstr>
  </property>
  <property fmtid="{D5CDD505-2E9C-101B-9397-08002B2CF9AE}" pid="4" name="NXPowerLiteVersion">
    <vt:lpwstr>D8.0.11</vt:lpwstr>
  </property>
</Properties>
</file>