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0" r:id="rId2"/>
  </p:sldMasterIdLst>
  <p:sldIdLst>
    <p:sldId id="256" r:id="rId3"/>
    <p:sldId id="260" r:id="rId4"/>
    <p:sldId id="258" r:id="rId5"/>
    <p:sldId id="257" r:id="rId6"/>
    <p:sldId id="259" r:id="rId7"/>
    <p:sldId id="269" r:id="rId8"/>
    <p:sldId id="261" r:id="rId9"/>
    <p:sldId id="265" r:id="rId10"/>
    <p:sldId id="266" r:id="rId11"/>
    <p:sldId id="262" r:id="rId12"/>
    <p:sldId id="263" r:id="rId13"/>
    <p:sldId id="267" r:id="rId14"/>
    <p:sldId id="268" r:id="rId15"/>
    <p:sldId id="26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562707" y="1371600"/>
            <a:ext cx="109728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D195-610E-40B3-A2DE-06A1A299EE62}" type="datetimeFigureOut">
              <a:rPr lang="zh-TW" altLang="en-US" smtClean="0"/>
              <a:t>2023/12/25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1EB26-2394-4832-9612-8419B87552C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828800" y="333169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38908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D195-610E-40B3-A2DE-06A1A299EE62}" type="datetimeFigureOut">
              <a:rPr lang="zh-TW" altLang="en-US" smtClean="0"/>
              <a:t>2023/12/25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1EB26-2394-4832-9612-8419B87552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64077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33600" y="609600"/>
            <a:ext cx="94488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133600" y="2507786"/>
            <a:ext cx="94488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D195-610E-40B3-A2DE-06A1A299EE62}" type="datetimeFigureOut">
              <a:rPr lang="zh-TW" altLang="en-US" smtClean="0"/>
              <a:t>2023/12/25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566400" y="6416676"/>
            <a:ext cx="1016000" cy="365125"/>
          </a:xfrm>
        </p:spPr>
        <p:txBody>
          <a:bodyPr/>
          <a:lstStyle/>
          <a:p>
            <a:fld id="{0671EB26-2394-4832-9612-8419B87552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58007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D195-610E-40B3-A2DE-06A1A299EE62}" type="datetimeFigureOut">
              <a:rPr lang="zh-TW" altLang="en-US" smtClean="0"/>
              <a:t>2023/12/25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1EB26-2394-4832-9612-8419B87552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6407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D195-610E-40B3-A2DE-06A1A299EE62}" type="datetimeFigureOut">
              <a:rPr lang="zh-TW" altLang="en-US" smtClean="0"/>
              <a:t>2023/12/25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1EB26-2394-4832-9612-8419B87552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47374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D195-610E-40B3-A2DE-06A1A299EE62}" type="datetimeFigureOut">
              <a:rPr lang="zh-TW" altLang="en-US" smtClean="0"/>
              <a:t>2023/12/25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1EB26-2394-4832-9612-8419B87552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11422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D195-610E-40B3-A2DE-06A1A299EE62}" type="datetimeFigureOut">
              <a:rPr lang="zh-TW" altLang="en-US" smtClean="0"/>
              <a:t>2023/12/25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1EB26-2394-4832-9612-8419B87552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78742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1" y="1524001"/>
            <a:ext cx="4011084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D195-610E-40B3-A2DE-06A1A299EE62}" type="datetimeFigureOut">
              <a:rPr lang="zh-TW" altLang="en-US" smtClean="0"/>
              <a:t>2023/12/25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1EB26-2394-4832-9612-8419B87552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062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73152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438400" y="1831975"/>
            <a:ext cx="73152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indent="0" algn="l" rtl="0" eaLnBrk="1" latinLnBrk="0" hangingPunct="1">
              <a:buNone/>
              <a:defRPr sz="3200"/>
            </a:lvl1pPr>
          </a:lstStyle>
          <a:p>
            <a:pPr marL="0" algn="l" rtl="0" eaLnBrk="1" latinLnBrk="0" hangingPunct="1"/>
            <a:r>
              <a:rPr kumimoji="0" lang="zh-TW" alt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按一下圖示以新增圖片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438400" y="1166787"/>
            <a:ext cx="73152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D195-610E-40B3-A2DE-06A1A299EE62}" type="datetimeFigureOut">
              <a:rPr lang="zh-TW" altLang="en-US" smtClean="0"/>
              <a:t>2023/12/25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1EB26-2394-4832-9612-8419B87552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85976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D195-610E-40B3-A2DE-06A1A299EE62}" type="datetimeFigureOut">
              <a:rPr lang="zh-TW" altLang="en-US" smtClean="0"/>
              <a:t>2023/12/25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1EB26-2394-4832-9612-8419B87552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49343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D195-610E-40B3-A2DE-06A1A299EE62}" type="datetimeFigureOut">
              <a:rPr lang="zh-TW" altLang="en-US" smtClean="0"/>
              <a:t>2023/12/25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1EB26-2394-4832-9612-8419B87552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531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12/25/2023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096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E3FD195-610E-40B3-A2DE-06A1A299EE62}" type="datetimeFigureOut">
              <a:rPr lang="zh-TW" altLang="en-US" smtClean="0"/>
              <a:t>2023/12/25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4165600" y="6416676"/>
            <a:ext cx="38608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0566400" y="6416676"/>
            <a:ext cx="1016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671EB26-2394-4832-9612-8419B87552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58968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49A4091-635C-4172-89B1-D47309D9AD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8704" y="785365"/>
            <a:ext cx="8637073" cy="2541431"/>
          </a:xfrm>
        </p:spPr>
        <p:txBody>
          <a:bodyPr/>
          <a:lstStyle/>
          <a:p>
            <a:r>
              <a:rPr lang="zh-TW" altLang="en-US" dirty="0"/>
              <a:t>小說</a:t>
            </a:r>
            <a:r>
              <a:rPr lang="en-US" altLang="zh-TW" dirty="0"/>
              <a:t>[</a:t>
            </a:r>
            <a:r>
              <a:rPr lang="zh-TW" altLang="en-US" dirty="0"/>
              <a:t>搞</a:t>
            </a:r>
            <a:r>
              <a:rPr lang="en-US" altLang="zh-TW" dirty="0"/>
              <a:t>]</a:t>
            </a:r>
            <a:r>
              <a:rPr lang="zh-TW" altLang="en-US" dirty="0"/>
              <a:t>什麼</a:t>
            </a:r>
            <a:r>
              <a:rPr lang="en-US" altLang="zh-TW" dirty="0">
                <a:latin typeface="細明體" panose="02020509000000000000" pitchFamily="49" charset="-120"/>
                <a:ea typeface="細明體" panose="02020509000000000000" pitchFamily="49" charset="-120"/>
              </a:rPr>
              <a:t>？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0FC5E58-DF4C-42E4-BA24-152E7ECC63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9070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8DD8E6-5BAC-4C93-A60D-AA0734674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19"/>
            <a:ext cx="2406046" cy="1049235"/>
          </a:xfrm>
        </p:spPr>
        <p:txBody>
          <a:bodyPr/>
          <a:lstStyle/>
          <a:p>
            <a:r>
              <a:rPr lang="zh-TW" altLang="en-US" dirty="0"/>
              <a:t>題目說明</a:t>
            </a:r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059654D-AB43-4FCE-BAF8-B5AE1A16D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/>
              <a:t>風擺棕櫚</a:t>
            </a:r>
            <a:r>
              <a:rPr lang="en-US" altLang="zh-TW" sz="4000" dirty="0"/>
              <a:t>,</a:t>
            </a:r>
            <a:r>
              <a:rPr lang="zh-TW" altLang="en-US" sz="4000" dirty="0"/>
              <a:t>千手佛搖折疊扇</a:t>
            </a:r>
            <a:endParaRPr lang="en-US" altLang="zh-TW" sz="4000" dirty="0"/>
          </a:p>
          <a:p>
            <a:endParaRPr lang="en-US" altLang="zh-TW" sz="4000" dirty="0"/>
          </a:p>
          <a:p>
            <a:r>
              <a:rPr lang="en-US" altLang="zh-TW" sz="4000" dirty="0"/>
              <a:t> </a:t>
            </a:r>
            <a:r>
              <a:rPr lang="zh-TW" altLang="en-US" sz="4000" dirty="0"/>
              <a:t>      </a:t>
            </a:r>
            <a:r>
              <a:rPr lang="zh-TW" altLang="en-US" sz="4000" dirty="0">
                <a:solidFill>
                  <a:srgbClr val="C00000"/>
                </a:solidFill>
              </a:rPr>
              <a:t>霜凋荷葉</a:t>
            </a:r>
            <a:r>
              <a:rPr lang="en-US" altLang="zh-TW" sz="4000" dirty="0">
                <a:solidFill>
                  <a:srgbClr val="C00000"/>
                </a:solidFill>
              </a:rPr>
              <a:t>,</a:t>
            </a:r>
            <a:r>
              <a:rPr lang="zh-TW" altLang="en-US" sz="4000" dirty="0">
                <a:solidFill>
                  <a:srgbClr val="C00000"/>
                </a:solidFill>
              </a:rPr>
              <a:t>獨腳鬼戴逍遙巾</a:t>
            </a:r>
            <a:endParaRPr lang="en-US" altLang="zh-TW" sz="4000" dirty="0">
              <a:solidFill>
                <a:srgbClr val="C00000"/>
              </a:solidFill>
            </a:endParaRPr>
          </a:p>
        </p:txBody>
      </p:sp>
      <p:cxnSp>
        <p:nvCxnSpPr>
          <p:cNvPr id="5" name="直線單箭頭接點 4">
            <a:extLst>
              <a:ext uri="{FF2B5EF4-FFF2-40B4-BE49-F238E27FC236}">
                <a16:creationId xmlns:a16="http://schemas.microsoft.com/office/drawing/2014/main" id="{805F40C3-EE56-413D-B127-2F107D467640}"/>
              </a:ext>
            </a:extLst>
          </p:cNvPr>
          <p:cNvCxnSpPr/>
          <p:nvPr/>
        </p:nvCxnSpPr>
        <p:spPr>
          <a:xfrm>
            <a:off x="1866900" y="4152900"/>
            <a:ext cx="6667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字方塊 5">
            <a:extLst>
              <a:ext uri="{FF2B5EF4-FFF2-40B4-BE49-F238E27FC236}">
                <a16:creationId xmlns:a16="http://schemas.microsoft.com/office/drawing/2014/main" id="{733211AF-E61D-4DCB-B162-CF9CFC308ECD}"/>
              </a:ext>
            </a:extLst>
          </p:cNvPr>
          <p:cNvSpPr txBox="1"/>
          <p:nvPr/>
        </p:nvSpPr>
        <p:spPr>
          <a:xfrm>
            <a:off x="4295775" y="642082"/>
            <a:ext cx="2895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000" dirty="0">
                <a:solidFill>
                  <a:srgbClr val="0070C0"/>
                </a:solidFill>
              </a:rPr>
              <a:t>對偶</a:t>
            </a:r>
          </a:p>
        </p:txBody>
      </p:sp>
    </p:spTree>
    <p:extLst>
      <p:ext uri="{BB962C8B-B14F-4D97-AF65-F5344CB8AC3E}">
        <p14:creationId xmlns:p14="http://schemas.microsoft.com/office/powerpoint/2010/main" val="408586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EB3C84-DAFD-436A-89B5-89E96F4E6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題目說明</a:t>
            </a:r>
            <a:r>
              <a:rPr lang="en-US" altLang="zh-TW" dirty="0"/>
              <a:t>3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D985464-15AD-4FF1-99DC-7315DAEEA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/>
              <a:t>琴瑟琵琶</a:t>
            </a:r>
            <a:r>
              <a:rPr lang="en-US" altLang="zh-TW" sz="4000" dirty="0"/>
              <a:t>,</a:t>
            </a:r>
            <a:r>
              <a:rPr lang="zh-TW" altLang="en-US" sz="4000" dirty="0"/>
              <a:t>八大王一般頭面</a:t>
            </a:r>
            <a:endParaRPr lang="en-US" altLang="zh-TW" sz="4000" dirty="0"/>
          </a:p>
          <a:p>
            <a:endParaRPr lang="en-US" altLang="zh-TW" sz="4000" dirty="0"/>
          </a:p>
          <a:p>
            <a:r>
              <a:rPr lang="en-US" altLang="zh-TW" sz="4000" dirty="0"/>
              <a:t>       </a:t>
            </a:r>
            <a:r>
              <a:rPr lang="zh-TW" altLang="en-US" sz="4000" dirty="0">
                <a:solidFill>
                  <a:srgbClr val="C00000"/>
                </a:solidFill>
              </a:rPr>
              <a:t>魑魅魍魎</a:t>
            </a:r>
            <a:r>
              <a:rPr lang="en-US" altLang="zh-TW" sz="4000" dirty="0">
                <a:solidFill>
                  <a:srgbClr val="C00000"/>
                </a:solidFill>
              </a:rPr>
              <a:t>,</a:t>
            </a:r>
            <a:r>
              <a:rPr lang="zh-TW" altLang="en-US" sz="4000" dirty="0">
                <a:solidFill>
                  <a:srgbClr val="C00000"/>
                </a:solidFill>
              </a:rPr>
              <a:t>四小鬼各自肚腸</a:t>
            </a:r>
            <a:endParaRPr lang="en-US" altLang="zh-TW" sz="4000" dirty="0">
              <a:solidFill>
                <a:srgbClr val="C00000"/>
              </a:solidFill>
            </a:endParaRPr>
          </a:p>
          <a:p>
            <a:endParaRPr lang="en-US" altLang="zh-TW" sz="4000" dirty="0"/>
          </a:p>
          <a:p>
            <a:endParaRPr lang="zh-TW" altLang="en-US" sz="4000" dirty="0"/>
          </a:p>
        </p:txBody>
      </p:sp>
      <p:cxnSp>
        <p:nvCxnSpPr>
          <p:cNvPr id="5" name="直線單箭頭接點 4">
            <a:extLst>
              <a:ext uri="{FF2B5EF4-FFF2-40B4-BE49-F238E27FC236}">
                <a16:creationId xmlns:a16="http://schemas.microsoft.com/office/drawing/2014/main" id="{051EE150-2C62-430F-954C-A307189E38CC}"/>
              </a:ext>
            </a:extLst>
          </p:cNvPr>
          <p:cNvCxnSpPr/>
          <p:nvPr/>
        </p:nvCxnSpPr>
        <p:spPr>
          <a:xfrm>
            <a:off x="1876425" y="4191000"/>
            <a:ext cx="762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字方塊 5">
            <a:extLst>
              <a:ext uri="{FF2B5EF4-FFF2-40B4-BE49-F238E27FC236}">
                <a16:creationId xmlns:a16="http://schemas.microsoft.com/office/drawing/2014/main" id="{A8F7BDF8-B2F4-4356-8909-29A218421FC8}"/>
              </a:ext>
            </a:extLst>
          </p:cNvPr>
          <p:cNvSpPr txBox="1"/>
          <p:nvPr/>
        </p:nvSpPr>
        <p:spPr>
          <a:xfrm>
            <a:off x="4781550" y="642082"/>
            <a:ext cx="246697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000" dirty="0">
                <a:solidFill>
                  <a:srgbClr val="0070C0"/>
                </a:solidFill>
              </a:rPr>
              <a:t>對偶</a:t>
            </a:r>
          </a:p>
        </p:txBody>
      </p:sp>
    </p:spTree>
    <p:extLst>
      <p:ext uri="{BB962C8B-B14F-4D97-AF65-F5344CB8AC3E}">
        <p14:creationId xmlns:p14="http://schemas.microsoft.com/office/powerpoint/2010/main" val="621883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261A273-449F-4F13-AFD2-D2447ED6A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範例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40F010A-BC07-45E5-88AC-0D2210116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000" dirty="0">
                <a:latin typeface="+mj-ea"/>
                <a:ea typeface="+mj-ea"/>
              </a:rPr>
              <a:t>上聯    凍雨洒窗，東二點西三點</a:t>
            </a:r>
            <a:endParaRPr lang="en-US" altLang="zh-TW" sz="4000" dirty="0">
              <a:latin typeface="+mj-ea"/>
              <a:ea typeface="+mj-ea"/>
            </a:endParaRPr>
          </a:p>
          <a:p>
            <a:endParaRPr lang="en-US" altLang="zh-TW" sz="4000" dirty="0">
              <a:latin typeface="+mj-ea"/>
              <a:ea typeface="+mj-ea"/>
            </a:endParaRPr>
          </a:p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下聯   切瓜分客，橫七刀豎八刀</a:t>
            </a:r>
          </a:p>
        </p:txBody>
      </p:sp>
    </p:spTree>
    <p:extLst>
      <p:ext uri="{BB962C8B-B14F-4D97-AF65-F5344CB8AC3E}">
        <p14:creationId xmlns:p14="http://schemas.microsoft.com/office/powerpoint/2010/main" val="372139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7E8B5D-E0D8-4E3F-987A-7825DB6A6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/>
              <a:t>人物性格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612C2B8-3EB8-4DD5-A057-3C9D7D526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參考課本第</a:t>
            </a:r>
            <a:r>
              <a:rPr lang="en-US" altLang="zh-TW" sz="3600" dirty="0"/>
              <a:t>160</a:t>
            </a:r>
            <a:r>
              <a:rPr lang="zh-TW" altLang="en-US" sz="3600" dirty="0"/>
              <a:t>頁</a:t>
            </a:r>
          </a:p>
        </p:txBody>
      </p:sp>
    </p:spTree>
    <p:extLst>
      <p:ext uri="{BB962C8B-B14F-4D97-AF65-F5344CB8AC3E}">
        <p14:creationId xmlns:p14="http://schemas.microsoft.com/office/powerpoint/2010/main" val="4287828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90CE79-B1E2-46D3-A42A-059AB2987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總結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6ED4552-A057-4343-948F-C4888FA81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08843"/>
          </a:xfrm>
        </p:spPr>
        <p:txBody>
          <a:bodyPr>
            <a:noAutofit/>
          </a:bodyPr>
          <a:lstStyle/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結構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全文概覽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郭靖帶著受傷的黃蓉求助段皇爺醫治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在途中遇到段皇爺四位弟子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的阻撓。本文為郭靖、黃蓉遇到書生的故事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脈落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段落理解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書生出三個題目考驗黃蓉，通過了才為二人引見段皇爺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目的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主題寓意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二人通過考驗得以見到段皇爺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並請段皇爺為黃蓉療傷</a:t>
            </a:r>
          </a:p>
        </p:txBody>
      </p:sp>
    </p:spTree>
    <p:extLst>
      <p:ext uri="{BB962C8B-B14F-4D97-AF65-F5344CB8AC3E}">
        <p14:creationId xmlns:p14="http://schemas.microsoft.com/office/powerpoint/2010/main" val="2492148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91544" y="1340768"/>
            <a:ext cx="8229600" cy="1426170"/>
          </a:xfrm>
        </p:spPr>
        <p:txBody>
          <a:bodyPr>
            <a:normAutofit/>
          </a:bodyPr>
          <a:lstStyle/>
          <a:p>
            <a:r>
              <a:rPr lang="zh-TW" altLang="en-US" sz="4800" dirty="0"/>
              <a:t>要件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67608" y="3212976"/>
            <a:ext cx="7643192" cy="2160240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solidFill>
                  <a:srgbClr val="FFFF00"/>
                </a:solidFill>
              </a:rPr>
              <a:t>人物、情節</a:t>
            </a:r>
            <a:r>
              <a:rPr lang="en-US" altLang="zh-TW" sz="4000" dirty="0">
                <a:solidFill>
                  <a:srgbClr val="FFFF00"/>
                </a:solidFill>
              </a:rPr>
              <a:t>(</a:t>
            </a:r>
            <a:r>
              <a:rPr lang="zh-TW" altLang="en-US" sz="4000" dirty="0">
                <a:solidFill>
                  <a:srgbClr val="FFFF00"/>
                </a:solidFill>
              </a:rPr>
              <a:t>對話</a:t>
            </a:r>
            <a:r>
              <a:rPr lang="en-US" altLang="zh-TW" sz="4000" dirty="0">
                <a:solidFill>
                  <a:srgbClr val="FFFF00"/>
                </a:solidFill>
              </a:rPr>
              <a:t>)</a:t>
            </a:r>
            <a:r>
              <a:rPr lang="zh-TW" altLang="en-US" sz="4000" dirty="0">
                <a:solidFill>
                  <a:srgbClr val="FFFF00"/>
                </a:solidFill>
                <a:latin typeface="新細明體"/>
                <a:ea typeface="新細明體"/>
              </a:rPr>
              <a:t>、</a:t>
            </a:r>
            <a:r>
              <a:rPr lang="zh-TW" altLang="en-US" sz="4000" dirty="0">
                <a:solidFill>
                  <a:srgbClr val="FFFF00"/>
                </a:solidFill>
              </a:rPr>
              <a:t>場景</a:t>
            </a:r>
          </a:p>
        </p:txBody>
      </p:sp>
    </p:spTree>
    <p:extLst>
      <p:ext uri="{BB962C8B-B14F-4D97-AF65-F5344CB8AC3E}">
        <p14:creationId xmlns:p14="http://schemas.microsoft.com/office/powerpoint/2010/main" val="656682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E35C72F-BA77-4CB9-ACE4-9AD82DCBA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13970"/>
            <a:ext cx="9603275" cy="614706"/>
          </a:xfrm>
        </p:spPr>
        <p:txBody>
          <a:bodyPr>
            <a:normAutofit fontScale="90000"/>
          </a:bodyPr>
          <a:lstStyle/>
          <a:p>
            <a:r>
              <a:rPr lang="zh-TW" altLang="zh-TW" b="1" dirty="0"/>
              <a:t>二、小說 </a:t>
            </a:r>
            <a:r>
              <a:rPr lang="en-US" altLang="zh-TW" b="1" dirty="0"/>
              <a:t>vs </a:t>
            </a:r>
            <a:r>
              <a:rPr lang="zh-TW" altLang="zh-TW" b="1" dirty="0"/>
              <a:t>散文</a:t>
            </a:r>
            <a:r>
              <a:rPr lang="en-US" altLang="zh-TW" b="1" dirty="0"/>
              <a:t>(</a:t>
            </a:r>
            <a:r>
              <a:rPr lang="zh-TW" altLang="zh-TW" b="1" dirty="0"/>
              <a:t>記敘</a:t>
            </a:r>
            <a:r>
              <a:rPr lang="en-US" altLang="zh-TW" b="1" dirty="0"/>
              <a:t>)</a:t>
            </a:r>
            <a:br>
              <a:rPr lang="zh-TW" altLang="zh-TW" dirty="0"/>
            </a:br>
            <a:endParaRPr lang="zh-TW" altLang="en-US" dirty="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0AE8BB5D-317C-426C-A977-920DCADB0B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0107781"/>
              </p:ext>
            </p:extLst>
          </p:nvPr>
        </p:nvGraphicFramePr>
        <p:xfrm>
          <a:off x="838200" y="828676"/>
          <a:ext cx="9993799" cy="508634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67418">
                  <a:extLst>
                    <a:ext uri="{9D8B030D-6E8A-4147-A177-3AD203B41FA5}">
                      <a16:colId xmlns:a16="http://schemas.microsoft.com/office/drawing/2014/main" val="961594360"/>
                    </a:ext>
                  </a:extLst>
                </a:gridCol>
                <a:gridCol w="4561033">
                  <a:extLst>
                    <a:ext uri="{9D8B030D-6E8A-4147-A177-3AD203B41FA5}">
                      <a16:colId xmlns:a16="http://schemas.microsoft.com/office/drawing/2014/main" val="896883933"/>
                    </a:ext>
                  </a:extLst>
                </a:gridCol>
                <a:gridCol w="3965348">
                  <a:extLst>
                    <a:ext uri="{9D8B030D-6E8A-4147-A177-3AD203B41FA5}">
                      <a16:colId xmlns:a16="http://schemas.microsoft.com/office/drawing/2014/main" val="2474983805"/>
                    </a:ext>
                  </a:extLst>
                </a:gridCol>
              </a:tblGrid>
              <a:tr h="5344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zh-TW" sz="20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 panose="020B0604030504040204" pitchFamily="34" charset="-12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ts val="2245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zh-TW" sz="2000" spc="-25" dirty="0">
                          <a:effectLst/>
                        </a:rPr>
                        <a:t>小說</a:t>
                      </a:r>
                      <a:endParaRPr lang="zh-TW" sz="20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 panose="020B0604030504040204" pitchFamily="34" charset="-12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93750">
                        <a:lnSpc>
                          <a:spcPts val="2245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zh-TW" sz="2000" spc="-20">
                          <a:effectLst/>
                        </a:rPr>
                        <a:t>散文</a:t>
                      </a:r>
                      <a:r>
                        <a:rPr lang="en-US" sz="2000" spc="-20">
                          <a:effectLst/>
                        </a:rPr>
                        <a:t>(</a:t>
                      </a:r>
                      <a:r>
                        <a:rPr lang="zh-TW" sz="2000" spc="-20">
                          <a:effectLst/>
                        </a:rPr>
                        <a:t>記敘</a:t>
                      </a:r>
                      <a:r>
                        <a:rPr lang="en-US" sz="2000" spc="-20">
                          <a:effectLst/>
                        </a:rPr>
                        <a:t>)</a:t>
                      </a:r>
                      <a:endParaRPr lang="zh-TW" sz="20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 panose="020B0604030504040204" pitchFamily="34" charset="-12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82424763"/>
                  </a:ext>
                </a:extLst>
              </a:tr>
              <a:tr h="460487">
                <a:tc>
                  <a:txBody>
                    <a:bodyPr/>
                    <a:lstStyle/>
                    <a:p>
                      <a:pPr marL="7620" algn="ctr">
                        <a:lnSpc>
                          <a:spcPts val="1905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zh-TW" sz="2000" spc="-25">
                          <a:effectLst/>
                        </a:rPr>
                        <a:t>虛實</a:t>
                      </a:r>
                      <a:endParaRPr lang="zh-TW" sz="20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 panose="020B0604030504040204" pitchFamily="34" charset="-12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905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zh-TW" sz="2000" spc="20" dirty="0">
                          <a:effectLst/>
                        </a:rPr>
                        <a:t>虛</a:t>
                      </a:r>
                      <a:r>
                        <a:rPr lang="en-US" sz="2000" spc="20" dirty="0">
                          <a:effectLst/>
                        </a:rPr>
                        <a:t> (</a:t>
                      </a:r>
                      <a:r>
                        <a:rPr lang="zh-TW" sz="2000" spc="20" dirty="0">
                          <a:effectLst/>
                        </a:rPr>
                        <a:t>杜撰想像</a:t>
                      </a:r>
                      <a:r>
                        <a:rPr lang="en-US" sz="2000" spc="20" dirty="0">
                          <a:effectLst/>
                        </a:rPr>
                        <a:t>)</a:t>
                      </a:r>
                      <a:endParaRPr lang="zh-TW" sz="20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 panose="020B0604030504040204" pitchFamily="34" charset="-12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905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zh-TW" sz="2000" spc="20">
                          <a:effectLst/>
                        </a:rPr>
                        <a:t>實</a:t>
                      </a:r>
                      <a:r>
                        <a:rPr lang="en-US" sz="2000" spc="20">
                          <a:effectLst/>
                        </a:rPr>
                        <a:t> (</a:t>
                      </a:r>
                      <a:r>
                        <a:rPr lang="zh-TW" sz="2000" spc="20">
                          <a:effectLst/>
                        </a:rPr>
                        <a:t>實際經驗</a:t>
                      </a:r>
                      <a:r>
                        <a:rPr lang="en-US" sz="2000" spc="20">
                          <a:effectLst/>
                        </a:rPr>
                        <a:t>)</a:t>
                      </a:r>
                      <a:endParaRPr lang="zh-TW" sz="20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 panose="020B0604030504040204" pitchFamily="34" charset="-12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23292130"/>
                  </a:ext>
                </a:extLst>
              </a:tr>
              <a:tr h="1374838">
                <a:tc>
                  <a:txBody>
                    <a:bodyPr/>
                    <a:lstStyle/>
                    <a:p>
                      <a:pPr marL="7620" algn="ctr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zh-TW" sz="2000" spc="-25">
                          <a:effectLst/>
                        </a:rPr>
                        <a:t>情節</a:t>
                      </a:r>
                      <a:endParaRPr lang="zh-TW" sz="20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 panose="020B0604030504040204" pitchFamily="34" charset="-12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zh-TW" sz="2000" spc="-5" dirty="0">
                          <a:effectLst/>
                        </a:rPr>
                        <a:t>軸線：單線、雙線、多線</a:t>
                      </a:r>
                      <a:endParaRPr lang="zh-TW" sz="2000" dirty="0">
                        <a:effectLst/>
                      </a:endParaRPr>
                    </a:p>
                    <a:p>
                      <a:pPr marL="525145" marR="207010" indent="-457200">
                        <a:lnSpc>
                          <a:spcPts val="2050"/>
                        </a:lnSpc>
                        <a:spcAft>
                          <a:spcPts val="0"/>
                        </a:spcAft>
                      </a:pPr>
                      <a:r>
                        <a:rPr lang="zh-TW" sz="2000" spc="-10" dirty="0">
                          <a:effectLst/>
                        </a:rPr>
                        <a:t>順序：順敘</a:t>
                      </a:r>
                      <a:r>
                        <a:rPr lang="en-US" sz="2000" spc="-10" dirty="0">
                          <a:effectLst/>
                        </a:rPr>
                        <a:t>_</a:t>
                      </a:r>
                      <a:r>
                        <a:rPr lang="zh-TW" sz="2000" spc="-10" dirty="0">
                          <a:effectLst/>
                        </a:rPr>
                        <a:t>開始</a:t>
                      </a:r>
                      <a:r>
                        <a:rPr lang="en-US" sz="2000" spc="-10" dirty="0">
                          <a:effectLst/>
                        </a:rPr>
                        <a:t>→</a:t>
                      </a:r>
                      <a:r>
                        <a:rPr lang="zh-TW" sz="2000" spc="-10" dirty="0">
                          <a:effectLst/>
                        </a:rPr>
                        <a:t>發展</a:t>
                      </a:r>
                      <a:r>
                        <a:rPr lang="en-US" sz="2000" spc="-10" dirty="0">
                          <a:effectLst/>
                        </a:rPr>
                        <a:t>→</a:t>
                      </a:r>
                      <a:r>
                        <a:rPr lang="zh-TW" sz="2000" spc="-10" dirty="0">
                          <a:effectLst/>
                        </a:rPr>
                        <a:t>高潮</a:t>
                      </a:r>
                      <a:r>
                        <a:rPr lang="en-US" sz="2000" spc="-10" dirty="0">
                          <a:effectLst/>
                        </a:rPr>
                        <a:t>→</a:t>
                      </a:r>
                      <a:r>
                        <a:rPr lang="zh-TW" sz="2000" spc="-10" dirty="0">
                          <a:effectLst/>
                        </a:rPr>
                        <a:t>結束非順敘</a:t>
                      </a:r>
                      <a:r>
                        <a:rPr lang="en-US" sz="2000" spc="-10" dirty="0">
                          <a:effectLst/>
                        </a:rPr>
                        <a:t>_</a:t>
                      </a:r>
                      <a:r>
                        <a:rPr lang="zh-TW" sz="2000" spc="-10" dirty="0">
                          <a:effectLst/>
                        </a:rPr>
                        <a:t>非依時間序布局</a:t>
                      </a:r>
                      <a:endParaRPr lang="zh-TW" sz="20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 panose="020B0604030504040204" pitchFamily="34" charset="-12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zh-TW" sz="2000" spc="-10" dirty="0">
                          <a:effectLst/>
                        </a:rPr>
                        <a:t>軸線：單線</a:t>
                      </a:r>
                      <a:endParaRPr lang="zh-TW" sz="2000" dirty="0">
                        <a:effectLst/>
                      </a:endParaRPr>
                    </a:p>
                    <a:p>
                      <a:pPr marL="68580">
                        <a:spcAft>
                          <a:spcPts val="0"/>
                        </a:spcAft>
                      </a:pPr>
                      <a:r>
                        <a:rPr lang="zh-TW" sz="2000" spc="-10" dirty="0">
                          <a:effectLst/>
                        </a:rPr>
                        <a:t>順序：順敘、倒敘</a:t>
                      </a:r>
                      <a:endParaRPr lang="zh-TW" sz="20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 panose="020B0604030504040204" pitchFamily="34" charset="-12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01024759"/>
                  </a:ext>
                </a:extLst>
              </a:tr>
              <a:tr h="441715">
                <a:tc>
                  <a:txBody>
                    <a:bodyPr/>
                    <a:lstStyle/>
                    <a:p>
                      <a:pPr marL="7620" algn="ctr">
                        <a:lnSpc>
                          <a:spcPts val="1905"/>
                        </a:lnSpc>
                        <a:spcAft>
                          <a:spcPts val="0"/>
                        </a:spcAft>
                      </a:pPr>
                      <a:r>
                        <a:rPr lang="zh-TW" sz="2000" spc="-25">
                          <a:effectLst/>
                        </a:rPr>
                        <a:t>角色</a:t>
                      </a:r>
                      <a:endParaRPr lang="zh-TW" sz="20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 panose="020B0604030504040204" pitchFamily="34" charset="-12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905"/>
                        </a:lnSpc>
                        <a:spcAft>
                          <a:spcPts val="0"/>
                        </a:spcAft>
                      </a:pPr>
                      <a:r>
                        <a:rPr lang="zh-TW" sz="2000" spc="-5" dirty="0">
                          <a:effectLst/>
                        </a:rPr>
                        <a:t>角色多、立體、三度空間</a:t>
                      </a:r>
                      <a:endParaRPr lang="zh-TW" sz="20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 panose="020B0604030504040204" pitchFamily="34" charset="-12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905"/>
                        </a:lnSpc>
                        <a:spcAft>
                          <a:spcPts val="0"/>
                        </a:spcAft>
                      </a:pPr>
                      <a:r>
                        <a:rPr lang="zh-TW" sz="2000" spc="-5" dirty="0">
                          <a:effectLst/>
                        </a:rPr>
                        <a:t>人物少、平面、二度空間</a:t>
                      </a:r>
                      <a:endParaRPr lang="zh-TW" sz="20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 panose="020B0604030504040204" pitchFamily="34" charset="-12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42646255"/>
                  </a:ext>
                </a:extLst>
              </a:tr>
              <a:tr h="457175">
                <a:tc>
                  <a:txBody>
                    <a:bodyPr/>
                    <a:lstStyle/>
                    <a:p>
                      <a:pPr marL="7620" algn="ctr">
                        <a:lnSpc>
                          <a:spcPts val="1905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zh-TW" sz="2000" spc="-25">
                          <a:effectLst/>
                        </a:rPr>
                        <a:t>場景</a:t>
                      </a:r>
                      <a:endParaRPr lang="zh-TW" sz="20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 panose="020B0604030504040204" pitchFamily="34" charset="-12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905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zh-TW" sz="2000" spc="-5">
                          <a:effectLst/>
                        </a:rPr>
                        <a:t>實境虛境、仔細描繪場面</a:t>
                      </a:r>
                      <a:endParaRPr lang="zh-TW" sz="20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 panose="020B0604030504040204" pitchFamily="34" charset="-12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905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zh-TW" sz="2000" spc="-10" dirty="0">
                          <a:effectLst/>
                        </a:rPr>
                        <a:t>實境、簡單描述場面</a:t>
                      </a:r>
                      <a:endParaRPr lang="zh-TW" sz="20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 panose="020B0604030504040204" pitchFamily="34" charset="-12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65350747"/>
                  </a:ext>
                </a:extLst>
              </a:tr>
              <a:tr h="1374838">
                <a:tc>
                  <a:txBody>
                    <a:bodyPr/>
                    <a:lstStyle/>
                    <a:p>
                      <a:pPr marL="7620" algn="ctr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zh-TW" sz="2000" spc="-15">
                          <a:effectLst/>
                        </a:rPr>
                        <a:t>敘事觀點</a:t>
                      </a:r>
                      <a:endParaRPr lang="zh-TW" sz="20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 panose="020B0604030504040204" pitchFamily="34" charset="-12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zh-TW" sz="2000" spc="-15" dirty="0">
                          <a:effectLst/>
                        </a:rPr>
                        <a:t>第一人稱：主角</a:t>
                      </a:r>
                      <a:r>
                        <a:rPr lang="en-US" sz="2000" spc="-15" dirty="0">
                          <a:effectLst/>
                        </a:rPr>
                        <a:t>(</a:t>
                      </a:r>
                      <a:r>
                        <a:rPr lang="zh-TW" sz="2000" spc="-15" dirty="0">
                          <a:effectLst/>
                        </a:rPr>
                        <a:t>我</a:t>
                      </a:r>
                      <a:r>
                        <a:rPr lang="en-US" sz="2000" spc="-15" dirty="0">
                          <a:effectLst/>
                        </a:rPr>
                        <a:t>)</a:t>
                      </a:r>
                      <a:r>
                        <a:rPr lang="zh-TW" sz="2000" spc="-15" dirty="0">
                          <a:effectLst/>
                        </a:rPr>
                        <a:t>、配角</a:t>
                      </a:r>
                      <a:r>
                        <a:rPr lang="en-US" sz="2000" spc="-15" dirty="0">
                          <a:effectLst/>
                        </a:rPr>
                        <a:t>(</a:t>
                      </a:r>
                      <a:r>
                        <a:rPr lang="zh-TW" sz="2000" spc="-15" dirty="0">
                          <a:effectLst/>
                        </a:rPr>
                        <a:t>我</a:t>
                      </a:r>
                      <a:r>
                        <a:rPr lang="en-US" sz="2000" spc="-15" dirty="0">
                          <a:effectLst/>
                        </a:rPr>
                        <a:t>)</a:t>
                      </a:r>
                      <a:endParaRPr lang="zh-TW" sz="2000" dirty="0">
                        <a:effectLst/>
                      </a:endParaRPr>
                    </a:p>
                    <a:p>
                      <a:pPr marL="67945" marR="276225">
                        <a:lnSpc>
                          <a:spcPts val="2050"/>
                        </a:lnSpc>
                        <a:spcAft>
                          <a:spcPts val="0"/>
                        </a:spcAft>
                      </a:pPr>
                      <a:r>
                        <a:rPr lang="zh-TW" sz="2000" spc="-10" dirty="0">
                          <a:effectLst/>
                        </a:rPr>
                        <a:t>第三人稱：用「他」來寫，單一視角</a:t>
                      </a:r>
                      <a:r>
                        <a:rPr lang="zh-TW" sz="2000" spc="-5" dirty="0">
                          <a:effectLst/>
                        </a:rPr>
                        <a:t>全知觀點：用「他」來寫，多元視角</a:t>
                      </a:r>
                      <a:endParaRPr lang="zh-TW" sz="20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 panose="020B0604030504040204" pitchFamily="34" charset="-12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659130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zh-TW" sz="2000" spc="-10" dirty="0">
                          <a:effectLst/>
                        </a:rPr>
                        <a:t>第一人稱：主角</a:t>
                      </a:r>
                      <a:r>
                        <a:rPr lang="en-US" sz="2000" spc="-10" dirty="0">
                          <a:effectLst/>
                        </a:rPr>
                        <a:t>(</a:t>
                      </a:r>
                      <a:r>
                        <a:rPr lang="zh-TW" sz="2000" spc="-10" dirty="0">
                          <a:effectLst/>
                        </a:rPr>
                        <a:t>我</a:t>
                      </a:r>
                      <a:r>
                        <a:rPr lang="en-US" sz="2000" spc="-10" dirty="0">
                          <a:effectLst/>
                        </a:rPr>
                        <a:t>)_</a:t>
                      </a:r>
                      <a:r>
                        <a:rPr lang="zh-TW" sz="2000" spc="-10" dirty="0">
                          <a:effectLst/>
                        </a:rPr>
                        <a:t>較多</a:t>
                      </a:r>
                      <a:r>
                        <a:rPr lang="zh-TW" sz="2000" spc="-20" dirty="0">
                          <a:effectLst/>
                        </a:rPr>
                        <a:t>第三人稱</a:t>
                      </a:r>
                      <a:endParaRPr lang="zh-TW" sz="20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 panose="020B0604030504040204" pitchFamily="34" charset="-12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51697453"/>
                  </a:ext>
                </a:extLst>
              </a:tr>
              <a:tr h="442819">
                <a:tc>
                  <a:txBody>
                    <a:bodyPr/>
                    <a:lstStyle/>
                    <a:p>
                      <a:pPr marL="7620" algn="ctr">
                        <a:lnSpc>
                          <a:spcPts val="190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zh-TW" sz="2000" spc="-25">
                          <a:effectLst/>
                        </a:rPr>
                        <a:t>主題</a:t>
                      </a:r>
                      <a:endParaRPr lang="zh-TW" sz="20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 panose="020B0604030504040204" pitchFamily="34" charset="-12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90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zh-TW" sz="2000" spc="-15">
                          <a:effectLst/>
                        </a:rPr>
                        <a:t>讀者推論</a:t>
                      </a:r>
                      <a:endParaRPr lang="zh-TW" sz="20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 panose="020B0604030504040204" pitchFamily="34" charset="-12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90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zh-TW" sz="2000" spc="-15" dirty="0">
                          <a:effectLst/>
                        </a:rPr>
                        <a:t>作者揭示</a:t>
                      </a:r>
                      <a:endParaRPr lang="zh-TW" sz="20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 panose="020B0604030504040204" pitchFamily="34" charset="-12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48289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374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EE28B1-867E-4F61-9302-F23DC10C6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5379" y="194920"/>
            <a:ext cx="9603275" cy="614706"/>
          </a:xfrm>
        </p:spPr>
        <p:txBody>
          <a:bodyPr/>
          <a:lstStyle/>
          <a:p>
            <a:r>
              <a:rPr lang="zh-TW" altLang="en-US" dirty="0"/>
              <a:t>這樣看小說</a:t>
            </a:r>
          </a:p>
        </p:txBody>
      </p:sp>
      <p:pic>
        <p:nvPicPr>
          <p:cNvPr id="4" name="Image 13">
            <a:extLst>
              <a:ext uri="{FF2B5EF4-FFF2-40B4-BE49-F238E27FC236}">
                <a16:creationId xmlns:a16="http://schemas.microsoft.com/office/drawing/2014/main" id="{55BDF621-F0DF-4B2E-82F8-238E9B80B37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4765" y="809625"/>
            <a:ext cx="9847585" cy="512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933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0AD097-62B0-4976-8C46-0FC216940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5379" y="271120"/>
            <a:ext cx="9603275" cy="576606"/>
          </a:xfrm>
        </p:spPr>
        <p:txBody>
          <a:bodyPr/>
          <a:lstStyle/>
          <a:p>
            <a:r>
              <a:rPr lang="zh-TW" altLang="en-US" dirty="0"/>
              <a:t>這樣看小說</a:t>
            </a:r>
          </a:p>
        </p:txBody>
      </p:sp>
      <p:graphicFrame>
        <p:nvGraphicFramePr>
          <p:cNvPr id="6" name="內容版面配置區 5">
            <a:extLst>
              <a:ext uri="{FF2B5EF4-FFF2-40B4-BE49-F238E27FC236}">
                <a16:creationId xmlns:a16="http://schemas.microsoft.com/office/drawing/2014/main" id="{8CA5A8C2-A25E-4CDD-AEAA-56F6004444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4731166"/>
              </p:ext>
            </p:extLst>
          </p:nvPr>
        </p:nvGraphicFramePr>
        <p:xfrm>
          <a:off x="1375379" y="1076326"/>
          <a:ext cx="9683146" cy="48767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49299">
                  <a:extLst>
                    <a:ext uri="{9D8B030D-6E8A-4147-A177-3AD203B41FA5}">
                      <a16:colId xmlns:a16="http://schemas.microsoft.com/office/drawing/2014/main" val="3236728408"/>
                    </a:ext>
                  </a:extLst>
                </a:gridCol>
                <a:gridCol w="5233847">
                  <a:extLst>
                    <a:ext uri="{9D8B030D-6E8A-4147-A177-3AD203B41FA5}">
                      <a16:colId xmlns:a16="http://schemas.microsoft.com/office/drawing/2014/main" val="3855569938"/>
                    </a:ext>
                  </a:extLst>
                </a:gridCol>
              </a:tblGrid>
              <a:tr h="634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目標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提問設計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7382123"/>
                  </a:ext>
                </a:extLst>
              </a:tr>
              <a:tr h="1696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What </a:t>
                      </a:r>
                      <a:r>
                        <a:rPr lang="zh-TW" sz="2400" kern="100" dirty="0">
                          <a:effectLst/>
                        </a:rPr>
                        <a:t>結構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1</a:t>
                      </a:r>
                      <a:r>
                        <a:rPr lang="zh-TW" sz="2400" kern="100" dirty="0">
                          <a:effectLst/>
                        </a:rPr>
                        <a:t>小說內容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2</a:t>
                      </a:r>
                      <a:r>
                        <a:rPr lang="zh-TW" sz="2400" kern="100" dirty="0">
                          <a:effectLst/>
                        </a:rPr>
                        <a:t>小說結構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1</a:t>
                      </a:r>
                      <a:r>
                        <a:rPr lang="zh-TW" sz="2400" kern="100">
                          <a:effectLst/>
                        </a:rPr>
                        <a:t>故事內容是什麼？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2</a:t>
                      </a:r>
                      <a:r>
                        <a:rPr lang="zh-TW" sz="2400" kern="100">
                          <a:effectLst/>
                        </a:rPr>
                        <a:t>角色有哪些？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1500031"/>
                  </a:ext>
                </a:extLst>
              </a:tr>
              <a:tr h="1272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How</a:t>
                      </a:r>
                      <a:r>
                        <a:rPr lang="zh-TW" sz="2400" kern="100" dirty="0">
                          <a:effectLst/>
                        </a:rPr>
                        <a:t>脈絡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小說角色形象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角色情緒？性格？對話？動作？伏筆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1066620"/>
                  </a:ext>
                </a:extLst>
              </a:tr>
              <a:tr h="1272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Why</a:t>
                      </a:r>
                      <a:r>
                        <a:rPr lang="zh-TW" sz="2400" kern="100">
                          <a:effectLst/>
                        </a:rPr>
                        <a:t>主題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小說主題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1</a:t>
                      </a:r>
                      <a:r>
                        <a:rPr lang="zh-TW" sz="2400" kern="100" dirty="0">
                          <a:effectLst/>
                        </a:rPr>
                        <a:t>為何問題可以解決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2</a:t>
                      </a:r>
                      <a:r>
                        <a:rPr lang="zh-TW" sz="2400" kern="100" dirty="0">
                          <a:effectLst/>
                        </a:rPr>
                        <a:t>作者想表達什麼主題？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233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2980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6FEF4B-3520-4940-B0EB-DAF33147A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請掃條碼進入</a:t>
            </a:r>
            <a:r>
              <a:rPr lang="en-US" altLang="zh-TW" dirty="0" err="1"/>
              <a:t>padlet</a:t>
            </a:r>
            <a:endParaRPr lang="zh-TW" altLang="en-US" dirty="0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C92F2BEC-17A4-491B-9B5C-DA1E20CCAF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67126" y="1812132"/>
            <a:ext cx="4310856" cy="4310856"/>
          </a:xfrm>
        </p:spPr>
      </p:pic>
    </p:spTree>
    <p:extLst>
      <p:ext uri="{BB962C8B-B14F-4D97-AF65-F5344CB8AC3E}">
        <p14:creationId xmlns:p14="http://schemas.microsoft.com/office/powerpoint/2010/main" val="4062985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1AB6B7-E437-47A0-805C-AE5461F08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題目說明</a:t>
            </a:r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33CD3A9-6A84-4DE8-A991-DDF0C698C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2988515"/>
          </a:xfrm>
        </p:spPr>
        <p:txBody>
          <a:bodyPr/>
          <a:lstStyle/>
          <a:p>
            <a:r>
              <a:rPr lang="zh-TW" altLang="en-US" sz="3000" dirty="0"/>
              <a:t>六經蘊藉胸中久，一劍十年磨在手。</a:t>
            </a:r>
          </a:p>
          <a:p>
            <a:r>
              <a:rPr lang="zh-TW" altLang="en-US" sz="3000" dirty="0"/>
              <a:t>杏花頭上一枝橫</a:t>
            </a:r>
            <a:r>
              <a:rPr lang="en-US" altLang="zh-TW" sz="3000" dirty="0"/>
              <a:t>‚</a:t>
            </a:r>
            <a:r>
              <a:rPr lang="zh-TW" altLang="en-US" sz="3000" dirty="0"/>
              <a:t>恐洩天機莫露口。</a:t>
            </a:r>
          </a:p>
          <a:p>
            <a:r>
              <a:rPr lang="zh-TW" altLang="en-US" sz="3000" dirty="0"/>
              <a:t>一點累累大如斗，卻掩半牀無所有。</a:t>
            </a:r>
          </a:p>
          <a:p>
            <a:r>
              <a:rPr lang="zh-TW" altLang="en-US" sz="3000" dirty="0"/>
              <a:t>完名直待掛冠歸</a:t>
            </a:r>
            <a:r>
              <a:rPr lang="en-US" altLang="zh-TW" sz="3000" dirty="0"/>
              <a:t>‚</a:t>
            </a:r>
            <a:r>
              <a:rPr lang="zh-TW" altLang="en-US" sz="3000" dirty="0"/>
              <a:t>本來面目君知否</a:t>
            </a:r>
            <a:r>
              <a:rPr lang="en-US" altLang="zh-TW" sz="3000" dirty="0"/>
              <a:t>?</a:t>
            </a:r>
          </a:p>
          <a:p>
            <a:endParaRPr lang="zh-TW" altLang="en-US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398886FA-0E39-4B0E-9229-C2AF79FBC572}"/>
              </a:ext>
            </a:extLst>
          </p:cNvPr>
          <p:cNvSpPr txBox="1"/>
          <p:nvPr/>
        </p:nvSpPr>
        <p:spPr>
          <a:xfrm>
            <a:off x="1676401" y="5004247"/>
            <a:ext cx="23812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rgbClr val="C00000"/>
                </a:solidFill>
              </a:rPr>
              <a:t>辛未狀元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F99B88B-7475-46CE-9AFD-6638AAEC7314}"/>
              </a:ext>
            </a:extLst>
          </p:cNvPr>
          <p:cNvSpPr txBox="1"/>
          <p:nvPr/>
        </p:nvSpPr>
        <p:spPr>
          <a:xfrm>
            <a:off x="4200526" y="647700"/>
            <a:ext cx="16383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000" dirty="0">
                <a:solidFill>
                  <a:srgbClr val="0070C0"/>
                </a:solidFill>
              </a:rPr>
              <a:t>析字</a:t>
            </a:r>
          </a:p>
        </p:txBody>
      </p:sp>
    </p:spTree>
    <p:extLst>
      <p:ext uri="{BB962C8B-B14F-4D97-AF65-F5344CB8AC3E}">
        <p14:creationId xmlns:p14="http://schemas.microsoft.com/office/powerpoint/2010/main" val="2142431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35145F-357A-44DE-8A4B-1B227C4BE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範例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19BBC79-F5E1-4375-843F-77A1FC4D8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半邊林靠半邊地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，一頭牛同一卷文</a:t>
            </a:r>
            <a:r>
              <a:rPr lang="zh-TW" altLang="en-US" sz="2100" dirty="0">
                <a:latin typeface="標楷體" panose="03000509000000000000" pitchFamily="65" charset="-120"/>
                <a:ea typeface="標楷體" panose="03000509000000000000" pitchFamily="65" charset="-120"/>
              </a:rPr>
              <a:t>猜一文人名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                                            杜牧</a:t>
            </a:r>
            <a:endParaRPr lang="en-US" altLang="zh-TW" sz="4000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千里草，何青青。十日卜，不得生 </a:t>
            </a:r>
            <a:r>
              <a:rPr lang="zh-TW" altLang="en-US" sz="2100" dirty="0">
                <a:latin typeface="標楷體" panose="03000509000000000000" pitchFamily="65" charset="-120"/>
                <a:ea typeface="標楷體" panose="03000509000000000000" pitchFamily="65" charset="-120"/>
              </a:rPr>
              <a:t>猜一人名</a:t>
            </a:r>
            <a:endParaRPr lang="en-US" altLang="zh-TW" sz="21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19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                                                                                </a:t>
            </a:r>
            <a:r>
              <a:rPr lang="zh-TW" altLang="en-US" sz="40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董卓</a:t>
            </a:r>
          </a:p>
        </p:txBody>
      </p:sp>
    </p:spTree>
    <p:extLst>
      <p:ext uri="{BB962C8B-B14F-4D97-AF65-F5344CB8AC3E}">
        <p14:creationId xmlns:p14="http://schemas.microsoft.com/office/powerpoint/2010/main" val="3640961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FF9A23-E00A-4E00-9E30-504CEBF9B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15642F5-A418-4FFF-B1D4-0D4CDA941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/>
              <a:t>黃絹幼婦外孫齏臼</a:t>
            </a:r>
            <a:endParaRPr lang="en-US" altLang="zh-TW" sz="4000" dirty="0"/>
          </a:p>
          <a:p>
            <a:r>
              <a:rPr lang="zh-TW" altLang="en-US" sz="4000" dirty="0"/>
              <a:t>                                   </a:t>
            </a:r>
            <a:r>
              <a:rPr lang="zh-TW" altLang="en-US" sz="3000" dirty="0">
                <a:solidFill>
                  <a:srgbClr val="C00000"/>
                </a:solidFill>
              </a:rPr>
              <a:t>絶妙好辭</a:t>
            </a:r>
            <a:endParaRPr lang="en-US" altLang="zh-TW" sz="3000" dirty="0">
              <a:solidFill>
                <a:srgbClr val="C00000"/>
              </a:solidFill>
            </a:endParaRPr>
          </a:p>
          <a:p>
            <a:r>
              <a:rPr lang="zh-TW" altLang="en-US" sz="4000" dirty="0">
                <a:latin typeface="+mn-ea"/>
              </a:rPr>
              <a:t>處世須存心上刄，修身切記寸邊而</a:t>
            </a:r>
            <a:endParaRPr lang="en-US" altLang="zh-TW" sz="4000" dirty="0">
              <a:latin typeface="+mn-ea"/>
            </a:endParaRPr>
          </a:p>
          <a:p>
            <a:r>
              <a:rPr lang="en-US" altLang="zh-TW" sz="3000" dirty="0">
                <a:solidFill>
                  <a:srgbClr val="C00000"/>
                </a:solidFill>
                <a:latin typeface="+mn-ea"/>
              </a:rPr>
              <a:t>                                                  </a:t>
            </a:r>
            <a:r>
              <a:rPr lang="zh-TW" altLang="en-US" sz="3000" dirty="0">
                <a:solidFill>
                  <a:srgbClr val="C00000"/>
                </a:solidFill>
                <a:latin typeface="+mn-ea"/>
              </a:rPr>
              <a:t>忍耐</a:t>
            </a:r>
          </a:p>
        </p:txBody>
      </p:sp>
    </p:spTree>
    <p:extLst>
      <p:ext uri="{BB962C8B-B14F-4D97-AF65-F5344CB8AC3E}">
        <p14:creationId xmlns:p14="http://schemas.microsoft.com/office/powerpoint/2010/main" val="2668792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圖庫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鋒芒">
  <a:themeElements>
    <a:clrScheme name="鋒芒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鋒芒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鋒芒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圖庫</Template>
  <TotalTime>2848</TotalTime>
  <Words>527</Words>
  <Application>Microsoft Office PowerPoint</Application>
  <PresentationFormat>寬螢幕</PresentationFormat>
  <Paragraphs>88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13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14</vt:i4>
      </vt:variant>
    </vt:vector>
  </HeadingPairs>
  <TitlesOfParts>
    <vt:vector size="29" baseType="lpstr">
      <vt:lpstr>細明體</vt:lpstr>
      <vt:lpstr>微軟正黑體</vt:lpstr>
      <vt:lpstr>新細明體</vt:lpstr>
      <vt:lpstr>標楷體</vt:lpstr>
      <vt:lpstr>Arial</vt:lpstr>
      <vt:lpstr>Book Antiqua</vt:lpstr>
      <vt:lpstr>Calibri</vt:lpstr>
      <vt:lpstr>Gill Sans MT</vt:lpstr>
      <vt:lpstr>Lucida Sans</vt:lpstr>
      <vt:lpstr>Times New Roman</vt:lpstr>
      <vt:lpstr>Wingdings</vt:lpstr>
      <vt:lpstr>Wingdings 2</vt:lpstr>
      <vt:lpstr>Wingdings 3</vt:lpstr>
      <vt:lpstr>圖庫</vt:lpstr>
      <vt:lpstr>鋒芒</vt:lpstr>
      <vt:lpstr>小說[搞]什麼？</vt:lpstr>
      <vt:lpstr>要件</vt:lpstr>
      <vt:lpstr>二、小說 vs 散文(記敘) </vt:lpstr>
      <vt:lpstr>這樣看小說</vt:lpstr>
      <vt:lpstr>這樣看小說</vt:lpstr>
      <vt:lpstr>請掃條碼進入padlet</vt:lpstr>
      <vt:lpstr>題目說明1</vt:lpstr>
      <vt:lpstr>範例</vt:lpstr>
      <vt:lpstr>PowerPoint 簡報</vt:lpstr>
      <vt:lpstr>題目說明2</vt:lpstr>
      <vt:lpstr>題目說明3 </vt:lpstr>
      <vt:lpstr>範例</vt:lpstr>
      <vt:lpstr>人物性格</vt:lpstr>
      <vt:lpstr>總結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小說[搞]什麼？</dc:title>
  <dc:creator>丁 靜瑜</dc:creator>
  <cp:lastModifiedBy>丁 靜瑜</cp:lastModifiedBy>
  <cp:revision>18</cp:revision>
  <dcterms:created xsi:type="dcterms:W3CDTF">2023-12-01T06:07:17Z</dcterms:created>
  <dcterms:modified xsi:type="dcterms:W3CDTF">2023-12-25T13:51:02Z</dcterms:modified>
</cp:coreProperties>
</file>