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6B1BF-0BAB-4A62-B962-158AF5EC4A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486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E026D-9960-4FBE-9B4F-E265A63223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776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ED4B5-A18E-44A6-95AF-19E720009E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920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DD8A2-DDDC-4528-9535-8D51F6664D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971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0B17-C389-400C-9087-1A63143403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21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674E5-4A4B-4382-8464-FF30E6D998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160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2D318-1694-4396-AF46-C7A3EA54B7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167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735DA-B630-4A84-B00C-E7A8B75EDD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243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B4058-35C5-4D5D-A69B-6907A8C7E1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925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F89ED-CDE3-4EBF-AF2D-960AF8E284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674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7926D-8872-4057-B075-D7E6071964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168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 b="-125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3538" y="6526213"/>
            <a:ext cx="10525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1">
                <a:solidFill>
                  <a:srgbClr val="5F005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2C6A49-09C2-4686-A2DB-B9227F1ED5DC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</p:spTree>
    <p:extLst>
      <p:ext uri="{BB962C8B-B14F-4D97-AF65-F5344CB8AC3E}">
        <p14:creationId xmlns:p14="http://schemas.microsoft.com/office/powerpoint/2010/main" val="400868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5B19C54F-9801-48BE-816B-F01EBB449B27}" type="slidenum">
              <a:rPr lang="en-US" altLang="zh-TW" smtClean="0">
                <a:solidFill>
                  <a:srgbClr val="5F005F"/>
                </a:solidFill>
              </a:rPr>
              <a:pPr eaLnBrk="1" hangingPunct="1"/>
              <a:t>1</a:t>
            </a:fld>
            <a:endParaRPr lang="en-US" altLang="zh-TW" smtClean="0">
              <a:solidFill>
                <a:srgbClr val="5F005F"/>
              </a:solidFill>
            </a:endParaRPr>
          </a:p>
        </p:txBody>
      </p:sp>
      <p:sp>
        <p:nvSpPr>
          <p:cNvPr id="5120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15913" y="1773238"/>
            <a:ext cx="7569200" cy="741362"/>
          </a:xfrm>
          <a:noFill/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n"/>
            </a:pPr>
            <a:r>
              <a:rPr lang="zh-TW" altLang="en-US" b="1" smtClean="0">
                <a:solidFill>
                  <a:srgbClr val="FF3300"/>
                </a:solidFill>
                <a:ea typeface="華康儷黑 Std W5" pitchFamily="34" charset="-120"/>
              </a:rPr>
              <a:t>沒寫完</a:t>
            </a:r>
            <a:r>
              <a:rPr lang="zh-TW" altLang="en-US" smtClean="0"/>
              <a:t> </a:t>
            </a:r>
          </a:p>
        </p:txBody>
      </p:sp>
      <p:sp>
        <p:nvSpPr>
          <p:cNvPr id="5124" name="Rectangle 10"/>
          <p:cNvSpPr>
            <a:spLocks noChangeArrowheads="1"/>
          </p:cNvSpPr>
          <p:nvPr/>
        </p:nvSpPr>
        <p:spPr bwMode="auto">
          <a:xfrm>
            <a:off x="0" y="188913"/>
            <a:ext cx="91440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800" smtClean="0">
                <a:solidFill>
                  <a:srgbClr val="000000"/>
                </a:solidFill>
              </a:rPr>
              <a:t/>
            </a:r>
            <a:br>
              <a:rPr lang="en-US" altLang="zh-TW" sz="3800" smtClean="0">
                <a:solidFill>
                  <a:srgbClr val="000000"/>
                </a:solidFill>
              </a:rPr>
            </a:br>
            <a:r>
              <a:rPr lang="zh-TW" altLang="en-US" sz="4400" b="1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禁忌</a:t>
            </a:r>
            <a:r>
              <a:rPr lang="en-US" altLang="zh-TW" sz="4400" b="1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1</a:t>
            </a:r>
            <a:r>
              <a:rPr lang="en-US" altLang="zh-TW" sz="440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890588" y="2730500"/>
            <a:ext cx="75692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就算剩十八分鐘</a:t>
            </a:r>
            <a:r>
              <a:rPr lang="en-US" altLang="zh-TW" sz="3200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,</a:t>
            </a:r>
            <a:r>
              <a:rPr lang="zh-TW" altLang="en-US" sz="3200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有十八分鐘的寫法</a:t>
            </a:r>
            <a:r>
              <a:rPr lang="en-US" altLang="zh-TW" sz="3200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! 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890588" y="3633788"/>
            <a:ext cx="7569200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只剩八分鐘</a:t>
            </a:r>
            <a:r>
              <a:rPr lang="en-US" altLang="zh-TW" sz="3200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,</a:t>
            </a:r>
            <a:r>
              <a:rPr lang="zh-TW" altLang="en-US" sz="3200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有八分鐘的寫法</a:t>
            </a:r>
            <a:r>
              <a:rPr lang="en-US" altLang="zh-TW" sz="3200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!!</a:t>
            </a:r>
            <a:r>
              <a:rPr lang="en-US" altLang="zh-TW" sz="320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5127" name="Picture 13" descr="thCAJ1I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068638"/>
            <a:ext cx="1524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890588" y="4573588"/>
            <a:ext cx="756920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Font typeface="Wingdings" pitchFamily="2" charset="2"/>
              <a:buNone/>
            </a:pPr>
            <a:r>
              <a:rPr lang="zh-TW" altLang="zh-TW" sz="3200" b="1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辦法</a:t>
            </a:r>
            <a:r>
              <a:rPr lang="en-US" altLang="zh-TW" sz="3200" b="1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:</a:t>
            </a:r>
            <a:r>
              <a:rPr lang="zh-TW" altLang="en-US" sz="3200" b="1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大不了一個圖一句</a:t>
            </a:r>
            <a:r>
              <a:rPr lang="en-US" altLang="zh-TW" sz="3200" b="1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,</a:t>
            </a:r>
            <a:r>
              <a:rPr lang="zh-TW" altLang="en-US" sz="3200" b="1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三句話解決</a:t>
            </a:r>
            <a:r>
              <a:rPr lang="en-US" altLang="zh-TW" sz="3200" b="1" smtClean="0">
                <a:solidFill>
                  <a:srgbClr val="000000"/>
                </a:solidFill>
                <a:latin typeface="華康儷黑 Std W5" pitchFamily="34" charset="-120"/>
                <a:ea typeface="華康儷黑 Std W5" pitchFamily="34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5941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65259D25-3D03-4F3A-980F-4B224FF4A15E}" type="slidenum">
              <a:rPr lang="en-US" altLang="zh-TW" smtClean="0">
                <a:solidFill>
                  <a:srgbClr val="5F005F"/>
                </a:solidFill>
              </a:rPr>
              <a:pPr eaLnBrk="1" hangingPunct="1"/>
              <a:t>2</a:t>
            </a:fld>
            <a:endParaRPr lang="en-US" altLang="zh-TW" smtClean="0">
              <a:solidFill>
                <a:srgbClr val="5F005F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latin typeface="華康儷黑 Std W5" pitchFamily="34" charset="-120"/>
                <a:ea typeface="華康儷黑 Std W5" pitchFamily="34" charset="-120"/>
              </a:rPr>
              <a:t>禁忌</a:t>
            </a:r>
            <a:r>
              <a:rPr lang="en-US" altLang="zh-TW" b="1" smtClean="0">
                <a:latin typeface="華康儷黑 Std W5" pitchFamily="34" charset="-120"/>
                <a:ea typeface="華康儷黑 Std W5" pitchFamily="34" charset="-120"/>
              </a:rPr>
              <a:t>2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15913" y="1773238"/>
            <a:ext cx="7569200" cy="741362"/>
          </a:xfrm>
          <a:noFill/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n"/>
            </a:pPr>
            <a:r>
              <a:rPr lang="zh-TW" altLang="en-US" b="1" smtClean="0">
                <a:solidFill>
                  <a:srgbClr val="FF3300"/>
                </a:solidFill>
                <a:ea typeface="華康儷黑 Std W5" pitchFamily="34" charset="-120"/>
              </a:rPr>
              <a:t>用中文思考</a:t>
            </a:r>
            <a:r>
              <a:rPr lang="en-US" altLang="zh-TW" b="1" smtClean="0">
                <a:solidFill>
                  <a:srgbClr val="FF3300"/>
                </a:solidFill>
                <a:ea typeface="華康儷黑 Std W5" pitchFamily="34" charset="-120"/>
              </a:rPr>
              <a:t>.</a:t>
            </a:r>
            <a:r>
              <a:rPr lang="zh-TW" altLang="en-US" b="1" smtClean="0">
                <a:solidFill>
                  <a:srgbClr val="FF3300"/>
                </a:solidFill>
                <a:ea typeface="華康儷黑 Std W5" pitchFamily="34" charset="-120"/>
              </a:rPr>
              <a:t>中文成語 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022350" y="2565400"/>
            <a:ext cx="6429375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>
                <a:latin typeface="華康儷黑 Std W5" pitchFamily="34" charset="-120"/>
                <a:ea typeface="華康儷黑 Std W5" pitchFamily="34" charset="-120"/>
              </a:rPr>
              <a:t>不要考自己翻譯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!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>
                <a:latin typeface="華康儷黑 Std W5" pitchFamily="34" charset="-120"/>
                <a:ea typeface="華康儷黑 Std W5" pitchFamily="34" charset="-120"/>
              </a:rPr>
              <a:t>你的中文能力遠超過你的英文能力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!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971550" y="3716338"/>
            <a:ext cx="6880225" cy="94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 b="1">
                <a:latin typeface="華康儷黑 Std W5" pitchFamily="34" charset="-120"/>
                <a:ea typeface="華康儷黑 Std W5" pitchFamily="34" charset="-120"/>
              </a:rPr>
              <a:t> 辦法</a:t>
            </a:r>
            <a:r>
              <a:rPr lang="en-US" altLang="zh-TW" sz="3200" b="1">
                <a:latin typeface="華康儷黑 Std W5" pitchFamily="34" charset="-120"/>
                <a:ea typeface="華康儷黑 Std W5" pitchFamily="34" charset="-120"/>
              </a:rPr>
              <a:t>: </a:t>
            </a:r>
            <a:r>
              <a:rPr lang="zh-TW" altLang="en-US" sz="3200" b="1">
                <a:latin typeface="華康儷黑 Std W5" pitchFamily="34" charset="-120"/>
                <a:ea typeface="華康儷黑 Std W5" pitchFamily="34" charset="-120"/>
              </a:rPr>
              <a:t>請準備好自己熟悉的句型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 b="1">
                <a:latin typeface="華康儷黑 Std W5" pitchFamily="34" charset="-120"/>
                <a:ea typeface="華康儷黑 Std W5" pitchFamily="34" charset="-120"/>
              </a:rPr>
              <a:t>          直接套用英文的句型</a:t>
            </a:r>
            <a:r>
              <a:rPr lang="en-US" altLang="zh-TW" sz="3200" b="1">
                <a:latin typeface="華康儷黑 Std W5" pitchFamily="34" charset="-120"/>
                <a:ea typeface="華康儷黑 Std W5" pitchFamily="34" charset="-120"/>
              </a:rPr>
              <a:t>,</a:t>
            </a:r>
            <a:r>
              <a:rPr lang="zh-TW" altLang="en-US" sz="3200" b="1">
                <a:latin typeface="華康儷黑 Std W5" pitchFamily="34" charset="-120"/>
                <a:ea typeface="華康儷黑 Std W5" pitchFamily="34" charset="-120"/>
              </a:rPr>
              <a:t>片語</a:t>
            </a:r>
            <a:r>
              <a:rPr lang="en-US" altLang="zh-TW" sz="3200" b="1">
                <a:latin typeface="華康儷黑 Std W5" pitchFamily="34" charset="-120"/>
                <a:ea typeface="華康儷黑 Std W5" pitchFamily="34" charset="-120"/>
              </a:rPr>
              <a:t>! 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869950" y="4868863"/>
            <a:ext cx="784542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2800">
                <a:latin typeface="華康儷黑 Std W5" pitchFamily="34" charset="-120"/>
                <a:ea typeface="華康儷黑 Std W5" pitchFamily="34" charset="-120"/>
              </a:rPr>
              <a:t>基礎萬用句型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: As soon as S + Ved, S + Ved. 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869950" y="5372100"/>
            <a:ext cx="784542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2800">
                <a:latin typeface="華康儷黑 Std W5" pitchFamily="34" charset="-120"/>
                <a:ea typeface="華康儷黑 Std W5" pitchFamily="34" charset="-120"/>
              </a:rPr>
              <a:t>基礎萬用片語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: To her surprise, S + V. 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869950" y="5864225"/>
            <a:ext cx="784542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2800">
                <a:latin typeface="華康儷黑 Std W5" pitchFamily="34" charset="-120"/>
                <a:ea typeface="華康儷黑 Std W5" pitchFamily="34" charset="-120"/>
              </a:rPr>
              <a:t>基礎萬用片語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: All of a sudden, S + V. </a:t>
            </a:r>
          </a:p>
        </p:txBody>
      </p:sp>
    </p:spTree>
    <p:extLst>
      <p:ext uri="{BB962C8B-B14F-4D97-AF65-F5344CB8AC3E}">
        <p14:creationId xmlns:p14="http://schemas.microsoft.com/office/powerpoint/2010/main" val="11845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DF30358C-16DB-4372-B394-7F0E1DE6090D}" type="slidenum">
              <a:rPr lang="en-US" altLang="zh-TW" smtClean="0">
                <a:solidFill>
                  <a:srgbClr val="5F005F"/>
                </a:solidFill>
              </a:rPr>
              <a:pPr eaLnBrk="1" hangingPunct="1"/>
              <a:t>3</a:t>
            </a:fld>
            <a:endParaRPr lang="en-US" altLang="zh-TW" smtClean="0">
              <a:solidFill>
                <a:srgbClr val="5F005F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latin typeface="華康儷黑 Std W5" pitchFamily="34" charset="-120"/>
                <a:ea typeface="華康儷黑 Std W5" pitchFamily="34" charset="-120"/>
              </a:rPr>
              <a:t>禁忌</a:t>
            </a:r>
            <a:r>
              <a:rPr lang="en-US" altLang="zh-TW" b="1" smtClean="0">
                <a:latin typeface="華康儷黑 Std W5" pitchFamily="34" charset="-120"/>
                <a:ea typeface="華康儷黑 Std W5" pitchFamily="34" charset="-120"/>
              </a:rPr>
              <a:t>3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15913" y="1701800"/>
            <a:ext cx="8577262" cy="741363"/>
          </a:xfrm>
          <a:noFill/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n"/>
            </a:pPr>
            <a:r>
              <a:rPr lang="zh-TW" altLang="en-US" b="1" smtClean="0">
                <a:solidFill>
                  <a:srgbClr val="FF3300"/>
                </a:solidFill>
                <a:ea typeface="華康儷黑 Std W5" pitchFamily="34" charset="-120"/>
              </a:rPr>
              <a:t>在前兩句就出現重大錯字 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892175" y="2420938"/>
            <a:ext cx="50482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From my onion,… 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892175" y="2924175"/>
            <a:ext cx="50482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000">
                <a:latin typeface="華康儷黑 Std W5" pitchFamily="34" charset="-120"/>
                <a:ea typeface="華康儷黑 Std W5" pitchFamily="34" charset="-120"/>
              </a:rPr>
              <a:t>In my 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opinion</a:t>
            </a:r>
            <a:r>
              <a:rPr lang="en-US" altLang="zh-TW" sz="3000">
                <a:latin typeface="華康儷黑 Std W5" pitchFamily="34" charset="-120"/>
                <a:ea typeface="華康儷黑 Std W5" pitchFamily="34" charset="-120"/>
              </a:rPr>
              <a:t>,…. 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898525" y="3500438"/>
            <a:ext cx="914558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In my heart, my father is the an impotent person. 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900113" y="4076700"/>
            <a:ext cx="81724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In my heart, my father is the an important person. 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892175" y="4868863"/>
            <a:ext cx="81724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2800" b="1">
                <a:latin typeface="華康儷黑 Std W5" pitchFamily="34" charset="-120"/>
                <a:ea typeface="華康儷黑 Std W5" pitchFamily="34" charset="-120"/>
              </a:rPr>
              <a:t>辦法</a:t>
            </a:r>
            <a:r>
              <a:rPr lang="en-US" altLang="zh-TW" sz="2800" b="1">
                <a:latin typeface="華康儷黑 Std W5" pitchFamily="34" charset="-120"/>
                <a:ea typeface="華康儷黑 Std W5" pitchFamily="34" charset="-120"/>
              </a:rPr>
              <a:t>: </a:t>
            </a:r>
            <a:r>
              <a:rPr lang="zh-TW" altLang="en-US" sz="2800" b="1">
                <a:latin typeface="華康儷黑 Std W5" pitchFamily="34" charset="-120"/>
                <a:ea typeface="華康儷黑 Std W5" pitchFamily="34" charset="-120"/>
              </a:rPr>
              <a:t>前兩句設計好固定句型</a:t>
            </a:r>
            <a:r>
              <a:rPr lang="en-US" altLang="zh-TW" sz="2800" b="1">
                <a:latin typeface="華康儷黑 Std W5" pitchFamily="34" charset="-120"/>
                <a:ea typeface="華康儷黑 Std W5" pitchFamily="34" charset="-120"/>
              </a:rPr>
              <a:t>(</a:t>
            </a:r>
            <a:r>
              <a:rPr lang="zh-TW" altLang="en-US" sz="2800" b="1">
                <a:latin typeface="華康儷黑 Std W5" pitchFamily="34" charset="-120"/>
                <a:ea typeface="華康儷黑 Std W5" pitchFamily="34" charset="-120"/>
              </a:rPr>
              <a:t>甚至句子</a:t>
            </a:r>
            <a:r>
              <a:rPr lang="en-US" altLang="zh-TW" sz="2800" b="1">
                <a:latin typeface="華康儷黑 Std W5" pitchFamily="34" charset="-120"/>
                <a:ea typeface="華康儷黑 Std W5" pitchFamily="34" charset="-120"/>
              </a:rPr>
              <a:t>),</a:t>
            </a:r>
            <a:r>
              <a:rPr lang="zh-TW" altLang="en-US" sz="2800" b="1">
                <a:latin typeface="華康儷黑 Std W5" pitchFamily="34" charset="-120"/>
                <a:ea typeface="華康儷黑 Std W5" pitchFamily="34" charset="-120"/>
              </a:rPr>
              <a:t>直接套用</a:t>
            </a:r>
            <a:r>
              <a:rPr lang="en-US" altLang="zh-TW" sz="2800" b="1">
                <a:latin typeface="華康儷黑 Std W5" pitchFamily="34" charset="-120"/>
                <a:ea typeface="華康儷黑 Std W5" pitchFamily="34" charset="-120"/>
              </a:rPr>
              <a:t>!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319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build="p"/>
      <p:bldP spid="7178" grpId="0" build="p"/>
      <p:bldP spid="7179" grpId="0" build="p"/>
      <p:bldP spid="7180" grpId="0" build="p"/>
      <p:bldP spid="7181" grpId="0" build="p"/>
      <p:bldP spid="718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961983AD-13BA-4CD6-8CC8-42E90DCEE3B0}" type="slidenum">
              <a:rPr lang="en-US" altLang="zh-TW" smtClean="0">
                <a:solidFill>
                  <a:srgbClr val="5F005F"/>
                </a:solidFill>
                <a:latin typeface="華康儷黑 Std W5" pitchFamily="34" charset="-120"/>
                <a:ea typeface="華康儷黑 Std W5" pitchFamily="34" charset="-120"/>
              </a:rPr>
              <a:pPr eaLnBrk="1" hangingPunct="1"/>
              <a:t>4</a:t>
            </a:fld>
            <a:endParaRPr lang="en-US" altLang="zh-TW" smtClean="0">
              <a:solidFill>
                <a:srgbClr val="5F005F"/>
              </a:solidFill>
              <a:latin typeface="華康儷黑 Std W5" pitchFamily="34" charset="-120"/>
              <a:ea typeface="華康儷黑 Std W5" pitchFamily="34" charset="-12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latin typeface="華康儷黑 Std W5" pitchFamily="34" charset="-120"/>
                <a:ea typeface="華康儷黑 Std W5" pitchFamily="34" charset="-120"/>
              </a:rPr>
              <a:t>習慣</a:t>
            </a:r>
            <a:r>
              <a:rPr lang="en-US" altLang="zh-TW" b="1" smtClean="0">
                <a:latin typeface="華康儷黑 Std W5" pitchFamily="34" charset="-120"/>
                <a:ea typeface="華康儷黑 Std W5" pitchFamily="34" charset="-120"/>
              </a:rPr>
              <a:t>1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22263" y="1690688"/>
            <a:ext cx="9002712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Char char="n"/>
            </a:pPr>
            <a:r>
              <a:rPr lang="zh-TW" altLang="en-US" sz="3200">
                <a:solidFill>
                  <a:srgbClr val="FF3300"/>
                </a:solidFill>
                <a:latin typeface="華康儷黑 Std W5" pitchFamily="34" charset="-120"/>
                <a:ea typeface="華康儷黑 Std W5" pitchFamily="34" charset="-120"/>
              </a:rPr>
              <a:t>建立自己得字庫</a:t>
            </a:r>
            <a:r>
              <a:rPr lang="en-US" altLang="zh-TW" sz="3200">
                <a:solidFill>
                  <a:srgbClr val="FF3300"/>
                </a:solidFill>
                <a:latin typeface="華康儷黑 Std W5" pitchFamily="34" charset="-120"/>
                <a:ea typeface="華康儷黑 Std W5" pitchFamily="34" charset="-120"/>
              </a:rPr>
              <a:t>(</a:t>
            </a:r>
            <a:r>
              <a:rPr lang="zh-TW" altLang="en-US" sz="3200">
                <a:solidFill>
                  <a:srgbClr val="FF3300"/>
                </a:solidFill>
                <a:latin typeface="華康儷黑 Std W5" pitchFamily="34" charset="-120"/>
                <a:ea typeface="華康儷黑 Std W5" pitchFamily="34" charset="-120"/>
              </a:rPr>
              <a:t>待換字</a:t>
            </a:r>
            <a:r>
              <a:rPr lang="en-US" altLang="zh-TW" sz="3200">
                <a:solidFill>
                  <a:srgbClr val="FF3300"/>
                </a:solidFill>
                <a:latin typeface="華康儷黑 Std W5" pitchFamily="34" charset="-120"/>
                <a:ea typeface="華康儷黑 Std W5" pitchFamily="34" charset="-120"/>
              </a:rPr>
              <a:t>) 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611188" y="2492375"/>
            <a:ext cx="43926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>
                <a:latin typeface="華康儷黑 Std W5" pitchFamily="34" charset="-120"/>
                <a:ea typeface="華康儷黑 Std W5" pitchFamily="34" charset="-120"/>
              </a:rPr>
              <a:t>形容風景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: beautiful 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  <a:sym typeface="Wingdings" pitchFamily="2" charset="2"/>
              </a:rPr>
              <a:t></a:t>
            </a:r>
            <a:endParaRPr lang="en-US" altLang="zh-TW" sz="3200">
              <a:latin typeface="華康儷黑 Std W5" pitchFamily="34" charset="-120"/>
              <a:ea typeface="華康儷黑 Std W5" pitchFamily="34" charset="-12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935038" y="3008313"/>
            <a:ext cx="28082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phenomenal 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3563938" y="3008313"/>
            <a:ext cx="23764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picturesque 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5943600" y="3008313"/>
            <a:ext cx="26638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spectacular  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611188" y="3644900"/>
            <a:ext cx="39608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>
                <a:latin typeface="華康儷黑 Std W5" pitchFamily="34" charset="-120"/>
                <a:ea typeface="華康儷黑 Std W5" pitchFamily="34" charset="-120"/>
              </a:rPr>
              <a:t>形容美女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:pretty 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  <a:sym typeface="Wingdings" pitchFamily="2" charset="2"/>
              </a:rPr>
              <a:t></a:t>
            </a:r>
            <a:endParaRPr lang="en-US" altLang="zh-TW" sz="3200">
              <a:latin typeface="華康儷黑 Std W5" pitchFamily="34" charset="-120"/>
              <a:ea typeface="華康儷黑 Std W5" pitchFamily="34" charset="-120"/>
            </a:endParaRP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971550" y="4303713"/>
            <a:ext cx="20161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gorgeous 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2987675" y="4303713"/>
            <a:ext cx="237648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glamorous 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5219700" y="4303713"/>
            <a:ext cx="237648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adorable  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643438" y="2492375"/>
            <a:ext cx="28082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breath-taking 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3959225" y="3644900"/>
            <a:ext cx="37814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stunningly beautiful 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538163" y="4941888"/>
            <a:ext cx="41052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>
                <a:latin typeface="華康儷黑 Std W5" pitchFamily="34" charset="-120"/>
                <a:ea typeface="華康儷黑 Std W5" pitchFamily="34" charset="-120"/>
              </a:rPr>
              <a:t>形容食物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:delicious 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  <a:sym typeface="Wingdings" pitchFamily="2" charset="2"/>
              </a:rPr>
              <a:t>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 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25950" y="4941888"/>
            <a:ext cx="11525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tasty 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114425" y="5457825"/>
            <a:ext cx="35290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mouth-watering  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786313" y="5457825"/>
            <a:ext cx="19446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delicate </a:t>
            </a:r>
          </a:p>
        </p:txBody>
      </p:sp>
    </p:spTree>
    <p:extLst>
      <p:ext uri="{BB962C8B-B14F-4D97-AF65-F5344CB8AC3E}">
        <p14:creationId xmlns:p14="http://schemas.microsoft.com/office/powerpoint/2010/main" val="88252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4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4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build="p"/>
      <p:bldP spid="14348" grpId="0" build="p"/>
      <p:bldP spid="14349" grpId="0" build="p"/>
      <p:bldP spid="14350" grpId="0" build="p"/>
      <p:bldP spid="14351" grpId="0" build="p"/>
      <p:bldP spid="14352" grpId="0" build="p"/>
      <p:bldP spid="14353" grpId="0" build="p"/>
      <p:bldP spid="14354" grpId="0" build="p"/>
      <p:bldP spid="14355" grpId="0" build="p"/>
      <p:bldP spid="14356" grpId="0" build="p"/>
      <p:bldP spid="14357" grpId="0" build="p"/>
      <p:bldP spid="14358" grpId="0" build="p"/>
      <p:bldP spid="14359" grpId="0" build="p"/>
      <p:bldP spid="14360" grpId="0" build="p"/>
      <p:bldP spid="1436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chemeClr val="tx2"/>
                </a:solidFill>
                <a:latin typeface="華康儷黑 Std W5" pitchFamily="34" charset="-120"/>
                <a:ea typeface="華康儷黑 Std W5" pitchFamily="34" charset="-120"/>
              </a:rPr>
              <a:t>習慣</a:t>
            </a:r>
            <a:r>
              <a:rPr lang="en-US" altLang="zh-TW" sz="4400" b="1">
                <a:solidFill>
                  <a:schemeClr val="tx2"/>
                </a:solidFill>
                <a:latin typeface="華康儷黑 Std W5" pitchFamily="34" charset="-120"/>
                <a:ea typeface="華康儷黑 Std W5" pitchFamily="34" charset="-120"/>
              </a:rPr>
              <a:t>1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395288" y="1844675"/>
            <a:ext cx="19446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>
                <a:latin typeface="華康儷黑 Std W5" pitchFamily="34" charset="-120"/>
                <a:ea typeface="華康儷黑 Std W5" pitchFamily="34" charset="-120"/>
              </a:rPr>
              <a:t>哭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:cry 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  <a:sym typeface="Wingdings" pitchFamily="2" charset="2"/>
              </a:rPr>
              <a:t>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 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2230438" y="1844675"/>
            <a:ext cx="13335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weep 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3670300" y="1844675"/>
            <a:ext cx="13335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>
                <a:latin typeface="華康儷黑 Std W5" pitchFamily="34" charset="-120"/>
                <a:ea typeface="華康儷黑 Std W5" pitchFamily="34" charset="-120"/>
              </a:rPr>
              <a:t> 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sob  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4787900" y="1844675"/>
            <a:ext cx="13335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wail 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2230438" y="2360613"/>
            <a:ext cx="49688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break down in tears </a:t>
            </a: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395288" y="3068638"/>
            <a:ext cx="36718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>
                <a:latin typeface="華康儷黑 Std W5" pitchFamily="34" charset="-120"/>
                <a:ea typeface="華康儷黑 Std W5" pitchFamily="34" charset="-120"/>
              </a:rPr>
              <a:t>生氣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: get angry 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  <a:sym typeface="Wingdings" pitchFamily="2" charset="2"/>
              </a:rPr>
              <a:t>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 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3779838" y="3068638"/>
            <a:ext cx="34194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>
                <a:latin typeface="華康儷黑 Std W5" pitchFamily="34" charset="-120"/>
                <a:ea typeface="華康儷黑 Std W5" pitchFamily="34" charset="-120"/>
              </a:rPr>
              <a:t> 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lose sb’s temper  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1331913" y="3800475"/>
            <a:ext cx="18002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lash out </a:t>
            </a: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3348038" y="3800475"/>
            <a:ext cx="25193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hit the roof </a:t>
            </a: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5867400" y="3800475"/>
            <a:ext cx="25193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freak out </a:t>
            </a: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393700" y="4724400"/>
            <a:ext cx="84994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 b="1">
                <a:latin typeface="華康儷黑 Std W5" pitchFamily="34" charset="-120"/>
                <a:ea typeface="華康儷黑 Std W5" pitchFamily="34" charset="-120"/>
              </a:rPr>
              <a:t>切記</a:t>
            </a:r>
            <a:r>
              <a:rPr lang="en-US" altLang="zh-TW" sz="3200" b="1">
                <a:latin typeface="華康儷黑 Std W5" pitchFamily="34" charset="-120"/>
                <a:ea typeface="華康儷黑 Std W5" pitchFamily="34" charset="-120"/>
              </a:rPr>
              <a:t>: </a:t>
            </a:r>
            <a:r>
              <a:rPr lang="zh-TW" altLang="en-US" sz="3200" b="1">
                <a:latin typeface="華康儷黑 Std W5" pitchFamily="34" charset="-120"/>
                <a:ea typeface="華康儷黑 Std W5" pitchFamily="34" charset="-120"/>
              </a:rPr>
              <a:t>單字背了是拿來用的</a:t>
            </a:r>
            <a:r>
              <a:rPr lang="en-US" altLang="zh-TW" sz="3200" b="1">
                <a:latin typeface="華康儷黑 Std W5" pitchFamily="34" charset="-120"/>
                <a:ea typeface="華康儷黑 Std W5" pitchFamily="34" charset="-120"/>
              </a:rPr>
              <a:t>!! </a:t>
            </a:r>
            <a:r>
              <a:rPr lang="zh-TW" altLang="en-US" sz="3200" b="1">
                <a:latin typeface="華康儷黑 Std W5" pitchFamily="34" charset="-120"/>
                <a:ea typeface="華康儷黑 Std W5" pitchFamily="34" charset="-120"/>
              </a:rPr>
              <a:t>不是拿來等著被考的</a:t>
            </a:r>
            <a:r>
              <a:rPr lang="en-US" altLang="zh-TW" sz="3200" b="1">
                <a:latin typeface="華康儷黑 Std W5" pitchFamily="34" charset="-120"/>
                <a:ea typeface="華康儷黑 Std W5" pitchFamily="34" charset="-120"/>
              </a:rPr>
              <a:t>!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377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9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9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9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9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9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9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build="p"/>
      <p:bldP spid="49158" grpId="0" build="p"/>
      <p:bldP spid="49159" grpId="0" build="p"/>
      <p:bldP spid="49160" grpId="0" build="p"/>
      <p:bldP spid="49161" grpId="0" build="p"/>
      <p:bldP spid="49162" grpId="0" build="p"/>
      <p:bldP spid="49163" grpId="0" build="p"/>
      <p:bldP spid="49164" grpId="0" build="p"/>
      <p:bldP spid="49165" grpId="0" build="p"/>
      <p:bldP spid="49166" grpId="0" build="p"/>
      <p:bldP spid="491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ED83FDF6-67CB-4BC3-BC8B-8C32C3C51536}" type="slidenum">
              <a:rPr lang="en-US" altLang="zh-TW" smtClean="0">
                <a:solidFill>
                  <a:srgbClr val="5F005F"/>
                </a:solidFill>
              </a:rPr>
              <a:pPr eaLnBrk="1" hangingPunct="1"/>
              <a:t>6</a:t>
            </a:fld>
            <a:endParaRPr lang="en-US" altLang="zh-TW" smtClean="0">
              <a:solidFill>
                <a:srgbClr val="5F005F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latin typeface="華康儷黑 Std W5" pitchFamily="34" charset="-120"/>
                <a:ea typeface="華康儷黑 Std W5" pitchFamily="34" charset="-120"/>
              </a:rPr>
              <a:t>習慣</a:t>
            </a:r>
            <a:r>
              <a:rPr lang="en-US" altLang="zh-TW" b="1" smtClean="0">
                <a:latin typeface="華康儷黑 Std W5" pitchFamily="34" charset="-120"/>
                <a:ea typeface="華康儷黑 Std W5" pitchFamily="34" charset="-120"/>
              </a:rPr>
              <a:t>2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2263" y="1690688"/>
            <a:ext cx="8642350" cy="719137"/>
          </a:xfrm>
        </p:spPr>
        <p:txBody>
          <a:bodyPr/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n"/>
              <a:defRPr/>
            </a:pPr>
            <a:r>
              <a:rPr lang="zh-TW" altLang="en-US" b="1" kern="1200" dirty="0" smtClean="0">
                <a:solidFill>
                  <a:srgbClr val="FF3300"/>
                </a:solidFill>
                <a:ea typeface="華康儷黑 Std W5" pitchFamily="34" charset="-120"/>
              </a:rPr>
              <a:t>建立自己的句庫</a:t>
            </a:r>
            <a:r>
              <a:rPr lang="en-US" altLang="zh-TW" b="1" kern="1200" dirty="0" smtClean="0">
                <a:solidFill>
                  <a:srgbClr val="FF3300"/>
                </a:solidFill>
                <a:ea typeface="華康儷黑 Std W5" pitchFamily="34" charset="-120"/>
              </a:rPr>
              <a:t>(</a:t>
            </a:r>
            <a:r>
              <a:rPr lang="zh-TW" altLang="en-US" b="1" kern="1200" dirty="0" smtClean="0">
                <a:solidFill>
                  <a:srgbClr val="FF3300"/>
                </a:solidFill>
                <a:ea typeface="華康儷黑 Std W5" pitchFamily="34" charset="-120"/>
              </a:rPr>
              <a:t>萬用句型</a:t>
            </a:r>
            <a:r>
              <a:rPr lang="en-US" altLang="zh-TW" b="1" kern="1200" dirty="0" smtClean="0">
                <a:solidFill>
                  <a:srgbClr val="FF3300"/>
                </a:solidFill>
                <a:ea typeface="華康儷黑 Std W5" pitchFamily="34" charset="-120"/>
              </a:rPr>
              <a:t>) </a:t>
            </a:r>
          </a:p>
        </p:txBody>
      </p:sp>
      <p:pic>
        <p:nvPicPr>
          <p:cNvPr id="17413" name="Picture 5" descr="my_d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04813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827088" y="2636838"/>
            <a:ext cx="90027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2800">
                <a:latin typeface="華康儷黑 Std W5" pitchFamily="34" charset="-120"/>
                <a:ea typeface="華康儷黑 Std W5" pitchFamily="34" charset="-120"/>
              </a:rPr>
              <a:t>萬用句型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1: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 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The more S + V, the more + S + V. 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827088" y="3306763"/>
            <a:ext cx="684053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2800">
                <a:latin typeface="華康儷黑 Std W5" pitchFamily="34" charset="-120"/>
                <a:ea typeface="華康儷黑 Std W5" pitchFamily="34" charset="-120"/>
              </a:rPr>
              <a:t>萬用句型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2: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 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No matter wh S + V,S + V.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 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836613" y="3932238"/>
            <a:ext cx="74072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2800">
                <a:latin typeface="華康儷黑 Std W5" pitchFamily="34" charset="-120"/>
                <a:ea typeface="華康儷黑 Std W5" pitchFamily="34" charset="-120"/>
              </a:rPr>
              <a:t>萬用句型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3: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 </a:t>
            </a:r>
            <a:r>
              <a:rPr lang="en-US" altLang="zh-TW" sz="2800">
                <a:latin typeface="華康儷黑 Std W5" pitchFamily="34" charset="-120"/>
                <a:ea typeface="華康儷黑 Std W5" pitchFamily="34" charset="-120"/>
              </a:rPr>
              <a:t>On Ving, S couldn’t help but + Vr.</a:t>
            </a:r>
            <a:r>
              <a:rPr lang="en-US" altLang="zh-TW" sz="3200">
                <a:latin typeface="華康儷黑 Std W5" pitchFamily="34" charset="-120"/>
                <a:ea typeface="華康儷黑 Std W5" pitchFamily="34" charset="-120"/>
              </a:rPr>
              <a:t> 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827088" y="5084763"/>
            <a:ext cx="74072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</a:pPr>
            <a:r>
              <a:rPr lang="zh-TW" altLang="en-US" sz="3200" b="1">
                <a:latin typeface="華康儷黑 Std W5" pitchFamily="34" charset="-120"/>
                <a:ea typeface="華康儷黑 Std W5" pitchFamily="34" charset="-120"/>
              </a:rPr>
              <a:t>提醒</a:t>
            </a:r>
            <a:r>
              <a:rPr lang="en-US" altLang="zh-TW" sz="3200" b="1">
                <a:latin typeface="華康儷黑 Std W5" pitchFamily="34" charset="-120"/>
                <a:ea typeface="華康儷黑 Std W5" pitchFamily="34" charset="-120"/>
              </a:rPr>
              <a:t>: </a:t>
            </a:r>
            <a:r>
              <a:rPr lang="zh-TW" altLang="en-US" sz="3200" b="1">
                <a:latin typeface="華康儷黑 Std W5" pitchFamily="34" charset="-120"/>
                <a:ea typeface="華康儷黑 Std W5" pitchFamily="34" charset="-120"/>
              </a:rPr>
              <a:t>每個句型的練習一定要請老師看</a:t>
            </a:r>
            <a:r>
              <a:rPr lang="en-US" altLang="zh-TW" sz="3200" b="1">
                <a:latin typeface="華康儷黑 Std W5" pitchFamily="34" charset="-120"/>
                <a:ea typeface="華康儷黑 Std W5" pitchFamily="34" charset="-12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01095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build="p"/>
      <p:bldP spid="15367" grpId="0" build="p"/>
      <p:bldP spid="15368" grpId="0" build="p"/>
      <p:bldP spid="15369" grpId="0" build="p"/>
      <p:bldP spid="15370" grpId="0" build="p"/>
    </p:bldLst>
  </p:timing>
</p:sld>
</file>

<file path=ppt/theme/theme1.xml><?xml version="1.0" encoding="utf-8"?>
<a:theme xmlns:a="http://schemas.openxmlformats.org/drawingml/2006/main" name="1-2">
  <a:themeElements>
    <a:clrScheme name="1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-2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如螢幕大小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1-2</vt:lpstr>
      <vt:lpstr>PowerPoint 簡報</vt:lpstr>
      <vt:lpstr>禁忌2</vt:lpstr>
      <vt:lpstr>禁忌3</vt:lpstr>
      <vt:lpstr>習慣1</vt:lpstr>
      <vt:lpstr>PowerPoint 簡報</vt:lpstr>
      <vt:lpstr>習慣2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Your User Name</cp:lastModifiedBy>
  <cp:revision>1</cp:revision>
  <dcterms:modified xsi:type="dcterms:W3CDTF">2013-12-20T01:53:16Z</dcterms:modified>
</cp:coreProperties>
</file>