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41"/>
  </p:notesMasterIdLst>
  <p:sldIdLst>
    <p:sldId id="256" r:id="rId2"/>
    <p:sldId id="288" r:id="rId3"/>
    <p:sldId id="275" r:id="rId4"/>
    <p:sldId id="289" r:id="rId5"/>
    <p:sldId id="304" r:id="rId6"/>
    <p:sldId id="305" r:id="rId7"/>
    <p:sldId id="268" r:id="rId8"/>
    <p:sldId id="296" r:id="rId9"/>
    <p:sldId id="297" r:id="rId10"/>
    <p:sldId id="303" r:id="rId11"/>
    <p:sldId id="306" r:id="rId12"/>
    <p:sldId id="290" r:id="rId13"/>
    <p:sldId id="293" r:id="rId14"/>
    <p:sldId id="300" r:id="rId15"/>
    <p:sldId id="308" r:id="rId16"/>
    <p:sldId id="294" r:id="rId17"/>
    <p:sldId id="274" r:id="rId18"/>
    <p:sldId id="279" r:id="rId19"/>
    <p:sldId id="299" r:id="rId20"/>
    <p:sldId id="271" r:id="rId21"/>
    <p:sldId id="301" r:id="rId22"/>
    <p:sldId id="312" r:id="rId23"/>
    <p:sldId id="307" r:id="rId24"/>
    <p:sldId id="283" r:id="rId25"/>
    <p:sldId id="317" r:id="rId26"/>
    <p:sldId id="318" r:id="rId27"/>
    <p:sldId id="281" r:id="rId28"/>
    <p:sldId id="319" r:id="rId29"/>
    <p:sldId id="320" r:id="rId30"/>
    <p:sldId id="314" r:id="rId31"/>
    <p:sldId id="315" r:id="rId32"/>
    <p:sldId id="316" r:id="rId33"/>
    <p:sldId id="309" r:id="rId34"/>
    <p:sldId id="298" r:id="rId35"/>
    <p:sldId id="280" r:id="rId36"/>
    <p:sldId id="277" r:id="rId37"/>
    <p:sldId id="321" r:id="rId38"/>
    <p:sldId id="259" r:id="rId39"/>
    <p:sldId id="260" r:id="rId40"/>
  </p:sldIdLst>
  <p:sldSz cx="9144000" cy="6858000" type="screen4x3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 autoAdjust="0"/>
    <p:restoredTop sz="94660"/>
  </p:normalViewPr>
  <p:slideViewPr>
    <p:cSldViewPr>
      <p:cViewPr varScale="1">
        <p:scale>
          <a:sx n="85" d="100"/>
          <a:sy n="85" d="100"/>
        </p:scale>
        <p:origin x="11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B1EB3-B2AD-469B-86AB-90B07F5378DB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1E7E3-71E4-46A8-89E0-28E6F52CCBF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427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4068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497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2747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398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1E7E3-71E4-46A8-89E0-28E6F52CCBFB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70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7164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97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976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98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169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510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875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993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684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46008" y="6302326"/>
            <a:ext cx="1097280" cy="274320"/>
          </a:xfrm>
        </p:spPr>
        <p:txBody>
          <a:bodyPr/>
          <a:lstStyle/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5016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2007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292608" y="292608"/>
            <a:ext cx="8558784" cy="627278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142" y="6302326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5A9A6A6-B566-4439-8E0E-3F3AF556AC3C}" type="datetimeFigureOut">
              <a:rPr lang="zh-TW" altLang="en-US" smtClean="0"/>
              <a:pPr/>
              <a:t>2024/9/2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2326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53042" y="6302326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30D8B7E-B20A-4D65-BF5D-2B3D2516749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5449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-kHmUnma_L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https://youtu.be/eeC0oQs_BHw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55576" y="1772816"/>
            <a:ext cx="7772400" cy="1214446"/>
          </a:xfrm>
        </p:spPr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chemeClr val="tx1"/>
                </a:solidFill>
                <a:latin typeface="+mj-ea"/>
              </a:rPr>
              <a:t>話說福興鄉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8680" y="3429000"/>
            <a:ext cx="7406640" cy="2357454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b="1" dirty="0">
                <a:solidFill>
                  <a:schemeClr val="tx1"/>
                </a:solidFill>
                <a:latin typeface="+mj-ea"/>
                <a:ea typeface="+mj-ea"/>
              </a:rPr>
              <a:t>地靈人傑的福地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未命名-2">
            <a:extLst>
              <a:ext uri="{FF2B5EF4-FFF2-40B4-BE49-F238E27FC236}">
                <a16:creationId xmlns:a16="http://schemas.microsoft.com/office/drawing/2014/main" id="{61DE83F9-7501-4065-4218-58F233088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652"/>
            <a:ext cx="8712968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7078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23728" y="2852936"/>
            <a:ext cx="4608512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福興景點</a:t>
            </a:r>
          </a:p>
        </p:txBody>
      </p:sp>
    </p:spTree>
    <p:extLst>
      <p:ext uri="{BB962C8B-B14F-4D97-AF65-F5344CB8AC3E}">
        <p14:creationId xmlns:p14="http://schemas.microsoft.com/office/powerpoint/2010/main" val="206554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000" t="34573" r="28512" b="36777"/>
          <a:stretch/>
        </p:blipFill>
        <p:spPr>
          <a:xfrm>
            <a:off x="5652120" y="2124007"/>
            <a:ext cx="2630977" cy="26309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723354" y="388571"/>
            <a:ext cx="7680960" cy="1371600"/>
          </a:xfrm>
        </p:spPr>
        <p:txBody>
          <a:bodyPr/>
          <a:lstStyle/>
          <a:p>
            <a:r>
              <a:rPr lang="zh-TW" altLang="en-US" b="1" dirty="0">
                <a:latin typeface="+mj-ea"/>
                <a:ea typeface="+mj-ea"/>
              </a:rPr>
              <a:t>藍色長虹</a:t>
            </a:r>
            <a:r>
              <a:rPr lang="en-US" altLang="zh-TW" b="1" dirty="0">
                <a:latin typeface="+mj-ea"/>
                <a:ea typeface="+mj-ea"/>
              </a:rPr>
              <a:t>~</a:t>
            </a:r>
            <a:r>
              <a:rPr lang="zh-TW" altLang="en-US" b="1" dirty="0">
                <a:latin typeface="+mj-ea"/>
                <a:ea typeface="+mj-ea"/>
              </a:rPr>
              <a:t>福興橋</a:t>
            </a:r>
          </a:p>
        </p:txBody>
      </p:sp>
    </p:spTree>
    <p:extLst>
      <p:ext uri="{BB962C8B-B14F-4D97-AF65-F5344CB8AC3E}">
        <p14:creationId xmlns:p14="http://schemas.microsoft.com/office/powerpoint/2010/main" val="276607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24554" cy="6408712"/>
          </a:xfrm>
          <a:prstGeom prst="rect">
            <a:avLst/>
          </a:prstGeom>
        </p:spPr>
      </p:pic>
      <p:sp>
        <p:nvSpPr>
          <p:cNvPr id="6" name="標題 6"/>
          <p:cNvSpPr txBox="1">
            <a:spLocks/>
          </p:cNvSpPr>
          <p:nvPr/>
        </p:nvSpPr>
        <p:spPr>
          <a:xfrm>
            <a:off x="539552" y="357848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>
                <a:solidFill>
                  <a:schemeClr val="bg1">
                    <a:lumMod val="95000"/>
                  </a:schemeClr>
                </a:solidFill>
                <a:latin typeface="+mj-ea"/>
                <a:ea typeface="+mj-ea"/>
              </a:rPr>
              <a:t>慶端陽之福興橋</a:t>
            </a:r>
          </a:p>
        </p:txBody>
      </p:sp>
    </p:spTree>
    <p:extLst>
      <p:ext uri="{BB962C8B-B14F-4D97-AF65-F5344CB8AC3E}">
        <p14:creationId xmlns:p14="http://schemas.microsoft.com/office/powerpoint/2010/main" val="46954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68_1010503_一、藍色長虹福興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2780928"/>
            <a:ext cx="6192688" cy="3384376"/>
          </a:xfrm>
        </p:spPr>
      </p:pic>
      <p:sp>
        <p:nvSpPr>
          <p:cNvPr id="5" name="矩形 4"/>
          <p:cNvSpPr/>
          <p:nvPr/>
        </p:nvSpPr>
        <p:spPr>
          <a:xfrm>
            <a:off x="467544" y="476672"/>
            <a:ext cx="85011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+mj-ea"/>
                <a:ea typeface="+mj-ea"/>
              </a:rPr>
              <a:t>沿海路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橫跨福鹿溪</a:t>
            </a:r>
            <a:r>
              <a:rPr lang="zh-TW" altLang="en-US" sz="2800" b="1" dirty="0">
                <a:latin typeface="+mj-ea"/>
                <a:ea typeface="+mj-ea"/>
              </a:rPr>
              <a:t>的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福興橋</a:t>
            </a:r>
            <a:r>
              <a:rPr lang="zh-TW" altLang="en-US" sz="2800" b="1" dirty="0">
                <a:latin typeface="+mj-ea"/>
                <a:ea typeface="+mj-ea"/>
              </a:rPr>
              <a:t>，採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淺藍色鋼拱橋</a:t>
            </a:r>
            <a:r>
              <a:rPr lang="zh-TW" altLang="en-US" sz="2800" b="1" dirty="0">
                <a:latin typeface="+mj-ea"/>
                <a:ea typeface="+mj-ea"/>
              </a:rPr>
              <a:t>設計，高聳的圓弧，支撐整座橋面，是福興鄉聞名的地標景觀，有「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藍色長虹</a:t>
            </a:r>
            <a:r>
              <a:rPr lang="zh-TW" altLang="en-US" sz="2800" b="1" dirty="0">
                <a:latin typeface="+mj-ea"/>
                <a:ea typeface="+mj-ea"/>
              </a:rPr>
              <a:t>」美稱。周邊有河濱景觀公園，及為鹿港端午節賽龍舟場地，橋下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波光粼粼</a:t>
            </a:r>
            <a:r>
              <a:rPr lang="zh-TW" altLang="en-US" sz="2800" b="1" dirty="0">
                <a:latin typeface="+mj-ea"/>
                <a:ea typeface="+mj-ea"/>
              </a:rPr>
              <a:t>，觀景台上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清風徐徐</a:t>
            </a:r>
            <a:r>
              <a:rPr lang="zh-TW" altLang="en-US" sz="2800" b="1" dirty="0">
                <a:latin typeface="+mj-ea"/>
                <a:ea typeface="+mj-ea"/>
              </a:rPr>
              <a:t>，吸引遊人如織。</a:t>
            </a:r>
          </a:p>
        </p:txBody>
      </p:sp>
    </p:spTree>
    <p:extLst>
      <p:ext uri="{BB962C8B-B14F-4D97-AF65-F5344CB8AC3E}">
        <p14:creationId xmlns:p14="http://schemas.microsoft.com/office/powerpoint/2010/main" val="17216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 fontScale="90000"/>
          </a:bodyPr>
          <a:lstStyle/>
          <a:p>
            <a:pPr algn="dist"/>
            <a:br>
              <a:rPr lang="en-US" altLang="zh-TW" dirty="0"/>
            </a:br>
            <a:br>
              <a:rPr lang="en-US" altLang="zh-TW" dirty="0"/>
            </a:br>
            <a:endParaRPr lang="zh-TW" altLang="en-US" sz="3100" dirty="0"/>
          </a:p>
        </p:txBody>
      </p:sp>
      <p:pic>
        <p:nvPicPr>
          <p:cNvPr id="4" name="內容版面配置區 3" descr="68_1010503_二、景觀奇特的貝類廟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811817" y="116632"/>
            <a:ext cx="9955817" cy="6624736"/>
          </a:xfrm>
        </p:spPr>
      </p:pic>
      <p:sp>
        <p:nvSpPr>
          <p:cNvPr id="6" name="矩形 5"/>
          <p:cNvSpPr/>
          <p:nvPr/>
        </p:nvSpPr>
        <p:spPr>
          <a:xfrm>
            <a:off x="1187624" y="471907"/>
            <a:ext cx="22322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>
                <a:solidFill>
                  <a:schemeClr val="accent2">
                    <a:lumMod val="75000"/>
                  </a:schemeClr>
                </a:solidFill>
              </a:rPr>
              <a:t>貝殼廟</a:t>
            </a:r>
          </a:p>
        </p:txBody>
      </p:sp>
    </p:spTree>
    <p:extLst>
      <p:ext uri="{BB962C8B-B14F-4D97-AF65-F5344CB8AC3E}">
        <p14:creationId xmlns:p14="http://schemas.microsoft.com/office/powerpoint/2010/main" val="1076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36496" cy="6408712"/>
          </a:xfrm>
        </p:spPr>
      </p:pic>
      <p:sp>
        <p:nvSpPr>
          <p:cNvPr id="5" name="標題 6"/>
          <p:cNvSpPr txBox="1">
            <a:spLocks/>
          </p:cNvSpPr>
          <p:nvPr/>
        </p:nvSpPr>
        <p:spPr>
          <a:xfrm>
            <a:off x="539552" y="642594"/>
            <a:ext cx="3600400" cy="1086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b="1" dirty="0">
                <a:solidFill>
                  <a:srgbClr val="002060"/>
                </a:solidFill>
                <a:latin typeface="+mj-ea"/>
                <a:ea typeface="+mj-ea"/>
              </a:rPr>
              <a:t>福寶輪胎公園</a:t>
            </a:r>
          </a:p>
        </p:txBody>
      </p:sp>
    </p:spTree>
    <p:extLst>
      <p:ext uri="{BB962C8B-B14F-4D97-AF65-F5344CB8AC3E}">
        <p14:creationId xmlns:p14="http://schemas.microsoft.com/office/powerpoint/2010/main" val="2638523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58171" t="34819" r="26689" b="17991"/>
          <a:stretch/>
        </p:blipFill>
        <p:spPr>
          <a:xfrm>
            <a:off x="5364088" y="2420888"/>
            <a:ext cx="1368152" cy="3024336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0" y="0"/>
            <a:ext cx="8935296" cy="6741368"/>
            <a:chOff x="-791662" y="4062071"/>
            <a:chExt cx="8935296" cy="6741368"/>
          </a:xfrm>
        </p:grpSpPr>
        <p:grpSp>
          <p:nvGrpSpPr>
            <p:cNvPr id="9" name="群組 8"/>
            <p:cNvGrpSpPr/>
            <p:nvPr/>
          </p:nvGrpSpPr>
          <p:grpSpPr>
            <a:xfrm>
              <a:off x="-791662" y="4062071"/>
              <a:ext cx="8935296" cy="6741368"/>
              <a:chOff x="-431622" y="2297603"/>
              <a:chExt cx="8935296" cy="6741368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31622" y="2297603"/>
                <a:ext cx="8935296" cy="6741368"/>
              </a:xfrm>
              <a:prstGeom prst="rect">
                <a:avLst/>
              </a:prstGeom>
            </p:spPr>
          </p:pic>
          <p:sp>
            <p:nvSpPr>
              <p:cNvPr id="8" name="矩形 7"/>
              <p:cNvSpPr/>
              <p:nvPr/>
            </p:nvSpPr>
            <p:spPr>
              <a:xfrm>
                <a:off x="935088" y="3645024"/>
                <a:ext cx="470760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92</a:t>
                </a:r>
                <a:r>
                  <a:rPr lang="zh-TW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年</a:t>
                </a:r>
                <a:r>
                  <a:rPr lang="en-US" altLang="zh-TW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6</a:t>
                </a:r>
                <a:r>
                  <a:rPr lang="zh-TW" altLang="en-US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月修復完成並登錄為「歷史建築」。</a:t>
                </a:r>
                <a:endParaRPr lang="zh-TW" altLang="en-US" dirty="0"/>
              </a:p>
            </p:txBody>
          </p:sp>
        </p:grpSp>
        <p:sp>
          <p:nvSpPr>
            <p:cNvPr id="7" name="標題 1"/>
            <p:cNvSpPr txBox="1">
              <a:spLocks/>
            </p:cNvSpPr>
            <p:nvPr/>
          </p:nvSpPr>
          <p:spPr>
            <a:xfrm>
              <a:off x="503040" y="4407224"/>
              <a:ext cx="5480714" cy="1371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4000" kern="1200" cap="none" spc="0" baseline="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n-ea"/>
                  <a:cs typeface="+mn-cs"/>
                </a:defRPr>
              </a:lvl1pPr>
            </a:lstStyle>
            <a:p>
              <a:r>
                <a:rPr lang="zh-TW" altLang="en-US" b="1" dirty="0">
                  <a:solidFill>
                    <a:schemeClr val="tx1"/>
                  </a:solidFill>
                </a:rPr>
                <a:t>福興穀倉 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116632"/>
            <a:ext cx="9089348" cy="662473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95536" y="5877654"/>
            <a:ext cx="288032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建於民國十七年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79912" y="883841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老虎窗</a:t>
            </a:r>
            <a:endParaRPr lang="zh-TW" alt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35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513437"/>
            <a:ext cx="8572560" cy="1417638"/>
          </a:xfrm>
        </p:spPr>
        <p:txBody>
          <a:bodyPr>
            <a:normAutofit fontScale="90000"/>
          </a:bodyPr>
          <a:lstStyle/>
          <a:p>
            <a:br>
              <a:rPr lang="en-US" altLang="zh-TW" sz="3100" dirty="0"/>
            </a:br>
            <a:br>
              <a:rPr lang="en-US" altLang="zh-TW" sz="3100" dirty="0"/>
            </a:br>
            <a:br>
              <a:rPr lang="en-US" altLang="zh-TW" sz="3100" dirty="0"/>
            </a:br>
            <a:br>
              <a:rPr lang="en-US" altLang="zh-TW" sz="3100" dirty="0"/>
            </a:br>
            <a:br>
              <a:rPr lang="en-US" altLang="zh-TW" sz="3100" dirty="0"/>
            </a:br>
            <a:br>
              <a:rPr lang="en-US" altLang="zh-TW" sz="3100" dirty="0"/>
            </a:br>
            <a:br>
              <a:rPr lang="en-US" altLang="zh-TW" sz="3100" dirty="0"/>
            </a:br>
            <a:br>
              <a:rPr lang="en-US" altLang="zh-TW" sz="3100" dirty="0"/>
            </a:b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福興鄉穀倉</a:t>
            </a:r>
            <a:br>
              <a:rPr lang="en-US" altLang="zh-TW" sz="3100" b="1" dirty="0">
                <a:solidFill>
                  <a:schemeClr val="tx1"/>
                </a:solidFill>
                <a:latin typeface="+mj-ea"/>
              </a:rPr>
            </a:br>
            <a:r>
              <a:rPr lang="en-US" altLang="zh-TW" sz="3100" b="1" dirty="0">
                <a:solidFill>
                  <a:schemeClr val="tx1"/>
                </a:solidFill>
                <a:latin typeface="+mj-ea"/>
              </a:rPr>
              <a:t>★</a:t>
            </a: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昭和</a:t>
            </a:r>
            <a:r>
              <a:rPr lang="en-US" altLang="zh-TW" sz="3100" b="1" dirty="0">
                <a:solidFill>
                  <a:srgbClr val="FF0000"/>
                </a:solidFill>
                <a:latin typeface="+mj-ea"/>
              </a:rPr>
              <a:t>10</a:t>
            </a: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年（</a:t>
            </a:r>
            <a:r>
              <a:rPr lang="en-US" altLang="zh-TW" sz="3100" b="1" dirty="0">
                <a:solidFill>
                  <a:srgbClr val="FF0000"/>
                </a:solidFill>
                <a:latin typeface="+mj-ea"/>
              </a:rPr>
              <a:t>1935</a:t>
            </a: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）</a:t>
            </a:r>
            <a:br>
              <a:rPr lang="en-US" altLang="zh-TW" sz="3100" b="1" dirty="0">
                <a:solidFill>
                  <a:srgbClr val="FF0000"/>
                </a:solidFill>
                <a:latin typeface="+mj-ea"/>
              </a:rPr>
            </a:b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    興建</a:t>
            </a:r>
            <a:br>
              <a:rPr lang="en-US" altLang="zh-TW" sz="3100" b="1" dirty="0">
                <a:solidFill>
                  <a:srgbClr val="FF0000"/>
                </a:solidFill>
                <a:latin typeface="+mj-ea"/>
              </a:rPr>
            </a:br>
            <a:br>
              <a:rPr lang="en-US" altLang="zh-TW" sz="3100" b="1" dirty="0">
                <a:solidFill>
                  <a:srgbClr val="FF0000"/>
                </a:solidFill>
                <a:latin typeface="+mj-ea"/>
              </a:rPr>
            </a:br>
            <a:r>
              <a:rPr lang="en-US" altLang="zh-TW" sz="3100" b="1" dirty="0">
                <a:solidFill>
                  <a:schemeClr val="tx1"/>
                </a:solidFill>
                <a:latin typeface="+mj-ea"/>
              </a:rPr>
              <a:t>★</a:t>
            </a: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主體空間</a:t>
            </a:r>
            <a:r>
              <a:rPr lang="en-US" altLang="zh-TW" sz="3100" b="1" dirty="0">
                <a:solidFill>
                  <a:schemeClr val="tx1"/>
                </a:solidFill>
                <a:latin typeface="+mj-ea"/>
              </a:rPr>
              <a:t>:</a:t>
            </a: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穀倉間、碾米機房、米倉</a:t>
            </a:r>
            <a:br>
              <a:rPr lang="en-US" altLang="zh-TW" sz="3100" b="1" dirty="0">
                <a:solidFill>
                  <a:schemeClr val="tx1"/>
                </a:solidFill>
                <a:latin typeface="+mj-ea"/>
              </a:rPr>
            </a:br>
            <a:br>
              <a:rPr lang="en-US" altLang="zh-TW" sz="3100" b="1" dirty="0">
                <a:solidFill>
                  <a:schemeClr val="tx1"/>
                </a:solidFill>
                <a:latin typeface="+mj-ea"/>
              </a:rPr>
            </a:br>
            <a:r>
              <a:rPr lang="en-US" altLang="zh-TW" sz="3100" b="1" dirty="0">
                <a:solidFill>
                  <a:schemeClr val="tx1"/>
                </a:solidFill>
                <a:latin typeface="+mj-ea"/>
              </a:rPr>
              <a:t>★</a:t>
            </a: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共有</a:t>
            </a: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七、八棟</a:t>
            </a: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三層樓高建築，內部設計是由檜木搭   </a:t>
            </a:r>
            <a:br>
              <a:rPr lang="en-US" altLang="zh-TW" sz="3100" b="1" dirty="0">
                <a:solidFill>
                  <a:schemeClr val="tx1"/>
                </a:solidFill>
                <a:latin typeface="+mj-ea"/>
              </a:rPr>
            </a:b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    築而成的碾米機房，結合十六間糧庫。</a:t>
            </a:r>
            <a:br>
              <a:rPr lang="en-US" altLang="zh-TW" sz="3100" b="1" dirty="0">
                <a:solidFill>
                  <a:schemeClr val="tx1"/>
                </a:solidFill>
                <a:latin typeface="+mj-ea"/>
              </a:rPr>
            </a:br>
            <a:br>
              <a:rPr lang="en-US" altLang="zh-TW" sz="3100" b="1" dirty="0">
                <a:solidFill>
                  <a:schemeClr val="tx1"/>
                </a:solidFill>
                <a:latin typeface="+mj-ea"/>
              </a:rPr>
            </a:b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因為是糧倉，</a:t>
            </a: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防潮</a:t>
            </a: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、</a:t>
            </a: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防鼠</a:t>
            </a: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為建築的首要考量，有</a:t>
            </a:r>
            <a:r>
              <a:rPr lang="zh-TW" altLang="en-US" sz="3100" b="1" dirty="0">
                <a:solidFill>
                  <a:srgbClr val="FF0000"/>
                </a:solidFill>
                <a:latin typeface="+mj-ea"/>
              </a:rPr>
              <a:t>老虎窗的造型，是很珍貴的台灣產業建築</a:t>
            </a:r>
            <a:r>
              <a:rPr lang="zh-TW" altLang="en-US" sz="3100" b="1" dirty="0">
                <a:solidFill>
                  <a:schemeClr val="tx1"/>
                </a:solidFill>
                <a:latin typeface="+mj-ea"/>
              </a:rPr>
              <a:t>，其規模可說是全台第一的穀倉。</a:t>
            </a:r>
            <a:br>
              <a:rPr lang="en-US" altLang="zh-TW" sz="3100" dirty="0"/>
            </a:br>
            <a:endParaRPr lang="zh-TW" altLang="en-US" sz="3100" dirty="0"/>
          </a:p>
        </p:txBody>
      </p:sp>
      <p:pic>
        <p:nvPicPr>
          <p:cNvPr id="4" name="圖片 3" descr="68_1010503_九、福興鄉農會穀倉上老虎窗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19651"/>
            <a:ext cx="4392488" cy="238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9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16978" r="10480"/>
          <a:stretch/>
        </p:blipFill>
        <p:spPr>
          <a:xfrm>
            <a:off x="21922" y="116632"/>
            <a:ext cx="4185509" cy="646702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985" y="116632"/>
            <a:ext cx="496632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34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680960" cy="1371600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</a:rPr>
              <a:t>福寶濕地之</a:t>
            </a:r>
            <a:r>
              <a:rPr lang="zh-TW" altLang="en-US" b="1" dirty="0">
                <a:solidFill>
                  <a:schemeClr val="tx1"/>
                </a:solidFill>
                <a:hlinkClick r:id="rId3"/>
              </a:rPr>
              <a:t>高蹺鴴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內容版面配置區 3" descr="1444009567-3248542410.jpg">
            <a:hlinkClick r:id="rId4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15871"/>
          <a:stretch/>
        </p:blipFill>
        <p:spPr>
          <a:xfrm>
            <a:off x="361013" y="1454455"/>
            <a:ext cx="5892217" cy="4669170"/>
          </a:xfrm>
        </p:spPr>
      </p:pic>
      <p:pic>
        <p:nvPicPr>
          <p:cNvPr id="5" name="內容版面配置區 3" descr="330sub_travel_s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41767" y="3597808"/>
            <a:ext cx="4202233" cy="28083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32040" y="928805"/>
            <a:ext cx="381642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>
                <a:latin typeface="+mj-ea"/>
                <a:ea typeface="+mj-ea"/>
              </a:rPr>
              <a:t>反嘴鴴科，身長約</a:t>
            </a:r>
            <a:r>
              <a:rPr lang="en-US" altLang="zh-TW" sz="3000" b="1" dirty="0">
                <a:latin typeface="+mj-ea"/>
                <a:ea typeface="+mj-ea"/>
              </a:rPr>
              <a:t>30</a:t>
            </a:r>
            <a:r>
              <a:rPr lang="zh-TW" altLang="en-US" sz="3000" b="1" dirty="0">
                <a:latin typeface="+mj-ea"/>
                <a:ea typeface="+mj-ea"/>
              </a:rPr>
              <a:t>公分</a:t>
            </a:r>
            <a:endParaRPr lang="en-US" altLang="zh-TW" sz="3000" b="1" dirty="0">
              <a:latin typeface="+mj-ea"/>
              <a:ea typeface="+mj-ea"/>
            </a:endParaRPr>
          </a:p>
          <a:p>
            <a:r>
              <a:rPr lang="zh-TW" altLang="en-US" sz="3000" b="1" dirty="0">
                <a:solidFill>
                  <a:srgbClr val="FF0000"/>
                </a:solidFill>
                <a:latin typeface="+mj-ea"/>
                <a:ea typeface="+mj-ea"/>
              </a:rPr>
              <a:t>腳很長、粉紅色</a:t>
            </a:r>
            <a:r>
              <a:rPr lang="zh-TW" altLang="en-US" sz="3000" b="1" dirty="0">
                <a:latin typeface="+mj-ea"/>
                <a:ea typeface="+mj-ea"/>
              </a:rPr>
              <a:t>，好像踩著高蹺的鳥兒。</a:t>
            </a:r>
            <a:endParaRPr lang="en-US" altLang="zh-TW" sz="3000" b="1" dirty="0">
              <a:latin typeface="+mj-ea"/>
              <a:ea typeface="+mj-ea"/>
            </a:endParaRPr>
          </a:p>
          <a:p>
            <a:endParaRPr lang="en-US" altLang="zh-TW" sz="3000" b="1" dirty="0">
              <a:solidFill>
                <a:srgbClr val="FF0000"/>
              </a:solidFill>
              <a:latin typeface="+mj-ea"/>
              <a:ea typeface="+mj-ea"/>
            </a:endParaRPr>
          </a:p>
          <a:p>
            <a:endParaRPr lang="zh-TW" altLang="en-US" sz="3200" b="1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3773" y="476672"/>
            <a:ext cx="8715436" cy="1203348"/>
          </a:xfrm>
        </p:spPr>
        <p:txBody>
          <a:bodyPr>
            <a:noAutofit/>
          </a:bodyPr>
          <a:lstStyle/>
          <a:p>
            <a:br>
              <a:rPr lang="en-US" altLang="zh-TW" sz="2800" dirty="0"/>
            </a:br>
            <a:br>
              <a:rPr lang="en-US" altLang="zh-TW" sz="2800" dirty="0"/>
            </a:br>
            <a:br>
              <a:rPr lang="en-US" altLang="zh-TW" sz="2800" dirty="0"/>
            </a:br>
            <a:br>
              <a:rPr lang="en-US" altLang="zh-TW" sz="2800" dirty="0"/>
            </a:br>
            <a:r>
              <a:rPr lang="zh-TW" altLang="en-US" sz="2800" b="1" dirty="0">
                <a:solidFill>
                  <a:srgbClr val="0070C0"/>
                </a:solidFill>
                <a:latin typeface="+mj-ea"/>
              </a:rPr>
              <a:t>福寶村之福寶生態園區</a:t>
            </a:r>
            <a:br>
              <a:rPr lang="en-US" altLang="zh-TW" sz="2800" b="1" dirty="0">
                <a:solidFill>
                  <a:srgbClr val="0070C0"/>
                </a:solidFill>
                <a:latin typeface="+mj-ea"/>
              </a:rPr>
            </a:br>
            <a:br>
              <a:rPr lang="en-US" altLang="zh-TW" sz="2800" b="1" dirty="0">
                <a:solidFill>
                  <a:schemeClr val="tx1"/>
                </a:solidFill>
                <a:latin typeface="+mj-ea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+mj-ea"/>
              </a:rPr>
              <a:t>福寶沿海因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</a:rPr>
              <a:t>地層下陷</a:t>
            </a:r>
            <a:r>
              <a:rPr lang="zh-TW" altLang="en-US" sz="2800" b="1" dirty="0">
                <a:solidFill>
                  <a:schemeClr val="tx1"/>
                </a:solidFill>
                <a:latin typeface="+mj-ea"/>
              </a:rPr>
              <a:t>，造成農田土壤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</a:rPr>
              <a:t>嚴重鹽化</a:t>
            </a:r>
            <a:r>
              <a:rPr lang="zh-TW" altLang="en-US" sz="2800" b="1" dirty="0">
                <a:solidFill>
                  <a:schemeClr val="tx1"/>
                </a:solidFill>
                <a:latin typeface="+mj-ea"/>
              </a:rPr>
              <a:t>，難以耕作而成為荒地。</a:t>
            </a:r>
            <a:br>
              <a:rPr lang="en-US" altLang="zh-TW" sz="2800" b="1" dirty="0">
                <a:solidFill>
                  <a:schemeClr val="tx1"/>
                </a:solidFill>
                <a:latin typeface="+mj-ea"/>
              </a:rPr>
            </a:br>
            <a:br>
              <a:rPr lang="en-US" altLang="zh-TW" sz="2800" b="1" dirty="0">
                <a:solidFill>
                  <a:schemeClr val="tx1"/>
                </a:solidFill>
                <a:latin typeface="+mj-ea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+mj-ea"/>
              </a:rPr>
              <a:t>經保育界投入福寶鹽化農地的生態園區計畫，將鳥類保育和農村經濟結合，讓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</a:rPr>
              <a:t>荒地變成水鳥的新樂園</a:t>
            </a:r>
            <a:r>
              <a:rPr lang="zh-TW" altLang="en-US" sz="2800" dirty="0"/>
              <a:t>。</a:t>
            </a:r>
          </a:p>
        </p:txBody>
      </p:sp>
      <p:pic>
        <p:nvPicPr>
          <p:cNvPr id="4" name="內容版面配置區 3" descr="68_1010503_六、福寶生態園區的賞鳥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9143" y="3429000"/>
            <a:ext cx="6264696" cy="2952328"/>
          </a:xfrm>
        </p:spPr>
      </p:pic>
    </p:spTree>
    <p:extLst>
      <p:ext uri="{BB962C8B-B14F-4D97-AF65-F5344CB8AC3E}">
        <p14:creationId xmlns:p14="http://schemas.microsoft.com/office/powerpoint/2010/main" val="166114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endParaRPr lang="zh-TW" altLang="en-US" sz="31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158" y="357166"/>
            <a:ext cx="4214842" cy="60961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2800" b="1" dirty="0">
                <a:latin typeface="+mj-ea"/>
                <a:ea typeface="+mj-ea"/>
              </a:rPr>
              <a:t>  </a:t>
            </a:r>
            <a:r>
              <a:rPr lang="zh-TW" altLang="en-US" sz="2800" b="1" dirty="0">
                <a:solidFill>
                  <a:srgbClr val="00B0F0"/>
                </a:solidFill>
                <a:latin typeface="+mj-ea"/>
                <a:ea typeface="+mj-ea"/>
              </a:rPr>
              <a:t>番婆村</a:t>
            </a:r>
            <a:endParaRPr lang="en-US" altLang="zh-TW" sz="2800" b="1" dirty="0">
              <a:solidFill>
                <a:srgbClr val="00B0F0"/>
              </a:solidFill>
              <a:latin typeface="+mj-ea"/>
              <a:ea typeface="+mj-ea"/>
            </a:endParaRPr>
          </a:p>
          <a:p>
            <a:pPr>
              <a:buNone/>
            </a:pPr>
            <a:endParaRPr lang="en-US" altLang="zh-TW" sz="28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>
                <a:latin typeface="+mj-ea"/>
                <a:ea typeface="+mj-ea"/>
              </a:rPr>
              <a:t>  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外埔機場的防空砲台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歷史建築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en-US" altLang="zh-TW" sz="2800" b="1" dirty="0">
              <a:solidFill>
                <a:srgbClr val="002060"/>
              </a:solidFill>
              <a:latin typeface="+mj-ea"/>
              <a:ea typeface="+mj-ea"/>
            </a:endParaRPr>
          </a:p>
          <a:p>
            <a:pPr>
              <a:buNone/>
            </a:pPr>
            <a:endParaRPr lang="en-US" altLang="zh-TW" sz="2800" b="1" dirty="0">
              <a:solidFill>
                <a:srgbClr val="00206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+mj-ea"/>
                <a:ea typeface="+mj-ea"/>
              </a:rPr>
              <a:t>  </a:t>
            </a:r>
            <a:r>
              <a:rPr lang="zh-TW" altLang="en-US" sz="2800" b="1" dirty="0">
                <a:latin typeface="+mj-ea"/>
                <a:ea typeface="+mj-ea"/>
              </a:rPr>
              <a:t>創建年代在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昭和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17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年（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1942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）</a:t>
            </a:r>
            <a:endParaRPr lang="en-US" altLang="zh-TW" sz="2800" b="1" dirty="0">
              <a:solidFill>
                <a:srgbClr val="00206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endParaRPr lang="en-US" altLang="zh-TW" sz="2800" b="1" dirty="0">
              <a:solidFill>
                <a:srgbClr val="00206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>
                <a:solidFill>
                  <a:srgbClr val="002060"/>
                </a:solidFill>
                <a:latin typeface="+mj-ea"/>
                <a:ea typeface="+mj-ea"/>
              </a:rPr>
              <a:t> </a:t>
            </a:r>
            <a:r>
              <a:rPr lang="zh-TW" altLang="en-US" sz="2800" b="1" dirty="0">
                <a:latin typeface="+mj-ea"/>
                <a:ea typeface="+mj-ea"/>
              </a:rPr>
              <a:t>二次世界大戰末期，  日本為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防止盟軍飛機轟炸而建造</a:t>
            </a:r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</a:rPr>
              <a:t>。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圖片 3" descr="68_1010503_十、番婆村的防空砲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30274" y="476672"/>
            <a:ext cx="3924556" cy="557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1763688" y="2852936"/>
            <a:ext cx="5616624" cy="893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福興產業</a:t>
            </a:r>
          </a:p>
        </p:txBody>
      </p:sp>
    </p:spTree>
    <p:extLst>
      <p:ext uri="{BB962C8B-B14F-4D97-AF65-F5344CB8AC3E}">
        <p14:creationId xmlns:p14="http://schemas.microsoft.com/office/powerpoint/2010/main" val="400175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37"/>
            <a:ext cx="9898543" cy="6480720"/>
          </a:xfrm>
          <a:prstGeom prst="rect">
            <a:avLst/>
          </a:prstGeom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4644008" y="155516"/>
            <a:ext cx="5616624" cy="893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福寶酪農區</a:t>
            </a:r>
          </a:p>
        </p:txBody>
      </p:sp>
    </p:spTree>
    <p:extLst>
      <p:ext uri="{BB962C8B-B14F-4D97-AF65-F5344CB8AC3E}">
        <p14:creationId xmlns:p14="http://schemas.microsoft.com/office/powerpoint/2010/main" val="1612960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96943" cy="6264696"/>
          </a:xfrm>
        </p:spPr>
      </p:pic>
    </p:spTree>
    <p:extLst>
      <p:ext uri="{BB962C8B-B14F-4D97-AF65-F5344CB8AC3E}">
        <p14:creationId xmlns:p14="http://schemas.microsoft.com/office/powerpoint/2010/main" val="39644299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712967" cy="6552728"/>
          </a:xfrm>
        </p:spPr>
      </p:pic>
    </p:spTree>
    <p:extLst>
      <p:ext uri="{BB962C8B-B14F-4D97-AF65-F5344CB8AC3E}">
        <p14:creationId xmlns:p14="http://schemas.microsoft.com/office/powerpoint/2010/main" val="4010735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433" y="25914"/>
            <a:ext cx="9562865" cy="6715454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937153"/>
            <a:ext cx="2647950" cy="1724025"/>
          </a:xfrm>
        </p:spPr>
      </p:pic>
      <p:sp>
        <p:nvSpPr>
          <p:cNvPr id="5" name="文字方塊 4"/>
          <p:cNvSpPr txBox="1"/>
          <p:nvPr/>
        </p:nvSpPr>
        <p:spPr>
          <a:xfrm>
            <a:off x="5103887" y="1268760"/>
            <a:ext cx="3996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外中村豌豆市場</a:t>
            </a:r>
          </a:p>
        </p:txBody>
      </p:sp>
      <p:sp>
        <p:nvSpPr>
          <p:cNvPr id="6" name="AutoShape 2" descr="夏天來了，你分得清毛豆、青豆、豌豆、荷蘭豆……它們又有什麼營養呢- 壹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918104"/>
            <a:ext cx="26003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0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454139" cy="6264696"/>
          </a:xfrm>
        </p:spPr>
      </p:pic>
    </p:spTree>
    <p:extLst>
      <p:ext uri="{BB962C8B-B14F-4D97-AF65-F5344CB8AC3E}">
        <p14:creationId xmlns:p14="http://schemas.microsoft.com/office/powerpoint/2010/main" val="2783715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9144000" cy="6480720"/>
          </a:xfrm>
        </p:spPr>
      </p:pic>
    </p:spTree>
    <p:extLst>
      <p:ext uri="{BB962C8B-B14F-4D97-AF65-F5344CB8AC3E}">
        <p14:creationId xmlns:p14="http://schemas.microsoft.com/office/powerpoint/2010/main" val="1134369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altLang="zh-TW" b="1" dirty="0"/>
            </a:br>
            <a:r>
              <a:rPr lang="zh-TW" altLang="en-US" b="1" dirty="0">
                <a:solidFill>
                  <a:schemeClr val="tx1"/>
                </a:solidFill>
              </a:rPr>
              <a:t>一、福興鄉最早的主人</a:t>
            </a:r>
            <a:r>
              <a:rPr lang="en-US" altLang="zh-TW" b="1" dirty="0">
                <a:solidFill>
                  <a:schemeClr val="tx1"/>
                </a:solidFill>
              </a:rPr>
              <a:t>?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2411868"/>
            <a:ext cx="8640960" cy="46863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3600" b="1" dirty="0"/>
              <a:t>   </a:t>
            </a:r>
            <a:r>
              <a:rPr lang="en-US" altLang="zh-TW" sz="3600" b="1" dirty="0"/>
              <a:t>1.</a:t>
            </a:r>
            <a:r>
              <a:rPr lang="zh-TW" altLang="en-US" sz="3600" b="1" dirty="0">
                <a:latin typeface="+mj-ea"/>
                <a:ea typeface="+mj-ea"/>
              </a:rPr>
              <a:t>早期屬於 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</a:rPr>
              <a:t>平埔族巴布薩族 </a:t>
            </a:r>
            <a:r>
              <a:rPr lang="zh-TW" altLang="en-US" sz="3600" b="1" dirty="0">
                <a:latin typeface="+mj-ea"/>
                <a:ea typeface="+mj-ea"/>
              </a:rPr>
              <a:t>馬芝遴社。</a:t>
            </a:r>
            <a:endParaRPr lang="en-US" altLang="zh-TW" sz="36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600" b="1" dirty="0">
                <a:latin typeface="+mj-ea"/>
                <a:ea typeface="+mj-ea"/>
              </a:rPr>
              <a:t>   </a:t>
            </a:r>
            <a:r>
              <a:rPr lang="en-US" altLang="zh-TW" sz="3600" b="1" dirty="0">
                <a:latin typeface="+mj-ea"/>
                <a:ea typeface="+mj-ea"/>
              </a:rPr>
              <a:t>2.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</a:rPr>
              <a:t>清康熙</a:t>
            </a:r>
            <a:r>
              <a:rPr lang="zh-TW" altLang="en-US" sz="3600" b="1" dirty="0">
                <a:latin typeface="+mj-ea"/>
                <a:ea typeface="+mj-ea"/>
              </a:rPr>
              <a:t>年間起，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</a:rPr>
              <a:t>漢人</a:t>
            </a:r>
            <a:r>
              <a:rPr lang="zh-TW" altLang="en-US" sz="3600" b="1" dirty="0">
                <a:latin typeface="+mj-ea"/>
                <a:ea typeface="+mj-ea"/>
              </a:rPr>
              <a:t>移入。</a:t>
            </a:r>
            <a:endParaRPr lang="en-US" altLang="zh-TW" sz="36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600" b="1" dirty="0">
                <a:latin typeface="+mj-ea"/>
                <a:ea typeface="+mj-ea"/>
              </a:rPr>
              <a:t>   </a:t>
            </a:r>
            <a:r>
              <a:rPr lang="en-US" altLang="zh-TW" sz="3600" b="1" dirty="0">
                <a:latin typeface="+mj-ea"/>
                <a:ea typeface="+mj-ea"/>
              </a:rPr>
              <a:t>3.</a:t>
            </a:r>
            <a:r>
              <a:rPr lang="zh-TW" altLang="en-US" sz="3600" b="1" dirty="0">
                <a:latin typeface="+mj-ea"/>
                <a:ea typeface="+mj-ea"/>
              </a:rPr>
              <a:t>漢人漸多後，馬芝遴社將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</a:rPr>
              <a:t>海埔地</a:t>
            </a:r>
            <a:r>
              <a:rPr lang="zh-TW" altLang="en-US" sz="3600" b="1" dirty="0">
                <a:latin typeface="+mj-ea"/>
                <a:ea typeface="+mj-ea"/>
              </a:rPr>
              <a:t>讓與  </a:t>
            </a:r>
            <a:endParaRPr lang="en-US" altLang="zh-TW" sz="36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600" b="1" dirty="0">
                <a:latin typeface="+mj-ea"/>
                <a:ea typeface="+mj-ea"/>
              </a:rPr>
              <a:t>     漢人開墾，另在內地的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</a:rPr>
              <a:t>番社</a:t>
            </a:r>
            <a:r>
              <a:rPr lang="en-US" altLang="zh-TW" sz="3600" b="1" dirty="0">
                <a:latin typeface="+mj-ea"/>
                <a:ea typeface="+mj-ea"/>
              </a:rPr>
              <a:t>(</a:t>
            </a:r>
            <a:r>
              <a:rPr lang="zh-TW" altLang="en-US" sz="3600" b="1" dirty="0">
                <a:latin typeface="+mj-ea"/>
                <a:ea typeface="+mj-ea"/>
              </a:rPr>
              <a:t>番社村</a:t>
            </a:r>
            <a:r>
              <a:rPr lang="en-US" altLang="zh-TW" sz="3600" b="1" dirty="0">
                <a:latin typeface="+mj-ea"/>
                <a:ea typeface="+mj-ea"/>
              </a:rPr>
              <a:t>)</a:t>
            </a:r>
            <a:r>
              <a:rPr lang="zh-TW" altLang="en-US" sz="3600" b="1" dirty="0">
                <a:latin typeface="+mj-ea"/>
                <a:ea typeface="+mj-ea"/>
              </a:rPr>
              <a:t>建</a:t>
            </a:r>
            <a:endParaRPr lang="en-US" altLang="zh-TW" sz="36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3600" b="1" dirty="0">
                <a:latin typeface="+mj-ea"/>
                <a:ea typeface="+mj-ea"/>
              </a:rPr>
              <a:t>     立家園。</a:t>
            </a:r>
          </a:p>
        </p:txBody>
      </p:sp>
      <p:sp>
        <p:nvSpPr>
          <p:cNvPr id="4" name="矩形 3"/>
          <p:cNvSpPr/>
          <p:nvPr/>
        </p:nvSpPr>
        <p:spPr>
          <a:xfrm>
            <a:off x="3059832" y="2051755"/>
            <a:ext cx="371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</a:rPr>
              <a:t>   </a:t>
            </a:r>
            <a:r>
              <a:rPr lang="zh-TW" altLang="en-US" sz="3600" b="1" dirty="0">
                <a:solidFill>
                  <a:srgbClr val="FF0000"/>
                </a:solidFill>
              </a:rPr>
              <a:t> </a:t>
            </a:r>
            <a:endParaRPr lang="zh-TW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452"/>
            <a:ext cx="8856984" cy="6563899"/>
          </a:xfrm>
        </p:spPr>
      </p:pic>
      <p:sp>
        <p:nvSpPr>
          <p:cNvPr id="5" name="內容版面配置區 2"/>
          <p:cNvSpPr txBox="1">
            <a:spLocks/>
          </p:cNvSpPr>
          <p:nvPr/>
        </p:nvSpPr>
        <p:spPr>
          <a:xfrm>
            <a:off x="4067944" y="412445"/>
            <a:ext cx="5616624" cy="893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Garamond" pitchFamily="18" charset="0"/>
              <a:buNone/>
            </a:pPr>
            <a:r>
              <a:rPr lang="zh-TW" altLang="en-US" sz="4800" b="1" dirty="0">
                <a:solidFill>
                  <a:srgbClr val="FFFF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三和村西瓜</a:t>
            </a:r>
          </a:p>
        </p:txBody>
      </p:sp>
    </p:spTree>
    <p:extLst>
      <p:ext uri="{BB962C8B-B14F-4D97-AF65-F5344CB8AC3E}">
        <p14:creationId xmlns:p14="http://schemas.microsoft.com/office/powerpoint/2010/main" val="4182956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24736"/>
          </a:xfrm>
        </p:spPr>
      </p:pic>
    </p:spTree>
    <p:extLst>
      <p:ext uri="{BB962C8B-B14F-4D97-AF65-F5344CB8AC3E}">
        <p14:creationId xmlns:p14="http://schemas.microsoft.com/office/powerpoint/2010/main" val="606983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770182"/>
          </a:xfrm>
        </p:spPr>
        <p:txBody>
          <a:bodyPr/>
          <a:lstStyle/>
          <a:p>
            <a:r>
              <a:rPr lang="zh-TW" altLang="en-US" b="1" dirty="0">
                <a:solidFill>
                  <a:schemeClr val="tx1"/>
                </a:solidFill>
              </a:rPr>
              <a:t>福興</a:t>
            </a:r>
            <a:r>
              <a:rPr lang="zh-TW" altLang="en-US" b="1" dirty="0">
                <a:solidFill>
                  <a:srgbClr val="00B0F0"/>
                </a:solidFill>
              </a:rPr>
              <a:t>豌豆</a:t>
            </a:r>
            <a:r>
              <a:rPr lang="zh-TW" altLang="en-US" b="1" dirty="0">
                <a:solidFill>
                  <a:schemeClr val="tx1"/>
                </a:solidFill>
              </a:rPr>
              <a:t>、</a:t>
            </a:r>
            <a:r>
              <a:rPr lang="zh-TW" altLang="en-US" b="1" dirty="0">
                <a:solidFill>
                  <a:srgbClr val="00B0F0"/>
                </a:solidFill>
              </a:rPr>
              <a:t>西瓜</a:t>
            </a:r>
            <a:r>
              <a:rPr lang="zh-TW" altLang="en-US" b="1" dirty="0">
                <a:solidFill>
                  <a:schemeClr val="tx1"/>
                </a:solidFill>
              </a:rPr>
              <a:t>、</a:t>
            </a:r>
            <a:r>
              <a:rPr lang="zh-TW" altLang="en-US" b="1" dirty="0">
                <a:solidFill>
                  <a:srgbClr val="00B0F0"/>
                </a:solidFill>
              </a:rPr>
              <a:t>酪農</a:t>
            </a:r>
            <a:r>
              <a:rPr lang="zh-TW" altLang="en-US" b="1" dirty="0">
                <a:solidFill>
                  <a:schemeClr val="tx1"/>
                </a:solidFill>
              </a:rPr>
              <a:t>一家親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85720" y="1628800"/>
            <a:ext cx="8534752" cy="46577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zh-TW" altLang="en-US" sz="2400" b="1" dirty="0">
                <a:latin typeface="+mj-ea"/>
                <a:ea typeface="+mj-ea"/>
              </a:rPr>
              <a:t>  福興鄉有東西之別。</a:t>
            </a:r>
            <a:endParaRPr lang="en-US" altLang="zh-TW" sz="24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  </a:t>
            </a:r>
            <a:r>
              <a:rPr lang="zh-TW" altLang="en-US" sz="2400" b="1" dirty="0">
                <a:solidFill>
                  <a:srgbClr val="00B050"/>
                </a:solidFill>
                <a:latin typeface="+mj-ea"/>
                <a:ea typeface="+mj-ea"/>
              </a:rPr>
              <a:t>西福興鄉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由於靠海、土壤貧瘠</a:t>
            </a:r>
            <a:r>
              <a:rPr lang="zh-TW" altLang="en-US" sz="2400" b="1" dirty="0">
                <a:latin typeface="+mj-ea"/>
                <a:ea typeface="+mj-ea"/>
              </a:rPr>
              <a:t>，其多以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旱地作物</a:t>
            </a:r>
            <a:r>
              <a:rPr lang="zh-TW" altLang="en-US" sz="2400" b="1" dirty="0">
                <a:latin typeface="+mj-ea"/>
                <a:ea typeface="+mj-ea"/>
              </a:rPr>
              <a:t>為主，如西瓜、花生、甘藷等。</a:t>
            </a:r>
            <a:endParaRPr lang="en-US" altLang="zh-TW" sz="24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  </a:t>
            </a:r>
            <a:endParaRPr lang="en-US" altLang="zh-TW" sz="24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  </a:t>
            </a:r>
            <a:r>
              <a:rPr lang="zh-TW" altLang="en-US" sz="2400" b="1" dirty="0">
                <a:solidFill>
                  <a:srgbClr val="00B050"/>
                </a:solidFill>
                <a:latin typeface="+mj-ea"/>
                <a:ea typeface="+mj-ea"/>
              </a:rPr>
              <a:t>東福興鄉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因其土壤鬆軟，適合農業發展</a:t>
            </a:r>
            <a:r>
              <a:rPr lang="zh-TW" altLang="en-US" sz="2400" b="1" dirty="0">
                <a:latin typeface="+mj-ea"/>
                <a:ea typeface="+mj-ea"/>
              </a:rPr>
              <a:t>，如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水稻、豌豆</a:t>
            </a:r>
            <a:r>
              <a:rPr lang="zh-TW" altLang="en-US" sz="2400" b="1" dirty="0">
                <a:latin typeface="+mj-ea"/>
                <a:ea typeface="+mj-ea"/>
              </a:rPr>
              <a:t>、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油菜</a:t>
            </a:r>
            <a:r>
              <a:rPr lang="zh-TW" altLang="en-US" sz="2400" b="1" dirty="0">
                <a:latin typeface="+mj-ea"/>
                <a:ea typeface="+mj-ea"/>
              </a:rPr>
              <a:t>。</a:t>
            </a:r>
            <a:endParaRPr lang="en-US" altLang="zh-TW" sz="24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400" b="1" dirty="0">
                <a:latin typeface="+mj-ea"/>
                <a:ea typeface="+mj-ea"/>
              </a:rPr>
              <a:t>  其中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豌豆</a:t>
            </a:r>
            <a:r>
              <a:rPr lang="zh-TW" altLang="en-US" sz="2400" b="1" dirty="0">
                <a:latin typeface="+mj-ea"/>
                <a:ea typeface="+mj-ea"/>
              </a:rPr>
              <a:t>與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西瓜</a:t>
            </a:r>
            <a:r>
              <a:rPr lang="zh-TW" altLang="en-US" sz="2400" b="1" dirty="0">
                <a:latin typeface="+mj-ea"/>
                <a:ea typeface="+mj-ea"/>
              </a:rPr>
              <a:t>分別有成立</a:t>
            </a:r>
            <a:r>
              <a:rPr lang="zh-TW" altLang="en-US" sz="2400" b="1" dirty="0">
                <a:solidFill>
                  <a:srgbClr val="00B0F0"/>
                </a:solidFill>
                <a:latin typeface="+mj-ea"/>
                <a:ea typeface="+mj-ea"/>
              </a:rPr>
              <a:t>外中豌豆專業區</a:t>
            </a:r>
            <a:r>
              <a:rPr lang="zh-TW" altLang="en-US" sz="2400" b="1" dirty="0">
                <a:latin typeface="+mj-ea"/>
                <a:ea typeface="+mj-ea"/>
              </a:rPr>
              <a:t>及</a:t>
            </a:r>
            <a:r>
              <a:rPr lang="zh-TW" altLang="en-US" sz="2400" b="1" dirty="0">
                <a:solidFill>
                  <a:srgbClr val="00B0F0"/>
                </a:solidFill>
                <a:latin typeface="+mj-ea"/>
                <a:ea typeface="+mj-ea"/>
              </a:rPr>
              <a:t>三和西瓜專業區</a:t>
            </a:r>
            <a:r>
              <a:rPr lang="zh-TW" altLang="en-US" sz="2400" b="1" dirty="0">
                <a:latin typeface="+mj-ea"/>
                <a:ea typeface="+mj-ea"/>
              </a:rPr>
              <a:t>，以提升農產業之發展。</a:t>
            </a:r>
          </a:p>
          <a:p>
            <a:pPr>
              <a:buNone/>
            </a:pPr>
            <a:endParaRPr lang="en-US" altLang="zh-TW" sz="24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400" b="1" dirty="0">
                <a:latin typeface="+mj-ea"/>
                <a:ea typeface="+mj-ea"/>
              </a:rPr>
              <a:t>  濱海的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福寶農地</a:t>
            </a:r>
            <a:r>
              <a:rPr lang="zh-TW" altLang="en-US" sz="2400" b="1" dirty="0">
                <a:solidFill>
                  <a:srgbClr val="00B0F0"/>
                </a:solidFill>
                <a:latin typeface="+mj-ea"/>
                <a:ea typeface="+mj-ea"/>
              </a:rPr>
              <a:t>土壤鹽化</a:t>
            </a:r>
            <a:r>
              <a:rPr lang="zh-TW" altLang="en-US" sz="2400" b="1" dirty="0">
                <a:latin typeface="+mj-ea"/>
                <a:ea typeface="+mj-ea"/>
              </a:rPr>
              <a:t>，難以耕作，政府為改善當地居民收</a:t>
            </a:r>
            <a:endParaRPr lang="en-US" altLang="zh-TW" sz="24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400" b="1" dirty="0">
                <a:latin typeface="+mj-ea"/>
                <a:ea typeface="+mj-ea"/>
              </a:rPr>
              <a:t>  益，在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民國</a:t>
            </a:r>
            <a:r>
              <a:rPr lang="en-US" altLang="zh-TW" sz="2400" b="1" dirty="0">
                <a:solidFill>
                  <a:srgbClr val="FF0000"/>
                </a:solidFill>
                <a:latin typeface="+mj-ea"/>
                <a:ea typeface="+mj-ea"/>
              </a:rPr>
              <a:t>62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年</a:t>
            </a:r>
            <a:r>
              <a:rPr lang="zh-TW" altLang="en-US" sz="2400" b="1" dirty="0">
                <a:latin typeface="+mj-ea"/>
                <a:ea typeface="+mj-ea"/>
              </a:rPr>
              <a:t>成立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福寶酪農專業區</a:t>
            </a:r>
            <a:r>
              <a:rPr lang="zh-TW" altLang="en-US" sz="2400" b="1" dirty="0">
                <a:latin typeface="+mj-ea"/>
                <a:ea typeface="+mj-ea"/>
              </a:rPr>
              <a:t>，其酪農業產業發展蓬勃，</a:t>
            </a:r>
            <a:endParaRPr lang="en-US" altLang="zh-TW" sz="24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400" b="1" dirty="0">
                <a:latin typeface="+mj-ea"/>
                <a:ea typeface="+mj-ea"/>
              </a:rPr>
              <a:t>  為福興鄉最大經濟產業，</a:t>
            </a:r>
            <a:r>
              <a:rPr lang="zh-TW" altLang="en-US" sz="2400" b="1" dirty="0">
                <a:solidFill>
                  <a:srgbClr val="FF0000"/>
                </a:solidFill>
                <a:latin typeface="+mj-ea"/>
                <a:ea typeface="+mj-ea"/>
              </a:rPr>
              <a:t>乳牛養殖居全台之冠。</a:t>
            </a:r>
          </a:p>
        </p:txBody>
      </p:sp>
    </p:spTree>
    <p:extLst>
      <p:ext uri="{BB962C8B-B14F-4D97-AF65-F5344CB8AC3E}">
        <p14:creationId xmlns:p14="http://schemas.microsoft.com/office/powerpoint/2010/main" val="3560629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1763688" y="2852936"/>
            <a:ext cx="5616624" cy="89383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福興文化活動</a:t>
            </a:r>
          </a:p>
        </p:txBody>
      </p:sp>
    </p:spTree>
    <p:extLst>
      <p:ext uri="{BB962C8B-B14F-4D97-AF65-F5344CB8AC3E}">
        <p14:creationId xmlns:p14="http://schemas.microsoft.com/office/powerpoint/2010/main" val="1766664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3"/>
            <a:ext cx="9144000" cy="647580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1520" y="553668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accent2">
                    <a:lumMod val="75000"/>
                  </a:schemeClr>
                </a:solidFill>
              </a:rPr>
              <a:t>十二庄迎媽祖</a:t>
            </a:r>
          </a:p>
        </p:txBody>
      </p:sp>
    </p:spTree>
    <p:extLst>
      <p:ext uri="{BB962C8B-B14F-4D97-AF65-F5344CB8AC3E}">
        <p14:creationId xmlns:p14="http://schemas.microsoft.com/office/powerpoint/2010/main" val="155309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54"/>
            <a:ext cx="9144000" cy="68436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60194" y="481700"/>
            <a:ext cx="6955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>
                <a:solidFill>
                  <a:schemeClr val="accent2">
                    <a:lumMod val="75000"/>
                  </a:schemeClr>
                </a:solidFill>
              </a:rPr>
              <a:t>十二庄迎媽祖的區域範圍</a:t>
            </a:r>
          </a:p>
        </p:txBody>
      </p:sp>
    </p:spTree>
    <p:extLst>
      <p:ext uri="{BB962C8B-B14F-4D97-AF65-F5344CB8AC3E}">
        <p14:creationId xmlns:p14="http://schemas.microsoft.com/office/powerpoint/2010/main" val="32959959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2664296"/>
          </a:xfrm>
        </p:spPr>
        <p:txBody>
          <a:bodyPr>
            <a:noAutofit/>
          </a:bodyPr>
          <a:lstStyle/>
          <a:p>
            <a:br>
              <a:rPr lang="en-US" altLang="zh-TW" sz="2800" dirty="0"/>
            </a:br>
            <a:br>
              <a:rPr lang="en-US" altLang="zh-TW" sz="2800" dirty="0"/>
            </a:br>
            <a:br>
              <a:rPr lang="en-US" altLang="zh-TW" sz="2800" dirty="0"/>
            </a:br>
            <a:br>
              <a:rPr lang="en-US" altLang="zh-TW" sz="2800" dirty="0"/>
            </a:br>
            <a:br>
              <a:rPr lang="en-US" altLang="zh-TW" sz="2800" dirty="0"/>
            </a:br>
            <a:br>
              <a:rPr lang="en-US" altLang="zh-TW" sz="2800" dirty="0"/>
            </a:br>
            <a:r>
              <a:rPr lang="zh-TW" altLang="en-US" sz="2800" b="1" dirty="0">
                <a:solidFill>
                  <a:srgbClr val="0070C0"/>
                </a:solidFill>
                <a:latin typeface="+mj-ea"/>
              </a:rPr>
              <a:t>同安寮十二庄請媽祖源由</a:t>
            </a:r>
            <a:br>
              <a:rPr lang="en-US" altLang="zh-TW" sz="2800" b="1" dirty="0">
                <a:solidFill>
                  <a:srgbClr val="0070C0"/>
                </a:solidFill>
                <a:latin typeface="+mj-ea"/>
              </a:rPr>
            </a:br>
            <a:br>
              <a:rPr lang="en-US" altLang="zh-TW" sz="2800" b="1" dirty="0">
                <a:solidFill>
                  <a:srgbClr val="FF0000"/>
                </a:solidFill>
                <a:latin typeface="+mj-ea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相傳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清道光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年（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1831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十二庄久旱不雨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，農民難以耕作，各庄執事者聚會，提議到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鹿港天后宮迎請媽祖設壇祈雨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，隔日果然傾盆大雨，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旱象因此得以紓解</a:t>
            </a:r>
            <a:r>
              <a:rPr lang="zh-TW" altLang="en-US" sz="2800" b="1" dirty="0">
                <a:solidFill>
                  <a:schemeClr val="tx1"/>
                </a:solidFill>
                <a:latin typeface="+mj-ea"/>
              </a:rPr>
              <a:t>。</a:t>
            </a:r>
            <a:br>
              <a:rPr lang="en-US" altLang="zh-TW" sz="2800" b="1" dirty="0">
                <a:solidFill>
                  <a:schemeClr val="tx1"/>
                </a:solidFill>
                <a:latin typeface="+mj-ea"/>
              </a:rPr>
            </a:br>
            <a:br>
              <a:rPr lang="en-US" altLang="zh-TW" sz="2800" b="1" dirty="0">
                <a:solidFill>
                  <a:schemeClr val="tx1"/>
                </a:solidFill>
                <a:latin typeface="+mj-ea"/>
              </a:rPr>
            </a:b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十二庄飲水思源，每年聯合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到天后宮請媽祖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，至各庄遶境，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媽祖鑾駕晚上駐蹕大公館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各庄輪流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，接受信眾恭宴</a:t>
            </a:r>
            <a:b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內容版面配置區 3" descr="68_1010503_十一、十二庄請媽祖陣頭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436096" y="4365104"/>
            <a:ext cx="3174636" cy="21096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/>
          <p:cNvSpPr>
            <a:spLocks noGrp="1"/>
          </p:cNvSpPr>
          <p:nvPr>
            <p:ph idx="1"/>
          </p:nvPr>
        </p:nvSpPr>
        <p:spPr>
          <a:xfrm>
            <a:off x="827584" y="1628800"/>
            <a:ext cx="7680960" cy="2592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測驗活動～～</a:t>
            </a:r>
            <a:endParaRPr lang="en-US" altLang="zh-TW" sz="48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0" indent="0" algn="ctr">
              <a:buNone/>
            </a:pPr>
            <a:endParaRPr lang="en-US" altLang="zh-TW" sz="4800" b="1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pPr marL="0" indent="0" algn="ctr">
              <a:buNone/>
            </a:pPr>
            <a:r>
              <a:rPr lang="zh-TW" altLang="en-US" sz="4800" b="1" dirty="0">
                <a:latin typeface="台灣楷體" panose="02010604000101010101" pitchFamily="2" charset="-120"/>
                <a:ea typeface="台灣楷體" panose="02010604000101010101" pitchFamily="2" charset="-120"/>
              </a:rPr>
              <a:t>我所認識的福興</a:t>
            </a:r>
          </a:p>
        </p:txBody>
      </p:sp>
    </p:spTree>
    <p:extLst>
      <p:ext uri="{BB962C8B-B14F-4D97-AF65-F5344CB8AC3E}">
        <p14:creationId xmlns:p14="http://schemas.microsoft.com/office/powerpoint/2010/main" val="10479806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5441" y="319451"/>
            <a:ext cx="8229600" cy="796908"/>
          </a:xfrm>
        </p:spPr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</a:rPr>
              <a:t>我所知道的福興</a:t>
            </a:r>
            <a:r>
              <a:rPr lang="en-US" altLang="zh-TW" b="1" dirty="0">
                <a:solidFill>
                  <a:srgbClr val="00B0F0"/>
                </a:solidFill>
              </a:rPr>
              <a:t>~~</a:t>
            </a:r>
            <a:endParaRPr lang="zh-TW" altLang="en-US" b="1" dirty="0">
              <a:solidFill>
                <a:srgbClr val="00B0F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2121" y="1484784"/>
            <a:ext cx="8435280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sz="2800" b="1" dirty="0">
                <a:latin typeface="+mj-ea"/>
                <a:ea typeface="+mj-ea"/>
              </a:rPr>
              <a:t>1.</a:t>
            </a:r>
            <a:r>
              <a:rPr lang="zh-TW" altLang="en-US" sz="2800" b="1" dirty="0">
                <a:latin typeface="+mj-ea"/>
                <a:ea typeface="+mj-ea"/>
              </a:rPr>
              <a:t>福興鄉共有幾村 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  <a:r>
              <a:rPr lang="en-US" altLang="zh-TW" sz="2800" b="1" dirty="0">
                <a:solidFill>
                  <a:srgbClr val="FF0000"/>
                </a:solidFill>
                <a:latin typeface="+mj-ea"/>
                <a:ea typeface="+mj-ea"/>
              </a:rPr>
              <a:t>         </a:t>
            </a:r>
            <a:endParaRPr lang="en-US" altLang="zh-TW" sz="2800" b="1" dirty="0">
              <a:latin typeface="+mj-ea"/>
              <a:ea typeface="+mj-ea"/>
            </a:endParaRPr>
          </a:p>
          <a:p>
            <a:pPr>
              <a:buNone/>
            </a:pPr>
            <a:r>
              <a:rPr lang="en-US" altLang="zh-TW" sz="2800" b="1" dirty="0">
                <a:latin typeface="+mj-ea"/>
                <a:ea typeface="+mj-ea"/>
              </a:rPr>
              <a:t>2.</a:t>
            </a:r>
            <a:r>
              <a:rPr lang="zh-TW" altLang="en-US" sz="2800" b="1" dirty="0">
                <a:latin typeface="+mj-ea"/>
                <a:ea typeface="+mj-ea"/>
              </a:rPr>
              <a:t>說明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福興鄉的鄰近鄉鎮</a:t>
            </a:r>
            <a:r>
              <a:rPr lang="zh-TW" altLang="en-US" sz="2800" b="1" dirty="0">
                <a:latin typeface="+mj-ea"/>
                <a:ea typeface="+mj-ea"/>
              </a:rPr>
              <a:t>有哪些 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</a:p>
          <a:p>
            <a:pPr>
              <a:buNone/>
            </a:pPr>
            <a:r>
              <a:rPr lang="en-US" altLang="zh-TW" sz="2800" b="1" dirty="0">
                <a:latin typeface="+mj-ea"/>
                <a:ea typeface="+mj-ea"/>
              </a:rPr>
              <a:t>3.</a:t>
            </a:r>
            <a:r>
              <a:rPr lang="zh-TW" altLang="en-US" sz="2800" b="1" dirty="0">
                <a:latin typeface="+mj-ea"/>
                <a:ea typeface="+mj-ea"/>
              </a:rPr>
              <a:t>福興鄉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最高學府</a:t>
            </a:r>
            <a:r>
              <a:rPr lang="zh-TW" altLang="en-US" sz="2800" b="1" dirty="0">
                <a:latin typeface="+mj-ea"/>
                <a:ea typeface="+mj-ea"/>
              </a:rPr>
              <a:t>為哪一間學校？位於哪一村？</a:t>
            </a:r>
            <a:endParaRPr lang="en-US" altLang="zh-TW" sz="2800" b="1" dirty="0">
              <a:latin typeface="+mj-ea"/>
              <a:ea typeface="+mj-ea"/>
            </a:endParaRPr>
          </a:p>
          <a:p>
            <a:pPr>
              <a:buNone/>
            </a:pPr>
            <a:r>
              <a:rPr lang="en-US" altLang="zh-TW" sz="2800" b="1" dirty="0">
                <a:latin typeface="+mj-ea"/>
                <a:ea typeface="+mj-ea"/>
              </a:rPr>
              <a:t>4.</a:t>
            </a:r>
            <a:r>
              <a:rPr lang="zh-TW" altLang="en-US" sz="2800" b="1" dirty="0">
                <a:latin typeface="+mj-ea"/>
                <a:ea typeface="+mj-ea"/>
              </a:rPr>
              <a:t>歷史上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女真族後裔</a:t>
            </a:r>
            <a:r>
              <a:rPr lang="zh-TW" altLang="en-US" sz="2800" b="1" dirty="0">
                <a:latin typeface="+mj-ea"/>
                <a:ea typeface="+mj-ea"/>
              </a:rPr>
              <a:t>所建的村落是福興哪兩個村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  <a:r>
              <a:rPr lang="zh-TW" altLang="en-US" sz="2800" b="1" dirty="0">
                <a:latin typeface="+mj-ea"/>
                <a:ea typeface="+mj-ea"/>
              </a:rPr>
              <a:t>  </a:t>
            </a:r>
            <a:endParaRPr lang="en-US" altLang="zh-TW" sz="28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en-US" altLang="zh-TW" sz="2800" b="1" dirty="0">
                <a:latin typeface="+mj-ea"/>
                <a:ea typeface="+mj-ea"/>
              </a:rPr>
              <a:t>5.</a:t>
            </a:r>
            <a:r>
              <a:rPr lang="zh-TW" altLang="en-US" sz="2800" b="1" dirty="0">
                <a:latin typeface="+mj-ea"/>
                <a:ea typeface="+mj-ea"/>
              </a:rPr>
              <a:t>解釋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番社</a:t>
            </a:r>
            <a:r>
              <a:rPr lang="zh-TW" altLang="en-US" sz="2800" b="1" dirty="0">
                <a:latin typeface="+mj-ea"/>
                <a:ea typeface="+mj-ea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社尾</a:t>
            </a:r>
            <a:r>
              <a:rPr lang="zh-TW" altLang="en-US" sz="2800" b="1" dirty="0">
                <a:latin typeface="+mj-ea"/>
                <a:ea typeface="+mj-ea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番婆</a:t>
            </a:r>
            <a:r>
              <a:rPr lang="zh-TW" altLang="en-US" sz="2800" b="1" dirty="0">
                <a:latin typeface="+mj-ea"/>
                <a:ea typeface="+mj-ea"/>
              </a:rPr>
              <a:t>的地名由來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</a:p>
          <a:p>
            <a:pPr>
              <a:buNone/>
            </a:pPr>
            <a:r>
              <a:rPr lang="en-US" altLang="zh-TW" sz="2800" b="1" dirty="0">
                <a:latin typeface="+mj-ea"/>
                <a:ea typeface="+mj-ea"/>
              </a:rPr>
              <a:t>6.</a:t>
            </a:r>
            <a:r>
              <a:rPr lang="zh-TW" altLang="en-US" sz="2800" b="1" dirty="0">
                <a:latin typeface="+mj-ea"/>
                <a:ea typeface="+mj-ea"/>
              </a:rPr>
              <a:t>福興的產業有哪些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</a:p>
          <a:p>
            <a:pPr>
              <a:buNone/>
            </a:pPr>
            <a:r>
              <a:rPr lang="en-US" altLang="zh-TW" sz="2800" b="1" dirty="0">
                <a:latin typeface="+mj-ea"/>
                <a:ea typeface="+mj-ea"/>
              </a:rPr>
              <a:t>7.</a:t>
            </a:r>
            <a:r>
              <a:rPr lang="zh-TW" altLang="en-US" sz="2800" b="1" dirty="0">
                <a:latin typeface="+mj-ea"/>
                <a:ea typeface="+mj-ea"/>
              </a:rPr>
              <a:t>福興目前已登錄為</a:t>
            </a:r>
            <a:r>
              <a:rPr lang="zh-TW" altLang="en-US" sz="2800" b="1" u="sng" dirty="0">
                <a:solidFill>
                  <a:srgbClr val="FF0000"/>
                </a:solidFill>
                <a:latin typeface="+mj-ea"/>
                <a:ea typeface="+mj-ea"/>
              </a:rPr>
              <a:t>彰化縣無形文化資產</a:t>
            </a:r>
            <a:r>
              <a:rPr lang="zh-TW" altLang="en-US" sz="2800" b="1" dirty="0">
                <a:latin typeface="+mj-ea"/>
                <a:ea typeface="+mj-ea"/>
              </a:rPr>
              <a:t>的是哪一項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文化活動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</a:p>
          <a:p>
            <a:pPr>
              <a:buNone/>
            </a:pPr>
            <a:endParaRPr lang="en-US" altLang="zh-TW" sz="2800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>
                <a:latin typeface="+mj-ea"/>
                <a:ea typeface="+mj-ea"/>
              </a:rPr>
              <a:t>      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>
              <a:latin typeface="+mj-ea"/>
              <a:ea typeface="+mj-ea"/>
            </a:endParaRPr>
          </a:p>
          <a:p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1520" y="56634"/>
            <a:ext cx="7680960" cy="1371600"/>
          </a:xfrm>
        </p:spPr>
        <p:txBody>
          <a:bodyPr/>
          <a:lstStyle/>
          <a:p>
            <a:r>
              <a:rPr lang="zh-TW" altLang="en-US" b="1" dirty="0">
                <a:solidFill>
                  <a:srgbClr val="00B0F0"/>
                </a:solidFill>
              </a:rPr>
              <a:t>福興第一級產業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0034" y="1322756"/>
            <a:ext cx="8229600" cy="52864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b="1" dirty="0">
                <a:latin typeface="+mj-ea"/>
                <a:ea typeface="+mj-ea"/>
              </a:rPr>
              <a:t>一想到草莓，你想到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>
                <a:latin typeface="+mj-ea"/>
                <a:ea typeface="+mj-ea"/>
              </a:rPr>
              <a:t>一想到葡萄，你想到                                        </a:t>
            </a: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>
                <a:latin typeface="+mj-ea"/>
                <a:ea typeface="+mj-ea"/>
              </a:rPr>
              <a:t>一想到柚子，你想到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b="1" dirty="0">
                <a:latin typeface="+mj-ea"/>
                <a:ea typeface="+mj-ea"/>
              </a:rPr>
              <a:t>一想到花卉，你想到</a:t>
            </a:r>
            <a:endParaRPr lang="en-US" altLang="zh-TW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>
                <a:latin typeface="+mj-ea"/>
                <a:ea typeface="+mj-ea"/>
              </a:rPr>
              <a:t>福興有兩大農產品是</a:t>
            </a:r>
            <a:endParaRPr lang="en-US" altLang="zh-TW" sz="2800" b="1" dirty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r>
              <a:rPr lang="zh-TW" altLang="en-US" sz="2800" b="1" dirty="0">
                <a:latin typeface="+mj-ea"/>
                <a:ea typeface="+mj-ea"/>
              </a:rPr>
              <a:t>因為濱海的福寶農地土壤鹽化而設立著專區</a:t>
            </a:r>
            <a:endParaRPr lang="en-US" altLang="zh-TW" sz="2800" b="1" dirty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endParaRPr lang="en-US" altLang="zh-TW" b="1" dirty="0">
              <a:latin typeface="+mj-ea"/>
              <a:ea typeface="+mj-ea"/>
            </a:endParaRPr>
          </a:p>
          <a:p>
            <a:pPr>
              <a:buNone/>
            </a:pPr>
            <a:endParaRPr lang="zh-TW" altLang="en-US" b="1" dirty="0">
              <a:latin typeface="+mj-ea"/>
              <a:ea typeface="+mj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146122" y="1214908"/>
            <a:ext cx="2357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+mj-ea"/>
                <a:ea typeface="+mj-ea"/>
              </a:rPr>
              <a:t>苗栗大湖</a:t>
            </a:r>
            <a:endParaRPr lang="zh-TW" altLang="en-US" sz="2000" b="1" dirty="0">
              <a:latin typeface="+mj-ea"/>
              <a:ea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46122" y="1554414"/>
            <a:ext cx="4211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  <a:latin typeface="+mj-ea"/>
                <a:ea typeface="+mj-ea"/>
              </a:rPr>
              <a:t>苗栗卓蘭、</a:t>
            </a:r>
            <a:endParaRPr lang="en-US" altLang="zh-TW" sz="2000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000" b="1" dirty="0">
                <a:solidFill>
                  <a:srgbClr val="FF0000"/>
                </a:solidFill>
                <a:latin typeface="+mj-ea"/>
                <a:ea typeface="+mj-ea"/>
              </a:rPr>
              <a:t>彰化大村、溪湖</a:t>
            </a:r>
            <a:endParaRPr lang="zh-TW" altLang="en-US" sz="2000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74684" y="2386111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台南麻豆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110403" y="2904120"/>
            <a:ext cx="27146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彰化田尾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14782" y="4020743"/>
            <a:ext cx="434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西瓜、豌豆</a:t>
            </a:r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荷蘭豆</a:t>
            </a:r>
            <a:r>
              <a:rPr lang="en-US" altLang="zh-TW" sz="3200" b="1" dirty="0">
                <a:solidFill>
                  <a:srgbClr val="FF0000"/>
                </a:solidFill>
                <a:latin typeface="+mj-ea"/>
                <a:ea typeface="+mj-ea"/>
              </a:rPr>
              <a:t>)</a:t>
            </a:r>
            <a:endParaRPr lang="en-US" altLang="zh-TW" sz="11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67944" y="5574694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福寶酪農專業區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35964"/>
            <a:ext cx="4926755" cy="638607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74" y="0"/>
            <a:ext cx="4192297" cy="68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5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7524" y="332656"/>
            <a:ext cx="7512888" cy="770182"/>
          </a:xfrm>
        </p:spPr>
        <p:txBody>
          <a:bodyPr/>
          <a:lstStyle/>
          <a:p>
            <a:r>
              <a:rPr lang="zh-TW" altLang="en-US" dirty="0">
                <a:latin typeface="台灣楷體" panose="02010604000101010101" pitchFamily="2" charset="-120"/>
                <a:ea typeface="台灣楷體" panose="02010604000101010101" pitchFamily="2" charset="-120"/>
              </a:rPr>
              <a:t>行政區的變革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27524" y="1340768"/>
            <a:ext cx="8004916" cy="5032697"/>
          </a:xfrm>
        </p:spPr>
        <p:txBody>
          <a:bodyPr>
            <a:normAutofit fontScale="92500"/>
          </a:bodyPr>
          <a:lstStyle/>
          <a:p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大正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9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年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(1920)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，官制革新，隸</a:t>
            </a:r>
            <a:r>
              <a:rPr lang="zh-TW" altLang="en-US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台中州彰化郡福興</a:t>
            </a:r>
            <a:r>
              <a:rPr lang="zh-TW" altLang="en-US" sz="2400" b="1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庄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</a:t>
            </a:r>
            <a:r>
              <a:rPr lang="zh-TW" altLang="en-US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庄役場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設於福興，管轄番社、橋頭、外埔、外中、三汴頭、大崙、菜園角、福興、洪堀寮、鎮平、管嶼厝等</a:t>
            </a:r>
            <a:r>
              <a:rPr lang="en-US" altLang="zh-TW" sz="2400" b="1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11</a:t>
            </a:r>
            <a:r>
              <a:rPr lang="zh-TW" altLang="en-US" sz="2400" b="1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個大字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，及秀厝、西勢、同安、三和、阿力、麥嶼厝、粘厝等</a:t>
            </a:r>
            <a:r>
              <a:rPr lang="en-US" altLang="zh-TW" sz="2400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7</a:t>
            </a:r>
            <a:r>
              <a:rPr lang="zh-TW" altLang="en-US" sz="2400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個</a:t>
            </a:r>
            <a:r>
              <a:rPr lang="zh-TW" altLang="en-US" sz="2400" b="1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小字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。</a:t>
            </a:r>
            <a:endParaRPr lang="en-US" altLang="zh-TW" sz="24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pPr marL="0" indent="0">
              <a:buNone/>
            </a:pPr>
            <a:endParaRPr lang="en-US" altLang="zh-TW" sz="24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庄相當於現代的</a:t>
            </a:r>
            <a:r>
              <a:rPr lang="zh-TW" altLang="en-US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鄉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，街庄制度下，再以庄的</a:t>
            </a:r>
            <a:r>
              <a:rPr lang="zh-TW" altLang="en-US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大字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或</a:t>
            </a:r>
            <a:r>
              <a:rPr lang="zh-TW" altLang="en-US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小字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地名來畫分幾個區，相當於現在的</a:t>
            </a:r>
            <a:r>
              <a:rPr lang="zh-TW" altLang="en-US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村里</a:t>
            </a:r>
            <a:endParaRPr lang="en-US" altLang="zh-TW" sz="2400" b="1" dirty="0">
              <a:solidFill>
                <a:srgbClr val="FF0000"/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endParaRPr lang="en-US" altLang="zh-TW" sz="2400" dirty="0"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民國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34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年戰後，國民政府</a:t>
            </a:r>
            <a:r>
              <a:rPr lang="zh-TW" altLang="en-US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易庄為鄉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，稱為</a:t>
            </a:r>
            <a:r>
              <a:rPr lang="zh-TW" altLang="en-US" sz="2400" b="1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福興鄉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民國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39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年，台灣省行政區域調整，福興鄉隸屬彰化縣，民國</a:t>
            </a:r>
            <a:r>
              <a:rPr lang="en-US" altLang="zh-TW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77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年，鄰再次調增，共分為</a:t>
            </a:r>
            <a:r>
              <a:rPr lang="en-US" altLang="zh-TW" sz="2400" b="1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22</a:t>
            </a:r>
            <a:r>
              <a:rPr lang="zh-TW" altLang="en-US" sz="2400" b="1" dirty="0">
                <a:solidFill>
                  <a:srgbClr val="0070C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村</a:t>
            </a:r>
            <a:r>
              <a:rPr lang="en-US" altLang="zh-TW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254</a:t>
            </a:r>
            <a:r>
              <a:rPr lang="zh-TW" altLang="en-US" sz="2400" b="1" dirty="0">
                <a:solidFill>
                  <a:srgbClr val="FF0000"/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鄰</a:t>
            </a:r>
            <a:r>
              <a:rPr lang="zh-TW" altLang="en-US" sz="2400" dirty="0">
                <a:latin typeface="華康古印體" panose="03010509000000000000" pitchFamily="65" charset="-120"/>
                <a:ea typeface="華康古印體" panose="03010509000000000000" pitchFamily="65" charset="-120"/>
              </a:rPr>
              <a:t>，至今亦同。</a:t>
            </a:r>
          </a:p>
        </p:txBody>
      </p:sp>
    </p:spTree>
    <p:extLst>
      <p:ext uri="{BB962C8B-B14F-4D97-AF65-F5344CB8AC3E}">
        <p14:creationId xmlns:p14="http://schemas.microsoft.com/office/powerpoint/2010/main" val="157130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770182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自然環境與氣候 </a:t>
            </a:r>
            <a:r>
              <a:rPr lang="en-US" altLang="zh-TW" dirty="0"/>
              <a:t>-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124744"/>
            <a:ext cx="8208912" cy="5184576"/>
          </a:xfrm>
        </p:spPr>
        <p:txBody>
          <a:bodyPr>
            <a:normAutofit/>
          </a:bodyPr>
          <a:lstStyle/>
          <a:p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本鄉屬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彰化隆起海岸平原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，東經</a:t>
            </a:r>
            <a:r>
              <a:rPr lang="en-US" altLang="zh-TW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120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度</a:t>
            </a:r>
            <a:r>
              <a:rPr lang="en-US" altLang="zh-TW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27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分，北緯</a:t>
            </a:r>
            <a:r>
              <a:rPr lang="en-US" altLang="zh-TW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24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度</a:t>
            </a:r>
            <a:r>
              <a:rPr lang="en-US" altLang="zh-TW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02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分之間，地形平坦，海拔約在</a:t>
            </a:r>
            <a:r>
              <a:rPr lang="en-US" altLang="zh-TW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23.9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公尺。受舊濁水溪河口沖積扇堆積作用影響，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地勢由</a:t>
            </a:r>
            <a:r>
              <a:rPr lang="zh-TW" altLang="en-US" sz="2000" b="1" dirty="0">
                <a:solidFill>
                  <a:srgbClr val="00206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東南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向</a:t>
            </a:r>
            <a:r>
              <a:rPr lang="zh-TW" altLang="en-US" sz="2000" b="1" dirty="0">
                <a:solidFill>
                  <a:srgbClr val="00206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西北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傾斜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。</a:t>
            </a:r>
          </a:p>
          <a:p>
            <a:endParaRPr lang="zh-TW" altLang="en-US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有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員林大排水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，由東南向西北流貫，在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二港村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出海。員林大排水原為天然河道「台灣溝」，因常有水患，經截彎取直整治工程而成。</a:t>
            </a:r>
            <a:endParaRPr lang="en-US" altLang="zh-TW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另一天然河道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麥嶼厝溪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，在本鄉西部由南往北流貫，在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福寶村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出海，本溪是濁水溪河道變遷結果，因此又稱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舊濁水溪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。</a:t>
            </a:r>
          </a:p>
          <a:p>
            <a:endParaRPr lang="zh-TW" altLang="en-US" sz="2000" dirty="0">
              <a:latin typeface="台灣楷體" panose="02010604000101010101" pitchFamily="2" charset="-120"/>
              <a:ea typeface="台灣楷體" panose="02010604000101010101" pitchFamily="2" charset="-120"/>
            </a:endParaRPr>
          </a:p>
          <a:p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屬亞熱帶季風氣候區，氣候炎熱而乾燥，冬季東北季風強烈，因地形平坦，降水量不足，農耕有賴灌溉渠道。全鄉的圳道有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八堡第一東圳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番社排水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、</a:t>
            </a:r>
            <a:r>
              <a:rPr lang="zh-TW" altLang="en-US" sz="2000" b="1" dirty="0">
                <a:solidFill>
                  <a:srgbClr val="FF0000"/>
                </a:solidFill>
                <a:latin typeface="台灣楷體" panose="02010604000101010101" pitchFamily="2" charset="-120"/>
                <a:ea typeface="台灣楷體" panose="02010604000101010101" pitchFamily="2" charset="-120"/>
              </a:rPr>
              <a:t>義和二圳、義和三圳、萬豐排水、新生段內排水、外中排水、橋頭排水、二港排水、麥嶼厝排水、福寶環排水幹線、洪堀寮排水</a:t>
            </a:r>
            <a:r>
              <a:rPr lang="zh-TW" altLang="en-US" sz="2000" dirty="0">
                <a:latin typeface="台灣楷體" panose="02010604000101010101" pitchFamily="2" charset="-120"/>
                <a:ea typeface="台灣楷體" panose="02010604000101010101" pitchFamily="2" charset="-120"/>
              </a:rPr>
              <a:t>等。  </a:t>
            </a:r>
          </a:p>
        </p:txBody>
      </p:sp>
    </p:spTree>
    <p:extLst>
      <p:ext uri="{BB962C8B-B14F-4D97-AF65-F5344CB8AC3E}">
        <p14:creationId xmlns:p14="http://schemas.microsoft.com/office/powerpoint/2010/main" val="2252901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917596"/>
          </a:xfrm>
        </p:spPr>
        <p:txBody>
          <a:bodyPr>
            <a:normAutofit fontScale="90000"/>
          </a:bodyPr>
          <a:lstStyle/>
          <a:p>
            <a:br>
              <a:rPr lang="en-US" altLang="zh-TW" b="1" dirty="0"/>
            </a:br>
            <a:r>
              <a:rPr lang="zh-TW" altLang="en-US" b="1" dirty="0">
                <a:solidFill>
                  <a:schemeClr val="tx1"/>
                </a:solidFill>
              </a:rPr>
              <a:t>二</a:t>
            </a:r>
            <a:r>
              <a:rPr lang="zh-TW" altLang="zh-TW" sz="4900" b="1" dirty="0">
                <a:solidFill>
                  <a:schemeClr val="tx1"/>
                </a:solidFill>
              </a:rPr>
              <a:t>、福興鄉</a:t>
            </a:r>
            <a:r>
              <a:rPr lang="zh-TW" altLang="zh-TW" sz="4900" b="1" dirty="0">
                <a:solidFill>
                  <a:srgbClr val="FF0000"/>
                </a:solidFill>
              </a:rPr>
              <a:t>地名</a:t>
            </a:r>
            <a:r>
              <a:rPr lang="zh-TW" altLang="zh-TW" sz="4900" b="1" dirty="0">
                <a:solidFill>
                  <a:schemeClr val="tx1"/>
                </a:solidFill>
              </a:rPr>
              <a:t>的由來？</a:t>
            </a:r>
            <a:br>
              <a:rPr lang="zh-TW" altLang="zh-TW" sz="4900" b="1" dirty="0">
                <a:solidFill>
                  <a:schemeClr val="tx1"/>
                </a:solidFill>
              </a:rPr>
            </a:br>
            <a:endParaRPr lang="zh-TW" altLang="en-US" sz="49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2356" y="2834428"/>
            <a:ext cx="8229600" cy="1728192"/>
          </a:xfrm>
          <a:effectLst/>
        </p:spPr>
        <p:txBody>
          <a:bodyPr/>
          <a:lstStyle/>
          <a:p>
            <a:pPr algn="ctr">
              <a:buNone/>
            </a:pPr>
            <a:r>
              <a:rPr lang="zh-TW" altLang="en-US" sz="3600" b="1" dirty="0">
                <a:latin typeface="+mj-ea"/>
                <a:ea typeface="+mj-ea"/>
              </a:rPr>
              <a:t> </a:t>
            </a:r>
            <a:r>
              <a:rPr lang="zh-TW" altLang="zh-TW" sz="3600" b="1" dirty="0">
                <a:solidFill>
                  <a:srgbClr val="FF0000"/>
                </a:solidFill>
                <a:latin typeface="+mj-ea"/>
              </a:rPr>
              <a:t>福</a:t>
            </a:r>
            <a:r>
              <a:rPr lang="zh-TW" altLang="zh-TW" sz="3600" b="1" dirty="0">
                <a:latin typeface="+mj-ea"/>
              </a:rPr>
              <a:t>建省</a:t>
            </a:r>
            <a:r>
              <a:rPr lang="zh-TW" altLang="zh-TW" sz="3600" b="1" dirty="0">
                <a:latin typeface="+mj-ea"/>
                <a:ea typeface="+mj-ea"/>
              </a:rPr>
              <a:t>移民</a:t>
            </a:r>
            <a:r>
              <a:rPr lang="zh-TW" altLang="en-US" sz="3600" b="1" dirty="0">
                <a:latin typeface="+mj-ea"/>
                <a:ea typeface="+mj-ea"/>
              </a:rPr>
              <a:t>在</a:t>
            </a:r>
            <a:r>
              <a:rPr lang="zh-TW" altLang="zh-TW" sz="3600" b="1" dirty="0">
                <a:latin typeface="+mj-ea"/>
                <a:ea typeface="+mj-ea"/>
              </a:rPr>
              <a:t>此，</a:t>
            </a:r>
            <a:endParaRPr lang="en-US" altLang="zh-TW" sz="3600" b="1" dirty="0">
              <a:latin typeface="+mj-ea"/>
              <a:ea typeface="+mj-ea"/>
            </a:endParaRPr>
          </a:p>
          <a:p>
            <a:pPr algn="ctr">
              <a:buNone/>
            </a:pPr>
            <a:r>
              <a:rPr lang="zh-TW" altLang="zh-TW" sz="3600" b="1" dirty="0">
                <a:latin typeface="+mj-ea"/>
                <a:ea typeface="+mj-ea"/>
              </a:rPr>
              <a:t>振</a:t>
            </a:r>
            <a:r>
              <a:rPr lang="zh-TW" altLang="zh-TW" sz="3600" b="1" dirty="0">
                <a:solidFill>
                  <a:srgbClr val="FF0000"/>
                </a:solidFill>
                <a:latin typeface="+mj-ea"/>
                <a:ea typeface="+mj-ea"/>
              </a:rPr>
              <a:t>興</a:t>
            </a:r>
            <a:r>
              <a:rPr lang="zh-TW" altLang="zh-TW" sz="3600" b="1" dirty="0">
                <a:latin typeface="+mj-ea"/>
                <a:ea typeface="+mj-ea"/>
              </a:rPr>
              <a:t>事業，建莊</a:t>
            </a:r>
            <a:r>
              <a:rPr lang="zh-TW" altLang="zh-TW" sz="3600" b="1" dirty="0">
                <a:solidFill>
                  <a:srgbClr val="FF0000"/>
                </a:solidFill>
                <a:latin typeface="+mj-ea"/>
                <a:ea typeface="+mj-ea"/>
              </a:rPr>
              <a:t>興</a:t>
            </a:r>
            <a:r>
              <a:rPr lang="zh-TW" altLang="zh-TW" sz="3600" b="1" dirty="0">
                <a:latin typeface="+mj-ea"/>
                <a:ea typeface="+mj-ea"/>
              </a:rPr>
              <a:t>隆。</a:t>
            </a:r>
          </a:p>
          <a:p>
            <a:pPr>
              <a:buNone/>
            </a:pP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428860" y="2571744"/>
            <a:ext cx="1785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latin typeface="+mj-ea"/>
                <a:ea typeface="+mj-ea"/>
              </a:rPr>
              <a:t> </a:t>
            </a:r>
            <a:endParaRPr lang="zh-TW" altLang="en-US" sz="40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5;p7" descr="福興鄉位於彰化縣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251520" y="332656"/>
            <a:ext cx="8496944" cy="62646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11960" y="-14100"/>
            <a:ext cx="4704001" cy="1371600"/>
          </a:xfrm>
        </p:spPr>
        <p:txBody>
          <a:bodyPr>
            <a:normAutofit fontScale="90000"/>
          </a:bodyPr>
          <a:lstStyle/>
          <a:p>
            <a:br>
              <a:rPr lang="en-US" altLang="zh-TW" dirty="0"/>
            </a:br>
            <a:br>
              <a:rPr lang="en-US" altLang="zh-TW" dirty="0"/>
            </a:br>
            <a:r>
              <a:rPr lang="zh-TW" altLang="en-US" sz="4900" b="1" dirty="0">
                <a:solidFill>
                  <a:schemeClr val="tx1"/>
                </a:solidFill>
              </a:rPr>
              <a:t>福興鄉的地理位置</a:t>
            </a:r>
            <a:br>
              <a:rPr lang="zh-TW" altLang="en-US" sz="4900" b="1" dirty="0">
                <a:solidFill>
                  <a:schemeClr val="tx1"/>
                </a:solidFill>
              </a:rPr>
            </a:b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dirty="0"/>
              <a:t>   </a:t>
            </a:r>
          </a:p>
        </p:txBody>
      </p:sp>
      <p:sp>
        <p:nvSpPr>
          <p:cNvPr id="8" name="矩形 7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0" dirty="0"/>
              <a:t> </a:t>
            </a:r>
            <a:endParaRPr lang="zh-TW" altLang="en-US" dirty="0"/>
          </a:p>
        </p:txBody>
      </p:sp>
      <p:sp>
        <p:nvSpPr>
          <p:cNvPr id="9" name="矩形 8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0" dirty="0"/>
              <a:t> 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35803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5734" y="502578"/>
            <a:ext cx="8229600" cy="1119107"/>
          </a:xfrm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chemeClr val="tx1"/>
                </a:solidFill>
              </a:rPr>
              <a:t>福興鄉的</a:t>
            </a:r>
            <a:r>
              <a:rPr lang="zh-TW" altLang="en-US" b="1" dirty="0">
                <a:solidFill>
                  <a:srgbClr val="002060"/>
                </a:solidFill>
              </a:rPr>
              <a:t>左鄰右舍</a:t>
            </a:r>
            <a:br>
              <a:rPr lang="en-US" altLang="zh-TW" b="1" dirty="0">
                <a:solidFill>
                  <a:schemeClr val="tx1"/>
                </a:solidFill>
              </a:rPr>
            </a:br>
            <a:r>
              <a:rPr lang="zh-TW" altLang="en-US" sz="3100" b="1" dirty="0">
                <a:latin typeface="+mj-ea"/>
              </a:rPr>
              <a:t>位於臺灣彰化縣</a:t>
            </a:r>
            <a:endParaRPr lang="zh-TW" altLang="en-US" sz="31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00298" y="307181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TW" b="1" dirty="0"/>
          </a:p>
          <a:p>
            <a:endParaRPr lang="en-US" altLang="zh-TW" b="1" dirty="0"/>
          </a:p>
          <a:p>
            <a:endParaRPr lang="en-US" altLang="zh-TW" b="1" dirty="0"/>
          </a:p>
          <a:p>
            <a:endParaRPr lang="en-US" altLang="zh-TW" b="1" dirty="0"/>
          </a:p>
          <a:p>
            <a:endParaRPr lang="en-US" altLang="zh-TW" b="1" dirty="0"/>
          </a:p>
          <a:p>
            <a:endParaRPr lang="en-US" altLang="zh-TW" b="1" dirty="0"/>
          </a:p>
          <a:p>
            <a:endParaRPr lang="en-US" altLang="zh-TW" b="1" dirty="0"/>
          </a:p>
          <a:p>
            <a:endParaRPr lang="en-US" altLang="zh-TW" b="1" dirty="0"/>
          </a:p>
          <a:p>
            <a:endParaRPr lang="zh-TW" altLang="en-US" b="1" dirty="0"/>
          </a:p>
        </p:txBody>
      </p:sp>
      <p:sp>
        <p:nvSpPr>
          <p:cNvPr id="5" name="矩形 4"/>
          <p:cNvSpPr/>
          <p:nvPr/>
        </p:nvSpPr>
        <p:spPr>
          <a:xfrm>
            <a:off x="3075804" y="997180"/>
            <a:ext cx="1304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 西部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55154" y="2897163"/>
            <a:ext cx="1571636" cy="58477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+mj-ea"/>
              </a:rPr>
              <a:t> </a:t>
            </a:r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秀水鄉</a:t>
            </a:r>
            <a:r>
              <a:rPr lang="zh-TW" altLang="en-US" sz="3200" b="1" dirty="0">
                <a:solidFill>
                  <a:srgbClr val="FF0000"/>
                </a:solidFill>
                <a:latin typeface="+mj-ea"/>
              </a:rPr>
              <a:t>     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305734" y="2707158"/>
            <a:ext cx="1826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臺灣海峽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06611" y="5195282"/>
            <a:ext cx="1415772" cy="58477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二林鎮</a:t>
            </a:r>
            <a:endParaRPr lang="zh-TW" altLang="en-US" sz="3200" dirty="0">
              <a:latin typeface="+mj-ea"/>
              <a:ea typeface="+mj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48531" y="1774815"/>
            <a:ext cx="1446938" cy="584775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+mj-ea"/>
                <a:ea typeface="+mj-ea"/>
              </a:rPr>
              <a:t>鹿港鎮</a:t>
            </a:r>
            <a:endParaRPr lang="zh-TW" altLang="en-US" sz="3200" b="1" dirty="0">
              <a:latin typeface="+mj-ea"/>
              <a:ea typeface="+mj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471" y="2205560"/>
            <a:ext cx="3600450" cy="2514600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4283968" y="4319019"/>
            <a:ext cx="1415772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埔鹽鄉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597659" y="4026632"/>
            <a:ext cx="1415772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lvl="0"/>
            <a:r>
              <a:rPr lang="zh-TW" altLang="en-US" sz="3200" b="1" dirty="0">
                <a:solidFill>
                  <a:srgbClr val="FF0000"/>
                </a:solidFill>
                <a:latin typeface="新細明體" panose="02020500000000000000" pitchFamily="18" charset="-120"/>
              </a:rPr>
              <a:t>芳苑鄉</a:t>
            </a:r>
            <a:endParaRPr lang="zh-TW" altLang="en-US" sz="3200" dirty="0">
              <a:solidFill>
                <a:prstClr val="black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95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肥皂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11449</TotalTime>
  <Words>1001</Words>
  <Application>Microsoft Office PowerPoint</Application>
  <PresentationFormat>如螢幕大小 (4:3)</PresentationFormat>
  <Paragraphs>127</Paragraphs>
  <Slides>39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8" baseType="lpstr">
      <vt:lpstr>台灣楷體</vt:lpstr>
      <vt:lpstr>華康古印體</vt:lpstr>
      <vt:lpstr>微軟正黑體</vt:lpstr>
      <vt:lpstr>新細明體</vt:lpstr>
      <vt:lpstr>標楷體</vt:lpstr>
      <vt:lpstr>Calibri</vt:lpstr>
      <vt:lpstr>Garamond</vt:lpstr>
      <vt:lpstr>Times New Roman</vt:lpstr>
      <vt:lpstr>肥皂</vt:lpstr>
      <vt:lpstr>話說福興鄉</vt:lpstr>
      <vt:lpstr>PowerPoint 簡報</vt:lpstr>
      <vt:lpstr> 一、福興鄉最早的主人?</vt:lpstr>
      <vt:lpstr>PowerPoint 簡報</vt:lpstr>
      <vt:lpstr>行政區的變革</vt:lpstr>
      <vt:lpstr>自然環境與氣候 - </vt:lpstr>
      <vt:lpstr> 二、福興鄉地名的由來？ </vt:lpstr>
      <vt:lpstr>  福興鄉的地理位置  </vt:lpstr>
      <vt:lpstr>福興鄉的左鄰右舍 位於臺灣彰化縣</vt:lpstr>
      <vt:lpstr>PowerPoint 簡報</vt:lpstr>
      <vt:lpstr>PowerPoint 簡報</vt:lpstr>
      <vt:lpstr>藍色長虹~福興橋</vt:lpstr>
      <vt:lpstr>PowerPoint 簡報</vt:lpstr>
      <vt:lpstr>PowerPoint 簡報</vt:lpstr>
      <vt:lpstr>  </vt:lpstr>
      <vt:lpstr>PowerPoint 簡報</vt:lpstr>
      <vt:lpstr>PowerPoint 簡報</vt:lpstr>
      <vt:lpstr>PowerPoint 簡報</vt:lpstr>
      <vt:lpstr>        福興鄉穀倉 ★昭和10年（1935）     興建  ★主體空間:穀倉間、碾米機房、米倉  ★共有七、八棟三層樓高建築，內部設計是由檜木搭        築而成的碾米機房，結合十六間糧庫。  因為是糧倉，防潮、防鼠為建築的首要考量，有老虎窗的造型，是很珍貴的台灣產業建築，其規模可說是全台第一的穀倉。 </vt:lpstr>
      <vt:lpstr>福寶濕地之高蹺鴴</vt:lpstr>
      <vt:lpstr>    福寶村之福寶生態園區  福寶沿海因地層下陷，造成農田土壤嚴重鹽化，難以耕作而成為荒地。  經保育界投入福寶鹽化農地的生態園區計畫，將鳥類保育和農村經濟結合，讓荒地變成水鳥的新樂園。</vt:lpstr>
      <vt:lpstr>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福興豌豆、西瓜、酪農一家親</vt:lpstr>
      <vt:lpstr>PowerPoint 簡報</vt:lpstr>
      <vt:lpstr>PowerPoint 簡報</vt:lpstr>
      <vt:lpstr>PowerPoint 簡報</vt:lpstr>
      <vt:lpstr>      同安寮十二庄請媽祖源由  相傳清道光11年（1831），十二庄久旱不雨，農民難以耕作，各庄執事者聚會，提議到鹿港天后宮迎請媽祖設壇祈雨，隔日果然傾盆大雨，旱象因此得以紓解。  十二庄飲水思源，每年聯合到天后宮請媽祖，至各庄遶境，媽祖鑾駕晚上駐蹕大公館(各庄輪流)，接受信眾恭宴 </vt:lpstr>
      <vt:lpstr>PowerPoint 簡報</vt:lpstr>
      <vt:lpstr>我所知道的福興~~</vt:lpstr>
      <vt:lpstr>福興第一級產業</vt:lpstr>
    </vt:vector>
  </TitlesOfParts>
  <Company>C.M.T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鄉土教學---話說福興鄉</dc:title>
  <dc:creator>ox01ox01</dc:creator>
  <cp:lastModifiedBy>USER</cp:lastModifiedBy>
  <cp:revision>142</cp:revision>
  <cp:lastPrinted>2021-09-23T01:04:02Z</cp:lastPrinted>
  <dcterms:created xsi:type="dcterms:W3CDTF">2019-05-03T12:42:44Z</dcterms:created>
  <dcterms:modified xsi:type="dcterms:W3CDTF">2024-09-02T06:52:31Z</dcterms:modified>
</cp:coreProperties>
</file>