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1" r:id="rId20"/>
    <p:sldId id="288" r:id="rId21"/>
    <p:sldId id="270" r:id="rId22"/>
  </p:sldIdLst>
  <p:sldSz cx="12190413" cy="6859588"/>
  <p:notesSz cx="6858000" cy="9144000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1662" userDrawn="1">
          <p15:clr>
            <a:srgbClr val="A4A3A4"/>
          </p15:clr>
        </p15:guide>
        <p15:guide id="6" orient="horz" pos="3975" userDrawn="1">
          <p15:clr>
            <a:srgbClr val="A4A3A4"/>
          </p15:clr>
        </p15:guide>
        <p15:guide id="7" orient="horz" pos="2705" userDrawn="1">
          <p15:clr>
            <a:srgbClr val="A4A3A4"/>
          </p15:clr>
        </p15:guide>
        <p15:guide id="8" pos="4565" userDrawn="1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2704">
          <p15:clr>
            <a:srgbClr val="A4A3A4"/>
          </p15:clr>
        </p15:guide>
        <p15:guide id="11" pos="7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CC00"/>
    <a:srgbClr val="DDF1F2"/>
    <a:srgbClr val="63C29C"/>
    <a:srgbClr val="E1E9F6"/>
    <a:srgbClr val="789CD6"/>
    <a:srgbClr val="FA7D00"/>
    <a:srgbClr val="FF9900"/>
    <a:srgbClr val="457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4110"/>
        <p:guide orient="horz" pos="346"/>
        <p:guide pos="211"/>
        <p:guide pos="7514"/>
        <p:guide pos="1662"/>
        <p:guide orient="horz" pos="3975"/>
        <p:guide orient="horz" pos="2705"/>
        <p:guide pos="4565"/>
        <p:guide orient="horz" pos="3974"/>
        <p:guide orient="horz" pos="2704"/>
        <p:guide pos="75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6710-0C2D-4E1D-891B-83818C6FA466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D0EFD-4E94-4F97-BCEC-0AD9B5F21C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37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AB9E-78BC-4EA9-9C3D-6A6DB5B5E090}" type="datetimeFigureOut">
              <a:rPr lang="zh-TW" altLang="en-US" smtClean="0"/>
              <a:t>2023/6/17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C769-A5B3-47B0-8340-71EF8CC113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2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C769-A5B3-47B0-8340-71EF8CC1132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57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C769-A5B3-47B0-8340-71EF8CC1132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88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C769-A5B3-47B0-8340-71EF8CC1132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82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C769-A5B3-47B0-8340-71EF8CC1132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74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2C769-A5B3-47B0-8340-71EF8CC1132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63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標題">
    <p:bg>
      <p:bgPr>
        <a:gradFill flip="none" rotWithShape="1">
          <a:gsLst>
            <a:gs pos="0">
              <a:srgbClr val="1C3A23"/>
            </a:gs>
            <a:gs pos="50000">
              <a:srgbClr val="334F36"/>
            </a:gs>
            <a:gs pos="100000">
              <a:srgbClr val="405C3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4390" y="2973639"/>
            <a:ext cx="11521633" cy="744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4800" b="1" baseline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實驗</a:t>
            </a:r>
            <a:r>
              <a:rPr lang="en-US" altLang="zh-TW" dirty="0"/>
              <a:t>(</a:t>
            </a:r>
            <a:r>
              <a:rPr lang="en-US" altLang="zh-TW" dirty="0" err="1"/>
              <a:t>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717826"/>
            <a:ext cx="11517401" cy="0"/>
          </a:xfrm>
          <a:prstGeom prst="line">
            <a:avLst/>
          </a:prstGeom>
          <a:ln cap="rnd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D:\圖片雜彙\康軒文教事業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/>
          <a:stretch/>
        </p:blipFill>
        <p:spPr bwMode="auto">
          <a:xfrm>
            <a:off x="385762" y="6525877"/>
            <a:ext cx="1680259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 userDrawn="1"/>
        </p:nvSpPr>
        <p:spPr>
          <a:xfrm>
            <a:off x="11207774" y="6408537"/>
            <a:ext cx="10248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345" y="6441198"/>
            <a:ext cx="129421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1" name="文字版面配置區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03718" y="530002"/>
            <a:ext cx="1675328" cy="3795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 err="1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42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步驟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2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533400" indent="-444500" eaLnBrk="1" latinLnBrk="0" hangingPunct="1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l"/>
              <a:tabLst/>
              <a:defRPr sz="36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</a:t>
            </a:r>
            <a:r>
              <a:rPr lang="zh-TW" altLang="en-US" dirty="0"/>
              <a:t>～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endParaRPr lang="en-US" altLang="zh-TW" dirty="0"/>
          </a:p>
          <a:p>
            <a:pPr lvl="0"/>
            <a:r>
              <a:rPr lang="zh-TW" altLang="en-US" dirty="0"/>
              <a:t>注意事項用深紅字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 16"/>
          <p:cNvSpPr/>
          <p:nvPr userDrawn="1"/>
        </p:nvSpPr>
        <p:spPr>
          <a:xfrm>
            <a:off x="208152" y="189625"/>
            <a:ext cx="630048" cy="630046"/>
          </a:xfrm>
          <a:prstGeom prst="roundRect">
            <a:avLst>
              <a:gd name="adj" fmla="val 22714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" name="文字版面配置區 20"/>
          <p:cNvSpPr>
            <a:spLocks noGrp="1"/>
          </p:cNvSpPr>
          <p:nvPr>
            <p:ph type="body" sz="quarter" idx="26" hasCustomPrompt="1"/>
          </p:nvPr>
        </p:nvSpPr>
        <p:spPr>
          <a:xfrm>
            <a:off x="838201" y="189434"/>
            <a:ext cx="9721502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4483100" algn="l"/>
              </a:tabLst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小標題</a:t>
            </a:r>
            <a:r>
              <a:rPr lang="en-US" altLang="zh-TW" dirty="0" err="1"/>
              <a:t>36pt</a:t>
            </a:r>
            <a:r>
              <a:rPr lang="zh-TW" altLang="en-US" dirty="0"/>
              <a:t>正黑體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quarter" idx="28" hasCustomPrompt="1"/>
          </p:nvPr>
        </p:nvSpPr>
        <p:spPr>
          <a:xfrm>
            <a:off x="199326" y="203023"/>
            <a:ext cx="647700" cy="603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Ｘ</a:t>
            </a:r>
          </a:p>
        </p:txBody>
      </p:sp>
    </p:spTree>
    <p:extLst>
      <p:ext uri="{BB962C8B-B14F-4D97-AF65-F5344CB8AC3E}">
        <p14:creationId xmlns:p14="http://schemas.microsoft.com/office/powerpoint/2010/main" val="225431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步驟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781323" y="2853730"/>
            <a:ext cx="11074127" cy="36708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889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solidFill>
                  <a:srgbClr val="8D3D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解答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，微軟正黑體，棕色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217715"/>
            <a:ext cx="1641624" cy="51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版面配置區 2"/>
          <p:cNvSpPr>
            <a:spLocks noGrp="1"/>
          </p:cNvSpPr>
          <p:nvPr>
            <p:ph type="body" sz="quarter" idx="22" hasCustomPrompt="1"/>
          </p:nvPr>
        </p:nvSpPr>
        <p:spPr>
          <a:xfrm>
            <a:off x="334963" y="989013"/>
            <a:ext cx="11520487" cy="173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問題</a:t>
            </a:r>
            <a:r>
              <a:rPr lang="en-US" altLang="zh-TW" dirty="0"/>
              <a:t>36pt</a:t>
            </a:r>
            <a:r>
              <a:rPr lang="zh-TW" altLang="en-US" dirty="0"/>
              <a:t>正黑體</a:t>
            </a:r>
          </a:p>
        </p:txBody>
      </p:sp>
    </p:spTree>
    <p:extLst>
      <p:ext uri="{BB962C8B-B14F-4D97-AF65-F5344CB8AC3E}">
        <p14:creationId xmlns:p14="http://schemas.microsoft.com/office/powerpoint/2010/main" val="67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bg>
      <p:bgPr>
        <a:solidFill>
          <a:srgbClr val="E2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2DACD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566" y="196120"/>
            <a:ext cx="619211" cy="514422"/>
          </a:xfrm>
          <a:prstGeom prst="rect">
            <a:avLst/>
          </a:prstGeom>
        </p:spPr>
      </p:pic>
      <p:sp>
        <p:nvSpPr>
          <p:cNvPr id="16" name="文字版面配置區 20"/>
          <p:cNvSpPr>
            <a:spLocks noGrp="1"/>
          </p:cNvSpPr>
          <p:nvPr>
            <p:ph type="body" sz="quarter" idx="15" hasCustomPrompt="1"/>
          </p:nvPr>
        </p:nvSpPr>
        <p:spPr>
          <a:xfrm>
            <a:off x="334566" y="913508"/>
            <a:ext cx="11520884" cy="41724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spcBef>
                <a:spcPts val="800"/>
              </a:spcBef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en-US" altLang="zh-TW" dirty="0" err="1"/>
              <a:t>40pt</a:t>
            </a:r>
            <a:r>
              <a:rPr lang="zh-TW" altLang="en-US" dirty="0"/>
              <a:t>，微軟正黑體</a:t>
            </a: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0347325" cy="0"/>
          </a:xfrm>
          <a:prstGeom prst="line">
            <a:avLst/>
          </a:prstGeom>
          <a:ln w="28575" cap="rnd">
            <a:solidFill>
              <a:srgbClr val="2DACD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96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紀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習作</a:t>
            </a:r>
            <a:r>
              <a:rPr lang="en-US" altLang="zh-TW" dirty="0" err="1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5657" y="129620"/>
            <a:ext cx="239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實驗紀錄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1" y="65785"/>
            <a:ext cx="771633" cy="78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5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果分析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  <a:endParaRPr lang="en-US" altLang="zh-TW" dirty="0"/>
          </a:p>
          <a:p>
            <a:pPr lvl="0"/>
            <a:r>
              <a:rPr lang="zh-TW" altLang="en-US" dirty="0"/>
              <a:t>解答請用紅字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習作</a:t>
            </a:r>
            <a:r>
              <a:rPr lang="en-US" altLang="zh-TW" dirty="0" err="1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5657" y="129620"/>
            <a:ext cx="2903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結果與討論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" y="137948"/>
            <a:ext cx="700186" cy="6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3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結論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  <a:endParaRPr lang="en-US" altLang="zh-TW" dirty="0"/>
          </a:p>
          <a:p>
            <a:pPr lvl="0"/>
            <a:r>
              <a:rPr lang="zh-TW" altLang="en-US" dirty="0"/>
              <a:t>解答請用紅字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習作</a:t>
            </a:r>
            <a:r>
              <a:rPr lang="en-US" altLang="zh-TW" dirty="0" err="1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5657" y="129620"/>
            <a:ext cx="239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實驗結論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1" y="145378"/>
            <a:ext cx="671607" cy="67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19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實驗結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 userDrawn="1"/>
        </p:nvSpPr>
        <p:spPr>
          <a:xfrm>
            <a:off x="1774726" y="-314622"/>
            <a:ext cx="10080724" cy="683924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>
            <a:off x="333375" y="-314622"/>
            <a:ext cx="1735733" cy="6818610"/>
          </a:xfrm>
          <a:prstGeom prst="roundRect">
            <a:avLst>
              <a:gd name="adj" fmla="val 10662"/>
            </a:avLst>
          </a:prstGeom>
          <a:solidFill>
            <a:srgbClr val="78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774726" y="-314622"/>
            <a:ext cx="294382" cy="6818610"/>
          </a:xfrm>
          <a:prstGeom prst="rect">
            <a:avLst/>
          </a:prstGeom>
          <a:solidFill>
            <a:srgbClr val="78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481161" y="2432963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</a:t>
            </a:r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8" name="平行四邊形 17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向右箭號 18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向右箭號 20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動作按鈕: 首頁 1">
              <a:hlinkClick r:id="rId2" action="ppaction://hlinksldjump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7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2069108" y="549275"/>
            <a:ext cx="9786342" cy="13683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457200" indent="-36830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="0" baseline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en-US" altLang="zh-TW" dirty="0" err="1"/>
              <a:t>36pt</a:t>
            </a:r>
            <a:r>
              <a:rPr lang="zh-TW" altLang="en-US" dirty="0"/>
              <a:t>，新細明體</a:t>
            </a:r>
          </a:p>
        </p:txBody>
      </p:sp>
    </p:spTree>
    <p:extLst>
      <p:ext uri="{BB962C8B-B14F-4D97-AF65-F5344CB8AC3E}">
        <p14:creationId xmlns:p14="http://schemas.microsoft.com/office/powerpoint/2010/main" val="58084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實驗步驟2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 userDrawn="1"/>
        </p:nvSpPr>
        <p:spPr>
          <a:xfrm>
            <a:off x="1774726" y="-314622"/>
            <a:ext cx="10080724" cy="683924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>
            <a:off x="333375" y="-314622"/>
            <a:ext cx="1735733" cy="6818610"/>
          </a:xfrm>
          <a:prstGeom prst="roundRect">
            <a:avLst>
              <a:gd name="adj" fmla="val 10662"/>
            </a:avLst>
          </a:prstGeom>
          <a:solidFill>
            <a:srgbClr val="78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774726" y="-314622"/>
            <a:ext cx="294382" cy="6818610"/>
          </a:xfrm>
          <a:prstGeom prst="rect">
            <a:avLst/>
          </a:prstGeom>
          <a:solidFill>
            <a:srgbClr val="78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481161" y="2432963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</a:p>
        </p:txBody>
      </p:sp>
      <p:sp>
        <p:nvSpPr>
          <p:cNvPr id="17" name="等腰三角形 16"/>
          <p:cNvSpPr/>
          <p:nvPr userDrawn="1"/>
        </p:nvSpPr>
        <p:spPr>
          <a:xfrm rot="10800000">
            <a:off x="921699" y="6427540"/>
            <a:ext cx="559084" cy="432048"/>
          </a:xfrm>
          <a:prstGeom prst="triangle">
            <a:avLst/>
          </a:prstGeom>
          <a:solidFill>
            <a:srgbClr val="78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8" name="平行四邊形 17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向右箭號 18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向右箭號 20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動作按鈕: 首頁 1">
              <a:hlinkClick r:id="rId2" action="ppaction://hlinksldjump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2864770" y="189435"/>
            <a:ext cx="7395494" cy="6463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889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4000" b="1" baseline="0">
                <a:solidFill>
                  <a:srgbClr val="4577C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標題</a:t>
            </a:r>
            <a:r>
              <a:rPr lang="en-US" altLang="zh-TW" dirty="0" err="1"/>
              <a:t>40pt</a:t>
            </a:r>
            <a:r>
              <a:rPr lang="zh-TW" altLang="en-US" dirty="0"/>
              <a:t>，微軟正黑體</a:t>
            </a:r>
          </a:p>
        </p:txBody>
      </p:sp>
      <p:sp>
        <p:nvSpPr>
          <p:cNvPr id="27" name="內容版面配置區 2"/>
          <p:cNvSpPr>
            <a:spLocks noGrp="1"/>
          </p:cNvSpPr>
          <p:nvPr>
            <p:ph idx="11" hasCustomPrompt="1"/>
          </p:nvPr>
        </p:nvSpPr>
        <p:spPr>
          <a:xfrm>
            <a:off x="2926854" y="911256"/>
            <a:ext cx="8928596" cy="64633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889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步驟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25" name="圓角矩形 24"/>
          <p:cNvSpPr/>
          <p:nvPr userDrawn="1"/>
        </p:nvSpPr>
        <p:spPr>
          <a:xfrm>
            <a:off x="2144690" y="189434"/>
            <a:ext cx="720080" cy="646331"/>
          </a:xfrm>
          <a:prstGeom prst="roundRect">
            <a:avLst/>
          </a:prstGeom>
          <a:solidFill>
            <a:srgbClr val="78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內容版面配置區 2"/>
          <p:cNvSpPr>
            <a:spLocks noGrp="1"/>
          </p:cNvSpPr>
          <p:nvPr>
            <p:ph idx="12" hasCustomPrompt="1"/>
          </p:nvPr>
        </p:nvSpPr>
        <p:spPr>
          <a:xfrm>
            <a:off x="2104337" y="189434"/>
            <a:ext cx="800788" cy="6463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="1" baseline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en-US" altLang="zh-TW" dirty="0"/>
              <a:t>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6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觀察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3411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334391" y="117426"/>
            <a:ext cx="172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4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7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觀察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5657" y="117426"/>
            <a:ext cx="124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550" y="151944"/>
            <a:ext cx="706273" cy="6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觀察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4" y="137948"/>
            <a:ext cx="666843" cy="66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 userDrawn="1"/>
        </p:nvSpPr>
        <p:spPr>
          <a:xfrm>
            <a:off x="815657" y="117426"/>
            <a:ext cx="124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7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提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5657" y="129620"/>
            <a:ext cx="124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4" y="154835"/>
            <a:ext cx="666843" cy="66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假設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981523"/>
            <a:ext cx="11521059" cy="554310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5657" y="129620"/>
            <a:ext cx="124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</a:t>
            </a:r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5" y="41970"/>
            <a:ext cx="700186" cy="82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1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器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 userDrawn="1"/>
        </p:nvSpPr>
        <p:spPr>
          <a:xfrm>
            <a:off x="329557" y="978585"/>
            <a:ext cx="2953519" cy="64633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1701602"/>
            <a:ext cx="11521059" cy="48230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 userDrawn="1"/>
        </p:nvSpPr>
        <p:spPr>
          <a:xfrm>
            <a:off x="297483" y="978585"/>
            <a:ext cx="301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器材（每組）</a:t>
            </a:r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815657" y="117426"/>
            <a:ext cx="124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" y="142641"/>
            <a:ext cx="781159" cy="78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1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補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29558" y="978585"/>
            <a:ext cx="29304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1701602"/>
            <a:ext cx="11521059" cy="48230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7800" indent="0" eaLnBrk="1" latinLnBrk="0" hangingPunct="1">
              <a:spcBef>
                <a:spcPts val="800"/>
              </a:spcBef>
              <a:buFont typeface="Calibri" panose="020F0502020204030204" pitchFamily="34" charset="0"/>
              <a:buNone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36pt</a:t>
            </a:r>
            <a:r>
              <a:rPr lang="zh-TW" altLang="en-US" dirty="0"/>
              <a:t>，微軟正黑體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 userDrawn="1"/>
        </p:nvSpPr>
        <p:spPr>
          <a:xfrm>
            <a:off x="815657" y="117426"/>
            <a:ext cx="124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" y="142641"/>
            <a:ext cx="781159" cy="78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內容版面配置區 9"/>
          <p:cNvSpPr>
            <a:spLocks noGrp="1"/>
          </p:cNvSpPr>
          <p:nvPr>
            <p:ph sz="quarter" idx="21" hasCustomPrompt="1"/>
          </p:nvPr>
        </p:nvSpPr>
        <p:spPr>
          <a:xfrm>
            <a:off x="622300" y="981075"/>
            <a:ext cx="4752975" cy="64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小標題</a:t>
            </a:r>
            <a:r>
              <a:rPr lang="en-US" altLang="zh-TW" dirty="0" err="1"/>
              <a:t>36pt</a:t>
            </a:r>
            <a:r>
              <a:rPr lang="zh-TW" altLang="en-US" dirty="0"/>
              <a:t>正黑體</a:t>
            </a:r>
          </a:p>
        </p:txBody>
      </p:sp>
    </p:spTree>
    <p:extLst>
      <p:ext uri="{BB962C8B-B14F-4D97-AF65-F5344CB8AC3E}">
        <p14:creationId xmlns:p14="http://schemas.microsoft.com/office/powerpoint/2010/main" val="351439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實驗_步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391" y="1701602"/>
            <a:ext cx="11521059" cy="48230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533400" indent="-444500" eaLnBrk="1" latinLnBrk="0" hangingPunct="1">
              <a:spcBef>
                <a:spcPts val="800"/>
              </a:spcBef>
              <a:buClr>
                <a:srgbClr val="00B050"/>
              </a:buClr>
              <a:buFont typeface="Wingdings" panose="05000000000000000000" pitchFamily="2" charset="2"/>
              <a:buChar char="l"/>
              <a:tabLst/>
              <a:defRPr sz="36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內容</a:t>
            </a:r>
            <a:r>
              <a:rPr lang="en-US" altLang="zh-TW" dirty="0"/>
              <a:t>36</a:t>
            </a:r>
            <a:r>
              <a:rPr lang="zh-TW" altLang="en-US" dirty="0"/>
              <a:t>～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endParaRPr lang="en-US" altLang="zh-TW" dirty="0"/>
          </a:p>
          <a:p>
            <a:pPr lvl="0"/>
            <a:r>
              <a:rPr lang="zh-TW" altLang="en-US" dirty="0"/>
              <a:t>注意事項用深紅字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10713401" y="499234"/>
            <a:ext cx="1656580" cy="42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課本</a:t>
            </a:r>
            <a:r>
              <a:rPr lang="en-US" altLang="zh-TW" dirty="0"/>
              <a:t>P.XXX</a:t>
            </a:r>
            <a:endParaRPr lang="zh-TW" altLang="en-US" dirty="0"/>
          </a:p>
        </p:txBody>
      </p:sp>
      <p:pic>
        <p:nvPicPr>
          <p:cNvPr id="9" name="Picture 2" descr="D:\圖片雜彙\康軒文教事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橢圓 11"/>
          <p:cNvSpPr/>
          <p:nvPr userDrawn="1"/>
        </p:nvSpPr>
        <p:spPr>
          <a:xfrm>
            <a:off x="208152" y="174194"/>
            <a:ext cx="630048" cy="63004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圓角矩形 16"/>
          <p:cNvSpPr/>
          <p:nvPr userDrawn="1"/>
        </p:nvSpPr>
        <p:spPr>
          <a:xfrm>
            <a:off x="208152" y="998729"/>
            <a:ext cx="630048" cy="630046"/>
          </a:xfrm>
          <a:prstGeom prst="roundRect">
            <a:avLst>
              <a:gd name="adj" fmla="val 22714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74625"/>
            <a:ext cx="9649494" cy="630238"/>
          </a:xfrm>
          <a:prstGeom prst="rect">
            <a:avLst/>
          </a:prstGeom>
        </p:spPr>
        <p:txBody>
          <a:bodyPr/>
          <a:lstStyle>
            <a:lvl1pPr marL="0" marR="0" indent="0" algn="l" defTabSz="12191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12191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dirty="0"/>
              <a:t>標題</a:t>
            </a:r>
            <a:r>
              <a:rPr lang="en-US" altLang="zh-TW" dirty="0" err="1"/>
              <a:t>40pt</a:t>
            </a:r>
            <a:r>
              <a:rPr lang="zh-TW" altLang="en-US" dirty="0"/>
              <a:t>正黑體</a:t>
            </a:r>
          </a:p>
        </p:txBody>
      </p:sp>
      <p:sp>
        <p:nvSpPr>
          <p:cNvPr id="21" name="文字版面配置區 20"/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998538"/>
            <a:ext cx="9864725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4483100" algn="l"/>
              </a:tabLst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小標題</a:t>
            </a:r>
            <a:r>
              <a:rPr lang="en-US" altLang="zh-TW" dirty="0" err="1"/>
              <a:t>36pt</a:t>
            </a:r>
            <a:r>
              <a:rPr lang="zh-TW" altLang="en-US" dirty="0"/>
              <a:t>正黑體</a:t>
            </a:r>
          </a:p>
        </p:txBody>
      </p:sp>
      <p:sp>
        <p:nvSpPr>
          <p:cNvPr id="23" name="文字版面配置區 22"/>
          <p:cNvSpPr>
            <a:spLocks noGrp="1"/>
          </p:cNvSpPr>
          <p:nvPr>
            <p:ph type="body" sz="quarter" idx="27" hasCustomPrompt="1"/>
          </p:nvPr>
        </p:nvSpPr>
        <p:spPr>
          <a:xfrm>
            <a:off x="190550" y="162818"/>
            <a:ext cx="647700" cy="6746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quarter" idx="28" hasCustomPrompt="1"/>
          </p:nvPr>
        </p:nvSpPr>
        <p:spPr>
          <a:xfrm>
            <a:off x="199326" y="1012127"/>
            <a:ext cx="647700" cy="6032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Ｘ</a:t>
            </a:r>
          </a:p>
        </p:txBody>
      </p:sp>
    </p:spTree>
    <p:extLst>
      <p:ext uri="{BB962C8B-B14F-4D97-AF65-F5344CB8AC3E}">
        <p14:creationId xmlns:p14="http://schemas.microsoft.com/office/powerpoint/2010/main" val="177656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 userDrawn="1"/>
        </p:nvGrpSpPr>
        <p:grpSpPr>
          <a:xfrm>
            <a:off x="10487021" y="-5902"/>
            <a:ext cx="2000251" cy="939352"/>
            <a:chOff x="7859942" y="-4425"/>
            <a:chExt cx="1500384" cy="704351"/>
          </a:xfrm>
        </p:grpSpPr>
        <p:sp>
          <p:nvSpPr>
            <p:cNvPr id="18" name="平行四邊形 17"/>
            <p:cNvSpPr/>
            <p:nvPr userDrawn="1"/>
          </p:nvSpPr>
          <p:spPr bwMode="auto">
            <a:xfrm rot="10800000" flipV="1">
              <a:off x="7859942" y="-4425"/>
              <a:ext cx="1500384" cy="704351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向右箭號 18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8022484" y="59021"/>
              <a:ext cx="293003" cy="27751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向右箭號 19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78666" y="59021"/>
              <a:ext cx="293003" cy="27751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402151" y="34055"/>
              <a:ext cx="289851" cy="284831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2191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1" indent="-457171" algn="l" defTabSz="121912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35" indent="-380974" algn="l" defTabSz="121912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01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10487021" y="-5902"/>
            <a:ext cx="2000251" cy="939352"/>
            <a:chOff x="7859942" y="-4425"/>
            <a:chExt cx="1500384" cy="704351"/>
          </a:xfrm>
        </p:grpSpPr>
        <p:sp>
          <p:nvSpPr>
            <p:cNvPr id="8" name="平行四邊形 7"/>
            <p:cNvSpPr/>
            <p:nvPr userDrawn="1"/>
          </p:nvSpPr>
          <p:spPr bwMode="auto">
            <a:xfrm rot="10800000" flipV="1">
              <a:off x="7859942" y="-4425"/>
              <a:ext cx="1500384" cy="704351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spcBef>
                  <a:spcPts val="800"/>
                </a:spcBef>
                <a:tabLst>
                  <a:tab pos="1430775" algn="l"/>
                </a:tabLst>
                <a:defRPr/>
              </a:pPr>
              <a:endParaRPr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向右箭號 8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8022484" y="59021"/>
              <a:ext cx="293003" cy="27751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向右箭號 9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78666" y="59021"/>
              <a:ext cx="293003" cy="27751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402151" y="34055"/>
              <a:ext cx="289851" cy="284831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5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defTabSz="12191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1" indent="-457171" algn="l" defTabSz="121912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35" indent="-380974" algn="l" defTabSz="121912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01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23186;&#39636;&#27284;&#26696;/2-4-1-&#23526;&#39511;-&#26063;&#32676;&#20491;&#39636;&#25976;&#30446;&#30340;&#20272;&#31639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205658"/>
            <a:ext cx="11521633" cy="1512169"/>
          </a:xfrm>
        </p:spPr>
        <p:txBody>
          <a:bodyPr/>
          <a:lstStyle/>
          <a:p>
            <a:r>
              <a:rPr lang="zh-TW" altLang="en-US" sz="4800" dirty="0"/>
              <a:t>實驗 </a:t>
            </a:r>
            <a:r>
              <a:rPr lang="en-US" altLang="zh-TW" dirty="0"/>
              <a:t>4‧1 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dirty="0"/>
              <a:t>族群個體數目的估算</a:t>
            </a:r>
            <a:endParaRPr lang="en-US" altLang="zh-TW" sz="4800" dirty="0"/>
          </a:p>
        </p:txBody>
      </p:sp>
      <p:sp>
        <p:nvSpPr>
          <p:cNvPr id="3" name="文字版面配置區 6"/>
          <p:cNvSpPr>
            <a:spLocks noGrp="1"/>
          </p:cNvSpPr>
          <p:nvPr>
            <p:ph type="body" sz="quarter" idx="11"/>
          </p:nvPr>
        </p:nvSpPr>
        <p:spPr>
          <a:xfrm>
            <a:off x="10703718" y="530002"/>
            <a:ext cx="1675328" cy="379512"/>
          </a:xfrm>
        </p:spPr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</p:txBody>
      </p:sp>
      <p:sp>
        <p:nvSpPr>
          <p:cNvPr id="5" name="文字方塊 4">
            <a:hlinkClick r:id="rId2" action="ppaction://hlinkfile"/>
          </p:cNvPr>
          <p:cNvSpPr txBox="1"/>
          <p:nvPr/>
        </p:nvSpPr>
        <p:spPr bwMode="auto">
          <a:xfrm>
            <a:off x="5636488" y="3861842"/>
            <a:ext cx="91743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61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22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82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43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04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365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25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486" algn="l" defTabSz="12191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</a:p>
        </p:txBody>
      </p:sp>
    </p:spTree>
    <p:extLst>
      <p:ext uri="{BB962C8B-B14F-4D97-AF65-F5344CB8AC3E}">
        <p14:creationId xmlns:p14="http://schemas.microsoft.com/office/powerpoint/2010/main" val="11243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zh-TW" altLang="en-US" dirty="0"/>
              <a:t>    計算並記錄圍棋子的實際總數，與平均值做比較。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/>
              <a:t>與實際數目做比較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3" y="981522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F1C3635-2E1F-46F4-E11E-CDBB61785E21}"/>
              </a:ext>
            </a:extLst>
          </p:cNvPr>
          <p:cNvSpPr txBox="1"/>
          <p:nvPr/>
        </p:nvSpPr>
        <p:spPr>
          <a:xfrm>
            <a:off x="8759502" y="159942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3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可以增加估算的準確度</a:t>
            </a:r>
            <a:r>
              <a:rPr lang="zh-TW" altLang="en-US" dirty="0"/>
              <a:t>，但相對會較花時間或人力。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dirty="0"/>
              <a:t>若</a:t>
            </a:r>
            <a:r>
              <a:rPr lang="zh-TW" altLang="en-US" u="sng" dirty="0">
                <a:solidFill>
                  <a:srgbClr val="FF0000"/>
                </a:solidFill>
              </a:rPr>
              <a:t>增加做記號的棋子數目、隨機捉出棋子的數量、估計的次數</a:t>
            </a:r>
            <a:r>
              <a:rPr lang="zh-TW" altLang="en-US" dirty="0"/>
              <a:t>，對估計準確度會有何影響？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3" y="2869285"/>
            <a:ext cx="494308" cy="4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2712D77-CE9B-F15D-B405-55AFC3EB6549}"/>
              </a:ext>
            </a:extLst>
          </p:cNvPr>
          <p:cNvSpPr txBox="1"/>
          <p:nvPr/>
        </p:nvSpPr>
        <p:spPr>
          <a:xfrm>
            <a:off x="8759502" y="159942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0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1"/>
          </p:nvPr>
        </p:nvSpPr>
        <p:spPr>
          <a:xfrm>
            <a:off x="2069108" y="549275"/>
            <a:ext cx="9786342" cy="5762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捉放法估算紀錄：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55882"/>
              </p:ext>
            </p:extLst>
          </p:nvPr>
        </p:nvGraphicFramePr>
        <p:xfrm>
          <a:off x="2245953" y="1412489"/>
          <a:ext cx="9432652" cy="48012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98"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     做好記號的豆子總數：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捉放次數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豆子</a:t>
                      </a:r>
                      <a:endParaRPr lang="en-US" altLang="zh-TW" sz="2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zh-TW" altLang="en-US" sz="2800" dirty="0"/>
                        <a:t>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豆子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中的有記號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豆子</a:t>
                      </a:r>
                      <a:r>
                        <a:rPr lang="zh-TW" altLang="en-US" sz="2800" dirty="0"/>
                        <a:t>數目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估算盒中所有</a:t>
                      </a:r>
                    </a:p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豆子</a:t>
                      </a:r>
                      <a:r>
                        <a:rPr lang="zh-TW" altLang="en-US" sz="2800" dirty="0"/>
                        <a:t>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第一次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第二次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第三次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14">
                <a:tc gridSpan="4">
                  <a:txBody>
                    <a:bodyPr/>
                    <a:lstStyle/>
                    <a:p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三次估算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</a:rPr>
                        <a:t>豆子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總數的平均值：</a:t>
                      </a:r>
                      <a:endParaRPr lang="en-US" altLang="zh-TW" sz="3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盒中所有</a:t>
                      </a:r>
                      <a:r>
                        <a:rPr lang="zh-TW" altLang="en-US" sz="3200" b="1" dirty="0">
                          <a:solidFill>
                            <a:srgbClr val="FF0000"/>
                          </a:solidFill>
                        </a:rPr>
                        <a:t>豆子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</a:rPr>
                        <a:t>實際的總數為：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232932" y="1494482"/>
            <a:ext cx="1742594" cy="41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08185" y="1441159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 algn="ctr"/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4945" y="34506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08185" y="342979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209BB35-E071-44BE-B1B6-E0878E6E1D88}"/>
              </a:ext>
            </a:extLst>
          </p:cNvPr>
          <p:cNvSpPr txBox="1"/>
          <p:nvPr/>
        </p:nvSpPr>
        <p:spPr>
          <a:xfrm>
            <a:off x="8825160" y="0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12E9043-3D65-4449-B534-510D2F93FB02}"/>
              </a:ext>
            </a:extLst>
          </p:cNvPr>
          <p:cNvSpPr txBox="1"/>
          <p:nvPr/>
        </p:nvSpPr>
        <p:spPr>
          <a:xfrm>
            <a:off x="5394945" y="401866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6BCB8D7-2227-4DDC-9266-0544578FFB5D}"/>
              </a:ext>
            </a:extLst>
          </p:cNvPr>
          <p:cNvSpPr txBox="1"/>
          <p:nvPr/>
        </p:nvSpPr>
        <p:spPr>
          <a:xfrm>
            <a:off x="5401372" y="464839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EE8AAE6-D372-4284-8A33-D6C07F5CD0DC}"/>
              </a:ext>
            </a:extLst>
          </p:cNvPr>
          <p:cNvSpPr txBox="1"/>
          <p:nvPr/>
        </p:nvSpPr>
        <p:spPr>
          <a:xfrm>
            <a:off x="7734777" y="400585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6ACBF5E-F77D-4750-A734-7C4884F6B366}"/>
              </a:ext>
            </a:extLst>
          </p:cNvPr>
          <p:cNvSpPr txBox="1"/>
          <p:nvPr/>
        </p:nvSpPr>
        <p:spPr>
          <a:xfrm>
            <a:off x="7734777" y="458874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1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估算總數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206774" y="1118005"/>
            <a:ext cx="5184576" cy="1200329"/>
            <a:chOff x="2206774" y="1334908"/>
            <a:chExt cx="5400600" cy="1200329"/>
          </a:xfrm>
        </p:grpSpPr>
        <p:sp>
          <p:nvSpPr>
            <p:cNvPr id="5" name="文字方塊 4"/>
            <p:cNvSpPr txBox="1"/>
            <p:nvPr/>
          </p:nvSpPr>
          <p:spPr>
            <a:xfrm>
              <a:off x="2206774" y="1334908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捉出的有記號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數目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的總數</a:t>
              </a:r>
            </a:p>
          </p:txBody>
        </p:sp>
        <p:cxnSp>
          <p:nvCxnSpPr>
            <p:cNvPr id="7" name="直線接點 6"/>
            <p:cNvCxnSpPr>
              <a:stCxn id="5" idx="1"/>
              <a:endCxn id="5" idx="3"/>
            </p:cNvCxnSpPr>
            <p:nvPr/>
          </p:nvCxnSpPr>
          <p:spPr>
            <a:xfrm>
              <a:off x="2206774" y="1935073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2998862" y="2500598"/>
            <a:ext cx="5688632" cy="1200329"/>
            <a:chOff x="3502918" y="1758370"/>
            <a:chExt cx="5688632" cy="1200329"/>
          </a:xfrm>
        </p:grpSpPr>
        <p:sp>
          <p:nvSpPr>
            <p:cNvPr id="10" name="文字方塊 9"/>
            <p:cNvSpPr txBox="1"/>
            <p:nvPr/>
          </p:nvSpPr>
          <p:spPr>
            <a:xfrm>
              <a:off x="3502918" y="1758370"/>
              <a:ext cx="56886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有做記號的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總數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盒中所有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的估計總數</a:t>
              </a: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3502918" y="2328799"/>
              <a:ext cx="56886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45" y="3895175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0C46B8-A39D-43E9-A730-A72203EBC52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E744E7-1DDB-4298-A540-CD9C1DF7A878}"/>
              </a:ext>
            </a:extLst>
          </p:cNvPr>
          <p:cNvSpPr txBox="1"/>
          <p:nvPr/>
        </p:nvSpPr>
        <p:spPr>
          <a:xfrm>
            <a:off x="7103318" y="136463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DD1A10A-0B4A-4CA2-9939-C51486D50A2F}"/>
              </a:ext>
            </a:extLst>
          </p:cNvPr>
          <p:cNvGrpSpPr/>
          <p:nvPr/>
        </p:nvGrpSpPr>
        <p:grpSpPr>
          <a:xfrm>
            <a:off x="2619641" y="3594809"/>
            <a:ext cx="3590356" cy="1200329"/>
            <a:chOff x="3502918" y="4221882"/>
            <a:chExt cx="3590356" cy="120032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C9C9DAD-6074-4C28-B046-DF620488D317}"/>
                </a:ext>
              </a:extLst>
            </p:cNvPr>
            <p:cNvSpPr txBox="1"/>
            <p:nvPr/>
          </p:nvSpPr>
          <p:spPr>
            <a:xfrm>
              <a:off x="3502918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2C07BCCA-4FEB-486F-BD82-5349901120BF}"/>
                </a:ext>
              </a:extLst>
            </p:cNvPr>
            <p:cNvCxnSpPr/>
            <p:nvPr/>
          </p:nvCxnSpPr>
          <p:spPr>
            <a:xfrm>
              <a:off x="3934966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8CC3F0F-E7B1-4911-B4EE-504609059A90}"/>
                </a:ext>
              </a:extLst>
            </p:cNvPr>
            <p:cNvSpPr txBox="1"/>
            <p:nvPr/>
          </p:nvSpPr>
          <p:spPr>
            <a:xfrm>
              <a:off x="4645122" y="44747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FC9F9A4-D3DB-415C-98D0-4C21D214CAE0}"/>
                </a:ext>
              </a:extLst>
            </p:cNvPr>
            <p:cNvSpPr txBox="1"/>
            <p:nvPr/>
          </p:nvSpPr>
          <p:spPr>
            <a:xfrm>
              <a:off x="5221066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A8EE0FC1-9C70-4476-B012-44744A96E76A}"/>
                </a:ext>
              </a:extLst>
            </p:cNvPr>
            <p:cNvCxnSpPr/>
            <p:nvPr/>
          </p:nvCxnSpPr>
          <p:spPr>
            <a:xfrm>
              <a:off x="5653114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48E470B-51E3-4DBC-A660-4C8B9203875C}"/>
              </a:ext>
            </a:extLst>
          </p:cNvPr>
          <p:cNvSpPr txBox="1"/>
          <p:nvPr/>
        </p:nvSpPr>
        <p:spPr>
          <a:xfrm>
            <a:off x="3286894" y="4802310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5X＝360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A29C0D0-0D16-4897-9B19-F28AEF9DD188}"/>
              </a:ext>
            </a:extLst>
          </p:cNvPr>
          <p:cNvSpPr txBox="1"/>
          <p:nvPr/>
        </p:nvSpPr>
        <p:spPr>
          <a:xfrm>
            <a:off x="3258317" y="5455813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X＝72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1"/>
          </p:nvPr>
        </p:nvSpPr>
        <p:spPr>
          <a:xfrm>
            <a:off x="2069107" y="154200"/>
            <a:ext cx="9786342" cy="5762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捉放法估算紀錄：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00029"/>
              </p:ext>
            </p:extLst>
          </p:nvPr>
        </p:nvGraphicFramePr>
        <p:xfrm>
          <a:off x="2245952" y="852349"/>
          <a:ext cx="9432652" cy="45574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98"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     做好記號的圍棋子總數：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捉放次數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捉出圍棋子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中的有記號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圍棋子數目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估算盒中所有</a:t>
                      </a:r>
                    </a:p>
                    <a:p>
                      <a:pPr algn="ctr"/>
                      <a:r>
                        <a:rPr lang="zh-TW" altLang="en-US" sz="2800" dirty="0"/>
                        <a:t>圍棋子的總數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第一次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第二次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第三次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14">
                <a:tc gridSpan="4">
                  <a:txBody>
                    <a:bodyPr/>
                    <a:lstStyle/>
                    <a:p>
                      <a:r>
                        <a:rPr lang="zh-TW" altLang="en-US" sz="2400" dirty="0"/>
                        <a:t>三次估算圍棋子總數的平均值：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盒中所有圍棋子實際的總數為：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232932" y="928553"/>
            <a:ext cx="1742594" cy="41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08185" y="9098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61556" y="283162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61556" y="339959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67983" y="402932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72681" y="288215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99273" y="345821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99273" y="404110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432131" y="284903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209BB35-E071-44BE-B1B6-E0878E6E1D8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3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估算總數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206774" y="1118005"/>
            <a:ext cx="5184576" cy="1200329"/>
            <a:chOff x="2206774" y="1334908"/>
            <a:chExt cx="5400600" cy="1200329"/>
          </a:xfrm>
        </p:grpSpPr>
        <p:sp>
          <p:nvSpPr>
            <p:cNvPr id="5" name="文字方塊 4"/>
            <p:cNvSpPr txBox="1"/>
            <p:nvPr/>
          </p:nvSpPr>
          <p:spPr>
            <a:xfrm>
              <a:off x="2206774" y="1334908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捉出的有記號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數目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的總數</a:t>
              </a:r>
            </a:p>
          </p:txBody>
        </p:sp>
        <p:cxnSp>
          <p:nvCxnSpPr>
            <p:cNvPr id="7" name="直線接點 6"/>
            <p:cNvCxnSpPr>
              <a:stCxn id="5" idx="1"/>
              <a:endCxn id="5" idx="3"/>
            </p:cNvCxnSpPr>
            <p:nvPr/>
          </p:nvCxnSpPr>
          <p:spPr>
            <a:xfrm>
              <a:off x="2206774" y="1935073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2998862" y="2500598"/>
            <a:ext cx="5688632" cy="1200329"/>
            <a:chOff x="3502918" y="1758370"/>
            <a:chExt cx="5688632" cy="1200329"/>
          </a:xfrm>
        </p:grpSpPr>
        <p:sp>
          <p:nvSpPr>
            <p:cNvPr id="10" name="文字方塊 9"/>
            <p:cNvSpPr txBox="1"/>
            <p:nvPr/>
          </p:nvSpPr>
          <p:spPr>
            <a:xfrm>
              <a:off x="3502918" y="1758370"/>
              <a:ext cx="56886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有做記號的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總數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盒中所有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的估計總數</a:t>
              </a: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3502918" y="2328799"/>
              <a:ext cx="56886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45" y="3895175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0C46B8-A39D-43E9-A730-A72203EBC52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E744E7-1DDB-4298-A540-CD9C1DF7A878}"/>
              </a:ext>
            </a:extLst>
          </p:cNvPr>
          <p:cNvSpPr txBox="1"/>
          <p:nvPr/>
        </p:nvSpPr>
        <p:spPr>
          <a:xfrm>
            <a:off x="7103318" y="136463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DD1A10A-0B4A-4CA2-9939-C51486D50A2F}"/>
              </a:ext>
            </a:extLst>
          </p:cNvPr>
          <p:cNvGrpSpPr/>
          <p:nvPr/>
        </p:nvGrpSpPr>
        <p:grpSpPr>
          <a:xfrm>
            <a:off x="2477987" y="3557413"/>
            <a:ext cx="3590356" cy="1200329"/>
            <a:chOff x="3502918" y="4221882"/>
            <a:chExt cx="3590356" cy="120032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C9C9DAD-6074-4C28-B046-DF620488D317}"/>
                </a:ext>
              </a:extLst>
            </p:cNvPr>
            <p:cNvSpPr txBox="1"/>
            <p:nvPr/>
          </p:nvSpPr>
          <p:spPr>
            <a:xfrm>
              <a:off x="3502918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2C07BCCA-4FEB-486F-BD82-5349901120BF}"/>
                </a:ext>
              </a:extLst>
            </p:cNvPr>
            <p:cNvCxnSpPr/>
            <p:nvPr/>
          </p:nvCxnSpPr>
          <p:spPr>
            <a:xfrm>
              <a:off x="3934966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8CC3F0F-E7B1-4911-B4EE-504609059A90}"/>
                </a:ext>
              </a:extLst>
            </p:cNvPr>
            <p:cNvSpPr txBox="1"/>
            <p:nvPr/>
          </p:nvSpPr>
          <p:spPr>
            <a:xfrm>
              <a:off x="4645122" y="44747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FC9F9A4-D3DB-415C-98D0-4C21D214CAE0}"/>
                </a:ext>
              </a:extLst>
            </p:cNvPr>
            <p:cNvSpPr txBox="1"/>
            <p:nvPr/>
          </p:nvSpPr>
          <p:spPr>
            <a:xfrm>
              <a:off x="5221066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A8EE0FC1-9C70-4476-B012-44744A96E76A}"/>
                </a:ext>
              </a:extLst>
            </p:cNvPr>
            <p:cNvCxnSpPr/>
            <p:nvPr/>
          </p:nvCxnSpPr>
          <p:spPr>
            <a:xfrm>
              <a:off x="5653114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48E470B-51E3-4DBC-A660-4C8B9203875C}"/>
              </a:ext>
            </a:extLst>
          </p:cNvPr>
          <p:cNvSpPr txBox="1"/>
          <p:nvPr/>
        </p:nvSpPr>
        <p:spPr>
          <a:xfrm>
            <a:off x="3145240" y="4764914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5X＝360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A29C0D0-0D16-4897-9B19-F28AEF9DD188}"/>
              </a:ext>
            </a:extLst>
          </p:cNvPr>
          <p:cNvSpPr txBox="1"/>
          <p:nvPr/>
        </p:nvSpPr>
        <p:spPr>
          <a:xfrm>
            <a:off x="3116663" y="5418417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X＝72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55A6495-23E7-B127-4CC1-4E0B1BECF8B5}"/>
              </a:ext>
            </a:extLst>
          </p:cNvPr>
          <p:cNvGrpSpPr/>
          <p:nvPr/>
        </p:nvGrpSpPr>
        <p:grpSpPr>
          <a:xfrm>
            <a:off x="5673082" y="3557413"/>
            <a:ext cx="3590356" cy="1200329"/>
            <a:chOff x="3502918" y="4221882"/>
            <a:chExt cx="3590356" cy="1200329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2C400A3E-9A78-2F5A-18A3-25FE42E1BA0C}"/>
                </a:ext>
              </a:extLst>
            </p:cNvPr>
            <p:cNvSpPr txBox="1"/>
            <p:nvPr/>
          </p:nvSpPr>
          <p:spPr>
            <a:xfrm>
              <a:off x="3502918" y="4221882"/>
              <a:ext cx="18722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887572FD-7B08-EAC2-5A28-97F7B822EB19}"/>
                </a:ext>
              </a:extLst>
            </p:cNvPr>
            <p:cNvCxnSpPr/>
            <p:nvPr/>
          </p:nvCxnSpPr>
          <p:spPr>
            <a:xfrm>
              <a:off x="3934966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E47D6BF2-FAC7-B0EA-1EDA-318DF201BF8A}"/>
                </a:ext>
              </a:extLst>
            </p:cNvPr>
            <p:cNvSpPr txBox="1"/>
            <p:nvPr/>
          </p:nvSpPr>
          <p:spPr>
            <a:xfrm>
              <a:off x="4645122" y="4474780"/>
              <a:ext cx="13681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95C66B03-F76D-A422-2391-E7C02388062E}"/>
                </a:ext>
              </a:extLst>
            </p:cNvPr>
            <p:cNvSpPr txBox="1"/>
            <p:nvPr/>
          </p:nvSpPr>
          <p:spPr>
            <a:xfrm>
              <a:off x="5221066" y="4221882"/>
              <a:ext cx="18722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018DB06C-E093-6893-7F73-7988B262C950}"/>
                </a:ext>
              </a:extLst>
            </p:cNvPr>
            <p:cNvCxnSpPr/>
            <p:nvPr/>
          </p:nvCxnSpPr>
          <p:spPr>
            <a:xfrm>
              <a:off x="5653114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ADB205C-397C-0DE0-90A8-B4D491B72BEB}"/>
              </a:ext>
            </a:extLst>
          </p:cNvPr>
          <p:cNvSpPr txBox="1"/>
          <p:nvPr/>
        </p:nvSpPr>
        <p:spPr>
          <a:xfrm>
            <a:off x="6340335" y="4764914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3X＝300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F3CD3D8-9539-B25D-079C-AC5DB8CD5597}"/>
              </a:ext>
            </a:extLst>
          </p:cNvPr>
          <p:cNvSpPr txBox="1"/>
          <p:nvPr/>
        </p:nvSpPr>
        <p:spPr>
          <a:xfrm>
            <a:off x="6478851" y="5418417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X＝100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9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1"/>
          </p:nvPr>
        </p:nvSpPr>
        <p:spPr>
          <a:xfrm>
            <a:off x="2069107" y="154200"/>
            <a:ext cx="9786342" cy="5762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捉放法估算紀錄：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45952" y="852349"/>
          <a:ext cx="9432652" cy="45574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98"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     做好記號的圍棋子總數：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捉放次數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捉出圍棋子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中的有記號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圍棋子數目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估算盒中所有</a:t>
                      </a:r>
                    </a:p>
                    <a:p>
                      <a:pPr algn="ctr"/>
                      <a:r>
                        <a:rPr lang="zh-TW" altLang="en-US" sz="2800" dirty="0"/>
                        <a:t>圍棋子的總數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第一次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第二次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第三次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14">
                <a:tc gridSpan="4">
                  <a:txBody>
                    <a:bodyPr/>
                    <a:lstStyle/>
                    <a:p>
                      <a:r>
                        <a:rPr lang="zh-TW" altLang="en-US" sz="2400" dirty="0"/>
                        <a:t>三次估算圍棋子總數的平均值：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盒中所有圍棋子實際的總數為：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232932" y="928553"/>
            <a:ext cx="1742594" cy="41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08185" y="9098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61556" y="283162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61556" y="339959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67983" y="402932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72681" y="288215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99273" y="345821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99273" y="404110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432131" y="284903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360123" y="3480705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209BB35-E071-44BE-B1B6-E0878E6E1D8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2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估算總數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206774" y="1118005"/>
            <a:ext cx="5184576" cy="1200329"/>
            <a:chOff x="2206774" y="1334908"/>
            <a:chExt cx="5400600" cy="1200329"/>
          </a:xfrm>
        </p:grpSpPr>
        <p:sp>
          <p:nvSpPr>
            <p:cNvPr id="5" name="文字方塊 4"/>
            <p:cNvSpPr txBox="1"/>
            <p:nvPr/>
          </p:nvSpPr>
          <p:spPr>
            <a:xfrm>
              <a:off x="2206774" y="1334908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捉出的有記號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數目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的總數</a:t>
              </a:r>
            </a:p>
          </p:txBody>
        </p:sp>
        <p:cxnSp>
          <p:nvCxnSpPr>
            <p:cNvPr id="7" name="直線接點 6"/>
            <p:cNvCxnSpPr>
              <a:stCxn id="5" idx="1"/>
              <a:endCxn id="5" idx="3"/>
            </p:cNvCxnSpPr>
            <p:nvPr/>
          </p:nvCxnSpPr>
          <p:spPr>
            <a:xfrm>
              <a:off x="2206774" y="1935073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2998862" y="2500598"/>
            <a:ext cx="5688632" cy="1200329"/>
            <a:chOff x="3502918" y="1758370"/>
            <a:chExt cx="5688632" cy="1200329"/>
          </a:xfrm>
        </p:grpSpPr>
        <p:sp>
          <p:nvSpPr>
            <p:cNvPr id="10" name="文字方塊 9"/>
            <p:cNvSpPr txBox="1"/>
            <p:nvPr/>
          </p:nvSpPr>
          <p:spPr>
            <a:xfrm>
              <a:off x="3502918" y="1758370"/>
              <a:ext cx="56886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有做記號的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總數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盒中所有</a:t>
              </a:r>
              <a:r>
                <a:rPr lang="zh-TW" altLang="en-US" sz="3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豆子</a:t>
              </a: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的估計總數</a:t>
              </a:r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3502918" y="2328799"/>
              <a:ext cx="56886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45" y="3895175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0C46B8-A39D-43E9-A730-A72203EBC52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E744E7-1DDB-4298-A540-CD9C1DF7A878}"/>
              </a:ext>
            </a:extLst>
          </p:cNvPr>
          <p:cNvSpPr txBox="1"/>
          <p:nvPr/>
        </p:nvSpPr>
        <p:spPr>
          <a:xfrm>
            <a:off x="7103318" y="136463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＝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DD1A10A-0B4A-4CA2-9939-C51486D50A2F}"/>
              </a:ext>
            </a:extLst>
          </p:cNvPr>
          <p:cNvGrpSpPr/>
          <p:nvPr/>
        </p:nvGrpSpPr>
        <p:grpSpPr>
          <a:xfrm>
            <a:off x="2477987" y="3557413"/>
            <a:ext cx="3590356" cy="1200329"/>
            <a:chOff x="3502918" y="4221882"/>
            <a:chExt cx="3590356" cy="120032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C9C9DAD-6074-4C28-B046-DF620488D317}"/>
                </a:ext>
              </a:extLst>
            </p:cNvPr>
            <p:cNvSpPr txBox="1"/>
            <p:nvPr/>
          </p:nvSpPr>
          <p:spPr>
            <a:xfrm>
              <a:off x="3502918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2C07BCCA-4FEB-486F-BD82-5349901120BF}"/>
                </a:ext>
              </a:extLst>
            </p:cNvPr>
            <p:cNvCxnSpPr/>
            <p:nvPr/>
          </p:nvCxnSpPr>
          <p:spPr>
            <a:xfrm>
              <a:off x="3934966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28CC3F0F-E7B1-4911-B4EE-504609059A90}"/>
                </a:ext>
              </a:extLst>
            </p:cNvPr>
            <p:cNvSpPr txBox="1"/>
            <p:nvPr/>
          </p:nvSpPr>
          <p:spPr>
            <a:xfrm>
              <a:off x="4645122" y="44747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FC9F9A4-D3DB-415C-98D0-4C21D214CAE0}"/>
                </a:ext>
              </a:extLst>
            </p:cNvPr>
            <p:cNvSpPr txBox="1"/>
            <p:nvPr/>
          </p:nvSpPr>
          <p:spPr>
            <a:xfrm>
              <a:off x="5221066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A8EE0FC1-9C70-4476-B012-44744A96E76A}"/>
                </a:ext>
              </a:extLst>
            </p:cNvPr>
            <p:cNvCxnSpPr/>
            <p:nvPr/>
          </p:nvCxnSpPr>
          <p:spPr>
            <a:xfrm>
              <a:off x="5653114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48E470B-51E3-4DBC-A660-4C8B9203875C}"/>
              </a:ext>
            </a:extLst>
          </p:cNvPr>
          <p:cNvSpPr txBox="1"/>
          <p:nvPr/>
        </p:nvSpPr>
        <p:spPr>
          <a:xfrm>
            <a:off x="3145240" y="4764914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5X＝360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A29C0D0-0D16-4897-9B19-F28AEF9DD188}"/>
              </a:ext>
            </a:extLst>
          </p:cNvPr>
          <p:cNvSpPr txBox="1"/>
          <p:nvPr/>
        </p:nvSpPr>
        <p:spPr>
          <a:xfrm>
            <a:off x="3116663" y="5418417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X＝72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55A6495-23E7-B127-4CC1-4E0B1BECF8B5}"/>
              </a:ext>
            </a:extLst>
          </p:cNvPr>
          <p:cNvGrpSpPr/>
          <p:nvPr/>
        </p:nvGrpSpPr>
        <p:grpSpPr>
          <a:xfrm>
            <a:off x="5465955" y="3533311"/>
            <a:ext cx="3590356" cy="1200329"/>
            <a:chOff x="3502918" y="4221882"/>
            <a:chExt cx="3590356" cy="1200329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2C400A3E-9A78-2F5A-18A3-25FE42E1BA0C}"/>
                </a:ext>
              </a:extLst>
            </p:cNvPr>
            <p:cNvSpPr txBox="1"/>
            <p:nvPr/>
          </p:nvSpPr>
          <p:spPr>
            <a:xfrm>
              <a:off x="3502918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887572FD-7B08-EAC2-5A28-97F7B822EB19}"/>
                </a:ext>
              </a:extLst>
            </p:cNvPr>
            <p:cNvCxnSpPr/>
            <p:nvPr/>
          </p:nvCxnSpPr>
          <p:spPr>
            <a:xfrm>
              <a:off x="3934966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E47D6BF2-FAC7-B0EA-1EDA-318DF201BF8A}"/>
                </a:ext>
              </a:extLst>
            </p:cNvPr>
            <p:cNvSpPr txBox="1"/>
            <p:nvPr/>
          </p:nvSpPr>
          <p:spPr>
            <a:xfrm>
              <a:off x="4645122" y="44747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95C66B03-F76D-A422-2391-E7C02388062E}"/>
                </a:ext>
              </a:extLst>
            </p:cNvPr>
            <p:cNvSpPr txBox="1"/>
            <p:nvPr/>
          </p:nvSpPr>
          <p:spPr>
            <a:xfrm>
              <a:off x="5221066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018DB06C-E093-6893-7F73-7988B262C950}"/>
                </a:ext>
              </a:extLst>
            </p:cNvPr>
            <p:cNvCxnSpPr/>
            <p:nvPr/>
          </p:nvCxnSpPr>
          <p:spPr>
            <a:xfrm>
              <a:off x="5653114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ADB205C-397C-0DE0-90A8-B4D491B72BEB}"/>
              </a:ext>
            </a:extLst>
          </p:cNvPr>
          <p:cNvSpPr txBox="1"/>
          <p:nvPr/>
        </p:nvSpPr>
        <p:spPr>
          <a:xfrm>
            <a:off x="6106410" y="4714354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3X＝300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F3CD3D8-9539-B25D-079C-AC5DB8CD5597}"/>
              </a:ext>
            </a:extLst>
          </p:cNvPr>
          <p:cNvSpPr txBox="1"/>
          <p:nvPr/>
        </p:nvSpPr>
        <p:spPr>
          <a:xfrm>
            <a:off x="6243837" y="5370735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X＝100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549A898-2133-B825-9904-358D4AC8399A}"/>
              </a:ext>
            </a:extLst>
          </p:cNvPr>
          <p:cNvGrpSpPr/>
          <p:nvPr/>
        </p:nvGrpSpPr>
        <p:grpSpPr>
          <a:xfrm>
            <a:off x="8471470" y="3533311"/>
            <a:ext cx="3590356" cy="1200329"/>
            <a:chOff x="3502918" y="4221882"/>
            <a:chExt cx="3590356" cy="1200329"/>
          </a:xfrm>
        </p:grpSpPr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BA3CBDB5-CC08-E016-BFC6-380A93412C78}"/>
                </a:ext>
              </a:extLst>
            </p:cNvPr>
            <p:cNvSpPr txBox="1"/>
            <p:nvPr/>
          </p:nvSpPr>
          <p:spPr>
            <a:xfrm>
              <a:off x="3502918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42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56BCDE49-B298-3C46-0740-8C700B518572}"/>
                </a:ext>
              </a:extLst>
            </p:cNvPr>
            <p:cNvCxnSpPr/>
            <p:nvPr/>
          </p:nvCxnSpPr>
          <p:spPr>
            <a:xfrm>
              <a:off x="3934966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0E6C88EC-F491-A884-BA5C-1852CA6533CA}"/>
                </a:ext>
              </a:extLst>
            </p:cNvPr>
            <p:cNvSpPr txBox="1"/>
            <p:nvPr/>
          </p:nvSpPr>
          <p:spPr>
            <a:xfrm>
              <a:off x="4645122" y="4474780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＝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7BF2B92-0CEB-AD9E-1C24-64736B2EB11D}"/>
                </a:ext>
              </a:extLst>
            </p:cNvPr>
            <p:cNvSpPr txBox="1"/>
            <p:nvPr/>
          </p:nvSpPr>
          <p:spPr>
            <a:xfrm>
              <a:off x="5221066" y="422188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algn="ctr"/>
              <a:r>
                <a:rPr lang="en-US" altLang="zh-TW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</a:t>
              </a:r>
              <a:endPara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BE5C8219-AEEA-B69D-E7A4-DBC63B158C2F}"/>
                </a:ext>
              </a:extLst>
            </p:cNvPr>
            <p:cNvCxnSpPr/>
            <p:nvPr/>
          </p:nvCxnSpPr>
          <p:spPr>
            <a:xfrm>
              <a:off x="5653114" y="4797946"/>
              <a:ext cx="108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42D119FF-25E1-9469-8BB4-1132C5CCD962}"/>
              </a:ext>
            </a:extLst>
          </p:cNvPr>
          <p:cNvSpPr txBox="1"/>
          <p:nvPr/>
        </p:nvSpPr>
        <p:spPr>
          <a:xfrm>
            <a:off x="9101742" y="4733640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5X＝420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D7562CB-349A-EDBE-2D9D-4371D9EC9F5D}"/>
              </a:ext>
            </a:extLst>
          </p:cNvPr>
          <p:cNvSpPr txBox="1"/>
          <p:nvPr/>
        </p:nvSpPr>
        <p:spPr>
          <a:xfrm>
            <a:off x="9277239" y="5411245"/>
            <a:ext cx="268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X＝84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13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1"/>
          </p:nvPr>
        </p:nvSpPr>
        <p:spPr>
          <a:xfrm>
            <a:off x="2069107" y="154200"/>
            <a:ext cx="9786342" cy="5762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捉放法估算紀錄：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45952" y="852349"/>
          <a:ext cx="9432652" cy="45574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98"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     做好記號的圍棋子總數：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捉放次數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捉出圍棋子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中的有記號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圍棋子數目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估算盒中所有</a:t>
                      </a:r>
                    </a:p>
                    <a:p>
                      <a:pPr algn="ctr"/>
                      <a:r>
                        <a:rPr lang="zh-TW" altLang="en-US" sz="2800" dirty="0"/>
                        <a:t>圍棋子的總數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第一次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第二次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第三次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14">
                <a:tc gridSpan="4">
                  <a:txBody>
                    <a:bodyPr/>
                    <a:lstStyle/>
                    <a:p>
                      <a:r>
                        <a:rPr lang="zh-TW" altLang="en-US" sz="2400" dirty="0"/>
                        <a:t>三次估算圍棋子總數的平均值：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盒中所有圍棋子實際的總數為：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232932" y="928553"/>
            <a:ext cx="1742594" cy="41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08185" y="9098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61556" y="283162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61556" y="339959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67983" y="402932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72681" y="288215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99273" y="345821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99273" y="404110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432131" y="284903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360123" y="3480705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209BB35-E071-44BE-B1B6-E0878E6E1D8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055A673-A9DD-E38C-9B8D-04F13D5491C7}"/>
              </a:ext>
            </a:extLst>
          </p:cNvPr>
          <p:cNvSpPr txBox="1"/>
          <p:nvPr/>
        </p:nvSpPr>
        <p:spPr>
          <a:xfrm>
            <a:off x="9378458" y="406142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84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0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1"/>
          </p:nvPr>
        </p:nvSpPr>
        <p:spPr>
          <a:xfrm>
            <a:off x="2069107" y="154200"/>
            <a:ext cx="9786342" cy="576263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捉放法估算紀錄：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245952" y="852349"/>
          <a:ext cx="9432652" cy="45574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498">
                <a:tc gridSpan="4">
                  <a:txBody>
                    <a:bodyPr/>
                    <a:lstStyle/>
                    <a:p>
                      <a:pPr algn="l"/>
                      <a:r>
                        <a:rPr lang="zh-TW" altLang="en-US" sz="3200" dirty="0"/>
                        <a:t>     做好記號的圍棋子總數：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捉放次數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捉出圍棋子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中的有記號</a:t>
                      </a:r>
                      <a:r>
                        <a:rPr lang="en-US" altLang="zh-TW" sz="2800" dirty="0"/>
                        <a:t/>
                      </a:r>
                      <a:br>
                        <a:rPr lang="en-US" altLang="zh-TW" sz="2800" dirty="0"/>
                      </a:br>
                      <a:r>
                        <a:rPr lang="zh-TW" altLang="en-US" sz="2800" dirty="0"/>
                        <a:t>圍棋子數目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估算盒中所有</a:t>
                      </a:r>
                    </a:p>
                    <a:p>
                      <a:pPr algn="ctr"/>
                      <a:r>
                        <a:rPr lang="zh-TW" altLang="en-US" sz="2800" dirty="0"/>
                        <a:t>圍棋子的總數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第一次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第二次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第三次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14">
                <a:tc gridSpan="4">
                  <a:txBody>
                    <a:bodyPr/>
                    <a:lstStyle/>
                    <a:p>
                      <a:r>
                        <a:rPr lang="zh-TW" altLang="en-US" sz="2400" dirty="0"/>
                        <a:t>三次估算圍棋子總數的平均值：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盒中所有圍棋子實際的總數為：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232932" y="928553"/>
            <a:ext cx="1742594" cy="41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08185" y="9098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61556" y="283162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961556" y="339959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67983" y="402932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72681" y="288215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99273" y="345821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99273" y="404110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432131" y="284903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360123" y="3480705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360123" y="4092835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84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476923" y="4552547"/>
            <a:ext cx="507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(72+100+84)÷3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85.33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≒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431221" y="496264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endParaRPr lang="zh-TW" altLang="en-US" sz="2800" b="1" dirty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209BB35-E071-44BE-B1B6-E0878E6E1D88}"/>
              </a:ext>
            </a:extLst>
          </p:cNvPr>
          <p:cNvSpPr txBox="1"/>
          <p:nvPr/>
        </p:nvSpPr>
        <p:spPr>
          <a:xfrm>
            <a:off x="10224219" y="119167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P43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17C937C-9944-4E90-8267-C75186389EA0}"/>
              </a:ext>
            </a:extLst>
          </p:cNvPr>
          <p:cNvSpPr txBox="1"/>
          <p:nvPr/>
        </p:nvSpPr>
        <p:spPr>
          <a:xfrm>
            <a:off x="2494806" y="5607869"/>
            <a:ext cx="67506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平均值除不盡，四捨五入到整數</a:t>
            </a:r>
          </a:p>
        </p:txBody>
      </p:sp>
    </p:spTree>
    <p:extLst>
      <p:ext uri="{BB962C8B-B14F-4D97-AF65-F5344CB8AC3E}">
        <p14:creationId xmlns:p14="http://schemas.microsoft.com/office/powerpoint/2010/main" val="3696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池塘中有魚耶，數量有多少呢？如果要一隻一隻數，</a:t>
            </a:r>
          </a:p>
          <a:p>
            <a:r>
              <a:rPr lang="zh-TW" altLang="en-US" dirty="0"/>
              <a:t>實在太困難了。因此生物學家運用數學的統計方式，</a:t>
            </a:r>
          </a:p>
          <a:p>
            <a:r>
              <a:rPr lang="zh-TW" altLang="en-US" dirty="0"/>
              <a:t>來進行特定範圍內的族群個體數目估算。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95" y1="2936" x2="22460" y2="7427"/>
                        <a14:foregroundMark x1="73904" y1="3109" x2="97326" y2="29879"/>
                        <a14:foregroundMark x1="12620" y1="97582" x2="90695" y2="93782"/>
                        <a14:foregroundMark x1="64385" y1="85320" x2="98503" y2="96718"/>
                        <a14:foregroundMark x1="93904" y1="6390" x2="94225" y2="25561"/>
                        <a14:foregroundMark x1="642" y1="65112" x2="642" y2="70812"/>
                        <a14:foregroundMark x1="535" y1="6908" x2="535" y2="34024"/>
                        <a14:foregroundMark x1="4385" y1="2245" x2="64385" y2="1036"/>
                        <a14:foregroundMark x1="73797" y1="2073" x2="96898" y2="1727"/>
                        <a14:foregroundMark x1="74545" y1="691" x2="86096" y2="173"/>
                        <a14:foregroundMark x1="99251" y1="7254" x2="99679" y2="91883"/>
                        <a14:foregroundMark x1="535" y1="85320" x2="1070" y2="93437"/>
                        <a14:foregroundMark x1="5668" y1="98618" x2="48128" y2="98618"/>
                        <a14:foregroundMark x1="62567" y1="98618" x2="94652" y2="98964"/>
                        <a14:foregroundMark x1="23636" y1="92228" x2="33904" y2="91537"/>
                        <a14:foregroundMark x1="21283" y1="95337" x2="25668" y2="93437"/>
                        <a14:backgroundMark x1="99358" y1="97582" x2="99358" y2="97582"/>
                        <a14:backgroundMark x1="1070" y1="98100" x2="1070" y2="98100"/>
                        <a14:backgroundMark x1="98717" y1="1727" x2="98717" y2="1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09" y="3004703"/>
            <a:ext cx="5684565" cy="351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F77CFB4-92DC-E5C0-48E2-300209663CE3}"/>
              </a:ext>
            </a:extLst>
          </p:cNvPr>
          <p:cNvSpPr txBox="1"/>
          <p:nvPr/>
        </p:nvSpPr>
        <p:spPr>
          <a:xfrm>
            <a:off x="8759502" y="176068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4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4391" y="981523"/>
            <a:ext cx="11521059" cy="1315812"/>
          </a:xfrm>
        </p:spPr>
        <p:txBody>
          <a:bodyPr/>
          <a:lstStyle/>
          <a:p>
            <a:pPr marL="533400" indent="-444500"/>
            <a:r>
              <a:rPr lang="en-US" altLang="zh-TW" dirty="0"/>
              <a:t>1.</a:t>
            </a:r>
            <a:r>
              <a:rPr lang="zh-TW" altLang="en-US" dirty="0"/>
              <a:t> 利用捉放法所得圍棋子總數估計值與實際數量有何差異？請分析捉放法的優缺點。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習作</a:t>
            </a:r>
            <a:r>
              <a:rPr lang="en-US" altLang="zh-TW" dirty="0" err="1"/>
              <a:t>P.43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886648" y="3092099"/>
            <a:ext cx="10297144" cy="1604992"/>
            <a:chOff x="2641191" y="2997746"/>
            <a:chExt cx="8924254" cy="1604992"/>
          </a:xfrm>
        </p:grpSpPr>
        <p:cxnSp>
          <p:nvCxnSpPr>
            <p:cNvPr id="6" name="直線接點 5"/>
            <p:cNvCxnSpPr/>
            <p:nvPr/>
          </p:nvCxnSpPr>
          <p:spPr>
            <a:xfrm>
              <a:off x="2641191" y="2997746"/>
              <a:ext cx="89242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2641191" y="3532743"/>
              <a:ext cx="89242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641191" y="4067740"/>
              <a:ext cx="89242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2641191" y="4602738"/>
              <a:ext cx="89242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900696" y="2390101"/>
            <a:ext cx="1053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人為估算，會</a:t>
            </a:r>
            <a:r>
              <a:rPr lang="zh-TW" altLang="en-US" sz="3600" b="1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產生誤差</a:t>
            </a:r>
            <a:endParaRPr lang="en-US" altLang="zh-TW" sz="36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E21F016-D1F9-4DBD-9EF8-DFEAE775F592}"/>
              </a:ext>
            </a:extLst>
          </p:cNvPr>
          <p:cNvSpPr txBox="1"/>
          <p:nvPr/>
        </p:nvSpPr>
        <p:spPr>
          <a:xfrm>
            <a:off x="910860" y="3020481"/>
            <a:ext cx="8578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優：省時、省力、省錢</a:t>
            </a:r>
            <a:endParaRPr lang="en-US" altLang="zh-TW" sz="36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缺：準確度有限，不適用於所有生物。 </a:t>
            </a:r>
          </a:p>
        </p:txBody>
      </p:sp>
    </p:spTree>
    <p:extLst>
      <p:ext uri="{BB962C8B-B14F-4D97-AF65-F5344CB8AC3E}">
        <p14:creationId xmlns:p14="http://schemas.microsoft.com/office/powerpoint/2010/main" val="32984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了解如何運用簡易的捉放法，來模擬、估算生態系中生物族群的大小。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0129456-A12C-9FAF-ADCB-4AAF92CED5E6}"/>
              </a:ext>
            </a:extLst>
          </p:cNvPr>
          <p:cNvSpPr txBox="1"/>
          <p:nvPr/>
        </p:nvSpPr>
        <p:spPr>
          <a:xfrm>
            <a:off x="8759502" y="176068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0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□ 標籤紙、有色膠帶適量或油性簽字筆</a:t>
            </a:r>
            <a:r>
              <a:rPr lang="en-US" altLang="zh-TW" dirty="0"/>
              <a:t>1</a:t>
            </a:r>
            <a:r>
              <a:rPr lang="zh-TW" altLang="en-US" dirty="0"/>
              <a:t>支</a:t>
            </a:r>
            <a:endParaRPr lang="en-US" altLang="zh-TW" dirty="0"/>
          </a:p>
          <a:p>
            <a:r>
              <a:rPr lang="zh-TW" altLang="en-US" dirty="0"/>
              <a:t>□ 塑膠盒或紙盒</a:t>
            </a:r>
            <a:r>
              <a:rPr lang="en-US" altLang="zh-TW" dirty="0"/>
              <a:t>1</a:t>
            </a:r>
            <a:r>
              <a:rPr lang="zh-TW" altLang="en-US" dirty="0"/>
              <a:t>個</a:t>
            </a:r>
            <a:endParaRPr lang="en-US" altLang="zh-TW" dirty="0"/>
          </a:p>
          <a:p>
            <a:r>
              <a:rPr lang="zh-TW" altLang="en-US" dirty="0"/>
              <a:t>□ 單色圍棋子</a:t>
            </a:r>
            <a:r>
              <a:rPr lang="en-US" altLang="zh-TW" dirty="0"/>
              <a:t>50</a:t>
            </a:r>
            <a:r>
              <a:rPr lang="zh-TW" altLang="en-US" dirty="0"/>
              <a:t>顆以上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58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取一盒未知數量的圍棋子，隨意捉出一把，並標上記號。</a:t>
            </a:r>
            <a:endParaRPr lang="en-US" altLang="zh-TW" dirty="0"/>
          </a:p>
          <a:p>
            <a:pPr marL="88900" indent="0">
              <a:buNone/>
            </a:pPr>
            <a:r>
              <a:rPr lang="zh-TW" altLang="en-US" dirty="0"/>
              <a:t>    記下做好記號的圍棋子數目。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FF0000"/>
                </a:solidFill>
              </a:rPr>
              <a:t>標記捉取的圍棋子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1628824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30" y="3213770"/>
            <a:ext cx="595153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9C3B5A9-BC4A-9354-E03E-A1B17A188DBB}"/>
              </a:ext>
            </a:extLst>
          </p:cNvPr>
          <p:cNvSpPr txBox="1"/>
          <p:nvPr/>
        </p:nvSpPr>
        <p:spPr>
          <a:xfrm>
            <a:off x="8759502" y="176068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33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將標記號的圍棋子放回盒中，混合均勻後隨意捉出一把。</a:t>
            </a:r>
            <a:endParaRPr lang="en-US" altLang="zh-TW" dirty="0"/>
          </a:p>
          <a:p>
            <a:pPr marL="88900" indent="0">
              <a:buNone/>
            </a:pPr>
            <a:r>
              <a:rPr lang="zh-TW" altLang="en-US" dirty="0"/>
              <a:t>    計算捉出的圍棋子總數，和其中有記號的圍棋子數目。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FF0000"/>
                </a:solidFill>
              </a:rPr>
              <a:t>隨機捉取圍棋子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1628824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71" y="3357786"/>
            <a:ext cx="61499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0C0C845-EB7B-01E5-6C1D-F182829593F7}"/>
              </a:ext>
            </a:extLst>
          </p:cNvPr>
          <p:cNvSpPr txBox="1"/>
          <p:nvPr/>
        </p:nvSpPr>
        <p:spPr>
          <a:xfrm>
            <a:off x="8759502" y="176068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8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1774726" y="2205658"/>
            <a:ext cx="6840760" cy="3041239"/>
          </a:xfrm>
          <a:prstGeom prst="roundRect">
            <a:avLst>
              <a:gd name="adj" fmla="val 3672"/>
            </a:avLst>
          </a:prstGeom>
          <a:solidFill>
            <a:schemeClr val="bg1"/>
          </a:solidFill>
          <a:ln w="76200">
            <a:solidFill>
              <a:srgbClr val="63C29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zh-TW" altLang="en-US" dirty="0"/>
              <a:t>    利用下列公式估算塑膠盒中圍棋子的總數。</a:t>
            </a:r>
            <a:endParaRPr lang="en-US" altLang="zh-TW" dirty="0"/>
          </a:p>
          <a:p>
            <a:pPr marL="88900" indent="0">
              <a:buNone/>
            </a:pPr>
            <a:endParaRPr lang="en-US" altLang="zh-TW" dirty="0"/>
          </a:p>
          <a:p>
            <a:pPr marL="88900" indent="0">
              <a:buNone/>
            </a:pPr>
            <a:endParaRPr lang="en-US" altLang="zh-TW" dirty="0"/>
          </a:p>
          <a:p>
            <a:pPr marL="88900" indent="0">
              <a:buNone/>
            </a:pPr>
            <a:r>
              <a:rPr lang="zh-TW" altLang="en-US" dirty="0"/>
              <a:t>          </a:t>
            </a:r>
            <a:endParaRPr lang="en-US" altLang="zh-TW" dirty="0"/>
          </a:p>
          <a:p>
            <a:pPr marL="88900" indent="0">
              <a:buNone/>
            </a:pPr>
            <a:r>
              <a:rPr lang="en-US" altLang="zh-TW" dirty="0"/>
              <a:t>         </a:t>
            </a:r>
          </a:p>
          <a:p>
            <a:pPr marL="88900" indent="0">
              <a:buNone/>
            </a:pPr>
            <a:r>
              <a:rPr lang="zh-TW" altLang="en-US" dirty="0"/>
              <a:t>              </a:t>
            </a:r>
            <a:r>
              <a:rPr lang="en-US" altLang="zh-TW" dirty="0"/>
              <a:t>=</a:t>
            </a:r>
          </a:p>
          <a:p>
            <a:pPr marL="88900" indent="0">
              <a:buNone/>
            </a:pP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FF0000"/>
                </a:solidFill>
              </a:rPr>
              <a:t>估算圍棋子總數，重複捉放取平均值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3" y="981522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2566814" y="2747138"/>
            <a:ext cx="5400600" cy="1200329"/>
            <a:chOff x="3502918" y="1773238"/>
            <a:chExt cx="5400600" cy="1200329"/>
          </a:xfrm>
        </p:grpSpPr>
        <p:sp>
          <p:nvSpPr>
            <p:cNvPr id="15" name="文字方塊 14"/>
            <p:cNvSpPr txBox="1"/>
            <p:nvPr/>
          </p:nvSpPr>
          <p:spPr>
            <a:xfrm>
              <a:off x="3502918" y="1773238"/>
              <a:ext cx="54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捉出的有記號圍棋子數目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捉出圍棋子的總數</a:t>
              </a:r>
            </a:p>
          </p:txBody>
        </p:sp>
        <p:cxnSp>
          <p:nvCxnSpPr>
            <p:cNvPr id="16" name="直線接點 15"/>
            <p:cNvCxnSpPr>
              <a:stCxn id="15" idx="1"/>
              <a:endCxn id="15" idx="3"/>
            </p:cNvCxnSpPr>
            <p:nvPr/>
          </p:nvCxnSpPr>
          <p:spPr>
            <a:xfrm>
              <a:off x="3502918" y="2373403"/>
              <a:ext cx="54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2566814" y="3885649"/>
            <a:ext cx="5688632" cy="1200329"/>
            <a:chOff x="3502918" y="1758370"/>
            <a:chExt cx="5688632" cy="1200329"/>
          </a:xfrm>
        </p:grpSpPr>
        <p:sp>
          <p:nvSpPr>
            <p:cNvPr id="18" name="文字方塊 17"/>
            <p:cNvSpPr txBox="1"/>
            <p:nvPr/>
          </p:nvSpPr>
          <p:spPr>
            <a:xfrm>
              <a:off x="3502918" y="1758370"/>
              <a:ext cx="56886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有做記號的圍棋子總數</a:t>
              </a:r>
            </a:p>
            <a:p>
              <a:pPr algn="ctr"/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盒中所有圍棋子的估計總數</a:t>
              </a: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3502918" y="2328799"/>
              <a:ext cx="56886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圓角矩形 20"/>
          <p:cNvSpPr/>
          <p:nvPr/>
        </p:nvSpPr>
        <p:spPr>
          <a:xfrm>
            <a:off x="3718942" y="1850609"/>
            <a:ext cx="2664296" cy="715089"/>
          </a:xfrm>
          <a:prstGeom prst="roundRect">
            <a:avLst/>
          </a:prstGeom>
          <a:solidFill>
            <a:srgbClr val="63C29C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估算公式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B859B24-4784-8B5B-C6F0-10C8B80A5409}"/>
              </a:ext>
            </a:extLst>
          </p:cNvPr>
          <p:cNvSpPr txBox="1"/>
          <p:nvPr/>
        </p:nvSpPr>
        <p:spPr>
          <a:xfrm>
            <a:off x="8759502" y="159942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3435F91-4DF7-FD9F-4198-C2DB383D032A}"/>
              </a:ext>
            </a:extLst>
          </p:cNvPr>
          <p:cNvSpPr txBox="1"/>
          <p:nvPr/>
        </p:nvSpPr>
        <p:spPr>
          <a:xfrm>
            <a:off x="2638822" y="5462076"/>
            <a:ext cx="532859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除不盡，四捨五入至整數</a:t>
            </a:r>
          </a:p>
        </p:txBody>
      </p:sp>
    </p:spTree>
    <p:extLst>
      <p:ext uri="{BB962C8B-B14F-4D97-AF65-F5344CB8AC3E}">
        <p14:creationId xmlns:p14="http://schemas.microsoft.com/office/powerpoint/2010/main" val="65496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將捉出的圍棋子全部放回塑膠盒中。</a:t>
            </a:r>
            <a:endParaRPr lang="en-US" altLang="zh-TW" dirty="0"/>
          </a:p>
          <a:p>
            <a:r>
              <a:rPr lang="zh-TW" altLang="en-US" dirty="0"/>
              <a:t>重複步驟       、      </a:t>
            </a:r>
            <a:r>
              <a:rPr lang="en-US" altLang="zh-TW" dirty="0"/>
              <a:t> </a:t>
            </a:r>
            <a:r>
              <a:rPr lang="zh-TW" altLang="en-US" dirty="0"/>
              <a:t>兩次，共得到</a:t>
            </a:r>
            <a:r>
              <a:rPr lang="en-US" altLang="zh-TW" dirty="0"/>
              <a:t>3</a:t>
            </a:r>
            <a:r>
              <a:rPr lang="zh-TW" altLang="en-US" dirty="0"/>
              <a:t>個估算值。</a:t>
            </a:r>
            <a:endParaRPr lang="en-US" altLang="zh-TW" dirty="0"/>
          </a:p>
          <a:p>
            <a:pPr marL="88900" indent="0">
              <a:buNone/>
            </a:pPr>
            <a:r>
              <a:rPr lang="zh-TW" altLang="en-US" dirty="0"/>
              <a:t>    計算</a:t>
            </a:r>
            <a:r>
              <a:rPr lang="en-US" altLang="zh-TW" dirty="0"/>
              <a:t>3</a:t>
            </a:r>
            <a:r>
              <a:rPr lang="zh-TW" altLang="en-US" dirty="0"/>
              <a:t>個估算值的平均值。</a:t>
            </a:r>
            <a:endParaRPr lang="en-US" altLang="zh-TW" dirty="0"/>
          </a:p>
          <a:p>
            <a:pPr marL="88900" indent="0">
              <a:buNone/>
            </a:pPr>
            <a:r>
              <a:rPr lang="zh-TW" altLang="en-US" dirty="0"/>
              <a:t>   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/>
              <a:t>估算圍棋子總數，重複捉放取平均值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000108" y="1629594"/>
            <a:ext cx="582930" cy="567041"/>
            <a:chOff x="2782838" y="968124"/>
            <a:chExt cx="647700" cy="630046"/>
          </a:xfrm>
        </p:grpSpPr>
        <p:sp>
          <p:nvSpPr>
            <p:cNvPr id="7" name="圓角矩形 6"/>
            <p:cNvSpPr/>
            <p:nvPr/>
          </p:nvSpPr>
          <p:spPr>
            <a:xfrm>
              <a:off x="2791664" y="968124"/>
              <a:ext cx="630048" cy="630046"/>
            </a:xfrm>
            <a:prstGeom prst="roundRect">
              <a:avLst>
                <a:gd name="adj" fmla="val 22714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字版面配置區 24"/>
            <p:cNvSpPr txBox="1">
              <a:spLocks/>
            </p:cNvSpPr>
            <p:nvPr/>
          </p:nvSpPr>
          <p:spPr>
            <a:xfrm>
              <a:off x="2782838" y="981522"/>
              <a:ext cx="647700" cy="60325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22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b="1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990535" indent="-380974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01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dirty="0"/>
                <a:t>３</a:t>
              </a:r>
            </a:p>
          </p:txBody>
        </p:sp>
      </p:grp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2854846" y="1629594"/>
            <a:ext cx="582930" cy="567041"/>
            <a:chOff x="2782838" y="968124"/>
            <a:chExt cx="647700" cy="630046"/>
          </a:xfrm>
        </p:grpSpPr>
        <p:sp>
          <p:nvSpPr>
            <p:cNvPr id="10" name="圓角矩形 9"/>
            <p:cNvSpPr/>
            <p:nvPr/>
          </p:nvSpPr>
          <p:spPr>
            <a:xfrm>
              <a:off x="2791664" y="968124"/>
              <a:ext cx="630048" cy="630046"/>
            </a:xfrm>
            <a:prstGeom prst="roundRect">
              <a:avLst>
                <a:gd name="adj" fmla="val 22714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字版面配置區 24"/>
            <p:cNvSpPr txBox="1">
              <a:spLocks/>
            </p:cNvSpPr>
            <p:nvPr/>
          </p:nvSpPr>
          <p:spPr>
            <a:xfrm>
              <a:off x="2782838" y="981522"/>
              <a:ext cx="647700" cy="60325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1219122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b="1" kern="1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990535" indent="-380974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3901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46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023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58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14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704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266" indent="-304780" algn="l" defTabSz="121912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9" y="2277666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C85CC2-17FC-D70D-56DC-6093831498EC}"/>
              </a:ext>
            </a:extLst>
          </p:cNvPr>
          <p:cNvSpPr txBox="1"/>
          <p:nvPr/>
        </p:nvSpPr>
        <p:spPr>
          <a:xfrm>
            <a:off x="8759502" y="159942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2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zh-TW" altLang="en-US" b="1" u="sng" dirty="0">
                <a:solidFill>
                  <a:srgbClr val="FF0000"/>
                </a:solidFill>
              </a:rPr>
              <a:t>多次的測量數據中計算平均值，可減少誤差</a:t>
            </a:r>
            <a:r>
              <a:rPr lang="zh-TW" altLang="en-US" dirty="0"/>
              <a:t>，並得到最接近實際數值的數據，增加估算的可信度。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課本</a:t>
            </a:r>
            <a:r>
              <a:rPr lang="en-US" altLang="zh-TW" dirty="0" err="1"/>
              <a:t>P.127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dirty="0"/>
              <a:t>計算平均值的意義為何？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3" y="2869285"/>
            <a:ext cx="494308" cy="49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4EA1114-E8AD-BDC5-39EF-0FD25FA04BAE}"/>
              </a:ext>
            </a:extLst>
          </p:cNvPr>
          <p:cNvSpPr txBox="1"/>
          <p:nvPr/>
        </p:nvSpPr>
        <p:spPr>
          <a:xfrm>
            <a:off x="8759502" y="159942"/>
            <a:ext cx="12961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P42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81550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10使用版式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1036</Words>
  <Application>Microsoft Office PowerPoint</Application>
  <PresentationFormat>自訂</PresentationFormat>
  <Paragraphs>255</Paragraphs>
  <Slides>20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110使用版式</vt:lpstr>
      <vt:lpstr>實驗 4‧1  族群個體數目的估算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劉家宏</dc:creator>
  <cp:lastModifiedBy>李幸靜</cp:lastModifiedBy>
  <cp:revision>146</cp:revision>
  <dcterms:created xsi:type="dcterms:W3CDTF">2019-04-23T05:53:25Z</dcterms:created>
  <dcterms:modified xsi:type="dcterms:W3CDTF">2023-06-17T06:56:56Z</dcterms:modified>
</cp:coreProperties>
</file>