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654" r:id="rId2"/>
    <p:sldId id="259" r:id="rId3"/>
    <p:sldId id="655" r:id="rId4"/>
    <p:sldId id="567" r:id="rId5"/>
    <p:sldId id="434" r:id="rId6"/>
    <p:sldId id="569" r:id="rId7"/>
    <p:sldId id="571" r:id="rId8"/>
    <p:sldId id="572" r:id="rId9"/>
    <p:sldId id="573" r:id="rId10"/>
    <p:sldId id="576" r:id="rId11"/>
    <p:sldId id="577" r:id="rId12"/>
    <p:sldId id="574" r:id="rId13"/>
    <p:sldId id="582" r:id="rId14"/>
    <p:sldId id="585" r:id="rId15"/>
    <p:sldId id="588" r:id="rId16"/>
    <p:sldId id="586" r:id="rId17"/>
    <p:sldId id="587" r:id="rId18"/>
    <p:sldId id="591" r:id="rId19"/>
    <p:sldId id="590" r:id="rId20"/>
    <p:sldId id="594" r:id="rId21"/>
    <p:sldId id="596" r:id="rId22"/>
    <p:sldId id="595" r:id="rId23"/>
    <p:sldId id="589" r:id="rId24"/>
    <p:sldId id="593" r:id="rId25"/>
    <p:sldId id="599" r:id="rId26"/>
    <p:sldId id="597" r:id="rId27"/>
    <p:sldId id="600" r:id="rId28"/>
    <p:sldId id="612" r:id="rId29"/>
    <p:sldId id="601" r:id="rId30"/>
    <p:sldId id="606" r:id="rId31"/>
    <p:sldId id="614" r:id="rId32"/>
    <p:sldId id="615" r:id="rId33"/>
    <p:sldId id="605" r:id="rId34"/>
    <p:sldId id="616" r:id="rId35"/>
    <p:sldId id="611" r:id="rId36"/>
    <p:sldId id="625" r:id="rId37"/>
    <p:sldId id="626" r:id="rId38"/>
    <p:sldId id="637" r:id="rId39"/>
    <p:sldId id="638" r:id="rId40"/>
    <p:sldId id="632" r:id="rId41"/>
    <p:sldId id="639" r:id="rId42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70"/>
    <a:srgbClr val="FFE8D7"/>
    <a:srgbClr val="ED1845"/>
    <a:srgbClr val="F78D7C"/>
    <a:srgbClr val="FCD9D3"/>
    <a:srgbClr val="FFF5EF"/>
    <a:srgbClr val="FFF1E7"/>
    <a:srgbClr val="FFEEE1"/>
    <a:srgbClr val="FFFFE1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中等深淺樣式 1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7" autoAdjust="0"/>
    <p:restoredTop sz="85599" autoAdjust="0"/>
  </p:normalViewPr>
  <p:slideViewPr>
    <p:cSldViewPr>
      <p:cViewPr varScale="1">
        <p:scale>
          <a:sx n="130" d="100"/>
          <a:sy n="130" d="100"/>
        </p:scale>
        <p:origin x="99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8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DF7D1-CA07-4842-9329-F029941F7218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B81E3-6FA6-4055-B6D7-5DAEF668A2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8507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依據</a:t>
            </a:r>
            <a:r>
              <a:rPr lang="zh-TW" alt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國民健康署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《106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年高中、高職、五專學生健康行為調查報告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》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可知，現青少年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BMI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正常的男生有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59%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，女生有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69.2%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，但是對自己身材體型不滿意的女生達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60.5%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，男生則為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41.9%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。這樣的迷思，真的需要大家用理性來善待自己。然而，肥胖須依據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BMI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、腰圍、體脂率等綜合評估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為了維持身體的機能與健康，我們必需從六大類食物來得到適當的熱量及充足的必需營養素，這就是均衡飲食的概念。建議使用</a:t>
            </a:r>
            <a:r>
              <a:rPr lang="zh-TW" alt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國民健康署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所提供的「每日飲食指南」扇形圖的原則，吃到足夠量的蔬菜、水果、全穀雜糧、豆類、堅果種子及乳製品。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「我的餐盤」圖像是依據「每日飲食指南」的分量加以圖像化，以幫助民眾記憶各類食物的攝取量， 並提出六句口訣：每天早晚一杯奶、每餐水果拳頭大、菜比水果多一點、飯跟蔬菜一樣多、豆魚蛋肉一掌心、堅果種子一茶匙。建議民眾選擇在地、原態、多樣化的食物， 依比例攝取以滿足營養的需求。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營養密度的定義是指營養成分（公克）和能量（卡路里）的比值。選用營養素密度高的食物，既可以滿足身體的營養需求，又不會熱量攝取過多而使體重上升。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蔬菜類及水果類是營養密度高的食物群，而含糖飲料及碳酸飲料被認為是空有熱量但營養密度低的食物。</a:t>
            </a:r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在同一類食物來比較，應選擇含脂肪低或含糖量低的品項，如以里肌肉代替五花肉、以牛的里肌或菲力代替牛小排或牛腩。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在食物加工的過程中若加入大量的油或糖，會降低食物的營養密度，如傳統豆腐營養密度高於油豆腐或百頁豆腐。在食物料理時應以水煮、清蒸代替油炸，多清湯少羹湯或濃湯。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理想的體重要考慮到與身高相稱，判斷是否肥胖，廣為世界各國採納的算法是以身高和體重來界定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—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體重過輕、健康體重、過重或是肥胖。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每個人的健康體重依年齡、性別、身高而異。所以量身高體重時，與其和別人比較體重多少，不如關心自己的「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BMI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有在健康範圍內嗎？」。</a:t>
            </a:r>
          </a:p>
          <a:p>
            <a:r>
              <a:rPr lang="zh-TW" alt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衛生福利部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公布之「兒童及青少年生長身體質量指數建議值」，判定指標是以該年齡層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BMI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視為常態分布，超過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85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百分位時為過重，超過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95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百分位時為肥胖。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在炎夏酷暑的時候，白開水是最好的選擇。依據</a:t>
            </a:r>
            <a:r>
              <a:rPr lang="zh-TW" alt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衛生福利部 臺中醫院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腎臟科醫師建議，每天需要的白開水（含湯、飲料及牛奶）約每公斤體重</a:t>
            </a:r>
            <a:r>
              <a:rPr lang="en-US" altLang="zh-TW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～</a:t>
            </a:r>
            <a:r>
              <a:rPr lang="en-US" altLang="zh-TW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35 c.c.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，大量流汗要再增加補水量。等到覺得口渴才喝水，此時身體已經脫水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～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2%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（</a:t>
            </a:r>
            <a:r>
              <a:rPr lang="zh-TW" alt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吳勝男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1983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），很多的生理功能已經開始下降，因此在運動前、中、後都要喝水。養成定時喝水的習慣，測量自己慣用容器的容量，有助於知道有沒有喝到足夠的量。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6366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現今社會的飲食普遍存在膳食纖維不足、油鹽糖及熱量攝取過高的現象，造成便祕、血壓過高、血脂過高、體重上升等健康問題，因而提高罹患慢性病的風險。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想要遠離慢性病，在飲食上應採取「三低一高」原則（低脂、低鹽、低糖、高纖）， 並且飲食適量（避免分量吃過多）、不吃高熱量食物，以維持理想體重。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有些專家學者基於某種理念推動其他的飲食主張，這些飲食趨勢都曾引起過一陣風潮，但並不適合每個人，長期施行有可能產生健康風險，採用之前，最好先跟專業人員討論，盲從跟隨是非常不可取的喔！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衛生福利部 國民健康署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「每日飲食指南」所主張的均衡飲食才是受到最多專家學者認同的主流飲食趨勢，長期施行有利於健康。 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腰圍或腰臀比（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Waist–hip ratio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WHR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）反映腹部內臟脂肪的多寡，腹部內臟脂肪越多，心血管疾病風險越高。許多研究顯示，腰圍每增加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公分，心血管疾病相對危險性增加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2%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，而腰臀圍比每增加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0.01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，心血管疾病的相對危險性增加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5%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。因此就算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BMI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在正常範圍，只要量測腰圍男性超過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公分，女性超過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80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公分，仍然被定義為肥胖。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腰臀比是指腰圍和臀圍的比例（腰圍</a:t>
            </a:r>
            <a:r>
              <a:rPr lang="en-US" altLang="zh-TW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臀圍），可用來瞭解脂肪的分布，若腰臀比大於參考數值，表示為腹部肥胖型。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體重是體內骨骼、肌肉、脂肪和水分的加總，體脂肪分為皮下脂肪和內臟脂肪，皮下脂肪主要作用在絕熱和儲存「餘糧」，內臟脂肪負責保護、支撐和固定內臟。如果內臟脂肪超標則發生高血壓、糖尿病、高血脂症、動脈硬化等心血管疾病的機會大大增加。當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BMI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超標時，無法判斷是脂肪太多還是肌肉量較多，而體脂率代表的是「身體脂肪重量占體重的百分比」，剛好可解決此問題。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一般體脂計是利用「生物阻抗分析」技術，測量原理為釋放微弱電流到全身，從導電程度估算體脂肪。這種測量方式和水分多寡大有關係，早中晚測量結果也會不同，因此建議測量基準為同一時間、空腹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小時、輕便衣著、身體擦乾、排空膀胱尿液。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每日攝取食物獲得熱量，提供維持身體機能運作與個人活動所需，當吃進身體的熱量大於消耗的熱量時，累積轉成脂肪儲存體內，體重慢慢就增加了。要維持健康體重最有效又安全的方法，就是選擇培養「健康吃，快樂動」的生活習慣。 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到底要攝取多少熱量才足夠維持身體機能運作？ 首先必須認識「基礎代謝率」（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basal metabolic rate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 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BMR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），這是一個非常重要的觀念，也就是不管怎麼吃，都不能少於這個生命生存所需要的熱量。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3B81E3-6FA6-4055-B6D7-5DAEF668A22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251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tm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　</a:t>
            </a:r>
          </a:p>
        </p:txBody>
      </p:sp>
      <p:sp>
        <p:nvSpPr>
          <p:cNvPr id="15" name="直角三角形 14"/>
          <p:cNvSpPr/>
          <p:nvPr userDrawn="1"/>
        </p:nvSpPr>
        <p:spPr>
          <a:xfrm>
            <a:off x="0" y="3621006"/>
            <a:ext cx="1642125" cy="1522494"/>
          </a:xfrm>
          <a:prstGeom prst="rtTriangle">
            <a:avLst/>
          </a:prstGeom>
          <a:solidFill>
            <a:schemeClr val="accent4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對角線條紋 15"/>
          <p:cNvSpPr/>
          <p:nvPr userDrawn="1"/>
        </p:nvSpPr>
        <p:spPr>
          <a:xfrm flipV="1">
            <a:off x="0" y="2558840"/>
            <a:ext cx="2813296" cy="2598753"/>
          </a:xfrm>
          <a:prstGeom prst="diagStripe">
            <a:avLst>
              <a:gd name="adj" fmla="val 71795"/>
            </a:avLst>
          </a:prstGeom>
          <a:solidFill>
            <a:schemeClr val="accent4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7" name="直線接點 16"/>
          <p:cNvCxnSpPr/>
          <p:nvPr userDrawn="1"/>
        </p:nvCxnSpPr>
        <p:spPr>
          <a:xfrm>
            <a:off x="134326" y="17695"/>
            <a:ext cx="442019" cy="753855"/>
          </a:xfrm>
          <a:prstGeom prst="line">
            <a:avLst/>
          </a:prstGeom>
          <a:ln w="38100" cap="rnd">
            <a:solidFill>
              <a:schemeClr val="accent3">
                <a:lumMod val="40000"/>
                <a:lumOff val="6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 userDrawn="1"/>
        </p:nvCxnSpPr>
        <p:spPr>
          <a:xfrm flipH="1">
            <a:off x="275663" y="4154321"/>
            <a:ext cx="1" cy="989179"/>
          </a:xfrm>
          <a:prstGeom prst="line">
            <a:avLst/>
          </a:prstGeom>
          <a:ln w="66675" cap="rnd">
            <a:solidFill>
              <a:schemeClr val="bg1"/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 userDrawn="1"/>
        </p:nvCxnSpPr>
        <p:spPr>
          <a:xfrm>
            <a:off x="392572" y="4324782"/>
            <a:ext cx="0" cy="858784"/>
          </a:xfrm>
          <a:prstGeom prst="line">
            <a:avLst/>
          </a:prstGeom>
          <a:ln w="66675" cap="rnd">
            <a:solidFill>
              <a:schemeClr val="bg1"/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 userDrawn="1"/>
        </p:nvCxnSpPr>
        <p:spPr>
          <a:xfrm flipH="1">
            <a:off x="-40201" y="1678835"/>
            <a:ext cx="611560" cy="0"/>
          </a:xfrm>
          <a:prstGeom prst="line">
            <a:avLst/>
          </a:prstGeom>
          <a:ln w="76200" cap="rnd">
            <a:solidFill>
              <a:schemeClr val="accent3">
                <a:lumMod val="40000"/>
                <a:lumOff val="6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 userDrawn="1"/>
        </p:nvCxnSpPr>
        <p:spPr>
          <a:xfrm flipH="1">
            <a:off x="-28190" y="1851670"/>
            <a:ext cx="611560" cy="0"/>
          </a:xfrm>
          <a:prstGeom prst="line">
            <a:avLst/>
          </a:prstGeom>
          <a:ln w="76200" cap="rnd">
            <a:solidFill>
              <a:schemeClr val="accent3">
                <a:lumMod val="40000"/>
                <a:lumOff val="6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 userDrawn="1"/>
        </p:nvCxnSpPr>
        <p:spPr>
          <a:xfrm>
            <a:off x="26822" y="17695"/>
            <a:ext cx="477515" cy="843558"/>
          </a:xfrm>
          <a:prstGeom prst="line">
            <a:avLst/>
          </a:prstGeom>
          <a:ln w="38100" cap="rnd">
            <a:solidFill>
              <a:schemeClr val="accent3">
                <a:lumMod val="40000"/>
                <a:lumOff val="6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168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邊形 10"/>
          <p:cNvSpPr/>
          <p:nvPr userDrawn="1"/>
        </p:nvSpPr>
        <p:spPr>
          <a:xfrm>
            <a:off x="-1" y="0"/>
            <a:ext cx="9144459" cy="5143500"/>
          </a:xfrm>
          <a:prstGeom prst="parallelogram">
            <a:avLst>
              <a:gd name="adj" fmla="val 50823"/>
            </a:avLst>
          </a:prstGeom>
          <a:solidFill>
            <a:schemeClr val="accent1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251520" cy="51435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/>
          <p:cNvCxnSpPr/>
          <p:nvPr userDrawn="1"/>
        </p:nvCxnSpPr>
        <p:spPr>
          <a:xfrm>
            <a:off x="395536" y="0"/>
            <a:ext cx="0" cy="5143500"/>
          </a:xfrm>
          <a:prstGeom prst="line">
            <a:avLst/>
          </a:prstGeom>
          <a:ln w="63500" cap="rnd">
            <a:solidFill>
              <a:schemeClr val="bg1">
                <a:lumMod val="65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五邊形 8"/>
          <p:cNvSpPr/>
          <p:nvPr userDrawn="1"/>
        </p:nvSpPr>
        <p:spPr>
          <a:xfrm rot="10800000">
            <a:off x="8604448" y="123478"/>
            <a:ext cx="540011" cy="411510"/>
          </a:xfrm>
          <a:prstGeom prst="homePlate">
            <a:avLst>
              <a:gd name="adj" fmla="val 3639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732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42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rgbClr val="D4EACC">
                <a:lumMod val="100000"/>
              </a:srgbClr>
            </a:gs>
            <a:gs pos="77000">
              <a:srgbClr val="FDE4E3"/>
            </a:gs>
            <a:gs pos="100000">
              <a:srgbClr val="FBD2D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t="8879" r="5307" b="9858"/>
          <a:stretch/>
        </p:blipFill>
        <p:spPr bwMode="auto">
          <a:xfrm>
            <a:off x="-9266" y="-30980"/>
            <a:ext cx="9142857" cy="517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F4A0467-298A-484C-95F3-91577DAA42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66" y="6027"/>
            <a:ext cx="9142857" cy="5140002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21186" y="502825"/>
            <a:ext cx="8917182" cy="4518624"/>
          </a:xfrm>
          <a:prstGeom prst="rect">
            <a:avLst/>
          </a:prstGeom>
          <a:solidFill>
            <a:srgbClr val="FFF7E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298E4A8B-0B2F-4362-817C-7860CC11FA7A}"/>
              </a:ext>
            </a:extLst>
          </p:cNvPr>
          <p:cNvGrpSpPr/>
          <p:nvPr userDrawn="1"/>
        </p:nvGrpSpPr>
        <p:grpSpPr>
          <a:xfrm rot="10800000">
            <a:off x="8459864" y="-590"/>
            <a:ext cx="708475" cy="628124"/>
            <a:chOff x="-78523" y="0"/>
            <a:chExt cx="2583672" cy="847095"/>
          </a:xfrm>
        </p:grpSpPr>
        <p:sp>
          <p:nvSpPr>
            <p:cNvPr id="38" name="矩形: 圓角 49">
              <a:extLst>
                <a:ext uri="{FF2B5EF4-FFF2-40B4-BE49-F238E27FC236}">
                  <a16:creationId xmlns:a16="http://schemas.microsoft.com/office/drawing/2014/main" id="{30BFE51C-2F7F-40C4-8600-093DDC97F4D4}"/>
                </a:ext>
              </a:extLst>
            </p:cNvPr>
            <p:cNvSpPr/>
            <p:nvPr userDrawn="1"/>
          </p:nvSpPr>
          <p:spPr>
            <a:xfrm>
              <a:off x="-78523" y="5195"/>
              <a:ext cx="1355197" cy="841900"/>
            </a:xfrm>
            <a:prstGeom prst="roundRect">
              <a:avLst>
                <a:gd name="adj" fmla="val 0"/>
              </a:avLst>
            </a:prstGeom>
            <a:solidFill>
              <a:srgbClr val="A8E2D3"/>
            </a:solidFill>
            <a:ln>
              <a:solidFill>
                <a:srgbClr val="A8E2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 dirty="0"/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39992C58-194E-4ABA-BF7D-ABC0B6BD1F32}"/>
                </a:ext>
              </a:extLst>
            </p:cNvPr>
            <p:cNvSpPr/>
            <p:nvPr userDrawn="1"/>
          </p:nvSpPr>
          <p:spPr>
            <a:xfrm>
              <a:off x="48196" y="0"/>
              <a:ext cx="2456953" cy="841899"/>
            </a:xfrm>
            <a:prstGeom prst="ellipse">
              <a:avLst/>
            </a:prstGeom>
            <a:solidFill>
              <a:srgbClr val="A8E2D3"/>
            </a:solidFill>
            <a:ln>
              <a:solidFill>
                <a:srgbClr val="A8E2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7382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rgbClr val="D4EACC">
                <a:lumMod val="100000"/>
              </a:srgbClr>
            </a:gs>
            <a:gs pos="77000">
              <a:srgbClr val="FDE4E3"/>
            </a:gs>
            <a:gs pos="100000">
              <a:srgbClr val="FBD2D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t="8879" r="5307" b="9858"/>
          <a:stretch/>
        </p:blipFill>
        <p:spPr bwMode="auto">
          <a:xfrm>
            <a:off x="-9266" y="-30980"/>
            <a:ext cx="9142857" cy="517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F4A0467-298A-484C-95F3-91577DAA42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66" y="6027"/>
            <a:ext cx="9142857" cy="5140002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3409" y="122765"/>
            <a:ext cx="8917182" cy="4897971"/>
          </a:xfrm>
          <a:prstGeom prst="rect">
            <a:avLst/>
          </a:prstGeom>
          <a:solidFill>
            <a:srgbClr val="FFF7E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135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rgbClr val="D4EACC">
                <a:lumMod val="100000"/>
              </a:srgbClr>
            </a:gs>
            <a:gs pos="77000">
              <a:srgbClr val="FDE4E3"/>
            </a:gs>
            <a:gs pos="100000">
              <a:srgbClr val="FBD2D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1BC2161-592B-418C-AA8C-EE3A25E602BB}"/>
              </a:ext>
            </a:extLst>
          </p:cNvPr>
          <p:cNvSpPr/>
          <p:nvPr userDrawn="1"/>
        </p:nvSpPr>
        <p:spPr>
          <a:xfrm>
            <a:off x="2557092" y="3"/>
            <a:ext cx="6586917" cy="587508"/>
          </a:xfrm>
          <a:prstGeom prst="rect">
            <a:avLst/>
          </a:prstGeom>
          <a:solidFill>
            <a:srgbClr val="F8ACAA"/>
          </a:solidFill>
          <a:ln>
            <a:solidFill>
              <a:srgbClr val="F8A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40CF226-7F2A-4257-BD6D-75250065184D}"/>
              </a:ext>
            </a:extLst>
          </p:cNvPr>
          <p:cNvSpPr/>
          <p:nvPr userDrawn="1"/>
        </p:nvSpPr>
        <p:spPr>
          <a:xfrm>
            <a:off x="9" y="3"/>
            <a:ext cx="3045655" cy="587508"/>
          </a:xfrm>
          <a:prstGeom prst="rect">
            <a:avLst/>
          </a:prstGeom>
          <a:solidFill>
            <a:srgbClr val="81D5BF"/>
          </a:solidFill>
          <a:ln>
            <a:solidFill>
              <a:srgbClr val="81D5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211" y="-78667"/>
            <a:ext cx="2380444" cy="795462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03810" y="682135"/>
            <a:ext cx="8951178" cy="436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CA81C25-6CE9-4248-B727-862CEFF1F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33"/>
          <a:stretch/>
        </p:blipFill>
        <p:spPr>
          <a:xfrm>
            <a:off x="-7159" y="2"/>
            <a:ext cx="717702" cy="52492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FE63638-416C-4D5D-9219-09643A0C66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4" y="-30980"/>
            <a:ext cx="545570" cy="49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93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-33642" y="-22405"/>
            <a:ext cx="9177642" cy="5165905"/>
          </a:xfrm>
          <a:prstGeom prst="rect">
            <a:avLst/>
          </a:prstGeom>
          <a:solidFill>
            <a:srgbClr val="FFF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97AFFD63-F77F-4B42-A024-4458D860E0AE}"/>
              </a:ext>
            </a:extLst>
          </p:cNvPr>
          <p:cNvGrpSpPr/>
          <p:nvPr userDrawn="1"/>
        </p:nvGrpSpPr>
        <p:grpSpPr>
          <a:xfrm rot="10800000">
            <a:off x="80658" y="-22405"/>
            <a:ext cx="350520" cy="5146360"/>
            <a:chOff x="-990600" y="2347656"/>
            <a:chExt cx="350520" cy="1432560"/>
          </a:xfrm>
        </p:grpSpPr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F318B558-1048-4096-9881-FD2689358769}"/>
                </a:ext>
              </a:extLst>
            </p:cNvPr>
            <p:cNvCxnSpPr/>
            <p:nvPr userDrawn="1"/>
          </p:nvCxnSpPr>
          <p:spPr>
            <a:xfrm>
              <a:off x="-990600" y="2347656"/>
              <a:ext cx="0" cy="143256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0155C845-B402-4567-A802-3B70AA9F7A79}"/>
                </a:ext>
              </a:extLst>
            </p:cNvPr>
            <p:cNvCxnSpPr/>
            <p:nvPr userDrawn="1"/>
          </p:nvCxnSpPr>
          <p:spPr>
            <a:xfrm>
              <a:off x="-876300" y="2347656"/>
              <a:ext cx="0" cy="143256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B52952A4-D546-4635-989E-22CC50BB6FB3}"/>
                </a:ext>
              </a:extLst>
            </p:cNvPr>
            <p:cNvCxnSpPr/>
            <p:nvPr userDrawn="1"/>
          </p:nvCxnSpPr>
          <p:spPr>
            <a:xfrm>
              <a:off x="-754380" y="2347656"/>
              <a:ext cx="0" cy="143256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>
              <a:extLst>
                <a:ext uri="{FF2B5EF4-FFF2-40B4-BE49-F238E27FC236}">
                  <a16:creationId xmlns:a16="http://schemas.microsoft.com/office/drawing/2014/main" id="{615D86A4-E070-4A91-8FD6-0CC5BE793705}"/>
                </a:ext>
              </a:extLst>
            </p:cNvPr>
            <p:cNvCxnSpPr/>
            <p:nvPr userDrawn="1"/>
          </p:nvCxnSpPr>
          <p:spPr>
            <a:xfrm>
              <a:off x="-640080" y="2347656"/>
              <a:ext cx="0" cy="143256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群組 8"/>
          <p:cNvGrpSpPr/>
          <p:nvPr userDrawn="1"/>
        </p:nvGrpSpPr>
        <p:grpSpPr>
          <a:xfrm>
            <a:off x="837025" y="1038168"/>
            <a:ext cx="1736216" cy="502982"/>
            <a:chOff x="342899" y="1564620"/>
            <a:chExt cx="1736216" cy="559179"/>
          </a:xfrm>
          <a:solidFill>
            <a:srgbClr val="81D5BF"/>
          </a:solidFill>
        </p:grpSpPr>
        <p:sp>
          <p:nvSpPr>
            <p:cNvPr id="14" name="圆角矩形 25"/>
            <p:cNvSpPr/>
            <p:nvPr/>
          </p:nvSpPr>
          <p:spPr>
            <a:xfrm>
              <a:off x="342899" y="1564620"/>
              <a:ext cx="1736216" cy="509197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TextBox 26"/>
            <p:cNvSpPr txBox="1"/>
            <p:nvPr/>
          </p:nvSpPr>
          <p:spPr>
            <a:xfrm>
              <a:off x="584795" y="1593456"/>
              <a:ext cx="1494320" cy="530343"/>
            </a:xfrm>
            <a:prstGeom prst="rect">
              <a:avLst/>
            </a:prstGeom>
            <a:noFill/>
          </p:spPr>
          <p:txBody>
            <a:bodyPr wrap="square" lIns="91431" tIns="45715" rIns="91431" bIns="45715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學習目標</a:t>
              </a:r>
              <a:endParaRPr lang="zh-CN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952B3CD6-37FB-4B3B-A8C0-83F309F1D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96" y="882306"/>
            <a:ext cx="768163" cy="696446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97A4C232-B003-4638-8B1E-77C775632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01010" y="4158459"/>
            <a:ext cx="709931" cy="122106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FD9EE8DB-5CDF-473F-AB99-3E4108740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6327" y="-270411"/>
            <a:ext cx="709931" cy="1221060"/>
          </a:xfrm>
          <a:prstGeom prst="rect">
            <a:avLst/>
          </a:prstGeom>
        </p:spPr>
      </p:pic>
      <p:sp>
        <p:nvSpPr>
          <p:cNvPr id="24" name="任意多边形 1"/>
          <p:cNvSpPr/>
          <p:nvPr userDrawn="1"/>
        </p:nvSpPr>
        <p:spPr>
          <a:xfrm>
            <a:off x="4355975" y="597499"/>
            <a:ext cx="4498041" cy="4544572"/>
          </a:xfrm>
          <a:custGeom>
            <a:avLst/>
            <a:gdLst>
              <a:gd name="connsiteX0" fmla="*/ 3367134 w 6912464"/>
              <a:gd name="connsiteY0" fmla="*/ 0 h 6072033"/>
              <a:gd name="connsiteX1" fmla="*/ 6909205 w 6912464"/>
              <a:gd name="connsiteY1" fmla="*/ 10447 h 6072033"/>
              <a:gd name="connsiteX2" fmla="*/ 6912464 w 6912464"/>
              <a:gd name="connsiteY2" fmla="*/ 6072033 h 6072033"/>
              <a:gd name="connsiteX3" fmla="*/ 0 w 6912464"/>
              <a:gd name="connsiteY3" fmla="*/ 6072033 h 607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2464" h="6072033">
                <a:moveTo>
                  <a:pt x="3367134" y="0"/>
                </a:moveTo>
                <a:lnTo>
                  <a:pt x="6909205" y="10447"/>
                </a:lnTo>
                <a:lnTo>
                  <a:pt x="6912464" y="6072033"/>
                </a:lnTo>
                <a:lnTo>
                  <a:pt x="0" y="6072033"/>
                </a:lnTo>
                <a:close/>
              </a:path>
            </a:pathLst>
          </a:custGeom>
          <a:solidFill>
            <a:srgbClr val="81D5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srgbClr val="226453"/>
              </a:solidFill>
            </a:endParaRPr>
          </a:p>
        </p:txBody>
      </p:sp>
      <p:sp>
        <p:nvSpPr>
          <p:cNvPr id="25" name="梯形 17"/>
          <p:cNvSpPr/>
          <p:nvPr userDrawn="1"/>
        </p:nvSpPr>
        <p:spPr>
          <a:xfrm>
            <a:off x="4728366" y="-22405"/>
            <a:ext cx="4415633" cy="5164475"/>
          </a:xfrm>
          <a:custGeom>
            <a:avLst/>
            <a:gdLst>
              <a:gd name="connsiteX0" fmla="*/ 0 w 7354529"/>
              <a:gd name="connsiteY0" fmla="*/ 6858000 h 6858000"/>
              <a:gd name="connsiteX1" fmla="*/ 1714500 w 7354529"/>
              <a:gd name="connsiteY1" fmla="*/ 0 h 6858000"/>
              <a:gd name="connsiteX2" fmla="*/ 5640029 w 7354529"/>
              <a:gd name="connsiteY2" fmla="*/ 0 h 6858000"/>
              <a:gd name="connsiteX3" fmla="*/ 7354529 w 7354529"/>
              <a:gd name="connsiteY3" fmla="*/ 6858000 h 6858000"/>
              <a:gd name="connsiteX4" fmla="*/ 0 w 7354529"/>
              <a:gd name="connsiteY4" fmla="*/ 6858000 h 6858000"/>
              <a:gd name="connsiteX0" fmla="*/ 0 w 7354529"/>
              <a:gd name="connsiteY0" fmla="*/ 6858000 h 6858000"/>
              <a:gd name="connsiteX1" fmla="*/ 1714500 w 7354529"/>
              <a:gd name="connsiteY1" fmla="*/ 0 h 6858000"/>
              <a:gd name="connsiteX2" fmla="*/ 7350842 w 7354529"/>
              <a:gd name="connsiteY2" fmla="*/ 0 h 6858000"/>
              <a:gd name="connsiteX3" fmla="*/ 7354529 w 7354529"/>
              <a:gd name="connsiteY3" fmla="*/ 6858000 h 6858000"/>
              <a:gd name="connsiteX4" fmla="*/ 0 w 7354529"/>
              <a:gd name="connsiteY4" fmla="*/ 6858000 h 6858000"/>
              <a:gd name="connsiteX0" fmla="*/ 0 w 7354529"/>
              <a:gd name="connsiteY0" fmla="*/ 6887497 h 6887497"/>
              <a:gd name="connsiteX1" fmla="*/ 3808771 w 7354529"/>
              <a:gd name="connsiteY1" fmla="*/ 0 h 6887497"/>
              <a:gd name="connsiteX2" fmla="*/ 7350842 w 7354529"/>
              <a:gd name="connsiteY2" fmla="*/ 29497 h 6887497"/>
              <a:gd name="connsiteX3" fmla="*/ 7354529 w 7354529"/>
              <a:gd name="connsiteY3" fmla="*/ 6887497 h 6887497"/>
              <a:gd name="connsiteX4" fmla="*/ 0 w 7354529"/>
              <a:gd name="connsiteY4" fmla="*/ 6887497 h 6887497"/>
              <a:gd name="connsiteX0" fmla="*/ 0 w 7354529"/>
              <a:gd name="connsiteY0" fmla="*/ 6868447 h 6868447"/>
              <a:gd name="connsiteX1" fmla="*/ 3808771 w 7354529"/>
              <a:gd name="connsiteY1" fmla="*/ 0 h 6868447"/>
              <a:gd name="connsiteX2" fmla="*/ 7350842 w 7354529"/>
              <a:gd name="connsiteY2" fmla="*/ 10447 h 6868447"/>
              <a:gd name="connsiteX3" fmla="*/ 7354529 w 7354529"/>
              <a:gd name="connsiteY3" fmla="*/ 6868447 h 6868447"/>
              <a:gd name="connsiteX4" fmla="*/ 0 w 7354529"/>
              <a:gd name="connsiteY4" fmla="*/ 6868447 h 686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4529" h="6868447">
                <a:moveTo>
                  <a:pt x="0" y="6868447"/>
                </a:moveTo>
                <a:lnTo>
                  <a:pt x="3808771" y="0"/>
                </a:lnTo>
                <a:lnTo>
                  <a:pt x="7350842" y="10447"/>
                </a:lnTo>
                <a:lnTo>
                  <a:pt x="7354529" y="6868447"/>
                </a:lnTo>
                <a:lnTo>
                  <a:pt x="0" y="6868447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49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134246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平行四邊形 15"/>
          <p:cNvSpPr/>
          <p:nvPr userDrawn="1"/>
        </p:nvSpPr>
        <p:spPr>
          <a:xfrm flipH="1">
            <a:off x="1367644" y="0"/>
            <a:ext cx="6408712" cy="5143500"/>
          </a:xfrm>
          <a:prstGeom prst="parallelogram">
            <a:avLst>
              <a:gd name="adj" fmla="val 187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平行四邊形 16"/>
          <p:cNvSpPr/>
          <p:nvPr userDrawn="1"/>
        </p:nvSpPr>
        <p:spPr>
          <a:xfrm flipH="1">
            <a:off x="3491880" y="0"/>
            <a:ext cx="720080" cy="792088"/>
          </a:xfrm>
          <a:prstGeom prst="parallelogram">
            <a:avLst/>
          </a:prstGeom>
          <a:solidFill>
            <a:srgbClr val="FF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平行四邊形 17"/>
          <p:cNvSpPr/>
          <p:nvPr userDrawn="1"/>
        </p:nvSpPr>
        <p:spPr>
          <a:xfrm flipH="1">
            <a:off x="3707904" y="1087853"/>
            <a:ext cx="720080" cy="792088"/>
          </a:xfrm>
          <a:prstGeom prst="parallelogram">
            <a:avLst/>
          </a:prstGeom>
          <a:solidFill>
            <a:srgbClr val="FF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平行四邊形 18"/>
          <p:cNvSpPr/>
          <p:nvPr userDrawn="1"/>
        </p:nvSpPr>
        <p:spPr>
          <a:xfrm flipH="1">
            <a:off x="3923928" y="2175706"/>
            <a:ext cx="720080" cy="792088"/>
          </a:xfrm>
          <a:prstGeom prst="parallelogram">
            <a:avLst/>
          </a:prstGeom>
          <a:solidFill>
            <a:srgbClr val="FF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 userDrawn="1"/>
        </p:nvSpPr>
        <p:spPr>
          <a:xfrm rot="16200000">
            <a:off x="3563888" y="-2992424"/>
            <a:ext cx="2016224" cy="9144000"/>
          </a:xfrm>
          <a:prstGeom prst="rect">
            <a:avLst/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/>
          <p:cNvCxnSpPr/>
          <p:nvPr userDrawn="1"/>
        </p:nvCxnSpPr>
        <p:spPr>
          <a:xfrm flipH="1">
            <a:off x="26876" y="2592794"/>
            <a:ext cx="9090248" cy="0"/>
          </a:xfrm>
          <a:prstGeom prst="lin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/>
          <p:cNvGrpSpPr/>
          <p:nvPr userDrawn="1"/>
        </p:nvGrpSpPr>
        <p:grpSpPr>
          <a:xfrm rot="16200000">
            <a:off x="7678105" y="-534392"/>
            <a:ext cx="360040" cy="2571750"/>
            <a:chOff x="1907704" y="3168561"/>
            <a:chExt cx="360040" cy="2571750"/>
          </a:xfrm>
        </p:grpSpPr>
        <p:cxnSp>
          <p:nvCxnSpPr>
            <p:cNvPr id="8" name="直線接點 7"/>
            <p:cNvCxnSpPr/>
            <p:nvPr userDrawn="1"/>
          </p:nvCxnSpPr>
          <p:spPr>
            <a:xfrm>
              <a:off x="2267744" y="3168561"/>
              <a:ext cx="0" cy="2571750"/>
            </a:xfrm>
            <a:prstGeom prst="line">
              <a:avLst/>
            </a:prstGeom>
            <a:ln w="63500" cap="rnd">
              <a:solidFill>
                <a:schemeClr val="accent6">
                  <a:lumMod val="40000"/>
                  <a:lumOff val="60000"/>
                </a:schemeClr>
              </a:solidFill>
              <a:prstDash val="sysDot"/>
              <a:head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/>
            <p:cNvCxnSpPr/>
            <p:nvPr userDrawn="1"/>
          </p:nvCxnSpPr>
          <p:spPr>
            <a:xfrm>
              <a:off x="1907704" y="4104665"/>
              <a:ext cx="0" cy="1635646"/>
            </a:xfrm>
            <a:prstGeom prst="line">
              <a:avLst/>
            </a:prstGeom>
            <a:ln w="63500" cap="rnd">
              <a:solidFill>
                <a:schemeClr val="accent6">
                  <a:lumMod val="40000"/>
                  <a:lumOff val="60000"/>
                </a:schemeClr>
              </a:solidFill>
              <a:prstDash val="sysDot"/>
              <a:head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直線接點 9"/>
          <p:cNvCxnSpPr/>
          <p:nvPr userDrawn="1"/>
        </p:nvCxnSpPr>
        <p:spPr>
          <a:xfrm>
            <a:off x="26876" y="2443672"/>
            <a:ext cx="2160240" cy="0"/>
          </a:xfrm>
          <a:prstGeom prst="lin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平行四邊形 19"/>
          <p:cNvSpPr/>
          <p:nvPr userDrawn="1"/>
        </p:nvSpPr>
        <p:spPr>
          <a:xfrm flipH="1">
            <a:off x="4211960" y="3263559"/>
            <a:ext cx="720080" cy="792088"/>
          </a:xfrm>
          <a:prstGeom prst="parallelogram">
            <a:avLst/>
          </a:prstGeom>
          <a:solidFill>
            <a:srgbClr val="FF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平行四邊形 20"/>
          <p:cNvSpPr/>
          <p:nvPr userDrawn="1"/>
        </p:nvSpPr>
        <p:spPr>
          <a:xfrm flipH="1">
            <a:off x="4427984" y="4351412"/>
            <a:ext cx="720080" cy="792088"/>
          </a:xfrm>
          <a:prstGeom prst="parallelogram">
            <a:avLst/>
          </a:prstGeom>
          <a:solidFill>
            <a:srgbClr val="FF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67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/>
        </p:nvSpPr>
        <p:spPr>
          <a:xfrm>
            <a:off x="539552" y="897310"/>
            <a:ext cx="8604907" cy="3528392"/>
          </a:xfrm>
          <a:prstGeom prst="rect">
            <a:avLst/>
          </a:prstGeom>
          <a:solidFill>
            <a:srgbClr val="FF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60" y="0"/>
            <a:ext cx="539492" cy="5143500"/>
          </a:xfrm>
          <a:prstGeom prst="rect">
            <a:avLst/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539552" y="0"/>
            <a:ext cx="0" cy="51435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橢圓 7"/>
          <p:cNvSpPr/>
          <p:nvPr userDrawn="1"/>
        </p:nvSpPr>
        <p:spPr>
          <a:xfrm>
            <a:off x="107504" y="123478"/>
            <a:ext cx="1397080" cy="13970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319122" y="267494"/>
            <a:ext cx="122854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學習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>
              <a:lnSpc>
                <a:spcPts val="40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目標</a:t>
            </a:r>
            <a:endParaRPr lang="zh-TW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五邊形 11"/>
          <p:cNvSpPr/>
          <p:nvPr userDrawn="1"/>
        </p:nvSpPr>
        <p:spPr>
          <a:xfrm rot="10800000">
            <a:off x="8604448" y="123478"/>
            <a:ext cx="540011" cy="411510"/>
          </a:xfrm>
          <a:prstGeom prst="homePlate">
            <a:avLst>
              <a:gd name="adj" fmla="val 36394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平行四邊形 22"/>
          <p:cNvSpPr/>
          <p:nvPr userDrawn="1"/>
        </p:nvSpPr>
        <p:spPr>
          <a:xfrm>
            <a:off x="1367644" y="0"/>
            <a:ext cx="6408712" cy="5143500"/>
          </a:xfrm>
          <a:prstGeom prst="parallelogram">
            <a:avLst>
              <a:gd name="adj" fmla="val 18725"/>
            </a:avLst>
          </a:prstGeom>
          <a:solidFill>
            <a:srgbClr val="FF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251520" cy="2787774"/>
          </a:xfrm>
          <a:prstGeom prst="rect">
            <a:avLst/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 rot="5400000">
            <a:off x="1583668" y="-1332148"/>
            <a:ext cx="411510" cy="3075806"/>
          </a:xfrm>
          <a:prstGeom prst="rect">
            <a:avLst/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 userDrawn="1"/>
        </p:nvCxnSpPr>
        <p:spPr>
          <a:xfrm>
            <a:off x="2843808" y="411510"/>
            <a:ext cx="1728192" cy="0"/>
          </a:xfrm>
          <a:prstGeom prst="line">
            <a:avLst/>
          </a:prstGeom>
          <a:ln w="63500" cap="rnd">
            <a:solidFill>
              <a:schemeClr val="bg1">
                <a:lumMod val="65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651" y="4209"/>
            <a:ext cx="2950065" cy="109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直線接點 9"/>
          <p:cNvCxnSpPr/>
          <p:nvPr userDrawn="1"/>
        </p:nvCxnSpPr>
        <p:spPr>
          <a:xfrm>
            <a:off x="251520" y="843558"/>
            <a:ext cx="0" cy="4299942"/>
          </a:xfrm>
          <a:prstGeom prst="line">
            <a:avLst/>
          </a:prstGeom>
          <a:ln w="63500" cap="rnd">
            <a:solidFill>
              <a:schemeClr val="bg1">
                <a:lumMod val="65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五邊形 21"/>
          <p:cNvSpPr/>
          <p:nvPr userDrawn="1"/>
        </p:nvSpPr>
        <p:spPr>
          <a:xfrm rot="10800000">
            <a:off x="8604448" y="123478"/>
            <a:ext cx="540011" cy="411510"/>
          </a:xfrm>
          <a:prstGeom prst="homePlate">
            <a:avLst>
              <a:gd name="adj" fmla="val 36394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/>
          <p:cNvSpPr txBox="1"/>
          <p:nvPr userDrawn="1"/>
        </p:nvSpPr>
        <p:spPr>
          <a:xfrm>
            <a:off x="7668344" y="0"/>
            <a:ext cx="1403648" cy="338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 descr="畫面剪輯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grpSp>
        <p:nvGrpSpPr>
          <p:cNvPr id="15" name="群組 14"/>
          <p:cNvGrpSpPr/>
          <p:nvPr userDrawn="1"/>
        </p:nvGrpSpPr>
        <p:grpSpPr>
          <a:xfrm>
            <a:off x="-16689" y="123476"/>
            <a:ext cx="9177378" cy="4896546"/>
            <a:chOff x="59292" y="448260"/>
            <a:chExt cx="8899275" cy="5250829"/>
          </a:xfrm>
        </p:grpSpPr>
        <p:pic>
          <p:nvPicPr>
            <p:cNvPr id="16" name="圖片 15" descr="畫面剪輯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53" y="619421"/>
              <a:ext cx="8518294" cy="4927268"/>
            </a:xfrm>
            <a:prstGeom prst="rect">
              <a:avLst/>
            </a:prstGeom>
          </p:spPr>
        </p:pic>
        <p:pic>
          <p:nvPicPr>
            <p:cNvPr id="17" name="圖片 16" descr="畫面剪輯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533" y="464924"/>
              <a:ext cx="249641" cy="5081765"/>
            </a:xfrm>
            <a:prstGeom prst="rect">
              <a:avLst/>
            </a:prstGeom>
          </p:spPr>
        </p:pic>
        <p:pic>
          <p:nvPicPr>
            <p:cNvPr id="18" name="圖片 17" descr="畫面剪輯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57549" y="-3703116"/>
              <a:ext cx="249641" cy="8552394"/>
            </a:xfrm>
            <a:prstGeom prst="rect">
              <a:avLst/>
            </a:prstGeom>
          </p:spPr>
        </p:pic>
        <p:grpSp>
          <p:nvGrpSpPr>
            <p:cNvPr id="19" name="群組 18"/>
            <p:cNvGrpSpPr/>
            <p:nvPr userDrawn="1"/>
          </p:nvGrpSpPr>
          <p:grpSpPr>
            <a:xfrm flipH="1" flipV="1">
              <a:off x="59292" y="600660"/>
              <a:ext cx="8802034" cy="5098429"/>
              <a:chOff x="308933" y="600660"/>
              <a:chExt cx="8802034" cy="5098429"/>
            </a:xfrm>
          </p:grpSpPr>
          <p:pic>
            <p:nvPicPr>
              <p:cNvPr id="20" name="圖片 19" descr="畫面剪輯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933" y="617324"/>
                <a:ext cx="249641" cy="5081765"/>
              </a:xfrm>
              <a:prstGeom prst="rect">
                <a:avLst/>
              </a:prstGeom>
            </p:spPr>
          </p:pic>
          <p:pic>
            <p:nvPicPr>
              <p:cNvPr id="21" name="圖片 20" descr="畫面剪輯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4709949" y="-3550716"/>
                <a:ext cx="249641" cy="8552394"/>
              </a:xfrm>
              <a:prstGeom prst="rect">
                <a:avLst/>
              </a:prstGeom>
            </p:spPr>
          </p:pic>
        </p:grpSp>
      </p:grpSp>
      <p:pic>
        <p:nvPicPr>
          <p:cNvPr id="24" name="圖片 2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9" y="229982"/>
            <a:ext cx="3213178" cy="91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763688" cy="5143500"/>
          </a:xfrm>
          <a:prstGeom prst="rect">
            <a:avLst/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1763688" y="0"/>
            <a:ext cx="0" cy="51435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 userDrawn="1"/>
        </p:nvSpPr>
        <p:spPr>
          <a:xfrm>
            <a:off x="8964488" y="0"/>
            <a:ext cx="179512" cy="5143500"/>
          </a:xfrm>
          <a:prstGeom prst="rect">
            <a:avLst/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/>
          <p:cNvCxnSpPr/>
          <p:nvPr userDrawn="1"/>
        </p:nvCxnSpPr>
        <p:spPr>
          <a:xfrm>
            <a:off x="8964488" y="0"/>
            <a:ext cx="0" cy="5143500"/>
          </a:xfrm>
          <a:prstGeom prst="line">
            <a:avLst/>
          </a:prstGeom>
          <a:ln w="63500" cap="rnd">
            <a:solidFill>
              <a:schemeClr val="bg1">
                <a:lumMod val="65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 userDrawn="1"/>
        </p:nvCxnSpPr>
        <p:spPr>
          <a:xfrm>
            <a:off x="1277888" y="0"/>
            <a:ext cx="0" cy="5143500"/>
          </a:xfrm>
          <a:prstGeom prst="lin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橢圓 10"/>
          <p:cNvSpPr/>
          <p:nvPr userDrawn="1"/>
        </p:nvSpPr>
        <p:spPr>
          <a:xfrm>
            <a:off x="377788" y="411510"/>
            <a:ext cx="1800200" cy="18002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0" name="直線接點 19"/>
          <p:cNvCxnSpPr/>
          <p:nvPr userDrawn="1"/>
        </p:nvCxnSpPr>
        <p:spPr>
          <a:xfrm>
            <a:off x="971600" y="2571750"/>
            <a:ext cx="0" cy="2571750"/>
          </a:xfrm>
          <a:prstGeom prst="lin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 userDrawn="1"/>
        </p:nvCxnSpPr>
        <p:spPr>
          <a:xfrm>
            <a:off x="611560" y="3507854"/>
            <a:ext cx="0" cy="1635646"/>
          </a:xfrm>
          <a:prstGeom prst="lin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 userDrawn="1"/>
        </p:nvCxnSpPr>
        <p:spPr>
          <a:xfrm>
            <a:off x="251520" y="51470"/>
            <a:ext cx="0" cy="1635646"/>
          </a:xfrm>
          <a:prstGeom prst="lin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平行四邊形 25"/>
          <p:cNvSpPr/>
          <p:nvPr userDrawn="1"/>
        </p:nvSpPr>
        <p:spPr>
          <a:xfrm>
            <a:off x="2177988" y="0"/>
            <a:ext cx="6408712" cy="5143500"/>
          </a:xfrm>
          <a:prstGeom prst="parallelogram">
            <a:avLst>
              <a:gd name="adj" fmla="val 18725"/>
            </a:avLst>
          </a:prstGeom>
          <a:solidFill>
            <a:srgbClr val="FF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直角三角形 21"/>
          <p:cNvSpPr/>
          <p:nvPr userDrawn="1"/>
        </p:nvSpPr>
        <p:spPr>
          <a:xfrm rot="5400000">
            <a:off x="-540060" y="540060"/>
            <a:ext cx="4427984" cy="3347864"/>
          </a:xfrm>
          <a:prstGeom prst="rtTriangle">
            <a:avLst/>
          </a:prstGeom>
          <a:solidFill>
            <a:srgbClr val="FF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251520" cy="5143500"/>
          </a:xfrm>
          <a:prstGeom prst="rect">
            <a:avLst/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395536" y="0"/>
            <a:ext cx="0" cy="5143500"/>
          </a:xfrm>
          <a:prstGeom prst="line">
            <a:avLst/>
          </a:prstGeom>
          <a:ln w="63500" cap="rnd">
            <a:solidFill>
              <a:schemeClr val="bg1">
                <a:lumMod val="65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五邊形 20"/>
          <p:cNvSpPr/>
          <p:nvPr userDrawn="1"/>
        </p:nvSpPr>
        <p:spPr>
          <a:xfrm rot="10800000">
            <a:off x="8604448" y="123478"/>
            <a:ext cx="540011" cy="411510"/>
          </a:xfrm>
          <a:prstGeom prst="homePlate">
            <a:avLst>
              <a:gd name="adj" fmla="val 36394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直角三角形 22"/>
          <p:cNvSpPr/>
          <p:nvPr userDrawn="1"/>
        </p:nvSpPr>
        <p:spPr>
          <a:xfrm rot="16200000">
            <a:off x="5255438" y="1255576"/>
            <a:ext cx="4427984" cy="3347864"/>
          </a:xfrm>
          <a:prstGeom prst="rtTriangle">
            <a:avLst/>
          </a:prstGeom>
          <a:solidFill>
            <a:srgbClr val="FF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邊形 10"/>
          <p:cNvSpPr/>
          <p:nvPr userDrawn="1"/>
        </p:nvSpPr>
        <p:spPr>
          <a:xfrm>
            <a:off x="-1097" y="696696"/>
            <a:ext cx="9144459" cy="4107302"/>
          </a:xfrm>
          <a:prstGeom prst="parallelogram">
            <a:avLst>
              <a:gd name="adj" fmla="val 0"/>
            </a:avLst>
          </a:prstGeom>
          <a:solidFill>
            <a:srgbClr val="FFF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35496" y="4803998"/>
            <a:ext cx="9108963" cy="0"/>
          </a:xfrm>
          <a:prstGeom prst="line">
            <a:avLst/>
          </a:prstGeom>
          <a:ln w="63500" cap="rnd">
            <a:solidFill>
              <a:schemeClr val="bg1">
                <a:lumMod val="65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五邊形 20"/>
          <p:cNvSpPr/>
          <p:nvPr userDrawn="1"/>
        </p:nvSpPr>
        <p:spPr>
          <a:xfrm rot="10800000">
            <a:off x="8604448" y="123478"/>
            <a:ext cx="540011" cy="411510"/>
          </a:xfrm>
          <a:prstGeom prst="homePlate">
            <a:avLst>
              <a:gd name="adj" fmla="val 36394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 userDrawn="1"/>
        </p:nvSpPr>
        <p:spPr>
          <a:xfrm rot="16200000">
            <a:off x="4446529" y="446667"/>
            <a:ext cx="251520" cy="9142146"/>
          </a:xfrm>
          <a:prstGeom prst="rect">
            <a:avLst/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1" name="Picture 3" descr="F:\【交辦給佩歆】\嬿臻＿健護課本\健護教學簡報重新設計\佩歆改ㄉ\圖\未命名-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21"/>
            <a:ext cx="2984898" cy="67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 userDrawn="1"/>
        </p:nvSpPr>
        <p:spPr>
          <a:xfrm>
            <a:off x="1217" y="679352"/>
            <a:ext cx="3202632" cy="45719"/>
          </a:xfrm>
          <a:prstGeom prst="rect">
            <a:avLst/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   </a:t>
            </a:r>
          </a:p>
        </p:txBody>
      </p:sp>
      <p:sp>
        <p:nvSpPr>
          <p:cNvPr id="17" name="等腰三角形 16"/>
          <p:cNvSpPr/>
          <p:nvPr userDrawn="1"/>
        </p:nvSpPr>
        <p:spPr>
          <a:xfrm rot="5400000">
            <a:off x="3192513" y="631359"/>
            <a:ext cx="164375" cy="141703"/>
          </a:xfrm>
          <a:prstGeom prst="triangle">
            <a:avLst/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99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/>
          <p:nvPr userDrawn="1"/>
        </p:nvSpPr>
        <p:spPr>
          <a:xfrm>
            <a:off x="1367644" y="0"/>
            <a:ext cx="6408712" cy="5143500"/>
          </a:xfrm>
          <a:prstGeom prst="parallelogram">
            <a:avLst>
              <a:gd name="adj" fmla="val 18725"/>
            </a:avLst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0"/>
            <a:ext cx="323528" cy="5143500"/>
          </a:xfrm>
          <a:prstGeom prst="rect">
            <a:avLst/>
          </a:prstGeom>
          <a:solidFill>
            <a:srgbClr val="6AC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0" name="直線接點 9"/>
          <p:cNvCxnSpPr/>
          <p:nvPr userDrawn="1"/>
        </p:nvCxnSpPr>
        <p:spPr>
          <a:xfrm>
            <a:off x="395536" y="811630"/>
            <a:ext cx="0" cy="4331870"/>
          </a:xfrm>
          <a:prstGeom prst="line">
            <a:avLst/>
          </a:prstGeom>
          <a:ln w="63500" cap="rnd">
            <a:solidFill>
              <a:schemeClr val="bg1">
                <a:lumMod val="65000"/>
              </a:schemeClr>
            </a:solidFill>
            <a:prstDash val="sysDot"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 userDrawn="1"/>
        </p:nvSpPr>
        <p:spPr>
          <a:xfrm rot="5400000">
            <a:off x="1675331" y="-788893"/>
            <a:ext cx="248722" cy="2952328"/>
          </a:xfrm>
          <a:prstGeom prst="rect">
            <a:avLst/>
          </a:prstGeom>
          <a:solidFill>
            <a:srgbClr val="6AC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3" name="群組 12"/>
          <p:cNvGrpSpPr/>
          <p:nvPr userDrawn="1"/>
        </p:nvGrpSpPr>
        <p:grpSpPr>
          <a:xfrm>
            <a:off x="512463" y="69445"/>
            <a:ext cx="411950" cy="724567"/>
            <a:chOff x="2366481" y="2067694"/>
            <a:chExt cx="898500" cy="1580346"/>
          </a:xfrm>
        </p:grpSpPr>
        <p:sp>
          <p:nvSpPr>
            <p:cNvPr id="11" name="橢圓 10"/>
            <p:cNvSpPr/>
            <p:nvPr userDrawn="1"/>
          </p:nvSpPr>
          <p:spPr>
            <a:xfrm>
              <a:off x="2589863" y="2067694"/>
              <a:ext cx="435882" cy="435882"/>
            </a:xfrm>
            <a:prstGeom prst="ellipse">
              <a:avLst/>
            </a:prstGeom>
            <a:solidFill>
              <a:srgbClr val="6AC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圓角矩形 11"/>
            <p:cNvSpPr/>
            <p:nvPr userDrawn="1"/>
          </p:nvSpPr>
          <p:spPr>
            <a:xfrm>
              <a:off x="2519772" y="2639928"/>
              <a:ext cx="576064" cy="1008112"/>
            </a:xfrm>
            <a:prstGeom prst="roundRect">
              <a:avLst/>
            </a:prstGeom>
            <a:solidFill>
              <a:srgbClr val="6AC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圓角矩形 13"/>
            <p:cNvSpPr/>
            <p:nvPr userDrawn="1"/>
          </p:nvSpPr>
          <p:spPr>
            <a:xfrm rot="1933729" flipH="1">
              <a:off x="3077089" y="2156269"/>
              <a:ext cx="187892" cy="694612"/>
            </a:xfrm>
            <a:prstGeom prst="roundRect">
              <a:avLst>
                <a:gd name="adj" fmla="val 50000"/>
              </a:avLst>
            </a:prstGeom>
            <a:solidFill>
              <a:srgbClr val="6AC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圓角矩形 14"/>
            <p:cNvSpPr/>
            <p:nvPr userDrawn="1"/>
          </p:nvSpPr>
          <p:spPr>
            <a:xfrm rot="19666271">
              <a:off x="2366481" y="2156270"/>
              <a:ext cx="187892" cy="694612"/>
            </a:xfrm>
            <a:prstGeom prst="roundRect">
              <a:avLst>
                <a:gd name="adj" fmla="val 50000"/>
              </a:avLst>
            </a:prstGeom>
            <a:solidFill>
              <a:srgbClr val="6AC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098" name="Picture 2" descr="F:\【交辦給佩歆】\嬿臻＿健護課本\健護教學簡報重新設計\佩歆改ㄉ\圖\健康T直播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7" y="-85990"/>
            <a:ext cx="2655308" cy="89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五邊形 20"/>
          <p:cNvSpPr/>
          <p:nvPr userDrawn="1"/>
        </p:nvSpPr>
        <p:spPr>
          <a:xfrm rot="10800000">
            <a:off x="8604448" y="123478"/>
            <a:ext cx="540011" cy="411510"/>
          </a:xfrm>
          <a:prstGeom prst="homePlate">
            <a:avLst>
              <a:gd name="adj" fmla="val 36394"/>
            </a:avLst>
          </a:prstGeom>
          <a:solidFill>
            <a:srgbClr val="6AC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3282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2024/11/4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0" r:id="rId3"/>
    <p:sldLayoutId id="2147483649" r:id="rId4"/>
    <p:sldLayoutId id="2147483663" r:id="rId5"/>
    <p:sldLayoutId id="2147483652" r:id="rId6"/>
    <p:sldLayoutId id="2147483651" r:id="rId7"/>
    <p:sldLayoutId id="2147483657" r:id="rId8"/>
    <p:sldLayoutId id="2147483653" r:id="rId9"/>
    <p:sldLayoutId id="2147483656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hyperlink" Target="1-2-11.&#12304;&#26032;&#32862;&#12305;&#23567;&#24515;&#38577;&#24418;&#32933;&#32982;!%20&#30246;&#22899;&#23401;&#39636;&#33026;&#29575;&#21371;&#30772;&#34920;(1&#20998;30&#31186;)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hyperlink" Target="1-2-01.&#12304;&#26032;&#32862;&#12305;&#20581;&#24247;&#39154;&#39135;&#36942;&#33287;&#19981;&#21450;%20&#29151;&#39178;&#21453;&#19981;&#22343;&#34913;(1&#20998;26&#31186;)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hyperlink" Target="1-2-02.&#12300;&#25105;&#30340;&#39184;&#30436;&#12301;&#22343;&#34913;&#39154;&#39135;_&#38738;&#23569;&#24180;&#31687;(1&#20998;11&#31186;).wmv" TargetMode="Externa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35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690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78.png"/><Relationship Id="rId4" Type="http://schemas.openxmlformats.org/officeDocument/2006/relationships/image" Target="../media/image9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1-2-07.&#22810;&#21917;&#28331;&#27700;&#23565;&#36523;&#39636;&#26371;&#24118;&#20358;&#30340;5&#20491;&#22909;&#34389;&#65281;(1&#20998;38&#31186;).mp4" TargetMode="External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11" Type="http://schemas.openxmlformats.org/officeDocument/2006/relationships/image" Target="../media/image89.png"/><Relationship Id="rId5" Type="http://schemas.openxmlformats.org/officeDocument/2006/relationships/image" Target="../media/image85.jpeg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png"/><Relationship Id="rId5" Type="http://schemas.openxmlformats.org/officeDocument/2006/relationships/image" Target="../media/image111.png"/><Relationship Id="rId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hyperlink" Target="1-2-09.&#12304;&#26032;&#32862;&#12305;BMI&#65310;40%20&#27515;&#20129;&#29575;&#22686;200%25%20&#37291;_&#24930;&#24615;&#30142;&#30149;&#19978;&#36523;(4&#20998;30&#31186;).mp4" TargetMode="Externa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1-2-12.&#22899;&#29983;&#32317;&#35258;&#24471;&#33258;&#24049;&#32982;(39&#31186;)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hyperlink" Target="&#21421;&#39135;&#30151;&#21517;&#27169;.mp4" TargetMode="Externa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FFCA6728-2ADB-4379-A472-8EE0E6E66FD2}"/>
              </a:ext>
            </a:extLst>
          </p:cNvPr>
          <p:cNvSpPr/>
          <p:nvPr/>
        </p:nvSpPr>
        <p:spPr>
          <a:xfrm>
            <a:off x="2539" y="-1"/>
            <a:ext cx="7929773" cy="5140643"/>
          </a:xfrm>
          <a:prstGeom prst="rect">
            <a:avLst/>
          </a:prstGeom>
          <a:solidFill>
            <a:srgbClr val="A8E2D3"/>
          </a:solidFill>
          <a:ln>
            <a:solidFill>
              <a:srgbClr val="A8E2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3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C0DF9D2-DA17-4F02-96F3-3DBE16E48086}"/>
              </a:ext>
            </a:extLst>
          </p:cNvPr>
          <p:cNvSpPr/>
          <p:nvPr/>
        </p:nvSpPr>
        <p:spPr>
          <a:xfrm>
            <a:off x="458324" y="-13684"/>
            <a:ext cx="2784498" cy="2223880"/>
          </a:xfrm>
          <a:prstGeom prst="rect">
            <a:avLst/>
          </a:prstGeom>
          <a:solidFill>
            <a:srgbClr val="D6F2EB"/>
          </a:solidFill>
          <a:ln>
            <a:solidFill>
              <a:srgbClr val="D6F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3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4BFF216-4681-4448-94D7-14915BB57956}"/>
              </a:ext>
            </a:extLst>
          </p:cNvPr>
          <p:cNvSpPr/>
          <p:nvPr/>
        </p:nvSpPr>
        <p:spPr>
          <a:xfrm>
            <a:off x="7932311" y="-1"/>
            <a:ext cx="1209150" cy="5140643"/>
          </a:xfrm>
          <a:prstGeom prst="rect">
            <a:avLst/>
          </a:prstGeom>
          <a:solidFill>
            <a:srgbClr val="F8ACAA"/>
          </a:solidFill>
          <a:ln>
            <a:solidFill>
              <a:srgbClr val="F8AC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3">
              <a:solidFill>
                <a:srgbClr val="FBD2D1"/>
              </a:solidFill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5A6639D5-2BD5-432C-BF75-386625A0DB85}"/>
              </a:ext>
            </a:extLst>
          </p:cNvPr>
          <p:cNvGrpSpPr/>
          <p:nvPr/>
        </p:nvGrpSpPr>
        <p:grpSpPr>
          <a:xfrm rot="10800000">
            <a:off x="-31086" y="-22405"/>
            <a:ext cx="350325" cy="5146360"/>
            <a:chOff x="-990600" y="2347656"/>
            <a:chExt cx="350520" cy="1432560"/>
          </a:xfrm>
        </p:grpSpPr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1455F3F7-7769-4C94-97AC-DCE318A13A83}"/>
                </a:ext>
              </a:extLst>
            </p:cNvPr>
            <p:cNvCxnSpPr/>
            <p:nvPr userDrawn="1"/>
          </p:nvCxnSpPr>
          <p:spPr>
            <a:xfrm>
              <a:off x="-990600" y="2347656"/>
              <a:ext cx="0" cy="143256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A20F7EE2-15E6-4D3B-BE83-B6DA4F9E44D9}"/>
                </a:ext>
              </a:extLst>
            </p:cNvPr>
            <p:cNvCxnSpPr/>
            <p:nvPr userDrawn="1"/>
          </p:nvCxnSpPr>
          <p:spPr>
            <a:xfrm>
              <a:off x="-876300" y="2347656"/>
              <a:ext cx="0" cy="143256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B8314BF5-760B-4110-B5EC-6245059BC5F3}"/>
                </a:ext>
              </a:extLst>
            </p:cNvPr>
            <p:cNvCxnSpPr/>
            <p:nvPr userDrawn="1"/>
          </p:nvCxnSpPr>
          <p:spPr>
            <a:xfrm>
              <a:off x="-754380" y="2347656"/>
              <a:ext cx="0" cy="143256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F17F9F84-ED14-4AA9-94AA-FB4BF5C44B52}"/>
                </a:ext>
              </a:extLst>
            </p:cNvPr>
            <p:cNvCxnSpPr/>
            <p:nvPr userDrawn="1"/>
          </p:nvCxnSpPr>
          <p:spPr>
            <a:xfrm>
              <a:off x="-640080" y="2347656"/>
              <a:ext cx="0" cy="1432560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21BF7E91-0999-46EB-A567-CA6E1447786F}"/>
              </a:ext>
            </a:extLst>
          </p:cNvPr>
          <p:cNvGrpSpPr/>
          <p:nvPr/>
        </p:nvGrpSpPr>
        <p:grpSpPr>
          <a:xfrm>
            <a:off x="7671769" y="-2859"/>
            <a:ext cx="468429" cy="2508332"/>
            <a:chOff x="7673490" y="-3181"/>
            <a:chExt cx="468689" cy="5721355"/>
          </a:xfrm>
        </p:grpSpPr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EFDC0EF4-EBCE-4C70-912E-217733E90500}"/>
                </a:ext>
              </a:extLst>
            </p:cNvPr>
            <p:cNvGrpSpPr/>
            <p:nvPr/>
          </p:nvGrpSpPr>
          <p:grpSpPr>
            <a:xfrm rot="10800000">
              <a:off x="7791659" y="-3181"/>
              <a:ext cx="350520" cy="5721355"/>
              <a:chOff x="-990600" y="2347656"/>
              <a:chExt cx="350520" cy="1432560"/>
            </a:xfrm>
          </p:grpSpPr>
          <p:cxnSp>
            <p:nvCxnSpPr>
              <p:cNvPr id="57" name="直線接點 56">
                <a:extLst>
                  <a:ext uri="{FF2B5EF4-FFF2-40B4-BE49-F238E27FC236}">
                    <a16:creationId xmlns:a16="http://schemas.microsoft.com/office/drawing/2014/main" id="{DE3DF08A-DA18-4856-A779-DBC48CD339F2}"/>
                  </a:ext>
                </a:extLst>
              </p:cNvPr>
              <p:cNvCxnSpPr/>
              <p:nvPr userDrawn="1"/>
            </p:nvCxnSpPr>
            <p:spPr>
              <a:xfrm>
                <a:off x="-990600" y="2347656"/>
                <a:ext cx="0" cy="143256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接點 57">
                <a:extLst>
                  <a:ext uri="{FF2B5EF4-FFF2-40B4-BE49-F238E27FC236}">
                    <a16:creationId xmlns:a16="http://schemas.microsoft.com/office/drawing/2014/main" id="{3ACEA092-D2C7-4E5C-A21D-BC929DA1C21A}"/>
                  </a:ext>
                </a:extLst>
              </p:cNvPr>
              <p:cNvCxnSpPr/>
              <p:nvPr userDrawn="1"/>
            </p:nvCxnSpPr>
            <p:spPr>
              <a:xfrm>
                <a:off x="-876300" y="2347656"/>
                <a:ext cx="0" cy="143256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接點 58">
                <a:extLst>
                  <a:ext uri="{FF2B5EF4-FFF2-40B4-BE49-F238E27FC236}">
                    <a16:creationId xmlns:a16="http://schemas.microsoft.com/office/drawing/2014/main" id="{6EB63A82-A877-48A3-9983-CB67E6A0D5EA}"/>
                  </a:ext>
                </a:extLst>
              </p:cNvPr>
              <p:cNvCxnSpPr/>
              <p:nvPr userDrawn="1"/>
            </p:nvCxnSpPr>
            <p:spPr>
              <a:xfrm>
                <a:off x="-754380" y="2347656"/>
                <a:ext cx="0" cy="143256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接點 59">
                <a:extLst>
                  <a:ext uri="{FF2B5EF4-FFF2-40B4-BE49-F238E27FC236}">
                    <a16:creationId xmlns:a16="http://schemas.microsoft.com/office/drawing/2014/main" id="{0887EF23-B695-46F7-BF8F-6AC5F71195B7}"/>
                  </a:ext>
                </a:extLst>
              </p:cNvPr>
              <p:cNvCxnSpPr/>
              <p:nvPr userDrawn="1"/>
            </p:nvCxnSpPr>
            <p:spPr>
              <a:xfrm>
                <a:off x="-640080" y="2347656"/>
                <a:ext cx="0" cy="143256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41A6CF77-E584-416A-ABB9-E5979FCEB6C1}"/>
                </a:ext>
              </a:extLst>
            </p:cNvPr>
            <p:cNvGrpSpPr/>
            <p:nvPr/>
          </p:nvGrpSpPr>
          <p:grpSpPr>
            <a:xfrm rot="10800000">
              <a:off x="7673490" y="-3181"/>
              <a:ext cx="350520" cy="5721355"/>
              <a:chOff x="-990600" y="2347656"/>
              <a:chExt cx="350520" cy="1432560"/>
            </a:xfrm>
          </p:grpSpPr>
          <p:cxnSp>
            <p:nvCxnSpPr>
              <p:cNvPr id="53" name="直線接點 52">
                <a:extLst>
                  <a:ext uri="{FF2B5EF4-FFF2-40B4-BE49-F238E27FC236}">
                    <a16:creationId xmlns:a16="http://schemas.microsoft.com/office/drawing/2014/main" id="{CE5F249E-68FE-425A-A87E-E9769D52D494}"/>
                  </a:ext>
                </a:extLst>
              </p:cNvPr>
              <p:cNvCxnSpPr/>
              <p:nvPr userDrawn="1"/>
            </p:nvCxnSpPr>
            <p:spPr>
              <a:xfrm>
                <a:off x="-990600" y="2347656"/>
                <a:ext cx="0" cy="143256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線接點 53">
                <a:extLst>
                  <a:ext uri="{FF2B5EF4-FFF2-40B4-BE49-F238E27FC236}">
                    <a16:creationId xmlns:a16="http://schemas.microsoft.com/office/drawing/2014/main" id="{865EDAF9-C932-4359-B37E-898F5C0A0903}"/>
                  </a:ext>
                </a:extLst>
              </p:cNvPr>
              <p:cNvCxnSpPr/>
              <p:nvPr userDrawn="1"/>
            </p:nvCxnSpPr>
            <p:spPr>
              <a:xfrm>
                <a:off x="-876300" y="2347656"/>
                <a:ext cx="0" cy="143256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接點 54">
                <a:extLst>
                  <a:ext uri="{FF2B5EF4-FFF2-40B4-BE49-F238E27FC236}">
                    <a16:creationId xmlns:a16="http://schemas.microsoft.com/office/drawing/2014/main" id="{FBFBFF1B-9DBC-4562-9D5B-5CD3C37FC8A1}"/>
                  </a:ext>
                </a:extLst>
              </p:cNvPr>
              <p:cNvCxnSpPr/>
              <p:nvPr userDrawn="1"/>
            </p:nvCxnSpPr>
            <p:spPr>
              <a:xfrm>
                <a:off x="-754380" y="2347656"/>
                <a:ext cx="0" cy="143256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接點 55">
                <a:extLst>
                  <a:ext uri="{FF2B5EF4-FFF2-40B4-BE49-F238E27FC236}">
                    <a16:creationId xmlns:a16="http://schemas.microsoft.com/office/drawing/2014/main" id="{D288CA79-426B-40B0-9AD0-B2BAA005DB4C}"/>
                  </a:ext>
                </a:extLst>
              </p:cNvPr>
              <p:cNvCxnSpPr/>
              <p:nvPr userDrawn="1"/>
            </p:nvCxnSpPr>
            <p:spPr>
              <a:xfrm>
                <a:off x="-640080" y="2347656"/>
                <a:ext cx="0" cy="1432560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Rounded Rectangle 10">
            <a:extLst>
              <a:ext uri="{FF2B5EF4-FFF2-40B4-BE49-F238E27FC236}">
                <a16:creationId xmlns:a16="http://schemas.microsoft.com/office/drawing/2014/main" id="{816F25ED-47BD-47FC-9088-70273D4752BA}"/>
              </a:ext>
            </a:extLst>
          </p:cNvPr>
          <p:cNvSpPr/>
          <p:nvPr/>
        </p:nvSpPr>
        <p:spPr>
          <a:xfrm>
            <a:off x="3364503" y="1472224"/>
            <a:ext cx="1724258" cy="302828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39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Chapter.1</a:t>
            </a:r>
            <a:endParaRPr lang="ko-KR" altLang="en-US" sz="2399" b="1" dirty="0">
              <a:latin typeface="微軟正黑體" panose="020B0604030504040204" pitchFamily="34" charset="-120"/>
            </a:endParaRPr>
          </a:p>
        </p:txBody>
      </p:sp>
      <p:sp>
        <p:nvSpPr>
          <p:cNvPr id="62" name="TextBox 84">
            <a:extLst>
              <a:ext uri="{FF2B5EF4-FFF2-40B4-BE49-F238E27FC236}">
                <a16:creationId xmlns:a16="http://schemas.microsoft.com/office/drawing/2014/main" id="{73926F20-DE46-48FA-9510-FF7D1ABD2A85}"/>
              </a:ext>
            </a:extLst>
          </p:cNvPr>
          <p:cNvSpPr txBox="1"/>
          <p:nvPr/>
        </p:nvSpPr>
        <p:spPr>
          <a:xfrm>
            <a:off x="4863" y="592480"/>
            <a:ext cx="3643509" cy="1291892"/>
          </a:xfrm>
          <a:prstGeom prst="rect">
            <a:avLst/>
          </a:prstGeom>
          <a:noFill/>
          <a:ln w="28575" cmpd="dbl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2998" b="1" dirty="0">
                <a:solidFill>
                  <a:srgbClr val="2264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第一章</a:t>
            </a:r>
            <a:endParaRPr lang="en-US" altLang="zh-TW" sz="2998" b="1" dirty="0">
              <a:solidFill>
                <a:srgbClr val="22645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algn="ctr"/>
            <a:r>
              <a:rPr lang="zh-TW" altLang="en-US" sz="4797" b="1" dirty="0">
                <a:solidFill>
                  <a:srgbClr val="2264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守護健康</a:t>
            </a: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156DBE7E-2D6B-48B2-AE59-C301F41669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3707" y="-232302"/>
            <a:ext cx="654124" cy="1124448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D6535E4A-D6A5-4B18-AD07-AA0A25ED38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9964" y="4111662"/>
            <a:ext cx="756878" cy="1301084"/>
          </a:xfrm>
          <a:prstGeom prst="rect">
            <a:avLst/>
          </a:prstGeom>
        </p:spPr>
      </p:pic>
      <p:pic>
        <p:nvPicPr>
          <p:cNvPr id="65" name="圖片 64" descr="畫面剪輯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36392"/>
            <a:ext cx="5011802" cy="2047372"/>
          </a:xfrm>
          <a:prstGeom prst="rect">
            <a:avLst/>
          </a:prstGeom>
          <a:effectLst/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289D597D-2C98-4E83-9FA4-1D0B803CA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226631" y="-7659"/>
            <a:ext cx="4914830" cy="1497704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475C0DE1-14DB-45ED-9814-71BD067700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27" y="3655246"/>
            <a:ext cx="4573327" cy="1497704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67AF817B-E5DD-4061-903A-334CD8060AB0}"/>
              </a:ext>
            </a:extLst>
          </p:cNvPr>
          <p:cNvSpPr/>
          <p:nvPr/>
        </p:nvSpPr>
        <p:spPr>
          <a:xfrm>
            <a:off x="520640" y="-22405"/>
            <a:ext cx="2672461" cy="216515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3"/>
          </a:p>
        </p:txBody>
      </p:sp>
      <p:sp>
        <p:nvSpPr>
          <p:cNvPr id="80" name="TextBox 84">
            <a:extLst>
              <a:ext uri="{FF2B5EF4-FFF2-40B4-BE49-F238E27FC236}">
                <a16:creationId xmlns:a16="http://schemas.microsoft.com/office/drawing/2014/main" id="{73926F20-DE46-48FA-9510-FF7D1ABD2A85}"/>
              </a:ext>
            </a:extLst>
          </p:cNvPr>
          <p:cNvSpPr txBox="1"/>
          <p:nvPr/>
        </p:nvSpPr>
        <p:spPr>
          <a:xfrm>
            <a:off x="3247616" y="1808962"/>
            <a:ext cx="4413861" cy="5536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lang="zh-TW" altLang="en-US" sz="2998" b="1" dirty="0" smtClean="0">
                <a:solidFill>
                  <a:srgbClr val="2264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第二節   </a:t>
            </a:r>
            <a:r>
              <a:rPr lang="zh-TW" altLang="en-US" sz="2998" b="1" dirty="0">
                <a:solidFill>
                  <a:srgbClr val="2264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健康</a:t>
            </a:r>
            <a:r>
              <a:rPr lang="zh-TW" altLang="en-US" sz="2998" b="1" dirty="0" smtClean="0">
                <a:solidFill>
                  <a:srgbClr val="2264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生活</a:t>
            </a:r>
            <a:r>
              <a:rPr lang="zh-TW" altLang="en-US" sz="2998" b="1" dirty="0">
                <a:solidFill>
                  <a:srgbClr val="2264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好體</a:t>
            </a:r>
            <a:r>
              <a:rPr lang="zh-TW" altLang="en-US" sz="2998" b="1" dirty="0" smtClean="0">
                <a:solidFill>
                  <a:srgbClr val="22645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位</a:t>
            </a:r>
            <a:endParaRPr lang="en-US" altLang="zh-TW" sz="2998" b="1" dirty="0">
              <a:solidFill>
                <a:srgbClr val="22645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0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034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都一樣重量，為什麼看起那麼不一樣？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08191" y="2617624"/>
            <a:ext cx="25879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相同體重</a:t>
            </a:r>
            <a:endParaRPr lang="en-US" altLang="zh-TW" sz="2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相同身高</a:t>
            </a:r>
            <a:endParaRPr lang="en-US" altLang="zh-TW" sz="2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相同</a:t>
            </a:r>
            <a:r>
              <a:rPr lang="en-US" altLang="zh-TW" sz="24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BMI</a:t>
            </a:r>
            <a:endParaRPr lang="zh-TW" altLang="en-US" sz="2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3314" name="Picture 2" descr="ごつい女性のイラスト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"/>
          <a:stretch/>
        </p:blipFill>
        <p:spPr bwMode="auto">
          <a:xfrm>
            <a:off x="1188022" y="1499397"/>
            <a:ext cx="2663898" cy="301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ぽっちゃりした女性のイラスト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" b="40025"/>
          <a:stretch/>
        </p:blipFill>
        <p:spPr bwMode="auto">
          <a:xfrm>
            <a:off x="5359446" y="1588987"/>
            <a:ext cx="2552592" cy="292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025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5409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體脂率</a:t>
            </a:r>
          </a:p>
        </p:txBody>
      </p:sp>
      <p:sp>
        <p:nvSpPr>
          <p:cNvPr id="12" name="矩形 11"/>
          <p:cNvSpPr/>
          <p:nvPr/>
        </p:nvSpPr>
        <p:spPr>
          <a:xfrm>
            <a:off x="2292609" y="1453853"/>
            <a:ext cx="4753749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身體脂肪重量佔體重的百分比</a:t>
            </a:r>
            <a:endParaRPr lang="en-US" altLang="zh-TW" sz="26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715758" y="1486271"/>
            <a:ext cx="3856242" cy="3026284"/>
            <a:chOff x="1681977" y="1113284"/>
            <a:chExt cx="3856242" cy="3026284"/>
          </a:xfrm>
        </p:grpSpPr>
        <p:sp>
          <p:nvSpPr>
            <p:cNvPr id="3" name="手繪多邊形 2"/>
            <p:cNvSpPr/>
            <p:nvPr/>
          </p:nvSpPr>
          <p:spPr>
            <a:xfrm>
              <a:off x="1682361" y="1113284"/>
              <a:ext cx="1329610" cy="505130"/>
            </a:xfrm>
            <a:custGeom>
              <a:avLst/>
              <a:gdLst>
                <a:gd name="connsiteX0" fmla="*/ 0 w 1329610"/>
                <a:gd name="connsiteY0" fmla="*/ 121553 h 1215529"/>
                <a:gd name="connsiteX1" fmla="*/ 121553 w 1329610"/>
                <a:gd name="connsiteY1" fmla="*/ 0 h 1215529"/>
                <a:gd name="connsiteX2" fmla="*/ 1208057 w 1329610"/>
                <a:gd name="connsiteY2" fmla="*/ 0 h 1215529"/>
                <a:gd name="connsiteX3" fmla="*/ 1329610 w 1329610"/>
                <a:gd name="connsiteY3" fmla="*/ 121553 h 1215529"/>
                <a:gd name="connsiteX4" fmla="*/ 1329610 w 1329610"/>
                <a:gd name="connsiteY4" fmla="*/ 1093976 h 1215529"/>
                <a:gd name="connsiteX5" fmla="*/ 1208057 w 1329610"/>
                <a:gd name="connsiteY5" fmla="*/ 1215529 h 1215529"/>
                <a:gd name="connsiteX6" fmla="*/ 121553 w 1329610"/>
                <a:gd name="connsiteY6" fmla="*/ 1215529 h 1215529"/>
                <a:gd name="connsiteX7" fmla="*/ 0 w 1329610"/>
                <a:gd name="connsiteY7" fmla="*/ 1093976 h 1215529"/>
                <a:gd name="connsiteX8" fmla="*/ 0 w 1329610"/>
                <a:gd name="connsiteY8" fmla="*/ 121553 h 121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9610" h="1215529">
                  <a:moveTo>
                    <a:pt x="0" y="121553"/>
                  </a:moveTo>
                  <a:cubicBezTo>
                    <a:pt x="0" y="54421"/>
                    <a:pt x="54421" y="0"/>
                    <a:pt x="121553" y="0"/>
                  </a:cubicBezTo>
                  <a:lnTo>
                    <a:pt x="1208057" y="0"/>
                  </a:lnTo>
                  <a:cubicBezTo>
                    <a:pt x="1275189" y="0"/>
                    <a:pt x="1329610" y="54421"/>
                    <a:pt x="1329610" y="121553"/>
                  </a:cubicBezTo>
                  <a:lnTo>
                    <a:pt x="1329610" y="1093976"/>
                  </a:lnTo>
                  <a:cubicBezTo>
                    <a:pt x="1329610" y="1161108"/>
                    <a:pt x="1275189" y="1215529"/>
                    <a:pt x="1208057" y="1215529"/>
                  </a:cubicBezTo>
                  <a:lnTo>
                    <a:pt x="121553" y="1215529"/>
                  </a:lnTo>
                  <a:cubicBezTo>
                    <a:pt x="54421" y="1215529"/>
                    <a:pt x="0" y="1161108"/>
                    <a:pt x="0" y="1093976"/>
                  </a:cubicBezTo>
                  <a:lnTo>
                    <a:pt x="0" y="121553"/>
                  </a:lnTo>
                  <a:close/>
                </a:path>
              </a:pathLst>
            </a:custGeom>
            <a:solidFill>
              <a:srgbClr val="FFFAB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72" tIns="49572" rIns="49572" bIns="49572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b="1" kern="12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體脂肪</a:t>
              </a:r>
            </a:p>
          </p:txBody>
        </p:sp>
        <p:sp>
          <p:nvSpPr>
            <p:cNvPr id="7" name="手繪多邊形 6"/>
            <p:cNvSpPr/>
            <p:nvPr/>
          </p:nvSpPr>
          <p:spPr>
            <a:xfrm>
              <a:off x="1702806" y="1766715"/>
              <a:ext cx="1329610" cy="1006516"/>
            </a:xfrm>
            <a:custGeom>
              <a:avLst/>
              <a:gdLst>
                <a:gd name="connsiteX0" fmla="*/ 0 w 1329610"/>
                <a:gd name="connsiteY0" fmla="*/ 121553 h 1215529"/>
                <a:gd name="connsiteX1" fmla="*/ 121553 w 1329610"/>
                <a:gd name="connsiteY1" fmla="*/ 0 h 1215529"/>
                <a:gd name="connsiteX2" fmla="*/ 1208057 w 1329610"/>
                <a:gd name="connsiteY2" fmla="*/ 0 h 1215529"/>
                <a:gd name="connsiteX3" fmla="*/ 1329610 w 1329610"/>
                <a:gd name="connsiteY3" fmla="*/ 121553 h 1215529"/>
                <a:gd name="connsiteX4" fmla="*/ 1329610 w 1329610"/>
                <a:gd name="connsiteY4" fmla="*/ 1093976 h 1215529"/>
                <a:gd name="connsiteX5" fmla="*/ 1208057 w 1329610"/>
                <a:gd name="connsiteY5" fmla="*/ 1215529 h 1215529"/>
                <a:gd name="connsiteX6" fmla="*/ 121553 w 1329610"/>
                <a:gd name="connsiteY6" fmla="*/ 1215529 h 1215529"/>
                <a:gd name="connsiteX7" fmla="*/ 0 w 1329610"/>
                <a:gd name="connsiteY7" fmla="*/ 1093976 h 1215529"/>
                <a:gd name="connsiteX8" fmla="*/ 0 w 1329610"/>
                <a:gd name="connsiteY8" fmla="*/ 121553 h 121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9610" h="1215529">
                  <a:moveTo>
                    <a:pt x="0" y="121553"/>
                  </a:moveTo>
                  <a:cubicBezTo>
                    <a:pt x="0" y="54421"/>
                    <a:pt x="54421" y="0"/>
                    <a:pt x="121553" y="0"/>
                  </a:cubicBezTo>
                  <a:lnTo>
                    <a:pt x="1208057" y="0"/>
                  </a:lnTo>
                  <a:cubicBezTo>
                    <a:pt x="1275189" y="0"/>
                    <a:pt x="1329610" y="54421"/>
                    <a:pt x="1329610" y="121553"/>
                  </a:cubicBezTo>
                  <a:lnTo>
                    <a:pt x="1329610" y="1093976"/>
                  </a:lnTo>
                  <a:cubicBezTo>
                    <a:pt x="1329610" y="1161108"/>
                    <a:pt x="1275189" y="1215529"/>
                    <a:pt x="1208057" y="1215529"/>
                  </a:cubicBezTo>
                  <a:lnTo>
                    <a:pt x="121553" y="1215529"/>
                  </a:lnTo>
                  <a:cubicBezTo>
                    <a:pt x="54421" y="1215529"/>
                    <a:pt x="0" y="1161108"/>
                    <a:pt x="0" y="1093976"/>
                  </a:cubicBezTo>
                  <a:lnTo>
                    <a:pt x="0" y="12155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207" tIns="50207" rIns="50207" bIns="50207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皮下脂肪</a:t>
              </a:r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3258828" y="1766716"/>
              <a:ext cx="2279391" cy="503258"/>
            </a:xfrm>
            <a:custGeom>
              <a:avLst/>
              <a:gdLst>
                <a:gd name="connsiteX0" fmla="*/ 0 w 2279391"/>
                <a:gd name="connsiteY0" fmla="*/ 57542 h 575415"/>
                <a:gd name="connsiteX1" fmla="*/ 57542 w 2279391"/>
                <a:gd name="connsiteY1" fmla="*/ 0 h 575415"/>
                <a:gd name="connsiteX2" fmla="*/ 2221850 w 2279391"/>
                <a:gd name="connsiteY2" fmla="*/ 0 h 575415"/>
                <a:gd name="connsiteX3" fmla="*/ 2279392 w 2279391"/>
                <a:gd name="connsiteY3" fmla="*/ 57542 h 575415"/>
                <a:gd name="connsiteX4" fmla="*/ 2279391 w 2279391"/>
                <a:gd name="connsiteY4" fmla="*/ 517874 h 575415"/>
                <a:gd name="connsiteX5" fmla="*/ 2221849 w 2279391"/>
                <a:gd name="connsiteY5" fmla="*/ 575416 h 575415"/>
                <a:gd name="connsiteX6" fmla="*/ 57542 w 2279391"/>
                <a:gd name="connsiteY6" fmla="*/ 575415 h 575415"/>
                <a:gd name="connsiteX7" fmla="*/ 0 w 2279391"/>
                <a:gd name="connsiteY7" fmla="*/ 517873 h 575415"/>
                <a:gd name="connsiteX8" fmla="*/ 0 w 2279391"/>
                <a:gd name="connsiteY8" fmla="*/ 57542 h 57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9391" h="575415">
                  <a:moveTo>
                    <a:pt x="0" y="57542"/>
                  </a:moveTo>
                  <a:cubicBezTo>
                    <a:pt x="0" y="25762"/>
                    <a:pt x="25762" y="0"/>
                    <a:pt x="57542" y="0"/>
                  </a:cubicBezTo>
                  <a:lnTo>
                    <a:pt x="2221850" y="0"/>
                  </a:lnTo>
                  <a:cubicBezTo>
                    <a:pt x="2253630" y="0"/>
                    <a:pt x="2279392" y="25762"/>
                    <a:pt x="2279392" y="57542"/>
                  </a:cubicBezTo>
                  <a:cubicBezTo>
                    <a:pt x="2279392" y="210986"/>
                    <a:pt x="2279391" y="364430"/>
                    <a:pt x="2279391" y="517874"/>
                  </a:cubicBezTo>
                  <a:cubicBezTo>
                    <a:pt x="2279391" y="549654"/>
                    <a:pt x="2253629" y="575416"/>
                    <a:pt x="2221849" y="575416"/>
                  </a:cubicBezTo>
                  <a:lnTo>
                    <a:pt x="57542" y="575415"/>
                  </a:lnTo>
                  <a:cubicBezTo>
                    <a:pt x="25762" y="575415"/>
                    <a:pt x="0" y="549653"/>
                    <a:pt x="0" y="517873"/>
                  </a:cubicBezTo>
                  <a:lnTo>
                    <a:pt x="0" y="57542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458" tIns="31458" rIns="31458" bIns="31458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絕熱</a:t>
              </a:r>
            </a:p>
          </p:txBody>
        </p:sp>
        <p:sp>
          <p:nvSpPr>
            <p:cNvPr id="16" name="手繪多邊形 15"/>
            <p:cNvSpPr/>
            <p:nvPr/>
          </p:nvSpPr>
          <p:spPr>
            <a:xfrm>
              <a:off x="3258827" y="2342779"/>
              <a:ext cx="2279391" cy="504000"/>
            </a:xfrm>
            <a:custGeom>
              <a:avLst/>
              <a:gdLst>
                <a:gd name="connsiteX0" fmla="*/ 0 w 2279391"/>
                <a:gd name="connsiteY0" fmla="*/ 66481 h 664805"/>
                <a:gd name="connsiteX1" fmla="*/ 66481 w 2279391"/>
                <a:gd name="connsiteY1" fmla="*/ 0 h 664805"/>
                <a:gd name="connsiteX2" fmla="*/ 2212911 w 2279391"/>
                <a:gd name="connsiteY2" fmla="*/ 0 h 664805"/>
                <a:gd name="connsiteX3" fmla="*/ 2279392 w 2279391"/>
                <a:gd name="connsiteY3" fmla="*/ 66481 h 664805"/>
                <a:gd name="connsiteX4" fmla="*/ 2279391 w 2279391"/>
                <a:gd name="connsiteY4" fmla="*/ 598325 h 664805"/>
                <a:gd name="connsiteX5" fmla="*/ 2212910 w 2279391"/>
                <a:gd name="connsiteY5" fmla="*/ 664806 h 664805"/>
                <a:gd name="connsiteX6" fmla="*/ 66481 w 2279391"/>
                <a:gd name="connsiteY6" fmla="*/ 664805 h 664805"/>
                <a:gd name="connsiteX7" fmla="*/ 0 w 2279391"/>
                <a:gd name="connsiteY7" fmla="*/ 598324 h 664805"/>
                <a:gd name="connsiteX8" fmla="*/ 0 w 2279391"/>
                <a:gd name="connsiteY8" fmla="*/ 66481 h 66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9391" h="664805">
                  <a:moveTo>
                    <a:pt x="0" y="66481"/>
                  </a:moveTo>
                  <a:cubicBezTo>
                    <a:pt x="0" y="29765"/>
                    <a:pt x="29765" y="0"/>
                    <a:pt x="66481" y="0"/>
                  </a:cubicBezTo>
                  <a:lnTo>
                    <a:pt x="2212911" y="0"/>
                  </a:lnTo>
                  <a:cubicBezTo>
                    <a:pt x="2249627" y="0"/>
                    <a:pt x="2279392" y="29765"/>
                    <a:pt x="2279392" y="66481"/>
                  </a:cubicBezTo>
                  <a:cubicBezTo>
                    <a:pt x="2279392" y="243762"/>
                    <a:pt x="2279391" y="421044"/>
                    <a:pt x="2279391" y="598325"/>
                  </a:cubicBezTo>
                  <a:cubicBezTo>
                    <a:pt x="2279391" y="635041"/>
                    <a:pt x="2249626" y="664806"/>
                    <a:pt x="2212910" y="664806"/>
                  </a:cubicBezTo>
                  <a:lnTo>
                    <a:pt x="66481" y="664805"/>
                  </a:lnTo>
                  <a:cubicBezTo>
                    <a:pt x="29765" y="664805"/>
                    <a:pt x="0" y="635040"/>
                    <a:pt x="0" y="598324"/>
                  </a:cubicBezTo>
                  <a:lnTo>
                    <a:pt x="0" y="6648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076" tIns="34076" rIns="34076" bIns="34076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3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儲存「餘糧」</a:t>
              </a:r>
            </a:p>
          </p:txBody>
        </p:sp>
        <p:sp>
          <p:nvSpPr>
            <p:cNvPr id="18" name="手繪多邊形 17"/>
            <p:cNvSpPr/>
            <p:nvPr/>
          </p:nvSpPr>
          <p:spPr>
            <a:xfrm>
              <a:off x="1681977" y="3199324"/>
              <a:ext cx="1329610" cy="940244"/>
            </a:xfrm>
            <a:custGeom>
              <a:avLst/>
              <a:gdLst>
                <a:gd name="connsiteX0" fmla="*/ 0 w 1329610"/>
                <a:gd name="connsiteY0" fmla="*/ 121553 h 1215529"/>
                <a:gd name="connsiteX1" fmla="*/ 121553 w 1329610"/>
                <a:gd name="connsiteY1" fmla="*/ 0 h 1215529"/>
                <a:gd name="connsiteX2" fmla="*/ 1208057 w 1329610"/>
                <a:gd name="connsiteY2" fmla="*/ 0 h 1215529"/>
                <a:gd name="connsiteX3" fmla="*/ 1329610 w 1329610"/>
                <a:gd name="connsiteY3" fmla="*/ 121553 h 1215529"/>
                <a:gd name="connsiteX4" fmla="*/ 1329610 w 1329610"/>
                <a:gd name="connsiteY4" fmla="*/ 1093976 h 1215529"/>
                <a:gd name="connsiteX5" fmla="*/ 1208057 w 1329610"/>
                <a:gd name="connsiteY5" fmla="*/ 1215529 h 1215529"/>
                <a:gd name="connsiteX6" fmla="*/ 121553 w 1329610"/>
                <a:gd name="connsiteY6" fmla="*/ 1215529 h 1215529"/>
                <a:gd name="connsiteX7" fmla="*/ 0 w 1329610"/>
                <a:gd name="connsiteY7" fmla="*/ 1093976 h 1215529"/>
                <a:gd name="connsiteX8" fmla="*/ 0 w 1329610"/>
                <a:gd name="connsiteY8" fmla="*/ 121553 h 121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9610" h="1215529">
                  <a:moveTo>
                    <a:pt x="0" y="121553"/>
                  </a:moveTo>
                  <a:cubicBezTo>
                    <a:pt x="0" y="54421"/>
                    <a:pt x="54421" y="0"/>
                    <a:pt x="121553" y="0"/>
                  </a:cubicBezTo>
                  <a:lnTo>
                    <a:pt x="1208057" y="0"/>
                  </a:lnTo>
                  <a:cubicBezTo>
                    <a:pt x="1275189" y="0"/>
                    <a:pt x="1329610" y="54421"/>
                    <a:pt x="1329610" y="121553"/>
                  </a:cubicBezTo>
                  <a:lnTo>
                    <a:pt x="1329610" y="1093976"/>
                  </a:lnTo>
                  <a:cubicBezTo>
                    <a:pt x="1329610" y="1161108"/>
                    <a:pt x="1275189" y="1215529"/>
                    <a:pt x="1208057" y="1215529"/>
                  </a:cubicBezTo>
                  <a:lnTo>
                    <a:pt x="121553" y="1215529"/>
                  </a:lnTo>
                  <a:cubicBezTo>
                    <a:pt x="54421" y="1215529"/>
                    <a:pt x="0" y="1161108"/>
                    <a:pt x="0" y="1093976"/>
                  </a:cubicBezTo>
                  <a:lnTo>
                    <a:pt x="0" y="121553"/>
                  </a:lnTo>
                  <a:close/>
                </a:path>
              </a:pathLst>
            </a:custGeom>
            <a:solidFill>
              <a:srgbClr val="FF535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72" tIns="49572" rIns="49572" bIns="49572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b="1" kern="1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內臟脂肪</a:t>
              </a:r>
            </a:p>
          </p:txBody>
        </p:sp>
        <p:sp>
          <p:nvSpPr>
            <p:cNvPr id="22" name="手繪多邊形 21"/>
            <p:cNvSpPr/>
            <p:nvPr/>
          </p:nvSpPr>
          <p:spPr>
            <a:xfrm>
              <a:off x="3253037" y="3159651"/>
              <a:ext cx="2279391" cy="979917"/>
            </a:xfrm>
            <a:custGeom>
              <a:avLst/>
              <a:gdLst>
                <a:gd name="connsiteX0" fmla="*/ 0 w 2279391"/>
                <a:gd name="connsiteY0" fmla="*/ 121553 h 1215529"/>
                <a:gd name="connsiteX1" fmla="*/ 121553 w 2279391"/>
                <a:gd name="connsiteY1" fmla="*/ 0 h 1215529"/>
                <a:gd name="connsiteX2" fmla="*/ 2157838 w 2279391"/>
                <a:gd name="connsiteY2" fmla="*/ 0 h 1215529"/>
                <a:gd name="connsiteX3" fmla="*/ 2279391 w 2279391"/>
                <a:gd name="connsiteY3" fmla="*/ 121553 h 1215529"/>
                <a:gd name="connsiteX4" fmla="*/ 2279391 w 2279391"/>
                <a:gd name="connsiteY4" fmla="*/ 1093976 h 1215529"/>
                <a:gd name="connsiteX5" fmla="*/ 2157838 w 2279391"/>
                <a:gd name="connsiteY5" fmla="*/ 1215529 h 1215529"/>
                <a:gd name="connsiteX6" fmla="*/ 121553 w 2279391"/>
                <a:gd name="connsiteY6" fmla="*/ 1215529 h 1215529"/>
                <a:gd name="connsiteX7" fmla="*/ 0 w 2279391"/>
                <a:gd name="connsiteY7" fmla="*/ 1093976 h 1215529"/>
                <a:gd name="connsiteX8" fmla="*/ 0 w 2279391"/>
                <a:gd name="connsiteY8" fmla="*/ 121553 h 121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79391" h="1215529">
                  <a:moveTo>
                    <a:pt x="0" y="121553"/>
                  </a:moveTo>
                  <a:cubicBezTo>
                    <a:pt x="0" y="54421"/>
                    <a:pt x="54421" y="0"/>
                    <a:pt x="121553" y="0"/>
                  </a:cubicBezTo>
                  <a:lnTo>
                    <a:pt x="2157838" y="0"/>
                  </a:lnTo>
                  <a:cubicBezTo>
                    <a:pt x="2224970" y="0"/>
                    <a:pt x="2279391" y="54421"/>
                    <a:pt x="2279391" y="121553"/>
                  </a:cubicBezTo>
                  <a:lnTo>
                    <a:pt x="2279391" y="1093976"/>
                  </a:lnTo>
                  <a:cubicBezTo>
                    <a:pt x="2279391" y="1161108"/>
                    <a:pt x="2224970" y="1215529"/>
                    <a:pt x="2157838" y="1215529"/>
                  </a:cubicBezTo>
                  <a:lnTo>
                    <a:pt x="121553" y="1215529"/>
                  </a:lnTo>
                  <a:cubicBezTo>
                    <a:pt x="54421" y="1215529"/>
                    <a:pt x="0" y="1161108"/>
                    <a:pt x="0" y="1093976"/>
                  </a:cubicBezTo>
                  <a:lnTo>
                    <a:pt x="0" y="12155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572" tIns="49572" rIns="49572" bIns="49572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2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保護、支撐</a:t>
              </a:r>
              <a:r>
                <a:rPr lang="en-US" altLang="zh-TW" sz="22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22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2200" b="1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和固定內臟</a:t>
              </a: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4932040" y="1419622"/>
            <a:ext cx="4060600" cy="3178379"/>
            <a:chOff x="6089232" y="1868586"/>
            <a:chExt cx="4060600" cy="3178379"/>
          </a:xfrm>
        </p:grpSpPr>
        <p:grpSp>
          <p:nvGrpSpPr>
            <p:cNvPr id="26" name="群組 25"/>
            <p:cNvGrpSpPr/>
            <p:nvPr/>
          </p:nvGrpSpPr>
          <p:grpSpPr>
            <a:xfrm>
              <a:off x="6089232" y="2444651"/>
              <a:ext cx="2837649" cy="2602314"/>
              <a:chOff x="942199" y="568722"/>
              <a:chExt cx="2837649" cy="2602314"/>
            </a:xfrm>
          </p:grpSpPr>
          <p:sp>
            <p:nvSpPr>
              <p:cNvPr id="31" name="Google Shape;7555;p51">
                <a:extLst>
                  <a:ext uri="{FF2B5EF4-FFF2-40B4-BE49-F238E27FC236}">
                    <a16:creationId xmlns:a16="http://schemas.microsoft.com/office/drawing/2014/main" id="{38F02727-704F-407A-A115-A7E5815BCA18}"/>
                  </a:ext>
                </a:extLst>
              </p:cNvPr>
              <p:cNvSpPr/>
              <p:nvPr/>
            </p:nvSpPr>
            <p:spPr>
              <a:xfrm>
                <a:off x="1227474" y="712738"/>
                <a:ext cx="2552374" cy="2458298"/>
              </a:xfrm>
              <a:custGeom>
                <a:avLst/>
                <a:gdLst/>
                <a:ahLst/>
                <a:cxnLst/>
                <a:rect l="l" t="t" r="r" b="b"/>
                <a:pathLst>
                  <a:path w="15784" h="15784" extrusionOk="0">
                    <a:moveTo>
                      <a:pt x="1" y="1"/>
                    </a:moveTo>
                    <a:lnTo>
                      <a:pt x="1" y="15783"/>
                    </a:lnTo>
                    <a:lnTo>
                      <a:pt x="15783" y="15783"/>
                    </a:lnTo>
                    <a:lnTo>
                      <a:pt x="15783" y="1"/>
                    </a:lnTo>
                    <a:close/>
                  </a:path>
                </a:pathLst>
              </a:custGeom>
              <a:solidFill>
                <a:srgbClr val="FFD400">
                  <a:alpha val="1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496;p49">
                <a:extLst>
                  <a:ext uri="{FF2B5EF4-FFF2-40B4-BE49-F238E27FC236}">
                    <a16:creationId xmlns:a16="http://schemas.microsoft.com/office/drawing/2014/main" id="{83FF7824-56A3-45D6-97DF-01BA692A63D6}"/>
                  </a:ext>
                </a:extLst>
              </p:cNvPr>
              <p:cNvSpPr/>
              <p:nvPr/>
            </p:nvSpPr>
            <p:spPr>
              <a:xfrm rot="16200000">
                <a:off x="1031136" y="479785"/>
                <a:ext cx="590856" cy="768730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13834" extrusionOk="0">
                    <a:moveTo>
                      <a:pt x="3698" y="0"/>
                    </a:moveTo>
                    <a:cubicBezTo>
                      <a:pt x="3698" y="0"/>
                      <a:pt x="3650" y="579"/>
                      <a:pt x="3343" y="768"/>
                    </a:cubicBezTo>
                    <a:cubicBezTo>
                      <a:pt x="3253" y="820"/>
                      <a:pt x="3153" y="839"/>
                      <a:pt x="3058" y="839"/>
                    </a:cubicBezTo>
                    <a:cubicBezTo>
                      <a:pt x="2829" y="839"/>
                      <a:pt x="2623" y="733"/>
                      <a:pt x="2623" y="733"/>
                    </a:cubicBezTo>
                    <a:cubicBezTo>
                      <a:pt x="2623" y="733"/>
                      <a:pt x="2564" y="1312"/>
                      <a:pt x="2233" y="1501"/>
                    </a:cubicBezTo>
                    <a:cubicBezTo>
                      <a:pt x="2142" y="1555"/>
                      <a:pt x="2021" y="1574"/>
                      <a:pt x="1894" y="1574"/>
                    </a:cubicBezTo>
                    <a:cubicBezTo>
                      <a:pt x="1578" y="1574"/>
                      <a:pt x="1229" y="1453"/>
                      <a:pt x="1229" y="1453"/>
                    </a:cubicBezTo>
                    <a:cubicBezTo>
                      <a:pt x="1229" y="1453"/>
                      <a:pt x="1099" y="2056"/>
                      <a:pt x="886" y="2198"/>
                    </a:cubicBezTo>
                    <a:cubicBezTo>
                      <a:pt x="819" y="2238"/>
                      <a:pt x="707" y="2252"/>
                      <a:pt x="584" y="2252"/>
                    </a:cubicBezTo>
                    <a:cubicBezTo>
                      <a:pt x="317" y="2252"/>
                      <a:pt x="0" y="2186"/>
                      <a:pt x="0" y="2186"/>
                    </a:cubicBezTo>
                    <a:lnTo>
                      <a:pt x="0" y="2186"/>
                    </a:lnTo>
                    <a:lnTo>
                      <a:pt x="6864" y="13834"/>
                    </a:lnTo>
                    <a:cubicBezTo>
                      <a:pt x="6993" y="13192"/>
                      <a:pt x="7473" y="13079"/>
                      <a:pt x="7797" y="13079"/>
                    </a:cubicBezTo>
                    <a:cubicBezTo>
                      <a:pt x="7974" y="13079"/>
                      <a:pt x="8104" y="13113"/>
                      <a:pt x="8104" y="13113"/>
                    </a:cubicBezTo>
                    <a:cubicBezTo>
                      <a:pt x="8210" y="12865"/>
                      <a:pt x="8364" y="12640"/>
                      <a:pt x="8541" y="12451"/>
                    </a:cubicBezTo>
                    <a:cubicBezTo>
                      <a:pt x="8617" y="12383"/>
                      <a:pt x="8736" y="12360"/>
                      <a:pt x="8862" y="12360"/>
                    </a:cubicBezTo>
                    <a:cubicBezTo>
                      <a:pt x="9128" y="12360"/>
                      <a:pt x="9427" y="12463"/>
                      <a:pt x="9427" y="12463"/>
                    </a:cubicBezTo>
                    <a:cubicBezTo>
                      <a:pt x="9427" y="12463"/>
                      <a:pt x="9510" y="11837"/>
                      <a:pt x="9770" y="11684"/>
                    </a:cubicBezTo>
                    <a:cubicBezTo>
                      <a:pt x="9838" y="11642"/>
                      <a:pt x="9926" y="11627"/>
                      <a:pt x="10019" y="11627"/>
                    </a:cubicBezTo>
                    <a:cubicBezTo>
                      <a:pt x="10300" y="11627"/>
                      <a:pt x="10632" y="11766"/>
                      <a:pt x="10632" y="11766"/>
                    </a:cubicBez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E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6657713" y="2738641"/>
              <a:ext cx="19859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骨骼</a:t>
              </a:r>
              <a:endPara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肌肉</a:t>
              </a:r>
              <a:endPara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脂肪</a:t>
              </a:r>
              <a:endParaRPr lang="en-US" altLang="zh-TW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TW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水份</a:t>
              </a:r>
            </a:p>
          </p:txBody>
        </p:sp>
        <p:pic>
          <p:nvPicPr>
            <p:cNvPr id="30" name="Picture 6" descr="体脂肪計に乗っている女性のイラスト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0856" y="1868586"/>
              <a:ext cx="1998976" cy="3075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B7C347BD-C255-4CA8-BC42-0B29E6DC0CDE}"/>
              </a:ext>
            </a:extLst>
          </p:cNvPr>
          <p:cNvGrpSpPr/>
          <p:nvPr/>
        </p:nvGrpSpPr>
        <p:grpSpPr>
          <a:xfrm>
            <a:off x="6301903" y="4588828"/>
            <a:ext cx="2924100" cy="503202"/>
            <a:chOff x="6300192" y="4515966"/>
            <a:chExt cx="2924100" cy="503202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80813421-1B2F-484A-A677-6ED4197926A2}"/>
                </a:ext>
              </a:extLst>
            </p:cNvPr>
            <p:cNvGrpSpPr/>
            <p:nvPr/>
          </p:nvGrpSpPr>
          <p:grpSpPr>
            <a:xfrm rot="10800000">
              <a:off x="6343457" y="4624123"/>
              <a:ext cx="2800543" cy="395045"/>
              <a:chOff x="7266972" y="2818904"/>
              <a:chExt cx="2800543" cy="594440"/>
            </a:xfrm>
            <a:solidFill>
              <a:srgbClr val="F0597D"/>
            </a:solidFill>
          </p:grpSpPr>
          <p:sp>
            <p:nvSpPr>
              <p:cNvPr id="44" name="流程圖: 延遲 43">
                <a:extLst>
                  <a:ext uri="{FF2B5EF4-FFF2-40B4-BE49-F238E27FC236}">
                    <a16:creationId xmlns:a16="http://schemas.microsoft.com/office/drawing/2014/main" id="{9FCA753D-02D9-4502-B435-1DD9728EDACA}"/>
                  </a:ext>
                </a:extLst>
              </p:cNvPr>
              <p:cNvSpPr/>
              <p:nvPr/>
            </p:nvSpPr>
            <p:spPr>
              <a:xfrm>
                <a:off x="9473076" y="2818904"/>
                <a:ext cx="594439" cy="59443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5" name="流程圖: 程序 44">
                <a:extLst>
                  <a:ext uri="{FF2B5EF4-FFF2-40B4-BE49-F238E27FC236}">
                    <a16:creationId xmlns:a16="http://schemas.microsoft.com/office/drawing/2014/main" id="{56D5FB53-E68A-4BEC-AE20-568049B08108}"/>
                  </a:ext>
                </a:extLst>
              </p:cNvPr>
              <p:cNvSpPr/>
              <p:nvPr/>
            </p:nvSpPr>
            <p:spPr>
              <a:xfrm>
                <a:off x="7266972" y="2818905"/>
                <a:ext cx="2332869" cy="59443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E586DDFF-2EC3-44B7-BDBC-38D3024C6B6C}"/>
                </a:ext>
              </a:extLst>
            </p:cNvPr>
            <p:cNvGrpSpPr/>
            <p:nvPr/>
          </p:nvGrpSpPr>
          <p:grpSpPr>
            <a:xfrm rot="10800000">
              <a:off x="6343456" y="4571866"/>
              <a:ext cx="2800544" cy="394522"/>
              <a:chOff x="7266973" y="2818906"/>
              <a:chExt cx="2800544" cy="394522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42" name="流程圖: 延遲 41">
                <a:extLst>
                  <a:ext uri="{FF2B5EF4-FFF2-40B4-BE49-F238E27FC236}">
                    <a16:creationId xmlns:a16="http://schemas.microsoft.com/office/drawing/2014/main" id="{6D1ECD4D-2F22-4DA9-8767-65681EF747CF}"/>
                  </a:ext>
                </a:extLst>
              </p:cNvPr>
              <p:cNvSpPr/>
              <p:nvPr/>
            </p:nvSpPr>
            <p:spPr>
              <a:xfrm>
                <a:off x="9633040" y="2818906"/>
                <a:ext cx="434477" cy="394522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3" name="流程圖: 程序 42">
                <a:extLst>
                  <a:ext uri="{FF2B5EF4-FFF2-40B4-BE49-F238E27FC236}">
                    <a16:creationId xmlns:a16="http://schemas.microsoft.com/office/drawing/2014/main" id="{4031DE03-D964-47C8-898B-0B0EC0A3E7C0}"/>
                  </a:ext>
                </a:extLst>
              </p:cNvPr>
              <p:cNvSpPr/>
              <p:nvPr/>
            </p:nvSpPr>
            <p:spPr>
              <a:xfrm>
                <a:off x="7266973" y="2818906"/>
                <a:ext cx="2332869" cy="394522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0" name="文字方塊 39">
              <a:hlinkClick r:id="rId4" action="ppaction://hlinkfile"/>
              <a:extLst>
                <a:ext uri="{FF2B5EF4-FFF2-40B4-BE49-F238E27FC236}">
                  <a16:creationId xmlns:a16="http://schemas.microsoft.com/office/drawing/2014/main" id="{EB50E8A7-1876-4080-BEB6-A425085C0189}"/>
                </a:ext>
              </a:extLst>
            </p:cNvPr>
            <p:cNvSpPr txBox="1"/>
            <p:nvPr/>
          </p:nvSpPr>
          <p:spPr>
            <a:xfrm>
              <a:off x="6761264" y="4515966"/>
              <a:ext cx="2463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新聞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小心隱形肥胖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 </a:t>
              </a:r>
            </a:p>
            <a:p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瘦女孩體脂率卻破表 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秒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84CFBEBD-B09F-48C1-8F72-C44B3B089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515966"/>
              <a:ext cx="420687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025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325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理想體脂率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791023"/>
              </p:ext>
            </p:extLst>
          </p:nvPr>
        </p:nvGraphicFramePr>
        <p:xfrm>
          <a:off x="597650" y="1563638"/>
          <a:ext cx="8048224" cy="201622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12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2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2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35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性別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&lt;30</a:t>
                      </a:r>
                      <a:r>
                        <a:rPr lang="zh-TW" altLang="en-US" sz="24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&gt;30</a:t>
                      </a:r>
                      <a:r>
                        <a:rPr lang="zh-TW" altLang="en-US" sz="24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肥胖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4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男性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14~20%</a:t>
                      </a:r>
                      <a:endParaRPr lang="zh-TW" altLang="en-US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17~23%</a:t>
                      </a:r>
                      <a:endParaRPr lang="zh-TW" altLang="en-US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25%</a:t>
                      </a:r>
                      <a:r>
                        <a:rPr lang="zh-TW" alt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以上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43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女性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17~24%</a:t>
                      </a:r>
                      <a:endParaRPr lang="zh-TW" altLang="en-US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20~27%</a:t>
                      </a:r>
                      <a:endParaRPr lang="zh-TW" altLang="en-US" sz="24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30%</a:t>
                      </a:r>
                      <a:r>
                        <a:rPr lang="zh-TW" altLang="en-US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以上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1" name="群組 30"/>
          <p:cNvGrpSpPr/>
          <p:nvPr/>
        </p:nvGrpSpPr>
        <p:grpSpPr>
          <a:xfrm>
            <a:off x="477353" y="3147814"/>
            <a:ext cx="8670750" cy="1728191"/>
            <a:chOff x="453889" y="3766298"/>
            <a:chExt cx="8670750" cy="1728191"/>
          </a:xfrm>
        </p:grpSpPr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D7FC26A8-B9C7-4F01-9ABA-3CF4FC6F93E1}"/>
                </a:ext>
              </a:extLst>
            </p:cNvPr>
            <p:cNvGrpSpPr/>
            <p:nvPr/>
          </p:nvGrpSpPr>
          <p:grpSpPr>
            <a:xfrm>
              <a:off x="453889" y="4222153"/>
              <a:ext cx="8111939" cy="1272336"/>
              <a:chOff x="180230" y="3509480"/>
              <a:chExt cx="8111939" cy="1272336"/>
            </a:xfrm>
          </p:grpSpPr>
          <p:sp>
            <p:nvSpPr>
              <p:cNvPr id="34" name="Google Shape;7555;p51">
                <a:extLst>
                  <a:ext uri="{FF2B5EF4-FFF2-40B4-BE49-F238E27FC236}">
                    <a16:creationId xmlns:a16="http://schemas.microsoft.com/office/drawing/2014/main" id="{C69A6080-732E-4BC6-A937-4FDBB1FC2604}"/>
                  </a:ext>
                </a:extLst>
              </p:cNvPr>
              <p:cNvSpPr/>
              <p:nvPr/>
            </p:nvSpPr>
            <p:spPr>
              <a:xfrm>
                <a:off x="180230" y="3596115"/>
                <a:ext cx="8111939" cy="1185701"/>
              </a:xfrm>
              <a:custGeom>
                <a:avLst/>
                <a:gdLst/>
                <a:ahLst/>
                <a:cxnLst/>
                <a:rect l="l" t="t" r="r" b="b"/>
                <a:pathLst>
                  <a:path w="15784" h="15784" extrusionOk="0">
                    <a:moveTo>
                      <a:pt x="1" y="1"/>
                    </a:moveTo>
                    <a:lnTo>
                      <a:pt x="1" y="15783"/>
                    </a:lnTo>
                    <a:lnTo>
                      <a:pt x="15783" y="15783"/>
                    </a:lnTo>
                    <a:lnTo>
                      <a:pt x="15783" y="1"/>
                    </a:lnTo>
                    <a:close/>
                  </a:path>
                </a:pathLst>
              </a:custGeom>
              <a:solidFill>
                <a:srgbClr val="FFD400">
                  <a:alpha val="1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1E534A25-A9EE-45DF-B8DA-256507AE3DAE}"/>
                  </a:ext>
                </a:extLst>
              </p:cNvPr>
              <p:cNvSpPr/>
              <p:nvPr/>
            </p:nvSpPr>
            <p:spPr>
              <a:xfrm>
                <a:off x="504187" y="3509480"/>
                <a:ext cx="727280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TW" alt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以體脂率的測量數值對照</a:t>
                </a:r>
                <a:r>
                  <a:rPr lang="en-US" altLang="zh-TW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BMI</a:t>
                </a:r>
                <a:r>
                  <a:rPr lang="zh-TW" alt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數值，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zh-TW" alt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更能準確判定體位是否標準。</a:t>
                </a:r>
              </a:p>
            </p:txBody>
          </p:sp>
        </p:grpSp>
        <p:pic>
          <p:nvPicPr>
            <p:cNvPr id="33" name="Picture 4" descr="電話を掛ける医師のイラスト（女性・笑顔）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1639" y="3766298"/>
              <a:ext cx="114300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025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71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要攝取多少熱量才足夠維持身體機能運作？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99218"/>
            <a:ext cx="2226004" cy="344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755576" y="1635646"/>
            <a:ext cx="576064" cy="31683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6D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攝取的熱量</a:t>
            </a:r>
          </a:p>
          <a:p>
            <a:pPr algn="ctr"/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3794741" y="2093404"/>
            <a:ext cx="3608680" cy="880505"/>
            <a:chOff x="3843640" y="1875331"/>
            <a:chExt cx="3608680" cy="880505"/>
          </a:xfrm>
        </p:grpSpPr>
        <p:sp>
          <p:nvSpPr>
            <p:cNvPr id="7" name="矩形 6"/>
            <p:cNvSpPr/>
            <p:nvPr/>
          </p:nvSpPr>
          <p:spPr>
            <a:xfrm>
              <a:off x="3863007" y="1875331"/>
              <a:ext cx="32464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400" b="1" dirty="0">
                  <a:solidFill>
                    <a:srgbClr val="FF53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 </a:t>
              </a:r>
              <a:r>
                <a:rPr lang="zh-TW" altLang="en-US" sz="2400" b="1" dirty="0">
                  <a:solidFill>
                    <a:srgbClr val="FF53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～ </a:t>
              </a:r>
              <a:r>
                <a:rPr lang="en-US" altLang="zh-TW" sz="2400" b="1" dirty="0">
                  <a:solidFill>
                    <a:srgbClr val="FF53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70% </a:t>
              </a:r>
              <a:r>
                <a:rPr lang="zh-TW" altLang="en-US" sz="2400" b="1" dirty="0">
                  <a:solidFill>
                    <a:srgbClr val="FF53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基礎代謝率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3843640" y="2355726"/>
              <a:ext cx="360868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 dirty="0"/>
                <a:t>人體維持生命所需的最小熱量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3792172" y="3194770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～ </a:t>
            </a:r>
            <a:r>
              <a:rPr lang="en-US" altLang="zh-TW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 </a:t>
            </a:r>
          </a:p>
          <a:p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身體活動所需熱量</a:t>
            </a:r>
          </a:p>
        </p:txBody>
      </p:sp>
      <p:sp>
        <p:nvSpPr>
          <p:cNvPr id="25" name="矩形 24"/>
          <p:cNvSpPr/>
          <p:nvPr/>
        </p:nvSpPr>
        <p:spPr>
          <a:xfrm>
            <a:off x="3798716" y="4331880"/>
            <a:ext cx="3348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</a:t>
            </a:r>
            <a:r>
              <a:rPr lang="zh-TW" altLang="en-US" sz="24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消化食物所需熱量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7956376" y="1618875"/>
            <a:ext cx="911502" cy="316835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6D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體重</a:t>
            </a:r>
          </a:p>
          <a:p>
            <a:pPr algn="ctr"/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上升</a:t>
            </a:r>
            <a:endParaRPr lang="en-US" altLang="zh-TW" sz="2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2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脂肪增加</a:t>
            </a:r>
            <a:endParaRPr lang="en-US" altLang="zh-TW" sz="2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向右箭號 26"/>
          <p:cNvSpPr/>
          <p:nvPr/>
        </p:nvSpPr>
        <p:spPr>
          <a:xfrm>
            <a:off x="7352485" y="2842730"/>
            <a:ext cx="459875" cy="480395"/>
          </a:xfrm>
          <a:prstGeom prst="rightArrow">
            <a:avLst/>
          </a:prstGeom>
          <a:solidFill>
            <a:srgbClr val="FFFABC"/>
          </a:solidFill>
          <a:ln>
            <a:solidFill>
              <a:srgbClr val="FF6D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026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167865" y="2646831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>
                <a:solidFill>
                  <a:srgbClr val="FF6D70"/>
                </a:solidFill>
              </a:rPr>
              <a:t>&gt;</a:t>
            </a:r>
            <a:endParaRPr lang="zh-TW" altLang="en-US" sz="4800" b="1" dirty="0">
              <a:solidFill>
                <a:srgbClr val="FF6D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  <p:bldP spid="25" grpId="0"/>
      <p:bldP spid="26" grpId="0" animBg="1"/>
      <p:bldP spid="2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BMR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動手算算看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4752506" y="1491630"/>
            <a:ext cx="4130040" cy="1617296"/>
            <a:chOff x="414633" y="1756060"/>
            <a:chExt cx="4130040" cy="2978553"/>
          </a:xfrm>
        </p:grpSpPr>
        <p:sp>
          <p:nvSpPr>
            <p:cNvPr id="15" name="圓角矩形 14"/>
            <p:cNvSpPr/>
            <p:nvPr/>
          </p:nvSpPr>
          <p:spPr>
            <a:xfrm>
              <a:off x="414633" y="1756060"/>
              <a:ext cx="4130040" cy="2978553"/>
            </a:xfrm>
            <a:prstGeom prst="roundRect">
              <a:avLst>
                <a:gd name="adj" fmla="val 8326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00"/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720143" y="1942623"/>
              <a:ext cx="3623721" cy="1211528"/>
            </a:xfrm>
            <a:prstGeom prst="roundRect">
              <a:avLst>
                <a:gd name="adj" fmla="val 2752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00"/>
            </a:p>
          </p:txBody>
        </p:sp>
        <p:sp>
          <p:nvSpPr>
            <p:cNvPr id="14" name="Text Placeholder 13"/>
            <p:cNvSpPr txBox="1">
              <a:spLocks/>
            </p:cNvSpPr>
            <p:nvPr/>
          </p:nvSpPr>
          <p:spPr>
            <a:xfrm>
              <a:off x="800383" y="2079230"/>
              <a:ext cx="3463239" cy="988620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zh-TW" altLang="en-US" sz="3000" b="1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rPr>
                <a:t>女生</a:t>
              </a: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537145" y="1491630"/>
            <a:ext cx="4130041" cy="1617296"/>
            <a:chOff x="414633" y="1756060"/>
            <a:chExt cx="4130041" cy="2978553"/>
          </a:xfrm>
        </p:grpSpPr>
        <p:grpSp>
          <p:nvGrpSpPr>
            <p:cNvPr id="18" name="群組 17"/>
            <p:cNvGrpSpPr/>
            <p:nvPr/>
          </p:nvGrpSpPr>
          <p:grpSpPr>
            <a:xfrm>
              <a:off x="414633" y="1756060"/>
              <a:ext cx="4130041" cy="2978553"/>
              <a:chOff x="520289" y="748809"/>
              <a:chExt cx="8296372" cy="1733031"/>
            </a:xfrm>
          </p:grpSpPr>
          <p:sp>
            <p:nvSpPr>
              <p:cNvPr id="24" name="圓角矩形 23"/>
              <p:cNvSpPr/>
              <p:nvPr/>
            </p:nvSpPr>
            <p:spPr>
              <a:xfrm>
                <a:off x="520289" y="748809"/>
                <a:ext cx="8296370" cy="1733031"/>
              </a:xfrm>
              <a:prstGeom prst="roundRect">
                <a:avLst>
                  <a:gd name="adj" fmla="val 8326"/>
                </a:avLst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600"/>
              </a:p>
            </p:txBody>
          </p:sp>
          <p:sp>
            <p:nvSpPr>
              <p:cNvPr id="25" name="Rounded Rectangle 6">
                <a:extLst>
                  <a:ext uri="{FF2B5EF4-FFF2-40B4-BE49-F238E27FC236}">
                    <a16:creationId xmlns:a16="http://schemas.microsoft.com/office/drawing/2014/main" id="{BF005627-D8C3-4972-8A14-F05EB8727540}"/>
                  </a:ext>
                </a:extLst>
              </p:cNvPr>
              <p:cNvSpPr/>
              <p:nvPr/>
            </p:nvSpPr>
            <p:spPr>
              <a:xfrm>
                <a:off x="645081" y="1674740"/>
                <a:ext cx="8171580" cy="615752"/>
              </a:xfrm>
              <a:prstGeom prst="roundRect">
                <a:avLst>
                  <a:gd name="adj" fmla="val 5329"/>
                </a:avLst>
              </a:prstGeom>
              <a:noFill/>
              <a:ln>
                <a:noFill/>
              </a:ln>
              <a:effectLst>
                <a:outerShdw blurRad="63500" sx="102000" sy="1020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ts val="3200"/>
                  </a:lnSpc>
                </a:pPr>
                <a:r>
                  <a:rPr lang="en-US" altLang="zh-TW" sz="2400" spc="-15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=66+(13.7× </a:t>
                </a:r>
                <a:r>
                  <a:rPr lang="zh-TW" altLang="en-US" sz="2400" spc="-15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體重 </a:t>
                </a:r>
                <a:r>
                  <a:rPr lang="en-US" altLang="zh-TW" sz="2400" spc="-15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)+(5.0× </a:t>
                </a:r>
                <a:r>
                  <a:rPr lang="zh-TW" altLang="en-US" sz="2400" spc="-15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身高 </a:t>
                </a:r>
                <a:r>
                  <a:rPr lang="en-US" altLang="zh-TW" sz="2400" spc="-15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ts val="3200"/>
                  </a:lnSpc>
                </a:pPr>
                <a:r>
                  <a:rPr lang="zh-TW" altLang="en-US" sz="2400" spc="-15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  </a:t>
                </a:r>
                <a:r>
                  <a:rPr lang="en-US" altLang="zh-TW" sz="2400" spc="-15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−(6.8× </a:t>
                </a:r>
                <a:r>
                  <a:rPr lang="zh-TW" altLang="en-US" sz="2400" spc="-15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年齡 </a:t>
                </a:r>
                <a:r>
                  <a:rPr lang="en-US" altLang="zh-TW" sz="2400" spc="-150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sp>
          <p:nvSpPr>
            <p:cNvPr id="19" name="圓角矩形 18"/>
            <p:cNvSpPr/>
            <p:nvPr/>
          </p:nvSpPr>
          <p:spPr>
            <a:xfrm>
              <a:off x="720143" y="1942623"/>
              <a:ext cx="3623721" cy="1211528"/>
            </a:xfrm>
            <a:prstGeom prst="roundRect">
              <a:avLst>
                <a:gd name="adj" fmla="val 2752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00"/>
            </a:p>
          </p:txBody>
        </p:sp>
        <p:sp>
          <p:nvSpPr>
            <p:cNvPr id="22" name="Text Placeholder 13"/>
            <p:cNvSpPr txBox="1">
              <a:spLocks/>
            </p:cNvSpPr>
            <p:nvPr/>
          </p:nvSpPr>
          <p:spPr>
            <a:xfrm>
              <a:off x="800383" y="1966961"/>
              <a:ext cx="3463239" cy="1187190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zh-TW" altLang="en-US" sz="3000" b="1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rPr>
                <a:t>男生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534010" y="3291830"/>
            <a:ext cx="8348536" cy="1552406"/>
            <a:chOff x="489604" y="726999"/>
            <a:chExt cx="8327055" cy="2147922"/>
          </a:xfrm>
        </p:grpSpPr>
        <p:sp>
          <p:nvSpPr>
            <p:cNvPr id="27" name="圓角矩形 26"/>
            <p:cNvSpPr/>
            <p:nvPr/>
          </p:nvSpPr>
          <p:spPr>
            <a:xfrm>
              <a:off x="489604" y="748809"/>
              <a:ext cx="8327055" cy="212611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00"/>
            </a:p>
          </p:txBody>
        </p:sp>
        <p:sp>
          <p:nvSpPr>
            <p:cNvPr id="28" name="Rounded Rectangle 6">
              <a:extLst>
                <a:ext uri="{FF2B5EF4-FFF2-40B4-BE49-F238E27FC236}">
                  <a16:creationId xmlns:a16="http://schemas.microsoft.com/office/drawing/2014/main" id="{BF005627-D8C3-4972-8A14-F05EB8727540}"/>
                </a:ext>
              </a:extLst>
            </p:cNvPr>
            <p:cNvSpPr/>
            <p:nvPr/>
          </p:nvSpPr>
          <p:spPr>
            <a:xfrm>
              <a:off x="710600" y="726999"/>
              <a:ext cx="7905767" cy="1244903"/>
            </a:xfrm>
            <a:prstGeom prst="roundRect">
              <a:avLst>
                <a:gd name="adj" fmla="val 5329"/>
              </a:avLst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altLang="zh-TW" sz="2600" spc="-150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16 </a:t>
              </a:r>
              <a:r>
                <a:rPr lang="zh-TW" altLang="en-US" sz="2600" spc="-150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歲小晴身高 </a:t>
              </a:r>
              <a:r>
                <a:rPr lang="en-US" altLang="zh-TW" sz="2600" spc="-150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160 </a:t>
              </a:r>
              <a:r>
                <a:rPr lang="zh-TW" altLang="en-US" sz="2600" spc="-150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公分、體重 </a:t>
              </a:r>
              <a:r>
                <a:rPr lang="en-US" altLang="zh-TW" sz="2600" spc="-150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48 </a:t>
              </a:r>
              <a:r>
                <a:rPr lang="zh-TW" altLang="en-US" sz="2600" spc="-150" dirty="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公斤，基礎代謝率為：</a:t>
              </a:r>
              <a:endParaRPr lang="en-US" altLang="zh-TW" sz="2600" spc="-15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9" name="Rounded Rectangle 6">
            <a:extLst>
              <a:ext uri="{FF2B5EF4-FFF2-40B4-BE49-F238E27FC236}">
                <a16:creationId xmlns:a16="http://schemas.microsoft.com/office/drawing/2014/main" id="{BF005627-D8C3-4972-8A14-F05EB8727540}"/>
              </a:ext>
            </a:extLst>
          </p:cNvPr>
          <p:cNvSpPr/>
          <p:nvPr/>
        </p:nvSpPr>
        <p:spPr>
          <a:xfrm>
            <a:off x="4783567" y="2355726"/>
            <a:ext cx="4098980" cy="574631"/>
          </a:xfrm>
          <a:prstGeom prst="roundRect">
            <a:avLst>
              <a:gd name="adj" fmla="val 5329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3200"/>
              </a:lnSpc>
            </a:pPr>
            <a:r>
              <a:rPr lang="en-US" altLang="zh-TW" sz="2400" spc="-150" dirty="0">
                <a:solidFill>
                  <a:srgbClr val="FF535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=655+(9.6× </a:t>
            </a:r>
            <a:r>
              <a:rPr lang="zh-TW" altLang="en-US" sz="2400" spc="-150" dirty="0">
                <a:solidFill>
                  <a:srgbClr val="FF535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體重 </a:t>
            </a:r>
            <a:r>
              <a:rPr lang="en-US" altLang="zh-TW" sz="2400" spc="-150" dirty="0">
                <a:solidFill>
                  <a:srgbClr val="FF535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)+(1.8× </a:t>
            </a:r>
            <a:r>
              <a:rPr lang="zh-TW" altLang="en-US" sz="2400" spc="-150" dirty="0">
                <a:solidFill>
                  <a:srgbClr val="FF535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身高 </a:t>
            </a:r>
            <a:r>
              <a:rPr lang="en-US" altLang="zh-TW" sz="2400" spc="-150" dirty="0">
                <a:solidFill>
                  <a:srgbClr val="FF535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>
              <a:lnSpc>
                <a:spcPts val="3200"/>
              </a:lnSpc>
            </a:pPr>
            <a:r>
              <a:rPr lang="zh-TW" altLang="en-US" sz="2400" spc="-150" dirty="0">
                <a:solidFill>
                  <a:srgbClr val="FF535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lang="en-US" altLang="zh-TW" sz="2400" spc="-150" dirty="0">
                <a:solidFill>
                  <a:srgbClr val="FF535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−(4.7× </a:t>
            </a:r>
            <a:r>
              <a:rPr lang="zh-TW" altLang="en-US" sz="2400" spc="-150" dirty="0">
                <a:solidFill>
                  <a:srgbClr val="FF535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年齡 </a:t>
            </a:r>
            <a:r>
              <a:rPr lang="en-US" altLang="zh-TW" sz="2400" spc="-150" dirty="0">
                <a:solidFill>
                  <a:srgbClr val="FF5357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026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1" name="Rounded Rectangle 6">
            <a:extLst>
              <a:ext uri="{FF2B5EF4-FFF2-40B4-BE49-F238E27FC236}">
                <a16:creationId xmlns:a16="http://schemas.microsoft.com/office/drawing/2014/main" id="{BF005627-D8C3-4972-8A14-F05EB8727540}"/>
              </a:ext>
            </a:extLst>
          </p:cNvPr>
          <p:cNvSpPr/>
          <p:nvPr/>
        </p:nvSpPr>
        <p:spPr>
          <a:xfrm>
            <a:off x="1066479" y="3607066"/>
            <a:ext cx="7926161" cy="1534837"/>
          </a:xfrm>
          <a:prstGeom prst="roundRect">
            <a:avLst>
              <a:gd name="adj" fmla="val 5329"/>
            </a:avLst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zh-TW" sz="2600" spc="-15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655+(9.6×48)+(1.8×160)−(4.7×16)= 1328.6( </a:t>
            </a:r>
            <a:r>
              <a:rPr lang="zh-TW" altLang="en-US" sz="2600" spc="-15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大卡 </a:t>
            </a:r>
            <a:r>
              <a:rPr lang="en-US" altLang="zh-TW" sz="2600" spc="-15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600" spc="-15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US" altLang="zh-TW" sz="2600" spc="-15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5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034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如何吃得健康又低熱量？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5408422" y="1491630"/>
            <a:ext cx="2031939" cy="1608696"/>
            <a:chOff x="5408422" y="1658808"/>
            <a:chExt cx="2031939" cy="1608696"/>
          </a:xfrm>
        </p:grpSpPr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63" t="8267" r="57049" b="75431"/>
            <a:stretch/>
          </p:blipFill>
          <p:spPr>
            <a:xfrm>
              <a:off x="5850451" y="1658808"/>
              <a:ext cx="1025805" cy="1034273"/>
            </a:xfrm>
            <a:prstGeom prst="ellipse">
              <a:avLst/>
            </a:prstGeom>
          </p:spPr>
        </p:pic>
        <p:sp>
          <p:nvSpPr>
            <p:cNvPr id="16" name="Text Placeholder 13"/>
            <p:cNvSpPr txBox="1">
              <a:spLocks/>
            </p:cNvSpPr>
            <p:nvPr/>
          </p:nvSpPr>
          <p:spPr>
            <a:xfrm>
              <a:off x="5408422" y="2696072"/>
              <a:ext cx="2031939" cy="571432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營養密度高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3486682" y="1491630"/>
            <a:ext cx="1628219" cy="1608696"/>
            <a:chOff x="3486682" y="1658808"/>
            <a:chExt cx="1628219" cy="1608696"/>
          </a:xfrm>
        </p:grpSpPr>
        <p:pic>
          <p:nvPicPr>
            <p:cNvPr id="29" name="圖片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82" t="8352" r="70830" b="75346"/>
            <a:stretch/>
          </p:blipFill>
          <p:spPr>
            <a:xfrm>
              <a:off x="3787889" y="1658808"/>
              <a:ext cx="1025805" cy="1034273"/>
            </a:xfrm>
            <a:prstGeom prst="ellipse">
              <a:avLst/>
            </a:prstGeom>
          </p:spPr>
        </p:pic>
        <p:sp>
          <p:nvSpPr>
            <p:cNvPr id="17" name="Text Placeholder 13"/>
            <p:cNvSpPr txBox="1">
              <a:spLocks/>
            </p:cNvSpPr>
            <p:nvPr/>
          </p:nvSpPr>
          <p:spPr>
            <a:xfrm>
              <a:off x="3486682" y="2696072"/>
              <a:ext cx="1628219" cy="571432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均衡飲食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593553" y="1491630"/>
            <a:ext cx="1628219" cy="1608696"/>
            <a:chOff x="1593553" y="1658808"/>
            <a:chExt cx="1628219" cy="1608696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2" t="8352" r="84420" b="75346"/>
            <a:stretch/>
          </p:blipFill>
          <p:spPr>
            <a:xfrm>
              <a:off x="1830410" y="1658808"/>
              <a:ext cx="1025805" cy="1034273"/>
            </a:xfrm>
            <a:prstGeom prst="ellipse">
              <a:avLst/>
            </a:prstGeom>
          </p:spPr>
        </p:pic>
        <p:sp>
          <p:nvSpPr>
            <p:cNvPr id="18" name="Text Placeholder 13"/>
            <p:cNvSpPr txBox="1">
              <a:spLocks/>
            </p:cNvSpPr>
            <p:nvPr/>
          </p:nvSpPr>
          <p:spPr>
            <a:xfrm>
              <a:off x="1593553" y="2696072"/>
              <a:ext cx="1628219" cy="571432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適量飲食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6645508" y="3125948"/>
            <a:ext cx="1589706" cy="1578248"/>
            <a:chOff x="6645508" y="3293126"/>
            <a:chExt cx="1589706" cy="1578248"/>
          </a:xfrm>
        </p:grpSpPr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89" t="8069" r="1814" b="75175"/>
            <a:stretch/>
          </p:blipFill>
          <p:spPr>
            <a:xfrm>
              <a:off x="6754571" y="3293126"/>
              <a:ext cx="1059449" cy="1063110"/>
            </a:xfrm>
            <a:prstGeom prst="ellipse">
              <a:avLst/>
            </a:prstGeom>
          </p:spPr>
        </p:pic>
        <p:sp>
          <p:nvSpPr>
            <p:cNvPr id="19" name="Text Placeholder 13"/>
            <p:cNvSpPr txBox="1">
              <a:spLocks/>
            </p:cNvSpPr>
            <p:nvPr/>
          </p:nvSpPr>
          <p:spPr>
            <a:xfrm>
              <a:off x="6645508" y="4299942"/>
              <a:ext cx="1589706" cy="571432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充足水分</a:t>
              </a: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2843808" y="3140367"/>
            <a:ext cx="1038212" cy="1568461"/>
            <a:chOff x="2843808" y="3307545"/>
            <a:chExt cx="1038212" cy="1568461"/>
          </a:xfrm>
        </p:grpSpPr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90" t="8352" r="29422" b="75346"/>
            <a:stretch/>
          </p:blipFill>
          <p:spPr>
            <a:xfrm>
              <a:off x="2856215" y="3307545"/>
              <a:ext cx="1025805" cy="1034273"/>
            </a:xfrm>
            <a:prstGeom prst="ellipse">
              <a:avLst/>
            </a:prstGeom>
          </p:spPr>
        </p:pic>
        <p:sp>
          <p:nvSpPr>
            <p:cNvPr id="20" name="Text Placeholder 13"/>
            <p:cNvSpPr txBox="1">
              <a:spLocks/>
            </p:cNvSpPr>
            <p:nvPr/>
          </p:nvSpPr>
          <p:spPr>
            <a:xfrm>
              <a:off x="2843808" y="4304574"/>
              <a:ext cx="994811" cy="571432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多樣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4240484" y="3140367"/>
            <a:ext cx="2131716" cy="1563829"/>
            <a:chOff x="4240484" y="3307545"/>
            <a:chExt cx="2131716" cy="1563829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55" t="8352" r="15757" b="75346"/>
            <a:stretch/>
          </p:blipFill>
          <p:spPr>
            <a:xfrm>
              <a:off x="4789017" y="3307545"/>
              <a:ext cx="1025805" cy="1034273"/>
            </a:xfrm>
            <a:prstGeom prst="ellipse">
              <a:avLst/>
            </a:prstGeom>
          </p:spPr>
        </p:pic>
        <p:sp>
          <p:nvSpPr>
            <p:cNvPr id="21" name="Text Placeholder 13"/>
            <p:cNvSpPr txBox="1">
              <a:spLocks/>
            </p:cNvSpPr>
            <p:nvPr/>
          </p:nvSpPr>
          <p:spPr>
            <a:xfrm>
              <a:off x="4240484" y="4299942"/>
              <a:ext cx="2131716" cy="571432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天然新鮮食材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713190" y="3140367"/>
            <a:ext cx="1628219" cy="1568461"/>
            <a:chOff x="713190" y="3307545"/>
            <a:chExt cx="1628219" cy="1568461"/>
          </a:xfrm>
        </p:grpSpPr>
        <p:pic>
          <p:nvPicPr>
            <p:cNvPr id="27" name="圖片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41" t="8352" r="43371" b="75346"/>
            <a:stretch/>
          </p:blipFill>
          <p:spPr>
            <a:xfrm>
              <a:off x="1082331" y="3307545"/>
              <a:ext cx="1025805" cy="1034273"/>
            </a:xfrm>
            <a:prstGeom prst="ellipse">
              <a:avLst/>
            </a:prstGeom>
          </p:spPr>
        </p:pic>
        <p:sp>
          <p:nvSpPr>
            <p:cNvPr id="22" name="Text Placeholder 13"/>
            <p:cNvSpPr txBox="1">
              <a:spLocks/>
            </p:cNvSpPr>
            <p:nvPr/>
          </p:nvSpPr>
          <p:spPr>
            <a:xfrm>
              <a:off x="713190" y="4304574"/>
              <a:ext cx="1628219" cy="571432"/>
            </a:xfrm>
            <a:prstGeom prst="rect">
              <a:avLst/>
            </a:prstGeom>
            <a:noFill/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三低一高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B7C347BD-C255-4CA8-BC42-0B29E6DC0CDE}"/>
              </a:ext>
            </a:extLst>
          </p:cNvPr>
          <p:cNvGrpSpPr/>
          <p:nvPr/>
        </p:nvGrpSpPr>
        <p:grpSpPr>
          <a:xfrm>
            <a:off x="3491880" y="123478"/>
            <a:ext cx="3670372" cy="503202"/>
            <a:chOff x="6300192" y="4515966"/>
            <a:chExt cx="3670372" cy="503202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80813421-1B2F-484A-A677-6ED4197926A2}"/>
                </a:ext>
              </a:extLst>
            </p:cNvPr>
            <p:cNvGrpSpPr/>
            <p:nvPr/>
          </p:nvGrpSpPr>
          <p:grpSpPr>
            <a:xfrm rot="10800000">
              <a:off x="6343457" y="4624123"/>
              <a:ext cx="3627107" cy="395045"/>
              <a:chOff x="6440408" y="2818904"/>
              <a:chExt cx="3627107" cy="594440"/>
            </a:xfrm>
            <a:solidFill>
              <a:srgbClr val="F0597D"/>
            </a:solidFill>
          </p:grpSpPr>
          <p:sp>
            <p:nvSpPr>
              <p:cNvPr id="40" name="流程圖: 延遲 39">
                <a:extLst>
                  <a:ext uri="{FF2B5EF4-FFF2-40B4-BE49-F238E27FC236}">
                    <a16:creationId xmlns:a16="http://schemas.microsoft.com/office/drawing/2014/main" id="{9FCA753D-02D9-4502-B435-1DD9728EDACA}"/>
                  </a:ext>
                </a:extLst>
              </p:cNvPr>
              <p:cNvSpPr/>
              <p:nvPr/>
            </p:nvSpPr>
            <p:spPr>
              <a:xfrm>
                <a:off x="9473076" y="2818904"/>
                <a:ext cx="594439" cy="59443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1" name="流程圖: 程序 40">
                <a:extLst>
                  <a:ext uri="{FF2B5EF4-FFF2-40B4-BE49-F238E27FC236}">
                    <a16:creationId xmlns:a16="http://schemas.microsoft.com/office/drawing/2014/main" id="{56D5FB53-E68A-4BEC-AE20-568049B08108}"/>
                  </a:ext>
                </a:extLst>
              </p:cNvPr>
              <p:cNvSpPr/>
              <p:nvPr/>
            </p:nvSpPr>
            <p:spPr>
              <a:xfrm>
                <a:off x="6440408" y="2818906"/>
                <a:ext cx="3159434" cy="594438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E586DDFF-2EC3-44B7-BDBC-38D3024C6B6C}"/>
                </a:ext>
              </a:extLst>
            </p:cNvPr>
            <p:cNvGrpSpPr/>
            <p:nvPr/>
          </p:nvGrpSpPr>
          <p:grpSpPr>
            <a:xfrm rot="10800000">
              <a:off x="6343456" y="4571866"/>
              <a:ext cx="3627108" cy="394522"/>
              <a:chOff x="6440409" y="2818906"/>
              <a:chExt cx="3627108" cy="394522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38" name="流程圖: 延遲 37">
                <a:extLst>
                  <a:ext uri="{FF2B5EF4-FFF2-40B4-BE49-F238E27FC236}">
                    <a16:creationId xmlns:a16="http://schemas.microsoft.com/office/drawing/2014/main" id="{6D1ECD4D-2F22-4DA9-8767-65681EF747CF}"/>
                  </a:ext>
                </a:extLst>
              </p:cNvPr>
              <p:cNvSpPr/>
              <p:nvPr/>
            </p:nvSpPr>
            <p:spPr>
              <a:xfrm>
                <a:off x="9633040" y="2818906"/>
                <a:ext cx="434477" cy="394522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9" name="流程圖: 程序 38">
                <a:extLst>
                  <a:ext uri="{FF2B5EF4-FFF2-40B4-BE49-F238E27FC236}">
                    <a16:creationId xmlns:a16="http://schemas.microsoft.com/office/drawing/2014/main" id="{4031DE03-D964-47C8-898B-0B0EC0A3E7C0}"/>
                  </a:ext>
                </a:extLst>
              </p:cNvPr>
              <p:cNvSpPr/>
              <p:nvPr/>
            </p:nvSpPr>
            <p:spPr>
              <a:xfrm>
                <a:off x="6440409" y="2818906"/>
                <a:ext cx="3159434" cy="394522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6" name="文字方塊 35">
              <a:hlinkClick r:id="rId4" action="ppaction://hlinkfile"/>
              <a:extLst>
                <a:ext uri="{FF2B5EF4-FFF2-40B4-BE49-F238E27FC236}">
                  <a16:creationId xmlns:a16="http://schemas.microsoft.com/office/drawing/2014/main" id="{EB50E8A7-1876-4080-BEB6-A425085C0189}"/>
                </a:ext>
              </a:extLst>
            </p:cNvPr>
            <p:cNvSpPr txBox="1"/>
            <p:nvPr/>
          </p:nvSpPr>
          <p:spPr>
            <a:xfrm>
              <a:off x="6761264" y="4599007"/>
              <a:ext cx="30892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健康飲食過與不及營養反不均衡 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26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秒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84CFBEBD-B09F-48C1-8F72-C44B3B089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515966"/>
              <a:ext cx="420687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026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44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13">
            <a:extLst>
              <a:ext uri="{FF2B5EF4-FFF2-40B4-BE49-F238E27FC236}">
                <a16:creationId xmlns:a16="http://schemas.microsoft.com/office/drawing/2014/main" id="{C2E3B211-E3B0-4BAC-976E-8E8498674293}"/>
              </a:ext>
            </a:extLst>
          </p:cNvPr>
          <p:cNvSpPr/>
          <p:nvPr/>
        </p:nvSpPr>
        <p:spPr>
          <a:xfrm>
            <a:off x="605257" y="1131590"/>
            <a:ext cx="8040617" cy="367240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03167" y="843558"/>
            <a:ext cx="8040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均衡攝取六大類食物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97" r="98713">
                        <a14:foregroundMark x1="29604" y1="27466" x2="61980" y2="26306"/>
                        <a14:foregroundMark x1="84059" y1="60928" x2="87624" y2="71373"/>
                        <a14:foregroundMark x1="95050" y1="84333" x2="97030" y2="86847"/>
                        <a14:foregroundMark x1="97624" y1="82979" x2="97426" y2="88008"/>
                        <a14:foregroundMark x1="97624" y1="86267" x2="95842" y2="93617"/>
                        <a14:foregroundMark x1="95842" y1="88008" x2="95644" y2="93617"/>
                        <a14:foregroundMark x1="96733" y1="90522" x2="96733" y2="93810"/>
                        <a14:foregroundMark x1="46733" y1="63830" x2="49604" y2="89362"/>
                        <a14:foregroundMark x1="48020" y1="75242" x2="42673" y2="81238"/>
                        <a14:foregroundMark x1="42871" y1="83752" x2="40594" y2="91876"/>
                        <a14:foregroundMark x1="44653" y1="82979" x2="37228" y2="86460"/>
                        <a14:foregroundMark x1="43564" y1="84139" x2="51287" y2="95358"/>
                        <a14:foregroundMark x1="53069" y1="76209" x2="54455" y2="94197"/>
                        <a14:foregroundMark x1="58119" y1="86847" x2="57525" y2="98066"/>
                        <a14:foregroundMark x1="37723" y1="93810" x2="57624" y2="97679"/>
                        <a14:foregroundMark x1="45842" y1="25532" x2="45842" y2="34236"/>
                        <a14:foregroundMark x1="91287" y1="61122" x2="91089" y2="68859"/>
                        <a14:foregroundMark x1="92475" y1="59574" x2="92178" y2="70600"/>
                        <a14:foregroundMark x1="92178" y1="60348" x2="93069" y2="67698"/>
                        <a14:foregroundMark x1="90198" y1="59574" x2="92376" y2="58221"/>
                        <a14:foregroundMark x1="90099" y1="58994" x2="90792" y2="57640"/>
                        <a14:foregroundMark x1="90990" y1="58027" x2="92673" y2="64217"/>
                        <a14:foregroundMark x1="92871" y1="59188" x2="92970" y2="64603"/>
                        <a14:foregroundMark x1="92673" y1="59574" x2="93069" y2="65184"/>
                        <a14:foregroundMark x1="92970" y1="58607" x2="93564" y2="65571"/>
                        <a14:foregroundMark x1="91188" y1="57640" x2="93465" y2="58994"/>
                        <a14:foregroundMark x1="93366" y1="60928" x2="93515" y2="67790"/>
                        <a14:foregroundMark x1="96139" y1="75048" x2="98713" y2="85493"/>
                        <a14:foregroundMark x1="93168" y1="74855" x2="96535" y2="74662"/>
                        <a14:foregroundMark x1="95515" y1="73394" x2="97228" y2="73308"/>
                        <a14:foregroundMark x1="93366" y1="73501" x2="94892" y2="73425"/>
                        <a14:foregroundMark x1="94851" y1="90135" x2="96238" y2="96132"/>
                        <a14:backgroundMark x1="97723" y1="57253" x2="99307" y2="62089"/>
                        <a14:backgroundMark x1="94752" y1="68859" x2="93861" y2="72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99" y="1888838"/>
            <a:ext cx="6117013" cy="313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B7C347BD-C255-4CA8-BC42-0B29E6DC0CDE}"/>
              </a:ext>
            </a:extLst>
          </p:cNvPr>
          <p:cNvGrpSpPr/>
          <p:nvPr/>
        </p:nvGrpSpPr>
        <p:grpSpPr>
          <a:xfrm>
            <a:off x="3061868" y="123478"/>
            <a:ext cx="3670372" cy="503202"/>
            <a:chOff x="6300192" y="4515966"/>
            <a:chExt cx="3670372" cy="503202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80813421-1B2F-484A-A677-6ED4197926A2}"/>
                </a:ext>
              </a:extLst>
            </p:cNvPr>
            <p:cNvGrpSpPr/>
            <p:nvPr/>
          </p:nvGrpSpPr>
          <p:grpSpPr>
            <a:xfrm rot="10800000">
              <a:off x="6343457" y="4624123"/>
              <a:ext cx="3627107" cy="395045"/>
              <a:chOff x="6440408" y="2818904"/>
              <a:chExt cx="3627107" cy="594440"/>
            </a:xfrm>
            <a:solidFill>
              <a:srgbClr val="F0597D"/>
            </a:solidFill>
          </p:grpSpPr>
          <p:sp>
            <p:nvSpPr>
              <p:cNvPr id="19" name="流程圖: 延遲 18">
                <a:extLst>
                  <a:ext uri="{FF2B5EF4-FFF2-40B4-BE49-F238E27FC236}">
                    <a16:creationId xmlns:a16="http://schemas.microsoft.com/office/drawing/2014/main" id="{9FCA753D-02D9-4502-B435-1DD9728EDACA}"/>
                  </a:ext>
                </a:extLst>
              </p:cNvPr>
              <p:cNvSpPr/>
              <p:nvPr/>
            </p:nvSpPr>
            <p:spPr>
              <a:xfrm>
                <a:off x="9473076" y="2818904"/>
                <a:ext cx="594439" cy="59443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流程圖: 程序 21">
                <a:extLst>
                  <a:ext uri="{FF2B5EF4-FFF2-40B4-BE49-F238E27FC236}">
                    <a16:creationId xmlns:a16="http://schemas.microsoft.com/office/drawing/2014/main" id="{56D5FB53-E68A-4BEC-AE20-568049B08108}"/>
                  </a:ext>
                </a:extLst>
              </p:cNvPr>
              <p:cNvSpPr/>
              <p:nvPr/>
            </p:nvSpPr>
            <p:spPr>
              <a:xfrm>
                <a:off x="6440408" y="2818906"/>
                <a:ext cx="3159434" cy="594438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E586DDFF-2EC3-44B7-BDBC-38D3024C6B6C}"/>
                </a:ext>
              </a:extLst>
            </p:cNvPr>
            <p:cNvGrpSpPr/>
            <p:nvPr/>
          </p:nvGrpSpPr>
          <p:grpSpPr>
            <a:xfrm rot="10800000">
              <a:off x="6343456" y="4571866"/>
              <a:ext cx="3627108" cy="394522"/>
              <a:chOff x="6440409" y="2818906"/>
              <a:chExt cx="3627108" cy="394522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7" name="流程圖: 延遲 16">
                <a:extLst>
                  <a:ext uri="{FF2B5EF4-FFF2-40B4-BE49-F238E27FC236}">
                    <a16:creationId xmlns:a16="http://schemas.microsoft.com/office/drawing/2014/main" id="{6D1ECD4D-2F22-4DA9-8767-65681EF747CF}"/>
                  </a:ext>
                </a:extLst>
              </p:cNvPr>
              <p:cNvSpPr/>
              <p:nvPr/>
            </p:nvSpPr>
            <p:spPr>
              <a:xfrm>
                <a:off x="9633040" y="2818906"/>
                <a:ext cx="434477" cy="394522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8" name="流程圖: 程序 17">
                <a:extLst>
                  <a:ext uri="{FF2B5EF4-FFF2-40B4-BE49-F238E27FC236}">
                    <a16:creationId xmlns:a16="http://schemas.microsoft.com/office/drawing/2014/main" id="{4031DE03-D964-47C8-898B-0B0EC0A3E7C0}"/>
                  </a:ext>
                </a:extLst>
              </p:cNvPr>
              <p:cNvSpPr/>
              <p:nvPr/>
            </p:nvSpPr>
            <p:spPr>
              <a:xfrm>
                <a:off x="6440409" y="2818906"/>
                <a:ext cx="3159434" cy="394522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5" name="文字方塊 14">
              <a:hlinkClick r:id="rId5" action="ppaction://hlinkfile"/>
              <a:extLst>
                <a:ext uri="{FF2B5EF4-FFF2-40B4-BE49-F238E27FC236}">
                  <a16:creationId xmlns:a16="http://schemas.microsoft.com/office/drawing/2014/main" id="{EB50E8A7-1876-4080-BEB6-A425085C0189}"/>
                </a:ext>
              </a:extLst>
            </p:cNvPr>
            <p:cNvSpPr txBox="1"/>
            <p:nvPr/>
          </p:nvSpPr>
          <p:spPr>
            <a:xfrm>
              <a:off x="6761264" y="4599007"/>
              <a:ext cx="30892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「我的餐盤」均衡飲食青少年篇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秒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4CFBEBD-B09F-48C1-8F72-C44B3B089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515966"/>
              <a:ext cx="420687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id="{6E45BDCB-AB4E-4EF5-8053-A8DC1942C8ED}"/>
              </a:ext>
            </a:extLst>
          </p:cNvPr>
          <p:cNvSpPr txBox="1"/>
          <p:nvPr/>
        </p:nvSpPr>
        <p:spPr>
          <a:xfrm>
            <a:off x="3857709" y="2124629"/>
            <a:ext cx="720080" cy="276999"/>
          </a:xfrm>
          <a:prstGeom prst="rect">
            <a:avLst/>
          </a:prstGeom>
          <a:solidFill>
            <a:srgbClr val="DDB631"/>
          </a:solidFill>
        </p:spPr>
        <p:txBody>
          <a:bodyPr wrap="square" rtlCol="0">
            <a:spAutoFit/>
          </a:bodyPr>
          <a:lstStyle/>
          <a:p>
            <a:pPr algn="ctr"/>
            <a:endParaRPr lang="zh-TW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D39B04E-6598-47D3-8235-E9C2A9166AE7}"/>
              </a:ext>
            </a:extLst>
          </p:cNvPr>
          <p:cNvSpPr txBox="1"/>
          <p:nvPr/>
        </p:nvSpPr>
        <p:spPr>
          <a:xfrm>
            <a:off x="5645766" y="2690795"/>
            <a:ext cx="480046" cy="276999"/>
          </a:xfrm>
          <a:prstGeom prst="rect">
            <a:avLst/>
          </a:prstGeom>
          <a:solidFill>
            <a:srgbClr val="8881BD"/>
          </a:solidFill>
        </p:spPr>
        <p:txBody>
          <a:bodyPr wrap="square" rtlCol="0">
            <a:spAutoFit/>
          </a:bodyPr>
          <a:lstStyle/>
          <a:p>
            <a:pPr algn="ctr"/>
            <a:endParaRPr lang="zh-TW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2C6EF675-EC99-49E1-82EC-914BBF6C4C51}"/>
              </a:ext>
            </a:extLst>
          </p:cNvPr>
          <p:cNvSpPr txBox="1"/>
          <p:nvPr/>
        </p:nvSpPr>
        <p:spPr>
          <a:xfrm>
            <a:off x="3207030" y="1475022"/>
            <a:ext cx="177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1.5~4</a:t>
            </a:r>
            <a:r>
              <a:rPr lang="zh-TW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碗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DF09885-0CDC-4115-B777-B5EF0E8E23C6}"/>
              </a:ext>
            </a:extLst>
          </p:cNvPr>
          <p:cNvSpPr txBox="1"/>
          <p:nvPr/>
        </p:nvSpPr>
        <p:spPr>
          <a:xfrm>
            <a:off x="5965669" y="4112401"/>
            <a:ext cx="720080" cy="276999"/>
          </a:xfrm>
          <a:prstGeom prst="rect">
            <a:avLst/>
          </a:prstGeom>
          <a:solidFill>
            <a:srgbClr val="6DCFF5"/>
          </a:solidFill>
        </p:spPr>
        <p:txBody>
          <a:bodyPr wrap="square" rtlCol="0">
            <a:spAutoFit/>
          </a:bodyPr>
          <a:lstStyle/>
          <a:p>
            <a:pPr algn="ctr"/>
            <a:endParaRPr lang="zh-TW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AD7061A-D2C8-4455-BAD5-9366B09B5D35}"/>
              </a:ext>
            </a:extLst>
          </p:cNvPr>
          <p:cNvSpPr txBox="1"/>
          <p:nvPr/>
        </p:nvSpPr>
        <p:spPr>
          <a:xfrm>
            <a:off x="6973907" y="3693182"/>
            <a:ext cx="142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1.5~2</a:t>
            </a:r>
            <a:r>
              <a:rPr lang="zh-TW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杯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4B11A4F5-ECD2-4FF6-9031-63CE493000BF}"/>
              </a:ext>
            </a:extLst>
          </p:cNvPr>
          <p:cNvSpPr/>
          <p:nvPr/>
        </p:nvSpPr>
        <p:spPr>
          <a:xfrm>
            <a:off x="5965669" y="4665989"/>
            <a:ext cx="910587" cy="316716"/>
          </a:xfrm>
          <a:prstGeom prst="rect">
            <a:avLst/>
          </a:prstGeom>
          <a:solidFill>
            <a:srgbClr val="B08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902D5314-26E0-47E5-98B7-BDF2B84DC0F8}"/>
              </a:ext>
            </a:extLst>
          </p:cNvPr>
          <p:cNvSpPr txBox="1"/>
          <p:nvPr/>
        </p:nvSpPr>
        <p:spPr>
          <a:xfrm>
            <a:off x="7193394" y="4272583"/>
            <a:ext cx="2822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油脂</a:t>
            </a:r>
            <a:r>
              <a:rPr lang="en-US" altLang="zh-TW" sz="2200" b="1" dirty="0">
                <a:latin typeface="Arial" panose="020B0604020202020204" pitchFamily="34" charset="0"/>
                <a:cs typeface="Arial" panose="020B0604020202020204" pitchFamily="34" charset="0"/>
              </a:rPr>
              <a:t>3∼7</a:t>
            </a:r>
            <a:r>
              <a:rPr lang="zh-TW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茶匙</a:t>
            </a:r>
          </a:p>
          <a:p>
            <a:r>
              <a:rPr lang="zh-TW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堅果種子類</a:t>
            </a:r>
            <a:r>
              <a:rPr lang="en-US" altLang="zh-TW" sz="2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TW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份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FDAF323A-4BBF-49E4-9C66-407A26D0C54F}"/>
              </a:ext>
            </a:extLst>
          </p:cNvPr>
          <p:cNvSpPr txBox="1"/>
          <p:nvPr/>
        </p:nvSpPr>
        <p:spPr>
          <a:xfrm>
            <a:off x="2175142" y="2948866"/>
            <a:ext cx="480047" cy="276999"/>
          </a:xfrm>
          <a:prstGeom prst="rect">
            <a:avLst/>
          </a:prstGeom>
          <a:solidFill>
            <a:srgbClr val="8CC63E"/>
          </a:solidFill>
        </p:spPr>
        <p:txBody>
          <a:bodyPr wrap="square" rtlCol="0">
            <a:spAutoFit/>
          </a:bodyPr>
          <a:lstStyle/>
          <a:p>
            <a:pPr algn="ctr"/>
            <a:endParaRPr lang="zh-TW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C55E73E3-49D3-46A1-82B2-4D44E8862B1D}"/>
              </a:ext>
            </a:extLst>
          </p:cNvPr>
          <p:cNvSpPr txBox="1"/>
          <p:nvPr/>
        </p:nvSpPr>
        <p:spPr>
          <a:xfrm>
            <a:off x="688637" y="2707102"/>
            <a:ext cx="1487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3~5</a:t>
            </a:r>
            <a:r>
              <a:rPr lang="zh-TW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份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A83A79AF-CB79-4816-941B-7A087C7B1DD2}"/>
              </a:ext>
            </a:extLst>
          </p:cNvPr>
          <p:cNvSpPr txBox="1"/>
          <p:nvPr/>
        </p:nvSpPr>
        <p:spPr>
          <a:xfrm>
            <a:off x="1629546" y="4705706"/>
            <a:ext cx="480047" cy="276999"/>
          </a:xfrm>
          <a:prstGeom prst="rect">
            <a:avLst/>
          </a:prstGeom>
          <a:solidFill>
            <a:srgbClr val="FBB041"/>
          </a:solidFill>
        </p:spPr>
        <p:txBody>
          <a:bodyPr wrap="square" rtlCol="0">
            <a:spAutoFit/>
          </a:bodyPr>
          <a:lstStyle/>
          <a:p>
            <a:pPr algn="ctr"/>
            <a:endParaRPr lang="zh-TW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A986C06-E932-4967-982E-AEBF3818EA05}"/>
              </a:ext>
            </a:extLst>
          </p:cNvPr>
          <p:cNvSpPr txBox="1"/>
          <p:nvPr/>
        </p:nvSpPr>
        <p:spPr>
          <a:xfrm>
            <a:off x="15125" y="4144719"/>
            <a:ext cx="1907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2~4</a:t>
            </a:r>
            <a:r>
              <a:rPr lang="zh-TW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份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C2A4694B-EC76-435B-A21F-0BAF7A10E954}"/>
              </a:ext>
            </a:extLst>
          </p:cNvPr>
          <p:cNvSpPr txBox="1"/>
          <p:nvPr/>
        </p:nvSpPr>
        <p:spPr>
          <a:xfrm>
            <a:off x="6319658" y="2690616"/>
            <a:ext cx="1212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3~8</a:t>
            </a:r>
            <a:r>
              <a:rPr lang="zh-TW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份</a:t>
            </a:r>
          </a:p>
        </p:txBody>
      </p:sp>
      <p:pic>
        <p:nvPicPr>
          <p:cNvPr id="3074" name="Picture 2" descr="キュウリをかじる人のイラスト（女性）">
            <a:extLst>
              <a:ext uri="{FF2B5EF4-FFF2-40B4-BE49-F238E27FC236}">
                <a16:creationId xmlns:a16="http://schemas.microsoft.com/office/drawing/2014/main" id="{D489A261-7F94-4FAD-B6A9-6F6163880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97" y="926951"/>
            <a:ext cx="1878511" cy="202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027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75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1" grpId="0"/>
      <p:bldP spid="35" grpId="0"/>
      <p:bldP spid="3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rgbClr val="9E7F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全榖雜糧類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rgbClr val="9E7F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(1.5-4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rgbClr val="9E7F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碗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rgbClr val="9E7F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" name="圓角矩形 43"/>
          <p:cNvSpPr/>
          <p:nvPr/>
        </p:nvSpPr>
        <p:spPr>
          <a:xfrm>
            <a:off x="467795" y="843558"/>
            <a:ext cx="1187464" cy="504055"/>
          </a:xfrm>
          <a:prstGeom prst="roundRect">
            <a:avLst/>
          </a:prstGeom>
          <a:solidFill>
            <a:srgbClr val="DDB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碗</a:t>
            </a:r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3"/>
          <a:srcRect l="27995" t="49527" r="51266" b="25410"/>
          <a:stretch/>
        </p:blipFill>
        <p:spPr>
          <a:xfrm>
            <a:off x="7950882" y="640186"/>
            <a:ext cx="980514" cy="888730"/>
          </a:xfrm>
          <a:prstGeom prst="ellipse">
            <a:avLst/>
          </a:prstGeom>
          <a:ln w="38100">
            <a:solidFill>
              <a:srgbClr val="DDB632"/>
            </a:solidFill>
          </a:ln>
        </p:spPr>
      </p:pic>
      <p:sp>
        <p:nvSpPr>
          <p:cNvPr id="46" name="Text Placeholder 13"/>
          <p:cNvSpPr txBox="1">
            <a:spLocks/>
          </p:cNvSpPr>
          <p:nvPr/>
        </p:nvSpPr>
        <p:spPr>
          <a:xfrm>
            <a:off x="2615603" y="123478"/>
            <a:ext cx="4565580" cy="54957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zh-TW" sz="2000" b="1" dirty="0">
                <a:solidFill>
                  <a:srgbClr val="F4777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</a:t>
            </a:r>
            <a:r>
              <a:rPr lang="zh-TW" altLang="en-US" sz="2000" b="1" dirty="0" smtClean="0">
                <a:solidFill>
                  <a:srgbClr val="F4777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一般</a:t>
            </a:r>
            <a:r>
              <a:rPr lang="zh-TW" altLang="en-US" sz="2000" b="1" dirty="0">
                <a:solidFill>
                  <a:srgbClr val="F4777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家用飯碗、重量為可食</a:t>
            </a:r>
            <a:r>
              <a:rPr lang="zh-TW" altLang="en-US" sz="2000" b="1" dirty="0" smtClean="0">
                <a:solidFill>
                  <a:srgbClr val="F4777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重量</a:t>
            </a:r>
            <a:r>
              <a:rPr lang="en-US" altLang="zh-TW" sz="2000" b="1" dirty="0" smtClean="0">
                <a:solidFill>
                  <a:srgbClr val="F4777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 </a:t>
            </a:r>
            <a:endParaRPr lang="en-US" altLang="zh-TW" sz="2000" b="1" dirty="0">
              <a:solidFill>
                <a:srgbClr val="F4777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504205" y="1619763"/>
            <a:ext cx="8407955" cy="1662909"/>
            <a:chOff x="504205" y="1619763"/>
            <a:chExt cx="8407955" cy="1662909"/>
          </a:xfrm>
        </p:grpSpPr>
        <p:grpSp>
          <p:nvGrpSpPr>
            <p:cNvPr id="26" name="群組 25"/>
            <p:cNvGrpSpPr/>
            <p:nvPr/>
          </p:nvGrpSpPr>
          <p:grpSpPr>
            <a:xfrm>
              <a:off x="504205" y="1644930"/>
              <a:ext cx="8407955" cy="1637742"/>
              <a:chOff x="575743" y="2285019"/>
              <a:chExt cx="8407955" cy="1637742"/>
            </a:xfrm>
          </p:grpSpPr>
          <p:grpSp>
            <p:nvGrpSpPr>
              <p:cNvPr id="27" name="群組 26"/>
              <p:cNvGrpSpPr/>
              <p:nvPr/>
            </p:nvGrpSpPr>
            <p:grpSpPr>
              <a:xfrm>
                <a:off x="575743" y="2285019"/>
                <a:ext cx="8394143" cy="1245356"/>
                <a:chOff x="57150" y="2259115"/>
                <a:chExt cx="8394143" cy="1245356"/>
              </a:xfrm>
            </p:grpSpPr>
            <p:pic>
              <p:nvPicPr>
                <p:cNvPr id="35" name="Picture 8" descr="ç¾å³çé¢é²é£ååå¤§ç±³ç¨é¥­å 50 ä»¶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05" t="3565" r="9420" b="4730"/>
                <a:stretch/>
              </p:blipFill>
              <p:spPr bwMode="auto">
                <a:xfrm>
                  <a:off x="7301000" y="2415661"/>
                  <a:ext cx="1000409" cy="91429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6" name="Picture 8" descr="ç¾å³çé¢é²é£ååå¤§ç±³ç¨é¥­å 50 ä»¶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05" t="3565" r="9420" b="3453"/>
                <a:stretch/>
              </p:blipFill>
              <p:spPr bwMode="auto">
                <a:xfrm>
                  <a:off x="6305094" y="2431478"/>
                  <a:ext cx="988203" cy="9157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7" name="矩形 36"/>
                <p:cNvSpPr/>
                <p:nvPr/>
              </p:nvSpPr>
              <p:spPr>
                <a:xfrm>
                  <a:off x="57150" y="2259115"/>
                  <a:ext cx="8394143" cy="1245356"/>
                </a:xfrm>
                <a:prstGeom prst="rect">
                  <a:avLst/>
                </a:prstGeom>
                <a:noFill/>
                <a:ln w="57150">
                  <a:solidFill>
                    <a:srgbClr val="E8CC72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0" name="矩形 39"/>
                <p:cNvSpPr/>
                <p:nvPr/>
              </p:nvSpPr>
              <p:spPr>
                <a:xfrm>
                  <a:off x="5740244" y="2624582"/>
                  <a:ext cx="441467" cy="692497"/>
                </a:xfrm>
                <a:prstGeom prst="rect">
                  <a:avLst/>
                </a:prstGeom>
                <a:noFill/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/>
                  <a:r>
                    <a:rPr lang="en-US" altLang="zh-TW" sz="405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=</a:t>
                  </a:r>
                  <a:endParaRPr lang="zh-TW" altLang="en-US" sz="40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矩形 40"/>
                <p:cNvSpPr/>
                <p:nvPr/>
              </p:nvSpPr>
              <p:spPr>
                <a:xfrm>
                  <a:off x="3648877" y="2624582"/>
                  <a:ext cx="441467" cy="692497"/>
                </a:xfrm>
                <a:prstGeom prst="rect">
                  <a:avLst/>
                </a:prstGeom>
                <a:noFill/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/>
                  <a:r>
                    <a:rPr lang="en-US" altLang="zh-TW" sz="405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=</a:t>
                  </a:r>
                  <a:endParaRPr lang="zh-TW" altLang="en-US" sz="40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矩形 41"/>
                <p:cNvSpPr/>
                <p:nvPr/>
              </p:nvSpPr>
              <p:spPr>
                <a:xfrm>
                  <a:off x="1686203" y="2624582"/>
                  <a:ext cx="441467" cy="692497"/>
                </a:xfrm>
                <a:prstGeom prst="rect">
                  <a:avLst/>
                </a:prstGeom>
                <a:noFill/>
              </p:spPr>
              <p:txBody>
                <a:bodyPr wrap="none" lIns="68580" tIns="34290" rIns="68580" bIns="34290">
                  <a:spAutoFit/>
                </a:bodyPr>
                <a:lstStyle/>
                <a:p>
                  <a:pPr algn="ctr"/>
                  <a:r>
                    <a:rPr lang="en-US" altLang="zh-TW" sz="4050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Microsoft YaHei" panose="020B0503020204020204" pitchFamily="34" charset="-122"/>
                      <a:cs typeface="Arial" panose="020B0604020202020204" pitchFamily="34" charset="0"/>
                    </a:rPr>
                    <a:t>=</a:t>
                  </a:r>
                  <a:endParaRPr lang="zh-TW" altLang="en-US" sz="405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8" name="矩形 27"/>
              <p:cNvSpPr/>
              <p:nvPr/>
            </p:nvSpPr>
            <p:spPr>
              <a:xfrm>
                <a:off x="766508" y="3561386"/>
                <a:ext cx="1550827" cy="3451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(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糙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)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米飯 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 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碗 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2788156" y="3459008"/>
                <a:ext cx="1234633" cy="416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雜糧飯 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 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碗</a:t>
                </a:r>
                <a:endParaRPr lang="en-US" altLang="zh-TW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6870619" y="3506429"/>
                <a:ext cx="2113079" cy="416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小米稀飯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/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燕麥粥 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 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碗</a:t>
                </a:r>
                <a:endParaRPr lang="en-US" altLang="zh-TW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4868759" y="3567985"/>
                <a:ext cx="129234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熟麵條 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 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碗 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9698" name="Picture 2" descr="キヌアのイラスト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423" y="1644930"/>
              <a:ext cx="1189426" cy="1186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4" name="Picture 8" descr="中華麺のイラスト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221" y="1619763"/>
              <a:ext cx="1236785" cy="1236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6" name="Picture 10" descr="■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35" y="1687376"/>
              <a:ext cx="1203769" cy="11315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群組 2"/>
          <p:cNvGrpSpPr/>
          <p:nvPr/>
        </p:nvGrpSpPr>
        <p:grpSpPr>
          <a:xfrm>
            <a:off x="290627" y="3259963"/>
            <a:ext cx="8933127" cy="1904075"/>
            <a:chOff x="290627" y="3259963"/>
            <a:chExt cx="8933127" cy="1904075"/>
          </a:xfrm>
        </p:grpSpPr>
        <p:grpSp>
          <p:nvGrpSpPr>
            <p:cNvPr id="10" name="群組 9"/>
            <p:cNvGrpSpPr/>
            <p:nvPr/>
          </p:nvGrpSpPr>
          <p:grpSpPr>
            <a:xfrm>
              <a:off x="290627" y="3346188"/>
              <a:ext cx="8933127" cy="1817850"/>
              <a:chOff x="178981" y="3966861"/>
              <a:chExt cx="8933127" cy="1817850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368573" y="3966861"/>
                <a:ext cx="8402913" cy="1372424"/>
              </a:xfrm>
              <a:prstGeom prst="rect">
                <a:avLst/>
              </a:prstGeom>
              <a:noFill/>
              <a:ln w="57150">
                <a:solidFill>
                  <a:srgbClr val="E8CC72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/>
                  <a:t>ˋ</a:t>
                </a: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6260751" y="4405627"/>
                <a:ext cx="598001" cy="69249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altLang="zh-TW" sz="4050" dirty="0">
                    <a:solidFill>
                      <a:srgbClr val="FF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=</a:t>
                </a:r>
                <a:endParaRPr lang="zh-TW" altLang="en-US" sz="40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4169386" y="4405627"/>
                <a:ext cx="598001" cy="69249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altLang="zh-TW" sz="4050" dirty="0">
                    <a:solidFill>
                      <a:srgbClr val="FF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=</a:t>
                </a:r>
                <a:endParaRPr lang="zh-TW" altLang="en-US" sz="40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2138983" y="4405627"/>
                <a:ext cx="598001" cy="692497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altLang="zh-TW" sz="4050" dirty="0">
                    <a:solidFill>
                      <a:srgbClr val="FF0000"/>
                    </a:solidFill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=</a:t>
                </a:r>
                <a:endParaRPr lang="zh-TW" altLang="en-US" sz="405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6779418" y="5285438"/>
                <a:ext cx="233269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全麥土司 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 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片 </a:t>
                </a:r>
                <a:r>
                  <a:rPr lang="en-US" altLang="zh-TW" sz="1600" dirty="0" smtClean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(</a:t>
                </a:r>
                <a:r>
                  <a:rPr lang="en-US" altLang="zh-TW" sz="1400" dirty="0" smtClean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120</a:t>
                </a:r>
                <a:r>
                  <a:rPr lang="zh-TW" altLang="en-US" sz="1400" dirty="0" smtClean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公克</a:t>
                </a:r>
                <a:r>
                  <a:rPr lang="en-US" altLang="zh-TW" sz="1400" dirty="0" smtClean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)</a:t>
                </a:r>
                <a:endParaRPr lang="en-US" altLang="zh-TW" sz="1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矩形 21"/>
                  <p:cNvSpPr/>
                  <p:nvPr/>
                </p:nvSpPr>
                <p:spPr>
                  <a:xfrm>
                    <a:off x="4479399" y="5342923"/>
                    <a:ext cx="2060179" cy="44178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zh-TW" altLang="en-US" sz="16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rPr>
                      <a:t>玉米 </a:t>
                    </a:r>
                    <a:r>
                      <a:rPr lang="en-US" altLang="zh-TW" sz="14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rPr>
                      <a:t>2</a:t>
                    </a:r>
                    <a:r>
                      <a:rPr lang="en-US" altLang="zh-TW" sz="16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  <a:ea typeface="微軟正黑體" panose="020B0604030504040204" pitchFamily="34" charset="-120"/>
                              </a:rPr>
                            </m:ctrlPr>
                          </m:fPr>
                          <m:num>
                            <m:r>
                              <a:rPr lang="zh-TW" altLang="en-US" sz="1600" i="1">
                                <a:latin typeface="Cambria Math"/>
                                <a:ea typeface="微軟正黑體" panose="020B0604030504040204" pitchFamily="34" charset="-120"/>
                              </a:rPr>
                              <m:t> </m:t>
                            </m:r>
                            <m:r>
                              <a:rPr lang="en-US" altLang="zh-TW" sz="1600" i="1">
                                <a:latin typeface="Cambria Math"/>
                                <a:ea typeface="微軟正黑體" panose="020B0604030504040204" pitchFamily="34" charset="-120"/>
                              </a:rPr>
                              <m:t>2</m:t>
                            </m:r>
                            <m:r>
                              <a:rPr lang="zh-TW" altLang="en-US" sz="1600" i="1">
                                <a:latin typeface="Cambria Math"/>
                                <a:ea typeface="微軟正黑體" panose="020B0604030504040204" pitchFamily="34" charset="-120"/>
                              </a:rPr>
                              <m:t> </m:t>
                            </m:r>
                          </m:num>
                          <m:den>
                            <m:r>
                              <a:rPr lang="zh-TW" altLang="en-US" sz="1600" i="1">
                                <a:latin typeface="Cambria Math"/>
                                <a:ea typeface="微軟正黑體" panose="020B0604030504040204" pitchFamily="34" charset="-120"/>
                              </a:rPr>
                              <m:t> </m:t>
                            </m:r>
                            <m:r>
                              <a:rPr lang="en-US" altLang="zh-TW" sz="1600" i="1">
                                <a:latin typeface="Cambria Math"/>
                                <a:ea typeface="微軟正黑體" panose="020B0604030504040204" pitchFamily="34" charset="-120"/>
                              </a:rPr>
                              <m:t>3</m:t>
                            </m:r>
                            <m:r>
                              <a:rPr lang="zh-TW" altLang="en-US" sz="1600" i="1">
                                <a:latin typeface="Cambria Math"/>
                                <a:ea typeface="微軟正黑體" panose="020B0604030504040204" pitchFamily="34" charset="-120"/>
                              </a:rPr>
                              <m:t> </m:t>
                            </m:r>
                          </m:den>
                        </m:f>
                      </m:oMath>
                    </a14:m>
                    <a:r>
                      <a:rPr lang="en-US" altLang="zh-TW" sz="16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rPr>
                      <a:t> </a:t>
                    </a:r>
                    <a:r>
                      <a:rPr lang="zh-TW" altLang="en-US" sz="16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rPr>
                      <a:t>根 </a:t>
                    </a:r>
                    <a:r>
                      <a:rPr lang="en-US" altLang="zh-TW" sz="14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rPr>
                      <a:t>(340</a:t>
                    </a:r>
                    <a:r>
                      <a:rPr lang="zh-TW" altLang="en-US" sz="1400" dirty="0" smtClean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rPr>
                      <a:t>公克</a:t>
                    </a:r>
                    <a:r>
                      <a:rPr lang="en-US" altLang="zh-TW" sz="14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rPr>
                      <a:t>)</a:t>
                    </a:r>
                    <a:endParaRPr lang="zh-TW" altLang="en-US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2" name="矩形 2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79399" y="5342923"/>
                    <a:ext cx="2060179" cy="441788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1479" b="-4167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矩形 23"/>
              <p:cNvSpPr/>
              <p:nvPr/>
            </p:nvSpPr>
            <p:spPr>
              <a:xfrm>
                <a:off x="178981" y="5352663"/>
                <a:ext cx="228460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燕麥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/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麥粉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/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麥片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80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公克 </a:t>
                </a:r>
                <a:endParaRPr lang="zh-TW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2422922" y="5297968"/>
                <a:ext cx="2066591" cy="416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馬鈴薯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個 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(360</a:t>
                </a:r>
                <a:r>
                  <a:rPr lang="zh-TW" altLang="en-US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公克</a:t>
                </a:r>
                <a:r>
                  <a:rPr lang="en-US" altLang="zh-TW" sz="16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pic>
          <p:nvPicPr>
            <p:cNvPr id="29708" name="Picture 12" descr="米粉のイラスト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645" y="3428600"/>
              <a:ext cx="1259067" cy="1259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0" name="Picture 14" descr="ピーナッツバターサンドのイラスト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378" y="3259963"/>
              <a:ext cx="1794094" cy="1501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712" name="Picture 16" descr="丸いじゃがいものイラスト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243" y="3480758"/>
            <a:ext cx="1187805" cy="118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4" name="Picture 18" descr="とうもろこしのイラスト（野菜）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1" y="3373002"/>
            <a:ext cx="1087883" cy="13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027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816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蔬菜類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(3-5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份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矩形 14"/>
          <p:cNvSpPr/>
          <p:nvPr/>
        </p:nvSpPr>
        <p:spPr>
          <a:xfrm>
            <a:off x="480219" y="3346188"/>
            <a:ext cx="8402913" cy="1372424"/>
          </a:xfrm>
          <a:prstGeom prst="rect">
            <a:avLst/>
          </a:prstGeom>
          <a:noFill/>
          <a:ln w="57150">
            <a:solidFill>
              <a:srgbClr val="B3DA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504205" y="1644930"/>
            <a:ext cx="8394143" cy="1245356"/>
          </a:xfrm>
          <a:prstGeom prst="rect">
            <a:avLst/>
          </a:prstGeom>
          <a:noFill/>
          <a:ln w="57150">
            <a:solidFill>
              <a:srgbClr val="B3DA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圓角矩形 43"/>
          <p:cNvSpPr/>
          <p:nvPr/>
        </p:nvSpPr>
        <p:spPr>
          <a:xfrm>
            <a:off x="467795" y="843558"/>
            <a:ext cx="1187464" cy="504055"/>
          </a:xfrm>
          <a:prstGeom prst="roundRect">
            <a:avLst/>
          </a:prstGeom>
          <a:solidFill>
            <a:srgbClr val="8CC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份</a:t>
            </a:r>
          </a:p>
        </p:txBody>
      </p:sp>
      <p:pic>
        <p:nvPicPr>
          <p:cNvPr id="45" name="圖片 44"/>
          <p:cNvPicPr>
            <a:picLocks noChangeAspect="1"/>
          </p:cNvPicPr>
          <p:nvPr/>
        </p:nvPicPr>
        <p:blipFill rotWithShape="1">
          <a:blip r:embed="rId3"/>
          <a:srcRect l="27995" t="49527" r="51266" b="25410"/>
          <a:stretch/>
        </p:blipFill>
        <p:spPr>
          <a:xfrm>
            <a:off x="7950882" y="640186"/>
            <a:ext cx="980514" cy="888730"/>
          </a:xfrm>
          <a:prstGeom prst="ellipse">
            <a:avLst/>
          </a:prstGeom>
          <a:ln w="38100">
            <a:solidFill>
              <a:srgbClr val="B3DA80"/>
            </a:solidFill>
          </a:ln>
        </p:spPr>
      </p:pic>
      <p:sp>
        <p:nvSpPr>
          <p:cNvPr id="46" name="Text Placeholder 13"/>
          <p:cNvSpPr txBox="1">
            <a:spLocks/>
          </p:cNvSpPr>
          <p:nvPr/>
        </p:nvSpPr>
        <p:spPr>
          <a:xfrm>
            <a:off x="2615603" y="123478"/>
            <a:ext cx="4565580" cy="54957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zh-TW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 </a:t>
            </a:r>
            <a:r>
              <a:rPr lang="zh-TW" alt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份為可食部分生重約 </a:t>
            </a:r>
            <a:r>
              <a:rPr lang="en-US" altLang="zh-TW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 </a:t>
            </a:r>
            <a:r>
              <a:rPr lang="zh-TW" altLang="en-U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公克 </a:t>
            </a:r>
            <a:r>
              <a:rPr lang="en-US" altLang="zh-TW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52" name="矩形 51"/>
          <p:cNvSpPr/>
          <p:nvPr/>
        </p:nvSpPr>
        <p:spPr>
          <a:xfrm>
            <a:off x="2187605" y="2861691"/>
            <a:ext cx="800219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小白菜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447732" y="2853348"/>
            <a:ext cx="800219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金針菇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788024" y="2853348"/>
            <a:ext cx="800219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青江菜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281221" y="2875434"/>
            <a:ext cx="595035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花菜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588205" y="2861691"/>
            <a:ext cx="800219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紅甜椒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7" name="Picture 2" descr="é é²ççå¾©ç¼-åæ·é£å¾®æ¸éé£²é£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7" t="43536" r="31557" b="36261"/>
          <a:stretch/>
        </p:blipFill>
        <p:spPr bwMode="auto">
          <a:xfrm>
            <a:off x="1884299" y="3520913"/>
            <a:ext cx="1031517" cy="1029598"/>
          </a:xfrm>
          <a:prstGeom prst="ellips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s://www.canceraway.org.tw/uploads/FCF_20122741454.jp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2" t="6512" r="63009" b="57217"/>
          <a:stretch/>
        </p:blipFill>
        <p:spPr bwMode="auto">
          <a:xfrm>
            <a:off x="5940280" y="3558374"/>
            <a:ext cx="1152000" cy="1029600"/>
          </a:xfrm>
          <a:prstGeom prst="ellips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https://www.canceraway.org.tw/uploads/FCF_20122741454.jp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t="60152" r="61561" b="4599"/>
          <a:stretch/>
        </p:blipFill>
        <p:spPr bwMode="auto">
          <a:xfrm>
            <a:off x="7368794" y="3512191"/>
            <a:ext cx="1152000" cy="1029600"/>
          </a:xfrm>
          <a:prstGeom prst="ellips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https://www.canceraway.org.tw/uploads/FCF_2012274145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8" t="8556" r="12666" b="56706"/>
          <a:stretch/>
        </p:blipFill>
        <p:spPr bwMode="auto">
          <a:xfrm>
            <a:off x="4499992" y="3574567"/>
            <a:ext cx="1150728" cy="1029598"/>
          </a:xfrm>
          <a:prstGeom prst="ellips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52752" y="1770224"/>
            <a:ext cx="1100541" cy="10215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生菜</a:t>
            </a:r>
          </a:p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b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公克</a:t>
            </a:r>
          </a:p>
        </p:txBody>
      </p:sp>
      <p:pic>
        <p:nvPicPr>
          <p:cNvPr id="25602" name="Picture 2" descr="雪菜のイラスト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12" y="1622949"/>
            <a:ext cx="1061220" cy="12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チンゲンサイのイラスト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116" y="1677808"/>
            <a:ext cx="1101012" cy="118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えのき茸のイラスト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751" y="1654167"/>
            <a:ext cx="1124233" cy="11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é é²ççå¾©ç¼-åæ·é£å¾®æ¸éé£²é£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5" t="45471" r="5059" b="34326"/>
          <a:stretch/>
        </p:blipFill>
        <p:spPr bwMode="auto">
          <a:xfrm>
            <a:off x="3216434" y="3520913"/>
            <a:ext cx="1031517" cy="1029598"/>
          </a:xfrm>
          <a:prstGeom prst="ellipse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字方塊 63"/>
          <p:cNvSpPr txBox="1"/>
          <p:nvPr/>
        </p:nvSpPr>
        <p:spPr>
          <a:xfrm>
            <a:off x="652752" y="3530564"/>
            <a:ext cx="1100541" cy="10215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煮熟</a:t>
            </a:r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約佔碗</a:t>
            </a:r>
          </a:p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分滿</a:t>
            </a:r>
          </a:p>
        </p:txBody>
      </p:sp>
      <p:pic>
        <p:nvPicPr>
          <p:cNvPr id="25608" name="Picture 8" descr="パプリカのイラスト（野菜）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234" y="1646622"/>
            <a:ext cx="1134092" cy="124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カリフラワーのイラスト（野菜）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89" y="1707270"/>
            <a:ext cx="1209581" cy="114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027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5643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14" name="Text Placeholder 13"/>
          <p:cNvSpPr txBox="1">
            <a:spLocks/>
          </p:cNvSpPr>
          <p:nvPr/>
        </p:nvSpPr>
        <p:spPr>
          <a:xfrm>
            <a:off x="2615602" y="160810"/>
            <a:ext cx="4565580" cy="54957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 </a:t>
            </a: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份為切塊水果約大半碗 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~1 </a:t>
            </a: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碗 </a:t>
            </a:r>
            <a:r>
              <a:rPr lang="en-US" altLang="zh-TW" sz="2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5" name="矩形 14"/>
          <p:cNvSpPr/>
          <p:nvPr/>
        </p:nvSpPr>
        <p:spPr>
          <a:xfrm>
            <a:off x="480219" y="3346188"/>
            <a:ext cx="8402913" cy="1372424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04205" y="1644930"/>
            <a:ext cx="8394143" cy="1245356"/>
          </a:xfrm>
          <a:prstGeom prst="rect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水果類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(2-4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份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467795" y="843558"/>
            <a:ext cx="1187464" cy="504055"/>
          </a:xfrm>
          <a:prstGeom prst="roundRect">
            <a:avLst/>
          </a:prstGeom>
          <a:solidFill>
            <a:srgbClr val="FBB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份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3"/>
          <a:srcRect l="27995" t="49527" r="51266" b="25410"/>
          <a:stretch/>
        </p:blipFill>
        <p:spPr>
          <a:xfrm>
            <a:off x="7950882" y="640186"/>
            <a:ext cx="980514" cy="888730"/>
          </a:xfrm>
          <a:prstGeom prst="ellipse">
            <a:avLst/>
          </a:prstGeom>
          <a:solidFill>
            <a:srgbClr val="FBB03F"/>
          </a:solidFill>
          <a:ln w="38100">
            <a:solidFill>
              <a:srgbClr val="FBB03F"/>
            </a:solidFill>
          </a:ln>
        </p:spPr>
      </p:pic>
      <p:sp>
        <p:nvSpPr>
          <p:cNvPr id="24" name="文字方塊 23"/>
          <p:cNvSpPr txBox="1"/>
          <p:nvPr/>
        </p:nvSpPr>
        <p:spPr>
          <a:xfrm>
            <a:off x="652752" y="1770224"/>
            <a:ext cx="1381589" cy="10215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大型水果切塊約佔碗</a:t>
            </a:r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分滿</a:t>
            </a:r>
          </a:p>
        </p:txBody>
      </p:sp>
      <p:pic>
        <p:nvPicPr>
          <p:cNvPr id="26626" name="Picture 2" descr="すいかのイラスト「丸々すいかとカットすいか」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27763"/>
            <a:ext cx="1162523" cy="116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字方塊 27"/>
          <p:cNvSpPr txBox="1"/>
          <p:nvPr/>
        </p:nvSpPr>
        <p:spPr>
          <a:xfrm>
            <a:off x="623724" y="3555481"/>
            <a:ext cx="1381589" cy="10215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中型水果</a:t>
            </a:r>
          </a:p>
          <a:p>
            <a:pPr algn="ctr"/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約拳頭大</a:t>
            </a:r>
            <a:endParaRPr lang="en-US" alt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4" descr="メロンのイラスト（フルーツ）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710" y="1768855"/>
            <a:ext cx="1047290" cy="109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28"/>
          <p:cNvSpPr/>
          <p:nvPr/>
        </p:nvSpPr>
        <p:spPr>
          <a:xfrm>
            <a:off x="2265501" y="2859782"/>
            <a:ext cx="595035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西瓜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63888" y="2877407"/>
            <a:ext cx="800219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哈密瓜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710703" y="1770224"/>
            <a:ext cx="1381589" cy="10215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小型水果約</a:t>
            </a:r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顆</a:t>
            </a:r>
            <a:endParaRPr lang="en-US" alt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4681675" y="3555481"/>
            <a:ext cx="1381589" cy="10215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果乾</a:t>
            </a:r>
          </a:p>
          <a:p>
            <a:pPr algn="ctr"/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約</a:t>
            </a:r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克</a:t>
            </a:r>
          </a:p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糖分另計</a:t>
            </a:r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3" name="矩形 32"/>
          <p:cNvSpPr/>
          <p:nvPr/>
        </p:nvSpPr>
        <p:spPr>
          <a:xfrm>
            <a:off x="6425237" y="2859782"/>
            <a:ext cx="595035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葡萄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596336" y="2877407"/>
            <a:ext cx="1005403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聖女番茄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254661" y="4659982"/>
            <a:ext cx="595035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蘋果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88933" y="4677607"/>
            <a:ext cx="595035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柳丁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804248" y="4702373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芒果乾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630" name="Picture 6" descr="細長いミニトマトのイラスト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635646"/>
            <a:ext cx="1237540" cy="123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3つのみかんのイラスト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96" y="3504048"/>
            <a:ext cx="1266954" cy="112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6" name="Picture 12" descr="リンゴのイラスト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01" y="3477278"/>
            <a:ext cx="1061603" cy="106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8" name="Picture 14" descr="巨峰のイラスト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312" y="1644930"/>
            <a:ext cx="1202700" cy="120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42" name="Picture 18" descr="ドライフルーツのイラスト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967" y="3222266"/>
            <a:ext cx="19050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027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5812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581844" y="1491630"/>
            <a:ext cx="5018856" cy="130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分析個人飲食習慣是否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符合健康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飲食原則。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581844" y="2797500"/>
            <a:ext cx="44942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應用「健康自主管理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」技巧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擬定健康飲食策略。</a:t>
            </a:r>
          </a:p>
        </p:txBody>
      </p:sp>
      <p:sp>
        <p:nvSpPr>
          <p:cNvPr id="14" name="文本框 3"/>
          <p:cNvSpPr txBox="1"/>
          <p:nvPr/>
        </p:nvSpPr>
        <p:spPr>
          <a:xfrm>
            <a:off x="0" y="247777"/>
            <a:ext cx="5600700" cy="6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u="sng" dirty="0">
                <a:solidFill>
                  <a:srgbClr val="22645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第二節  健康生活好體位</a:t>
            </a:r>
          </a:p>
        </p:txBody>
      </p:sp>
    </p:spTree>
    <p:extLst>
      <p:ext uri="{BB962C8B-B14F-4D97-AF65-F5344CB8AC3E}">
        <p14:creationId xmlns:p14="http://schemas.microsoft.com/office/powerpoint/2010/main" val="4749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14" name="Text Placeholder 13"/>
          <p:cNvSpPr txBox="1">
            <a:spLocks/>
          </p:cNvSpPr>
          <p:nvPr/>
        </p:nvSpPr>
        <p:spPr>
          <a:xfrm>
            <a:off x="2615603" y="123478"/>
            <a:ext cx="4565580" cy="54957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 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重量為可食部分生重 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 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份為三指或半個手掌大小與厚度的肉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矩形 14"/>
          <p:cNvSpPr/>
          <p:nvPr/>
        </p:nvSpPr>
        <p:spPr>
          <a:xfrm>
            <a:off x="480219" y="3346188"/>
            <a:ext cx="8402913" cy="1372424"/>
          </a:xfrm>
          <a:prstGeom prst="rect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04205" y="1644930"/>
            <a:ext cx="8394143" cy="1245356"/>
          </a:xfrm>
          <a:prstGeom prst="rect">
            <a:avLst/>
          </a:prstGeom>
          <a:noFill/>
          <a:ln w="57150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豆魚蛋肉類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(3-8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份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467795" y="843558"/>
            <a:ext cx="1187464" cy="504055"/>
          </a:xfrm>
          <a:prstGeom prst="roundRect">
            <a:avLst/>
          </a:prstGeom>
          <a:solidFill>
            <a:srgbClr val="88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碗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3"/>
          <a:srcRect l="69146" t="37469" r="10115" b="37469"/>
          <a:stretch/>
        </p:blipFill>
        <p:spPr>
          <a:xfrm>
            <a:off x="7950882" y="640186"/>
            <a:ext cx="980514" cy="888730"/>
          </a:xfrm>
          <a:prstGeom prst="ellips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24" name="矩形 23"/>
          <p:cNvSpPr/>
          <p:nvPr/>
        </p:nvSpPr>
        <p:spPr>
          <a:xfrm>
            <a:off x="454757" y="2875434"/>
            <a:ext cx="1210588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嫩豆腐半盒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1699529" y="2749887"/>
                <a:ext cx="1720343" cy="6139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小方豆干 </a:t>
                </a:r>
                <a:r>
                  <a:rPr lang="en-US" altLang="zh-TW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</a:t>
                </a:r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600" i="1">
                            <a:latin typeface="Cambria Math" panose="02040503050406030204" pitchFamily="18" charset="0"/>
                            <a:ea typeface="微軟正黑體" panose="020B0604030504040204" pitchFamily="34" charset="-120"/>
                          </a:rPr>
                        </m:ctrlPr>
                      </m:fPr>
                      <m:num>
                        <m:r>
                          <a:rPr lang="zh-TW" altLang="en-US" sz="1600" i="1">
                            <a:latin typeface="Cambria Math"/>
                            <a:ea typeface="微軟正黑體" panose="020B0604030504040204" pitchFamily="34" charset="-120"/>
                          </a:rPr>
                          <m:t> </m:t>
                        </m:r>
                        <m:r>
                          <a:rPr lang="en-US" altLang="zh-TW" sz="1600" i="1">
                            <a:latin typeface="Cambria Math"/>
                            <a:ea typeface="微軟正黑體" panose="020B0604030504040204" pitchFamily="34" charset="-120"/>
                          </a:rPr>
                          <m:t>1</m:t>
                        </m:r>
                        <m:r>
                          <a:rPr lang="zh-TW" altLang="en-US" sz="1600" i="1">
                            <a:latin typeface="Cambria Math"/>
                            <a:ea typeface="微軟正黑體" panose="020B0604030504040204" pitchFamily="34" charset="-120"/>
                          </a:rPr>
                          <m:t> </m:t>
                        </m:r>
                      </m:num>
                      <m:den>
                        <m:r>
                          <a:rPr lang="zh-TW" altLang="en-US" sz="1600" i="1">
                            <a:latin typeface="Cambria Math"/>
                            <a:ea typeface="微軟正黑體" panose="020B0604030504040204" pitchFamily="34" charset="-120"/>
                          </a:rPr>
                          <m:t> </m:t>
                        </m:r>
                        <m:r>
                          <a:rPr lang="en-US" altLang="zh-TW" sz="1600" i="1">
                            <a:latin typeface="Cambria Math"/>
                            <a:ea typeface="微軟正黑體" panose="020B0604030504040204" pitchFamily="34" charset="-120"/>
                          </a:rPr>
                          <m:t>4</m:t>
                        </m:r>
                        <m:r>
                          <a:rPr lang="zh-TW" altLang="en-US" sz="1600" i="1">
                            <a:latin typeface="Cambria Math"/>
                            <a:ea typeface="微軟正黑體" panose="020B0604030504040204" pitchFamily="34" charset="-120"/>
                          </a:rPr>
                          <m:t> </m:t>
                        </m:r>
                      </m:den>
                    </m:f>
                    <m:r>
                      <a:rPr lang="zh-TW" altLang="en-US" sz="1600" i="1">
                        <a:latin typeface="Cambria Math"/>
                        <a:ea typeface="微軟正黑體" panose="020B0604030504040204" pitchFamily="34" charset="-120"/>
                      </a:rPr>
                      <m:t> </m:t>
                    </m:r>
                  </m:oMath>
                </a14:m>
                <a:r>
                  <a:rPr lang="zh-TW" altLang="en-US" sz="16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片 </a:t>
                </a:r>
                <a:endParaRPr lang="en-US" altLang="zh-TW" sz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529" y="2749887"/>
                <a:ext cx="1720343" cy="613951"/>
              </a:xfrm>
              <a:prstGeom prst="rect">
                <a:avLst/>
              </a:prstGeom>
              <a:blipFill rotWithShape="1">
                <a:blip r:embed="rId4"/>
                <a:stretch>
                  <a:fillRect l="-21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/>
          <p:cNvSpPr/>
          <p:nvPr/>
        </p:nvSpPr>
        <p:spPr>
          <a:xfrm>
            <a:off x="3347864" y="2859782"/>
            <a:ext cx="1380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傳統豆腐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格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868390" y="2859782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無糖豆漿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杯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427426" y="2859782"/>
            <a:ext cx="1168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毛豆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(50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克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9" name="矩形 28"/>
          <p:cNvSpPr/>
          <p:nvPr/>
        </p:nvSpPr>
        <p:spPr>
          <a:xfrm>
            <a:off x="7784739" y="2859782"/>
            <a:ext cx="9637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魚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克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30" name="矩形 29"/>
          <p:cNvSpPr/>
          <p:nvPr/>
        </p:nvSpPr>
        <p:spPr>
          <a:xfrm>
            <a:off x="588685" y="4685204"/>
            <a:ext cx="918841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雞蛋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顆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365370" y="4675549"/>
            <a:ext cx="1338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文蛤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(160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克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32" name="矩形 31"/>
          <p:cNvSpPr/>
          <p:nvPr/>
        </p:nvSpPr>
        <p:spPr>
          <a:xfrm>
            <a:off x="4932040" y="4659982"/>
            <a:ext cx="3629520" cy="4163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鴨肉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豬小里肌肉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羊肉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牛腱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(35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公克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33" name="矩形 32"/>
          <p:cNvSpPr/>
          <p:nvPr/>
        </p:nvSpPr>
        <p:spPr>
          <a:xfrm>
            <a:off x="1835696" y="4667272"/>
            <a:ext cx="1168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蝦仁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(50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克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31746" name="Picture 2" descr="小エビのイラス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69" y="3469320"/>
            <a:ext cx="1190662" cy="11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ステーキ肉のイラスト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20" y="3437196"/>
            <a:ext cx="1677212" cy="130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ロース肉のイラスト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1" y="3437196"/>
            <a:ext cx="1813855" cy="141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魚の輪切りのイラスト（鮭）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078" y="1723207"/>
            <a:ext cx="771370" cy="118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卵を割ったイラスト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44" y="3599695"/>
            <a:ext cx="1112597" cy="9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8" name="Picture 14" descr="開いた貝のイラスト（あさり）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63838"/>
            <a:ext cx="1308498" cy="131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0" name="Picture 16" descr="豆腐のイラスト（絹） | かわいいフリー素材集 いらすとや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6" y="1723207"/>
            <a:ext cx="1195324" cy="107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18" descr="豆腐のイラスト（3パック） | かわいいフリー素材集 いらすとや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94" y="1748951"/>
            <a:ext cx="958694" cy="105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4" name="Picture 20" descr="わらび餅のイラスト | かわいいフリー素材集 いらすとや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48952"/>
            <a:ext cx="1224055" cy="111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6" name="Picture 22" descr="コップに入った牛乳のイラスト | かわいいフリー素材集 いらすとや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020" y="1748952"/>
            <a:ext cx="1016595" cy="111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8" name="Picture 24" descr="枝豆のイラスト（野菜） | かわいいフリー素材集 いらすとや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99264"/>
            <a:ext cx="1341486" cy="106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027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986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14" name="Text Placeholder 13"/>
          <p:cNvSpPr txBox="1">
            <a:spLocks/>
          </p:cNvSpPr>
          <p:nvPr/>
        </p:nvSpPr>
        <p:spPr>
          <a:xfrm>
            <a:off x="2627784" y="221974"/>
            <a:ext cx="4565580" cy="54957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 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以無調味、無糖為優先選擇 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</a:t>
            </a:r>
          </a:p>
        </p:txBody>
      </p:sp>
      <p:sp>
        <p:nvSpPr>
          <p:cNvPr id="16" name="矩形 15"/>
          <p:cNvSpPr/>
          <p:nvPr/>
        </p:nvSpPr>
        <p:spPr>
          <a:xfrm>
            <a:off x="504205" y="1923678"/>
            <a:ext cx="8394143" cy="1245356"/>
          </a:xfrm>
          <a:prstGeom prst="rect">
            <a:avLst/>
          </a:prstGeom>
          <a:noFill/>
          <a:ln w="5715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乳品類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(1.5-2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杯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467795" y="843558"/>
            <a:ext cx="1187464" cy="50405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碗</a:t>
            </a:r>
          </a:p>
        </p:txBody>
      </p:sp>
      <p:sp>
        <p:nvSpPr>
          <p:cNvPr id="25" name="矩形 24"/>
          <p:cNvSpPr/>
          <p:nvPr/>
        </p:nvSpPr>
        <p:spPr>
          <a:xfrm>
            <a:off x="467544" y="3236061"/>
            <a:ext cx="1415772" cy="785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鮮奶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240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毫升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紙盒最小包裝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034302" y="3236061"/>
            <a:ext cx="1529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全脂奶粉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湯匙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(30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公克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矩形 26"/>
          <p:cNvSpPr/>
          <p:nvPr/>
        </p:nvSpPr>
        <p:spPr>
          <a:xfrm>
            <a:off x="3635896" y="3221441"/>
            <a:ext cx="9605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起司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片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(45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公克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矩形 27"/>
          <p:cNvSpPr/>
          <p:nvPr/>
        </p:nvSpPr>
        <p:spPr>
          <a:xfrm>
            <a:off x="4788024" y="3236061"/>
            <a:ext cx="18950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優格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無糖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)210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公克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市售商品添加糖量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約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顆方糖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32240" y="3219822"/>
            <a:ext cx="21002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優酪乳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無糖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)240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毫升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市售商品添加糖量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約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3~7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顆方糖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3796" name="Picture 4" descr="キャップ付きの牛乳パックのイラスト | かわいいフリー素材集 いらすとや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86"/>
          <a:stretch/>
        </p:blipFill>
        <p:spPr bwMode="auto">
          <a:xfrm>
            <a:off x="540700" y="1923678"/>
            <a:ext cx="1349306" cy="12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計量スプーン半分のイラスト | かわいいフリー素材集 いらすとや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53" y="2067694"/>
            <a:ext cx="1028155" cy="95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いろいろな三角形のチーズのイラスト | かわいいフリー素材集 いらすとや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23" y="2067694"/>
            <a:ext cx="1197263" cy="107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カップ入りヨーグルトのイラスト | かわいいフリー素材集 いらすとや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844" y="2042022"/>
            <a:ext cx="1055430" cy="105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4" name="Picture 12" descr="飲むヨーグルトのイラスト | かわいいフリー素材集 いらすとや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731" y="1996152"/>
            <a:ext cx="865505" cy="110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027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4346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14" name="Text Placeholder 13"/>
          <p:cNvSpPr txBox="1">
            <a:spLocks/>
          </p:cNvSpPr>
          <p:nvPr/>
        </p:nvSpPr>
        <p:spPr>
          <a:xfrm>
            <a:off x="2615603" y="123478"/>
            <a:ext cx="4565580" cy="54957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zh-TW" sz="2000" b="1" dirty="0">
                <a:solidFill>
                  <a:srgbClr val="B085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 </a:t>
            </a:r>
            <a:r>
              <a:rPr lang="zh-TW" altLang="en-US" sz="2000" b="1" dirty="0">
                <a:solidFill>
                  <a:srgbClr val="B085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重量為可食重量，</a:t>
            </a:r>
            <a:r>
              <a:rPr lang="en-US" altLang="zh-TW" sz="2000" b="1" dirty="0">
                <a:solidFill>
                  <a:srgbClr val="B085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/>
            </a:r>
            <a:br>
              <a:rPr lang="en-US" altLang="zh-TW" sz="2000" b="1" dirty="0">
                <a:solidFill>
                  <a:srgbClr val="B085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</a:br>
            <a:r>
              <a:rPr lang="zh-TW" altLang="en-US" sz="2000" b="1" dirty="0">
                <a:solidFill>
                  <a:srgbClr val="B085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堅果種子每份約手掌心</a:t>
            </a:r>
            <a:r>
              <a:rPr lang="en-US" altLang="zh-TW" sz="2000" b="1" dirty="0">
                <a:solidFill>
                  <a:srgbClr val="B085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</a:t>
            </a:r>
            <a:r>
              <a:rPr lang="zh-TW" altLang="en-US" sz="2000" b="1" dirty="0">
                <a:solidFill>
                  <a:srgbClr val="B085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把可取份量 </a:t>
            </a:r>
            <a:r>
              <a:rPr lang="en-US" altLang="zh-TW" sz="2000" b="1" dirty="0">
                <a:solidFill>
                  <a:srgbClr val="B0855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</a:t>
            </a:r>
          </a:p>
        </p:txBody>
      </p:sp>
      <p:sp>
        <p:nvSpPr>
          <p:cNvPr id="15" name="矩形 14"/>
          <p:cNvSpPr/>
          <p:nvPr/>
        </p:nvSpPr>
        <p:spPr>
          <a:xfrm>
            <a:off x="480219" y="3346188"/>
            <a:ext cx="8402913" cy="1372424"/>
          </a:xfrm>
          <a:prstGeom prst="rect">
            <a:avLst/>
          </a:prstGeom>
          <a:noFill/>
          <a:ln w="57150">
            <a:solidFill>
              <a:srgbClr val="DEC6A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504205" y="1644930"/>
            <a:ext cx="8394143" cy="1245356"/>
          </a:xfrm>
          <a:prstGeom prst="rect">
            <a:avLst/>
          </a:prstGeom>
          <a:noFill/>
          <a:ln w="57150">
            <a:solidFill>
              <a:srgbClr val="DEC6A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rgbClr val="B08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油脂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rgbClr val="B08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(3-7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rgbClr val="B08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茶匙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rgbClr val="B08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rgbClr val="B08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與堅果種子類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rgbClr val="B08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rgbClr val="B08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份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rgbClr val="B085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3"/>
          <a:srcRect l="69146" t="37469" r="10115" b="37469"/>
          <a:stretch/>
        </p:blipFill>
        <p:spPr>
          <a:xfrm>
            <a:off x="7950882" y="640186"/>
            <a:ext cx="980514" cy="888730"/>
          </a:xfrm>
          <a:prstGeom prst="ellipse">
            <a:avLst/>
          </a:prstGeom>
          <a:ln w="38100">
            <a:solidFill>
              <a:srgbClr val="DEC6AB"/>
            </a:solidFill>
          </a:ln>
        </p:spPr>
      </p:pic>
      <p:sp>
        <p:nvSpPr>
          <p:cNvPr id="25" name="矩形 24"/>
          <p:cNvSpPr/>
          <p:nvPr/>
        </p:nvSpPr>
        <p:spPr>
          <a:xfrm>
            <a:off x="2234829" y="2859781"/>
            <a:ext cx="2441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植物油與動物油份量相同</a:t>
            </a:r>
            <a:endParaRPr lang="en-US" altLang="zh-TW" sz="16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070141" y="2859782"/>
            <a:ext cx="3174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沙茶醬、芝麻醬、美乃滋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1/2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湯匙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52752" y="1770224"/>
            <a:ext cx="1381589" cy="1021556"/>
          </a:xfrm>
          <a:prstGeom prst="roundRect">
            <a:avLst/>
          </a:prstGeom>
          <a:solidFill>
            <a:srgbClr val="DEC6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油脂</a:t>
            </a:r>
          </a:p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茶匙</a:t>
            </a:r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(5</a:t>
            </a:r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克</a:t>
            </a:r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altLang="zh-TW" b="1" dirty="0">
                <a:latin typeface="Arial" panose="020B0604020202020204" pitchFamily="34" charset="0"/>
                <a:cs typeface="Arial" panose="020B0604020202020204" pitchFamily="34" charset="0"/>
              </a:rPr>
              <a:t>=1/3</a:t>
            </a:r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湯匙</a:t>
            </a:r>
          </a:p>
        </p:txBody>
      </p:sp>
      <p:sp>
        <p:nvSpPr>
          <p:cNvPr id="28" name="文字方塊 27"/>
          <p:cNvSpPr txBox="1"/>
          <p:nvPr/>
        </p:nvSpPr>
        <p:spPr>
          <a:xfrm>
            <a:off x="623724" y="3555481"/>
            <a:ext cx="1381589" cy="1021556"/>
          </a:xfrm>
          <a:prstGeom prst="roundRect">
            <a:avLst/>
          </a:prstGeom>
          <a:solidFill>
            <a:srgbClr val="DEC6AB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堅果種子</a:t>
            </a:r>
            <a:endParaRPr lang="en-US" alt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TW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118294" y="4718612"/>
            <a:ext cx="1085554" cy="416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花生 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15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粒</a:t>
            </a:r>
            <a:endParaRPr lang="en-US" altLang="zh-TW" sz="12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419872" y="4718612"/>
            <a:ext cx="12330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開心果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顆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868390" y="4703992"/>
            <a:ext cx="1119217" cy="416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杏仁果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顆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249120" y="4718612"/>
            <a:ext cx="914033" cy="416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腰果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顆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502315" y="4702373"/>
            <a:ext cx="914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瓜子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顆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4" name="Picture 6" descr="å¸¸è¦é£åçä¸ä»½æ²¹èãå»ºè­°ç³åæ¯æ¥æ²¹èä»½é3-7è¶åãå æç¨®å­é¡1ä»½å³å¯ã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9" t="18789" r="43242" b="67962"/>
          <a:stretch/>
        </p:blipFill>
        <p:spPr bwMode="auto">
          <a:xfrm>
            <a:off x="7181183" y="3644295"/>
            <a:ext cx="1381343" cy="77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å¸¸è¦é£åçä¸ä»½æ²¹èãå»ºè­°ç³åæ¯æ¥æ²¹èä»½é3-7è¶åãå æç¨®å­é¡1ä»½å³å¯ã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5" t="44532" r="10825" b="41377"/>
          <a:stretch/>
        </p:blipFill>
        <p:spPr bwMode="auto">
          <a:xfrm>
            <a:off x="2202307" y="3667900"/>
            <a:ext cx="4901190" cy="81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料理用油・サラダ油のイラスト | かわいいフリー素材集 いらすとや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85" y="1668771"/>
            <a:ext cx="1020895" cy="122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マヨネーズのイラスト | かわいいフリー素材集 いらすとや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153" y="1710954"/>
            <a:ext cx="789057" cy="111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マヨネーズのイラスト | かわいいフリー素材集 いらすとや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45" y="1707654"/>
            <a:ext cx="789057" cy="111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マヨネーズのイラスト | かわいいフリー素材集 いらすとや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68" y="1681851"/>
            <a:ext cx="789057" cy="111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027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600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我的餐盤 聰明吃營養跟著來</a:t>
            </a:r>
            <a:r>
              <a:rPr lang="en-US" altLang="zh-TW" sz="24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sz="24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點選看詳細</a:t>
            </a:r>
            <a:r>
              <a:rPr lang="en-US" altLang="zh-TW" sz="24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TW" altLang="en-US" sz="2400" b="1" dirty="0">
              <a:ln w="12700">
                <a:noFill/>
                <a:prstDash val="solid"/>
              </a:ln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11560" y="1419622"/>
            <a:ext cx="2089498" cy="1567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乳品類</a:t>
            </a:r>
            <a:endParaRPr lang="en-US" altLang="zh-TW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每天早晚一杯奶 </a:t>
            </a:r>
            <a:endParaRPr lang="en-US" altLang="zh-TW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每天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1.5 ∼ 2 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杯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杯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240 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毫升）</a:t>
            </a:r>
            <a:endParaRPr lang="en-US" altLang="zh-TW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矩形 21"/>
          <p:cNvSpPr/>
          <p:nvPr/>
        </p:nvSpPr>
        <p:spPr>
          <a:xfrm>
            <a:off x="615504" y="2890703"/>
            <a:ext cx="2089498" cy="9771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水果類</a:t>
            </a:r>
            <a:endParaRPr lang="en-US" altLang="zh-TW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每餐水果拳頭大</a:t>
            </a:r>
          </a:p>
          <a:p>
            <a:pPr>
              <a:lnSpc>
                <a:spcPts val="2300"/>
              </a:lnSpc>
            </a:pP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在地當季多樣化</a:t>
            </a:r>
          </a:p>
        </p:txBody>
      </p:sp>
      <p:sp>
        <p:nvSpPr>
          <p:cNvPr id="24" name="矩形 23"/>
          <p:cNvSpPr/>
          <p:nvPr/>
        </p:nvSpPr>
        <p:spPr>
          <a:xfrm>
            <a:off x="611560" y="3867894"/>
            <a:ext cx="2089498" cy="12721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蔬菜類</a:t>
            </a:r>
            <a:endParaRPr lang="en-US" altLang="zh-TW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菜比水果多一點</a:t>
            </a:r>
          </a:p>
          <a:p>
            <a:pPr>
              <a:lnSpc>
                <a:spcPts val="2300"/>
              </a:lnSpc>
            </a:pP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當季且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1/3 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選深色</a:t>
            </a:r>
            <a:endParaRPr lang="en-US" altLang="zh-TW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endParaRPr lang="zh-TW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372200" y="1419622"/>
            <a:ext cx="2570981" cy="1567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堅果種子類</a:t>
            </a:r>
            <a:endParaRPr lang="en-US" altLang="zh-TW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堅果種子一茶匙</a:t>
            </a:r>
          </a:p>
          <a:p>
            <a:pPr>
              <a:lnSpc>
                <a:spcPts val="2300"/>
              </a:lnSpc>
            </a:pP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每天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份</a:t>
            </a:r>
          </a:p>
          <a:p>
            <a:pPr>
              <a:lnSpc>
                <a:spcPts val="2300"/>
              </a:lnSpc>
            </a:pP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堅果種子約杏仁果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粒</a:t>
            </a:r>
          </a:p>
          <a:p>
            <a:pPr>
              <a:lnSpc>
                <a:spcPts val="2300"/>
              </a:lnSpc>
            </a:pP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或腰果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粒或花生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粒</a:t>
            </a:r>
          </a:p>
        </p:txBody>
      </p:sp>
      <p:sp>
        <p:nvSpPr>
          <p:cNvPr id="26" name="矩形 25"/>
          <p:cNvSpPr/>
          <p:nvPr/>
        </p:nvSpPr>
        <p:spPr>
          <a:xfrm>
            <a:off x="6376143" y="2931790"/>
            <a:ext cx="2567037" cy="9771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豆魚蛋肉類</a:t>
            </a:r>
            <a:endParaRPr lang="en-US" altLang="zh-TW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豆魚蛋肉一掌心</a:t>
            </a:r>
          </a:p>
          <a:p>
            <a:pPr>
              <a:lnSpc>
                <a:spcPts val="2300"/>
              </a:lnSpc>
            </a:pP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豆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魚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蛋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肉類</a:t>
            </a:r>
          </a:p>
        </p:txBody>
      </p:sp>
      <p:sp>
        <p:nvSpPr>
          <p:cNvPr id="27" name="矩形 26"/>
          <p:cNvSpPr/>
          <p:nvPr/>
        </p:nvSpPr>
        <p:spPr>
          <a:xfrm>
            <a:off x="6372199" y="3867894"/>
            <a:ext cx="2570981" cy="12721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全榖雜糧類</a:t>
            </a:r>
            <a:r>
              <a:rPr lang="en-US" altLang="zh-TW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zh-TW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飯跟蔬菜一樣多</a:t>
            </a:r>
          </a:p>
          <a:p>
            <a:pPr>
              <a:lnSpc>
                <a:spcPts val="2300"/>
              </a:lnSpc>
            </a:pP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至少 </a:t>
            </a:r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1/3 </a:t>
            </a: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為未精緻全榖</a:t>
            </a:r>
          </a:p>
          <a:p>
            <a:pPr>
              <a:lnSpc>
                <a:spcPts val="2300"/>
              </a:lnSpc>
            </a:pPr>
            <a:r>
              <a:rPr lang="zh-TW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雜糧之主食</a:t>
            </a:r>
          </a:p>
        </p:txBody>
      </p:sp>
      <p:pic>
        <p:nvPicPr>
          <p:cNvPr id="33" name="Picture 3" descr="C:\Users\User\Desktop\123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4" t="67795" r="30350" b="11187"/>
          <a:stretch/>
        </p:blipFill>
        <p:spPr bwMode="auto">
          <a:xfrm>
            <a:off x="2372935" y="1488205"/>
            <a:ext cx="3735266" cy="349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橢圓 6"/>
          <p:cNvSpPr/>
          <p:nvPr/>
        </p:nvSpPr>
        <p:spPr>
          <a:xfrm>
            <a:off x="2488305" y="1847329"/>
            <a:ext cx="433394" cy="416727"/>
          </a:xfrm>
          <a:prstGeom prst="ellipse">
            <a:avLst/>
          </a:prstGeom>
          <a:solidFill>
            <a:srgbClr val="FFFA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accent1">
                    <a:lumMod val="50000"/>
                  </a:schemeClr>
                </a:solidFill>
              </a:rPr>
              <a:t>點</a:t>
            </a:r>
          </a:p>
        </p:txBody>
      </p:sp>
      <p:sp>
        <p:nvSpPr>
          <p:cNvPr id="34" name="橢圓 33"/>
          <p:cNvSpPr/>
          <p:nvPr/>
        </p:nvSpPr>
        <p:spPr>
          <a:xfrm>
            <a:off x="3131840" y="4295601"/>
            <a:ext cx="433394" cy="416727"/>
          </a:xfrm>
          <a:prstGeom prst="ellipse">
            <a:avLst/>
          </a:prstGeom>
          <a:solidFill>
            <a:srgbClr val="FFFA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accent1">
                    <a:lumMod val="50000"/>
                  </a:schemeClr>
                </a:solidFill>
              </a:rPr>
              <a:t>點</a:t>
            </a:r>
          </a:p>
        </p:txBody>
      </p:sp>
      <p:sp>
        <p:nvSpPr>
          <p:cNvPr id="35" name="橢圓 34"/>
          <p:cNvSpPr/>
          <p:nvPr/>
        </p:nvSpPr>
        <p:spPr>
          <a:xfrm>
            <a:off x="3922582" y="4295598"/>
            <a:ext cx="433394" cy="416727"/>
          </a:xfrm>
          <a:prstGeom prst="ellipse">
            <a:avLst/>
          </a:prstGeom>
          <a:solidFill>
            <a:srgbClr val="FFFA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accent1">
                    <a:lumMod val="50000"/>
                  </a:schemeClr>
                </a:solidFill>
              </a:rPr>
              <a:t>點</a:t>
            </a:r>
          </a:p>
        </p:txBody>
      </p:sp>
      <p:sp>
        <p:nvSpPr>
          <p:cNvPr id="36" name="橢圓 35"/>
          <p:cNvSpPr/>
          <p:nvPr/>
        </p:nvSpPr>
        <p:spPr>
          <a:xfrm>
            <a:off x="4644008" y="4295599"/>
            <a:ext cx="433394" cy="416727"/>
          </a:xfrm>
          <a:prstGeom prst="ellipse">
            <a:avLst/>
          </a:prstGeom>
          <a:solidFill>
            <a:srgbClr val="FFFA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accent1">
                    <a:lumMod val="50000"/>
                  </a:schemeClr>
                </a:solidFill>
              </a:rPr>
              <a:t>點</a:t>
            </a:r>
          </a:p>
        </p:txBody>
      </p:sp>
      <p:sp>
        <p:nvSpPr>
          <p:cNvPr id="37" name="橢圓 36"/>
          <p:cNvSpPr/>
          <p:nvPr/>
        </p:nvSpPr>
        <p:spPr>
          <a:xfrm>
            <a:off x="4658084" y="3003658"/>
            <a:ext cx="433394" cy="416727"/>
          </a:xfrm>
          <a:prstGeom prst="ellipse">
            <a:avLst/>
          </a:prstGeom>
          <a:solidFill>
            <a:srgbClr val="FFFA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accent1">
                    <a:lumMod val="50000"/>
                  </a:schemeClr>
                </a:solidFill>
              </a:rPr>
              <a:t>點</a:t>
            </a:r>
          </a:p>
        </p:txBody>
      </p:sp>
      <p:sp>
        <p:nvSpPr>
          <p:cNvPr id="40" name="橢圓 39"/>
          <p:cNvSpPr/>
          <p:nvPr/>
        </p:nvSpPr>
        <p:spPr>
          <a:xfrm>
            <a:off x="5580112" y="1785505"/>
            <a:ext cx="433394" cy="416727"/>
          </a:xfrm>
          <a:prstGeom prst="ellipse">
            <a:avLst/>
          </a:prstGeom>
          <a:solidFill>
            <a:srgbClr val="FFFA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accent1">
                    <a:lumMod val="50000"/>
                  </a:schemeClr>
                </a:solidFill>
              </a:rPr>
              <a:t>點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027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253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吃營養密度高的食物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532174" y="1450491"/>
            <a:ext cx="8532440" cy="1428750"/>
            <a:chOff x="532174" y="1450491"/>
            <a:chExt cx="8532440" cy="1428750"/>
          </a:xfrm>
        </p:grpSpPr>
        <p:grpSp>
          <p:nvGrpSpPr>
            <p:cNvPr id="10" name="群組 9"/>
            <p:cNvGrpSpPr/>
            <p:nvPr/>
          </p:nvGrpSpPr>
          <p:grpSpPr>
            <a:xfrm>
              <a:off x="532174" y="1450491"/>
              <a:ext cx="8532440" cy="1428750"/>
              <a:chOff x="627695" y="4217805"/>
              <a:chExt cx="8532440" cy="1428750"/>
            </a:xfrm>
          </p:grpSpPr>
          <p:sp>
            <p:nvSpPr>
              <p:cNvPr id="14" name="Google Shape;7555;p51">
                <a:extLst>
                  <a:ext uri="{FF2B5EF4-FFF2-40B4-BE49-F238E27FC236}">
                    <a16:creationId xmlns:a16="http://schemas.microsoft.com/office/drawing/2014/main" id="{C69A6080-732E-4BC6-A937-4FDBB1FC2604}"/>
                  </a:ext>
                </a:extLst>
              </p:cNvPr>
              <p:cNvSpPr/>
              <p:nvPr/>
            </p:nvSpPr>
            <p:spPr>
              <a:xfrm>
                <a:off x="627695" y="4308788"/>
                <a:ext cx="7938133" cy="1318307"/>
              </a:xfrm>
              <a:custGeom>
                <a:avLst/>
                <a:gdLst/>
                <a:ahLst/>
                <a:cxnLst/>
                <a:rect l="l" t="t" r="r" b="b"/>
                <a:pathLst>
                  <a:path w="15784" h="15784" extrusionOk="0">
                    <a:moveTo>
                      <a:pt x="1" y="1"/>
                    </a:moveTo>
                    <a:lnTo>
                      <a:pt x="1" y="15783"/>
                    </a:lnTo>
                    <a:lnTo>
                      <a:pt x="15783" y="15783"/>
                    </a:lnTo>
                    <a:lnTo>
                      <a:pt x="15783" y="1"/>
                    </a:lnTo>
                    <a:close/>
                  </a:path>
                </a:pathLst>
              </a:custGeom>
              <a:solidFill>
                <a:srgbClr val="FFD400">
                  <a:alpha val="1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12" name="Picture 4" descr="電話を掛ける医師のイラスト（女性・笑顔）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7135" y="4217805"/>
                <a:ext cx="114300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 Placeholder 13"/>
                <p:cNvSpPr txBox="1">
                  <a:spLocks/>
                </p:cNvSpPr>
                <p:nvPr/>
              </p:nvSpPr>
              <p:spPr>
                <a:xfrm>
                  <a:off x="541324" y="1571601"/>
                  <a:ext cx="4707467" cy="1186530"/>
                </a:xfrm>
                <a:prstGeom prst="rect">
                  <a:avLst/>
                </a:prstGeom>
                <a:noFill/>
              </p:spPr>
              <p:txBody>
                <a:bodyPr anchor="ctr"/>
                <a:lstStyle>
                  <a:lvl1pPr marL="342900" indent="-3429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1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10000"/>
                    </a:lnSpc>
                    <a:buNone/>
                  </a:pPr>
                  <a:r>
                    <a:rPr lang="zh-TW" altLang="en-US" sz="2800" b="1" dirty="0">
                      <a:solidFill>
                        <a:schemeClr val="accent6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+mj-cs"/>
                    </a:rPr>
                    <a:t>營養密度</a:t>
                  </a:r>
                  <a:r>
                    <a:rPr lang="en-US" altLang="zh-TW" sz="3000" dirty="0">
                      <a:solidFill>
                        <a:srgbClr val="1D2129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TW" sz="2400" i="1" dirty="0">
                              <a:solidFill>
                                <a:srgbClr val="1D212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2400" i="1" dirty="0">
                              <a:solidFill>
                                <a:srgbClr val="1D2129"/>
                              </a:solidFill>
                              <a:latin typeface="Cambria Math" panose="02040503050406030204" pitchFamily="18" charset="0"/>
                            </a:rPr>
                            <m:t>營養成分</m:t>
                          </m:r>
                          <m:r>
                            <a:rPr lang="en-US" altLang="zh-TW" sz="2400" i="1" dirty="0">
                              <a:solidFill>
                                <a:srgbClr val="1D212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altLang="zh-TW" sz="2400" i="1" dirty="0">
                              <a:solidFill>
                                <a:srgbClr val="1D2129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  <m:r>
                            <a:rPr lang="en-US" altLang="zh-TW" sz="2400" i="1" dirty="0">
                              <a:solidFill>
                                <a:srgbClr val="1D2129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zh-TW" altLang="en-US" sz="2400" i="1" dirty="0">
                              <a:solidFill>
                                <a:srgbClr val="1D2129"/>
                              </a:solidFill>
                              <a:latin typeface="Cambria Math" panose="02040503050406030204" pitchFamily="18" charset="0"/>
                            </a:rPr>
                            <m:t>熱量</m:t>
                          </m:r>
                          <m:r>
                            <a:rPr lang="en-US" altLang="zh-TW" sz="2400" i="1" dirty="0">
                              <a:solidFill>
                                <a:srgbClr val="1D212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400" i="1" dirty="0">
                              <a:solidFill>
                                <a:srgbClr val="1D2129"/>
                              </a:solidFill>
                              <a:latin typeface="Cambria Math" panose="02040503050406030204" pitchFamily="18" charset="0"/>
                            </a:rPr>
                            <m:t>𝐾𝑐𝑎𝑙</m:t>
                          </m:r>
                          <m:r>
                            <a:rPr lang="en-US" altLang="zh-TW" sz="2400" i="1" dirty="0">
                              <a:solidFill>
                                <a:srgbClr val="1D2129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a14:m>
                  <a:endPara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 Placeholder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324" y="1571601"/>
                  <a:ext cx="4707467" cy="118653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矩形 16"/>
            <p:cNvSpPr/>
            <p:nvPr/>
          </p:nvSpPr>
          <p:spPr>
            <a:xfrm>
              <a:off x="4773624" y="1689019"/>
              <a:ext cx="2864183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在相同的熱量下，</a:t>
              </a:r>
              <a:endParaRPr lang="en-US" altLang="zh-TW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ct val="120000"/>
                </a:lnSpc>
              </a:pPr>
              <a:r>
                <a:rPr lang="zh-TW" altLang="en-US" sz="24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所含營養素的多寡</a:t>
              </a:r>
            </a:p>
          </p:txBody>
        </p:sp>
      </p:grpSp>
      <p:sp>
        <p:nvSpPr>
          <p:cNvPr id="18" name="圓角矩形 17"/>
          <p:cNvSpPr/>
          <p:nvPr/>
        </p:nvSpPr>
        <p:spPr>
          <a:xfrm>
            <a:off x="492572" y="3075805"/>
            <a:ext cx="2063438" cy="43241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碳酸飲料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467544" y="3651870"/>
            <a:ext cx="2063438" cy="43241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蔬菜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467544" y="4227934"/>
            <a:ext cx="2063438" cy="43241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蛋糕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2652812" y="3075805"/>
            <a:ext cx="2063438" cy="43241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傳統豆腐</a:t>
            </a:r>
          </a:p>
        </p:txBody>
      </p:sp>
      <p:sp>
        <p:nvSpPr>
          <p:cNvPr id="25" name="圓角矩形 24"/>
          <p:cNvSpPr/>
          <p:nvPr/>
        </p:nvSpPr>
        <p:spPr>
          <a:xfrm>
            <a:off x="2627784" y="3651870"/>
            <a:ext cx="2063438" cy="43241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百頁豆腐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2627784" y="4227934"/>
            <a:ext cx="2063438" cy="43241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牛腩</a:t>
            </a:r>
          </a:p>
        </p:txBody>
      </p:sp>
      <p:sp>
        <p:nvSpPr>
          <p:cNvPr id="27" name="圓角矩形 26"/>
          <p:cNvSpPr/>
          <p:nvPr/>
        </p:nvSpPr>
        <p:spPr>
          <a:xfrm>
            <a:off x="4813052" y="3075804"/>
            <a:ext cx="2063438" cy="43241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水果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4788024" y="3651869"/>
            <a:ext cx="2063438" cy="43241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牛小排</a:t>
            </a:r>
          </a:p>
        </p:txBody>
      </p:sp>
      <p:sp>
        <p:nvSpPr>
          <p:cNvPr id="29" name="圓角矩形 28"/>
          <p:cNvSpPr/>
          <p:nvPr/>
        </p:nvSpPr>
        <p:spPr>
          <a:xfrm>
            <a:off x="4788024" y="4227933"/>
            <a:ext cx="2063438" cy="432415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菲力牛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6973292" y="3062245"/>
            <a:ext cx="2063438" cy="43241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里肌肉</a:t>
            </a:r>
          </a:p>
        </p:txBody>
      </p:sp>
      <p:sp>
        <p:nvSpPr>
          <p:cNvPr id="31" name="圓角矩形 30"/>
          <p:cNvSpPr/>
          <p:nvPr/>
        </p:nvSpPr>
        <p:spPr>
          <a:xfrm>
            <a:off x="6948264" y="3638310"/>
            <a:ext cx="2063438" cy="43241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五花肉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F5050E8E-40B5-4952-81D0-D27F4B530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1295" y="2879241"/>
            <a:ext cx="619854" cy="619854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7061022" y="4155926"/>
            <a:ext cx="19322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b="1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營養密度高</a:t>
            </a:r>
            <a:endParaRPr lang="en-US" altLang="zh-TW" sz="2000" b="1" u="sng" dirty="0">
              <a:solidFill>
                <a:schemeClr val="accent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000" b="1" u="sng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的食物？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F5050E8E-40B5-4952-81D0-D27F4B530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2620" y="3450871"/>
            <a:ext cx="619854" cy="619854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F5050E8E-40B5-4952-81D0-D27F4B530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3163" y="2888247"/>
            <a:ext cx="619854" cy="619854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F5050E8E-40B5-4952-81D0-D27F4B530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3008" y="2888365"/>
            <a:ext cx="619854" cy="619854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F5050E8E-40B5-4952-81D0-D27F4B530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1168" y="4157394"/>
            <a:ext cx="619854" cy="619854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028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671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grpSp>
        <p:nvGrpSpPr>
          <p:cNvPr id="18" name="群組 17"/>
          <p:cNvGrpSpPr/>
          <p:nvPr/>
        </p:nvGrpSpPr>
        <p:grpSpPr>
          <a:xfrm>
            <a:off x="3563887" y="870518"/>
            <a:ext cx="2160241" cy="621112"/>
            <a:chOff x="3352204" y="1942623"/>
            <a:chExt cx="2386775" cy="912247"/>
          </a:xfrm>
        </p:grpSpPr>
        <p:sp>
          <p:nvSpPr>
            <p:cNvPr id="22" name="圓角矩形 21"/>
            <p:cNvSpPr/>
            <p:nvPr/>
          </p:nvSpPr>
          <p:spPr>
            <a:xfrm>
              <a:off x="3352204" y="1942623"/>
              <a:ext cx="2386775" cy="886563"/>
            </a:xfrm>
            <a:prstGeom prst="roundRect">
              <a:avLst>
                <a:gd name="adj" fmla="val 27521"/>
              </a:avLst>
            </a:prstGeom>
            <a:solidFill>
              <a:srgbClr val="FFF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600"/>
            </a:p>
          </p:txBody>
        </p:sp>
        <p:sp>
          <p:nvSpPr>
            <p:cNvPr id="24" name="Text Placeholder 13"/>
            <p:cNvSpPr txBox="1">
              <a:spLocks/>
            </p:cNvSpPr>
            <p:nvPr/>
          </p:nvSpPr>
          <p:spPr>
            <a:xfrm>
              <a:off x="3352206" y="1992645"/>
              <a:ext cx="2386773" cy="862225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zh-TW" altLang="en-US" sz="2800" b="1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rPr>
                <a:t>營</a:t>
              </a:r>
              <a:r>
                <a:rPr lang="zh-TW" altLang="en-US" sz="2800" b="1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養</a:t>
              </a:r>
              <a:r>
                <a:rPr lang="zh-TW" altLang="en-US" sz="2800" b="1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j-cs"/>
                </a:rPr>
                <a:t>密度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590772" y="788147"/>
            <a:ext cx="2840007" cy="1339361"/>
            <a:chOff x="590772" y="788147"/>
            <a:chExt cx="2840007" cy="1339361"/>
          </a:xfrm>
        </p:grpSpPr>
        <p:sp>
          <p:nvSpPr>
            <p:cNvPr id="26" name="向下箭號 25"/>
            <p:cNvSpPr/>
            <p:nvPr/>
          </p:nvSpPr>
          <p:spPr>
            <a:xfrm rot="5400000">
              <a:off x="1615598" y="-236679"/>
              <a:ext cx="790355" cy="2840007"/>
            </a:xfrm>
            <a:prstGeom prst="downArrow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1005285" y="1419622"/>
              <a:ext cx="242549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914400">
                <a:defRPr/>
              </a:pPr>
              <a:r>
                <a:rPr lang="zh-TW" altLang="en-US" sz="2000" b="1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加工食品居多</a:t>
              </a:r>
              <a:endParaRPr lang="en-US" altLang="zh-TW" sz="2000" b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algn="r" defTabSz="914400">
                <a:defRPr/>
              </a:pPr>
              <a:r>
                <a:rPr lang="zh-TW" altLang="en-US" sz="2000" b="1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含糖、碳酸飲料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5817552" y="790686"/>
            <a:ext cx="2714888" cy="1336822"/>
            <a:chOff x="5817552" y="790686"/>
            <a:chExt cx="2714888" cy="1336822"/>
          </a:xfrm>
        </p:grpSpPr>
        <p:sp>
          <p:nvSpPr>
            <p:cNvPr id="29" name="向下箭號 28"/>
            <p:cNvSpPr/>
            <p:nvPr/>
          </p:nvSpPr>
          <p:spPr>
            <a:xfrm rot="16200000">
              <a:off x="6779818" y="-171580"/>
              <a:ext cx="790355" cy="2714888"/>
            </a:xfrm>
            <a:prstGeom prst="downArrow">
              <a:avLst/>
            </a:prstGeom>
            <a:solidFill>
              <a:srgbClr val="4ECAA7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1" name="矩形 30"/>
            <p:cNvSpPr/>
            <p:nvPr/>
          </p:nvSpPr>
          <p:spPr>
            <a:xfrm>
              <a:off x="5823975" y="1419622"/>
              <a:ext cx="234842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defRPr/>
              </a:pPr>
              <a:r>
                <a:rPr lang="zh-TW" altLang="en-US" sz="2000" b="1" dirty="0">
                  <a:solidFill>
                    <a:schemeClr val="accent4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自然未加工的食物</a:t>
              </a:r>
              <a:endParaRPr lang="en-US" altLang="zh-TW" sz="2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lvl="0" defTabSz="914400">
                <a:defRPr/>
              </a:pPr>
              <a:r>
                <a:rPr lang="zh-TW" altLang="en-US" sz="2000" b="1" dirty="0">
                  <a:solidFill>
                    <a:schemeClr val="accent4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蔬菜類、水果類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539552" y="2166042"/>
            <a:ext cx="8195637" cy="1485828"/>
            <a:chOff x="539552" y="2166042"/>
            <a:chExt cx="8195637" cy="1485828"/>
          </a:xfrm>
        </p:grpSpPr>
        <p:grpSp>
          <p:nvGrpSpPr>
            <p:cNvPr id="7" name="群組 6"/>
            <p:cNvGrpSpPr/>
            <p:nvPr/>
          </p:nvGrpSpPr>
          <p:grpSpPr>
            <a:xfrm>
              <a:off x="539552" y="2166042"/>
              <a:ext cx="8195637" cy="1485828"/>
              <a:chOff x="539552" y="2166042"/>
              <a:chExt cx="8195637" cy="1485828"/>
            </a:xfrm>
          </p:grpSpPr>
          <p:grpSp>
            <p:nvGrpSpPr>
              <p:cNvPr id="47" name="群組 46"/>
              <p:cNvGrpSpPr/>
              <p:nvPr/>
            </p:nvGrpSpPr>
            <p:grpSpPr>
              <a:xfrm>
                <a:off x="539552" y="2355726"/>
                <a:ext cx="8195637" cy="1080120"/>
                <a:chOff x="1215612" y="1396350"/>
                <a:chExt cx="7196081" cy="911352"/>
              </a:xfrm>
            </p:grpSpPr>
            <p:sp>
              <p:nvSpPr>
                <p:cNvPr id="49" name="Isosceles Triangle 3">
                  <a:extLst>
                    <a:ext uri="{FF2B5EF4-FFF2-40B4-BE49-F238E27FC236}">
                      <a16:creationId xmlns:a16="http://schemas.microsoft.com/office/drawing/2014/main" id="{C6096476-35DA-4E54-90C4-45C85E47236E}"/>
                    </a:ext>
                  </a:extLst>
                </p:cNvPr>
                <p:cNvSpPr/>
                <p:nvPr/>
              </p:nvSpPr>
              <p:spPr>
                <a:xfrm rot="5400000">
                  <a:off x="1177209" y="1434753"/>
                  <a:ext cx="911352" cy="834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6866" h="2016224">
                      <a:moveTo>
                        <a:pt x="943433" y="0"/>
                      </a:moveTo>
                      <a:lnTo>
                        <a:pt x="1886866" y="1584176"/>
                      </a:lnTo>
                      <a:cubicBezTo>
                        <a:pt x="1683465" y="1844743"/>
                        <a:pt x="1336825" y="2016224"/>
                        <a:pt x="943433" y="2016224"/>
                      </a:cubicBezTo>
                      <a:cubicBezTo>
                        <a:pt x="550041" y="2016224"/>
                        <a:pt x="203402" y="1844743"/>
                        <a:pt x="0" y="1584176"/>
                      </a:cubicBezTo>
                      <a:close/>
                    </a:path>
                  </a:pathLst>
                </a:custGeom>
                <a:solidFill>
                  <a:srgbClr val="FFBA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50" name="Rectangle 2">
                  <a:extLst>
                    <a:ext uri="{FF2B5EF4-FFF2-40B4-BE49-F238E27FC236}">
                      <a16:creationId xmlns:a16="http://schemas.microsoft.com/office/drawing/2014/main" id="{105059F7-C058-42DA-9701-5DA779407A7C}"/>
                    </a:ext>
                  </a:extLst>
                </p:cNvPr>
                <p:cNvSpPr/>
                <p:nvPr/>
              </p:nvSpPr>
              <p:spPr>
                <a:xfrm>
                  <a:off x="1462497" y="1532016"/>
                  <a:ext cx="2810714" cy="651529"/>
                </a:xfrm>
                <a:prstGeom prst="rect">
                  <a:avLst/>
                </a:prstGeom>
                <a:solidFill>
                  <a:srgbClr val="86D6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51" name="Rounded Rectangle 6">
                  <a:extLst>
                    <a:ext uri="{FF2B5EF4-FFF2-40B4-BE49-F238E27FC236}">
                      <a16:creationId xmlns:a16="http://schemas.microsoft.com/office/drawing/2014/main" id="{BF005627-D8C3-4972-8A14-F05EB8727540}"/>
                    </a:ext>
                  </a:extLst>
                </p:cNvPr>
                <p:cNvSpPr/>
                <p:nvPr/>
              </p:nvSpPr>
              <p:spPr>
                <a:xfrm>
                  <a:off x="1929732" y="1489780"/>
                  <a:ext cx="6481961" cy="693763"/>
                </a:xfrm>
                <a:prstGeom prst="roundRect">
                  <a:avLst>
                    <a:gd name="adj" fmla="val 5329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52" name="TextBox 8">
                  <a:extLst>
                    <a:ext uri="{FF2B5EF4-FFF2-40B4-BE49-F238E27FC236}">
                      <a16:creationId xmlns:a16="http://schemas.microsoft.com/office/drawing/2014/main" id="{0303E985-4588-46FA-A569-C60F2775F8FE}"/>
                    </a:ext>
                  </a:extLst>
                </p:cNvPr>
                <p:cNvSpPr txBox="1"/>
                <p:nvPr/>
              </p:nvSpPr>
              <p:spPr>
                <a:xfrm>
                  <a:off x="2227224" y="1503042"/>
                  <a:ext cx="6000736" cy="662201"/>
                </a:xfrm>
                <a:prstGeom prst="rect">
                  <a:avLst/>
                </a:prstGeom>
                <a:noFill/>
              </p:spPr>
              <p:txBody>
                <a:bodyPr wrap="square" lIns="108000" rIns="108000" rtlCol="0" anchor="ctr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lang="zh-TW" altLang="en-US" sz="2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同一類食物</a:t>
                  </a:r>
                  <a:r>
                    <a:rPr lang="zh-TW" alt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中，應選擇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zh-TW" altLang="en-US" sz="2000" b="1" dirty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脂肪或含糖量較低</a:t>
                  </a:r>
                  <a:r>
                    <a:rPr lang="zh-TW" alt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的品項</a:t>
                  </a:r>
                </a:p>
              </p:txBody>
            </p:sp>
            <p:sp>
              <p:nvSpPr>
                <p:cNvPr id="53" name="TextBox 20">
                  <a:extLst>
                    <a:ext uri="{FF2B5EF4-FFF2-40B4-BE49-F238E27FC236}">
                      <a16:creationId xmlns:a16="http://schemas.microsoft.com/office/drawing/2014/main" id="{0B35DB00-3449-4828-A138-44B2E909AE30}"/>
                    </a:ext>
                  </a:extLst>
                </p:cNvPr>
                <p:cNvSpPr txBox="1"/>
                <p:nvPr/>
              </p:nvSpPr>
              <p:spPr>
                <a:xfrm>
                  <a:off x="1363427" y="1485035"/>
                  <a:ext cx="766941" cy="701154"/>
                </a:xfrm>
                <a:prstGeom prst="rect">
                  <a:avLst/>
                </a:prstGeom>
                <a:solidFill>
                  <a:srgbClr val="FFBA75"/>
                </a:solidFill>
              </p:spPr>
              <p:txBody>
                <a:bodyPr wrap="square" lIns="108000" rIns="108000" rtlCol="0">
                  <a:spAutoFit/>
                </a:bodyPr>
                <a:lstStyle/>
                <a:p>
                  <a:endParaRPr lang="en-US" altLang="ko-KR" sz="2400" b="1" u="sng" dirty="0">
                    <a:solidFill>
                      <a:srgbClr val="FFFAB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endParaRPr lang="ko-KR" altLang="en-US" sz="2400" b="1" u="sng" dirty="0">
                    <a:solidFill>
                      <a:srgbClr val="FFFAB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pic>
            <p:nvPicPr>
              <p:cNvPr id="62" name="Picture 4" descr="https://img.chinatimes.com/newsphoto/2017-02-27/656/20170227003769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59"/>
              <a:stretch/>
            </p:blipFill>
            <p:spPr bwMode="auto">
              <a:xfrm>
                <a:off x="5364088" y="2166042"/>
                <a:ext cx="1495125" cy="878311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https://f.share.photo.xuite.net/kopapa1116/1f5112d/5982084/241500585_x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0" t="3388" r="9377" b="2574"/>
              <a:stretch/>
            </p:blipFill>
            <p:spPr bwMode="auto">
              <a:xfrm>
                <a:off x="6998187" y="2166043"/>
                <a:ext cx="1395885" cy="878312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矩形 64"/>
              <p:cNvSpPr/>
              <p:nvPr/>
            </p:nvSpPr>
            <p:spPr>
              <a:xfrm>
                <a:off x="7052224" y="3067095"/>
                <a:ext cx="168296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600" b="1" dirty="0">
                    <a:solidFill>
                      <a:srgbClr val="22645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鹽烤馬鈴薯塊</a:t>
                </a:r>
                <a:endParaRPr lang="en-US" altLang="zh-TW" sz="1600" b="1" dirty="0">
                  <a:solidFill>
                    <a:srgbClr val="22645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r>
                  <a:rPr lang="en-US" altLang="zh-TW" sz="1600" b="1" dirty="0">
                    <a:solidFill>
                      <a:srgbClr val="22645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46</a:t>
                </a:r>
                <a:r>
                  <a:rPr lang="zh-TW" altLang="en-US" sz="1600" b="1" dirty="0">
                    <a:solidFill>
                      <a:srgbClr val="22645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克約</a:t>
                </a:r>
                <a:r>
                  <a:rPr lang="en-US" altLang="zh-TW" sz="1600" b="1" dirty="0">
                    <a:solidFill>
                      <a:srgbClr val="22645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35</a:t>
                </a:r>
                <a:r>
                  <a:rPr lang="zh-TW" altLang="en-US" sz="1600" b="1" dirty="0">
                    <a:solidFill>
                      <a:srgbClr val="22645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大卡</a:t>
                </a: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4937264" y="3067095"/>
                <a:ext cx="218532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600" b="1" dirty="0">
                    <a:solidFill>
                      <a:srgbClr val="22645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一包約 </a:t>
                </a:r>
                <a:r>
                  <a:rPr lang="en-US" altLang="zh-TW" sz="1600" b="1" dirty="0">
                    <a:solidFill>
                      <a:srgbClr val="22645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46 </a:t>
                </a:r>
                <a:r>
                  <a:rPr lang="zh-TW" altLang="en-US" sz="1600" b="1" dirty="0">
                    <a:solidFill>
                      <a:srgbClr val="22645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公克洋芋片</a:t>
                </a:r>
                <a:endParaRPr lang="en-US" altLang="zh-TW" sz="1600" b="1" dirty="0">
                  <a:solidFill>
                    <a:srgbClr val="226453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algn="ctr"/>
                <a:r>
                  <a:rPr lang="zh-TW" altLang="en-US" sz="1600" b="1" dirty="0">
                    <a:solidFill>
                      <a:srgbClr val="22645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達 </a:t>
                </a:r>
                <a:r>
                  <a:rPr lang="en-US" altLang="zh-TW" sz="1600" b="1" dirty="0">
                    <a:solidFill>
                      <a:srgbClr val="22645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200 </a:t>
                </a:r>
                <a:r>
                  <a:rPr lang="zh-TW" altLang="en-US" sz="1600" b="1" dirty="0">
                    <a:solidFill>
                      <a:srgbClr val="226453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大卡</a:t>
                </a:r>
              </a:p>
            </p:txBody>
          </p:sp>
        </p:grpSp>
        <p:pic>
          <p:nvPicPr>
            <p:cNvPr id="47106" name="Picture 2" descr="いろいろなシェフのイラスト（女性・アジア人）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21" y="2178286"/>
              <a:ext cx="1101026" cy="1101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群組 9"/>
          <p:cNvGrpSpPr/>
          <p:nvPr/>
        </p:nvGrpSpPr>
        <p:grpSpPr>
          <a:xfrm>
            <a:off x="524727" y="3651870"/>
            <a:ext cx="8210463" cy="1080121"/>
            <a:chOff x="524727" y="3651870"/>
            <a:chExt cx="8210463" cy="1080121"/>
          </a:xfrm>
        </p:grpSpPr>
        <p:grpSp>
          <p:nvGrpSpPr>
            <p:cNvPr id="54" name="群組 53"/>
            <p:cNvGrpSpPr/>
            <p:nvPr/>
          </p:nvGrpSpPr>
          <p:grpSpPr>
            <a:xfrm>
              <a:off x="563883" y="3651870"/>
              <a:ext cx="8171307" cy="1080120"/>
              <a:chOff x="755576" y="3834108"/>
              <a:chExt cx="8171307" cy="1080120"/>
            </a:xfrm>
          </p:grpSpPr>
          <p:grpSp>
            <p:nvGrpSpPr>
              <p:cNvPr id="55" name="群組 54"/>
              <p:cNvGrpSpPr/>
              <p:nvPr/>
            </p:nvGrpSpPr>
            <p:grpSpPr>
              <a:xfrm>
                <a:off x="770694" y="3834108"/>
                <a:ext cx="8156189" cy="1080120"/>
                <a:chOff x="1215612" y="1396350"/>
                <a:chExt cx="7161444" cy="911352"/>
              </a:xfrm>
            </p:grpSpPr>
            <p:sp>
              <p:nvSpPr>
                <p:cNvPr id="57" name="Isosceles Triangle 3">
                  <a:extLst>
                    <a:ext uri="{FF2B5EF4-FFF2-40B4-BE49-F238E27FC236}">
                      <a16:creationId xmlns:a16="http://schemas.microsoft.com/office/drawing/2014/main" id="{C6096476-35DA-4E54-90C4-45C85E47236E}"/>
                    </a:ext>
                  </a:extLst>
                </p:cNvPr>
                <p:cNvSpPr/>
                <p:nvPr/>
              </p:nvSpPr>
              <p:spPr>
                <a:xfrm rot="5400000">
                  <a:off x="1177209" y="1434753"/>
                  <a:ext cx="911352" cy="8345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6866" h="2016224">
                      <a:moveTo>
                        <a:pt x="943433" y="0"/>
                      </a:moveTo>
                      <a:lnTo>
                        <a:pt x="1886866" y="1584176"/>
                      </a:lnTo>
                      <a:cubicBezTo>
                        <a:pt x="1683465" y="1844743"/>
                        <a:pt x="1336825" y="2016224"/>
                        <a:pt x="943433" y="2016224"/>
                      </a:cubicBezTo>
                      <a:cubicBezTo>
                        <a:pt x="550041" y="2016224"/>
                        <a:pt x="203402" y="1844743"/>
                        <a:pt x="0" y="1584176"/>
                      </a:cubicBezTo>
                      <a:close/>
                    </a:path>
                  </a:pathLst>
                </a:custGeom>
                <a:solidFill>
                  <a:srgbClr val="FFBA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58" name="Rectangle 2">
                  <a:extLst>
                    <a:ext uri="{FF2B5EF4-FFF2-40B4-BE49-F238E27FC236}">
                      <a16:creationId xmlns:a16="http://schemas.microsoft.com/office/drawing/2014/main" id="{105059F7-C058-42DA-9701-5DA779407A7C}"/>
                    </a:ext>
                  </a:extLst>
                </p:cNvPr>
                <p:cNvSpPr/>
                <p:nvPr/>
              </p:nvSpPr>
              <p:spPr>
                <a:xfrm>
                  <a:off x="1462497" y="1532016"/>
                  <a:ext cx="2810714" cy="651529"/>
                </a:xfrm>
                <a:prstGeom prst="rect">
                  <a:avLst/>
                </a:prstGeom>
                <a:solidFill>
                  <a:srgbClr val="86D6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59" name="Rounded Rectangle 6">
                  <a:extLst>
                    <a:ext uri="{FF2B5EF4-FFF2-40B4-BE49-F238E27FC236}">
                      <a16:creationId xmlns:a16="http://schemas.microsoft.com/office/drawing/2014/main" id="{BF005627-D8C3-4972-8A14-F05EB8727540}"/>
                    </a:ext>
                  </a:extLst>
                </p:cNvPr>
                <p:cNvSpPr/>
                <p:nvPr/>
              </p:nvSpPr>
              <p:spPr>
                <a:xfrm>
                  <a:off x="1929732" y="1489780"/>
                  <a:ext cx="6447324" cy="693763"/>
                </a:xfrm>
                <a:prstGeom prst="roundRect">
                  <a:avLst>
                    <a:gd name="adj" fmla="val 5329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2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dirty="0"/>
                </a:p>
              </p:txBody>
            </p:sp>
            <p:sp>
              <p:nvSpPr>
                <p:cNvPr id="60" name="TextBox 8">
                  <a:extLst>
                    <a:ext uri="{FF2B5EF4-FFF2-40B4-BE49-F238E27FC236}">
                      <a16:creationId xmlns:a16="http://schemas.microsoft.com/office/drawing/2014/main" id="{0303E985-4588-46FA-A569-C60F2775F8FE}"/>
                    </a:ext>
                  </a:extLst>
                </p:cNvPr>
                <p:cNvSpPr txBox="1"/>
                <p:nvPr/>
              </p:nvSpPr>
              <p:spPr>
                <a:xfrm>
                  <a:off x="2192586" y="1700134"/>
                  <a:ext cx="6000736" cy="337593"/>
                </a:xfrm>
                <a:prstGeom prst="rect">
                  <a:avLst/>
                </a:prstGeom>
                <a:noFill/>
              </p:spPr>
              <p:txBody>
                <a:bodyPr wrap="square" lIns="108000" rIns="108000" rtlCol="0" anchor="ctr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lang="zh-TW" alt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食物料理應以</a:t>
                  </a:r>
                  <a:r>
                    <a:rPr lang="zh-TW" altLang="en-US" sz="2000" b="1" dirty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水煮、清蒸</a:t>
                  </a:r>
                  <a:r>
                    <a:rPr lang="zh-TW" altLang="en-US" sz="2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代替油炸</a:t>
                  </a:r>
                  <a:r>
                    <a:rPr lang="zh-TW" altLang="en-US" sz="2000" b="1" dirty="0">
                      <a:solidFill>
                        <a:srgbClr val="C00000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，多清湯少羹湯或濃湯</a:t>
                  </a:r>
                </a:p>
              </p:txBody>
            </p:sp>
            <p:sp>
              <p:nvSpPr>
                <p:cNvPr id="61" name="TextBox 20">
                  <a:extLst>
                    <a:ext uri="{FF2B5EF4-FFF2-40B4-BE49-F238E27FC236}">
                      <a16:creationId xmlns:a16="http://schemas.microsoft.com/office/drawing/2014/main" id="{0B35DB00-3449-4828-A138-44B2E909AE30}"/>
                    </a:ext>
                  </a:extLst>
                </p:cNvPr>
                <p:cNvSpPr txBox="1"/>
                <p:nvPr/>
              </p:nvSpPr>
              <p:spPr>
                <a:xfrm>
                  <a:off x="1328789" y="1485035"/>
                  <a:ext cx="801578" cy="701154"/>
                </a:xfrm>
                <a:prstGeom prst="rect">
                  <a:avLst/>
                </a:prstGeom>
                <a:solidFill>
                  <a:srgbClr val="FFBA75"/>
                </a:solidFill>
              </p:spPr>
              <p:txBody>
                <a:bodyPr wrap="square" lIns="108000" rIns="108000" rtlCol="0">
                  <a:spAutoFit/>
                </a:bodyPr>
                <a:lstStyle/>
                <a:p>
                  <a:endParaRPr lang="en-US" altLang="zh-TW" sz="2400" b="1" u="sng" dirty="0">
                    <a:solidFill>
                      <a:srgbClr val="FFFAB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endParaRPr lang="zh-TW" altLang="en-US" sz="2400" b="1" u="sng" dirty="0">
                    <a:solidFill>
                      <a:srgbClr val="FFFABC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56" name="矩形 55"/>
              <p:cNvSpPr/>
              <p:nvPr/>
            </p:nvSpPr>
            <p:spPr>
              <a:xfrm>
                <a:off x="755576" y="4122140"/>
                <a:ext cx="1847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TW" altLang="en-US" sz="24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47108" name="Picture 4" descr="スロークッカーのイラスト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727" y="3675348"/>
              <a:ext cx="1056643" cy="105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028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24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多喝白開水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F43FDD9-9B98-4F44-A250-03E7B1F9672A}"/>
              </a:ext>
            </a:extLst>
          </p:cNvPr>
          <p:cNvGrpSpPr/>
          <p:nvPr/>
        </p:nvGrpSpPr>
        <p:grpSpPr>
          <a:xfrm>
            <a:off x="628818" y="2715766"/>
            <a:ext cx="3879682" cy="2081731"/>
            <a:chOff x="827584" y="1498843"/>
            <a:chExt cx="3879682" cy="2081731"/>
          </a:xfrm>
        </p:grpSpPr>
        <p:sp>
          <p:nvSpPr>
            <p:cNvPr id="25" name="矩形: 圓角 11">
              <a:extLst>
                <a:ext uri="{FF2B5EF4-FFF2-40B4-BE49-F238E27FC236}">
                  <a16:creationId xmlns:a16="http://schemas.microsoft.com/office/drawing/2014/main" id="{A8D02C99-1BCA-4698-B706-B8C9AFC24378}"/>
                </a:ext>
              </a:extLst>
            </p:cNvPr>
            <p:cNvSpPr/>
            <p:nvPr/>
          </p:nvSpPr>
          <p:spPr>
            <a:xfrm>
              <a:off x="827584" y="1498843"/>
              <a:ext cx="3879682" cy="20817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6" name="矩形: 圓角 1">
              <a:extLst>
                <a:ext uri="{FF2B5EF4-FFF2-40B4-BE49-F238E27FC236}">
                  <a16:creationId xmlns:a16="http://schemas.microsoft.com/office/drawing/2014/main" id="{D98CEB5A-E16B-4B23-95E4-4812DA263CE3}"/>
                </a:ext>
              </a:extLst>
            </p:cNvPr>
            <p:cNvSpPr/>
            <p:nvPr/>
          </p:nvSpPr>
          <p:spPr>
            <a:xfrm>
              <a:off x="1043608" y="1655968"/>
              <a:ext cx="3409986" cy="523220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正確喝水</a:t>
              </a:r>
              <a:r>
                <a:rPr lang="en-US" altLang="zh-TW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zh-TW" alt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少量多次補水</a:t>
              </a:r>
            </a:p>
          </p:txBody>
        </p: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E14BEA38-F932-4562-99BA-6D54CDBF9EE3}"/>
              </a:ext>
            </a:extLst>
          </p:cNvPr>
          <p:cNvGrpSpPr/>
          <p:nvPr/>
        </p:nvGrpSpPr>
        <p:grpSpPr>
          <a:xfrm>
            <a:off x="4766192" y="2734564"/>
            <a:ext cx="3879682" cy="2081731"/>
            <a:chOff x="827584" y="1498843"/>
            <a:chExt cx="3879682" cy="2081731"/>
          </a:xfrm>
        </p:grpSpPr>
        <p:sp>
          <p:nvSpPr>
            <p:cNvPr id="52" name="矩形: 圓角 11">
              <a:extLst>
                <a:ext uri="{FF2B5EF4-FFF2-40B4-BE49-F238E27FC236}">
                  <a16:creationId xmlns:a16="http://schemas.microsoft.com/office/drawing/2014/main" id="{8EF0F323-926D-441E-A42A-159FDAB804B1}"/>
                </a:ext>
              </a:extLst>
            </p:cNvPr>
            <p:cNvSpPr/>
            <p:nvPr/>
          </p:nvSpPr>
          <p:spPr>
            <a:xfrm>
              <a:off x="827584" y="1498843"/>
              <a:ext cx="3879682" cy="20817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CD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3" name="矩形: 圓角 1">
              <a:extLst>
                <a:ext uri="{FF2B5EF4-FFF2-40B4-BE49-F238E27FC236}">
                  <a16:creationId xmlns:a16="http://schemas.microsoft.com/office/drawing/2014/main" id="{8F7C0A5D-A004-4F67-895B-94968C09E806}"/>
                </a:ext>
              </a:extLst>
            </p:cNvPr>
            <p:cNvSpPr/>
            <p:nvPr/>
          </p:nvSpPr>
          <p:spPr>
            <a:xfrm>
              <a:off x="1043608" y="1655968"/>
              <a:ext cx="3409986" cy="523220"/>
            </a:xfrm>
            <a:prstGeom prst="roundRect">
              <a:avLst/>
            </a:prstGeom>
            <a:solidFill>
              <a:srgbClr val="F78D7C"/>
            </a:solidFill>
            <a:ln>
              <a:solidFill>
                <a:srgbClr val="FCD9D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養成喝水習慣</a:t>
              </a:r>
              <a:r>
                <a:rPr lang="en-US" altLang="zh-TW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app</a:t>
              </a:r>
            </a:p>
          </p:txBody>
        </p:sp>
      </p:grpSp>
      <p:grpSp>
        <p:nvGrpSpPr>
          <p:cNvPr id="4101" name="群組 4100">
            <a:extLst>
              <a:ext uri="{FF2B5EF4-FFF2-40B4-BE49-F238E27FC236}">
                <a16:creationId xmlns:a16="http://schemas.microsoft.com/office/drawing/2014/main" id="{2DC41E2F-59B3-4653-A0FC-50D1616677FA}"/>
              </a:ext>
            </a:extLst>
          </p:cNvPr>
          <p:cNvGrpSpPr/>
          <p:nvPr/>
        </p:nvGrpSpPr>
        <p:grpSpPr>
          <a:xfrm>
            <a:off x="4817810" y="3396111"/>
            <a:ext cx="3898073" cy="1344024"/>
            <a:chOff x="4817810" y="3396111"/>
            <a:chExt cx="3898073" cy="1344024"/>
          </a:xfrm>
        </p:grpSpPr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9F84CC62-7285-438E-B35F-010ED7F26735}"/>
                </a:ext>
              </a:extLst>
            </p:cNvPr>
            <p:cNvGrpSpPr/>
            <p:nvPr/>
          </p:nvGrpSpPr>
          <p:grpSpPr>
            <a:xfrm>
              <a:off x="4817810" y="3675235"/>
              <a:ext cx="873402" cy="1052563"/>
              <a:chOff x="4817810" y="3675235"/>
              <a:chExt cx="873402" cy="1052563"/>
            </a:xfrm>
          </p:grpSpPr>
          <p:pic>
            <p:nvPicPr>
              <p:cNvPr id="4098" name="Picture 2" descr="居家防疫別忘喝水！最佳「喝水時間表」+ 紀錄喝水App推薦，網友實測三週甩5公斤！ - BEAUTY美人圈">
                <a:extLst>
                  <a:ext uri="{FF2B5EF4-FFF2-40B4-BE49-F238E27FC236}">
                    <a16:creationId xmlns:a16="http://schemas.microsoft.com/office/drawing/2014/main" id="{DE2C3093-5696-4748-AB58-825D9F3D33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32" y="3675235"/>
                <a:ext cx="658051" cy="658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245F9858-5ED5-4676-90F2-474F16B5E41D}"/>
                  </a:ext>
                </a:extLst>
              </p:cNvPr>
              <p:cNvSpPr/>
              <p:nvPr/>
            </p:nvSpPr>
            <p:spPr>
              <a:xfrm>
                <a:off x="4817810" y="4296911"/>
                <a:ext cx="873402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05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Water</a:t>
                </a:r>
                <a:r>
                  <a:rPr lang="en-US" altLang="zh-TW" sz="105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/>
                </a:r>
                <a:br>
                  <a:rPr lang="en-US" altLang="zh-TW" sz="105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</a:br>
                <a:r>
                  <a:rPr lang="zh-TW" altLang="en-US" sz="105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Reminder</a:t>
                </a:r>
              </a:p>
            </p:txBody>
          </p:sp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C4453628-794B-4711-ACE2-DF78F4B7047D}"/>
                </a:ext>
              </a:extLst>
            </p:cNvPr>
            <p:cNvGrpSpPr/>
            <p:nvPr/>
          </p:nvGrpSpPr>
          <p:grpSpPr>
            <a:xfrm>
              <a:off x="5530349" y="3652298"/>
              <a:ext cx="873402" cy="898529"/>
              <a:chOff x="5530349" y="3652298"/>
              <a:chExt cx="873402" cy="898529"/>
            </a:xfrm>
          </p:grpSpPr>
          <p:pic>
            <p:nvPicPr>
              <p:cNvPr id="4100" name="Picture 4" descr="Hydrillo - drink reminder and water intake tracker app">
                <a:extLst>
                  <a:ext uri="{FF2B5EF4-FFF2-40B4-BE49-F238E27FC236}">
                    <a16:creationId xmlns:a16="http://schemas.microsoft.com/office/drawing/2014/main" id="{14067C8E-703A-4443-8752-F88B401AF7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47196" y="3652298"/>
                <a:ext cx="680988" cy="680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AFDCB51F-EC97-41CB-ADFE-3A028374FA89}"/>
                  </a:ext>
                </a:extLst>
              </p:cNvPr>
              <p:cNvSpPr/>
              <p:nvPr/>
            </p:nvSpPr>
            <p:spPr>
              <a:xfrm>
                <a:off x="5530349" y="4296911"/>
                <a:ext cx="873402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050" b="1" dirty="0" err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Hydrillo</a:t>
                </a:r>
                <a:endParaRPr lang="en-US" altLang="zh-TW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115841BD-BBAC-41EF-954B-2ACFF4F9C57E}"/>
                </a:ext>
              </a:extLst>
            </p:cNvPr>
            <p:cNvGrpSpPr/>
            <p:nvPr/>
          </p:nvGrpSpPr>
          <p:grpSpPr>
            <a:xfrm>
              <a:off x="6228335" y="3658187"/>
              <a:ext cx="873402" cy="890543"/>
              <a:chOff x="6228335" y="3658187"/>
              <a:chExt cx="873402" cy="890543"/>
            </a:xfrm>
          </p:grpSpPr>
          <p:pic>
            <p:nvPicPr>
              <p:cNvPr id="4102" name="Picture 6" descr="喝水APP推薦！養肌不用再怕忘記喝水，一起輕鬆養出水光肌">
                <a:extLst>
                  <a:ext uri="{FF2B5EF4-FFF2-40B4-BE49-F238E27FC236}">
                    <a16:creationId xmlns:a16="http://schemas.microsoft.com/office/drawing/2014/main" id="{A0EAF151-8D57-4B34-AD2F-C95DC04B2A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1" t="6295" r="81354" b="72537"/>
              <a:stretch/>
            </p:blipFill>
            <p:spPr bwMode="auto">
              <a:xfrm>
                <a:off x="6267276" y="3658187"/>
                <a:ext cx="680988" cy="686175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9FE85898-7206-4489-8437-000C45535CFF}"/>
                  </a:ext>
                </a:extLst>
              </p:cNvPr>
              <p:cNvSpPr/>
              <p:nvPr/>
            </p:nvSpPr>
            <p:spPr>
              <a:xfrm>
                <a:off x="6228335" y="4294814"/>
                <a:ext cx="873402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05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植物保姆</a:t>
                </a:r>
                <a:endParaRPr lang="en-US" altLang="zh-TW" sz="105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CE4E4400-3533-458F-9F5B-C5C2D78DE593}"/>
                </a:ext>
              </a:extLst>
            </p:cNvPr>
            <p:cNvGrpSpPr/>
            <p:nvPr/>
          </p:nvGrpSpPr>
          <p:grpSpPr>
            <a:xfrm>
              <a:off x="6979815" y="3663445"/>
              <a:ext cx="721446" cy="902579"/>
              <a:chOff x="6979815" y="3663445"/>
              <a:chExt cx="721446" cy="902579"/>
            </a:xfrm>
          </p:grpSpPr>
          <p:pic>
            <p:nvPicPr>
              <p:cNvPr id="4104" name="Picture 8" descr="Water Reminder - Remind Drink Water - Google Play 應用程式">
                <a:extLst>
                  <a:ext uri="{FF2B5EF4-FFF2-40B4-BE49-F238E27FC236}">
                    <a16:creationId xmlns:a16="http://schemas.microsoft.com/office/drawing/2014/main" id="{F9F3DD30-D2FC-40B4-995B-8043B0A6B9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0272" y="3663445"/>
                <a:ext cx="680989" cy="6809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A9FF6E84-F72E-4A2D-882C-75A33F6893BF}"/>
                  </a:ext>
                </a:extLst>
              </p:cNvPr>
              <p:cNvSpPr/>
              <p:nvPr/>
            </p:nvSpPr>
            <p:spPr>
              <a:xfrm>
                <a:off x="6979815" y="4312108"/>
                <a:ext cx="720080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105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喝水寶</a:t>
                </a:r>
              </a:p>
            </p:txBody>
          </p: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66046B05-4E34-40EA-BA35-E44115779DA5}"/>
                </a:ext>
              </a:extLst>
            </p:cNvPr>
            <p:cNvGrpSpPr/>
            <p:nvPr/>
          </p:nvGrpSpPr>
          <p:grpSpPr>
            <a:xfrm>
              <a:off x="7524328" y="3396111"/>
              <a:ext cx="1191555" cy="1344024"/>
              <a:chOff x="7524328" y="3396111"/>
              <a:chExt cx="1191555" cy="1344024"/>
            </a:xfrm>
          </p:grpSpPr>
          <p:pic>
            <p:nvPicPr>
              <p:cNvPr id="4106" name="Picture 10" descr="Best Hydration Apps of 2020">
                <a:extLst>
                  <a:ext uri="{FF2B5EF4-FFF2-40B4-BE49-F238E27FC236}">
                    <a16:creationId xmlns:a16="http://schemas.microsoft.com/office/drawing/2014/main" id="{23994732-BED1-4A2D-BE39-29984C3805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24328" y="3396111"/>
                <a:ext cx="1191555" cy="1191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矩形 67">
                <a:extLst>
                  <a:ext uri="{FF2B5EF4-FFF2-40B4-BE49-F238E27FC236}">
                    <a16:creationId xmlns:a16="http://schemas.microsoft.com/office/drawing/2014/main" id="{59734CD8-E180-4AC9-BF66-6F3A0771F3E2}"/>
                  </a:ext>
                </a:extLst>
              </p:cNvPr>
              <p:cNvSpPr/>
              <p:nvPr/>
            </p:nvSpPr>
            <p:spPr>
              <a:xfrm>
                <a:off x="7756623" y="4324637"/>
                <a:ext cx="720080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05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Drink Water</a:t>
                </a:r>
                <a:endParaRPr lang="zh-TW" altLang="en-US" sz="105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B4A85D84-600C-47AC-B2C7-4C0CD4642E30}"/>
              </a:ext>
            </a:extLst>
          </p:cNvPr>
          <p:cNvGrpSpPr/>
          <p:nvPr/>
        </p:nvGrpSpPr>
        <p:grpSpPr>
          <a:xfrm>
            <a:off x="3059832" y="123478"/>
            <a:ext cx="3670372" cy="503202"/>
            <a:chOff x="6300192" y="4515966"/>
            <a:chExt cx="3670372" cy="503202"/>
          </a:xfrm>
        </p:grpSpPr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C10A60FA-AF0C-46FF-9BAD-3E3ED0A41269}"/>
                </a:ext>
              </a:extLst>
            </p:cNvPr>
            <p:cNvGrpSpPr/>
            <p:nvPr/>
          </p:nvGrpSpPr>
          <p:grpSpPr>
            <a:xfrm rot="10800000">
              <a:off x="6343457" y="4624123"/>
              <a:ext cx="3627107" cy="395045"/>
              <a:chOff x="6440408" y="2818904"/>
              <a:chExt cx="3627107" cy="594440"/>
            </a:xfrm>
            <a:solidFill>
              <a:srgbClr val="F0597D"/>
            </a:solidFill>
          </p:grpSpPr>
          <p:sp>
            <p:nvSpPr>
              <p:cNvPr id="90" name="流程圖: 延遲 89">
                <a:extLst>
                  <a:ext uri="{FF2B5EF4-FFF2-40B4-BE49-F238E27FC236}">
                    <a16:creationId xmlns:a16="http://schemas.microsoft.com/office/drawing/2014/main" id="{A7A6FFFB-1702-4535-B5B6-7071C1BE372F}"/>
                  </a:ext>
                </a:extLst>
              </p:cNvPr>
              <p:cNvSpPr/>
              <p:nvPr/>
            </p:nvSpPr>
            <p:spPr>
              <a:xfrm>
                <a:off x="9473076" y="2818904"/>
                <a:ext cx="594439" cy="59443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1" name="流程圖: 程序 90">
                <a:extLst>
                  <a:ext uri="{FF2B5EF4-FFF2-40B4-BE49-F238E27FC236}">
                    <a16:creationId xmlns:a16="http://schemas.microsoft.com/office/drawing/2014/main" id="{C1E81459-0F45-43E2-88E7-6BAB6C01961A}"/>
                  </a:ext>
                </a:extLst>
              </p:cNvPr>
              <p:cNvSpPr/>
              <p:nvPr/>
            </p:nvSpPr>
            <p:spPr>
              <a:xfrm>
                <a:off x="6440408" y="2818906"/>
                <a:ext cx="3159434" cy="594438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85" name="群組 84">
              <a:extLst>
                <a:ext uri="{FF2B5EF4-FFF2-40B4-BE49-F238E27FC236}">
                  <a16:creationId xmlns:a16="http://schemas.microsoft.com/office/drawing/2014/main" id="{0A66CAA7-40CE-4AF0-8B93-D34B741D5037}"/>
                </a:ext>
              </a:extLst>
            </p:cNvPr>
            <p:cNvGrpSpPr/>
            <p:nvPr/>
          </p:nvGrpSpPr>
          <p:grpSpPr>
            <a:xfrm rot="10800000">
              <a:off x="6343456" y="4571866"/>
              <a:ext cx="3627108" cy="394522"/>
              <a:chOff x="6440409" y="2818906"/>
              <a:chExt cx="3627108" cy="394522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88" name="流程圖: 延遲 87">
                <a:extLst>
                  <a:ext uri="{FF2B5EF4-FFF2-40B4-BE49-F238E27FC236}">
                    <a16:creationId xmlns:a16="http://schemas.microsoft.com/office/drawing/2014/main" id="{C0E1FB97-86E7-4163-9E09-1A1B306637E7}"/>
                  </a:ext>
                </a:extLst>
              </p:cNvPr>
              <p:cNvSpPr/>
              <p:nvPr/>
            </p:nvSpPr>
            <p:spPr>
              <a:xfrm>
                <a:off x="9633040" y="2818906"/>
                <a:ext cx="434477" cy="394522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流程圖: 程序 88">
                <a:extLst>
                  <a:ext uri="{FF2B5EF4-FFF2-40B4-BE49-F238E27FC236}">
                    <a16:creationId xmlns:a16="http://schemas.microsoft.com/office/drawing/2014/main" id="{3BBAD250-05C9-475E-9F12-FB90E66E2357}"/>
                  </a:ext>
                </a:extLst>
              </p:cNvPr>
              <p:cNvSpPr/>
              <p:nvPr/>
            </p:nvSpPr>
            <p:spPr>
              <a:xfrm>
                <a:off x="6440409" y="2818906"/>
                <a:ext cx="3159434" cy="394522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6" name="文字方塊 85">
              <a:hlinkClick r:id="rId8" action="ppaction://hlinkfile"/>
              <a:extLst>
                <a:ext uri="{FF2B5EF4-FFF2-40B4-BE49-F238E27FC236}">
                  <a16:creationId xmlns:a16="http://schemas.microsoft.com/office/drawing/2014/main" id="{A78D635B-6775-47B0-9C7B-31425CF10F55}"/>
                </a:ext>
              </a:extLst>
            </p:cNvPr>
            <p:cNvSpPr txBox="1"/>
            <p:nvPr/>
          </p:nvSpPr>
          <p:spPr>
            <a:xfrm>
              <a:off x="6937896" y="4515966"/>
              <a:ext cx="29126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多喝溫水對身體會帶來的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個好處！</a:t>
              </a:r>
              <a:endParaRPr lang="en-US" altLang="zh-TW" sz="1200" b="1" dirty="0">
                <a:solidFill>
                  <a:srgbClr val="EC2C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38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秒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pic>
          <p:nvPicPr>
            <p:cNvPr id="87" name="Picture 2">
              <a:extLst>
                <a:ext uri="{FF2B5EF4-FFF2-40B4-BE49-F238E27FC236}">
                  <a16:creationId xmlns:a16="http://schemas.microsoft.com/office/drawing/2014/main" id="{093259C3-F1ED-4ECB-8FCA-3A7D9F619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515966"/>
              <a:ext cx="420687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97" name="群組 4096">
            <a:extLst>
              <a:ext uri="{FF2B5EF4-FFF2-40B4-BE49-F238E27FC236}">
                <a16:creationId xmlns:a16="http://schemas.microsoft.com/office/drawing/2014/main" id="{3E01B1DC-7DD9-4821-9E2E-7F590426A7FA}"/>
              </a:ext>
            </a:extLst>
          </p:cNvPr>
          <p:cNvGrpSpPr/>
          <p:nvPr/>
        </p:nvGrpSpPr>
        <p:grpSpPr>
          <a:xfrm>
            <a:off x="807043" y="3444551"/>
            <a:ext cx="1658472" cy="1092926"/>
            <a:chOff x="807043" y="3444551"/>
            <a:chExt cx="1658472" cy="1092926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E84249D2-19FC-4EA7-809B-2547D290B21B}"/>
                </a:ext>
              </a:extLst>
            </p:cNvPr>
            <p:cNvSpPr/>
            <p:nvPr/>
          </p:nvSpPr>
          <p:spPr>
            <a:xfrm>
              <a:off x="1594066" y="3579862"/>
              <a:ext cx="87144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每次</a:t>
              </a:r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/>
              </a:r>
              <a:b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不超過</a:t>
              </a:r>
              <a:endPara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200cc</a:t>
              </a:r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4108" name="Picture 12" descr="いろいろな量の水のイラスト | かわいいフリー素材集 いらすとや">
              <a:extLst>
                <a:ext uri="{FF2B5EF4-FFF2-40B4-BE49-F238E27FC236}">
                  <a16:creationId xmlns:a16="http://schemas.microsoft.com/office/drawing/2014/main" id="{E6E4B499-C833-4149-8262-9C8BC41090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043" y="3444551"/>
              <a:ext cx="747170" cy="1092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6" name="群組 4095">
            <a:extLst>
              <a:ext uri="{FF2B5EF4-FFF2-40B4-BE49-F238E27FC236}">
                <a16:creationId xmlns:a16="http://schemas.microsoft.com/office/drawing/2014/main" id="{2EF214E7-C62D-4EA8-83AD-F1F2EBA75DA3}"/>
              </a:ext>
            </a:extLst>
          </p:cNvPr>
          <p:cNvGrpSpPr/>
          <p:nvPr/>
        </p:nvGrpSpPr>
        <p:grpSpPr>
          <a:xfrm>
            <a:off x="2506117" y="3579862"/>
            <a:ext cx="1919379" cy="923330"/>
            <a:chOff x="2506117" y="3579862"/>
            <a:chExt cx="1919379" cy="923330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5D2D2856-8EAB-4E93-B086-0601FF4A3CE1}"/>
                </a:ext>
              </a:extLst>
            </p:cNvPr>
            <p:cNvSpPr/>
            <p:nvPr/>
          </p:nvSpPr>
          <p:spPr>
            <a:xfrm>
              <a:off x="3347864" y="3579862"/>
              <a:ext cx="1077632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r>
                <a:rPr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小時</a:t>
              </a:r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/>
              </a:r>
              <a:b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</a:br>
              <a:r>
                <a:rPr lang="zh-TW" altLang="en-US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不超過</a:t>
              </a:r>
              <a:r>
                <a: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1000cc</a:t>
              </a:r>
            </a:p>
          </p:txBody>
        </p:sp>
        <p:pic>
          <p:nvPicPr>
            <p:cNvPr id="4110" name="Picture 14" descr="時計のイラスト 「30分毎の時間・長針・短針」 | かわいいフリー素材集 ...">
              <a:extLst>
                <a:ext uri="{FF2B5EF4-FFF2-40B4-BE49-F238E27FC236}">
                  <a16:creationId xmlns:a16="http://schemas.microsoft.com/office/drawing/2014/main" id="{53F718F0-9969-48FE-A609-FD8A8D88C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117" y="3579862"/>
              <a:ext cx="851373" cy="851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99" name="群組 4098">
            <a:extLst>
              <a:ext uri="{FF2B5EF4-FFF2-40B4-BE49-F238E27FC236}">
                <a16:creationId xmlns:a16="http://schemas.microsoft.com/office/drawing/2014/main" id="{215DB3D7-4853-4B2C-A259-BFEB447AF071}"/>
              </a:ext>
            </a:extLst>
          </p:cNvPr>
          <p:cNvGrpSpPr/>
          <p:nvPr/>
        </p:nvGrpSpPr>
        <p:grpSpPr>
          <a:xfrm>
            <a:off x="331257" y="1425308"/>
            <a:ext cx="8290192" cy="1188849"/>
            <a:chOff x="331257" y="1425308"/>
            <a:chExt cx="8290192" cy="1188849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7DA61D2A-176F-47BF-97B2-38068D073650}"/>
                </a:ext>
              </a:extLst>
            </p:cNvPr>
            <p:cNvGrpSpPr/>
            <p:nvPr/>
          </p:nvGrpSpPr>
          <p:grpSpPr>
            <a:xfrm>
              <a:off x="331257" y="1623103"/>
              <a:ext cx="8218436" cy="841548"/>
              <a:chOff x="73733" y="3596116"/>
              <a:chExt cx="8218436" cy="841548"/>
            </a:xfrm>
          </p:grpSpPr>
          <p:sp>
            <p:nvSpPr>
              <p:cNvPr id="15" name="Google Shape;7555;p51">
                <a:extLst>
                  <a:ext uri="{FF2B5EF4-FFF2-40B4-BE49-F238E27FC236}">
                    <a16:creationId xmlns:a16="http://schemas.microsoft.com/office/drawing/2014/main" id="{4E600D53-E66B-4DE4-B15A-C0095AC1FA41}"/>
                  </a:ext>
                </a:extLst>
              </p:cNvPr>
              <p:cNvSpPr/>
              <p:nvPr/>
            </p:nvSpPr>
            <p:spPr>
              <a:xfrm>
                <a:off x="371294" y="3596116"/>
                <a:ext cx="7920875" cy="841548"/>
              </a:xfrm>
              <a:custGeom>
                <a:avLst/>
                <a:gdLst/>
                <a:ahLst/>
                <a:cxnLst/>
                <a:rect l="l" t="t" r="r" b="b"/>
                <a:pathLst>
                  <a:path w="15784" h="15784" extrusionOk="0">
                    <a:moveTo>
                      <a:pt x="1" y="1"/>
                    </a:moveTo>
                    <a:lnTo>
                      <a:pt x="1" y="15783"/>
                    </a:lnTo>
                    <a:lnTo>
                      <a:pt x="15783" y="15783"/>
                    </a:lnTo>
                    <a:lnTo>
                      <a:pt x="15783" y="1"/>
                    </a:lnTo>
                    <a:close/>
                  </a:path>
                </a:pathLst>
              </a:custGeom>
              <a:solidFill>
                <a:srgbClr val="FFD400">
                  <a:alpha val="1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A373D5CC-8F1F-4FC1-BDCE-3B7CED07297A}"/>
                  </a:ext>
                </a:extLst>
              </p:cNvPr>
              <p:cNvSpPr/>
              <p:nvPr/>
            </p:nvSpPr>
            <p:spPr>
              <a:xfrm>
                <a:off x="73733" y="3818641"/>
                <a:ext cx="7272808" cy="451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zh-TW" alt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每天所需的水</a:t>
                </a:r>
                <a:r>
                  <a:rPr lang="en-US" altLang="zh-TW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=</a:t>
                </a:r>
                <a:r>
                  <a:rPr lang="zh-TW" alt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體重*</a:t>
                </a:r>
                <a:r>
                  <a:rPr lang="en-US" altLang="zh-TW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30~35 cc</a:t>
                </a:r>
              </a:p>
            </p:txBody>
          </p:sp>
        </p:grpSp>
        <p:pic>
          <p:nvPicPr>
            <p:cNvPr id="4112" name="Picture 16" descr="H2Oのキャラクター | かわいいフリー素材集 いらすとや">
              <a:extLst>
                <a:ext uri="{FF2B5EF4-FFF2-40B4-BE49-F238E27FC236}">
                  <a16:creationId xmlns:a16="http://schemas.microsoft.com/office/drawing/2014/main" id="{C02A69B6-05B1-4D3A-A91B-4ECB3B545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3604" y="1425308"/>
              <a:ext cx="1217845" cy="1188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028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375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多喝水的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大好處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1A1A49E-9AA2-446E-A2CB-F31CF5A1B1EE}"/>
              </a:ext>
            </a:extLst>
          </p:cNvPr>
          <p:cNvGrpSpPr/>
          <p:nvPr/>
        </p:nvGrpSpPr>
        <p:grpSpPr>
          <a:xfrm>
            <a:off x="546275" y="1471803"/>
            <a:ext cx="2575019" cy="3332195"/>
            <a:chOff x="546275" y="1471803"/>
            <a:chExt cx="2575019" cy="3332195"/>
          </a:xfrm>
        </p:grpSpPr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4287C546-D40F-4C54-9D21-A29A5FAA758F}"/>
                </a:ext>
              </a:extLst>
            </p:cNvPr>
            <p:cNvGrpSpPr/>
            <p:nvPr/>
          </p:nvGrpSpPr>
          <p:grpSpPr>
            <a:xfrm>
              <a:off x="546275" y="1471803"/>
              <a:ext cx="2575019" cy="3332195"/>
              <a:chOff x="546275" y="1471803"/>
              <a:chExt cx="2575019" cy="3332195"/>
            </a:xfrm>
          </p:grpSpPr>
          <p:sp>
            <p:nvSpPr>
              <p:cNvPr id="67" name="Google Shape;7555;p51">
                <a:extLst>
                  <a:ext uri="{FF2B5EF4-FFF2-40B4-BE49-F238E27FC236}">
                    <a16:creationId xmlns:a16="http://schemas.microsoft.com/office/drawing/2014/main" id="{DE634C8B-8C86-4C71-B2BF-DDD946E5296A}"/>
                  </a:ext>
                </a:extLst>
              </p:cNvPr>
              <p:cNvSpPr/>
              <p:nvPr/>
            </p:nvSpPr>
            <p:spPr>
              <a:xfrm>
                <a:off x="805662" y="1630611"/>
                <a:ext cx="2264819" cy="3173387"/>
              </a:xfrm>
              <a:custGeom>
                <a:avLst/>
                <a:gdLst/>
                <a:ahLst/>
                <a:cxnLst/>
                <a:rect l="l" t="t" r="r" b="b"/>
                <a:pathLst>
                  <a:path w="15784" h="15784" extrusionOk="0">
                    <a:moveTo>
                      <a:pt x="1" y="1"/>
                    </a:moveTo>
                    <a:lnTo>
                      <a:pt x="1" y="15783"/>
                    </a:lnTo>
                    <a:lnTo>
                      <a:pt x="15783" y="15783"/>
                    </a:lnTo>
                    <a:lnTo>
                      <a:pt x="15783" y="1"/>
                    </a:lnTo>
                    <a:close/>
                  </a:path>
                </a:pathLst>
              </a:custGeom>
              <a:solidFill>
                <a:srgbClr val="FFD400">
                  <a:alpha val="1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7496;p49">
                <a:extLst>
                  <a:ext uri="{FF2B5EF4-FFF2-40B4-BE49-F238E27FC236}">
                    <a16:creationId xmlns:a16="http://schemas.microsoft.com/office/drawing/2014/main" id="{BD74A285-BAF3-4A77-A4A5-615FC644AEE5}"/>
                  </a:ext>
                </a:extLst>
              </p:cNvPr>
              <p:cNvSpPr/>
              <p:nvPr/>
            </p:nvSpPr>
            <p:spPr>
              <a:xfrm rot="16200000">
                <a:off x="635212" y="1382866"/>
                <a:ext cx="590856" cy="768730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13834" extrusionOk="0">
                    <a:moveTo>
                      <a:pt x="3698" y="0"/>
                    </a:moveTo>
                    <a:cubicBezTo>
                      <a:pt x="3698" y="0"/>
                      <a:pt x="3650" y="579"/>
                      <a:pt x="3343" y="768"/>
                    </a:cubicBezTo>
                    <a:cubicBezTo>
                      <a:pt x="3253" y="820"/>
                      <a:pt x="3153" y="839"/>
                      <a:pt x="3058" y="839"/>
                    </a:cubicBezTo>
                    <a:cubicBezTo>
                      <a:pt x="2829" y="839"/>
                      <a:pt x="2623" y="733"/>
                      <a:pt x="2623" y="733"/>
                    </a:cubicBezTo>
                    <a:cubicBezTo>
                      <a:pt x="2623" y="733"/>
                      <a:pt x="2564" y="1312"/>
                      <a:pt x="2233" y="1501"/>
                    </a:cubicBezTo>
                    <a:cubicBezTo>
                      <a:pt x="2142" y="1555"/>
                      <a:pt x="2021" y="1574"/>
                      <a:pt x="1894" y="1574"/>
                    </a:cubicBezTo>
                    <a:cubicBezTo>
                      <a:pt x="1578" y="1574"/>
                      <a:pt x="1229" y="1453"/>
                      <a:pt x="1229" y="1453"/>
                    </a:cubicBezTo>
                    <a:cubicBezTo>
                      <a:pt x="1229" y="1453"/>
                      <a:pt x="1099" y="2056"/>
                      <a:pt x="886" y="2198"/>
                    </a:cubicBezTo>
                    <a:cubicBezTo>
                      <a:pt x="819" y="2238"/>
                      <a:pt x="707" y="2252"/>
                      <a:pt x="584" y="2252"/>
                    </a:cubicBezTo>
                    <a:cubicBezTo>
                      <a:pt x="317" y="2252"/>
                      <a:pt x="0" y="2186"/>
                      <a:pt x="0" y="2186"/>
                    </a:cubicBezTo>
                    <a:lnTo>
                      <a:pt x="0" y="2186"/>
                    </a:lnTo>
                    <a:lnTo>
                      <a:pt x="6864" y="13834"/>
                    </a:lnTo>
                    <a:cubicBezTo>
                      <a:pt x="6993" y="13192"/>
                      <a:pt x="7473" y="13079"/>
                      <a:pt x="7797" y="13079"/>
                    </a:cubicBezTo>
                    <a:cubicBezTo>
                      <a:pt x="7974" y="13079"/>
                      <a:pt x="8104" y="13113"/>
                      <a:pt x="8104" y="13113"/>
                    </a:cubicBezTo>
                    <a:cubicBezTo>
                      <a:pt x="8210" y="12865"/>
                      <a:pt x="8364" y="12640"/>
                      <a:pt x="8541" y="12451"/>
                    </a:cubicBezTo>
                    <a:cubicBezTo>
                      <a:pt x="8617" y="12383"/>
                      <a:pt x="8736" y="12360"/>
                      <a:pt x="8862" y="12360"/>
                    </a:cubicBezTo>
                    <a:cubicBezTo>
                      <a:pt x="9128" y="12360"/>
                      <a:pt x="9427" y="12463"/>
                      <a:pt x="9427" y="12463"/>
                    </a:cubicBezTo>
                    <a:cubicBezTo>
                      <a:pt x="9427" y="12463"/>
                      <a:pt x="9510" y="11837"/>
                      <a:pt x="9770" y="11684"/>
                    </a:cubicBezTo>
                    <a:cubicBezTo>
                      <a:pt x="9838" y="11642"/>
                      <a:pt x="9926" y="11627"/>
                      <a:pt x="10019" y="11627"/>
                    </a:cubicBezTo>
                    <a:cubicBezTo>
                      <a:pt x="10300" y="11627"/>
                      <a:pt x="10632" y="11766"/>
                      <a:pt x="10632" y="11766"/>
                    </a:cubicBez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E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9A31E41B-A465-4462-8433-9960A69EDA9E}"/>
                  </a:ext>
                </a:extLst>
              </p:cNvPr>
              <p:cNvSpPr txBox="1"/>
              <p:nvPr/>
            </p:nvSpPr>
            <p:spPr>
              <a:xfrm>
                <a:off x="805662" y="1645593"/>
                <a:ext cx="2315632" cy="48776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zh-TW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大腦變靈活</a:t>
                </a:r>
              </a:p>
            </p:txBody>
          </p:sp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77581EC4-B843-43AF-A45B-8DC34F35CCAA}"/>
                  </a:ext>
                </a:extLst>
              </p:cNvPr>
              <p:cNvSpPr txBox="1"/>
              <p:nvPr/>
            </p:nvSpPr>
            <p:spPr>
              <a:xfrm>
                <a:off x="899592" y="3293135"/>
                <a:ext cx="2139479" cy="138544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充足的水可維持腦部功能運作、加速大腦反應</a:t>
                </a:r>
              </a:p>
            </p:txBody>
          </p:sp>
        </p:grpSp>
        <p:pic>
          <p:nvPicPr>
            <p:cNvPr id="5122" name="Picture 2" descr="脳のイラスト（人体）">
              <a:extLst>
                <a:ext uri="{FF2B5EF4-FFF2-40B4-BE49-F238E27FC236}">
                  <a16:creationId xmlns:a16="http://schemas.microsoft.com/office/drawing/2014/main" id="{90733A05-5F1B-4C45-8037-022F5BE612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0947" y="2161468"/>
              <a:ext cx="977027" cy="1123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6A6185DE-0574-48B0-B4C3-BC1BE3D913B4}"/>
              </a:ext>
            </a:extLst>
          </p:cNvPr>
          <p:cNvGrpSpPr/>
          <p:nvPr/>
        </p:nvGrpSpPr>
        <p:grpSpPr>
          <a:xfrm>
            <a:off x="3263962" y="1486785"/>
            <a:ext cx="2575019" cy="3332195"/>
            <a:chOff x="3263962" y="1486785"/>
            <a:chExt cx="2575019" cy="3332195"/>
          </a:xfrm>
        </p:grpSpPr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FBC8E349-9588-4AAC-826F-ABFE15AA3F9F}"/>
                </a:ext>
              </a:extLst>
            </p:cNvPr>
            <p:cNvGrpSpPr/>
            <p:nvPr/>
          </p:nvGrpSpPr>
          <p:grpSpPr>
            <a:xfrm>
              <a:off x="3263962" y="1486785"/>
              <a:ext cx="2575019" cy="3332195"/>
              <a:chOff x="546275" y="1471803"/>
              <a:chExt cx="2575019" cy="3332195"/>
            </a:xfrm>
          </p:grpSpPr>
          <p:sp>
            <p:nvSpPr>
              <p:cNvPr id="74" name="Google Shape;7555;p51">
                <a:extLst>
                  <a:ext uri="{FF2B5EF4-FFF2-40B4-BE49-F238E27FC236}">
                    <a16:creationId xmlns:a16="http://schemas.microsoft.com/office/drawing/2014/main" id="{F0638807-5751-42C6-88BA-B03473884566}"/>
                  </a:ext>
                </a:extLst>
              </p:cNvPr>
              <p:cNvSpPr/>
              <p:nvPr/>
            </p:nvSpPr>
            <p:spPr>
              <a:xfrm>
                <a:off x="805662" y="1630611"/>
                <a:ext cx="2264819" cy="3173387"/>
              </a:xfrm>
              <a:custGeom>
                <a:avLst/>
                <a:gdLst/>
                <a:ahLst/>
                <a:cxnLst/>
                <a:rect l="l" t="t" r="r" b="b"/>
                <a:pathLst>
                  <a:path w="15784" h="15784" extrusionOk="0">
                    <a:moveTo>
                      <a:pt x="1" y="1"/>
                    </a:moveTo>
                    <a:lnTo>
                      <a:pt x="1" y="15783"/>
                    </a:lnTo>
                    <a:lnTo>
                      <a:pt x="15783" y="15783"/>
                    </a:lnTo>
                    <a:lnTo>
                      <a:pt x="15783" y="1"/>
                    </a:lnTo>
                    <a:close/>
                  </a:path>
                </a:pathLst>
              </a:custGeom>
              <a:solidFill>
                <a:srgbClr val="FFD400">
                  <a:alpha val="1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496;p49">
                <a:extLst>
                  <a:ext uri="{FF2B5EF4-FFF2-40B4-BE49-F238E27FC236}">
                    <a16:creationId xmlns:a16="http://schemas.microsoft.com/office/drawing/2014/main" id="{314CD836-B892-423F-9289-106537573076}"/>
                  </a:ext>
                </a:extLst>
              </p:cNvPr>
              <p:cNvSpPr/>
              <p:nvPr/>
            </p:nvSpPr>
            <p:spPr>
              <a:xfrm rot="16200000">
                <a:off x="635212" y="1382866"/>
                <a:ext cx="590856" cy="768730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13834" extrusionOk="0">
                    <a:moveTo>
                      <a:pt x="3698" y="0"/>
                    </a:moveTo>
                    <a:cubicBezTo>
                      <a:pt x="3698" y="0"/>
                      <a:pt x="3650" y="579"/>
                      <a:pt x="3343" y="768"/>
                    </a:cubicBezTo>
                    <a:cubicBezTo>
                      <a:pt x="3253" y="820"/>
                      <a:pt x="3153" y="839"/>
                      <a:pt x="3058" y="839"/>
                    </a:cubicBezTo>
                    <a:cubicBezTo>
                      <a:pt x="2829" y="839"/>
                      <a:pt x="2623" y="733"/>
                      <a:pt x="2623" y="733"/>
                    </a:cubicBezTo>
                    <a:cubicBezTo>
                      <a:pt x="2623" y="733"/>
                      <a:pt x="2564" y="1312"/>
                      <a:pt x="2233" y="1501"/>
                    </a:cubicBezTo>
                    <a:cubicBezTo>
                      <a:pt x="2142" y="1555"/>
                      <a:pt x="2021" y="1574"/>
                      <a:pt x="1894" y="1574"/>
                    </a:cubicBezTo>
                    <a:cubicBezTo>
                      <a:pt x="1578" y="1574"/>
                      <a:pt x="1229" y="1453"/>
                      <a:pt x="1229" y="1453"/>
                    </a:cubicBezTo>
                    <a:cubicBezTo>
                      <a:pt x="1229" y="1453"/>
                      <a:pt x="1099" y="2056"/>
                      <a:pt x="886" y="2198"/>
                    </a:cubicBezTo>
                    <a:cubicBezTo>
                      <a:pt x="819" y="2238"/>
                      <a:pt x="707" y="2252"/>
                      <a:pt x="584" y="2252"/>
                    </a:cubicBezTo>
                    <a:cubicBezTo>
                      <a:pt x="317" y="2252"/>
                      <a:pt x="0" y="2186"/>
                      <a:pt x="0" y="2186"/>
                    </a:cubicBezTo>
                    <a:lnTo>
                      <a:pt x="0" y="2186"/>
                    </a:lnTo>
                    <a:lnTo>
                      <a:pt x="6864" y="13834"/>
                    </a:lnTo>
                    <a:cubicBezTo>
                      <a:pt x="6993" y="13192"/>
                      <a:pt x="7473" y="13079"/>
                      <a:pt x="7797" y="13079"/>
                    </a:cubicBezTo>
                    <a:cubicBezTo>
                      <a:pt x="7974" y="13079"/>
                      <a:pt x="8104" y="13113"/>
                      <a:pt x="8104" y="13113"/>
                    </a:cubicBezTo>
                    <a:cubicBezTo>
                      <a:pt x="8210" y="12865"/>
                      <a:pt x="8364" y="12640"/>
                      <a:pt x="8541" y="12451"/>
                    </a:cubicBezTo>
                    <a:cubicBezTo>
                      <a:pt x="8617" y="12383"/>
                      <a:pt x="8736" y="12360"/>
                      <a:pt x="8862" y="12360"/>
                    </a:cubicBezTo>
                    <a:cubicBezTo>
                      <a:pt x="9128" y="12360"/>
                      <a:pt x="9427" y="12463"/>
                      <a:pt x="9427" y="12463"/>
                    </a:cubicBezTo>
                    <a:cubicBezTo>
                      <a:pt x="9427" y="12463"/>
                      <a:pt x="9510" y="11837"/>
                      <a:pt x="9770" y="11684"/>
                    </a:cubicBezTo>
                    <a:cubicBezTo>
                      <a:pt x="9838" y="11642"/>
                      <a:pt x="9926" y="11627"/>
                      <a:pt x="10019" y="11627"/>
                    </a:cubicBezTo>
                    <a:cubicBezTo>
                      <a:pt x="10300" y="11627"/>
                      <a:pt x="10632" y="11766"/>
                      <a:pt x="10632" y="11766"/>
                    </a:cubicBez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E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CCC88655-2AEC-48FB-B2E2-FF2F600F806E}"/>
                  </a:ext>
                </a:extLst>
              </p:cNvPr>
              <p:cNvSpPr txBox="1"/>
              <p:nvPr/>
            </p:nvSpPr>
            <p:spPr>
              <a:xfrm>
                <a:off x="805662" y="1672233"/>
                <a:ext cx="2315632" cy="48737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zh-TW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血管更健康</a:t>
                </a:r>
              </a:p>
            </p:txBody>
          </p:sp>
          <p:sp>
            <p:nvSpPr>
              <p:cNvPr id="77" name="文字方塊 76">
                <a:extLst>
                  <a:ext uri="{FF2B5EF4-FFF2-40B4-BE49-F238E27FC236}">
                    <a16:creationId xmlns:a16="http://schemas.microsoft.com/office/drawing/2014/main" id="{10E759F5-34E7-47C2-B1C2-4C2FB016E051}"/>
                  </a:ext>
                </a:extLst>
              </p:cNvPr>
              <p:cNvSpPr txBox="1"/>
              <p:nvPr/>
            </p:nvSpPr>
            <p:spPr>
              <a:xfrm>
                <a:off x="919601" y="3293135"/>
                <a:ext cx="2086840" cy="138544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水可以降低血液的黏稠度，幫助降血壓</a:t>
                </a:r>
              </a:p>
            </p:txBody>
          </p:sp>
        </p:grpSp>
        <p:pic>
          <p:nvPicPr>
            <p:cNvPr id="5124" name="Picture 4" descr="サラサラの血が流れる血管のイラスト">
              <a:extLst>
                <a:ext uri="{FF2B5EF4-FFF2-40B4-BE49-F238E27FC236}">
                  <a16:creationId xmlns:a16="http://schemas.microsoft.com/office/drawing/2014/main" id="{1D868422-8F67-4DF6-87F7-F4CFDBAD6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805" y="2236450"/>
              <a:ext cx="1706389" cy="108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87EC49B1-2309-4543-BB26-A590E184E45B}"/>
              </a:ext>
            </a:extLst>
          </p:cNvPr>
          <p:cNvGrpSpPr/>
          <p:nvPr/>
        </p:nvGrpSpPr>
        <p:grpSpPr>
          <a:xfrm>
            <a:off x="6023580" y="1471803"/>
            <a:ext cx="2577449" cy="3332195"/>
            <a:chOff x="6023580" y="1471803"/>
            <a:chExt cx="2577449" cy="3332195"/>
          </a:xfrm>
        </p:grpSpPr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6F3143AF-49CF-43D0-86A0-32338BB34B6E}"/>
                </a:ext>
              </a:extLst>
            </p:cNvPr>
            <p:cNvGrpSpPr/>
            <p:nvPr/>
          </p:nvGrpSpPr>
          <p:grpSpPr>
            <a:xfrm>
              <a:off x="6023580" y="1471803"/>
              <a:ext cx="2577449" cy="3332195"/>
              <a:chOff x="546275" y="1471803"/>
              <a:chExt cx="2577449" cy="3332195"/>
            </a:xfrm>
          </p:grpSpPr>
          <p:sp>
            <p:nvSpPr>
              <p:cNvPr id="81" name="Google Shape;7555;p51">
                <a:extLst>
                  <a:ext uri="{FF2B5EF4-FFF2-40B4-BE49-F238E27FC236}">
                    <a16:creationId xmlns:a16="http://schemas.microsoft.com/office/drawing/2014/main" id="{237F231F-70B7-4C00-B51E-E60D8799223F}"/>
                  </a:ext>
                </a:extLst>
              </p:cNvPr>
              <p:cNvSpPr/>
              <p:nvPr/>
            </p:nvSpPr>
            <p:spPr>
              <a:xfrm>
                <a:off x="805662" y="1630611"/>
                <a:ext cx="2264819" cy="3173387"/>
              </a:xfrm>
              <a:custGeom>
                <a:avLst/>
                <a:gdLst/>
                <a:ahLst/>
                <a:cxnLst/>
                <a:rect l="l" t="t" r="r" b="b"/>
                <a:pathLst>
                  <a:path w="15784" h="15784" extrusionOk="0">
                    <a:moveTo>
                      <a:pt x="1" y="1"/>
                    </a:moveTo>
                    <a:lnTo>
                      <a:pt x="1" y="15783"/>
                    </a:lnTo>
                    <a:lnTo>
                      <a:pt x="15783" y="15783"/>
                    </a:lnTo>
                    <a:lnTo>
                      <a:pt x="15783" y="1"/>
                    </a:lnTo>
                    <a:close/>
                  </a:path>
                </a:pathLst>
              </a:custGeom>
              <a:solidFill>
                <a:srgbClr val="FFD400">
                  <a:alpha val="1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496;p49">
                <a:extLst>
                  <a:ext uri="{FF2B5EF4-FFF2-40B4-BE49-F238E27FC236}">
                    <a16:creationId xmlns:a16="http://schemas.microsoft.com/office/drawing/2014/main" id="{C86C428B-E245-4A53-AF9B-8084BB8BAA26}"/>
                  </a:ext>
                </a:extLst>
              </p:cNvPr>
              <p:cNvSpPr/>
              <p:nvPr/>
            </p:nvSpPr>
            <p:spPr>
              <a:xfrm rot="16200000">
                <a:off x="635212" y="1382866"/>
                <a:ext cx="590856" cy="768730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13834" extrusionOk="0">
                    <a:moveTo>
                      <a:pt x="3698" y="0"/>
                    </a:moveTo>
                    <a:cubicBezTo>
                      <a:pt x="3698" y="0"/>
                      <a:pt x="3650" y="579"/>
                      <a:pt x="3343" y="768"/>
                    </a:cubicBezTo>
                    <a:cubicBezTo>
                      <a:pt x="3253" y="820"/>
                      <a:pt x="3153" y="839"/>
                      <a:pt x="3058" y="839"/>
                    </a:cubicBezTo>
                    <a:cubicBezTo>
                      <a:pt x="2829" y="839"/>
                      <a:pt x="2623" y="733"/>
                      <a:pt x="2623" y="733"/>
                    </a:cubicBezTo>
                    <a:cubicBezTo>
                      <a:pt x="2623" y="733"/>
                      <a:pt x="2564" y="1312"/>
                      <a:pt x="2233" y="1501"/>
                    </a:cubicBezTo>
                    <a:cubicBezTo>
                      <a:pt x="2142" y="1555"/>
                      <a:pt x="2021" y="1574"/>
                      <a:pt x="1894" y="1574"/>
                    </a:cubicBezTo>
                    <a:cubicBezTo>
                      <a:pt x="1578" y="1574"/>
                      <a:pt x="1229" y="1453"/>
                      <a:pt x="1229" y="1453"/>
                    </a:cubicBezTo>
                    <a:cubicBezTo>
                      <a:pt x="1229" y="1453"/>
                      <a:pt x="1099" y="2056"/>
                      <a:pt x="886" y="2198"/>
                    </a:cubicBezTo>
                    <a:cubicBezTo>
                      <a:pt x="819" y="2238"/>
                      <a:pt x="707" y="2252"/>
                      <a:pt x="584" y="2252"/>
                    </a:cubicBezTo>
                    <a:cubicBezTo>
                      <a:pt x="317" y="2252"/>
                      <a:pt x="0" y="2186"/>
                      <a:pt x="0" y="2186"/>
                    </a:cubicBezTo>
                    <a:lnTo>
                      <a:pt x="0" y="2186"/>
                    </a:lnTo>
                    <a:lnTo>
                      <a:pt x="6864" y="13834"/>
                    </a:lnTo>
                    <a:cubicBezTo>
                      <a:pt x="6993" y="13192"/>
                      <a:pt x="7473" y="13079"/>
                      <a:pt x="7797" y="13079"/>
                    </a:cubicBezTo>
                    <a:cubicBezTo>
                      <a:pt x="7974" y="13079"/>
                      <a:pt x="8104" y="13113"/>
                      <a:pt x="8104" y="13113"/>
                    </a:cubicBezTo>
                    <a:cubicBezTo>
                      <a:pt x="8210" y="12865"/>
                      <a:pt x="8364" y="12640"/>
                      <a:pt x="8541" y="12451"/>
                    </a:cubicBezTo>
                    <a:cubicBezTo>
                      <a:pt x="8617" y="12383"/>
                      <a:pt x="8736" y="12360"/>
                      <a:pt x="8862" y="12360"/>
                    </a:cubicBezTo>
                    <a:cubicBezTo>
                      <a:pt x="9128" y="12360"/>
                      <a:pt x="9427" y="12463"/>
                      <a:pt x="9427" y="12463"/>
                    </a:cubicBezTo>
                    <a:cubicBezTo>
                      <a:pt x="9427" y="12463"/>
                      <a:pt x="9510" y="11837"/>
                      <a:pt x="9770" y="11684"/>
                    </a:cubicBezTo>
                    <a:cubicBezTo>
                      <a:pt x="9838" y="11642"/>
                      <a:pt x="9926" y="11627"/>
                      <a:pt x="10019" y="11627"/>
                    </a:cubicBezTo>
                    <a:cubicBezTo>
                      <a:pt x="10300" y="11627"/>
                      <a:pt x="10632" y="11766"/>
                      <a:pt x="10632" y="11766"/>
                    </a:cubicBez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E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1305E5A9-89A5-4850-8400-B64B695A804B}"/>
                  </a:ext>
                </a:extLst>
              </p:cNvPr>
              <p:cNvSpPr txBox="1"/>
              <p:nvPr/>
            </p:nvSpPr>
            <p:spPr>
              <a:xfrm>
                <a:off x="808092" y="1645593"/>
                <a:ext cx="2315632" cy="48776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zh-TW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抗老顯年輕</a:t>
                </a:r>
              </a:p>
            </p:txBody>
          </p:sp>
          <p:sp>
            <p:nvSpPr>
              <p:cNvPr id="84" name="文字方塊 83">
                <a:extLst>
                  <a:ext uri="{FF2B5EF4-FFF2-40B4-BE49-F238E27FC236}">
                    <a16:creationId xmlns:a16="http://schemas.microsoft.com/office/drawing/2014/main" id="{28F4AE54-D2F3-4E65-A2FB-51C8BDBDF152}"/>
                  </a:ext>
                </a:extLst>
              </p:cNvPr>
              <p:cNvSpPr txBox="1"/>
              <p:nvPr/>
            </p:nvSpPr>
            <p:spPr>
              <a:xfrm>
                <a:off x="894895" y="3293135"/>
                <a:ext cx="2026208" cy="138544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喝水可幫助皮膚修復維持彈性，延緩衰老</a:t>
                </a:r>
              </a:p>
            </p:txBody>
          </p:sp>
        </p:grpSp>
        <p:pic>
          <p:nvPicPr>
            <p:cNvPr id="5126" name="Picture 6" descr="いろいろなペンライトを持つ人のイラスト（女性） | かわいいフリー ...">
              <a:extLst>
                <a:ext uri="{FF2B5EF4-FFF2-40B4-BE49-F238E27FC236}">
                  <a16:creationId xmlns:a16="http://schemas.microsoft.com/office/drawing/2014/main" id="{187127F5-8BE3-4D06-8FD4-35345B9C74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873" y="2124440"/>
              <a:ext cx="775006" cy="1239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028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101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多喝水的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大好處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1C3A0DE-5029-41FB-BA65-8DA3599B6CDA}"/>
              </a:ext>
            </a:extLst>
          </p:cNvPr>
          <p:cNvGrpSpPr/>
          <p:nvPr/>
        </p:nvGrpSpPr>
        <p:grpSpPr>
          <a:xfrm>
            <a:off x="3263962" y="1486785"/>
            <a:ext cx="2575019" cy="3332195"/>
            <a:chOff x="3263962" y="1486785"/>
            <a:chExt cx="2575019" cy="3332195"/>
          </a:xfrm>
        </p:grpSpPr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FBC8E349-9588-4AAC-826F-ABFE15AA3F9F}"/>
                </a:ext>
              </a:extLst>
            </p:cNvPr>
            <p:cNvGrpSpPr/>
            <p:nvPr/>
          </p:nvGrpSpPr>
          <p:grpSpPr>
            <a:xfrm>
              <a:off x="3263962" y="1486785"/>
              <a:ext cx="2575019" cy="3332195"/>
              <a:chOff x="546275" y="1471803"/>
              <a:chExt cx="2575019" cy="3332195"/>
            </a:xfrm>
          </p:grpSpPr>
          <p:sp>
            <p:nvSpPr>
              <p:cNvPr id="74" name="Google Shape;7555;p51">
                <a:extLst>
                  <a:ext uri="{FF2B5EF4-FFF2-40B4-BE49-F238E27FC236}">
                    <a16:creationId xmlns:a16="http://schemas.microsoft.com/office/drawing/2014/main" id="{F0638807-5751-42C6-88BA-B03473884566}"/>
                  </a:ext>
                </a:extLst>
              </p:cNvPr>
              <p:cNvSpPr/>
              <p:nvPr/>
            </p:nvSpPr>
            <p:spPr>
              <a:xfrm>
                <a:off x="805662" y="1630611"/>
                <a:ext cx="2264819" cy="3173387"/>
              </a:xfrm>
              <a:custGeom>
                <a:avLst/>
                <a:gdLst/>
                <a:ahLst/>
                <a:cxnLst/>
                <a:rect l="l" t="t" r="r" b="b"/>
                <a:pathLst>
                  <a:path w="15784" h="15784" extrusionOk="0">
                    <a:moveTo>
                      <a:pt x="1" y="1"/>
                    </a:moveTo>
                    <a:lnTo>
                      <a:pt x="1" y="15783"/>
                    </a:lnTo>
                    <a:lnTo>
                      <a:pt x="15783" y="15783"/>
                    </a:lnTo>
                    <a:lnTo>
                      <a:pt x="15783" y="1"/>
                    </a:lnTo>
                    <a:close/>
                  </a:path>
                </a:pathLst>
              </a:custGeom>
              <a:solidFill>
                <a:srgbClr val="FFD400">
                  <a:alpha val="1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496;p49">
                <a:extLst>
                  <a:ext uri="{FF2B5EF4-FFF2-40B4-BE49-F238E27FC236}">
                    <a16:creationId xmlns:a16="http://schemas.microsoft.com/office/drawing/2014/main" id="{314CD836-B892-423F-9289-106537573076}"/>
                  </a:ext>
                </a:extLst>
              </p:cNvPr>
              <p:cNvSpPr/>
              <p:nvPr/>
            </p:nvSpPr>
            <p:spPr>
              <a:xfrm rot="16200000">
                <a:off x="635212" y="1382866"/>
                <a:ext cx="590856" cy="768730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13834" extrusionOk="0">
                    <a:moveTo>
                      <a:pt x="3698" y="0"/>
                    </a:moveTo>
                    <a:cubicBezTo>
                      <a:pt x="3698" y="0"/>
                      <a:pt x="3650" y="579"/>
                      <a:pt x="3343" y="768"/>
                    </a:cubicBezTo>
                    <a:cubicBezTo>
                      <a:pt x="3253" y="820"/>
                      <a:pt x="3153" y="839"/>
                      <a:pt x="3058" y="839"/>
                    </a:cubicBezTo>
                    <a:cubicBezTo>
                      <a:pt x="2829" y="839"/>
                      <a:pt x="2623" y="733"/>
                      <a:pt x="2623" y="733"/>
                    </a:cubicBezTo>
                    <a:cubicBezTo>
                      <a:pt x="2623" y="733"/>
                      <a:pt x="2564" y="1312"/>
                      <a:pt x="2233" y="1501"/>
                    </a:cubicBezTo>
                    <a:cubicBezTo>
                      <a:pt x="2142" y="1555"/>
                      <a:pt x="2021" y="1574"/>
                      <a:pt x="1894" y="1574"/>
                    </a:cubicBezTo>
                    <a:cubicBezTo>
                      <a:pt x="1578" y="1574"/>
                      <a:pt x="1229" y="1453"/>
                      <a:pt x="1229" y="1453"/>
                    </a:cubicBezTo>
                    <a:cubicBezTo>
                      <a:pt x="1229" y="1453"/>
                      <a:pt x="1099" y="2056"/>
                      <a:pt x="886" y="2198"/>
                    </a:cubicBezTo>
                    <a:cubicBezTo>
                      <a:pt x="819" y="2238"/>
                      <a:pt x="707" y="2252"/>
                      <a:pt x="584" y="2252"/>
                    </a:cubicBezTo>
                    <a:cubicBezTo>
                      <a:pt x="317" y="2252"/>
                      <a:pt x="0" y="2186"/>
                      <a:pt x="0" y="2186"/>
                    </a:cubicBezTo>
                    <a:lnTo>
                      <a:pt x="0" y="2186"/>
                    </a:lnTo>
                    <a:lnTo>
                      <a:pt x="6864" y="13834"/>
                    </a:lnTo>
                    <a:cubicBezTo>
                      <a:pt x="6993" y="13192"/>
                      <a:pt x="7473" y="13079"/>
                      <a:pt x="7797" y="13079"/>
                    </a:cubicBezTo>
                    <a:cubicBezTo>
                      <a:pt x="7974" y="13079"/>
                      <a:pt x="8104" y="13113"/>
                      <a:pt x="8104" y="13113"/>
                    </a:cubicBezTo>
                    <a:cubicBezTo>
                      <a:pt x="8210" y="12865"/>
                      <a:pt x="8364" y="12640"/>
                      <a:pt x="8541" y="12451"/>
                    </a:cubicBezTo>
                    <a:cubicBezTo>
                      <a:pt x="8617" y="12383"/>
                      <a:pt x="8736" y="12360"/>
                      <a:pt x="8862" y="12360"/>
                    </a:cubicBezTo>
                    <a:cubicBezTo>
                      <a:pt x="9128" y="12360"/>
                      <a:pt x="9427" y="12463"/>
                      <a:pt x="9427" y="12463"/>
                    </a:cubicBezTo>
                    <a:cubicBezTo>
                      <a:pt x="9427" y="12463"/>
                      <a:pt x="9510" y="11837"/>
                      <a:pt x="9770" y="11684"/>
                    </a:cubicBezTo>
                    <a:cubicBezTo>
                      <a:pt x="9838" y="11642"/>
                      <a:pt x="9926" y="11627"/>
                      <a:pt x="10019" y="11627"/>
                    </a:cubicBezTo>
                    <a:cubicBezTo>
                      <a:pt x="10300" y="11627"/>
                      <a:pt x="10632" y="11766"/>
                      <a:pt x="10632" y="11766"/>
                    </a:cubicBez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E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文字方塊 75">
                <a:extLst>
                  <a:ext uri="{FF2B5EF4-FFF2-40B4-BE49-F238E27FC236}">
                    <a16:creationId xmlns:a16="http://schemas.microsoft.com/office/drawing/2014/main" id="{CCC88655-2AEC-48FB-B2E2-FF2F600F806E}"/>
                  </a:ext>
                </a:extLst>
              </p:cNvPr>
              <p:cNvSpPr txBox="1"/>
              <p:nvPr/>
            </p:nvSpPr>
            <p:spPr>
              <a:xfrm>
                <a:off x="805662" y="1672233"/>
                <a:ext cx="2315632" cy="487378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zh-TW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提升抵抗力</a:t>
                </a:r>
              </a:p>
            </p:txBody>
          </p:sp>
          <p:sp>
            <p:nvSpPr>
              <p:cNvPr id="77" name="文字方塊 76">
                <a:extLst>
                  <a:ext uri="{FF2B5EF4-FFF2-40B4-BE49-F238E27FC236}">
                    <a16:creationId xmlns:a16="http://schemas.microsoft.com/office/drawing/2014/main" id="{10E759F5-34E7-47C2-B1C2-4C2FB016E051}"/>
                  </a:ext>
                </a:extLst>
              </p:cNvPr>
              <p:cNvSpPr txBox="1"/>
              <p:nvPr/>
            </p:nvSpPr>
            <p:spPr>
              <a:xfrm>
                <a:off x="919601" y="3293135"/>
                <a:ext cx="2086840" cy="138544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水可助排出體內毒素抵抗力也會自然提升</a:t>
                </a:r>
              </a:p>
            </p:txBody>
          </p:sp>
        </p:grpSp>
        <p:pic>
          <p:nvPicPr>
            <p:cNvPr id="6146" name="Picture 2" descr="抗体のイラスト">
              <a:extLst>
                <a:ext uri="{FF2B5EF4-FFF2-40B4-BE49-F238E27FC236}">
                  <a16:creationId xmlns:a16="http://schemas.microsoft.com/office/drawing/2014/main" id="{4F022281-8054-417B-94BD-B4444910C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2197789"/>
              <a:ext cx="1616431" cy="10309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AA1DB9B0-B688-4DA3-91FB-BA6C4285BEBB}"/>
              </a:ext>
            </a:extLst>
          </p:cNvPr>
          <p:cNvGrpSpPr/>
          <p:nvPr/>
        </p:nvGrpSpPr>
        <p:grpSpPr>
          <a:xfrm>
            <a:off x="546275" y="1471803"/>
            <a:ext cx="2575019" cy="3332195"/>
            <a:chOff x="546275" y="1471803"/>
            <a:chExt cx="2575019" cy="3332195"/>
          </a:xfrm>
        </p:grpSpPr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4287C546-D40F-4C54-9D21-A29A5FAA758F}"/>
                </a:ext>
              </a:extLst>
            </p:cNvPr>
            <p:cNvGrpSpPr/>
            <p:nvPr/>
          </p:nvGrpSpPr>
          <p:grpSpPr>
            <a:xfrm>
              <a:off x="546275" y="1471803"/>
              <a:ext cx="2575019" cy="3332195"/>
              <a:chOff x="546275" y="1471803"/>
              <a:chExt cx="2575019" cy="3332195"/>
            </a:xfrm>
          </p:grpSpPr>
          <p:sp>
            <p:nvSpPr>
              <p:cNvPr id="67" name="Google Shape;7555;p51">
                <a:extLst>
                  <a:ext uri="{FF2B5EF4-FFF2-40B4-BE49-F238E27FC236}">
                    <a16:creationId xmlns:a16="http://schemas.microsoft.com/office/drawing/2014/main" id="{DE634C8B-8C86-4C71-B2BF-DDD946E5296A}"/>
                  </a:ext>
                </a:extLst>
              </p:cNvPr>
              <p:cNvSpPr/>
              <p:nvPr/>
            </p:nvSpPr>
            <p:spPr>
              <a:xfrm>
                <a:off x="805662" y="1630611"/>
                <a:ext cx="2264819" cy="3173387"/>
              </a:xfrm>
              <a:custGeom>
                <a:avLst/>
                <a:gdLst/>
                <a:ahLst/>
                <a:cxnLst/>
                <a:rect l="l" t="t" r="r" b="b"/>
                <a:pathLst>
                  <a:path w="15784" h="15784" extrusionOk="0">
                    <a:moveTo>
                      <a:pt x="1" y="1"/>
                    </a:moveTo>
                    <a:lnTo>
                      <a:pt x="1" y="15783"/>
                    </a:lnTo>
                    <a:lnTo>
                      <a:pt x="15783" y="15783"/>
                    </a:lnTo>
                    <a:lnTo>
                      <a:pt x="15783" y="1"/>
                    </a:lnTo>
                    <a:close/>
                  </a:path>
                </a:pathLst>
              </a:custGeom>
              <a:solidFill>
                <a:srgbClr val="FFD400">
                  <a:alpha val="1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7496;p49">
                <a:extLst>
                  <a:ext uri="{FF2B5EF4-FFF2-40B4-BE49-F238E27FC236}">
                    <a16:creationId xmlns:a16="http://schemas.microsoft.com/office/drawing/2014/main" id="{BD74A285-BAF3-4A77-A4A5-615FC644AEE5}"/>
                  </a:ext>
                </a:extLst>
              </p:cNvPr>
              <p:cNvSpPr/>
              <p:nvPr/>
            </p:nvSpPr>
            <p:spPr>
              <a:xfrm rot="16200000">
                <a:off x="635212" y="1382866"/>
                <a:ext cx="590856" cy="768730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13834" extrusionOk="0">
                    <a:moveTo>
                      <a:pt x="3698" y="0"/>
                    </a:moveTo>
                    <a:cubicBezTo>
                      <a:pt x="3698" y="0"/>
                      <a:pt x="3650" y="579"/>
                      <a:pt x="3343" y="768"/>
                    </a:cubicBezTo>
                    <a:cubicBezTo>
                      <a:pt x="3253" y="820"/>
                      <a:pt x="3153" y="839"/>
                      <a:pt x="3058" y="839"/>
                    </a:cubicBezTo>
                    <a:cubicBezTo>
                      <a:pt x="2829" y="839"/>
                      <a:pt x="2623" y="733"/>
                      <a:pt x="2623" y="733"/>
                    </a:cubicBezTo>
                    <a:cubicBezTo>
                      <a:pt x="2623" y="733"/>
                      <a:pt x="2564" y="1312"/>
                      <a:pt x="2233" y="1501"/>
                    </a:cubicBezTo>
                    <a:cubicBezTo>
                      <a:pt x="2142" y="1555"/>
                      <a:pt x="2021" y="1574"/>
                      <a:pt x="1894" y="1574"/>
                    </a:cubicBezTo>
                    <a:cubicBezTo>
                      <a:pt x="1578" y="1574"/>
                      <a:pt x="1229" y="1453"/>
                      <a:pt x="1229" y="1453"/>
                    </a:cubicBezTo>
                    <a:cubicBezTo>
                      <a:pt x="1229" y="1453"/>
                      <a:pt x="1099" y="2056"/>
                      <a:pt x="886" y="2198"/>
                    </a:cubicBezTo>
                    <a:cubicBezTo>
                      <a:pt x="819" y="2238"/>
                      <a:pt x="707" y="2252"/>
                      <a:pt x="584" y="2252"/>
                    </a:cubicBezTo>
                    <a:cubicBezTo>
                      <a:pt x="317" y="2252"/>
                      <a:pt x="0" y="2186"/>
                      <a:pt x="0" y="2186"/>
                    </a:cubicBezTo>
                    <a:lnTo>
                      <a:pt x="0" y="2186"/>
                    </a:lnTo>
                    <a:lnTo>
                      <a:pt x="6864" y="13834"/>
                    </a:lnTo>
                    <a:cubicBezTo>
                      <a:pt x="6993" y="13192"/>
                      <a:pt x="7473" y="13079"/>
                      <a:pt x="7797" y="13079"/>
                    </a:cubicBezTo>
                    <a:cubicBezTo>
                      <a:pt x="7974" y="13079"/>
                      <a:pt x="8104" y="13113"/>
                      <a:pt x="8104" y="13113"/>
                    </a:cubicBezTo>
                    <a:cubicBezTo>
                      <a:pt x="8210" y="12865"/>
                      <a:pt x="8364" y="12640"/>
                      <a:pt x="8541" y="12451"/>
                    </a:cubicBezTo>
                    <a:cubicBezTo>
                      <a:pt x="8617" y="12383"/>
                      <a:pt x="8736" y="12360"/>
                      <a:pt x="8862" y="12360"/>
                    </a:cubicBezTo>
                    <a:cubicBezTo>
                      <a:pt x="9128" y="12360"/>
                      <a:pt x="9427" y="12463"/>
                      <a:pt x="9427" y="12463"/>
                    </a:cubicBezTo>
                    <a:cubicBezTo>
                      <a:pt x="9427" y="12463"/>
                      <a:pt x="9510" y="11837"/>
                      <a:pt x="9770" y="11684"/>
                    </a:cubicBezTo>
                    <a:cubicBezTo>
                      <a:pt x="9838" y="11642"/>
                      <a:pt x="9926" y="11627"/>
                      <a:pt x="10019" y="11627"/>
                    </a:cubicBezTo>
                    <a:cubicBezTo>
                      <a:pt x="10300" y="11627"/>
                      <a:pt x="10632" y="11766"/>
                      <a:pt x="10632" y="11766"/>
                    </a:cubicBez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E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9A31E41B-A465-4462-8433-9960A69EDA9E}"/>
                  </a:ext>
                </a:extLst>
              </p:cNvPr>
              <p:cNvSpPr txBox="1"/>
              <p:nvPr/>
            </p:nvSpPr>
            <p:spPr>
              <a:xfrm>
                <a:off x="805662" y="1645593"/>
                <a:ext cx="2315632" cy="48776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zh-TW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緩解關節疼痛</a:t>
                </a:r>
              </a:p>
            </p:txBody>
          </p:sp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77581EC4-B843-43AF-A45B-8DC34F35CCAA}"/>
                  </a:ext>
                </a:extLst>
              </p:cNvPr>
              <p:cNvSpPr txBox="1"/>
              <p:nvPr/>
            </p:nvSpPr>
            <p:spPr>
              <a:xfrm>
                <a:off x="899592" y="3293135"/>
                <a:ext cx="2139479" cy="1385059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軟骨水分充足，可提供關節潤滑、</a:t>
                </a:r>
                <a:r>
                  <a:rPr lang="en-US" altLang="zh-TW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/>
                </a:r>
                <a:br>
                  <a:rPr lang="en-US" altLang="zh-TW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</a:b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緩衝的作用</a:t>
                </a:r>
              </a:p>
            </p:txBody>
          </p:sp>
        </p:grp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59D3628-8147-4783-9ED0-52D2D3B98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985" t="62085" r="74996" b="22949"/>
            <a:stretch/>
          </p:blipFill>
          <p:spPr>
            <a:xfrm>
              <a:off x="1378407" y="2269595"/>
              <a:ext cx="1170142" cy="985686"/>
            </a:xfrm>
            <a:prstGeom prst="ellipse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8EBCBB48-7AC4-4504-9713-95E0D4B29861}"/>
              </a:ext>
            </a:extLst>
          </p:cNvPr>
          <p:cNvGrpSpPr/>
          <p:nvPr/>
        </p:nvGrpSpPr>
        <p:grpSpPr>
          <a:xfrm>
            <a:off x="6023580" y="1471803"/>
            <a:ext cx="2577449" cy="3332195"/>
            <a:chOff x="6023580" y="1471803"/>
            <a:chExt cx="2577449" cy="3332195"/>
          </a:xfrm>
        </p:grpSpPr>
        <p:grpSp>
          <p:nvGrpSpPr>
            <p:cNvPr id="79" name="群組 78">
              <a:extLst>
                <a:ext uri="{FF2B5EF4-FFF2-40B4-BE49-F238E27FC236}">
                  <a16:creationId xmlns:a16="http://schemas.microsoft.com/office/drawing/2014/main" id="{6F3143AF-49CF-43D0-86A0-32338BB34B6E}"/>
                </a:ext>
              </a:extLst>
            </p:cNvPr>
            <p:cNvGrpSpPr/>
            <p:nvPr/>
          </p:nvGrpSpPr>
          <p:grpSpPr>
            <a:xfrm>
              <a:off x="6023580" y="1471803"/>
              <a:ext cx="2577449" cy="3332195"/>
              <a:chOff x="546275" y="1471803"/>
              <a:chExt cx="2577449" cy="3332195"/>
            </a:xfrm>
          </p:grpSpPr>
          <p:sp>
            <p:nvSpPr>
              <p:cNvPr id="81" name="Google Shape;7555;p51">
                <a:extLst>
                  <a:ext uri="{FF2B5EF4-FFF2-40B4-BE49-F238E27FC236}">
                    <a16:creationId xmlns:a16="http://schemas.microsoft.com/office/drawing/2014/main" id="{237F231F-70B7-4C00-B51E-E60D8799223F}"/>
                  </a:ext>
                </a:extLst>
              </p:cNvPr>
              <p:cNvSpPr/>
              <p:nvPr/>
            </p:nvSpPr>
            <p:spPr>
              <a:xfrm>
                <a:off x="805662" y="1630611"/>
                <a:ext cx="2264819" cy="3173387"/>
              </a:xfrm>
              <a:custGeom>
                <a:avLst/>
                <a:gdLst/>
                <a:ahLst/>
                <a:cxnLst/>
                <a:rect l="l" t="t" r="r" b="b"/>
                <a:pathLst>
                  <a:path w="15784" h="15784" extrusionOk="0">
                    <a:moveTo>
                      <a:pt x="1" y="1"/>
                    </a:moveTo>
                    <a:lnTo>
                      <a:pt x="1" y="15783"/>
                    </a:lnTo>
                    <a:lnTo>
                      <a:pt x="15783" y="15783"/>
                    </a:lnTo>
                    <a:lnTo>
                      <a:pt x="15783" y="1"/>
                    </a:lnTo>
                    <a:close/>
                  </a:path>
                </a:pathLst>
              </a:custGeom>
              <a:solidFill>
                <a:srgbClr val="FFD400">
                  <a:alpha val="1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496;p49">
                <a:extLst>
                  <a:ext uri="{FF2B5EF4-FFF2-40B4-BE49-F238E27FC236}">
                    <a16:creationId xmlns:a16="http://schemas.microsoft.com/office/drawing/2014/main" id="{C86C428B-E245-4A53-AF9B-8084BB8BAA26}"/>
                  </a:ext>
                </a:extLst>
              </p:cNvPr>
              <p:cNvSpPr/>
              <p:nvPr/>
            </p:nvSpPr>
            <p:spPr>
              <a:xfrm rot="16200000">
                <a:off x="635212" y="1382866"/>
                <a:ext cx="590856" cy="768730"/>
              </a:xfrm>
              <a:custGeom>
                <a:avLst/>
                <a:gdLst/>
                <a:ahLst/>
                <a:cxnLst/>
                <a:rect l="l" t="t" r="r" b="b"/>
                <a:pathLst>
                  <a:path w="10633" h="13834" extrusionOk="0">
                    <a:moveTo>
                      <a:pt x="3698" y="0"/>
                    </a:moveTo>
                    <a:cubicBezTo>
                      <a:pt x="3698" y="0"/>
                      <a:pt x="3650" y="579"/>
                      <a:pt x="3343" y="768"/>
                    </a:cubicBezTo>
                    <a:cubicBezTo>
                      <a:pt x="3253" y="820"/>
                      <a:pt x="3153" y="839"/>
                      <a:pt x="3058" y="839"/>
                    </a:cubicBezTo>
                    <a:cubicBezTo>
                      <a:pt x="2829" y="839"/>
                      <a:pt x="2623" y="733"/>
                      <a:pt x="2623" y="733"/>
                    </a:cubicBezTo>
                    <a:cubicBezTo>
                      <a:pt x="2623" y="733"/>
                      <a:pt x="2564" y="1312"/>
                      <a:pt x="2233" y="1501"/>
                    </a:cubicBezTo>
                    <a:cubicBezTo>
                      <a:pt x="2142" y="1555"/>
                      <a:pt x="2021" y="1574"/>
                      <a:pt x="1894" y="1574"/>
                    </a:cubicBezTo>
                    <a:cubicBezTo>
                      <a:pt x="1578" y="1574"/>
                      <a:pt x="1229" y="1453"/>
                      <a:pt x="1229" y="1453"/>
                    </a:cubicBezTo>
                    <a:cubicBezTo>
                      <a:pt x="1229" y="1453"/>
                      <a:pt x="1099" y="2056"/>
                      <a:pt x="886" y="2198"/>
                    </a:cubicBezTo>
                    <a:cubicBezTo>
                      <a:pt x="819" y="2238"/>
                      <a:pt x="707" y="2252"/>
                      <a:pt x="584" y="2252"/>
                    </a:cubicBezTo>
                    <a:cubicBezTo>
                      <a:pt x="317" y="2252"/>
                      <a:pt x="0" y="2186"/>
                      <a:pt x="0" y="2186"/>
                    </a:cubicBezTo>
                    <a:lnTo>
                      <a:pt x="0" y="2186"/>
                    </a:lnTo>
                    <a:lnTo>
                      <a:pt x="6864" y="13834"/>
                    </a:lnTo>
                    <a:cubicBezTo>
                      <a:pt x="6993" y="13192"/>
                      <a:pt x="7473" y="13079"/>
                      <a:pt x="7797" y="13079"/>
                    </a:cubicBezTo>
                    <a:cubicBezTo>
                      <a:pt x="7974" y="13079"/>
                      <a:pt x="8104" y="13113"/>
                      <a:pt x="8104" y="13113"/>
                    </a:cubicBezTo>
                    <a:cubicBezTo>
                      <a:pt x="8210" y="12865"/>
                      <a:pt x="8364" y="12640"/>
                      <a:pt x="8541" y="12451"/>
                    </a:cubicBezTo>
                    <a:cubicBezTo>
                      <a:pt x="8617" y="12383"/>
                      <a:pt x="8736" y="12360"/>
                      <a:pt x="8862" y="12360"/>
                    </a:cubicBezTo>
                    <a:cubicBezTo>
                      <a:pt x="9128" y="12360"/>
                      <a:pt x="9427" y="12463"/>
                      <a:pt x="9427" y="12463"/>
                    </a:cubicBezTo>
                    <a:cubicBezTo>
                      <a:pt x="9427" y="12463"/>
                      <a:pt x="9510" y="11837"/>
                      <a:pt x="9770" y="11684"/>
                    </a:cubicBezTo>
                    <a:cubicBezTo>
                      <a:pt x="9838" y="11642"/>
                      <a:pt x="9926" y="11627"/>
                      <a:pt x="10019" y="11627"/>
                    </a:cubicBezTo>
                    <a:cubicBezTo>
                      <a:pt x="10300" y="11627"/>
                      <a:pt x="10632" y="11766"/>
                      <a:pt x="10632" y="11766"/>
                    </a:cubicBezTo>
                    <a:lnTo>
                      <a:pt x="3698" y="0"/>
                    </a:lnTo>
                    <a:close/>
                  </a:path>
                </a:pathLst>
              </a:custGeom>
              <a:solidFill>
                <a:srgbClr val="F8E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文字方塊 82">
                <a:extLst>
                  <a:ext uri="{FF2B5EF4-FFF2-40B4-BE49-F238E27FC236}">
                    <a16:creationId xmlns:a16="http://schemas.microsoft.com/office/drawing/2014/main" id="{1305E5A9-89A5-4850-8400-B64B695A804B}"/>
                  </a:ext>
                </a:extLst>
              </p:cNvPr>
              <p:cNvSpPr txBox="1"/>
              <p:nvPr/>
            </p:nvSpPr>
            <p:spPr>
              <a:xfrm>
                <a:off x="808092" y="1645593"/>
                <a:ext cx="2315632" cy="48776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>
                  <a:lnSpc>
                    <a:spcPts val="3500"/>
                  </a:lnSpc>
                </a:pPr>
                <a:r>
                  <a:rPr lang="zh-TW" alt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加速新陳代謝</a:t>
                </a:r>
              </a:p>
            </p:txBody>
          </p:sp>
          <p:sp>
            <p:nvSpPr>
              <p:cNvPr id="84" name="文字方塊 83">
                <a:extLst>
                  <a:ext uri="{FF2B5EF4-FFF2-40B4-BE49-F238E27FC236}">
                    <a16:creationId xmlns:a16="http://schemas.microsoft.com/office/drawing/2014/main" id="{28F4AE54-D2F3-4E65-A2FB-51C8BDBDF152}"/>
                  </a:ext>
                </a:extLst>
              </p:cNvPr>
              <p:cNvSpPr txBox="1"/>
              <p:nvPr/>
            </p:nvSpPr>
            <p:spPr>
              <a:xfrm>
                <a:off x="894895" y="3293135"/>
                <a:ext cx="2026208" cy="1385444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>
                  <a:lnSpc>
                    <a:spcPts val="3500"/>
                  </a:lnSpc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水分充足時，可加速體內新陳代謝幫助排毒減肥</a:t>
                </a:r>
              </a:p>
            </p:txBody>
          </p:sp>
        </p:grpSp>
        <p:pic>
          <p:nvPicPr>
            <p:cNvPr id="29" name="Picture 16" descr="H2Oのキャラクター | かわいいフリー素材集 いらすとや">
              <a:extLst>
                <a:ext uri="{FF2B5EF4-FFF2-40B4-BE49-F238E27FC236}">
                  <a16:creationId xmlns:a16="http://schemas.microsoft.com/office/drawing/2014/main" id="{441AA209-9D83-446E-93F1-9E7747A66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5334" y="2149285"/>
              <a:ext cx="1165436" cy="1137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028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23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三低一高，遠離疾病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642383" y="1491630"/>
            <a:ext cx="3832455" cy="1442775"/>
            <a:chOff x="642383" y="1491630"/>
            <a:chExt cx="3832455" cy="1442775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7901ACB5-3032-4FC4-B15E-EA8EEE8A0CB7}"/>
                </a:ext>
              </a:extLst>
            </p:cNvPr>
            <p:cNvGrpSpPr/>
            <p:nvPr/>
          </p:nvGrpSpPr>
          <p:grpSpPr>
            <a:xfrm>
              <a:off x="642383" y="1491630"/>
              <a:ext cx="2561466" cy="1442775"/>
              <a:chOff x="323529" y="1588128"/>
              <a:chExt cx="857802" cy="1442775"/>
            </a:xfrm>
          </p:grpSpPr>
          <p:sp>
            <p:nvSpPr>
              <p:cNvPr id="14" name="摺角紙張 12">
                <a:extLst>
                  <a:ext uri="{FF2B5EF4-FFF2-40B4-BE49-F238E27FC236}">
                    <a16:creationId xmlns:a16="http://schemas.microsoft.com/office/drawing/2014/main" id="{457BFC51-8743-44EB-96BA-BFA003C57EDE}"/>
                  </a:ext>
                </a:extLst>
              </p:cNvPr>
              <p:cNvSpPr/>
              <p:nvPr/>
            </p:nvSpPr>
            <p:spPr>
              <a:xfrm>
                <a:off x="323531" y="1707655"/>
                <a:ext cx="857800" cy="1262102"/>
              </a:xfrm>
              <a:prstGeom prst="foldedCorner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DADA39C-BD65-4887-8032-A9D87C6119B3}"/>
                  </a:ext>
                </a:extLst>
              </p:cNvPr>
              <p:cNvSpPr/>
              <p:nvPr/>
            </p:nvSpPr>
            <p:spPr>
              <a:xfrm>
                <a:off x="323530" y="1707654"/>
                <a:ext cx="857801" cy="41528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16" name="文字方塊 66">
                <a:extLst>
                  <a:ext uri="{FF2B5EF4-FFF2-40B4-BE49-F238E27FC236}">
                    <a16:creationId xmlns:a16="http://schemas.microsoft.com/office/drawing/2014/main" id="{E70D2BA0-C5C4-4816-92C8-B74626749B94}"/>
                  </a:ext>
                </a:extLst>
              </p:cNvPr>
              <p:cNvSpPr txBox="1"/>
              <p:nvPr/>
            </p:nvSpPr>
            <p:spPr>
              <a:xfrm>
                <a:off x="323529" y="1588128"/>
                <a:ext cx="520198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</a:rPr>
                  <a:t>低糖</a:t>
                </a:r>
              </a:p>
            </p:txBody>
          </p:sp>
          <p:sp>
            <p:nvSpPr>
              <p:cNvPr id="17" name="文字方塊 67">
                <a:extLst>
                  <a:ext uri="{FF2B5EF4-FFF2-40B4-BE49-F238E27FC236}">
                    <a16:creationId xmlns:a16="http://schemas.microsoft.com/office/drawing/2014/main" id="{C2572845-62F7-4B75-83D9-3DAEF18119F2}"/>
                  </a:ext>
                </a:extLst>
              </p:cNvPr>
              <p:cNvSpPr txBox="1"/>
              <p:nvPr/>
            </p:nvSpPr>
            <p:spPr>
              <a:xfrm>
                <a:off x="336501" y="2092184"/>
                <a:ext cx="820715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3300"/>
                  </a:lnSpc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減少熱量、避免</a:t>
                </a:r>
                <a:r>
                  <a:rPr lang="en-US" altLang="zh-TW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/>
                </a:r>
                <a:br>
                  <a:rPr lang="en-US" altLang="zh-TW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</a:b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三酸甘油脂過高</a:t>
                </a:r>
              </a:p>
            </p:txBody>
          </p:sp>
        </p:grpSp>
        <p:pic>
          <p:nvPicPr>
            <p:cNvPr id="1030" name="Picture 6" descr="ケーキ屋の建物のイラスト | かわいいフリー素材集 いらすとや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836" y="1574174"/>
              <a:ext cx="1239002" cy="1299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橢圓 6"/>
            <p:cNvSpPr/>
            <p:nvPr/>
          </p:nvSpPr>
          <p:spPr>
            <a:xfrm>
              <a:off x="4110414" y="2557257"/>
              <a:ext cx="360000" cy="36000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644008" y="1583253"/>
            <a:ext cx="4049623" cy="1423160"/>
            <a:chOff x="4644008" y="1583253"/>
            <a:chExt cx="4049623" cy="1423160"/>
          </a:xfrm>
        </p:grpSpPr>
        <p:grpSp>
          <p:nvGrpSpPr>
            <p:cNvPr id="3" name="群組 2"/>
            <p:cNvGrpSpPr/>
            <p:nvPr/>
          </p:nvGrpSpPr>
          <p:grpSpPr>
            <a:xfrm>
              <a:off x="4644008" y="1583253"/>
              <a:ext cx="4049623" cy="1423160"/>
              <a:chOff x="4644008" y="1583253"/>
              <a:chExt cx="4049623" cy="1423160"/>
            </a:xfrm>
          </p:grpSpPr>
          <p:grpSp>
            <p:nvGrpSpPr>
              <p:cNvPr id="19" name="群組 18">
                <a:extLst>
                  <a:ext uri="{FF2B5EF4-FFF2-40B4-BE49-F238E27FC236}">
                    <a16:creationId xmlns:a16="http://schemas.microsoft.com/office/drawing/2014/main" id="{7901ACB5-3032-4FC4-B15E-EA8EEE8A0CB7}"/>
                  </a:ext>
                </a:extLst>
              </p:cNvPr>
              <p:cNvGrpSpPr/>
              <p:nvPr/>
            </p:nvGrpSpPr>
            <p:grpSpPr>
              <a:xfrm>
                <a:off x="4644008" y="1583253"/>
                <a:ext cx="2735172" cy="1423160"/>
                <a:chOff x="323529" y="1588128"/>
                <a:chExt cx="915974" cy="1423160"/>
              </a:xfrm>
            </p:grpSpPr>
            <p:sp>
              <p:nvSpPr>
                <p:cNvPr id="24" name="摺角紙張 12">
                  <a:extLst>
                    <a:ext uri="{FF2B5EF4-FFF2-40B4-BE49-F238E27FC236}">
                      <a16:creationId xmlns:a16="http://schemas.microsoft.com/office/drawing/2014/main" id="{457BFC51-8743-44EB-96BA-BFA003C57EDE}"/>
                    </a:ext>
                  </a:extLst>
                </p:cNvPr>
                <p:cNvSpPr/>
                <p:nvPr/>
              </p:nvSpPr>
              <p:spPr>
                <a:xfrm>
                  <a:off x="323531" y="1707655"/>
                  <a:ext cx="857800" cy="1262102"/>
                </a:xfrm>
                <a:prstGeom prst="foldedCorner">
                  <a:avLst/>
                </a:prstGeom>
                <a:solidFill>
                  <a:schemeClr val="bg1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TW" altLang="en-US"/>
                </a:p>
              </p:txBody>
            </p:sp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3DADA39C-BD65-4887-8032-A9D87C6119B3}"/>
                    </a:ext>
                  </a:extLst>
                </p:cNvPr>
                <p:cNvSpPr/>
                <p:nvPr/>
              </p:nvSpPr>
              <p:spPr>
                <a:xfrm>
                  <a:off x="323530" y="1707654"/>
                  <a:ext cx="857801" cy="415283"/>
                </a:xfrm>
                <a:prstGeom prst="rect">
                  <a:avLst/>
                </a:prstGeom>
                <a:solidFill>
                  <a:srgbClr val="FF8F3B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TW" altLang="en-US"/>
                </a:p>
              </p:txBody>
            </p:sp>
            <p:sp>
              <p:nvSpPr>
                <p:cNvPr id="26" name="文字方塊 66">
                  <a:extLst>
                    <a:ext uri="{FF2B5EF4-FFF2-40B4-BE49-F238E27FC236}">
                      <a16:creationId xmlns:a16="http://schemas.microsoft.com/office/drawing/2014/main" id="{E70D2BA0-C5C4-4816-92C8-B74626749B94}"/>
                    </a:ext>
                  </a:extLst>
                </p:cNvPr>
                <p:cNvSpPr txBox="1"/>
                <p:nvPr/>
              </p:nvSpPr>
              <p:spPr>
                <a:xfrm>
                  <a:off x="323529" y="1588128"/>
                  <a:ext cx="520198" cy="574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zh-TW" altLang="en-US" sz="2400" b="1" dirty="0">
                      <a:solidFill>
                        <a:schemeClr val="bg1"/>
                      </a:solidFill>
                    </a:rPr>
                    <a:t>低油</a:t>
                  </a:r>
                </a:p>
              </p:txBody>
            </p:sp>
            <p:sp>
              <p:nvSpPr>
                <p:cNvPr id="27" name="文字方塊 67">
                  <a:extLst>
                    <a:ext uri="{FF2B5EF4-FFF2-40B4-BE49-F238E27FC236}">
                      <a16:creationId xmlns:a16="http://schemas.microsoft.com/office/drawing/2014/main" id="{C2572845-62F7-4B75-83D9-3DAEF18119F2}"/>
                    </a:ext>
                  </a:extLst>
                </p:cNvPr>
                <p:cNvSpPr txBox="1"/>
                <p:nvPr/>
              </p:nvSpPr>
              <p:spPr>
                <a:xfrm>
                  <a:off x="336501" y="2072569"/>
                  <a:ext cx="903002" cy="9387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ts val="3300"/>
                    </a:lnSpc>
                  </a:pPr>
                  <a:r>
                    <a:rPr lang="zh-TW" altLang="en-US" sz="2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減少熱量、避免</a:t>
                  </a:r>
                  <a:r>
                    <a:rPr lang="en-US" altLang="zh-TW" sz="2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/>
                  </a:r>
                  <a:br>
                    <a:rPr lang="en-US" altLang="zh-TW" sz="2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</a:br>
                  <a:r>
                    <a:rPr lang="zh-TW" altLang="en-US" sz="2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低密度膽固醇過高</a:t>
                  </a:r>
                  <a:endParaRPr lang="en-US" altLang="zh-TW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pic>
            <p:nvPicPr>
              <p:cNvPr id="1026" name="Picture 2" descr="とんかつ単体のイラスト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84214" y="1686362"/>
                <a:ext cx="1409417" cy="1257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橢圓 47"/>
            <p:cNvSpPr/>
            <p:nvPr/>
          </p:nvSpPr>
          <p:spPr>
            <a:xfrm>
              <a:off x="8264488" y="2604882"/>
              <a:ext cx="360000" cy="36000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4682743" y="3277390"/>
            <a:ext cx="3941745" cy="1449070"/>
            <a:chOff x="4682743" y="3277390"/>
            <a:chExt cx="3941745" cy="1449070"/>
          </a:xfrm>
        </p:grpSpPr>
        <p:grpSp>
          <p:nvGrpSpPr>
            <p:cNvPr id="45" name="群組 44"/>
            <p:cNvGrpSpPr/>
            <p:nvPr/>
          </p:nvGrpSpPr>
          <p:grpSpPr>
            <a:xfrm>
              <a:off x="4682743" y="3277390"/>
              <a:ext cx="3748281" cy="1393557"/>
              <a:chOff x="5244359" y="3305268"/>
              <a:chExt cx="3748281" cy="1393557"/>
            </a:xfrm>
          </p:grpSpPr>
          <p:grpSp>
            <p:nvGrpSpPr>
              <p:cNvPr id="29" name="群組 28">
                <a:extLst>
                  <a:ext uri="{FF2B5EF4-FFF2-40B4-BE49-F238E27FC236}">
                    <a16:creationId xmlns:a16="http://schemas.microsoft.com/office/drawing/2014/main" id="{7901ACB5-3032-4FC4-B15E-EA8EEE8A0CB7}"/>
                  </a:ext>
                </a:extLst>
              </p:cNvPr>
              <p:cNvGrpSpPr/>
              <p:nvPr/>
            </p:nvGrpSpPr>
            <p:grpSpPr>
              <a:xfrm>
                <a:off x="5244359" y="3305268"/>
                <a:ext cx="2561466" cy="1393557"/>
                <a:chOff x="323529" y="1588128"/>
                <a:chExt cx="857802" cy="1393557"/>
              </a:xfrm>
            </p:grpSpPr>
            <p:sp>
              <p:nvSpPr>
                <p:cNvPr id="31" name="摺角紙張 12">
                  <a:extLst>
                    <a:ext uri="{FF2B5EF4-FFF2-40B4-BE49-F238E27FC236}">
                      <a16:creationId xmlns:a16="http://schemas.microsoft.com/office/drawing/2014/main" id="{457BFC51-8743-44EB-96BA-BFA003C57EDE}"/>
                    </a:ext>
                  </a:extLst>
                </p:cNvPr>
                <p:cNvSpPr/>
                <p:nvPr/>
              </p:nvSpPr>
              <p:spPr>
                <a:xfrm>
                  <a:off x="323531" y="1707655"/>
                  <a:ext cx="857800" cy="1262102"/>
                </a:xfrm>
                <a:prstGeom prst="foldedCorner">
                  <a:avLst/>
                </a:prstGeom>
                <a:solidFill>
                  <a:schemeClr val="bg1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TW" altLang="en-US"/>
                </a:p>
              </p:txBody>
            </p:sp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3DADA39C-BD65-4887-8032-A9D87C6119B3}"/>
                    </a:ext>
                  </a:extLst>
                </p:cNvPr>
                <p:cNvSpPr/>
                <p:nvPr/>
              </p:nvSpPr>
              <p:spPr>
                <a:xfrm>
                  <a:off x="323530" y="1707654"/>
                  <a:ext cx="857801" cy="415283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TW" altLang="en-US"/>
                </a:p>
              </p:txBody>
            </p:sp>
            <p:sp>
              <p:nvSpPr>
                <p:cNvPr id="33" name="文字方塊 66">
                  <a:extLst>
                    <a:ext uri="{FF2B5EF4-FFF2-40B4-BE49-F238E27FC236}">
                      <a16:creationId xmlns:a16="http://schemas.microsoft.com/office/drawing/2014/main" id="{E70D2BA0-C5C4-4816-92C8-B74626749B94}"/>
                    </a:ext>
                  </a:extLst>
                </p:cNvPr>
                <p:cNvSpPr txBox="1"/>
                <p:nvPr/>
              </p:nvSpPr>
              <p:spPr>
                <a:xfrm>
                  <a:off x="323529" y="1588128"/>
                  <a:ext cx="688072" cy="5749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50000"/>
                    </a:lnSpc>
                  </a:pPr>
                  <a:r>
                    <a:rPr lang="zh-TW" altLang="en-US" sz="2400" b="1" dirty="0">
                      <a:solidFill>
                        <a:schemeClr val="bg1"/>
                      </a:solidFill>
                    </a:rPr>
                    <a:t>高纖</a:t>
                  </a:r>
                </a:p>
              </p:txBody>
            </p:sp>
            <p:sp>
              <p:nvSpPr>
                <p:cNvPr id="34" name="文字方塊 67">
                  <a:extLst>
                    <a:ext uri="{FF2B5EF4-FFF2-40B4-BE49-F238E27FC236}">
                      <a16:creationId xmlns:a16="http://schemas.microsoft.com/office/drawing/2014/main" id="{C2572845-62F7-4B75-83D9-3DAEF18119F2}"/>
                    </a:ext>
                  </a:extLst>
                </p:cNvPr>
                <p:cNvSpPr txBox="1"/>
                <p:nvPr/>
              </p:nvSpPr>
              <p:spPr>
                <a:xfrm>
                  <a:off x="336501" y="2078746"/>
                  <a:ext cx="748372" cy="9029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ts val="3300"/>
                    </a:lnSpc>
                  </a:pPr>
                  <a:r>
                    <a:rPr lang="zh-TW" altLang="en-US" sz="24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rPr>
                    <a:t>吸附食物中的油脂和膽固醇</a:t>
                  </a:r>
                  <a:endParaRPr lang="en-US" altLang="zh-TW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pic>
            <p:nvPicPr>
              <p:cNvPr id="1032" name="Picture 8" descr="レタスの葉のイラスト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8395" y="3426702"/>
                <a:ext cx="1244245" cy="1244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0" name="橢圓 49"/>
            <p:cNvSpPr/>
            <p:nvPr/>
          </p:nvSpPr>
          <p:spPr>
            <a:xfrm>
              <a:off x="8264488" y="4366460"/>
              <a:ext cx="360000" cy="3600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群組 46"/>
          <p:cNvGrpSpPr/>
          <p:nvPr/>
        </p:nvGrpSpPr>
        <p:grpSpPr>
          <a:xfrm>
            <a:off x="637193" y="3260493"/>
            <a:ext cx="3833221" cy="1438724"/>
            <a:chOff x="637193" y="3260493"/>
            <a:chExt cx="3833221" cy="1438724"/>
          </a:xfrm>
        </p:grpSpPr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7901ACB5-3032-4FC4-B15E-EA8EEE8A0CB7}"/>
                </a:ext>
              </a:extLst>
            </p:cNvPr>
            <p:cNvGrpSpPr/>
            <p:nvPr/>
          </p:nvGrpSpPr>
          <p:grpSpPr>
            <a:xfrm>
              <a:off x="637193" y="3260493"/>
              <a:ext cx="2561466" cy="1381629"/>
              <a:chOff x="323529" y="1588128"/>
              <a:chExt cx="857802" cy="1381629"/>
            </a:xfrm>
          </p:grpSpPr>
          <p:sp>
            <p:nvSpPr>
              <p:cNvPr id="40" name="摺角紙張 12">
                <a:extLst>
                  <a:ext uri="{FF2B5EF4-FFF2-40B4-BE49-F238E27FC236}">
                    <a16:creationId xmlns:a16="http://schemas.microsoft.com/office/drawing/2014/main" id="{457BFC51-8743-44EB-96BA-BFA003C57EDE}"/>
                  </a:ext>
                </a:extLst>
              </p:cNvPr>
              <p:cNvSpPr/>
              <p:nvPr/>
            </p:nvSpPr>
            <p:spPr>
              <a:xfrm>
                <a:off x="323531" y="1707655"/>
                <a:ext cx="857800" cy="1262102"/>
              </a:xfrm>
              <a:prstGeom prst="foldedCorner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3DADA39C-BD65-4887-8032-A9D87C6119B3}"/>
                  </a:ext>
                </a:extLst>
              </p:cNvPr>
              <p:cNvSpPr/>
              <p:nvPr/>
            </p:nvSpPr>
            <p:spPr>
              <a:xfrm>
                <a:off x="323530" y="1707654"/>
                <a:ext cx="857801" cy="415283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TW" altLang="en-US"/>
              </a:p>
            </p:txBody>
          </p:sp>
          <p:sp>
            <p:nvSpPr>
              <p:cNvPr id="42" name="文字方塊 66">
                <a:extLst>
                  <a:ext uri="{FF2B5EF4-FFF2-40B4-BE49-F238E27FC236}">
                    <a16:creationId xmlns:a16="http://schemas.microsoft.com/office/drawing/2014/main" id="{E70D2BA0-C5C4-4816-92C8-B74626749B94}"/>
                  </a:ext>
                </a:extLst>
              </p:cNvPr>
              <p:cNvSpPr txBox="1"/>
              <p:nvPr/>
            </p:nvSpPr>
            <p:spPr>
              <a:xfrm>
                <a:off x="323529" y="1588128"/>
                <a:ext cx="857802" cy="574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zh-TW" altLang="en-US" sz="2400" b="1" dirty="0">
                    <a:solidFill>
                      <a:schemeClr val="bg1"/>
                    </a:solidFill>
                  </a:rPr>
                  <a:t>低鹽</a:t>
                </a:r>
              </a:p>
            </p:txBody>
          </p:sp>
          <p:sp>
            <p:nvSpPr>
              <p:cNvPr id="43" name="文字方塊 67">
                <a:extLst>
                  <a:ext uri="{FF2B5EF4-FFF2-40B4-BE49-F238E27FC236}">
                    <a16:creationId xmlns:a16="http://schemas.microsoft.com/office/drawing/2014/main" id="{C2572845-62F7-4B75-83D9-3DAEF18119F2}"/>
                  </a:ext>
                </a:extLst>
              </p:cNvPr>
              <p:cNvSpPr txBox="1"/>
              <p:nvPr/>
            </p:nvSpPr>
            <p:spPr>
              <a:xfrm>
                <a:off x="336501" y="2262242"/>
                <a:ext cx="748372" cy="544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4000"/>
                  </a:lnSpc>
                </a:pPr>
                <a:r>
                  <a:rPr lang="zh-TW" alt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偏高</a:t>
                </a:r>
                <a:endParaRPr lang="en-US" altLang="zh-TW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pic>
          <p:nvPicPr>
            <p:cNvPr id="1028" name="Picture 4" descr="高級缶詰のイラスト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659" y="3387906"/>
              <a:ext cx="1238266" cy="123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橢圓 52"/>
            <p:cNvSpPr/>
            <p:nvPr/>
          </p:nvSpPr>
          <p:spPr>
            <a:xfrm>
              <a:off x="4110414" y="4339217"/>
              <a:ext cx="360000" cy="360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029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99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3"/>
          <p:cNvSpPr txBox="1"/>
          <p:nvPr/>
        </p:nvSpPr>
        <p:spPr>
          <a:xfrm>
            <a:off x="0" y="247777"/>
            <a:ext cx="5600700" cy="645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u="sng" dirty="0">
                <a:solidFill>
                  <a:srgbClr val="22645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第二節  健康生活好體位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81844" y="1491630"/>
            <a:ext cx="4854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省思體位與健康風險的關係。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581844" y="2243030"/>
            <a:ext cx="45662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建立並落實體位管理計畫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適時修正改善。</a:t>
            </a:r>
          </a:p>
        </p:txBody>
      </p:sp>
    </p:spTree>
    <p:extLst>
      <p:ext uri="{BB962C8B-B14F-4D97-AF65-F5344CB8AC3E}">
        <p14:creationId xmlns:p14="http://schemas.microsoft.com/office/powerpoint/2010/main" val="11530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b="90274"/>
          <a:stretch/>
        </p:blipFill>
        <p:spPr bwMode="auto">
          <a:xfrm>
            <a:off x="306925" y="1779662"/>
            <a:ext cx="8657563" cy="2883657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9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情境引導 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飲食習慣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611560" y="1855404"/>
            <a:ext cx="8043112" cy="1220402"/>
            <a:chOff x="324356" y="1657085"/>
            <a:chExt cx="8043112" cy="1220402"/>
          </a:xfrm>
        </p:grpSpPr>
        <p:sp>
          <p:nvSpPr>
            <p:cNvPr id="16" name="文字方塊 15"/>
            <p:cNvSpPr txBox="1"/>
            <p:nvPr/>
          </p:nvSpPr>
          <p:spPr>
            <a:xfrm>
              <a:off x="324356" y="1657085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schemeClr val="accent3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覓食的選擇</a:t>
              </a: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1719494" y="1657085"/>
              <a:ext cx="6647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運動後飢腸轆轆，急需覓食，球場附近只有以下選擇，我會選：</a:t>
              </a: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324356" y="2015713"/>
              <a:ext cx="80431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□炸薯條　</a:t>
              </a:r>
              <a:r>
                <a:rPr lang="zh-TW" altLang="en-US" sz="1600" dirty="0">
                  <a:solidFill>
                    <a:prstClr val="black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□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ＱＱ球　</a:t>
              </a:r>
              <a:r>
                <a:rPr lang="zh-TW" altLang="en-US" sz="1600" dirty="0">
                  <a:solidFill>
                    <a:prstClr val="black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□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蔥油餅　</a:t>
              </a:r>
              <a:r>
                <a:rPr lang="zh-TW" altLang="en-US" sz="1600" dirty="0">
                  <a:solidFill>
                    <a:prstClr val="black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□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炸雞排　</a:t>
              </a:r>
              <a:r>
                <a:rPr lang="zh-TW" altLang="en-US" sz="1600" dirty="0">
                  <a:solidFill>
                    <a:prstClr val="black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□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水餃</a:t>
              </a:r>
              <a:endPara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>
                <a:lnSpc>
                  <a:spcPts val="3000"/>
                </a:lnSpc>
              </a:pPr>
              <a:r>
                <a:rPr lang="zh-TW" altLang="en-US" sz="1600" dirty="0">
                  <a:solidFill>
                    <a:prstClr val="black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□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煎餃　    </a:t>
              </a:r>
              <a:r>
                <a:rPr lang="zh-TW" altLang="en-US" sz="1600" dirty="0">
                  <a:solidFill>
                    <a:prstClr val="black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□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牛肉麵　</a:t>
              </a:r>
              <a:r>
                <a:rPr lang="zh-TW" altLang="en-US" sz="1600" dirty="0">
                  <a:solidFill>
                    <a:prstClr val="black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□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御飯糰　</a:t>
              </a:r>
              <a:r>
                <a:rPr lang="zh-TW" altLang="en-US" sz="1600" dirty="0">
                  <a:solidFill>
                    <a:prstClr val="black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□關東煮　□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蛋糕／餅乾／麵包</a:t>
              </a:r>
              <a:endPara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611561" y="1379552"/>
            <a:ext cx="7028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請根據飲食習慣勾選，並分析是否符合健康飲食原則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623856" y="3003798"/>
            <a:ext cx="7620553" cy="1656184"/>
            <a:chOff x="298896" y="1475521"/>
            <a:chExt cx="4935791" cy="1656184"/>
          </a:xfrm>
        </p:grpSpPr>
        <p:sp>
          <p:nvSpPr>
            <p:cNvPr id="23" name="文字方塊 22"/>
            <p:cNvSpPr txBox="1"/>
            <p:nvPr/>
          </p:nvSpPr>
          <p:spPr>
            <a:xfrm>
              <a:off x="298896" y="1547529"/>
              <a:ext cx="1016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schemeClr val="accent3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便當菜的選擇</a:t>
              </a: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1363635" y="1475521"/>
              <a:ext cx="387105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□炸雞腿　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烤雞腿　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炸排骨 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叉燒　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控肉</a:t>
              </a:r>
              <a:endPara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3000"/>
                </a:lnSpc>
              </a:pP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秋刀魚　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鯖魚　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鹹豬肉　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□花枝排　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蒲燒鯛魚</a:t>
              </a:r>
              <a:endPara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348985" y="1916861"/>
              <a:ext cx="799747" cy="4290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主菜</a:t>
              </a: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48985" y="2415273"/>
              <a:ext cx="799748" cy="4284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配菜</a:t>
              </a: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1354084" y="2269931"/>
              <a:ext cx="294781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□炒冬粉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甜不辣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紅燒豆腐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荷包蛋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涼拌小黃瓜</a:t>
              </a:r>
              <a:endPara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3000"/>
                </a:lnSpc>
              </a:pP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炒高麗菜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□炒豬血□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炒杏鮑菇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□海帶□</a:t>
              </a:r>
              <a:r>
                <a:rPr lang="zh-TW" altLang="en-US" sz="16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咖哩馬鈴薯</a:t>
              </a:r>
              <a:endPara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053" name="Picture 5" descr="スーツを着た女性のイラスト（疑問に思う顔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59" y="2541766"/>
            <a:ext cx="1556889" cy="211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029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450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b="90274"/>
          <a:stretch/>
        </p:blipFill>
        <p:spPr bwMode="auto">
          <a:xfrm>
            <a:off x="269317" y="1387835"/>
            <a:ext cx="8657563" cy="327548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9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情境引導 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飲食習慣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516653" y="1491630"/>
            <a:ext cx="8432088" cy="3067743"/>
            <a:chOff x="389166" y="1621491"/>
            <a:chExt cx="8432088" cy="3067743"/>
          </a:xfrm>
        </p:grpSpPr>
        <p:sp>
          <p:nvSpPr>
            <p:cNvPr id="14" name="文字方塊 13"/>
            <p:cNvSpPr txBox="1"/>
            <p:nvPr/>
          </p:nvSpPr>
          <p:spPr>
            <a:xfrm>
              <a:off x="389166" y="1621491"/>
              <a:ext cx="15905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b="1" dirty="0">
                  <a:solidFill>
                    <a:schemeClr val="accent4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口渴喝什麼</a:t>
              </a:r>
              <a:r>
                <a:rPr lang="en-US" altLang="zh-TW" sz="2000" b="1" dirty="0">
                  <a:solidFill>
                    <a:schemeClr val="accent4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?</a:t>
              </a:r>
              <a:endParaRPr lang="zh-TW" altLang="en-US" sz="2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412065" y="2068737"/>
              <a:ext cx="84091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放學後打球打得滿身大汗，「又渴又熱喔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~~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想要冰涼一下」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我會選擇喝：</a:t>
              </a: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412065" y="2934908"/>
              <a:ext cx="814191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□運動飲料   </a:t>
              </a:r>
              <a:r>
                <a:rPr lang="zh-TW" altLang="en-US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珍珠奶茶   </a:t>
              </a:r>
              <a:r>
                <a:rPr lang="zh-TW" altLang="en-US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無糖綠茶   </a:t>
              </a:r>
              <a:r>
                <a:rPr lang="zh-TW" altLang="en-US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優酪乳    </a:t>
              </a:r>
              <a:r>
                <a:rPr lang="zh-TW" altLang="en-US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鮮奶     </a:t>
              </a:r>
              <a:r>
                <a:rPr lang="zh-TW" altLang="en-US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思樂冰</a:t>
              </a:r>
              <a:endPara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冰豆漿       </a:t>
              </a:r>
              <a:r>
                <a:rPr lang="zh-TW" altLang="en-US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冷開水       </a:t>
              </a:r>
              <a:r>
                <a:rPr lang="zh-TW" altLang="en-US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冷咖啡       </a:t>
              </a:r>
              <a:r>
                <a:rPr lang="zh-TW" altLang="en-US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□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碳酸飲料</a:t>
              </a:r>
              <a:endPara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dirty="0">
                  <a:solidFill>
                    <a:srgbClr val="F4777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★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檢視我的飲食習慣，不符合「健康飲食原則」的是？</a:t>
              </a:r>
              <a:endPara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ct val="150000"/>
                </a:lnSpc>
              </a:pPr>
              <a:r>
                <a:rPr lang="zh-TW" altLang="zh-TW" dirty="0">
                  <a:solidFill>
                    <a:srgbClr val="F47775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★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對健康的影響是？</a:t>
              </a:r>
            </a:p>
          </p:txBody>
        </p:sp>
      </p:grpSp>
      <p:pic>
        <p:nvPicPr>
          <p:cNvPr id="5122" name="Picture 2" descr="レイアップシュートのイラスト（女性） | かわいいフリー素材集 いらすとや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492" y="1541199"/>
            <a:ext cx="2162069" cy="31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029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98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b="90274"/>
          <a:stretch/>
        </p:blipFill>
        <p:spPr bwMode="auto">
          <a:xfrm>
            <a:off x="269317" y="1387835"/>
            <a:ext cx="8657563" cy="327548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9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情境引導 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飲食習慣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755576" y="1521343"/>
            <a:ext cx="6028290" cy="543495"/>
            <a:chOff x="755576" y="1521343"/>
            <a:chExt cx="6028290" cy="543495"/>
          </a:xfrm>
        </p:grpSpPr>
        <p:sp>
          <p:nvSpPr>
            <p:cNvPr id="10" name="圓角矩形 9"/>
            <p:cNvSpPr/>
            <p:nvPr/>
          </p:nvSpPr>
          <p:spPr>
            <a:xfrm>
              <a:off x="2498038" y="1529991"/>
              <a:ext cx="4285828" cy="5348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選擇一項待改進的習慣</a:t>
              </a:r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755576" y="1521343"/>
              <a:ext cx="1742462" cy="5348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步驟一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755576" y="2753171"/>
            <a:ext cx="6028290" cy="543495"/>
            <a:chOff x="755576" y="2753171"/>
            <a:chExt cx="6028290" cy="543495"/>
          </a:xfrm>
        </p:grpSpPr>
        <p:sp>
          <p:nvSpPr>
            <p:cNvPr id="13" name="圓角矩形 12"/>
            <p:cNvSpPr/>
            <p:nvPr/>
          </p:nvSpPr>
          <p:spPr>
            <a:xfrm>
              <a:off x="2498038" y="2761819"/>
              <a:ext cx="4285828" cy="5348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擬定執行計劃與獎勵方式</a:t>
              </a: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755576" y="2753171"/>
              <a:ext cx="1742462" cy="5348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步驟三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755576" y="3358657"/>
            <a:ext cx="6028290" cy="543496"/>
            <a:chOff x="755576" y="3358657"/>
            <a:chExt cx="6028290" cy="543496"/>
          </a:xfrm>
        </p:grpSpPr>
        <p:sp>
          <p:nvSpPr>
            <p:cNvPr id="14" name="圓角矩形 13"/>
            <p:cNvSpPr/>
            <p:nvPr/>
          </p:nvSpPr>
          <p:spPr>
            <a:xfrm>
              <a:off x="2498038" y="3367306"/>
              <a:ext cx="4285828" cy="5348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簽訂契約</a:t>
              </a: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755576" y="3358657"/>
              <a:ext cx="1742462" cy="5348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步驟四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55576" y="3972470"/>
            <a:ext cx="6028290" cy="543496"/>
            <a:chOff x="755576" y="3972470"/>
            <a:chExt cx="6028290" cy="543496"/>
          </a:xfrm>
        </p:grpSpPr>
        <p:sp>
          <p:nvSpPr>
            <p:cNvPr id="15" name="圓角矩形 14"/>
            <p:cNvSpPr/>
            <p:nvPr/>
          </p:nvSpPr>
          <p:spPr>
            <a:xfrm>
              <a:off x="2498038" y="3981119"/>
              <a:ext cx="4285828" cy="5348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確實執行並填寫紀錄</a:t>
              </a: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755576" y="3972470"/>
              <a:ext cx="1742462" cy="5348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步驟五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755576" y="2147684"/>
            <a:ext cx="6028290" cy="543496"/>
            <a:chOff x="755576" y="2147684"/>
            <a:chExt cx="6028290" cy="543496"/>
          </a:xfrm>
        </p:grpSpPr>
        <p:sp>
          <p:nvSpPr>
            <p:cNvPr id="16" name="圓角矩形 15"/>
            <p:cNvSpPr/>
            <p:nvPr/>
          </p:nvSpPr>
          <p:spPr>
            <a:xfrm>
              <a:off x="2498038" y="2156333"/>
              <a:ext cx="4285828" cy="5348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訂定改變的目標</a:t>
              </a: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755576" y="2147684"/>
              <a:ext cx="1742462" cy="53484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步驟二</a:t>
              </a:r>
            </a:p>
          </p:txBody>
        </p:sp>
      </p:grpSp>
      <p:pic>
        <p:nvPicPr>
          <p:cNvPr id="22" name="Picture 2" descr="先生の男の子のイラスト（将来の夢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99" y="1502262"/>
            <a:ext cx="1906167" cy="301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029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33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375479"/>
              </p:ext>
            </p:extLst>
          </p:nvPr>
        </p:nvGraphicFramePr>
        <p:xfrm>
          <a:off x="611560" y="1491630"/>
          <a:ext cx="8315320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185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16068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飲食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全穀</a:t>
                      </a:r>
                      <a: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雜糧類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豆魚蛋肉類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蔬菜類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水果類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乳品類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堅果類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說明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098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無麩質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不吃麥類製品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適用對麩質過敏的人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2186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生酮</a:t>
                      </a:r>
                    </a:p>
                    <a:p>
                      <a:pPr algn="ctr"/>
                      <a:r>
                        <a:rPr lang="zh-TW" altLang="en-US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╳</a:t>
                      </a:r>
                      <a:endParaRPr lang="zh-TW" alt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高油脂紅肉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altLang="zh-TW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只吃長在地面上的菜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╳</a:t>
                      </a:r>
                      <a:r>
                        <a:rPr lang="en-US" altLang="zh-TW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zh-TW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</a:br>
                      <a:r>
                        <a:rPr lang="zh-TW" alt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只吃</a:t>
                      </a:r>
                      <a:r>
                        <a:rPr lang="en-US" altLang="zh-TW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酪梨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未發明胰島素時，糖尿病治療方式。</a:t>
                      </a:r>
                      <a:r>
                        <a:rPr lang="en-US" altLang="zh-TW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須聽從醫師指示，以免發生酮酸中毒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群組 2"/>
          <p:cNvGrpSpPr/>
          <p:nvPr/>
        </p:nvGrpSpPr>
        <p:grpSpPr>
          <a:xfrm>
            <a:off x="2051720" y="2283718"/>
            <a:ext cx="4896536" cy="1656184"/>
            <a:chOff x="2051720" y="2283718"/>
            <a:chExt cx="4896536" cy="1656184"/>
          </a:xfrm>
        </p:grpSpPr>
        <p:sp>
          <p:nvSpPr>
            <p:cNvPr id="2" name="橢圓 1"/>
            <p:cNvSpPr/>
            <p:nvPr/>
          </p:nvSpPr>
          <p:spPr>
            <a:xfrm>
              <a:off x="2051720" y="2283718"/>
              <a:ext cx="144000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橢圓 13"/>
            <p:cNvSpPr/>
            <p:nvPr/>
          </p:nvSpPr>
          <p:spPr>
            <a:xfrm>
              <a:off x="3059824" y="2571750"/>
              <a:ext cx="144000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橢圓 14"/>
            <p:cNvSpPr/>
            <p:nvPr/>
          </p:nvSpPr>
          <p:spPr>
            <a:xfrm>
              <a:off x="3995952" y="2571750"/>
              <a:ext cx="144000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/>
            <p:cNvSpPr/>
            <p:nvPr/>
          </p:nvSpPr>
          <p:spPr>
            <a:xfrm>
              <a:off x="4860048" y="2571750"/>
              <a:ext cx="144000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/>
            <p:cNvSpPr/>
            <p:nvPr/>
          </p:nvSpPr>
          <p:spPr>
            <a:xfrm>
              <a:off x="5829006" y="2571750"/>
              <a:ext cx="144000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橢圓 17"/>
            <p:cNvSpPr/>
            <p:nvPr/>
          </p:nvSpPr>
          <p:spPr>
            <a:xfrm>
              <a:off x="6804256" y="2571750"/>
              <a:ext cx="144000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橢圓 18"/>
            <p:cNvSpPr/>
            <p:nvPr/>
          </p:nvSpPr>
          <p:spPr>
            <a:xfrm>
              <a:off x="5796136" y="3795886"/>
              <a:ext cx="144000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橢圓 21"/>
            <p:cNvSpPr/>
            <p:nvPr/>
          </p:nvSpPr>
          <p:spPr>
            <a:xfrm>
              <a:off x="6771386" y="3795886"/>
              <a:ext cx="144000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橢圓 23"/>
            <p:cNvSpPr/>
            <p:nvPr/>
          </p:nvSpPr>
          <p:spPr>
            <a:xfrm>
              <a:off x="3995952" y="3363838"/>
              <a:ext cx="144000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/>
            <p:cNvSpPr/>
            <p:nvPr/>
          </p:nvSpPr>
          <p:spPr>
            <a:xfrm>
              <a:off x="3018312" y="3363064"/>
              <a:ext cx="144000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3227353" y="3363838"/>
              <a:ext cx="144000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橢圓 26"/>
            <p:cNvSpPr/>
            <p:nvPr/>
          </p:nvSpPr>
          <p:spPr>
            <a:xfrm>
              <a:off x="2785388" y="3363838"/>
              <a:ext cx="144000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39552" y="4776564"/>
            <a:ext cx="8356444" cy="338554"/>
            <a:chOff x="539552" y="4776564"/>
            <a:chExt cx="8356444" cy="338554"/>
          </a:xfrm>
        </p:grpSpPr>
        <p:sp>
          <p:nvSpPr>
            <p:cNvPr id="6" name="文字方塊 5"/>
            <p:cNvSpPr txBox="1"/>
            <p:nvPr/>
          </p:nvSpPr>
          <p:spPr>
            <a:xfrm>
              <a:off x="539552" y="4776564"/>
              <a:ext cx="8356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●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：可以攝取 </a:t>
              </a:r>
              <a:r>
                <a:rPr lang="zh-TW" altLang="en-US" sz="1600" dirty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●●●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：大量攝取　     ：偶爾吃，約二次 </a:t>
              </a:r>
              <a:r>
                <a:rPr lang="en-US" altLang="zh-TW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/ 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週　╳：不可攝</a:t>
              </a:r>
            </a:p>
          </p:txBody>
        </p:sp>
        <p:pic>
          <p:nvPicPr>
            <p:cNvPr id="28" name="圖片 27"/>
            <p:cNvPicPr>
              <a:picLocks noChangeAspect="1"/>
            </p:cNvPicPr>
            <p:nvPr/>
          </p:nvPicPr>
          <p:blipFill rotWithShape="1">
            <a:blip r:embed="rId3"/>
            <a:srcRect l="29140" t="71985" r="69023" b="24169"/>
            <a:stretch/>
          </p:blipFill>
          <p:spPr>
            <a:xfrm>
              <a:off x="3834027" y="4850591"/>
              <a:ext cx="161925" cy="190500"/>
            </a:xfrm>
            <a:prstGeom prst="rect">
              <a:avLst/>
            </a:prstGeom>
          </p:spPr>
        </p:pic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030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0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6" y="821490"/>
            <a:ext cx="4668955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439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坊間常見的飲食主張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5033200" y="541690"/>
            <a:ext cx="4125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均衡飲食才是受最多學者認同的主流飲食趨勢</a:t>
            </a:r>
          </a:p>
        </p:txBody>
      </p:sp>
    </p:spTree>
    <p:extLst>
      <p:ext uri="{BB962C8B-B14F-4D97-AF65-F5344CB8AC3E}">
        <p14:creationId xmlns:p14="http://schemas.microsoft.com/office/powerpoint/2010/main" val="1522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健康飲食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6" y="821490"/>
            <a:ext cx="4668955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439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坊間常見的飲食主張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733518"/>
              </p:ext>
            </p:extLst>
          </p:nvPr>
        </p:nvGraphicFramePr>
        <p:xfrm>
          <a:off x="611560" y="1491631"/>
          <a:ext cx="8315320" cy="32104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185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1820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飲食</a:t>
                      </a:r>
                      <a:r>
                        <a:rPr lang="en-US" altLang="zh-TW" b="1" dirty="0"/>
                        <a:t/>
                      </a:r>
                      <a:br>
                        <a:rPr lang="en-US" altLang="zh-TW" b="1" dirty="0"/>
                      </a:br>
                      <a:r>
                        <a:rPr lang="zh-TW" altLang="en-US" b="1" dirty="0"/>
                        <a:t>主張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全穀</a:t>
                      </a:r>
                      <a:r>
                        <a:rPr lang="en-US" altLang="zh-TW" b="1" dirty="0"/>
                        <a:t/>
                      </a:r>
                      <a:br>
                        <a:rPr lang="en-US" altLang="zh-TW" b="1" dirty="0"/>
                      </a:br>
                      <a:r>
                        <a:rPr lang="zh-TW" altLang="en-US" b="1" dirty="0"/>
                        <a:t>雜糧類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豆魚蛋肉類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蔬菜類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水果類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乳品類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堅果類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說明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458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低醣、</a:t>
                      </a:r>
                    </a:p>
                    <a:p>
                      <a:pPr algn="ctr"/>
                      <a:r>
                        <a:rPr lang="zh-TW" altLang="en-US" b="1" dirty="0"/>
                        <a:t>高蛋白</a:t>
                      </a:r>
                    </a:p>
                    <a:p>
                      <a:pPr algn="ctr"/>
                      <a:r>
                        <a:rPr lang="zh-TW" altLang="en-US" b="1" dirty="0"/>
                        <a:t>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嚴格</a:t>
                      </a:r>
                      <a:endParaRPr lang="en-US" altLang="zh-TW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TW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限制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大量</a:t>
                      </a:r>
                      <a:endParaRPr lang="en-US" altLang="zh-TW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白肉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╳</a:t>
                      </a:r>
                      <a:endParaRPr lang="zh-TW" alt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╳</a:t>
                      </a:r>
                      <a:endParaRPr lang="zh-TW" alt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╳</a:t>
                      </a:r>
                      <a:endParaRPr lang="zh-TW" alt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增加心血管、痛風及骨質疏鬆症的風險。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458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得舒</a:t>
                      </a:r>
                    </a:p>
                    <a:p>
                      <a:pPr algn="ctr"/>
                      <a:r>
                        <a:rPr lang="zh-TW" altLang="en-US" b="1" dirty="0"/>
                        <a:t>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1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控制體重、降低心臟病和糖尿病風險。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1599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/>
                        <a:t>地中海</a:t>
                      </a:r>
                    </a:p>
                    <a:p>
                      <a:pPr algn="ctr"/>
                      <a:r>
                        <a:rPr lang="zh-TW" altLang="en-US" b="1" dirty="0"/>
                        <a:t>飲食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白肉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zh-TW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橄欖油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降低心血管疾病風險。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539552" y="4776564"/>
            <a:ext cx="8356444" cy="338554"/>
            <a:chOff x="539552" y="4776564"/>
            <a:chExt cx="8356444" cy="338554"/>
          </a:xfrm>
        </p:grpSpPr>
        <p:sp>
          <p:nvSpPr>
            <p:cNvPr id="15" name="文字方塊 14"/>
            <p:cNvSpPr txBox="1"/>
            <p:nvPr/>
          </p:nvSpPr>
          <p:spPr>
            <a:xfrm>
              <a:off x="539552" y="4776564"/>
              <a:ext cx="8356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●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：可以攝取 </a:t>
              </a:r>
              <a:r>
                <a:rPr lang="zh-TW" altLang="en-US" sz="1600" dirty="0">
                  <a:solidFill>
                    <a:schemeClr val="accent6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●●●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：大量攝取　     ：偶爾吃，約二次 </a:t>
              </a:r>
              <a:r>
                <a:rPr lang="en-US" altLang="zh-TW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/ </a:t>
              </a:r>
              <a:r>
                <a:rPr lang="zh-TW" altLang="en-US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週　╳：不可攝</a:t>
              </a:r>
            </a:p>
          </p:txBody>
        </p:sp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3"/>
            <a:srcRect l="29140" t="71985" r="69023" b="24169"/>
            <a:stretch/>
          </p:blipFill>
          <p:spPr>
            <a:xfrm>
              <a:off x="3834027" y="4850591"/>
              <a:ext cx="161925" cy="190500"/>
            </a:xfrm>
            <a:prstGeom prst="rect">
              <a:avLst/>
            </a:prstGeom>
          </p:spPr>
        </p:pic>
      </p:grpSp>
      <p:sp>
        <p:nvSpPr>
          <p:cNvPr id="17" name="橢圓 16"/>
          <p:cNvSpPr/>
          <p:nvPr/>
        </p:nvSpPr>
        <p:spPr>
          <a:xfrm>
            <a:off x="5829006" y="2571750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3018312" y="2211710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3227353" y="2212484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785388" y="2212484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橢圓 23"/>
          <p:cNvSpPr/>
          <p:nvPr/>
        </p:nvSpPr>
        <p:spPr>
          <a:xfrm>
            <a:off x="4002935" y="3363064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橢圓 24"/>
          <p:cNvSpPr/>
          <p:nvPr/>
        </p:nvSpPr>
        <p:spPr>
          <a:xfrm>
            <a:off x="4211976" y="3363838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橢圓 25"/>
          <p:cNvSpPr/>
          <p:nvPr/>
        </p:nvSpPr>
        <p:spPr>
          <a:xfrm>
            <a:off x="3770011" y="3363838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/>
          <p:cNvSpPr/>
          <p:nvPr/>
        </p:nvSpPr>
        <p:spPr>
          <a:xfrm>
            <a:off x="4860048" y="3363838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5829006" y="3363838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/>
          <p:cNvSpPr/>
          <p:nvPr/>
        </p:nvSpPr>
        <p:spPr>
          <a:xfrm>
            <a:off x="6804256" y="3363838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2051720" y="3363838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橢圓 46"/>
          <p:cNvSpPr/>
          <p:nvPr/>
        </p:nvSpPr>
        <p:spPr>
          <a:xfrm>
            <a:off x="4860032" y="4227934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橢圓 47"/>
          <p:cNvSpPr/>
          <p:nvPr/>
        </p:nvSpPr>
        <p:spPr>
          <a:xfrm>
            <a:off x="5828990" y="4227934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橢圓 48"/>
          <p:cNvSpPr/>
          <p:nvPr/>
        </p:nvSpPr>
        <p:spPr>
          <a:xfrm>
            <a:off x="6804240" y="4083918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橢圓 49"/>
          <p:cNvSpPr/>
          <p:nvPr/>
        </p:nvSpPr>
        <p:spPr>
          <a:xfrm>
            <a:off x="2051736" y="4227934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橢圓 50"/>
          <p:cNvSpPr/>
          <p:nvPr/>
        </p:nvSpPr>
        <p:spPr>
          <a:xfrm>
            <a:off x="3995952" y="4227934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03" y="3339861"/>
            <a:ext cx="2238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70" y="4015432"/>
            <a:ext cx="223838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030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5033200" y="541690"/>
            <a:ext cx="4125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均衡飲食才是受最多學者認同的主流飲食趨勢</a:t>
            </a:r>
          </a:p>
        </p:txBody>
      </p:sp>
    </p:spTree>
    <p:extLst>
      <p:ext uri="{BB962C8B-B14F-4D97-AF65-F5344CB8AC3E}">
        <p14:creationId xmlns:p14="http://schemas.microsoft.com/office/powerpoint/2010/main" val="18151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9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運用網路資源，分析飲食管理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273807" y="1604440"/>
            <a:ext cx="8381080" cy="543495"/>
            <a:chOff x="273807" y="1604440"/>
            <a:chExt cx="8381080" cy="543495"/>
          </a:xfrm>
        </p:grpSpPr>
        <p:sp>
          <p:nvSpPr>
            <p:cNvPr id="30" name="圓角矩形 29"/>
            <p:cNvSpPr/>
            <p:nvPr/>
          </p:nvSpPr>
          <p:spPr>
            <a:xfrm>
              <a:off x="2016269" y="1613088"/>
              <a:ext cx="6638618" cy="5348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TW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找一間你喜歡的餐廳</a:t>
              </a:r>
            </a:p>
          </p:txBody>
        </p:sp>
        <p:sp>
          <p:nvSpPr>
            <p:cNvPr id="35" name="圓角矩形 34"/>
            <p:cNvSpPr/>
            <p:nvPr/>
          </p:nvSpPr>
          <p:spPr>
            <a:xfrm>
              <a:off x="273807" y="1604440"/>
              <a:ext cx="1742462" cy="534847"/>
            </a:xfrm>
            <a:prstGeom prst="roundRect">
              <a:avLst/>
            </a:prstGeom>
            <a:solidFill>
              <a:srgbClr val="F78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步驟一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273807" y="2940438"/>
            <a:ext cx="8381080" cy="545050"/>
            <a:chOff x="273807" y="2940438"/>
            <a:chExt cx="8381080" cy="545050"/>
          </a:xfrm>
        </p:grpSpPr>
        <p:sp>
          <p:nvSpPr>
            <p:cNvPr id="31" name="圓角矩形 30"/>
            <p:cNvSpPr/>
            <p:nvPr/>
          </p:nvSpPr>
          <p:spPr>
            <a:xfrm>
              <a:off x="2016269" y="2949088"/>
              <a:ext cx="6638618" cy="536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TW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分析這個菜單是否符合健康飲食原則。</a:t>
              </a: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273807" y="2940438"/>
              <a:ext cx="1742462" cy="536400"/>
            </a:xfrm>
            <a:prstGeom prst="roundRect">
              <a:avLst/>
            </a:prstGeom>
            <a:solidFill>
              <a:srgbClr val="F78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步驟三</a:t>
              </a:r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273807" y="3588511"/>
            <a:ext cx="8381080" cy="864095"/>
            <a:chOff x="273807" y="3588511"/>
            <a:chExt cx="8381080" cy="864095"/>
          </a:xfrm>
        </p:grpSpPr>
        <p:sp>
          <p:nvSpPr>
            <p:cNvPr id="32" name="圓角矩形 31"/>
            <p:cNvSpPr/>
            <p:nvPr/>
          </p:nvSpPr>
          <p:spPr>
            <a:xfrm>
              <a:off x="2016269" y="3588511"/>
              <a:ext cx="6638618" cy="8640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TW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歸納上述步驟，運用健康飲食技巧為</a:t>
              </a:r>
              <a:r>
                <a:rPr lang="en-US" alt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altLang="zh-TW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班級聚餐設計菜單吧！</a:t>
              </a: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273807" y="3629726"/>
              <a:ext cx="1742462" cy="822879"/>
            </a:xfrm>
            <a:prstGeom prst="roundRect">
              <a:avLst/>
            </a:prstGeom>
            <a:solidFill>
              <a:srgbClr val="F78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步驟四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273807" y="2260023"/>
            <a:ext cx="8381080" cy="536400"/>
            <a:chOff x="273807" y="2260023"/>
            <a:chExt cx="8381080" cy="536400"/>
          </a:xfrm>
        </p:grpSpPr>
        <p:sp>
          <p:nvSpPr>
            <p:cNvPr id="34" name="圓角矩形 33"/>
            <p:cNvSpPr/>
            <p:nvPr/>
          </p:nvSpPr>
          <p:spPr>
            <a:xfrm>
              <a:off x="2016269" y="2260023"/>
              <a:ext cx="6638618" cy="536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zh-TW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選擇你喜歡的菜單，並寫上口味、分量、食材。</a:t>
              </a:r>
            </a:p>
          </p:txBody>
        </p:sp>
        <p:sp>
          <p:nvSpPr>
            <p:cNvPr id="39" name="圓角矩形 38"/>
            <p:cNvSpPr/>
            <p:nvPr/>
          </p:nvSpPr>
          <p:spPr>
            <a:xfrm>
              <a:off x="273807" y="2260023"/>
              <a:ext cx="1742462" cy="536400"/>
            </a:xfrm>
            <a:prstGeom prst="roundRect">
              <a:avLst/>
            </a:prstGeom>
            <a:solidFill>
              <a:srgbClr val="F78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步驟二</a:t>
              </a:r>
            </a:p>
          </p:txBody>
        </p:sp>
      </p:grpSp>
      <p:pic>
        <p:nvPicPr>
          <p:cNvPr id="7170" name="Picture 2" descr="インターネットのキャラクター | かわいいフリー素材集 いらすと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203" y="3325839"/>
            <a:ext cx="1389437" cy="1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030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5066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323527" y="1981077"/>
            <a:ext cx="8928993" cy="2981647"/>
            <a:chOff x="323527" y="1981077"/>
            <a:chExt cx="8928993" cy="2981647"/>
          </a:xfrm>
        </p:grpSpPr>
        <p:grpSp>
          <p:nvGrpSpPr>
            <p:cNvPr id="65" name="群組 64"/>
            <p:cNvGrpSpPr/>
            <p:nvPr/>
          </p:nvGrpSpPr>
          <p:grpSpPr>
            <a:xfrm rot="10800000">
              <a:off x="4880416" y="4402285"/>
              <a:ext cx="4372104" cy="560439"/>
              <a:chOff x="137428" y="1455256"/>
              <a:chExt cx="3634469" cy="560439"/>
            </a:xfrm>
          </p:grpSpPr>
          <p:sp>
            <p:nvSpPr>
              <p:cNvPr id="66" name="圓角矩形 65"/>
              <p:cNvSpPr/>
              <p:nvPr/>
            </p:nvSpPr>
            <p:spPr>
              <a:xfrm rot="10800000">
                <a:off x="325783" y="1455256"/>
                <a:ext cx="3446114" cy="560439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 rot="10800000">
                <a:off x="137428" y="1582769"/>
                <a:ext cx="257445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包含在每日的</a:t>
                </a:r>
                <a:r>
                  <a:rPr lang="en-US" altLang="zh-TW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60</a:t>
                </a: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分鐘內</a:t>
                </a:r>
                <a:endPara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 rot="10800000">
              <a:off x="5645863" y="1981077"/>
              <a:ext cx="3384848" cy="769328"/>
              <a:chOff x="387048" y="1246367"/>
              <a:chExt cx="3384848" cy="769328"/>
            </a:xfrm>
          </p:grpSpPr>
          <p:sp>
            <p:nvSpPr>
              <p:cNvPr id="75" name="圓角矩形 74"/>
              <p:cNvSpPr/>
              <p:nvPr/>
            </p:nvSpPr>
            <p:spPr>
              <a:xfrm rot="10800000">
                <a:off x="387048" y="1246367"/>
                <a:ext cx="3384848" cy="76932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>
              <a:xfrm rot="10800000">
                <a:off x="472179" y="1356831"/>
                <a:ext cx="214451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每個動作均</a:t>
                </a:r>
                <a:endPara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algn="r"/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維持</a:t>
                </a:r>
                <a:r>
                  <a:rPr lang="en-US" altLang="zh-TW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20-30</a:t>
                </a: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秒</a:t>
                </a:r>
              </a:p>
            </p:txBody>
          </p:sp>
        </p:grpSp>
        <p:grpSp>
          <p:nvGrpSpPr>
            <p:cNvPr id="83" name="群組 82"/>
            <p:cNvGrpSpPr/>
            <p:nvPr/>
          </p:nvGrpSpPr>
          <p:grpSpPr>
            <a:xfrm>
              <a:off x="323527" y="4391610"/>
              <a:ext cx="4324463" cy="570424"/>
              <a:chOff x="232078" y="1246367"/>
              <a:chExt cx="3539817" cy="769328"/>
            </a:xfrm>
          </p:grpSpPr>
          <p:sp>
            <p:nvSpPr>
              <p:cNvPr id="84" name="圓角矩形 83"/>
              <p:cNvSpPr/>
              <p:nvPr/>
            </p:nvSpPr>
            <p:spPr>
              <a:xfrm rot="10800000">
                <a:off x="303991" y="1246367"/>
                <a:ext cx="3467904" cy="76932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85" name="矩形 84"/>
              <p:cNvSpPr/>
              <p:nvPr/>
            </p:nvSpPr>
            <p:spPr>
              <a:xfrm>
                <a:off x="232078" y="1378385"/>
                <a:ext cx="2496775" cy="4981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每次以</a:t>
                </a:r>
                <a:r>
                  <a:rPr lang="en-US" altLang="zh-TW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8-10</a:t>
                </a: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個肌群為主</a:t>
                </a: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387647" y="2230289"/>
              <a:ext cx="3452166" cy="546358"/>
              <a:chOff x="319727" y="1469337"/>
              <a:chExt cx="3452166" cy="546358"/>
            </a:xfrm>
          </p:grpSpPr>
          <p:sp>
            <p:nvSpPr>
              <p:cNvPr id="93" name="圓角矩形 92"/>
              <p:cNvSpPr/>
              <p:nvPr/>
            </p:nvSpPr>
            <p:spPr>
              <a:xfrm rot="10800000">
                <a:off x="319727" y="1469337"/>
                <a:ext cx="3452166" cy="54635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94" name="矩形 93"/>
              <p:cNvSpPr/>
              <p:nvPr/>
            </p:nvSpPr>
            <p:spPr>
              <a:xfrm>
                <a:off x="415349" y="1537461"/>
                <a:ext cx="214451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每次至少</a:t>
                </a:r>
                <a:r>
                  <a:rPr lang="en-US" altLang="zh-TW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10</a:t>
                </a: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分鐘</a:t>
                </a:r>
              </a:p>
            </p:txBody>
          </p:sp>
        </p:grpSp>
      </p:grpSp>
      <p:grpSp>
        <p:nvGrpSpPr>
          <p:cNvPr id="3" name="群組 2"/>
          <p:cNvGrpSpPr/>
          <p:nvPr/>
        </p:nvGrpSpPr>
        <p:grpSpPr>
          <a:xfrm>
            <a:off x="387643" y="1090073"/>
            <a:ext cx="8657126" cy="3218639"/>
            <a:chOff x="387643" y="1090073"/>
            <a:chExt cx="8657126" cy="3218639"/>
          </a:xfrm>
        </p:grpSpPr>
        <p:grpSp>
          <p:nvGrpSpPr>
            <p:cNvPr id="68" name="群組 67"/>
            <p:cNvGrpSpPr/>
            <p:nvPr/>
          </p:nvGrpSpPr>
          <p:grpSpPr>
            <a:xfrm rot="10800000">
              <a:off x="5592153" y="3531434"/>
              <a:ext cx="3452616" cy="763685"/>
              <a:chOff x="319281" y="1557726"/>
              <a:chExt cx="3452616" cy="763685"/>
            </a:xfrm>
          </p:grpSpPr>
          <p:sp>
            <p:nvSpPr>
              <p:cNvPr id="69" name="圓角矩形 68"/>
              <p:cNvSpPr/>
              <p:nvPr/>
            </p:nvSpPr>
            <p:spPr>
              <a:xfrm rot="10800000">
                <a:off x="319281" y="1557726"/>
                <a:ext cx="3452616" cy="763685"/>
              </a:xfrm>
              <a:prstGeom prst="roundRect">
                <a:avLst/>
              </a:prstGeom>
              <a:solidFill>
                <a:srgbClr val="FFEBB3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70" name="矩形 69"/>
              <p:cNvSpPr/>
              <p:nvPr/>
            </p:nvSpPr>
            <p:spPr>
              <a:xfrm rot="10800000">
                <a:off x="418470" y="1663484"/>
                <a:ext cx="22395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選擇負荷自身體重衝擊為主的活動</a:t>
                </a:r>
              </a:p>
            </p:txBody>
          </p:sp>
        </p:grpSp>
        <p:grpSp>
          <p:nvGrpSpPr>
            <p:cNvPr id="77" name="群組 76"/>
            <p:cNvGrpSpPr/>
            <p:nvPr/>
          </p:nvGrpSpPr>
          <p:grpSpPr>
            <a:xfrm rot="10800000">
              <a:off x="5645864" y="1121105"/>
              <a:ext cx="3384846" cy="789108"/>
              <a:chOff x="387051" y="1246367"/>
              <a:chExt cx="3384846" cy="789108"/>
            </a:xfrm>
          </p:grpSpPr>
          <p:sp>
            <p:nvSpPr>
              <p:cNvPr id="78" name="圓角矩形 77"/>
              <p:cNvSpPr/>
              <p:nvPr/>
            </p:nvSpPr>
            <p:spPr>
              <a:xfrm rot="10800000">
                <a:off x="387051" y="1246367"/>
                <a:ext cx="3384846" cy="789108"/>
              </a:xfrm>
              <a:prstGeom prst="roundRect">
                <a:avLst/>
              </a:prstGeom>
              <a:solidFill>
                <a:srgbClr val="FFEBB3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 rot="10800000">
                <a:off x="472181" y="1318100"/>
                <a:ext cx="237699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伸展至肌肉感覺</a:t>
                </a:r>
                <a:endPara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 algn="r"/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緊繃狀，但不會痛</a:t>
                </a:r>
              </a:p>
            </p:txBody>
          </p:sp>
        </p:grpSp>
        <p:grpSp>
          <p:nvGrpSpPr>
            <p:cNvPr id="86" name="群組 85"/>
            <p:cNvGrpSpPr/>
            <p:nvPr/>
          </p:nvGrpSpPr>
          <p:grpSpPr>
            <a:xfrm>
              <a:off x="387644" y="3505606"/>
              <a:ext cx="3456230" cy="803106"/>
              <a:chOff x="397312" y="1247086"/>
              <a:chExt cx="3456230" cy="803106"/>
            </a:xfrm>
          </p:grpSpPr>
          <p:sp>
            <p:nvSpPr>
              <p:cNvPr id="87" name="圓角矩形 86"/>
              <p:cNvSpPr/>
              <p:nvPr/>
            </p:nvSpPr>
            <p:spPr>
              <a:xfrm rot="10800000">
                <a:off x="397312" y="1247086"/>
                <a:ext cx="3456230" cy="803106"/>
              </a:xfrm>
              <a:prstGeom prst="roundRect">
                <a:avLst/>
              </a:prstGeom>
              <a:solidFill>
                <a:srgbClr val="FFEBB3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88" name="矩形 87"/>
              <p:cNvSpPr/>
              <p:nvPr/>
            </p:nvSpPr>
            <p:spPr>
              <a:xfrm>
                <a:off x="626544" y="1306307"/>
                <a:ext cx="225385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每個動作以反覆</a:t>
                </a:r>
                <a:endParaRPr lang="en-US" altLang="zh-TW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r>
                  <a:rPr lang="en-US" altLang="zh-TW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10-15</a:t>
                </a: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次為原則</a:t>
                </a:r>
              </a:p>
            </p:txBody>
          </p:sp>
        </p:grpSp>
        <p:grpSp>
          <p:nvGrpSpPr>
            <p:cNvPr id="95" name="群組 94"/>
            <p:cNvGrpSpPr/>
            <p:nvPr/>
          </p:nvGrpSpPr>
          <p:grpSpPr>
            <a:xfrm>
              <a:off x="387643" y="1090073"/>
              <a:ext cx="3343508" cy="1075044"/>
              <a:chOff x="428388" y="1246367"/>
              <a:chExt cx="3343508" cy="1075044"/>
            </a:xfrm>
          </p:grpSpPr>
          <p:sp>
            <p:nvSpPr>
              <p:cNvPr id="96" name="圓角矩形 95"/>
              <p:cNvSpPr/>
              <p:nvPr/>
            </p:nvSpPr>
            <p:spPr>
              <a:xfrm rot="10800000">
                <a:off x="428388" y="1246367"/>
                <a:ext cx="3343508" cy="1075044"/>
              </a:xfrm>
              <a:prstGeom prst="roundRect">
                <a:avLst/>
              </a:prstGeom>
              <a:solidFill>
                <a:srgbClr val="FFEBB3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657621" y="1294152"/>
                <a:ext cx="218339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每天</a:t>
                </a:r>
                <a:r>
                  <a:rPr lang="zh-TW" altLang="en-US" u="sng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中等費力</a:t>
                </a: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身體活動或每週至少</a:t>
                </a:r>
                <a:r>
                  <a:rPr lang="en-US" altLang="zh-TW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3</a:t>
                </a:r>
                <a:br>
                  <a:rPr lang="en-US" altLang="zh-TW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</a:b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次</a:t>
                </a:r>
                <a:r>
                  <a:rPr lang="zh-TW" altLang="en-US" u="sng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費力</a:t>
                </a: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身體活動</a:t>
                </a:r>
              </a:p>
            </p:txBody>
          </p:sp>
        </p:grpSp>
      </p:grpSp>
      <p:grpSp>
        <p:nvGrpSpPr>
          <p:cNvPr id="2" name="群組 1"/>
          <p:cNvGrpSpPr/>
          <p:nvPr/>
        </p:nvGrpSpPr>
        <p:grpSpPr>
          <a:xfrm>
            <a:off x="163064" y="411510"/>
            <a:ext cx="9305480" cy="3021718"/>
            <a:chOff x="163064" y="411510"/>
            <a:chExt cx="9305480" cy="3021718"/>
          </a:xfrm>
        </p:grpSpPr>
        <p:grpSp>
          <p:nvGrpSpPr>
            <p:cNvPr id="71" name="群組 70"/>
            <p:cNvGrpSpPr/>
            <p:nvPr/>
          </p:nvGrpSpPr>
          <p:grpSpPr>
            <a:xfrm rot="10800000">
              <a:off x="6653823" y="2832848"/>
              <a:ext cx="2814721" cy="600380"/>
              <a:chOff x="-791143" y="1246367"/>
              <a:chExt cx="4597387" cy="600380"/>
            </a:xfrm>
          </p:grpSpPr>
          <p:sp>
            <p:nvSpPr>
              <p:cNvPr id="72" name="圓角矩形 71"/>
              <p:cNvSpPr/>
              <p:nvPr/>
            </p:nvSpPr>
            <p:spPr>
              <a:xfrm rot="10800000">
                <a:off x="-76013" y="1246367"/>
                <a:ext cx="3882257" cy="60038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73" name="矩形 72"/>
              <p:cNvSpPr/>
              <p:nvPr/>
            </p:nvSpPr>
            <p:spPr>
              <a:xfrm rot="10800000">
                <a:off x="-791143" y="1357691"/>
                <a:ext cx="413246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每週至少</a:t>
                </a:r>
                <a:r>
                  <a:rPr lang="en-US" altLang="zh-TW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3</a:t>
                </a: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次</a:t>
                </a:r>
              </a:p>
            </p:txBody>
          </p:sp>
        </p:grpSp>
        <p:grpSp>
          <p:nvGrpSpPr>
            <p:cNvPr id="80" name="群組 79"/>
            <p:cNvGrpSpPr/>
            <p:nvPr/>
          </p:nvGrpSpPr>
          <p:grpSpPr>
            <a:xfrm rot="10800000">
              <a:off x="4780707" y="428865"/>
              <a:ext cx="4250002" cy="600380"/>
              <a:chOff x="-243389" y="1246367"/>
              <a:chExt cx="4049633" cy="600380"/>
            </a:xfrm>
          </p:grpSpPr>
          <p:sp>
            <p:nvSpPr>
              <p:cNvPr id="81" name="圓角矩形 80"/>
              <p:cNvSpPr/>
              <p:nvPr/>
            </p:nvSpPr>
            <p:spPr>
              <a:xfrm rot="10800000">
                <a:off x="-243389" y="1246367"/>
                <a:ext cx="4049633" cy="60038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82" name="矩形 81"/>
              <p:cNvSpPr/>
              <p:nvPr/>
            </p:nvSpPr>
            <p:spPr>
              <a:xfrm rot="10800000">
                <a:off x="-162273" y="1326913"/>
                <a:ext cx="264329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TW" altLang="en-US" sz="20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每天都應進行</a:t>
                </a: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260081" y="2832847"/>
              <a:ext cx="3865527" cy="600380"/>
              <a:chOff x="-407593" y="1246367"/>
              <a:chExt cx="4213836" cy="600380"/>
            </a:xfrm>
          </p:grpSpPr>
          <p:sp>
            <p:nvSpPr>
              <p:cNvPr id="90" name="圓角矩形 89"/>
              <p:cNvSpPr/>
              <p:nvPr/>
            </p:nvSpPr>
            <p:spPr>
              <a:xfrm rot="10800000">
                <a:off x="-268535" y="1246367"/>
                <a:ext cx="4074778" cy="60038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91" name="矩形 90"/>
              <p:cNvSpPr/>
              <p:nvPr/>
            </p:nvSpPr>
            <p:spPr>
              <a:xfrm>
                <a:off x="-407593" y="1343142"/>
                <a:ext cx="242405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每週</a:t>
                </a:r>
                <a:r>
                  <a:rPr lang="en-US" altLang="zh-TW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3</a:t>
                </a: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天以上</a:t>
                </a:r>
              </a:p>
            </p:txBody>
          </p:sp>
        </p:grpSp>
        <p:grpSp>
          <p:nvGrpSpPr>
            <p:cNvPr id="98" name="群組 97"/>
            <p:cNvGrpSpPr/>
            <p:nvPr/>
          </p:nvGrpSpPr>
          <p:grpSpPr>
            <a:xfrm>
              <a:off x="163064" y="411510"/>
              <a:ext cx="4518220" cy="600380"/>
              <a:chOff x="-498962" y="1246367"/>
              <a:chExt cx="4305205" cy="600380"/>
            </a:xfrm>
          </p:grpSpPr>
          <p:sp>
            <p:nvSpPr>
              <p:cNvPr id="99" name="圓角矩形 98"/>
              <p:cNvSpPr/>
              <p:nvPr/>
            </p:nvSpPr>
            <p:spPr>
              <a:xfrm rot="10800000">
                <a:off x="-262353" y="1246367"/>
                <a:ext cx="4068596" cy="600380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矩形 99"/>
              <p:cNvSpPr/>
              <p:nvPr/>
            </p:nvSpPr>
            <p:spPr>
              <a:xfrm>
                <a:off x="-498962" y="1381091"/>
                <a:ext cx="41324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每天</a:t>
                </a:r>
                <a:r>
                  <a:rPr lang="en-US" altLang="zh-TW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60</a:t>
                </a: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分鐘↑中等費力身體活動</a:t>
                </a:r>
              </a:p>
            </p:txBody>
          </p:sp>
        </p:grpSp>
      </p:grpSp>
      <p:grpSp>
        <p:nvGrpSpPr>
          <p:cNvPr id="101" name="群組 100"/>
          <p:cNvGrpSpPr/>
          <p:nvPr/>
        </p:nvGrpSpPr>
        <p:grpSpPr>
          <a:xfrm>
            <a:off x="2472901" y="748644"/>
            <a:ext cx="4475363" cy="4182229"/>
            <a:chOff x="2239418" y="1169387"/>
            <a:chExt cx="4475363" cy="4231331"/>
          </a:xfrm>
        </p:grpSpPr>
        <p:sp>
          <p:nvSpPr>
            <p:cNvPr id="102" name="圓形圖 101"/>
            <p:cNvSpPr/>
            <p:nvPr/>
          </p:nvSpPr>
          <p:spPr>
            <a:xfrm>
              <a:off x="2240984" y="1181881"/>
              <a:ext cx="4408715" cy="4072020"/>
            </a:xfrm>
            <a:prstGeom prst="pie">
              <a:avLst>
                <a:gd name="adj1" fmla="val 10799999"/>
                <a:gd name="adj2" fmla="val 1620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03" name="圓形圖 102"/>
            <p:cNvSpPr/>
            <p:nvPr/>
          </p:nvSpPr>
          <p:spPr>
            <a:xfrm rot="5400000">
              <a:off x="2496401" y="1022544"/>
              <a:ext cx="4026880" cy="4352038"/>
            </a:xfrm>
            <a:prstGeom prst="pie">
              <a:avLst>
                <a:gd name="adj1" fmla="val 10799999"/>
                <a:gd name="adj2" fmla="val 1620000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04" name="圓形圖 103"/>
            <p:cNvSpPr/>
            <p:nvPr/>
          </p:nvSpPr>
          <p:spPr>
            <a:xfrm rot="10800000">
              <a:off x="2283546" y="1192785"/>
              <a:ext cx="4431235" cy="4207933"/>
            </a:xfrm>
            <a:prstGeom prst="pie">
              <a:avLst>
                <a:gd name="adj1" fmla="val 10755544"/>
                <a:gd name="adj2" fmla="val 1620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05" name="圓形圖 104"/>
            <p:cNvSpPr/>
            <p:nvPr/>
          </p:nvSpPr>
          <p:spPr>
            <a:xfrm rot="16200000">
              <a:off x="2318029" y="1090776"/>
              <a:ext cx="4218837" cy="4376059"/>
            </a:xfrm>
            <a:prstGeom prst="pie">
              <a:avLst>
                <a:gd name="adj1" fmla="val 10799999"/>
                <a:gd name="adj2" fmla="val 16200000"/>
              </a:avLst>
            </a:prstGeom>
            <a:solidFill>
              <a:srgbClr val="F78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106" name="文字方塊 105"/>
          <p:cNvSpPr txBox="1"/>
          <p:nvPr/>
        </p:nvSpPr>
        <p:spPr>
          <a:xfrm>
            <a:off x="2803947" y="1692943"/>
            <a:ext cx="1854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有氧適</a:t>
            </a:r>
            <a:r>
              <a:rPr lang="zh-TW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能</a:t>
            </a:r>
            <a:r>
              <a:rPr lang="en-US" altLang="zh-TW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活動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7" name="文字方塊 106"/>
          <p:cNvSpPr txBox="1"/>
          <p:nvPr/>
        </p:nvSpPr>
        <p:spPr>
          <a:xfrm>
            <a:off x="2778009" y="3252921"/>
            <a:ext cx="1880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肌力</a:t>
            </a:r>
            <a:r>
              <a:rPr lang="zh-TW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強化</a:t>
            </a:r>
            <a:r>
              <a:rPr lang="en-US" altLang="zh-TW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/>
            </a:r>
            <a:br>
              <a:rPr lang="en-US" altLang="zh-TW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活動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8" name="文字方塊 107"/>
          <p:cNvSpPr txBox="1"/>
          <p:nvPr/>
        </p:nvSpPr>
        <p:spPr>
          <a:xfrm>
            <a:off x="4880416" y="1696038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柔軟度</a:t>
            </a:r>
            <a:endParaRPr lang="en-US" altLang="zh-TW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活動</a:t>
            </a:r>
          </a:p>
        </p:txBody>
      </p:sp>
      <p:sp>
        <p:nvSpPr>
          <p:cNvPr id="109" name="文字方塊 108"/>
          <p:cNvSpPr txBox="1"/>
          <p:nvPr/>
        </p:nvSpPr>
        <p:spPr>
          <a:xfrm>
            <a:off x="4781934" y="3219822"/>
            <a:ext cx="1924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骨骼強化</a:t>
            </a:r>
            <a:endParaRPr lang="en-US" altLang="zh-TW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活動</a:t>
            </a:r>
          </a:p>
        </p:txBody>
      </p:sp>
      <p:sp>
        <p:nvSpPr>
          <p:cNvPr id="114" name="圓角矩形 113"/>
          <p:cNvSpPr/>
          <p:nvPr/>
        </p:nvSpPr>
        <p:spPr>
          <a:xfrm>
            <a:off x="4509283" y="51033"/>
            <a:ext cx="1061449" cy="33051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頻率</a:t>
            </a:r>
          </a:p>
        </p:txBody>
      </p:sp>
      <p:sp>
        <p:nvSpPr>
          <p:cNvPr id="117" name="圓角矩形 116"/>
          <p:cNvSpPr/>
          <p:nvPr/>
        </p:nvSpPr>
        <p:spPr>
          <a:xfrm>
            <a:off x="5825671" y="51033"/>
            <a:ext cx="1061449" cy="33051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強度</a:t>
            </a:r>
          </a:p>
        </p:txBody>
      </p:sp>
      <p:sp>
        <p:nvSpPr>
          <p:cNvPr id="118" name="圓角矩形 117"/>
          <p:cNvSpPr/>
          <p:nvPr/>
        </p:nvSpPr>
        <p:spPr>
          <a:xfrm>
            <a:off x="7142059" y="51470"/>
            <a:ext cx="1061449" cy="330516"/>
          </a:xfrm>
          <a:prstGeom prst="roundRect">
            <a:avLst/>
          </a:prstGeom>
          <a:solidFill>
            <a:srgbClr val="B3D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</a:p>
        </p:txBody>
      </p:sp>
      <p:sp>
        <p:nvSpPr>
          <p:cNvPr id="120" name="文字方塊 119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032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5" name="Picture 4" descr="自転車に乗る女性のイラスト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48" y="411510"/>
            <a:ext cx="1121868" cy="126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フォームローラーを使う人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84" y="793451"/>
            <a:ext cx="1674907" cy="105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バックプレスのイラスト（女性）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06" y="3913276"/>
            <a:ext cx="1280610" cy="10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縄跳びで飛ぶ子供のイラスト（女の子）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45" y="3887992"/>
            <a:ext cx="944483" cy="120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橢圓 62"/>
          <p:cNvSpPr/>
          <p:nvPr/>
        </p:nvSpPr>
        <p:spPr>
          <a:xfrm>
            <a:off x="6983444" y="32291"/>
            <a:ext cx="354843" cy="354843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accent4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點</a:t>
            </a:r>
            <a:endParaRPr lang="zh-TW" altLang="en-US" b="1" dirty="0">
              <a:solidFill>
                <a:schemeClr val="accent4"/>
              </a:solidFill>
            </a:endParaRPr>
          </a:p>
        </p:txBody>
      </p:sp>
      <p:sp>
        <p:nvSpPr>
          <p:cNvPr id="64" name="橢圓 63"/>
          <p:cNvSpPr/>
          <p:nvPr/>
        </p:nvSpPr>
        <p:spPr>
          <a:xfrm>
            <a:off x="4241446" y="19183"/>
            <a:ext cx="355959" cy="355959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點</a:t>
            </a:r>
            <a:endParaRPr lang="zh-TW" alt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2" name="橢圓 111"/>
          <p:cNvSpPr/>
          <p:nvPr/>
        </p:nvSpPr>
        <p:spPr>
          <a:xfrm>
            <a:off x="5644925" y="25184"/>
            <a:ext cx="350061" cy="350061"/>
          </a:xfrm>
          <a:prstGeom prst="ellipse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點</a:t>
            </a:r>
            <a:endParaRPr lang="zh-TW" alt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3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4770455" y="143803"/>
            <a:ext cx="4015299" cy="2740454"/>
            <a:chOff x="4770455" y="143803"/>
            <a:chExt cx="4015299" cy="2740454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A9C8843A-E0D4-4189-9DB1-73B587E891CA}"/>
                </a:ext>
              </a:extLst>
            </p:cNvPr>
            <p:cNvGrpSpPr/>
            <p:nvPr/>
          </p:nvGrpSpPr>
          <p:grpSpPr>
            <a:xfrm>
              <a:off x="4770455" y="143803"/>
              <a:ext cx="3886336" cy="2435547"/>
              <a:chOff x="821772" y="1498844"/>
              <a:chExt cx="3598304" cy="2435547"/>
            </a:xfrm>
          </p:grpSpPr>
          <p:sp>
            <p:nvSpPr>
              <p:cNvPr id="40" name="矩形: 圓角 11">
                <a:extLst>
                  <a:ext uri="{FF2B5EF4-FFF2-40B4-BE49-F238E27FC236}">
                    <a16:creationId xmlns:a16="http://schemas.microsoft.com/office/drawing/2014/main" id="{A7125987-3AAC-4380-A3C7-E82E70879BB3}"/>
                  </a:ext>
                </a:extLst>
              </p:cNvPr>
              <p:cNvSpPr/>
              <p:nvPr/>
            </p:nvSpPr>
            <p:spPr>
              <a:xfrm>
                <a:off x="827584" y="1498844"/>
                <a:ext cx="3592492" cy="24355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41" name="矩形: 圓角 1">
                <a:extLst>
                  <a:ext uri="{FF2B5EF4-FFF2-40B4-BE49-F238E27FC236}">
                    <a16:creationId xmlns:a16="http://schemas.microsoft.com/office/drawing/2014/main" id="{18020207-08E4-4D19-B628-2381035552EE}"/>
                  </a:ext>
                </a:extLst>
              </p:cNvPr>
              <p:cNvSpPr/>
              <p:nvPr/>
            </p:nvSpPr>
            <p:spPr>
              <a:xfrm>
                <a:off x="1323732" y="1655968"/>
                <a:ext cx="2440364" cy="398615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柔軟度活動</a:t>
                </a:r>
              </a:p>
            </p:txBody>
          </p:sp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A4572558-34F6-47A9-95E5-A0103AD1D324}"/>
                  </a:ext>
                </a:extLst>
              </p:cNvPr>
              <p:cNvSpPr txBox="1"/>
              <p:nvPr/>
            </p:nvSpPr>
            <p:spPr>
              <a:xfrm>
                <a:off x="821772" y="1982575"/>
                <a:ext cx="3526296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伸展動作應採主動式的靜態伸展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如：</a:t>
                </a: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屈膝體前彎時，自行將動作達最大範圍，應注意保持呼吸</a:t>
                </a:r>
              </a:p>
            </p:txBody>
          </p:sp>
        </p:grpSp>
        <p:pic>
          <p:nvPicPr>
            <p:cNvPr id="20482" name="Picture 2" descr="フォームローラーを使う人のイラスト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847" y="1829065"/>
              <a:ext cx="1674907" cy="1055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685664" y="141589"/>
            <a:ext cx="4353168" cy="2442192"/>
            <a:chOff x="685664" y="141589"/>
            <a:chExt cx="4353168" cy="2442192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A9C8843A-E0D4-4189-9DB1-73B587E891CA}"/>
                </a:ext>
              </a:extLst>
            </p:cNvPr>
            <p:cNvGrpSpPr/>
            <p:nvPr/>
          </p:nvGrpSpPr>
          <p:grpSpPr>
            <a:xfrm>
              <a:off x="685664" y="141589"/>
              <a:ext cx="3886336" cy="2437761"/>
              <a:chOff x="821772" y="1498844"/>
              <a:chExt cx="3598304" cy="2437761"/>
            </a:xfrm>
          </p:grpSpPr>
          <p:sp>
            <p:nvSpPr>
              <p:cNvPr id="31" name="矩形: 圓角 11">
                <a:extLst>
                  <a:ext uri="{FF2B5EF4-FFF2-40B4-BE49-F238E27FC236}">
                    <a16:creationId xmlns:a16="http://schemas.microsoft.com/office/drawing/2014/main" id="{A7125987-3AAC-4380-A3C7-E82E70879BB3}"/>
                  </a:ext>
                </a:extLst>
              </p:cNvPr>
              <p:cNvSpPr/>
              <p:nvPr/>
            </p:nvSpPr>
            <p:spPr>
              <a:xfrm>
                <a:off x="827584" y="1498844"/>
                <a:ext cx="3592492" cy="243776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32" name="矩形: 圓角 1">
                <a:extLst>
                  <a:ext uri="{FF2B5EF4-FFF2-40B4-BE49-F238E27FC236}">
                    <a16:creationId xmlns:a16="http://schemas.microsoft.com/office/drawing/2014/main" id="{18020207-08E4-4D19-B628-2381035552EE}"/>
                  </a:ext>
                </a:extLst>
              </p:cNvPr>
              <p:cNvSpPr/>
              <p:nvPr/>
            </p:nvSpPr>
            <p:spPr>
              <a:xfrm>
                <a:off x="1323732" y="1655968"/>
                <a:ext cx="2440364" cy="400829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有氧適能運動</a:t>
                </a:r>
              </a:p>
            </p:txBody>
          </p:sp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A4572558-34F6-47A9-95E5-A0103AD1D324}"/>
                  </a:ext>
                </a:extLst>
              </p:cNvPr>
              <p:cNvSpPr txBox="1"/>
              <p:nvPr/>
            </p:nvSpPr>
            <p:spPr>
              <a:xfrm>
                <a:off x="821772" y="1984789"/>
                <a:ext cx="3526296" cy="1951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9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中等費力活動：</a:t>
                </a: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健康操、快步走</a:t>
                </a:r>
                <a:r>
                  <a:rPr lang="en-US" altLang="zh-TW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/>
                </a:r>
                <a:br>
                  <a:rPr lang="en-US" altLang="zh-TW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</a:b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、騎自行車、游泳、扯鈴、壘球</a:t>
                </a:r>
                <a:r>
                  <a:rPr lang="en-US" altLang="zh-TW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/>
                </a:r>
                <a:br>
                  <a:rPr lang="en-US" altLang="zh-TW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</a:b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、桌球及棒球等</a:t>
                </a:r>
              </a:p>
              <a:p>
                <a:pPr marL="342900" indent="-342900">
                  <a:lnSpc>
                    <a:spcPts val="29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費力活動：</a:t>
                </a: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較激烈的各項球類</a:t>
                </a:r>
                <a:r>
                  <a:rPr lang="en-US" altLang="zh-TW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/>
                </a:r>
                <a:br>
                  <a:rPr lang="en-US" altLang="zh-TW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</a:b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活動、有氧舞蹈等</a:t>
                </a:r>
              </a:p>
            </p:txBody>
          </p:sp>
        </p:grpSp>
        <p:pic>
          <p:nvPicPr>
            <p:cNvPr id="69" name="Picture 4" descr="自転車に乗る女性のイラスト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165" y="1531761"/>
              <a:ext cx="933667" cy="1052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4727988" y="2585995"/>
            <a:ext cx="4063948" cy="2604058"/>
            <a:chOff x="4727988" y="2585995"/>
            <a:chExt cx="4063948" cy="2604058"/>
          </a:xfrm>
        </p:grpSpPr>
        <p:grpSp>
          <p:nvGrpSpPr>
            <p:cNvPr id="65" name="群組 64">
              <a:extLst>
                <a:ext uri="{FF2B5EF4-FFF2-40B4-BE49-F238E27FC236}">
                  <a16:creationId xmlns:a16="http://schemas.microsoft.com/office/drawing/2014/main" id="{A9C8843A-E0D4-4189-9DB1-73B587E891CA}"/>
                </a:ext>
              </a:extLst>
            </p:cNvPr>
            <p:cNvGrpSpPr/>
            <p:nvPr/>
          </p:nvGrpSpPr>
          <p:grpSpPr>
            <a:xfrm>
              <a:off x="4727988" y="2585995"/>
              <a:ext cx="3928803" cy="2435547"/>
              <a:chOff x="821772" y="1498844"/>
              <a:chExt cx="3637624" cy="2435547"/>
            </a:xfrm>
          </p:grpSpPr>
          <p:sp>
            <p:nvSpPr>
              <p:cNvPr id="66" name="矩形: 圓角 11">
                <a:extLst>
                  <a:ext uri="{FF2B5EF4-FFF2-40B4-BE49-F238E27FC236}">
                    <a16:creationId xmlns:a16="http://schemas.microsoft.com/office/drawing/2014/main" id="{A7125987-3AAC-4380-A3C7-E82E70879BB3}"/>
                  </a:ext>
                </a:extLst>
              </p:cNvPr>
              <p:cNvSpPr/>
              <p:nvPr/>
            </p:nvSpPr>
            <p:spPr>
              <a:xfrm>
                <a:off x="827584" y="1498844"/>
                <a:ext cx="3631812" cy="24355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7" name="矩形: 圓角 1">
                <a:extLst>
                  <a:ext uri="{FF2B5EF4-FFF2-40B4-BE49-F238E27FC236}">
                    <a16:creationId xmlns:a16="http://schemas.microsoft.com/office/drawing/2014/main" id="{18020207-08E4-4D19-B628-2381035552EE}"/>
                  </a:ext>
                </a:extLst>
              </p:cNvPr>
              <p:cNvSpPr/>
              <p:nvPr/>
            </p:nvSpPr>
            <p:spPr>
              <a:xfrm>
                <a:off x="1323732" y="1655968"/>
                <a:ext cx="2440364" cy="398615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骨骼強化活動</a:t>
                </a:r>
              </a:p>
            </p:txBody>
          </p:sp>
          <p:sp>
            <p:nvSpPr>
              <p:cNvPr id="68" name="文字方塊 67">
                <a:extLst>
                  <a:ext uri="{FF2B5EF4-FFF2-40B4-BE49-F238E27FC236}">
                    <a16:creationId xmlns:a16="http://schemas.microsoft.com/office/drawing/2014/main" id="{A4572558-34F6-47A9-95E5-A0103AD1D324}"/>
                  </a:ext>
                </a:extLst>
              </p:cNvPr>
              <p:cNvSpPr txBox="1"/>
              <p:nvPr/>
            </p:nvSpPr>
            <p:spPr>
              <a:xfrm>
                <a:off x="821772" y="1982575"/>
                <a:ext cx="3526296" cy="1579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9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採用較多的跑、跳及有氧舞蹈的運動來實施</a:t>
                </a:r>
              </a:p>
              <a:p>
                <a:pPr marL="342900" indent="-342900">
                  <a:lnSpc>
                    <a:spcPts val="29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如：</a:t>
                </a: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跳繩或富含跳躍的</a:t>
                </a:r>
                <a:r>
                  <a:rPr lang="en-US" altLang="zh-TW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/>
                </a:r>
                <a:br>
                  <a:rPr lang="en-US" altLang="zh-TW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</a:b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        球類運動</a:t>
                </a:r>
              </a:p>
            </p:txBody>
          </p:sp>
        </p:grpSp>
        <p:pic>
          <p:nvPicPr>
            <p:cNvPr id="20488" name="Picture 8" descr="縄跳びで飛ぶ子供のイラスト（女の子）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553" y="3803768"/>
              <a:ext cx="1084383" cy="1386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群組 13"/>
          <p:cNvGrpSpPr/>
          <p:nvPr/>
        </p:nvGrpSpPr>
        <p:grpSpPr>
          <a:xfrm>
            <a:off x="643197" y="2583781"/>
            <a:ext cx="4526641" cy="2507959"/>
            <a:chOff x="643197" y="2583781"/>
            <a:chExt cx="4526641" cy="2507959"/>
          </a:xfrm>
        </p:grpSpPr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A9C8843A-E0D4-4189-9DB1-73B587E891CA}"/>
                </a:ext>
              </a:extLst>
            </p:cNvPr>
            <p:cNvGrpSpPr/>
            <p:nvPr/>
          </p:nvGrpSpPr>
          <p:grpSpPr>
            <a:xfrm>
              <a:off x="643197" y="2583781"/>
              <a:ext cx="3886336" cy="2437761"/>
              <a:chOff x="821772" y="1498844"/>
              <a:chExt cx="3598304" cy="2437761"/>
            </a:xfrm>
          </p:grpSpPr>
          <p:sp>
            <p:nvSpPr>
              <p:cNvPr id="62" name="矩形: 圓角 11">
                <a:extLst>
                  <a:ext uri="{FF2B5EF4-FFF2-40B4-BE49-F238E27FC236}">
                    <a16:creationId xmlns:a16="http://schemas.microsoft.com/office/drawing/2014/main" id="{A7125987-3AAC-4380-A3C7-E82E70879BB3}"/>
                  </a:ext>
                </a:extLst>
              </p:cNvPr>
              <p:cNvSpPr/>
              <p:nvPr/>
            </p:nvSpPr>
            <p:spPr>
              <a:xfrm>
                <a:off x="827584" y="1498844"/>
                <a:ext cx="3592492" cy="243776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3" name="矩形: 圓角 1">
                <a:extLst>
                  <a:ext uri="{FF2B5EF4-FFF2-40B4-BE49-F238E27FC236}">
                    <a16:creationId xmlns:a16="http://schemas.microsoft.com/office/drawing/2014/main" id="{18020207-08E4-4D19-B628-2381035552EE}"/>
                  </a:ext>
                </a:extLst>
              </p:cNvPr>
              <p:cNvSpPr/>
              <p:nvPr/>
            </p:nvSpPr>
            <p:spPr>
              <a:xfrm>
                <a:off x="1323732" y="1655968"/>
                <a:ext cx="2440364" cy="400829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肌力強化運動</a:t>
                </a:r>
              </a:p>
            </p:txBody>
          </p:sp>
          <p:sp>
            <p:nvSpPr>
              <p:cNvPr id="64" name="文字方塊 63">
                <a:extLst>
                  <a:ext uri="{FF2B5EF4-FFF2-40B4-BE49-F238E27FC236}">
                    <a16:creationId xmlns:a16="http://schemas.microsoft.com/office/drawing/2014/main" id="{A4572558-34F6-47A9-95E5-A0103AD1D324}"/>
                  </a:ext>
                </a:extLst>
              </p:cNvPr>
              <p:cNvSpPr txBox="1"/>
              <p:nvPr/>
            </p:nvSpPr>
            <p:spPr>
              <a:xfrm>
                <a:off x="821772" y="1984789"/>
                <a:ext cx="3526296" cy="1951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29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自身體重負荷：</a:t>
                </a: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吊單槓、跳箱、爬樹、爬繩梯及攀岩等</a:t>
                </a:r>
              </a:p>
              <a:p>
                <a:pPr marL="342900" indent="-342900">
                  <a:lnSpc>
                    <a:spcPts val="29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>非機械式的抗阻力方式：</a:t>
                </a:r>
                <a:r>
                  <a:rPr lang="en-US" altLang="zh-TW" b="1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  <a:t/>
                </a:r>
                <a:br>
                  <a:rPr lang="en-US" altLang="zh-TW" b="1" dirty="0">
                    <a:solidFill>
                      <a:schemeClr val="accent1">
                        <a:lumMod val="50000"/>
                      </a:schemeClr>
                    </a:solidFill>
                    <a:latin typeface="+mn-ea"/>
                  </a:rPr>
                </a:b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彈力帶／繩、啞鈴、伏地挺</a:t>
                </a:r>
                <a:r>
                  <a:rPr lang="en-US" altLang="zh-TW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/>
                </a:r>
                <a:br>
                  <a:rPr lang="en-US" altLang="zh-TW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</a:br>
                <a:r>
                  <a:rPr lang="zh-TW" alt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身及仰臥起坐等</a:t>
                </a:r>
              </a:p>
            </p:txBody>
          </p:sp>
        </p:grpSp>
        <p:pic>
          <p:nvPicPr>
            <p:cNvPr id="20484" name="Picture 4" descr="バックプレスのイラスト（女性）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9228" y="4038795"/>
              <a:ext cx="1280610" cy="1052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032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663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6" y="202702"/>
            <a:ext cx="335655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5205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我活動，我健康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步驟 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評估每日需要的熱量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827584" y="1498843"/>
            <a:ext cx="3600400" cy="3441955"/>
            <a:chOff x="827584" y="1498843"/>
            <a:chExt cx="3600400" cy="3441955"/>
          </a:xfrm>
        </p:grpSpPr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A9C8843A-E0D4-4189-9DB1-73B587E891CA}"/>
                </a:ext>
              </a:extLst>
            </p:cNvPr>
            <p:cNvGrpSpPr/>
            <p:nvPr/>
          </p:nvGrpSpPr>
          <p:grpSpPr>
            <a:xfrm>
              <a:off x="827584" y="1498843"/>
              <a:ext cx="3600400" cy="3441955"/>
              <a:chOff x="827584" y="1498843"/>
              <a:chExt cx="3600400" cy="3441955"/>
            </a:xfrm>
          </p:grpSpPr>
          <p:sp>
            <p:nvSpPr>
              <p:cNvPr id="41" name="矩形: 圓角 11">
                <a:extLst>
                  <a:ext uri="{FF2B5EF4-FFF2-40B4-BE49-F238E27FC236}">
                    <a16:creationId xmlns:a16="http://schemas.microsoft.com/office/drawing/2014/main" id="{A7125987-3AAC-4380-A3C7-E82E70879BB3}"/>
                  </a:ext>
                </a:extLst>
              </p:cNvPr>
              <p:cNvSpPr/>
              <p:nvPr/>
            </p:nvSpPr>
            <p:spPr>
              <a:xfrm>
                <a:off x="827584" y="1498843"/>
                <a:ext cx="3600400" cy="344195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42" name="矩形: 圓角 1">
                <a:extLst>
                  <a:ext uri="{FF2B5EF4-FFF2-40B4-BE49-F238E27FC236}">
                    <a16:creationId xmlns:a16="http://schemas.microsoft.com/office/drawing/2014/main" id="{18020207-08E4-4D19-B628-2381035552EE}"/>
                  </a:ext>
                </a:extLst>
              </p:cNvPr>
              <p:cNvSpPr/>
              <p:nvPr/>
            </p:nvSpPr>
            <p:spPr>
              <a:xfrm>
                <a:off x="1175946" y="1677148"/>
                <a:ext cx="2819990" cy="52322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低</a:t>
                </a:r>
              </a:p>
            </p:txBody>
          </p:sp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A4572558-34F6-47A9-95E5-A0103AD1D324}"/>
                  </a:ext>
                </a:extLst>
              </p:cNvPr>
              <p:cNvSpPr txBox="1"/>
              <p:nvPr/>
            </p:nvSpPr>
            <p:spPr>
              <a:xfrm>
                <a:off x="935596" y="3205000"/>
                <a:ext cx="3384376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38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靜態活動，睡覺、</a:t>
                </a:r>
                <a:r>
                  <a:rPr lang="en-US" altLang="zh-TW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/>
                </a:r>
                <a:br>
                  <a:rPr lang="en-US" altLang="zh-TW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</a:b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靜臥或悠閒的坐著</a:t>
                </a:r>
              </a:p>
              <a:p>
                <a:pPr marL="342900" indent="-342900">
                  <a:lnSpc>
                    <a:spcPts val="38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如：坐著看書、看電視等</a:t>
                </a:r>
              </a:p>
            </p:txBody>
          </p:sp>
        </p:grpSp>
        <p:pic>
          <p:nvPicPr>
            <p:cNvPr id="54" name="Picture 8" descr="テレビを近くで見ている子供のイラスト | かわいいフリー素材集 いらすとや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6629" y="2200368"/>
              <a:ext cx="1161982" cy="1178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群組 2"/>
          <p:cNvGrpSpPr/>
          <p:nvPr/>
        </p:nvGrpSpPr>
        <p:grpSpPr>
          <a:xfrm>
            <a:off x="4644008" y="1498843"/>
            <a:ext cx="3600400" cy="3447625"/>
            <a:chOff x="4644008" y="1498843"/>
            <a:chExt cx="3600400" cy="3447625"/>
          </a:xfrm>
        </p:grpSpPr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A9C8843A-E0D4-4189-9DB1-73B587E891CA}"/>
                </a:ext>
              </a:extLst>
            </p:cNvPr>
            <p:cNvGrpSpPr/>
            <p:nvPr/>
          </p:nvGrpSpPr>
          <p:grpSpPr>
            <a:xfrm>
              <a:off x="4644008" y="1498843"/>
              <a:ext cx="3600400" cy="3447625"/>
              <a:chOff x="827584" y="1498843"/>
              <a:chExt cx="3600400" cy="3447625"/>
            </a:xfrm>
          </p:grpSpPr>
          <p:sp>
            <p:nvSpPr>
              <p:cNvPr id="51" name="矩形: 圓角 11">
                <a:extLst>
                  <a:ext uri="{FF2B5EF4-FFF2-40B4-BE49-F238E27FC236}">
                    <a16:creationId xmlns:a16="http://schemas.microsoft.com/office/drawing/2014/main" id="{A7125987-3AAC-4380-A3C7-E82E70879BB3}"/>
                  </a:ext>
                </a:extLst>
              </p:cNvPr>
              <p:cNvSpPr/>
              <p:nvPr/>
            </p:nvSpPr>
            <p:spPr>
              <a:xfrm>
                <a:off x="827584" y="1498843"/>
                <a:ext cx="3600400" cy="344195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52" name="矩形: 圓角 1">
                <a:extLst>
                  <a:ext uri="{FF2B5EF4-FFF2-40B4-BE49-F238E27FC236}">
                    <a16:creationId xmlns:a16="http://schemas.microsoft.com/office/drawing/2014/main" id="{18020207-08E4-4D19-B628-2381035552EE}"/>
                  </a:ext>
                </a:extLst>
              </p:cNvPr>
              <p:cNvSpPr/>
              <p:nvPr/>
            </p:nvSpPr>
            <p:spPr>
              <a:xfrm>
                <a:off x="1175946" y="1677148"/>
                <a:ext cx="2819990" cy="52322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稍低</a:t>
                </a:r>
              </a:p>
            </p:txBody>
          </p:sp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A4572558-34F6-47A9-95E5-A0103AD1D324}"/>
                  </a:ext>
                </a:extLst>
              </p:cNvPr>
              <p:cNvSpPr txBox="1"/>
              <p:nvPr/>
            </p:nvSpPr>
            <p:spPr>
              <a:xfrm>
                <a:off x="931014" y="3212660"/>
                <a:ext cx="3384376" cy="1733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站立活動，身體活動程度較低、所需熱量較少</a:t>
                </a:r>
              </a:p>
              <a:p>
                <a:pPr marL="342900" indent="-342900">
                  <a:lnSpc>
                    <a:spcPts val="32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如：站著說話、開車、</a:t>
                </a:r>
                <a:r>
                  <a:rPr lang="en-US" altLang="zh-TW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/>
                </a:r>
                <a:br>
                  <a:rPr lang="en-US" altLang="zh-TW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</a:b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打電腦</a:t>
                </a:r>
              </a:p>
            </p:txBody>
          </p:sp>
        </p:grpSp>
        <p:pic>
          <p:nvPicPr>
            <p:cNvPr id="27650" name="Picture 2" descr="ゲームに熱中している男の子のイラスト | かわいいフリー素材集 いらすとや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289" y="2200368"/>
              <a:ext cx="1368152" cy="1080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034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5724128" y="218882"/>
            <a:ext cx="1603400" cy="523220"/>
            <a:chOff x="-2196752" y="2851750"/>
            <a:chExt cx="1603400" cy="523220"/>
          </a:xfrm>
        </p:grpSpPr>
        <p:sp>
          <p:nvSpPr>
            <p:cNvPr id="24" name="文字方塊 23"/>
            <p:cNvSpPr txBox="1"/>
            <p:nvPr/>
          </p:nvSpPr>
          <p:spPr>
            <a:xfrm>
              <a:off x="-1764704" y="2851750"/>
              <a:ext cx="1171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 smtClean="0">
                  <a:solidFill>
                    <a:srgbClr val="002060"/>
                  </a:solidFill>
                </a:rPr>
                <a:t>正確運動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/>
              </a:r>
              <a:br>
                <a:rPr lang="en-US" altLang="zh-TW" sz="1400" b="1" dirty="0" smtClean="0">
                  <a:solidFill>
                    <a:srgbClr val="002060"/>
                  </a:solidFill>
                </a:rPr>
              </a:br>
              <a:r>
                <a:rPr lang="en-US" altLang="zh-TW" sz="1400" b="1" dirty="0" smtClean="0">
                  <a:solidFill>
                    <a:srgbClr val="002060"/>
                  </a:solidFill>
                </a:rPr>
                <a:t>5</a:t>
              </a:r>
              <a:r>
                <a:rPr lang="zh-TW" altLang="en-US" sz="1400" b="1" dirty="0">
                  <a:solidFill>
                    <a:srgbClr val="002060"/>
                  </a:solidFill>
                </a:rPr>
                <a:t>步驟選單</a:t>
              </a:r>
            </a:p>
          </p:txBody>
        </p:sp>
        <p:sp>
          <p:nvSpPr>
            <p:cNvPr id="25" name="燕尾形向右箭號 24">
              <a:hlinkClick r:id="" action="ppaction://noaction"/>
            </p:cNvPr>
            <p:cNvSpPr/>
            <p:nvPr/>
          </p:nvSpPr>
          <p:spPr>
            <a:xfrm rot="10800000">
              <a:off x="-2196752" y="2948466"/>
              <a:ext cx="432048" cy="288032"/>
            </a:xfrm>
            <a:prstGeom prst="notchedRightArrow">
              <a:avLst/>
            </a:prstGeom>
            <a:solidFill>
              <a:srgbClr val="F27B8F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1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6" y="202702"/>
            <a:ext cx="335655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5205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我活動，我健康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步驟 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評估每日需要的熱量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4644008" y="1498843"/>
            <a:ext cx="4238415" cy="3521179"/>
            <a:chOff x="4644008" y="1498843"/>
            <a:chExt cx="4238415" cy="3521179"/>
          </a:xfrm>
        </p:grpSpPr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A9C8843A-E0D4-4189-9DB1-73B587E891CA}"/>
                </a:ext>
              </a:extLst>
            </p:cNvPr>
            <p:cNvGrpSpPr/>
            <p:nvPr/>
          </p:nvGrpSpPr>
          <p:grpSpPr>
            <a:xfrm>
              <a:off x="4644008" y="1498843"/>
              <a:ext cx="4104456" cy="3441955"/>
              <a:chOff x="827584" y="1498843"/>
              <a:chExt cx="4104456" cy="3441955"/>
            </a:xfrm>
          </p:grpSpPr>
          <p:sp>
            <p:nvSpPr>
              <p:cNvPr id="51" name="矩形: 圓角 11">
                <a:extLst>
                  <a:ext uri="{FF2B5EF4-FFF2-40B4-BE49-F238E27FC236}">
                    <a16:creationId xmlns:a16="http://schemas.microsoft.com/office/drawing/2014/main" id="{A7125987-3AAC-4380-A3C7-E82E70879BB3}"/>
                  </a:ext>
                </a:extLst>
              </p:cNvPr>
              <p:cNvSpPr/>
              <p:nvPr/>
            </p:nvSpPr>
            <p:spPr>
              <a:xfrm>
                <a:off x="827584" y="1498843"/>
                <a:ext cx="4104456" cy="344195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52" name="矩形: 圓角 1">
                <a:extLst>
                  <a:ext uri="{FF2B5EF4-FFF2-40B4-BE49-F238E27FC236}">
                    <a16:creationId xmlns:a16="http://schemas.microsoft.com/office/drawing/2014/main" id="{18020207-08E4-4D19-B628-2381035552EE}"/>
                  </a:ext>
                </a:extLst>
              </p:cNvPr>
              <p:cNvSpPr/>
              <p:nvPr/>
            </p:nvSpPr>
            <p:spPr>
              <a:xfrm>
                <a:off x="1175946" y="1677148"/>
                <a:ext cx="3396054" cy="52322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高</a:t>
                </a:r>
              </a:p>
            </p:txBody>
          </p:sp>
          <p:sp>
            <p:nvSpPr>
              <p:cNvPr id="53" name="文字方塊 52">
                <a:extLst>
                  <a:ext uri="{FF2B5EF4-FFF2-40B4-BE49-F238E27FC236}">
                    <a16:creationId xmlns:a16="http://schemas.microsoft.com/office/drawing/2014/main" id="{A4572558-34F6-47A9-95E5-A0103AD1D324}"/>
                  </a:ext>
                </a:extLst>
              </p:cNvPr>
              <p:cNvSpPr txBox="1"/>
              <p:nvPr/>
            </p:nvSpPr>
            <p:spPr>
              <a:xfrm>
                <a:off x="919182" y="2211710"/>
                <a:ext cx="3796834" cy="263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33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身體活動程度較正常速度快或激烈、所需熱量消耗較多</a:t>
                </a:r>
              </a:p>
              <a:p>
                <a:pPr marL="342900" indent="-342900">
                  <a:lnSpc>
                    <a:spcPts val="33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如：上下樓梯、打球、騎腳踏車、有氧運動、游泳、</a:t>
                </a:r>
                <a:r>
                  <a:rPr lang="en-US" altLang="zh-TW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/>
                </a:r>
                <a:br>
                  <a:rPr lang="en-US" altLang="zh-TW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</a:b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登山、打網球</a:t>
                </a:r>
                <a:r>
                  <a:rPr lang="zh-TW" altLang="en-US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、</a:t>
                </a:r>
                <a:endParaRPr lang="en-US" altLang="zh-TW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  <a:p>
                <a:pPr marL="342900" indent="-342900">
                  <a:lnSpc>
                    <a:spcPts val="33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運動</a:t>
                </a: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訓練等</a:t>
                </a:r>
              </a:p>
            </p:txBody>
          </p:sp>
        </p:grpSp>
        <p:pic>
          <p:nvPicPr>
            <p:cNvPr id="26626" name="Picture 2" descr="女子卓球のイラスト（対戦相手付き） | かわいいフリー素材集 いらすとや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3733935"/>
              <a:ext cx="1286087" cy="1286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群組 2"/>
          <p:cNvGrpSpPr/>
          <p:nvPr/>
        </p:nvGrpSpPr>
        <p:grpSpPr>
          <a:xfrm>
            <a:off x="611560" y="1498843"/>
            <a:ext cx="4211106" cy="3593187"/>
            <a:chOff x="611560" y="1498843"/>
            <a:chExt cx="4211106" cy="3593187"/>
          </a:xfrm>
        </p:grpSpPr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A9C8843A-E0D4-4189-9DB1-73B587E891CA}"/>
                </a:ext>
              </a:extLst>
            </p:cNvPr>
            <p:cNvGrpSpPr/>
            <p:nvPr/>
          </p:nvGrpSpPr>
          <p:grpSpPr>
            <a:xfrm>
              <a:off x="611560" y="1498843"/>
              <a:ext cx="3600400" cy="3441955"/>
              <a:chOff x="827584" y="1498843"/>
              <a:chExt cx="3600400" cy="3441955"/>
            </a:xfrm>
          </p:grpSpPr>
          <p:sp>
            <p:nvSpPr>
              <p:cNvPr id="41" name="矩形: 圓角 11">
                <a:extLst>
                  <a:ext uri="{FF2B5EF4-FFF2-40B4-BE49-F238E27FC236}">
                    <a16:creationId xmlns:a16="http://schemas.microsoft.com/office/drawing/2014/main" id="{A7125987-3AAC-4380-A3C7-E82E70879BB3}"/>
                  </a:ext>
                </a:extLst>
              </p:cNvPr>
              <p:cNvSpPr/>
              <p:nvPr/>
            </p:nvSpPr>
            <p:spPr>
              <a:xfrm>
                <a:off x="827584" y="1498843"/>
                <a:ext cx="3600400" cy="344195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42" name="矩形: 圓角 1">
                <a:extLst>
                  <a:ext uri="{FF2B5EF4-FFF2-40B4-BE49-F238E27FC236}">
                    <a16:creationId xmlns:a16="http://schemas.microsoft.com/office/drawing/2014/main" id="{18020207-08E4-4D19-B628-2381035552EE}"/>
                  </a:ext>
                </a:extLst>
              </p:cNvPr>
              <p:cNvSpPr/>
              <p:nvPr/>
            </p:nvSpPr>
            <p:spPr>
              <a:xfrm>
                <a:off x="1175946" y="1677148"/>
                <a:ext cx="2819990" cy="52322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適度</a:t>
                </a:r>
              </a:p>
            </p:txBody>
          </p:sp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A4572558-34F6-47A9-95E5-A0103AD1D324}"/>
                  </a:ext>
                </a:extLst>
              </p:cNvPr>
              <p:cNvSpPr txBox="1"/>
              <p:nvPr/>
            </p:nvSpPr>
            <p:spPr>
              <a:xfrm>
                <a:off x="935596" y="2200368"/>
                <a:ext cx="3348372" cy="2528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38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身體活動程度正常速度、所需熱量消耗較少</a:t>
                </a:r>
              </a:p>
              <a:p>
                <a:pPr marL="342900" indent="-342900">
                  <a:lnSpc>
                    <a:spcPts val="3800"/>
                  </a:lnSpc>
                  <a:buFont typeface="Arial" panose="020B0604020202020204" pitchFamily="34" charset="0"/>
                  <a:buChar char="•"/>
                </a:pP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如：公車或捷運上站著、 </a:t>
                </a:r>
                <a:r>
                  <a:rPr lang="zh-TW" altLang="en-US" sz="20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用洗衣機</a:t>
                </a:r>
                <a:r>
                  <a:rPr lang="zh-TW" altLang="en-US" sz="2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</a:rPr>
                  <a:t>洗衣服、用吸塵器打掃、散步、購物等</a:t>
                </a:r>
              </a:p>
            </p:txBody>
          </p:sp>
        </p:grpSp>
        <p:pic>
          <p:nvPicPr>
            <p:cNvPr id="26628" name="Picture 4" descr="雑巾がけのイラスト（女の子）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977268"/>
              <a:ext cx="1114762" cy="1114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034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24" name="群組 23"/>
          <p:cNvGrpSpPr/>
          <p:nvPr/>
        </p:nvGrpSpPr>
        <p:grpSpPr>
          <a:xfrm>
            <a:off x="5724128" y="218882"/>
            <a:ext cx="1603400" cy="523220"/>
            <a:chOff x="-2196752" y="2851750"/>
            <a:chExt cx="1603400" cy="523220"/>
          </a:xfrm>
        </p:grpSpPr>
        <p:sp>
          <p:nvSpPr>
            <p:cNvPr id="25" name="文字方塊 24"/>
            <p:cNvSpPr txBox="1"/>
            <p:nvPr/>
          </p:nvSpPr>
          <p:spPr>
            <a:xfrm>
              <a:off x="-1764704" y="2851750"/>
              <a:ext cx="1171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 smtClean="0">
                  <a:solidFill>
                    <a:srgbClr val="002060"/>
                  </a:solidFill>
                </a:rPr>
                <a:t>正確運動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/>
              </a:r>
              <a:br>
                <a:rPr lang="en-US" altLang="zh-TW" sz="1400" b="1" dirty="0" smtClean="0">
                  <a:solidFill>
                    <a:srgbClr val="002060"/>
                  </a:solidFill>
                </a:rPr>
              </a:br>
              <a:r>
                <a:rPr lang="en-US" altLang="zh-TW" sz="1400" b="1" dirty="0" smtClean="0">
                  <a:solidFill>
                    <a:srgbClr val="002060"/>
                  </a:solidFill>
                </a:rPr>
                <a:t>5</a:t>
              </a:r>
              <a:r>
                <a:rPr lang="zh-TW" altLang="en-US" sz="1400" b="1" dirty="0">
                  <a:solidFill>
                    <a:srgbClr val="002060"/>
                  </a:solidFill>
                </a:rPr>
                <a:t>步驟選單</a:t>
              </a:r>
            </a:p>
          </p:txBody>
        </p:sp>
        <p:sp>
          <p:nvSpPr>
            <p:cNvPr id="26" name="燕尾形向右箭號 25">
              <a:hlinkClick r:id="" action="ppaction://noaction"/>
            </p:cNvPr>
            <p:cNvSpPr/>
            <p:nvPr/>
          </p:nvSpPr>
          <p:spPr>
            <a:xfrm rot="10800000">
              <a:off x="-2196752" y="2948466"/>
              <a:ext cx="432048" cy="288032"/>
            </a:xfrm>
            <a:prstGeom prst="notchedRightArrow">
              <a:avLst/>
            </a:prstGeom>
            <a:solidFill>
              <a:srgbClr val="F27B8F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880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62900"/>
            <a:ext cx="5040560" cy="382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体脂肪計に乗っている女性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853" y="1278284"/>
            <a:ext cx="2196360" cy="337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13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6" y="202702"/>
            <a:ext cx="335655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5205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我活動，我健康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143932"/>
              </p:ext>
            </p:extLst>
          </p:nvPr>
        </p:nvGraphicFramePr>
        <p:xfrm>
          <a:off x="590772" y="967355"/>
          <a:ext cx="8336110" cy="389271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28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2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8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84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各年齡層生命期營養建議表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50">
                <a:tc rowSpan="2">
                  <a:txBody>
                    <a:bodyPr/>
                    <a:lstStyle/>
                    <a:p>
                      <a:pPr algn="l"/>
                      <a:r>
                        <a:rPr lang="zh-TW" altLang="en-US" sz="2000" b="1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日常生活</a:t>
                      </a:r>
                      <a:endParaRPr lang="en-US" altLang="zh-TW" sz="2000" b="1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zh-TW" altLang="en-US" sz="2000" b="1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活動強度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b="1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低</a:t>
                      </a:r>
                      <a:endParaRPr lang="en-US" altLang="zh-TW" sz="2000" b="1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稍低</a:t>
                      </a:r>
                      <a:endParaRPr lang="en-US" altLang="zh-TW" sz="20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20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適度</a:t>
                      </a:r>
                      <a:endParaRPr lang="en-US" altLang="zh-TW" sz="20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TW" altLang="en-US" sz="2000" b="1" kern="1200" dirty="0">
                          <a:solidFill>
                            <a:schemeClr val="accent6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高</a:t>
                      </a:r>
                      <a:endParaRPr lang="en-US" altLang="zh-TW" sz="2000" b="1" kern="1200" dirty="0">
                        <a:solidFill>
                          <a:schemeClr val="accent6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285">
                <a:tc vMerge="1">
                  <a:txBody>
                    <a:bodyPr/>
                    <a:lstStyle/>
                    <a:p>
                      <a:endParaRPr lang="zh-TW" altLang="en-US" sz="24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經常坐著看書、看電視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烹飪、開車、打電腦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公車捷運族、打掃、散步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運動、爬樓梯、騎自行車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0942833"/>
                  </a:ext>
                </a:extLst>
              </a:tr>
              <a:tr h="949774">
                <a:tc>
                  <a:txBody>
                    <a:bodyPr/>
                    <a:lstStyle/>
                    <a:p>
                      <a:pPr algn="l">
                        <a:lnSpc>
                          <a:spcPts val="3000"/>
                        </a:lnSpc>
                      </a:pPr>
                      <a:r>
                        <a:rPr lang="en-US" altLang="zh-TW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3-6</a:t>
                      </a:r>
                      <a:r>
                        <a:rPr lang="zh-TW" alt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年級學童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男童</a:t>
                      </a:r>
                      <a:r>
                        <a:rPr lang="en-US" altLang="zh-TW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2050</a:t>
                      </a: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</a:t>
                      </a:r>
                      <a:endParaRPr lang="en-US" altLang="zh-TW" sz="2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女童</a:t>
                      </a:r>
                      <a:r>
                        <a:rPr lang="en-US" altLang="zh-TW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1950</a:t>
                      </a: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男童</a:t>
                      </a:r>
                      <a:r>
                        <a:rPr lang="en-US" altLang="zh-TW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2350</a:t>
                      </a: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</a:t>
                      </a:r>
                      <a:endParaRPr lang="en-US" altLang="zh-TW" sz="2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女童</a:t>
                      </a:r>
                      <a:r>
                        <a:rPr lang="en-US" altLang="zh-TW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2250</a:t>
                      </a: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774">
                <a:tc>
                  <a:txBody>
                    <a:bodyPr/>
                    <a:lstStyle/>
                    <a:p>
                      <a:pPr algn="l">
                        <a:lnSpc>
                          <a:spcPts val="3000"/>
                        </a:lnSpc>
                      </a:pPr>
                      <a:r>
                        <a:rPr lang="en-US" altLang="zh-TW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16-18</a:t>
                      </a:r>
                      <a:r>
                        <a:rPr lang="zh-TW" alt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歲青春期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男生</a:t>
                      </a:r>
                      <a:r>
                        <a:rPr lang="en-US" altLang="zh-TW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2150</a:t>
                      </a: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</a:t>
                      </a:r>
                      <a:endParaRPr lang="en-US" altLang="zh-TW" sz="2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女生</a:t>
                      </a:r>
                      <a:r>
                        <a:rPr lang="en-US" altLang="zh-TW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1650</a:t>
                      </a: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男生</a:t>
                      </a:r>
                      <a:r>
                        <a:rPr lang="en-US" altLang="zh-TW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2500</a:t>
                      </a: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</a:t>
                      </a:r>
                      <a:endParaRPr lang="en-US" altLang="zh-TW" sz="2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女生</a:t>
                      </a:r>
                      <a:r>
                        <a:rPr lang="en-US" altLang="zh-TW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1900</a:t>
                      </a: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男生</a:t>
                      </a:r>
                      <a:r>
                        <a:rPr lang="en-US" altLang="zh-TW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2900</a:t>
                      </a: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</a:t>
                      </a:r>
                      <a:endParaRPr lang="en-US" altLang="zh-TW" sz="2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女生</a:t>
                      </a:r>
                      <a:r>
                        <a:rPr lang="en-US" altLang="zh-TW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2250</a:t>
                      </a: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男生</a:t>
                      </a:r>
                      <a:r>
                        <a:rPr lang="en-US" altLang="zh-TW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3350</a:t>
                      </a: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</a:t>
                      </a:r>
                      <a:endParaRPr lang="en-US" altLang="zh-TW" sz="20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女生</a:t>
                      </a:r>
                      <a:r>
                        <a:rPr lang="en-US" altLang="zh-TW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2550</a:t>
                      </a:r>
                      <a:r>
                        <a:rPr lang="zh-TW" altLang="en-US" sz="20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034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724128" y="218882"/>
            <a:ext cx="1603400" cy="523220"/>
            <a:chOff x="-2196752" y="2851750"/>
            <a:chExt cx="1603400" cy="523220"/>
          </a:xfrm>
        </p:grpSpPr>
        <p:sp>
          <p:nvSpPr>
            <p:cNvPr id="12" name="文字方塊 11"/>
            <p:cNvSpPr txBox="1"/>
            <p:nvPr/>
          </p:nvSpPr>
          <p:spPr>
            <a:xfrm>
              <a:off x="-1764704" y="2851750"/>
              <a:ext cx="1171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 smtClean="0">
                  <a:solidFill>
                    <a:srgbClr val="002060"/>
                  </a:solidFill>
                </a:rPr>
                <a:t>正確運動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/>
              </a:r>
              <a:br>
                <a:rPr lang="en-US" altLang="zh-TW" sz="1400" b="1" dirty="0" smtClean="0">
                  <a:solidFill>
                    <a:srgbClr val="002060"/>
                  </a:solidFill>
                </a:rPr>
              </a:br>
              <a:r>
                <a:rPr lang="en-US" altLang="zh-TW" sz="1400" b="1" dirty="0" smtClean="0">
                  <a:solidFill>
                    <a:srgbClr val="002060"/>
                  </a:solidFill>
                </a:rPr>
                <a:t>5</a:t>
              </a:r>
              <a:r>
                <a:rPr lang="zh-TW" altLang="en-US" sz="1400" b="1" dirty="0">
                  <a:solidFill>
                    <a:srgbClr val="002060"/>
                  </a:solidFill>
                </a:rPr>
                <a:t>步驟選單</a:t>
              </a:r>
            </a:p>
          </p:txBody>
        </p:sp>
        <p:sp>
          <p:nvSpPr>
            <p:cNvPr id="14" name="燕尾形向右箭號 13">
              <a:hlinkClick r:id="" action="ppaction://noaction"/>
            </p:cNvPr>
            <p:cNvSpPr/>
            <p:nvPr/>
          </p:nvSpPr>
          <p:spPr>
            <a:xfrm rot="10800000">
              <a:off x="-2196752" y="2948466"/>
              <a:ext cx="432048" cy="288032"/>
            </a:xfrm>
            <a:prstGeom prst="notchedRightArrow">
              <a:avLst/>
            </a:prstGeom>
            <a:solidFill>
              <a:srgbClr val="F27B8F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528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6" y="202702"/>
            <a:ext cx="335655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5205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我活動，我健康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44" y="931641"/>
            <a:ext cx="8350538" cy="3872357"/>
          </a:xfrm>
          <a:prstGeom prst="rect">
            <a:avLst/>
          </a:prstGeom>
          <a:noFill/>
          <a:ln w="38100">
            <a:solidFill>
              <a:srgbClr val="FCD9D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034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724128" y="218882"/>
            <a:ext cx="1603400" cy="523220"/>
            <a:chOff x="-2196752" y="2851750"/>
            <a:chExt cx="1603400" cy="523220"/>
          </a:xfrm>
        </p:grpSpPr>
        <p:sp>
          <p:nvSpPr>
            <p:cNvPr id="10" name="文字方塊 9"/>
            <p:cNvSpPr txBox="1"/>
            <p:nvPr/>
          </p:nvSpPr>
          <p:spPr>
            <a:xfrm>
              <a:off x="-1764704" y="2851750"/>
              <a:ext cx="1171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 smtClean="0">
                  <a:solidFill>
                    <a:srgbClr val="002060"/>
                  </a:solidFill>
                </a:rPr>
                <a:t>正確運動</a:t>
              </a:r>
              <a:r>
                <a:rPr lang="en-US" altLang="zh-TW" sz="1400" b="1" dirty="0" smtClean="0">
                  <a:solidFill>
                    <a:srgbClr val="002060"/>
                  </a:solidFill>
                </a:rPr>
                <a:t/>
              </a:r>
              <a:br>
                <a:rPr lang="en-US" altLang="zh-TW" sz="1400" b="1" dirty="0" smtClean="0">
                  <a:solidFill>
                    <a:srgbClr val="002060"/>
                  </a:solidFill>
                </a:rPr>
              </a:br>
              <a:r>
                <a:rPr lang="en-US" altLang="zh-TW" sz="1400" b="1" dirty="0" smtClean="0">
                  <a:solidFill>
                    <a:srgbClr val="002060"/>
                  </a:solidFill>
                </a:rPr>
                <a:t>5</a:t>
              </a:r>
              <a:r>
                <a:rPr lang="zh-TW" altLang="en-US" sz="1400" b="1" dirty="0">
                  <a:solidFill>
                    <a:srgbClr val="002060"/>
                  </a:solidFill>
                </a:rPr>
                <a:t>步驟選單</a:t>
              </a:r>
            </a:p>
          </p:txBody>
        </p:sp>
        <p:sp>
          <p:nvSpPr>
            <p:cNvPr id="11" name="燕尾形向右箭號 10">
              <a:hlinkClick r:id="" action="ppaction://noaction"/>
            </p:cNvPr>
            <p:cNvSpPr/>
            <p:nvPr/>
          </p:nvSpPr>
          <p:spPr>
            <a:xfrm rot="10800000">
              <a:off x="-2196752" y="2948466"/>
              <a:ext cx="432048" cy="288032"/>
            </a:xfrm>
            <a:prstGeom prst="notchedRightArrow">
              <a:avLst/>
            </a:prstGeom>
            <a:solidFill>
              <a:srgbClr val="F27B8F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62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4421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身體質量指數（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Mass Index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，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BMI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grpSp>
        <p:nvGrpSpPr>
          <p:cNvPr id="40" name="群組 39"/>
          <p:cNvGrpSpPr/>
          <p:nvPr/>
        </p:nvGrpSpPr>
        <p:grpSpPr>
          <a:xfrm>
            <a:off x="437754" y="998984"/>
            <a:ext cx="8670750" cy="1428750"/>
            <a:chOff x="453889" y="3766298"/>
            <a:chExt cx="8670750" cy="1428750"/>
          </a:xfrm>
        </p:grpSpPr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D7FC26A8-B9C7-4F01-9ABA-3CF4FC6F93E1}"/>
                </a:ext>
              </a:extLst>
            </p:cNvPr>
            <p:cNvGrpSpPr/>
            <p:nvPr/>
          </p:nvGrpSpPr>
          <p:grpSpPr>
            <a:xfrm>
              <a:off x="453889" y="4308789"/>
              <a:ext cx="8111939" cy="841548"/>
              <a:chOff x="180230" y="3596116"/>
              <a:chExt cx="8111939" cy="841548"/>
            </a:xfrm>
          </p:grpSpPr>
          <p:sp>
            <p:nvSpPr>
              <p:cNvPr id="45" name="Google Shape;7555;p51">
                <a:extLst>
                  <a:ext uri="{FF2B5EF4-FFF2-40B4-BE49-F238E27FC236}">
                    <a16:creationId xmlns:a16="http://schemas.microsoft.com/office/drawing/2014/main" id="{C69A6080-732E-4BC6-A937-4FDBB1FC2604}"/>
                  </a:ext>
                </a:extLst>
              </p:cNvPr>
              <p:cNvSpPr/>
              <p:nvPr/>
            </p:nvSpPr>
            <p:spPr>
              <a:xfrm>
                <a:off x="180230" y="3596116"/>
                <a:ext cx="8111939" cy="841548"/>
              </a:xfrm>
              <a:custGeom>
                <a:avLst/>
                <a:gdLst/>
                <a:ahLst/>
                <a:cxnLst/>
                <a:rect l="l" t="t" r="r" b="b"/>
                <a:pathLst>
                  <a:path w="15784" h="15784" extrusionOk="0">
                    <a:moveTo>
                      <a:pt x="1" y="1"/>
                    </a:moveTo>
                    <a:lnTo>
                      <a:pt x="1" y="15783"/>
                    </a:lnTo>
                    <a:lnTo>
                      <a:pt x="15783" y="15783"/>
                    </a:lnTo>
                    <a:lnTo>
                      <a:pt x="15783" y="1"/>
                    </a:lnTo>
                    <a:close/>
                  </a:path>
                </a:pathLst>
              </a:custGeom>
              <a:solidFill>
                <a:srgbClr val="FFD400">
                  <a:alpha val="17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E534A25-A9EE-45DF-B8DA-256507AE3DAE}"/>
                  </a:ext>
                </a:extLst>
              </p:cNvPr>
              <p:cNvSpPr/>
              <p:nvPr/>
            </p:nvSpPr>
            <p:spPr>
              <a:xfrm>
                <a:off x="504187" y="3814945"/>
                <a:ext cx="7272808" cy="451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altLang="zh-TW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BMI </a:t>
                </a:r>
                <a:r>
                  <a:rPr lang="zh-TW" alt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＝體重（</a:t>
                </a:r>
                <a:r>
                  <a:rPr lang="en-US" altLang="zh-TW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Kg</a:t>
                </a:r>
                <a:r>
                  <a:rPr lang="zh-TW" alt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）</a:t>
                </a:r>
                <a:r>
                  <a:rPr lang="en-US" altLang="zh-TW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/ </a:t>
                </a:r>
                <a:r>
                  <a:rPr lang="zh-TW" alt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身高</a:t>
                </a:r>
                <a:r>
                  <a:rPr lang="en-US" altLang="zh-TW" sz="2400" b="1" baseline="30000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</a:t>
                </a:r>
                <a:r>
                  <a:rPr lang="zh-TW" alt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（</a:t>
                </a:r>
                <a:r>
                  <a:rPr lang="en-US" altLang="zh-TW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m</a:t>
                </a:r>
                <a:r>
                  <a:rPr lang="zh-TW" altLang="en-US" sz="2400" b="1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）</a:t>
                </a:r>
                <a:r>
                  <a:rPr lang="en-US" altLang="zh-TW" sz="2400" b="1" baseline="30000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</a:t>
                </a:r>
                <a:endParaRPr lang="zh-TW" altLang="en-US" sz="2400" b="1" baseline="30000" dirty="0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4" name="Picture 4" descr="電話を掛ける医師のイラスト（女性・笑顔）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1639" y="3766298"/>
              <a:ext cx="114300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圖片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4"/>
          <a:stretch/>
        </p:blipFill>
        <p:spPr>
          <a:xfrm>
            <a:off x="5621627" y="2593551"/>
            <a:ext cx="3371013" cy="1644118"/>
          </a:xfrm>
          <a:prstGeom prst="rect">
            <a:avLst/>
          </a:prstGeom>
        </p:spPr>
      </p:pic>
      <p:grpSp>
        <p:nvGrpSpPr>
          <p:cNvPr id="48" name="群組 47"/>
          <p:cNvGrpSpPr/>
          <p:nvPr/>
        </p:nvGrpSpPr>
        <p:grpSpPr>
          <a:xfrm>
            <a:off x="576344" y="2573005"/>
            <a:ext cx="4845818" cy="2268778"/>
            <a:chOff x="4597703" y="2798328"/>
            <a:chExt cx="4845818" cy="2268778"/>
          </a:xfrm>
        </p:grpSpPr>
        <p:grpSp>
          <p:nvGrpSpPr>
            <p:cNvPr id="51" name="群組 50"/>
            <p:cNvGrpSpPr/>
            <p:nvPr/>
          </p:nvGrpSpPr>
          <p:grpSpPr>
            <a:xfrm>
              <a:off x="4597703" y="2798328"/>
              <a:ext cx="4845818" cy="2268778"/>
              <a:chOff x="4329144" y="1469862"/>
              <a:chExt cx="4845818" cy="2268778"/>
            </a:xfrm>
          </p:grpSpPr>
          <p:sp>
            <p:nvSpPr>
              <p:cNvPr id="57" name="Rectangle 2">
                <a:extLst>
                  <a:ext uri="{FF2B5EF4-FFF2-40B4-BE49-F238E27FC236}">
                    <a16:creationId xmlns:a16="http://schemas.microsoft.com/office/drawing/2014/main" id="{105059F7-C058-42DA-9701-5DA779407A7C}"/>
                  </a:ext>
                </a:extLst>
              </p:cNvPr>
              <p:cNvSpPr/>
              <p:nvPr/>
            </p:nvSpPr>
            <p:spPr>
              <a:xfrm>
                <a:off x="4740009" y="1489738"/>
                <a:ext cx="2202428" cy="1069545"/>
              </a:xfrm>
              <a:prstGeom prst="rect">
                <a:avLst/>
              </a:prstGeom>
              <a:solidFill>
                <a:srgbClr val="86D6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58" name="Rounded Rectangle 6">
                <a:extLst>
                  <a:ext uri="{FF2B5EF4-FFF2-40B4-BE49-F238E27FC236}">
                    <a16:creationId xmlns:a16="http://schemas.microsoft.com/office/drawing/2014/main" id="{BF005627-D8C3-4972-8A14-F05EB8727540}"/>
                  </a:ext>
                </a:extLst>
              </p:cNvPr>
              <p:cNvSpPr/>
              <p:nvPr/>
            </p:nvSpPr>
            <p:spPr>
              <a:xfrm>
                <a:off x="4853706" y="1469862"/>
                <a:ext cx="4321256" cy="2268778"/>
              </a:xfrm>
              <a:prstGeom prst="roundRect">
                <a:avLst>
                  <a:gd name="adj" fmla="val 53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59" name="Isosceles Triangle 3">
                <a:extLst>
                  <a:ext uri="{FF2B5EF4-FFF2-40B4-BE49-F238E27FC236}">
                    <a16:creationId xmlns:a16="http://schemas.microsoft.com/office/drawing/2014/main" id="{C6096476-35DA-4E54-90C4-45C85E47236E}"/>
                  </a:ext>
                </a:extLst>
              </p:cNvPr>
              <p:cNvSpPr/>
              <p:nvPr/>
            </p:nvSpPr>
            <p:spPr>
              <a:xfrm rot="5400000">
                <a:off x="4365837" y="1433169"/>
                <a:ext cx="1070443" cy="1143829"/>
              </a:xfrm>
              <a:custGeom>
                <a:avLst/>
                <a:gdLst/>
                <a:ahLst/>
                <a:cxnLst/>
                <a:rect l="l" t="t" r="r" b="b"/>
                <a:pathLst>
                  <a:path w="1886866" h="2016224">
                    <a:moveTo>
                      <a:pt x="943433" y="0"/>
                    </a:moveTo>
                    <a:lnTo>
                      <a:pt x="1886866" y="1584176"/>
                    </a:lnTo>
                    <a:cubicBezTo>
                      <a:pt x="1683465" y="1844743"/>
                      <a:pt x="1336825" y="2016224"/>
                      <a:pt x="943433" y="2016224"/>
                    </a:cubicBezTo>
                    <a:cubicBezTo>
                      <a:pt x="550041" y="2016224"/>
                      <a:pt x="203402" y="1844743"/>
                      <a:pt x="0" y="1584176"/>
                    </a:cubicBezTo>
                    <a:close/>
                  </a:path>
                </a:pathLst>
              </a:custGeom>
              <a:solidFill>
                <a:srgbClr val="86D6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0" name="TextBox 20">
                <a:extLst>
                  <a:ext uri="{FF2B5EF4-FFF2-40B4-BE49-F238E27FC236}">
                    <a16:creationId xmlns:a16="http://schemas.microsoft.com/office/drawing/2014/main" id="{0B35DB00-3449-4828-A138-44B2E909AE30}"/>
                  </a:ext>
                </a:extLst>
              </p:cNvPr>
              <p:cNvSpPr txBox="1"/>
              <p:nvPr/>
            </p:nvSpPr>
            <p:spPr>
              <a:xfrm>
                <a:off x="4390315" y="1729175"/>
                <a:ext cx="836226" cy="400110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zh-TW" altLang="en-US" sz="2000" b="1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範例</a:t>
                </a:r>
                <a:endParaRPr lang="ko-KR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</a:endParaRPr>
              </a:p>
            </p:txBody>
          </p:sp>
        </p:grpSp>
        <p:sp>
          <p:nvSpPr>
            <p:cNvPr id="52" name="文字方塊 51"/>
            <p:cNvSpPr txBox="1"/>
            <p:nvPr/>
          </p:nvSpPr>
          <p:spPr>
            <a:xfrm>
              <a:off x="5775814" y="2925988"/>
              <a:ext cx="345342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身高</a:t>
              </a:r>
              <a:r>
                <a:rPr lang="en-US" altLang="zh-TW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170</a:t>
              </a:r>
              <a:r>
                <a:rPr lang="zh-TW" altLang="en-US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公分</a:t>
              </a:r>
              <a:r>
                <a:rPr lang="en-US" altLang="zh-TW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(1.7</a:t>
              </a:r>
              <a:r>
                <a:rPr lang="zh-TW" altLang="en-US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公尺</a:t>
              </a:r>
              <a:r>
                <a:rPr lang="en-US" altLang="zh-TW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)</a:t>
              </a:r>
              <a:r>
                <a:rPr lang="zh-TW" altLang="en-US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、</a:t>
              </a:r>
              <a:endParaRPr lang="en-US" altLang="zh-TW" sz="2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TW" altLang="en-US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體重</a:t>
              </a:r>
              <a:r>
                <a:rPr lang="en-US" altLang="zh-TW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73</a:t>
              </a:r>
              <a:r>
                <a:rPr lang="zh-TW" altLang="en-US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公斤</a:t>
              </a:r>
              <a:endParaRPr lang="en-US" altLang="zh-TW" sz="24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endParaRPr lang="en-US" altLang="zh-TW" sz="10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TW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BMI</a:t>
              </a:r>
              <a:r>
                <a:rPr lang="zh-TW" altLang="en-US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24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53" name="群組 52"/>
            <p:cNvGrpSpPr/>
            <p:nvPr/>
          </p:nvGrpSpPr>
          <p:grpSpPr>
            <a:xfrm>
              <a:off x="6621387" y="3572318"/>
              <a:ext cx="2644618" cy="1384995"/>
              <a:chOff x="6362880" y="3017577"/>
              <a:chExt cx="2644618" cy="1384995"/>
            </a:xfrm>
          </p:grpSpPr>
          <p:sp>
            <p:nvSpPr>
              <p:cNvPr id="54" name="矩形 53"/>
              <p:cNvSpPr/>
              <p:nvPr/>
            </p:nvSpPr>
            <p:spPr>
              <a:xfrm>
                <a:off x="6362880" y="3017577"/>
                <a:ext cx="132390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en-US" altLang="zh-TW" sz="16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TW" altLang="en-US" sz="2000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       </a:t>
                </a:r>
                <a:r>
                  <a:rPr lang="en-US" altLang="zh-TW" sz="2000" dirty="0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73</a:t>
                </a:r>
              </a:p>
              <a:p>
                <a:pPr>
                  <a:lnSpc>
                    <a:spcPct val="150000"/>
                  </a:lnSpc>
                </a:pPr>
                <a:r>
                  <a:rPr lang="zh-TW" altLang="en-US" sz="2000" dirty="0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  </a:t>
                </a:r>
                <a:r>
                  <a:rPr lang="en-US" altLang="zh-TW" sz="2000" dirty="0">
                    <a:solidFill>
                      <a:srgbClr val="00206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(1.7x1.7)</a:t>
                </a:r>
              </a:p>
            </p:txBody>
          </p:sp>
          <p:cxnSp>
            <p:nvCxnSpPr>
              <p:cNvPr id="55" name="直線接點 54"/>
              <p:cNvCxnSpPr/>
              <p:nvPr/>
            </p:nvCxnSpPr>
            <p:spPr>
              <a:xfrm>
                <a:off x="6534652" y="3898516"/>
                <a:ext cx="117664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文字方塊 55"/>
              <p:cNvSpPr txBox="1"/>
              <p:nvPr/>
            </p:nvSpPr>
            <p:spPr>
              <a:xfrm>
                <a:off x="7787292" y="3898516"/>
                <a:ext cx="12202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=</a:t>
                </a:r>
                <a:r>
                  <a:rPr lang="zh-TW" altLang="en-US" sz="2400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 </a:t>
                </a:r>
                <a:r>
                  <a:rPr lang="en-US" altLang="zh-TW" sz="2400" dirty="0">
                    <a:solidFill>
                      <a:srgbClr val="C0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25.26</a:t>
                </a:r>
              </a:p>
            </p:txBody>
          </p:sp>
        </p:grp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B7C347BD-C255-4CA8-BC42-0B29E6DC0CDE}"/>
              </a:ext>
            </a:extLst>
          </p:cNvPr>
          <p:cNvGrpSpPr/>
          <p:nvPr/>
        </p:nvGrpSpPr>
        <p:grpSpPr>
          <a:xfrm>
            <a:off x="6300192" y="4371950"/>
            <a:ext cx="2895076" cy="504056"/>
            <a:chOff x="6300192" y="4515966"/>
            <a:chExt cx="2895076" cy="504056"/>
          </a:xfrm>
        </p:grpSpPr>
        <p:grpSp>
          <p:nvGrpSpPr>
            <p:cNvPr id="62" name="群組 61">
              <a:extLst>
                <a:ext uri="{FF2B5EF4-FFF2-40B4-BE49-F238E27FC236}">
                  <a16:creationId xmlns:a16="http://schemas.microsoft.com/office/drawing/2014/main" id="{80813421-1B2F-484A-A677-6ED4197926A2}"/>
                </a:ext>
              </a:extLst>
            </p:cNvPr>
            <p:cNvGrpSpPr/>
            <p:nvPr/>
          </p:nvGrpSpPr>
          <p:grpSpPr>
            <a:xfrm rot="10800000">
              <a:off x="6343457" y="4624123"/>
              <a:ext cx="2800543" cy="395045"/>
              <a:chOff x="7266972" y="2818904"/>
              <a:chExt cx="2800543" cy="594440"/>
            </a:xfrm>
            <a:solidFill>
              <a:srgbClr val="F0597D"/>
            </a:solidFill>
          </p:grpSpPr>
          <p:sp>
            <p:nvSpPr>
              <p:cNvPr id="68" name="流程圖: 延遲 67">
                <a:extLst>
                  <a:ext uri="{FF2B5EF4-FFF2-40B4-BE49-F238E27FC236}">
                    <a16:creationId xmlns:a16="http://schemas.microsoft.com/office/drawing/2014/main" id="{9FCA753D-02D9-4502-B435-1DD9728EDACA}"/>
                  </a:ext>
                </a:extLst>
              </p:cNvPr>
              <p:cNvSpPr/>
              <p:nvPr/>
            </p:nvSpPr>
            <p:spPr>
              <a:xfrm>
                <a:off x="9473076" y="2818904"/>
                <a:ext cx="594439" cy="59443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9" name="流程圖: 程序 68">
                <a:extLst>
                  <a:ext uri="{FF2B5EF4-FFF2-40B4-BE49-F238E27FC236}">
                    <a16:creationId xmlns:a16="http://schemas.microsoft.com/office/drawing/2014/main" id="{56D5FB53-E68A-4BEC-AE20-568049B08108}"/>
                  </a:ext>
                </a:extLst>
              </p:cNvPr>
              <p:cNvSpPr/>
              <p:nvPr/>
            </p:nvSpPr>
            <p:spPr>
              <a:xfrm>
                <a:off x="7266972" y="2818905"/>
                <a:ext cx="2332869" cy="594439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3" name="群組 62">
              <a:extLst>
                <a:ext uri="{FF2B5EF4-FFF2-40B4-BE49-F238E27FC236}">
                  <a16:creationId xmlns:a16="http://schemas.microsoft.com/office/drawing/2014/main" id="{E586DDFF-2EC3-44B7-BDBC-38D3024C6B6C}"/>
                </a:ext>
              </a:extLst>
            </p:cNvPr>
            <p:cNvGrpSpPr/>
            <p:nvPr/>
          </p:nvGrpSpPr>
          <p:grpSpPr>
            <a:xfrm rot="10800000">
              <a:off x="6343456" y="4571866"/>
              <a:ext cx="2800544" cy="394522"/>
              <a:chOff x="7266973" y="2818906"/>
              <a:chExt cx="2800544" cy="394522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66" name="流程圖: 延遲 65">
                <a:extLst>
                  <a:ext uri="{FF2B5EF4-FFF2-40B4-BE49-F238E27FC236}">
                    <a16:creationId xmlns:a16="http://schemas.microsoft.com/office/drawing/2014/main" id="{6D1ECD4D-2F22-4DA9-8767-65681EF747CF}"/>
                  </a:ext>
                </a:extLst>
              </p:cNvPr>
              <p:cNvSpPr/>
              <p:nvPr/>
            </p:nvSpPr>
            <p:spPr>
              <a:xfrm>
                <a:off x="9633040" y="2818906"/>
                <a:ext cx="434477" cy="394522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7" name="流程圖: 程序 66">
                <a:extLst>
                  <a:ext uri="{FF2B5EF4-FFF2-40B4-BE49-F238E27FC236}">
                    <a16:creationId xmlns:a16="http://schemas.microsoft.com/office/drawing/2014/main" id="{4031DE03-D964-47C8-898B-0B0EC0A3E7C0}"/>
                  </a:ext>
                </a:extLst>
              </p:cNvPr>
              <p:cNvSpPr/>
              <p:nvPr/>
            </p:nvSpPr>
            <p:spPr>
              <a:xfrm>
                <a:off x="7266973" y="2818906"/>
                <a:ext cx="2332869" cy="394522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4" name="文字方塊 63">
              <a:hlinkClick r:id="rId5" action="ppaction://hlinkfile"/>
              <a:extLst>
                <a:ext uri="{FF2B5EF4-FFF2-40B4-BE49-F238E27FC236}">
                  <a16:creationId xmlns:a16="http://schemas.microsoft.com/office/drawing/2014/main" id="{EB50E8A7-1876-4080-BEB6-A425085C0189}"/>
                </a:ext>
              </a:extLst>
            </p:cNvPr>
            <p:cNvSpPr txBox="1"/>
            <p:nvPr/>
          </p:nvSpPr>
          <p:spPr>
            <a:xfrm>
              <a:off x="6732240" y="4558357"/>
              <a:ext cx="2463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新聞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】BMI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＞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40 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死亡率增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200% 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醫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_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慢性疾病上身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(4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28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秒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pic>
          <p:nvPicPr>
            <p:cNvPr id="65" name="Picture 2">
              <a:extLst>
                <a:ext uri="{FF2B5EF4-FFF2-40B4-BE49-F238E27FC236}">
                  <a16:creationId xmlns:a16="http://schemas.microsoft.com/office/drawing/2014/main" id="{84CFBEBD-B09F-48C1-8F72-C44B3B089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515966"/>
              <a:ext cx="420687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023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7214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我的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BMI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有在健康範圍內嗎？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467544" y="1419622"/>
            <a:ext cx="8449546" cy="3394701"/>
            <a:chOff x="399078" y="1366778"/>
            <a:chExt cx="8449546" cy="3394701"/>
          </a:xfrm>
        </p:grpSpPr>
        <p:grpSp>
          <p:nvGrpSpPr>
            <p:cNvPr id="9" name="群組 8"/>
            <p:cNvGrpSpPr/>
            <p:nvPr/>
          </p:nvGrpSpPr>
          <p:grpSpPr>
            <a:xfrm>
              <a:off x="611560" y="1491630"/>
              <a:ext cx="8237064" cy="3269849"/>
              <a:chOff x="611560" y="1491630"/>
              <a:chExt cx="8237064" cy="3269849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50" r="7742"/>
              <a:stretch/>
            </p:blipFill>
            <p:spPr bwMode="auto">
              <a:xfrm>
                <a:off x="611560" y="1491630"/>
                <a:ext cx="8237064" cy="3269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" name="群組 5"/>
              <p:cNvGrpSpPr/>
              <p:nvPr/>
            </p:nvGrpSpPr>
            <p:grpSpPr>
              <a:xfrm>
                <a:off x="611560" y="2335981"/>
                <a:ext cx="1296144" cy="1902406"/>
                <a:chOff x="611560" y="2335981"/>
                <a:chExt cx="1296144" cy="1902406"/>
              </a:xfrm>
            </p:grpSpPr>
            <p:sp>
              <p:nvSpPr>
                <p:cNvPr id="2" name="文字方塊 1"/>
                <p:cNvSpPr txBox="1"/>
                <p:nvPr/>
              </p:nvSpPr>
              <p:spPr>
                <a:xfrm>
                  <a:off x="611560" y="2335981"/>
                  <a:ext cx="129614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16.90~22.90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文字方塊 40"/>
                <p:cNvSpPr txBox="1"/>
                <p:nvPr/>
              </p:nvSpPr>
              <p:spPr>
                <a:xfrm>
                  <a:off x="611560" y="2696021"/>
                  <a:ext cx="129614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17.40~23.30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文字方塊 48"/>
                <p:cNvSpPr txBox="1"/>
                <p:nvPr/>
              </p:nvSpPr>
              <p:spPr>
                <a:xfrm>
                  <a:off x="611560" y="3066514"/>
                  <a:ext cx="129614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17.80~23.50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文字方塊 49"/>
                <p:cNvSpPr txBox="1"/>
                <p:nvPr/>
              </p:nvSpPr>
              <p:spPr>
                <a:xfrm>
                  <a:off x="611560" y="3488109"/>
                  <a:ext cx="129614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18.00~23.60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文字方塊 69"/>
                <p:cNvSpPr txBox="1"/>
                <p:nvPr/>
              </p:nvSpPr>
              <p:spPr>
                <a:xfrm>
                  <a:off x="611560" y="3930610"/>
                  <a:ext cx="129614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18.50~24.00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" name="群組 6"/>
              <p:cNvGrpSpPr/>
              <p:nvPr/>
            </p:nvGrpSpPr>
            <p:grpSpPr>
              <a:xfrm>
                <a:off x="6516216" y="2335981"/>
                <a:ext cx="670164" cy="1891953"/>
                <a:chOff x="2029628" y="2355726"/>
                <a:chExt cx="670164" cy="1891953"/>
              </a:xfrm>
            </p:grpSpPr>
            <p:sp>
              <p:nvSpPr>
                <p:cNvPr id="71" name="文字方塊 70"/>
                <p:cNvSpPr txBox="1"/>
                <p:nvPr/>
              </p:nvSpPr>
              <p:spPr>
                <a:xfrm>
                  <a:off x="2029629" y="2355726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16.70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文字方塊 71"/>
                <p:cNvSpPr txBox="1"/>
                <p:nvPr/>
              </p:nvSpPr>
              <p:spPr>
                <a:xfrm>
                  <a:off x="2029628" y="2696021"/>
                  <a:ext cx="67016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17.10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文字方塊 72"/>
                <p:cNvSpPr txBox="1"/>
                <p:nvPr/>
              </p:nvSpPr>
              <p:spPr>
                <a:xfrm>
                  <a:off x="2029629" y="3075806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17.30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6" name="文字方塊 75"/>
                <p:cNvSpPr txBox="1"/>
                <p:nvPr/>
              </p:nvSpPr>
              <p:spPr>
                <a:xfrm>
                  <a:off x="2029629" y="3507854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17.30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7" name="文字方塊 76"/>
                <p:cNvSpPr txBox="1"/>
                <p:nvPr/>
              </p:nvSpPr>
              <p:spPr>
                <a:xfrm>
                  <a:off x="2029629" y="3939902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18.50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" name="群組 7"/>
              <p:cNvGrpSpPr/>
              <p:nvPr/>
            </p:nvGrpSpPr>
            <p:grpSpPr>
              <a:xfrm>
                <a:off x="2821716" y="2355726"/>
                <a:ext cx="670164" cy="1891953"/>
                <a:chOff x="2821716" y="2355726"/>
                <a:chExt cx="670164" cy="1891953"/>
              </a:xfrm>
            </p:grpSpPr>
            <p:sp>
              <p:nvSpPr>
                <p:cNvPr id="78" name="文字方塊 77"/>
                <p:cNvSpPr txBox="1"/>
                <p:nvPr/>
              </p:nvSpPr>
              <p:spPr>
                <a:xfrm>
                  <a:off x="2821717" y="2355726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22.90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文字方塊 78"/>
                <p:cNvSpPr txBox="1"/>
                <p:nvPr/>
              </p:nvSpPr>
              <p:spPr>
                <a:xfrm>
                  <a:off x="2821716" y="2696021"/>
                  <a:ext cx="67016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23.30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文字方塊 79"/>
                <p:cNvSpPr txBox="1"/>
                <p:nvPr/>
              </p:nvSpPr>
              <p:spPr>
                <a:xfrm>
                  <a:off x="2821717" y="3075806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23.50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文字方塊 80"/>
                <p:cNvSpPr txBox="1"/>
                <p:nvPr/>
              </p:nvSpPr>
              <p:spPr>
                <a:xfrm>
                  <a:off x="2821717" y="3507854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23.60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2" name="文字方塊 81"/>
                <p:cNvSpPr txBox="1"/>
                <p:nvPr/>
              </p:nvSpPr>
              <p:spPr>
                <a:xfrm>
                  <a:off x="2821717" y="3939902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24.00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" name="群組 2"/>
              <p:cNvGrpSpPr/>
              <p:nvPr/>
            </p:nvGrpSpPr>
            <p:grpSpPr>
              <a:xfrm>
                <a:off x="3635896" y="2355726"/>
                <a:ext cx="670164" cy="1891953"/>
                <a:chOff x="2974116" y="2508126"/>
                <a:chExt cx="670164" cy="1891953"/>
              </a:xfrm>
            </p:grpSpPr>
            <p:sp>
              <p:nvSpPr>
                <p:cNvPr id="83" name="文字方塊 82"/>
                <p:cNvSpPr txBox="1"/>
                <p:nvPr/>
              </p:nvSpPr>
              <p:spPr>
                <a:xfrm>
                  <a:off x="2974117" y="2508126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25.40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4" name="文字方塊 83"/>
                <p:cNvSpPr txBox="1"/>
                <p:nvPr/>
              </p:nvSpPr>
              <p:spPr>
                <a:xfrm>
                  <a:off x="2974116" y="2848421"/>
                  <a:ext cx="67016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25.60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文字方塊 84"/>
                <p:cNvSpPr txBox="1"/>
                <p:nvPr/>
              </p:nvSpPr>
              <p:spPr>
                <a:xfrm>
                  <a:off x="2974117" y="3228206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25.60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" name="文字方塊 85"/>
                <p:cNvSpPr txBox="1"/>
                <p:nvPr/>
              </p:nvSpPr>
              <p:spPr>
                <a:xfrm>
                  <a:off x="2974117" y="3660254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25.60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文字方塊 86"/>
                <p:cNvSpPr txBox="1"/>
                <p:nvPr/>
              </p:nvSpPr>
              <p:spPr>
                <a:xfrm>
                  <a:off x="2974117" y="4092302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27.00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8" name="群組 87"/>
              <p:cNvGrpSpPr/>
              <p:nvPr/>
            </p:nvGrpSpPr>
            <p:grpSpPr>
              <a:xfrm>
                <a:off x="5148064" y="2355726"/>
                <a:ext cx="1296144" cy="1902406"/>
                <a:chOff x="611560" y="2335981"/>
                <a:chExt cx="1296144" cy="1902406"/>
              </a:xfrm>
            </p:grpSpPr>
            <p:sp>
              <p:nvSpPr>
                <p:cNvPr id="89" name="文字方塊 88"/>
                <p:cNvSpPr txBox="1"/>
                <p:nvPr/>
              </p:nvSpPr>
              <p:spPr>
                <a:xfrm>
                  <a:off x="611560" y="2335981"/>
                  <a:ext cx="129614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16.70~22.70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文字方塊 89"/>
                <p:cNvSpPr txBox="1"/>
                <p:nvPr/>
              </p:nvSpPr>
              <p:spPr>
                <a:xfrm>
                  <a:off x="611560" y="2696021"/>
                  <a:ext cx="129614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17.10~22.70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文字方塊 90"/>
                <p:cNvSpPr txBox="1"/>
                <p:nvPr/>
              </p:nvSpPr>
              <p:spPr>
                <a:xfrm>
                  <a:off x="611560" y="3066514"/>
                  <a:ext cx="129614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17.30~22.70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" name="文字方塊 91"/>
                <p:cNvSpPr txBox="1"/>
                <p:nvPr/>
              </p:nvSpPr>
              <p:spPr>
                <a:xfrm>
                  <a:off x="611560" y="3488109"/>
                  <a:ext cx="129614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17.30~22.70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文字方塊 92"/>
                <p:cNvSpPr txBox="1"/>
                <p:nvPr/>
              </p:nvSpPr>
              <p:spPr>
                <a:xfrm>
                  <a:off x="611560" y="3930610"/>
                  <a:ext cx="129614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18.50~24.00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5" name="群組 94"/>
              <p:cNvGrpSpPr/>
              <p:nvPr/>
            </p:nvGrpSpPr>
            <p:grpSpPr>
              <a:xfrm>
                <a:off x="2029629" y="2355726"/>
                <a:ext cx="670164" cy="1891953"/>
                <a:chOff x="2029628" y="2355726"/>
                <a:chExt cx="670164" cy="1891953"/>
              </a:xfrm>
            </p:grpSpPr>
            <p:sp>
              <p:nvSpPr>
                <p:cNvPr id="96" name="文字方塊 95"/>
                <p:cNvSpPr txBox="1"/>
                <p:nvPr/>
              </p:nvSpPr>
              <p:spPr>
                <a:xfrm>
                  <a:off x="2029629" y="2355726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16.90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文字方塊 96"/>
                <p:cNvSpPr txBox="1"/>
                <p:nvPr/>
              </p:nvSpPr>
              <p:spPr>
                <a:xfrm>
                  <a:off x="2029628" y="2696021"/>
                  <a:ext cx="67016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17.40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文字方塊 97"/>
                <p:cNvSpPr txBox="1"/>
                <p:nvPr/>
              </p:nvSpPr>
              <p:spPr>
                <a:xfrm>
                  <a:off x="2029629" y="3075806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17.80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文字方塊 98"/>
                <p:cNvSpPr txBox="1"/>
                <p:nvPr/>
              </p:nvSpPr>
              <p:spPr>
                <a:xfrm>
                  <a:off x="2029629" y="3507854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18.00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0" name="文字方塊 99"/>
                <p:cNvSpPr txBox="1"/>
                <p:nvPr/>
              </p:nvSpPr>
              <p:spPr>
                <a:xfrm>
                  <a:off x="2029629" y="3939902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18.50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1" name="群組 100"/>
              <p:cNvGrpSpPr/>
              <p:nvPr/>
            </p:nvGrpSpPr>
            <p:grpSpPr>
              <a:xfrm>
                <a:off x="7358220" y="2335981"/>
                <a:ext cx="670164" cy="1891953"/>
                <a:chOff x="2821716" y="2355726"/>
                <a:chExt cx="670164" cy="1891953"/>
              </a:xfrm>
            </p:grpSpPr>
            <p:sp>
              <p:nvSpPr>
                <p:cNvPr id="102" name="文字方塊 101"/>
                <p:cNvSpPr txBox="1"/>
                <p:nvPr/>
              </p:nvSpPr>
              <p:spPr>
                <a:xfrm>
                  <a:off x="2821717" y="2355726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22.70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文字方塊 102"/>
                <p:cNvSpPr txBox="1"/>
                <p:nvPr/>
              </p:nvSpPr>
              <p:spPr>
                <a:xfrm>
                  <a:off x="2821716" y="2696021"/>
                  <a:ext cx="67016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22.70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4" name="文字方塊 103"/>
                <p:cNvSpPr txBox="1"/>
                <p:nvPr/>
              </p:nvSpPr>
              <p:spPr>
                <a:xfrm>
                  <a:off x="2821717" y="3075806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22.70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文字方塊 104"/>
                <p:cNvSpPr txBox="1"/>
                <p:nvPr/>
              </p:nvSpPr>
              <p:spPr>
                <a:xfrm>
                  <a:off x="2821717" y="3507854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22.70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6" name="文字方塊 105"/>
                <p:cNvSpPr txBox="1"/>
                <p:nvPr/>
              </p:nvSpPr>
              <p:spPr>
                <a:xfrm>
                  <a:off x="2821717" y="3939902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24.00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7" name="群組 106"/>
              <p:cNvGrpSpPr/>
              <p:nvPr/>
            </p:nvGrpSpPr>
            <p:grpSpPr>
              <a:xfrm>
                <a:off x="8172400" y="2359032"/>
                <a:ext cx="670164" cy="1891953"/>
                <a:chOff x="2974116" y="2508126"/>
                <a:chExt cx="670164" cy="1891953"/>
              </a:xfrm>
            </p:grpSpPr>
            <p:sp>
              <p:nvSpPr>
                <p:cNvPr id="108" name="文字方塊 107"/>
                <p:cNvSpPr txBox="1"/>
                <p:nvPr/>
              </p:nvSpPr>
              <p:spPr>
                <a:xfrm>
                  <a:off x="2974117" y="2508126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25.20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文字方塊 108"/>
                <p:cNvSpPr txBox="1"/>
                <p:nvPr/>
              </p:nvSpPr>
              <p:spPr>
                <a:xfrm>
                  <a:off x="2974116" y="2848421"/>
                  <a:ext cx="670164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25.30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文字方塊 109"/>
                <p:cNvSpPr txBox="1"/>
                <p:nvPr/>
              </p:nvSpPr>
              <p:spPr>
                <a:xfrm>
                  <a:off x="2974117" y="3228206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25.30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文字方塊 110"/>
                <p:cNvSpPr txBox="1"/>
                <p:nvPr/>
              </p:nvSpPr>
              <p:spPr>
                <a:xfrm>
                  <a:off x="2974117" y="3660254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25.30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文字方塊 111"/>
                <p:cNvSpPr txBox="1"/>
                <p:nvPr/>
              </p:nvSpPr>
              <p:spPr>
                <a:xfrm>
                  <a:off x="2974117" y="4092302"/>
                  <a:ext cx="67016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14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27.00</a:t>
                  </a:r>
                  <a:endParaRPr lang="zh-TW" altLang="en-US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0" name="橢圓 9"/>
            <p:cNvSpPr/>
            <p:nvPr/>
          </p:nvSpPr>
          <p:spPr>
            <a:xfrm>
              <a:off x="399078" y="1369601"/>
              <a:ext cx="468560" cy="468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/>
                <a:t>男</a:t>
              </a:r>
            </a:p>
          </p:txBody>
        </p:sp>
        <p:sp>
          <p:nvSpPr>
            <p:cNvPr id="113" name="橢圓 112"/>
            <p:cNvSpPr/>
            <p:nvPr/>
          </p:nvSpPr>
          <p:spPr>
            <a:xfrm>
              <a:off x="4913784" y="1366778"/>
              <a:ext cx="468560" cy="468000"/>
            </a:xfrm>
            <a:prstGeom prst="ellipse">
              <a:avLst/>
            </a:prstGeom>
            <a:solidFill>
              <a:srgbClr val="EC0C3B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/>
                <a:t>女</a:t>
              </a:r>
            </a:p>
          </p:txBody>
        </p: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023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9677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體重過輕或過重對身體健康造成的影響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940425" y="1498843"/>
            <a:ext cx="3847599" cy="3534470"/>
            <a:chOff x="971600" y="1498843"/>
            <a:chExt cx="3847599" cy="3534470"/>
          </a:xfrm>
        </p:grpSpPr>
        <p:grpSp>
          <p:nvGrpSpPr>
            <p:cNvPr id="12" name="群組 11"/>
            <p:cNvGrpSpPr/>
            <p:nvPr/>
          </p:nvGrpSpPr>
          <p:grpSpPr>
            <a:xfrm>
              <a:off x="971600" y="1498843"/>
              <a:ext cx="3744416" cy="3441955"/>
              <a:chOff x="971600" y="1498843"/>
              <a:chExt cx="3744416" cy="3441955"/>
            </a:xfrm>
          </p:grpSpPr>
          <p:grpSp>
            <p:nvGrpSpPr>
              <p:cNvPr id="64" name="群組 63">
                <a:extLst>
                  <a:ext uri="{FF2B5EF4-FFF2-40B4-BE49-F238E27FC236}">
                    <a16:creationId xmlns:a16="http://schemas.microsoft.com/office/drawing/2014/main" id="{A9C8843A-E0D4-4189-9DB1-73B587E891CA}"/>
                  </a:ext>
                </a:extLst>
              </p:cNvPr>
              <p:cNvGrpSpPr/>
              <p:nvPr/>
            </p:nvGrpSpPr>
            <p:grpSpPr>
              <a:xfrm>
                <a:off x="971600" y="1498843"/>
                <a:ext cx="3744416" cy="3441955"/>
                <a:chOff x="827584" y="1498843"/>
                <a:chExt cx="3744416" cy="3441955"/>
              </a:xfrm>
            </p:grpSpPr>
            <p:sp>
              <p:nvSpPr>
                <p:cNvPr id="66" name="矩形: 圓角 11">
                  <a:extLst>
                    <a:ext uri="{FF2B5EF4-FFF2-40B4-BE49-F238E27FC236}">
                      <a16:creationId xmlns:a16="http://schemas.microsoft.com/office/drawing/2014/main" id="{A7125987-3AAC-4380-A3C7-E82E70879BB3}"/>
                    </a:ext>
                  </a:extLst>
                </p:cNvPr>
                <p:cNvSpPr/>
                <p:nvPr/>
              </p:nvSpPr>
              <p:spPr>
                <a:xfrm>
                  <a:off x="827584" y="1498843"/>
                  <a:ext cx="3528392" cy="344195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67" name="矩形: 圓角 1">
                  <a:extLst>
                    <a:ext uri="{FF2B5EF4-FFF2-40B4-BE49-F238E27FC236}">
                      <a16:creationId xmlns:a16="http://schemas.microsoft.com/office/drawing/2014/main" id="{18020207-08E4-4D19-B628-2381035552EE}"/>
                    </a:ext>
                  </a:extLst>
                </p:cNvPr>
                <p:cNvSpPr/>
                <p:nvPr/>
              </p:nvSpPr>
              <p:spPr>
                <a:xfrm>
                  <a:off x="1043608" y="1655968"/>
                  <a:ext cx="3024336" cy="523220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體重</a:t>
                  </a:r>
                  <a:r>
                    <a:rPr lang="zh-TW" altLang="en-US" sz="2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過輕</a:t>
                  </a:r>
                  <a:endParaRPr lang="zh-TW" altLang="en-US" sz="2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文字方塊 68">
                  <a:extLst>
                    <a:ext uri="{FF2B5EF4-FFF2-40B4-BE49-F238E27FC236}">
                      <a16:creationId xmlns:a16="http://schemas.microsoft.com/office/drawing/2014/main" id="{A4572558-34F6-47A9-95E5-A0103AD1D324}"/>
                    </a:ext>
                  </a:extLst>
                </p:cNvPr>
                <p:cNvSpPr txBox="1"/>
                <p:nvPr/>
              </p:nvSpPr>
              <p:spPr>
                <a:xfrm>
                  <a:off x="925202" y="2139702"/>
                  <a:ext cx="3646798" cy="26314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ts val="3300"/>
                    </a:lnSpc>
                    <a:buClr>
                      <a:schemeClr val="accent6"/>
                    </a:buClr>
                    <a:buFont typeface="Arial" panose="020B0604020202020204" pitchFamily="34" charset="0"/>
                    <a:buChar char="•"/>
                  </a:pPr>
                  <a:r>
                    <a:rPr lang="zh-TW" alt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營養不良</a:t>
                  </a:r>
                  <a:endParaRPr lang="en-US" altLang="zh-TW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ts val="3300"/>
                    </a:lnSpc>
                    <a:buClr>
                      <a:schemeClr val="accent6"/>
                    </a:buClr>
                    <a:buFont typeface="Arial" panose="020B0604020202020204" pitchFamily="34" charset="0"/>
                    <a:buChar char="•"/>
                  </a:pPr>
                  <a:r>
                    <a:rPr lang="zh-TW" alt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骨質疏鬆 </a:t>
                  </a:r>
                  <a:endParaRPr lang="en-US" altLang="zh-TW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ts val="3300"/>
                    </a:lnSpc>
                    <a:buClr>
                      <a:schemeClr val="accent6"/>
                    </a:buClr>
                    <a:buFont typeface="Arial" panose="020B0604020202020204" pitchFamily="34" charset="0"/>
                    <a:buChar char="•"/>
                  </a:pPr>
                  <a:r>
                    <a:rPr lang="zh-TW" alt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掉頭髮</a:t>
                  </a:r>
                </a:p>
                <a:p>
                  <a:pPr marL="342900" indent="-342900">
                    <a:lnSpc>
                      <a:spcPts val="3300"/>
                    </a:lnSpc>
                    <a:buClr>
                      <a:schemeClr val="accent6"/>
                    </a:buClr>
                    <a:buFont typeface="Arial" panose="020B0604020202020204" pitchFamily="34" charset="0"/>
                    <a:buChar char="•"/>
                  </a:pPr>
                  <a:r>
                    <a:rPr lang="zh-TW" alt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注意力減退 </a:t>
                  </a:r>
                  <a:endParaRPr lang="en-US" altLang="zh-TW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ts val="3300"/>
                    </a:lnSpc>
                    <a:buClr>
                      <a:schemeClr val="accent6"/>
                    </a:buClr>
                    <a:buFont typeface="Arial" panose="020B0604020202020204" pitchFamily="34" charset="0"/>
                    <a:buChar char="•"/>
                  </a:pPr>
                  <a:r>
                    <a:rPr lang="zh-TW" alt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月經失調 </a:t>
                  </a:r>
                  <a:endParaRPr lang="en-US" altLang="zh-TW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ts val="3300"/>
                    </a:lnSpc>
                    <a:buClr>
                      <a:schemeClr val="accent6"/>
                    </a:buClr>
                    <a:buFont typeface="Arial" panose="020B0604020202020204" pitchFamily="34" charset="0"/>
                    <a:buChar char="•"/>
                  </a:pPr>
                  <a:r>
                    <a:rPr lang="zh-TW" alt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生長遲緩 </a:t>
                  </a:r>
                </a:p>
              </p:txBody>
            </p:sp>
          </p:grpSp>
          <p:sp>
            <p:nvSpPr>
              <p:cNvPr id="122" name="文字方塊 121">
                <a:extLst>
                  <a:ext uri="{FF2B5EF4-FFF2-40B4-BE49-F238E27FC236}">
                    <a16:creationId xmlns:a16="http://schemas.microsoft.com/office/drawing/2014/main" id="{A4572558-34F6-47A9-95E5-A0103AD1D324}"/>
                  </a:ext>
                </a:extLst>
              </p:cNvPr>
              <p:cNvSpPr txBox="1"/>
              <p:nvPr/>
            </p:nvSpPr>
            <p:spPr>
              <a:xfrm>
                <a:off x="2722974" y="2139702"/>
                <a:ext cx="1777018" cy="263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3300"/>
                  </a:lnSpc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貧血</a:t>
                </a:r>
                <a:endPara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ts val="3300"/>
                  </a:lnSpc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猝死 </a:t>
                </a:r>
                <a:endPara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ts val="3300"/>
                  </a:lnSpc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免疫力降低</a:t>
                </a:r>
              </a:p>
              <a:p>
                <a:pPr marL="342900" indent="-342900">
                  <a:lnSpc>
                    <a:spcPts val="3300"/>
                  </a:lnSpc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飲食障礙</a:t>
                </a:r>
                <a:r>
                  <a:rPr lang="en-US" altLang="zh-TW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altLang="zh-TW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zh-TW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暴食症</a:t>
                </a:r>
                <a:r>
                  <a:rPr lang="en-US" altLang="zh-TW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/>
                </a:r>
                <a:br>
                  <a:rPr lang="en-US" altLang="zh-TW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zh-TW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厭食症</a:t>
                </a:r>
                <a:endParaRPr lang="zh-TW" altLang="en-US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9" name="Picture 2" descr="痩身のイラスト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372" y="3503452"/>
              <a:ext cx="810827" cy="1529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4905188" y="1498844"/>
            <a:ext cx="3915284" cy="3619047"/>
            <a:chOff x="4689164" y="1498844"/>
            <a:chExt cx="3915284" cy="3619047"/>
          </a:xfrm>
        </p:grpSpPr>
        <p:grpSp>
          <p:nvGrpSpPr>
            <p:cNvPr id="123" name="群組 122"/>
            <p:cNvGrpSpPr/>
            <p:nvPr/>
          </p:nvGrpSpPr>
          <p:grpSpPr>
            <a:xfrm>
              <a:off x="4689164" y="1498844"/>
              <a:ext cx="3744416" cy="3444774"/>
              <a:chOff x="971600" y="1496025"/>
              <a:chExt cx="3744416" cy="3444774"/>
            </a:xfrm>
          </p:grpSpPr>
          <p:grpSp>
            <p:nvGrpSpPr>
              <p:cNvPr id="124" name="群組 123">
                <a:extLst>
                  <a:ext uri="{FF2B5EF4-FFF2-40B4-BE49-F238E27FC236}">
                    <a16:creationId xmlns:a16="http://schemas.microsoft.com/office/drawing/2014/main" id="{A9C8843A-E0D4-4189-9DB1-73B587E891CA}"/>
                  </a:ext>
                </a:extLst>
              </p:cNvPr>
              <p:cNvGrpSpPr/>
              <p:nvPr/>
            </p:nvGrpSpPr>
            <p:grpSpPr>
              <a:xfrm>
                <a:off x="971600" y="1496025"/>
                <a:ext cx="3744416" cy="3444774"/>
                <a:chOff x="827584" y="1496025"/>
                <a:chExt cx="3744416" cy="3444774"/>
              </a:xfrm>
            </p:grpSpPr>
            <p:sp>
              <p:nvSpPr>
                <p:cNvPr id="126" name="矩形: 圓角 11">
                  <a:extLst>
                    <a:ext uri="{FF2B5EF4-FFF2-40B4-BE49-F238E27FC236}">
                      <a16:creationId xmlns:a16="http://schemas.microsoft.com/office/drawing/2014/main" id="{A7125987-3AAC-4380-A3C7-E82E70879BB3}"/>
                    </a:ext>
                  </a:extLst>
                </p:cNvPr>
                <p:cNvSpPr/>
                <p:nvPr/>
              </p:nvSpPr>
              <p:spPr>
                <a:xfrm>
                  <a:off x="827584" y="1496025"/>
                  <a:ext cx="3528392" cy="344477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127" name="矩形: 圓角 1">
                  <a:extLst>
                    <a:ext uri="{FF2B5EF4-FFF2-40B4-BE49-F238E27FC236}">
                      <a16:creationId xmlns:a16="http://schemas.microsoft.com/office/drawing/2014/main" id="{18020207-08E4-4D19-B628-2381035552EE}"/>
                    </a:ext>
                  </a:extLst>
                </p:cNvPr>
                <p:cNvSpPr/>
                <p:nvPr/>
              </p:nvSpPr>
              <p:spPr>
                <a:xfrm>
                  <a:off x="1043608" y="1655968"/>
                  <a:ext cx="3024336" cy="523220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 sz="2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體重</a:t>
                  </a:r>
                  <a:r>
                    <a:rPr lang="zh-TW" altLang="en-US" sz="24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過重</a:t>
                  </a:r>
                  <a:endParaRPr lang="zh-TW" altLang="en-US" sz="2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文字方塊 127">
                  <a:extLst>
                    <a:ext uri="{FF2B5EF4-FFF2-40B4-BE49-F238E27FC236}">
                      <a16:creationId xmlns:a16="http://schemas.microsoft.com/office/drawing/2014/main" id="{A4572558-34F6-47A9-95E5-A0103AD1D324}"/>
                    </a:ext>
                  </a:extLst>
                </p:cNvPr>
                <p:cNvSpPr txBox="1"/>
                <p:nvPr/>
              </p:nvSpPr>
              <p:spPr>
                <a:xfrm>
                  <a:off x="925202" y="2139702"/>
                  <a:ext cx="3646798" cy="26314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lnSpc>
                      <a:spcPts val="3300"/>
                    </a:lnSpc>
                    <a:buClr>
                      <a:schemeClr val="accent6"/>
                    </a:buClr>
                    <a:buFont typeface="Arial" panose="020B0604020202020204" pitchFamily="34" charset="0"/>
                    <a:buChar char="•"/>
                  </a:pPr>
                  <a:r>
                    <a:rPr lang="zh-TW" alt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糖尿病 </a:t>
                  </a:r>
                  <a:endParaRPr lang="en-US" altLang="zh-TW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ts val="3300"/>
                    </a:lnSpc>
                    <a:buClr>
                      <a:schemeClr val="accent6"/>
                    </a:buClr>
                    <a:buFont typeface="Arial" panose="020B0604020202020204" pitchFamily="34" charset="0"/>
                    <a:buChar char="•"/>
                  </a:pPr>
                  <a:r>
                    <a:rPr lang="zh-TW" alt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代謝症候群</a:t>
                  </a:r>
                </a:p>
                <a:p>
                  <a:pPr marL="342900" indent="-342900">
                    <a:lnSpc>
                      <a:spcPts val="3300"/>
                    </a:lnSpc>
                    <a:buClr>
                      <a:schemeClr val="accent6"/>
                    </a:buClr>
                    <a:buFont typeface="Arial" panose="020B0604020202020204" pitchFamily="34" charset="0"/>
                    <a:buChar char="•"/>
                  </a:pPr>
                  <a:r>
                    <a:rPr lang="zh-TW" alt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膽囊疾病 </a:t>
                  </a:r>
                  <a:endParaRPr lang="en-US" altLang="zh-TW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ts val="3300"/>
                    </a:lnSpc>
                    <a:buClr>
                      <a:schemeClr val="accent6"/>
                    </a:buClr>
                    <a:buFont typeface="Arial" panose="020B0604020202020204" pitchFamily="34" charset="0"/>
                    <a:buChar char="•"/>
                  </a:pPr>
                  <a:r>
                    <a:rPr lang="zh-TW" alt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血脂異常</a:t>
                  </a:r>
                </a:p>
                <a:p>
                  <a:pPr marL="342900" indent="-342900">
                    <a:lnSpc>
                      <a:spcPts val="3300"/>
                    </a:lnSpc>
                    <a:buClr>
                      <a:schemeClr val="accent6"/>
                    </a:buClr>
                    <a:buFont typeface="Arial" panose="020B0604020202020204" pitchFamily="34" charset="0"/>
                    <a:buChar char="•"/>
                  </a:pPr>
                  <a:r>
                    <a:rPr lang="zh-TW" alt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睡眠呼吸中止</a:t>
                  </a:r>
                  <a:endParaRPr lang="en-US" altLang="zh-TW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342900" indent="-342900">
                    <a:lnSpc>
                      <a:spcPts val="3300"/>
                    </a:lnSpc>
                    <a:buClr>
                      <a:schemeClr val="accent6"/>
                    </a:buClr>
                    <a:buFont typeface="Arial" panose="020B0604020202020204" pitchFamily="34" charset="0"/>
                    <a:buChar char="•"/>
                  </a:pPr>
                  <a:r>
                    <a:rPr lang="zh-TW" altLang="en-US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痛風</a:t>
                  </a:r>
                </a:p>
              </p:txBody>
            </p:sp>
          </p:grpSp>
          <p:sp>
            <p:nvSpPr>
              <p:cNvPr id="125" name="文字方塊 124">
                <a:extLst>
                  <a:ext uri="{FF2B5EF4-FFF2-40B4-BE49-F238E27FC236}">
                    <a16:creationId xmlns:a16="http://schemas.microsoft.com/office/drawing/2014/main" id="{A4572558-34F6-47A9-95E5-A0103AD1D324}"/>
                  </a:ext>
                </a:extLst>
              </p:cNvPr>
              <p:cNvSpPr txBox="1"/>
              <p:nvPr/>
            </p:nvSpPr>
            <p:spPr>
              <a:xfrm>
                <a:off x="2681488" y="2136883"/>
                <a:ext cx="1917364" cy="1309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ts val="3300"/>
                  </a:lnSpc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退化性關節炎 </a:t>
                </a:r>
                <a:endPara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ts val="3300"/>
                  </a:lnSpc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冠狀動脈</a:t>
                </a:r>
                <a:endParaRPr lang="en-US" altLang="zh-TW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ts val="3300"/>
                  </a:lnSpc>
                  <a:buClr>
                    <a:schemeClr val="accent6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心臟病</a:t>
                </a:r>
              </a:p>
            </p:txBody>
          </p:sp>
        </p:grpSp>
        <p:pic>
          <p:nvPicPr>
            <p:cNvPr id="130" name="Picture 6" descr="肥満のイラスト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9785" y="3448715"/>
              <a:ext cx="884663" cy="1669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1" name="群組 130">
            <a:extLst>
              <a:ext uri="{FF2B5EF4-FFF2-40B4-BE49-F238E27FC236}">
                <a16:creationId xmlns:a16="http://schemas.microsoft.com/office/drawing/2014/main" id="{B7C347BD-C255-4CA8-BC42-0B29E6DC0CDE}"/>
              </a:ext>
            </a:extLst>
          </p:cNvPr>
          <p:cNvGrpSpPr/>
          <p:nvPr/>
        </p:nvGrpSpPr>
        <p:grpSpPr>
          <a:xfrm>
            <a:off x="2597946" y="123478"/>
            <a:ext cx="2246807" cy="504056"/>
            <a:chOff x="6300192" y="4515966"/>
            <a:chExt cx="2279101" cy="504056"/>
          </a:xfrm>
        </p:grpSpPr>
        <p:grpSp>
          <p:nvGrpSpPr>
            <p:cNvPr id="132" name="群組 131">
              <a:extLst>
                <a:ext uri="{FF2B5EF4-FFF2-40B4-BE49-F238E27FC236}">
                  <a16:creationId xmlns:a16="http://schemas.microsoft.com/office/drawing/2014/main" id="{80813421-1B2F-484A-A677-6ED4197926A2}"/>
                </a:ext>
              </a:extLst>
            </p:cNvPr>
            <p:cNvGrpSpPr/>
            <p:nvPr/>
          </p:nvGrpSpPr>
          <p:grpSpPr>
            <a:xfrm rot="10800000">
              <a:off x="6343457" y="4624123"/>
              <a:ext cx="2235836" cy="395045"/>
              <a:chOff x="7831679" y="2818904"/>
              <a:chExt cx="2235836" cy="594440"/>
            </a:xfrm>
            <a:solidFill>
              <a:srgbClr val="F0597D"/>
            </a:solidFill>
          </p:grpSpPr>
          <p:sp>
            <p:nvSpPr>
              <p:cNvPr id="138" name="流程圖: 延遲 137">
                <a:extLst>
                  <a:ext uri="{FF2B5EF4-FFF2-40B4-BE49-F238E27FC236}">
                    <a16:creationId xmlns:a16="http://schemas.microsoft.com/office/drawing/2014/main" id="{9FCA753D-02D9-4502-B435-1DD9728EDACA}"/>
                  </a:ext>
                </a:extLst>
              </p:cNvPr>
              <p:cNvSpPr/>
              <p:nvPr/>
            </p:nvSpPr>
            <p:spPr>
              <a:xfrm>
                <a:off x="9473076" y="2818904"/>
                <a:ext cx="594439" cy="59443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9" name="流程圖: 程序 138">
                <a:extLst>
                  <a:ext uri="{FF2B5EF4-FFF2-40B4-BE49-F238E27FC236}">
                    <a16:creationId xmlns:a16="http://schemas.microsoft.com/office/drawing/2014/main" id="{56D5FB53-E68A-4BEC-AE20-568049B08108}"/>
                  </a:ext>
                </a:extLst>
              </p:cNvPr>
              <p:cNvSpPr/>
              <p:nvPr/>
            </p:nvSpPr>
            <p:spPr>
              <a:xfrm>
                <a:off x="7831679" y="2818906"/>
                <a:ext cx="1768162" cy="594438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33" name="群組 132">
              <a:extLst>
                <a:ext uri="{FF2B5EF4-FFF2-40B4-BE49-F238E27FC236}">
                  <a16:creationId xmlns:a16="http://schemas.microsoft.com/office/drawing/2014/main" id="{E586DDFF-2EC3-44B7-BDBC-38D3024C6B6C}"/>
                </a:ext>
              </a:extLst>
            </p:cNvPr>
            <p:cNvGrpSpPr/>
            <p:nvPr/>
          </p:nvGrpSpPr>
          <p:grpSpPr>
            <a:xfrm rot="10800000">
              <a:off x="6343456" y="4571866"/>
              <a:ext cx="2235837" cy="394522"/>
              <a:chOff x="7831680" y="2818906"/>
              <a:chExt cx="2235837" cy="394522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36" name="流程圖: 延遲 135">
                <a:extLst>
                  <a:ext uri="{FF2B5EF4-FFF2-40B4-BE49-F238E27FC236}">
                    <a16:creationId xmlns:a16="http://schemas.microsoft.com/office/drawing/2014/main" id="{6D1ECD4D-2F22-4DA9-8767-65681EF747CF}"/>
                  </a:ext>
                </a:extLst>
              </p:cNvPr>
              <p:cNvSpPr/>
              <p:nvPr/>
            </p:nvSpPr>
            <p:spPr>
              <a:xfrm>
                <a:off x="9633040" y="2818906"/>
                <a:ext cx="434477" cy="394522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37" name="流程圖: 程序 136">
                <a:extLst>
                  <a:ext uri="{FF2B5EF4-FFF2-40B4-BE49-F238E27FC236}">
                    <a16:creationId xmlns:a16="http://schemas.microsoft.com/office/drawing/2014/main" id="{4031DE03-D964-47C8-898B-0B0EC0A3E7C0}"/>
                  </a:ext>
                </a:extLst>
              </p:cNvPr>
              <p:cNvSpPr/>
              <p:nvPr/>
            </p:nvSpPr>
            <p:spPr>
              <a:xfrm>
                <a:off x="7831680" y="2818906"/>
                <a:ext cx="1768162" cy="394522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34" name="文字方塊 133">
              <a:hlinkClick r:id="rId5" action="ppaction://hlinkfile"/>
              <a:extLst>
                <a:ext uri="{FF2B5EF4-FFF2-40B4-BE49-F238E27FC236}">
                  <a16:creationId xmlns:a16="http://schemas.microsoft.com/office/drawing/2014/main" id="{EB50E8A7-1876-4080-BEB6-A425085C0189}"/>
                </a:ext>
              </a:extLst>
            </p:cNvPr>
            <p:cNvSpPr txBox="1"/>
            <p:nvPr/>
          </p:nvSpPr>
          <p:spPr>
            <a:xfrm>
              <a:off x="6777934" y="4558357"/>
              <a:ext cx="16824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巴黎名模罹患厭食症</a:t>
              </a:r>
              <a:endParaRPr lang="en-US" altLang="zh-TW" sz="1200" b="1" dirty="0">
                <a:solidFill>
                  <a:srgbClr val="EC2C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(2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秒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pic>
          <p:nvPicPr>
            <p:cNvPr id="135" name="Picture 2">
              <a:extLst>
                <a:ext uri="{FF2B5EF4-FFF2-40B4-BE49-F238E27FC236}">
                  <a16:creationId xmlns:a16="http://schemas.microsoft.com/office/drawing/2014/main" id="{84CFBEBD-B09F-48C1-8F72-C44B3B089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515966"/>
              <a:ext cx="420687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0" name="群組 139">
            <a:extLst>
              <a:ext uri="{FF2B5EF4-FFF2-40B4-BE49-F238E27FC236}">
                <a16:creationId xmlns:a16="http://schemas.microsoft.com/office/drawing/2014/main" id="{B7C347BD-C255-4CA8-BC42-0B29E6DC0CDE}"/>
              </a:ext>
            </a:extLst>
          </p:cNvPr>
          <p:cNvGrpSpPr/>
          <p:nvPr/>
        </p:nvGrpSpPr>
        <p:grpSpPr>
          <a:xfrm>
            <a:off x="4905188" y="130694"/>
            <a:ext cx="2246807" cy="504056"/>
            <a:chOff x="6300192" y="4515966"/>
            <a:chExt cx="2279101" cy="504056"/>
          </a:xfrm>
        </p:grpSpPr>
        <p:grpSp>
          <p:nvGrpSpPr>
            <p:cNvPr id="141" name="群組 140">
              <a:extLst>
                <a:ext uri="{FF2B5EF4-FFF2-40B4-BE49-F238E27FC236}">
                  <a16:creationId xmlns:a16="http://schemas.microsoft.com/office/drawing/2014/main" id="{80813421-1B2F-484A-A677-6ED4197926A2}"/>
                </a:ext>
              </a:extLst>
            </p:cNvPr>
            <p:cNvGrpSpPr/>
            <p:nvPr/>
          </p:nvGrpSpPr>
          <p:grpSpPr>
            <a:xfrm rot="10800000">
              <a:off x="6343457" y="4624123"/>
              <a:ext cx="2235836" cy="395045"/>
              <a:chOff x="7831679" y="2818904"/>
              <a:chExt cx="2235836" cy="594440"/>
            </a:xfrm>
            <a:solidFill>
              <a:srgbClr val="F0597D"/>
            </a:solidFill>
          </p:grpSpPr>
          <p:sp>
            <p:nvSpPr>
              <p:cNvPr id="147" name="流程圖: 延遲 146">
                <a:extLst>
                  <a:ext uri="{FF2B5EF4-FFF2-40B4-BE49-F238E27FC236}">
                    <a16:creationId xmlns:a16="http://schemas.microsoft.com/office/drawing/2014/main" id="{9FCA753D-02D9-4502-B435-1DD9728EDACA}"/>
                  </a:ext>
                </a:extLst>
              </p:cNvPr>
              <p:cNvSpPr/>
              <p:nvPr/>
            </p:nvSpPr>
            <p:spPr>
              <a:xfrm>
                <a:off x="9473076" y="2818904"/>
                <a:ext cx="594439" cy="594439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8" name="流程圖: 程序 147">
                <a:extLst>
                  <a:ext uri="{FF2B5EF4-FFF2-40B4-BE49-F238E27FC236}">
                    <a16:creationId xmlns:a16="http://schemas.microsoft.com/office/drawing/2014/main" id="{56D5FB53-E68A-4BEC-AE20-568049B08108}"/>
                  </a:ext>
                </a:extLst>
              </p:cNvPr>
              <p:cNvSpPr/>
              <p:nvPr/>
            </p:nvSpPr>
            <p:spPr>
              <a:xfrm>
                <a:off x="7831679" y="2818906"/>
                <a:ext cx="1768162" cy="594438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42" name="群組 141">
              <a:extLst>
                <a:ext uri="{FF2B5EF4-FFF2-40B4-BE49-F238E27FC236}">
                  <a16:creationId xmlns:a16="http://schemas.microsoft.com/office/drawing/2014/main" id="{E586DDFF-2EC3-44B7-BDBC-38D3024C6B6C}"/>
                </a:ext>
              </a:extLst>
            </p:cNvPr>
            <p:cNvGrpSpPr/>
            <p:nvPr/>
          </p:nvGrpSpPr>
          <p:grpSpPr>
            <a:xfrm rot="10800000">
              <a:off x="6343456" y="4571866"/>
              <a:ext cx="2235837" cy="394522"/>
              <a:chOff x="7831680" y="2818906"/>
              <a:chExt cx="2235837" cy="394522"/>
            </a:xfrm>
            <a:solidFill>
              <a:schemeClr val="accent6">
                <a:lumMod val="40000"/>
                <a:lumOff val="60000"/>
              </a:schemeClr>
            </a:solidFill>
          </p:grpSpPr>
          <p:sp>
            <p:nvSpPr>
              <p:cNvPr id="145" name="流程圖: 延遲 144">
                <a:extLst>
                  <a:ext uri="{FF2B5EF4-FFF2-40B4-BE49-F238E27FC236}">
                    <a16:creationId xmlns:a16="http://schemas.microsoft.com/office/drawing/2014/main" id="{6D1ECD4D-2F22-4DA9-8767-65681EF747CF}"/>
                  </a:ext>
                </a:extLst>
              </p:cNvPr>
              <p:cNvSpPr/>
              <p:nvPr/>
            </p:nvSpPr>
            <p:spPr>
              <a:xfrm>
                <a:off x="9633040" y="2818906"/>
                <a:ext cx="434477" cy="394522"/>
              </a:xfrm>
              <a:prstGeom prst="flowChartDelay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46" name="流程圖: 程序 145">
                <a:extLst>
                  <a:ext uri="{FF2B5EF4-FFF2-40B4-BE49-F238E27FC236}">
                    <a16:creationId xmlns:a16="http://schemas.microsoft.com/office/drawing/2014/main" id="{4031DE03-D964-47C8-898B-0B0EC0A3E7C0}"/>
                  </a:ext>
                </a:extLst>
              </p:cNvPr>
              <p:cNvSpPr/>
              <p:nvPr/>
            </p:nvSpPr>
            <p:spPr>
              <a:xfrm>
                <a:off x="7831680" y="2818906"/>
                <a:ext cx="1768162" cy="394522"/>
              </a:xfrm>
              <a:prstGeom prst="flowChartProcess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43" name="文字方塊 142">
              <a:hlinkClick r:id="rId7" action="ppaction://hlinkfile"/>
              <a:extLst>
                <a:ext uri="{FF2B5EF4-FFF2-40B4-BE49-F238E27FC236}">
                  <a16:creationId xmlns:a16="http://schemas.microsoft.com/office/drawing/2014/main" id="{EB50E8A7-1876-4080-BEB6-A425085C0189}"/>
                </a:ext>
              </a:extLst>
            </p:cNvPr>
            <p:cNvSpPr txBox="1"/>
            <p:nvPr/>
          </p:nvSpPr>
          <p:spPr>
            <a:xfrm>
              <a:off x="6777934" y="4558357"/>
              <a:ext cx="16824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女生總覺得自己胖</a:t>
              </a:r>
              <a:endParaRPr lang="en-US" altLang="zh-TW" sz="1200" b="1" dirty="0">
                <a:solidFill>
                  <a:srgbClr val="EC2C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(39</a:t>
              </a:r>
              <a:r>
                <a:rPr lang="zh-TW" altLang="en-US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秒</a:t>
              </a:r>
              <a:r>
                <a:rPr lang="en-US" altLang="zh-TW" sz="1200" b="1" dirty="0">
                  <a:solidFill>
                    <a:srgbClr val="EC2C5A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</a:p>
          </p:txBody>
        </p:sp>
        <p:pic>
          <p:nvPicPr>
            <p:cNvPr id="144" name="Picture 2">
              <a:extLst>
                <a:ext uri="{FF2B5EF4-FFF2-40B4-BE49-F238E27FC236}">
                  <a16:creationId xmlns:a16="http://schemas.microsoft.com/office/drawing/2014/main" id="{84CFBEBD-B09F-48C1-8F72-C44B3B0897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515966"/>
              <a:ext cx="420687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023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61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體重過輕或過重對身體健康造成的影響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797003" y="1391855"/>
            <a:ext cx="7848871" cy="1611943"/>
            <a:chOff x="797003" y="1538601"/>
            <a:chExt cx="7848871" cy="1611943"/>
          </a:xfrm>
        </p:grpSpPr>
        <p:sp>
          <p:nvSpPr>
            <p:cNvPr id="50" name="圓角矩形 49"/>
            <p:cNvSpPr/>
            <p:nvPr/>
          </p:nvSpPr>
          <p:spPr>
            <a:xfrm>
              <a:off x="797003" y="1851670"/>
              <a:ext cx="7848871" cy="1008111"/>
            </a:xfrm>
            <a:prstGeom prst="roundRect">
              <a:avLst/>
            </a:prstGeom>
            <a:solidFill>
              <a:srgbClr val="FFFFCC">
                <a:alpha val="72000"/>
              </a:srgb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zh-TW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52" name="圖片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918"/>
            <a:stretch/>
          </p:blipFill>
          <p:spPr>
            <a:xfrm>
              <a:off x="6498014" y="1548943"/>
              <a:ext cx="881167" cy="1601601"/>
            </a:xfrm>
            <a:prstGeom prst="rect">
              <a:avLst/>
            </a:prstGeom>
          </p:spPr>
        </p:pic>
        <p:pic>
          <p:nvPicPr>
            <p:cNvPr id="53" name="圖片 5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24"/>
            <a:stretch/>
          </p:blipFill>
          <p:spPr>
            <a:xfrm>
              <a:off x="7427522" y="1538601"/>
              <a:ext cx="858522" cy="1589023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1979712" y="2065395"/>
              <a:ext cx="3570208" cy="5783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反映</a:t>
              </a:r>
              <a:r>
                <a:rPr lang="zh-TW" altLang="en-US" sz="2400" b="1" dirty="0">
                  <a:solidFill>
                    <a:srgbClr val="C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腹部內臟脂肪</a:t>
              </a:r>
              <a:r>
                <a:rPr lang="zh-TW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的多寡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731245" y="2787774"/>
            <a:ext cx="8195637" cy="1080120"/>
            <a:chOff x="731245" y="2787774"/>
            <a:chExt cx="8195637" cy="1080120"/>
          </a:xfrm>
        </p:grpSpPr>
        <p:grpSp>
          <p:nvGrpSpPr>
            <p:cNvPr id="56" name="群組 55"/>
            <p:cNvGrpSpPr/>
            <p:nvPr/>
          </p:nvGrpSpPr>
          <p:grpSpPr>
            <a:xfrm>
              <a:off x="731245" y="2787774"/>
              <a:ext cx="8195637" cy="1080120"/>
              <a:chOff x="1215612" y="1396350"/>
              <a:chExt cx="7196081" cy="911352"/>
            </a:xfrm>
          </p:grpSpPr>
          <p:sp>
            <p:nvSpPr>
              <p:cNvPr id="59" name="Isosceles Triangle 3">
                <a:extLst>
                  <a:ext uri="{FF2B5EF4-FFF2-40B4-BE49-F238E27FC236}">
                    <a16:creationId xmlns:a16="http://schemas.microsoft.com/office/drawing/2014/main" id="{C6096476-35DA-4E54-90C4-45C85E47236E}"/>
                  </a:ext>
                </a:extLst>
              </p:cNvPr>
              <p:cNvSpPr/>
              <p:nvPr/>
            </p:nvSpPr>
            <p:spPr>
              <a:xfrm rot="5400000">
                <a:off x="1177209" y="1434753"/>
                <a:ext cx="911352" cy="834546"/>
              </a:xfrm>
              <a:custGeom>
                <a:avLst/>
                <a:gdLst/>
                <a:ahLst/>
                <a:cxnLst/>
                <a:rect l="l" t="t" r="r" b="b"/>
                <a:pathLst>
                  <a:path w="1886866" h="2016224">
                    <a:moveTo>
                      <a:pt x="943433" y="0"/>
                    </a:moveTo>
                    <a:lnTo>
                      <a:pt x="1886866" y="1584176"/>
                    </a:lnTo>
                    <a:cubicBezTo>
                      <a:pt x="1683465" y="1844743"/>
                      <a:pt x="1336825" y="2016224"/>
                      <a:pt x="943433" y="2016224"/>
                    </a:cubicBezTo>
                    <a:cubicBezTo>
                      <a:pt x="550041" y="2016224"/>
                      <a:pt x="203402" y="1844743"/>
                      <a:pt x="0" y="1584176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57" name="Rectangle 2">
                <a:extLst>
                  <a:ext uri="{FF2B5EF4-FFF2-40B4-BE49-F238E27FC236}">
                    <a16:creationId xmlns:a16="http://schemas.microsoft.com/office/drawing/2014/main" id="{105059F7-C058-42DA-9701-5DA779407A7C}"/>
                  </a:ext>
                </a:extLst>
              </p:cNvPr>
              <p:cNvSpPr/>
              <p:nvPr/>
            </p:nvSpPr>
            <p:spPr>
              <a:xfrm>
                <a:off x="1462497" y="1532016"/>
                <a:ext cx="2810714" cy="651529"/>
              </a:xfrm>
              <a:prstGeom prst="rect">
                <a:avLst/>
              </a:prstGeom>
              <a:solidFill>
                <a:srgbClr val="86D6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58" name="Rounded Rectangle 6">
                <a:extLst>
                  <a:ext uri="{FF2B5EF4-FFF2-40B4-BE49-F238E27FC236}">
                    <a16:creationId xmlns:a16="http://schemas.microsoft.com/office/drawing/2014/main" id="{BF005627-D8C3-4972-8A14-F05EB8727540}"/>
                  </a:ext>
                </a:extLst>
              </p:cNvPr>
              <p:cNvSpPr/>
              <p:nvPr/>
            </p:nvSpPr>
            <p:spPr>
              <a:xfrm>
                <a:off x="1929732" y="1489780"/>
                <a:ext cx="6481961" cy="693763"/>
              </a:xfrm>
              <a:prstGeom prst="roundRect">
                <a:avLst>
                  <a:gd name="adj" fmla="val 53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0" name="TextBox 8">
                <a:extLst>
                  <a:ext uri="{FF2B5EF4-FFF2-40B4-BE49-F238E27FC236}">
                    <a16:creationId xmlns:a16="http://schemas.microsoft.com/office/drawing/2014/main" id="{0303E985-4588-46FA-A569-C60F2775F8FE}"/>
                  </a:ext>
                </a:extLst>
              </p:cNvPr>
              <p:cNvSpPr txBox="1"/>
              <p:nvPr/>
            </p:nvSpPr>
            <p:spPr>
              <a:xfrm>
                <a:off x="2410957" y="1639378"/>
                <a:ext cx="6000736" cy="389530"/>
              </a:xfrm>
              <a:prstGeom prst="rect">
                <a:avLst/>
              </a:prstGeom>
              <a:noFill/>
            </p:spPr>
            <p:txBody>
              <a:bodyPr wrap="square" lIns="108000" rIns="108000" rtlCol="0" anchor="ctr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zh-TW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每增加</a:t>
                </a:r>
                <a:r>
                  <a:rPr lang="en-US" altLang="zh-TW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1</a:t>
                </a:r>
                <a:r>
                  <a:rPr lang="zh-TW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公分，心血管疾病相對危險性增加 </a:t>
                </a:r>
                <a:r>
                  <a:rPr lang="en-US" altLang="zh-TW" sz="2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2%</a:t>
                </a:r>
              </a:p>
            </p:txBody>
          </p:sp>
          <p:sp>
            <p:nvSpPr>
              <p:cNvPr id="61" name="TextBox 20">
                <a:extLst>
                  <a:ext uri="{FF2B5EF4-FFF2-40B4-BE49-F238E27FC236}">
                    <a16:creationId xmlns:a16="http://schemas.microsoft.com/office/drawing/2014/main" id="{0B35DB00-3449-4828-A138-44B2E909AE30}"/>
                  </a:ext>
                </a:extLst>
              </p:cNvPr>
              <p:cNvSpPr txBox="1"/>
              <p:nvPr/>
            </p:nvSpPr>
            <p:spPr>
              <a:xfrm>
                <a:off x="1363427" y="1485035"/>
                <a:ext cx="766941" cy="70115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 lIns="108000" rIns="108000" rtlCol="0">
                <a:spAutoFit/>
              </a:bodyPr>
              <a:lstStyle/>
              <a:p>
                <a:endParaRPr lang="en-US" altLang="ko-KR" sz="2400" b="1" u="sng" dirty="0">
                  <a:solidFill>
                    <a:srgbClr val="FFFAB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endParaRPr lang="ko-KR" altLang="en-US" sz="2400" b="1" u="sng" dirty="0">
                  <a:solidFill>
                    <a:srgbClr val="FFFAB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889938" y="3075580"/>
              <a:ext cx="8002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腰圍</a:t>
              </a:r>
              <a:endParaRPr lang="en-US" altLang="zh-TW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755576" y="3834108"/>
            <a:ext cx="8210755" cy="1080120"/>
            <a:chOff x="755576" y="3834108"/>
            <a:chExt cx="8210755" cy="1080120"/>
          </a:xfrm>
        </p:grpSpPr>
        <p:grpSp>
          <p:nvGrpSpPr>
            <p:cNvPr id="62" name="群組 61"/>
            <p:cNvGrpSpPr/>
            <p:nvPr/>
          </p:nvGrpSpPr>
          <p:grpSpPr>
            <a:xfrm>
              <a:off x="770694" y="3834108"/>
              <a:ext cx="8195637" cy="1080120"/>
              <a:chOff x="1215612" y="1396350"/>
              <a:chExt cx="7196081" cy="911352"/>
            </a:xfrm>
          </p:grpSpPr>
          <p:sp>
            <p:nvSpPr>
              <p:cNvPr id="63" name="Isosceles Triangle 3">
                <a:extLst>
                  <a:ext uri="{FF2B5EF4-FFF2-40B4-BE49-F238E27FC236}">
                    <a16:creationId xmlns:a16="http://schemas.microsoft.com/office/drawing/2014/main" id="{C6096476-35DA-4E54-90C4-45C85E47236E}"/>
                  </a:ext>
                </a:extLst>
              </p:cNvPr>
              <p:cNvSpPr/>
              <p:nvPr/>
            </p:nvSpPr>
            <p:spPr>
              <a:xfrm rot="5400000">
                <a:off x="1177209" y="1434753"/>
                <a:ext cx="911352" cy="834546"/>
              </a:xfrm>
              <a:custGeom>
                <a:avLst/>
                <a:gdLst/>
                <a:ahLst/>
                <a:cxnLst/>
                <a:rect l="l" t="t" r="r" b="b"/>
                <a:pathLst>
                  <a:path w="1886866" h="2016224">
                    <a:moveTo>
                      <a:pt x="943433" y="0"/>
                    </a:moveTo>
                    <a:lnTo>
                      <a:pt x="1886866" y="1584176"/>
                    </a:lnTo>
                    <a:cubicBezTo>
                      <a:pt x="1683465" y="1844743"/>
                      <a:pt x="1336825" y="2016224"/>
                      <a:pt x="943433" y="2016224"/>
                    </a:cubicBezTo>
                    <a:cubicBezTo>
                      <a:pt x="550041" y="2016224"/>
                      <a:pt x="203402" y="1844743"/>
                      <a:pt x="0" y="1584176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5" name="Rectangle 2">
                <a:extLst>
                  <a:ext uri="{FF2B5EF4-FFF2-40B4-BE49-F238E27FC236}">
                    <a16:creationId xmlns:a16="http://schemas.microsoft.com/office/drawing/2014/main" id="{105059F7-C058-42DA-9701-5DA779407A7C}"/>
                  </a:ext>
                </a:extLst>
              </p:cNvPr>
              <p:cNvSpPr/>
              <p:nvPr/>
            </p:nvSpPr>
            <p:spPr>
              <a:xfrm>
                <a:off x="1462497" y="1532016"/>
                <a:ext cx="2810714" cy="651529"/>
              </a:xfrm>
              <a:prstGeom prst="rect">
                <a:avLst/>
              </a:prstGeom>
              <a:solidFill>
                <a:srgbClr val="86D6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8" name="Rounded Rectangle 6">
                <a:extLst>
                  <a:ext uri="{FF2B5EF4-FFF2-40B4-BE49-F238E27FC236}">
                    <a16:creationId xmlns:a16="http://schemas.microsoft.com/office/drawing/2014/main" id="{BF005627-D8C3-4972-8A14-F05EB8727540}"/>
                  </a:ext>
                </a:extLst>
              </p:cNvPr>
              <p:cNvSpPr/>
              <p:nvPr/>
            </p:nvSpPr>
            <p:spPr>
              <a:xfrm>
                <a:off x="1929732" y="1489780"/>
                <a:ext cx="6447324" cy="693763"/>
              </a:xfrm>
              <a:prstGeom prst="roundRect">
                <a:avLst>
                  <a:gd name="adj" fmla="val 532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70" name="TextBox 8">
                <a:extLst>
                  <a:ext uri="{FF2B5EF4-FFF2-40B4-BE49-F238E27FC236}">
                    <a16:creationId xmlns:a16="http://schemas.microsoft.com/office/drawing/2014/main" id="{0303E985-4588-46FA-A569-C60F2775F8FE}"/>
                  </a:ext>
                </a:extLst>
              </p:cNvPr>
              <p:cNvSpPr txBox="1"/>
              <p:nvPr/>
            </p:nvSpPr>
            <p:spPr>
              <a:xfrm>
                <a:off x="2410957" y="1639378"/>
                <a:ext cx="6000736" cy="389530"/>
              </a:xfrm>
              <a:prstGeom prst="rect">
                <a:avLst/>
              </a:prstGeom>
              <a:noFill/>
            </p:spPr>
            <p:txBody>
              <a:bodyPr wrap="square" lIns="108000" rIns="108000" rtlCol="0" anchor="ctr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zh-TW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每增加</a:t>
                </a:r>
                <a:r>
                  <a:rPr lang="en-US" altLang="zh-TW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0.01</a:t>
                </a:r>
                <a:r>
                  <a:rPr lang="zh-TW" altLang="en-US" sz="2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，心血管疾病相對危險性增加 </a:t>
                </a:r>
                <a:r>
                  <a:rPr lang="en-US" altLang="zh-TW" sz="2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5%</a:t>
                </a:r>
              </a:p>
            </p:txBody>
          </p:sp>
          <p:sp>
            <p:nvSpPr>
              <p:cNvPr id="71" name="TextBox 20">
                <a:extLst>
                  <a:ext uri="{FF2B5EF4-FFF2-40B4-BE49-F238E27FC236}">
                    <a16:creationId xmlns:a16="http://schemas.microsoft.com/office/drawing/2014/main" id="{0B35DB00-3449-4828-A138-44B2E909AE30}"/>
                  </a:ext>
                </a:extLst>
              </p:cNvPr>
              <p:cNvSpPr txBox="1"/>
              <p:nvPr/>
            </p:nvSpPr>
            <p:spPr>
              <a:xfrm>
                <a:off x="1328789" y="1485035"/>
                <a:ext cx="801578" cy="701154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</p:spPr>
            <p:txBody>
              <a:bodyPr wrap="square" lIns="108000" rIns="108000" rtlCol="0">
                <a:spAutoFit/>
              </a:bodyPr>
              <a:lstStyle/>
              <a:p>
                <a:endParaRPr lang="en-US" altLang="zh-TW" sz="2400" b="1" u="sng" dirty="0">
                  <a:solidFill>
                    <a:srgbClr val="FFFAB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endParaRPr lang="zh-TW" altLang="en-US" sz="2400" b="1" u="sng" dirty="0">
                  <a:solidFill>
                    <a:srgbClr val="FFFAB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72" name="矩形 71"/>
            <p:cNvSpPr/>
            <p:nvPr/>
          </p:nvSpPr>
          <p:spPr>
            <a:xfrm>
              <a:off x="755576" y="4122140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4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腰臀比</a:t>
              </a:r>
            </a:p>
          </p:txBody>
        </p: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024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2978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79347" y="202702"/>
            <a:ext cx="2203200" cy="539400"/>
          </a:xfrm>
          <a:prstGeom prst="roundRect">
            <a:avLst>
              <a:gd name="adj" fmla="val 50000"/>
            </a:avLst>
          </a:prstGeom>
          <a:solidFill>
            <a:srgbClr val="F27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淚滴形 4"/>
          <p:cNvSpPr/>
          <p:nvPr/>
        </p:nvSpPr>
        <p:spPr>
          <a:xfrm rot="5400000">
            <a:off x="74150" y="77372"/>
            <a:ext cx="502194" cy="502194"/>
          </a:xfrm>
          <a:prstGeom prst="teardrop">
            <a:avLst/>
          </a:prstGeom>
          <a:solidFill>
            <a:schemeClr val="bg1"/>
          </a:solidFill>
          <a:ln w="19050">
            <a:solidFill>
              <a:srgbClr val="F05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590772" y="195486"/>
            <a:ext cx="23250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健康體位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136144" y="51470"/>
            <a:ext cx="397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b="1" dirty="0">
                <a:solidFill>
                  <a:srgbClr val="F0597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lang="zh-TW" altLang="en-US" sz="3000" b="1" dirty="0">
              <a:solidFill>
                <a:srgbClr val="F0597D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379181" y="51470"/>
            <a:ext cx="1266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 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守護健康</a:t>
            </a:r>
          </a:p>
          <a:p>
            <a:pPr algn="r">
              <a:lnSpc>
                <a:spcPct val="150000"/>
              </a:lnSpc>
            </a:pPr>
            <a:r>
              <a:rPr lang="en-US" altLang="zh-TW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1-2</a:t>
            </a:r>
            <a:r>
              <a:rPr lang="zh-TW" altLang="en-US" sz="1000" b="1" dirty="0">
                <a:solidFill>
                  <a:srgbClr val="F05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健康生活好體位</a:t>
            </a:r>
          </a:p>
        </p:txBody>
      </p:sp>
      <p:sp>
        <p:nvSpPr>
          <p:cNvPr id="38" name="五邊形 7">
            <a:extLst>
              <a:ext uri="{FF2B5EF4-FFF2-40B4-BE49-F238E27FC236}">
                <a16:creationId xmlns:a16="http://schemas.microsoft.com/office/drawing/2014/main" id="{8C46471C-8630-46A1-924A-E53D348748C6}"/>
              </a:ext>
            </a:extLst>
          </p:cNvPr>
          <p:cNvSpPr/>
          <p:nvPr/>
        </p:nvSpPr>
        <p:spPr>
          <a:xfrm rot="10800000">
            <a:off x="335077" y="821491"/>
            <a:ext cx="8824723" cy="526121"/>
          </a:xfrm>
          <a:prstGeom prst="homePlate">
            <a:avLst/>
          </a:prstGeom>
          <a:solidFill>
            <a:srgbClr val="FFFFCC">
              <a:alpha val="9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F4D9BE25-5F91-423E-AE8F-16F7497B8338}"/>
              </a:ext>
            </a:extLst>
          </p:cNvPr>
          <p:cNvSpPr txBox="1"/>
          <p:nvPr/>
        </p:nvSpPr>
        <p:spPr>
          <a:xfrm>
            <a:off x="611560" y="843558"/>
            <a:ext cx="838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　腰臀比</a:t>
            </a:r>
            <a:r>
              <a:rPr lang="en-US" altLang="zh-TW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zh-TW" altLang="en-US" sz="2800" b="1" dirty="0" smtClean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腰圍</a:t>
            </a:r>
            <a:r>
              <a:rPr lang="zh-TW" altLang="en-US" sz="2800" b="1" dirty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／</a:t>
            </a:r>
            <a:r>
              <a:rPr lang="zh-TW" altLang="en-US" sz="2800" b="1" dirty="0" smtClean="0">
                <a:ln w="12700">
                  <a:noFill/>
                  <a:prstDash val="solid"/>
                </a:ln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臀圍</a:t>
            </a:r>
            <a:endParaRPr lang="zh-TW" altLang="en-US" sz="2800" b="1" dirty="0">
              <a:ln w="12700">
                <a:noFill/>
                <a:prstDash val="solid"/>
              </a:ln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450020"/>
              </p:ext>
            </p:extLst>
          </p:nvPr>
        </p:nvGraphicFramePr>
        <p:xfrm>
          <a:off x="742605" y="1707653"/>
          <a:ext cx="7933851" cy="28083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446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4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073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性別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腰圍參考數值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腰臀比參考數值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男性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&lt;90</a:t>
                      </a:r>
                      <a:r>
                        <a:rPr lang="zh-TW" alt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公分</a:t>
                      </a:r>
                      <a:r>
                        <a:rPr lang="en-US" altLang="zh-TW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zh-TW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altLang="zh-TW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(35</a:t>
                      </a:r>
                      <a:r>
                        <a:rPr lang="zh-TW" alt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吋</a:t>
                      </a:r>
                      <a:r>
                        <a:rPr lang="en-US" altLang="zh-TW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&lt;0.92</a:t>
                      </a:r>
                      <a:endParaRPr lang="zh-TW" alt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8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女性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&lt;80</a:t>
                      </a:r>
                      <a:r>
                        <a:rPr lang="zh-TW" altLang="en-US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公分</a:t>
                      </a:r>
                      <a:r>
                        <a:rPr lang="en-US" altLang="zh-TW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altLang="zh-TW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altLang="zh-TW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(31</a:t>
                      </a:r>
                      <a:r>
                        <a:rPr lang="zh-TW" altLang="en-US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吋</a:t>
                      </a:r>
                      <a:r>
                        <a:rPr lang="en-US" altLang="zh-TW" sz="24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zh-TW" altLang="en-US" sz="2400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&lt;0.88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6" name="Picture 2" descr="先生の男の子のイラスト（将来の夢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369" y="2931790"/>
            <a:ext cx="1239784" cy="196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D13BAE1-0ED0-4B32-9DEB-DC30CAAE2F16}"/>
              </a:ext>
            </a:extLst>
          </p:cNvPr>
          <p:cNvSpPr txBox="1"/>
          <p:nvPr/>
        </p:nvSpPr>
        <p:spPr>
          <a:xfrm>
            <a:off x="8627762" y="14380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ea"/>
              </a:rPr>
              <a:t>024</a:t>
            </a:r>
            <a:endParaRPr lang="zh-TW" altLang="en-US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953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氣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自訂 1">
      <a:majorFont>
        <a:latin typeface="微軟"/>
        <a:ea typeface="微軟正黑體"/>
        <a:cs typeface=""/>
      </a:majorFont>
      <a:minorFont>
        <a:latin typeface="微軟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5332</TotalTime>
  <Words>3845</Words>
  <Application>Microsoft Office PowerPoint</Application>
  <PresentationFormat>如螢幕大小 (16:9)</PresentationFormat>
  <Paragraphs>777</Paragraphs>
  <Slides>41</Slides>
  <Notes>31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2" baseType="lpstr">
      <vt:lpstr>Microsoft YaHei</vt:lpstr>
      <vt:lpstr>Microsoft YaHei</vt:lpstr>
      <vt:lpstr>微軟</vt:lpstr>
      <vt:lpstr>微軟正黑體</vt:lpstr>
      <vt:lpstr>新細明體</vt:lpstr>
      <vt:lpstr>Arial</vt:lpstr>
      <vt:lpstr>Calibri</vt:lpstr>
      <vt:lpstr>Cambria Math</vt:lpstr>
      <vt:lpstr>Times New Roman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Windows 使用者</cp:lastModifiedBy>
  <cp:revision>812</cp:revision>
  <dcterms:modified xsi:type="dcterms:W3CDTF">2024-11-04T04:24:48Z</dcterms:modified>
</cp:coreProperties>
</file>