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7"/>
  </p:notesMasterIdLst>
  <p:sldIdLst>
    <p:sldId id="294" r:id="rId2"/>
    <p:sldId id="344" r:id="rId3"/>
    <p:sldId id="337" r:id="rId4"/>
    <p:sldId id="338" r:id="rId5"/>
    <p:sldId id="340" r:id="rId6"/>
    <p:sldId id="341" r:id="rId7"/>
    <p:sldId id="342" r:id="rId8"/>
    <p:sldId id="343" r:id="rId9"/>
    <p:sldId id="295" r:id="rId10"/>
    <p:sldId id="335" r:id="rId11"/>
    <p:sldId id="339" r:id="rId12"/>
    <p:sldId id="345" r:id="rId13"/>
    <p:sldId id="308" r:id="rId14"/>
    <p:sldId id="309" r:id="rId15"/>
    <p:sldId id="310" r:id="rId16"/>
  </p:sldIdLst>
  <p:sldSz cx="12190413" cy="6859588"/>
  <p:notesSz cx="6858000" cy="9144000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FFCCFF"/>
    <a:srgbClr val="FF99FF"/>
    <a:srgbClr val="558ED5"/>
    <a:srgbClr val="EEEEF0"/>
    <a:srgbClr val="DDF2F4"/>
    <a:srgbClr val="0CA482"/>
    <a:srgbClr val="39CB93"/>
    <a:srgbClr val="FFC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3" autoAdjust="0"/>
    <p:restoredTop sz="90010" autoAdjust="0"/>
  </p:normalViewPr>
  <p:slideViewPr>
    <p:cSldViewPr>
      <p:cViewPr varScale="1">
        <p:scale>
          <a:sx n="82" d="100"/>
          <a:sy n="82" d="100"/>
        </p:scale>
        <p:origin x="486" y="102"/>
      </p:cViewPr>
      <p:guideLst>
        <p:guide orient="horz" pos="4156"/>
        <p:guide pos="211"/>
        <p:guide pos="74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15"/>
          <p:cNvSpPr>
            <a:spLocks noGrp="1"/>
          </p:cNvSpPr>
          <p:nvPr>
            <p:ph type="body" sz="quarter" idx="13" hasCustomPrompt="1"/>
          </p:nvPr>
        </p:nvSpPr>
        <p:spPr>
          <a:xfrm>
            <a:off x="-737" y="68645"/>
            <a:ext cx="1127391" cy="1536526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 marL="118525" indent="0" algn="ctr">
              <a:buFontTx/>
              <a:buNone/>
              <a:defRPr kumimoji="0" lang="zh-TW" altLang="en-US" sz="96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6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-659" y="1626713"/>
            <a:ext cx="6239881" cy="2475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1600"/>
              </a:spcBef>
              <a:buNone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小節：微軟正黑體</a:t>
            </a:r>
            <a:r>
              <a:rPr lang="en-US" altLang="zh-TW" dirty="0" err="1"/>
              <a:t>32pt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實驗：微軟正黑體</a:t>
            </a:r>
            <a:r>
              <a:rPr lang="en-US" altLang="zh-TW" dirty="0" err="1"/>
              <a:t>24pt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章末體例：微軟正黑體</a:t>
            </a:r>
            <a:r>
              <a:rPr lang="en-US" altLang="zh-TW" dirty="0" err="1"/>
              <a:t>32pt</a:t>
            </a:r>
            <a:endParaRPr lang="zh-TW" altLang="en-US" dirty="0"/>
          </a:p>
        </p:txBody>
      </p:sp>
      <p:sp>
        <p:nvSpPr>
          <p:cNvPr id="7" name="文字版面配置區 15"/>
          <p:cNvSpPr>
            <a:spLocks noGrp="1"/>
          </p:cNvSpPr>
          <p:nvPr>
            <p:ph type="body" sz="quarter" idx="19" hasCustomPrompt="1"/>
          </p:nvPr>
        </p:nvSpPr>
        <p:spPr>
          <a:xfrm>
            <a:off x="1126654" y="164678"/>
            <a:ext cx="4536505" cy="1344461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 marL="118525" indent="0" algn="l">
              <a:spcBef>
                <a:spcPts val="0"/>
              </a:spcBef>
              <a:buFontTx/>
              <a:buNone/>
              <a:defRPr kumimoji="0" lang="zh-TW" altLang="en-US" sz="54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zh-TW" altLang="en-US" dirty="0"/>
              <a:t>章名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34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觀念速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觀念速記</a:t>
            </a:r>
          </a:p>
        </p:txBody>
      </p:sp>
      <p:sp>
        <p:nvSpPr>
          <p:cNvPr id="16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4566" y="913508"/>
            <a:ext cx="11520884" cy="4172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微軟正黑體，</a:t>
            </a:r>
            <a:r>
              <a:rPr lang="en-US" altLang="zh-TW" dirty="0" err="1"/>
              <a:t>36pt</a:t>
            </a:r>
            <a:r>
              <a:rPr lang="zh-TW" altLang="en-US" dirty="0"/>
              <a:t>或</a:t>
            </a:r>
            <a:r>
              <a:rPr lang="en-US" altLang="zh-TW" dirty="0" err="1"/>
              <a:t>40pt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90" y="135063"/>
            <a:ext cx="626442" cy="626442"/>
          </a:xfrm>
          <a:prstGeom prst="rect">
            <a:avLst/>
          </a:prstGeom>
        </p:spPr>
      </p:pic>
      <p:sp>
        <p:nvSpPr>
          <p:cNvPr id="6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334963" y="837506"/>
            <a:ext cx="10347325" cy="0"/>
          </a:xfrm>
          <a:prstGeom prst="line">
            <a:avLst/>
          </a:prstGeom>
          <a:ln w="28575" cap="rnd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3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逗知識">
    <p:bg>
      <p:bgPr>
        <a:solidFill>
          <a:srgbClr val="FEE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1236663" y="69156"/>
            <a:ext cx="13301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9" y="44426"/>
            <a:ext cx="1190791" cy="1066949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982637" y="931742"/>
            <a:ext cx="10852225" cy="56664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970547" y="837506"/>
            <a:ext cx="9716503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55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示範實驗">
    <p:bg>
      <p:bgPr>
        <a:solidFill>
          <a:srgbClr val="FE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F583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示範實驗</a:t>
            </a:r>
          </a:p>
        </p:txBody>
      </p:sp>
      <p:sp>
        <p:nvSpPr>
          <p:cNvPr id="6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4566" y="913508"/>
            <a:ext cx="11520884" cy="4172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微軟正黑體，</a:t>
            </a:r>
            <a:r>
              <a:rPr lang="en-US" altLang="zh-TW" dirty="0" err="1"/>
              <a:t>36pt</a:t>
            </a:r>
            <a:r>
              <a:rPr lang="zh-TW" altLang="en-US" dirty="0"/>
              <a:t>或</a:t>
            </a:r>
            <a:r>
              <a:rPr lang="en-US" altLang="zh-TW" dirty="0" err="1"/>
              <a:t>40pt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566" y="2970"/>
            <a:ext cx="657446" cy="799136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3286894" y="1"/>
            <a:ext cx="6984776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40pt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0347325" cy="0"/>
          </a:xfrm>
          <a:prstGeom prst="line">
            <a:avLst/>
          </a:prstGeom>
          <a:ln w="28575" cap="rnd">
            <a:solidFill>
              <a:srgbClr val="F5835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4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活動">
    <p:bg>
      <p:bgPr>
        <a:solidFill>
          <a:srgbClr val="CA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3CADA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探索活動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19" y="33841"/>
            <a:ext cx="654006" cy="803665"/>
          </a:xfrm>
          <a:prstGeom prst="rect">
            <a:avLst/>
          </a:prstGeom>
        </p:spPr>
      </p:pic>
      <p:sp>
        <p:nvSpPr>
          <p:cNvPr id="11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4566" y="913508"/>
            <a:ext cx="11520884" cy="4172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微軟正黑體，</a:t>
            </a:r>
            <a:r>
              <a:rPr lang="en-US" altLang="zh-TW" dirty="0"/>
              <a:t>36</a:t>
            </a:r>
            <a:r>
              <a:rPr lang="zh-TW" altLang="en-US" dirty="0"/>
              <a:t>字級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3286894" y="1"/>
            <a:ext cx="6984776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40pt</a:t>
            </a:r>
            <a:r>
              <a:rPr lang="zh-TW" altLang="en-US" dirty="0"/>
              <a:t>粗體，微軟正黑體</a:t>
            </a:r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338138" y="837506"/>
            <a:ext cx="10348912" cy="0"/>
          </a:xfrm>
          <a:prstGeom prst="line">
            <a:avLst/>
          </a:prstGeom>
          <a:ln w="28575" cap="rnd">
            <a:solidFill>
              <a:srgbClr val="3CADA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9494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會考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4393" y="1"/>
            <a:ext cx="9937277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5321" y="931742"/>
            <a:ext cx="11499542" cy="24260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375" y="3717925"/>
            <a:ext cx="11522075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269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示範實驗">
    <p:bg>
      <p:bgPr>
        <a:solidFill>
          <a:srgbClr val="FE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35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示範實驗</a:t>
            </a:r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334963" y="837506"/>
            <a:ext cx="10378438" cy="0"/>
          </a:xfrm>
          <a:prstGeom prst="line">
            <a:avLst/>
          </a:prstGeom>
          <a:ln w="28575" cap="rnd">
            <a:solidFill>
              <a:srgbClr val="F5835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4566" y="913508"/>
            <a:ext cx="11520884" cy="19402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微軟正黑體，</a:t>
            </a:r>
            <a:r>
              <a:rPr lang="en-US" altLang="zh-TW" dirty="0"/>
              <a:t>40pt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566" y="2970"/>
            <a:ext cx="657446" cy="799136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3286894" y="1"/>
            <a:ext cx="6984776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40pt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7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334566" y="4064696"/>
            <a:ext cx="11520884" cy="2444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4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40pt</a:t>
            </a:r>
            <a:endParaRPr lang="zh-TW" altLang="en-US" dirty="0"/>
          </a:p>
        </p:txBody>
      </p:sp>
      <p:sp>
        <p:nvSpPr>
          <p:cNvPr id="10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2280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63" y="46872"/>
            <a:ext cx="593951" cy="790633"/>
          </a:xfrm>
          <a:prstGeom prst="rect">
            <a:avLst/>
          </a:prstGeom>
        </p:spPr>
      </p:pic>
      <p:cxnSp>
        <p:nvCxnSpPr>
          <p:cNvPr id="5" name="直線接點 4"/>
          <p:cNvCxnSpPr/>
          <p:nvPr userDrawn="1"/>
        </p:nvCxnSpPr>
        <p:spPr>
          <a:xfrm>
            <a:off x="334963" y="837506"/>
            <a:ext cx="10378438" cy="0"/>
          </a:xfrm>
          <a:prstGeom prst="line">
            <a:avLst/>
          </a:prstGeom>
          <a:ln w="28575" cap="rnd">
            <a:solidFill>
              <a:srgbClr val="29A76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版面配置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54646" y="0"/>
            <a:ext cx="3240360" cy="83750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12" name="文字版面配置區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5126" y="0"/>
            <a:ext cx="4824536" cy="83750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13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4566" y="913508"/>
            <a:ext cx="11520884" cy="22282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微軟正黑體，</a:t>
            </a:r>
            <a:r>
              <a:rPr lang="en-US" altLang="zh-TW" dirty="0"/>
              <a:t>36</a:t>
            </a:r>
            <a:r>
              <a:rPr lang="zh-TW" altLang="en-US" dirty="0"/>
              <a:t>字級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4" name="文字版面配置區 2"/>
          <p:cNvSpPr>
            <a:spLocks noGrp="1"/>
          </p:cNvSpPr>
          <p:nvPr>
            <p:ph type="body" sz="quarter" idx="16" hasCustomPrompt="1"/>
          </p:nvPr>
        </p:nvSpPr>
        <p:spPr>
          <a:xfrm>
            <a:off x="333375" y="3717925"/>
            <a:ext cx="11522075" cy="216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369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節">
    <p:bg>
      <p:bgPr>
        <a:gradFill flip="none" rotWithShape="1">
          <a:gsLst>
            <a:gs pos="0">
              <a:srgbClr val="1C3A23"/>
            </a:gs>
            <a:gs pos="0">
              <a:srgbClr val="334F36"/>
            </a:gs>
            <a:gs pos="100000">
              <a:srgbClr val="405C3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4391" y="0"/>
            <a:ext cx="11521633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 err="1"/>
              <a:t>X‧X</a:t>
            </a:r>
            <a:r>
              <a:rPr lang="en-US" altLang="zh-TW" dirty="0"/>
              <a:t> </a:t>
            </a:r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1" name="文字版面配置區 20"/>
          <p:cNvSpPr>
            <a:spLocks noGrp="1"/>
          </p:cNvSpPr>
          <p:nvPr>
            <p:ph type="body" sz="quarter" idx="18" hasCustomPrompt="1"/>
          </p:nvPr>
        </p:nvSpPr>
        <p:spPr>
          <a:xfrm>
            <a:off x="334394" y="1125538"/>
            <a:ext cx="11517401" cy="5282998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909514"/>
            <a:ext cx="11517401" cy="0"/>
          </a:xfrm>
          <a:prstGeom prst="line">
            <a:avLst/>
          </a:prstGeom>
          <a:ln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D:\圖片雜彙\康軒文教事業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/>
          <a:stretch/>
        </p:blipFill>
        <p:spPr bwMode="auto">
          <a:xfrm>
            <a:off x="438150" y="6526513"/>
            <a:ext cx="1697412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749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段標">
    <p:bg>
      <p:bgPr>
        <a:gradFill flip="none" rotWithShape="1">
          <a:gsLst>
            <a:gs pos="0">
              <a:srgbClr val="1C3A23"/>
            </a:gs>
            <a:gs pos="0">
              <a:srgbClr val="334F36"/>
            </a:gs>
            <a:gs pos="100000">
              <a:srgbClr val="405C3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4390" y="2419350"/>
            <a:ext cx="11521633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D:\圖片雜彙\康軒文教事業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/>
          <a:stretch/>
        </p:blipFill>
        <p:spPr bwMode="auto">
          <a:xfrm>
            <a:off x="438150" y="6526513"/>
            <a:ext cx="1697412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602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190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4393" y="1"/>
            <a:ext cx="9937277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5321" y="931742"/>
            <a:ext cx="11499542" cy="56664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40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40pt</a:t>
            </a:r>
            <a:r>
              <a:rPr lang="zh-TW" altLang="en-US" dirty="0"/>
              <a:t>，微軟正黑體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圖說</a:t>
            </a:r>
            <a:r>
              <a:rPr lang="en-US" altLang="zh-TW" dirty="0" err="1"/>
              <a:t>36pt</a:t>
            </a:r>
            <a:r>
              <a:rPr lang="zh-TW" altLang="en-US" dirty="0"/>
              <a:t>或</a:t>
            </a:r>
            <a:r>
              <a:rPr lang="en-US" altLang="zh-TW" dirty="0" err="1"/>
              <a:t>40pt</a:t>
            </a:r>
            <a:endParaRPr lang="zh-TW" altLang="en-US" dirty="0"/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03520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然暖身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622598" y="68065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自然暖身操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334963" y="837506"/>
            <a:ext cx="103520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" y="45418"/>
            <a:ext cx="610062" cy="9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5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bg>
      <p:bgPr>
        <a:solidFill>
          <a:srgbClr val="E2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2DACD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566" y="196120"/>
            <a:ext cx="619211" cy="514422"/>
          </a:xfrm>
          <a:prstGeom prst="rect">
            <a:avLst/>
          </a:prstGeom>
        </p:spPr>
      </p:pic>
      <p:sp>
        <p:nvSpPr>
          <p:cNvPr id="16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4566" y="913508"/>
            <a:ext cx="11520884" cy="4172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en-US" altLang="zh-TW" dirty="0" err="1"/>
              <a:t>40pt</a:t>
            </a:r>
            <a:r>
              <a:rPr lang="zh-TW" altLang="en-US" dirty="0"/>
              <a:t>，微軟正黑體</a:t>
            </a: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0347325" cy="0"/>
          </a:xfrm>
          <a:prstGeom prst="line">
            <a:avLst/>
          </a:prstGeom>
          <a:ln w="28575" cap="rnd">
            <a:solidFill>
              <a:srgbClr val="2DACD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50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動腦時間">
    <p:bg>
      <p:bgPr>
        <a:solidFill>
          <a:srgbClr val="E1D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604A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動腦時間</a:t>
            </a:r>
          </a:p>
        </p:txBody>
      </p:sp>
      <p:sp>
        <p:nvSpPr>
          <p:cNvPr id="16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4566" y="913508"/>
            <a:ext cx="11520884" cy="2444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題目微軟正黑體，</a:t>
            </a:r>
            <a:r>
              <a:rPr lang="en-US" altLang="zh-TW" dirty="0"/>
              <a:t>36</a:t>
            </a:r>
            <a:r>
              <a:rPr lang="zh-TW" altLang="en-US" dirty="0"/>
              <a:t>字級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8702"/>
            <a:ext cx="705396" cy="78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334566" y="4064696"/>
            <a:ext cx="11520884" cy="2444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3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334963" y="837506"/>
            <a:ext cx="10347325" cy="0"/>
          </a:xfrm>
          <a:prstGeom prst="line">
            <a:avLst/>
          </a:prstGeom>
          <a:ln w="28575" cap="rnd">
            <a:solidFill>
              <a:srgbClr val="604A7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3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習小幫手">
    <p:bg>
      <p:bgPr>
        <a:solidFill>
          <a:srgbClr val="DD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354992" y="118517"/>
            <a:ext cx="635000" cy="619200"/>
            <a:chOff x="1983606" y="1815163"/>
            <a:chExt cx="635000" cy="619200"/>
          </a:xfrm>
        </p:grpSpPr>
        <p:sp>
          <p:nvSpPr>
            <p:cNvPr id="14" name="橢圓 13"/>
            <p:cNvSpPr/>
            <p:nvPr userDrawn="1"/>
          </p:nvSpPr>
          <p:spPr>
            <a:xfrm>
              <a:off x="1990750" y="1815163"/>
              <a:ext cx="619200" cy="6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7" t="1453" r="3378" b="3164"/>
            <a:stretch/>
          </p:blipFill>
          <p:spPr bwMode="auto">
            <a:xfrm>
              <a:off x="1983606" y="1815163"/>
              <a:ext cx="635000" cy="6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334393" y="1"/>
            <a:ext cx="9937277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rgbClr val="87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　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5321" y="931742"/>
            <a:ext cx="11499542" cy="56664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題目微軟正黑體，</a:t>
            </a:r>
            <a:r>
              <a:rPr lang="en-US" altLang="zh-TW" dirty="0"/>
              <a:t>36</a:t>
            </a:r>
            <a:r>
              <a:rPr lang="zh-TW" altLang="en-US" dirty="0"/>
              <a:t>字級</a:t>
            </a: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950400" y="6840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CA48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學習小幫手</a:t>
            </a:r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334963" y="837506"/>
            <a:ext cx="10347325" cy="0"/>
          </a:xfrm>
          <a:prstGeom prst="line">
            <a:avLst/>
          </a:prstGeom>
          <a:ln w="28575" cap="rnd">
            <a:solidFill>
              <a:srgbClr val="0CA48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5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 userDrawn="1"/>
        </p:nvGrpSpPr>
        <p:grpSpPr>
          <a:xfrm>
            <a:off x="10487021" y="-5902"/>
            <a:ext cx="2000251" cy="939352"/>
            <a:chOff x="7859942" y="-4425"/>
            <a:chExt cx="1500384" cy="704351"/>
          </a:xfrm>
        </p:grpSpPr>
        <p:sp>
          <p:nvSpPr>
            <p:cNvPr id="9" name="平行四邊形 8"/>
            <p:cNvSpPr/>
            <p:nvPr userDrawn="1"/>
          </p:nvSpPr>
          <p:spPr bwMode="auto">
            <a:xfrm rot="10800000" flipV="1">
              <a:off x="7859942" y="-4425"/>
              <a:ext cx="1500384" cy="704351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spcBef>
                  <a:spcPts val="800"/>
                </a:spcBef>
                <a:tabLst>
                  <a:tab pos="1430775" algn="l"/>
                </a:tabLst>
                <a:defRPr/>
              </a:pPr>
              <a:endParaRPr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向右箭號 9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8022484" y="59021"/>
              <a:ext cx="293003" cy="27751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向右箭號 10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78666" y="59021"/>
              <a:ext cx="293003" cy="27751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動作按鈕: 首頁 1">
              <a:hlinkClick r:id="rId19" action="ppaction://hlinksldjump" highlightClick="1"/>
            </p:cNvPr>
            <p:cNvSpPr/>
            <p:nvPr userDrawn="1"/>
          </p:nvSpPr>
          <p:spPr bwMode="auto">
            <a:xfrm>
              <a:off x="8402151" y="34055"/>
              <a:ext cx="289851" cy="284831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5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3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4" r:id="rId15"/>
    <p:sldLayoutId id="2147483685" r:id="rId16"/>
  </p:sldLayoutIdLst>
  <p:txStyles>
    <p:titleStyle>
      <a:lvl1pPr algn="ctr" defTabSz="12191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1" indent="-457171" algn="l" defTabSz="121912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35" indent="-380974" algn="l" defTabSz="121912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01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20013;&#33258;2&#19978;&#23526;&#39511;Ch4-3PPT&#32147;&#20856;&#29256;_111(1).ppt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&#23186;&#39636;&#27284;&#26696;/3-4-3-&#23526;&#39511;-&#36879;&#37857;&#30340;&#25104;&#20687;&#35264;&#23519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igitalmaster.knsh.com.tw/ju/nature/ani/B3/4-3_2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igitalmaster.knsh.com.tw/ju/nature/ani/B3/4-3_3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334390" y="2094702"/>
            <a:ext cx="11521633" cy="890536"/>
          </a:xfrm>
        </p:spPr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4·3</a:t>
            </a:r>
            <a:br>
              <a:rPr lang="en-US" altLang="zh-TW" dirty="0"/>
            </a:br>
            <a:r>
              <a:rPr lang="zh-TW" altLang="en-US" dirty="0"/>
              <a:t>透鏡的成像觀察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/>
              <a:t>P.120</a:t>
            </a:r>
            <a:endParaRPr lang="zh-TW" altLang="en-US" dirty="0"/>
          </a:p>
        </p:txBody>
      </p:sp>
      <p:sp>
        <p:nvSpPr>
          <p:cNvPr id="9" name="文字方塊 8">
            <a:hlinkClick r:id="rId2" action="ppaction://hlinkpres?slideindex=1&amp;slidetitle="/>
          </p:cNvPr>
          <p:cNvSpPr txBox="1"/>
          <p:nvPr/>
        </p:nvSpPr>
        <p:spPr bwMode="auto">
          <a:xfrm>
            <a:off x="4871070" y="3499449"/>
            <a:ext cx="91743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61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22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82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43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04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5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25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486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765300"/>
            <a:ext cx="1311969" cy="1549341"/>
          </a:xfrm>
          <a:prstGeom prst="rect">
            <a:avLst/>
          </a:prstGeom>
        </p:spPr>
      </p:pic>
      <p:sp>
        <p:nvSpPr>
          <p:cNvPr id="8" name="文字方塊 7">
            <a:hlinkClick r:id="rId4" action="ppaction://hlinkfile"/>
          </p:cNvPr>
          <p:cNvSpPr txBox="1"/>
          <p:nvPr/>
        </p:nvSpPr>
        <p:spPr bwMode="auto">
          <a:xfrm>
            <a:off x="6333810" y="3499449"/>
            <a:ext cx="91743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61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22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82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43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04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5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25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486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</a:p>
        </p:txBody>
      </p:sp>
    </p:spTree>
    <p:extLst>
      <p:ext uri="{BB962C8B-B14F-4D97-AF65-F5344CB8AC3E}">
        <p14:creationId xmlns:p14="http://schemas.microsoft.com/office/powerpoint/2010/main" val="17129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4‧3</a:t>
            </a:r>
            <a:r>
              <a:rPr lang="zh-TW" altLang="en-US" dirty="0"/>
              <a:t> 分析與結論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322" y="931741"/>
            <a:ext cx="5903900" cy="5306365"/>
          </a:xfrm>
        </p:spPr>
        <p:txBody>
          <a:bodyPr/>
          <a:lstStyle/>
          <a:p>
            <a:r>
              <a:rPr lang="zh-TW" altLang="en-US" dirty="0"/>
              <a:t>當物體位於凸透鏡</a:t>
            </a:r>
            <a:r>
              <a:rPr lang="zh-TW" altLang="en-US" dirty="0">
                <a:solidFill>
                  <a:srgbClr val="FF0000"/>
                </a:solidFill>
              </a:rPr>
              <a:t>焦距以外</a:t>
            </a:r>
            <a:r>
              <a:rPr lang="zh-TW" altLang="en-US" dirty="0"/>
              <a:t>時，可以在紙屏上成像，屬於</a:t>
            </a:r>
            <a:r>
              <a:rPr lang="zh-TW" altLang="en-US" dirty="0">
                <a:solidFill>
                  <a:srgbClr val="FF0000"/>
                </a:solidFill>
              </a:rPr>
              <a:t>實像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14295" indent="0">
              <a:buNone/>
            </a:pPr>
            <a:endParaRPr lang="en-US" altLang="zh-TW" dirty="0"/>
          </a:p>
          <a:p>
            <a:pPr marL="114295" indent="0">
              <a:buNone/>
            </a:pPr>
            <a:endParaRPr lang="en-US" altLang="zh-TW" dirty="0"/>
          </a:p>
          <a:p>
            <a:r>
              <a:rPr lang="zh-TW" altLang="en-US" dirty="0"/>
              <a:t>當物體位於凸透鏡</a:t>
            </a:r>
            <a:r>
              <a:rPr lang="zh-TW" altLang="en-US" dirty="0">
                <a:solidFill>
                  <a:srgbClr val="FF0000"/>
                </a:solidFill>
              </a:rPr>
              <a:t>焦點</a:t>
            </a:r>
            <a:r>
              <a:rPr lang="zh-TW" altLang="en-US" dirty="0"/>
              <a:t>時，</a:t>
            </a:r>
            <a:r>
              <a:rPr lang="zh-TW" altLang="en-US" dirty="0">
                <a:solidFill>
                  <a:srgbClr val="FF0000"/>
                </a:solidFill>
              </a:rPr>
              <a:t>無法成像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13" name="文字版面配置區 2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P.123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/>
          <a:srcRect l="5803" r="66014"/>
          <a:stretch/>
        </p:blipFill>
        <p:spPr>
          <a:xfrm>
            <a:off x="6455246" y="981580"/>
            <a:ext cx="1634454" cy="244815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/>
          <a:srcRect l="4974" r="64356"/>
          <a:stretch/>
        </p:blipFill>
        <p:spPr>
          <a:xfrm>
            <a:off x="10103198" y="982371"/>
            <a:ext cx="1778671" cy="24481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1" r="27817"/>
          <a:stretch/>
        </p:blipFill>
        <p:spPr>
          <a:xfrm>
            <a:off x="8231304" y="983162"/>
            <a:ext cx="1730290" cy="244734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r="4404"/>
          <a:stretch/>
        </p:blipFill>
        <p:spPr>
          <a:xfrm>
            <a:off x="6455246" y="4222154"/>
            <a:ext cx="1656184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4‧3</a:t>
            </a:r>
            <a:r>
              <a:rPr lang="zh-TW" altLang="en-US" dirty="0"/>
              <a:t> 分析與結論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1273916"/>
          </a:xfrm>
        </p:spPr>
        <p:txBody>
          <a:bodyPr/>
          <a:lstStyle/>
          <a:p>
            <a:r>
              <a:rPr lang="zh-TW" altLang="en-US" dirty="0"/>
              <a:t>物體置於</a:t>
            </a:r>
            <a:r>
              <a:rPr lang="zh-TW" altLang="en-US" dirty="0">
                <a:solidFill>
                  <a:srgbClr val="FF0000"/>
                </a:solidFill>
              </a:rPr>
              <a:t>凸透鏡的焦距內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FF0000"/>
                </a:solidFill>
              </a:rPr>
              <a:t>凹透鏡前</a:t>
            </a:r>
            <a:r>
              <a:rPr lang="zh-TW" altLang="en-US" dirty="0"/>
              <a:t>的任一位置時，僅能透過透鏡觀察到物體的</a:t>
            </a:r>
            <a:r>
              <a:rPr lang="zh-TW" altLang="en-US" dirty="0">
                <a:solidFill>
                  <a:srgbClr val="FF0000"/>
                </a:solidFill>
              </a:rPr>
              <a:t>虛像</a:t>
            </a:r>
            <a:r>
              <a:rPr lang="zh-TW" altLang="en-US" dirty="0"/>
              <a:t>，而無法在紙屏上成像。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P.123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630710" y="2945064"/>
            <a:ext cx="2261414" cy="3590997"/>
            <a:chOff x="1846734" y="2878562"/>
            <a:chExt cx="2261414" cy="3590997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2"/>
            <a:srcRect l="4974" r="62697"/>
            <a:stretch/>
          </p:blipFill>
          <p:spPr>
            <a:xfrm>
              <a:off x="1846734" y="2878562"/>
              <a:ext cx="2261414" cy="295298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192611" y="5823228"/>
              <a:ext cx="15696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凸透鏡</a:t>
              </a:r>
              <a:endPara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303118" y="2945063"/>
            <a:ext cx="4593329" cy="3599311"/>
            <a:chOff x="5231497" y="2878561"/>
            <a:chExt cx="4593329" cy="3599311"/>
          </a:xfrm>
        </p:grpSpPr>
        <p:grpSp>
          <p:nvGrpSpPr>
            <p:cNvPr id="5" name="群組 4"/>
            <p:cNvGrpSpPr/>
            <p:nvPr/>
          </p:nvGrpSpPr>
          <p:grpSpPr>
            <a:xfrm>
              <a:off x="5231497" y="2878561"/>
              <a:ext cx="4593329" cy="2952980"/>
              <a:chOff x="5231497" y="2878561"/>
              <a:chExt cx="4593329" cy="2952980"/>
            </a:xfrm>
          </p:grpSpPr>
          <p:pic>
            <p:nvPicPr>
              <p:cNvPr id="26" name="圖片 25"/>
              <p:cNvPicPr>
                <a:picLocks noChangeAspect="1"/>
              </p:cNvPicPr>
              <p:nvPr/>
            </p:nvPicPr>
            <p:blipFill rotWithShape="1">
              <a:blip r:embed="rId3"/>
              <a:srcRect l="4973" r="63527"/>
              <a:stretch/>
            </p:blipFill>
            <p:spPr>
              <a:xfrm>
                <a:off x="5231497" y="2878561"/>
                <a:ext cx="2203429" cy="2952980"/>
              </a:xfrm>
              <a:prstGeom prst="rect">
                <a:avLst/>
              </a:prstGeom>
            </p:spPr>
          </p:pic>
          <p:pic>
            <p:nvPicPr>
              <p:cNvPr id="27" name="圖片 26"/>
              <p:cNvPicPr>
                <a:picLocks noChangeAspect="1"/>
              </p:cNvPicPr>
              <p:nvPr/>
            </p:nvPicPr>
            <p:blipFill rotWithShape="1">
              <a:blip r:embed="rId4"/>
              <a:srcRect l="5379" r="64050"/>
              <a:stretch/>
            </p:blipFill>
            <p:spPr>
              <a:xfrm>
                <a:off x="7679382" y="2878561"/>
                <a:ext cx="2145444" cy="2952980"/>
              </a:xfrm>
              <a:prstGeom prst="rect">
                <a:avLst/>
              </a:prstGeom>
            </p:spPr>
          </p:pic>
        </p:grpSp>
        <p:sp>
          <p:nvSpPr>
            <p:cNvPr id="9" name="矩形 8"/>
            <p:cNvSpPr/>
            <p:nvPr/>
          </p:nvSpPr>
          <p:spPr>
            <a:xfrm>
              <a:off x="6743331" y="5831541"/>
              <a:ext cx="15696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凹透鏡</a:t>
              </a:r>
              <a:endPara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79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透鏡成像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1273916"/>
          </a:xfrm>
        </p:spPr>
        <p:txBody>
          <a:bodyPr/>
          <a:lstStyle/>
          <a:p>
            <a:r>
              <a:rPr lang="zh-TW" altLang="en-US" dirty="0"/>
              <a:t>透鏡成像與原物體比較，有正立也有倒立，有放大也有縮小，所以透鏡的生活應用很多。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P.123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3142878" y="2421682"/>
            <a:ext cx="6096000" cy="4057650"/>
            <a:chOff x="3142878" y="2421682"/>
            <a:chExt cx="6096000" cy="405765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878" y="2421682"/>
              <a:ext cx="6096000" cy="405765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181933" y="6188988"/>
              <a:ext cx="6511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00" dirty="0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pixabay</a:t>
              </a:r>
              <a:endParaRPr lang="zh-TW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0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635000" indent="-517525"/>
            <a:r>
              <a:rPr lang="en-US" altLang="zh-TW" sz="4000" dirty="0"/>
              <a:t>1. </a:t>
            </a:r>
            <a:r>
              <a:rPr lang="zh-TW" altLang="en-US" sz="4000" dirty="0"/>
              <a:t>在凸透鏡成像的實驗中，當蠟燭置於焦距外時，可以看出所形成的像呈現上下顛倒的狀態。想一想，此時的成像是否也左右相反呢？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910630" y="3331575"/>
            <a:ext cx="7848872" cy="1309314"/>
          </a:xfrm>
        </p:spPr>
        <p:txBody>
          <a:bodyPr/>
          <a:lstStyle/>
          <a:p>
            <a:r>
              <a:rPr lang="zh-TW" altLang="en-US" dirty="0"/>
              <a:t>可觀察燭火左右飄移方向，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來判斷凸透鏡內的像是左右相反的。</a:t>
            </a:r>
          </a:p>
        </p:txBody>
      </p:sp>
      <p:sp>
        <p:nvSpPr>
          <p:cNvPr id="4" name="文字版面配置區 2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P.123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58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5"/>
          </p:nvPr>
        </p:nvSpPr>
        <p:spPr>
          <a:xfrm>
            <a:off x="334566" y="913508"/>
            <a:ext cx="8208912" cy="2372270"/>
          </a:xfrm>
        </p:spPr>
        <p:txBody>
          <a:bodyPr/>
          <a:lstStyle/>
          <a:p>
            <a:pPr marL="627063" indent="-509588"/>
            <a:r>
              <a:rPr lang="en-US" altLang="zh-TW" sz="4000" dirty="0"/>
              <a:t>2. </a:t>
            </a:r>
            <a:r>
              <a:rPr lang="zh-TW" altLang="en-US" sz="4000" dirty="0"/>
              <a:t>若以不透明紙板遮住透鏡的下半部，你推測紙屏上的成像將會有什麼變化？為什麼？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926748" y="3698936"/>
            <a:ext cx="10281025" cy="2444278"/>
          </a:xfrm>
        </p:spPr>
        <p:txBody>
          <a:bodyPr/>
          <a:lstStyle/>
          <a:p>
            <a:r>
              <a:rPr lang="zh-TW" altLang="en-US" dirty="0"/>
              <a:t>燭火成像的位置、大小都不會改變，且成像依然為倒立像，但燭火的成像會變得較暗，因為透鏡被紙板擋住一半，所以經過透鏡折射成像的光線也減半。</a:t>
            </a:r>
          </a:p>
        </p:txBody>
      </p:sp>
      <p:sp>
        <p:nvSpPr>
          <p:cNvPr id="4" name="文字版面配置區 2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P.123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03" y="981522"/>
            <a:ext cx="273381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例題</a:t>
            </a:r>
            <a:r>
              <a:rPr lang="en-US" altLang="zh-TW" dirty="0"/>
              <a:t>4-5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凸透鏡的成像性質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試利用凸透鏡的三條特殊光線，畫出蠟燭在以下不同位置時的成像，並勾選成像性質。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P.124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550590" y="2205658"/>
            <a:ext cx="11304860" cy="4320555"/>
          </a:xfrm>
          <a:prstGeom prst="roundRect">
            <a:avLst>
              <a:gd name="adj" fmla="val 8003"/>
            </a:avLst>
          </a:prstGeom>
          <a:noFill/>
          <a:ln w="38100">
            <a:solidFill>
              <a:srgbClr val="C1D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6" y="1811740"/>
            <a:ext cx="1751724" cy="78783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50590" y="2541597"/>
            <a:ext cx="11304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判斷凸透鏡成像性質時，有三條特殊光線，透過其中兩條光線的交點即可找到成像的位置，如下圖：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68" y="3564387"/>
            <a:ext cx="9024838" cy="31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7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/>
              <a:t>P.122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24192" y="77711"/>
            <a:ext cx="2160240" cy="698638"/>
          </a:xfrm>
          <a:prstGeom prst="roundRect">
            <a:avLst/>
          </a:prstGeom>
          <a:solidFill>
            <a:schemeClr val="accent4"/>
          </a:solidFill>
          <a:effectLst/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凸透鏡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913876"/>
          </a:xfrm>
        </p:spPr>
        <p:txBody>
          <a:bodyPr/>
          <a:lstStyle/>
          <a:p>
            <a:r>
              <a:rPr lang="zh-TW" altLang="en-US" sz="3800" dirty="0"/>
              <a:t>觀察附圖光線路徑，物距不同時，會在什麼位置成像？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78582" y="1619285"/>
            <a:ext cx="4392488" cy="650660"/>
            <a:chOff x="453644" y="1590131"/>
            <a:chExt cx="4392488" cy="650660"/>
          </a:xfrm>
        </p:grpSpPr>
        <p:sp>
          <p:nvSpPr>
            <p:cNvPr id="6" name="文字方塊 5"/>
            <p:cNvSpPr txBox="1"/>
            <p:nvPr/>
          </p:nvSpPr>
          <p:spPr>
            <a:xfrm>
              <a:off x="1061002" y="1594460"/>
              <a:ext cx="378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物體　</a:t>
              </a:r>
              <a:r>
                <a:rPr lang="en-US" altLang="zh-TW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倍焦距外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78582" y="1620982"/>
              <a:ext cx="1758743" cy="584676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3644" y="1610141"/>
              <a:ext cx="576000" cy="61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8508" y="1590131"/>
              <a:ext cx="558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081987" y="4869954"/>
            <a:ext cx="5157235" cy="646331"/>
            <a:chOff x="1057049" y="1594460"/>
            <a:chExt cx="5157235" cy="646331"/>
          </a:xfrm>
        </p:grpSpPr>
        <p:sp>
          <p:nvSpPr>
            <p:cNvPr id="14" name="文字方塊 13"/>
            <p:cNvSpPr txBox="1"/>
            <p:nvPr/>
          </p:nvSpPr>
          <p:spPr>
            <a:xfrm>
              <a:off x="1061002" y="1594460"/>
              <a:ext cx="5153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成像</a:t>
              </a:r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057049" y="1620982"/>
              <a:ext cx="1180276" cy="584676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2397480" y="4891658"/>
            <a:ext cx="508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鏡後的焦距與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倍焦距間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95" y="4361498"/>
            <a:ext cx="1640625" cy="251858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6" y="1668408"/>
            <a:ext cx="9976027" cy="3024000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6995306" y="138868"/>
            <a:ext cx="3240360" cy="523220"/>
            <a:chOff x="4727054" y="98262"/>
            <a:chExt cx="3240360" cy="523220"/>
          </a:xfrm>
        </p:grpSpPr>
        <p:sp>
          <p:nvSpPr>
            <p:cNvPr id="17" name="文字方塊 10">
              <a:hlinkClick r:id="rId4"/>
            </p:cNvPr>
            <p:cNvSpPr txBox="1"/>
            <p:nvPr/>
          </p:nvSpPr>
          <p:spPr bwMode="auto">
            <a:xfrm>
              <a:off x="5644490" y="98262"/>
              <a:ext cx="2322924" cy="52322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61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22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682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43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04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365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25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486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凸透鏡之成像</a:t>
              </a:r>
              <a:endParaRPr lang="zh-TW" altLang="en-US" sz="28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>
              <a:hlinkClick r:id="rId4"/>
            </p:cNvPr>
            <p:cNvSpPr txBox="1"/>
            <p:nvPr/>
          </p:nvSpPr>
          <p:spPr bwMode="auto">
            <a:xfrm>
              <a:off x="4727054" y="98262"/>
              <a:ext cx="917435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61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22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682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43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04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365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25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486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45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/>
              <a:t>P.122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913876"/>
          </a:xfrm>
        </p:spPr>
        <p:txBody>
          <a:bodyPr/>
          <a:lstStyle/>
          <a:p>
            <a:r>
              <a:rPr lang="zh-TW" altLang="en-US" sz="3800" dirty="0"/>
              <a:t>觀察附圖光線路徑，物距不同時，會在什麼位置成像？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78582" y="1609760"/>
            <a:ext cx="4392488" cy="660185"/>
            <a:chOff x="453644" y="1580606"/>
            <a:chExt cx="4392488" cy="660185"/>
          </a:xfrm>
        </p:grpSpPr>
        <p:sp>
          <p:nvSpPr>
            <p:cNvPr id="6" name="文字方塊 5"/>
            <p:cNvSpPr txBox="1"/>
            <p:nvPr/>
          </p:nvSpPr>
          <p:spPr>
            <a:xfrm>
              <a:off x="1061002" y="1594460"/>
              <a:ext cx="378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物體　</a:t>
              </a:r>
              <a:r>
                <a:rPr lang="en-US" altLang="zh-TW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倍焦距上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78582" y="1620982"/>
              <a:ext cx="1758743" cy="584676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3644" y="1610141"/>
              <a:ext cx="576000" cy="61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8508" y="1580606"/>
              <a:ext cx="558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081987" y="4869954"/>
            <a:ext cx="5157235" cy="646331"/>
            <a:chOff x="1081987" y="4869954"/>
            <a:chExt cx="5157235" cy="646331"/>
          </a:xfrm>
        </p:grpSpPr>
        <p:grpSp>
          <p:nvGrpSpPr>
            <p:cNvPr id="13" name="群組 12"/>
            <p:cNvGrpSpPr/>
            <p:nvPr/>
          </p:nvGrpSpPr>
          <p:grpSpPr>
            <a:xfrm>
              <a:off x="1081987" y="4869954"/>
              <a:ext cx="5157235" cy="646331"/>
              <a:chOff x="1057049" y="1594460"/>
              <a:chExt cx="5157235" cy="646331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1061002" y="1594460"/>
                <a:ext cx="5153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>
                    <a:solidFill>
                      <a:schemeClr val="accent4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成像</a:t>
                </a:r>
                <a:endPara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1057049" y="1620982"/>
                <a:ext cx="1180276" cy="584676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2" name="直線接點 21"/>
            <p:cNvCxnSpPr/>
            <p:nvPr/>
          </p:nvCxnSpPr>
          <p:spPr>
            <a:xfrm>
              <a:off x="2566814" y="5516285"/>
              <a:ext cx="3456384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/>
          <p:cNvSpPr txBox="1"/>
          <p:nvPr/>
        </p:nvSpPr>
        <p:spPr>
          <a:xfrm>
            <a:off x="2709870" y="4891658"/>
            <a:ext cx="32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鏡後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倍焦距上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61" y="4360788"/>
            <a:ext cx="1640625" cy="252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9" y="1643009"/>
            <a:ext cx="10332000" cy="3071676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標題 2"/>
          <p:cNvSpPr txBox="1">
            <a:spLocks/>
          </p:cNvSpPr>
          <p:nvPr/>
        </p:nvSpPr>
        <p:spPr>
          <a:xfrm>
            <a:off x="3924192" y="77711"/>
            <a:ext cx="2160240" cy="69863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21912" tIns="60956" rIns="121912" bIns="60956" anchor="ctr">
            <a:noAutofit/>
          </a:bodyPr>
          <a:lstStyle>
            <a:lvl1pPr algn="l" defTabSz="1219122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7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>
                <a:solidFill>
                  <a:schemeClr val="bg1"/>
                </a:solidFill>
              </a:rPr>
              <a:t>凸透鏡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1081987" y="4869954"/>
            <a:ext cx="5157235" cy="646331"/>
            <a:chOff x="1081987" y="4869954"/>
            <a:chExt cx="5157235" cy="646331"/>
          </a:xfrm>
        </p:grpSpPr>
        <p:grpSp>
          <p:nvGrpSpPr>
            <p:cNvPr id="13" name="群組 12"/>
            <p:cNvGrpSpPr/>
            <p:nvPr/>
          </p:nvGrpSpPr>
          <p:grpSpPr>
            <a:xfrm>
              <a:off x="1081987" y="4869954"/>
              <a:ext cx="5157235" cy="646331"/>
              <a:chOff x="1057049" y="1594460"/>
              <a:chExt cx="5157235" cy="646331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1061002" y="1594460"/>
                <a:ext cx="5153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>
                    <a:solidFill>
                      <a:schemeClr val="accent4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成像</a:t>
                </a:r>
                <a:endPara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1057049" y="1620982"/>
                <a:ext cx="1180276" cy="584676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2" name="直線接點 21"/>
            <p:cNvCxnSpPr/>
            <p:nvPr/>
          </p:nvCxnSpPr>
          <p:spPr>
            <a:xfrm>
              <a:off x="2566814" y="5516285"/>
              <a:ext cx="3456384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/>
              <a:t>P.122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913876"/>
          </a:xfrm>
        </p:spPr>
        <p:txBody>
          <a:bodyPr/>
          <a:lstStyle/>
          <a:p>
            <a:r>
              <a:rPr lang="zh-TW" altLang="en-US" sz="3800" dirty="0"/>
              <a:t>觀察附圖光線路徑，物距不同時，會在什麼位置成像？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78582" y="1609760"/>
            <a:ext cx="5760640" cy="660185"/>
            <a:chOff x="453644" y="1580606"/>
            <a:chExt cx="5760640" cy="660185"/>
          </a:xfrm>
        </p:grpSpPr>
        <p:sp>
          <p:nvSpPr>
            <p:cNvPr id="6" name="文字方塊 5"/>
            <p:cNvSpPr txBox="1"/>
            <p:nvPr/>
          </p:nvSpPr>
          <p:spPr>
            <a:xfrm>
              <a:off x="1061002" y="1594460"/>
              <a:ext cx="5153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物體　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焦距～</a:t>
              </a:r>
              <a:r>
                <a:rPr lang="en-US" altLang="zh-TW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倍焦距間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78582" y="1620982"/>
              <a:ext cx="1758743" cy="584676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3644" y="1610141"/>
              <a:ext cx="576000" cy="61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8508" y="1580606"/>
              <a:ext cx="558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endPara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2709870" y="4891658"/>
            <a:ext cx="32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鏡後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倍焦距外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33" y="4336998"/>
            <a:ext cx="1617068" cy="252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/>
          <a:stretch/>
        </p:blipFill>
        <p:spPr>
          <a:xfrm>
            <a:off x="1342677" y="1663839"/>
            <a:ext cx="10084695" cy="3039457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標題 2"/>
          <p:cNvSpPr txBox="1">
            <a:spLocks/>
          </p:cNvSpPr>
          <p:nvPr/>
        </p:nvSpPr>
        <p:spPr>
          <a:xfrm>
            <a:off x="3924192" y="77711"/>
            <a:ext cx="2160240" cy="69863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21912" tIns="60956" rIns="121912" bIns="60956" anchor="ctr">
            <a:noAutofit/>
          </a:bodyPr>
          <a:lstStyle>
            <a:lvl1pPr algn="l" defTabSz="1219122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7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>
                <a:solidFill>
                  <a:schemeClr val="bg1"/>
                </a:solidFill>
              </a:rPr>
              <a:t>凸透鏡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4" y="1638957"/>
            <a:ext cx="10447188" cy="3078000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/>
              <a:t>P.122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913876"/>
          </a:xfrm>
        </p:spPr>
        <p:txBody>
          <a:bodyPr/>
          <a:lstStyle/>
          <a:p>
            <a:r>
              <a:rPr lang="zh-TW" altLang="en-US" sz="3800" dirty="0"/>
              <a:t>觀察附圖光線路徑，物距不同時，會在什麼位置成像？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78582" y="1609760"/>
            <a:ext cx="3600400" cy="660185"/>
            <a:chOff x="453644" y="1580606"/>
            <a:chExt cx="3600400" cy="660185"/>
          </a:xfrm>
        </p:grpSpPr>
        <p:sp>
          <p:nvSpPr>
            <p:cNvPr id="6" name="文字方塊 5"/>
            <p:cNvSpPr txBox="1"/>
            <p:nvPr/>
          </p:nvSpPr>
          <p:spPr>
            <a:xfrm>
              <a:off x="1061002" y="1594460"/>
              <a:ext cx="2993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物體　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焦距上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78582" y="1620982"/>
              <a:ext cx="1758743" cy="584676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3644" y="1610141"/>
              <a:ext cx="576000" cy="61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8508" y="1580606"/>
              <a:ext cx="558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endPara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081987" y="4869954"/>
            <a:ext cx="5157235" cy="646331"/>
            <a:chOff x="1057049" y="1594460"/>
            <a:chExt cx="5157235" cy="646331"/>
          </a:xfrm>
        </p:grpSpPr>
        <p:sp>
          <p:nvSpPr>
            <p:cNvPr id="14" name="文字方塊 13"/>
            <p:cNvSpPr txBox="1"/>
            <p:nvPr/>
          </p:nvSpPr>
          <p:spPr>
            <a:xfrm>
              <a:off x="1061002" y="1594460"/>
              <a:ext cx="5153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成像　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無法成像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057049" y="1620982"/>
              <a:ext cx="1180276" cy="584676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391350" y="4339588"/>
            <a:ext cx="2017184" cy="2520000"/>
            <a:chOff x="7391350" y="4339588"/>
            <a:chExt cx="2017184" cy="252000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358" y="4339588"/>
              <a:ext cx="1629424" cy="2520000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7391350" y="5014813"/>
              <a:ext cx="2017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無法成像</a:t>
              </a:r>
            </a:p>
          </p:txBody>
        </p:sp>
      </p:grp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3924192" y="77711"/>
            <a:ext cx="2160240" cy="69863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21912" tIns="60956" rIns="121912" bIns="60956" anchor="ctr">
            <a:noAutofit/>
          </a:bodyPr>
          <a:lstStyle>
            <a:lvl1pPr algn="l" defTabSz="1219122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7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>
                <a:solidFill>
                  <a:schemeClr val="bg1"/>
                </a:solidFill>
              </a:rPr>
              <a:t>凸透鏡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0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2818066"/>
            <a:ext cx="10404000" cy="3060000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/>
              <a:t>P.122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913876"/>
          </a:xfrm>
        </p:spPr>
        <p:txBody>
          <a:bodyPr/>
          <a:lstStyle/>
          <a:p>
            <a:r>
              <a:rPr lang="zh-TW" altLang="en-US" sz="3800" dirty="0"/>
              <a:t>觀察附圖光線路徑，物距不同時，會在什麼位置成像？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78582" y="1609760"/>
            <a:ext cx="3600400" cy="660185"/>
            <a:chOff x="453644" y="1580606"/>
            <a:chExt cx="3600400" cy="660185"/>
          </a:xfrm>
        </p:grpSpPr>
        <p:sp>
          <p:nvSpPr>
            <p:cNvPr id="6" name="文字方塊 5"/>
            <p:cNvSpPr txBox="1"/>
            <p:nvPr/>
          </p:nvSpPr>
          <p:spPr>
            <a:xfrm>
              <a:off x="1061002" y="1594460"/>
              <a:ext cx="2993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物體　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焦距內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78582" y="1620982"/>
              <a:ext cx="1758743" cy="584676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3644" y="1610141"/>
              <a:ext cx="576000" cy="61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8508" y="1580606"/>
              <a:ext cx="558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</a:t>
              </a:r>
              <a:endPara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838031" y="1627495"/>
            <a:ext cx="2852979" cy="646331"/>
            <a:chOff x="1081987" y="4869954"/>
            <a:chExt cx="2852979" cy="646331"/>
          </a:xfrm>
        </p:grpSpPr>
        <p:grpSp>
          <p:nvGrpSpPr>
            <p:cNvPr id="13" name="群組 12"/>
            <p:cNvGrpSpPr/>
            <p:nvPr/>
          </p:nvGrpSpPr>
          <p:grpSpPr>
            <a:xfrm>
              <a:off x="1081987" y="4869954"/>
              <a:ext cx="2852979" cy="646331"/>
              <a:chOff x="1057049" y="1594460"/>
              <a:chExt cx="2852979" cy="646331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1061002" y="1594460"/>
                <a:ext cx="2849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dirty="0">
                    <a:solidFill>
                      <a:schemeClr val="accent4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成像</a:t>
                </a:r>
                <a:endPara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1057049" y="1620982"/>
                <a:ext cx="1180276" cy="584676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2" name="直線接點 21"/>
            <p:cNvCxnSpPr/>
            <p:nvPr/>
          </p:nvCxnSpPr>
          <p:spPr>
            <a:xfrm>
              <a:off x="2566814" y="5516285"/>
              <a:ext cx="1296144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/>
          <p:cNvSpPr txBox="1"/>
          <p:nvPr/>
        </p:nvSpPr>
        <p:spPr>
          <a:xfrm>
            <a:off x="8394386" y="1649199"/>
            <a:ext cx="115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鏡前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3"/>
          <a:srcRect l="6152" t="9754" r="65025" b="11171"/>
          <a:stretch/>
        </p:blipFill>
        <p:spPr>
          <a:xfrm>
            <a:off x="9822988" y="1581647"/>
            <a:ext cx="1961033" cy="2271146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標題 2"/>
          <p:cNvSpPr txBox="1">
            <a:spLocks/>
          </p:cNvSpPr>
          <p:nvPr/>
        </p:nvSpPr>
        <p:spPr>
          <a:xfrm>
            <a:off x="3924192" y="77711"/>
            <a:ext cx="2160240" cy="69863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21912" tIns="60956" rIns="121912" bIns="60956" anchor="ctr">
            <a:noAutofit/>
          </a:bodyPr>
          <a:lstStyle>
            <a:lvl1pPr algn="l" defTabSz="1219122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7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>
                <a:solidFill>
                  <a:schemeClr val="bg1"/>
                </a:solidFill>
              </a:rPr>
              <a:t>凸透鏡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/>
              <a:t>P.123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913876"/>
          </a:xfrm>
        </p:spPr>
        <p:txBody>
          <a:bodyPr/>
          <a:lstStyle/>
          <a:p>
            <a:r>
              <a:rPr lang="zh-TW" altLang="en-US" sz="3800" dirty="0"/>
              <a:t>觀察附圖光線路徑，物距不同時，會在什麼位置成像？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78582" y="1609760"/>
            <a:ext cx="3600400" cy="660185"/>
            <a:chOff x="453644" y="1580606"/>
            <a:chExt cx="3600400" cy="660185"/>
          </a:xfrm>
        </p:grpSpPr>
        <p:sp>
          <p:nvSpPr>
            <p:cNvPr id="6" name="文字方塊 5"/>
            <p:cNvSpPr txBox="1"/>
            <p:nvPr/>
          </p:nvSpPr>
          <p:spPr>
            <a:xfrm>
              <a:off x="1061002" y="1594460"/>
              <a:ext cx="2993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物體</a:t>
              </a:r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焦距外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78582" y="1620982"/>
              <a:ext cx="1758743" cy="584676"/>
            </a:xfrm>
            <a:prstGeom prst="roundRect">
              <a:avLst/>
            </a:prstGeom>
            <a:noFill/>
            <a:ln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3644" y="1610141"/>
              <a:ext cx="576000" cy="61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8508" y="1580606"/>
              <a:ext cx="558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829323" y="1627495"/>
            <a:ext cx="2520280" cy="646331"/>
            <a:chOff x="1057049" y="1594460"/>
            <a:chExt cx="2520280" cy="646331"/>
          </a:xfrm>
        </p:grpSpPr>
        <p:sp>
          <p:nvSpPr>
            <p:cNvPr id="14" name="文字方塊 13"/>
            <p:cNvSpPr txBox="1"/>
            <p:nvPr/>
          </p:nvSpPr>
          <p:spPr>
            <a:xfrm>
              <a:off x="1061002" y="1594460"/>
              <a:ext cx="251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成像</a:t>
              </a:r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鏡前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057049" y="1620982"/>
              <a:ext cx="1180276" cy="584676"/>
            </a:xfrm>
            <a:prstGeom prst="roundRect">
              <a:avLst/>
            </a:prstGeom>
            <a:noFill/>
            <a:ln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/>
          <a:stretch/>
        </p:blipFill>
        <p:spPr>
          <a:xfrm>
            <a:off x="1054645" y="2900161"/>
            <a:ext cx="9931801" cy="283388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3"/>
          <a:srcRect l="6855" t="7430" r="65125" b="15783"/>
          <a:stretch/>
        </p:blipFill>
        <p:spPr>
          <a:xfrm>
            <a:off x="9821245" y="1576847"/>
            <a:ext cx="1959985" cy="2267533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6995306" y="138868"/>
            <a:ext cx="3240360" cy="523220"/>
            <a:chOff x="4727054" y="98262"/>
            <a:chExt cx="3240360" cy="523220"/>
          </a:xfrm>
        </p:grpSpPr>
        <p:sp>
          <p:nvSpPr>
            <p:cNvPr id="17" name="文字方塊 10">
              <a:hlinkClick r:id="rId4"/>
            </p:cNvPr>
            <p:cNvSpPr txBox="1"/>
            <p:nvPr/>
          </p:nvSpPr>
          <p:spPr bwMode="auto">
            <a:xfrm>
              <a:off x="5644490" y="98262"/>
              <a:ext cx="2322924" cy="52322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61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22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682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43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04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365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25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486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凹透鏡之成像</a:t>
              </a:r>
              <a:endParaRPr lang="zh-TW" altLang="en-US" sz="28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>
              <a:hlinkClick r:id="rId4"/>
            </p:cNvPr>
            <p:cNvSpPr txBox="1"/>
            <p:nvPr/>
          </p:nvSpPr>
          <p:spPr bwMode="auto">
            <a:xfrm>
              <a:off x="4727054" y="98262"/>
              <a:ext cx="917435" cy="5232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61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22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682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43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04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365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25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486" algn="l" defTabSz="1219122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</a:t>
              </a:r>
            </a:p>
          </p:txBody>
        </p:sp>
      </p:grpSp>
      <p:sp>
        <p:nvSpPr>
          <p:cNvPr id="19" name="標題 2"/>
          <p:cNvSpPr txBox="1">
            <a:spLocks/>
          </p:cNvSpPr>
          <p:nvPr/>
        </p:nvSpPr>
        <p:spPr>
          <a:xfrm>
            <a:off x="3924192" y="77711"/>
            <a:ext cx="2160240" cy="698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21912" tIns="60956" rIns="121912" bIns="60956" anchor="ctr">
            <a:noAutofit/>
          </a:bodyPr>
          <a:lstStyle>
            <a:lvl1pPr algn="l" defTabSz="1219122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7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chemeClr val="bg1"/>
                </a:solidFill>
              </a:rPr>
              <a:t>凹透鏡</a:t>
            </a:r>
          </a:p>
        </p:txBody>
      </p:sp>
    </p:spTree>
    <p:extLst>
      <p:ext uri="{BB962C8B-B14F-4D97-AF65-F5344CB8AC3E}">
        <p14:creationId xmlns:p14="http://schemas.microsoft.com/office/powerpoint/2010/main" val="244535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/>
              <a:t>P.123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35321" y="931742"/>
            <a:ext cx="11499542" cy="913876"/>
          </a:xfrm>
        </p:spPr>
        <p:txBody>
          <a:bodyPr/>
          <a:lstStyle/>
          <a:p>
            <a:r>
              <a:rPr lang="zh-TW" altLang="en-US" sz="3800" dirty="0"/>
              <a:t>觀察附圖光線路徑，物距不同時，會在什麼位置成像？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78582" y="1609760"/>
            <a:ext cx="3600400" cy="660185"/>
            <a:chOff x="453644" y="1580606"/>
            <a:chExt cx="3600400" cy="660185"/>
          </a:xfrm>
        </p:grpSpPr>
        <p:sp>
          <p:nvSpPr>
            <p:cNvPr id="6" name="文字方塊 5"/>
            <p:cNvSpPr txBox="1"/>
            <p:nvPr/>
          </p:nvSpPr>
          <p:spPr>
            <a:xfrm>
              <a:off x="1061002" y="1594460"/>
              <a:ext cx="2993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物體</a:t>
              </a:r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焦距內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78582" y="1620982"/>
              <a:ext cx="1758743" cy="584676"/>
            </a:xfrm>
            <a:prstGeom prst="roundRect">
              <a:avLst/>
            </a:prstGeom>
            <a:noFill/>
            <a:ln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3644" y="1610141"/>
              <a:ext cx="576000" cy="61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98508" y="1580606"/>
              <a:ext cx="558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</a:t>
              </a:r>
              <a:endPara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829322" y="1627495"/>
            <a:ext cx="2520280" cy="646331"/>
            <a:chOff x="1057049" y="1594460"/>
            <a:chExt cx="2520280" cy="646331"/>
          </a:xfrm>
        </p:grpSpPr>
        <p:sp>
          <p:nvSpPr>
            <p:cNvPr id="14" name="文字方塊 13"/>
            <p:cNvSpPr txBox="1"/>
            <p:nvPr/>
          </p:nvSpPr>
          <p:spPr>
            <a:xfrm>
              <a:off x="1061002" y="1594460"/>
              <a:ext cx="251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成像</a:t>
              </a:r>
              <a:r>
                <a:rPr lang="zh-TW" altLang="en-US" sz="3600" dirty="0">
                  <a:solidFill>
                    <a:schemeClr val="accent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鏡前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057049" y="1620982"/>
              <a:ext cx="1180276" cy="584676"/>
            </a:xfrm>
            <a:prstGeom prst="roundRect">
              <a:avLst/>
            </a:prstGeom>
            <a:noFill/>
            <a:ln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/>
          <a:srcRect l="7121" t="6112" r="65579" b="16978"/>
          <a:stretch/>
        </p:blipFill>
        <p:spPr>
          <a:xfrm>
            <a:off x="9843295" y="1582526"/>
            <a:ext cx="1915887" cy="227114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/>
          <a:stretch/>
        </p:blipFill>
        <p:spPr>
          <a:xfrm>
            <a:off x="1054646" y="2894926"/>
            <a:ext cx="9921758" cy="2843361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3924192" y="77711"/>
            <a:ext cx="2160240" cy="6986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21912" tIns="60956" rIns="121912" bIns="60956" anchor="ctr">
            <a:noAutofit/>
          </a:bodyPr>
          <a:lstStyle>
            <a:lvl1pPr algn="l" defTabSz="1219122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7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chemeClr val="bg1"/>
                </a:solidFill>
              </a:rPr>
              <a:t>凹透鏡</a:t>
            </a:r>
          </a:p>
        </p:txBody>
      </p:sp>
    </p:spTree>
    <p:extLst>
      <p:ext uri="{BB962C8B-B14F-4D97-AF65-F5344CB8AC3E}">
        <p14:creationId xmlns:p14="http://schemas.microsoft.com/office/powerpoint/2010/main" val="285451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  <a:r>
              <a:rPr lang="en-US" altLang="zh-TW" dirty="0"/>
              <a:t>4‧3</a:t>
            </a:r>
            <a:r>
              <a:rPr lang="zh-TW" altLang="en-US" dirty="0"/>
              <a:t> 分析與結論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蠟燭經過透鏡折射後所得的成像，與物距有關。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P.123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803" r="66014"/>
          <a:stretch/>
        </p:blipFill>
        <p:spPr>
          <a:xfrm>
            <a:off x="347515" y="2637707"/>
            <a:ext cx="1971489" cy="29529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4974" r="64356"/>
          <a:stretch/>
        </p:blipFill>
        <p:spPr>
          <a:xfrm>
            <a:off x="2518946" y="2637707"/>
            <a:ext cx="2145444" cy="295298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l="4974" r="62697"/>
          <a:stretch/>
        </p:blipFill>
        <p:spPr>
          <a:xfrm>
            <a:off x="4864331" y="2637707"/>
            <a:ext cx="2261414" cy="295298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4973" r="63527"/>
          <a:stretch/>
        </p:blipFill>
        <p:spPr>
          <a:xfrm>
            <a:off x="7325687" y="2637706"/>
            <a:ext cx="2203429" cy="29529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/>
          <a:srcRect l="5379" r="64050"/>
          <a:stretch/>
        </p:blipFill>
        <p:spPr>
          <a:xfrm>
            <a:off x="9729057" y="2637706"/>
            <a:ext cx="2145444" cy="29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282"/>
      </p:ext>
    </p:extLst>
  </p:cSld>
  <p:clrMapOvr>
    <a:masterClrMapping/>
  </p:clrMapOvr>
</p:sld>
</file>

<file path=ppt/theme/theme1.xml><?xml version="1.0" encoding="utf-8"?>
<a:theme xmlns:a="http://schemas.openxmlformats.org/drawingml/2006/main" name="110使用版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</TotalTime>
  <Words>542</Words>
  <Application>Microsoft Office PowerPoint</Application>
  <PresentationFormat>自訂</PresentationFormat>
  <Paragraphs>84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Calibri</vt:lpstr>
      <vt:lpstr>Wingdings</vt:lpstr>
      <vt:lpstr>110使用版式</vt:lpstr>
      <vt:lpstr>實驗4·3 透鏡的成像觀察</vt:lpstr>
      <vt:lpstr>凸透鏡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實驗4‧3 分析與結論</vt:lpstr>
      <vt:lpstr>實驗4‧3 分析與結論</vt:lpstr>
      <vt:lpstr>實驗4‧3 分析與結論</vt:lpstr>
      <vt:lpstr>透鏡成像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bruce</dc:creator>
  <cp:lastModifiedBy>邱慧倩</cp:lastModifiedBy>
  <cp:revision>420</cp:revision>
  <dcterms:created xsi:type="dcterms:W3CDTF">2019-04-23T05:53:25Z</dcterms:created>
  <dcterms:modified xsi:type="dcterms:W3CDTF">2024-04-30T03:45:14Z</dcterms:modified>
</cp:coreProperties>
</file>